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handoutMasterIdLst>
    <p:handoutMasterId r:id="rId8"/>
  </p:handoutMasterIdLst>
  <p:sldIdLst>
    <p:sldId id="297" r:id="rId2"/>
    <p:sldId id="302" r:id="rId3"/>
    <p:sldId id="313" r:id="rId4"/>
    <p:sldId id="785" r:id="rId5"/>
    <p:sldId id="295"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600"/>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99"/>
    <p:restoredTop sz="94686"/>
  </p:normalViewPr>
  <p:slideViewPr>
    <p:cSldViewPr snapToGrid="0" snapToObjects="1">
      <p:cViewPr>
        <p:scale>
          <a:sx n="154" d="100"/>
          <a:sy n="154" d="100"/>
        </p:scale>
        <p:origin x="-32" y="41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5/13/25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5/13/25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30/10/23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 Di Giulio | EXSO Training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30/10/23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 Di Giulio | EXSO Training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30/10/23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 Di Giulio | EXSO Training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30/10/23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L. Di Giulio | EXSO Training</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30/10/23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L. Di Giulio | EXSO Training</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30/10/23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L. Di Giulio | EXSO Training</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30/10/23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L. Di Giulio | EXSO Training</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30/10/23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L. Di Giulio | EXSO Training</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30/10/23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L. Di Giulio | EXSO Training</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30/10/23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L. Di Giulio | EXSO Training</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30/10/23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L. Di Giulio | EXSO Training</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30/10/23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L. Di Giulio | EXSO Training</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30/10/23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 Di Giulio | EXSO Training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30/10/23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 Di Giulio | EXSO Training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30/10/23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 Di Giulio | EXSO Training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30/10/23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 Di Giulio | EXSO Training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30/10/23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L. Di Giulio | EXSO Training</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30/10/23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L. Di Giulio | EXSO Training</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r>
              <a:rPr lang="en-US"/>
              <a:t>30/10/23</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L. Di Giulio | EXSO Training</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F8F23-1175-B940-953B-A52605E22E6A}"/>
              </a:ext>
            </a:extLst>
          </p:cNvPr>
          <p:cNvSpPr>
            <a:spLocks noGrp="1"/>
          </p:cNvSpPr>
          <p:nvPr>
            <p:ph type="ctrTitle"/>
          </p:nvPr>
        </p:nvSpPr>
        <p:spPr>
          <a:xfrm>
            <a:off x="1524000" y="1930965"/>
            <a:ext cx="9144000" cy="2387600"/>
          </a:xfrm>
        </p:spPr>
        <p:txBody>
          <a:bodyPr/>
          <a:lstStyle/>
          <a:p>
            <a:r>
              <a:rPr lang="en-GB" sz="5400" dirty="0"/>
              <a:t>AMBER - EHN2</a:t>
            </a:r>
            <a:br>
              <a:rPr lang="en-GB" sz="5400" dirty="0"/>
            </a:br>
            <a:r>
              <a:rPr lang="en-GB" sz="5400" dirty="0"/>
              <a:t>AUG System</a:t>
            </a:r>
          </a:p>
        </p:txBody>
      </p:sp>
      <p:sp>
        <p:nvSpPr>
          <p:cNvPr id="4" name="Date Placeholder 3">
            <a:extLst>
              <a:ext uri="{FF2B5EF4-FFF2-40B4-BE49-F238E27FC236}">
                <a16:creationId xmlns:a16="http://schemas.microsoft.com/office/drawing/2014/main" id="{DA573EF9-E036-404C-8F5B-3024A498A0B1}"/>
              </a:ext>
            </a:extLst>
          </p:cNvPr>
          <p:cNvSpPr>
            <a:spLocks noGrp="1"/>
          </p:cNvSpPr>
          <p:nvPr>
            <p:ph type="dt" sz="half" idx="10"/>
          </p:nvPr>
        </p:nvSpPr>
        <p:spPr>
          <a:xfrm>
            <a:off x="3485228" y="6353601"/>
            <a:ext cx="631160" cy="365125"/>
          </a:xfrm>
        </p:spPr>
        <p:txBody>
          <a:bodyPr/>
          <a:lstStyle/>
          <a:p>
            <a:r>
              <a:rPr lang="en-US" dirty="0"/>
              <a:t>13/05/25</a:t>
            </a:r>
          </a:p>
        </p:txBody>
      </p:sp>
      <p:sp>
        <p:nvSpPr>
          <p:cNvPr id="5" name="Footer Placeholder 4">
            <a:extLst>
              <a:ext uri="{FF2B5EF4-FFF2-40B4-BE49-F238E27FC236}">
                <a16:creationId xmlns:a16="http://schemas.microsoft.com/office/drawing/2014/main" id="{9902E621-75BD-4845-AC1F-4CA2FDC5276F}"/>
              </a:ext>
            </a:extLst>
          </p:cNvPr>
          <p:cNvSpPr>
            <a:spLocks noGrp="1"/>
          </p:cNvSpPr>
          <p:nvPr>
            <p:ph type="ftr" sz="quarter" idx="11"/>
          </p:nvPr>
        </p:nvSpPr>
        <p:spPr>
          <a:xfrm>
            <a:off x="4259262" y="6353601"/>
            <a:ext cx="6572221" cy="365125"/>
          </a:xfrm>
        </p:spPr>
        <p:txBody>
          <a:bodyPr/>
          <a:lstStyle/>
          <a:p>
            <a:r>
              <a:rPr lang="en-US" dirty="0"/>
              <a:t>J. Devine, EP Safety Office</a:t>
            </a:r>
          </a:p>
        </p:txBody>
      </p:sp>
      <p:sp>
        <p:nvSpPr>
          <p:cNvPr id="6" name="Slide Number Placeholder 5">
            <a:extLst>
              <a:ext uri="{FF2B5EF4-FFF2-40B4-BE49-F238E27FC236}">
                <a16:creationId xmlns:a16="http://schemas.microsoft.com/office/drawing/2014/main" id="{D16C199B-F2D2-7D4E-8831-0CBFAA52F5FD}"/>
              </a:ext>
            </a:extLst>
          </p:cNvPr>
          <p:cNvSpPr>
            <a:spLocks noGrp="1"/>
          </p:cNvSpPr>
          <p:nvPr>
            <p:ph type="sldNum" sz="quarter" idx="12"/>
          </p:nvPr>
        </p:nvSpPr>
        <p:spPr/>
        <p:txBody>
          <a:bodyPr/>
          <a:lstStyle/>
          <a:p>
            <a:fld id="{36B5EA5A-BC32-A742-B11B-8E7414D5B535}" type="slidenum">
              <a:rPr lang="en-US" smtClean="0"/>
              <a:pPr/>
              <a:t>1</a:t>
            </a:fld>
            <a:endParaRPr lang="en-US" dirty="0"/>
          </a:p>
        </p:txBody>
      </p:sp>
      <p:pic>
        <p:nvPicPr>
          <p:cNvPr id="9" name="Picture 8">
            <a:extLst>
              <a:ext uri="{FF2B5EF4-FFF2-40B4-BE49-F238E27FC236}">
                <a16:creationId xmlns:a16="http://schemas.microsoft.com/office/drawing/2014/main" id="{2B3009EA-10FD-6242-8078-5F60BE2F5AAB}"/>
              </a:ext>
            </a:extLst>
          </p:cNvPr>
          <p:cNvPicPr>
            <a:picLocks noChangeAspect="1"/>
          </p:cNvPicPr>
          <p:nvPr/>
        </p:nvPicPr>
        <p:blipFill>
          <a:blip r:embed="rId2">
            <a:extLst>
              <a:ext uri="{BEBA8EAE-BF5A-486C-A8C5-ECC9F3942E4B}">
                <a14:imgProps xmlns:a14="http://schemas.microsoft.com/office/drawing/2010/main">
                  <a14:imgLayer>
                    <a14:imgEffect>
                      <a14:colorTemperature colorTemp="4700"/>
                    </a14:imgEffect>
                    <a14:imgEffect>
                      <a14:brightnessContrast contrast="-40000"/>
                    </a14:imgEffect>
                  </a14:imgLayer>
                </a14:imgProps>
              </a:ext>
            </a:extLst>
          </a:blip>
          <a:stretch>
            <a:fillRect/>
          </a:stretch>
        </p:blipFill>
        <p:spPr>
          <a:xfrm>
            <a:off x="9193876" y="464689"/>
            <a:ext cx="2590136" cy="971301"/>
          </a:xfrm>
          <a:prstGeom prst="rect">
            <a:avLst/>
          </a:prstGeom>
        </p:spPr>
      </p:pic>
      <p:pic>
        <p:nvPicPr>
          <p:cNvPr id="10" name="Picture 9">
            <a:extLst>
              <a:ext uri="{FF2B5EF4-FFF2-40B4-BE49-F238E27FC236}">
                <a16:creationId xmlns:a16="http://schemas.microsoft.com/office/drawing/2014/main" id="{50C0BF3A-7FB2-9F43-A4ED-0285DEE1C0E2}"/>
              </a:ext>
            </a:extLst>
          </p:cNvPr>
          <p:cNvPicPr>
            <a:picLocks noChangeAspect="1"/>
          </p:cNvPicPr>
          <p:nvPr/>
        </p:nvPicPr>
        <p:blipFill>
          <a:blip r:embed="rId3"/>
          <a:stretch>
            <a:fillRect/>
          </a:stretch>
        </p:blipFill>
        <p:spPr>
          <a:xfrm>
            <a:off x="222399" y="271613"/>
            <a:ext cx="1301601" cy="1301601"/>
          </a:xfrm>
          <a:prstGeom prst="rect">
            <a:avLst/>
          </a:prstGeom>
        </p:spPr>
      </p:pic>
    </p:spTree>
    <p:extLst>
      <p:ext uri="{BB962C8B-B14F-4D97-AF65-F5344CB8AC3E}">
        <p14:creationId xmlns:p14="http://schemas.microsoft.com/office/powerpoint/2010/main" val="1385894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F3B24A4-81DE-6140-A7F1-F472237A22BD}"/>
              </a:ext>
            </a:extLst>
          </p:cNvPr>
          <p:cNvSpPr>
            <a:spLocks noGrp="1"/>
          </p:cNvSpPr>
          <p:nvPr>
            <p:ph idx="1"/>
          </p:nvPr>
        </p:nvSpPr>
        <p:spPr>
          <a:xfrm>
            <a:off x="407989" y="1248974"/>
            <a:ext cx="11574938" cy="4951801"/>
          </a:xfrm>
        </p:spPr>
        <p:txBody>
          <a:bodyPr/>
          <a:lstStyle/>
          <a:p>
            <a:pPr marL="342900" indent="-342900">
              <a:buFont typeface="Arial" panose="020B0604020202020204" pitchFamily="34" charset="0"/>
              <a:buChar char="•"/>
            </a:pPr>
            <a:r>
              <a:rPr lang="en-GB" sz="2000" dirty="0">
                <a:latin typeface="+mj-lt"/>
              </a:rPr>
              <a:t>Later this year the AMBER experiment will operate with a TPC containing hydrogen in EHN2.</a:t>
            </a:r>
          </a:p>
          <a:p>
            <a:pPr marL="342900" indent="-342900">
              <a:buFont typeface="Arial" panose="020B0604020202020204" pitchFamily="34" charset="0"/>
              <a:buChar char="•"/>
            </a:pPr>
            <a:r>
              <a:rPr lang="en-GB" sz="2000" dirty="0">
                <a:latin typeface="+mj-lt"/>
              </a:rPr>
              <a:t>This equipment has significant risks:</a:t>
            </a:r>
          </a:p>
          <a:p>
            <a:pPr marL="666900" lvl="1" indent="-342900">
              <a:buFont typeface="Arial" panose="020B0604020202020204" pitchFamily="34" charset="0"/>
              <a:buChar char="•"/>
            </a:pPr>
            <a:r>
              <a:rPr lang="en-GB" sz="1700" dirty="0">
                <a:latin typeface="+mj-lt"/>
              </a:rPr>
              <a:t>Pressure vessel</a:t>
            </a:r>
          </a:p>
          <a:p>
            <a:pPr marL="666900" lvl="1" indent="-342900">
              <a:buFont typeface="Arial" panose="020B0604020202020204" pitchFamily="34" charset="0"/>
              <a:buChar char="•"/>
            </a:pPr>
            <a:r>
              <a:rPr lang="en-GB" sz="1700" dirty="0">
                <a:latin typeface="+mj-lt"/>
              </a:rPr>
              <a:t>ATEX zone</a:t>
            </a:r>
          </a:p>
          <a:p>
            <a:pPr marL="666900" lvl="1" indent="-342900">
              <a:buFont typeface="Arial" panose="020B0604020202020204" pitchFamily="34" charset="0"/>
              <a:buChar char="•"/>
            </a:pPr>
            <a:r>
              <a:rPr lang="en-GB" sz="1700" dirty="0">
                <a:latin typeface="+mj-lt"/>
              </a:rPr>
              <a:t>High voltage</a:t>
            </a:r>
          </a:p>
          <a:p>
            <a:pPr marL="342900" indent="-342900">
              <a:buFont typeface="Arial" panose="020B0604020202020204" pitchFamily="34" charset="0"/>
              <a:buChar char="•"/>
            </a:pPr>
            <a:r>
              <a:rPr lang="en-GB" sz="2000" dirty="0">
                <a:latin typeface="+mj-lt"/>
              </a:rPr>
              <a:t>The AUL system in EHN2 has been out of service for some time.</a:t>
            </a:r>
          </a:p>
          <a:p>
            <a:pPr marL="342900" indent="-342900">
              <a:buFont typeface="Arial" panose="020B0604020202020204" pitchFamily="34" charset="0"/>
              <a:buChar char="•"/>
            </a:pPr>
            <a:r>
              <a:rPr lang="en-GB" sz="2000" dirty="0">
                <a:latin typeface="+mj-lt"/>
              </a:rPr>
              <a:t>New AUG buttons have been installed by EN/EL but are not yet in service. </a:t>
            </a:r>
          </a:p>
        </p:txBody>
      </p:sp>
      <p:sp>
        <p:nvSpPr>
          <p:cNvPr id="3" name="Title 2">
            <a:extLst>
              <a:ext uri="{FF2B5EF4-FFF2-40B4-BE49-F238E27FC236}">
                <a16:creationId xmlns:a16="http://schemas.microsoft.com/office/drawing/2014/main" id="{D4E0F4FB-594E-344B-B2DB-C128DF1B2480}"/>
              </a:ext>
            </a:extLst>
          </p:cNvPr>
          <p:cNvSpPr>
            <a:spLocks noGrp="1"/>
          </p:cNvSpPr>
          <p:nvPr>
            <p:ph type="title"/>
          </p:nvPr>
        </p:nvSpPr>
        <p:spPr>
          <a:xfrm>
            <a:off x="407988" y="373593"/>
            <a:ext cx="11376025" cy="590683"/>
          </a:xfrm>
        </p:spPr>
        <p:txBody>
          <a:bodyPr/>
          <a:lstStyle/>
          <a:p>
            <a:r>
              <a:rPr lang="en-GB" b="0" dirty="0"/>
              <a:t>AMBER – Hydrogen TPC experiment</a:t>
            </a:r>
          </a:p>
        </p:txBody>
      </p:sp>
      <p:sp>
        <p:nvSpPr>
          <p:cNvPr id="6" name="Slide Number Placeholder 5">
            <a:extLst>
              <a:ext uri="{FF2B5EF4-FFF2-40B4-BE49-F238E27FC236}">
                <a16:creationId xmlns:a16="http://schemas.microsoft.com/office/drawing/2014/main" id="{67EBD7B7-31BA-4D4C-A7BB-408C3C297C0F}"/>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p:nvPicPr>
        <p:blipFill>
          <a:blip r:embed="rId2"/>
          <a:stretch>
            <a:fillRect/>
          </a:stretch>
        </p:blipFill>
        <p:spPr>
          <a:xfrm>
            <a:off x="11107546" y="218018"/>
            <a:ext cx="875381" cy="875381"/>
          </a:xfrm>
          <a:prstGeom prst="rect">
            <a:avLst/>
          </a:prstGeom>
        </p:spPr>
      </p:pic>
      <p:sp>
        <p:nvSpPr>
          <p:cNvPr id="7" name="TextBox 6">
            <a:extLst>
              <a:ext uri="{FF2B5EF4-FFF2-40B4-BE49-F238E27FC236}">
                <a16:creationId xmlns:a16="http://schemas.microsoft.com/office/drawing/2014/main" id="{FD7BD821-27C2-3E49-BB28-4EFA826DA038}"/>
              </a:ext>
            </a:extLst>
          </p:cNvPr>
          <p:cNvSpPr txBox="1"/>
          <p:nvPr/>
        </p:nvSpPr>
        <p:spPr>
          <a:xfrm>
            <a:off x="779512" y="5094515"/>
            <a:ext cx="10632975" cy="307777"/>
          </a:xfrm>
          <a:prstGeom prst="rect">
            <a:avLst/>
          </a:prstGeom>
          <a:noFill/>
        </p:spPr>
        <p:txBody>
          <a:bodyPr wrap="none" lIns="0" tIns="0" rIns="0" bIns="0" rtlCol="0">
            <a:spAutoFit/>
          </a:bodyPr>
          <a:lstStyle/>
          <a:p>
            <a:pPr algn="l"/>
            <a:r>
              <a:rPr lang="en-CH" sz="2000" i="1" dirty="0"/>
              <a:t>Request from EP Safety Office to complete the commissioning before AMBER TPC operation!</a:t>
            </a:r>
          </a:p>
        </p:txBody>
      </p:sp>
      <p:pic>
        <p:nvPicPr>
          <p:cNvPr id="1026" name="Picture 2" descr="Pressure hazard symbol safety sign.">
            <a:extLst>
              <a:ext uri="{FF2B5EF4-FFF2-40B4-BE49-F238E27FC236}">
                <a16:creationId xmlns:a16="http://schemas.microsoft.com/office/drawing/2014/main" id="{01D248F5-7511-C3CE-B7C5-DD72A50D9A6C}"/>
              </a:ext>
            </a:extLst>
          </p:cNvPr>
          <p:cNvPicPr>
            <a:picLocks noChangeAspect="1" noChangeArrowheads="1"/>
          </p:cNvPicPr>
          <p:nvPr/>
        </p:nvPicPr>
        <p:blipFill rotWithShape="1">
          <a:blip r:embed="rId3">
            <a:clrChange>
              <a:clrFrom>
                <a:srgbClr val="F6FAFB"/>
              </a:clrFrom>
              <a:clrTo>
                <a:srgbClr val="F6FAFB">
                  <a:alpha val="0"/>
                </a:srgbClr>
              </a:clrTo>
            </a:clrChange>
            <a:extLst>
              <a:ext uri="{28A0092B-C50C-407E-A947-70E740481C1C}">
                <a14:useLocalDpi xmlns:a14="http://schemas.microsoft.com/office/drawing/2010/main" val="0"/>
              </a:ext>
            </a:extLst>
          </a:blip>
          <a:srcRect l="17829" t="9691" r="14606" b="9658"/>
          <a:stretch/>
        </p:blipFill>
        <p:spPr bwMode="auto">
          <a:xfrm>
            <a:off x="5586585" y="1834695"/>
            <a:ext cx="1695260" cy="151311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94B35718-FAC2-E2FE-DDFC-465D3C4531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9094" y="2017826"/>
            <a:ext cx="1366401" cy="114685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arnschild Warnung vor explosionsfähiger Atmosphäre">
            <a:extLst>
              <a:ext uri="{FF2B5EF4-FFF2-40B4-BE49-F238E27FC236}">
                <a16:creationId xmlns:a16="http://schemas.microsoft.com/office/drawing/2014/main" id="{4B08ECFE-8790-A526-D415-32415F23399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91601" y="1834695"/>
            <a:ext cx="1513972" cy="1513972"/>
          </a:xfrm>
          <a:prstGeom prst="rect">
            <a:avLst/>
          </a:prstGeom>
          <a:noFill/>
          <a:extLst>
            <a:ext uri="{909E8E84-426E-40DD-AFC4-6F175D3DCCD1}">
              <a14:hiddenFill xmlns:a14="http://schemas.microsoft.com/office/drawing/2010/main">
                <a:solidFill>
                  <a:srgbClr val="FFFFFF"/>
                </a:solidFill>
              </a14:hiddenFill>
            </a:ext>
          </a:extLst>
        </p:spPr>
      </p:pic>
      <p:sp>
        <p:nvSpPr>
          <p:cNvPr id="9" name="Date Placeholder 3">
            <a:extLst>
              <a:ext uri="{FF2B5EF4-FFF2-40B4-BE49-F238E27FC236}">
                <a16:creationId xmlns:a16="http://schemas.microsoft.com/office/drawing/2014/main" id="{B2536193-F1D2-63BB-FAB4-E42CF1087E85}"/>
              </a:ext>
            </a:extLst>
          </p:cNvPr>
          <p:cNvSpPr>
            <a:spLocks noGrp="1"/>
          </p:cNvSpPr>
          <p:nvPr>
            <p:ph type="dt" sz="half" idx="10"/>
          </p:nvPr>
        </p:nvSpPr>
        <p:spPr>
          <a:xfrm>
            <a:off x="3485228" y="6353601"/>
            <a:ext cx="631160" cy="365125"/>
          </a:xfrm>
        </p:spPr>
        <p:txBody>
          <a:bodyPr/>
          <a:lstStyle/>
          <a:p>
            <a:r>
              <a:rPr lang="en-US" dirty="0"/>
              <a:t>13/05/25</a:t>
            </a:r>
          </a:p>
        </p:txBody>
      </p:sp>
      <p:sp>
        <p:nvSpPr>
          <p:cNvPr id="10" name="Footer Placeholder 4">
            <a:extLst>
              <a:ext uri="{FF2B5EF4-FFF2-40B4-BE49-F238E27FC236}">
                <a16:creationId xmlns:a16="http://schemas.microsoft.com/office/drawing/2014/main" id="{E6401261-E77D-D661-BFA5-972873D25547}"/>
              </a:ext>
            </a:extLst>
          </p:cNvPr>
          <p:cNvSpPr>
            <a:spLocks noGrp="1"/>
          </p:cNvSpPr>
          <p:nvPr>
            <p:ph type="ftr" sz="quarter" idx="11"/>
          </p:nvPr>
        </p:nvSpPr>
        <p:spPr>
          <a:xfrm>
            <a:off x="4259262" y="6353601"/>
            <a:ext cx="6572221" cy="365125"/>
          </a:xfrm>
        </p:spPr>
        <p:txBody>
          <a:bodyPr/>
          <a:lstStyle/>
          <a:p>
            <a:r>
              <a:rPr lang="en-US" dirty="0"/>
              <a:t>J. Devine, EP Safety Office</a:t>
            </a:r>
          </a:p>
        </p:txBody>
      </p:sp>
    </p:spTree>
    <p:extLst>
      <p:ext uri="{BB962C8B-B14F-4D97-AF65-F5344CB8AC3E}">
        <p14:creationId xmlns:p14="http://schemas.microsoft.com/office/powerpoint/2010/main" val="21695035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E0F4FB-594E-344B-B2DB-C128DF1B2480}"/>
              </a:ext>
            </a:extLst>
          </p:cNvPr>
          <p:cNvSpPr>
            <a:spLocks noGrp="1"/>
          </p:cNvSpPr>
          <p:nvPr>
            <p:ph type="title"/>
          </p:nvPr>
        </p:nvSpPr>
        <p:spPr/>
        <p:txBody>
          <a:bodyPr/>
          <a:lstStyle/>
          <a:p>
            <a:r>
              <a:rPr lang="en-GB" b="0" dirty="0"/>
              <a:t>AUG connection - What will be the consequences?</a:t>
            </a:r>
          </a:p>
        </p:txBody>
      </p:sp>
      <p:sp>
        <p:nvSpPr>
          <p:cNvPr id="7" name="Content Placeholder 1">
            <a:extLst>
              <a:ext uri="{FF2B5EF4-FFF2-40B4-BE49-F238E27FC236}">
                <a16:creationId xmlns:a16="http://schemas.microsoft.com/office/drawing/2014/main" id="{58ABDAD8-B8AF-22D3-3489-C1E27F351102}"/>
              </a:ext>
            </a:extLst>
          </p:cNvPr>
          <p:cNvSpPr>
            <a:spLocks noGrp="1"/>
          </p:cNvSpPr>
          <p:nvPr>
            <p:ph sz="half" idx="1"/>
          </p:nvPr>
        </p:nvSpPr>
        <p:spPr/>
        <p:txBody>
          <a:bodyPr/>
          <a:lstStyle/>
          <a:p>
            <a:pPr marL="342900" indent="-342900">
              <a:buFont typeface="Arial" panose="020B0604020202020204" pitchFamily="34" charset="0"/>
              <a:buChar char="•"/>
            </a:pPr>
            <a:r>
              <a:rPr lang="en-GB" sz="2000" dirty="0">
                <a:latin typeface="+mj-lt"/>
              </a:rPr>
              <a:t>EN/EL had some difficulties with the 18kV circuit breakers due to the age of the equipment during the 2025 AUG testing in the North Area. The AUG control racks are planned for replacement during LS3.</a:t>
            </a:r>
          </a:p>
          <a:p>
            <a:pPr marL="342900" indent="-342900">
              <a:buFont typeface="Arial" panose="020B0604020202020204" pitchFamily="34" charset="0"/>
              <a:buChar char="•"/>
            </a:pPr>
            <a:r>
              <a:rPr lang="en-GB" sz="2000" dirty="0">
                <a:latin typeface="+mj-lt"/>
              </a:rPr>
              <a:t>Completing the connection and test of the new AUG in EHN2 before LS3 carries the risk of power cut. This work will be announced as a power cut.  </a:t>
            </a:r>
          </a:p>
          <a:p>
            <a:pPr marL="342900" indent="-342900">
              <a:buFont typeface="Arial" panose="020B0604020202020204" pitchFamily="34" charset="0"/>
              <a:buChar char="•"/>
            </a:pPr>
            <a:r>
              <a:rPr lang="en-GB" sz="2000" dirty="0">
                <a:latin typeface="+mj-lt"/>
              </a:rPr>
              <a:t>EN/EL will be in position to restore power as quickly as possible.</a:t>
            </a:r>
          </a:p>
          <a:p>
            <a:pPr marL="342900" indent="-342900">
              <a:buFont typeface="Arial" panose="020B0604020202020204" pitchFamily="34" charset="0"/>
              <a:buChar char="•"/>
            </a:pPr>
            <a:r>
              <a:rPr lang="en-GB" sz="2000" dirty="0">
                <a:latin typeface="+mj-lt"/>
              </a:rPr>
              <a:t>We will go through the normal process for this type of intervention (FOM, TIOC etc.)</a:t>
            </a:r>
          </a:p>
        </p:txBody>
      </p:sp>
      <p:sp>
        <p:nvSpPr>
          <p:cNvPr id="6" name="Slide Number Placeholder 5">
            <a:extLst>
              <a:ext uri="{FF2B5EF4-FFF2-40B4-BE49-F238E27FC236}">
                <a16:creationId xmlns:a16="http://schemas.microsoft.com/office/drawing/2014/main" id="{67EBD7B7-31BA-4D4C-A7BB-408C3C297C0F}"/>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p:nvPicPr>
        <p:blipFill>
          <a:blip r:embed="rId2"/>
          <a:stretch>
            <a:fillRect/>
          </a:stretch>
        </p:blipFill>
        <p:spPr>
          <a:xfrm>
            <a:off x="11107546" y="218018"/>
            <a:ext cx="875381" cy="875381"/>
          </a:xfrm>
          <a:prstGeom prst="rect">
            <a:avLst/>
          </a:prstGeom>
        </p:spPr>
      </p:pic>
      <p:pic>
        <p:nvPicPr>
          <p:cNvPr id="11" name="Picture 10" descr="An aerial view of a city&#10;&#10;AI-generated content may be incorrect.">
            <a:extLst>
              <a:ext uri="{FF2B5EF4-FFF2-40B4-BE49-F238E27FC236}">
                <a16:creationId xmlns:a16="http://schemas.microsoft.com/office/drawing/2014/main" id="{EE5A5EAE-7833-A877-37D1-E4DDDB5B84A1}"/>
              </a:ext>
            </a:extLst>
          </p:cNvPr>
          <p:cNvPicPr>
            <a:picLocks noChangeAspect="1"/>
          </p:cNvPicPr>
          <p:nvPr/>
        </p:nvPicPr>
        <p:blipFill>
          <a:blip r:embed="rId3"/>
          <a:stretch>
            <a:fillRect/>
          </a:stretch>
        </p:blipFill>
        <p:spPr>
          <a:xfrm>
            <a:off x="6693235" y="1439335"/>
            <a:ext cx="4940106" cy="4710926"/>
          </a:xfrm>
          <a:prstGeom prst="rect">
            <a:avLst/>
          </a:prstGeom>
        </p:spPr>
      </p:pic>
      <p:sp>
        <p:nvSpPr>
          <p:cNvPr id="15" name="Oval 14">
            <a:extLst>
              <a:ext uri="{FF2B5EF4-FFF2-40B4-BE49-F238E27FC236}">
                <a16:creationId xmlns:a16="http://schemas.microsoft.com/office/drawing/2014/main" id="{96D8208E-33EE-9CDD-48D0-D1A09605C604}"/>
              </a:ext>
            </a:extLst>
          </p:cNvPr>
          <p:cNvSpPr/>
          <p:nvPr/>
        </p:nvSpPr>
        <p:spPr>
          <a:xfrm rot="18930374">
            <a:off x="6917410" y="3130926"/>
            <a:ext cx="4337800" cy="704163"/>
          </a:xfrm>
          <a:prstGeom prst="ellipse">
            <a:avLst/>
          </a:prstGeom>
          <a:solidFill>
            <a:srgbClr val="FF2600">
              <a:alpha val="5098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Power Cut</a:t>
            </a:r>
          </a:p>
        </p:txBody>
      </p:sp>
      <p:sp>
        <p:nvSpPr>
          <p:cNvPr id="16" name="Date Placeholder 3">
            <a:extLst>
              <a:ext uri="{FF2B5EF4-FFF2-40B4-BE49-F238E27FC236}">
                <a16:creationId xmlns:a16="http://schemas.microsoft.com/office/drawing/2014/main" id="{174AEFB2-0BFA-1250-A06D-99F229926F81}"/>
              </a:ext>
            </a:extLst>
          </p:cNvPr>
          <p:cNvSpPr>
            <a:spLocks noGrp="1"/>
          </p:cNvSpPr>
          <p:nvPr>
            <p:ph type="dt" sz="half" idx="10"/>
          </p:nvPr>
        </p:nvSpPr>
        <p:spPr>
          <a:xfrm>
            <a:off x="3485228" y="6353601"/>
            <a:ext cx="631160" cy="365125"/>
          </a:xfrm>
        </p:spPr>
        <p:txBody>
          <a:bodyPr/>
          <a:lstStyle/>
          <a:p>
            <a:r>
              <a:rPr lang="en-US" dirty="0"/>
              <a:t>13/05/25</a:t>
            </a:r>
          </a:p>
        </p:txBody>
      </p:sp>
      <p:sp>
        <p:nvSpPr>
          <p:cNvPr id="17" name="Footer Placeholder 4">
            <a:extLst>
              <a:ext uri="{FF2B5EF4-FFF2-40B4-BE49-F238E27FC236}">
                <a16:creationId xmlns:a16="http://schemas.microsoft.com/office/drawing/2014/main" id="{5955108A-EB7F-8D6F-1403-1C6440386B98}"/>
              </a:ext>
            </a:extLst>
          </p:cNvPr>
          <p:cNvSpPr>
            <a:spLocks noGrp="1"/>
          </p:cNvSpPr>
          <p:nvPr>
            <p:ph type="ftr" sz="quarter" idx="11"/>
          </p:nvPr>
        </p:nvSpPr>
        <p:spPr>
          <a:xfrm>
            <a:off x="4259262" y="6353601"/>
            <a:ext cx="6572221" cy="365125"/>
          </a:xfrm>
        </p:spPr>
        <p:txBody>
          <a:bodyPr/>
          <a:lstStyle/>
          <a:p>
            <a:r>
              <a:rPr lang="en-US" dirty="0"/>
              <a:t>J. Devine, EP Safety Office</a:t>
            </a:r>
          </a:p>
        </p:txBody>
      </p:sp>
    </p:spTree>
    <p:extLst>
      <p:ext uri="{BB962C8B-B14F-4D97-AF65-F5344CB8AC3E}">
        <p14:creationId xmlns:p14="http://schemas.microsoft.com/office/powerpoint/2010/main" val="980051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499588-C501-8B83-AEE3-2E538530C1A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FDDB36D-5846-14C9-A667-68CBFBEAEF7A}"/>
              </a:ext>
            </a:extLst>
          </p:cNvPr>
          <p:cNvSpPr>
            <a:spLocks noGrp="1"/>
          </p:cNvSpPr>
          <p:nvPr>
            <p:ph type="title"/>
          </p:nvPr>
        </p:nvSpPr>
        <p:spPr/>
        <p:txBody>
          <a:bodyPr/>
          <a:lstStyle/>
          <a:p>
            <a:r>
              <a:rPr lang="en-GB" b="0" dirty="0"/>
              <a:t>When should we do it?</a:t>
            </a:r>
          </a:p>
        </p:txBody>
      </p:sp>
      <p:sp>
        <p:nvSpPr>
          <p:cNvPr id="6" name="Slide Number Placeholder 5">
            <a:extLst>
              <a:ext uri="{FF2B5EF4-FFF2-40B4-BE49-F238E27FC236}">
                <a16:creationId xmlns:a16="http://schemas.microsoft.com/office/drawing/2014/main" id="{21987BEE-F06A-87E2-2A9B-E9DD8BE9FA94}"/>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8" name="Picture 7">
            <a:extLst>
              <a:ext uri="{FF2B5EF4-FFF2-40B4-BE49-F238E27FC236}">
                <a16:creationId xmlns:a16="http://schemas.microsoft.com/office/drawing/2014/main" id="{CEF20BE4-6E7C-307F-A6CA-49AED50AD3FB}"/>
              </a:ext>
            </a:extLst>
          </p:cNvPr>
          <p:cNvPicPr>
            <a:picLocks noChangeAspect="1"/>
          </p:cNvPicPr>
          <p:nvPr/>
        </p:nvPicPr>
        <p:blipFill>
          <a:blip r:embed="rId2"/>
          <a:stretch>
            <a:fillRect/>
          </a:stretch>
        </p:blipFill>
        <p:spPr>
          <a:xfrm>
            <a:off x="11107546" y="218018"/>
            <a:ext cx="875381" cy="875381"/>
          </a:xfrm>
          <a:prstGeom prst="rect">
            <a:avLst/>
          </a:prstGeom>
        </p:spPr>
      </p:pic>
      <p:pic>
        <p:nvPicPr>
          <p:cNvPr id="12" name="Picture 11" descr="A diagram of a solar beam&#10;&#10;AI-generated content may be incorrect.">
            <a:extLst>
              <a:ext uri="{FF2B5EF4-FFF2-40B4-BE49-F238E27FC236}">
                <a16:creationId xmlns:a16="http://schemas.microsoft.com/office/drawing/2014/main" id="{523EEBDD-DF84-4349-3BB5-076E1218EC40}"/>
              </a:ext>
            </a:extLst>
          </p:cNvPr>
          <p:cNvPicPr>
            <a:picLocks noChangeAspect="1"/>
          </p:cNvPicPr>
          <p:nvPr/>
        </p:nvPicPr>
        <p:blipFill>
          <a:blip r:embed="rId3"/>
          <a:stretch>
            <a:fillRect/>
          </a:stretch>
        </p:blipFill>
        <p:spPr>
          <a:xfrm>
            <a:off x="600408" y="1112673"/>
            <a:ext cx="3200400" cy="2311400"/>
          </a:xfrm>
          <a:prstGeom prst="rect">
            <a:avLst/>
          </a:prstGeom>
        </p:spPr>
      </p:pic>
      <p:pic>
        <p:nvPicPr>
          <p:cNvPr id="14" name="Picture 13" descr="A chart with numbers and symbols&#10;&#10;AI-generated content may be incorrect.">
            <a:extLst>
              <a:ext uri="{FF2B5EF4-FFF2-40B4-BE49-F238E27FC236}">
                <a16:creationId xmlns:a16="http://schemas.microsoft.com/office/drawing/2014/main" id="{27D2030C-B82D-EAD0-7B4A-8FFB26414CF3}"/>
              </a:ext>
            </a:extLst>
          </p:cNvPr>
          <p:cNvPicPr>
            <a:picLocks noChangeAspect="1"/>
          </p:cNvPicPr>
          <p:nvPr/>
        </p:nvPicPr>
        <p:blipFill>
          <a:blip r:embed="rId4"/>
          <a:stretch>
            <a:fillRect/>
          </a:stretch>
        </p:blipFill>
        <p:spPr>
          <a:xfrm>
            <a:off x="3800808" y="1138073"/>
            <a:ext cx="3594100" cy="2286000"/>
          </a:xfrm>
          <a:prstGeom prst="rect">
            <a:avLst/>
          </a:prstGeom>
        </p:spPr>
      </p:pic>
      <p:pic>
        <p:nvPicPr>
          <p:cNvPr id="17" name="Picture 16" descr="A screen shot of a diagram&#10;&#10;AI-generated content may be incorrect.">
            <a:extLst>
              <a:ext uri="{FF2B5EF4-FFF2-40B4-BE49-F238E27FC236}">
                <a16:creationId xmlns:a16="http://schemas.microsoft.com/office/drawing/2014/main" id="{1199D3ED-59AE-1581-F9D8-0D1A0C81EA29}"/>
              </a:ext>
            </a:extLst>
          </p:cNvPr>
          <p:cNvPicPr>
            <a:picLocks noChangeAspect="1"/>
          </p:cNvPicPr>
          <p:nvPr/>
        </p:nvPicPr>
        <p:blipFill>
          <a:blip r:embed="rId5"/>
          <a:stretch>
            <a:fillRect/>
          </a:stretch>
        </p:blipFill>
        <p:spPr>
          <a:xfrm>
            <a:off x="8263970" y="986957"/>
            <a:ext cx="2413000" cy="4724400"/>
          </a:xfrm>
          <a:prstGeom prst="rect">
            <a:avLst/>
          </a:prstGeom>
        </p:spPr>
      </p:pic>
      <p:sp>
        <p:nvSpPr>
          <p:cNvPr id="18" name="TextBox 17">
            <a:extLst>
              <a:ext uri="{FF2B5EF4-FFF2-40B4-BE49-F238E27FC236}">
                <a16:creationId xmlns:a16="http://schemas.microsoft.com/office/drawing/2014/main" id="{CEC1C50D-CCEB-7D5F-0CF1-7F1070AB943A}"/>
              </a:ext>
            </a:extLst>
          </p:cNvPr>
          <p:cNvSpPr txBox="1"/>
          <p:nvPr/>
        </p:nvSpPr>
        <p:spPr>
          <a:xfrm>
            <a:off x="652537" y="3853043"/>
            <a:ext cx="6125588" cy="1661993"/>
          </a:xfrm>
          <a:prstGeom prst="rect">
            <a:avLst/>
          </a:prstGeom>
          <a:noFill/>
        </p:spPr>
        <p:txBody>
          <a:bodyPr wrap="none" lIns="0" tIns="0" rIns="0" bIns="0" rtlCol="0">
            <a:spAutoFit/>
          </a:bodyPr>
          <a:lstStyle/>
          <a:p>
            <a:pPr algn="l"/>
            <a:r>
              <a:rPr lang="en-CH" dirty="0"/>
              <a:t>Options:</a:t>
            </a:r>
          </a:p>
          <a:p>
            <a:pPr algn="l"/>
            <a:r>
              <a:rPr lang="en-CH" dirty="0"/>
              <a:t>Wednesday 11th June</a:t>
            </a:r>
          </a:p>
          <a:p>
            <a:pPr algn="l"/>
            <a:r>
              <a:rPr lang="en-CH" dirty="0"/>
              <a:t>Wednesday 18th June</a:t>
            </a:r>
          </a:p>
          <a:p>
            <a:pPr algn="l"/>
            <a:r>
              <a:rPr lang="en-CH" dirty="0"/>
              <a:t>Monday 23rd June</a:t>
            </a:r>
          </a:p>
          <a:p>
            <a:pPr algn="l"/>
            <a:r>
              <a:rPr lang="en-CH" dirty="0"/>
              <a:t>Thursday 26th June</a:t>
            </a:r>
          </a:p>
          <a:p>
            <a:pPr algn="l"/>
            <a:r>
              <a:rPr lang="en-CH" dirty="0"/>
              <a:t>(must be working day, cannot be 24th-25th June due to ITS)</a:t>
            </a:r>
          </a:p>
        </p:txBody>
      </p:sp>
      <p:sp>
        <p:nvSpPr>
          <p:cNvPr id="19" name="TextBox 18">
            <a:extLst>
              <a:ext uri="{FF2B5EF4-FFF2-40B4-BE49-F238E27FC236}">
                <a16:creationId xmlns:a16="http://schemas.microsoft.com/office/drawing/2014/main" id="{C9B1CC67-39F7-B2EF-54D7-7053BC895EE5}"/>
              </a:ext>
            </a:extLst>
          </p:cNvPr>
          <p:cNvSpPr txBox="1"/>
          <p:nvPr/>
        </p:nvSpPr>
        <p:spPr>
          <a:xfrm>
            <a:off x="652537" y="5594465"/>
            <a:ext cx="6129883" cy="276999"/>
          </a:xfrm>
          <a:prstGeom prst="rect">
            <a:avLst/>
          </a:prstGeom>
          <a:noFill/>
        </p:spPr>
        <p:txBody>
          <a:bodyPr wrap="none" lIns="0" tIns="0" rIns="0" bIns="0" rtlCol="0">
            <a:spAutoFit/>
          </a:bodyPr>
          <a:lstStyle/>
          <a:p>
            <a:pPr algn="l"/>
            <a:r>
              <a:rPr lang="en-CH" i="1" dirty="0"/>
              <a:t>Ideally we would select one as a proposal for FOM &amp; TIOC. </a:t>
            </a:r>
          </a:p>
        </p:txBody>
      </p:sp>
      <p:sp>
        <p:nvSpPr>
          <p:cNvPr id="20" name="Date Placeholder 3">
            <a:extLst>
              <a:ext uri="{FF2B5EF4-FFF2-40B4-BE49-F238E27FC236}">
                <a16:creationId xmlns:a16="http://schemas.microsoft.com/office/drawing/2014/main" id="{260EA07B-3074-1855-F3B0-280C5D0A98D6}"/>
              </a:ext>
            </a:extLst>
          </p:cNvPr>
          <p:cNvSpPr>
            <a:spLocks noGrp="1"/>
          </p:cNvSpPr>
          <p:nvPr>
            <p:ph type="dt" sz="half" idx="10"/>
          </p:nvPr>
        </p:nvSpPr>
        <p:spPr>
          <a:xfrm>
            <a:off x="3485228" y="6353601"/>
            <a:ext cx="631160" cy="365125"/>
          </a:xfrm>
        </p:spPr>
        <p:txBody>
          <a:bodyPr/>
          <a:lstStyle/>
          <a:p>
            <a:r>
              <a:rPr lang="en-US" dirty="0"/>
              <a:t>13/05/25</a:t>
            </a:r>
          </a:p>
        </p:txBody>
      </p:sp>
      <p:sp>
        <p:nvSpPr>
          <p:cNvPr id="21" name="Footer Placeholder 4">
            <a:extLst>
              <a:ext uri="{FF2B5EF4-FFF2-40B4-BE49-F238E27FC236}">
                <a16:creationId xmlns:a16="http://schemas.microsoft.com/office/drawing/2014/main" id="{6059C70C-0068-5A11-2394-A94338CE93D6}"/>
              </a:ext>
            </a:extLst>
          </p:cNvPr>
          <p:cNvSpPr>
            <a:spLocks noGrp="1"/>
          </p:cNvSpPr>
          <p:nvPr>
            <p:ph type="ftr" sz="quarter" idx="11"/>
          </p:nvPr>
        </p:nvSpPr>
        <p:spPr>
          <a:xfrm>
            <a:off x="4259262" y="6353601"/>
            <a:ext cx="6572221" cy="365125"/>
          </a:xfrm>
        </p:spPr>
        <p:txBody>
          <a:bodyPr/>
          <a:lstStyle/>
          <a:p>
            <a:r>
              <a:rPr lang="en-US" dirty="0"/>
              <a:t>J. Devine, EP Safety Office</a:t>
            </a:r>
          </a:p>
        </p:txBody>
      </p:sp>
      <p:sp>
        <p:nvSpPr>
          <p:cNvPr id="22" name="TextBox 21">
            <a:extLst>
              <a:ext uri="{FF2B5EF4-FFF2-40B4-BE49-F238E27FC236}">
                <a16:creationId xmlns:a16="http://schemas.microsoft.com/office/drawing/2014/main" id="{A8BB7246-7CAA-1FA6-089E-F46216843D30}"/>
              </a:ext>
            </a:extLst>
          </p:cNvPr>
          <p:cNvSpPr txBox="1"/>
          <p:nvPr/>
        </p:nvSpPr>
        <p:spPr>
          <a:xfrm>
            <a:off x="629665" y="3579336"/>
            <a:ext cx="3141886" cy="276999"/>
          </a:xfrm>
          <a:prstGeom prst="rect">
            <a:avLst/>
          </a:prstGeom>
          <a:noFill/>
        </p:spPr>
        <p:txBody>
          <a:bodyPr wrap="none" lIns="0" tIns="0" rIns="0" bIns="0" rtlCol="0">
            <a:spAutoFit/>
          </a:bodyPr>
          <a:lstStyle/>
          <a:p>
            <a:pPr algn="l"/>
            <a:r>
              <a:rPr lang="en-CH" dirty="0"/>
              <a:t>Expected duration 1 day (Max)</a:t>
            </a:r>
          </a:p>
        </p:txBody>
      </p:sp>
    </p:spTree>
    <p:extLst>
      <p:ext uri="{BB962C8B-B14F-4D97-AF65-F5344CB8AC3E}">
        <p14:creationId xmlns:p14="http://schemas.microsoft.com/office/powerpoint/2010/main" val="414005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0248201"/>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155</TotalTime>
  <Words>287</Words>
  <Application>Microsoft Macintosh PowerPoint</Application>
  <PresentationFormat>Widescreen</PresentationFormat>
  <Paragraphs>37</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AMBER - EHN2 AUG System</vt:lpstr>
      <vt:lpstr>AMBER – Hydrogen TPC experiment</vt:lpstr>
      <vt:lpstr>AUG connection - What will be the consequences?</vt:lpstr>
      <vt:lpstr>When should we do it?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Microsoft Office User</dc:creator>
  <cp:lastModifiedBy>James Devine</cp:lastModifiedBy>
  <cp:revision>43</cp:revision>
  <dcterms:created xsi:type="dcterms:W3CDTF">2020-02-03T13:11:28Z</dcterms:created>
  <dcterms:modified xsi:type="dcterms:W3CDTF">2025-05-13T08:57:39Z</dcterms:modified>
</cp:coreProperties>
</file>