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01" r:id="rId3"/>
    <p:sldId id="298" r:id="rId4"/>
    <p:sldId id="271" r:id="rId5"/>
    <p:sldId id="302" r:id="rId6"/>
    <p:sldId id="304" r:id="rId7"/>
    <p:sldId id="30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6"/>
  </p:normalViewPr>
  <p:slideViewPr>
    <p:cSldViewPr snapToObjects="1">
      <p:cViewPr varScale="1">
        <p:scale>
          <a:sx n="120" d="100"/>
          <a:sy n="120" d="100"/>
        </p:scale>
        <p:origin x="120" y="25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13/05/2025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TBI – vacuum anomalies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Anthony Harrison TE-VSC</a:t>
            </a:r>
          </a:p>
          <a:p>
            <a:pPr algn="l"/>
            <a:r>
              <a:rPr lang="en-US" b="0" dirty="0"/>
              <a:t>13</a:t>
            </a:r>
            <a:r>
              <a:rPr lang="en-US" b="0" baseline="30000" dirty="0"/>
              <a:t>th</a:t>
            </a:r>
            <a:r>
              <a:rPr lang="en-US" b="0" dirty="0"/>
              <a:t> May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9FBEF16-A1B7-78C0-145D-2E3921ECA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589" y="1837899"/>
            <a:ext cx="6027550" cy="31728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TBIu</a:t>
            </a:r>
            <a:r>
              <a:rPr lang="en-US" dirty="0"/>
              <a:t> T4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D9BAD-BF95-4846-9B7B-C1C49B51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907817"/>
            <a:ext cx="5399979" cy="2797562"/>
          </a:xfrm>
        </p:spPr>
        <p:txBody>
          <a:bodyPr>
            <a:normAutofit lnSpcReduction="10000"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Ion pump power supply operating in STEP mode – automatically switches between 3kV, 5kV or 7kV depending on pressure.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Pressure of T4 </a:t>
            </a:r>
            <a:r>
              <a:rPr lang="en-GB" sz="2000" b="0" dirty="0" err="1"/>
              <a:t>TBIu</a:t>
            </a:r>
            <a:r>
              <a:rPr lang="en-GB" sz="2000" b="0" dirty="0"/>
              <a:t> fluctuating around switch-over limit 3kV-5kV (2x10</a:t>
            </a:r>
            <a:r>
              <a:rPr lang="en-GB" sz="2000" b="0" baseline="30000" dirty="0"/>
              <a:t>-8</a:t>
            </a:r>
            <a:r>
              <a:rPr lang="en-GB" sz="2000" b="0" dirty="0"/>
              <a:t>mbar)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Power supply set to FIXED 5kV (15/04/2025)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Measurement stable (only beam induced pressure spikes)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0435E3-6B75-FE44-8784-3548D8E98851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1100" b="1" dirty="0">
                <a:solidFill>
                  <a:schemeClr val="tx1"/>
                </a:solidFill>
              </a:rPr>
              <a:t>Place for your logo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FC489C-09D0-4629-FF41-D7ACA177C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589" y="1842593"/>
            <a:ext cx="6027550" cy="317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4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71B2F-A62C-FC45-8913-6EA2CAB8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 </a:t>
            </a:r>
            <a:r>
              <a:rPr lang="en-US" dirty="0" err="1"/>
              <a:t>TBIu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DF24C-388B-AB4B-AB9D-2B1C4801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7FA98-0B33-1F46-A43D-C4FF137B7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AF389-0D82-1945-A486-0B519AE42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A7B326-16F3-C242-B7D3-A74FF83847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92263"/>
            <a:ext cx="5327971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Single pressure spike (25/04/2025 @09:37), coincides with movement of T2 </a:t>
            </a:r>
            <a:r>
              <a:rPr lang="en-US" sz="2000" b="0" dirty="0" err="1"/>
              <a:t>TBIu</a:t>
            </a:r>
            <a:r>
              <a:rPr lang="en-US" sz="2000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T2 </a:t>
            </a:r>
            <a:r>
              <a:rPr lang="en-US" sz="2000" b="0" dirty="0" err="1"/>
              <a:t>TBIu</a:t>
            </a:r>
            <a:r>
              <a:rPr lang="en-US" sz="2000" b="0" dirty="0"/>
              <a:t> spikes due to ion pump power supply STEP mode – all TBI have been set to FIXED 5kV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6E4C41B-4F58-0037-D3CB-16EF85F0C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0" y="95745"/>
            <a:ext cx="6425552" cy="61007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958C1A-9B9A-E938-6B6C-8359E1615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86" y="3234680"/>
            <a:ext cx="5667976" cy="298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62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 </a:t>
            </a:r>
            <a:r>
              <a:rPr lang="en-US" dirty="0" err="1"/>
              <a:t>TBId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1C7B-C01C-D447-A345-A3D604AB5520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1699E65-533D-9592-B410-077D2104B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952" y="1710760"/>
            <a:ext cx="6427862" cy="33835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6C6D518-F176-A975-3E1C-5359FB8AF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952" y="1710760"/>
            <a:ext cx="6427862" cy="3383532"/>
          </a:xfrm>
          <a:prstGeom prst="rect">
            <a:avLst/>
          </a:prstGeom>
        </p:spPr>
      </p:pic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17007FA1-746F-1D7F-EDC7-014C7291FB54}"/>
              </a:ext>
            </a:extLst>
          </p:cNvPr>
          <p:cNvSpPr txBox="1">
            <a:spLocks/>
          </p:cNvSpPr>
          <p:nvPr/>
        </p:nvSpPr>
        <p:spPr>
          <a:xfrm>
            <a:off x="410705" y="1206015"/>
            <a:ext cx="5251176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SFTPRO increased from 30 units (intensity 3x10</a:t>
            </a:r>
            <a:r>
              <a:rPr lang="en-US" sz="1800" b="0" baseline="30000" dirty="0"/>
              <a:t>12</a:t>
            </a:r>
            <a:r>
              <a:rPr lang="en-US" sz="1800" b="0" dirty="0"/>
              <a:t>) to 100 units (intensity 1x10</a:t>
            </a:r>
            <a:r>
              <a:rPr lang="en-US" sz="1800" b="0" baseline="30000" dirty="0"/>
              <a:t>13</a:t>
            </a:r>
            <a:r>
              <a:rPr lang="en-US" sz="1800" b="0" dirty="0"/>
              <a:t>) from 29/04/2025 @~14:00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Pressure slowly increased starting from 29/04/2025 @14:00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TE-VSC Piquet called 30/04/2025 @4:00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TE-VSC requested beam to be stopped on T2 to evaluate issue was beam induced heating or vacuum leak at 04:30.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Pressure immediately reduced – indicating beam induced heating.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SFTPRO beam restarted at 06:00 until 08:00 100 units (intensity 1x10</a:t>
            </a:r>
            <a:r>
              <a:rPr lang="en-US" baseline="30000" dirty="0"/>
              <a:t>13</a:t>
            </a:r>
            <a:r>
              <a:rPr lang="en-US" dirty="0"/>
              <a:t>), pressure continued to reduce</a:t>
            </a:r>
          </a:p>
          <a:p>
            <a:pPr>
              <a:spcAft>
                <a:spcPts val="1200"/>
              </a:spcAft>
            </a:pPr>
            <a:endParaRPr lang="en-GB" sz="18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B53F2D-2C05-58FE-7C0B-DEB7B7C191F9}"/>
              </a:ext>
            </a:extLst>
          </p:cNvPr>
          <p:cNvSpPr txBox="1"/>
          <p:nvPr/>
        </p:nvSpPr>
        <p:spPr>
          <a:xfrm>
            <a:off x="6019204" y="2132856"/>
            <a:ext cx="1872208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SFTPRO 100units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5C1E72-5140-3A2C-0F2C-ACC037E2C2ED}"/>
              </a:ext>
            </a:extLst>
          </p:cNvPr>
          <p:cNvSpPr txBox="1"/>
          <p:nvPr/>
        </p:nvSpPr>
        <p:spPr>
          <a:xfrm>
            <a:off x="9546951" y="2733445"/>
            <a:ext cx="1901222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SFTPRO 100units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75CA7-E340-CA54-2863-261BFCF53FB1}"/>
              </a:ext>
            </a:extLst>
          </p:cNvPr>
          <p:cNvSpPr txBox="1"/>
          <p:nvPr/>
        </p:nvSpPr>
        <p:spPr>
          <a:xfrm>
            <a:off x="8256240" y="1206015"/>
            <a:ext cx="1152128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Beam stop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D18ADD8-1C0B-2D95-5EC1-63E441EF7F1D}"/>
              </a:ext>
            </a:extLst>
          </p:cNvPr>
          <p:cNvCxnSpPr>
            <a:cxnSpLocks/>
          </p:cNvCxnSpPr>
          <p:nvPr/>
        </p:nvCxnSpPr>
        <p:spPr>
          <a:xfrm>
            <a:off x="6960096" y="2409855"/>
            <a:ext cx="72008" cy="137918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5F01680-4F86-375D-6899-A07D92A635B7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8688288" y="1483014"/>
            <a:ext cx="144016" cy="1284057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C72BE1D-25CF-6F71-AF40-299A94EF3164}"/>
              </a:ext>
            </a:extLst>
          </p:cNvPr>
          <p:cNvCxnSpPr>
            <a:cxnSpLocks/>
          </p:cNvCxnSpPr>
          <p:nvPr/>
        </p:nvCxnSpPr>
        <p:spPr>
          <a:xfrm flipH="1">
            <a:off x="8904312" y="2919471"/>
            <a:ext cx="642639" cy="36551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64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4BFAB5-AE68-C2BA-747C-DC4040463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CAFEFA-3139-C3F6-F1BC-661F7B655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89935B-27E8-BA64-3CF7-7725438FA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5CA842-996F-10B8-01FB-E142111A8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6924" y="309245"/>
            <a:ext cx="6026823" cy="572219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54382A3-78DD-5E6B-066D-113AC0DCE737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T2 TBId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218B779-178B-B85D-E44B-918ECF8E90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268760"/>
            <a:ext cx="5543995" cy="493201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Low pressure ripple slowly builds up over several hours.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Pressure plateaus ~8x10</a:t>
            </a:r>
            <a:r>
              <a:rPr lang="en-GB" sz="2000" b="0" baseline="30000" dirty="0"/>
              <a:t>-7</a:t>
            </a:r>
            <a:r>
              <a:rPr lang="en-GB" sz="2000" b="0" dirty="0"/>
              <a:t>mbar.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4BC2D5A-6746-D123-10BB-7B4018E14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2713148"/>
            <a:ext cx="5656072" cy="331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6F011-4B3B-F937-9275-F94DC9C5E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Actions following CCC meeting (02/05/2025 @11:30)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85D24E-B8DA-69D9-4CDB-1619D043E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2EA7B2-48A2-0037-1AB0-B25E88F2B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494379-D349-2B82-3EB3-737174D8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E45A42-48B0-CAB3-DE05-CF7368F5C6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Without the T2 target "IN", vacuum recovery, same as "no beam" (with SFTPRO + AWAKE)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With the 180 mm target (same as T4), the vacuum level is stable (as in T4) (with SFTPRO + AWAKE)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The levels are similar with the ones in 2021/2 and with the TBID of T6 when at similar intensity </a:t>
            </a:r>
          </a:p>
          <a:p>
            <a:pPr>
              <a:buNone/>
            </a:pP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1. TE-VSC will implement an interlock of 1x10</a:t>
            </a:r>
            <a:r>
              <a:rPr lang="en-GB" sz="1800" b="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-6</a:t>
            </a: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mbar on this pump to avoid stopping it ; </a:t>
            </a:r>
          </a:p>
          <a:p>
            <a:r>
              <a:rPr lang="en-GB" sz="1800" b="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SIS interlock already implemented 2022 at 1.6x10</a:t>
            </a:r>
            <a:r>
              <a:rPr lang="en-GB" sz="1800" b="0" baseline="300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-6</a:t>
            </a:r>
            <a:r>
              <a:rPr lang="en-GB" sz="1800" b="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mbar</a:t>
            </a:r>
          </a:p>
          <a:p>
            <a:pPr>
              <a:buNone/>
            </a:pP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2. T2 intensity limited to 80 units for now and we will compensate with collimators opening; The experiment &amp; the SPS coordinator are informed and also agree.</a:t>
            </a:r>
          </a:p>
          <a:p>
            <a:pPr>
              <a:buNone/>
            </a:pPr>
            <a:r>
              <a:rPr lang="en-GB" sz="1800" b="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Interlock confirmed and nominal intensity resumed with agreement (06/05/2025 @17:00)</a:t>
            </a:r>
          </a:p>
          <a:p>
            <a:pPr>
              <a:buNone/>
            </a:pP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3. SY-STI, SY-BI &amp; TE-VSC to prepare spare </a:t>
            </a:r>
            <a:r>
              <a:rPr lang="en-GB" sz="1800" b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TBId</a:t>
            </a: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in case of failure.</a:t>
            </a:r>
          </a:p>
          <a:p>
            <a:r>
              <a:rPr lang="en-GB" sz="1800" b="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Preparations starting this week, approx. up to 2 weeks to validate vacuum &amp; BI equipment. This will be returned to storage after. &lt;5 days required before installation if required</a:t>
            </a:r>
          </a:p>
          <a:p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4. We keep monitoring the situation and get together for another meeting if necessary ...</a:t>
            </a:r>
          </a:p>
          <a:p>
            <a:r>
              <a:rPr lang="en-GB" sz="1800" b="0" dirty="0">
                <a:solidFill>
                  <a:srgbClr val="00B050"/>
                </a:solidFill>
              </a:rPr>
              <a:t>TE-VSC daily monitoring</a:t>
            </a:r>
          </a:p>
        </p:txBody>
      </p:sp>
    </p:spTree>
    <p:extLst>
      <p:ext uri="{BB962C8B-B14F-4D97-AF65-F5344CB8AC3E}">
        <p14:creationId xmlns:p14="http://schemas.microsoft.com/office/powerpoint/2010/main" val="246131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218827E-C342-9FDC-CC6E-9BBA4F79F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752" y="1775708"/>
            <a:ext cx="8328248" cy="4393152"/>
          </a:xfrm>
          <a:prstGeom prst="rect">
            <a:avLst/>
          </a:prstGeom>
          <a:noFill/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876CFC08-BD67-5F15-7D2F-AB2881EDB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Current situation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8BBED-38BD-F102-E1D8-98431EF0C7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FC59C3C-3539-0F4E-8F5B-F97EBD723FC3}" type="datetime1">
              <a:rPr lang="de-CH" smtClean="0"/>
              <a:pPr>
                <a:spcAft>
                  <a:spcPts val="600"/>
                </a:spcAft>
              </a:pPr>
              <a:t>13.05.2025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945B92-6A04-7039-BC4B-70AC26F8C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EEBE60-EF9D-D558-AD0E-3642ED590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1E69E7-304F-85CB-64BE-B8161F211E1B}"/>
              </a:ext>
            </a:extLst>
          </p:cNvPr>
          <p:cNvSpPr txBox="1"/>
          <p:nvPr/>
        </p:nvSpPr>
        <p:spPr>
          <a:xfrm>
            <a:off x="133156" y="1775708"/>
            <a:ext cx="3633609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</a:rPr>
              <a:t>All ion pumps on TBI set to FIXED mode 5kV.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</a:rPr>
              <a:t>Continued pressure fluctuations (beam induced) but not considered problematic at these levels.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2F2F2F"/>
                </a:solidFill>
              </a:rPr>
              <a:t>TBId</a:t>
            </a:r>
            <a:r>
              <a:rPr lang="en-GB" dirty="0">
                <a:solidFill>
                  <a:srgbClr val="2F2F2F"/>
                </a:solidFill>
              </a:rPr>
              <a:t> T2 pressure operating below the 1x10</a:t>
            </a:r>
            <a:r>
              <a:rPr lang="en-GB" baseline="30000" dirty="0">
                <a:solidFill>
                  <a:srgbClr val="2F2F2F"/>
                </a:solidFill>
              </a:rPr>
              <a:t>-6</a:t>
            </a:r>
            <a:r>
              <a:rPr lang="en-GB" dirty="0">
                <a:solidFill>
                  <a:srgbClr val="2F2F2F"/>
                </a:solidFill>
              </a:rPr>
              <a:t> mbar SIS interlock threshold.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C7414F0-F63E-8E21-63FA-3B14B4473167}"/>
              </a:ext>
            </a:extLst>
          </p:cNvPr>
          <p:cNvSpPr/>
          <p:nvPr/>
        </p:nvSpPr>
        <p:spPr>
          <a:xfrm>
            <a:off x="8544273" y="2534600"/>
            <a:ext cx="504056" cy="106574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380175-6F51-CBC8-AAA1-F1E0D82FCA68}"/>
              </a:ext>
            </a:extLst>
          </p:cNvPr>
          <p:cNvSpPr txBox="1"/>
          <p:nvPr/>
        </p:nvSpPr>
        <p:spPr>
          <a:xfrm>
            <a:off x="7691336" y="1292848"/>
            <a:ext cx="2592288" cy="553998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dirty="0">
                <a:solidFill>
                  <a:schemeClr val="tx2"/>
                </a:solidFill>
              </a:rPr>
              <a:t>? Spike not attributed to </a:t>
            </a:r>
            <a:r>
              <a:rPr lang="en-GB" dirty="0" err="1">
                <a:solidFill>
                  <a:schemeClr val="tx2"/>
                </a:solidFill>
              </a:rPr>
              <a:t>TBId</a:t>
            </a:r>
            <a:r>
              <a:rPr lang="en-GB" dirty="0">
                <a:solidFill>
                  <a:schemeClr val="tx2"/>
                </a:solidFill>
              </a:rPr>
              <a:t> T2 movement</a:t>
            </a:r>
          </a:p>
        </p:txBody>
      </p:sp>
    </p:spTree>
    <p:extLst>
      <p:ext uri="{BB962C8B-B14F-4D97-AF65-F5344CB8AC3E}">
        <p14:creationId xmlns:p14="http://schemas.microsoft.com/office/powerpoint/2010/main" val="2023489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16096</TotalTime>
  <Words>509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Arial</vt:lpstr>
      <vt:lpstr>Calibri</vt:lpstr>
      <vt:lpstr>Office Theme</vt:lpstr>
      <vt:lpstr>TBI – vacuum anomalies</vt:lpstr>
      <vt:lpstr>TBIu T4</vt:lpstr>
      <vt:lpstr>T2 TBIu</vt:lpstr>
      <vt:lpstr>T2 TBId</vt:lpstr>
      <vt:lpstr>PowerPoint Presentation</vt:lpstr>
      <vt:lpstr>Actions following CCC meeting (02/05/2025 @11:30)</vt:lpstr>
      <vt:lpstr>Current situation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Anthony Harrison</dc:creator>
  <cp:lastModifiedBy>Anthony Harrison</cp:lastModifiedBy>
  <cp:revision>15</cp:revision>
  <cp:lastPrinted>2020-01-30T13:49:18Z</cp:lastPrinted>
  <dcterms:created xsi:type="dcterms:W3CDTF">2025-04-30T11:47:34Z</dcterms:created>
  <dcterms:modified xsi:type="dcterms:W3CDTF">2025-05-13T12:04:25Z</dcterms:modified>
</cp:coreProperties>
</file>