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1290" r:id="rId2"/>
    <p:sldId id="1317" r:id="rId3"/>
    <p:sldId id="1313" r:id="rId4"/>
    <p:sldId id="1314" r:id="rId5"/>
    <p:sldId id="1315" r:id="rId6"/>
    <p:sldId id="1316" r:id="rId7"/>
    <p:sldId id="1318" r:id="rId8"/>
    <p:sldId id="1320" r:id="rId9"/>
    <p:sldId id="1321" r:id="rId10"/>
    <p:sldId id="1322" r:id="rId11"/>
    <p:sldId id="1280" r:id="rId12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63" autoAdjust="0"/>
    <p:restoredTop sz="94654" autoAdjust="0"/>
  </p:normalViewPr>
  <p:slideViewPr>
    <p:cSldViewPr snapToGrid="0" snapToObjects="1">
      <p:cViewPr varScale="1">
        <p:scale>
          <a:sx n="92" d="100"/>
          <a:sy n="92" d="100"/>
        </p:scale>
        <p:origin x="84" y="6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173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193837" y="1134213"/>
            <a:ext cx="1180432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1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56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435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13.05.2025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F61.MBXHD025 vacuum chamber post-mortem report - EATM 184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  <a:latin typeface="Corbel" panose="020B0503020204020204" pitchFamily="34" charset="0"/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65094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 algn="l">
              <a:defRPr/>
            </a:pPr>
            <a:r>
              <a:rPr lang="en-US"/>
              <a:t>13.05.2025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65094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65094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r>
              <a:rPr lang="en-GB"/>
              <a:t>F61.MBXHD025 vacuum chamber post-mortem report - EATM 184</a:t>
            </a:r>
            <a:endParaRPr lang="en-GB"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49854"/>
            <a:ext cx="399415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30" r:id="rId2"/>
    <p:sldLayoutId id="2147483747" r:id="rId3"/>
    <p:sldLayoutId id="2147483749" r:id="rId4"/>
    <p:sldLayoutId id="2147483750" r:id="rId5"/>
    <p:sldLayoutId id="2147483696" r:id="rId6"/>
    <p:sldLayoutId id="2147483703" r:id="rId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ayout.cern.ch/beamline-schematics?dcumStart=21&amp;dcumEnd=28&amp;isDefaultHeightAdded=true&amp;isLabelShown=true&amp;isExpertShown=true&amp;isOpticDimensionsShown=true&amp;depthLevels=true,true&amp;namesLevels=true,false&amp;isExpertOnHover=false&amp;isAssetShown=false&amp;isRegionColorAdded=true&amp;classes=BEAM%20STOPPERS,BI%20BCT,DIPOLES,QUADRUPOLES,VACUUM%20BELLOWS,VACUUM%20CHAMBERS,VACUUM%20INSTRUMENTED%20PUMPING%20ST,VACUUM%20WINDOWS&amp;sequences=F61,F61%20VAC&amp;date=2025-03-05T00:00:00Z&amp;machine=2036829&amp;referential=4805738&amp;dateComparison=2025-03-07T00:01:00Z" TargetMode="External"/><Relationship Id="rId2" Type="http://schemas.openxmlformats.org/officeDocument/2006/relationships/hyperlink" Target="https://layout.cern.ch/elements?id=53123070&amp;version=05-03-2025&amp;navigator=MACHINE&amp;tab=BASIC_ELEMENT&amp;parentId=2036829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3138917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3154" y="1870534"/>
            <a:ext cx="10785088" cy="1016626"/>
          </a:xfrm>
        </p:spPr>
        <p:txBody>
          <a:bodyPr/>
          <a:lstStyle/>
          <a:p>
            <a:r>
              <a:rPr lang="en-GB" sz="4400" dirty="0"/>
              <a:t>F61.MBXHD025 Vacuum Chamber Post-Mortem Report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3154" y="3442789"/>
            <a:ext cx="10008492" cy="803787"/>
          </a:xfrm>
        </p:spPr>
        <p:txBody>
          <a:bodyPr/>
          <a:lstStyle/>
          <a:p>
            <a:r>
              <a:rPr lang="en-US" b="1" dirty="0"/>
              <a:t>EATM – 184</a:t>
            </a:r>
            <a:r>
              <a:rPr lang="en-US" b="1" baseline="30000" dirty="0"/>
              <a:t>th</a:t>
            </a:r>
            <a:r>
              <a:rPr lang="en-US" b="1" dirty="0"/>
              <a:t> Meeting</a:t>
            </a:r>
          </a:p>
          <a:p>
            <a:r>
              <a:rPr lang="en-US" dirty="0"/>
              <a:t>13 May 2023</a:t>
            </a:r>
            <a:endParaRPr lang="en-US" b="1" dirty="0"/>
          </a:p>
          <a:p>
            <a:r>
              <a:rPr lang="en-US" i="1" dirty="0"/>
              <a:t>Dipanwita Banerjee, Philippe Boisseaux-Bourgeois, Michael Lazzaroni, Miguel Lino Dos Santos, Damien Brethoux, Aboubakr Ebn Rahmoun, Sedat Altun, Angelo Petrellese, Ramon Folch, Giulia Romagnoli, …..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C721C0-9843-7E13-01A4-325699720489}"/>
              </a:ext>
            </a:extLst>
          </p:cNvPr>
          <p:cNvSpPr txBox="1"/>
          <p:nvPr/>
        </p:nvSpPr>
        <p:spPr bwMode="auto">
          <a:xfrm>
            <a:off x="3048802" y="3246740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Dipanwita Banerjee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046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E6EFC-14E0-1F23-FA80-4146D0321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Planning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99D7E0-C81D-CC96-5631-6614E2027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F0CCF5-BF2E-B7CE-99C7-02A0F7420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3EE62C-1E75-E0BE-5587-FE58F2899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BB34CE-8EF0-334C-19B7-DB3215FE7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930317"/>
            <a:ext cx="5233947" cy="38884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E80A79-C138-9CB0-1569-07D7125E0685}"/>
              </a:ext>
            </a:extLst>
          </p:cNvPr>
          <p:cNvSpPr txBox="1"/>
          <p:nvPr/>
        </p:nvSpPr>
        <p:spPr bwMode="auto">
          <a:xfrm>
            <a:off x="6550065" y="3221957"/>
            <a:ext cx="48107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Really challenging planning mainly for documents approval and simulation cross-check!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Magnet test to be organized in collaboration with TE-MSC and SY-EPC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373823-4800-155E-3CBB-FABF7D092BC5}"/>
              </a:ext>
            </a:extLst>
          </p:cNvPr>
          <p:cNvSpPr/>
          <p:nvPr/>
        </p:nvSpPr>
        <p:spPr>
          <a:xfrm>
            <a:off x="831235" y="3204839"/>
            <a:ext cx="4810700" cy="224161"/>
          </a:xfrm>
          <a:prstGeom prst="rect">
            <a:avLst/>
          </a:prstGeom>
          <a:solidFill>
            <a:srgbClr val="FFFF00">
              <a:alpha val="41000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D15A2B-BA2D-ED38-2039-C0DA33F332B6}"/>
              </a:ext>
            </a:extLst>
          </p:cNvPr>
          <p:cNvSpPr/>
          <p:nvPr/>
        </p:nvSpPr>
        <p:spPr>
          <a:xfrm>
            <a:off x="755035" y="2290219"/>
            <a:ext cx="4810700" cy="224161"/>
          </a:xfrm>
          <a:prstGeom prst="rect">
            <a:avLst/>
          </a:prstGeom>
          <a:solidFill>
            <a:srgbClr val="FFFF00">
              <a:alpha val="41000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123B91-146A-C6CC-EBF6-5B0D8667BC57}"/>
              </a:ext>
            </a:extLst>
          </p:cNvPr>
          <p:cNvSpPr/>
          <p:nvPr/>
        </p:nvSpPr>
        <p:spPr>
          <a:xfrm>
            <a:off x="755035" y="5410483"/>
            <a:ext cx="4810700" cy="224161"/>
          </a:xfrm>
          <a:prstGeom prst="rect">
            <a:avLst/>
          </a:prstGeom>
          <a:solidFill>
            <a:srgbClr val="FF0000">
              <a:alpha val="41000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3AAD9C-5CAC-841F-F38D-6965D1D071CC}"/>
              </a:ext>
            </a:extLst>
          </p:cNvPr>
          <p:cNvSpPr/>
          <p:nvPr/>
        </p:nvSpPr>
        <p:spPr>
          <a:xfrm>
            <a:off x="755035" y="4864203"/>
            <a:ext cx="4810700" cy="224161"/>
          </a:xfrm>
          <a:prstGeom prst="rect">
            <a:avLst/>
          </a:prstGeom>
          <a:solidFill>
            <a:srgbClr val="FF0000">
              <a:alpha val="41000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08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044461" y="2839915"/>
            <a:ext cx="32714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THANK YOU!!</a:t>
            </a:r>
          </a:p>
        </p:txBody>
      </p:sp>
    </p:spTree>
    <p:extLst>
      <p:ext uri="{BB962C8B-B14F-4D97-AF65-F5344CB8AC3E}">
        <p14:creationId xmlns:p14="http://schemas.microsoft.com/office/powerpoint/2010/main" val="251917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91888-5CD3-9F01-1FDF-762C1CE14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Vacuum </a:t>
            </a:r>
            <a:r>
              <a:rPr lang="fr-CH" dirty="0" err="1"/>
              <a:t>Chamber</a:t>
            </a:r>
            <a:r>
              <a:rPr lang="fr-CH" dirty="0"/>
              <a:t> of </a:t>
            </a:r>
            <a:r>
              <a:rPr lang="en-US" i="0" dirty="0">
                <a:effectLst/>
                <a:latin typeface="Roboto" panose="02000000000000000000" pitchFamily="2" charset="0"/>
                <a:hlinkClick r:id="rId2"/>
              </a:rPr>
              <a:t>F61.MBXHD025 </a:t>
            </a:r>
            <a:r>
              <a:rPr lang="en-US" dirty="0"/>
              <a:t>M</a:t>
            </a:r>
            <a:r>
              <a:rPr lang="en-US" i="0" dirty="0">
                <a:effectLst/>
              </a:rPr>
              <a:t>agnet</a:t>
            </a:r>
            <a:br>
              <a:rPr lang="en-GB" kern="0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C79529-53A2-B738-34B5-13680CD43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04E09D-087E-AC58-941A-5DC631CF8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CEE5C1-EE4B-F6EF-83A8-F8B327E32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41BC55-47A0-1A10-7DCE-B96FD76D5329}"/>
              </a:ext>
            </a:extLst>
          </p:cNvPr>
          <p:cNvSpPr txBox="1"/>
          <p:nvPr/>
        </p:nvSpPr>
        <p:spPr>
          <a:xfrm>
            <a:off x="304800" y="1634179"/>
            <a:ext cx="406361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0" i="0" dirty="0">
                <a:effectLst/>
                <a:latin typeface="Roboto" panose="02000000000000000000" pitchFamily="2" charset="0"/>
              </a:rPr>
              <a:t>Vacuum Chamber position </a:t>
            </a:r>
            <a:r>
              <a:rPr lang="en-US" b="0" i="0" dirty="0">
                <a:effectLst/>
                <a:latin typeface="Roboto" panose="02000000000000000000" pitchFamily="2" charset="0"/>
                <a:hlinkClick r:id="rId3"/>
              </a:rPr>
              <a:t>F61.XVC025</a:t>
            </a:r>
            <a:endParaRPr lang="en-US" b="0" i="0" dirty="0">
              <a:effectLst/>
              <a:latin typeface="Roboto" panose="02000000000000000000" pitchFamily="2" charset="0"/>
            </a:endParaRPr>
          </a:p>
          <a:p>
            <a:pPr algn="l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EB88891-7185-7511-E03F-1E6EA5D31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2550" y="2300697"/>
            <a:ext cx="3153175" cy="23691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D426D9-0715-A01E-82E6-F2519A5D3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9027" y="1281033"/>
            <a:ext cx="4314985" cy="27293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F9A936-48F6-A5C6-C7C7-A39EA8186EBE}"/>
              </a:ext>
            </a:extLst>
          </p:cNvPr>
          <p:cNvSpPr txBox="1"/>
          <p:nvPr/>
        </p:nvSpPr>
        <p:spPr>
          <a:xfrm>
            <a:off x="192397" y="4564865"/>
            <a:ext cx="7352975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  <a:latin typeface="Roboto" panose="02000000000000000000" pitchFamily="2" charset="0"/>
              </a:rPr>
              <a:t>Installation in YETS 24-25</a:t>
            </a:r>
          </a:p>
          <a:p>
            <a:endParaRPr lang="en-GB" dirty="0">
              <a:latin typeface="Roboto" panose="02000000000000000000" pitchFamily="2" charset="0"/>
            </a:endParaRPr>
          </a:p>
          <a:p>
            <a:r>
              <a:rPr lang="en-GB" dirty="0">
                <a:latin typeface="Roboto" panose="02000000000000000000" pitchFamily="2" charset="0"/>
              </a:rPr>
              <a:t>Vacuum Chamber Installation in F61.MBXHD025 for CHIMERA/HEARTS</a:t>
            </a:r>
          </a:p>
          <a:p>
            <a:endParaRPr lang="en-GB" dirty="0">
              <a:latin typeface="Roboto" panose="02000000000000000000" pitchFamily="2" charset="0"/>
            </a:endParaRPr>
          </a:p>
          <a:p>
            <a:r>
              <a:rPr lang="en-GB" dirty="0">
                <a:latin typeface="Roboto" panose="02000000000000000000" pitchFamily="2" charset="0"/>
              </a:rPr>
              <a:t>ECR EDMS 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  <a:hlinkClick r:id="rId6"/>
              </a:rPr>
              <a:t>3138917 - PSZ-V-EC-0001</a:t>
            </a:r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79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F949-7514-3AA7-324A-8DC42B7AD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Position 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C31AA4-2449-0CCD-A855-92A97C83F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15C2B-3AC5-1626-A9B0-C7B8071F9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4BBFBC-EB23-71FE-F818-8F2F317A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A4136C-09AF-3738-44E7-8147135A6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48" y="1816679"/>
            <a:ext cx="3760772" cy="38986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8AE1CA-AEA7-9D33-58AC-29E445993726}"/>
              </a:ext>
            </a:extLst>
          </p:cNvPr>
          <p:cNvSpPr txBox="1"/>
          <p:nvPr/>
        </p:nvSpPr>
        <p:spPr>
          <a:xfrm>
            <a:off x="4786184" y="1942995"/>
            <a:ext cx="48052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Extraction line from PS ring towards the East Area.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2D004B-48D9-BD80-6CCC-108810680781}"/>
              </a:ext>
            </a:extLst>
          </p:cNvPr>
          <p:cNvCxnSpPr/>
          <p:nvPr/>
        </p:nvCxnSpPr>
        <p:spPr>
          <a:xfrm>
            <a:off x="2290119" y="4135395"/>
            <a:ext cx="486032" cy="593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C49EE8C-8A53-7518-469F-129C0E9D2F7B}"/>
              </a:ext>
            </a:extLst>
          </p:cNvPr>
          <p:cNvSpPr txBox="1"/>
          <p:nvPr/>
        </p:nvSpPr>
        <p:spPr>
          <a:xfrm rot="3009466">
            <a:off x="2012809" y="4636185"/>
            <a:ext cx="11225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F6D to Dump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16ED27-0C96-259A-7B23-74174C6EBDE0}"/>
              </a:ext>
            </a:extLst>
          </p:cNvPr>
          <p:cNvSpPr txBox="1"/>
          <p:nvPr/>
        </p:nvSpPr>
        <p:spPr>
          <a:xfrm rot="3894686">
            <a:off x="719486" y="4651063"/>
            <a:ext cx="11225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PS ring</a:t>
            </a:r>
            <a:endParaRPr lang="en-US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DD4AB7-7BDD-ED4D-5883-112E9219BE50}"/>
              </a:ext>
            </a:extLst>
          </p:cNvPr>
          <p:cNvSpPr/>
          <p:nvPr/>
        </p:nvSpPr>
        <p:spPr>
          <a:xfrm rot="3149081">
            <a:off x="1526828" y="3395042"/>
            <a:ext cx="711759" cy="274113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0CA155-345F-4F19-C663-CD18FF225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763" y="2595866"/>
            <a:ext cx="5951292" cy="34192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D88140-CE71-81A8-EE3F-EFB75C30DEAD}"/>
              </a:ext>
            </a:extLst>
          </p:cNvPr>
          <p:cNvSpPr txBox="1"/>
          <p:nvPr/>
        </p:nvSpPr>
        <p:spPr>
          <a:xfrm rot="356696">
            <a:off x="8558146" y="2952341"/>
            <a:ext cx="576294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PS ring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3CE924-9973-857E-4203-EF39B4C65361}"/>
              </a:ext>
            </a:extLst>
          </p:cNvPr>
          <p:cNvSpPr txBox="1"/>
          <p:nvPr/>
        </p:nvSpPr>
        <p:spPr>
          <a:xfrm rot="333344">
            <a:off x="6471035" y="3632371"/>
            <a:ext cx="900311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F6D to Dump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A627D7-3D8D-76BE-FAE6-206D64B5C6DD}"/>
              </a:ext>
            </a:extLst>
          </p:cNvPr>
          <p:cNvSpPr txBox="1"/>
          <p:nvPr/>
        </p:nvSpPr>
        <p:spPr>
          <a:xfrm rot="333344">
            <a:off x="6102272" y="4204706"/>
            <a:ext cx="1135636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F61 to East Area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9740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6EF25-7F84-A4C6-0E1E-B362A57AC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Displacement of chamber</a:t>
            </a:r>
            <a:br>
              <a:rPr lang="en-US" sz="3600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FDAC76-19CF-1F16-3154-A5978EE88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1684D-0C0A-8321-C753-0EC859056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B80251-AFD8-451B-63DB-DED2A5545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46350D4-98D6-C8E6-2ED2-1604F11F1050}"/>
              </a:ext>
            </a:extLst>
          </p:cNvPr>
          <p:cNvSpPr txBox="1">
            <a:spLocks/>
          </p:cNvSpPr>
          <p:nvPr/>
        </p:nvSpPr>
        <p:spPr>
          <a:xfrm>
            <a:off x="462344" y="1230986"/>
            <a:ext cx="8811196" cy="15588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>
                <a:effectLst/>
                <a:latin typeface="+mn-lt"/>
              </a:rPr>
              <a:t>Displacement discovered during the polarity check by the physicist team</a:t>
            </a:r>
          </a:p>
          <a:p>
            <a:pPr marL="342900" indent="-342900">
              <a:buFontTx/>
              <a:buChar char="-"/>
            </a:pPr>
            <a:endParaRPr lang="en-US" sz="1800" b="0" dirty="0">
              <a:effectLst/>
              <a:latin typeface="+mn-lt"/>
            </a:endParaRPr>
          </a:p>
          <a:p>
            <a:endParaRPr lang="en-US" sz="1800" b="0" dirty="0">
              <a:effectLst/>
              <a:latin typeface="+mn-lt"/>
            </a:endParaRPr>
          </a:p>
        </p:txBody>
      </p:sp>
      <p:pic>
        <p:nvPicPr>
          <p:cNvPr id="7" name="IMG_5619">
            <a:hlinkClick r:id="" action="ppaction://media"/>
            <a:extLst>
              <a:ext uri="{FF2B5EF4-FFF2-40B4-BE49-F238E27FC236}">
                <a16:creationId xmlns:a16="http://schemas.microsoft.com/office/drawing/2014/main" id="{EADED979-F67B-FA28-1894-761C29AA602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3735" y="1734892"/>
            <a:ext cx="6956290" cy="39129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2ADD56-4034-1584-5CD2-C9A94770A5DC}"/>
              </a:ext>
            </a:extLst>
          </p:cNvPr>
          <p:cNvSpPr txBox="1"/>
          <p:nvPr/>
        </p:nvSpPr>
        <p:spPr bwMode="auto">
          <a:xfrm>
            <a:off x="8345683" y="4592843"/>
            <a:ext cx="3321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discussion with the experts, it was decided to remove the chamber from the beamline</a:t>
            </a:r>
          </a:p>
        </p:txBody>
      </p:sp>
    </p:spTree>
    <p:extLst>
      <p:ext uri="{BB962C8B-B14F-4D97-AF65-F5344CB8AC3E}">
        <p14:creationId xmlns:p14="http://schemas.microsoft.com/office/powerpoint/2010/main" val="369555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77164-F4BA-BB53-DA4D-8D3714D81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Removal of Y Chamber</a:t>
            </a:r>
            <a:br>
              <a:rPr lang="en-US" sz="3600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D61942-0B16-E6B0-2FD5-1F21C1195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FCF31-2433-E9F8-A445-09EE17322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3F61A8-4381-E7FE-247C-1E6804CA9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424C811-4807-205C-BB70-467838174CEF}"/>
              </a:ext>
            </a:extLst>
          </p:cNvPr>
          <p:cNvSpPr txBox="1">
            <a:spLocks/>
          </p:cNvSpPr>
          <p:nvPr/>
        </p:nvSpPr>
        <p:spPr>
          <a:xfrm>
            <a:off x="196621" y="1406617"/>
            <a:ext cx="7493718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Tx/>
              <a:buChar char="-"/>
            </a:pPr>
            <a:r>
              <a:rPr lang="en-US" sz="1800" b="0" dirty="0">
                <a:effectLst/>
                <a:latin typeface="+mn-lt"/>
              </a:rPr>
              <a:t>Following the movement discovered, Y chamber removed</a:t>
            </a:r>
          </a:p>
          <a:p>
            <a:pPr marL="342900" indent="-342900">
              <a:buFontTx/>
              <a:buChar char="-"/>
            </a:pPr>
            <a:r>
              <a:rPr lang="en-US" sz="1800" b="0" dirty="0">
                <a:solidFill>
                  <a:srgbClr val="FFC000"/>
                </a:solidFill>
                <a:effectLst/>
                <a:latin typeface="+mn-lt"/>
              </a:rPr>
              <a:t>XSEC maintained on primary vacuum connected to upstream part</a:t>
            </a:r>
          </a:p>
          <a:p>
            <a:pPr marL="342900" indent="-342900">
              <a:buFontTx/>
              <a:buChar char="-"/>
            </a:pPr>
            <a:r>
              <a:rPr lang="en-US" sz="1800" b="0" dirty="0">
                <a:effectLst/>
                <a:latin typeface="+mn-lt"/>
              </a:rPr>
              <a:t>2 vacuum windows removed from the line compared to before YETS</a:t>
            </a:r>
          </a:p>
          <a:p>
            <a:pPr marL="342900" indent="-342900">
              <a:buFontTx/>
              <a:buChar char="-"/>
            </a:pPr>
            <a:endParaRPr lang="en-US" sz="1800" b="0" dirty="0">
              <a:effectLst/>
              <a:latin typeface="+mn-lt"/>
            </a:endParaRPr>
          </a:p>
          <a:p>
            <a:endParaRPr lang="en-US" sz="1800" b="0" dirty="0">
              <a:effectLst/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C28B8E9-423D-3295-8287-4ECA19FFC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35" y="2321363"/>
            <a:ext cx="7790116" cy="3839597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9C94527-9359-A5BB-4564-2B5E93E702C3}"/>
              </a:ext>
            </a:extLst>
          </p:cNvPr>
          <p:cNvSpPr/>
          <p:nvPr/>
        </p:nvSpPr>
        <p:spPr>
          <a:xfrm>
            <a:off x="6030155" y="3708205"/>
            <a:ext cx="1074420" cy="712494"/>
          </a:xfrm>
          <a:prstGeom prst="ellipse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63ABE94-87B8-2802-413B-F6D482013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3801" y="864052"/>
            <a:ext cx="407193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322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D285B-AE24-943D-C145-C3F2B7220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Post-Mortem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AE104B-7E7D-6615-D09D-0B101F3CA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11F8F0-0106-21B1-FF39-04B1B5F7A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79A76F-7978-64DC-C9D7-30F866A4F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7F28FE-282A-94D4-D237-79466FE3C815}"/>
              </a:ext>
            </a:extLst>
          </p:cNvPr>
          <p:cNvSpPr txBox="1"/>
          <p:nvPr/>
        </p:nvSpPr>
        <p:spPr bwMode="auto">
          <a:xfrm>
            <a:off x="407988" y="1492738"/>
            <a:ext cx="109546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Internal (BE-EA) meetings/review organized to understand how and why the chamber problem occurred: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Analyze history</a:t>
            </a:r>
          </a:p>
          <a:p>
            <a:pPr marL="285750" indent="-285750">
              <a:buFontTx/>
              <a:buChar char="-"/>
            </a:pPr>
            <a:r>
              <a:rPr lang="en-US" dirty="0"/>
              <a:t>Find positive and negative aspect during design, fabrication, installation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Try to improve design and installation strategy for vacuum chambers inside magnets for future cases</a:t>
            </a:r>
          </a:p>
          <a:p>
            <a:endParaRPr lang="en-US" dirty="0"/>
          </a:p>
          <a:p>
            <a:r>
              <a:rPr lang="en-US" dirty="0"/>
              <a:t>Several expert meetings with TE-MSC and TE-VSC groups on going, to find out the best way to solve the problem: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TE-VSC shared a similar case of a problem occurred on TT2 line magnet during LS1</a:t>
            </a:r>
          </a:p>
          <a:p>
            <a:pPr marL="285750" indent="-285750">
              <a:buFontTx/>
              <a:buChar char="-"/>
            </a:pPr>
            <a:r>
              <a:rPr lang="en-US" dirty="0"/>
              <a:t>TE-MSC willing to work together to organize a test on a spare magnet before installation</a:t>
            </a:r>
          </a:p>
        </p:txBody>
      </p:sp>
    </p:spTree>
    <p:extLst>
      <p:ext uri="{BB962C8B-B14F-4D97-AF65-F5344CB8AC3E}">
        <p14:creationId xmlns:p14="http://schemas.microsoft.com/office/powerpoint/2010/main" val="549587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22E8E-7852-46FB-08E9-01553BA68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Post-Mortem Findings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0BA04E-5C83-E5B0-A93F-AE7F17DC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E1DB25-6A3D-22FD-8DD0-FDE962409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E264A9-6A04-C98E-84EB-041888787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54CBAB-ECD7-9DAF-72AF-DE87D0052B71}"/>
              </a:ext>
            </a:extLst>
          </p:cNvPr>
          <p:cNvSpPr txBox="1"/>
          <p:nvPr/>
        </p:nvSpPr>
        <p:spPr bwMode="auto">
          <a:xfrm>
            <a:off x="268270" y="1392721"/>
            <a:ext cx="116554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Different kind of MCB magnets found in the North and East Area with different fixation points</a:t>
            </a:r>
          </a:p>
          <a:p>
            <a:pPr marL="285750" indent="-285750">
              <a:buFontTx/>
              <a:buChar char="-"/>
            </a:pPr>
            <a:r>
              <a:rPr lang="en-US" dirty="0"/>
              <a:t>Chamber material was SS 304 L instead of 316 LN that is more common, but this was not the main reason of the movement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+mn-lt"/>
              </a:rPr>
              <a:t>Magnet patrol was done but not with the real working currents/magnets settings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The chamber was not fixed inside the magnet and not electrically insolated!</a:t>
            </a:r>
          </a:p>
          <a:p>
            <a:pPr marL="285750" indent="-285750">
              <a:buFontTx/>
              <a:buChar char="-"/>
            </a:pPr>
            <a:r>
              <a:rPr lang="en-US" dirty="0"/>
              <a:t>Most probably the movement was due to the induced currents in the chamber by the magnet magnetic field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92938B-0CC1-EDFC-B249-89D411610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3017" y="3603784"/>
            <a:ext cx="3570996" cy="2352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9879B4-FFF8-22C7-94BF-CCBC490B5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090" y="3559331"/>
            <a:ext cx="2086165" cy="23493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C698EB-9E16-7A2B-5C6B-5194E4E0B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246" y="3850754"/>
            <a:ext cx="1874402" cy="20579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EE0217-26F7-DE94-9FE3-5F697E3A7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3546" y="3603784"/>
            <a:ext cx="2328044" cy="237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01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DB3C3-6530-3899-12B8-65D2C82CA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Next </a:t>
            </a:r>
            <a:r>
              <a:rPr lang="fr-CH" dirty="0" err="1"/>
              <a:t>Steps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4705EC-6279-C455-0C1A-83E462F43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F57E23-F20A-137E-C382-D3F5A4878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6E9AF2-DDA5-1D27-66EC-E7A082356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71E9D3-84F9-B802-EADC-4CF32F6FC61D}"/>
              </a:ext>
            </a:extLst>
          </p:cNvPr>
          <p:cNvSpPr txBox="1"/>
          <p:nvPr/>
        </p:nvSpPr>
        <p:spPr>
          <a:xfrm>
            <a:off x="407986" y="1675714"/>
            <a:ext cx="1086961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/>
              <a:t>Solution to apply (based on TE-VSC experience), to break/stop conductivity:</a:t>
            </a:r>
          </a:p>
          <a:p>
            <a:pPr algn="just"/>
            <a:r>
              <a:rPr lang="en-GB" dirty="0"/>
              <a:t> </a:t>
            </a:r>
          </a:p>
          <a:p>
            <a:pPr marL="342900" indent="-342900" algn="just">
              <a:buAutoNum type="arabicPeriod"/>
            </a:pPr>
            <a:r>
              <a:rPr lang="en-GB" dirty="0"/>
              <a:t>Isolated a flange upstream </a:t>
            </a:r>
            <a:r>
              <a:rPr lang="en-GB" b="1" dirty="0">
                <a:solidFill>
                  <a:srgbClr val="FF0000"/>
                </a:solidFill>
              </a:rPr>
              <a:t>or</a:t>
            </a:r>
            <a:r>
              <a:rPr lang="en-GB" dirty="0"/>
              <a:t> downstream (enamel flange);</a:t>
            </a:r>
          </a:p>
          <a:p>
            <a:pPr marL="342900" indent="-342900" algn="just">
              <a:buAutoNum type="arabicPeriod"/>
            </a:pPr>
            <a:r>
              <a:rPr lang="en-GB" dirty="0"/>
              <a:t>Check the chamber grounding connections;</a:t>
            </a:r>
          </a:p>
          <a:p>
            <a:pPr marL="342900" indent="-342900" algn="just">
              <a:buAutoNum type="arabicPeriod"/>
            </a:pPr>
            <a:r>
              <a:rPr lang="en-GB" dirty="0"/>
              <a:t>Fix the chamber inside the magnet (upstream and downstream);</a:t>
            </a:r>
          </a:p>
          <a:p>
            <a:pPr marL="342900" indent="-342900" algn="just">
              <a:buAutoNum type="arabicPeriod" startAt="3"/>
            </a:pPr>
            <a:endParaRPr lang="en-GB" dirty="0"/>
          </a:p>
          <a:p>
            <a:pPr algn="just"/>
            <a:r>
              <a:rPr lang="en-GB" dirty="0"/>
              <a:t>Additional steps:</a:t>
            </a:r>
          </a:p>
          <a:p>
            <a:pPr marL="285750" indent="-285750" algn="just">
              <a:buFontTx/>
              <a:buChar char="-"/>
            </a:pPr>
            <a:r>
              <a:rPr lang="en-GB" dirty="0"/>
              <a:t>Use kapton foil around the chamber</a:t>
            </a:r>
          </a:p>
          <a:p>
            <a:pPr marL="285750" indent="-285750" algn="just">
              <a:buFontTx/>
              <a:buChar char="-"/>
            </a:pPr>
            <a:r>
              <a:rPr lang="en-GB" dirty="0"/>
              <a:t>Write engineering specification and ECR for chamber assembly and installation</a:t>
            </a:r>
          </a:p>
          <a:p>
            <a:pPr marL="285750" indent="-285750" algn="just">
              <a:buFontTx/>
              <a:buChar char="-"/>
            </a:pPr>
            <a:r>
              <a:rPr lang="en-GB" dirty="0"/>
              <a:t>Run a test with a spare magnet to verify mechanically and electrically the assembly</a:t>
            </a:r>
          </a:p>
          <a:p>
            <a:pPr marL="285750" indent="-285750" algn="just">
              <a:buFontTx/>
              <a:buChar char="-"/>
            </a:pPr>
            <a:r>
              <a:rPr lang="en-GB" dirty="0"/>
              <a:t>Test with magnetic field? (check with SY-EPC)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GB" b="1" dirty="0">
                <a:sym typeface="Wingdings" panose="05000000000000000000" pitchFamily="2" charset="2"/>
              </a:rPr>
              <a:t>Goal: install modified chamber during technical stop 24-25</a:t>
            </a:r>
            <a:r>
              <a:rPr lang="en-GB" b="1" baseline="30000" dirty="0">
                <a:sym typeface="Wingdings" panose="05000000000000000000" pitchFamily="2" charset="2"/>
              </a:rPr>
              <a:t>th</a:t>
            </a:r>
            <a:r>
              <a:rPr lang="en-GB" b="1" dirty="0">
                <a:sym typeface="Wingdings" panose="05000000000000000000" pitchFamily="2" charset="2"/>
              </a:rPr>
              <a:t> June.</a:t>
            </a:r>
          </a:p>
        </p:txBody>
      </p:sp>
    </p:spTree>
    <p:extLst>
      <p:ext uri="{BB962C8B-B14F-4D97-AF65-F5344CB8AC3E}">
        <p14:creationId xmlns:p14="http://schemas.microsoft.com/office/powerpoint/2010/main" val="4032823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A2F37-23D4-1AB1-43F3-5EFB52102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 Proposal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E65FB9-EC75-914F-DF2E-393360B87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C8C803-61A1-786E-0F2C-12D02792A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F61.MBXHD025 vacuum chamber post-mortem report - EATM 184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335A12-AD0F-0FBE-01EF-9E9AD6E65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A few circular objects on a white surface&#10;&#10;AI-generated content may be incorrect.">
            <a:extLst>
              <a:ext uri="{FF2B5EF4-FFF2-40B4-BE49-F238E27FC236}">
                <a16:creationId xmlns:a16="http://schemas.microsoft.com/office/drawing/2014/main" id="{80C8FDC1-6674-6A13-FEBC-23B955F08F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666"/>
          <a:stretch/>
        </p:blipFill>
        <p:spPr>
          <a:xfrm rot="5400000">
            <a:off x="395507" y="4505371"/>
            <a:ext cx="1788257" cy="15013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728478-5E80-2B1A-3A6B-774A8B0A6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646" y="1832453"/>
            <a:ext cx="6424420" cy="369113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DFC92F7-312E-16CE-25A9-6D481D3EA03A}"/>
              </a:ext>
            </a:extLst>
          </p:cNvPr>
          <p:cNvSpPr/>
          <p:nvPr/>
        </p:nvSpPr>
        <p:spPr>
          <a:xfrm>
            <a:off x="5335375" y="3209391"/>
            <a:ext cx="45719" cy="2381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A33C7C-30D4-ADAD-8924-D410F196E19A}"/>
              </a:ext>
            </a:extLst>
          </p:cNvPr>
          <p:cNvSpPr/>
          <p:nvPr/>
        </p:nvSpPr>
        <p:spPr>
          <a:xfrm>
            <a:off x="5240125" y="3209390"/>
            <a:ext cx="45719" cy="2381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0328AC-F80F-C695-4D8F-BF0629641962}"/>
              </a:ext>
            </a:extLst>
          </p:cNvPr>
          <p:cNvSpPr txBox="1"/>
          <p:nvPr/>
        </p:nvSpPr>
        <p:spPr>
          <a:xfrm>
            <a:off x="3828646" y="5858242"/>
            <a:ext cx="247664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/>
              <a:t>Enamel flanges mounted on the bellow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870A85-64E2-B367-86D2-4076D23CAD9A}"/>
              </a:ext>
            </a:extLst>
          </p:cNvPr>
          <p:cNvCxnSpPr>
            <a:cxnSpLocks/>
          </p:cNvCxnSpPr>
          <p:nvPr/>
        </p:nvCxnSpPr>
        <p:spPr>
          <a:xfrm flipV="1">
            <a:off x="4881667" y="3517049"/>
            <a:ext cx="358458" cy="230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3C94C96-6375-4F49-8A7F-F88D835EC243}"/>
              </a:ext>
            </a:extLst>
          </p:cNvPr>
          <p:cNvSpPr txBox="1"/>
          <p:nvPr/>
        </p:nvSpPr>
        <p:spPr>
          <a:xfrm>
            <a:off x="6470395" y="1429483"/>
            <a:ext cx="228928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/>
              <a:t>4 fixation points to the magnet yoke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1E059A2-7302-4DBB-BECD-1F12AEAF9895}"/>
              </a:ext>
            </a:extLst>
          </p:cNvPr>
          <p:cNvSpPr/>
          <p:nvPr/>
        </p:nvSpPr>
        <p:spPr>
          <a:xfrm>
            <a:off x="6260887" y="3328452"/>
            <a:ext cx="60960" cy="66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B4EF3C0-461F-B2F6-BF51-F042C157FDA1}"/>
              </a:ext>
            </a:extLst>
          </p:cNvPr>
          <p:cNvSpPr/>
          <p:nvPr/>
        </p:nvSpPr>
        <p:spPr>
          <a:xfrm>
            <a:off x="6276127" y="3480852"/>
            <a:ext cx="60960" cy="66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8743148-1842-0B84-CC66-3703FF76F8DC}"/>
              </a:ext>
            </a:extLst>
          </p:cNvPr>
          <p:cNvSpPr/>
          <p:nvPr/>
        </p:nvSpPr>
        <p:spPr>
          <a:xfrm rot="177788">
            <a:off x="8501167" y="3480852"/>
            <a:ext cx="60960" cy="66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4DC5971-4186-32F4-0863-DE44CA8C0944}"/>
              </a:ext>
            </a:extLst>
          </p:cNvPr>
          <p:cNvSpPr/>
          <p:nvPr/>
        </p:nvSpPr>
        <p:spPr>
          <a:xfrm rot="177788">
            <a:off x="8516407" y="3633252"/>
            <a:ext cx="60960" cy="666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EB72C7A-F3A7-C50E-9837-27174D2023E8}"/>
              </a:ext>
            </a:extLst>
          </p:cNvPr>
          <p:cNvCxnSpPr/>
          <p:nvPr/>
        </p:nvCxnSpPr>
        <p:spPr>
          <a:xfrm flipH="1">
            <a:off x="6337087" y="1614149"/>
            <a:ext cx="259080" cy="15952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7683D82-6C9A-32E1-6431-E3D7EF136893}"/>
              </a:ext>
            </a:extLst>
          </p:cNvPr>
          <p:cNvCxnSpPr>
            <a:cxnSpLocks/>
          </p:cNvCxnSpPr>
          <p:nvPr/>
        </p:nvCxnSpPr>
        <p:spPr>
          <a:xfrm>
            <a:off x="8295076" y="1685035"/>
            <a:ext cx="283974" cy="17624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E77682A-0EEF-53DE-182E-DFAAB36E86A9}"/>
              </a:ext>
            </a:extLst>
          </p:cNvPr>
          <p:cNvSpPr txBox="1"/>
          <p:nvPr/>
        </p:nvSpPr>
        <p:spPr>
          <a:xfrm>
            <a:off x="8701149" y="5915554"/>
            <a:ext cx="235546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/>
              <a:t>+ Kapton foil around the chamber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835EF8-8E98-C99F-5AFB-A4A00E3CCBE5}"/>
              </a:ext>
            </a:extLst>
          </p:cNvPr>
          <p:cNvSpPr txBox="1"/>
          <p:nvPr/>
        </p:nvSpPr>
        <p:spPr>
          <a:xfrm>
            <a:off x="9697482" y="1487957"/>
            <a:ext cx="235546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Ground connection in the XSEC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1F5D40-03CF-8696-0356-0CCF2AF33E42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9134218" y="1580290"/>
            <a:ext cx="563264" cy="1850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265DA3D-A619-7218-00DA-131109D695EE}"/>
              </a:ext>
            </a:extLst>
          </p:cNvPr>
          <p:cNvSpPr txBox="1"/>
          <p:nvPr/>
        </p:nvSpPr>
        <p:spPr>
          <a:xfrm>
            <a:off x="5240125" y="5350940"/>
            <a:ext cx="235546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Supports NOT connected to ground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2277303-1DC0-E36B-5F6F-E293BB9E917C}"/>
              </a:ext>
            </a:extLst>
          </p:cNvPr>
          <p:cNvCxnSpPr/>
          <p:nvPr/>
        </p:nvCxnSpPr>
        <p:spPr>
          <a:xfrm flipH="1" flipV="1">
            <a:off x="5699691" y="4264858"/>
            <a:ext cx="210676" cy="10740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A0C63479-1E60-21BD-C3F8-E160F0B3C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438" y="1317094"/>
            <a:ext cx="2956642" cy="299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745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22888</TotalTime>
  <Words>623</Words>
  <Application>Microsoft Office PowerPoint</Application>
  <PresentationFormat>Widescreen</PresentationFormat>
  <Paragraphs>97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-apple-system</vt:lpstr>
      <vt:lpstr>Arial</vt:lpstr>
      <vt:lpstr>Calibri</vt:lpstr>
      <vt:lpstr>Corbel</vt:lpstr>
      <vt:lpstr>Roboto</vt:lpstr>
      <vt:lpstr>Wingdings</vt:lpstr>
      <vt:lpstr>Office Theme</vt:lpstr>
      <vt:lpstr>F61.MBXHD025 Vacuum Chamber Post-Mortem Report</vt:lpstr>
      <vt:lpstr>Vacuum Chamber of F61.MBXHD025 Magnet </vt:lpstr>
      <vt:lpstr>Position </vt:lpstr>
      <vt:lpstr>Displacement of chamber </vt:lpstr>
      <vt:lpstr>Removal of Y Chamber </vt:lpstr>
      <vt:lpstr>Post-Mortem</vt:lpstr>
      <vt:lpstr>Post-Mortem Findings</vt:lpstr>
      <vt:lpstr>Next Steps</vt:lpstr>
      <vt:lpstr>Solution Proposal</vt:lpstr>
      <vt:lpstr>Planning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Giulia Romagnoli</cp:lastModifiedBy>
  <cp:revision>468</cp:revision>
  <cp:lastPrinted>2021-02-23T12:06:40Z</cp:lastPrinted>
  <dcterms:created xsi:type="dcterms:W3CDTF">2020-11-30T16:41:37Z</dcterms:created>
  <dcterms:modified xsi:type="dcterms:W3CDTF">2025-05-13T11:58:42Z</dcterms:modified>
</cp:coreProperties>
</file>