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706" r:id="rId3"/>
    <p:sldId id="720" r:id="rId4"/>
    <p:sldId id="721" r:id="rId5"/>
    <p:sldId id="709" r:id="rId6"/>
    <p:sldId id="705" r:id="rId7"/>
    <p:sldId id="708" r:id="rId8"/>
    <p:sldId id="712" r:id="rId9"/>
    <p:sldId id="713" r:id="rId10"/>
    <p:sldId id="714" r:id="rId11"/>
    <p:sldId id="722" r:id="rId12"/>
    <p:sldId id="62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0" autoAdjust="0"/>
    <p:restoredTop sz="94686"/>
  </p:normalViewPr>
  <p:slideViewPr>
    <p:cSldViewPr snapToGrid="0" snapToObjects="1">
      <p:cViewPr varScale="1">
        <p:scale>
          <a:sx n="129" d="100"/>
          <a:sy n="129" d="100"/>
        </p:scale>
        <p:origin x="110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BWS LHC CONS #28 | Status update | 12.05.2025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45809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lan.cern.ch/app/activity/12763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SMARTEAM://_STFILE_C:/SMARTEAMProd_Tmp/dgudkov/CAD001784898.CATProduct%25VERS_1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31722"/>
            <a:ext cx="11376025" cy="2115286"/>
          </a:xfrm>
        </p:spPr>
        <p:txBody>
          <a:bodyPr/>
          <a:lstStyle/>
          <a:p>
            <a:pPr algn="ctr"/>
            <a:r>
              <a:rPr lang="en-US" sz="3600" dirty="0"/>
              <a:t>BWS LHC CONS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Status update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347855"/>
            <a:ext cx="12191999" cy="1283854"/>
          </a:xfrm>
        </p:spPr>
        <p:txBody>
          <a:bodyPr/>
          <a:lstStyle/>
          <a:p>
            <a:pPr algn="ctr"/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BWS LHC CONS #28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 Emery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12.05.2025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2933C0-89B8-40FA-88D2-33F9A4EB1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6795"/>
            <a:ext cx="11601131" cy="4950460"/>
          </a:xfrm>
        </p:spPr>
        <p:txBody>
          <a:bodyPr/>
          <a:lstStyle/>
          <a:p>
            <a:r>
              <a:rPr lang="en-GB" sz="1800" dirty="0"/>
              <a:t>Selection of 2 reflective patterns compatible with existing lens head and distance:</a:t>
            </a:r>
            <a:br>
              <a:rPr lang="en-GB" sz="1800" dirty="0"/>
            </a:br>
            <a:r>
              <a:rPr lang="en-GB" sz="1800" dirty="0"/>
              <a:t>1) 15um reflective pad 30um pitch. 2) 20um reflective pad, 40um pitch (~as rotary system)</a:t>
            </a:r>
          </a:p>
          <a:p>
            <a:r>
              <a:rPr lang="en-GB" sz="1800" dirty="0"/>
              <a:t>Integration of absolute references markings to fit the existing acquisition and processing of this encoder.</a:t>
            </a:r>
          </a:p>
          <a:p>
            <a:r>
              <a:rPr lang="en-GB" sz="1800" dirty="0"/>
              <a:t>This new configuration will require to have a calibration (from a bench or by calculation) for each laser head (1 &amp; 2).</a:t>
            </a:r>
          </a:p>
          <a:p>
            <a:r>
              <a:rPr lang="en-GB" sz="1800" dirty="0"/>
              <a:t>There will be markings to discover which laser head is connected to which acquisition channel. (missing feature on the rotary system)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91756E-8BF1-381A-54FF-1DF7F96A5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0797"/>
          </a:xfrm>
        </p:spPr>
        <p:txBody>
          <a:bodyPr/>
          <a:lstStyle/>
          <a:p>
            <a:r>
              <a:rPr lang="en-US" dirty="0"/>
              <a:t>Optical encoder optimization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55238-33A6-35FA-81AA-E38B83B66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pic>
        <p:nvPicPr>
          <p:cNvPr id="6" name="Picture 5" descr="A drawing of a line with text&#10;&#10;AI-generated content may be incorrect.">
            <a:extLst>
              <a:ext uri="{FF2B5EF4-FFF2-40B4-BE49-F238E27FC236}">
                <a16:creationId xmlns:a16="http://schemas.microsoft.com/office/drawing/2014/main" id="{13EF563F-83E7-7B33-C529-F6DABF02C4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574"/>
          <a:stretch/>
        </p:blipFill>
        <p:spPr>
          <a:xfrm>
            <a:off x="1764816" y="3962225"/>
            <a:ext cx="7004948" cy="22531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05DCDE-7CDE-3FAE-25AA-A940DE04CFC5}"/>
              </a:ext>
            </a:extLst>
          </p:cNvPr>
          <p:cNvSpPr txBox="1"/>
          <p:nvPr/>
        </p:nvSpPr>
        <p:spPr>
          <a:xfrm>
            <a:off x="8315960" y="5974497"/>
            <a:ext cx="35993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See Harry’s presentation for 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893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88A68B-2A6D-8B39-D499-B4C248D9E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348" y="1138555"/>
            <a:ext cx="11376024" cy="496824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Lauch the fabrication of the LHC and LAB prototype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Launch the optical ruler fabrication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Operate the rig V3 to test:</a:t>
            </a:r>
            <a:br>
              <a:rPr lang="en-US" dirty="0"/>
            </a:br>
            <a:r>
              <a:rPr lang="en-US" dirty="0"/>
              <a:t>new bearings, new motion trajectories, lifetime and prepare calibration with a laser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Work on the ECR &amp; Budget cost breakdown update</a:t>
            </a:r>
            <a:br>
              <a:rPr lang="en-US" dirty="0"/>
            </a:br>
            <a:r>
              <a:rPr lang="en-US" dirty="0"/>
              <a:t>(Should we already schedule a work meeting on these subjects?)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Prepare a proposal for the carbon wire signal routing using flex or wires.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Study how to integrate the optical rule on the linear motor bench for tests.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Technical board preparation (for the 5</a:t>
            </a:r>
            <a:r>
              <a:rPr lang="en-US" baseline="30000" dirty="0"/>
              <a:t>th</a:t>
            </a:r>
            <a:r>
              <a:rPr lang="en-US" dirty="0"/>
              <a:t> June or 26</a:t>
            </a:r>
            <a:r>
              <a:rPr lang="en-US" baseline="30000" dirty="0"/>
              <a:t>th</a:t>
            </a:r>
            <a:r>
              <a:rPr lang="en-US" dirty="0"/>
              <a:t> June ?):</a:t>
            </a:r>
            <a:br>
              <a:rPr lang="en-US" dirty="0"/>
            </a:br>
            <a:r>
              <a:rPr lang="en-US" dirty="0"/>
              <a:t>- </a:t>
            </a:r>
            <a:r>
              <a:rPr lang="en-GB" dirty="0"/>
              <a:t>Wire scanner's magnetic drive oscillations (Jonathan &amp; all)</a:t>
            </a:r>
            <a:br>
              <a:rPr lang="en-GB" dirty="0"/>
            </a:br>
            <a:r>
              <a:rPr lang="en-GB" dirty="0"/>
              <a:t>- LHC prototype mechanical design review and RF simulation ?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A55C19-609B-83DC-F88A-306BBDFA9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5407"/>
          </a:xfrm>
        </p:spPr>
        <p:txBody>
          <a:bodyPr/>
          <a:lstStyle/>
          <a:p>
            <a:r>
              <a:rPr lang="en-US" dirty="0"/>
              <a:t>Next planned activities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674316-7DCF-B5FB-E287-45B54B8AF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0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4147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34987-C54C-016A-C07C-F4140A4FD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A66E0C-028E-4F91-EDD4-990CE7230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13" y="1315721"/>
            <a:ext cx="11549921" cy="4353559"/>
          </a:xfrm>
        </p:spPr>
        <p:txBody>
          <a:bodyPr/>
          <a:lstStyle/>
          <a:p>
            <a:r>
              <a:rPr lang="en-US" dirty="0"/>
              <a:t>15.04.2025 - April BWS LHC CONS meeting #27</a:t>
            </a:r>
            <a:br>
              <a:rPr lang="en-US" dirty="0"/>
            </a:br>
            <a:r>
              <a:rPr lang="en-US" dirty="0"/>
              <a:t>		 </a:t>
            </a:r>
            <a:r>
              <a:rPr lang="en-US" dirty="0">
                <a:hlinkClick r:id="rId2"/>
              </a:rPr>
              <a:t>https://indico.cern.ch/event/1545809/</a:t>
            </a:r>
            <a:endParaRPr lang="en-US" dirty="0"/>
          </a:p>
          <a:p>
            <a:r>
              <a:rPr lang="en-US" dirty="0"/>
              <a:t>Easter time</a:t>
            </a:r>
          </a:p>
          <a:p>
            <a:r>
              <a:rPr lang="en-US" dirty="0"/>
              <a:t>Mechanical design frozen after VDAM last suggestions.</a:t>
            </a:r>
          </a:p>
          <a:p>
            <a:r>
              <a:rPr lang="en-US" dirty="0"/>
              <a:t>Drawings being finalized and reviewed before manufacturing.</a:t>
            </a:r>
          </a:p>
          <a:p>
            <a:r>
              <a:rPr lang="en-US" dirty="0"/>
              <a:t>Other tasks</a:t>
            </a:r>
            <a:br>
              <a:rPr lang="en-US" dirty="0"/>
            </a:br>
            <a:r>
              <a:rPr lang="en-US" dirty="0"/>
              <a:t>- Test rig V3 new bearings</a:t>
            </a:r>
            <a:br>
              <a:rPr lang="en-US" dirty="0"/>
            </a:br>
            <a:r>
              <a:rPr lang="en-US" dirty="0"/>
              <a:t>- Test rig V3 integration into the laser calibration bench</a:t>
            </a:r>
            <a:br>
              <a:rPr lang="en-US" dirty="0"/>
            </a:br>
            <a:r>
              <a:rPr lang="en-US" dirty="0"/>
              <a:t>- Optical ruler reflective pattern design</a:t>
            </a:r>
            <a:br>
              <a:rPr lang="en-US" dirty="0"/>
            </a:br>
            <a:r>
              <a:rPr lang="en-US" dirty="0"/>
              <a:t>- Carbon wire mobile connection to the card study (Jean &amp; Christophe proposal)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B23C13-3FE8-7DEA-B264-2F8AB8BEE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0768"/>
          </a:xfrm>
        </p:spPr>
        <p:txBody>
          <a:bodyPr/>
          <a:lstStyle/>
          <a:p>
            <a:r>
              <a:rPr lang="en-US" dirty="0"/>
              <a:t>April/May 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34E78C-62FA-0F24-F9F3-03853C4ED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450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811409-529E-8953-F1F1-7CA1256E6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 project update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D3DF72-ADB8-6D32-BD2D-1A909951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2916FC-29AA-8347-9820-D0D03DCD11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6836" y="1506207"/>
            <a:ext cx="5526687" cy="4608512"/>
          </a:xfrm>
        </p:spPr>
        <p:txBody>
          <a:bodyPr/>
          <a:lstStyle/>
          <a:p>
            <a:r>
              <a:rPr lang="en-US" u="sng" dirty="0"/>
              <a:t>Added:</a:t>
            </a:r>
            <a:br>
              <a:rPr lang="en-US" dirty="0"/>
            </a:br>
            <a:r>
              <a:rPr lang="en-US" dirty="0"/>
              <a:t>- Optical rule drawings investigation</a:t>
            </a:r>
            <a:br>
              <a:rPr lang="en-US" dirty="0"/>
            </a:br>
            <a:r>
              <a:rPr lang="en-US" dirty="0"/>
              <a:t>- Test rig V3 bearings change</a:t>
            </a:r>
            <a:br>
              <a:rPr lang="en-US" dirty="0"/>
            </a:br>
            <a:r>
              <a:rPr lang="en-US" dirty="0"/>
              <a:t>- Test rig V3 move to calibration bench</a:t>
            </a:r>
            <a:br>
              <a:rPr lang="en-US" dirty="0"/>
            </a:br>
            <a:r>
              <a:rPr lang="en-GB" dirty="0"/>
              <a:t>- Mechanism LAB in-vacuum cablings alternative tests (Jean &amp; Christophe's solution) – task 48</a:t>
            </a:r>
            <a:endParaRPr lang="en-US" dirty="0"/>
          </a:p>
          <a:p>
            <a:r>
              <a:rPr lang="en-US" u="sng" dirty="0"/>
              <a:t>Adjusted:</a:t>
            </a:r>
            <a:br>
              <a:rPr lang="en-US" dirty="0"/>
            </a:br>
            <a:r>
              <a:rPr lang="en-US" dirty="0"/>
              <a:t>- Prototype drawings ready for manufacturing</a:t>
            </a:r>
            <a:br>
              <a:rPr lang="en-US" dirty="0"/>
            </a:br>
            <a:r>
              <a:rPr lang="en-US" dirty="0"/>
              <a:t>- Test rig V3 commissioning and life tests</a:t>
            </a:r>
            <a:br>
              <a:rPr lang="en-GB" dirty="0"/>
            </a:br>
            <a:endParaRPr lang="en-GB" dirty="0"/>
          </a:p>
        </p:txBody>
      </p:sp>
      <p:pic>
        <p:nvPicPr>
          <p:cNvPr id="22" name="Content Placeholder 17" descr="A screenshot of a document&#10;&#10;AI-generated content may be incorrect.">
            <a:extLst>
              <a:ext uri="{FF2B5EF4-FFF2-40B4-BE49-F238E27FC236}">
                <a16:creationId xmlns:a16="http://schemas.microsoft.com/office/drawing/2014/main" id="{CC49E051-8AF9-0E1E-4C31-A99B5DF518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972" y="813070"/>
            <a:ext cx="6576929" cy="4833687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5D64D1-B793-DA57-44C5-F74C3468E34C}"/>
              </a:ext>
            </a:extLst>
          </p:cNvPr>
          <p:cNvSpPr txBox="1"/>
          <p:nvPr/>
        </p:nvSpPr>
        <p:spPr>
          <a:xfrm>
            <a:off x="9618811" y="5688421"/>
            <a:ext cx="24253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https://confluence.cern.ch/x/RapJIw</a:t>
            </a:r>
          </a:p>
        </p:txBody>
      </p:sp>
    </p:spTree>
    <p:extLst>
      <p:ext uri="{BB962C8B-B14F-4D97-AF65-F5344CB8AC3E}">
        <p14:creationId xmlns:p14="http://schemas.microsoft.com/office/powerpoint/2010/main" val="1566987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46E890-BDB3-55C1-9951-F8454DB31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92757E-A5AF-F94E-0C37-89978B7EC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pic>
        <p:nvPicPr>
          <p:cNvPr id="10" name="Content Placeholder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ED39B26-F588-0D92-3750-0B7B9E3E30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98" y="1771042"/>
            <a:ext cx="11768083" cy="3136237"/>
          </a:xfrm>
        </p:spPr>
      </p:pic>
    </p:spTree>
    <p:extLst>
      <p:ext uri="{BB962C8B-B14F-4D97-AF65-F5344CB8AC3E}">
        <p14:creationId xmlns:p14="http://schemas.microsoft.com/office/powerpoint/2010/main" val="1318355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C987CE-CD31-25DC-7B93-00D3CB15F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98749"/>
          </a:xfrm>
        </p:spPr>
        <p:txBody>
          <a:bodyPr/>
          <a:lstStyle/>
          <a:p>
            <a:r>
              <a:rPr lang="en-US" dirty="0"/>
              <a:t>Milestones 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B311A-1550-75EF-037A-1F6A5336D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8CD8AB0-8533-2053-8C38-32D653CFD3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07" y="1019651"/>
            <a:ext cx="10688150" cy="4818697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BC1B6D-0177-381C-DB9B-0B42A529F723}"/>
              </a:ext>
            </a:extLst>
          </p:cNvPr>
          <p:cNvSpPr txBox="1"/>
          <p:nvPr/>
        </p:nvSpPr>
        <p:spPr>
          <a:xfrm>
            <a:off x="8340033" y="5789571"/>
            <a:ext cx="30588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https://confluence.cern.ch/x/i6VJIw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63338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53316D-2126-2D96-362C-6B5A53EB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On-going request for the installation YETS 25-26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C5580F-169E-9DA4-6BB4-8B5659C2B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75953A-31D1-D0C9-FE17-7872DCDFB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Cablings:</a:t>
            </a:r>
            <a:br>
              <a:rPr lang="en-US" dirty="0"/>
            </a:br>
            <a:r>
              <a:rPr lang="en-US" dirty="0"/>
              <a:t>copper for pick-up antenna</a:t>
            </a:r>
            <a:br>
              <a:rPr lang="en-US" dirty="0"/>
            </a:br>
            <a:r>
              <a:rPr lang="en-GB" b="0" dirty="0"/>
              <a:t>RQF3080062 -</a:t>
            </a:r>
            <a:r>
              <a:rPr lang="en-US" b="0" dirty="0"/>
              <a:t> </a:t>
            </a:r>
            <a:r>
              <a:rPr lang="en-GB" b="0" dirty="0">
                <a:effectLst/>
              </a:rPr>
              <a:t>Cable installation, number of cables: 2, length: ~90m, LHC, YETS 25-26</a:t>
            </a:r>
            <a:br>
              <a:rPr lang="en-GB" b="1" dirty="0">
                <a:effectLst/>
              </a:rPr>
            </a:br>
            <a:r>
              <a:rPr lang="en-GB" b="1" dirty="0">
                <a:effectLst/>
              </a:rPr>
              <a:t>Fiber optics for the optical encoder</a:t>
            </a:r>
            <a:br>
              <a:rPr lang="en-GB" b="1" dirty="0">
                <a:effectLst/>
              </a:rPr>
            </a:br>
            <a:r>
              <a:rPr lang="en-GB" b="0" dirty="0"/>
              <a:t>RQF3080177 - </a:t>
            </a:r>
            <a:r>
              <a:rPr lang="en-GB" b="0" dirty="0">
                <a:effectLst/>
              </a:rPr>
              <a:t>Fiber Optics installation: LHC - YETS 25-26</a:t>
            </a:r>
            <a:br>
              <a:rPr lang="en-GB" b="0" dirty="0">
                <a:effectLst/>
              </a:rPr>
            </a:br>
            <a:br>
              <a:rPr lang="en-GB" b="0" dirty="0">
                <a:effectLst/>
              </a:rPr>
            </a:br>
            <a:r>
              <a:rPr lang="en-GB" b="0" dirty="0">
                <a:solidFill>
                  <a:srgbClr val="303030"/>
                </a:solidFill>
                <a:effectLst/>
              </a:rPr>
              <a:t>=&gt; Missing exact position (~2m upstream of Beam 1 tank?)</a:t>
            </a:r>
            <a:br>
              <a:rPr lang="en-GB" b="0" dirty="0">
                <a:solidFill>
                  <a:srgbClr val="303030"/>
                </a:solidFill>
                <a:effectLst/>
              </a:rPr>
            </a:br>
            <a:r>
              <a:rPr lang="en-GB" b="0" dirty="0">
                <a:solidFill>
                  <a:srgbClr val="303030"/>
                </a:solidFill>
                <a:effectLst/>
              </a:rPr>
              <a:t>=&gt; Fibres to be added to PLAN 12763 contribution from EN-EL / Optical </a:t>
            </a:r>
            <a:r>
              <a:rPr lang="en-GB" b="0" dirty="0" err="1">
                <a:solidFill>
                  <a:srgbClr val="303030"/>
                </a:solidFill>
                <a:effectLst/>
              </a:rPr>
              <a:t>fibers</a:t>
            </a:r>
            <a:br>
              <a:rPr lang="en-GB" b="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</a:rPr>
            </a:br>
            <a:r>
              <a:rPr lang="en-GB" b="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</a:rPr>
              <a:t>    =&gt; </a:t>
            </a:r>
            <a:r>
              <a:rPr lang="en-GB" b="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  <a:hlinkClick r:id="rId2"/>
              </a:rPr>
              <a:t>https://plan.cern.ch/app/activity/12763</a:t>
            </a:r>
            <a:br>
              <a:rPr lang="en-GB" b="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</a:rPr>
            </a:br>
            <a:r>
              <a:rPr lang="en-GB" b="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</a:rPr>
              <a:t>    =&gt; Who could make this change to the PLAN activity?</a:t>
            </a:r>
            <a:endParaRPr lang="en-GB" b="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en-GB" dirty="0">
                <a:solidFill>
                  <a:srgbClr val="2F2F2F"/>
                </a:solidFill>
                <a:effectLst/>
              </a:rPr>
              <a:t>ECR:</a:t>
            </a:r>
            <a:r>
              <a:rPr lang="en-GB" b="0" dirty="0">
                <a:solidFill>
                  <a:srgbClr val="2F2F2F"/>
                </a:solidFill>
                <a:effectLst/>
              </a:rPr>
              <a:t> </a:t>
            </a:r>
            <a:br>
              <a:rPr lang="en-GB" b="0" dirty="0">
                <a:solidFill>
                  <a:srgbClr val="2F2F2F"/>
                </a:solidFill>
                <a:effectLst/>
              </a:rPr>
            </a:br>
            <a:r>
              <a:rPr lang="en-GB" b="0" dirty="0">
                <a:solidFill>
                  <a:srgbClr val="2F2F2F"/>
                </a:solidFill>
                <a:effectLst/>
              </a:rPr>
              <a:t>- Do you have already all the information to start the document?</a:t>
            </a:r>
            <a:br>
              <a:rPr lang="en-GB" b="1" dirty="0">
                <a:effectLst/>
              </a:rPr>
            </a:br>
            <a:endParaRPr lang="en-GB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78023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3A7938-B309-5E62-7CA6-FB64D6D30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0541" y="3096051"/>
            <a:ext cx="6106160" cy="28702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588903-1834-7757-FFEE-B71E428DA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50620"/>
            <a:ext cx="11458891" cy="3931919"/>
          </a:xfrm>
        </p:spPr>
        <p:txBody>
          <a:bodyPr/>
          <a:lstStyle/>
          <a:p>
            <a:r>
              <a:rPr lang="en-US" dirty="0"/>
              <a:t>Jean is now investigating the design to propose a solution.</a:t>
            </a:r>
          </a:p>
          <a:p>
            <a:r>
              <a:rPr lang="en-US" dirty="0"/>
              <a:t>Flex or wires (with guiding system from Christophe) could be envisaged.</a:t>
            </a:r>
          </a:p>
          <a:p>
            <a:r>
              <a:rPr lang="en-US" dirty="0"/>
              <a:t>The optimum solution will be tested on the Laboratory scanner.</a:t>
            </a:r>
          </a:p>
          <a:p>
            <a:r>
              <a:rPr lang="en-US" dirty="0"/>
              <a:t>Next meeting for more details.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A56B39-F2AE-C67C-575F-5FA288CB3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56987"/>
          </a:xfrm>
        </p:spPr>
        <p:txBody>
          <a:bodyPr/>
          <a:lstStyle/>
          <a:p>
            <a:r>
              <a:rPr lang="en-US" dirty="0"/>
              <a:t>Investigations on the electrical connection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E0EC8D-6C8F-3182-C7A8-B1B93BB52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043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6A061-028B-C25B-0BD5-29BA7E3D7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335B0E-01D7-1BF7-0AE7-EBBB54E1A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89" y="1052195"/>
            <a:ext cx="11376024" cy="5669280"/>
          </a:xfrm>
        </p:spPr>
        <p:txBody>
          <a:bodyPr/>
          <a:lstStyle/>
          <a:p>
            <a:r>
              <a:rPr lang="en-US" dirty="0"/>
              <a:t>Test Rig V3 (TR3) ceramic bearings broke during magnetic alignment</a:t>
            </a:r>
            <a:br>
              <a:rPr lang="en-US" dirty="0"/>
            </a:br>
            <a:r>
              <a:rPr lang="en-US" dirty="0"/>
              <a:t>- Ceramic bearings too fragile for the forces at play with our magnetic system ?</a:t>
            </a:r>
            <a:br>
              <a:rPr lang="en-US" dirty="0"/>
            </a:br>
            <a:r>
              <a:rPr lang="en-US" dirty="0"/>
              <a:t>- Magnetic parts alignments to be verified to minimize forces on the carriage ?</a:t>
            </a:r>
          </a:p>
          <a:p>
            <a:r>
              <a:rPr lang="en-US" dirty="0"/>
              <a:t>Move to stainless steel cage.</a:t>
            </a:r>
          </a:p>
          <a:p>
            <a:r>
              <a:rPr lang="en-US" dirty="0"/>
              <a:t>Impact on the interface with the rail (ceramic-stainless steel) &amp; temperature cycling?</a:t>
            </a:r>
          </a:p>
          <a:p>
            <a:r>
              <a:rPr lang="en-US" dirty="0"/>
              <a:t>Bench being modified with these new parts.</a:t>
            </a:r>
          </a:p>
          <a:p>
            <a:r>
              <a:rPr lang="en-US" dirty="0"/>
              <a:t>Next :</a:t>
            </a:r>
            <a:br>
              <a:rPr lang="en-US" dirty="0"/>
            </a:br>
            <a:r>
              <a:rPr lang="en-US" dirty="0"/>
              <a:t>- recommission of the system</a:t>
            </a:r>
            <a:br>
              <a:rPr lang="en-US" dirty="0"/>
            </a:br>
            <a:r>
              <a:rPr lang="en-US" dirty="0"/>
              <a:t>- dynamic tests with new motion patterns (Marie)</a:t>
            </a:r>
            <a:br>
              <a:rPr lang="en-US" dirty="0"/>
            </a:br>
            <a:r>
              <a:rPr lang="en-US" dirty="0"/>
              <a:t>- Move the TR3 to Bld. 867 to perform calibration with laser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A683BC-FAA4-7C5F-D144-AD2E54E22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56987"/>
          </a:xfrm>
        </p:spPr>
        <p:txBody>
          <a:bodyPr/>
          <a:lstStyle/>
          <a:p>
            <a:r>
              <a:rPr lang="en-US" dirty="0"/>
              <a:t>Test rig V3 status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32C36D-527A-E8D9-14AC-D05CF231C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pic>
        <p:nvPicPr>
          <p:cNvPr id="4098" name="x_Picture 1">
            <a:extLst>
              <a:ext uri="{FF2B5EF4-FFF2-40B4-BE49-F238E27FC236}">
                <a16:creationId xmlns:a16="http://schemas.microsoft.com/office/drawing/2014/main" id="{AD265B2A-AD56-2B19-C7B5-4728C111D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692" y="3399207"/>
            <a:ext cx="2848321" cy="284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867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C35C44-AE83-E42F-953A-FDE2F38F2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87236"/>
            <a:ext cx="11376024" cy="4384964"/>
          </a:xfrm>
        </p:spPr>
        <p:txBody>
          <a:bodyPr/>
          <a:lstStyle/>
          <a:p>
            <a:r>
              <a:rPr lang="en-US" dirty="0"/>
              <a:t>Nabil studied the integration of the Test Rig V3 (TR3) on the laser calibration bench.</a:t>
            </a:r>
          </a:p>
          <a:p>
            <a:r>
              <a:rPr lang="en-US" dirty="0"/>
              <a:t>We can use the opposite side of the cutout – maybe the Hybrid+ tank can even stay</a:t>
            </a:r>
          </a:p>
          <a:p>
            <a:r>
              <a:rPr lang="en-US" dirty="0"/>
              <a:t>2 pieces to manufacture to hold the TR3 at the same height as </a:t>
            </a:r>
            <a:r>
              <a:rPr lang="en-US" dirty="0" err="1"/>
              <a:t>Hybird</a:t>
            </a:r>
            <a:r>
              <a:rPr lang="en-US" dirty="0"/>
              <a:t>+ beam center</a:t>
            </a:r>
          </a:p>
          <a:p>
            <a:r>
              <a:rPr lang="en-US" dirty="0"/>
              <a:t>Linear stages can be moved and realigned.</a:t>
            </a:r>
          </a:p>
          <a:p>
            <a:r>
              <a:rPr lang="en-GB" dirty="0"/>
              <a:t>Calibration software ready for calibration of LIU type system </a:t>
            </a:r>
            <a:br>
              <a:rPr lang="en-GB" dirty="0"/>
            </a:br>
            <a:r>
              <a:rPr lang="en-GB" dirty="0"/>
              <a:t>with RESOLVER and for optical ruler pre-process information.</a:t>
            </a:r>
          </a:p>
          <a:p>
            <a:r>
              <a:rPr lang="en-GB" dirty="0"/>
              <a:t>Not sure we need the optical encoder </a:t>
            </a:r>
            <a:r>
              <a:rPr lang="en-GB" dirty="0" err="1"/>
              <a:t>analog</a:t>
            </a:r>
            <a:r>
              <a:rPr lang="en-GB" dirty="0"/>
              <a:t> signal</a:t>
            </a:r>
            <a:br>
              <a:rPr lang="en-GB" dirty="0"/>
            </a:br>
            <a:r>
              <a:rPr lang="en-GB" dirty="0"/>
              <a:t>as in the LIU rotary calibration bench</a:t>
            </a:r>
            <a:br>
              <a:rPr lang="en-GB" dirty="0"/>
            </a:br>
            <a:r>
              <a:rPr lang="en-GB" dirty="0"/>
              <a:t>=&gt; This would require to integrate </a:t>
            </a:r>
            <a:r>
              <a:rPr lang="en-GB" dirty="0" err="1"/>
              <a:t>picoscopes</a:t>
            </a:r>
            <a:r>
              <a:rPr lang="en-GB" dirty="0"/>
              <a:t> into python code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A38F23-CB1E-475F-390D-C1DE67D6B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calibration bench for performance assessments of the test rig and laboratory scanner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719ED4-C2E0-84B2-2A95-858041B96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#28 | Status update | 12.05.2025</a:t>
            </a:r>
            <a:endParaRPr lang="en-US" dirty="0"/>
          </a:p>
        </p:txBody>
      </p:sp>
      <p:graphicFrame>
        <p:nvGraphicFramePr>
          <p:cNvPr id="2" name="Content Placeholder 9">
            <a:extLst>
              <a:ext uri="{FF2B5EF4-FFF2-40B4-BE49-F238E27FC236}">
                <a16:creationId xmlns:a16="http://schemas.microsoft.com/office/drawing/2014/main" id="{F2DCC7E2-47D8-3D5E-C31E-566335C87F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760147"/>
              </p:ext>
            </p:extLst>
          </p:nvPr>
        </p:nvGraphicFramePr>
        <p:xfrm>
          <a:off x="9879518" y="3850640"/>
          <a:ext cx="2137519" cy="2504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3139920" imgH="3679920" progId="CATIA.Product">
                  <p:link updateAutomatic="1"/>
                </p:oleObj>
              </mc:Choice>
              <mc:Fallback>
                <p:oleObj name="Product" r:id="rId2" imgW="3139920" imgH="3679920" progId="CATIA.Product">
                  <p:link updateAutomatic="1"/>
                  <p:pic>
                    <p:nvPicPr>
                      <p:cNvPr id="10" name="Content Placeholder 9">
                        <a:extLst>
                          <a:ext uri="{FF2B5EF4-FFF2-40B4-BE49-F238E27FC236}">
                            <a16:creationId xmlns:a16="http://schemas.microsoft.com/office/drawing/2014/main" id="{F344245A-3942-E487-A906-09E7B41A17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879518" y="3850640"/>
                        <a:ext cx="2137519" cy="2504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Arrow: Down 5">
            <a:extLst>
              <a:ext uri="{FF2B5EF4-FFF2-40B4-BE49-F238E27FC236}">
                <a16:creationId xmlns:a16="http://schemas.microsoft.com/office/drawing/2014/main" id="{F2FA15C7-2658-6F7A-F0CE-44C7AB33E0F9}"/>
              </a:ext>
            </a:extLst>
          </p:cNvPr>
          <p:cNvSpPr/>
          <p:nvPr/>
        </p:nvSpPr>
        <p:spPr>
          <a:xfrm rot="17716065">
            <a:off x="9781254" y="3702531"/>
            <a:ext cx="294640" cy="73152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081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20210211-BWS-Commissioning-status</Template>
  <TotalTime>35005</TotalTime>
  <Words>937</Words>
  <Application>Microsoft Office PowerPoint</Application>
  <PresentationFormat>Widescreen</PresentationFormat>
  <Paragraphs>59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Office Theme</vt:lpstr>
      <vt:lpstr>SMARTEAM://_STFILE_C:/SMARTEAMProd_Tmp/dgudkov/CAD001784898.CATProduct%25VERS_1</vt:lpstr>
      <vt:lpstr>BWS LHC CONS  Status update </vt:lpstr>
      <vt:lpstr>April/May 2025</vt:lpstr>
      <vt:lpstr>MS project update</vt:lpstr>
      <vt:lpstr>PowerPoint Presentation</vt:lpstr>
      <vt:lpstr>Milestones 2025</vt:lpstr>
      <vt:lpstr>On-going request for the installation YETS 25-26</vt:lpstr>
      <vt:lpstr>Investigations on the electrical connection</vt:lpstr>
      <vt:lpstr>Test rig V3 status</vt:lpstr>
      <vt:lpstr>Laser calibration bench for performance assessments of the test rig and laboratory scanner</vt:lpstr>
      <vt:lpstr>Optical encoder optimization</vt:lpstr>
      <vt:lpstr>Next planned activities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Jonathan Emery</dc:creator>
  <cp:lastModifiedBy>Jonathan Emery</cp:lastModifiedBy>
  <cp:revision>2625</cp:revision>
  <dcterms:created xsi:type="dcterms:W3CDTF">2021-02-08T12:58:52Z</dcterms:created>
  <dcterms:modified xsi:type="dcterms:W3CDTF">2025-05-12T12:23:08Z</dcterms:modified>
</cp:coreProperties>
</file>