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8"/>
  </p:notesMasterIdLst>
  <p:handoutMasterIdLst>
    <p:handoutMasterId r:id="rId29"/>
  </p:handoutMasterIdLst>
  <p:sldIdLst>
    <p:sldId id="639" r:id="rId2"/>
    <p:sldId id="653" r:id="rId3"/>
    <p:sldId id="616" r:id="rId4"/>
    <p:sldId id="608" r:id="rId5"/>
    <p:sldId id="603" r:id="rId6"/>
    <p:sldId id="626" r:id="rId7"/>
    <p:sldId id="610" r:id="rId8"/>
    <p:sldId id="611" r:id="rId9"/>
    <p:sldId id="609" r:id="rId10"/>
    <p:sldId id="657" r:id="rId11"/>
    <p:sldId id="637" r:id="rId12"/>
    <p:sldId id="646" r:id="rId13"/>
    <p:sldId id="643" r:id="rId14"/>
    <p:sldId id="631" r:id="rId15"/>
    <p:sldId id="619" r:id="rId16"/>
    <p:sldId id="644" r:id="rId17"/>
    <p:sldId id="655" r:id="rId18"/>
    <p:sldId id="613" r:id="rId19"/>
    <p:sldId id="633" r:id="rId20"/>
    <p:sldId id="617" r:id="rId21"/>
    <p:sldId id="614" r:id="rId22"/>
    <p:sldId id="615" r:id="rId23"/>
    <p:sldId id="654" r:id="rId24"/>
    <p:sldId id="645" r:id="rId25"/>
    <p:sldId id="656" r:id="rId26"/>
    <p:sldId id="622" r:id="rId27"/>
  </p:sldIdLst>
  <p:sldSz cx="9906000" cy="6858000" type="A4"/>
  <p:notesSz cx="9144000" cy="6858000"/>
  <p:defaultTextStyle>
    <a:defPPr>
      <a:defRPr lang="en-US"/>
    </a:defPPr>
    <a:lvl1pPr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1pPr>
    <a:lvl2pPr marL="4572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2pPr>
    <a:lvl3pPr marL="9144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3pPr>
    <a:lvl4pPr marL="13716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4pPr>
    <a:lvl5pPr marL="1828800" algn="l" rtl="0" eaLnBrk="0" fontAlgn="base" hangingPunct="0">
      <a:spcBef>
        <a:spcPct val="0"/>
      </a:spcBef>
      <a:spcAft>
        <a:spcPct val="0"/>
      </a:spcAft>
      <a:defRPr sz="2000" b="1" kern="1200">
        <a:solidFill>
          <a:schemeClr val="tx1"/>
        </a:solidFill>
        <a:latin typeface="Helvetica" pitchFamily="2" charset="0"/>
        <a:ea typeface="ＭＳ Ｐゴシック" panose="020B0600070205080204" pitchFamily="34" charset="-128"/>
        <a:cs typeface="+mn-cs"/>
      </a:defRPr>
    </a:lvl5pPr>
    <a:lvl6pPr marL="22860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6pPr>
    <a:lvl7pPr marL="27432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7pPr>
    <a:lvl8pPr marL="32004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8pPr>
    <a:lvl9pPr marL="3657600" algn="l" defTabSz="914400" rtl="0" eaLnBrk="1" latinLnBrk="0" hangingPunct="1">
      <a:defRPr sz="2000" b="1" kern="1200">
        <a:solidFill>
          <a:schemeClr val="tx1"/>
        </a:solidFill>
        <a:latin typeface="Helvetica" pitchFamily="2"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65"/>
  </p:normalViewPr>
  <p:slideViewPr>
    <p:cSldViewPr>
      <p:cViewPr varScale="1">
        <p:scale>
          <a:sx n="119" d="100"/>
          <a:sy n="119" d="100"/>
        </p:scale>
        <p:origin x="216" y="21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18648"/>
    </p:cViewPr>
  </p:sorterViewPr>
  <p:notesViewPr>
    <p:cSldViewPr>
      <p:cViewPr varScale="1">
        <p:scale>
          <a:sx n="77" d="100"/>
          <a:sy n="77" d="100"/>
        </p:scale>
        <p:origin x="-1552" y="-104"/>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D10FD358-2229-DB58-4042-DC015A0BD6BB}"/>
              </a:ext>
            </a:extLst>
          </p:cNvPr>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8195" name="Rectangle 3">
            <a:extLst>
              <a:ext uri="{FF2B5EF4-FFF2-40B4-BE49-F238E27FC236}">
                <a16:creationId xmlns:a16="http://schemas.microsoft.com/office/drawing/2014/main" id="{CEF2A74F-C568-8EF8-5BB3-AFCBD71BAD6F}"/>
              </a:ext>
            </a:extLst>
          </p:cNvPr>
          <p:cNvSpPr>
            <a:spLocks noGrp="1" noChangeArrowheads="1"/>
          </p:cNvSpPr>
          <p:nvPr>
            <p:ph type="dt" sz="quarter" idx="1"/>
          </p:nvPr>
        </p:nvSpPr>
        <p:spPr bwMode="auto">
          <a:xfrm>
            <a:off x="518160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b="0">
                <a:latin typeface="Times" charset="0"/>
                <a:ea typeface="ＭＳ Ｐゴシック" charset="0"/>
                <a:cs typeface="+mn-cs"/>
              </a:defRPr>
            </a:lvl1pPr>
          </a:lstStyle>
          <a:p>
            <a:pPr>
              <a:defRPr/>
            </a:pPr>
            <a:endParaRPr lang="en-US"/>
          </a:p>
        </p:txBody>
      </p:sp>
      <p:sp>
        <p:nvSpPr>
          <p:cNvPr id="8196" name="Rectangle 4">
            <a:extLst>
              <a:ext uri="{FF2B5EF4-FFF2-40B4-BE49-F238E27FC236}">
                <a16:creationId xmlns:a16="http://schemas.microsoft.com/office/drawing/2014/main" id="{7055D973-3347-E798-795A-A40030FBC703}"/>
              </a:ext>
            </a:extLst>
          </p:cNvPr>
          <p:cNvSpPr>
            <a:spLocks noGrp="1" noChangeArrowheads="1"/>
          </p:cNvSpPr>
          <p:nvPr>
            <p:ph type="ftr" sz="quarter" idx="2"/>
          </p:nvPr>
        </p:nvSpPr>
        <p:spPr bwMode="auto">
          <a:xfrm>
            <a:off x="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8197" name="Rectangle 5">
            <a:extLst>
              <a:ext uri="{FF2B5EF4-FFF2-40B4-BE49-F238E27FC236}">
                <a16:creationId xmlns:a16="http://schemas.microsoft.com/office/drawing/2014/main" id="{6E245526-36C8-75F5-2AE8-2D6C73431125}"/>
              </a:ext>
            </a:extLst>
          </p:cNvPr>
          <p:cNvSpPr>
            <a:spLocks noGrp="1" noChangeArrowheads="1"/>
          </p:cNvSpPr>
          <p:nvPr>
            <p:ph type="sldNum" sz="quarter" idx="3"/>
          </p:nvPr>
        </p:nvSpPr>
        <p:spPr bwMode="auto">
          <a:xfrm>
            <a:off x="518160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a:latin typeface="Times" pitchFamily="3" charset="0"/>
              </a:defRPr>
            </a:lvl1pPr>
          </a:lstStyle>
          <a:p>
            <a:pPr>
              <a:defRPr/>
            </a:pPr>
            <a:fld id="{C3EB4BFA-4DB0-C044-8092-176AA9131EC4}" type="slidenum">
              <a:rPr lang="en-US" altLang="en-CH"/>
              <a:pPr>
                <a:defRPr/>
              </a:pPr>
              <a:t>‹#›</a:t>
            </a:fld>
            <a:endParaRPr lang="en-US" altLang="en-CH"/>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C6D3B61A-0DDF-3ECB-6274-454752D9BE2F}"/>
              </a:ext>
            </a:extLst>
          </p:cNvPr>
          <p:cNvSpPr>
            <a:spLocks noGrp="1" noChangeArrowheads="1"/>
          </p:cNvSpPr>
          <p:nvPr>
            <p:ph type="hdr" sz="quarter"/>
          </p:nvPr>
        </p:nvSpPr>
        <p:spPr bwMode="auto">
          <a:xfrm>
            <a:off x="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6147" name="Rectangle 3">
            <a:extLst>
              <a:ext uri="{FF2B5EF4-FFF2-40B4-BE49-F238E27FC236}">
                <a16:creationId xmlns:a16="http://schemas.microsoft.com/office/drawing/2014/main" id="{CD719EFA-243A-B70D-C8A1-A939FB9CCA00}"/>
              </a:ext>
            </a:extLst>
          </p:cNvPr>
          <p:cNvSpPr>
            <a:spLocks noGrp="1" noChangeArrowheads="1"/>
          </p:cNvSpPr>
          <p:nvPr>
            <p:ph type="dt" idx="1"/>
          </p:nvPr>
        </p:nvSpPr>
        <p:spPr bwMode="auto">
          <a:xfrm>
            <a:off x="5181600" y="0"/>
            <a:ext cx="3962400" cy="342900"/>
          </a:xfrm>
          <a:prstGeom prst="rect">
            <a:avLst/>
          </a:prstGeom>
          <a:noFill/>
          <a:ln>
            <a:noFill/>
          </a:ln>
          <a:effectLst/>
        </p:spPr>
        <p:txBody>
          <a:bodyPr vert="horz" wrap="square" lIns="91440" tIns="45720" rIns="91440" bIns="45720" numCol="1" anchor="t" anchorCtr="0" compatLnSpc="1">
            <a:prstTxWarp prst="textNoShape">
              <a:avLst/>
            </a:prstTxWarp>
          </a:bodyPr>
          <a:lstStyle>
            <a:lvl1pPr algn="r">
              <a:defRPr sz="1200" b="0">
                <a:latin typeface="Times" charset="0"/>
                <a:ea typeface="ＭＳ Ｐゴシック" charset="0"/>
                <a:cs typeface="+mn-cs"/>
              </a:defRPr>
            </a:lvl1pPr>
          </a:lstStyle>
          <a:p>
            <a:pPr>
              <a:defRPr/>
            </a:pPr>
            <a:endParaRPr lang="en-US"/>
          </a:p>
        </p:txBody>
      </p:sp>
      <p:sp>
        <p:nvSpPr>
          <p:cNvPr id="12292" name="Rectangle 4">
            <a:extLst>
              <a:ext uri="{FF2B5EF4-FFF2-40B4-BE49-F238E27FC236}">
                <a16:creationId xmlns:a16="http://schemas.microsoft.com/office/drawing/2014/main" id="{14F8EA87-0CD6-9D82-7534-3EE0FF846C6A}"/>
              </a:ext>
            </a:extLst>
          </p:cNvPr>
          <p:cNvSpPr>
            <a:spLocks noGrp="1" noRot="1" noChangeAspect="1" noChangeArrowheads="1" noTextEdit="1"/>
          </p:cNvSpPr>
          <p:nvPr>
            <p:ph type="sldImg" idx="2"/>
          </p:nvPr>
        </p:nvSpPr>
        <p:spPr bwMode="auto">
          <a:xfrm>
            <a:off x="2716213" y="514350"/>
            <a:ext cx="3713162"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a:extLst>
              <a:ext uri="{FF2B5EF4-FFF2-40B4-BE49-F238E27FC236}">
                <a16:creationId xmlns:a16="http://schemas.microsoft.com/office/drawing/2014/main" id="{5A912729-13D0-3045-615C-DD97149C1DA3}"/>
              </a:ext>
            </a:extLst>
          </p:cNvPr>
          <p:cNvSpPr>
            <a:spLocks noGrp="1" noChangeArrowheads="1"/>
          </p:cNvSpPr>
          <p:nvPr>
            <p:ph type="body" sz="quarter" idx="3"/>
          </p:nvPr>
        </p:nvSpPr>
        <p:spPr bwMode="auto">
          <a:xfrm>
            <a:off x="1219200" y="3257550"/>
            <a:ext cx="6705600" cy="3086100"/>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a:extLst>
              <a:ext uri="{FF2B5EF4-FFF2-40B4-BE49-F238E27FC236}">
                <a16:creationId xmlns:a16="http://schemas.microsoft.com/office/drawing/2014/main" id="{3CBA189C-6126-2B11-0E59-EFA6CA6E692B}"/>
              </a:ext>
            </a:extLst>
          </p:cNvPr>
          <p:cNvSpPr>
            <a:spLocks noGrp="1" noChangeArrowheads="1"/>
          </p:cNvSpPr>
          <p:nvPr>
            <p:ph type="ftr" sz="quarter" idx="4"/>
          </p:nvPr>
        </p:nvSpPr>
        <p:spPr bwMode="auto">
          <a:xfrm>
            <a:off x="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b="0">
                <a:latin typeface="Times" charset="0"/>
                <a:ea typeface="ＭＳ Ｐゴシック" charset="0"/>
                <a:cs typeface="+mn-cs"/>
              </a:defRPr>
            </a:lvl1pPr>
          </a:lstStyle>
          <a:p>
            <a:pPr>
              <a:defRPr/>
            </a:pPr>
            <a:endParaRPr lang="en-US"/>
          </a:p>
        </p:txBody>
      </p:sp>
      <p:sp>
        <p:nvSpPr>
          <p:cNvPr id="6151" name="Rectangle 7">
            <a:extLst>
              <a:ext uri="{FF2B5EF4-FFF2-40B4-BE49-F238E27FC236}">
                <a16:creationId xmlns:a16="http://schemas.microsoft.com/office/drawing/2014/main" id="{2F0101EB-4C7D-F834-7411-12D3A8D66DF3}"/>
              </a:ext>
            </a:extLst>
          </p:cNvPr>
          <p:cNvSpPr>
            <a:spLocks noGrp="1" noChangeArrowheads="1"/>
          </p:cNvSpPr>
          <p:nvPr>
            <p:ph type="sldNum" sz="quarter" idx="5"/>
          </p:nvPr>
        </p:nvSpPr>
        <p:spPr bwMode="auto">
          <a:xfrm>
            <a:off x="5181600" y="6515100"/>
            <a:ext cx="3962400" cy="3429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b="0">
                <a:latin typeface="Times" pitchFamily="3" charset="0"/>
              </a:defRPr>
            </a:lvl1pPr>
          </a:lstStyle>
          <a:p>
            <a:pPr>
              <a:defRPr/>
            </a:pPr>
            <a:fld id="{CE7AA69C-3201-DE43-8AB4-BEF001846625}" type="slidenum">
              <a:rPr lang="en-US" altLang="en-CH"/>
              <a:pPr>
                <a:defRPr/>
              </a:pPr>
              <a:t>‹#›</a:t>
            </a:fld>
            <a:endParaRPr lang="en-US" altLang="en-CH"/>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a:extLst>
              <a:ext uri="{FF2B5EF4-FFF2-40B4-BE49-F238E27FC236}">
                <a16:creationId xmlns:a16="http://schemas.microsoft.com/office/drawing/2014/main" id="{5BC8D621-36DF-628A-6C82-089861377EC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9EC79FA-7753-EF4B-9669-C395552F3711}" type="slidenum">
              <a:rPr lang="en-US" altLang="en-CH" sz="1200" b="0" smtClean="0">
                <a:latin typeface="Times" pitchFamily="3" charset="0"/>
              </a:rPr>
              <a:pPr/>
              <a:t>4</a:t>
            </a:fld>
            <a:endParaRPr lang="en-US" altLang="en-CH" sz="1200" b="0">
              <a:latin typeface="Times" pitchFamily="3" charset="0"/>
            </a:endParaRPr>
          </a:p>
        </p:txBody>
      </p:sp>
      <p:sp>
        <p:nvSpPr>
          <p:cNvPr id="24578" name="Rectangle 2">
            <a:extLst>
              <a:ext uri="{FF2B5EF4-FFF2-40B4-BE49-F238E27FC236}">
                <a16:creationId xmlns:a16="http://schemas.microsoft.com/office/drawing/2014/main" id="{B518C54F-9E4E-6EED-54AD-81C7CE7FB3A2}"/>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C02BBC54-58E7-4DAA-724C-0DB94CD81060}"/>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CH">
                <a:latin typeface="Times" pitchFamily="3" charset="0"/>
                <a:ea typeface="ＭＳ Ｐゴシック" panose="020B0600070205080204" pitchFamily="34" charset="-128"/>
              </a:rPr>
              <a:t>At the Large Hadron Collider (LHC) at CERN, Geneva we can probe Nature moments after the Big Bang to tackle the questions about the origin, evolution and composition of our universe. These include: What is the origin of mass? What constitutes dark matter? How many dimensions of space and time do we live in? Why is the universe composed of matter and not antimatter? The answers have the potential of altering our perception of how Nature operates at the fundamental level.</a:t>
            </a:r>
          </a:p>
          <a:p>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The discovery in July 2012 of the Higgs boson at the Large Hadron Collider (LHC), one of the most important of this new century, completes the particle content of the standard model (SM) of particle physics, a theory that describes our visible universe in exquisite detail. </a:t>
            </a:r>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 </a:t>
            </a:r>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This talk will briefly look into the evolution of our universe from the Big Bang, the fundamental particles and their interactions, the journey to the discovery of the Higgs boson, and look ahead. The CMS experiment is used as an example to briefly recall the physics of the LHC, outline some of the challenges faced during its construction, and major physics results produced so far, including the searches for widely anticipated new physics beyond the SM. </a:t>
            </a:r>
            <a:endParaRPr lang="en-GB" altLang="en-CH">
              <a:latin typeface="Times" pitchFamily="3" charset="0"/>
              <a:ea typeface="ＭＳ Ｐゴシック" panose="020B0600070205080204" pitchFamily="34" charset="-128"/>
            </a:endParaRPr>
          </a:p>
          <a:p>
            <a:endParaRPr lang="en-US" altLang="en-CH">
              <a:latin typeface="Times" pitchFamily="3" charset="0"/>
              <a:ea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a:extLst>
              <a:ext uri="{FF2B5EF4-FFF2-40B4-BE49-F238E27FC236}">
                <a16:creationId xmlns:a16="http://schemas.microsoft.com/office/drawing/2014/main" id="{CC454C26-85CB-12BA-6792-272D3A420A8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187D7C4D-3A49-BE4B-B9B9-50130950CE2A}" type="slidenum">
              <a:rPr lang="en-US" altLang="en-CH" sz="1200" b="0" smtClean="0">
                <a:latin typeface="Times" pitchFamily="3" charset="0"/>
              </a:rPr>
              <a:pPr/>
              <a:t>5</a:t>
            </a:fld>
            <a:endParaRPr lang="en-US" altLang="en-CH" sz="1200" b="0">
              <a:latin typeface="Times" pitchFamily="3" charset="0"/>
            </a:endParaRPr>
          </a:p>
        </p:txBody>
      </p:sp>
      <p:sp>
        <p:nvSpPr>
          <p:cNvPr id="15362" name="Rectangle 2">
            <a:extLst>
              <a:ext uri="{FF2B5EF4-FFF2-40B4-BE49-F238E27FC236}">
                <a16:creationId xmlns:a16="http://schemas.microsoft.com/office/drawing/2014/main" id="{7F036FF7-BA74-7325-E59F-D78EE3345679}"/>
              </a:ext>
            </a:extLst>
          </p:cNvPr>
          <p:cNvSpPr>
            <a:spLocks noGrp="1" noRot="1" noChangeAspect="1" noChangeArrowheads="1" noTextEdit="1"/>
          </p:cNvSpPr>
          <p:nvPr>
            <p:ph type="sldImg"/>
          </p:nvPr>
        </p:nvSpPr>
        <p:spPr>
          <a:ln/>
        </p:spPr>
      </p:sp>
      <p:sp>
        <p:nvSpPr>
          <p:cNvPr id="15363" name="Rectangle 3">
            <a:extLst>
              <a:ext uri="{FF2B5EF4-FFF2-40B4-BE49-F238E27FC236}">
                <a16:creationId xmlns:a16="http://schemas.microsoft.com/office/drawing/2014/main" id="{CAADFF9B-15EB-B683-E71E-E2E8C87E5D93}"/>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CH">
                <a:latin typeface="Times" pitchFamily="3" charset="0"/>
                <a:ea typeface="ＭＳ Ｐゴシック" panose="020B0600070205080204" pitchFamily="34" charset="-128"/>
              </a:rPr>
              <a:t>At the Large Hadron Collider (LHC) at CERN, Geneva we can probe Nature moments after the Big Bang to tackle the questions about the origin, evolution and composition of our universe. These include: What is the origin of mass? What constitutes dark matter? How many dimensions of space and time do we live in? Why is the universe composed of matter and not antimatter? The answers have the potential of altering our perception of how Nature operates at the fundamental level.</a:t>
            </a:r>
          </a:p>
          <a:p>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The discovery in July 2012 of the Higgs boson at the Large Hadron Collider (LHC), one of the most important of this new century, completes the particle content of the standard model (SM) of particle physics, a theory that describes our visible universe in exquisite detail. </a:t>
            </a:r>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 </a:t>
            </a:r>
            <a:endParaRPr lang="en-GB" altLang="en-CH">
              <a:latin typeface="Times" pitchFamily="3" charset="0"/>
              <a:ea typeface="ＭＳ Ｐゴシック" panose="020B0600070205080204" pitchFamily="34" charset="-128"/>
            </a:endParaRPr>
          </a:p>
          <a:p>
            <a:r>
              <a:rPr lang="en-US" altLang="en-CH">
                <a:latin typeface="Times" pitchFamily="3" charset="0"/>
                <a:ea typeface="ＭＳ Ｐゴシック" panose="020B0600070205080204" pitchFamily="34" charset="-128"/>
              </a:rPr>
              <a:t>This talk will briefly look into the evolution of our universe from the Big Bang, the fundamental particles and their interactions, the journey to the discovery of the Higgs boson, and look ahead. The CMS experiment is used as an example to briefly recall the physics of the LHC, outline some of the challenges faced during its construction, and major physics results produced so far, including the searches for widely anticipated new physics beyond the SM. </a:t>
            </a:r>
            <a:endParaRPr lang="en-GB" altLang="en-CH">
              <a:latin typeface="Times" pitchFamily="3" charset="0"/>
              <a:ea typeface="ＭＳ Ｐゴシック" panose="020B0600070205080204" pitchFamily="34" charset="-128"/>
            </a:endParaRPr>
          </a:p>
          <a:p>
            <a:endParaRPr lang="en-US" altLang="en-CH">
              <a:latin typeface="Times" pitchFamily="3" charset="0"/>
              <a:ea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a:extLst>
              <a:ext uri="{FF2B5EF4-FFF2-40B4-BE49-F238E27FC236}">
                <a16:creationId xmlns:a16="http://schemas.microsoft.com/office/drawing/2014/main" id="{7A336671-80B0-A414-6B13-F77371D30B5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0408BC35-5832-D941-8751-FF3587AECE4C}" type="slidenum">
              <a:rPr lang="en-US" altLang="en-CH" sz="1200" b="0" smtClean="0">
                <a:latin typeface="Times" pitchFamily="3" charset="0"/>
              </a:rPr>
              <a:pPr/>
              <a:t>6</a:t>
            </a:fld>
            <a:endParaRPr lang="en-US" altLang="en-CH" sz="1200" b="0">
              <a:latin typeface="Times" pitchFamily="3" charset="0"/>
            </a:endParaRPr>
          </a:p>
        </p:txBody>
      </p:sp>
      <p:sp>
        <p:nvSpPr>
          <p:cNvPr id="43010" name="Rectangle 2">
            <a:extLst>
              <a:ext uri="{FF2B5EF4-FFF2-40B4-BE49-F238E27FC236}">
                <a16:creationId xmlns:a16="http://schemas.microsoft.com/office/drawing/2014/main" id="{754FE27E-9AA6-5371-BE6A-076D14433F06}"/>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6386E3DD-A6EF-932C-7A51-8E8B25C4F0E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CH" dirty="0">
                <a:latin typeface="Times" pitchFamily="3" charset="0"/>
                <a:ea typeface="ＭＳ Ｐゴシック" panose="020B0600070205080204" pitchFamily="34" charset="-128"/>
              </a:rPr>
              <a:t>At the Large Hadron Collider (LHC) at CERN, Geneva we can probe Nature moments after the Big Bang to tackle the questions about the origin, evolution and composition of our universe. These include: What is the origin of mass? What constitutes dark matter? How many dimensions of space and time do we live in? Why is the universe composed of matter and not antimatter? The answers have the potential of altering our perception of how Nature operates at the fundamental level.</a:t>
            </a:r>
          </a:p>
          <a:p>
            <a:endParaRPr lang="en-GB" altLang="en-CH" dirty="0">
              <a:latin typeface="Times" pitchFamily="3" charset="0"/>
              <a:ea typeface="ＭＳ Ｐゴシック" panose="020B0600070205080204" pitchFamily="34" charset="-128"/>
            </a:endParaRPr>
          </a:p>
          <a:p>
            <a:r>
              <a:rPr lang="en-US" altLang="en-CH" dirty="0">
                <a:latin typeface="Times" pitchFamily="3" charset="0"/>
                <a:ea typeface="ＭＳ Ｐゴシック" panose="020B0600070205080204" pitchFamily="34" charset="-128"/>
              </a:rPr>
              <a:t>The discovery in July 2012 of the Higgs boson at the Large Hadron Collider (LHC), one of the most important of this new century, completes the particle content of the standard model (SM) of particle physics, a theory that describes our visible universe in exquisite detail. </a:t>
            </a:r>
            <a:endParaRPr lang="en-GB" altLang="en-CH" dirty="0">
              <a:latin typeface="Times" pitchFamily="3" charset="0"/>
              <a:ea typeface="ＭＳ Ｐゴシック" panose="020B0600070205080204" pitchFamily="34" charset="-128"/>
            </a:endParaRPr>
          </a:p>
          <a:p>
            <a:r>
              <a:rPr lang="en-US" altLang="en-CH" dirty="0">
                <a:latin typeface="Times" pitchFamily="3" charset="0"/>
                <a:ea typeface="ＭＳ Ｐゴシック" panose="020B0600070205080204" pitchFamily="34" charset="-128"/>
              </a:rPr>
              <a:t> </a:t>
            </a:r>
            <a:endParaRPr lang="en-GB" altLang="en-CH" dirty="0">
              <a:latin typeface="Times" pitchFamily="3" charset="0"/>
              <a:ea typeface="ＭＳ Ｐゴシック" panose="020B0600070205080204" pitchFamily="34" charset="-128"/>
            </a:endParaRPr>
          </a:p>
          <a:p>
            <a:r>
              <a:rPr lang="en-US" altLang="en-CH" dirty="0">
                <a:latin typeface="Times" pitchFamily="3" charset="0"/>
                <a:ea typeface="ＭＳ Ｐゴシック" panose="020B0600070205080204" pitchFamily="34" charset="-128"/>
              </a:rPr>
              <a:t>This talk will briefly look into the evolution of our universe from the Big Bang, the fundamental particles and their interactions, the journey to the discovery of the Higgs boson, and look ahead. The CMS experiment is used as an example to briefly recall the physics of the LHC, outline some of the challenges faced during its construction, and major physics results produced so far, including the searches for widely anticipated new physics beyond the SM. </a:t>
            </a:r>
            <a:endParaRPr lang="en-GB" altLang="en-CH" dirty="0">
              <a:latin typeface="Times" pitchFamily="3" charset="0"/>
              <a:ea typeface="ＭＳ Ｐゴシック" panose="020B0600070205080204" pitchFamily="34" charset="-128"/>
            </a:endParaRPr>
          </a:p>
          <a:p>
            <a:endParaRPr lang="en-US" altLang="en-CH" dirty="0">
              <a:latin typeface="Times" pitchFamily="3"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B6F5F6-4404-310F-744C-C1F7DD7EF02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1F0F02D-D3C5-5848-7520-8CFCA456DF6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3D48A08-00F4-13B1-989C-A4C0FD430671}"/>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EC6BA9DB-73D8-0ECA-5E6D-F30606521FCB}"/>
              </a:ext>
            </a:extLst>
          </p:cNvPr>
          <p:cNvSpPr>
            <a:spLocks noGrp="1"/>
          </p:cNvSpPr>
          <p:nvPr>
            <p:ph type="sldNum" sz="quarter" idx="5"/>
          </p:nvPr>
        </p:nvSpPr>
        <p:spPr/>
        <p:txBody>
          <a:bodyPr/>
          <a:lstStyle/>
          <a:p>
            <a:pPr>
              <a:defRPr/>
            </a:pPr>
            <a:fld id="{CE7AA69C-3201-DE43-8AB4-BEF001846625}" type="slidenum">
              <a:rPr lang="en-US" altLang="en-CH" smtClean="0"/>
              <a:pPr>
                <a:defRPr/>
              </a:pPr>
              <a:t>10</a:t>
            </a:fld>
            <a:endParaRPr lang="en-US" altLang="en-CH"/>
          </a:p>
        </p:txBody>
      </p:sp>
    </p:spTree>
    <p:extLst>
      <p:ext uri="{BB962C8B-B14F-4D97-AF65-F5344CB8AC3E}">
        <p14:creationId xmlns:p14="http://schemas.microsoft.com/office/powerpoint/2010/main" val="1605841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CE7AA69C-3201-DE43-8AB4-BEF001846625}" type="slidenum">
              <a:rPr lang="en-US" altLang="en-CH" smtClean="0"/>
              <a:pPr>
                <a:defRPr/>
              </a:pPr>
              <a:t>11</a:t>
            </a:fld>
            <a:endParaRPr lang="en-US" altLang="en-CH"/>
          </a:p>
        </p:txBody>
      </p:sp>
    </p:spTree>
    <p:extLst>
      <p:ext uri="{BB962C8B-B14F-4D97-AF65-F5344CB8AC3E}">
        <p14:creationId xmlns:p14="http://schemas.microsoft.com/office/powerpoint/2010/main" val="2168390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a:extLst>
              <a:ext uri="{FF2B5EF4-FFF2-40B4-BE49-F238E27FC236}">
                <a16:creationId xmlns:a16="http://schemas.microsoft.com/office/drawing/2014/main" id="{2E4404F9-C639-11C9-BFEF-07A0BDB49216}"/>
              </a:ext>
            </a:extLst>
          </p:cNvPr>
          <p:cNvSpPr>
            <a:spLocks noGrp="1" noRot="1" noChangeAspect="1" noChangeArrowheads="1" noTextEdit="1"/>
          </p:cNvSpPr>
          <p:nvPr>
            <p:ph type="sldImg"/>
          </p:nvPr>
        </p:nvSpPr>
        <p:spPr>
          <a:ln/>
        </p:spPr>
      </p:sp>
      <p:sp>
        <p:nvSpPr>
          <p:cNvPr id="44034" name="Notes Placeholder 2">
            <a:extLst>
              <a:ext uri="{FF2B5EF4-FFF2-40B4-BE49-F238E27FC236}">
                <a16:creationId xmlns:a16="http://schemas.microsoft.com/office/drawing/2014/main" id="{584768BE-8E33-34BE-FD03-E74548C8499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H" altLang="en-CH">
              <a:latin typeface="Times" pitchFamily="3" charset="0"/>
              <a:ea typeface="ＭＳ Ｐゴシック" panose="020B0600070205080204" pitchFamily="34" charset="-128"/>
            </a:endParaRPr>
          </a:p>
        </p:txBody>
      </p:sp>
      <p:sp>
        <p:nvSpPr>
          <p:cNvPr id="44035" name="Slide Number Placeholder 3">
            <a:extLst>
              <a:ext uri="{FF2B5EF4-FFF2-40B4-BE49-F238E27FC236}">
                <a16:creationId xmlns:a16="http://schemas.microsoft.com/office/drawing/2014/main" id="{1B4B8A9B-3DA5-3681-53FA-501E550E8A6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1394FD16-B4E1-4B4C-8972-917E9DEBC12A}" type="slidenum">
              <a:rPr lang="en-US" altLang="en-CH" sz="1200" b="0" smtClean="0">
                <a:latin typeface="Times" pitchFamily="3" charset="0"/>
              </a:rPr>
              <a:pPr/>
              <a:t>26</a:t>
            </a:fld>
            <a:endParaRPr lang="en-US" altLang="en-CH" sz="1200" b="0">
              <a:latin typeface="Times" pitchFamily="3"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80" name="Rectangle 1036"/>
          <p:cNvSpPr>
            <a:spLocks noGrp="1" noChangeArrowheads="1"/>
          </p:cNvSpPr>
          <p:nvPr>
            <p:ph type="ctrTitle" sz="quarter"/>
          </p:nvPr>
        </p:nvSpPr>
        <p:spPr>
          <a:xfrm>
            <a:off x="769938" y="369888"/>
            <a:ext cx="8366125" cy="1028700"/>
          </a:xfrm>
        </p:spPr>
        <p:txBody>
          <a:bodyPr/>
          <a:lstStyle>
            <a:lvl1pPr>
              <a:defRPr sz="4400">
                <a:solidFill>
                  <a:srgbClr val="00547E"/>
                </a:solidFill>
              </a:defRPr>
            </a:lvl1pPr>
          </a:lstStyle>
          <a:p>
            <a:pPr lvl="0"/>
            <a:r>
              <a:rPr lang="en-US" noProof="0"/>
              <a:t>Click to edit Master title style</a:t>
            </a:r>
          </a:p>
        </p:txBody>
      </p:sp>
    </p:spTree>
    <p:extLst>
      <p:ext uri="{BB962C8B-B14F-4D97-AF65-F5344CB8AC3E}">
        <p14:creationId xmlns:p14="http://schemas.microsoft.com/office/powerpoint/2010/main" val="3318269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a:xfrm>
            <a:off x="495300" y="1600200"/>
            <a:ext cx="8915400" cy="45259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9644E790-C51E-74E2-F0BC-CBB54889D8D0}"/>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D64DF0A0-F3BD-CFC0-D801-839386D885E1}"/>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6" name="Text Box 19">
            <a:extLst>
              <a:ext uri="{FF2B5EF4-FFF2-40B4-BE49-F238E27FC236}">
                <a16:creationId xmlns:a16="http://schemas.microsoft.com/office/drawing/2014/main" id="{436540BD-C743-C10E-748E-70D04792DEFD}"/>
              </a:ext>
            </a:extLst>
          </p:cNvPr>
          <p:cNvSpPr txBox="1">
            <a:spLocks noGrp="1" noChangeArrowheads="1"/>
          </p:cNvSpPr>
          <p:nvPr>
            <p:ph type="sldNum" sz="quarter" idx="12"/>
          </p:nvPr>
        </p:nvSpPr>
        <p:spPr>
          <a:ln/>
        </p:spPr>
        <p:txBody>
          <a:bodyPr/>
          <a:lstStyle>
            <a:lvl1pPr>
              <a:defRPr/>
            </a:lvl1pPr>
          </a:lstStyle>
          <a:p>
            <a:pPr>
              <a:defRPr/>
            </a:pPr>
            <a:fld id="{0826E03B-720C-3846-8440-E1D55FDFFB4F}" type="slidenum">
              <a:rPr lang="en-US" altLang="en-CH"/>
              <a:pPr>
                <a:defRPr/>
              </a:pPr>
              <a:t>‹#›</a:t>
            </a:fld>
            <a:endParaRPr lang="en-US" altLang="en-CH"/>
          </a:p>
        </p:txBody>
      </p:sp>
    </p:spTree>
    <p:extLst>
      <p:ext uri="{BB962C8B-B14F-4D97-AF65-F5344CB8AC3E}">
        <p14:creationId xmlns:p14="http://schemas.microsoft.com/office/powerpoint/2010/main" val="17182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381000"/>
            <a:ext cx="2228850" cy="57451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95300" y="381000"/>
            <a:ext cx="6534150" cy="5745163"/>
          </a:xfrm>
          <a:prstGeom prst="rect">
            <a:avLst/>
          </a:prstGeo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A748CA15-88A3-91C0-33DB-75400B91848A}"/>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90DABF54-6BE9-36FA-C236-92191AA55452}"/>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6" name="Text Box 19">
            <a:extLst>
              <a:ext uri="{FF2B5EF4-FFF2-40B4-BE49-F238E27FC236}">
                <a16:creationId xmlns:a16="http://schemas.microsoft.com/office/drawing/2014/main" id="{C5EDDFAF-9C6B-02BE-59EB-96F0604FEB7D}"/>
              </a:ext>
            </a:extLst>
          </p:cNvPr>
          <p:cNvSpPr txBox="1">
            <a:spLocks noGrp="1" noChangeArrowheads="1"/>
          </p:cNvSpPr>
          <p:nvPr>
            <p:ph type="sldNum" sz="quarter" idx="12"/>
          </p:nvPr>
        </p:nvSpPr>
        <p:spPr>
          <a:ln/>
        </p:spPr>
        <p:txBody>
          <a:bodyPr/>
          <a:lstStyle>
            <a:lvl1pPr>
              <a:defRPr/>
            </a:lvl1pPr>
          </a:lstStyle>
          <a:p>
            <a:pPr>
              <a:defRPr/>
            </a:pPr>
            <a:fld id="{3260B2A9-E05D-CB40-A165-53DEB652D0E8}" type="slidenum">
              <a:rPr lang="en-US" altLang="en-CH"/>
              <a:pPr>
                <a:defRPr/>
              </a:pPr>
              <a:t>‹#›</a:t>
            </a:fld>
            <a:endParaRPr lang="en-US" altLang="en-CH"/>
          </a:p>
        </p:txBody>
      </p:sp>
    </p:spTree>
    <p:extLst>
      <p:ext uri="{BB962C8B-B14F-4D97-AF65-F5344CB8AC3E}">
        <p14:creationId xmlns:p14="http://schemas.microsoft.com/office/powerpoint/2010/main" val="3043306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a:xfrm>
            <a:off x="495300" y="1600200"/>
            <a:ext cx="8915400" cy="4525963"/>
          </a:xfrm>
          <a:prstGeom prst="rect">
            <a:avLst/>
          </a:prstGeom>
        </p:spPr>
        <p:txBody>
          <a:bodyPr vert="horz"/>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F8DDC6D2-9DE6-1A8B-77B0-339786C2B8C8}"/>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F878198C-DE86-2A1B-8B6E-DE2203B4F8F3}"/>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6" name="Text Box 19">
            <a:extLst>
              <a:ext uri="{FF2B5EF4-FFF2-40B4-BE49-F238E27FC236}">
                <a16:creationId xmlns:a16="http://schemas.microsoft.com/office/drawing/2014/main" id="{D45C2002-47D9-0664-1FEC-58D9D8744529}"/>
              </a:ext>
            </a:extLst>
          </p:cNvPr>
          <p:cNvSpPr txBox="1">
            <a:spLocks noGrp="1" noChangeArrowheads="1"/>
          </p:cNvSpPr>
          <p:nvPr>
            <p:ph type="sldNum" sz="quarter" idx="12"/>
          </p:nvPr>
        </p:nvSpPr>
        <p:spPr>
          <a:ln/>
        </p:spPr>
        <p:txBody>
          <a:bodyPr/>
          <a:lstStyle>
            <a:lvl1pPr>
              <a:defRPr/>
            </a:lvl1pPr>
          </a:lstStyle>
          <a:p>
            <a:pPr>
              <a:defRPr/>
            </a:pPr>
            <a:fld id="{F65926A7-082C-7F44-B9C5-8689AE7B2BEF}" type="slidenum">
              <a:rPr lang="en-US" altLang="en-CH"/>
              <a:pPr>
                <a:defRPr/>
              </a:pPr>
              <a:t>‹#›</a:t>
            </a:fld>
            <a:endParaRPr lang="en-US" altLang="en-CH"/>
          </a:p>
        </p:txBody>
      </p:sp>
    </p:spTree>
    <p:extLst>
      <p:ext uri="{BB962C8B-B14F-4D97-AF65-F5344CB8AC3E}">
        <p14:creationId xmlns:p14="http://schemas.microsoft.com/office/powerpoint/2010/main" val="1204726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82638" y="2906713"/>
            <a:ext cx="84201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a:extLst>
              <a:ext uri="{FF2B5EF4-FFF2-40B4-BE49-F238E27FC236}">
                <a16:creationId xmlns:a16="http://schemas.microsoft.com/office/drawing/2014/main" id="{03692A59-A44B-5EF8-0E8F-703279606B4B}"/>
              </a:ext>
            </a:extLst>
          </p:cNvPr>
          <p:cNvSpPr>
            <a:spLocks noGrp="1" noChangeArrowheads="1"/>
          </p:cNvSpPr>
          <p:nvPr>
            <p:ph type="dt" sz="half" idx="10"/>
          </p:nvPr>
        </p:nvSpPr>
        <p:spPr>
          <a:ln/>
        </p:spPr>
        <p:txBody>
          <a:bodyPr/>
          <a:lstStyle>
            <a:lvl1pPr>
              <a:defRPr/>
            </a:lvl1pPr>
          </a:lstStyle>
          <a:p>
            <a:pPr>
              <a:defRPr/>
            </a:pPr>
            <a:endParaRPr lang="en-US"/>
          </a:p>
        </p:txBody>
      </p:sp>
      <p:sp>
        <p:nvSpPr>
          <p:cNvPr id="5" name="Rectangle 5">
            <a:extLst>
              <a:ext uri="{FF2B5EF4-FFF2-40B4-BE49-F238E27FC236}">
                <a16:creationId xmlns:a16="http://schemas.microsoft.com/office/drawing/2014/main" id="{A22D260C-9872-BD50-6F1D-A9BB285C67FE}"/>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6" name="Text Box 19">
            <a:extLst>
              <a:ext uri="{FF2B5EF4-FFF2-40B4-BE49-F238E27FC236}">
                <a16:creationId xmlns:a16="http://schemas.microsoft.com/office/drawing/2014/main" id="{2F268265-AB71-244B-909C-DA4E5C237AD4}"/>
              </a:ext>
            </a:extLst>
          </p:cNvPr>
          <p:cNvSpPr txBox="1">
            <a:spLocks noGrp="1" noChangeArrowheads="1"/>
          </p:cNvSpPr>
          <p:nvPr>
            <p:ph type="sldNum" sz="quarter" idx="12"/>
          </p:nvPr>
        </p:nvSpPr>
        <p:spPr>
          <a:ln/>
        </p:spPr>
        <p:txBody>
          <a:bodyPr/>
          <a:lstStyle>
            <a:lvl1pPr>
              <a:defRPr/>
            </a:lvl1pPr>
          </a:lstStyle>
          <a:p>
            <a:pPr>
              <a:defRPr/>
            </a:pPr>
            <a:fld id="{18E46728-3CFC-F541-9300-616F58BA954E}" type="slidenum">
              <a:rPr lang="en-US" altLang="en-CH"/>
              <a:pPr>
                <a:defRPr/>
              </a:pPr>
              <a:t>‹#›</a:t>
            </a:fld>
            <a:endParaRPr lang="en-US" altLang="en-CH"/>
          </a:p>
        </p:txBody>
      </p:sp>
    </p:spTree>
    <p:extLst>
      <p:ext uri="{BB962C8B-B14F-4D97-AF65-F5344CB8AC3E}">
        <p14:creationId xmlns:p14="http://schemas.microsoft.com/office/powerpoint/2010/main" val="43587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953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29200" y="1600200"/>
            <a:ext cx="43815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a:extLst>
              <a:ext uri="{FF2B5EF4-FFF2-40B4-BE49-F238E27FC236}">
                <a16:creationId xmlns:a16="http://schemas.microsoft.com/office/drawing/2014/main" id="{012530CC-3962-4A05-9FC6-52ED84CB1DF0}"/>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9788E8D6-AF79-645C-80EE-2CD933B0040C}"/>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7" name="Text Box 19">
            <a:extLst>
              <a:ext uri="{FF2B5EF4-FFF2-40B4-BE49-F238E27FC236}">
                <a16:creationId xmlns:a16="http://schemas.microsoft.com/office/drawing/2014/main" id="{4952E7A0-C736-EDEA-A038-34C806EF6709}"/>
              </a:ext>
            </a:extLst>
          </p:cNvPr>
          <p:cNvSpPr txBox="1">
            <a:spLocks noGrp="1" noChangeArrowheads="1"/>
          </p:cNvSpPr>
          <p:nvPr>
            <p:ph type="sldNum" sz="quarter" idx="12"/>
          </p:nvPr>
        </p:nvSpPr>
        <p:spPr>
          <a:ln/>
        </p:spPr>
        <p:txBody>
          <a:bodyPr/>
          <a:lstStyle>
            <a:lvl1pPr>
              <a:defRPr/>
            </a:lvl1pPr>
          </a:lstStyle>
          <a:p>
            <a:pPr>
              <a:defRPr/>
            </a:pPr>
            <a:fld id="{799C732D-42F5-E04B-A51D-9002AE6370BD}" type="slidenum">
              <a:rPr lang="en-US" altLang="en-CH"/>
              <a:pPr>
                <a:defRPr/>
              </a:pPr>
              <a:t>‹#›</a:t>
            </a:fld>
            <a:endParaRPr lang="en-US" altLang="en-CH"/>
          </a:p>
        </p:txBody>
      </p:sp>
    </p:spTree>
    <p:extLst>
      <p:ext uri="{BB962C8B-B14F-4D97-AF65-F5344CB8AC3E}">
        <p14:creationId xmlns:p14="http://schemas.microsoft.com/office/powerpoint/2010/main" val="3882905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95300" y="1535113"/>
            <a:ext cx="437673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95300" y="2174875"/>
            <a:ext cx="437673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032375" y="1535113"/>
            <a:ext cx="437832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5032375" y="2174875"/>
            <a:ext cx="437832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a:extLst>
              <a:ext uri="{FF2B5EF4-FFF2-40B4-BE49-F238E27FC236}">
                <a16:creationId xmlns:a16="http://schemas.microsoft.com/office/drawing/2014/main" id="{DD169BD3-8AAE-3200-FF6B-256D082EA631}"/>
              </a:ext>
            </a:extLst>
          </p:cNvPr>
          <p:cNvSpPr>
            <a:spLocks noGrp="1" noChangeArrowheads="1"/>
          </p:cNvSpPr>
          <p:nvPr>
            <p:ph type="dt" sz="half" idx="10"/>
          </p:nvPr>
        </p:nvSpPr>
        <p:spPr>
          <a:ln/>
        </p:spPr>
        <p:txBody>
          <a:bodyPr/>
          <a:lstStyle>
            <a:lvl1pPr>
              <a:defRPr/>
            </a:lvl1pPr>
          </a:lstStyle>
          <a:p>
            <a:pPr>
              <a:defRPr/>
            </a:pPr>
            <a:endParaRPr lang="en-US"/>
          </a:p>
        </p:txBody>
      </p:sp>
      <p:sp>
        <p:nvSpPr>
          <p:cNvPr id="8" name="Rectangle 5">
            <a:extLst>
              <a:ext uri="{FF2B5EF4-FFF2-40B4-BE49-F238E27FC236}">
                <a16:creationId xmlns:a16="http://schemas.microsoft.com/office/drawing/2014/main" id="{774BDBDE-F45A-9972-F110-EA26FEB19406}"/>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9" name="Text Box 19">
            <a:extLst>
              <a:ext uri="{FF2B5EF4-FFF2-40B4-BE49-F238E27FC236}">
                <a16:creationId xmlns:a16="http://schemas.microsoft.com/office/drawing/2014/main" id="{CDF55957-3570-4DF2-8258-E360A6A9B2AF}"/>
              </a:ext>
            </a:extLst>
          </p:cNvPr>
          <p:cNvSpPr txBox="1">
            <a:spLocks noGrp="1" noChangeArrowheads="1"/>
          </p:cNvSpPr>
          <p:nvPr>
            <p:ph type="sldNum" sz="quarter" idx="12"/>
          </p:nvPr>
        </p:nvSpPr>
        <p:spPr>
          <a:ln/>
        </p:spPr>
        <p:txBody>
          <a:bodyPr/>
          <a:lstStyle>
            <a:lvl1pPr>
              <a:defRPr/>
            </a:lvl1pPr>
          </a:lstStyle>
          <a:p>
            <a:pPr>
              <a:defRPr/>
            </a:pPr>
            <a:fld id="{557338FF-3A0E-5649-82C4-729C47E0689B}" type="slidenum">
              <a:rPr lang="en-US" altLang="en-CH"/>
              <a:pPr>
                <a:defRPr/>
              </a:pPr>
              <a:t>‹#›</a:t>
            </a:fld>
            <a:endParaRPr lang="en-US" altLang="en-CH"/>
          </a:p>
        </p:txBody>
      </p:sp>
    </p:spTree>
    <p:extLst>
      <p:ext uri="{BB962C8B-B14F-4D97-AF65-F5344CB8AC3E}">
        <p14:creationId xmlns:p14="http://schemas.microsoft.com/office/powerpoint/2010/main" val="4002925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a:extLst>
              <a:ext uri="{FF2B5EF4-FFF2-40B4-BE49-F238E27FC236}">
                <a16:creationId xmlns:a16="http://schemas.microsoft.com/office/drawing/2014/main" id="{DAD70AB8-F007-BF13-0F50-290F5DA9483E}"/>
              </a:ext>
            </a:extLst>
          </p:cNvPr>
          <p:cNvSpPr>
            <a:spLocks noGrp="1" noChangeArrowheads="1"/>
          </p:cNvSpPr>
          <p:nvPr>
            <p:ph type="dt" sz="half" idx="10"/>
          </p:nvPr>
        </p:nvSpPr>
        <p:spPr>
          <a:ln/>
        </p:spPr>
        <p:txBody>
          <a:bodyPr/>
          <a:lstStyle>
            <a:lvl1pPr>
              <a:defRPr/>
            </a:lvl1pPr>
          </a:lstStyle>
          <a:p>
            <a:pPr>
              <a:defRPr/>
            </a:pPr>
            <a:endParaRPr lang="en-US"/>
          </a:p>
        </p:txBody>
      </p:sp>
      <p:sp>
        <p:nvSpPr>
          <p:cNvPr id="4" name="Rectangle 5">
            <a:extLst>
              <a:ext uri="{FF2B5EF4-FFF2-40B4-BE49-F238E27FC236}">
                <a16:creationId xmlns:a16="http://schemas.microsoft.com/office/drawing/2014/main" id="{A79A8854-07AA-581C-F398-F328692CB01C}"/>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5" name="Text Box 19">
            <a:extLst>
              <a:ext uri="{FF2B5EF4-FFF2-40B4-BE49-F238E27FC236}">
                <a16:creationId xmlns:a16="http://schemas.microsoft.com/office/drawing/2014/main" id="{131A7C30-5152-56E2-3909-D2CC0AAE7E3A}"/>
              </a:ext>
            </a:extLst>
          </p:cNvPr>
          <p:cNvSpPr txBox="1">
            <a:spLocks noGrp="1" noChangeArrowheads="1"/>
          </p:cNvSpPr>
          <p:nvPr>
            <p:ph type="sldNum" sz="quarter" idx="12"/>
          </p:nvPr>
        </p:nvSpPr>
        <p:spPr>
          <a:ln/>
        </p:spPr>
        <p:txBody>
          <a:bodyPr/>
          <a:lstStyle>
            <a:lvl1pPr>
              <a:defRPr/>
            </a:lvl1pPr>
          </a:lstStyle>
          <a:p>
            <a:pPr>
              <a:defRPr/>
            </a:pPr>
            <a:fld id="{F57DEF03-A3F0-2549-B430-03EC4353546B}" type="slidenum">
              <a:rPr lang="en-US" altLang="en-CH"/>
              <a:pPr>
                <a:defRPr/>
              </a:pPr>
              <a:t>‹#›</a:t>
            </a:fld>
            <a:endParaRPr lang="en-US" altLang="en-CH"/>
          </a:p>
        </p:txBody>
      </p:sp>
    </p:spTree>
    <p:extLst>
      <p:ext uri="{BB962C8B-B14F-4D97-AF65-F5344CB8AC3E}">
        <p14:creationId xmlns:p14="http://schemas.microsoft.com/office/powerpoint/2010/main" val="3861658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167EE0D-556A-FE1A-4E79-3BA4D95847E0}"/>
              </a:ext>
            </a:extLst>
          </p:cNvPr>
          <p:cNvSpPr>
            <a:spLocks noGrp="1" noChangeArrowheads="1"/>
          </p:cNvSpPr>
          <p:nvPr>
            <p:ph type="dt" sz="half" idx="10"/>
          </p:nvPr>
        </p:nvSpPr>
        <p:spPr>
          <a:ln/>
        </p:spPr>
        <p:txBody>
          <a:bodyPr/>
          <a:lstStyle>
            <a:lvl1pPr>
              <a:defRPr/>
            </a:lvl1pPr>
          </a:lstStyle>
          <a:p>
            <a:pPr>
              <a:defRPr/>
            </a:pPr>
            <a:endParaRPr lang="en-US"/>
          </a:p>
        </p:txBody>
      </p:sp>
      <p:sp>
        <p:nvSpPr>
          <p:cNvPr id="3" name="Rectangle 5">
            <a:extLst>
              <a:ext uri="{FF2B5EF4-FFF2-40B4-BE49-F238E27FC236}">
                <a16:creationId xmlns:a16="http://schemas.microsoft.com/office/drawing/2014/main" id="{964D2E79-9E94-65B9-4717-4F1DCE4C829F}"/>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4" name="Text Box 19">
            <a:extLst>
              <a:ext uri="{FF2B5EF4-FFF2-40B4-BE49-F238E27FC236}">
                <a16:creationId xmlns:a16="http://schemas.microsoft.com/office/drawing/2014/main" id="{7F2EE0CC-9A5A-4242-EB11-EE085B6EF0DD}"/>
              </a:ext>
            </a:extLst>
          </p:cNvPr>
          <p:cNvSpPr txBox="1">
            <a:spLocks noGrp="1" noChangeArrowheads="1"/>
          </p:cNvSpPr>
          <p:nvPr>
            <p:ph type="sldNum" sz="quarter" idx="12"/>
          </p:nvPr>
        </p:nvSpPr>
        <p:spPr>
          <a:ln/>
        </p:spPr>
        <p:txBody>
          <a:bodyPr/>
          <a:lstStyle>
            <a:lvl1pPr>
              <a:defRPr/>
            </a:lvl1pPr>
          </a:lstStyle>
          <a:p>
            <a:pPr>
              <a:defRPr/>
            </a:pPr>
            <a:fld id="{72E15BEA-5034-644B-8D05-2F7FFEBFC946}" type="slidenum">
              <a:rPr lang="en-US" altLang="en-CH"/>
              <a:pPr>
                <a:defRPr/>
              </a:pPr>
              <a:t>‹#›</a:t>
            </a:fld>
            <a:endParaRPr lang="en-US" altLang="en-CH"/>
          </a:p>
        </p:txBody>
      </p:sp>
    </p:spTree>
    <p:extLst>
      <p:ext uri="{BB962C8B-B14F-4D97-AF65-F5344CB8AC3E}">
        <p14:creationId xmlns:p14="http://schemas.microsoft.com/office/powerpoint/2010/main" val="2007686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873500" y="273050"/>
            <a:ext cx="553720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95300" y="1435100"/>
            <a:ext cx="3259138"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6F34AC52-F35D-8BC9-FBDC-047D4A65ADB5}"/>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36C2E844-1EC6-CCFB-2811-1C8321A29263}"/>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7" name="Text Box 19">
            <a:extLst>
              <a:ext uri="{FF2B5EF4-FFF2-40B4-BE49-F238E27FC236}">
                <a16:creationId xmlns:a16="http://schemas.microsoft.com/office/drawing/2014/main" id="{239FE68B-3814-3451-6359-5DF1C1831A68}"/>
              </a:ext>
            </a:extLst>
          </p:cNvPr>
          <p:cNvSpPr txBox="1">
            <a:spLocks noGrp="1" noChangeArrowheads="1"/>
          </p:cNvSpPr>
          <p:nvPr>
            <p:ph type="sldNum" sz="quarter" idx="12"/>
          </p:nvPr>
        </p:nvSpPr>
        <p:spPr>
          <a:ln/>
        </p:spPr>
        <p:txBody>
          <a:bodyPr/>
          <a:lstStyle>
            <a:lvl1pPr>
              <a:defRPr/>
            </a:lvl1pPr>
          </a:lstStyle>
          <a:p>
            <a:pPr>
              <a:defRPr/>
            </a:pPr>
            <a:fld id="{CDC20C6F-6088-AE4E-830F-29F71E0A4CE4}" type="slidenum">
              <a:rPr lang="en-US" altLang="en-CH"/>
              <a:pPr>
                <a:defRPr/>
              </a:pPr>
              <a:t>‹#›</a:t>
            </a:fld>
            <a:endParaRPr lang="en-US" altLang="en-CH"/>
          </a:p>
        </p:txBody>
      </p:sp>
    </p:spTree>
    <p:extLst>
      <p:ext uri="{BB962C8B-B14F-4D97-AF65-F5344CB8AC3E}">
        <p14:creationId xmlns:p14="http://schemas.microsoft.com/office/powerpoint/2010/main" val="1604722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941513" y="612775"/>
            <a:ext cx="59436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941513" y="5367338"/>
            <a:ext cx="59436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a:extLst>
              <a:ext uri="{FF2B5EF4-FFF2-40B4-BE49-F238E27FC236}">
                <a16:creationId xmlns:a16="http://schemas.microsoft.com/office/drawing/2014/main" id="{9079ECF2-2506-634D-B912-BF567DBBFC4A}"/>
              </a:ext>
            </a:extLst>
          </p:cNvPr>
          <p:cNvSpPr>
            <a:spLocks noGrp="1" noChangeArrowheads="1"/>
          </p:cNvSpPr>
          <p:nvPr>
            <p:ph type="dt" sz="half" idx="10"/>
          </p:nvPr>
        </p:nvSpPr>
        <p:spPr>
          <a:ln/>
        </p:spPr>
        <p:txBody>
          <a:bodyPr/>
          <a:lstStyle>
            <a:lvl1pPr>
              <a:defRPr/>
            </a:lvl1pPr>
          </a:lstStyle>
          <a:p>
            <a:pPr>
              <a:defRPr/>
            </a:pPr>
            <a:endParaRPr lang="en-US"/>
          </a:p>
        </p:txBody>
      </p:sp>
      <p:sp>
        <p:nvSpPr>
          <p:cNvPr id="6" name="Rectangle 5">
            <a:extLst>
              <a:ext uri="{FF2B5EF4-FFF2-40B4-BE49-F238E27FC236}">
                <a16:creationId xmlns:a16="http://schemas.microsoft.com/office/drawing/2014/main" id="{EC8A7C50-12F1-CC7E-E025-800292E2F2AC}"/>
              </a:ext>
            </a:extLst>
          </p:cNvPr>
          <p:cNvSpPr>
            <a:spLocks noGrp="1" noChangeArrowheads="1"/>
          </p:cNvSpPr>
          <p:nvPr>
            <p:ph type="ftr" sz="quarter" idx="11"/>
          </p:nvPr>
        </p:nvSpPr>
        <p:spPr>
          <a:ln/>
        </p:spPr>
        <p:txBody>
          <a:bodyPr/>
          <a:lstStyle>
            <a:lvl1pPr>
              <a:defRPr/>
            </a:lvl1pPr>
          </a:lstStyle>
          <a:p>
            <a:pPr>
              <a:defRPr/>
            </a:pPr>
            <a:r>
              <a:rPr lang="en-US"/>
              <a:t>Imperial May'25 tsv</a:t>
            </a:r>
          </a:p>
        </p:txBody>
      </p:sp>
      <p:sp>
        <p:nvSpPr>
          <p:cNvPr id="7" name="Text Box 19">
            <a:extLst>
              <a:ext uri="{FF2B5EF4-FFF2-40B4-BE49-F238E27FC236}">
                <a16:creationId xmlns:a16="http://schemas.microsoft.com/office/drawing/2014/main" id="{DE801AD8-1ACE-B189-7F03-F0ED2516E596}"/>
              </a:ext>
            </a:extLst>
          </p:cNvPr>
          <p:cNvSpPr txBox="1">
            <a:spLocks noGrp="1" noChangeArrowheads="1"/>
          </p:cNvSpPr>
          <p:nvPr>
            <p:ph type="sldNum" sz="quarter" idx="12"/>
          </p:nvPr>
        </p:nvSpPr>
        <p:spPr>
          <a:ln/>
        </p:spPr>
        <p:txBody>
          <a:bodyPr/>
          <a:lstStyle>
            <a:lvl1pPr>
              <a:defRPr/>
            </a:lvl1pPr>
          </a:lstStyle>
          <a:p>
            <a:pPr>
              <a:defRPr/>
            </a:pPr>
            <a:fld id="{873A4D25-6D66-E14E-BB96-B973968F70E9}" type="slidenum">
              <a:rPr lang="en-US" altLang="en-CH"/>
              <a:pPr>
                <a:defRPr/>
              </a:pPr>
              <a:t>‹#›</a:t>
            </a:fld>
            <a:endParaRPr lang="en-US" altLang="en-CH"/>
          </a:p>
        </p:txBody>
      </p:sp>
    </p:spTree>
    <p:extLst>
      <p:ext uri="{BB962C8B-B14F-4D97-AF65-F5344CB8AC3E}">
        <p14:creationId xmlns:p14="http://schemas.microsoft.com/office/powerpoint/2010/main" val="1260189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a:extLst>
              <a:ext uri="{FF2B5EF4-FFF2-40B4-BE49-F238E27FC236}">
                <a16:creationId xmlns:a16="http://schemas.microsoft.com/office/drawing/2014/main" id="{4A1F9E68-102A-1BF6-338A-70626A83D162}"/>
              </a:ext>
            </a:extLst>
          </p:cNvPr>
          <p:cNvSpPr>
            <a:spLocks noGrp="1" noChangeArrowheads="1"/>
          </p:cNvSpPr>
          <p:nvPr>
            <p:ph type="dt" sz="half" idx="2"/>
          </p:nvPr>
        </p:nvSpPr>
        <p:spPr bwMode="auto">
          <a:xfrm>
            <a:off x="533400" y="6553200"/>
            <a:ext cx="2155825" cy="13335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800" b="0">
                <a:latin typeface="Helvetica" charset="0"/>
                <a:ea typeface="ＭＳ Ｐゴシック" charset="0"/>
                <a:cs typeface="+mn-cs"/>
              </a:defRPr>
            </a:lvl1pPr>
          </a:lstStyle>
          <a:p>
            <a:pPr>
              <a:defRPr/>
            </a:pPr>
            <a:endParaRPr lang="en-US"/>
          </a:p>
        </p:txBody>
      </p:sp>
      <p:sp>
        <p:nvSpPr>
          <p:cNvPr id="1029" name="Rectangle 5">
            <a:extLst>
              <a:ext uri="{FF2B5EF4-FFF2-40B4-BE49-F238E27FC236}">
                <a16:creationId xmlns:a16="http://schemas.microsoft.com/office/drawing/2014/main" id="{CFD8C640-B6CF-5DD9-09B5-7C093E4ABE63}"/>
              </a:ext>
            </a:extLst>
          </p:cNvPr>
          <p:cNvSpPr>
            <a:spLocks noGrp="1" noChangeArrowheads="1"/>
          </p:cNvSpPr>
          <p:nvPr>
            <p:ph type="ftr" sz="quarter" idx="3"/>
          </p:nvPr>
        </p:nvSpPr>
        <p:spPr bwMode="auto">
          <a:xfrm>
            <a:off x="3384550" y="6572250"/>
            <a:ext cx="3136900" cy="133350"/>
          </a:xfrm>
          <a:prstGeom prst="rect">
            <a:avLst/>
          </a:prstGeom>
          <a:noFill/>
          <a:ln>
            <a:noFill/>
          </a:ln>
          <a:effectLst/>
        </p:spPr>
        <p:txBody>
          <a:bodyPr vert="horz" wrap="square" lIns="91440" tIns="45720" rIns="91440" bIns="45720" numCol="1" anchor="t" anchorCtr="0" compatLnSpc="1">
            <a:prstTxWarp prst="textNoShape">
              <a:avLst/>
            </a:prstTxWarp>
          </a:bodyPr>
          <a:lstStyle>
            <a:lvl1pPr algn="ctr">
              <a:defRPr sz="800" b="0">
                <a:latin typeface="Helvetica" charset="0"/>
                <a:ea typeface="ＭＳ Ｐゴシック" charset="0"/>
                <a:cs typeface="+mn-cs"/>
              </a:defRPr>
            </a:lvl1pPr>
          </a:lstStyle>
          <a:p>
            <a:pPr>
              <a:defRPr/>
            </a:pPr>
            <a:r>
              <a:rPr lang="en-US"/>
              <a:t>Imperial May'25 tsv</a:t>
            </a:r>
          </a:p>
        </p:txBody>
      </p:sp>
      <p:sp>
        <p:nvSpPr>
          <p:cNvPr id="2" name="Rectangle 10">
            <a:extLst>
              <a:ext uri="{FF2B5EF4-FFF2-40B4-BE49-F238E27FC236}">
                <a16:creationId xmlns:a16="http://schemas.microsoft.com/office/drawing/2014/main" id="{C07B9629-943B-065B-B985-D5B67CC71C06}"/>
              </a:ext>
            </a:extLst>
          </p:cNvPr>
          <p:cNvSpPr>
            <a:spLocks noChangeArrowheads="1"/>
          </p:cNvSpPr>
          <p:nvPr/>
        </p:nvSpPr>
        <p:spPr bwMode="auto">
          <a:xfrm>
            <a:off x="631825" y="304800"/>
            <a:ext cx="9145588" cy="619125"/>
          </a:xfrm>
          <a:prstGeom prst="rect">
            <a:avLst/>
          </a:prstGeom>
          <a:gradFill rotWithShape="0">
            <a:gsLst>
              <a:gs pos="0">
                <a:srgbClr val="FFFFFF"/>
              </a:gs>
              <a:gs pos="100000">
                <a:srgbClr val="97C1E1"/>
              </a:gs>
            </a:gsLst>
            <a:lin ang="0" scaled="1"/>
          </a:gradFill>
          <a:ln>
            <a:noFill/>
          </a:ln>
        </p:spPr>
        <p:txBody>
          <a:bodyPr wrap="none" anchor="ct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defRPr/>
            </a:pPr>
            <a:endParaRPr lang="en-CH" altLang="en-CH"/>
          </a:p>
        </p:txBody>
      </p:sp>
      <p:sp>
        <p:nvSpPr>
          <p:cNvPr id="3" name="Line 11">
            <a:extLst>
              <a:ext uri="{FF2B5EF4-FFF2-40B4-BE49-F238E27FC236}">
                <a16:creationId xmlns:a16="http://schemas.microsoft.com/office/drawing/2014/main" id="{4B4CD9AF-9B37-DD49-6263-FBEA158D273D}"/>
              </a:ext>
            </a:extLst>
          </p:cNvPr>
          <p:cNvSpPr>
            <a:spLocks noChangeShapeType="1"/>
          </p:cNvSpPr>
          <p:nvPr/>
        </p:nvSpPr>
        <p:spPr bwMode="auto">
          <a:xfrm>
            <a:off x="660400" y="990600"/>
            <a:ext cx="8585200" cy="0"/>
          </a:xfrm>
          <a:prstGeom prst="line">
            <a:avLst/>
          </a:prstGeom>
          <a:noFill/>
          <a:ln w="31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CH"/>
          </a:p>
        </p:txBody>
      </p:sp>
      <p:sp>
        <p:nvSpPr>
          <p:cNvPr id="1030" name="Rectangle 18">
            <a:extLst>
              <a:ext uri="{FF2B5EF4-FFF2-40B4-BE49-F238E27FC236}">
                <a16:creationId xmlns:a16="http://schemas.microsoft.com/office/drawing/2014/main" id="{92BC45E2-F1FF-F3E7-0E67-D8874F80C13C}"/>
              </a:ext>
            </a:extLst>
          </p:cNvPr>
          <p:cNvSpPr>
            <a:spLocks noGrp="1" noChangeArrowheads="1"/>
          </p:cNvSpPr>
          <p:nvPr>
            <p:ph type="title"/>
          </p:nvPr>
        </p:nvSpPr>
        <p:spPr bwMode="auto">
          <a:xfrm>
            <a:off x="990600" y="381000"/>
            <a:ext cx="80041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CH"/>
              <a:t>Click to edit Master title style</a:t>
            </a:r>
          </a:p>
        </p:txBody>
      </p:sp>
      <p:sp>
        <p:nvSpPr>
          <p:cNvPr id="1043" name="Text Box 19">
            <a:extLst>
              <a:ext uri="{FF2B5EF4-FFF2-40B4-BE49-F238E27FC236}">
                <a16:creationId xmlns:a16="http://schemas.microsoft.com/office/drawing/2014/main" id="{E18E5C49-667E-64B0-6398-1AD4D9B815C6}"/>
              </a:ext>
            </a:extLst>
          </p:cNvPr>
          <p:cNvSpPr txBox="1">
            <a:spLocks noGrp="1" noChangeArrowheads="1"/>
          </p:cNvSpPr>
          <p:nvPr>
            <p:ph type="sldNum" sz="quarter" idx="4"/>
          </p:nvPr>
        </p:nvSpPr>
        <p:spPr bwMode="auto">
          <a:xfrm>
            <a:off x="8839200" y="6553200"/>
            <a:ext cx="533400" cy="152400"/>
          </a:xfrm>
          <a:prstGeom prst="rect">
            <a:avLst/>
          </a:prstGeom>
          <a:noFill/>
          <a:ln>
            <a:noFill/>
          </a:ln>
          <a:effectLst/>
        </p:spPr>
        <p:txBody>
          <a:bodyPr vert="horz" wrap="square" lIns="91440" tIns="45720" rIns="91440" bIns="45720" numCol="1" anchor="t" anchorCtr="0" compatLnSpc="1">
            <a:prstTxWarp prst="textNoShape">
              <a:avLst/>
            </a:prstTxWarp>
          </a:bodyPr>
          <a:lstStyle>
            <a:lvl1pPr>
              <a:defRPr sz="800" b="0"/>
            </a:lvl1pPr>
          </a:lstStyle>
          <a:p>
            <a:pPr>
              <a:defRPr/>
            </a:pPr>
            <a:fld id="{DBFA75D6-89B7-6943-93E9-FE58556EC7C5}" type="slidenum">
              <a:rPr lang="en-US" altLang="en-CH"/>
              <a:pPr>
                <a:defRPr/>
              </a:pPr>
              <a:t>‹#›</a:t>
            </a:fld>
            <a:endParaRPr lang="en-US" altLang="en-CH"/>
          </a:p>
        </p:txBody>
      </p:sp>
      <p:pic>
        <p:nvPicPr>
          <p:cNvPr id="1032" name="Picture 24">
            <a:extLst>
              <a:ext uri="{FF2B5EF4-FFF2-40B4-BE49-F238E27FC236}">
                <a16:creationId xmlns:a16="http://schemas.microsoft.com/office/drawing/2014/main" id="{FF54A27F-5CF4-28E7-0AD1-A16CCC0D55DA}"/>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0556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754CE5C1-9A84-E647-5636-7E1B8E314C0F}"/>
              </a:ext>
            </a:extLst>
          </p:cNvPr>
          <p:cNvPicPr>
            <a:picLocks noChangeAspect="1"/>
          </p:cNvPicPr>
          <p:nvPr userDrawn="1"/>
        </p:nvPicPr>
        <p:blipFill>
          <a:blip r:embed="rId14"/>
          <a:stretch>
            <a:fillRect/>
          </a:stretch>
        </p:blipFill>
        <p:spPr>
          <a:xfrm>
            <a:off x="94171" y="332656"/>
            <a:ext cx="817054" cy="537732"/>
          </a:xfrm>
          <a:prstGeom prst="rect">
            <a:avLst/>
          </a:prstGeom>
        </p:spPr>
      </p:pic>
    </p:spTree>
  </p:cSld>
  <p:clrMap bg1="lt1" tx1="dk1" bg2="lt2" tx2="dk2" accent1="accent1" accent2="accent2" accent3="accent3" accent4="accent4" accent5="accent5" accent6="accent6" hlink="hlink" folHlink="folHlink"/>
  <p:sldLayoutIdLst>
    <p:sldLayoutId id="2147483893"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hf hdr="0"/>
  <p:txStyles>
    <p:titleStyle>
      <a:lvl1pPr algn="ctr" rtl="0" eaLnBrk="0" fontAlgn="base" hangingPunct="0">
        <a:spcBef>
          <a:spcPct val="0"/>
        </a:spcBef>
        <a:spcAft>
          <a:spcPct val="0"/>
        </a:spcAft>
        <a:defRPr sz="2800" b="1">
          <a:solidFill>
            <a:srgbClr val="006699"/>
          </a:solidFill>
          <a:latin typeface="+mj-lt"/>
          <a:ea typeface="+mj-ea"/>
          <a:cs typeface="ＭＳ Ｐゴシック" charset="0"/>
        </a:defRPr>
      </a:lvl1pPr>
      <a:lvl2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2pPr>
      <a:lvl3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3pPr>
      <a:lvl4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4pPr>
      <a:lvl5pPr algn="ctr" rtl="0" eaLnBrk="0" fontAlgn="base" hangingPunct="0">
        <a:spcBef>
          <a:spcPct val="0"/>
        </a:spcBef>
        <a:spcAft>
          <a:spcPct val="0"/>
        </a:spcAft>
        <a:defRPr sz="2800" b="1">
          <a:solidFill>
            <a:srgbClr val="006699"/>
          </a:solidFill>
          <a:latin typeface="Helvetica" charset="0"/>
          <a:ea typeface="ＭＳ Ｐゴシック" charset="0"/>
          <a:cs typeface="ＭＳ Ｐゴシック" charset="0"/>
        </a:defRPr>
      </a:lvl5pPr>
      <a:lvl6pPr marL="457200" algn="ctr" rtl="0" eaLnBrk="0" fontAlgn="base" hangingPunct="0">
        <a:spcBef>
          <a:spcPct val="0"/>
        </a:spcBef>
        <a:spcAft>
          <a:spcPct val="0"/>
        </a:spcAft>
        <a:defRPr sz="2800" b="1">
          <a:solidFill>
            <a:srgbClr val="006699"/>
          </a:solidFill>
          <a:latin typeface="Helvetica" charset="0"/>
          <a:ea typeface="ＭＳ Ｐゴシック" charset="0"/>
        </a:defRPr>
      </a:lvl6pPr>
      <a:lvl7pPr marL="914400" algn="ctr" rtl="0" eaLnBrk="0" fontAlgn="base" hangingPunct="0">
        <a:spcBef>
          <a:spcPct val="0"/>
        </a:spcBef>
        <a:spcAft>
          <a:spcPct val="0"/>
        </a:spcAft>
        <a:defRPr sz="2800" b="1">
          <a:solidFill>
            <a:srgbClr val="006699"/>
          </a:solidFill>
          <a:latin typeface="Helvetica" charset="0"/>
          <a:ea typeface="ＭＳ Ｐゴシック" charset="0"/>
        </a:defRPr>
      </a:lvl7pPr>
      <a:lvl8pPr marL="1371600" algn="ctr" rtl="0" eaLnBrk="0" fontAlgn="base" hangingPunct="0">
        <a:spcBef>
          <a:spcPct val="0"/>
        </a:spcBef>
        <a:spcAft>
          <a:spcPct val="0"/>
        </a:spcAft>
        <a:defRPr sz="2800" b="1">
          <a:solidFill>
            <a:srgbClr val="006699"/>
          </a:solidFill>
          <a:latin typeface="Helvetica" charset="0"/>
          <a:ea typeface="ＭＳ Ｐゴシック" charset="0"/>
        </a:defRPr>
      </a:lvl8pPr>
      <a:lvl9pPr marL="1828800" algn="ctr" rtl="0" eaLnBrk="0" fontAlgn="base" hangingPunct="0">
        <a:spcBef>
          <a:spcPct val="0"/>
        </a:spcBef>
        <a:spcAft>
          <a:spcPct val="0"/>
        </a:spcAft>
        <a:defRPr sz="2800" b="1">
          <a:solidFill>
            <a:srgbClr val="006699"/>
          </a:solidFill>
          <a:latin typeface="Helvetica" charset="0"/>
          <a:ea typeface="ＭＳ Ｐゴシック" charset="0"/>
        </a:defRPr>
      </a:lvl9pPr>
    </p:titleStyle>
    <p:bodyStyle>
      <a:lvl1pPr marL="342900" indent="-342900" algn="l" rtl="0" eaLnBrk="0" fontAlgn="base" hangingPunct="0">
        <a:spcBef>
          <a:spcPct val="20000"/>
        </a:spcBef>
        <a:spcAft>
          <a:spcPct val="0"/>
        </a:spcAft>
        <a:defRPr>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defRPr>
          <a:solidFill>
            <a:schemeClr val="tx1"/>
          </a:solidFill>
          <a:latin typeface="+mn-lt"/>
          <a:ea typeface="+mn-ea"/>
        </a:defRPr>
      </a:lvl2pPr>
      <a:lvl3pPr marL="1143000" indent="-228600" algn="l" rtl="0" eaLnBrk="0" fontAlgn="base" hangingPunct="0">
        <a:spcBef>
          <a:spcPct val="20000"/>
        </a:spcBef>
        <a:spcAft>
          <a:spcPct val="0"/>
        </a:spcAft>
        <a:defRPr>
          <a:solidFill>
            <a:schemeClr val="tx1"/>
          </a:solidFill>
          <a:latin typeface="+mn-lt"/>
          <a:ea typeface="+mn-ea"/>
        </a:defRPr>
      </a:lvl3pPr>
      <a:lvl4pPr marL="1600200" indent="-228600" algn="l" rtl="0" eaLnBrk="0" fontAlgn="base" hangingPunct="0">
        <a:spcBef>
          <a:spcPct val="20000"/>
        </a:spcBef>
        <a:spcAft>
          <a:spcPct val="0"/>
        </a:spcAft>
        <a:defRPr>
          <a:solidFill>
            <a:schemeClr val="tx1"/>
          </a:solidFill>
          <a:latin typeface="+mn-lt"/>
          <a:ea typeface="+mn-ea"/>
        </a:defRPr>
      </a:lvl4pPr>
      <a:lvl5pPr marL="2057400" indent="-228600" algn="l" rtl="0" eaLnBrk="0" fontAlgn="base" hangingPunct="0">
        <a:spcBef>
          <a:spcPct val="20000"/>
        </a:spcBef>
        <a:spcAft>
          <a:spcPct val="0"/>
        </a:spcAft>
        <a:defRPr>
          <a:solidFill>
            <a:schemeClr val="tx1"/>
          </a:solidFill>
          <a:latin typeface="+mn-lt"/>
          <a:ea typeface="+mn-ea"/>
        </a:defRPr>
      </a:lvl5pPr>
      <a:lvl6pPr marL="2514600" indent="-228600" algn="l" rtl="0" eaLnBrk="0" fontAlgn="base" hangingPunct="0">
        <a:spcBef>
          <a:spcPct val="20000"/>
        </a:spcBef>
        <a:spcAft>
          <a:spcPct val="0"/>
        </a:spcAft>
        <a:defRPr>
          <a:solidFill>
            <a:schemeClr val="tx1"/>
          </a:solidFill>
          <a:latin typeface="+mn-lt"/>
          <a:ea typeface="+mn-ea"/>
        </a:defRPr>
      </a:lvl6pPr>
      <a:lvl7pPr marL="2971800" indent="-228600" algn="l" rtl="0" eaLnBrk="0" fontAlgn="base" hangingPunct="0">
        <a:spcBef>
          <a:spcPct val="20000"/>
        </a:spcBef>
        <a:spcAft>
          <a:spcPct val="0"/>
        </a:spcAft>
        <a:defRPr>
          <a:solidFill>
            <a:schemeClr val="tx1"/>
          </a:solidFill>
          <a:latin typeface="+mn-lt"/>
          <a:ea typeface="+mn-ea"/>
        </a:defRPr>
      </a:lvl7pPr>
      <a:lvl8pPr marL="3429000" indent="-228600" algn="l" rtl="0" eaLnBrk="0" fontAlgn="base" hangingPunct="0">
        <a:spcBef>
          <a:spcPct val="20000"/>
        </a:spcBef>
        <a:spcAft>
          <a:spcPct val="0"/>
        </a:spcAft>
        <a:defRPr>
          <a:solidFill>
            <a:schemeClr val="tx1"/>
          </a:solidFill>
          <a:latin typeface="+mn-lt"/>
          <a:ea typeface="+mn-ea"/>
        </a:defRPr>
      </a:lvl8pPr>
      <a:lvl9pPr marL="3886200" indent="-228600" algn="l" rtl="0" eaLnBrk="0" fontAlgn="base" hangingPunct="0">
        <a:spcBef>
          <a:spcPct val="20000"/>
        </a:spcBef>
        <a:spcAft>
          <a:spcPct val="0"/>
        </a:spcAft>
        <a:defRPr>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sv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0FFE0-E5EB-5548-BCE7-AF1D290A004B}"/>
              </a:ext>
            </a:extLst>
          </p:cNvPr>
          <p:cNvSpPr>
            <a:spLocks noGrp="1"/>
          </p:cNvSpPr>
          <p:nvPr>
            <p:ph type="title"/>
          </p:nvPr>
        </p:nvSpPr>
        <p:spPr>
          <a:xfrm>
            <a:off x="992560" y="742950"/>
            <a:ext cx="8642920" cy="152400"/>
          </a:xfrm>
        </p:spPr>
        <p:txBody>
          <a:bodyPr/>
          <a:lstStyle/>
          <a:p>
            <a:r>
              <a:rPr lang="en-CH" dirty="0"/>
              <a:t>LEP3: </a:t>
            </a:r>
            <a:r>
              <a:rPr lang="en-GB" b="1" kern="100" dirty="0">
                <a:effectLst/>
                <a:latin typeface="Helvetica" pitchFamily="2" charset="0"/>
                <a:ea typeface="DengXian" panose="02010600030101010101" pitchFamily="2" charset="-122"/>
                <a:cs typeface="Arial" panose="020B0604020202020204" pitchFamily="34" charset="0"/>
              </a:rPr>
              <a:t>A high luminosity electron-positron Higgs boson factory in the LHC tunnel</a:t>
            </a:r>
            <a:br>
              <a:rPr lang="en-CH" sz="1800" kern="100" dirty="0">
                <a:effectLst/>
                <a:latin typeface="Aptos" panose="020B0004020202020204" pitchFamily="34" charset="0"/>
                <a:ea typeface="DengXian" panose="02010600030101010101" pitchFamily="2" charset="-122"/>
                <a:cs typeface="Arial" panose="020B0604020202020204" pitchFamily="34" charset="0"/>
              </a:rPr>
            </a:br>
            <a:endParaRPr lang="en-CH" dirty="0"/>
          </a:p>
        </p:txBody>
      </p:sp>
      <p:sp>
        <p:nvSpPr>
          <p:cNvPr id="4" name="Date Placeholder 3">
            <a:extLst>
              <a:ext uri="{FF2B5EF4-FFF2-40B4-BE49-F238E27FC236}">
                <a16:creationId xmlns:a16="http://schemas.microsoft.com/office/drawing/2014/main" id="{F1D380AD-52D7-B282-5099-14AED55788B3}"/>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7327BB23-A566-7CC2-55C1-5C1EE11B4EC8}"/>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C36804DB-3A17-7FB7-F0F6-7DD3C238A37A}"/>
              </a:ext>
            </a:extLst>
          </p:cNvPr>
          <p:cNvSpPr>
            <a:spLocks noGrp="1"/>
          </p:cNvSpPr>
          <p:nvPr>
            <p:ph type="sldNum" sz="quarter" idx="12"/>
          </p:nvPr>
        </p:nvSpPr>
        <p:spPr/>
        <p:txBody>
          <a:bodyPr/>
          <a:lstStyle/>
          <a:p>
            <a:pPr>
              <a:defRPr/>
            </a:pPr>
            <a:fld id="{F65926A7-082C-7F44-B9C5-8689AE7B2BEF}" type="slidenum">
              <a:rPr lang="en-US" altLang="en-CH" smtClean="0"/>
              <a:pPr>
                <a:defRPr/>
              </a:pPr>
              <a:t>1</a:t>
            </a:fld>
            <a:endParaRPr lang="en-US" altLang="en-CH"/>
          </a:p>
        </p:txBody>
      </p:sp>
      <p:pic>
        <p:nvPicPr>
          <p:cNvPr id="9" name="Picture 2" descr="CERN_picture_sky">
            <a:extLst>
              <a:ext uri="{FF2B5EF4-FFF2-40B4-BE49-F238E27FC236}">
                <a16:creationId xmlns:a16="http://schemas.microsoft.com/office/drawing/2014/main" id="{2FA43A75-681A-A1D7-7D0F-F4FE7370A8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8487"/>
          <a:stretch>
            <a:fillRect/>
          </a:stretch>
        </p:blipFill>
        <p:spPr bwMode="auto">
          <a:xfrm>
            <a:off x="195916" y="1942385"/>
            <a:ext cx="3964348" cy="299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9111FA5A-E6E4-0CA5-2246-68516E984C32}"/>
              </a:ext>
            </a:extLst>
          </p:cNvPr>
          <p:cNvSpPr txBox="1"/>
          <p:nvPr/>
        </p:nvSpPr>
        <p:spPr>
          <a:xfrm>
            <a:off x="200472" y="1027854"/>
            <a:ext cx="9505056" cy="780342"/>
          </a:xfrm>
          <a:prstGeom prst="rect">
            <a:avLst/>
          </a:prstGeom>
          <a:noFill/>
        </p:spPr>
        <p:txBody>
          <a:bodyPr wrap="square">
            <a:spAutoFit/>
          </a:bodyPr>
          <a:lstStyle/>
          <a:p>
            <a:pPr algn="ctr">
              <a:lnSpc>
                <a:spcPct val="115000"/>
              </a:lnSpc>
              <a:spcAft>
                <a:spcPts val="800"/>
              </a:spcAft>
            </a:pPr>
            <a:r>
              <a:rPr lang="en-GB" sz="2000" kern="100" dirty="0">
                <a:solidFill>
                  <a:srgbClr val="7030A0"/>
                </a:solidFill>
                <a:effectLst/>
                <a:ea typeface="DengXian" panose="02010600030101010101" pitchFamily="2" charset="-122"/>
                <a:cs typeface="Arial" panose="020B0604020202020204" pitchFamily="34" charset="0"/>
              </a:rPr>
              <a:t>A possible back-up to the preferred option (FCC-</a:t>
            </a:r>
            <a:r>
              <a:rPr lang="en-GB" sz="2000" kern="100" dirty="0" err="1">
                <a:solidFill>
                  <a:srgbClr val="7030A0"/>
                </a:solidFill>
                <a:effectLst/>
                <a:ea typeface="DengXian" panose="02010600030101010101" pitchFamily="2" charset="-122"/>
                <a:cs typeface="Arial" panose="020B0604020202020204" pitchFamily="34" charset="0"/>
              </a:rPr>
              <a:t>ee</a:t>
            </a:r>
            <a:r>
              <a:rPr lang="en-GB" sz="2000" kern="100" dirty="0">
                <a:solidFill>
                  <a:srgbClr val="7030A0"/>
                </a:solidFill>
                <a:effectLst/>
                <a:ea typeface="DengXian" panose="02010600030101010101" pitchFamily="2" charset="-122"/>
                <a:cs typeface="Arial" panose="020B0604020202020204" pitchFamily="34" charset="0"/>
              </a:rPr>
              <a:t> and FCC-</a:t>
            </a:r>
            <a:r>
              <a:rPr lang="en-GB" sz="2000" kern="100" dirty="0" err="1">
                <a:solidFill>
                  <a:srgbClr val="7030A0"/>
                </a:solidFill>
                <a:effectLst/>
                <a:ea typeface="DengXian" panose="02010600030101010101" pitchFamily="2" charset="-122"/>
                <a:cs typeface="Arial" panose="020B0604020202020204" pitchFamily="34" charset="0"/>
              </a:rPr>
              <a:t>hh</a:t>
            </a:r>
            <a:r>
              <a:rPr lang="en-GB" sz="2000" kern="100" dirty="0">
                <a:solidFill>
                  <a:srgbClr val="7030A0"/>
                </a:solidFill>
                <a:effectLst/>
                <a:ea typeface="DengXian" panose="02010600030101010101" pitchFamily="2" charset="-122"/>
                <a:cs typeface="Arial" panose="020B0604020202020204" pitchFamily="34" charset="0"/>
              </a:rPr>
              <a:t>) for the next accelerator for CERN</a:t>
            </a:r>
            <a:endParaRPr lang="en-CH" sz="2000" kern="100" dirty="0">
              <a:solidFill>
                <a:srgbClr val="7030A0"/>
              </a:solidFill>
              <a:effectLst/>
              <a:ea typeface="DengXian" panose="02010600030101010101" pitchFamily="2" charset="-122"/>
              <a:cs typeface="Arial" panose="020B0604020202020204" pitchFamily="34" charset="0"/>
            </a:endParaRPr>
          </a:p>
        </p:txBody>
      </p:sp>
      <p:pic>
        <p:nvPicPr>
          <p:cNvPr id="10" name="Picture 9">
            <a:extLst>
              <a:ext uri="{FF2B5EF4-FFF2-40B4-BE49-F238E27FC236}">
                <a16:creationId xmlns:a16="http://schemas.microsoft.com/office/drawing/2014/main" id="{A6F376CD-9B67-4E5E-63FE-F25596C283AD}"/>
              </a:ext>
            </a:extLst>
          </p:cNvPr>
          <p:cNvPicPr>
            <a:picLocks noChangeAspect="1"/>
          </p:cNvPicPr>
          <p:nvPr/>
        </p:nvPicPr>
        <p:blipFill>
          <a:blip r:embed="rId3"/>
          <a:stretch>
            <a:fillRect/>
          </a:stretch>
        </p:blipFill>
        <p:spPr>
          <a:xfrm>
            <a:off x="5961112" y="2012177"/>
            <a:ext cx="2983163" cy="2998782"/>
          </a:xfrm>
          <a:prstGeom prst="rect">
            <a:avLst/>
          </a:prstGeom>
        </p:spPr>
      </p:pic>
      <p:pic>
        <p:nvPicPr>
          <p:cNvPr id="3" name="Picture 2">
            <a:extLst>
              <a:ext uri="{FF2B5EF4-FFF2-40B4-BE49-F238E27FC236}">
                <a16:creationId xmlns:a16="http://schemas.microsoft.com/office/drawing/2014/main" id="{6BA336B8-3B14-FB3F-34CE-DFECEF1F98E1}"/>
              </a:ext>
            </a:extLst>
          </p:cNvPr>
          <p:cNvPicPr>
            <a:picLocks noChangeAspect="1"/>
          </p:cNvPicPr>
          <p:nvPr/>
        </p:nvPicPr>
        <p:blipFill>
          <a:blip r:embed="rId4"/>
          <a:stretch>
            <a:fillRect/>
          </a:stretch>
        </p:blipFill>
        <p:spPr>
          <a:xfrm>
            <a:off x="4436067" y="2760099"/>
            <a:ext cx="1141815" cy="751469"/>
          </a:xfrm>
          <a:prstGeom prst="rect">
            <a:avLst/>
          </a:prstGeom>
        </p:spPr>
      </p:pic>
      <p:pic>
        <p:nvPicPr>
          <p:cNvPr id="11" name="Picture 10">
            <a:extLst>
              <a:ext uri="{FF2B5EF4-FFF2-40B4-BE49-F238E27FC236}">
                <a16:creationId xmlns:a16="http://schemas.microsoft.com/office/drawing/2014/main" id="{79378C68-6FBB-41B4-692A-06EC926EE0CD}"/>
              </a:ext>
            </a:extLst>
          </p:cNvPr>
          <p:cNvPicPr>
            <a:picLocks noChangeAspect="1"/>
          </p:cNvPicPr>
          <p:nvPr/>
        </p:nvPicPr>
        <p:blipFill>
          <a:blip r:embed="rId5"/>
          <a:stretch>
            <a:fillRect/>
          </a:stretch>
        </p:blipFill>
        <p:spPr>
          <a:xfrm>
            <a:off x="600876" y="5055666"/>
            <a:ext cx="7772400" cy="1493063"/>
          </a:xfrm>
          <a:prstGeom prst="rect">
            <a:avLst/>
          </a:prstGeom>
        </p:spPr>
      </p:pic>
      <p:sp>
        <p:nvSpPr>
          <p:cNvPr id="7" name="TextBox 6">
            <a:extLst>
              <a:ext uri="{FF2B5EF4-FFF2-40B4-BE49-F238E27FC236}">
                <a16:creationId xmlns:a16="http://schemas.microsoft.com/office/drawing/2014/main" id="{659D1F3C-AEB9-450D-56F1-B1ABEED26847}"/>
              </a:ext>
            </a:extLst>
          </p:cNvPr>
          <p:cNvSpPr txBox="1"/>
          <p:nvPr/>
        </p:nvSpPr>
        <p:spPr>
          <a:xfrm>
            <a:off x="600876" y="6439308"/>
            <a:ext cx="8238324" cy="428579"/>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pPr algn="ctr">
              <a:lnSpc>
                <a:spcPct val="115000"/>
              </a:lnSpc>
              <a:spcAft>
                <a:spcPts val="800"/>
              </a:spcAft>
            </a:pPr>
            <a:r>
              <a:rPr lang="en-GB" sz="2000" kern="100" dirty="0">
                <a:solidFill>
                  <a:srgbClr val="FF0000"/>
                </a:solidFill>
                <a:effectLst/>
                <a:ea typeface="DengXian" panose="02010600030101010101" pitchFamily="2" charset="-122"/>
                <a:cs typeface="Arial" panose="020B0604020202020204" pitchFamily="34" charset="0"/>
              </a:rPr>
              <a:t>Updated Version of the 10-page Document submitted recently.</a:t>
            </a:r>
            <a:endParaRPr lang="en-CH" sz="2000" kern="100" dirty="0">
              <a:solidFill>
                <a:srgbClr val="FF0000"/>
              </a:solidFill>
              <a:effectLst/>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916071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8FB97-203A-778E-E480-B874E8E39986}"/>
            </a:ext>
          </a:extLst>
        </p:cNvPr>
        <p:cNvGrpSpPr/>
        <p:nvPr/>
      </p:nvGrpSpPr>
      <p:grpSpPr>
        <a:xfrm>
          <a:off x="0" y="0"/>
          <a:ext cx="0" cy="0"/>
          <a:chOff x="0" y="0"/>
          <a:chExt cx="0" cy="0"/>
        </a:xfrm>
      </p:grpSpPr>
      <p:graphicFrame>
        <p:nvGraphicFramePr>
          <p:cNvPr id="11" name="Table 3">
            <a:extLst>
              <a:ext uri="{FF2B5EF4-FFF2-40B4-BE49-F238E27FC236}">
                <a16:creationId xmlns:a16="http://schemas.microsoft.com/office/drawing/2014/main" id="{8590E195-88B4-B941-E933-5C5A4764B8DA}"/>
              </a:ext>
            </a:extLst>
          </p:cNvPr>
          <p:cNvGraphicFramePr>
            <a:graphicFrameLocks noGrp="1"/>
          </p:cNvGraphicFramePr>
          <p:nvPr>
            <p:extLst>
              <p:ext uri="{D42A27DB-BD31-4B8C-83A1-F6EECF244321}">
                <p14:modId xmlns:p14="http://schemas.microsoft.com/office/powerpoint/2010/main" val="2853469816"/>
              </p:ext>
            </p:extLst>
          </p:nvPr>
        </p:nvGraphicFramePr>
        <p:xfrm>
          <a:off x="4632944" y="838200"/>
          <a:ext cx="5162554" cy="6080760"/>
        </p:xfrm>
        <a:graphic>
          <a:graphicData uri="http://schemas.openxmlformats.org/drawingml/2006/table">
            <a:tbl>
              <a:tblPr firstRow="1" bandRow="1"/>
              <a:tblGrid>
                <a:gridCol w="2007645">
                  <a:extLst>
                    <a:ext uri="{9D8B030D-6E8A-4147-A177-3AD203B41FA5}">
                      <a16:colId xmlns:a16="http://schemas.microsoft.com/office/drawing/2014/main" val="20000"/>
                    </a:ext>
                  </a:extLst>
                </a:gridCol>
                <a:gridCol w="1617394">
                  <a:extLst>
                    <a:ext uri="{9D8B030D-6E8A-4147-A177-3AD203B41FA5}">
                      <a16:colId xmlns:a16="http://schemas.microsoft.com/office/drawing/2014/main" val="2362098517"/>
                    </a:ext>
                  </a:extLst>
                </a:gridCol>
                <a:gridCol w="1537515">
                  <a:extLst>
                    <a:ext uri="{9D8B030D-6E8A-4147-A177-3AD203B41FA5}">
                      <a16:colId xmlns:a16="http://schemas.microsoft.com/office/drawing/2014/main" val="20002"/>
                    </a:ext>
                  </a:extLst>
                </a:gridCol>
              </a:tblGrid>
              <a:tr h="222047">
                <a:tc>
                  <a:txBody>
                    <a:bodyPr/>
                    <a:lstStyle>
                      <a:lvl1pPr marL="0" algn="l" rtl="0" eaLnBrk="1" latinLnBrk="0" hangingPunct="1">
                        <a:defRPr kumimoji="0" b="1" kern="1200">
                          <a:solidFill>
                            <a:schemeClr val="lt1"/>
                          </a:solidFill>
                          <a:latin typeface="Arial"/>
                        </a:defRPr>
                      </a:lvl1pPr>
                      <a:lvl2pPr marL="457200" algn="l" rtl="0" eaLnBrk="1" latinLnBrk="0" hangingPunct="1">
                        <a:defRPr kumimoji="0" b="1" kern="1200">
                          <a:solidFill>
                            <a:schemeClr val="lt1"/>
                          </a:solidFill>
                          <a:latin typeface="Arial"/>
                        </a:defRPr>
                      </a:lvl2pPr>
                      <a:lvl3pPr marL="914400" algn="l" rtl="0" eaLnBrk="1" latinLnBrk="0" hangingPunct="1">
                        <a:defRPr kumimoji="0" b="1" kern="1200">
                          <a:solidFill>
                            <a:schemeClr val="lt1"/>
                          </a:solidFill>
                          <a:latin typeface="Arial"/>
                        </a:defRPr>
                      </a:lvl3pPr>
                      <a:lvl4pPr marL="1371600" algn="l" rtl="0" eaLnBrk="1" latinLnBrk="0" hangingPunct="1">
                        <a:defRPr kumimoji="0" b="1" kern="1200">
                          <a:solidFill>
                            <a:schemeClr val="lt1"/>
                          </a:solidFill>
                          <a:latin typeface="Arial"/>
                        </a:defRPr>
                      </a:lvl4pPr>
                      <a:lvl5pPr marL="1828800" algn="l" rtl="0" eaLnBrk="1" latinLnBrk="0" hangingPunct="1">
                        <a:defRPr kumimoji="0" b="1" kern="1200">
                          <a:solidFill>
                            <a:schemeClr val="lt1"/>
                          </a:solidFill>
                          <a:latin typeface="Arial"/>
                        </a:defRPr>
                      </a:lvl5pPr>
                      <a:lvl6pPr marL="2286000" algn="l" rtl="0" eaLnBrk="1" latinLnBrk="0" hangingPunct="1">
                        <a:defRPr kumimoji="0" b="1" kern="1200">
                          <a:solidFill>
                            <a:schemeClr val="lt1"/>
                          </a:solidFill>
                          <a:latin typeface="Arial"/>
                        </a:defRPr>
                      </a:lvl6pPr>
                      <a:lvl7pPr marL="2743200" algn="l" rtl="0" eaLnBrk="1" latinLnBrk="0" hangingPunct="1">
                        <a:defRPr kumimoji="0" b="1" kern="1200">
                          <a:solidFill>
                            <a:schemeClr val="lt1"/>
                          </a:solidFill>
                          <a:latin typeface="Arial"/>
                        </a:defRPr>
                      </a:lvl7pPr>
                      <a:lvl8pPr marL="3200400" algn="l" rtl="0" eaLnBrk="1" latinLnBrk="0" hangingPunct="1">
                        <a:defRPr kumimoji="0" b="1" kern="1200">
                          <a:solidFill>
                            <a:schemeClr val="lt1"/>
                          </a:solidFill>
                          <a:latin typeface="Arial"/>
                        </a:defRPr>
                      </a:lvl8pPr>
                      <a:lvl9pPr marL="3657600" algn="l" rtl="0" eaLnBrk="1" latinLnBrk="0" hangingPunct="1">
                        <a:defRPr kumimoji="0" b="1" kern="1200">
                          <a:solidFill>
                            <a:schemeClr val="lt1"/>
                          </a:solidFill>
                          <a:latin typeface="Arial"/>
                        </a:defRPr>
                      </a:lvl9pPr>
                    </a:lstStyle>
                    <a:p>
                      <a:r>
                        <a:rPr lang="en-GB" sz="1200" b="0" dirty="0">
                          <a:solidFill>
                            <a:schemeClr val="bg1"/>
                          </a:solidFill>
                          <a:latin typeface="Arial" pitchFamily="34" charset="0"/>
                          <a:cs typeface="Arial" pitchFamily="34" charset="0"/>
                        </a:rPr>
                        <a:t>parameter</a:t>
                      </a:r>
                    </a:p>
                  </a:txBody>
                  <a:tcPr marL="68580" marR="68580" marT="34290" marB="34290" anchor="ctr">
                    <a:lnL w="12700" cmpd="sng">
                      <a:solidFill>
                        <a:srgbClr val="A26B2D"/>
                      </a:solidFill>
                    </a:lnL>
                    <a:lnR w="12700" cap="flat" cmpd="sng" algn="ctr">
                      <a:solidFill>
                        <a:schemeClr val="tx1"/>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a:r>
                        <a:rPr lang="de-AT" sz="1200" b="1" dirty="0">
                          <a:solidFill>
                            <a:schemeClr val="bg1"/>
                          </a:solidFill>
                          <a:latin typeface="Arial" pitchFamily="34" charset="0"/>
                          <a:cs typeface="Arial" pitchFamily="34" charset="0"/>
                        </a:rPr>
                        <a:t>Z</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tc>
                  <a:txBody>
                    <a:bodyPr/>
                    <a:lstStyle/>
                    <a:p>
                      <a:pPr algn="ctr"/>
                      <a:r>
                        <a:rPr lang="de-AT" sz="1200" b="1" dirty="0">
                          <a:solidFill>
                            <a:schemeClr val="bg1"/>
                          </a:solidFill>
                          <a:latin typeface="Arial" pitchFamily="34" charset="0"/>
                          <a:cs typeface="Arial" pitchFamily="34" charset="0"/>
                        </a:rPr>
                        <a:t>HZ</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chemeClr val="tx2">
                        <a:lumMod val="60000"/>
                        <a:lumOff val="40000"/>
                      </a:schemeClr>
                    </a:solidFill>
                  </a:tcPr>
                </a:tc>
                <a:extLst>
                  <a:ext uri="{0D108BD9-81ED-4DB2-BD59-A6C34878D82A}">
                    <a16:rowId xmlns:a16="http://schemas.microsoft.com/office/drawing/2014/main" val="10000"/>
                  </a:ext>
                </a:extLst>
              </a:tr>
              <a:tr h="195133">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000" b="0" kern="1200" dirty="0">
                          <a:solidFill>
                            <a:schemeClr val="tx1"/>
                          </a:solidFill>
                          <a:latin typeface="Arial"/>
                          <a:ea typeface="+mn-ea"/>
                          <a:cs typeface="+mn-cs"/>
                        </a:rPr>
                        <a:t>beam energy [GeV]</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000" b="0" kern="1200" dirty="0">
                          <a:solidFill>
                            <a:schemeClr val="tx1"/>
                          </a:solidFill>
                          <a:latin typeface="Arial" pitchFamily="34" charset="0"/>
                          <a:ea typeface="+mn-ea"/>
                          <a:cs typeface="Arial" pitchFamily="34" charset="0"/>
                        </a:rPr>
                        <a:t>45.6</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sz="1000" dirty="0">
                          <a:latin typeface="Arial" pitchFamily="34" charset="0"/>
                          <a:cs typeface="Arial" pitchFamily="34" charset="0"/>
                        </a:rPr>
                        <a:t>120</a:t>
                      </a:r>
                      <a:endParaRPr lang="ru-RU" sz="1000" dirty="0">
                        <a:latin typeface="Arial" pitchFamily="34" charset="0"/>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195133">
                <a:tc>
                  <a:txBody>
                    <a:bodyPr/>
                    <a:lstStyle/>
                    <a:p>
                      <a:r>
                        <a:rPr kumimoji="0" lang="en-GB" sz="1000" b="0" kern="1200" dirty="0">
                          <a:solidFill>
                            <a:schemeClr val="tx1"/>
                          </a:solidFill>
                          <a:latin typeface="Arial"/>
                          <a:ea typeface="+mn-ea"/>
                          <a:cs typeface="+mn-cs"/>
                        </a:rPr>
                        <a:t>SR</a:t>
                      </a:r>
                      <a:r>
                        <a:rPr kumimoji="0" lang="en-GB" sz="1000" b="0" kern="1200" baseline="0" dirty="0">
                          <a:solidFill>
                            <a:schemeClr val="tx1"/>
                          </a:solidFill>
                          <a:latin typeface="Arial"/>
                          <a:ea typeface="+mn-ea"/>
                          <a:cs typeface="+mn-cs"/>
                        </a:rPr>
                        <a:t> e</a:t>
                      </a:r>
                      <a:r>
                        <a:rPr kumimoji="0" lang="en-GB" sz="1000" b="0" kern="1200" dirty="0">
                          <a:solidFill>
                            <a:schemeClr val="tx1"/>
                          </a:solidFill>
                          <a:latin typeface="Arial"/>
                          <a:ea typeface="+mn-ea"/>
                          <a:cs typeface="+mn-cs"/>
                        </a:rPr>
                        <a:t>nergy loss / turn [GeV]</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0.144</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6.92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195133">
                <a:tc>
                  <a:txBody>
                    <a:bodyPr/>
                    <a:lstStyle/>
                    <a:p>
                      <a:r>
                        <a:rPr kumimoji="0" lang="en-GB" sz="1000" b="0" kern="1200" dirty="0">
                          <a:solidFill>
                            <a:schemeClr val="tx1"/>
                          </a:solidFill>
                          <a:latin typeface="Arial"/>
                          <a:ea typeface="+mn-ea"/>
                          <a:cs typeface="+mn-cs"/>
                        </a:rPr>
                        <a:t>beam current  [mA]</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346</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7.2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195133">
                <a:tc>
                  <a:txBody>
                    <a:bodyPr/>
                    <a:lstStyle/>
                    <a:p>
                      <a:r>
                        <a:rPr kumimoji="0" lang="en-GB" sz="1000" b="0" kern="1200" dirty="0">
                          <a:solidFill>
                            <a:schemeClr val="tx1"/>
                          </a:solidFill>
                          <a:latin typeface="Arial" panose="020B0604020202020204" pitchFamily="34" charset="0"/>
                          <a:ea typeface="+mn-ea"/>
                          <a:cs typeface="Arial" panose="020B0604020202020204" pitchFamily="34" charset="0"/>
                        </a:rPr>
                        <a:t>longitudinal</a:t>
                      </a:r>
                      <a:r>
                        <a:rPr kumimoji="0" lang="en-GB" sz="1000" b="0" kern="1200" baseline="0" dirty="0">
                          <a:solidFill>
                            <a:schemeClr val="tx1"/>
                          </a:solidFill>
                          <a:latin typeface="Arial" panose="020B0604020202020204" pitchFamily="34" charset="0"/>
                          <a:ea typeface="+mn-ea"/>
                          <a:cs typeface="Arial" panose="020B0604020202020204" pitchFamily="34" charset="0"/>
                        </a:rPr>
                        <a:t> </a:t>
                      </a:r>
                      <a:r>
                        <a:rPr kumimoji="0" lang="en-GB" sz="1000" b="0" kern="1200" dirty="0">
                          <a:solidFill>
                            <a:schemeClr val="tx1"/>
                          </a:solidFill>
                          <a:latin typeface="Arial" panose="020B0604020202020204" pitchFamily="34" charset="0"/>
                          <a:ea typeface="+mn-ea"/>
                          <a:cs typeface="Arial" panose="020B0604020202020204" pitchFamily="34" charset="0"/>
                        </a:rPr>
                        <a:t>damping time [turns]</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316</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17.6</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4"/>
                  </a:ext>
                </a:extLst>
              </a:tr>
              <a:tr h="195133">
                <a:tc>
                  <a:txBody>
                    <a:bodyPr/>
                    <a:lstStyle/>
                    <a:p>
                      <a:r>
                        <a:rPr kumimoji="0" lang="en-US" sz="1000" b="0" kern="1200" dirty="0">
                          <a:solidFill>
                            <a:schemeClr val="tx1"/>
                          </a:solidFill>
                          <a:latin typeface="Arial"/>
                          <a:ea typeface="+mn-ea"/>
                          <a:cs typeface="+mn-cs"/>
                        </a:rPr>
                        <a:t>momentum</a:t>
                      </a:r>
                      <a:r>
                        <a:rPr kumimoji="0" lang="en-US" sz="1000" b="0" kern="1200" baseline="0" dirty="0">
                          <a:solidFill>
                            <a:schemeClr val="tx1"/>
                          </a:solidFill>
                          <a:latin typeface="Arial"/>
                          <a:ea typeface="+mn-ea"/>
                          <a:cs typeface="+mn-cs"/>
                        </a:rPr>
                        <a:t> compaction [10</a:t>
                      </a:r>
                      <a:r>
                        <a:rPr kumimoji="0" lang="en-US" sz="1000" b="0" kern="1200" baseline="30000" dirty="0">
                          <a:solidFill>
                            <a:schemeClr val="tx1"/>
                          </a:solidFill>
                          <a:latin typeface="Arial"/>
                          <a:ea typeface="+mn-ea"/>
                          <a:cs typeface="+mn-cs"/>
                        </a:rPr>
                        <a:t>-5</a:t>
                      </a:r>
                      <a:r>
                        <a:rPr kumimoji="0" lang="en-US" sz="1000" b="0" kern="1200" baseline="0" dirty="0">
                          <a:solidFill>
                            <a:schemeClr val="tx1"/>
                          </a:solidFill>
                          <a:latin typeface="Arial"/>
                          <a:ea typeface="+mn-ea"/>
                          <a:cs typeface="+mn-cs"/>
                        </a:rPr>
                        <a:t>]</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rPr>
                        <a:t>2.43</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2.43</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129242056"/>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a:ea typeface="+mn-ea"/>
                          <a:cs typeface="+mn-cs"/>
                        </a:rPr>
                        <a:t>horizontal emittance</a:t>
                      </a:r>
                      <a:r>
                        <a:rPr kumimoji="0" lang="en-US" sz="1000" b="0" kern="1200" baseline="0" dirty="0">
                          <a:solidFill>
                            <a:schemeClr val="tx1"/>
                          </a:solidFill>
                          <a:latin typeface="Arial"/>
                          <a:ea typeface="+mn-ea"/>
                          <a:cs typeface="+mn-cs"/>
                        </a:rPr>
                        <a:t> [nm]</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rPr>
                        <a:t>0.61</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4.2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a:ea typeface="+mn-ea"/>
                          <a:cs typeface="+mn-cs"/>
                        </a:rPr>
                        <a:t>vertical emittance [pm]</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rPr>
                        <a:t>1.4</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8.4</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0" kern="1200" dirty="0">
                          <a:solidFill>
                            <a:schemeClr val="tx1"/>
                          </a:solidFill>
                          <a:latin typeface="Arial"/>
                          <a:ea typeface="+mn-ea"/>
                          <a:cs typeface="+mn-cs"/>
                        </a:rPr>
                        <a:t>horizontal beta*</a:t>
                      </a:r>
                      <a:r>
                        <a:rPr kumimoji="0" lang="de-AT" sz="1000" b="0" kern="1200" baseline="0" dirty="0">
                          <a:solidFill>
                            <a:schemeClr val="tx1"/>
                          </a:solidFill>
                          <a:latin typeface="Arial" panose="020B0604020202020204" pitchFamily="34" charset="0"/>
                          <a:ea typeface="+mn-ea"/>
                          <a:cs typeface="Arial" panose="020B0604020202020204" pitchFamily="34" charset="0"/>
                        </a:rPr>
                        <a:t> </a:t>
                      </a:r>
                      <a:r>
                        <a:rPr kumimoji="0" lang="en-GB" sz="1000" b="0" kern="1200" dirty="0">
                          <a:solidFill>
                            <a:schemeClr val="tx1"/>
                          </a:solidFill>
                          <a:latin typeface="Arial" panose="020B0604020202020204" pitchFamily="34" charset="0"/>
                          <a:ea typeface="+mn-ea"/>
                          <a:cs typeface="Arial" panose="020B0604020202020204" pitchFamily="34" charset="0"/>
                        </a:rPr>
                        <a:t>[m]</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rPr>
                        <a:t>0.5</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1</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a:ea typeface="+mn-ea"/>
                          <a:cs typeface="+mn-cs"/>
                        </a:rPr>
                        <a:t>vertical</a:t>
                      </a:r>
                      <a:r>
                        <a:rPr kumimoji="0" lang="en-US" sz="1000" b="0" kern="1200" baseline="0" dirty="0">
                          <a:solidFill>
                            <a:schemeClr val="tx1"/>
                          </a:solidFill>
                          <a:latin typeface="Arial"/>
                          <a:ea typeface="+mn-ea"/>
                          <a:cs typeface="+mn-cs"/>
                        </a:rPr>
                        <a:t> beta* [mm]</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rPr>
                        <a:t>1</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195133">
                <a:tc>
                  <a:txBody>
                    <a:bodyPr/>
                    <a:lstStyle/>
                    <a:p>
                      <a:r>
                        <a:rPr kumimoji="0" lang="en-GB" sz="1000" b="0" kern="1200" dirty="0">
                          <a:solidFill>
                            <a:schemeClr val="tx1"/>
                          </a:solidFill>
                          <a:latin typeface="Arial"/>
                          <a:ea typeface="+mn-ea"/>
                          <a:cs typeface="+mn-cs"/>
                        </a:rPr>
                        <a:t>RF frequency [MHz]</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800</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800</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r h="195133">
                <a:tc>
                  <a:txBody>
                    <a:bodyPr/>
                    <a:lstStyle/>
                    <a:p>
                      <a:r>
                        <a:rPr kumimoji="0" lang="en-US" sz="1000" b="0" kern="1200" dirty="0">
                          <a:solidFill>
                            <a:schemeClr val="tx1"/>
                          </a:solidFill>
                          <a:latin typeface="Arial"/>
                          <a:ea typeface="+mn-ea"/>
                          <a:cs typeface="+mn-cs"/>
                        </a:rPr>
                        <a:t>total RF voltage [GV]</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rPr>
                        <a:t>0.2</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8.0</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195133">
                <a:tc>
                  <a:txBody>
                    <a:bodyPr/>
                    <a:lstStyle/>
                    <a:p>
                      <a:r>
                        <a:rPr kumimoji="0" lang="en-GB" sz="1000" b="0" kern="1200" dirty="0">
                          <a:solidFill>
                            <a:schemeClr val="tx1"/>
                          </a:solidFill>
                          <a:latin typeface="Arial"/>
                          <a:ea typeface="+mn-ea"/>
                          <a:cs typeface="+mn-cs"/>
                        </a:rPr>
                        <a:t>RF acceptance [%]</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1.5</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3.4</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00" b="0" kern="1200" dirty="0">
                          <a:solidFill>
                            <a:schemeClr val="tx1"/>
                          </a:solidFill>
                          <a:latin typeface="Arial"/>
                          <a:ea typeface="+mn-ea"/>
                          <a:cs typeface="+mn-cs"/>
                        </a:rPr>
                        <a:t>energy acceptance [%]</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sym typeface="Symbol"/>
                        </a:rPr>
                        <a:t></a:t>
                      </a:r>
                      <a:r>
                        <a:rPr kumimoji="0" lang="en-GB" sz="1000" b="0" kern="1200" dirty="0">
                          <a:solidFill>
                            <a:schemeClr val="tx1"/>
                          </a:solidFill>
                          <a:latin typeface="Arial" pitchFamily="34" charset="0"/>
                          <a:ea typeface="+mn-ea"/>
                          <a:cs typeface="Arial" pitchFamily="34" charset="0"/>
                        </a:rPr>
                        <a:t>1.2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000" b="0" kern="1200" dirty="0">
                          <a:solidFill>
                            <a:schemeClr val="tx1"/>
                          </a:solidFill>
                          <a:latin typeface="Arial" pitchFamily="34" charset="0"/>
                          <a:ea typeface="+mn-ea"/>
                          <a:cs typeface="Arial" pitchFamily="34" charset="0"/>
                          <a:sym typeface="Symbol"/>
                        </a:rPr>
                        <a:t></a:t>
                      </a:r>
                      <a:r>
                        <a:rPr kumimoji="0" lang="en-GB" sz="1000" b="0" kern="1200" dirty="0">
                          <a:solidFill>
                            <a:schemeClr val="tx1"/>
                          </a:solidFill>
                          <a:latin typeface="Arial" pitchFamily="34" charset="0"/>
                          <a:ea typeface="+mn-ea"/>
                          <a:cs typeface="Arial" pitchFamily="34" charset="0"/>
                        </a:rPr>
                        <a:t>1.9</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195133">
                <a:tc>
                  <a:txBody>
                    <a:bodyPr/>
                    <a:lstStyle/>
                    <a:p>
                      <a:r>
                        <a:rPr kumimoji="0" lang="en-GB" sz="1000" b="0" kern="1200" dirty="0">
                          <a:solidFill>
                            <a:schemeClr val="tx1"/>
                          </a:solidFill>
                          <a:latin typeface="Arial" panose="020B0604020202020204" pitchFamily="34" charset="0"/>
                          <a:ea typeface="+mn-ea"/>
                          <a:cs typeface="Arial" panose="020B0604020202020204" pitchFamily="34" charset="0"/>
                        </a:rPr>
                        <a:t>tunes, quarter-ring (x, y, s)</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(0.56,  0.59,  0.0072)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(0.53,  0.57,  0.024)</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4"/>
                  </a:ext>
                </a:extLst>
              </a:tr>
              <a:tr h="195133">
                <a:tc>
                  <a:txBody>
                    <a:bodyPr/>
                    <a:lstStyle>
                      <a:lvl1pPr marL="0" algn="l" rtl="0" eaLnBrk="1" latinLnBrk="0" hangingPunct="1">
                        <a:defRPr kumimoji="0" kern="1200">
                          <a:solidFill>
                            <a:schemeClr val="dk1"/>
                          </a:solidFill>
                          <a:latin typeface="Arial"/>
                        </a:defRPr>
                      </a:lvl1pPr>
                      <a:lvl2pPr marL="457200" algn="l" rtl="0" eaLnBrk="1" latinLnBrk="0" hangingPunct="1">
                        <a:defRPr kumimoji="0" kern="1200">
                          <a:solidFill>
                            <a:schemeClr val="dk1"/>
                          </a:solidFill>
                          <a:latin typeface="Arial"/>
                        </a:defRPr>
                      </a:lvl2pPr>
                      <a:lvl3pPr marL="914400" algn="l" rtl="0" eaLnBrk="1" latinLnBrk="0" hangingPunct="1">
                        <a:defRPr kumimoji="0" kern="1200">
                          <a:solidFill>
                            <a:schemeClr val="dk1"/>
                          </a:solidFill>
                          <a:latin typeface="Arial"/>
                        </a:defRPr>
                      </a:lvl3pPr>
                      <a:lvl4pPr marL="1371600" algn="l" rtl="0" eaLnBrk="1" latinLnBrk="0" hangingPunct="1">
                        <a:defRPr kumimoji="0" kern="1200">
                          <a:solidFill>
                            <a:schemeClr val="dk1"/>
                          </a:solidFill>
                          <a:latin typeface="Arial"/>
                        </a:defRPr>
                      </a:lvl4pPr>
                      <a:lvl5pPr marL="1828800" algn="l" rtl="0" eaLnBrk="1" latinLnBrk="0" hangingPunct="1">
                        <a:defRPr kumimoji="0" kern="1200">
                          <a:solidFill>
                            <a:schemeClr val="dk1"/>
                          </a:solidFill>
                          <a:latin typeface="Arial"/>
                        </a:defRPr>
                      </a:lvl5pPr>
                      <a:lvl6pPr marL="2286000" algn="l" rtl="0" eaLnBrk="1" latinLnBrk="0" hangingPunct="1">
                        <a:defRPr kumimoji="0" kern="1200">
                          <a:solidFill>
                            <a:schemeClr val="dk1"/>
                          </a:solidFill>
                          <a:latin typeface="Arial"/>
                        </a:defRPr>
                      </a:lvl6pPr>
                      <a:lvl7pPr marL="2743200" algn="l" rtl="0" eaLnBrk="1" latinLnBrk="0" hangingPunct="1">
                        <a:defRPr kumimoji="0" kern="1200">
                          <a:solidFill>
                            <a:schemeClr val="dk1"/>
                          </a:solidFill>
                          <a:latin typeface="Arial"/>
                        </a:defRPr>
                      </a:lvl7pPr>
                      <a:lvl8pPr marL="3200400" algn="l" rtl="0" eaLnBrk="1" latinLnBrk="0" hangingPunct="1">
                        <a:defRPr kumimoji="0" kern="1200">
                          <a:solidFill>
                            <a:schemeClr val="dk1"/>
                          </a:solidFill>
                          <a:latin typeface="Arial"/>
                        </a:defRPr>
                      </a:lvl8pPr>
                      <a:lvl9pPr marL="3657600" algn="l" rtl="0" eaLnBrk="1" latinLnBrk="0" hangingPunct="1">
                        <a:defRPr kumimoji="0" kern="1200">
                          <a:solidFill>
                            <a:schemeClr val="dk1"/>
                          </a:solidFill>
                          <a:latin typeface="Arial"/>
                        </a:defRPr>
                      </a:lvl9pPr>
                    </a:lstStyle>
                    <a:p>
                      <a:r>
                        <a:rPr kumimoji="0" lang="en-GB" sz="1000" b="0" kern="1200" dirty="0">
                          <a:solidFill>
                            <a:schemeClr val="tx1"/>
                          </a:solidFill>
                          <a:latin typeface="Arial"/>
                          <a:ea typeface="+mn-ea"/>
                          <a:cs typeface="+mn-cs"/>
                        </a:rPr>
                        <a:t>bunch intensity  [10</a:t>
                      </a:r>
                      <a:r>
                        <a:rPr kumimoji="0" lang="en-GB" sz="1000" b="0" kern="1200" baseline="30000" dirty="0">
                          <a:solidFill>
                            <a:schemeClr val="tx1"/>
                          </a:solidFill>
                          <a:latin typeface="Arial"/>
                          <a:ea typeface="+mn-ea"/>
                          <a:cs typeface="+mn-cs"/>
                        </a:rPr>
                        <a:t>11</a:t>
                      </a:r>
                      <a:r>
                        <a:rPr kumimoji="0" lang="en-GB" sz="1000" b="0" kern="1200" dirty="0">
                          <a:solidFill>
                            <a:schemeClr val="tx1"/>
                          </a:solidFill>
                          <a:latin typeface="Arial"/>
                          <a:ea typeface="+mn-ea"/>
                          <a:cs typeface="+mn-cs"/>
                        </a:rPr>
                        <a:t>]</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0.8</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2.7</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5"/>
                  </a:ext>
                </a:extLst>
              </a:tr>
              <a:tr h="195133">
                <a:tc>
                  <a:txBody>
                    <a:bodyPr/>
                    <a:lstStyle/>
                    <a:p>
                      <a:r>
                        <a:rPr kumimoji="0" lang="en-US" sz="1000" b="0" kern="1200" dirty="0">
                          <a:solidFill>
                            <a:schemeClr val="tx1"/>
                          </a:solidFill>
                          <a:latin typeface="Arial"/>
                          <a:ea typeface="+mn-ea"/>
                          <a:cs typeface="+mn-cs"/>
                        </a:rPr>
                        <a:t>number of  bunches /</a:t>
                      </a:r>
                      <a:r>
                        <a:rPr kumimoji="0" lang="en-US" sz="1000" b="0" kern="1200" baseline="0" dirty="0">
                          <a:solidFill>
                            <a:schemeClr val="tx1"/>
                          </a:solidFill>
                          <a:latin typeface="Arial"/>
                          <a:ea typeface="+mn-ea"/>
                          <a:cs typeface="+mn-cs"/>
                        </a:rPr>
                        <a:t> beam</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000" b="0" kern="1200" dirty="0">
                          <a:solidFill>
                            <a:schemeClr val="tx1"/>
                          </a:solidFill>
                          <a:latin typeface="Arial" pitchFamily="34" charset="0"/>
                          <a:ea typeface="+mn-ea"/>
                          <a:cs typeface="Arial" pitchFamily="34" charset="0"/>
                        </a:rPr>
                        <a:t>2400</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000" b="0" kern="1200" dirty="0">
                          <a:solidFill>
                            <a:schemeClr val="tx1"/>
                          </a:solidFill>
                          <a:latin typeface="Arial" pitchFamily="34" charset="0"/>
                          <a:ea typeface="+mn-ea"/>
                          <a:cs typeface="Arial" pitchFamily="34" charset="0"/>
                        </a:rPr>
                        <a:t>15</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6"/>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dirty="0">
                          <a:solidFill>
                            <a:schemeClr val="tx1"/>
                          </a:solidFill>
                          <a:effectLst/>
                          <a:latin typeface="Arial" pitchFamily="34" charset="0"/>
                          <a:ea typeface="Times New Roman"/>
                          <a:cs typeface="Arial" pitchFamily="34" charset="0"/>
                        </a:rPr>
                        <a:t>energy spread (SR / BS) [%]</a:t>
                      </a:r>
                      <a:endParaRPr lang="ru-RU" sz="1000" b="0" dirty="0">
                        <a:solidFill>
                          <a:schemeClr val="tx1"/>
                        </a:solidFill>
                        <a:effectLst/>
                        <a:latin typeface="Arial" pitchFamily="34" charset="0"/>
                        <a:ea typeface="Times New Roman"/>
                        <a:cs typeface="Arial" pitchFamily="34" charset="0"/>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000" b="0" kern="1200" dirty="0">
                          <a:solidFill>
                            <a:schemeClr val="tx1"/>
                          </a:solidFill>
                          <a:latin typeface="Arial" pitchFamily="34" charset="0"/>
                          <a:ea typeface="+mn-ea"/>
                          <a:cs typeface="Arial" pitchFamily="34" charset="0"/>
                        </a:rPr>
                        <a:t>0.075 / 0.099</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000" b="0" kern="1200" dirty="0">
                          <a:solidFill>
                            <a:schemeClr val="tx1"/>
                          </a:solidFill>
                          <a:latin typeface="Arial" pitchFamily="34" charset="0"/>
                          <a:ea typeface="+mn-ea"/>
                          <a:cs typeface="Arial" pitchFamily="34" charset="0"/>
                        </a:rPr>
                        <a:t>0.197 / 0.217</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7"/>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0" dirty="0">
                          <a:solidFill>
                            <a:schemeClr val="tx1"/>
                          </a:solidFill>
                          <a:effectLst/>
                          <a:latin typeface="Arial" pitchFamily="34" charset="0"/>
                          <a:ea typeface="Times New Roman"/>
                          <a:cs typeface="Arial" pitchFamily="34" charset="0"/>
                        </a:rPr>
                        <a:t>bunch length (SR</a:t>
                      </a:r>
                      <a:r>
                        <a:rPr lang="en-US" sz="1000" b="0" baseline="0" dirty="0">
                          <a:solidFill>
                            <a:schemeClr val="tx1"/>
                          </a:solidFill>
                          <a:effectLst/>
                          <a:latin typeface="Arial" pitchFamily="34" charset="0"/>
                          <a:ea typeface="Times New Roman"/>
                          <a:cs typeface="Arial" pitchFamily="34" charset="0"/>
                        </a:rPr>
                        <a:t> / BS) </a:t>
                      </a:r>
                      <a:r>
                        <a:rPr lang="en-US" sz="1000" b="0" dirty="0">
                          <a:solidFill>
                            <a:schemeClr val="tx1"/>
                          </a:solidFill>
                          <a:effectLst/>
                          <a:latin typeface="Arial" pitchFamily="34" charset="0"/>
                          <a:ea typeface="Times New Roman"/>
                          <a:cs typeface="Arial" pitchFamily="34" charset="0"/>
                        </a:rPr>
                        <a:t> [mm]</a:t>
                      </a:r>
                      <a:endParaRPr lang="ru-RU" sz="1000" b="0" dirty="0">
                        <a:solidFill>
                          <a:schemeClr val="tx1"/>
                        </a:solidFill>
                        <a:effectLst/>
                        <a:latin typeface="Arial" pitchFamily="34" charset="0"/>
                        <a:ea typeface="Times New Roman"/>
                        <a:cs typeface="Arial" pitchFamily="34" charset="0"/>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pitchFamily="34" charset="0"/>
                          <a:ea typeface="+mn-ea"/>
                          <a:cs typeface="Arial" pitchFamily="34" charset="0"/>
                        </a:rPr>
                        <a:t>2.67 / 3.58</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000" b="0" kern="1200" dirty="0">
                          <a:solidFill>
                            <a:schemeClr val="tx1"/>
                          </a:solidFill>
                          <a:latin typeface="Arial" pitchFamily="34" charset="0"/>
                          <a:ea typeface="+mn-ea"/>
                          <a:cs typeface="Arial" pitchFamily="34" charset="0"/>
                        </a:rPr>
                        <a:t>2.13 / 2.36</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8"/>
                  </a:ext>
                </a:extLst>
              </a:tr>
              <a:tr h="329707">
                <a:tc>
                  <a:txBody>
                    <a:bodyPr/>
                    <a:lstStyle/>
                    <a:p>
                      <a:r>
                        <a:rPr kumimoji="0" lang="en-GB" sz="1000" b="0" kern="1200" dirty="0">
                          <a:solidFill>
                            <a:schemeClr val="tx1"/>
                          </a:solidFill>
                          <a:latin typeface="Arial"/>
                          <a:ea typeface="+mn-ea"/>
                          <a:cs typeface="+mn-cs"/>
                        </a:rPr>
                        <a:t>Piwinski angle (SR / BS / BS+DB)</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2.3 / 3.1 /</a:t>
                      </a:r>
                      <a:r>
                        <a:rPr kumimoji="0" lang="en-GB" sz="1000" b="0" kern="1200" baseline="0" dirty="0">
                          <a:solidFill>
                            <a:schemeClr val="tx1"/>
                          </a:solidFill>
                          <a:latin typeface="Arial" pitchFamily="34" charset="0"/>
                          <a:ea typeface="+mn-ea"/>
                          <a:cs typeface="Arial" pitchFamily="34" charset="0"/>
                        </a:rPr>
                        <a:t> 3</a:t>
                      </a:r>
                      <a:r>
                        <a:rPr kumimoji="0" lang="en-GB" sz="1000" b="0" kern="1200" dirty="0">
                          <a:solidFill>
                            <a:schemeClr val="tx1"/>
                          </a:solidFill>
                          <a:latin typeface="Arial" pitchFamily="34" charset="0"/>
                          <a:ea typeface="+mn-ea"/>
                          <a:cs typeface="Arial" pitchFamily="34" charset="0"/>
                        </a:rPr>
                        <a:t>.4</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0.49 / 0.55</a:t>
                      </a:r>
                      <a:r>
                        <a:rPr kumimoji="0" lang="en-GB" sz="1000" b="0" kern="1200" baseline="0" dirty="0">
                          <a:solidFill>
                            <a:schemeClr val="tx1"/>
                          </a:solidFill>
                          <a:latin typeface="Arial" pitchFamily="34" charset="0"/>
                          <a:ea typeface="+mn-ea"/>
                          <a:cs typeface="Arial" pitchFamily="34" charset="0"/>
                        </a:rPr>
                        <a:t> / 0.68</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9"/>
                  </a:ext>
                </a:extLst>
              </a:tr>
              <a:tr h="195133">
                <a:tc>
                  <a:txBody>
                    <a:bodyPr/>
                    <a:lstStyle/>
                    <a:p>
                      <a:r>
                        <a:rPr kumimoji="0" lang="en-GB" sz="1000" b="0" kern="1200" dirty="0">
                          <a:solidFill>
                            <a:schemeClr val="tx1"/>
                          </a:solidFill>
                          <a:latin typeface="Arial"/>
                          <a:ea typeface="+mn-ea"/>
                          <a:cs typeface="+mn-cs"/>
                        </a:rPr>
                        <a:t>crab </a:t>
                      </a:r>
                      <a:r>
                        <a:rPr kumimoji="0" lang="en-GB" sz="1000" b="0" kern="1200" dirty="0" err="1">
                          <a:solidFill>
                            <a:schemeClr val="tx1"/>
                          </a:solidFill>
                          <a:latin typeface="Arial"/>
                          <a:ea typeface="+mn-ea"/>
                          <a:cs typeface="+mn-cs"/>
                        </a:rPr>
                        <a:t>sextupoles</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0.8</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0.3</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20"/>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00" b="0" kern="1200" dirty="0">
                          <a:solidFill>
                            <a:schemeClr val="tx1"/>
                          </a:solidFill>
                          <a:latin typeface="Arial"/>
                          <a:ea typeface="+mn-ea"/>
                          <a:cs typeface="+mn-cs"/>
                        </a:rPr>
                        <a:t>length of interaction area [mm]</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1.0</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1.95</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21"/>
                  </a:ext>
                </a:extLst>
              </a:tr>
              <a:tr h="195133">
                <a:tc>
                  <a:txBody>
                    <a:bodyPr/>
                    <a:lstStyle/>
                    <a:p>
                      <a:r>
                        <a:rPr kumimoji="0" lang="en-US" sz="1000" b="0" kern="1200" dirty="0">
                          <a:solidFill>
                            <a:schemeClr val="tx1"/>
                          </a:solidFill>
                          <a:latin typeface="Arial"/>
                          <a:ea typeface="+mn-ea"/>
                          <a:cs typeface="+mn-cs"/>
                        </a:rPr>
                        <a:t>luminosity [10</a:t>
                      </a:r>
                      <a:r>
                        <a:rPr kumimoji="0" lang="en-US" sz="1000" b="0" kern="1200" baseline="30000" dirty="0">
                          <a:solidFill>
                            <a:schemeClr val="tx1"/>
                          </a:solidFill>
                          <a:latin typeface="Arial"/>
                          <a:ea typeface="+mn-ea"/>
                          <a:cs typeface="+mn-cs"/>
                        </a:rPr>
                        <a:t>34</a:t>
                      </a:r>
                      <a:r>
                        <a:rPr kumimoji="0" lang="en-US" sz="1000" b="0" kern="1200" dirty="0">
                          <a:solidFill>
                            <a:schemeClr val="tx1"/>
                          </a:solidFill>
                          <a:latin typeface="Arial"/>
                          <a:ea typeface="+mn-ea"/>
                          <a:cs typeface="+mn-cs"/>
                        </a:rPr>
                        <a:t> cm</a:t>
                      </a:r>
                      <a:r>
                        <a:rPr kumimoji="0" lang="en-US" sz="1000" b="0" kern="1200" baseline="30000" dirty="0">
                          <a:solidFill>
                            <a:schemeClr val="tx1"/>
                          </a:solidFill>
                          <a:latin typeface="Arial"/>
                          <a:ea typeface="+mn-ea"/>
                          <a:cs typeface="+mn-cs"/>
                        </a:rPr>
                        <a:t>-2</a:t>
                      </a:r>
                      <a:r>
                        <a:rPr kumimoji="0" lang="en-US" sz="1000" b="0" kern="1200" dirty="0">
                          <a:solidFill>
                            <a:schemeClr val="tx1"/>
                          </a:solidFill>
                          <a:latin typeface="Arial"/>
                          <a:ea typeface="+mn-ea"/>
                          <a:cs typeface="+mn-cs"/>
                        </a:rPr>
                        <a:t>s</a:t>
                      </a:r>
                      <a:r>
                        <a:rPr kumimoji="0" lang="en-US" sz="1000" b="0" kern="1200" baseline="30000" dirty="0">
                          <a:solidFill>
                            <a:schemeClr val="tx1"/>
                          </a:solidFill>
                          <a:latin typeface="Arial"/>
                          <a:ea typeface="+mn-ea"/>
                          <a:cs typeface="+mn-cs"/>
                        </a:rPr>
                        <a:t>-1</a:t>
                      </a:r>
                      <a:r>
                        <a:rPr kumimoji="0" lang="en-US" sz="1000" b="0" kern="1200" dirty="0">
                          <a:solidFill>
                            <a:schemeClr val="tx1"/>
                          </a:solidFill>
                          <a:latin typeface="Arial"/>
                          <a:ea typeface="+mn-ea"/>
                          <a:cs typeface="+mn-cs"/>
                        </a:rPr>
                        <a:t>]</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kumimoji="0" lang="en-GB" sz="1000" b="0" kern="1200" dirty="0">
                          <a:solidFill>
                            <a:schemeClr val="tx1"/>
                          </a:solidFill>
                          <a:latin typeface="Arial" pitchFamily="34" charset="0"/>
                          <a:ea typeface="+mn-ea"/>
                          <a:cs typeface="Arial" pitchFamily="34" charset="0"/>
                        </a:rPr>
                        <a:t>52</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tc>
                  <a:txBody>
                    <a:bodyPr/>
                    <a:lstStyle/>
                    <a:p>
                      <a:pPr algn="ctr"/>
                      <a:r>
                        <a:rPr kumimoji="0" lang="en-GB" sz="1000" b="0" kern="1200" dirty="0">
                          <a:solidFill>
                            <a:schemeClr val="tx1"/>
                          </a:solidFill>
                          <a:latin typeface="Arial" pitchFamily="34" charset="0"/>
                          <a:ea typeface="+mn-ea"/>
                          <a:cs typeface="Arial" pitchFamily="34" charset="0"/>
                        </a:rPr>
                        <a:t>1.11</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22"/>
                  </a:ext>
                </a:extLst>
              </a:tr>
              <a:tr h="195133">
                <a:tc>
                  <a:txBody>
                    <a:bodyPr/>
                    <a:lstStyle/>
                    <a:p>
                      <a:r>
                        <a:rPr kumimoji="0" lang="en-GB" sz="1000" b="0" kern="1200" dirty="0">
                          <a:solidFill>
                            <a:schemeClr val="tx1"/>
                          </a:solidFill>
                          <a:latin typeface="Arial"/>
                          <a:ea typeface="+mn-ea"/>
                          <a:cs typeface="+mn-cs"/>
                        </a:rPr>
                        <a:t>beam-beam tune shift</a:t>
                      </a:r>
                      <a:r>
                        <a:rPr kumimoji="0" lang="en-GB" sz="1000" b="0" kern="1200" baseline="0" dirty="0">
                          <a:solidFill>
                            <a:schemeClr val="tx1"/>
                          </a:solidFill>
                          <a:latin typeface="Arial"/>
                          <a:ea typeface="+mn-ea"/>
                          <a:cs typeface="+mn-cs"/>
                        </a:rPr>
                        <a:t> (</a:t>
                      </a:r>
                      <a:r>
                        <a:rPr kumimoji="0" lang="en-GB" sz="1000" b="0" kern="1200" baseline="0" dirty="0">
                          <a:solidFill>
                            <a:schemeClr val="tx1"/>
                          </a:solidFill>
                          <a:latin typeface="Arial"/>
                          <a:ea typeface="+mn-ea"/>
                          <a:cs typeface="+mn-cs"/>
                          <a:sym typeface="Symbol"/>
                        </a:rPr>
                        <a:t></a:t>
                      </a:r>
                      <a:r>
                        <a:rPr kumimoji="0" lang="en-GB" sz="1000" b="0" i="1" kern="1200" baseline="0" dirty="0">
                          <a:solidFill>
                            <a:schemeClr val="tx1"/>
                          </a:solidFill>
                          <a:latin typeface="Arial"/>
                          <a:ea typeface="+mn-ea"/>
                          <a:cs typeface="+mn-cs"/>
                          <a:sym typeface="Symbol"/>
                        </a:rPr>
                        <a:t></a:t>
                      </a:r>
                      <a:r>
                        <a:rPr kumimoji="0" lang="en-GB" sz="1000" b="0" kern="1200" baseline="-25000" dirty="0">
                          <a:solidFill>
                            <a:schemeClr val="tx1"/>
                          </a:solidFill>
                          <a:latin typeface="Arial"/>
                          <a:ea typeface="+mn-ea"/>
                          <a:cs typeface="+mn-cs"/>
                        </a:rPr>
                        <a:t>x</a:t>
                      </a:r>
                      <a:r>
                        <a:rPr kumimoji="0" lang="en-GB" sz="1000" b="0" kern="1200" baseline="0" dirty="0">
                          <a:solidFill>
                            <a:schemeClr val="tx1"/>
                          </a:solidFill>
                          <a:latin typeface="Arial"/>
                          <a:ea typeface="+mn-ea"/>
                          <a:cs typeface="+mn-cs"/>
                        </a:rPr>
                        <a:t> /</a:t>
                      </a:r>
                      <a:r>
                        <a:rPr kumimoji="0" lang="en-GB" sz="800" b="0" kern="1200" baseline="0" dirty="0">
                          <a:solidFill>
                            <a:schemeClr val="tx1"/>
                          </a:solidFill>
                          <a:latin typeface="Arial"/>
                          <a:ea typeface="+mn-ea"/>
                          <a:cs typeface="+mn-cs"/>
                        </a:rPr>
                        <a:t> </a:t>
                      </a:r>
                      <a:r>
                        <a:rPr kumimoji="0" lang="en-GB" sz="1000" b="0" kern="1200" baseline="0" dirty="0">
                          <a:solidFill>
                            <a:schemeClr val="tx1"/>
                          </a:solidFill>
                          <a:latin typeface="Arial"/>
                          <a:ea typeface="+mn-ea"/>
                          <a:cs typeface="+mn-cs"/>
                          <a:sym typeface="Symbol"/>
                        </a:rPr>
                        <a:t></a:t>
                      </a:r>
                      <a:r>
                        <a:rPr kumimoji="0" lang="en-GB" sz="1000" b="0" i="1" kern="1200" baseline="0" dirty="0">
                          <a:solidFill>
                            <a:schemeClr val="tx1"/>
                          </a:solidFill>
                          <a:latin typeface="Arial"/>
                          <a:ea typeface="+mn-ea"/>
                          <a:cs typeface="+mn-cs"/>
                          <a:sym typeface="Symbol"/>
                        </a:rPr>
                        <a:t></a:t>
                      </a:r>
                      <a:r>
                        <a:rPr kumimoji="0" lang="en-GB" sz="1000" b="0" i="0" kern="1200" baseline="-25000" dirty="0">
                          <a:solidFill>
                            <a:schemeClr val="tx1"/>
                          </a:solidFill>
                          <a:latin typeface="Arial"/>
                          <a:ea typeface="+mn-ea"/>
                          <a:cs typeface="+mn-cs"/>
                          <a:sym typeface="Symbol"/>
                        </a:rPr>
                        <a:t>y</a:t>
                      </a:r>
                      <a:r>
                        <a:rPr kumimoji="0" lang="en-GB" sz="1000" b="0" i="0" kern="1200" baseline="0" dirty="0">
                          <a:solidFill>
                            <a:schemeClr val="tx1"/>
                          </a:solidFill>
                          <a:latin typeface="Arial"/>
                          <a:ea typeface="+mn-ea"/>
                          <a:cs typeface="+mn-cs"/>
                          <a:sym typeface="Symbol"/>
                        </a:rPr>
                        <a:t>)</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0.044 / 0.126</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0.064 / 0.101</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23"/>
                  </a:ext>
                </a:extLst>
              </a:tr>
              <a:tr h="1951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a:ea typeface="+mn-ea"/>
                          <a:cs typeface="+mn-cs"/>
                        </a:rPr>
                        <a:t>allowable </a:t>
                      </a:r>
                      <a:r>
                        <a:rPr kumimoji="0" lang="en-US" sz="1000" b="0" kern="1200" baseline="0" dirty="0">
                          <a:solidFill>
                            <a:schemeClr val="tx1"/>
                          </a:solidFill>
                          <a:latin typeface="Arial"/>
                          <a:ea typeface="+mn-ea"/>
                          <a:cs typeface="+mn-cs"/>
                        </a:rPr>
                        <a:t>asymmetry</a:t>
                      </a:r>
                      <a:r>
                        <a:rPr kumimoji="0" lang="en-US" sz="1000" b="0" kern="1200" dirty="0">
                          <a:solidFill>
                            <a:schemeClr val="tx1"/>
                          </a:solidFill>
                          <a:latin typeface="Arial"/>
                          <a:ea typeface="+mn-ea"/>
                          <a:cs typeface="+mn-cs"/>
                        </a:rPr>
                        <a:t> [</a:t>
                      </a:r>
                      <a:r>
                        <a:rPr kumimoji="0" lang="en-US" sz="1000" b="0" kern="1200" dirty="0">
                          <a:solidFill>
                            <a:schemeClr val="tx1"/>
                          </a:solidFill>
                          <a:latin typeface="Arial"/>
                          <a:ea typeface="+mn-ea"/>
                          <a:cs typeface="+mn-cs"/>
                          <a:sym typeface="Symbol"/>
                        </a:rPr>
                        <a:t>%]</a:t>
                      </a:r>
                      <a:endParaRPr kumimoji="0" lang="en-GB" sz="1000" b="0" kern="1200" dirty="0">
                        <a:solidFill>
                          <a:schemeClr val="tx1"/>
                        </a:solidFill>
                        <a:latin typeface="Arial"/>
                        <a:ea typeface="+mn-ea"/>
                        <a:cs typeface="+mn-cs"/>
                      </a:endParaRP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pitchFamily="34" charset="0"/>
                          <a:ea typeface="+mn-ea"/>
                          <a:cs typeface="Arial" pitchFamily="34" charset="0"/>
                          <a:sym typeface="Symbol"/>
                        </a:rPr>
                        <a:t></a:t>
                      </a:r>
                      <a:r>
                        <a:rPr kumimoji="0" lang="en-GB" sz="1000" b="0" kern="1200" dirty="0">
                          <a:solidFill>
                            <a:schemeClr val="tx1"/>
                          </a:solidFill>
                          <a:latin typeface="Arial" pitchFamily="34" charset="0"/>
                          <a:ea typeface="+mn-ea"/>
                          <a:cs typeface="Arial" pitchFamily="34" charset="0"/>
                          <a:sym typeface="Symbol"/>
                        </a:rPr>
                        <a:t>5</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00" b="0" kern="1200" dirty="0">
                          <a:solidFill>
                            <a:schemeClr val="tx1"/>
                          </a:solidFill>
                          <a:latin typeface="Arial" pitchFamily="34" charset="0"/>
                          <a:ea typeface="+mn-ea"/>
                          <a:cs typeface="Arial" pitchFamily="34" charset="0"/>
                          <a:sym typeface="Symbol"/>
                        </a:rPr>
                        <a:t></a:t>
                      </a:r>
                      <a:r>
                        <a:rPr kumimoji="0" lang="en-GB" sz="1000" b="0" kern="1200" dirty="0">
                          <a:solidFill>
                            <a:schemeClr val="tx1"/>
                          </a:solidFill>
                          <a:latin typeface="Arial" pitchFamily="34" charset="0"/>
                          <a:ea typeface="+mn-ea"/>
                          <a:cs typeface="Arial" pitchFamily="34" charset="0"/>
                          <a:sym typeface="Symbol"/>
                        </a:rPr>
                        <a:t>3</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24"/>
                  </a:ext>
                </a:extLst>
              </a:tr>
              <a:tr h="32970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000" b="0" kern="1200" dirty="0">
                          <a:solidFill>
                            <a:schemeClr val="tx1"/>
                          </a:solidFill>
                          <a:latin typeface="Arial"/>
                          <a:ea typeface="+mn-ea"/>
                          <a:cs typeface="+mn-cs"/>
                        </a:rPr>
                        <a:t>actual lifetime (w) by BS [min]</a:t>
                      </a:r>
                    </a:p>
                  </a:txBody>
                  <a:tcPr marL="68580" marR="68580" marT="34290" marB="34290">
                    <a:lnL w="12700" cmpd="sng">
                      <a:solidFill>
                        <a:srgbClr val="A26B2D"/>
                      </a:solidFill>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000" b="0" kern="1200" dirty="0">
                          <a:solidFill>
                            <a:schemeClr val="tx1"/>
                          </a:solidFill>
                          <a:latin typeface="Arial" pitchFamily="34" charset="0"/>
                          <a:ea typeface="+mn-ea"/>
                          <a:cs typeface="Arial" pitchFamily="34" charset="0"/>
                        </a:rPr>
                        <a:t>defined</a:t>
                      </a:r>
                      <a:r>
                        <a:rPr kumimoji="0" lang="en-GB" sz="1000" b="0" kern="1200" baseline="0" dirty="0">
                          <a:solidFill>
                            <a:schemeClr val="tx1"/>
                          </a:solidFill>
                          <a:latin typeface="Arial" pitchFamily="34" charset="0"/>
                          <a:ea typeface="+mn-ea"/>
                          <a:cs typeface="Arial" pitchFamily="34" charset="0"/>
                        </a:rPr>
                        <a:t> by vertical aperture</a:t>
                      </a:r>
                      <a:endParaRPr kumimoji="0" lang="en-GB" sz="1000" b="0" kern="1200" dirty="0">
                        <a:solidFill>
                          <a:schemeClr val="tx1"/>
                        </a:solidFill>
                        <a:latin typeface="Arial" pitchFamily="34" charset="0"/>
                        <a:ea typeface="+mn-ea"/>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lang="en-US" sz="1000" dirty="0">
                          <a:latin typeface="Arial" pitchFamily="34" charset="0"/>
                          <a:cs typeface="Arial" pitchFamily="34" charset="0"/>
                        </a:rPr>
                        <a:t>20</a:t>
                      </a:r>
                      <a:endParaRPr lang="ru-RU" sz="1000" dirty="0">
                        <a:latin typeface="Arial" pitchFamily="34" charset="0"/>
                        <a:cs typeface="Arial" pitchFamily="34" charset="0"/>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25"/>
                  </a:ext>
                </a:extLst>
              </a:tr>
            </a:tbl>
          </a:graphicData>
        </a:graphic>
      </p:graphicFrame>
      <p:sp>
        <p:nvSpPr>
          <p:cNvPr id="2" name="Title 1">
            <a:extLst>
              <a:ext uri="{FF2B5EF4-FFF2-40B4-BE49-F238E27FC236}">
                <a16:creationId xmlns:a16="http://schemas.microsoft.com/office/drawing/2014/main" id="{14A30202-8DEE-EFDC-7F16-6057539C4E2B}"/>
              </a:ext>
            </a:extLst>
          </p:cNvPr>
          <p:cNvSpPr>
            <a:spLocks noGrp="1"/>
          </p:cNvSpPr>
          <p:nvPr>
            <p:ph type="title"/>
          </p:nvPr>
        </p:nvSpPr>
        <p:spPr/>
        <p:txBody>
          <a:bodyPr/>
          <a:lstStyle/>
          <a:p>
            <a:r>
              <a:rPr lang="en-CH" dirty="0"/>
              <a:t>LEP3 Principal Parameters</a:t>
            </a:r>
          </a:p>
        </p:txBody>
      </p:sp>
      <p:sp>
        <p:nvSpPr>
          <p:cNvPr id="4" name="Date Placeholder 3">
            <a:extLst>
              <a:ext uri="{FF2B5EF4-FFF2-40B4-BE49-F238E27FC236}">
                <a16:creationId xmlns:a16="http://schemas.microsoft.com/office/drawing/2014/main" id="{010CC618-574A-7DCB-D892-5BCC028CB06E}"/>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A51AB1E-B192-01F3-D0E3-5EBBD917B022}"/>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3F75BBA5-3AD9-8A15-0D4F-0AB71303AF98}"/>
              </a:ext>
            </a:extLst>
          </p:cNvPr>
          <p:cNvSpPr>
            <a:spLocks noGrp="1"/>
          </p:cNvSpPr>
          <p:nvPr>
            <p:ph type="sldNum" sz="quarter" idx="12"/>
          </p:nvPr>
        </p:nvSpPr>
        <p:spPr/>
        <p:txBody>
          <a:bodyPr/>
          <a:lstStyle/>
          <a:p>
            <a:pPr>
              <a:defRPr/>
            </a:pPr>
            <a:fld id="{F65926A7-082C-7F44-B9C5-8689AE7B2BEF}" type="slidenum">
              <a:rPr lang="en-US" altLang="en-CH" smtClean="0"/>
              <a:pPr>
                <a:defRPr/>
              </a:pPr>
              <a:t>10</a:t>
            </a:fld>
            <a:endParaRPr lang="en-US" altLang="en-CH"/>
          </a:p>
        </p:txBody>
      </p:sp>
      <p:pic>
        <p:nvPicPr>
          <p:cNvPr id="7" name="Picture 6">
            <a:extLst>
              <a:ext uri="{FF2B5EF4-FFF2-40B4-BE49-F238E27FC236}">
                <a16:creationId xmlns:a16="http://schemas.microsoft.com/office/drawing/2014/main" id="{01D41D30-B0AA-6D88-E743-6125B2A1927B}"/>
              </a:ext>
            </a:extLst>
          </p:cNvPr>
          <p:cNvPicPr>
            <a:picLocks noChangeAspect="1"/>
          </p:cNvPicPr>
          <p:nvPr/>
        </p:nvPicPr>
        <p:blipFill>
          <a:blip r:embed="rId3"/>
          <a:stretch>
            <a:fillRect/>
          </a:stretch>
        </p:blipFill>
        <p:spPr>
          <a:xfrm>
            <a:off x="-22009" y="1640200"/>
            <a:ext cx="4539926" cy="5229200"/>
          </a:xfrm>
          <a:prstGeom prst="rect">
            <a:avLst/>
          </a:prstGeom>
        </p:spPr>
      </p:pic>
      <p:sp>
        <p:nvSpPr>
          <p:cNvPr id="9" name="TextBox 8">
            <a:extLst>
              <a:ext uri="{FF2B5EF4-FFF2-40B4-BE49-F238E27FC236}">
                <a16:creationId xmlns:a16="http://schemas.microsoft.com/office/drawing/2014/main" id="{8539BE17-B526-2009-33A6-D72C8CCC9EB0}"/>
              </a:ext>
            </a:extLst>
          </p:cNvPr>
          <p:cNvSpPr txBox="1"/>
          <p:nvPr/>
        </p:nvSpPr>
        <p:spPr>
          <a:xfrm>
            <a:off x="24749" y="981691"/>
            <a:ext cx="5077046" cy="369332"/>
          </a:xfrm>
          <a:prstGeom prst="rect">
            <a:avLst/>
          </a:prstGeom>
          <a:noFill/>
        </p:spPr>
        <p:txBody>
          <a:bodyPr wrap="square">
            <a:spAutoFit/>
          </a:bodyPr>
          <a:lstStyle/>
          <a:p>
            <a:r>
              <a:rPr lang="en-CH" sz="1800" b="0" dirty="0">
                <a:solidFill>
                  <a:schemeClr val="accent2"/>
                </a:solidFill>
              </a:rPr>
              <a:t>2017 Study with lattice proposed by K Oide</a:t>
            </a:r>
            <a:endParaRPr lang="en-CH" sz="1800" b="0" dirty="0"/>
          </a:p>
        </p:txBody>
      </p:sp>
      <p:sp>
        <p:nvSpPr>
          <p:cNvPr id="12" name="TextBox 11">
            <a:extLst>
              <a:ext uri="{FF2B5EF4-FFF2-40B4-BE49-F238E27FC236}">
                <a16:creationId xmlns:a16="http://schemas.microsoft.com/office/drawing/2014/main" id="{B5E506E9-1E86-F82E-D57E-A0F47298DFD9}"/>
              </a:ext>
            </a:extLst>
          </p:cNvPr>
          <p:cNvSpPr txBox="1"/>
          <p:nvPr/>
        </p:nvSpPr>
        <p:spPr>
          <a:xfrm>
            <a:off x="209181" y="1253306"/>
            <a:ext cx="3663699" cy="338554"/>
          </a:xfrm>
          <a:prstGeom prst="rect">
            <a:avLst/>
          </a:prstGeom>
          <a:noFill/>
        </p:spPr>
        <p:txBody>
          <a:bodyPr wrap="square">
            <a:spAutoFit/>
          </a:bodyPr>
          <a:lstStyle/>
          <a:p>
            <a:r>
              <a:rPr lang="en-CH" sz="1600" b="0" dirty="0"/>
              <a:t>https://indico.cern.ch/event/687994/</a:t>
            </a:r>
          </a:p>
        </p:txBody>
      </p:sp>
      <p:sp>
        <p:nvSpPr>
          <p:cNvPr id="14" name="Oval 13">
            <a:extLst>
              <a:ext uri="{FF2B5EF4-FFF2-40B4-BE49-F238E27FC236}">
                <a16:creationId xmlns:a16="http://schemas.microsoft.com/office/drawing/2014/main" id="{42EC5825-D7AE-44C5-ABE5-A01556319D0D}"/>
              </a:ext>
            </a:extLst>
          </p:cNvPr>
          <p:cNvSpPr/>
          <p:nvPr/>
        </p:nvSpPr>
        <p:spPr bwMode="auto">
          <a:xfrm>
            <a:off x="3497911" y="2276872"/>
            <a:ext cx="576064" cy="288032"/>
          </a:xfrm>
          <a:prstGeom prst="ellipse">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000" b="1" i="0" u="none" strike="noStrike" cap="none" normalizeH="0" baseline="0">
              <a:noFill/>
              <a:effectLst/>
              <a:latin typeface="Helvetica" charset="0"/>
              <a:ea typeface="ＭＳ Ｐゴシック" charset="0"/>
            </a:endParaRPr>
          </a:p>
        </p:txBody>
      </p:sp>
      <p:sp>
        <p:nvSpPr>
          <p:cNvPr id="15" name="Oval 14">
            <a:extLst>
              <a:ext uri="{FF2B5EF4-FFF2-40B4-BE49-F238E27FC236}">
                <a16:creationId xmlns:a16="http://schemas.microsoft.com/office/drawing/2014/main" id="{5E0498F2-E7BF-460F-A1A7-DC612F9DDE8A}"/>
              </a:ext>
            </a:extLst>
          </p:cNvPr>
          <p:cNvSpPr/>
          <p:nvPr/>
        </p:nvSpPr>
        <p:spPr bwMode="auto">
          <a:xfrm>
            <a:off x="3525585" y="5993036"/>
            <a:ext cx="576064" cy="288032"/>
          </a:xfrm>
          <a:prstGeom prst="ellipse">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000" b="1" i="0" u="none" strike="noStrike" cap="none" normalizeH="0" baseline="0">
              <a:noFill/>
              <a:effectLst/>
              <a:latin typeface="Helvetica" charset="0"/>
              <a:ea typeface="ＭＳ Ｐゴシック" charset="0"/>
            </a:endParaRPr>
          </a:p>
        </p:txBody>
      </p:sp>
      <p:sp>
        <p:nvSpPr>
          <p:cNvPr id="16" name="Oval 15">
            <a:extLst>
              <a:ext uri="{FF2B5EF4-FFF2-40B4-BE49-F238E27FC236}">
                <a16:creationId xmlns:a16="http://schemas.microsoft.com/office/drawing/2014/main" id="{4D6574ED-6E8B-2CD8-68C9-55BC6102C66C}"/>
              </a:ext>
            </a:extLst>
          </p:cNvPr>
          <p:cNvSpPr/>
          <p:nvPr/>
        </p:nvSpPr>
        <p:spPr bwMode="auto">
          <a:xfrm>
            <a:off x="3096518" y="1597670"/>
            <a:ext cx="576064" cy="288032"/>
          </a:xfrm>
          <a:prstGeom prst="ellipse">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000" b="1" i="0" u="none" strike="noStrike" cap="none" normalizeH="0" baseline="0">
              <a:noFill/>
              <a:effectLst/>
              <a:latin typeface="Helvetica" charset="0"/>
              <a:ea typeface="ＭＳ Ｐゴシック" charset="0"/>
            </a:endParaRPr>
          </a:p>
        </p:txBody>
      </p:sp>
      <p:cxnSp>
        <p:nvCxnSpPr>
          <p:cNvPr id="8" name="Straight Arrow Connector 7">
            <a:extLst>
              <a:ext uri="{FF2B5EF4-FFF2-40B4-BE49-F238E27FC236}">
                <a16:creationId xmlns:a16="http://schemas.microsoft.com/office/drawing/2014/main" id="{49E0E428-6E0F-D8FD-EF89-2BBDABFCBFBC}"/>
              </a:ext>
            </a:extLst>
          </p:cNvPr>
          <p:cNvCxnSpPr>
            <a:cxnSpLocks/>
          </p:cNvCxnSpPr>
          <p:nvPr/>
        </p:nvCxnSpPr>
        <p:spPr bwMode="auto">
          <a:xfrm>
            <a:off x="3932143" y="6165304"/>
            <a:ext cx="169506"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9" name="TextBox 18">
            <a:extLst>
              <a:ext uri="{FF2B5EF4-FFF2-40B4-BE49-F238E27FC236}">
                <a16:creationId xmlns:a16="http://schemas.microsoft.com/office/drawing/2014/main" id="{AA03A131-1018-F897-D91F-97AF382A0853}"/>
              </a:ext>
            </a:extLst>
          </p:cNvPr>
          <p:cNvSpPr txBox="1"/>
          <p:nvPr/>
        </p:nvSpPr>
        <p:spPr>
          <a:xfrm>
            <a:off x="4162041" y="6032321"/>
            <a:ext cx="1511039" cy="27699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n-CH" sz="1200" b="0" dirty="0"/>
              <a:t>1.5 2Xpts 230GeV</a:t>
            </a:r>
            <a:endParaRPr lang="en-CH" sz="1200" dirty="0"/>
          </a:p>
        </p:txBody>
      </p:sp>
      <p:cxnSp>
        <p:nvCxnSpPr>
          <p:cNvPr id="20" name="Straight Arrow Connector 19">
            <a:extLst>
              <a:ext uri="{FF2B5EF4-FFF2-40B4-BE49-F238E27FC236}">
                <a16:creationId xmlns:a16="http://schemas.microsoft.com/office/drawing/2014/main" id="{05209C21-3AB4-24E5-ED3F-B34954DEC871}"/>
              </a:ext>
            </a:extLst>
          </p:cNvPr>
          <p:cNvCxnSpPr>
            <a:cxnSpLocks/>
          </p:cNvCxnSpPr>
          <p:nvPr/>
        </p:nvCxnSpPr>
        <p:spPr bwMode="auto">
          <a:xfrm>
            <a:off x="3932143" y="2447226"/>
            <a:ext cx="169506"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1" name="TextBox 20">
            <a:extLst>
              <a:ext uri="{FF2B5EF4-FFF2-40B4-BE49-F238E27FC236}">
                <a16:creationId xmlns:a16="http://schemas.microsoft.com/office/drawing/2014/main" id="{38E55914-9F30-4106-3559-D6493553EB3B}"/>
              </a:ext>
            </a:extLst>
          </p:cNvPr>
          <p:cNvSpPr txBox="1"/>
          <p:nvPr/>
        </p:nvSpPr>
        <p:spPr>
          <a:xfrm>
            <a:off x="4088904" y="2314243"/>
            <a:ext cx="570771" cy="276999"/>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r>
              <a:rPr lang="en-CH" sz="1200" b="0" dirty="0"/>
              <a:t>5.83</a:t>
            </a:r>
            <a:endParaRPr lang="en-CH" sz="1200" dirty="0"/>
          </a:p>
        </p:txBody>
      </p:sp>
    </p:spTree>
    <p:extLst>
      <p:ext uri="{BB962C8B-B14F-4D97-AF65-F5344CB8AC3E}">
        <p14:creationId xmlns:p14="http://schemas.microsoft.com/office/powerpoint/2010/main" val="3384417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2EE51-8136-F1FD-420C-A05BBB97F58E}"/>
              </a:ext>
            </a:extLst>
          </p:cNvPr>
          <p:cNvSpPr>
            <a:spLocks noGrp="1"/>
          </p:cNvSpPr>
          <p:nvPr>
            <p:ph type="title"/>
          </p:nvPr>
        </p:nvSpPr>
        <p:spPr/>
        <p:txBody>
          <a:bodyPr/>
          <a:lstStyle/>
          <a:p>
            <a:r>
              <a:rPr lang="en-CH" dirty="0"/>
              <a:t>LEP3 Principal Parameters</a:t>
            </a:r>
          </a:p>
        </p:txBody>
      </p:sp>
      <p:sp>
        <p:nvSpPr>
          <p:cNvPr id="4" name="Date Placeholder 3">
            <a:extLst>
              <a:ext uri="{FF2B5EF4-FFF2-40B4-BE49-F238E27FC236}">
                <a16:creationId xmlns:a16="http://schemas.microsoft.com/office/drawing/2014/main" id="{E38E8DF3-61D7-D36D-E03F-1B71EED4C283}"/>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F4A4F67D-B050-ED9F-4446-E0DA88D05290}"/>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A526C821-D30C-AB38-4105-04BD423C26BA}"/>
              </a:ext>
            </a:extLst>
          </p:cNvPr>
          <p:cNvSpPr>
            <a:spLocks noGrp="1"/>
          </p:cNvSpPr>
          <p:nvPr>
            <p:ph type="sldNum" sz="quarter" idx="12"/>
          </p:nvPr>
        </p:nvSpPr>
        <p:spPr/>
        <p:txBody>
          <a:bodyPr/>
          <a:lstStyle/>
          <a:p>
            <a:pPr>
              <a:defRPr/>
            </a:pPr>
            <a:fld id="{F65926A7-082C-7F44-B9C5-8689AE7B2BEF}" type="slidenum">
              <a:rPr lang="en-US" altLang="en-CH" smtClean="0"/>
              <a:pPr>
                <a:defRPr/>
              </a:pPr>
              <a:t>11</a:t>
            </a:fld>
            <a:endParaRPr lang="en-US" altLang="en-CH"/>
          </a:p>
        </p:txBody>
      </p:sp>
      <p:sp>
        <p:nvSpPr>
          <p:cNvPr id="13" name="TextBox 12">
            <a:extLst>
              <a:ext uri="{FF2B5EF4-FFF2-40B4-BE49-F238E27FC236}">
                <a16:creationId xmlns:a16="http://schemas.microsoft.com/office/drawing/2014/main" id="{CE182B67-92EA-9C17-645E-CF299C4C0C88}"/>
              </a:ext>
            </a:extLst>
          </p:cNvPr>
          <p:cNvSpPr txBox="1"/>
          <p:nvPr/>
        </p:nvSpPr>
        <p:spPr>
          <a:xfrm>
            <a:off x="2004355" y="991873"/>
            <a:ext cx="5976664" cy="369332"/>
          </a:xfrm>
          <a:prstGeom prst="rect">
            <a:avLst/>
          </a:prstGeom>
          <a:noFill/>
        </p:spPr>
        <p:txBody>
          <a:bodyPr wrap="square">
            <a:spAutoFit/>
          </a:bodyPr>
          <a:lstStyle/>
          <a:p>
            <a:pPr algn="ctr"/>
            <a:r>
              <a:rPr lang="en-CH" sz="1800" b="0" dirty="0">
                <a:solidFill>
                  <a:srgbClr val="FF0000"/>
                </a:solidFill>
              </a:rPr>
              <a:t>Updated Table: Our </a:t>
            </a:r>
            <a:r>
              <a:rPr lang="en-GB" sz="1800" b="0" dirty="0">
                <a:solidFill>
                  <a:srgbClr val="FF0000"/>
                </a:solidFill>
              </a:rPr>
              <a:t>List o</a:t>
            </a:r>
            <a:r>
              <a:rPr lang="en-CH" sz="1800" b="0" dirty="0">
                <a:solidFill>
                  <a:srgbClr val="FF0000"/>
                </a:solidFill>
              </a:rPr>
              <a:t>f Parameters</a:t>
            </a:r>
          </a:p>
        </p:txBody>
      </p:sp>
      <p:pic>
        <p:nvPicPr>
          <p:cNvPr id="7" name="Picture 6">
            <a:extLst>
              <a:ext uri="{FF2B5EF4-FFF2-40B4-BE49-F238E27FC236}">
                <a16:creationId xmlns:a16="http://schemas.microsoft.com/office/drawing/2014/main" id="{C0A17F67-F7BD-8F82-1377-F82862911EF3}"/>
              </a:ext>
            </a:extLst>
          </p:cNvPr>
          <p:cNvPicPr>
            <a:picLocks noChangeAspect="1"/>
          </p:cNvPicPr>
          <p:nvPr/>
        </p:nvPicPr>
        <p:blipFill>
          <a:blip r:embed="rId3"/>
          <a:stretch>
            <a:fillRect/>
          </a:stretch>
        </p:blipFill>
        <p:spPr>
          <a:xfrm>
            <a:off x="1601982" y="1377652"/>
            <a:ext cx="5738618" cy="5219700"/>
          </a:xfrm>
          <a:prstGeom prst="rect">
            <a:avLst/>
          </a:prstGeom>
        </p:spPr>
      </p:pic>
      <p:sp>
        <p:nvSpPr>
          <p:cNvPr id="11" name="Rectangle 10">
            <a:extLst>
              <a:ext uri="{FF2B5EF4-FFF2-40B4-BE49-F238E27FC236}">
                <a16:creationId xmlns:a16="http://schemas.microsoft.com/office/drawing/2014/main" id="{ACB04F23-7C82-E155-E666-FCE94ACE1F43}"/>
              </a:ext>
            </a:extLst>
          </p:cNvPr>
          <p:cNvSpPr/>
          <p:nvPr/>
        </p:nvSpPr>
        <p:spPr bwMode="auto">
          <a:xfrm>
            <a:off x="1496616" y="3950618"/>
            <a:ext cx="5976664" cy="198462"/>
          </a:xfrm>
          <a:prstGeom prst="rect">
            <a:avLst/>
          </a:prstGeom>
          <a:noFill/>
          <a:ln w="381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000" b="1" i="0" u="none" strike="noStrike" cap="none" normalizeH="0" baseline="0">
              <a:ln>
                <a:noFill/>
              </a:ln>
              <a:solidFill>
                <a:schemeClr val="tx1"/>
              </a:solidFill>
              <a:effectLst/>
              <a:latin typeface="Helvetica" charset="0"/>
              <a:ea typeface="ＭＳ Ｐゴシック" charset="0"/>
            </a:endParaRPr>
          </a:p>
        </p:txBody>
      </p:sp>
    </p:spTree>
    <p:extLst>
      <p:ext uri="{BB962C8B-B14F-4D97-AF65-F5344CB8AC3E}">
        <p14:creationId xmlns:p14="http://schemas.microsoft.com/office/powerpoint/2010/main" val="38175656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04F2F-A19B-AC94-B825-77F532A1755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EF3A17-FC9C-4998-11BC-32E9F4E32ECE}"/>
              </a:ext>
            </a:extLst>
          </p:cNvPr>
          <p:cNvSpPr>
            <a:spLocks noGrp="1"/>
          </p:cNvSpPr>
          <p:nvPr>
            <p:ph type="title"/>
          </p:nvPr>
        </p:nvSpPr>
        <p:spPr/>
        <p:txBody>
          <a:bodyPr/>
          <a:lstStyle/>
          <a:p>
            <a:r>
              <a:rPr lang="en-CH" dirty="0"/>
              <a:t>LEP3 Principal Parameters Abstracted</a:t>
            </a:r>
          </a:p>
        </p:txBody>
      </p:sp>
      <p:sp>
        <p:nvSpPr>
          <p:cNvPr id="3" name="Content Placeholder 2">
            <a:extLst>
              <a:ext uri="{FF2B5EF4-FFF2-40B4-BE49-F238E27FC236}">
                <a16:creationId xmlns:a16="http://schemas.microsoft.com/office/drawing/2014/main" id="{28F8E154-7901-02E0-E337-C9712242A9C9}"/>
              </a:ext>
            </a:extLst>
          </p:cNvPr>
          <p:cNvSpPr>
            <a:spLocks noGrp="1"/>
          </p:cNvSpPr>
          <p:nvPr>
            <p:ph idx="1"/>
          </p:nvPr>
        </p:nvSpPr>
        <p:spPr>
          <a:xfrm>
            <a:off x="344488" y="1310016"/>
            <a:ext cx="9361039" cy="3487135"/>
          </a:xfrm>
        </p:spPr>
        <p:txBody>
          <a:bodyPr/>
          <a:lstStyle/>
          <a:p>
            <a:r>
              <a:rPr lang="en-CH" dirty="0">
                <a:solidFill>
                  <a:schemeClr val="accent2"/>
                </a:solidFill>
              </a:rPr>
              <a:t>No. of IPs		2</a:t>
            </a:r>
          </a:p>
          <a:p>
            <a:r>
              <a:rPr lang="en-CH" dirty="0">
                <a:solidFill>
                  <a:schemeClr val="accent2"/>
                </a:solidFill>
              </a:rPr>
              <a:t>Highest c.o.m. energy 	230 GeV</a:t>
            </a:r>
          </a:p>
          <a:p>
            <a:r>
              <a:rPr lang="en-CH" dirty="0">
                <a:solidFill>
                  <a:schemeClr val="accent2"/>
                </a:solidFill>
              </a:rPr>
              <a:t>SR power loss		Fix at 50 MW</a:t>
            </a:r>
          </a:p>
          <a:p>
            <a:r>
              <a:rPr lang="en-CH" dirty="0">
                <a:solidFill>
                  <a:schemeClr val="accent2"/>
                </a:solidFill>
              </a:rPr>
              <a:t>SR energy loss/turn	~ 5.4 GeV</a:t>
            </a:r>
          </a:p>
          <a:p>
            <a:r>
              <a:rPr lang="en-CH" dirty="0">
                <a:solidFill>
                  <a:schemeClr val="accent2"/>
                </a:solidFill>
              </a:rPr>
              <a:t>Total rf Voltage		~ 6 GV (800 MHz, 20MV/m SCRF cavities)</a:t>
            </a:r>
          </a:p>
          <a:p>
            <a:r>
              <a:rPr lang="en-CH" dirty="0">
                <a:solidFill>
                  <a:schemeClr val="accent2"/>
                </a:solidFill>
              </a:rPr>
              <a:t>Inst Luminosity		~ 1.6, 6.2, 40 10</a:t>
            </a:r>
            <a:r>
              <a:rPr lang="en-CH" baseline="30000" dirty="0">
                <a:solidFill>
                  <a:schemeClr val="accent2"/>
                </a:solidFill>
              </a:rPr>
              <a:t>34</a:t>
            </a:r>
            <a:r>
              <a:rPr lang="en-CH" dirty="0">
                <a:solidFill>
                  <a:schemeClr val="accent2"/>
                </a:solidFill>
              </a:rPr>
              <a:t> cm</a:t>
            </a:r>
            <a:r>
              <a:rPr lang="en-CH" baseline="30000" dirty="0">
                <a:solidFill>
                  <a:schemeClr val="accent2"/>
                </a:solidFill>
              </a:rPr>
              <a:t>-2</a:t>
            </a:r>
            <a:r>
              <a:rPr lang="en-CH" dirty="0">
                <a:solidFill>
                  <a:schemeClr val="accent2"/>
                </a:solidFill>
              </a:rPr>
              <a:t>s</a:t>
            </a:r>
            <a:r>
              <a:rPr lang="en-CH" baseline="30000" dirty="0">
                <a:solidFill>
                  <a:schemeClr val="accent2"/>
                </a:solidFill>
              </a:rPr>
              <a:t>-1</a:t>
            </a:r>
            <a:r>
              <a:rPr lang="en-CH" dirty="0">
                <a:solidFill>
                  <a:schemeClr val="accent2"/>
                </a:solidFill>
              </a:rPr>
              <a:t> at 230 GeV, WW threshold and Z-				pole resp.</a:t>
            </a:r>
          </a:p>
          <a:p>
            <a:r>
              <a:rPr lang="en-CH" dirty="0">
                <a:solidFill>
                  <a:schemeClr val="accent2"/>
                </a:solidFill>
              </a:rPr>
              <a:t>Crossing angle		30 mrad</a:t>
            </a:r>
          </a:p>
          <a:p>
            <a:r>
              <a:rPr lang="en-CH" dirty="0">
                <a:solidFill>
                  <a:schemeClr val="accent2"/>
                </a:solidFill>
              </a:rPr>
              <a:t>Running Scenario		~ 20 years programme</a:t>
            </a:r>
            <a:br>
              <a:rPr lang="en-CH" dirty="0">
                <a:solidFill>
                  <a:schemeClr val="accent2"/>
                </a:solidFill>
              </a:rPr>
            </a:br>
            <a:r>
              <a:rPr lang="en-CH" dirty="0">
                <a:solidFill>
                  <a:schemeClr val="accent2"/>
                </a:solidFill>
              </a:rPr>
              <a:t>			e.g. 6 yrs at 230 GeV, 4 years around WW, 5 years around Z</a:t>
            </a:r>
          </a:p>
          <a:p>
            <a:r>
              <a:rPr lang="en-CH" dirty="0">
                <a:solidFill>
                  <a:srgbClr val="FF0000"/>
                </a:solidFill>
              </a:rPr>
              <a:t>Est. total no. of Events	4.2 x10</a:t>
            </a:r>
            <a:r>
              <a:rPr lang="en-CH" baseline="30000" dirty="0">
                <a:solidFill>
                  <a:srgbClr val="FF0000"/>
                </a:solidFill>
              </a:rPr>
              <a:t>5</a:t>
            </a:r>
            <a:r>
              <a:rPr lang="en-CH" dirty="0">
                <a:solidFill>
                  <a:srgbClr val="FF0000"/>
                </a:solidFill>
              </a:rPr>
              <a:t> H,   </a:t>
            </a:r>
            <a:r>
              <a:rPr lang="en-CH" sz="1600" dirty="0">
                <a:solidFill>
                  <a:srgbClr val="FF0000"/>
                </a:solidFill>
              </a:rPr>
              <a:t>(cf. 6/22 x10</a:t>
            </a:r>
            <a:r>
              <a:rPr lang="en-CH" sz="1600" baseline="30000" dirty="0">
                <a:solidFill>
                  <a:srgbClr val="FF0000"/>
                </a:solidFill>
              </a:rPr>
              <a:t>5</a:t>
            </a:r>
            <a:r>
              <a:rPr lang="en-CH" sz="1600" dirty="0">
                <a:solidFill>
                  <a:srgbClr val="FF0000"/>
                </a:solidFill>
              </a:rPr>
              <a:t>H for ILC</a:t>
            </a:r>
            <a:r>
              <a:rPr lang="en-CH" sz="1600" baseline="-25000" dirty="0">
                <a:solidFill>
                  <a:srgbClr val="FF0000"/>
                </a:solidFill>
              </a:rPr>
              <a:t>250</a:t>
            </a:r>
            <a:r>
              <a:rPr lang="en-CH" sz="1600" dirty="0">
                <a:solidFill>
                  <a:srgbClr val="FF0000"/>
                </a:solidFill>
              </a:rPr>
              <a:t>/FCC-ee resp.)</a:t>
            </a:r>
          </a:p>
          <a:p>
            <a:r>
              <a:rPr lang="en-CH" dirty="0">
                <a:solidFill>
                  <a:srgbClr val="FF0000"/>
                </a:solidFill>
              </a:rPr>
              <a:t>				1.7 x 10</a:t>
            </a:r>
            <a:r>
              <a:rPr lang="en-CH" baseline="30000" dirty="0">
                <a:solidFill>
                  <a:srgbClr val="FF0000"/>
                </a:solidFill>
              </a:rPr>
              <a:t>7</a:t>
            </a:r>
            <a:r>
              <a:rPr lang="en-CH" dirty="0">
                <a:solidFill>
                  <a:srgbClr val="FF0000"/>
                </a:solidFill>
              </a:rPr>
              <a:t> WW at 163 GeV, </a:t>
            </a:r>
          </a:p>
          <a:p>
            <a:r>
              <a:rPr lang="en-CH" dirty="0">
                <a:solidFill>
                  <a:srgbClr val="FF0000"/>
                </a:solidFill>
              </a:rPr>
              <a:t>				1.7 x 10</a:t>
            </a:r>
            <a:r>
              <a:rPr lang="en-CH" baseline="30000" dirty="0">
                <a:solidFill>
                  <a:srgbClr val="FF0000"/>
                </a:solidFill>
              </a:rPr>
              <a:t>12</a:t>
            </a:r>
            <a:r>
              <a:rPr lang="en-CH" dirty="0">
                <a:solidFill>
                  <a:srgbClr val="FF0000"/>
                </a:solidFill>
              </a:rPr>
              <a:t> Z  at 91.2 GeV </a:t>
            </a:r>
            <a:r>
              <a:rPr lang="en-CH" sz="1600" dirty="0">
                <a:solidFill>
                  <a:srgbClr val="FF0000"/>
                </a:solidFill>
              </a:rPr>
              <a:t>(cf. 0.001, 6.10</a:t>
            </a:r>
            <a:r>
              <a:rPr lang="en-CH" sz="1600" baseline="30000" dirty="0">
                <a:solidFill>
                  <a:srgbClr val="FF0000"/>
                </a:solidFill>
              </a:rPr>
              <a:t>12</a:t>
            </a:r>
            <a:r>
              <a:rPr lang="en-CH" sz="1600" dirty="0">
                <a:solidFill>
                  <a:srgbClr val="FF0000"/>
                </a:solidFill>
              </a:rPr>
              <a:t>H for ILC</a:t>
            </a:r>
            <a:r>
              <a:rPr lang="en-CH" sz="1600" baseline="-25000" dirty="0">
                <a:solidFill>
                  <a:srgbClr val="FF0000"/>
                </a:solidFill>
              </a:rPr>
              <a:t>250</a:t>
            </a:r>
            <a:r>
              <a:rPr lang="en-CH" sz="1600" dirty="0">
                <a:solidFill>
                  <a:srgbClr val="FF0000"/>
                </a:solidFill>
              </a:rPr>
              <a:t> and FCC-ee)</a:t>
            </a:r>
          </a:p>
          <a:p>
            <a:endParaRPr lang="en-CH" dirty="0">
              <a:solidFill>
                <a:schemeClr val="accent2"/>
              </a:solidFill>
            </a:endParaRPr>
          </a:p>
          <a:p>
            <a:endParaRPr lang="en-CH" dirty="0">
              <a:solidFill>
                <a:schemeClr val="accent2"/>
              </a:solidFill>
            </a:endParaRPr>
          </a:p>
          <a:p>
            <a:r>
              <a:rPr lang="en-CH" sz="1400" dirty="0"/>
              <a:t>Running time: 185 days of operation at 75% efficiency, with top-up running, giving 1.2 10</a:t>
            </a:r>
            <a:r>
              <a:rPr lang="en-CH" sz="1400" baseline="30000" dirty="0"/>
              <a:t>7</a:t>
            </a:r>
            <a:r>
              <a:rPr lang="en-CH" sz="1400" dirty="0"/>
              <a:t> s/year of running</a:t>
            </a:r>
          </a:p>
        </p:txBody>
      </p:sp>
      <p:sp>
        <p:nvSpPr>
          <p:cNvPr id="4" name="Date Placeholder 3">
            <a:extLst>
              <a:ext uri="{FF2B5EF4-FFF2-40B4-BE49-F238E27FC236}">
                <a16:creationId xmlns:a16="http://schemas.microsoft.com/office/drawing/2014/main" id="{5B2866BF-DB1A-05C0-7BCE-2863F039C1D8}"/>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B86472A8-246E-2FB3-CA3F-9B2A061A8608}"/>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80CDB19E-1E8B-8666-6261-C4DAB81D8A0C}"/>
              </a:ext>
            </a:extLst>
          </p:cNvPr>
          <p:cNvSpPr>
            <a:spLocks noGrp="1"/>
          </p:cNvSpPr>
          <p:nvPr>
            <p:ph type="sldNum" sz="quarter" idx="12"/>
          </p:nvPr>
        </p:nvSpPr>
        <p:spPr/>
        <p:txBody>
          <a:bodyPr/>
          <a:lstStyle/>
          <a:p>
            <a:pPr>
              <a:defRPr/>
            </a:pPr>
            <a:fld id="{F65926A7-082C-7F44-B9C5-8689AE7B2BEF}" type="slidenum">
              <a:rPr lang="en-US" altLang="en-CH" smtClean="0"/>
              <a:pPr>
                <a:defRPr/>
              </a:pPr>
              <a:t>12</a:t>
            </a:fld>
            <a:endParaRPr lang="en-US" altLang="en-CH"/>
          </a:p>
        </p:txBody>
      </p:sp>
      <p:sp>
        <p:nvSpPr>
          <p:cNvPr id="8" name="TextBox 7">
            <a:extLst>
              <a:ext uri="{FF2B5EF4-FFF2-40B4-BE49-F238E27FC236}">
                <a16:creationId xmlns:a16="http://schemas.microsoft.com/office/drawing/2014/main" id="{A0DE3556-925E-716F-292E-4F79025001BE}"/>
              </a:ext>
            </a:extLst>
          </p:cNvPr>
          <p:cNvSpPr txBox="1"/>
          <p:nvPr/>
        </p:nvSpPr>
        <p:spPr>
          <a:xfrm>
            <a:off x="704528" y="5661248"/>
            <a:ext cx="8020000"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LEP3 can be competitive with alternatives wrt Higgs and E-W physics </a:t>
            </a:r>
          </a:p>
        </p:txBody>
      </p:sp>
    </p:spTree>
    <p:extLst>
      <p:ext uri="{BB962C8B-B14F-4D97-AF65-F5344CB8AC3E}">
        <p14:creationId xmlns:p14="http://schemas.microsoft.com/office/powerpoint/2010/main" val="28113496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F33F0-FD09-465D-9B1F-9402AB5DD8FB}"/>
              </a:ext>
            </a:extLst>
          </p:cNvPr>
          <p:cNvSpPr>
            <a:spLocks noGrp="1"/>
          </p:cNvSpPr>
          <p:nvPr>
            <p:ph type="title"/>
          </p:nvPr>
        </p:nvSpPr>
        <p:spPr/>
        <p:txBody>
          <a:bodyPr/>
          <a:lstStyle/>
          <a:p>
            <a:r>
              <a:rPr lang="en-CH" dirty="0"/>
              <a:t>Higgs boson physics</a:t>
            </a:r>
          </a:p>
        </p:txBody>
      </p:sp>
      <p:sp>
        <p:nvSpPr>
          <p:cNvPr id="4" name="Date Placeholder 3">
            <a:extLst>
              <a:ext uri="{FF2B5EF4-FFF2-40B4-BE49-F238E27FC236}">
                <a16:creationId xmlns:a16="http://schemas.microsoft.com/office/drawing/2014/main" id="{01143640-0B0B-5478-0EF7-2C0584B59863}"/>
              </a:ext>
            </a:extLst>
          </p:cNvPr>
          <p:cNvSpPr>
            <a:spLocks noGrp="1"/>
          </p:cNvSpPr>
          <p:nvPr>
            <p:ph type="dt" sz="half" idx="10"/>
          </p:nvPr>
        </p:nvSpPr>
        <p:spPr/>
        <p:txBody>
          <a:bodyPr/>
          <a:lstStyle/>
          <a:p>
            <a:pPr>
              <a:defRPr/>
            </a:pPr>
            <a:endParaRPr lang="en-US" dirty="0"/>
          </a:p>
        </p:txBody>
      </p:sp>
      <p:sp>
        <p:nvSpPr>
          <p:cNvPr id="5" name="Footer Placeholder 4">
            <a:extLst>
              <a:ext uri="{FF2B5EF4-FFF2-40B4-BE49-F238E27FC236}">
                <a16:creationId xmlns:a16="http://schemas.microsoft.com/office/drawing/2014/main" id="{FCE94037-E7FF-A6C0-5DD0-C86DA2042D0B}"/>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26759FF8-2C03-AFFD-6625-9BBAF9515CA9}"/>
              </a:ext>
            </a:extLst>
          </p:cNvPr>
          <p:cNvSpPr>
            <a:spLocks noGrp="1"/>
          </p:cNvSpPr>
          <p:nvPr>
            <p:ph type="sldNum" sz="quarter" idx="12"/>
          </p:nvPr>
        </p:nvSpPr>
        <p:spPr/>
        <p:txBody>
          <a:bodyPr/>
          <a:lstStyle/>
          <a:p>
            <a:pPr>
              <a:defRPr/>
            </a:pPr>
            <a:fld id="{F65926A7-082C-7F44-B9C5-8689AE7B2BEF}" type="slidenum">
              <a:rPr lang="en-US" altLang="en-CH" smtClean="0"/>
              <a:pPr>
                <a:defRPr/>
              </a:pPr>
              <a:t>13</a:t>
            </a:fld>
            <a:endParaRPr lang="en-US" altLang="en-CH"/>
          </a:p>
        </p:txBody>
      </p:sp>
      <p:sp>
        <p:nvSpPr>
          <p:cNvPr id="10" name="TextBox 9">
            <a:extLst>
              <a:ext uri="{FF2B5EF4-FFF2-40B4-BE49-F238E27FC236}">
                <a16:creationId xmlns:a16="http://schemas.microsoft.com/office/drawing/2014/main" id="{19064B1A-CEDB-BF42-EF89-302FDEFDF302}"/>
              </a:ext>
            </a:extLst>
          </p:cNvPr>
          <p:cNvSpPr txBox="1"/>
          <p:nvPr/>
        </p:nvSpPr>
        <p:spPr>
          <a:xfrm>
            <a:off x="1642102" y="1052736"/>
            <a:ext cx="1537386"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Preliminary</a:t>
            </a:r>
          </a:p>
        </p:txBody>
      </p:sp>
      <p:sp>
        <p:nvSpPr>
          <p:cNvPr id="11" name="TextBox 10">
            <a:extLst>
              <a:ext uri="{FF2B5EF4-FFF2-40B4-BE49-F238E27FC236}">
                <a16:creationId xmlns:a16="http://schemas.microsoft.com/office/drawing/2014/main" id="{255D8AAB-2A15-6B37-97B0-0E9F2FB9A8C8}"/>
              </a:ext>
            </a:extLst>
          </p:cNvPr>
          <p:cNvSpPr txBox="1"/>
          <p:nvPr/>
        </p:nvSpPr>
        <p:spPr>
          <a:xfrm>
            <a:off x="8018807" y="1776075"/>
            <a:ext cx="1733972" cy="1323439"/>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LEP3 can be competitive with other alternatives</a:t>
            </a:r>
          </a:p>
        </p:txBody>
      </p:sp>
      <p:sp>
        <p:nvSpPr>
          <p:cNvPr id="7" name="TextBox 6">
            <a:extLst>
              <a:ext uri="{FF2B5EF4-FFF2-40B4-BE49-F238E27FC236}">
                <a16:creationId xmlns:a16="http://schemas.microsoft.com/office/drawing/2014/main" id="{CC331B6C-8325-146B-E229-F45AFEFC98CC}"/>
              </a:ext>
            </a:extLst>
          </p:cNvPr>
          <p:cNvSpPr txBox="1"/>
          <p:nvPr/>
        </p:nvSpPr>
        <p:spPr>
          <a:xfrm>
            <a:off x="3872880" y="1052736"/>
            <a:ext cx="3672408"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To be checked and updated</a:t>
            </a:r>
          </a:p>
        </p:txBody>
      </p:sp>
      <p:sp>
        <p:nvSpPr>
          <p:cNvPr id="14" name="TextBox 13">
            <a:extLst>
              <a:ext uri="{FF2B5EF4-FFF2-40B4-BE49-F238E27FC236}">
                <a16:creationId xmlns:a16="http://schemas.microsoft.com/office/drawing/2014/main" id="{0F1A346B-E66A-19C2-E571-AFEBBCD2AF17}"/>
              </a:ext>
            </a:extLst>
          </p:cNvPr>
          <p:cNvSpPr txBox="1"/>
          <p:nvPr/>
        </p:nvSpPr>
        <p:spPr>
          <a:xfrm>
            <a:off x="165969" y="6372195"/>
            <a:ext cx="8673231" cy="40011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en-CH" sz="2000" b="0" dirty="0">
                <a:solidFill>
                  <a:srgbClr val="FF0000"/>
                </a:solidFill>
                <a:effectLst/>
                <a:latin typeface="+mn-lt"/>
                <a:ea typeface="DengXian" panose="02010600030101010101" pitchFamily="2" charset="-122"/>
              </a:rPr>
              <a:t>LEP3 ~ 4.2x10</a:t>
            </a:r>
            <a:r>
              <a:rPr lang="en-CH" sz="2000" b="0" baseline="30000" dirty="0">
                <a:solidFill>
                  <a:srgbClr val="FF0000"/>
                </a:solidFill>
                <a:effectLst/>
                <a:latin typeface="+mn-lt"/>
                <a:ea typeface="DengXian" panose="02010600030101010101" pitchFamily="2" charset="-122"/>
              </a:rPr>
              <a:t>5</a:t>
            </a:r>
            <a:r>
              <a:rPr lang="en-CH" sz="2000" b="0" dirty="0">
                <a:solidFill>
                  <a:srgbClr val="FF0000"/>
                </a:solidFill>
                <a:effectLst/>
                <a:latin typeface="+mn-lt"/>
                <a:ea typeface="DengXian" panose="02010600030101010101" pitchFamily="2" charset="-122"/>
              </a:rPr>
              <a:t> H bosons (6 yrs 2 expts)</a:t>
            </a:r>
            <a:r>
              <a:rPr lang="en-CH" b="0" dirty="0">
                <a:solidFill>
                  <a:srgbClr val="FF0000"/>
                </a:solidFill>
                <a:ea typeface="DengXian" panose="02010600030101010101" pitchFamily="2" charset="-122"/>
              </a:rPr>
              <a:t> </a:t>
            </a:r>
            <a:r>
              <a:rPr lang="en-CH" sz="1800" b="0" dirty="0">
                <a:solidFill>
                  <a:schemeClr val="accent2"/>
                </a:solidFill>
                <a:effectLst/>
                <a:latin typeface="+mn-lt"/>
                <a:ea typeface="DengXian" panose="02010600030101010101" pitchFamily="2" charset="-122"/>
              </a:rPr>
              <a:t>cf FCC(ee) ~2.2</a:t>
            </a:r>
            <a:r>
              <a:rPr lang="en-CH" sz="1800" b="0" dirty="0">
                <a:solidFill>
                  <a:srgbClr val="FF0000"/>
                </a:solidFill>
                <a:effectLst/>
                <a:latin typeface="+mn-lt"/>
                <a:ea typeface="DengXian" panose="02010600030101010101" pitchFamily="2" charset="-122"/>
              </a:rPr>
              <a:t> </a:t>
            </a:r>
            <a:r>
              <a:rPr lang="en-CH" sz="1800" b="0" dirty="0">
                <a:solidFill>
                  <a:schemeClr val="accent2"/>
                </a:solidFill>
                <a:effectLst/>
                <a:latin typeface="+mn-lt"/>
                <a:ea typeface="DengXian" panose="02010600030101010101" pitchFamily="2" charset="-122"/>
              </a:rPr>
              <a:t>× 10</a:t>
            </a:r>
            <a:r>
              <a:rPr lang="en-CH" sz="1800" b="0" baseline="30000" dirty="0">
                <a:solidFill>
                  <a:schemeClr val="accent2"/>
                </a:solidFill>
                <a:effectLst/>
                <a:latin typeface="+mn-lt"/>
                <a:ea typeface="DengXian" panose="02010600030101010101" pitchFamily="2" charset="-122"/>
              </a:rPr>
              <a:t>6 </a:t>
            </a:r>
            <a:r>
              <a:rPr lang="en-CH" sz="1800" b="0" dirty="0">
                <a:solidFill>
                  <a:schemeClr val="accent2"/>
                </a:solidFill>
                <a:effectLst/>
                <a:latin typeface="+mn-lt"/>
                <a:ea typeface="DengXian" panose="02010600030101010101" pitchFamily="2" charset="-122"/>
              </a:rPr>
              <a:t>(3 yrs 4 expts) </a:t>
            </a:r>
            <a:endParaRPr lang="en-CH" dirty="0"/>
          </a:p>
        </p:txBody>
      </p:sp>
      <p:pic>
        <p:nvPicPr>
          <p:cNvPr id="3" name="Picture 2">
            <a:extLst>
              <a:ext uri="{FF2B5EF4-FFF2-40B4-BE49-F238E27FC236}">
                <a16:creationId xmlns:a16="http://schemas.microsoft.com/office/drawing/2014/main" id="{38909DF5-78FE-3C4E-EFC6-793F409ED700}"/>
              </a:ext>
            </a:extLst>
          </p:cNvPr>
          <p:cNvPicPr>
            <a:picLocks noChangeAspect="1"/>
          </p:cNvPicPr>
          <p:nvPr/>
        </p:nvPicPr>
        <p:blipFill>
          <a:blip r:embed="rId2"/>
          <a:stretch>
            <a:fillRect/>
          </a:stretch>
        </p:blipFill>
        <p:spPr>
          <a:xfrm>
            <a:off x="1064568" y="1542350"/>
            <a:ext cx="6207513" cy="4800477"/>
          </a:xfrm>
          <a:prstGeom prst="rect">
            <a:avLst/>
          </a:prstGeom>
        </p:spPr>
      </p:pic>
    </p:spTree>
    <p:extLst>
      <p:ext uri="{BB962C8B-B14F-4D97-AF65-F5344CB8AC3E}">
        <p14:creationId xmlns:p14="http://schemas.microsoft.com/office/powerpoint/2010/main" val="13076360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5F1BC2-2608-959B-9015-6F687BB3B3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2BDCE5-5FF4-AA89-A4F8-52AA080CB97A}"/>
              </a:ext>
            </a:extLst>
          </p:cNvPr>
          <p:cNvSpPr>
            <a:spLocks noGrp="1"/>
          </p:cNvSpPr>
          <p:nvPr>
            <p:ph type="title"/>
          </p:nvPr>
        </p:nvSpPr>
        <p:spPr/>
        <p:txBody>
          <a:bodyPr/>
          <a:lstStyle/>
          <a:p>
            <a:r>
              <a:rPr lang="en-CH" dirty="0"/>
              <a:t>E-W physics</a:t>
            </a:r>
          </a:p>
        </p:txBody>
      </p:sp>
      <p:sp>
        <p:nvSpPr>
          <p:cNvPr id="4" name="Date Placeholder 3">
            <a:extLst>
              <a:ext uri="{FF2B5EF4-FFF2-40B4-BE49-F238E27FC236}">
                <a16:creationId xmlns:a16="http://schemas.microsoft.com/office/drawing/2014/main" id="{18AC6801-68F1-2E79-5F43-E3E2BD254E02}"/>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6CAEB8BA-6151-36DE-247A-EB549DEB7ECA}"/>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39E533C8-346A-75AB-7AE7-5E8CA761D9AD}"/>
              </a:ext>
            </a:extLst>
          </p:cNvPr>
          <p:cNvSpPr>
            <a:spLocks noGrp="1"/>
          </p:cNvSpPr>
          <p:nvPr>
            <p:ph type="sldNum" sz="quarter" idx="12"/>
          </p:nvPr>
        </p:nvSpPr>
        <p:spPr/>
        <p:txBody>
          <a:bodyPr/>
          <a:lstStyle/>
          <a:p>
            <a:pPr>
              <a:defRPr/>
            </a:pPr>
            <a:fld id="{F65926A7-082C-7F44-B9C5-8689AE7B2BEF}" type="slidenum">
              <a:rPr lang="en-US" altLang="en-CH" smtClean="0"/>
              <a:pPr>
                <a:defRPr/>
              </a:pPr>
              <a:t>14</a:t>
            </a:fld>
            <a:endParaRPr lang="en-US" altLang="en-CH"/>
          </a:p>
        </p:txBody>
      </p:sp>
      <p:sp>
        <p:nvSpPr>
          <p:cNvPr id="8" name="TextBox 7">
            <a:extLst>
              <a:ext uri="{FF2B5EF4-FFF2-40B4-BE49-F238E27FC236}">
                <a16:creationId xmlns:a16="http://schemas.microsoft.com/office/drawing/2014/main" id="{29D268B4-3066-37B3-2D24-C9FB52F2B299}"/>
              </a:ext>
            </a:extLst>
          </p:cNvPr>
          <p:cNvSpPr txBox="1"/>
          <p:nvPr/>
        </p:nvSpPr>
        <p:spPr>
          <a:xfrm>
            <a:off x="533400" y="918866"/>
            <a:ext cx="7416824" cy="997966"/>
          </a:xfrm>
          <a:prstGeom prst="rect">
            <a:avLst/>
          </a:prstGeom>
          <a:noFill/>
        </p:spPr>
        <p:txBody>
          <a:bodyPr wrap="square">
            <a:spAutoFit/>
          </a:bodyPr>
          <a:lstStyle/>
          <a:p>
            <a:pPr algn="ctr">
              <a:lnSpc>
                <a:spcPct val="115000"/>
              </a:lnSpc>
              <a:spcBef>
                <a:spcPts val="600"/>
              </a:spcBef>
            </a:pPr>
            <a:r>
              <a:rPr lang="en-CH" sz="1800" b="0" dirty="0">
                <a:solidFill>
                  <a:srgbClr val="FF0000"/>
                </a:solidFill>
                <a:effectLst/>
                <a:latin typeface="+mn-lt"/>
                <a:ea typeface="DengXian" panose="02010600030101010101" pitchFamily="2" charset="-122"/>
              </a:rPr>
              <a:t>~1.7x10</a:t>
            </a:r>
            <a:r>
              <a:rPr lang="en-CH" sz="1800" b="0" baseline="30000" dirty="0">
                <a:solidFill>
                  <a:srgbClr val="FF0000"/>
                </a:solidFill>
                <a:effectLst/>
                <a:latin typeface="+mn-lt"/>
                <a:ea typeface="DengXian" panose="02010600030101010101" pitchFamily="2" charset="-122"/>
              </a:rPr>
              <a:t>12</a:t>
            </a:r>
            <a:r>
              <a:rPr lang="en-CH" sz="1800" b="0" dirty="0">
                <a:solidFill>
                  <a:srgbClr val="FF0000"/>
                </a:solidFill>
                <a:effectLst/>
                <a:latin typeface="+mn-lt"/>
                <a:ea typeface="DengXian" panose="02010600030101010101" pitchFamily="2" charset="-122"/>
              </a:rPr>
              <a:t> Z bosons (over 6 yrs at/around 91.2 GeV), </a:t>
            </a:r>
            <a:br>
              <a:rPr lang="en-CH" sz="1800" b="0" dirty="0">
                <a:solidFill>
                  <a:srgbClr val="FF0000"/>
                </a:solidFill>
                <a:latin typeface="+mn-lt"/>
                <a:ea typeface="DengXian" panose="02010600030101010101" pitchFamily="2" charset="-122"/>
              </a:rPr>
            </a:br>
            <a:r>
              <a:rPr lang="en-CH" sz="1800" b="0" dirty="0">
                <a:solidFill>
                  <a:srgbClr val="FF0000"/>
                </a:solidFill>
                <a:effectLst/>
                <a:latin typeface="+mn-lt"/>
                <a:ea typeface="DengXian" panose="02010600030101010101" pitchFamily="2" charset="-122"/>
              </a:rPr>
              <a:t>and ~ 3.6×10</a:t>
            </a:r>
            <a:r>
              <a:rPr lang="en-CH" sz="1800" b="0" baseline="30000" dirty="0">
                <a:solidFill>
                  <a:srgbClr val="FF0000"/>
                </a:solidFill>
                <a:effectLst/>
                <a:latin typeface="+mn-lt"/>
                <a:ea typeface="DengXian" panose="02010600030101010101" pitchFamily="2" charset="-122"/>
              </a:rPr>
              <a:t>7</a:t>
            </a:r>
            <a:r>
              <a:rPr lang="en-CH" sz="1800" b="0" dirty="0">
                <a:solidFill>
                  <a:srgbClr val="FF0000"/>
                </a:solidFill>
                <a:effectLst/>
                <a:latin typeface="+mn-lt"/>
                <a:ea typeface="DengXian" panose="02010600030101010101" pitchFamily="2" charset="-122"/>
              </a:rPr>
              <a:t> WW pairs (over 4</a:t>
            </a:r>
            <a:r>
              <a:rPr lang="en-CH" sz="1800" b="0" dirty="0">
                <a:solidFill>
                  <a:srgbClr val="FF0000"/>
                </a:solidFill>
                <a:latin typeface="+mn-lt"/>
                <a:ea typeface="DengXian" panose="02010600030101010101" pitchFamily="2" charset="-122"/>
              </a:rPr>
              <a:t> </a:t>
            </a:r>
            <a:r>
              <a:rPr lang="en-CH" sz="1800" b="0" dirty="0">
                <a:solidFill>
                  <a:srgbClr val="FF0000"/>
                </a:solidFill>
                <a:effectLst/>
                <a:latin typeface="+mn-lt"/>
                <a:ea typeface="DengXian" panose="02010600030101010101" pitchFamily="2" charset="-122"/>
              </a:rPr>
              <a:t>yrs at/around √s=163 GeV)</a:t>
            </a:r>
            <a:br>
              <a:rPr lang="en-CH" sz="1800" b="0" dirty="0">
                <a:solidFill>
                  <a:srgbClr val="FF0000"/>
                </a:solidFill>
                <a:effectLst/>
                <a:latin typeface="+mn-lt"/>
                <a:ea typeface="DengXian" panose="02010600030101010101" pitchFamily="2" charset="-122"/>
              </a:rPr>
            </a:br>
            <a:r>
              <a:rPr lang="en-CH" sz="1600" b="0" dirty="0">
                <a:solidFill>
                  <a:schemeClr val="accent2"/>
                </a:solidFill>
                <a:effectLst/>
                <a:latin typeface="+mn-lt"/>
                <a:ea typeface="DengXian" panose="02010600030101010101" pitchFamily="2" charset="-122"/>
              </a:rPr>
              <a:t>cf FCC(ee) ~6</a:t>
            </a:r>
            <a:r>
              <a:rPr lang="en-CH" sz="1600" b="0" dirty="0">
                <a:solidFill>
                  <a:srgbClr val="FF0000"/>
                </a:solidFill>
                <a:effectLst/>
                <a:latin typeface="+mn-lt"/>
                <a:ea typeface="DengXian" panose="02010600030101010101" pitchFamily="2" charset="-122"/>
              </a:rPr>
              <a:t> </a:t>
            </a:r>
            <a:r>
              <a:rPr lang="en-CH" sz="1600" b="0" dirty="0">
                <a:solidFill>
                  <a:schemeClr val="accent2"/>
                </a:solidFill>
                <a:effectLst/>
                <a:latin typeface="+mn-lt"/>
                <a:ea typeface="DengXian" panose="02010600030101010101" pitchFamily="2" charset="-122"/>
              </a:rPr>
              <a:t>× 10</a:t>
            </a:r>
            <a:r>
              <a:rPr lang="en-CH" sz="1600" b="0" baseline="30000" dirty="0">
                <a:solidFill>
                  <a:schemeClr val="accent2"/>
                </a:solidFill>
                <a:effectLst/>
                <a:latin typeface="+mn-lt"/>
                <a:ea typeface="DengXian" panose="02010600030101010101" pitchFamily="2" charset="-122"/>
              </a:rPr>
              <a:t>12</a:t>
            </a:r>
            <a:r>
              <a:rPr lang="en-CH" sz="1600" b="0" dirty="0">
                <a:solidFill>
                  <a:schemeClr val="accent2"/>
                </a:solidFill>
                <a:effectLst/>
                <a:latin typeface="+mn-lt"/>
                <a:ea typeface="DengXian" panose="02010600030101010101" pitchFamily="2" charset="-122"/>
              </a:rPr>
              <a:t> and ~1.5 × 10</a:t>
            </a:r>
            <a:r>
              <a:rPr lang="en-CH" sz="1600" b="0" baseline="30000" dirty="0">
                <a:solidFill>
                  <a:schemeClr val="accent2"/>
                </a:solidFill>
                <a:effectLst/>
                <a:latin typeface="+mn-lt"/>
                <a:ea typeface="DengXian" panose="02010600030101010101" pitchFamily="2" charset="-122"/>
              </a:rPr>
              <a:t>8</a:t>
            </a:r>
            <a:r>
              <a:rPr lang="en-CH" sz="1600" b="0" dirty="0">
                <a:solidFill>
                  <a:schemeClr val="accent2"/>
                </a:solidFill>
                <a:effectLst/>
                <a:latin typeface="+mn-lt"/>
                <a:ea typeface="DengXian" panose="02010600030101010101" pitchFamily="2" charset="-122"/>
              </a:rPr>
              <a:t> resp.</a:t>
            </a:r>
            <a:endParaRPr lang="en-CH" sz="1600" b="0" dirty="0">
              <a:solidFill>
                <a:schemeClr val="accent2"/>
              </a:solidFill>
              <a:latin typeface="+mn-lt"/>
            </a:endParaRPr>
          </a:p>
        </p:txBody>
      </p:sp>
      <p:sp>
        <p:nvSpPr>
          <p:cNvPr id="7" name="TextBox 6">
            <a:extLst>
              <a:ext uri="{FF2B5EF4-FFF2-40B4-BE49-F238E27FC236}">
                <a16:creationId xmlns:a16="http://schemas.microsoft.com/office/drawing/2014/main" id="{06C9DA6F-7DE1-D845-8B33-1E9EDEBA5F7E}"/>
              </a:ext>
            </a:extLst>
          </p:cNvPr>
          <p:cNvSpPr txBox="1"/>
          <p:nvPr/>
        </p:nvSpPr>
        <p:spPr>
          <a:xfrm>
            <a:off x="8070507" y="1736345"/>
            <a:ext cx="1537386" cy="400110"/>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Preliminary</a:t>
            </a:r>
          </a:p>
        </p:txBody>
      </p:sp>
      <p:sp>
        <p:nvSpPr>
          <p:cNvPr id="11" name="TextBox 10">
            <a:extLst>
              <a:ext uri="{FF2B5EF4-FFF2-40B4-BE49-F238E27FC236}">
                <a16:creationId xmlns:a16="http://schemas.microsoft.com/office/drawing/2014/main" id="{142D8848-15E8-FA78-D651-0DF3B70D36EC}"/>
              </a:ext>
            </a:extLst>
          </p:cNvPr>
          <p:cNvSpPr txBox="1"/>
          <p:nvPr/>
        </p:nvSpPr>
        <p:spPr>
          <a:xfrm>
            <a:off x="7882087" y="3226669"/>
            <a:ext cx="1914225" cy="707886"/>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CH" sz="2000" b="0" dirty="0">
                <a:solidFill>
                  <a:srgbClr val="FF0000"/>
                </a:solidFill>
                <a:effectLst/>
                <a:latin typeface="+mn-lt"/>
                <a:ea typeface="DengXian" panose="02010600030101010101" pitchFamily="2" charset="-122"/>
              </a:rPr>
              <a:t>To be checked and updated</a:t>
            </a:r>
          </a:p>
        </p:txBody>
      </p:sp>
      <p:pic>
        <p:nvPicPr>
          <p:cNvPr id="3" name="Picture 2">
            <a:extLst>
              <a:ext uri="{FF2B5EF4-FFF2-40B4-BE49-F238E27FC236}">
                <a16:creationId xmlns:a16="http://schemas.microsoft.com/office/drawing/2014/main" id="{D2858209-7F49-C201-16D9-320FDBD9B2B3}"/>
              </a:ext>
            </a:extLst>
          </p:cNvPr>
          <p:cNvPicPr>
            <a:picLocks noChangeAspect="1"/>
          </p:cNvPicPr>
          <p:nvPr/>
        </p:nvPicPr>
        <p:blipFill>
          <a:blip r:embed="rId2"/>
          <a:stretch>
            <a:fillRect/>
          </a:stretch>
        </p:blipFill>
        <p:spPr>
          <a:xfrm>
            <a:off x="476916" y="1612900"/>
            <a:ext cx="7284888" cy="4960662"/>
          </a:xfrm>
          <a:prstGeom prst="rect">
            <a:avLst/>
          </a:prstGeom>
        </p:spPr>
      </p:pic>
    </p:spTree>
    <p:extLst>
      <p:ext uri="{BB962C8B-B14F-4D97-AF65-F5344CB8AC3E}">
        <p14:creationId xmlns:p14="http://schemas.microsoft.com/office/powerpoint/2010/main" val="33326526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2DA9BB1B-169B-16E4-000B-FAA0078C4828}"/>
              </a:ext>
            </a:extLst>
          </p:cNvPr>
          <p:cNvSpPr>
            <a:spLocks noGrp="1" noChangeArrowheads="1"/>
          </p:cNvSpPr>
          <p:nvPr>
            <p:ph type="title"/>
          </p:nvPr>
        </p:nvSpPr>
        <p:spPr>
          <a:xfrm>
            <a:off x="632520" y="259215"/>
            <a:ext cx="8856984" cy="666750"/>
          </a:xfrm>
        </p:spPr>
        <p:txBody>
          <a:bodyPr/>
          <a:lstStyle/>
          <a:p>
            <a:r>
              <a:rPr lang="en-CH" altLang="en-CH" dirty="0">
                <a:ea typeface="DengXian" panose="02010600030101010101" pitchFamily="2" charset="-122"/>
              </a:rPr>
              <a:t>Choice of Components: Dipole Magnets &amp; Injector </a:t>
            </a:r>
            <a:endParaRPr lang="en-CH" altLang="en-CH" dirty="0"/>
          </a:p>
        </p:txBody>
      </p:sp>
      <p:sp>
        <p:nvSpPr>
          <p:cNvPr id="29698" name="Date Placeholder 3">
            <a:extLst>
              <a:ext uri="{FF2B5EF4-FFF2-40B4-BE49-F238E27FC236}">
                <a16:creationId xmlns:a16="http://schemas.microsoft.com/office/drawing/2014/main" id="{58A1FE0D-B8D2-4E44-88CA-D42BE223B044}"/>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9699" name="Footer Placeholder 4">
            <a:extLst>
              <a:ext uri="{FF2B5EF4-FFF2-40B4-BE49-F238E27FC236}">
                <a16:creationId xmlns:a16="http://schemas.microsoft.com/office/drawing/2014/main" id="{8EDF0C9B-119D-F0E2-EB36-BDBB802EBDF7}"/>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9700" name="Slide Number Placeholder 5">
            <a:extLst>
              <a:ext uri="{FF2B5EF4-FFF2-40B4-BE49-F238E27FC236}">
                <a16:creationId xmlns:a16="http://schemas.microsoft.com/office/drawing/2014/main" id="{E621AFD5-81FA-1011-19AE-B988618F4ADE}"/>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58E5CAB-F771-E944-827E-9C94F88C5A6C}" type="slidenum">
              <a:rPr lang="en-US" altLang="en-CH" sz="800" b="0" smtClean="0"/>
              <a:pPr/>
              <a:t>15</a:t>
            </a:fld>
            <a:endParaRPr lang="en-US" altLang="en-CH" sz="800" b="0"/>
          </a:p>
        </p:txBody>
      </p:sp>
      <p:sp>
        <p:nvSpPr>
          <p:cNvPr id="29701" name="TextBox 7">
            <a:extLst>
              <a:ext uri="{FF2B5EF4-FFF2-40B4-BE49-F238E27FC236}">
                <a16:creationId xmlns:a16="http://schemas.microsoft.com/office/drawing/2014/main" id="{00175A20-B187-7676-F031-D6898DBA5EFB}"/>
              </a:ext>
            </a:extLst>
          </p:cNvPr>
          <p:cNvSpPr txBox="1">
            <a:spLocks noChangeArrowheads="1"/>
          </p:cNvSpPr>
          <p:nvPr/>
        </p:nvSpPr>
        <p:spPr bwMode="auto">
          <a:xfrm>
            <a:off x="217487" y="1124515"/>
            <a:ext cx="9505950" cy="4866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lnSpc>
                <a:spcPct val="115000"/>
              </a:lnSpc>
              <a:spcAft>
                <a:spcPts val="800"/>
              </a:spcAft>
            </a:pPr>
            <a:r>
              <a:rPr lang="en-CH" altLang="en-CH" sz="1800" dirty="0">
                <a:solidFill>
                  <a:srgbClr val="FF0000"/>
                </a:solidFill>
                <a:ea typeface="DengXian" panose="02010600030101010101" pitchFamily="2" charset="-122"/>
                <a:cs typeface="Arial" panose="020B0604020202020204" pitchFamily="34" charset="0"/>
              </a:rPr>
              <a:t>Follow FCC(ee) design</a:t>
            </a:r>
          </a:p>
          <a:p>
            <a:pPr>
              <a:lnSpc>
                <a:spcPct val="115000"/>
              </a:lnSpc>
              <a:spcAft>
                <a:spcPts val="800"/>
              </a:spcAft>
            </a:pPr>
            <a:r>
              <a:rPr lang="en-CH" altLang="en-CH" sz="1800" b="0" dirty="0">
                <a:solidFill>
                  <a:schemeClr val="accent2"/>
                </a:solidFill>
                <a:ea typeface="DengXian" panose="02010600030101010101" pitchFamily="2" charset="-122"/>
                <a:cs typeface="Arial" panose="020B0604020202020204" pitchFamily="34" charset="0"/>
              </a:rPr>
              <a:t>Instantaneous Luminosity [CEPC or FCC(ee) / LEP3] ~5;    </a:t>
            </a:r>
            <a:r>
              <a:rPr lang="en-CH" altLang="en-CH" sz="1800" dirty="0">
                <a:solidFill>
                  <a:schemeClr val="accent2"/>
                </a:solidFill>
                <a:ea typeface="DengXian" panose="02010600030101010101" pitchFamily="2" charset="-122"/>
                <a:cs typeface="Arial" panose="020B0604020202020204" pitchFamily="34" charset="0"/>
              </a:rPr>
              <a:t>~ 1.6</a:t>
            </a:r>
            <a:r>
              <a:rPr lang="en-CH" altLang="en-CH" sz="1800" dirty="0">
                <a:solidFill>
                  <a:schemeClr val="accent2"/>
                </a:solidFill>
                <a:ea typeface="DengXian" panose="02010600030101010101" pitchFamily="2" charset="-122"/>
                <a:cs typeface="Times New Roman" panose="02020603050405020304" pitchFamily="18" charset="0"/>
                <a:sym typeface="Symbol" pitchFamily="2" charset="2"/>
              </a:rPr>
              <a:t></a:t>
            </a:r>
            <a:r>
              <a:rPr lang="en-CH" altLang="en-CH" sz="1800" dirty="0">
                <a:solidFill>
                  <a:schemeClr val="accent2"/>
                </a:solidFill>
                <a:ea typeface="DengXian" panose="02010600030101010101" pitchFamily="2" charset="-122"/>
                <a:cs typeface="Arial" panose="020B0604020202020204" pitchFamily="34" charset="0"/>
              </a:rPr>
              <a:t>10</a:t>
            </a:r>
            <a:r>
              <a:rPr lang="en-CH" altLang="en-CH" sz="1800" baseline="30000" dirty="0">
                <a:solidFill>
                  <a:schemeClr val="accent2"/>
                </a:solidFill>
                <a:ea typeface="DengXian" panose="02010600030101010101" pitchFamily="2" charset="-122"/>
                <a:cs typeface="Arial" panose="020B0604020202020204" pitchFamily="34" charset="0"/>
              </a:rPr>
              <a:t>34</a:t>
            </a:r>
            <a:r>
              <a:rPr lang="en-CH" altLang="en-CH" sz="1800" dirty="0">
                <a:solidFill>
                  <a:schemeClr val="accent2"/>
                </a:solidFill>
                <a:ea typeface="DengXian" panose="02010600030101010101" pitchFamily="2" charset="-122"/>
                <a:cs typeface="Arial" panose="020B0604020202020204" pitchFamily="34" charset="0"/>
              </a:rPr>
              <a:t> cm</a:t>
            </a:r>
            <a:r>
              <a:rPr lang="en-CH" altLang="en-CH" sz="1800" baseline="30000" dirty="0">
                <a:solidFill>
                  <a:schemeClr val="accent2"/>
                </a:solidFill>
                <a:ea typeface="DengXian" panose="02010600030101010101" pitchFamily="2" charset="-122"/>
                <a:cs typeface="Arial" panose="020B0604020202020204" pitchFamily="34" charset="0"/>
              </a:rPr>
              <a:t>-2</a:t>
            </a:r>
            <a:r>
              <a:rPr lang="en-CH" altLang="en-CH" sz="1800" dirty="0">
                <a:solidFill>
                  <a:schemeClr val="accent2"/>
                </a:solidFill>
                <a:ea typeface="DengXian" panose="02010600030101010101" pitchFamily="2" charset="-122"/>
                <a:cs typeface="Arial" panose="020B0604020202020204" pitchFamily="34" charset="0"/>
              </a:rPr>
              <a:t>s</a:t>
            </a:r>
            <a:r>
              <a:rPr lang="en-CH" altLang="en-CH" sz="1800" baseline="30000" dirty="0">
                <a:solidFill>
                  <a:schemeClr val="accent2"/>
                </a:solidFill>
                <a:ea typeface="DengXian" panose="02010600030101010101" pitchFamily="2" charset="-122"/>
                <a:cs typeface="Arial" panose="020B0604020202020204" pitchFamily="34" charset="0"/>
              </a:rPr>
              <a:t>-1 </a:t>
            </a:r>
            <a:r>
              <a:rPr lang="en-CH" altLang="en-CH" sz="1800" dirty="0">
                <a:solidFill>
                  <a:schemeClr val="accent2"/>
                </a:solidFill>
                <a:ea typeface="DengXian" panose="02010600030101010101" pitchFamily="2" charset="-122"/>
                <a:cs typeface="Arial" panose="020B0604020202020204" pitchFamily="34" charset="0"/>
              </a:rPr>
              <a:t>per IP</a:t>
            </a:r>
          </a:p>
          <a:p>
            <a:pPr>
              <a:lnSpc>
                <a:spcPct val="115000"/>
              </a:lnSpc>
              <a:spcAft>
                <a:spcPts val="800"/>
              </a:spcAft>
            </a:pPr>
            <a:r>
              <a:rPr lang="en-CH" altLang="en-CH" sz="1800" b="0" dirty="0">
                <a:solidFill>
                  <a:schemeClr val="accent2"/>
                </a:solidFill>
                <a:ea typeface="DengXian" panose="02010600030101010101" pitchFamily="2" charset="-122"/>
                <a:cs typeface="Arial" panose="020B0604020202020204" pitchFamily="34" charset="0"/>
              </a:rPr>
              <a:t>2 new Experiments but could reuse existing ATLAS and CMS experiments, suitably modified. </a:t>
            </a:r>
          </a:p>
          <a:p>
            <a:pPr>
              <a:lnSpc>
                <a:spcPct val="115000"/>
              </a:lnSpc>
              <a:spcAft>
                <a:spcPts val="800"/>
              </a:spcAft>
            </a:pPr>
            <a:r>
              <a:rPr lang="en-CH" altLang="en-CH" sz="1800" b="0" dirty="0">
                <a:solidFill>
                  <a:schemeClr val="accent2"/>
                </a:solidFill>
                <a:ea typeface="DengXian" panose="02010600030101010101" pitchFamily="2" charset="-122"/>
              </a:rPr>
              <a:t>Use FCC designs </a:t>
            </a:r>
            <a:br>
              <a:rPr lang="en-CH" altLang="en-CH" sz="1800" b="0" dirty="0">
                <a:solidFill>
                  <a:schemeClr val="accent2"/>
                </a:solidFill>
                <a:ea typeface="DengXian" panose="02010600030101010101" pitchFamily="2" charset="-122"/>
              </a:rPr>
            </a:br>
            <a:r>
              <a:rPr lang="en-CH" altLang="en-CH" sz="1800" b="0" dirty="0">
                <a:solidFill>
                  <a:schemeClr val="accent2"/>
                </a:solidFill>
                <a:ea typeface="DengXian" panose="02010600030101010101" pitchFamily="2" charset="-122"/>
              </a:rPr>
              <a:t>for magnets</a:t>
            </a:r>
          </a:p>
          <a:p>
            <a:pPr>
              <a:lnSpc>
                <a:spcPct val="115000"/>
              </a:lnSpc>
              <a:spcAft>
                <a:spcPts val="800"/>
              </a:spcAft>
            </a:pPr>
            <a:endParaRPr lang="en-CH" altLang="en-CH" sz="1800" b="0" dirty="0">
              <a:solidFill>
                <a:schemeClr val="accent2"/>
              </a:solidFill>
              <a:ea typeface="DengXian" panose="02010600030101010101" pitchFamily="2" charset="-122"/>
            </a:endParaRPr>
          </a:p>
          <a:p>
            <a:pPr>
              <a:lnSpc>
                <a:spcPct val="115000"/>
              </a:lnSpc>
              <a:spcAft>
                <a:spcPts val="800"/>
              </a:spcAft>
            </a:pPr>
            <a:endParaRPr lang="en-CH" altLang="en-CH" sz="1800" dirty="0">
              <a:solidFill>
                <a:schemeClr val="accent2"/>
              </a:solidFill>
              <a:ea typeface="DengXian" panose="02010600030101010101" pitchFamily="2" charset="-122"/>
            </a:endParaRPr>
          </a:p>
          <a:p>
            <a:pPr marL="285750" indent="-285750">
              <a:lnSpc>
                <a:spcPct val="115000"/>
              </a:lnSpc>
              <a:spcAft>
                <a:spcPts val="800"/>
              </a:spcAft>
              <a:buFont typeface="Arial" panose="020B0604020202020204" pitchFamily="34" charset="0"/>
              <a:buChar char="•"/>
            </a:pPr>
            <a:r>
              <a:rPr lang="en-CH" altLang="en-CH" sz="1800" dirty="0">
                <a:solidFill>
                  <a:schemeClr val="accent2"/>
                </a:solidFill>
                <a:ea typeface="DengXian" panose="02010600030101010101" pitchFamily="2" charset="-122"/>
              </a:rPr>
              <a:t>Dedicated linac injector </a:t>
            </a:r>
            <a:r>
              <a:rPr lang="en-CH" altLang="en-CH" sz="1800" b="0" dirty="0">
                <a:solidFill>
                  <a:schemeClr val="accent2"/>
                </a:solidFill>
                <a:ea typeface="DengXian" panose="02010600030101010101" pitchFamily="2" charset="-122"/>
              </a:rPr>
              <a:t>on Prevessin site </a:t>
            </a:r>
            <a:br>
              <a:rPr lang="en-CH" altLang="en-CH" sz="1800" b="0" dirty="0">
                <a:solidFill>
                  <a:schemeClr val="accent2"/>
                </a:solidFill>
                <a:ea typeface="DengXian" panose="02010600030101010101" pitchFamily="2" charset="-122"/>
              </a:rPr>
            </a:br>
            <a:r>
              <a:rPr lang="en-CH" altLang="en-CH" sz="1800" b="0" dirty="0">
                <a:solidFill>
                  <a:schemeClr val="accent2"/>
                </a:solidFill>
                <a:ea typeface="DengXian" panose="02010600030101010101" pitchFamily="2" charset="-122"/>
              </a:rPr>
              <a:t>as per FCC MTR; </a:t>
            </a:r>
          </a:p>
          <a:p>
            <a:pPr marL="285750" indent="-285750">
              <a:lnSpc>
                <a:spcPct val="115000"/>
              </a:lnSpc>
              <a:spcAft>
                <a:spcPts val="800"/>
              </a:spcAft>
              <a:buFont typeface="Arial" panose="020B0604020202020204" pitchFamily="34" charset="0"/>
              <a:buChar char="•"/>
            </a:pPr>
            <a:r>
              <a:rPr lang="en-CH" altLang="en-CH" sz="1800" b="0" dirty="0">
                <a:solidFill>
                  <a:schemeClr val="accent2"/>
                </a:solidFill>
                <a:ea typeface="DengXian" panose="02010600030101010101" pitchFamily="2" charset="-122"/>
              </a:rPr>
              <a:t>Injection energy lowered from 20 to 10 GeV.</a:t>
            </a:r>
            <a:br>
              <a:rPr lang="en-CH" altLang="en-CH" sz="1800" b="0" dirty="0">
                <a:solidFill>
                  <a:schemeClr val="accent2"/>
                </a:solidFill>
                <a:ea typeface="DengXian" panose="02010600030101010101" pitchFamily="2" charset="-122"/>
              </a:rPr>
            </a:br>
            <a:r>
              <a:rPr lang="en-CH" altLang="en-CH" sz="1600" b="0" dirty="0">
                <a:solidFill>
                  <a:schemeClr val="accent2"/>
                </a:solidFill>
                <a:ea typeface="DengXian" panose="02010600030101010101" pitchFamily="2" charset="-122"/>
              </a:rPr>
              <a:t>(</a:t>
            </a:r>
            <a:r>
              <a:rPr lang="en-GB" altLang="en-CH" sz="1600" b="0" dirty="0">
                <a:solidFill>
                  <a:schemeClr val="accent2"/>
                </a:solidFill>
                <a:ea typeface="DengXian" panose="02010600030101010101" pitchFamily="2" charset="-122"/>
              </a:rPr>
              <a:t>S</a:t>
            </a:r>
            <a:r>
              <a:rPr lang="en-CH" altLang="en-CH" sz="1600" b="0" dirty="0">
                <a:solidFill>
                  <a:schemeClr val="accent2"/>
                </a:solidFill>
                <a:ea typeface="DengXian" panose="02010600030101010101" pitchFamily="2" charset="-122"/>
              </a:rPr>
              <a:t>ensitive to field quality of bending magnets </a:t>
            </a:r>
            <a:br>
              <a:rPr lang="en-CH" altLang="en-CH" sz="1600" b="0" dirty="0">
                <a:solidFill>
                  <a:schemeClr val="accent2"/>
                </a:solidFill>
                <a:ea typeface="DengXian" panose="02010600030101010101" pitchFamily="2" charset="-122"/>
              </a:rPr>
            </a:br>
            <a:r>
              <a:rPr lang="en-CH" altLang="en-CH" sz="1600" b="0" dirty="0">
                <a:solidFill>
                  <a:schemeClr val="accent2"/>
                </a:solidFill>
                <a:ea typeface="DengXian" panose="02010600030101010101" pitchFamily="2" charset="-122"/>
              </a:rPr>
              <a:t>at injection.)</a:t>
            </a:r>
          </a:p>
        </p:txBody>
      </p:sp>
      <p:sp>
        <p:nvSpPr>
          <p:cNvPr id="2" name="TextBox 1">
            <a:extLst>
              <a:ext uri="{FF2B5EF4-FFF2-40B4-BE49-F238E27FC236}">
                <a16:creationId xmlns:a16="http://schemas.microsoft.com/office/drawing/2014/main" id="{2F3AAE59-63C1-3C19-DC50-258A9333A58F}"/>
              </a:ext>
            </a:extLst>
          </p:cNvPr>
          <p:cNvSpPr txBox="1"/>
          <p:nvPr/>
        </p:nvSpPr>
        <p:spPr>
          <a:xfrm>
            <a:off x="3656856" y="2648692"/>
            <a:ext cx="3041650" cy="369332"/>
          </a:xfrm>
          <a:prstGeom prst="rect">
            <a:avLst/>
          </a:prstGeom>
          <a:noFill/>
        </p:spPr>
        <p:txBody>
          <a:bodyPr wrap="square">
            <a:spAutoFit/>
          </a:bodyPr>
          <a:lstStyle/>
          <a:p>
            <a:pPr>
              <a:defRPr/>
            </a:pPr>
            <a:r>
              <a:rPr lang="en-GB" sz="1800" b="0" kern="100" dirty="0">
                <a:latin typeface="+mn-lt"/>
                <a:ea typeface="DengXian" panose="02010600030101010101" pitchFamily="2" charset="-122"/>
                <a:cs typeface="Arial" panose="020B0604020202020204" pitchFamily="34" charset="0"/>
              </a:rPr>
              <a:t>FCC Feasibility Study</a:t>
            </a:r>
            <a:endParaRPr lang="en-CH" sz="1800" dirty="0"/>
          </a:p>
        </p:txBody>
      </p:sp>
      <p:pic>
        <p:nvPicPr>
          <p:cNvPr id="3" name="Picture 2">
            <a:extLst>
              <a:ext uri="{FF2B5EF4-FFF2-40B4-BE49-F238E27FC236}">
                <a16:creationId xmlns:a16="http://schemas.microsoft.com/office/drawing/2014/main" id="{9FCAF3D2-F630-CB3C-FB93-18C6D181D6AC}"/>
              </a:ext>
            </a:extLst>
          </p:cNvPr>
          <p:cNvPicPr>
            <a:picLocks noChangeAspect="1"/>
          </p:cNvPicPr>
          <p:nvPr/>
        </p:nvPicPr>
        <p:blipFill>
          <a:blip r:embed="rId2"/>
          <a:stretch>
            <a:fillRect/>
          </a:stretch>
        </p:blipFill>
        <p:spPr>
          <a:xfrm>
            <a:off x="6057186" y="2328863"/>
            <a:ext cx="3773327" cy="1378322"/>
          </a:xfrm>
          <a:prstGeom prst="rect">
            <a:avLst/>
          </a:prstGeom>
        </p:spPr>
      </p:pic>
      <p:pic>
        <p:nvPicPr>
          <p:cNvPr id="4" name="Picture 3">
            <a:extLst>
              <a:ext uri="{FF2B5EF4-FFF2-40B4-BE49-F238E27FC236}">
                <a16:creationId xmlns:a16="http://schemas.microsoft.com/office/drawing/2014/main" id="{376EE189-D2B3-33F4-BB20-1A509929C77C}"/>
              </a:ext>
            </a:extLst>
          </p:cNvPr>
          <p:cNvPicPr>
            <a:picLocks noChangeAspect="1"/>
          </p:cNvPicPr>
          <p:nvPr/>
        </p:nvPicPr>
        <p:blipFill>
          <a:blip r:embed="rId3"/>
          <a:stretch>
            <a:fillRect/>
          </a:stretch>
        </p:blipFill>
        <p:spPr>
          <a:xfrm>
            <a:off x="5644958" y="4030524"/>
            <a:ext cx="3588807" cy="252267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99471-5B17-CA04-CA38-BFE4EEE1A9D2}"/>
            </a:ext>
          </a:extLst>
        </p:cNvPr>
        <p:cNvGrpSpPr/>
        <p:nvPr/>
      </p:nvGrpSpPr>
      <p:grpSpPr>
        <a:xfrm>
          <a:off x="0" y="0"/>
          <a:ext cx="0" cy="0"/>
          <a:chOff x="0" y="0"/>
          <a:chExt cx="0" cy="0"/>
        </a:xfrm>
      </p:grpSpPr>
      <p:sp>
        <p:nvSpPr>
          <p:cNvPr id="29697" name="Title 1">
            <a:extLst>
              <a:ext uri="{FF2B5EF4-FFF2-40B4-BE49-F238E27FC236}">
                <a16:creationId xmlns:a16="http://schemas.microsoft.com/office/drawing/2014/main" id="{62AC1BBE-B4B4-0669-319C-782EC8ACEB90}"/>
              </a:ext>
            </a:extLst>
          </p:cNvPr>
          <p:cNvSpPr>
            <a:spLocks noGrp="1" noChangeArrowheads="1"/>
          </p:cNvSpPr>
          <p:nvPr>
            <p:ph type="title"/>
          </p:nvPr>
        </p:nvSpPr>
        <p:spPr>
          <a:xfrm>
            <a:off x="632520" y="259215"/>
            <a:ext cx="8856984" cy="666750"/>
          </a:xfrm>
        </p:spPr>
        <p:txBody>
          <a:bodyPr/>
          <a:lstStyle/>
          <a:p>
            <a:r>
              <a:rPr lang="en-CH" altLang="en-CH" dirty="0">
                <a:ea typeface="DengXian" panose="02010600030101010101" pitchFamily="2" charset="-122"/>
              </a:rPr>
              <a:t>Choice of Components: RF System</a:t>
            </a:r>
            <a:endParaRPr lang="en-CH" altLang="en-CH" dirty="0"/>
          </a:p>
        </p:txBody>
      </p:sp>
      <p:sp>
        <p:nvSpPr>
          <p:cNvPr id="29698" name="Date Placeholder 3">
            <a:extLst>
              <a:ext uri="{FF2B5EF4-FFF2-40B4-BE49-F238E27FC236}">
                <a16:creationId xmlns:a16="http://schemas.microsoft.com/office/drawing/2014/main" id="{65426F6D-5011-6077-5436-7E0E59E46E40}"/>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9699" name="Footer Placeholder 4">
            <a:extLst>
              <a:ext uri="{FF2B5EF4-FFF2-40B4-BE49-F238E27FC236}">
                <a16:creationId xmlns:a16="http://schemas.microsoft.com/office/drawing/2014/main" id="{7093967D-A5CB-82FA-5811-1DD54172EFDE}"/>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9700" name="Slide Number Placeholder 5">
            <a:extLst>
              <a:ext uri="{FF2B5EF4-FFF2-40B4-BE49-F238E27FC236}">
                <a16:creationId xmlns:a16="http://schemas.microsoft.com/office/drawing/2014/main" id="{3808F89E-C194-D405-0350-5A9F1E0B6CCF}"/>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58E5CAB-F771-E944-827E-9C94F88C5A6C}" type="slidenum">
              <a:rPr lang="en-US" altLang="en-CH" sz="800" b="0" smtClean="0"/>
              <a:pPr/>
              <a:t>16</a:t>
            </a:fld>
            <a:endParaRPr lang="en-US" altLang="en-CH" sz="800" b="0"/>
          </a:p>
        </p:txBody>
      </p:sp>
      <p:sp>
        <p:nvSpPr>
          <p:cNvPr id="29701" name="TextBox 7">
            <a:extLst>
              <a:ext uri="{FF2B5EF4-FFF2-40B4-BE49-F238E27FC236}">
                <a16:creationId xmlns:a16="http://schemas.microsoft.com/office/drawing/2014/main" id="{CBFA4C64-5D9A-BDE4-2328-0D814B304B2E}"/>
              </a:ext>
            </a:extLst>
          </p:cNvPr>
          <p:cNvSpPr txBox="1">
            <a:spLocks noChangeArrowheads="1"/>
          </p:cNvSpPr>
          <p:nvPr/>
        </p:nvSpPr>
        <p:spPr bwMode="auto">
          <a:xfrm>
            <a:off x="16954" y="980728"/>
            <a:ext cx="9505950" cy="402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CH" altLang="en-CH" sz="1800" dirty="0">
                <a:solidFill>
                  <a:schemeClr val="accent2"/>
                </a:solidFill>
                <a:ea typeface="DengXian" panose="02010600030101010101" pitchFamily="2" charset="-122"/>
              </a:rPr>
              <a:t>RF</a:t>
            </a:r>
            <a:r>
              <a:rPr lang="en-CH" altLang="en-CH" sz="1800" b="0" dirty="0">
                <a:solidFill>
                  <a:schemeClr val="accent2"/>
                </a:solidFill>
                <a:ea typeface="DengXian" panose="02010600030101010101" pitchFamily="2" charset="-122"/>
              </a:rPr>
              <a:t>: </a:t>
            </a:r>
            <a:r>
              <a:rPr lang="en-GB" sz="1800" dirty="0">
                <a:solidFill>
                  <a:schemeClr val="accent6">
                    <a:lumMod val="75000"/>
                  </a:schemeClr>
                </a:solidFill>
              </a:rPr>
              <a:t>E</a:t>
            </a:r>
            <a:r>
              <a:rPr lang="en-IT" sz="1800">
                <a:solidFill>
                  <a:schemeClr val="accent6">
                    <a:lumMod val="75000"/>
                  </a:schemeClr>
                </a:solidFill>
              </a:rPr>
              <a:t>nergy loss/turn @ √s=230 GeV: 5.</a:t>
            </a:r>
            <a:r>
              <a:rPr lang="en-GB" sz="1800" dirty="0">
                <a:solidFill>
                  <a:schemeClr val="accent6">
                    <a:lumMod val="75000"/>
                  </a:schemeClr>
                </a:solidFill>
              </a:rPr>
              <a:t>4</a:t>
            </a:r>
            <a:r>
              <a:rPr lang="en-IT" sz="1800">
                <a:solidFill>
                  <a:schemeClr val="accent6">
                    <a:lumMod val="75000"/>
                  </a:schemeClr>
                </a:solidFill>
              </a:rPr>
              <a:t> GeV</a:t>
            </a:r>
            <a:r>
              <a:rPr lang="en-GB" sz="1800" dirty="0">
                <a:solidFill>
                  <a:schemeClr val="accent6">
                    <a:lumMod val="75000"/>
                  </a:schemeClr>
                </a:solidFill>
              </a:rPr>
              <a:t>.</a:t>
            </a:r>
            <a:r>
              <a:rPr lang="en-IT" sz="1800">
                <a:solidFill>
                  <a:schemeClr val="accent6">
                    <a:lumMod val="75000"/>
                  </a:schemeClr>
                </a:solidFill>
              </a:rPr>
              <a:t> </a:t>
            </a:r>
            <a:endParaRPr lang="en-GB" sz="1800" dirty="0">
              <a:solidFill>
                <a:schemeClr val="accent6">
                  <a:lumMod val="75000"/>
                </a:schemeClr>
              </a:solidFill>
            </a:endParaRPr>
          </a:p>
          <a:p>
            <a:pPr lvl="1"/>
            <a:r>
              <a:rPr lang="en-IT" sz="1800">
                <a:solidFill>
                  <a:schemeClr val="accent1">
                    <a:lumMod val="50000"/>
                  </a:schemeClr>
                </a:solidFill>
              </a:rPr>
              <a:t>A total 6.</a:t>
            </a:r>
            <a:r>
              <a:rPr lang="en-GB" sz="1800" dirty="0">
                <a:solidFill>
                  <a:schemeClr val="accent1">
                    <a:lumMod val="50000"/>
                  </a:schemeClr>
                </a:solidFill>
              </a:rPr>
              <a:t>0</a:t>
            </a:r>
            <a:r>
              <a:rPr lang="en-IT" sz="1800">
                <a:solidFill>
                  <a:schemeClr val="accent1">
                    <a:lumMod val="50000"/>
                  </a:schemeClr>
                </a:solidFill>
              </a:rPr>
              <a:t> GV to be installed, with the same margin as FCCee</a:t>
            </a:r>
            <a:endParaRPr lang="en-GB" sz="1800" dirty="0">
              <a:solidFill>
                <a:schemeClr val="accent1">
                  <a:lumMod val="50000"/>
                </a:schemeClr>
              </a:solidFill>
            </a:endParaRPr>
          </a:p>
          <a:p>
            <a:pPr lvl="1"/>
            <a:endParaRPr lang="en-GB" altLang="en-CH" sz="1800" b="0" dirty="0">
              <a:solidFill>
                <a:schemeClr val="accent1">
                  <a:lumMod val="50000"/>
                </a:schemeClr>
              </a:solidFill>
              <a:ea typeface="DengXian" panose="02010600030101010101" pitchFamily="2" charset="-122"/>
            </a:endParaRPr>
          </a:p>
          <a:p>
            <a:pPr lvl="1"/>
            <a:r>
              <a:rPr lang="en-GB" altLang="en-CH" sz="1800" b="0" dirty="0">
                <a:solidFill>
                  <a:schemeClr val="accent1">
                    <a:lumMod val="50000"/>
                  </a:schemeClr>
                </a:solidFill>
                <a:ea typeface="DengXian" panose="02010600030101010101" pitchFamily="2" charset="-122"/>
              </a:rPr>
              <a:t>As overall cost is dominated by the cost of the RF system (&gt;1.5 BCHF), it is under intense study by CERN’s RF Group.</a:t>
            </a:r>
          </a:p>
          <a:p>
            <a:pPr lvl="1"/>
            <a:endParaRPr lang="en-GB" altLang="en-CH" sz="1800" b="0" dirty="0">
              <a:solidFill>
                <a:srgbClr val="FF0000"/>
              </a:solidFill>
              <a:ea typeface="DengXian" panose="02010600030101010101" pitchFamily="2" charset="-122"/>
            </a:endParaRPr>
          </a:p>
          <a:p>
            <a:r>
              <a:rPr lang="en-GB" altLang="en-CH" sz="1800" b="0" dirty="0">
                <a:solidFill>
                  <a:srgbClr val="FF0000"/>
                </a:solidFill>
                <a:ea typeface="DengXian" panose="02010600030101010101" pitchFamily="2" charset="-122"/>
              </a:rPr>
              <a:t>Current thoughts:</a:t>
            </a:r>
            <a:endParaRPr lang="en-CH" altLang="en-CH" sz="1800" b="0" dirty="0">
              <a:solidFill>
                <a:srgbClr val="FF0000"/>
              </a:solidFill>
              <a:ea typeface="DengXian" panose="02010600030101010101" pitchFamily="2" charset="-122"/>
            </a:endParaRPr>
          </a:p>
          <a:p>
            <a:pPr marL="285750" indent="-285750">
              <a:lnSpc>
                <a:spcPct val="115000"/>
              </a:lnSpc>
              <a:spcAft>
                <a:spcPts val="800"/>
              </a:spcAft>
              <a:buFont typeface="Arial" panose="020B0604020202020204" pitchFamily="34" charset="0"/>
              <a:buChar char="•"/>
            </a:pPr>
            <a:r>
              <a:rPr lang="en-CH" altLang="en-CH" sz="1800" dirty="0">
                <a:solidFill>
                  <a:schemeClr val="accent2"/>
                </a:solidFill>
                <a:ea typeface="DengXian" panose="02010600030101010101" pitchFamily="2" charset="-122"/>
              </a:rPr>
              <a:t>For Z running</a:t>
            </a:r>
            <a:r>
              <a:rPr lang="en-CH" altLang="en-CH" sz="1800" b="0" dirty="0">
                <a:solidFill>
                  <a:schemeClr val="accent2"/>
                </a:solidFill>
                <a:ea typeface="DengXian" panose="02010600030101010101" pitchFamily="2" charset="-122"/>
              </a:rPr>
              <a:t>: Use 800MHz 1-cell cavities/CRM. The beam current is too high to use 800 MHz multi-cell cavities. Separate cavities for electrons and positrons. Reuse the power couplers for WW and ZH running (a costly item)</a:t>
            </a:r>
          </a:p>
          <a:p>
            <a:pPr marL="285750" indent="-285750">
              <a:lnSpc>
                <a:spcPct val="115000"/>
              </a:lnSpc>
              <a:spcAft>
                <a:spcPts val="800"/>
              </a:spcAft>
              <a:buFont typeface="Arial" panose="020B0604020202020204" pitchFamily="34" charset="0"/>
              <a:buChar char="•"/>
            </a:pPr>
            <a:r>
              <a:rPr lang="en-CH" altLang="en-CH" sz="1800" dirty="0">
                <a:solidFill>
                  <a:schemeClr val="accent2"/>
                </a:solidFill>
                <a:ea typeface="DengXian" panose="02010600030101010101" pitchFamily="2" charset="-122"/>
              </a:rPr>
              <a:t>For WW and ZH running, and booster: </a:t>
            </a:r>
            <a:r>
              <a:rPr lang="en-CH" altLang="en-CH" sz="1800" b="0" dirty="0">
                <a:solidFill>
                  <a:schemeClr val="accent2"/>
                </a:solidFill>
                <a:ea typeface="DengXian" panose="02010600030101010101" pitchFamily="2" charset="-122"/>
              </a:rPr>
              <a:t>use 800 MHz 4-cell sc bulk niobium cavities run at 2K. One set for the booster (accelerator) and one set for the collider, one set in each of two LSS.  The two colliding beams share RF. </a:t>
            </a:r>
          </a:p>
        </p:txBody>
      </p:sp>
    </p:spTree>
    <p:extLst>
      <p:ext uri="{BB962C8B-B14F-4D97-AF65-F5344CB8AC3E}">
        <p14:creationId xmlns:p14="http://schemas.microsoft.com/office/powerpoint/2010/main" val="2308585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932407-57B4-1CB4-9920-5B53ADE05F62}"/>
            </a:ext>
          </a:extLst>
        </p:cNvPr>
        <p:cNvGrpSpPr/>
        <p:nvPr/>
      </p:nvGrpSpPr>
      <p:grpSpPr>
        <a:xfrm>
          <a:off x="0" y="0"/>
          <a:ext cx="0" cy="0"/>
          <a:chOff x="0" y="0"/>
          <a:chExt cx="0" cy="0"/>
        </a:xfrm>
      </p:grpSpPr>
      <p:sp>
        <p:nvSpPr>
          <p:cNvPr id="29697" name="Title 1">
            <a:extLst>
              <a:ext uri="{FF2B5EF4-FFF2-40B4-BE49-F238E27FC236}">
                <a16:creationId xmlns:a16="http://schemas.microsoft.com/office/drawing/2014/main" id="{1DC76490-1739-F7AC-CF7F-60832325EB6C}"/>
              </a:ext>
            </a:extLst>
          </p:cNvPr>
          <p:cNvSpPr>
            <a:spLocks noGrp="1" noChangeArrowheads="1"/>
          </p:cNvSpPr>
          <p:nvPr>
            <p:ph type="title"/>
          </p:nvPr>
        </p:nvSpPr>
        <p:spPr>
          <a:xfrm>
            <a:off x="632520" y="259215"/>
            <a:ext cx="8856984" cy="666750"/>
          </a:xfrm>
        </p:spPr>
        <p:txBody>
          <a:bodyPr/>
          <a:lstStyle/>
          <a:p>
            <a:r>
              <a:rPr lang="en-CH" altLang="en-CH" dirty="0">
                <a:ea typeface="DengXian" panose="02010600030101010101" pitchFamily="2" charset="-122"/>
              </a:rPr>
              <a:t>Choice of Components: RF System</a:t>
            </a:r>
            <a:endParaRPr lang="en-CH" altLang="en-CH" dirty="0"/>
          </a:p>
        </p:txBody>
      </p:sp>
      <p:sp>
        <p:nvSpPr>
          <p:cNvPr id="29698" name="Date Placeholder 3">
            <a:extLst>
              <a:ext uri="{FF2B5EF4-FFF2-40B4-BE49-F238E27FC236}">
                <a16:creationId xmlns:a16="http://schemas.microsoft.com/office/drawing/2014/main" id="{15DAF92B-F5A8-F479-4BEC-20559107506C}"/>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9699" name="Footer Placeholder 4">
            <a:extLst>
              <a:ext uri="{FF2B5EF4-FFF2-40B4-BE49-F238E27FC236}">
                <a16:creationId xmlns:a16="http://schemas.microsoft.com/office/drawing/2014/main" id="{9B04F252-61E6-D871-80DA-04578A5695A2}"/>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9700" name="Slide Number Placeholder 5">
            <a:extLst>
              <a:ext uri="{FF2B5EF4-FFF2-40B4-BE49-F238E27FC236}">
                <a16:creationId xmlns:a16="http://schemas.microsoft.com/office/drawing/2014/main" id="{167AC3E8-DBEB-C89B-C36C-C37AA447471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58E5CAB-F771-E944-827E-9C94F88C5A6C}" type="slidenum">
              <a:rPr lang="en-US" altLang="en-CH" sz="800" b="0" smtClean="0"/>
              <a:pPr/>
              <a:t>17</a:t>
            </a:fld>
            <a:endParaRPr lang="en-US" altLang="en-CH" sz="800" b="0"/>
          </a:p>
        </p:txBody>
      </p:sp>
      <p:pic>
        <p:nvPicPr>
          <p:cNvPr id="6" name="Picture 5">
            <a:extLst>
              <a:ext uri="{FF2B5EF4-FFF2-40B4-BE49-F238E27FC236}">
                <a16:creationId xmlns:a16="http://schemas.microsoft.com/office/drawing/2014/main" id="{5211F1B2-3FB6-90A8-41CB-55772803E155}"/>
              </a:ext>
            </a:extLst>
          </p:cNvPr>
          <p:cNvPicPr>
            <a:picLocks noChangeAspect="1"/>
          </p:cNvPicPr>
          <p:nvPr/>
        </p:nvPicPr>
        <p:blipFill>
          <a:blip r:embed="rId2"/>
          <a:stretch>
            <a:fillRect/>
          </a:stretch>
        </p:blipFill>
        <p:spPr>
          <a:xfrm>
            <a:off x="1959239" y="3789040"/>
            <a:ext cx="4999989" cy="2590782"/>
          </a:xfrm>
          <a:prstGeom prst="rect">
            <a:avLst/>
          </a:prstGeom>
        </p:spPr>
      </p:pic>
      <p:pic>
        <p:nvPicPr>
          <p:cNvPr id="3" name="Picture 2">
            <a:extLst>
              <a:ext uri="{FF2B5EF4-FFF2-40B4-BE49-F238E27FC236}">
                <a16:creationId xmlns:a16="http://schemas.microsoft.com/office/drawing/2014/main" id="{D7B34C43-4F63-FA55-37B7-893A83E77A20}"/>
              </a:ext>
            </a:extLst>
          </p:cNvPr>
          <p:cNvPicPr>
            <a:picLocks noChangeAspect="1"/>
          </p:cNvPicPr>
          <p:nvPr/>
        </p:nvPicPr>
        <p:blipFill>
          <a:blip r:embed="rId3"/>
          <a:stretch>
            <a:fillRect/>
          </a:stretch>
        </p:blipFill>
        <p:spPr>
          <a:xfrm>
            <a:off x="1312454" y="1087246"/>
            <a:ext cx="6293557" cy="2528416"/>
          </a:xfrm>
          <a:prstGeom prst="rect">
            <a:avLst/>
          </a:prstGeom>
        </p:spPr>
      </p:pic>
    </p:spTree>
    <p:extLst>
      <p:ext uri="{BB962C8B-B14F-4D97-AF65-F5344CB8AC3E}">
        <p14:creationId xmlns:p14="http://schemas.microsoft.com/office/powerpoint/2010/main" val="26913227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a:extLst>
              <a:ext uri="{FF2B5EF4-FFF2-40B4-BE49-F238E27FC236}">
                <a16:creationId xmlns:a16="http://schemas.microsoft.com/office/drawing/2014/main" id="{A3B1ED74-B142-5D5D-D6D4-7D325440118D}"/>
              </a:ext>
            </a:extLst>
          </p:cNvPr>
          <p:cNvSpPr>
            <a:spLocks noGrp="1" noChangeArrowheads="1"/>
          </p:cNvSpPr>
          <p:nvPr>
            <p:ph type="title"/>
          </p:nvPr>
        </p:nvSpPr>
        <p:spPr/>
        <p:txBody>
          <a:bodyPr/>
          <a:lstStyle/>
          <a:p>
            <a:r>
              <a:rPr lang="en-CH" altLang="en-CH" dirty="0"/>
              <a:t>Crossing Angle</a:t>
            </a:r>
          </a:p>
        </p:txBody>
      </p:sp>
      <p:sp>
        <p:nvSpPr>
          <p:cNvPr id="32770" name="Date Placeholder 3">
            <a:extLst>
              <a:ext uri="{FF2B5EF4-FFF2-40B4-BE49-F238E27FC236}">
                <a16:creationId xmlns:a16="http://schemas.microsoft.com/office/drawing/2014/main" id="{D0813373-EE90-8951-9306-1112E3722E25}"/>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2771" name="Footer Placeholder 4">
            <a:extLst>
              <a:ext uri="{FF2B5EF4-FFF2-40B4-BE49-F238E27FC236}">
                <a16:creationId xmlns:a16="http://schemas.microsoft.com/office/drawing/2014/main" id="{5EF0D792-D7FC-FD65-99CA-85C0645DD204}"/>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2772" name="Slide Number Placeholder 5">
            <a:extLst>
              <a:ext uri="{FF2B5EF4-FFF2-40B4-BE49-F238E27FC236}">
                <a16:creationId xmlns:a16="http://schemas.microsoft.com/office/drawing/2014/main" id="{914B7AD7-EC58-1067-C5B4-512E183CDD0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6BFCA2ED-A54E-E348-8C81-EE9E8730A03F}" type="slidenum">
              <a:rPr lang="en-US" altLang="en-CH" sz="800" b="0" smtClean="0"/>
              <a:pPr/>
              <a:t>18</a:t>
            </a:fld>
            <a:endParaRPr lang="en-US" altLang="en-CH" sz="800" b="0"/>
          </a:p>
        </p:txBody>
      </p:sp>
      <p:pic>
        <p:nvPicPr>
          <p:cNvPr id="32773" name="Picture 6">
            <a:extLst>
              <a:ext uri="{FF2B5EF4-FFF2-40B4-BE49-F238E27FC236}">
                <a16:creationId xmlns:a16="http://schemas.microsoft.com/office/drawing/2014/main" id="{5A2EFA1E-A489-6472-7621-366EA52293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638" y="1057275"/>
            <a:ext cx="4648200" cy="307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Content Placeholder 5">
            <a:extLst>
              <a:ext uri="{FF2B5EF4-FFF2-40B4-BE49-F238E27FC236}">
                <a16:creationId xmlns:a16="http://schemas.microsoft.com/office/drawing/2014/main" id="{176FB1AC-03F0-60A0-1844-BB0C7F46D9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71" y="4160302"/>
            <a:ext cx="4825917" cy="203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B46208B4-1994-3D8E-C61C-E1B23BA22959}"/>
              </a:ext>
            </a:extLst>
          </p:cNvPr>
          <p:cNvSpPr txBox="1"/>
          <p:nvPr/>
        </p:nvSpPr>
        <p:spPr>
          <a:xfrm>
            <a:off x="127084" y="5721350"/>
            <a:ext cx="4518874" cy="1136650"/>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pPr>
              <a:lnSpc>
                <a:spcPct val="115000"/>
              </a:lnSpc>
              <a:spcAft>
                <a:spcPts val="800"/>
              </a:spcAft>
              <a:defRPr/>
            </a:pPr>
            <a:r>
              <a:rPr lang="en-CH" altLang="en-CH" b="0" dirty="0">
                <a:solidFill>
                  <a:schemeClr val="accent2"/>
                </a:solidFill>
                <a:latin typeface="+mj-lt"/>
                <a:ea typeface="DengXian" panose="02010600030101010101" pitchFamily="2" charset="-122"/>
              </a:rPr>
              <a:t>CEPC: No bending magnets placed in straight section within 70m of the collision points.</a:t>
            </a:r>
          </a:p>
        </p:txBody>
      </p:sp>
      <p:sp>
        <p:nvSpPr>
          <p:cNvPr id="5" name="TextBox 4">
            <a:extLst>
              <a:ext uri="{FF2B5EF4-FFF2-40B4-BE49-F238E27FC236}">
                <a16:creationId xmlns:a16="http://schemas.microsoft.com/office/drawing/2014/main" id="{2C1F5C10-B586-8599-A084-ECA5DA8CEAC7}"/>
              </a:ext>
            </a:extLst>
          </p:cNvPr>
          <p:cNvSpPr txBox="1"/>
          <p:nvPr/>
        </p:nvSpPr>
        <p:spPr>
          <a:xfrm>
            <a:off x="1352550" y="1457325"/>
            <a:ext cx="1036638" cy="400050"/>
          </a:xfrm>
          <a:prstGeom prst="rect">
            <a:avLst/>
          </a:prstGeom>
          <a:noFill/>
        </p:spPr>
        <p:txBody>
          <a:bodyPr>
            <a:spAutoFit/>
          </a:bodyPr>
          <a:lstStyle/>
          <a:p>
            <a:pPr>
              <a:defRPr/>
            </a:pPr>
            <a:r>
              <a:rPr lang="en-CH" altLang="en-CH" b="0" dirty="0">
                <a:solidFill>
                  <a:schemeClr val="accent2"/>
                </a:solidFill>
                <a:latin typeface="+mj-lt"/>
                <a:ea typeface="DengXian" panose="02010600030101010101" pitchFamily="2" charset="-122"/>
              </a:rPr>
              <a:t>LEP3</a:t>
            </a:r>
            <a:endParaRPr lang="en-CH" dirty="0"/>
          </a:p>
        </p:txBody>
      </p:sp>
      <p:sp>
        <p:nvSpPr>
          <p:cNvPr id="7" name="TextBox 6">
            <a:extLst>
              <a:ext uri="{FF2B5EF4-FFF2-40B4-BE49-F238E27FC236}">
                <a16:creationId xmlns:a16="http://schemas.microsoft.com/office/drawing/2014/main" id="{8CAB47F8-9721-96EB-D7C2-2E7B8CDB5448}"/>
              </a:ext>
            </a:extLst>
          </p:cNvPr>
          <p:cNvSpPr txBox="1"/>
          <p:nvPr/>
        </p:nvSpPr>
        <p:spPr>
          <a:xfrm>
            <a:off x="2144713" y="4325094"/>
            <a:ext cx="908050" cy="400050"/>
          </a:xfrm>
          <a:prstGeom prst="rect">
            <a:avLst/>
          </a:prstGeom>
          <a:noFill/>
        </p:spPr>
        <p:txBody>
          <a:bodyPr>
            <a:spAutoFit/>
          </a:bodyPr>
          <a:lstStyle/>
          <a:p>
            <a:pPr>
              <a:defRPr/>
            </a:pPr>
            <a:r>
              <a:rPr lang="en-CH" altLang="en-CH" b="0" dirty="0">
                <a:solidFill>
                  <a:schemeClr val="accent2"/>
                </a:solidFill>
                <a:latin typeface="+mj-lt"/>
                <a:ea typeface="DengXian" panose="02010600030101010101" pitchFamily="2" charset="-122"/>
              </a:rPr>
              <a:t>CEPC</a:t>
            </a:r>
            <a:endParaRPr lang="en-CH" dirty="0"/>
          </a:p>
        </p:txBody>
      </p:sp>
      <p:sp>
        <p:nvSpPr>
          <p:cNvPr id="4" name="TextBox 3">
            <a:extLst>
              <a:ext uri="{FF2B5EF4-FFF2-40B4-BE49-F238E27FC236}">
                <a16:creationId xmlns:a16="http://schemas.microsoft.com/office/drawing/2014/main" id="{9E281B32-90AC-0474-25E2-29F2071B4785}"/>
              </a:ext>
            </a:extLst>
          </p:cNvPr>
          <p:cNvSpPr txBox="1"/>
          <p:nvPr/>
        </p:nvSpPr>
        <p:spPr>
          <a:xfrm>
            <a:off x="6417370" y="6153090"/>
            <a:ext cx="2341960" cy="400110"/>
          </a:xfrm>
          <a:prstGeom prst="rect">
            <a:avLst/>
          </a:prstGeom>
          <a:noFill/>
        </p:spPr>
        <p:txBody>
          <a:bodyPr wrap="square">
            <a:spAutoFit/>
          </a:bodyPr>
          <a:lstStyle/>
          <a:p>
            <a:pPr>
              <a:defRPr/>
            </a:pPr>
            <a:r>
              <a:rPr lang="en-CH" altLang="en-CH" b="0" dirty="0">
                <a:solidFill>
                  <a:schemeClr val="accent2"/>
                </a:solidFill>
                <a:latin typeface="+mj-lt"/>
                <a:ea typeface="DengXian" panose="02010600030101010101" pitchFamily="2" charset="-122"/>
              </a:rPr>
              <a:t>CEPC-&gt; LEP3 </a:t>
            </a:r>
            <a:endParaRPr lang="en-CH" dirty="0"/>
          </a:p>
        </p:txBody>
      </p:sp>
      <p:pic>
        <p:nvPicPr>
          <p:cNvPr id="6" name="Picture 5">
            <a:extLst>
              <a:ext uri="{FF2B5EF4-FFF2-40B4-BE49-F238E27FC236}">
                <a16:creationId xmlns:a16="http://schemas.microsoft.com/office/drawing/2014/main" id="{A70C7347-7F5B-F04A-025E-49A7C5420D32}"/>
              </a:ext>
            </a:extLst>
          </p:cNvPr>
          <p:cNvPicPr>
            <a:picLocks noChangeAspect="1"/>
          </p:cNvPicPr>
          <p:nvPr/>
        </p:nvPicPr>
        <p:blipFill>
          <a:blip r:embed="rId4"/>
          <a:stretch>
            <a:fillRect/>
          </a:stretch>
        </p:blipFill>
        <p:spPr>
          <a:xfrm>
            <a:off x="5457056" y="1034017"/>
            <a:ext cx="3744415" cy="3301332"/>
          </a:xfrm>
          <a:prstGeom prst="rect">
            <a:avLst/>
          </a:prstGeom>
        </p:spPr>
      </p:pic>
      <p:pic>
        <p:nvPicPr>
          <p:cNvPr id="8" name="Picture 7">
            <a:extLst>
              <a:ext uri="{FF2B5EF4-FFF2-40B4-BE49-F238E27FC236}">
                <a16:creationId xmlns:a16="http://schemas.microsoft.com/office/drawing/2014/main" id="{B2071134-946C-44E2-2451-6EE9B93BEB1A}"/>
              </a:ext>
            </a:extLst>
          </p:cNvPr>
          <p:cNvPicPr>
            <a:picLocks noChangeAspect="1"/>
          </p:cNvPicPr>
          <p:nvPr/>
        </p:nvPicPr>
        <p:blipFill>
          <a:blip r:embed="rId5"/>
          <a:stretch>
            <a:fillRect/>
          </a:stretch>
        </p:blipFill>
        <p:spPr>
          <a:xfrm>
            <a:off x="4796813" y="4485223"/>
            <a:ext cx="4878184" cy="1695967"/>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D5395-D2C3-EEF8-4786-794C86DE1BBF}"/>
              </a:ext>
            </a:extLst>
          </p:cNvPr>
          <p:cNvSpPr>
            <a:spLocks noGrp="1"/>
          </p:cNvSpPr>
          <p:nvPr>
            <p:ph type="title"/>
          </p:nvPr>
        </p:nvSpPr>
        <p:spPr/>
        <p:txBody>
          <a:bodyPr/>
          <a:lstStyle/>
          <a:p>
            <a:r>
              <a:rPr lang="en-CH" dirty="0"/>
              <a:t>Cvil Engineering</a:t>
            </a:r>
          </a:p>
        </p:txBody>
      </p:sp>
      <p:sp>
        <p:nvSpPr>
          <p:cNvPr id="4" name="Date Placeholder 3">
            <a:extLst>
              <a:ext uri="{FF2B5EF4-FFF2-40B4-BE49-F238E27FC236}">
                <a16:creationId xmlns:a16="http://schemas.microsoft.com/office/drawing/2014/main" id="{1326AAA8-63AB-351F-074A-23CB1053EF22}"/>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F6BFD40B-81D5-01AF-6FD2-095933AA81CE}"/>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D87993BE-3B4A-D4A2-DB19-0A235EF5E15A}"/>
              </a:ext>
            </a:extLst>
          </p:cNvPr>
          <p:cNvSpPr>
            <a:spLocks noGrp="1"/>
          </p:cNvSpPr>
          <p:nvPr>
            <p:ph type="sldNum" sz="quarter" idx="12"/>
          </p:nvPr>
        </p:nvSpPr>
        <p:spPr/>
        <p:txBody>
          <a:bodyPr/>
          <a:lstStyle/>
          <a:p>
            <a:pPr>
              <a:defRPr/>
            </a:pPr>
            <a:fld id="{F65926A7-082C-7F44-B9C5-8689AE7B2BEF}" type="slidenum">
              <a:rPr lang="en-US" altLang="en-CH" smtClean="0"/>
              <a:pPr>
                <a:defRPr/>
              </a:pPr>
              <a:t>19</a:t>
            </a:fld>
            <a:endParaRPr lang="en-US" altLang="en-CH"/>
          </a:p>
        </p:txBody>
      </p:sp>
      <p:pic>
        <p:nvPicPr>
          <p:cNvPr id="7" name="Picture 6">
            <a:extLst>
              <a:ext uri="{FF2B5EF4-FFF2-40B4-BE49-F238E27FC236}">
                <a16:creationId xmlns:a16="http://schemas.microsoft.com/office/drawing/2014/main" id="{2D24566F-4CA1-7D2D-CDD7-7DFD091F2281}"/>
              </a:ext>
            </a:extLst>
          </p:cNvPr>
          <p:cNvPicPr>
            <a:picLocks noChangeAspect="1"/>
          </p:cNvPicPr>
          <p:nvPr/>
        </p:nvPicPr>
        <p:blipFill>
          <a:blip r:embed="rId2"/>
          <a:stretch>
            <a:fillRect/>
          </a:stretch>
        </p:blipFill>
        <p:spPr>
          <a:xfrm>
            <a:off x="1867892" y="2927124"/>
            <a:ext cx="5812433" cy="3788449"/>
          </a:xfrm>
          <a:prstGeom prst="rect">
            <a:avLst/>
          </a:prstGeom>
        </p:spPr>
      </p:pic>
      <p:sp>
        <p:nvSpPr>
          <p:cNvPr id="8" name="TextBox 7">
            <a:extLst>
              <a:ext uri="{FF2B5EF4-FFF2-40B4-BE49-F238E27FC236}">
                <a16:creationId xmlns:a16="http://schemas.microsoft.com/office/drawing/2014/main" id="{0A8CEF2F-BDC8-70E9-FC32-78955709A311}"/>
              </a:ext>
            </a:extLst>
          </p:cNvPr>
          <p:cNvSpPr txBox="1"/>
          <p:nvPr/>
        </p:nvSpPr>
        <p:spPr>
          <a:xfrm>
            <a:off x="1860" y="1141154"/>
            <a:ext cx="9199612" cy="1477328"/>
          </a:xfrm>
          <a:prstGeom prst="rect">
            <a:avLst/>
          </a:prstGeom>
          <a:noFill/>
        </p:spPr>
        <p:txBody>
          <a:bodyPr wrap="square">
            <a:spAutoFit/>
          </a:bodyPr>
          <a:lstStyle/>
          <a:p>
            <a:pPr marL="800100" lvl="1" indent="-342900">
              <a:buFont typeface="Arial" panose="020B0604020202020204" pitchFamily="34" charset="0"/>
              <a:buChar char="•"/>
            </a:pPr>
            <a:r>
              <a:rPr lang="en-IT" sz="1800" b="0">
                <a:solidFill>
                  <a:schemeClr val="accent6">
                    <a:lumMod val="75000"/>
                  </a:schemeClr>
                </a:solidFill>
              </a:rPr>
              <a:t>40 years old infrastructure, some parts need maintainance  </a:t>
            </a:r>
          </a:p>
          <a:p>
            <a:pPr marL="800100" lvl="1" indent="-342900">
              <a:buFont typeface="Arial" panose="020B0604020202020204" pitchFamily="34" charset="0"/>
              <a:buChar char="•"/>
            </a:pPr>
            <a:r>
              <a:rPr lang="en-IT" sz="1800" b="0">
                <a:solidFill>
                  <a:schemeClr val="accent6">
                    <a:lumMod val="75000"/>
                  </a:schemeClr>
                </a:solidFill>
              </a:rPr>
              <a:t>High lumi acheived by crab-waist </a:t>
            </a:r>
            <a:r>
              <a:rPr lang="en-IT" sz="1800" b="0">
                <a:solidFill>
                  <a:schemeClr val="accent6">
                    <a:lumMod val="75000"/>
                  </a:schemeClr>
                </a:solidFill>
                <a:sym typeface="Wingdings" pitchFamily="2" charset="2"/>
              </a:rPr>
              <a:t> large x</a:t>
            </a:r>
            <a:r>
              <a:rPr lang="en-GB" sz="1800" b="0" dirty="0" err="1">
                <a:solidFill>
                  <a:schemeClr val="accent6">
                    <a:lumMod val="75000"/>
                  </a:schemeClr>
                </a:solidFill>
                <a:sym typeface="Wingdings" pitchFamily="2" charset="2"/>
              </a:rPr>
              <a:t>ing</a:t>
            </a:r>
            <a:r>
              <a:rPr lang="en-IT" sz="1800" b="0">
                <a:solidFill>
                  <a:schemeClr val="accent6">
                    <a:lumMod val="75000"/>
                  </a:schemeClr>
                </a:solidFill>
                <a:sym typeface="Wingdings" pitchFamily="2" charset="2"/>
              </a:rPr>
              <a:t>-angle  need to widen the LSS cross section</a:t>
            </a:r>
            <a:r>
              <a:rPr lang="en-GB" sz="1800" b="0" dirty="0">
                <a:solidFill>
                  <a:schemeClr val="accent6">
                    <a:lumMod val="75000"/>
                  </a:schemeClr>
                </a:solidFill>
                <a:sym typeface="Wingdings" pitchFamily="2" charset="2"/>
              </a:rPr>
              <a:t> on either side of the experiments</a:t>
            </a:r>
            <a:endParaRPr lang="en-IT" sz="1800" b="0">
              <a:solidFill>
                <a:schemeClr val="accent6">
                  <a:lumMod val="75000"/>
                </a:schemeClr>
              </a:solidFill>
              <a:sym typeface="Wingdings" pitchFamily="2" charset="2"/>
            </a:endParaRPr>
          </a:p>
          <a:p>
            <a:pPr marL="800100" lvl="1" indent="-342900">
              <a:buFont typeface="Arial" panose="020B0604020202020204" pitchFamily="34" charset="0"/>
              <a:buChar char="•"/>
            </a:pPr>
            <a:r>
              <a:rPr lang="en-IT" sz="1800" b="0">
                <a:solidFill>
                  <a:schemeClr val="accent6">
                    <a:lumMod val="75000"/>
                  </a:schemeClr>
                </a:solidFill>
                <a:sym typeface="Wingdings" pitchFamily="2" charset="2"/>
              </a:rPr>
              <a:t>possibly need of by-passes (avoidable</a:t>
            </a:r>
            <a:r>
              <a:rPr lang="en-GB" sz="1800" b="0" dirty="0">
                <a:solidFill>
                  <a:schemeClr val="accent6">
                    <a:lumMod val="75000"/>
                  </a:schemeClr>
                </a:solidFill>
                <a:sym typeface="Wingdings" pitchFamily="2" charset="2"/>
              </a:rPr>
              <a:t> possibly</a:t>
            </a:r>
            <a:r>
              <a:rPr lang="en-IT" sz="1800" b="0">
                <a:solidFill>
                  <a:schemeClr val="accent6">
                    <a:lumMod val="75000"/>
                  </a:schemeClr>
                </a:solidFill>
                <a:sym typeface="Wingdings" pitchFamily="2" charset="2"/>
              </a:rPr>
              <a:t> not </a:t>
            </a:r>
            <a:r>
              <a:rPr lang="en-GB" sz="1800" b="0" dirty="0">
                <a:solidFill>
                  <a:schemeClr val="accent6">
                    <a:lumMod val="75000"/>
                  </a:schemeClr>
                </a:solidFill>
                <a:sym typeface="Wingdings" pitchFamily="2" charset="2"/>
              </a:rPr>
              <a:t>needed</a:t>
            </a:r>
            <a:r>
              <a:rPr lang="en-IT" sz="1800" b="0">
                <a:solidFill>
                  <a:schemeClr val="accent6">
                    <a:lumMod val="75000"/>
                  </a:schemeClr>
                </a:solidFill>
                <a:sym typeface="Wingdings" pitchFamily="2" charset="2"/>
              </a:rPr>
              <a:t>)</a:t>
            </a:r>
          </a:p>
          <a:p>
            <a:pPr marL="800100" lvl="1" indent="-342900">
              <a:buFont typeface="Arial" panose="020B0604020202020204" pitchFamily="34" charset="0"/>
              <a:buChar char="•"/>
            </a:pPr>
            <a:r>
              <a:rPr lang="en-IT" sz="1800" b="0">
                <a:solidFill>
                  <a:schemeClr val="accent6">
                    <a:lumMod val="75000"/>
                  </a:schemeClr>
                </a:solidFill>
                <a:sym typeface="Wingdings" pitchFamily="2" charset="2"/>
              </a:rPr>
              <a:t>Overall </a:t>
            </a:r>
            <a:r>
              <a:rPr lang="en-GB" sz="1800" b="0" dirty="0">
                <a:solidFill>
                  <a:schemeClr val="accent6">
                    <a:lumMod val="75000"/>
                  </a:schemeClr>
                </a:solidFill>
                <a:sym typeface="Wingdings" pitchFamily="2" charset="2"/>
              </a:rPr>
              <a:t>civil engineering </a:t>
            </a:r>
            <a:r>
              <a:rPr lang="en-IT" sz="1800" b="0">
                <a:solidFill>
                  <a:schemeClr val="accent6">
                    <a:lumMod val="75000"/>
                  </a:schemeClr>
                </a:solidFill>
                <a:sym typeface="Wingdings" pitchFamily="2" charset="2"/>
              </a:rPr>
              <a:t>cost estimated: </a:t>
            </a:r>
            <a:r>
              <a:rPr lang="en-GB" sz="1800" b="0" dirty="0">
                <a:solidFill>
                  <a:schemeClr val="accent6">
                    <a:lumMod val="75000"/>
                  </a:schemeClr>
                </a:solidFill>
                <a:sym typeface="Wingdings" pitchFamily="2" charset="2"/>
              </a:rPr>
              <a:t>165 </a:t>
            </a:r>
            <a:r>
              <a:rPr lang="en-IT" sz="1800" b="0">
                <a:solidFill>
                  <a:schemeClr val="accent6">
                    <a:lumMod val="75000"/>
                  </a:schemeClr>
                </a:solidFill>
                <a:sym typeface="Wingdings" pitchFamily="2" charset="2"/>
              </a:rPr>
              <a:t>MCHF</a:t>
            </a:r>
            <a:endParaRPr lang="en-IT" sz="1800" b="0" dirty="0">
              <a:solidFill>
                <a:schemeClr val="accent6">
                  <a:lumMod val="75000"/>
                </a:schemeClr>
              </a:solidFill>
              <a:sym typeface="Wingdings" pitchFamily="2" charset="2"/>
            </a:endParaRPr>
          </a:p>
        </p:txBody>
      </p:sp>
    </p:spTree>
    <p:extLst>
      <p:ext uri="{BB962C8B-B14F-4D97-AF65-F5344CB8AC3E}">
        <p14:creationId xmlns:p14="http://schemas.microsoft.com/office/powerpoint/2010/main" val="3588949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266F58-04D0-A20A-7859-CCF095696BB0}"/>
              </a:ext>
            </a:extLst>
          </p:cNvPr>
          <p:cNvSpPr>
            <a:spLocks noGrp="1"/>
          </p:cNvSpPr>
          <p:nvPr>
            <p:ph type="title"/>
          </p:nvPr>
        </p:nvSpPr>
        <p:spPr/>
        <p:txBody>
          <a:bodyPr/>
          <a:lstStyle/>
          <a:p>
            <a:r>
              <a:rPr lang="en-CH"/>
              <a:t>Layout</a:t>
            </a:r>
          </a:p>
        </p:txBody>
      </p:sp>
      <p:sp>
        <p:nvSpPr>
          <p:cNvPr id="3" name="Content Placeholder 2">
            <a:extLst>
              <a:ext uri="{FF2B5EF4-FFF2-40B4-BE49-F238E27FC236}">
                <a16:creationId xmlns:a16="http://schemas.microsoft.com/office/drawing/2014/main" id="{4220C48B-9323-7E01-6100-67B0AFD4748B}"/>
              </a:ext>
            </a:extLst>
          </p:cNvPr>
          <p:cNvSpPr>
            <a:spLocks noGrp="1"/>
          </p:cNvSpPr>
          <p:nvPr>
            <p:ph idx="1"/>
          </p:nvPr>
        </p:nvSpPr>
        <p:spPr>
          <a:xfrm>
            <a:off x="495300" y="1600200"/>
            <a:ext cx="9210228" cy="4781128"/>
          </a:xfrm>
        </p:spPr>
        <p:txBody>
          <a:bodyPr/>
          <a:lstStyle/>
          <a:p>
            <a:r>
              <a:rPr lang="en-GB" dirty="0">
                <a:solidFill>
                  <a:schemeClr val="accent6"/>
                </a:solidFill>
              </a:rPr>
              <a:t>Technical Parameters and status </a:t>
            </a:r>
          </a:p>
          <a:p>
            <a:r>
              <a:rPr lang="en-GB" dirty="0">
                <a:solidFill>
                  <a:srgbClr val="00B0F0"/>
                </a:solidFill>
              </a:rPr>
              <a:t>R&amp;D needs – same as for FCC-ee. </a:t>
            </a:r>
            <a:r>
              <a:rPr lang="en-GB" dirty="0">
                <a:solidFill>
                  <a:schemeClr val="accent6"/>
                </a:solidFill>
              </a:rPr>
              <a:t>Two are of particular relevance for LEP3 – high power fundamental power couplers, nested superconducting quadrupoles/</a:t>
            </a:r>
            <a:r>
              <a:rPr lang="en-GB" dirty="0" err="1">
                <a:solidFill>
                  <a:schemeClr val="accent6"/>
                </a:solidFill>
              </a:rPr>
              <a:t>sextupoles</a:t>
            </a:r>
            <a:r>
              <a:rPr lang="en-GB" dirty="0">
                <a:solidFill>
                  <a:schemeClr val="accent6"/>
                </a:solidFill>
              </a:rPr>
              <a:t> </a:t>
            </a:r>
          </a:p>
          <a:p>
            <a:r>
              <a:rPr lang="en-GB" dirty="0">
                <a:solidFill>
                  <a:schemeClr val="accent6"/>
                </a:solidFill>
              </a:rPr>
              <a:t>Physics running scenarios: (centre-of-mass energies, luminosities, ..); </a:t>
            </a:r>
          </a:p>
          <a:p>
            <a:r>
              <a:rPr lang="en-GB" dirty="0">
                <a:solidFill>
                  <a:schemeClr val="accent6"/>
                </a:solidFill>
              </a:rPr>
              <a:t>Resource requirements (capital cost for construction of the accelerator and the detectors) </a:t>
            </a:r>
          </a:p>
          <a:p>
            <a:r>
              <a:rPr lang="en-GB" dirty="0">
                <a:solidFill>
                  <a:schemeClr val="accent6"/>
                </a:solidFill>
              </a:rPr>
              <a:t>Annual cost of operation at each stage, human resources;</a:t>
            </a:r>
          </a:p>
          <a:p>
            <a:r>
              <a:rPr lang="en-GB" dirty="0">
                <a:solidFill>
                  <a:srgbClr val="00B0F0"/>
                </a:solidFill>
              </a:rPr>
              <a:t>Environmental impact (peak (MW) and integrated energy consumption 250 MW at ZH and 185 MW at Z,  ~TWh during running.</a:t>
            </a:r>
          </a:p>
          <a:p>
            <a:r>
              <a:rPr lang="en-GB" dirty="0">
                <a:solidFill>
                  <a:srgbClr val="00B0F0"/>
                </a:solidFill>
              </a:rPr>
              <a:t>CO</a:t>
            </a:r>
            <a:r>
              <a:rPr lang="en-GB" baseline="-25000" dirty="0">
                <a:solidFill>
                  <a:srgbClr val="00B0F0"/>
                </a:solidFill>
              </a:rPr>
              <a:t>2</a:t>
            </a:r>
            <a:r>
              <a:rPr lang="en-GB" dirty="0">
                <a:solidFill>
                  <a:srgbClr val="00B0F0"/>
                </a:solidFill>
              </a:rPr>
              <a:t> equivalent cost of construction – little construction is envisaged </a:t>
            </a:r>
          </a:p>
          <a:p>
            <a:r>
              <a:rPr lang="en-GB" dirty="0">
                <a:solidFill>
                  <a:srgbClr val="00B0F0"/>
                </a:solidFill>
              </a:rPr>
              <a:t>Timeline (technically limited? Start data-taking ~ 5 years after HL-LHC stop; time for approval/feasibility? TDRs by mid-2030’s). </a:t>
            </a:r>
          </a:p>
          <a:p>
            <a:endParaRPr lang="en-GB" dirty="0">
              <a:solidFill>
                <a:schemeClr val="accent6"/>
              </a:solidFill>
            </a:endParaRPr>
          </a:p>
          <a:p>
            <a:r>
              <a:rPr lang="en-GB" dirty="0">
                <a:solidFill>
                  <a:schemeClr val="accent6"/>
                </a:solidFill>
              </a:rPr>
              <a:t>Physics potential - will be compared by Physics Preparatory Groups (PPG))</a:t>
            </a:r>
          </a:p>
          <a:p>
            <a:endParaRPr lang="en-GB" dirty="0">
              <a:solidFill>
                <a:schemeClr val="accent6"/>
              </a:solidFill>
            </a:endParaRPr>
          </a:p>
          <a:p>
            <a:r>
              <a:rPr lang="en-GB" dirty="0">
                <a:solidFill>
                  <a:schemeClr val="accent6"/>
                </a:solidFill>
              </a:rPr>
              <a:t>Acknowledgements.</a:t>
            </a:r>
          </a:p>
          <a:p>
            <a:endParaRPr lang="en-CH" dirty="0">
              <a:solidFill>
                <a:schemeClr val="accent6"/>
              </a:solidFill>
            </a:endParaRPr>
          </a:p>
        </p:txBody>
      </p:sp>
      <p:sp>
        <p:nvSpPr>
          <p:cNvPr id="4" name="Date Placeholder 3">
            <a:extLst>
              <a:ext uri="{FF2B5EF4-FFF2-40B4-BE49-F238E27FC236}">
                <a16:creationId xmlns:a16="http://schemas.microsoft.com/office/drawing/2014/main" id="{A9EB30DC-C002-0823-4EAA-E516CE06677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BF9BB45A-82ED-2965-3966-82264B02E095}"/>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B4F1055D-CC99-030B-3AB4-7D16DD6F2E2D}"/>
              </a:ext>
            </a:extLst>
          </p:cNvPr>
          <p:cNvSpPr>
            <a:spLocks noGrp="1"/>
          </p:cNvSpPr>
          <p:nvPr>
            <p:ph type="sldNum" sz="quarter" idx="12"/>
          </p:nvPr>
        </p:nvSpPr>
        <p:spPr/>
        <p:txBody>
          <a:bodyPr/>
          <a:lstStyle/>
          <a:p>
            <a:pPr>
              <a:defRPr/>
            </a:pPr>
            <a:fld id="{F65926A7-082C-7F44-B9C5-8689AE7B2BEF}" type="slidenum">
              <a:rPr lang="en-US" altLang="en-CH" smtClean="0"/>
              <a:pPr>
                <a:defRPr/>
              </a:pPr>
              <a:t>2</a:t>
            </a:fld>
            <a:endParaRPr lang="en-US" altLang="en-CH"/>
          </a:p>
        </p:txBody>
      </p:sp>
    </p:spTree>
    <p:extLst>
      <p:ext uri="{BB962C8B-B14F-4D97-AF65-F5344CB8AC3E}">
        <p14:creationId xmlns:p14="http://schemas.microsoft.com/office/powerpoint/2010/main" val="1294591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9D046C74-CC6E-5679-7F52-4760BCF563C8}"/>
              </a:ext>
            </a:extLst>
          </p:cNvPr>
          <p:cNvSpPr>
            <a:spLocks noGrp="1" noChangeArrowheads="1"/>
          </p:cNvSpPr>
          <p:nvPr>
            <p:ph type="title"/>
          </p:nvPr>
        </p:nvSpPr>
        <p:spPr>
          <a:xfrm>
            <a:off x="990600" y="381000"/>
            <a:ext cx="8498904" cy="457200"/>
          </a:xfrm>
        </p:spPr>
        <p:txBody>
          <a:bodyPr/>
          <a:lstStyle/>
          <a:p>
            <a:r>
              <a:rPr lang="en-CH" altLang="en-CH" dirty="0"/>
              <a:t>E</a:t>
            </a:r>
            <a:r>
              <a:rPr lang="en-GB" altLang="en-CH" dirty="0"/>
              <a:t>x</a:t>
            </a:r>
            <a:r>
              <a:rPr lang="en-CH" altLang="en-CH" dirty="0"/>
              <a:t>periments-Machine Detector Interface</a:t>
            </a:r>
          </a:p>
        </p:txBody>
      </p:sp>
      <p:sp>
        <p:nvSpPr>
          <p:cNvPr id="33794" name="Date Placeholder 3">
            <a:extLst>
              <a:ext uri="{FF2B5EF4-FFF2-40B4-BE49-F238E27FC236}">
                <a16:creationId xmlns:a16="http://schemas.microsoft.com/office/drawing/2014/main" id="{A2AD26EB-7ED1-72DC-5A2C-53C025D38A06}"/>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3795" name="Footer Placeholder 4">
            <a:extLst>
              <a:ext uri="{FF2B5EF4-FFF2-40B4-BE49-F238E27FC236}">
                <a16:creationId xmlns:a16="http://schemas.microsoft.com/office/drawing/2014/main" id="{173EE957-450F-7AE7-2C36-CE77362FC15B}"/>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3796" name="Slide Number Placeholder 5">
            <a:extLst>
              <a:ext uri="{FF2B5EF4-FFF2-40B4-BE49-F238E27FC236}">
                <a16:creationId xmlns:a16="http://schemas.microsoft.com/office/drawing/2014/main" id="{C71EDA31-C024-095D-9F65-D280701DF3F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7B100872-F495-084E-B7F1-FA4880AC49DD}" type="slidenum">
              <a:rPr lang="en-US" altLang="en-CH" sz="800" b="0" smtClean="0"/>
              <a:pPr/>
              <a:t>20</a:t>
            </a:fld>
            <a:endParaRPr lang="en-US" altLang="en-CH" sz="800" b="0"/>
          </a:p>
        </p:txBody>
      </p:sp>
      <p:pic>
        <p:nvPicPr>
          <p:cNvPr id="33797" name="Picture 6">
            <a:extLst>
              <a:ext uri="{FF2B5EF4-FFF2-40B4-BE49-F238E27FC236}">
                <a16:creationId xmlns:a16="http://schemas.microsoft.com/office/drawing/2014/main" id="{80024912-C4D8-5B66-A07A-1F3E8820A0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5025" y="3977306"/>
            <a:ext cx="573087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4C89394C-E880-EFFC-7761-76D991AF7FAE}"/>
              </a:ext>
            </a:extLst>
          </p:cNvPr>
          <p:cNvSpPr txBox="1"/>
          <p:nvPr/>
        </p:nvSpPr>
        <p:spPr>
          <a:xfrm>
            <a:off x="200025" y="1052513"/>
            <a:ext cx="9432925" cy="2932534"/>
          </a:xfrm>
          <a:prstGeom prst="rect">
            <a:avLst/>
          </a:prstGeom>
          <a:noFill/>
        </p:spPr>
        <p:txBody>
          <a:bodyPr>
            <a:spAutoFit/>
          </a:bodyPr>
          <a:lstStyle/>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Assume that the ATLAS and CMS experiments can be re-used with </a:t>
            </a:r>
            <a:r>
              <a:rPr lang="en-CH" sz="1800" kern="100" dirty="0">
                <a:solidFill>
                  <a:schemeClr val="accent2"/>
                </a:solidFill>
                <a:latin typeface="+mn-lt"/>
                <a:ea typeface="DengXian" panose="02010600030101010101" pitchFamily="2" charset="-122"/>
                <a:cs typeface="Arial" panose="020B0604020202020204" pitchFamily="34" charset="0"/>
              </a:rPr>
              <a:t>suitable modifcation or rebuilding of the inner trackers and the integration of focusing quadrupoles </a:t>
            </a:r>
            <a:r>
              <a:rPr lang="en-CH" sz="1800" b="0" kern="100" dirty="0">
                <a:solidFill>
                  <a:schemeClr val="accent2"/>
                </a:solidFill>
                <a:latin typeface="+mn-lt"/>
                <a:ea typeface="DengXian" panose="02010600030101010101" pitchFamily="2" charset="-122"/>
                <a:cs typeface="Arial" panose="020B0604020202020204" pitchFamily="34" charset="0"/>
              </a:rPr>
              <a:t>some 2m from the IP. Same magnets but at lower fields. Trackers costing around MCHF 100/per experiment are assumed. (Should save t</a:t>
            </a:r>
            <a:r>
              <a:rPr lang="en-GB" sz="1800" b="0" kern="100" dirty="0">
                <a:solidFill>
                  <a:schemeClr val="accent2"/>
                </a:solidFill>
                <a:latin typeface="+mn-lt"/>
                <a:ea typeface="DengXian" panose="02010600030101010101" pitchFamily="2" charset="-122"/>
                <a:cs typeface="Arial" panose="020B0604020202020204" pitchFamily="34" charset="0"/>
              </a:rPr>
              <a:t>he</a:t>
            </a:r>
            <a:r>
              <a:rPr lang="en-CH" sz="1800" b="0" kern="100" dirty="0">
                <a:solidFill>
                  <a:schemeClr val="accent2"/>
                </a:solidFill>
                <a:latin typeface="+mn-lt"/>
                <a:ea typeface="DengXian" panose="02010600030101010101" pitchFamily="2" charset="-122"/>
                <a:cs typeface="Arial" panose="020B0604020202020204" pitchFamily="34" charset="0"/>
              </a:rPr>
              <a:t> community &gt;1BCHF) </a:t>
            </a:r>
          </a:p>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Exploit all R&amp;D done for ILC, CLIC and FCC(ee) detectors as well as LHC upgrades.</a:t>
            </a:r>
          </a:p>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Baseline: Accelerator(booster) beam passes through tracker. If too much of perturbation then need bypasses. </a:t>
            </a:r>
          </a:p>
          <a:p>
            <a:pPr>
              <a:lnSpc>
                <a:spcPct val="115000"/>
              </a:lnSpc>
              <a:spcAft>
                <a:spcPts val="800"/>
              </a:spcAft>
              <a:defRPr/>
            </a:pPr>
            <a:r>
              <a:rPr lang="en-CH" sz="1800" b="0" kern="100" dirty="0">
                <a:solidFill>
                  <a:schemeClr val="accent2"/>
                </a:solidFill>
                <a:latin typeface="+mn-lt"/>
                <a:ea typeface="DengXian" panose="02010600030101010101" pitchFamily="2" charset="-122"/>
                <a:cs typeface="Arial" panose="020B0604020202020204" pitchFamily="34" charset="0"/>
              </a:rPr>
              <a:t>All of the above need detailed studies.</a:t>
            </a:r>
          </a:p>
        </p:txBody>
      </p:sp>
      <p:sp>
        <p:nvSpPr>
          <p:cNvPr id="4" name="TextBox 3">
            <a:extLst>
              <a:ext uri="{FF2B5EF4-FFF2-40B4-BE49-F238E27FC236}">
                <a16:creationId xmlns:a16="http://schemas.microsoft.com/office/drawing/2014/main" id="{95F8A3DD-EA3D-D95E-3EDF-9A5C9A23C0E3}"/>
              </a:ext>
            </a:extLst>
          </p:cNvPr>
          <p:cNvSpPr txBox="1"/>
          <p:nvPr/>
        </p:nvSpPr>
        <p:spPr>
          <a:xfrm>
            <a:off x="344488" y="4450637"/>
            <a:ext cx="2931823" cy="1350563"/>
          </a:xfrm>
          <a:prstGeom prst="rect">
            <a:avLst/>
          </a:prstGeom>
          <a:noFill/>
        </p:spPr>
        <p:txBody>
          <a:bodyPr wrap="square">
            <a:spAutoFit/>
          </a:bodyPr>
          <a:lstStyle/>
          <a:p>
            <a:pPr>
              <a:lnSpc>
                <a:spcPct val="115000"/>
              </a:lnSpc>
              <a:spcAft>
                <a:spcPts val="800"/>
              </a:spcAft>
              <a:defRPr/>
            </a:pPr>
            <a:r>
              <a:rPr lang="en-CH" sz="1800" kern="100" dirty="0">
                <a:solidFill>
                  <a:schemeClr val="accent2"/>
                </a:solidFill>
                <a:latin typeface="+mn-lt"/>
                <a:ea typeface="DengXian" panose="02010600030101010101" pitchFamily="2" charset="-122"/>
                <a:cs typeface="Arial" panose="020B0604020202020204" pitchFamily="34" charset="0"/>
              </a:rPr>
              <a:t>From FCC MTR: </a:t>
            </a:r>
            <a:r>
              <a:rPr lang="en-CH" sz="1800" b="0" kern="100" dirty="0">
                <a:solidFill>
                  <a:schemeClr val="accent2"/>
                </a:solidFill>
                <a:latin typeface="+mn-lt"/>
                <a:ea typeface="DengXian" panose="02010600030101010101" pitchFamily="2" charset="-122"/>
                <a:cs typeface="Arial" panose="020B0604020202020204" pitchFamily="34" charset="0"/>
              </a:rPr>
              <a:t>Integration of IR optics. Independent beam pipes ~ 1-2m from IP.</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48B9D12C-1594-7FDD-DDF0-CC001F0B8918}"/>
              </a:ext>
            </a:extLst>
          </p:cNvPr>
          <p:cNvSpPr>
            <a:spLocks noGrp="1" noChangeArrowheads="1"/>
          </p:cNvSpPr>
          <p:nvPr>
            <p:ph type="title"/>
          </p:nvPr>
        </p:nvSpPr>
        <p:spPr/>
        <p:txBody>
          <a:bodyPr/>
          <a:lstStyle/>
          <a:p>
            <a:r>
              <a:rPr lang="en-CH" altLang="en-CH" dirty="0"/>
              <a:t>Cost</a:t>
            </a:r>
          </a:p>
        </p:txBody>
      </p:sp>
      <p:sp>
        <p:nvSpPr>
          <p:cNvPr id="34818" name="Date Placeholder 3">
            <a:extLst>
              <a:ext uri="{FF2B5EF4-FFF2-40B4-BE49-F238E27FC236}">
                <a16:creationId xmlns:a16="http://schemas.microsoft.com/office/drawing/2014/main" id="{87C1DE56-EDDD-95F0-9C30-C0BE50E715F4}"/>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4819" name="Footer Placeholder 4">
            <a:extLst>
              <a:ext uri="{FF2B5EF4-FFF2-40B4-BE49-F238E27FC236}">
                <a16:creationId xmlns:a16="http://schemas.microsoft.com/office/drawing/2014/main" id="{665363FD-50EE-4EA8-C40D-CB2BF79C3732}"/>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4820" name="Slide Number Placeholder 5">
            <a:extLst>
              <a:ext uri="{FF2B5EF4-FFF2-40B4-BE49-F238E27FC236}">
                <a16:creationId xmlns:a16="http://schemas.microsoft.com/office/drawing/2014/main" id="{F5F405D1-FA76-1AE8-E348-6EA630703CA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96745C75-FB6A-B341-996A-1FE5D29BB724}" type="slidenum">
              <a:rPr lang="en-US" altLang="en-CH" sz="800" b="0" smtClean="0"/>
              <a:pPr/>
              <a:t>21</a:t>
            </a:fld>
            <a:endParaRPr lang="en-US" altLang="en-CH" sz="800" b="0"/>
          </a:p>
        </p:txBody>
      </p:sp>
      <p:sp>
        <p:nvSpPr>
          <p:cNvPr id="3" name="TextBox 2">
            <a:extLst>
              <a:ext uri="{FF2B5EF4-FFF2-40B4-BE49-F238E27FC236}">
                <a16:creationId xmlns:a16="http://schemas.microsoft.com/office/drawing/2014/main" id="{98E8E808-87AD-264A-7EEC-1DECD3B7B8E2}"/>
              </a:ext>
            </a:extLst>
          </p:cNvPr>
          <p:cNvSpPr txBox="1"/>
          <p:nvPr/>
        </p:nvSpPr>
        <p:spPr>
          <a:xfrm>
            <a:off x="200472" y="4458831"/>
            <a:ext cx="9577064" cy="2000548"/>
          </a:xfrm>
          <a:prstGeom prst="rect">
            <a:avLst/>
          </a:prstGeom>
          <a:noFill/>
        </p:spPr>
        <p:txBody>
          <a:bodyPr wrap="square">
            <a:spAutoFit/>
          </a:bodyPr>
          <a:lstStyle/>
          <a:p>
            <a:pPr>
              <a:defRPr/>
            </a:pPr>
            <a:r>
              <a:rPr lang="en-IT" sz="1800" b="0">
                <a:solidFill>
                  <a:schemeClr val="accent6">
                    <a:lumMod val="75000"/>
                  </a:schemeClr>
                </a:solidFill>
                <a:latin typeface="+mn-lt"/>
              </a:rPr>
              <a:t>With </a:t>
            </a:r>
            <a:r>
              <a:rPr lang="en-GB" sz="1800" b="0" dirty="0">
                <a:solidFill>
                  <a:schemeClr val="accent6">
                    <a:lumMod val="75000"/>
                  </a:schemeClr>
                </a:solidFill>
                <a:latin typeface="+mn-lt"/>
              </a:rPr>
              <a:t>assumed </a:t>
            </a:r>
            <a:r>
              <a:rPr lang="en-IT" sz="1800" b="0">
                <a:solidFill>
                  <a:schemeClr val="accent6">
                    <a:lumMod val="75000"/>
                  </a:schemeClr>
                </a:solidFill>
                <a:latin typeface="+mn-lt"/>
              </a:rPr>
              <a:t>schedule</a:t>
            </a:r>
            <a:r>
              <a:rPr lang="en-GB" sz="1800" b="0" dirty="0">
                <a:solidFill>
                  <a:schemeClr val="accent6">
                    <a:lumMod val="75000"/>
                  </a:schemeClr>
                </a:solidFill>
                <a:latin typeface="+mn-lt"/>
              </a:rPr>
              <a:t> (see next)</a:t>
            </a:r>
            <a:r>
              <a:rPr lang="en-IT" sz="1800" b="0">
                <a:solidFill>
                  <a:schemeClr val="accent6">
                    <a:lumMod val="75000"/>
                  </a:schemeClr>
                </a:solidFill>
                <a:latin typeface="+mn-lt"/>
              </a:rPr>
              <a:t> LEP3 cost </a:t>
            </a:r>
            <a:r>
              <a:rPr lang="en-GB" sz="1800" b="0" dirty="0">
                <a:solidFill>
                  <a:schemeClr val="accent6">
                    <a:lumMod val="75000"/>
                  </a:schemeClr>
                </a:solidFill>
                <a:latin typeface="+mn-lt"/>
              </a:rPr>
              <a:t>c</a:t>
            </a:r>
            <a:r>
              <a:rPr lang="en-IT" sz="1800" b="0">
                <a:solidFill>
                  <a:schemeClr val="accent6">
                    <a:lumMod val="75000"/>
                  </a:schemeClr>
                </a:solidFill>
                <a:latin typeface="+mn-lt"/>
              </a:rPr>
              <a:t>ould be </a:t>
            </a:r>
            <a:r>
              <a:rPr lang="en-GB" sz="1800" b="0" dirty="0">
                <a:solidFill>
                  <a:schemeClr val="accent6">
                    <a:lumMod val="75000"/>
                  </a:schemeClr>
                </a:solidFill>
                <a:latin typeface="+mn-lt"/>
              </a:rPr>
              <a:t>paid for before startup </a:t>
            </a:r>
            <a:r>
              <a:rPr lang="en-IT" sz="1800" b="0">
                <a:solidFill>
                  <a:schemeClr val="accent6">
                    <a:lumMod val="75000"/>
                  </a:schemeClr>
                </a:solidFill>
                <a:latin typeface="+mn-lt"/>
              </a:rPr>
              <a:t>within the standard CERN budget, allowing </a:t>
            </a:r>
            <a:r>
              <a:rPr lang="en-GB" sz="1800" b="0" dirty="0">
                <a:solidFill>
                  <a:schemeClr val="accent6">
                    <a:lumMod val="75000"/>
                  </a:schemeClr>
                </a:solidFill>
                <a:latin typeface="+mn-lt"/>
              </a:rPr>
              <a:t>pursuit of </a:t>
            </a:r>
            <a:r>
              <a:rPr lang="en-IT" sz="1800" b="0">
                <a:solidFill>
                  <a:schemeClr val="accent6">
                    <a:lumMod val="75000"/>
                  </a:schemeClr>
                </a:solidFill>
                <a:latin typeface="+mn-lt"/>
              </a:rPr>
              <a:t>other future</a:t>
            </a:r>
            <a:r>
              <a:rPr lang="en-GB" sz="1800" b="0" dirty="0">
                <a:solidFill>
                  <a:schemeClr val="accent6">
                    <a:lumMod val="75000"/>
                  </a:schemeClr>
                </a:solidFill>
                <a:latin typeface="+mn-lt"/>
              </a:rPr>
              <a:t>-</a:t>
            </a:r>
            <a:r>
              <a:rPr lang="en-IT" sz="1800" b="0">
                <a:solidFill>
                  <a:schemeClr val="accent6">
                    <a:lumMod val="75000"/>
                  </a:schemeClr>
                </a:solidFill>
                <a:latin typeface="+mn-lt"/>
              </a:rPr>
              <a:t>oriented initiatives </a:t>
            </a:r>
            <a:r>
              <a:rPr lang="en-GB" sz="1800" b="0" dirty="0">
                <a:solidFill>
                  <a:schemeClr val="accent6">
                    <a:lumMod val="75000"/>
                  </a:schemeClr>
                </a:solidFill>
                <a:latin typeface="+mn-lt"/>
              </a:rPr>
              <a:t>[</a:t>
            </a:r>
            <a:r>
              <a:rPr lang="en-IT" sz="1800" b="0">
                <a:solidFill>
                  <a:schemeClr val="accent6">
                    <a:lumMod val="75000"/>
                  </a:schemeClr>
                </a:solidFill>
                <a:latin typeface="+mn-lt"/>
              </a:rPr>
              <a:t>e.g. </a:t>
            </a:r>
            <a:r>
              <a:rPr lang="en-GB" sz="1800" b="0" dirty="0">
                <a:solidFill>
                  <a:schemeClr val="accent6">
                    <a:lumMod val="75000"/>
                  </a:schemeClr>
                </a:solidFill>
                <a:latin typeface="+mn-lt"/>
              </a:rPr>
              <a:t>R&amp;D on rf cavities (high gradient, low power), power couplers, nested </a:t>
            </a:r>
            <a:r>
              <a:rPr lang="en-GB" sz="1800" b="0" dirty="0" err="1">
                <a:solidFill>
                  <a:schemeClr val="accent6">
                    <a:lumMod val="75000"/>
                  </a:schemeClr>
                </a:solidFill>
                <a:latin typeface="+mn-lt"/>
              </a:rPr>
              <a:t>sc</a:t>
            </a:r>
            <a:r>
              <a:rPr lang="en-GB" sz="1800" b="0" dirty="0">
                <a:solidFill>
                  <a:schemeClr val="accent6">
                    <a:lumMod val="75000"/>
                  </a:schemeClr>
                </a:solidFill>
                <a:latin typeface="+mn-lt"/>
              </a:rPr>
              <a:t> quads/</a:t>
            </a:r>
            <a:r>
              <a:rPr lang="en-GB" sz="1800" b="0" dirty="0" err="1">
                <a:solidFill>
                  <a:schemeClr val="accent6">
                    <a:lumMod val="75000"/>
                  </a:schemeClr>
                </a:solidFill>
                <a:latin typeface="+mn-lt"/>
              </a:rPr>
              <a:t>sextupoles</a:t>
            </a:r>
            <a:r>
              <a:rPr lang="en-GB" sz="1800" b="0" dirty="0">
                <a:solidFill>
                  <a:schemeClr val="accent6">
                    <a:lumMod val="75000"/>
                  </a:schemeClr>
                </a:solidFill>
                <a:latin typeface="+mn-lt"/>
              </a:rPr>
              <a:t>, high-field magnets, </a:t>
            </a:r>
            <a:r>
              <a:rPr lang="en-IT" sz="1800" b="0">
                <a:solidFill>
                  <a:schemeClr val="accent6">
                    <a:lumMod val="75000"/>
                  </a:schemeClr>
                </a:solidFill>
                <a:latin typeface="+mn-lt"/>
              </a:rPr>
              <a:t>muon collider demonstrator</a:t>
            </a:r>
            <a:r>
              <a:rPr lang="en-GB" sz="1800" b="0" dirty="0">
                <a:solidFill>
                  <a:schemeClr val="accent6">
                    <a:lumMod val="75000"/>
                  </a:schemeClr>
                </a:solidFill>
                <a:latin typeface="+mn-lt"/>
              </a:rPr>
              <a:t>]</a:t>
            </a:r>
            <a:endParaRPr lang="en-IT" sz="1800" b="0">
              <a:solidFill>
                <a:schemeClr val="accent6">
                  <a:lumMod val="75000"/>
                </a:schemeClr>
              </a:solidFill>
              <a:latin typeface="+mn-lt"/>
            </a:endParaRPr>
          </a:p>
          <a:p>
            <a:pPr>
              <a:defRPr/>
            </a:pPr>
            <a:r>
              <a:rPr lang="en-CH" sz="1600" kern="100" dirty="0">
                <a:latin typeface="+mn-lt"/>
                <a:ea typeface="DengXian" panose="02010600030101010101" pitchFamily="2" charset="-122"/>
                <a:cs typeface="Arial" panose="020B0604020202020204" pitchFamily="34" charset="0"/>
              </a:rPr>
              <a:t>Cost:</a:t>
            </a:r>
            <a:r>
              <a:rPr lang="en-CH" sz="1600" b="0" kern="100" dirty="0">
                <a:latin typeface="+mn-lt"/>
                <a:ea typeface="DengXian" panose="02010600030101010101" pitchFamily="2" charset="-122"/>
                <a:cs typeface="Arial" panose="020B0604020202020204" pitchFamily="34" charset="0"/>
              </a:rPr>
              <a:t> assumes careful removal of LHC machine in case it is needed later as an injector.</a:t>
            </a:r>
          </a:p>
          <a:p>
            <a:pPr>
              <a:defRPr/>
            </a:pPr>
            <a:endParaRPr lang="en-CH" sz="1800" kern="100" dirty="0">
              <a:solidFill>
                <a:schemeClr val="accent2"/>
              </a:solidFill>
              <a:latin typeface="+mn-lt"/>
              <a:ea typeface="DengXian" panose="02010600030101010101" pitchFamily="2" charset="-122"/>
              <a:cs typeface="Arial" panose="020B0604020202020204" pitchFamily="34" charset="0"/>
            </a:endParaRPr>
          </a:p>
          <a:p>
            <a:pPr>
              <a:defRPr/>
            </a:pPr>
            <a:r>
              <a:rPr lang="en-CH" sz="1800" kern="100" dirty="0">
                <a:solidFill>
                  <a:schemeClr val="accent2"/>
                </a:solidFill>
                <a:latin typeface="+mn-lt"/>
                <a:ea typeface="DengXian" panose="02010600030101010101" pitchFamily="2" charset="-122"/>
                <a:cs typeface="Arial" panose="020B0604020202020204" pitchFamily="34" charset="0"/>
              </a:rPr>
              <a:t>Sustainability is an important issue: </a:t>
            </a:r>
            <a:r>
              <a:rPr lang="en-CH" sz="1800" b="0" kern="100" dirty="0">
                <a:solidFill>
                  <a:schemeClr val="accent2"/>
                </a:solidFill>
                <a:latin typeface="+mn-lt"/>
                <a:ea typeface="DengXian" panose="02010600030101010101" pitchFamily="2" charset="-122"/>
                <a:cs typeface="Arial" panose="020B0604020202020204" pitchFamily="34" charset="0"/>
              </a:rPr>
              <a:t>use ideas/proposals from the other projects</a:t>
            </a:r>
            <a:endParaRPr lang="en-CH" sz="1800" b="0" dirty="0"/>
          </a:p>
        </p:txBody>
      </p:sp>
      <p:sp>
        <p:nvSpPr>
          <p:cNvPr id="34823" name="TextBox 3">
            <a:extLst>
              <a:ext uri="{FF2B5EF4-FFF2-40B4-BE49-F238E27FC236}">
                <a16:creationId xmlns:a16="http://schemas.microsoft.com/office/drawing/2014/main" id="{3010A3AC-344A-DC95-AC0B-31B512B8577D}"/>
              </a:ext>
            </a:extLst>
          </p:cNvPr>
          <p:cNvSpPr txBox="1">
            <a:spLocks noChangeArrowheads="1"/>
          </p:cNvSpPr>
          <p:nvPr/>
        </p:nvSpPr>
        <p:spPr bwMode="auto">
          <a:xfrm>
            <a:off x="0" y="1074024"/>
            <a:ext cx="977753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lgn="ctr"/>
            <a:r>
              <a:rPr lang="en-CH" altLang="en-CH" b="0" dirty="0">
                <a:solidFill>
                  <a:schemeClr val="accent2"/>
                </a:solidFill>
                <a:ea typeface="DengXian" panose="02010600030101010101" pitchFamily="2" charset="-122"/>
              </a:rPr>
              <a:t>Use the FCCee costing methodology.</a:t>
            </a:r>
          </a:p>
          <a:p>
            <a:pPr algn="ctr"/>
            <a:r>
              <a:rPr lang="en-CH" altLang="en-CH" b="0" dirty="0">
                <a:solidFill>
                  <a:schemeClr val="accent2"/>
                </a:solidFill>
                <a:ea typeface="DengXian" panose="02010600030101010101" pitchFamily="2" charset="-122"/>
              </a:rPr>
              <a:t>Costs mostly scaled from FCC(ee) MTR costs: scaled according to numbers of components required. RF costs from CERN-RF Group.</a:t>
            </a:r>
            <a:endParaRPr lang="en-CH" altLang="en-CH" dirty="0"/>
          </a:p>
        </p:txBody>
      </p:sp>
      <p:pic>
        <p:nvPicPr>
          <p:cNvPr id="2" name="Picture 1">
            <a:extLst>
              <a:ext uri="{FF2B5EF4-FFF2-40B4-BE49-F238E27FC236}">
                <a16:creationId xmlns:a16="http://schemas.microsoft.com/office/drawing/2014/main" id="{2A796FB1-303B-3CEB-FFB9-5B9F0D623AEB}"/>
              </a:ext>
            </a:extLst>
          </p:cNvPr>
          <p:cNvPicPr>
            <a:picLocks noChangeAspect="1"/>
          </p:cNvPicPr>
          <p:nvPr/>
        </p:nvPicPr>
        <p:blipFill>
          <a:blip r:embed="rId2"/>
          <a:stretch>
            <a:fillRect/>
          </a:stretch>
        </p:blipFill>
        <p:spPr>
          <a:xfrm>
            <a:off x="2234881" y="2048887"/>
            <a:ext cx="4321582" cy="2363033"/>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a:extLst>
              <a:ext uri="{FF2B5EF4-FFF2-40B4-BE49-F238E27FC236}">
                <a16:creationId xmlns:a16="http://schemas.microsoft.com/office/drawing/2014/main" id="{A6E0652F-7015-14D1-13C6-3EC437C91E20}"/>
              </a:ext>
            </a:extLst>
          </p:cNvPr>
          <p:cNvSpPr>
            <a:spLocks noGrp="1" noChangeArrowheads="1"/>
          </p:cNvSpPr>
          <p:nvPr>
            <p:ph type="title"/>
          </p:nvPr>
        </p:nvSpPr>
        <p:spPr>
          <a:xfrm>
            <a:off x="826192" y="404664"/>
            <a:ext cx="8642920" cy="457200"/>
          </a:xfrm>
        </p:spPr>
        <p:txBody>
          <a:bodyPr/>
          <a:lstStyle/>
          <a:p>
            <a:r>
              <a:rPr lang="en-CH" altLang="en-CH" dirty="0"/>
              <a:t>Example Shutdown Schedule: After LHC stops</a:t>
            </a:r>
          </a:p>
        </p:txBody>
      </p:sp>
      <p:sp>
        <p:nvSpPr>
          <p:cNvPr id="35842" name="Date Placeholder 3">
            <a:extLst>
              <a:ext uri="{FF2B5EF4-FFF2-40B4-BE49-F238E27FC236}">
                <a16:creationId xmlns:a16="http://schemas.microsoft.com/office/drawing/2014/main" id="{19CF849C-BDC6-5D3F-8DFB-466C22BFBAF9}"/>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5843" name="Footer Placeholder 4">
            <a:extLst>
              <a:ext uri="{FF2B5EF4-FFF2-40B4-BE49-F238E27FC236}">
                <a16:creationId xmlns:a16="http://schemas.microsoft.com/office/drawing/2014/main" id="{B3981CCF-1E09-B6ED-6690-2519C2C4C24E}"/>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5844" name="Slide Number Placeholder 5">
            <a:extLst>
              <a:ext uri="{FF2B5EF4-FFF2-40B4-BE49-F238E27FC236}">
                <a16:creationId xmlns:a16="http://schemas.microsoft.com/office/drawing/2014/main" id="{550CD7A4-F2A6-8622-3369-7406772AD2C1}"/>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ADABC7F1-CD76-F54E-B455-2BA5D0B6682F}" type="slidenum">
              <a:rPr lang="en-US" altLang="en-CH" sz="800" b="0" smtClean="0"/>
              <a:pPr/>
              <a:t>22</a:t>
            </a:fld>
            <a:endParaRPr lang="en-US" altLang="en-CH" sz="800" b="0"/>
          </a:p>
        </p:txBody>
      </p:sp>
      <p:pic>
        <p:nvPicPr>
          <p:cNvPr id="2" name="Picture 1">
            <a:extLst>
              <a:ext uri="{FF2B5EF4-FFF2-40B4-BE49-F238E27FC236}">
                <a16:creationId xmlns:a16="http://schemas.microsoft.com/office/drawing/2014/main" id="{70A3227F-0CBB-E3E0-B256-A9C6BF0C6BF5}"/>
              </a:ext>
            </a:extLst>
          </p:cNvPr>
          <p:cNvPicPr>
            <a:picLocks noChangeAspect="1"/>
          </p:cNvPicPr>
          <p:nvPr/>
        </p:nvPicPr>
        <p:blipFill>
          <a:blip r:embed="rId2"/>
          <a:stretch>
            <a:fillRect/>
          </a:stretch>
        </p:blipFill>
        <p:spPr>
          <a:xfrm>
            <a:off x="224193" y="1186804"/>
            <a:ext cx="9457613" cy="513217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4E228-6004-DB2F-FF32-FCDA42984697}"/>
              </a:ext>
            </a:extLst>
          </p:cNvPr>
          <p:cNvSpPr>
            <a:spLocks noGrp="1"/>
          </p:cNvSpPr>
          <p:nvPr>
            <p:ph type="title"/>
          </p:nvPr>
        </p:nvSpPr>
        <p:spPr/>
        <p:txBody>
          <a:bodyPr/>
          <a:lstStyle/>
          <a:p>
            <a:r>
              <a:rPr lang="en-CH" dirty="0"/>
              <a:t>Power Consumption</a:t>
            </a:r>
          </a:p>
        </p:txBody>
      </p:sp>
      <p:sp>
        <p:nvSpPr>
          <p:cNvPr id="4" name="Date Placeholder 3">
            <a:extLst>
              <a:ext uri="{FF2B5EF4-FFF2-40B4-BE49-F238E27FC236}">
                <a16:creationId xmlns:a16="http://schemas.microsoft.com/office/drawing/2014/main" id="{37907AF2-D51D-EB44-42C9-BF1E0FC69988}"/>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4BBACCD5-866A-F5A3-D646-DF3A46ED51A2}"/>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A03E614A-E926-CAA8-61B9-78B61A089762}"/>
              </a:ext>
            </a:extLst>
          </p:cNvPr>
          <p:cNvSpPr>
            <a:spLocks noGrp="1"/>
          </p:cNvSpPr>
          <p:nvPr>
            <p:ph type="sldNum" sz="quarter" idx="12"/>
          </p:nvPr>
        </p:nvSpPr>
        <p:spPr/>
        <p:txBody>
          <a:bodyPr/>
          <a:lstStyle/>
          <a:p>
            <a:pPr>
              <a:defRPr/>
            </a:pPr>
            <a:fld id="{F65926A7-082C-7F44-B9C5-8689AE7B2BEF}" type="slidenum">
              <a:rPr lang="en-US" altLang="en-CH" smtClean="0"/>
              <a:pPr>
                <a:defRPr/>
              </a:pPr>
              <a:t>23</a:t>
            </a:fld>
            <a:endParaRPr lang="en-US" altLang="en-CH"/>
          </a:p>
        </p:txBody>
      </p:sp>
      <p:sp>
        <p:nvSpPr>
          <p:cNvPr id="9" name="TextBox 8">
            <a:extLst>
              <a:ext uri="{FF2B5EF4-FFF2-40B4-BE49-F238E27FC236}">
                <a16:creationId xmlns:a16="http://schemas.microsoft.com/office/drawing/2014/main" id="{D25F5D0B-DA3F-2A12-9D2B-469A9C7A537F}"/>
              </a:ext>
            </a:extLst>
          </p:cNvPr>
          <p:cNvSpPr txBox="1"/>
          <p:nvPr/>
        </p:nvSpPr>
        <p:spPr>
          <a:xfrm>
            <a:off x="344488" y="5892225"/>
            <a:ext cx="9490666" cy="584775"/>
          </a:xfrm>
          <a:prstGeom prst="rect">
            <a:avLst/>
          </a:prstGeom>
          <a:noFill/>
        </p:spPr>
        <p:txBody>
          <a:bodyPr wrap="square">
            <a:spAutoFit/>
          </a:bodyPr>
          <a:lstStyle/>
          <a:p>
            <a:r>
              <a:rPr lang="en-US" sz="1600" b="0" dirty="0">
                <a:solidFill>
                  <a:srgbClr val="0070C0"/>
                </a:solidFill>
              </a:rPr>
              <a:t>Assume the same klystron efficiency as FCC</a:t>
            </a:r>
          </a:p>
          <a:p>
            <a:r>
              <a:rPr lang="en-US" sz="1600" b="0" dirty="0">
                <a:solidFill>
                  <a:srgbClr val="0070C0"/>
                </a:solidFill>
              </a:rPr>
              <a:t>Assume superconducting quads and </a:t>
            </a:r>
            <a:r>
              <a:rPr lang="en-US" sz="1600" b="0" dirty="0" err="1">
                <a:solidFill>
                  <a:srgbClr val="0070C0"/>
                </a:solidFill>
              </a:rPr>
              <a:t>sextupoles</a:t>
            </a:r>
            <a:r>
              <a:rPr lang="en-US" sz="1600" b="0" dirty="0">
                <a:solidFill>
                  <a:srgbClr val="0070C0"/>
                </a:solidFill>
              </a:rPr>
              <a:t>, making full use of the LHC cryogenic line in place</a:t>
            </a:r>
            <a:endParaRPr lang="en-GB" sz="1600" b="0" dirty="0">
              <a:solidFill>
                <a:srgbClr val="0070C0"/>
              </a:solidFill>
            </a:endParaRPr>
          </a:p>
        </p:txBody>
      </p:sp>
      <p:sp>
        <p:nvSpPr>
          <p:cNvPr id="8" name="TextBox 7">
            <a:extLst>
              <a:ext uri="{FF2B5EF4-FFF2-40B4-BE49-F238E27FC236}">
                <a16:creationId xmlns:a16="http://schemas.microsoft.com/office/drawing/2014/main" id="{891F6806-CF42-B113-C1BB-2D696024FD2A}"/>
              </a:ext>
            </a:extLst>
          </p:cNvPr>
          <p:cNvSpPr txBox="1"/>
          <p:nvPr/>
        </p:nvSpPr>
        <p:spPr>
          <a:xfrm>
            <a:off x="654968" y="1844824"/>
            <a:ext cx="8596064" cy="1938992"/>
          </a:xfrm>
          <a:prstGeom prst="rect">
            <a:avLst/>
          </a:prstGeom>
          <a:noFill/>
        </p:spPr>
        <p:txBody>
          <a:bodyPr wrap="square">
            <a:spAutoFit/>
          </a:bodyPr>
          <a:lstStyle/>
          <a:p>
            <a:pPr>
              <a:buNone/>
            </a:pPr>
            <a:r>
              <a:rPr lang="en-GB" b="0" dirty="0">
                <a:solidFill>
                  <a:schemeClr val="accent6"/>
                </a:solidFill>
                <a:effectLst/>
                <a:latin typeface="Helvetica" pitchFamily="2" charset="0"/>
              </a:rPr>
              <a:t>We estimate that the total power consumption at the highest LEP3</a:t>
            </a:r>
          </a:p>
          <a:p>
            <a:pPr>
              <a:buNone/>
            </a:pPr>
            <a:r>
              <a:rPr lang="en-GB" b="0" dirty="0">
                <a:solidFill>
                  <a:schemeClr val="accent6"/>
                </a:solidFill>
                <a:effectLst/>
                <a:latin typeface="Helvetica" pitchFamily="2" charset="0"/>
              </a:rPr>
              <a:t>energy will be about 225 MW, and about 185 MW at the Z pole</a:t>
            </a:r>
            <a:r>
              <a:rPr lang="en-GB" b="0">
                <a:solidFill>
                  <a:schemeClr val="accent6"/>
                </a:solidFill>
                <a:effectLst/>
                <a:latin typeface="Helvetica" pitchFamily="2" charset="0"/>
              </a:rPr>
              <a:t>. </a:t>
            </a:r>
            <a:endParaRPr lang="en-GB" b="0">
              <a:solidFill>
                <a:schemeClr val="accent6"/>
              </a:solidFill>
            </a:endParaRPr>
          </a:p>
          <a:p>
            <a:pPr>
              <a:buNone/>
            </a:pPr>
            <a:endParaRPr lang="en-GB" b="0" dirty="0">
              <a:solidFill>
                <a:schemeClr val="accent6"/>
              </a:solidFill>
            </a:endParaRPr>
          </a:p>
          <a:p>
            <a:pPr>
              <a:buNone/>
            </a:pPr>
            <a:r>
              <a:rPr lang="en-GB" b="0" dirty="0">
                <a:solidFill>
                  <a:schemeClr val="accent6"/>
                </a:solidFill>
                <a:effectLst/>
                <a:latin typeface="Helvetica" pitchFamily="2" charset="0"/>
              </a:rPr>
              <a:t>Usage of high-temperature superconducting arc quadrupoles and </a:t>
            </a:r>
            <a:r>
              <a:rPr lang="en-GB" b="0" dirty="0" err="1">
                <a:solidFill>
                  <a:schemeClr val="accent6"/>
                </a:solidFill>
                <a:effectLst/>
                <a:latin typeface="Helvetica" pitchFamily="2" charset="0"/>
              </a:rPr>
              <a:t>sextupoles</a:t>
            </a:r>
            <a:r>
              <a:rPr lang="en-GB" b="0" dirty="0">
                <a:solidFill>
                  <a:schemeClr val="accent6"/>
                </a:solidFill>
                <a:effectLst/>
                <a:latin typeface="Helvetica" pitchFamily="2" charset="0"/>
              </a:rPr>
              <a:t> (HTS) magnets would help keeping low these</a:t>
            </a:r>
          </a:p>
          <a:p>
            <a:r>
              <a:rPr lang="en-GB" b="0" dirty="0">
                <a:solidFill>
                  <a:schemeClr val="accent6"/>
                </a:solidFill>
                <a:effectLst/>
                <a:latin typeface="Helvetica" pitchFamily="2" charset="0"/>
              </a:rPr>
              <a:t>figures.</a:t>
            </a:r>
          </a:p>
        </p:txBody>
      </p:sp>
    </p:spTree>
    <p:extLst>
      <p:ext uri="{BB962C8B-B14F-4D97-AF65-F5344CB8AC3E}">
        <p14:creationId xmlns:p14="http://schemas.microsoft.com/office/powerpoint/2010/main" val="3890833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39F62-B8BF-D04E-343E-8063798DF7FF}"/>
            </a:ext>
          </a:extLst>
        </p:cNvPr>
        <p:cNvGrpSpPr/>
        <p:nvPr/>
      </p:nvGrpSpPr>
      <p:grpSpPr>
        <a:xfrm>
          <a:off x="0" y="0"/>
          <a:ext cx="0" cy="0"/>
          <a:chOff x="0" y="0"/>
          <a:chExt cx="0" cy="0"/>
        </a:xfrm>
      </p:grpSpPr>
      <p:sp>
        <p:nvSpPr>
          <p:cNvPr id="36865" name="Title 1">
            <a:extLst>
              <a:ext uri="{FF2B5EF4-FFF2-40B4-BE49-F238E27FC236}">
                <a16:creationId xmlns:a16="http://schemas.microsoft.com/office/drawing/2014/main" id="{7FD6E495-DC5C-2EC5-9AA3-24CD28FFE7F4}"/>
              </a:ext>
            </a:extLst>
          </p:cNvPr>
          <p:cNvSpPr>
            <a:spLocks noGrp="1" noChangeArrowheads="1"/>
          </p:cNvSpPr>
          <p:nvPr>
            <p:ph type="title"/>
          </p:nvPr>
        </p:nvSpPr>
        <p:spPr/>
        <p:txBody>
          <a:bodyPr/>
          <a:lstStyle/>
          <a:p>
            <a:r>
              <a:rPr lang="en-CH" altLang="en-CH" dirty="0"/>
              <a:t>Possibilities: The Future Beyond LEP3</a:t>
            </a:r>
          </a:p>
        </p:txBody>
      </p:sp>
      <p:sp>
        <p:nvSpPr>
          <p:cNvPr id="36866" name="Date Placeholder 3">
            <a:extLst>
              <a:ext uri="{FF2B5EF4-FFF2-40B4-BE49-F238E27FC236}">
                <a16:creationId xmlns:a16="http://schemas.microsoft.com/office/drawing/2014/main" id="{C888DAD1-86CD-BBF0-2529-EF9D0F456167}"/>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6867" name="Footer Placeholder 4">
            <a:extLst>
              <a:ext uri="{FF2B5EF4-FFF2-40B4-BE49-F238E27FC236}">
                <a16:creationId xmlns:a16="http://schemas.microsoft.com/office/drawing/2014/main" id="{EE533E00-7533-77C0-7042-25410622AFC9}"/>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6868" name="Slide Number Placeholder 5">
            <a:extLst>
              <a:ext uri="{FF2B5EF4-FFF2-40B4-BE49-F238E27FC236}">
                <a16:creationId xmlns:a16="http://schemas.microsoft.com/office/drawing/2014/main" id="{A887F227-7F86-F321-302E-51DF59BFBD32}"/>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9444897E-14E7-AB48-9236-77F04460795C}" type="slidenum">
              <a:rPr lang="en-US" altLang="en-CH" sz="800" b="0" smtClean="0"/>
              <a:pPr/>
              <a:t>24</a:t>
            </a:fld>
            <a:endParaRPr lang="en-US" altLang="en-CH" sz="800" b="0"/>
          </a:p>
        </p:txBody>
      </p:sp>
      <p:sp>
        <p:nvSpPr>
          <p:cNvPr id="8" name="TextBox 7">
            <a:extLst>
              <a:ext uri="{FF2B5EF4-FFF2-40B4-BE49-F238E27FC236}">
                <a16:creationId xmlns:a16="http://schemas.microsoft.com/office/drawing/2014/main" id="{9CEB75FF-0F76-61D1-F17F-CD0BAE113755}"/>
              </a:ext>
            </a:extLst>
          </p:cNvPr>
          <p:cNvSpPr txBox="1"/>
          <p:nvPr/>
        </p:nvSpPr>
        <p:spPr>
          <a:xfrm>
            <a:off x="204030" y="1381054"/>
            <a:ext cx="9505950" cy="922337"/>
          </a:xfrm>
          <a:prstGeom prst="rect">
            <a:avLst/>
          </a:prstGeom>
          <a:noFill/>
        </p:spPr>
        <p:txBody>
          <a:bodyPr>
            <a:spAutoFit/>
          </a:bodyPr>
          <a:lstStyle/>
          <a:p>
            <a:pPr>
              <a:defRPr/>
            </a:pPr>
            <a:r>
              <a:rPr lang="en-CH" sz="1800" b="0" dirty="0">
                <a:solidFill>
                  <a:schemeClr val="accent2"/>
                </a:solidFill>
                <a:latin typeface="+mj-lt"/>
                <a:ea typeface="DengXian" panose="02010600030101010101" pitchFamily="2" charset="-122"/>
              </a:rPr>
              <a:t>If FCC(ee) or CEPC is built then a ~100 TeV hadron collider would be the obvious next step. </a:t>
            </a:r>
          </a:p>
          <a:p>
            <a:pPr>
              <a:defRPr/>
            </a:pPr>
            <a:r>
              <a:rPr lang="en-CH" sz="1800" dirty="0">
                <a:solidFill>
                  <a:schemeClr val="accent2"/>
                </a:solidFill>
                <a:latin typeface="+mj-lt"/>
                <a:ea typeface="DengXian" panose="02010600030101010101" pitchFamily="2" charset="-122"/>
              </a:rPr>
              <a:t>R&amp;D Goal: Develop high field magnets - followed by the setting up for industrial production to provide solid cost estimates. </a:t>
            </a:r>
            <a:endParaRPr lang="en-CH" sz="1800" dirty="0">
              <a:solidFill>
                <a:schemeClr val="accent2"/>
              </a:solidFill>
              <a:latin typeface="+mj-lt"/>
            </a:endParaRPr>
          </a:p>
        </p:txBody>
      </p:sp>
      <p:sp>
        <p:nvSpPr>
          <p:cNvPr id="10" name="TextBox 9">
            <a:extLst>
              <a:ext uri="{FF2B5EF4-FFF2-40B4-BE49-F238E27FC236}">
                <a16:creationId xmlns:a16="http://schemas.microsoft.com/office/drawing/2014/main" id="{A810496B-A243-70A9-9624-7E7A7C4A1FAC}"/>
              </a:ext>
            </a:extLst>
          </p:cNvPr>
          <p:cNvSpPr txBox="1"/>
          <p:nvPr/>
        </p:nvSpPr>
        <p:spPr>
          <a:xfrm>
            <a:off x="183526" y="2200282"/>
            <a:ext cx="9541632" cy="3862596"/>
          </a:xfrm>
          <a:prstGeom prst="rect">
            <a:avLst/>
          </a:prstGeom>
          <a:noFill/>
        </p:spPr>
        <p:txBody>
          <a:bodyPr wrap="square">
            <a:spAutoFit/>
          </a:bodyPr>
          <a:lstStyle/>
          <a:p>
            <a:pPr algn="just">
              <a:lnSpc>
                <a:spcPct val="115000"/>
              </a:lnSpc>
              <a:spcAft>
                <a:spcPts val="800"/>
              </a:spcAft>
              <a:defRPr/>
            </a:pPr>
            <a:r>
              <a:rPr lang="en-CH" sz="1800" b="0" kern="100" dirty="0">
                <a:solidFill>
                  <a:schemeClr val="accent2"/>
                </a:solidFill>
                <a:latin typeface="+mj-lt"/>
                <a:ea typeface="DengXian" panose="02010600030101010101" pitchFamily="2" charset="-122"/>
                <a:cs typeface="Arial" panose="020B0604020202020204" pitchFamily="34" charset="0"/>
              </a:rPr>
              <a:t>Muon colliders may provide alternative approach to reach constituent com energies of 10 TeV or higher. </a:t>
            </a:r>
            <a:r>
              <a:rPr lang="en-CH" sz="1800" kern="100" dirty="0">
                <a:solidFill>
                  <a:schemeClr val="accent2"/>
                </a:solidFill>
                <a:latin typeface="+mj-lt"/>
                <a:ea typeface="DengXian" panose="02010600030101010101" pitchFamily="2" charset="-122"/>
                <a:cs typeface="Arial" panose="020B0604020202020204" pitchFamily="34" charset="0"/>
              </a:rPr>
              <a:t>R&amp;D Goal: on muon colliders – programme could have milestones along the way that would deliver physics as the R&amp;D progresses - muon driven neutrino beams for experiments such as nuSTORM or those on neutrino/antineutrino factories.</a:t>
            </a:r>
          </a:p>
          <a:p>
            <a:pPr>
              <a:lnSpc>
                <a:spcPct val="115000"/>
              </a:lnSpc>
              <a:spcBef>
                <a:spcPts val="600"/>
              </a:spcBef>
              <a:spcAft>
                <a:spcPts val="200"/>
              </a:spcAft>
            </a:pPr>
            <a:r>
              <a:rPr lang="en-CH" sz="1800" b="0" kern="100" dirty="0">
                <a:solidFill>
                  <a:schemeClr val="accent2"/>
                </a:solidFill>
                <a:effectLst/>
                <a:latin typeface="+mn-lt"/>
                <a:ea typeface="DengXian" panose="02010600030101010101" pitchFamily="2" charset="-122"/>
                <a:cs typeface="Arial" panose="020B0604020202020204" pitchFamily="34" charset="0"/>
              </a:rPr>
              <a:t>-If </a:t>
            </a:r>
            <a:r>
              <a:rPr lang="en-GB" sz="1800" b="0" kern="100" dirty="0">
                <a:solidFill>
                  <a:schemeClr val="accent2"/>
                </a:solidFill>
                <a:effectLst/>
                <a:latin typeface="+mn-lt"/>
                <a:ea typeface="DengXian" panose="02010600030101010101" pitchFamily="2" charset="-122"/>
                <a:cs typeface="Arial" panose="020B0604020202020204" pitchFamily="34" charset="0"/>
              </a:rPr>
              <a:t>FCC-</a:t>
            </a:r>
            <a:r>
              <a:rPr lang="en-GB" sz="1800" b="0" kern="100" dirty="0" err="1">
                <a:solidFill>
                  <a:schemeClr val="accent2"/>
                </a:solidFill>
                <a:effectLst/>
                <a:latin typeface="+mn-lt"/>
                <a:ea typeface="DengXian" panose="02010600030101010101" pitchFamily="2" charset="-122"/>
                <a:cs typeface="Arial" panose="020B0604020202020204" pitchFamily="34" charset="0"/>
              </a:rPr>
              <a:t>ee</a:t>
            </a:r>
            <a:r>
              <a:rPr lang="en-GB" sz="1800" b="0" kern="100" dirty="0">
                <a:solidFill>
                  <a:schemeClr val="accent2"/>
                </a:solidFill>
                <a:effectLst/>
                <a:latin typeface="+mn-lt"/>
                <a:ea typeface="DengXian" panose="02010600030101010101" pitchFamily="2" charset="-122"/>
                <a:cs typeface="Arial" panose="020B0604020202020204" pitchFamily="34" charset="0"/>
              </a:rPr>
              <a:t> </a:t>
            </a:r>
            <a:r>
              <a:rPr lang="en-CH" sz="1800" b="0" kern="100" dirty="0">
                <a:solidFill>
                  <a:schemeClr val="accent2"/>
                </a:solidFill>
                <a:effectLst/>
                <a:latin typeface="+mn-lt"/>
                <a:ea typeface="DengXian" panose="02010600030101010101" pitchFamily="2" charset="-122"/>
                <a:cs typeface="Arial" panose="020B0604020202020204" pitchFamily="34" charset="0"/>
              </a:rPr>
              <a:t>proceeds, then </a:t>
            </a:r>
            <a:r>
              <a:rPr lang="en-US" sz="1800" b="0" kern="100" dirty="0">
                <a:solidFill>
                  <a:schemeClr val="accent2"/>
                </a:solidFill>
                <a:effectLst/>
                <a:latin typeface="+mn-lt"/>
                <a:ea typeface="DengXian" panose="02010600030101010101" pitchFamily="2" charset="-122"/>
                <a:cs typeface="Arial" panose="020B0604020202020204" pitchFamily="34" charset="0"/>
              </a:rPr>
              <a:t>the required</a:t>
            </a:r>
            <a:r>
              <a:rPr lang="en-CH" sz="1800" b="0" kern="100" dirty="0">
                <a:solidFill>
                  <a:schemeClr val="accent2"/>
                </a:solidFill>
                <a:effectLst/>
                <a:latin typeface="+mn-lt"/>
                <a:ea typeface="DengXian" panose="02010600030101010101" pitchFamily="2" charset="-122"/>
                <a:cs typeface="Arial" panose="020B0604020202020204" pitchFamily="34" charset="0"/>
              </a:rPr>
              <a:t> tunnel would already exist. </a:t>
            </a:r>
            <a:br>
              <a:rPr lang="en-CH" sz="1800" b="0" kern="100" dirty="0">
                <a:solidFill>
                  <a:schemeClr val="accent2"/>
                </a:solidFill>
                <a:effectLst/>
                <a:latin typeface="+mn-lt"/>
                <a:ea typeface="DengXian" panose="02010600030101010101" pitchFamily="2" charset="-122"/>
                <a:cs typeface="Arial" panose="020B0604020202020204" pitchFamily="34" charset="0"/>
              </a:rPr>
            </a:br>
            <a:r>
              <a:rPr lang="en-CH" sz="1800" b="0" kern="100" dirty="0">
                <a:solidFill>
                  <a:schemeClr val="accent2"/>
                </a:solidFill>
                <a:effectLst/>
                <a:latin typeface="+mn-lt"/>
                <a:ea typeface="DengXian" panose="02010600030101010101" pitchFamily="2" charset="-122"/>
                <a:cs typeface="Arial" panose="020B0604020202020204" pitchFamily="34" charset="0"/>
              </a:rPr>
              <a:t>However, </a:t>
            </a:r>
            <a:r>
              <a:rPr lang="en-US" sz="1800" b="0" kern="100" dirty="0">
                <a:solidFill>
                  <a:schemeClr val="accent2"/>
                </a:solidFill>
                <a:effectLst/>
                <a:latin typeface="+mn-lt"/>
                <a:ea typeface="DengXian" panose="02010600030101010101" pitchFamily="2" charset="-122"/>
                <a:cs typeface="Arial" panose="020B0604020202020204" pitchFamily="34" charset="0"/>
              </a:rPr>
              <a:t>if </a:t>
            </a:r>
            <a:r>
              <a:rPr lang="en-GB" sz="1800" b="0" kern="100" dirty="0">
                <a:solidFill>
                  <a:schemeClr val="accent2"/>
                </a:solidFill>
                <a:effectLst/>
                <a:latin typeface="+mn-lt"/>
                <a:ea typeface="DengXian" panose="02010600030101010101" pitchFamily="2" charset="-122"/>
                <a:cs typeface="Arial" panose="020B0604020202020204" pitchFamily="34" charset="0"/>
              </a:rPr>
              <a:t>FCC-</a:t>
            </a:r>
            <a:r>
              <a:rPr lang="en-GB" sz="1800" b="0" kern="100" dirty="0" err="1">
                <a:solidFill>
                  <a:schemeClr val="accent2"/>
                </a:solidFill>
                <a:effectLst/>
                <a:latin typeface="+mn-lt"/>
                <a:ea typeface="DengXian" panose="02010600030101010101" pitchFamily="2" charset="-122"/>
                <a:cs typeface="Arial" panose="020B0604020202020204" pitchFamily="34" charset="0"/>
              </a:rPr>
              <a:t>ee</a:t>
            </a:r>
            <a:r>
              <a:rPr lang="en-GB" sz="1800" b="0" kern="100" dirty="0">
                <a:solidFill>
                  <a:schemeClr val="accent2"/>
                </a:solidFill>
                <a:effectLst/>
                <a:latin typeface="+mn-lt"/>
                <a:ea typeface="DengXian" panose="02010600030101010101" pitchFamily="2" charset="-122"/>
                <a:cs typeface="Arial" panose="020B0604020202020204" pitchFamily="34" charset="0"/>
              </a:rPr>
              <a:t> </a:t>
            </a:r>
            <a:r>
              <a:rPr lang="en-US" sz="1800" b="0" kern="100" dirty="0">
                <a:solidFill>
                  <a:schemeClr val="accent2"/>
                </a:solidFill>
                <a:effectLst/>
                <a:latin typeface="+mn-lt"/>
                <a:ea typeface="DengXian" panose="02010600030101010101" pitchFamily="2" charset="-122"/>
                <a:cs typeface="Arial" panose="020B0604020202020204" pitchFamily="34" charset="0"/>
              </a:rPr>
              <a:t>does not proceed, the FCC-</a:t>
            </a:r>
            <a:r>
              <a:rPr lang="en-US" sz="1800" b="0" kern="100" dirty="0" err="1">
                <a:solidFill>
                  <a:schemeClr val="accent2"/>
                </a:solidFill>
                <a:effectLst/>
                <a:latin typeface="+mn-lt"/>
                <a:ea typeface="DengXian" panose="02010600030101010101" pitchFamily="2" charset="-122"/>
                <a:cs typeface="Arial" panose="020B0604020202020204" pitchFamily="34" charset="0"/>
              </a:rPr>
              <a:t>hh</a:t>
            </a:r>
            <a:r>
              <a:rPr lang="en-US" sz="1800" b="0" kern="100" dirty="0">
                <a:solidFill>
                  <a:schemeClr val="accent2"/>
                </a:solidFill>
                <a:effectLst/>
                <a:latin typeface="+mn-lt"/>
                <a:ea typeface="DengXian" panose="02010600030101010101" pitchFamily="2" charset="-122"/>
                <a:cs typeface="Arial" panose="020B0604020202020204" pitchFamily="34" charset="0"/>
              </a:rPr>
              <a:t> tunnel could also be dug later, profiting from the site studies currently underway, and giving due time for magnet development and industrialization. </a:t>
            </a:r>
            <a:br>
              <a:rPr lang="en-US" sz="1800" b="0" kern="100" dirty="0">
                <a:solidFill>
                  <a:schemeClr val="accent2"/>
                </a:solidFill>
                <a:effectLst/>
                <a:latin typeface="+mn-lt"/>
                <a:ea typeface="DengXian" panose="02010600030101010101" pitchFamily="2" charset="-122"/>
                <a:cs typeface="Arial" panose="020B0604020202020204" pitchFamily="34" charset="0"/>
              </a:rPr>
            </a:br>
            <a:r>
              <a:rPr lang="en-US" sz="1800" b="0" kern="100" dirty="0">
                <a:solidFill>
                  <a:schemeClr val="accent2"/>
                </a:solidFill>
                <a:effectLst/>
                <a:latin typeface="+mn-lt"/>
                <a:ea typeface="DengXian" panose="02010600030101010101" pitchFamily="2" charset="-122"/>
                <a:cs typeface="Arial" panose="020B0604020202020204" pitchFamily="34" charset="0"/>
              </a:rPr>
              <a:t>-</a:t>
            </a:r>
            <a:r>
              <a:rPr lang="en-GB" sz="1800" b="0" kern="100" dirty="0">
                <a:solidFill>
                  <a:schemeClr val="accent2"/>
                </a:solidFill>
                <a:effectLst/>
                <a:latin typeface="+mn-lt"/>
                <a:ea typeface="DengXian" panose="02010600030101010101" pitchFamily="2" charset="-122"/>
                <a:cs typeface="Arial" panose="020B0604020202020204" pitchFamily="34" charset="0"/>
              </a:rPr>
              <a:t>If </a:t>
            </a:r>
            <a:r>
              <a:rPr lang="en-CH" sz="1800" b="0" kern="100" dirty="0">
                <a:solidFill>
                  <a:schemeClr val="accent2"/>
                </a:solidFill>
                <a:effectLst/>
                <a:latin typeface="+mn-lt"/>
                <a:ea typeface="DengXian" panose="02010600030101010101" pitchFamily="2" charset="-122"/>
                <a:cs typeface="Arial" panose="020B0604020202020204" pitchFamily="34" charset="0"/>
              </a:rPr>
              <a:t>it turns out that the muon collider is </a:t>
            </a:r>
            <a:r>
              <a:rPr lang="en-US" sz="1800" b="0" kern="100" dirty="0">
                <a:solidFill>
                  <a:schemeClr val="accent2"/>
                </a:solidFill>
                <a:effectLst/>
                <a:latin typeface="+mn-lt"/>
                <a:ea typeface="DengXian" panose="02010600030101010101" pitchFamily="2" charset="-122"/>
                <a:cs typeface="Arial" panose="020B0604020202020204" pitchFamily="34" charset="0"/>
              </a:rPr>
              <a:t>the preferred</a:t>
            </a:r>
            <a:r>
              <a:rPr lang="en-CH" sz="1800" b="0" kern="100" dirty="0">
                <a:solidFill>
                  <a:schemeClr val="accent2"/>
                </a:solidFill>
                <a:effectLst/>
                <a:latin typeface="+mn-lt"/>
                <a:ea typeface="DengXian" panose="02010600030101010101" pitchFamily="2" charset="-122"/>
                <a:cs typeface="Arial" panose="020B0604020202020204" pitchFamily="34" charset="0"/>
              </a:rPr>
              <a:t> path</a:t>
            </a:r>
            <a:r>
              <a:rPr lang="en-US" sz="1800" b="0" kern="100" dirty="0">
                <a:solidFill>
                  <a:schemeClr val="accent2"/>
                </a:solidFill>
                <a:effectLst/>
                <a:latin typeface="+mn-lt"/>
                <a:ea typeface="DengXian" panose="02010600030101010101" pitchFamily="2" charset="-122"/>
                <a:cs typeface="Arial" panose="020B0604020202020204" pitchFamily="34" charset="0"/>
              </a:rPr>
              <a:t>, </a:t>
            </a:r>
            <a:r>
              <a:rPr lang="en-CH" sz="1800" b="0" kern="100" dirty="0">
                <a:solidFill>
                  <a:schemeClr val="accent2"/>
                </a:solidFill>
                <a:effectLst/>
                <a:latin typeface="+mn-lt"/>
                <a:ea typeface="DengXian" panose="02010600030101010101" pitchFamily="2" charset="-122"/>
                <a:cs typeface="Arial" panose="020B0604020202020204" pitchFamily="34" charset="0"/>
              </a:rPr>
              <a:t>the required tunnel would be smaller than even the LEP/LHC tunnel</a:t>
            </a:r>
            <a:r>
              <a:rPr lang="en-US" sz="1800" b="0" kern="100" dirty="0">
                <a:solidFill>
                  <a:schemeClr val="accent2"/>
                </a:solidFill>
                <a:effectLst/>
                <a:latin typeface="+mn-lt"/>
                <a:ea typeface="DengXian" panose="02010600030101010101" pitchFamily="2" charset="-122"/>
                <a:cs typeface="Arial" panose="020B0604020202020204" pitchFamily="34" charset="0"/>
              </a:rPr>
              <a:t>,</a:t>
            </a:r>
            <a:r>
              <a:rPr lang="en-CH" sz="1800" b="0" kern="100" dirty="0">
                <a:solidFill>
                  <a:schemeClr val="accent2"/>
                </a:solidFill>
                <a:effectLst/>
                <a:latin typeface="+mn-lt"/>
                <a:ea typeface="DengXian" panose="02010600030101010101" pitchFamily="2" charset="-122"/>
                <a:cs typeface="Arial" panose="020B0604020202020204" pitchFamily="34" charset="0"/>
              </a:rPr>
              <a:t> which could </a:t>
            </a:r>
            <a:r>
              <a:rPr lang="en-US" sz="1800" b="0" kern="100" dirty="0">
                <a:solidFill>
                  <a:schemeClr val="accent2"/>
                </a:solidFill>
                <a:effectLst/>
                <a:latin typeface="+mn-lt"/>
                <a:ea typeface="DengXian" panose="02010600030101010101" pitchFamily="2" charset="-122"/>
                <a:cs typeface="Arial" panose="020B0604020202020204" pitchFamily="34" charset="0"/>
              </a:rPr>
              <a:t>host</a:t>
            </a:r>
            <a:r>
              <a:rPr lang="en-CH" sz="1800" b="0" kern="100" dirty="0">
                <a:solidFill>
                  <a:schemeClr val="accent2"/>
                </a:solidFill>
                <a:effectLst/>
                <a:latin typeface="+mn-lt"/>
                <a:ea typeface="DengXian" panose="02010600030101010101" pitchFamily="2" charset="-122"/>
                <a:cs typeface="Arial" panose="020B0604020202020204" pitchFamily="34" charset="0"/>
              </a:rPr>
              <a:t> an intermediate/injector ring.</a:t>
            </a:r>
          </a:p>
          <a:p>
            <a:pPr algn="just">
              <a:lnSpc>
                <a:spcPct val="115000"/>
              </a:lnSpc>
              <a:spcAft>
                <a:spcPts val="200"/>
              </a:spcAft>
              <a:defRPr/>
            </a:pPr>
            <a:r>
              <a:rPr lang="en-CH" sz="1800" kern="100" dirty="0">
                <a:solidFill>
                  <a:srgbClr val="FF0000"/>
                </a:solidFill>
                <a:latin typeface="+mj-lt"/>
                <a:ea typeface="DengXian" panose="02010600030101010101" pitchFamily="2" charset="-122"/>
                <a:cs typeface="Arial" panose="020B0604020202020204" pitchFamily="34" charset="0"/>
              </a:rPr>
              <a:t>-After LEP3 </a:t>
            </a:r>
            <a:r>
              <a:rPr lang="en-CH" sz="1800" b="0" kern="100" dirty="0">
                <a:solidFill>
                  <a:schemeClr val="accent2"/>
                </a:solidFill>
                <a:latin typeface="+mj-lt"/>
                <a:ea typeface="DengXian" panose="02010600030101010101" pitchFamily="2" charset="-122"/>
                <a:cs typeface="Arial" panose="020B0604020202020204" pitchFamily="34" charset="0"/>
              </a:rPr>
              <a:t>(i.e. after around 30 years from today) perhaps via a worldwide strategy.</a:t>
            </a:r>
          </a:p>
        </p:txBody>
      </p:sp>
      <p:sp>
        <p:nvSpPr>
          <p:cNvPr id="3" name="TextBox 2">
            <a:extLst>
              <a:ext uri="{FF2B5EF4-FFF2-40B4-BE49-F238E27FC236}">
                <a16:creationId xmlns:a16="http://schemas.microsoft.com/office/drawing/2014/main" id="{A97DF930-6D82-8A43-91AC-A4560073F80A}"/>
              </a:ext>
            </a:extLst>
          </p:cNvPr>
          <p:cNvSpPr txBox="1"/>
          <p:nvPr/>
        </p:nvSpPr>
        <p:spPr>
          <a:xfrm>
            <a:off x="183526" y="1054066"/>
            <a:ext cx="9505950" cy="369332"/>
          </a:xfrm>
          <a:prstGeom prst="rect">
            <a:avLst/>
          </a:prstGeom>
          <a:noFill/>
        </p:spPr>
        <p:txBody>
          <a:bodyPr>
            <a:spAutoFit/>
          </a:bodyPr>
          <a:lstStyle/>
          <a:p>
            <a:pPr>
              <a:defRPr/>
            </a:pPr>
            <a:r>
              <a:rPr lang="en-CH" sz="1800" dirty="0">
                <a:solidFill>
                  <a:srgbClr val="FF0000"/>
                </a:solidFill>
                <a:latin typeface="+mj-lt"/>
                <a:ea typeface="DengXian" panose="02010600030101010101" pitchFamily="2" charset="-122"/>
              </a:rPr>
              <a:t>Aim:  </a:t>
            </a:r>
            <a:r>
              <a:rPr lang="en-CH" sz="1800" b="0" dirty="0">
                <a:solidFill>
                  <a:srgbClr val="FF0000"/>
                </a:solidFill>
                <a:latin typeface="+mj-lt"/>
                <a:ea typeface="DengXian" panose="02010600030101010101" pitchFamily="2" charset="-122"/>
              </a:rPr>
              <a:t>an accelerator with constituent √s ~10 times higher than LHC (1-2 TeV).</a:t>
            </a:r>
            <a:endParaRPr lang="en-CH" sz="1800" b="0" dirty="0">
              <a:solidFill>
                <a:srgbClr val="FF0000"/>
              </a:solidFill>
              <a:latin typeface="+mj-lt"/>
            </a:endParaRPr>
          </a:p>
        </p:txBody>
      </p:sp>
    </p:spTree>
    <p:extLst>
      <p:ext uri="{BB962C8B-B14F-4D97-AF65-F5344CB8AC3E}">
        <p14:creationId xmlns:p14="http://schemas.microsoft.com/office/powerpoint/2010/main" val="10751099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5E552E-BC17-8ADB-8A62-A226E7AECFC8}"/>
              </a:ext>
            </a:extLst>
          </p:cNvPr>
          <p:cNvSpPr>
            <a:spLocks noGrp="1"/>
          </p:cNvSpPr>
          <p:nvPr>
            <p:ph type="title"/>
          </p:nvPr>
        </p:nvSpPr>
        <p:spPr/>
        <p:txBody>
          <a:bodyPr/>
          <a:lstStyle/>
          <a:p>
            <a:r>
              <a:rPr lang="en-CH" dirty="0"/>
              <a:t>Synergies (Later talks)</a:t>
            </a:r>
          </a:p>
        </p:txBody>
      </p:sp>
      <p:sp>
        <p:nvSpPr>
          <p:cNvPr id="3" name="Content Placeholder 2">
            <a:extLst>
              <a:ext uri="{FF2B5EF4-FFF2-40B4-BE49-F238E27FC236}">
                <a16:creationId xmlns:a16="http://schemas.microsoft.com/office/drawing/2014/main" id="{F792C3A2-DA12-7EBB-93AA-FCB5FC7A064D}"/>
              </a:ext>
            </a:extLst>
          </p:cNvPr>
          <p:cNvSpPr>
            <a:spLocks noGrp="1"/>
          </p:cNvSpPr>
          <p:nvPr>
            <p:ph idx="1"/>
          </p:nvPr>
        </p:nvSpPr>
        <p:spPr>
          <a:xfrm>
            <a:off x="490774" y="1423194"/>
            <a:ext cx="9070738" cy="4525963"/>
          </a:xfrm>
        </p:spPr>
        <p:txBody>
          <a:bodyPr/>
          <a:lstStyle/>
          <a:p>
            <a:r>
              <a:rPr lang="en-CH" b="1" dirty="0">
                <a:solidFill>
                  <a:schemeClr val="accent6"/>
                </a:solidFill>
              </a:rPr>
              <a:t>LEPZ - A Future Use of the LHC Tunnel </a:t>
            </a:r>
          </a:p>
          <a:p>
            <a:r>
              <a:rPr lang="en-CH" b="1" dirty="0">
                <a:solidFill>
                  <a:schemeClr val="accent6"/>
                </a:solidFill>
              </a:rPr>
              <a:t>	</a:t>
            </a:r>
            <a:r>
              <a:rPr lang="en-CH" dirty="0"/>
              <a:t>M.Drewes, E. and M. Shaposhnikov</a:t>
            </a:r>
          </a:p>
          <a:p>
            <a:r>
              <a:rPr lang="en-CH" dirty="0"/>
              <a:t>	Includes a Z factory similar to LEP3 Z running.</a:t>
            </a:r>
          </a:p>
          <a:p>
            <a:endParaRPr lang="en-CH" dirty="0"/>
          </a:p>
          <a:p>
            <a:r>
              <a:rPr lang="en-CH" b="1" dirty="0">
                <a:solidFill>
                  <a:schemeClr val="accent6"/>
                </a:solidFill>
              </a:rPr>
              <a:t>LHeC: </a:t>
            </a:r>
            <a:r>
              <a:rPr lang="en-GB" b="1" dirty="0">
                <a:solidFill>
                  <a:schemeClr val="accent6"/>
                </a:solidFill>
              </a:rPr>
              <a:t>The Large Hadron electron Collider (</a:t>
            </a:r>
            <a:r>
              <a:rPr lang="en-GB" b="1" dirty="0" err="1">
                <a:solidFill>
                  <a:schemeClr val="accent6"/>
                </a:solidFill>
              </a:rPr>
              <a:t>LHeC</a:t>
            </a:r>
            <a:r>
              <a:rPr lang="en-GB" b="1" dirty="0">
                <a:solidFill>
                  <a:schemeClr val="accent6"/>
                </a:solidFill>
              </a:rPr>
              <a:t>) as a bridge project for CERN</a:t>
            </a:r>
          </a:p>
          <a:p>
            <a:r>
              <a:rPr lang="en-GB" dirty="0"/>
              <a:t>	J. </a:t>
            </a:r>
            <a:r>
              <a:rPr lang="en-GB" dirty="0" err="1"/>
              <a:t>d’Hondt</a:t>
            </a:r>
            <a:r>
              <a:rPr lang="en-GB" dirty="0"/>
              <a:t> et al.</a:t>
            </a:r>
          </a:p>
          <a:p>
            <a:r>
              <a:rPr lang="en-GB" dirty="0"/>
              <a:t>	See later talk by Oliver Bruning</a:t>
            </a:r>
          </a:p>
          <a:p>
            <a:endParaRPr lang="en-GB" dirty="0"/>
          </a:p>
          <a:p>
            <a:r>
              <a:rPr lang="en-GB" b="1" dirty="0">
                <a:solidFill>
                  <a:schemeClr val="accent6"/>
                </a:solidFill>
              </a:rPr>
              <a:t>The Muon Collider</a:t>
            </a:r>
          </a:p>
          <a:p>
            <a:r>
              <a:rPr lang="en-GB" dirty="0"/>
              <a:t>	D. Schulte et al</a:t>
            </a:r>
          </a:p>
          <a:p>
            <a:r>
              <a:rPr lang="en-GB" dirty="0"/>
              <a:t>	See later talk by D. </a:t>
            </a:r>
            <a:r>
              <a:rPr lang="en-GB"/>
              <a:t>Schulte</a:t>
            </a:r>
            <a:endParaRPr lang="en-CH" dirty="0"/>
          </a:p>
          <a:p>
            <a:endParaRPr lang="en-CH" dirty="0"/>
          </a:p>
        </p:txBody>
      </p:sp>
      <p:sp>
        <p:nvSpPr>
          <p:cNvPr id="4" name="Date Placeholder 3">
            <a:extLst>
              <a:ext uri="{FF2B5EF4-FFF2-40B4-BE49-F238E27FC236}">
                <a16:creationId xmlns:a16="http://schemas.microsoft.com/office/drawing/2014/main" id="{B94A1C78-DFE2-81B1-F5B7-D3C484102426}"/>
              </a:ext>
            </a:extLst>
          </p:cNvPr>
          <p:cNvSpPr>
            <a:spLocks noGrp="1"/>
          </p:cNvSpPr>
          <p:nvPr>
            <p:ph type="dt" sz="half" idx="10"/>
          </p:nvPr>
        </p:nvSpPr>
        <p:spPr/>
        <p:txBody>
          <a:bodyPr/>
          <a:lstStyle/>
          <a:p>
            <a:pPr>
              <a:defRPr/>
            </a:pPr>
            <a:endParaRPr lang="en-US"/>
          </a:p>
        </p:txBody>
      </p:sp>
      <p:sp>
        <p:nvSpPr>
          <p:cNvPr id="5" name="Footer Placeholder 4">
            <a:extLst>
              <a:ext uri="{FF2B5EF4-FFF2-40B4-BE49-F238E27FC236}">
                <a16:creationId xmlns:a16="http://schemas.microsoft.com/office/drawing/2014/main" id="{E4B3FF21-FEAB-5AA5-003F-DEE64FA0D461}"/>
              </a:ext>
            </a:extLst>
          </p:cNvPr>
          <p:cNvSpPr>
            <a:spLocks noGrp="1"/>
          </p:cNvSpPr>
          <p:nvPr>
            <p:ph type="ftr" sz="quarter" idx="11"/>
          </p:nvPr>
        </p:nvSpPr>
        <p:spPr/>
        <p:txBody>
          <a:bodyPr/>
          <a:lstStyle/>
          <a:p>
            <a:pPr>
              <a:defRPr/>
            </a:pPr>
            <a:r>
              <a:rPr lang="en-US"/>
              <a:t>Imperial May'25 tsv</a:t>
            </a:r>
          </a:p>
        </p:txBody>
      </p:sp>
      <p:sp>
        <p:nvSpPr>
          <p:cNvPr id="6" name="Slide Number Placeholder 5">
            <a:extLst>
              <a:ext uri="{FF2B5EF4-FFF2-40B4-BE49-F238E27FC236}">
                <a16:creationId xmlns:a16="http://schemas.microsoft.com/office/drawing/2014/main" id="{49BA109F-518B-94F7-E2EF-825511DB6F28}"/>
              </a:ext>
            </a:extLst>
          </p:cNvPr>
          <p:cNvSpPr>
            <a:spLocks noGrp="1"/>
          </p:cNvSpPr>
          <p:nvPr>
            <p:ph type="sldNum" sz="quarter" idx="12"/>
          </p:nvPr>
        </p:nvSpPr>
        <p:spPr/>
        <p:txBody>
          <a:bodyPr/>
          <a:lstStyle/>
          <a:p>
            <a:pPr>
              <a:defRPr/>
            </a:pPr>
            <a:fld id="{F65926A7-082C-7F44-B9C5-8689AE7B2BEF}" type="slidenum">
              <a:rPr lang="en-US" altLang="en-CH" smtClean="0"/>
              <a:pPr>
                <a:defRPr/>
              </a:pPr>
              <a:t>25</a:t>
            </a:fld>
            <a:endParaRPr lang="en-US" altLang="en-CH"/>
          </a:p>
        </p:txBody>
      </p:sp>
    </p:spTree>
    <p:extLst>
      <p:ext uri="{BB962C8B-B14F-4D97-AF65-F5344CB8AC3E}">
        <p14:creationId xmlns:p14="http://schemas.microsoft.com/office/powerpoint/2010/main" val="27438808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a:extLst>
              <a:ext uri="{FF2B5EF4-FFF2-40B4-BE49-F238E27FC236}">
                <a16:creationId xmlns:a16="http://schemas.microsoft.com/office/drawing/2014/main" id="{B311C1DC-7760-AE26-E441-98795985D6E1}"/>
              </a:ext>
            </a:extLst>
          </p:cNvPr>
          <p:cNvSpPr>
            <a:spLocks noGrp="1" noChangeArrowheads="1"/>
          </p:cNvSpPr>
          <p:nvPr>
            <p:ph type="title"/>
          </p:nvPr>
        </p:nvSpPr>
        <p:spPr/>
        <p:txBody>
          <a:bodyPr/>
          <a:lstStyle/>
          <a:p>
            <a:r>
              <a:rPr lang="en-CH" altLang="en-CH"/>
              <a:t>Summary</a:t>
            </a:r>
          </a:p>
        </p:txBody>
      </p:sp>
      <p:sp>
        <p:nvSpPr>
          <p:cNvPr id="37890" name="Date Placeholder 3">
            <a:extLst>
              <a:ext uri="{FF2B5EF4-FFF2-40B4-BE49-F238E27FC236}">
                <a16:creationId xmlns:a16="http://schemas.microsoft.com/office/drawing/2014/main" id="{82DD9952-5931-DCA8-7BB3-610ED214A04B}"/>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7891" name="Footer Placeholder 4">
            <a:extLst>
              <a:ext uri="{FF2B5EF4-FFF2-40B4-BE49-F238E27FC236}">
                <a16:creationId xmlns:a16="http://schemas.microsoft.com/office/drawing/2014/main" id="{4E5B1D8C-74E1-BABA-6C00-A11815E3E5F2}"/>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7892" name="Slide Number Placeholder 5">
            <a:extLst>
              <a:ext uri="{FF2B5EF4-FFF2-40B4-BE49-F238E27FC236}">
                <a16:creationId xmlns:a16="http://schemas.microsoft.com/office/drawing/2014/main" id="{9408E963-7416-4E7F-257B-345CCD52D69E}"/>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CE7314F7-5B6E-6449-AF77-2A4F54EBD6AC}" type="slidenum">
              <a:rPr lang="en-US" altLang="en-CH" sz="800" b="0" smtClean="0"/>
              <a:pPr/>
              <a:t>26</a:t>
            </a:fld>
            <a:endParaRPr lang="en-US" altLang="en-CH" sz="800" b="0"/>
          </a:p>
        </p:txBody>
      </p:sp>
      <p:sp>
        <p:nvSpPr>
          <p:cNvPr id="8" name="TextBox 7">
            <a:extLst>
              <a:ext uri="{FF2B5EF4-FFF2-40B4-BE49-F238E27FC236}">
                <a16:creationId xmlns:a16="http://schemas.microsoft.com/office/drawing/2014/main" id="{6C2D6C42-C361-A93C-9A23-78DEFB31DDA4}"/>
              </a:ext>
            </a:extLst>
          </p:cNvPr>
          <p:cNvSpPr txBox="1"/>
          <p:nvPr/>
        </p:nvSpPr>
        <p:spPr>
          <a:xfrm>
            <a:off x="236476" y="5267982"/>
            <a:ext cx="9433048" cy="1136401"/>
          </a:xfrm>
          <a:prstGeom prst="rect">
            <a:avLst/>
          </a:prstGeom>
          <a:noFill/>
        </p:spPr>
        <p:txBody>
          <a:bodyPr wrap="square">
            <a:spAutoFit/>
          </a:bodyPr>
          <a:lstStyle/>
          <a:p>
            <a:pPr>
              <a:lnSpc>
                <a:spcPct val="115000"/>
              </a:lnSpc>
              <a:spcAft>
                <a:spcPts val="800"/>
              </a:spcAft>
              <a:defRPr/>
            </a:pPr>
            <a:r>
              <a:rPr lang="en-CH" b="0" dirty="0">
                <a:solidFill>
                  <a:schemeClr val="accent2"/>
                </a:solidFill>
                <a:effectLst/>
                <a:latin typeface="+mn-lt"/>
                <a:ea typeface="DengXian" panose="02010600030101010101" pitchFamily="2" charset="-122"/>
              </a:rPr>
              <a:t>No showstoppers have yet been identified</a:t>
            </a:r>
            <a:r>
              <a:rPr lang="en-US" b="0" dirty="0">
                <a:solidFill>
                  <a:schemeClr val="accent2"/>
                </a:solidFill>
                <a:effectLst/>
                <a:latin typeface="+mn-lt"/>
                <a:ea typeface="DengXian" panose="02010600030101010101" pitchFamily="2" charset="-122"/>
              </a:rPr>
              <a:t>, and w</a:t>
            </a:r>
            <a:r>
              <a:rPr lang="en-CH" b="0" dirty="0">
                <a:solidFill>
                  <a:schemeClr val="accent2"/>
                </a:solidFill>
                <a:effectLst/>
                <a:latin typeface="+mn-lt"/>
                <a:ea typeface="DengXian" panose="02010600030101010101" pitchFamily="2" charset="-122"/>
              </a:rPr>
              <a:t>e consider this proposal to be</a:t>
            </a:r>
            <a:r>
              <a:rPr lang="en-US" b="0" dirty="0">
                <a:solidFill>
                  <a:schemeClr val="accent2"/>
                </a:solidFill>
                <a:effectLst/>
                <a:latin typeface="+mn-lt"/>
                <a:ea typeface="DengXian" panose="02010600030101010101" pitchFamily="2" charset="-122"/>
              </a:rPr>
              <a:t> sufficiently</a:t>
            </a:r>
            <a:r>
              <a:rPr lang="en-CH" b="0" dirty="0">
                <a:solidFill>
                  <a:schemeClr val="accent2"/>
                </a:solidFill>
                <a:effectLst/>
                <a:latin typeface="+mn-lt"/>
                <a:ea typeface="DengXian" panose="02010600030101010101" pitchFamily="2" charset="-122"/>
              </a:rPr>
              <a:t> interesting to deserve further study. </a:t>
            </a:r>
            <a:r>
              <a:rPr lang="en-US" b="0" dirty="0">
                <a:solidFill>
                  <a:schemeClr val="accent2"/>
                </a:solidFill>
                <a:effectLst/>
                <a:latin typeface="+mn-lt"/>
                <a:ea typeface="DengXian" panose="02010600030101010101" pitchFamily="2" charset="-122"/>
              </a:rPr>
              <a:t>We have identified important </a:t>
            </a:r>
            <a:r>
              <a:rPr lang="en-CH" b="0" dirty="0">
                <a:solidFill>
                  <a:schemeClr val="accent2"/>
                </a:solidFill>
                <a:effectLst/>
                <a:latin typeface="+mn-lt"/>
                <a:ea typeface="DengXian" panose="02010600030101010101" pitchFamily="2" charset="-122"/>
              </a:rPr>
              <a:t>areas </a:t>
            </a:r>
            <a:r>
              <a:rPr lang="en-US" b="0" dirty="0">
                <a:solidFill>
                  <a:schemeClr val="accent2"/>
                </a:solidFill>
                <a:effectLst/>
                <a:latin typeface="+mn-lt"/>
                <a:ea typeface="DengXian" panose="02010600030101010101" pitchFamily="2" charset="-122"/>
              </a:rPr>
              <a:t>that would require deeper investigation</a:t>
            </a:r>
            <a:r>
              <a:rPr lang="en-CH" b="0" dirty="0">
                <a:solidFill>
                  <a:schemeClr val="accent2"/>
                </a:solidFill>
                <a:effectLst/>
                <a:latin typeface="+mn-lt"/>
                <a:ea typeface="DengXian" panose="02010600030101010101" pitchFamily="2" charset="-122"/>
              </a:rPr>
              <a:t> before </a:t>
            </a:r>
            <a:r>
              <a:rPr lang="en-US" b="0" dirty="0">
                <a:solidFill>
                  <a:schemeClr val="accent2"/>
                </a:solidFill>
                <a:effectLst/>
                <a:latin typeface="+mn-lt"/>
                <a:ea typeface="DengXian" panose="02010600030101010101" pitchFamily="2" charset="-122"/>
              </a:rPr>
              <a:t>CERN could commit to LEP3.</a:t>
            </a:r>
            <a:r>
              <a:rPr lang="en-CH" b="0" dirty="0">
                <a:solidFill>
                  <a:schemeClr val="accent2"/>
                </a:solidFill>
                <a:effectLst/>
                <a:latin typeface="+mn-lt"/>
              </a:rPr>
              <a:t> </a:t>
            </a:r>
            <a:endParaRPr lang="en-CH" b="0" kern="100" dirty="0">
              <a:solidFill>
                <a:schemeClr val="accent2"/>
              </a:solidFill>
              <a:latin typeface="+mn-lt"/>
              <a:ea typeface="DengXian" panose="02010600030101010101" pitchFamily="2" charset="-122"/>
              <a:cs typeface="Arial" panose="020B0604020202020204" pitchFamily="34" charset="0"/>
            </a:endParaRPr>
          </a:p>
        </p:txBody>
      </p:sp>
      <p:sp>
        <p:nvSpPr>
          <p:cNvPr id="3" name="TextBox 2">
            <a:extLst>
              <a:ext uri="{FF2B5EF4-FFF2-40B4-BE49-F238E27FC236}">
                <a16:creationId xmlns:a16="http://schemas.microsoft.com/office/drawing/2014/main" id="{8569E855-C135-85C0-36C8-E97E82CCF66A}"/>
              </a:ext>
            </a:extLst>
          </p:cNvPr>
          <p:cNvSpPr txBox="1"/>
          <p:nvPr/>
        </p:nvSpPr>
        <p:spPr>
          <a:xfrm>
            <a:off x="461314" y="1968116"/>
            <a:ext cx="9100120" cy="3170099"/>
          </a:xfrm>
          <a:prstGeom prst="rect">
            <a:avLst/>
          </a:prstGeom>
          <a:noFill/>
        </p:spPr>
        <p:txBody>
          <a:bodyPr wrap="square">
            <a:spAutoFit/>
          </a:bodyPr>
          <a:lstStyle/>
          <a:p>
            <a:r>
              <a:rPr lang="en-GB" dirty="0">
                <a:solidFill>
                  <a:schemeClr val="accent2"/>
                </a:solidFill>
                <a:latin typeface="+mn-lt"/>
              </a:rPr>
              <a:t>ESPP requests an alternative/</a:t>
            </a:r>
            <a:r>
              <a:rPr lang="en-IT">
                <a:solidFill>
                  <a:schemeClr val="accent2"/>
                </a:solidFill>
                <a:latin typeface="+mn-lt"/>
              </a:rPr>
              <a:t> backup option for </a:t>
            </a:r>
            <a:r>
              <a:rPr lang="en-GB" dirty="0">
                <a:solidFill>
                  <a:schemeClr val="accent2"/>
                </a:solidFill>
                <a:latin typeface="+mn-lt"/>
              </a:rPr>
              <a:t>the preferred one</a:t>
            </a:r>
            <a:r>
              <a:rPr lang="en-IT">
                <a:solidFill>
                  <a:schemeClr val="accent2"/>
                </a:solidFill>
                <a:latin typeface="+mn-lt"/>
              </a:rPr>
              <a:t>. </a:t>
            </a:r>
            <a:endParaRPr lang="en-GB" dirty="0">
              <a:solidFill>
                <a:schemeClr val="accent2"/>
              </a:solidFill>
              <a:latin typeface="+mn-lt"/>
            </a:endParaRPr>
          </a:p>
          <a:p>
            <a:r>
              <a:rPr lang="en-US" b="0" dirty="0">
                <a:solidFill>
                  <a:schemeClr val="accent2"/>
                </a:solidFill>
                <a:latin typeface="+mn-lt"/>
                <a:ea typeface="DengXian" panose="02010600030101010101" pitchFamily="2" charset="-122"/>
              </a:rPr>
              <a:t>A</a:t>
            </a:r>
            <a:r>
              <a:rPr lang="en-US" b="0" dirty="0">
                <a:solidFill>
                  <a:schemeClr val="accent2"/>
                </a:solidFill>
                <a:effectLst/>
                <a:latin typeface="+mn-lt"/>
                <a:ea typeface="DengXian" panose="02010600030101010101" pitchFamily="2" charset="-122"/>
              </a:rPr>
              <a:t>n </a:t>
            </a:r>
            <a:r>
              <a:rPr lang="en-CH" b="0" dirty="0">
                <a:solidFill>
                  <a:schemeClr val="accent2"/>
                </a:solidFill>
                <a:effectLst/>
                <a:latin typeface="+mn-lt"/>
                <a:ea typeface="DengXian" panose="02010600030101010101" pitchFamily="2" charset="-122"/>
              </a:rPr>
              <a:t>e</a:t>
            </a:r>
            <a:r>
              <a:rPr lang="en-CH" b="0" baseline="30000" dirty="0">
                <a:solidFill>
                  <a:schemeClr val="accent2"/>
                </a:solidFill>
                <a:effectLst/>
                <a:latin typeface="+mn-lt"/>
                <a:ea typeface="DengXian" panose="02010600030101010101" pitchFamily="2" charset="-122"/>
              </a:rPr>
              <a:t>+</a:t>
            </a:r>
            <a:r>
              <a:rPr lang="en-CH" b="0" dirty="0">
                <a:solidFill>
                  <a:schemeClr val="accent2"/>
                </a:solidFill>
                <a:effectLst/>
                <a:latin typeface="+mn-lt"/>
                <a:ea typeface="DengXian" panose="02010600030101010101" pitchFamily="2" charset="-122"/>
              </a:rPr>
              <a:t>e</a:t>
            </a:r>
            <a:r>
              <a:rPr lang="en-CH" b="0" baseline="30000" dirty="0">
                <a:solidFill>
                  <a:schemeClr val="accent2"/>
                </a:solidFill>
                <a:effectLst/>
                <a:latin typeface="+mn-lt"/>
                <a:ea typeface="DengXian" panose="02010600030101010101" pitchFamily="2" charset="-122"/>
              </a:rPr>
              <a:t>−</a:t>
            </a:r>
            <a:r>
              <a:rPr lang="en-CH" b="0" dirty="0">
                <a:solidFill>
                  <a:schemeClr val="accent2"/>
                </a:solidFill>
                <a:effectLst/>
                <a:latin typeface="+mn-lt"/>
                <a:ea typeface="DengXian" panose="02010600030101010101" pitchFamily="2" charset="-122"/>
              </a:rPr>
              <a:t> </a:t>
            </a:r>
            <a:r>
              <a:rPr lang="en-US" b="0" dirty="0">
                <a:solidFill>
                  <a:schemeClr val="accent2"/>
                </a:solidFill>
                <a:effectLst/>
                <a:latin typeface="+mn-lt"/>
                <a:ea typeface="DengXian" panose="02010600030101010101" pitchFamily="2" charset="-122"/>
              </a:rPr>
              <a:t>collider in the LHC tunnel, referred to here as</a:t>
            </a:r>
            <a:r>
              <a:rPr lang="en-CH" b="0" dirty="0">
                <a:solidFill>
                  <a:schemeClr val="accent2"/>
                </a:solidFill>
                <a:effectLst/>
                <a:latin typeface="+mn-lt"/>
                <a:ea typeface="DengXian" panose="02010600030101010101" pitchFamily="2" charset="-122"/>
              </a:rPr>
              <a:t> LEP3, is proposed as an a backup</a:t>
            </a:r>
            <a:r>
              <a:rPr lang="en-CH" b="0" dirty="0">
                <a:solidFill>
                  <a:schemeClr val="accent2"/>
                </a:solidFill>
                <a:effectLst/>
                <a:latin typeface="+mn-lt"/>
              </a:rPr>
              <a:t> option</a:t>
            </a:r>
            <a:endParaRPr lang="en-GB" b="0" dirty="0">
              <a:solidFill>
                <a:schemeClr val="accent2"/>
              </a:solidFill>
              <a:latin typeface="+mn-lt"/>
            </a:endParaRPr>
          </a:p>
          <a:p>
            <a:pPr marL="342900" indent="-342900">
              <a:buFont typeface="Arial" panose="020B0604020202020204" pitchFamily="34" charset="0"/>
              <a:buChar char="•"/>
            </a:pPr>
            <a:r>
              <a:rPr lang="en-US" b="0" dirty="0">
                <a:solidFill>
                  <a:schemeClr val="accent1">
                    <a:lumMod val="50000"/>
                  </a:schemeClr>
                </a:solidFill>
                <a:effectLst/>
                <a:latin typeface="+mn-lt"/>
                <a:ea typeface="DengXian" panose="02010600030101010101" pitchFamily="2" charset="-122"/>
              </a:rPr>
              <a:t>Compared to the linear </a:t>
            </a:r>
            <a:r>
              <a:rPr lang="en-CH" b="0" dirty="0">
                <a:solidFill>
                  <a:schemeClr val="accent1">
                    <a:lumMod val="50000"/>
                  </a:schemeClr>
                </a:solidFill>
                <a:effectLst/>
                <a:latin typeface="+mn-lt"/>
                <a:ea typeface="DengXian" panose="02010600030101010101" pitchFamily="2" charset="-122"/>
              </a:rPr>
              <a:t>e</a:t>
            </a:r>
            <a:r>
              <a:rPr lang="en-CH" b="0" baseline="30000" dirty="0">
                <a:solidFill>
                  <a:schemeClr val="accent1">
                    <a:lumMod val="50000"/>
                  </a:schemeClr>
                </a:solidFill>
                <a:effectLst/>
                <a:latin typeface="+mn-lt"/>
                <a:ea typeface="DengXian" panose="02010600030101010101" pitchFamily="2" charset="-122"/>
              </a:rPr>
              <a:t>+</a:t>
            </a:r>
            <a:r>
              <a:rPr lang="en-CH" b="0" dirty="0">
                <a:solidFill>
                  <a:schemeClr val="accent1">
                    <a:lumMod val="50000"/>
                  </a:schemeClr>
                </a:solidFill>
                <a:effectLst/>
                <a:latin typeface="+mn-lt"/>
                <a:ea typeface="DengXian" panose="02010600030101010101" pitchFamily="2" charset="-122"/>
              </a:rPr>
              <a:t>e</a:t>
            </a:r>
            <a:r>
              <a:rPr lang="en-CH" b="0" baseline="30000" dirty="0">
                <a:solidFill>
                  <a:schemeClr val="accent1">
                    <a:lumMod val="50000"/>
                  </a:schemeClr>
                </a:solidFill>
                <a:effectLst/>
                <a:latin typeface="+mn-lt"/>
                <a:ea typeface="DengXian" panose="02010600030101010101" pitchFamily="2" charset="-122"/>
              </a:rPr>
              <a:t>−</a:t>
            </a:r>
            <a:r>
              <a:rPr lang="en-CH" b="0" dirty="0">
                <a:solidFill>
                  <a:schemeClr val="accent1">
                    <a:lumMod val="50000"/>
                  </a:schemeClr>
                </a:solidFill>
                <a:effectLst/>
                <a:latin typeface="+mn-lt"/>
                <a:ea typeface="DengXian" panose="02010600030101010101" pitchFamily="2" charset="-122"/>
              </a:rPr>
              <a:t> </a:t>
            </a:r>
            <a:r>
              <a:rPr lang="en-US" b="0" dirty="0">
                <a:solidFill>
                  <a:schemeClr val="accent1">
                    <a:lumMod val="50000"/>
                  </a:schemeClr>
                </a:solidFill>
                <a:effectLst/>
                <a:latin typeface="+mn-lt"/>
                <a:ea typeface="DengXian" panose="02010600030101010101" pitchFamily="2" charset="-122"/>
              </a:rPr>
              <a:t>colliders proposed, LEP3 provides similar luminosity for ZH production, higher luminosity at lower energies and options for multiple experiments, all at much lower cost</a:t>
            </a:r>
            <a:r>
              <a:rPr lang="en-CH" b="0" dirty="0">
                <a:solidFill>
                  <a:schemeClr val="accent1">
                    <a:lumMod val="50000"/>
                  </a:schemeClr>
                </a:solidFill>
                <a:effectLst/>
                <a:latin typeface="+mn-lt"/>
                <a:ea typeface="DengXian" panose="02010600030101010101" pitchFamily="2" charset="-122"/>
              </a:rPr>
              <a:t>. </a:t>
            </a:r>
          </a:p>
          <a:p>
            <a:pPr marL="342900" indent="-342900">
              <a:buFont typeface="Arial" panose="020B0604020202020204" pitchFamily="34" charset="0"/>
              <a:buChar char="•"/>
            </a:pPr>
            <a:r>
              <a:rPr lang="en-IT" b="0">
                <a:solidFill>
                  <a:schemeClr val="accent1">
                    <a:lumMod val="50000"/>
                  </a:schemeClr>
                </a:solidFill>
                <a:latin typeface="+mn-lt"/>
              </a:rPr>
              <a:t>LEP3 is a reasonable </a:t>
            </a:r>
            <a:r>
              <a:rPr lang="en-GB" b="0" dirty="0">
                <a:solidFill>
                  <a:schemeClr val="accent1">
                    <a:lumMod val="50000"/>
                  </a:schemeClr>
                </a:solidFill>
                <a:latin typeface="+mn-lt"/>
              </a:rPr>
              <a:t>(perhaps the best) backup option</a:t>
            </a:r>
            <a:r>
              <a:rPr lang="en-IT" b="0">
                <a:solidFill>
                  <a:schemeClr val="accent1">
                    <a:lumMod val="50000"/>
                  </a:schemeClr>
                </a:solidFill>
                <a:latin typeface="+mn-lt"/>
              </a:rPr>
              <a:t> </a:t>
            </a:r>
            <a:endParaRPr lang="en-GB" b="0" dirty="0">
              <a:solidFill>
                <a:schemeClr val="accent1">
                  <a:lumMod val="50000"/>
                </a:schemeClr>
              </a:solidFill>
              <a:latin typeface="+mn-lt"/>
            </a:endParaRPr>
          </a:p>
          <a:p>
            <a:pPr marL="342900" indent="-342900">
              <a:buFont typeface="Arial" panose="020B0604020202020204" pitchFamily="34" charset="0"/>
              <a:buChar char="•"/>
            </a:pPr>
            <a:r>
              <a:rPr lang="en-IT" b="0">
                <a:solidFill>
                  <a:schemeClr val="accent1">
                    <a:lumMod val="50000"/>
                  </a:schemeClr>
                </a:solidFill>
                <a:latin typeface="+mn-lt"/>
              </a:rPr>
              <a:t>Leave</a:t>
            </a:r>
            <a:r>
              <a:rPr lang="en-GB" b="0" dirty="0">
                <a:solidFill>
                  <a:schemeClr val="accent1">
                    <a:lumMod val="50000"/>
                  </a:schemeClr>
                </a:solidFill>
                <a:latin typeface="+mn-lt"/>
              </a:rPr>
              <a:t>s</a:t>
            </a:r>
            <a:r>
              <a:rPr lang="en-IT" b="0">
                <a:solidFill>
                  <a:schemeClr val="accent1">
                    <a:lumMod val="50000"/>
                  </a:schemeClr>
                </a:solidFill>
                <a:latin typeface="+mn-lt"/>
              </a:rPr>
              <a:t> room (time, budget, resources) for further development of </a:t>
            </a:r>
            <a:r>
              <a:rPr lang="en-GB" b="0" dirty="0">
                <a:solidFill>
                  <a:schemeClr val="accent1">
                    <a:lumMod val="50000"/>
                  </a:schemeClr>
                </a:solidFill>
                <a:latin typeface="+mn-lt"/>
              </a:rPr>
              <a:t>THE</a:t>
            </a:r>
            <a:r>
              <a:rPr lang="en-IT" b="0">
                <a:solidFill>
                  <a:schemeClr val="accent1">
                    <a:lumMod val="50000"/>
                  </a:schemeClr>
                </a:solidFill>
                <a:latin typeface="+mn-lt"/>
              </a:rPr>
              <a:t> machine </a:t>
            </a:r>
            <a:r>
              <a:rPr lang="en-GB" b="0" dirty="0">
                <a:solidFill>
                  <a:schemeClr val="accent1">
                    <a:lumMod val="50000"/>
                  </a:schemeClr>
                </a:solidFill>
                <a:latin typeface="+mn-lt"/>
              </a:rPr>
              <a:t>that can</a:t>
            </a:r>
            <a:r>
              <a:rPr lang="en-IT" b="0">
                <a:solidFill>
                  <a:schemeClr val="accent1">
                    <a:lumMod val="50000"/>
                  </a:schemeClr>
                </a:solidFill>
                <a:latin typeface="+mn-lt"/>
              </a:rPr>
              <a:t> probe directly the energy frontier</a:t>
            </a:r>
            <a:r>
              <a:rPr lang="en-GB" b="0" dirty="0">
                <a:solidFill>
                  <a:schemeClr val="accent1">
                    <a:lumMod val="50000"/>
                  </a:schemeClr>
                </a:solidFill>
                <a:latin typeface="+mn-lt"/>
              </a:rPr>
              <a:t> at a constituent √s ~ 10 times LHC.</a:t>
            </a:r>
            <a:endParaRPr lang="en-IT" b="0" dirty="0">
              <a:solidFill>
                <a:schemeClr val="accent1">
                  <a:lumMod val="50000"/>
                </a:schemeClr>
              </a:solidFill>
              <a:latin typeface="+mn-lt"/>
            </a:endParaRPr>
          </a:p>
        </p:txBody>
      </p:sp>
      <p:sp>
        <p:nvSpPr>
          <p:cNvPr id="4" name="TextBox 3">
            <a:extLst>
              <a:ext uri="{FF2B5EF4-FFF2-40B4-BE49-F238E27FC236}">
                <a16:creationId xmlns:a16="http://schemas.microsoft.com/office/drawing/2014/main" id="{AA4F73DF-BE0E-9EEC-61DE-096C56F0529A}"/>
              </a:ext>
            </a:extLst>
          </p:cNvPr>
          <p:cNvSpPr txBox="1"/>
          <p:nvPr/>
        </p:nvSpPr>
        <p:spPr>
          <a:xfrm>
            <a:off x="453824" y="1218848"/>
            <a:ext cx="9666545" cy="400110"/>
          </a:xfrm>
          <a:prstGeom prst="rect">
            <a:avLst/>
          </a:prstGeom>
          <a:noFill/>
        </p:spPr>
        <p:txBody>
          <a:bodyPr wrap="square">
            <a:spAutoFit/>
          </a:bodyPr>
          <a:lstStyle/>
          <a:p>
            <a:r>
              <a:rPr lang="en-CH" dirty="0">
                <a:solidFill>
                  <a:srgbClr val="FF0000"/>
                </a:solidFill>
                <a:effectLst/>
                <a:latin typeface="+mn-lt"/>
                <a:ea typeface="DengXian" panose="02010600030101010101" pitchFamily="2" charset="-122"/>
              </a:rPr>
              <a:t>We support</a:t>
            </a:r>
            <a:r>
              <a:rPr lang="en-US" dirty="0">
                <a:solidFill>
                  <a:srgbClr val="FF0000"/>
                </a:solidFill>
                <a:effectLst/>
                <a:latin typeface="+mn-lt"/>
                <a:ea typeface="DengXian" panose="02010600030101010101" pitchFamily="2" charset="-122"/>
              </a:rPr>
              <a:t> (FCC-</a:t>
            </a:r>
            <a:r>
              <a:rPr lang="en-US" dirty="0" err="1">
                <a:solidFill>
                  <a:srgbClr val="FF0000"/>
                </a:solidFill>
                <a:effectLst/>
                <a:latin typeface="+mn-lt"/>
                <a:ea typeface="DengXian" panose="02010600030101010101" pitchFamily="2" charset="-122"/>
              </a:rPr>
              <a:t>ee</a:t>
            </a:r>
            <a:r>
              <a:rPr lang="en-US" dirty="0">
                <a:solidFill>
                  <a:srgbClr val="FF0000"/>
                </a:solidFill>
                <a:effectLst/>
                <a:latin typeface="+mn-lt"/>
                <a:ea typeface="DengXian" panose="02010600030101010101" pitchFamily="2" charset="-122"/>
              </a:rPr>
              <a:t> + FCC-</a:t>
            </a:r>
            <a:r>
              <a:rPr lang="en-US" dirty="0" err="1">
                <a:solidFill>
                  <a:srgbClr val="FF0000"/>
                </a:solidFill>
                <a:effectLst/>
                <a:latin typeface="+mn-lt"/>
                <a:ea typeface="DengXian" panose="02010600030101010101" pitchFamily="2" charset="-122"/>
              </a:rPr>
              <a:t>hh</a:t>
            </a:r>
            <a:r>
              <a:rPr lang="en-US" dirty="0">
                <a:solidFill>
                  <a:srgbClr val="FF0000"/>
                </a:solidFill>
                <a:effectLst/>
                <a:latin typeface="+mn-lt"/>
                <a:ea typeface="DengXian" panose="02010600030101010101" pitchFamily="2" charset="-122"/>
              </a:rPr>
              <a:t>) as</a:t>
            </a:r>
            <a:r>
              <a:rPr lang="en-CH" dirty="0">
                <a:solidFill>
                  <a:srgbClr val="FF0000"/>
                </a:solidFill>
                <a:effectLst/>
                <a:latin typeface="+mn-lt"/>
                <a:ea typeface="DengXian" panose="02010600030101010101" pitchFamily="2" charset="-122"/>
              </a:rPr>
              <a:t> the preferred option for CERN’s future</a:t>
            </a:r>
            <a:r>
              <a:rPr lang="en-CH" dirty="0">
                <a:solidFill>
                  <a:srgbClr val="FF0000"/>
                </a:solidFill>
                <a:effectLst/>
                <a:latin typeface="+mn-lt"/>
              </a:rPr>
              <a:t> </a:t>
            </a:r>
            <a:endParaRPr lang="en-CH" dirty="0">
              <a:solidFill>
                <a:srgbClr val="FF0000"/>
              </a:solidFill>
              <a:latin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a:extLst>
              <a:ext uri="{FF2B5EF4-FFF2-40B4-BE49-F238E27FC236}">
                <a16:creationId xmlns:a16="http://schemas.microsoft.com/office/drawing/2014/main" id="{94E6E690-607C-6089-8C2C-E28379DB6A77}"/>
              </a:ext>
            </a:extLst>
          </p:cNvPr>
          <p:cNvSpPr>
            <a:spLocks noGrp="1" noChangeArrowheads="1"/>
          </p:cNvSpPr>
          <p:nvPr>
            <p:ph type="title"/>
          </p:nvPr>
        </p:nvSpPr>
        <p:spPr/>
        <p:txBody>
          <a:bodyPr/>
          <a:lstStyle/>
          <a:p>
            <a:r>
              <a:rPr lang="en-CH" altLang="en-CH" dirty="0"/>
              <a:t>Possibilities for PP’s Future</a:t>
            </a:r>
          </a:p>
        </p:txBody>
      </p:sp>
      <p:sp>
        <p:nvSpPr>
          <p:cNvPr id="36866" name="Date Placeholder 3">
            <a:extLst>
              <a:ext uri="{FF2B5EF4-FFF2-40B4-BE49-F238E27FC236}">
                <a16:creationId xmlns:a16="http://schemas.microsoft.com/office/drawing/2014/main" id="{F6827C8E-FE07-997D-AA67-31C00AC4E558}"/>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6867" name="Footer Placeholder 4">
            <a:extLst>
              <a:ext uri="{FF2B5EF4-FFF2-40B4-BE49-F238E27FC236}">
                <a16:creationId xmlns:a16="http://schemas.microsoft.com/office/drawing/2014/main" id="{9B7B5257-1BBE-E8B3-AE2B-8969521CD981}"/>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36868" name="Slide Number Placeholder 5">
            <a:extLst>
              <a:ext uri="{FF2B5EF4-FFF2-40B4-BE49-F238E27FC236}">
                <a16:creationId xmlns:a16="http://schemas.microsoft.com/office/drawing/2014/main" id="{FA0B8F11-03D2-1136-7DD0-EBB85725E0A9}"/>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9444897E-14E7-AB48-9236-77F04460795C}" type="slidenum">
              <a:rPr lang="en-US" altLang="en-CH" sz="800" b="0" smtClean="0"/>
              <a:pPr/>
              <a:t>3</a:t>
            </a:fld>
            <a:endParaRPr lang="en-US" altLang="en-CH" sz="800" b="0"/>
          </a:p>
        </p:txBody>
      </p:sp>
      <p:sp>
        <p:nvSpPr>
          <p:cNvPr id="8" name="TextBox 7">
            <a:extLst>
              <a:ext uri="{FF2B5EF4-FFF2-40B4-BE49-F238E27FC236}">
                <a16:creationId xmlns:a16="http://schemas.microsoft.com/office/drawing/2014/main" id="{214947D8-4B34-06A0-39E3-8B50D35C102E}"/>
              </a:ext>
            </a:extLst>
          </p:cNvPr>
          <p:cNvSpPr txBox="1"/>
          <p:nvPr/>
        </p:nvSpPr>
        <p:spPr>
          <a:xfrm>
            <a:off x="202746" y="2648463"/>
            <a:ext cx="5132744" cy="646331"/>
          </a:xfrm>
          <a:prstGeom prst="rect">
            <a:avLst/>
          </a:prstGeom>
          <a:noFill/>
        </p:spPr>
        <p:txBody>
          <a:bodyPr wrap="square">
            <a:spAutoFit/>
          </a:bodyPr>
          <a:lstStyle/>
          <a:p>
            <a:pPr>
              <a:defRPr/>
            </a:pPr>
            <a:r>
              <a:rPr lang="en-CH" sz="1800" b="0" dirty="0">
                <a:solidFill>
                  <a:schemeClr val="accent2"/>
                </a:solidFill>
                <a:latin typeface="+mj-lt"/>
                <a:ea typeface="DengXian" panose="02010600030101010101" pitchFamily="2" charset="-122"/>
              </a:rPr>
              <a:t>If FCC(ee) or CEPC is built then a </a:t>
            </a:r>
            <a:r>
              <a:rPr lang="en-CH" sz="1800" dirty="0">
                <a:solidFill>
                  <a:schemeClr val="accent2"/>
                </a:solidFill>
                <a:latin typeface="+mj-lt"/>
                <a:ea typeface="DengXian" panose="02010600030101010101" pitchFamily="2" charset="-122"/>
              </a:rPr>
              <a:t>~100 TeV hadron collider</a:t>
            </a:r>
            <a:r>
              <a:rPr lang="en-CH" sz="1800" b="0" dirty="0">
                <a:solidFill>
                  <a:schemeClr val="accent2"/>
                </a:solidFill>
                <a:latin typeface="+mj-lt"/>
                <a:ea typeface="DengXian" panose="02010600030101010101" pitchFamily="2" charset="-122"/>
              </a:rPr>
              <a:t> would be the obvious next step. </a:t>
            </a:r>
          </a:p>
        </p:txBody>
      </p:sp>
      <p:sp>
        <p:nvSpPr>
          <p:cNvPr id="10" name="TextBox 9">
            <a:extLst>
              <a:ext uri="{FF2B5EF4-FFF2-40B4-BE49-F238E27FC236}">
                <a16:creationId xmlns:a16="http://schemas.microsoft.com/office/drawing/2014/main" id="{29770E6C-DA47-E4E0-854B-555D63552730}"/>
              </a:ext>
            </a:extLst>
          </p:cNvPr>
          <p:cNvSpPr txBox="1"/>
          <p:nvPr/>
        </p:nvSpPr>
        <p:spPr>
          <a:xfrm>
            <a:off x="177310" y="3717032"/>
            <a:ext cx="5132743" cy="2166427"/>
          </a:xfrm>
          <a:prstGeom prst="rect">
            <a:avLst/>
          </a:prstGeom>
          <a:noFill/>
        </p:spPr>
        <p:txBody>
          <a:bodyPr wrap="square">
            <a:spAutoFit/>
          </a:bodyPr>
          <a:lstStyle/>
          <a:p>
            <a:pPr algn="just">
              <a:lnSpc>
                <a:spcPct val="115000"/>
              </a:lnSpc>
              <a:spcAft>
                <a:spcPts val="800"/>
              </a:spcAft>
              <a:defRPr/>
            </a:pPr>
            <a:r>
              <a:rPr lang="en-CH" sz="1800" kern="100" dirty="0">
                <a:solidFill>
                  <a:schemeClr val="accent2"/>
                </a:solidFill>
                <a:latin typeface="+mj-lt"/>
                <a:ea typeface="DengXian" panose="02010600030101010101" pitchFamily="2" charset="-122"/>
                <a:cs typeface="Arial" panose="020B0604020202020204" pitchFamily="34" charset="0"/>
              </a:rPr>
              <a:t>Muon colliders </a:t>
            </a:r>
            <a:r>
              <a:rPr lang="en-CH" sz="1800" b="0" kern="100" dirty="0">
                <a:solidFill>
                  <a:schemeClr val="accent2"/>
                </a:solidFill>
                <a:latin typeface="+mj-lt"/>
                <a:ea typeface="DengXian" panose="02010600030101010101" pitchFamily="2" charset="-122"/>
                <a:cs typeface="Arial" panose="020B0604020202020204" pitchFamily="34" charset="0"/>
              </a:rPr>
              <a:t>may provide alternative approach to reach constituent com energies of 10 TeV or higher. </a:t>
            </a:r>
            <a:r>
              <a:rPr lang="en-CH" sz="1600" b="0" kern="100" dirty="0">
                <a:latin typeface="+mj-lt"/>
                <a:ea typeface="DengXian" panose="02010600030101010101" pitchFamily="2" charset="-122"/>
                <a:cs typeface="Arial" panose="020B0604020202020204" pitchFamily="34" charset="0"/>
              </a:rPr>
              <a:t>(This programme could have milestones along the way that would deliver physics as the R&amp;D progresses - muon driven neutrino beams for experiments such as nuSTORM or those on neutrino/antineutrino factories.)</a:t>
            </a:r>
          </a:p>
        </p:txBody>
      </p:sp>
      <p:sp>
        <p:nvSpPr>
          <p:cNvPr id="3" name="TextBox 2">
            <a:extLst>
              <a:ext uri="{FF2B5EF4-FFF2-40B4-BE49-F238E27FC236}">
                <a16:creationId xmlns:a16="http://schemas.microsoft.com/office/drawing/2014/main" id="{6391B691-9F46-B7A8-023F-57095364D3A6}"/>
              </a:ext>
            </a:extLst>
          </p:cNvPr>
          <p:cNvSpPr txBox="1"/>
          <p:nvPr/>
        </p:nvSpPr>
        <p:spPr>
          <a:xfrm>
            <a:off x="435277" y="1587165"/>
            <a:ext cx="4464496" cy="923330"/>
          </a:xfrm>
          <a:prstGeom prst="rect">
            <a:avLst/>
          </a:prstGeom>
          <a:noFill/>
        </p:spPr>
        <p:txBody>
          <a:bodyPr wrap="square">
            <a:spAutoFit/>
          </a:bodyPr>
          <a:lstStyle/>
          <a:p>
            <a:pPr>
              <a:defRPr/>
            </a:pPr>
            <a:r>
              <a:rPr lang="en-CH" sz="1800" dirty="0">
                <a:solidFill>
                  <a:srgbClr val="FF0000"/>
                </a:solidFill>
                <a:latin typeface="+mj-lt"/>
                <a:ea typeface="DengXian" panose="02010600030101010101" pitchFamily="2" charset="-122"/>
              </a:rPr>
              <a:t>Longer-Term Aim in PP:  </a:t>
            </a:r>
            <a:r>
              <a:rPr lang="en-CH" sz="1800" b="0" dirty="0">
                <a:solidFill>
                  <a:srgbClr val="FF0000"/>
                </a:solidFill>
                <a:latin typeface="+mj-lt"/>
                <a:ea typeface="DengXian" panose="02010600030101010101" pitchFamily="2" charset="-122"/>
              </a:rPr>
              <a:t>an accelerator with constituent √s ~10 times higher than LHC (1-2 TeV).</a:t>
            </a:r>
            <a:endParaRPr lang="en-CH" sz="1800" b="0" dirty="0">
              <a:solidFill>
                <a:srgbClr val="FF0000"/>
              </a:solidFill>
              <a:latin typeface="+mj-lt"/>
            </a:endParaRPr>
          </a:p>
        </p:txBody>
      </p:sp>
      <p:sp>
        <p:nvSpPr>
          <p:cNvPr id="5" name="TextBox 4">
            <a:extLst>
              <a:ext uri="{FF2B5EF4-FFF2-40B4-BE49-F238E27FC236}">
                <a16:creationId xmlns:a16="http://schemas.microsoft.com/office/drawing/2014/main" id="{96E16501-223A-B2E9-252A-8D26F3F1EED2}"/>
              </a:ext>
            </a:extLst>
          </p:cNvPr>
          <p:cNvSpPr txBox="1"/>
          <p:nvPr/>
        </p:nvSpPr>
        <p:spPr>
          <a:xfrm>
            <a:off x="267815" y="1183493"/>
            <a:ext cx="9477637" cy="400110"/>
          </a:xfrm>
          <a:prstGeom prst="rect">
            <a:avLst/>
          </a:prstGeom>
          <a:noFill/>
        </p:spPr>
        <p:txBody>
          <a:bodyPr wrap="square">
            <a:spAutoFit/>
          </a:bodyPr>
          <a:lstStyle/>
          <a:p>
            <a:r>
              <a:rPr lang="en-CH" b="1" kern="100" dirty="0">
                <a:solidFill>
                  <a:srgbClr val="FF0000"/>
                </a:solidFill>
                <a:effectLst/>
                <a:latin typeface="+mn-lt"/>
                <a:ea typeface="DengXian" panose="02010600030101010101" pitchFamily="2" charset="-122"/>
                <a:cs typeface="Arial" panose="020B0604020202020204" pitchFamily="34" charset="0"/>
              </a:rPr>
              <a:t>We support FCC</a:t>
            </a:r>
            <a:r>
              <a:rPr lang="en-US" b="1" kern="100" dirty="0">
                <a:solidFill>
                  <a:srgbClr val="FF0000"/>
                </a:solidFill>
                <a:effectLst/>
                <a:latin typeface="+mn-lt"/>
                <a:ea typeface="DengXian" panose="02010600030101010101" pitchFamily="2" charset="-122"/>
                <a:cs typeface="Arial" panose="020B0604020202020204" pitchFamily="34" charset="0"/>
              </a:rPr>
              <a:t>-ee and FCC-</a:t>
            </a:r>
            <a:r>
              <a:rPr lang="en-US" b="1" kern="100" dirty="0" err="1">
                <a:solidFill>
                  <a:srgbClr val="FF0000"/>
                </a:solidFill>
                <a:effectLst/>
                <a:latin typeface="+mn-lt"/>
                <a:ea typeface="DengXian" panose="02010600030101010101" pitchFamily="2" charset="-122"/>
                <a:cs typeface="Arial" panose="020B0604020202020204" pitchFamily="34" charset="0"/>
              </a:rPr>
              <a:t>hh</a:t>
            </a:r>
            <a:r>
              <a:rPr lang="en-US" b="1" kern="100" dirty="0">
                <a:solidFill>
                  <a:srgbClr val="FF0000"/>
                </a:solidFill>
                <a:effectLst/>
                <a:latin typeface="+mn-lt"/>
                <a:ea typeface="DengXian" panose="02010600030101010101" pitchFamily="2" charset="-122"/>
                <a:cs typeface="Arial" panose="020B0604020202020204" pitchFamily="34" charset="0"/>
              </a:rPr>
              <a:t> as </a:t>
            </a:r>
            <a:r>
              <a:rPr lang="en-CH" b="1" kern="100" dirty="0">
                <a:solidFill>
                  <a:srgbClr val="FF0000"/>
                </a:solidFill>
                <a:effectLst/>
                <a:latin typeface="+mn-lt"/>
                <a:ea typeface="DengXian" panose="02010600030101010101" pitchFamily="2" charset="-122"/>
                <a:cs typeface="Arial" panose="020B0604020202020204" pitchFamily="34" charset="0"/>
              </a:rPr>
              <a:t>the preferred option for CERN’s future</a:t>
            </a:r>
            <a:r>
              <a:rPr lang="en-US" b="1" kern="100" dirty="0">
                <a:solidFill>
                  <a:srgbClr val="FF0000"/>
                </a:solidFill>
                <a:effectLst/>
                <a:latin typeface="+mn-lt"/>
                <a:ea typeface="DengXian" panose="02010600030101010101" pitchFamily="2" charset="-122"/>
                <a:cs typeface="Arial" panose="020B0604020202020204" pitchFamily="34" charset="0"/>
              </a:rPr>
              <a:t> </a:t>
            </a:r>
            <a:endParaRPr lang="en-CH" dirty="0"/>
          </a:p>
        </p:txBody>
      </p:sp>
      <p:pic>
        <p:nvPicPr>
          <p:cNvPr id="7" name="Picture 6">
            <a:extLst>
              <a:ext uri="{FF2B5EF4-FFF2-40B4-BE49-F238E27FC236}">
                <a16:creationId xmlns:a16="http://schemas.microsoft.com/office/drawing/2014/main" id="{65FDC209-B573-B93E-7665-0ED4249C6E00}"/>
              </a:ext>
            </a:extLst>
          </p:cNvPr>
          <p:cNvPicPr>
            <a:picLocks noChangeAspect="1"/>
          </p:cNvPicPr>
          <p:nvPr/>
        </p:nvPicPr>
        <p:blipFill>
          <a:blip r:embed="rId2"/>
          <a:stretch>
            <a:fillRect/>
          </a:stretch>
        </p:blipFill>
        <p:spPr>
          <a:xfrm>
            <a:off x="5720333" y="1583603"/>
            <a:ext cx="3691189" cy="527439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ooter Placeholder 4">
            <a:extLst>
              <a:ext uri="{FF2B5EF4-FFF2-40B4-BE49-F238E27FC236}">
                <a16:creationId xmlns:a16="http://schemas.microsoft.com/office/drawing/2014/main" id="{A9FBBA33-5F1C-B9BE-09AF-D23CF5EDE2A0}"/>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3554" name="Slide Number Placeholder 5">
            <a:extLst>
              <a:ext uri="{FF2B5EF4-FFF2-40B4-BE49-F238E27FC236}">
                <a16:creationId xmlns:a16="http://schemas.microsoft.com/office/drawing/2014/main" id="{C155CFCE-8D21-D8E4-D5FA-4FE6BB21AC54}"/>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E7C8D94C-A956-1E46-A40E-9E8C86E1F83D}" type="slidenum">
              <a:rPr lang="en-US" altLang="en-CH" sz="800" b="0" smtClean="0"/>
              <a:pPr/>
              <a:t>4</a:t>
            </a:fld>
            <a:endParaRPr lang="en-US" altLang="en-CH" sz="800" b="0"/>
          </a:p>
        </p:txBody>
      </p:sp>
      <p:sp>
        <p:nvSpPr>
          <p:cNvPr id="23555" name="Rectangle 2">
            <a:extLst>
              <a:ext uri="{FF2B5EF4-FFF2-40B4-BE49-F238E27FC236}">
                <a16:creationId xmlns:a16="http://schemas.microsoft.com/office/drawing/2014/main" id="{531024A8-D838-CAB1-4336-AA887ACD8D34}"/>
              </a:ext>
            </a:extLst>
          </p:cNvPr>
          <p:cNvSpPr>
            <a:spLocks noGrp="1" noChangeArrowheads="1"/>
          </p:cNvSpPr>
          <p:nvPr>
            <p:ph type="title"/>
          </p:nvPr>
        </p:nvSpPr>
        <p:spPr>
          <a:xfrm>
            <a:off x="488950" y="527050"/>
            <a:ext cx="9217025" cy="361950"/>
          </a:xfrm>
        </p:spPr>
        <p:txBody>
          <a:bodyPr anchor="b"/>
          <a:lstStyle/>
          <a:p>
            <a:r>
              <a:rPr lang="en-GB" altLang="en-CH" sz="3200" dirty="0"/>
              <a:t>Setting the Scene 1: 2019 ESPP</a:t>
            </a:r>
            <a:endParaRPr lang="en-US" altLang="en-CH" sz="3200" dirty="0"/>
          </a:p>
        </p:txBody>
      </p:sp>
      <p:sp>
        <p:nvSpPr>
          <p:cNvPr id="23556" name="Date Placeholder 4">
            <a:extLst>
              <a:ext uri="{FF2B5EF4-FFF2-40B4-BE49-F238E27FC236}">
                <a16:creationId xmlns:a16="http://schemas.microsoft.com/office/drawing/2014/main" id="{D7D1DD34-4E2A-7942-7C30-E99508C0B18F}"/>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 name="TextBox 2">
            <a:extLst>
              <a:ext uri="{FF2B5EF4-FFF2-40B4-BE49-F238E27FC236}">
                <a16:creationId xmlns:a16="http://schemas.microsoft.com/office/drawing/2014/main" id="{B8D29610-EA87-B0B1-F826-22228BB372C9}"/>
              </a:ext>
            </a:extLst>
          </p:cNvPr>
          <p:cNvSpPr txBox="1"/>
          <p:nvPr/>
        </p:nvSpPr>
        <p:spPr>
          <a:xfrm>
            <a:off x="273050" y="1003300"/>
            <a:ext cx="9432925" cy="3503523"/>
          </a:xfrm>
          <a:prstGeom prst="rect">
            <a:avLst/>
          </a:prstGeom>
          <a:noFill/>
        </p:spPr>
        <p:txBody>
          <a:bodyPr>
            <a:spAutoFit/>
          </a:bodyPr>
          <a:lstStyle/>
          <a:p>
            <a:pPr>
              <a:spcAft>
                <a:spcPts val="800"/>
              </a:spcAft>
              <a:tabLst>
                <a:tab pos="457200" algn="l"/>
              </a:tabLst>
              <a:defRPr/>
            </a:pPr>
            <a:r>
              <a:rPr lang="en-CH" sz="1800" kern="100" dirty="0">
                <a:solidFill>
                  <a:srgbClr val="FF0000"/>
                </a:solidFill>
                <a:latin typeface="+mj-lt"/>
                <a:ea typeface="DengXian" panose="02010600030101010101" pitchFamily="2" charset="-122"/>
                <a:cs typeface="Arial" panose="020B0604020202020204" pitchFamily="34" charset="0"/>
              </a:rPr>
              <a:t>Recall Recommendations 2019 ESPP</a:t>
            </a:r>
          </a:p>
          <a:p>
            <a:pPr marL="342900" indent="-342900">
              <a:spcAft>
                <a:spcPts val="800"/>
              </a:spcAft>
              <a:buFont typeface="+mj-lt"/>
              <a:buAutoNum type="alphaLcPeriod"/>
              <a:tabLst>
                <a:tab pos="457200" algn="l"/>
              </a:tabLst>
              <a:defRPr/>
            </a:pPr>
            <a:r>
              <a:rPr lang="en-CH" sz="1800" b="0" kern="100" dirty="0">
                <a:solidFill>
                  <a:schemeClr val="accent2"/>
                </a:solidFill>
                <a:latin typeface="+mj-lt"/>
                <a:ea typeface="DengXian" panose="02010600030101010101" pitchFamily="2" charset="-122"/>
                <a:cs typeface="Arial" panose="020B0604020202020204" pitchFamily="34" charset="0"/>
              </a:rPr>
              <a:t>The </a:t>
            </a:r>
            <a:r>
              <a:rPr lang="en-CH" sz="1800" kern="100" dirty="0">
                <a:solidFill>
                  <a:schemeClr val="accent2"/>
                </a:solidFill>
                <a:latin typeface="+mj-lt"/>
                <a:ea typeface="DengXian" panose="02010600030101010101" pitchFamily="2" charset="-122"/>
                <a:cs typeface="Arial" panose="020B0604020202020204" pitchFamily="34" charset="0"/>
              </a:rPr>
              <a:t>successful completion of the HL-LHC </a:t>
            </a:r>
          </a:p>
          <a:p>
            <a:pPr marL="342900" indent="-342900">
              <a:spcAft>
                <a:spcPts val="800"/>
              </a:spcAft>
              <a:buFont typeface="+mj-lt"/>
              <a:buAutoNum type="alphaLcPeriod"/>
              <a:tabLst>
                <a:tab pos="457200" algn="l"/>
              </a:tabLst>
              <a:defRPr/>
            </a:pPr>
            <a:r>
              <a:rPr lang="en-CH" sz="1800" b="0" kern="100" dirty="0">
                <a:solidFill>
                  <a:schemeClr val="accent2"/>
                </a:solidFill>
                <a:latin typeface="+mj-lt"/>
                <a:ea typeface="DengXian" panose="02010600030101010101" pitchFamily="2" charset="-122"/>
                <a:cs typeface="Arial" panose="020B0604020202020204" pitchFamily="34" charset="0"/>
              </a:rPr>
              <a:t>Neutrino Platform</a:t>
            </a:r>
          </a:p>
          <a:p>
            <a:pPr marL="342900" indent="-342900">
              <a:spcAft>
                <a:spcPts val="800"/>
              </a:spcAft>
              <a:buFont typeface="+mj-lt"/>
              <a:buAutoNum type="alphaLcPeriod"/>
              <a:tabLst>
                <a:tab pos="457200" algn="l"/>
              </a:tabLst>
              <a:defRPr/>
            </a:pPr>
            <a:r>
              <a:rPr lang="en-CH" sz="1800" kern="100" dirty="0">
                <a:solidFill>
                  <a:srgbClr val="FF0000"/>
                </a:solidFill>
                <a:latin typeface="+mj-lt"/>
                <a:ea typeface="DengXian" panose="02010600030101010101" pitchFamily="2" charset="-122"/>
                <a:cs typeface="Arial" panose="020B0604020202020204" pitchFamily="34" charset="0"/>
              </a:rPr>
              <a:t>An electron-positron Higgs factory is the highest-priority next collider. </a:t>
            </a:r>
          </a:p>
          <a:p>
            <a:pPr marL="342900" indent="-342900">
              <a:spcAft>
                <a:spcPts val="800"/>
              </a:spcAft>
              <a:buFont typeface="+mj-lt"/>
              <a:buAutoNum type="alphaLcPeriod"/>
              <a:tabLst>
                <a:tab pos="457200" algn="l"/>
              </a:tabLst>
              <a:defRPr/>
            </a:pPr>
            <a:r>
              <a:rPr lang="en-CH" sz="1800" b="0" kern="100" dirty="0">
                <a:solidFill>
                  <a:schemeClr val="accent2"/>
                </a:solidFill>
                <a:latin typeface="+mj-lt"/>
                <a:ea typeface="DengXian" panose="02010600030101010101" pitchFamily="2" charset="-122"/>
                <a:cs typeface="Arial" panose="020B0604020202020204" pitchFamily="34" charset="0"/>
              </a:rPr>
              <a:t>R&amp;D effort focused on advanced accelerator technologies, in particular that for high-field superconducting magnets, including high-temperature superconductors </a:t>
            </a:r>
          </a:p>
          <a:p>
            <a:pPr marL="342900" indent="-342900">
              <a:spcAft>
                <a:spcPts val="800"/>
              </a:spcAft>
              <a:buFont typeface="+mj-lt"/>
              <a:buAutoNum type="alphaLcPeriod"/>
              <a:tabLst>
                <a:tab pos="457200" algn="l"/>
              </a:tabLst>
              <a:defRPr/>
            </a:pPr>
            <a:r>
              <a:rPr lang="en-CH" sz="1800" kern="100" dirty="0">
                <a:solidFill>
                  <a:srgbClr val="FF0000"/>
                </a:solidFill>
                <a:latin typeface="+mj-lt"/>
                <a:ea typeface="DengXian" panose="02010600030101010101" pitchFamily="2" charset="-122"/>
                <a:cs typeface="Arial" panose="020B0604020202020204" pitchFamily="34" charset="0"/>
              </a:rPr>
              <a:t>investigate the technical and financial feasibility of a future hadron collider at CERN with √s ~ 100 TeV and with an </a:t>
            </a:r>
            <a:r>
              <a:rPr lang="en-CH" sz="1800" dirty="0">
                <a:solidFill>
                  <a:srgbClr val="FF0000"/>
                </a:solidFill>
                <a:latin typeface="+mj-lt"/>
                <a:ea typeface="DengXian" panose="02010600030101010101" pitchFamily="2" charset="-122"/>
              </a:rPr>
              <a:t>e</a:t>
            </a:r>
            <a:r>
              <a:rPr lang="en-CH" sz="1800" baseline="30000" dirty="0">
                <a:solidFill>
                  <a:srgbClr val="FF0000"/>
                </a:solidFill>
                <a:latin typeface="+mj-lt"/>
                <a:ea typeface="DengXian" panose="02010600030101010101" pitchFamily="2" charset="-122"/>
              </a:rPr>
              <a:t>+</a:t>
            </a:r>
            <a:r>
              <a:rPr lang="en-CH" sz="1800" dirty="0">
                <a:solidFill>
                  <a:srgbClr val="FF0000"/>
                </a:solidFill>
                <a:latin typeface="+mj-lt"/>
                <a:ea typeface="DengXian" panose="02010600030101010101" pitchFamily="2" charset="-122"/>
              </a:rPr>
              <a:t>e</a:t>
            </a:r>
            <a:r>
              <a:rPr lang="en-CH" sz="1800" baseline="30000" dirty="0">
                <a:solidFill>
                  <a:srgbClr val="FF0000"/>
                </a:solidFill>
                <a:latin typeface="+mj-lt"/>
                <a:ea typeface="DengXian" panose="02010600030101010101" pitchFamily="2" charset="-122"/>
              </a:rPr>
              <a:t>−</a:t>
            </a:r>
            <a:r>
              <a:rPr lang="en-CH" sz="1800" dirty="0">
                <a:solidFill>
                  <a:srgbClr val="FF0000"/>
                </a:solidFill>
                <a:latin typeface="+mj-lt"/>
                <a:ea typeface="DengXian" panose="02010600030101010101" pitchFamily="2" charset="-122"/>
              </a:rPr>
              <a:t> </a:t>
            </a:r>
            <a:r>
              <a:rPr lang="en-CH" sz="1800" kern="100" dirty="0">
                <a:solidFill>
                  <a:srgbClr val="FF0000"/>
                </a:solidFill>
                <a:latin typeface="+mj-lt"/>
                <a:ea typeface="DengXian" panose="02010600030101010101" pitchFamily="2" charset="-122"/>
                <a:cs typeface="Arial" panose="020B0604020202020204" pitchFamily="34" charset="0"/>
              </a:rPr>
              <a:t> Higgs and electroweak factory as a possible first stage. </a:t>
            </a:r>
          </a:p>
          <a:p>
            <a:pPr>
              <a:lnSpc>
                <a:spcPct val="115000"/>
              </a:lnSpc>
              <a:spcAft>
                <a:spcPts val="800"/>
              </a:spcAft>
              <a:defRPr/>
            </a:pPr>
            <a:r>
              <a:rPr lang="en-CH" sz="1800" b="0" kern="100" dirty="0">
                <a:solidFill>
                  <a:schemeClr val="accent2"/>
                </a:solidFill>
                <a:latin typeface="+mj-lt"/>
                <a:ea typeface="DengXian" panose="02010600030101010101" pitchFamily="2" charset="-122"/>
                <a:cs typeface="Arial" panose="020B0604020202020204" pitchFamily="34" charset="0"/>
              </a:rPr>
              <a:t>Point e. clearly points to the FCC project, which has been extensively discussed.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oter Placeholder 4">
            <a:extLst>
              <a:ext uri="{FF2B5EF4-FFF2-40B4-BE49-F238E27FC236}">
                <a16:creationId xmlns:a16="http://schemas.microsoft.com/office/drawing/2014/main" id="{6101646A-9D43-BC9E-9A3B-77A5402DB6BB}"/>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14338" name="Slide Number Placeholder 5">
            <a:extLst>
              <a:ext uri="{FF2B5EF4-FFF2-40B4-BE49-F238E27FC236}">
                <a16:creationId xmlns:a16="http://schemas.microsoft.com/office/drawing/2014/main" id="{114F8C8C-8D83-1839-BE96-F9320DBEC868}"/>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B3DEB3AF-5488-F847-872E-E8A86BEA0745}" type="slidenum">
              <a:rPr lang="en-US" altLang="en-CH" sz="800" b="0" smtClean="0"/>
              <a:pPr/>
              <a:t>5</a:t>
            </a:fld>
            <a:endParaRPr lang="en-US" altLang="en-CH" sz="800" b="0"/>
          </a:p>
        </p:txBody>
      </p:sp>
      <p:sp>
        <p:nvSpPr>
          <p:cNvPr id="14339" name="Rectangle 2">
            <a:extLst>
              <a:ext uri="{FF2B5EF4-FFF2-40B4-BE49-F238E27FC236}">
                <a16:creationId xmlns:a16="http://schemas.microsoft.com/office/drawing/2014/main" id="{3F05441E-3CDA-9DA1-A8F8-3B999296B7D2}"/>
              </a:ext>
            </a:extLst>
          </p:cNvPr>
          <p:cNvSpPr>
            <a:spLocks noGrp="1" noChangeArrowheads="1"/>
          </p:cNvSpPr>
          <p:nvPr>
            <p:ph type="title"/>
          </p:nvPr>
        </p:nvSpPr>
        <p:spPr>
          <a:xfrm>
            <a:off x="488950" y="476250"/>
            <a:ext cx="9217025" cy="361950"/>
          </a:xfrm>
        </p:spPr>
        <p:txBody>
          <a:bodyPr anchor="b"/>
          <a:lstStyle/>
          <a:p>
            <a:r>
              <a:rPr lang="en-GB" altLang="en-CH" sz="3200" dirty="0"/>
              <a:t>Setting the Scene 2: Request for Alternatives</a:t>
            </a:r>
            <a:endParaRPr lang="en-US" altLang="en-CH" sz="3200" dirty="0"/>
          </a:p>
        </p:txBody>
      </p:sp>
      <p:sp>
        <p:nvSpPr>
          <p:cNvPr id="14340" name="Date Placeholder 4">
            <a:extLst>
              <a:ext uri="{FF2B5EF4-FFF2-40B4-BE49-F238E27FC236}">
                <a16:creationId xmlns:a16="http://schemas.microsoft.com/office/drawing/2014/main" id="{33656833-54B6-74A5-5FEC-82087CDD3A52}"/>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 name="TextBox 2">
            <a:extLst>
              <a:ext uri="{FF2B5EF4-FFF2-40B4-BE49-F238E27FC236}">
                <a16:creationId xmlns:a16="http://schemas.microsoft.com/office/drawing/2014/main" id="{4FC4B303-B37B-5BFF-BFEF-83F175064C1B}"/>
              </a:ext>
            </a:extLst>
          </p:cNvPr>
          <p:cNvSpPr txBox="1"/>
          <p:nvPr/>
        </p:nvSpPr>
        <p:spPr>
          <a:xfrm>
            <a:off x="236537" y="2564904"/>
            <a:ext cx="9432925" cy="2862322"/>
          </a:xfrm>
          <a:prstGeom prst="rect">
            <a:avLst/>
          </a:prstGeom>
          <a:noFill/>
        </p:spPr>
        <p:txBody>
          <a:bodyPr>
            <a:spAutoFit/>
          </a:bodyPr>
          <a:lstStyle/>
          <a:p>
            <a:pPr>
              <a:defRPr/>
            </a:pPr>
            <a:r>
              <a:rPr lang="en-GB" sz="1800" dirty="0">
                <a:solidFill>
                  <a:srgbClr val="FF0000"/>
                </a:solidFill>
                <a:latin typeface="+mn-lt"/>
              </a:rPr>
              <a:t>ESG Guidance</a:t>
            </a:r>
          </a:p>
          <a:p>
            <a:pPr>
              <a:defRPr/>
            </a:pPr>
            <a:endParaRPr lang="en-GB" sz="1800" dirty="0">
              <a:latin typeface="+mn-lt"/>
            </a:endParaRPr>
          </a:p>
          <a:p>
            <a:pPr>
              <a:defRPr/>
            </a:pPr>
            <a:r>
              <a:rPr lang="en-GB" sz="1800" dirty="0">
                <a:solidFill>
                  <a:srgbClr val="FF0000"/>
                </a:solidFill>
                <a:latin typeface="+mn-lt"/>
              </a:rPr>
              <a:t>However</a:t>
            </a:r>
            <a:r>
              <a:rPr lang="en-GB" sz="1800" dirty="0">
                <a:solidFill>
                  <a:schemeClr val="accent2"/>
                </a:solidFill>
                <a:latin typeface="+mn-lt"/>
              </a:rPr>
              <a:t>, the ESG's remit explicitly states that “The Strategy update should include the preferred option for the next collider at CERN and prioritised alternative options to be pursued if the chosen preferred plan turns out not to be feasible or competitive”. </a:t>
            </a:r>
            <a:endParaRPr lang="en-GB" dirty="0">
              <a:solidFill>
                <a:schemeClr val="accent2"/>
              </a:solidFill>
              <a:latin typeface="+mn-lt"/>
            </a:endParaRPr>
          </a:p>
          <a:p>
            <a:pPr>
              <a:defRPr/>
            </a:pPr>
            <a:endParaRPr lang="en-GB" sz="1800" b="0" dirty="0">
              <a:solidFill>
                <a:schemeClr val="accent2"/>
              </a:solidFill>
            </a:endParaRPr>
          </a:p>
          <a:p>
            <a:pPr>
              <a:defRPr/>
            </a:pPr>
            <a:r>
              <a:rPr lang="en-GB" sz="1800" b="0" dirty="0">
                <a:solidFill>
                  <a:schemeClr val="accent2"/>
                </a:solidFill>
              </a:rPr>
              <a:t>It is imperative that the European HEP community should provide explicit feedback on both the preferred and alternative options for this “next collider at CERN”, which will be the Laboratory's next flagship project, and an explanation of any specific prioritisation. </a:t>
            </a:r>
          </a:p>
        </p:txBody>
      </p:sp>
      <p:sp>
        <p:nvSpPr>
          <p:cNvPr id="4" name="TextBox 3">
            <a:extLst>
              <a:ext uri="{FF2B5EF4-FFF2-40B4-BE49-F238E27FC236}">
                <a16:creationId xmlns:a16="http://schemas.microsoft.com/office/drawing/2014/main" id="{78A6BF23-4BA8-7073-27CA-82B9F6DB24AB}"/>
              </a:ext>
            </a:extLst>
          </p:cNvPr>
          <p:cNvSpPr txBox="1"/>
          <p:nvPr/>
        </p:nvSpPr>
        <p:spPr>
          <a:xfrm>
            <a:off x="352263" y="1400633"/>
            <a:ext cx="9201471" cy="782522"/>
          </a:xfrm>
          <a:prstGeom prst="rect">
            <a:avLst/>
          </a:prstGeom>
          <a:noFill/>
        </p:spPr>
        <p:txBody>
          <a:bodyPr wrap="square">
            <a:spAutoFit/>
          </a:bodyPr>
          <a:lstStyle/>
          <a:p>
            <a:pPr marL="457200" algn="ctr">
              <a:lnSpc>
                <a:spcPct val="115000"/>
              </a:lnSpc>
              <a:spcBef>
                <a:spcPts val="600"/>
              </a:spcBef>
              <a:spcAft>
                <a:spcPts val="800"/>
              </a:spcAft>
            </a:pPr>
            <a:r>
              <a:rPr lang="en-CH" b="1" kern="100" dirty="0">
                <a:solidFill>
                  <a:srgbClr val="FF0000"/>
                </a:solidFill>
                <a:effectLst/>
                <a:latin typeface="+mn-lt"/>
                <a:ea typeface="DengXian" panose="02010600030101010101" pitchFamily="2" charset="-122"/>
                <a:cs typeface="Arial" panose="020B0604020202020204" pitchFamily="34" charset="0"/>
              </a:rPr>
              <a:t>We support FCC</a:t>
            </a:r>
            <a:r>
              <a:rPr lang="en-US" b="1" kern="100" dirty="0">
                <a:solidFill>
                  <a:srgbClr val="FF0000"/>
                </a:solidFill>
                <a:effectLst/>
                <a:latin typeface="+mn-lt"/>
                <a:ea typeface="DengXian" panose="02010600030101010101" pitchFamily="2" charset="-122"/>
                <a:cs typeface="Arial" panose="020B0604020202020204" pitchFamily="34" charset="0"/>
              </a:rPr>
              <a:t>-</a:t>
            </a:r>
            <a:r>
              <a:rPr lang="en-US" b="1" kern="100" dirty="0" err="1">
                <a:solidFill>
                  <a:srgbClr val="FF0000"/>
                </a:solidFill>
                <a:effectLst/>
                <a:latin typeface="+mn-lt"/>
                <a:ea typeface="DengXian" panose="02010600030101010101" pitchFamily="2" charset="-122"/>
                <a:cs typeface="Arial" panose="020B0604020202020204" pitchFamily="34" charset="0"/>
              </a:rPr>
              <a:t>ee</a:t>
            </a:r>
            <a:r>
              <a:rPr lang="en-US" b="1" kern="100" dirty="0">
                <a:solidFill>
                  <a:srgbClr val="FF0000"/>
                </a:solidFill>
                <a:effectLst/>
                <a:latin typeface="+mn-lt"/>
                <a:ea typeface="DengXian" panose="02010600030101010101" pitchFamily="2" charset="-122"/>
                <a:cs typeface="Arial" panose="020B0604020202020204" pitchFamily="34" charset="0"/>
              </a:rPr>
              <a:t> and FCC-</a:t>
            </a:r>
            <a:r>
              <a:rPr lang="en-US" b="1" kern="100" dirty="0" err="1">
                <a:solidFill>
                  <a:srgbClr val="FF0000"/>
                </a:solidFill>
                <a:effectLst/>
                <a:latin typeface="+mn-lt"/>
                <a:ea typeface="DengXian" panose="02010600030101010101" pitchFamily="2" charset="-122"/>
                <a:cs typeface="Arial" panose="020B0604020202020204" pitchFamily="34" charset="0"/>
              </a:rPr>
              <a:t>hh</a:t>
            </a:r>
            <a:r>
              <a:rPr lang="en-US" b="1" kern="100" dirty="0">
                <a:solidFill>
                  <a:srgbClr val="FF0000"/>
                </a:solidFill>
                <a:effectLst/>
                <a:latin typeface="+mn-lt"/>
                <a:ea typeface="DengXian" panose="02010600030101010101" pitchFamily="2" charset="-122"/>
                <a:cs typeface="Arial" panose="020B0604020202020204" pitchFamily="34" charset="0"/>
              </a:rPr>
              <a:t> as </a:t>
            </a:r>
            <a:r>
              <a:rPr lang="en-CH" b="1" kern="100" dirty="0">
                <a:solidFill>
                  <a:srgbClr val="FF0000"/>
                </a:solidFill>
                <a:effectLst/>
                <a:latin typeface="+mn-lt"/>
                <a:ea typeface="DengXian" panose="02010600030101010101" pitchFamily="2" charset="-122"/>
                <a:cs typeface="Arial" panose="020B0604020202020204" pitchFamily="34" charset="0"/>
              </a:rPr>
              <a:t>the preferred option for CERN’s future</a:t>
            </a:r>
            <a:r>
              <a:rPr lang="en-US" b="1" kern="100" dirty="0">
                <a:solidFill>
                  <a:srgbClr val="FF0000"/>
                </a:solidFill>
                <a:effectLst/>
                <a:latin typeface="+mn-lt"/>
                <a:ea typeface="DengXian" panose="02010600030101010101" pitchFamily="2" charset="-122"/>
                <a:cs typeface="Arial" panose="020B0604020202020204" pitchFamily="34" charset="0"/>
              </a:rPr>
              <a:t>, as </a:t>
            </a:r>
            <a:r>
              <a:rPr lang="en-US" b="1" kern="100" dirty="0" err="1">
                <a:solidFill>
                  <a:srgbClr val="FF0000"/>
                </a:solidFill>
                <a:effectLst/>
                <a:latin typeface="+mn-lt"/>
                <a:ea typeface="DengXian" panose="02010600030101010101" pitchFamily="2" charset="-122"/>
                <a:cs typeface="Arial" panose="020B0604020202020204" pitchFamily="34" charset="0"/>
              </a:rPr>
              <a:t>i</a:t>
            </a:r>
            <a:r>
              <a:rPr lang="en-CH" b="1" kern="100" dirty="0">
                <a:solidFill>
                  <a:srgbClr val="FF0000"/>
                </a:solidFill>
                <a:effectLst/>
                <a:latin typeface="+mn-lt"/>
                <a:ea typeface="DengXian" panose="02010600030101010101" pitchFamily="2" charset="-122"/>
                <a:cs typeface="Arial" panose="020B0604020202020204" pitchFamily="34" charset="0"/>
              </a:rPr>
              <a:t>t addresses </a:t>
            </a:r>
            <a:r>
              <a:rPr lang="en-US" b="1" kern="100" dirty="0">
                <a:solidFill>
                  <a:srgbClr val="FF0000"/>
                </a:solidFill>
                <a:effectLst/>
                <a:latin typeface="+mn-lt"/>
                <a:ea typeface="DengXian" panose="02010600030101010101" pitchFamily="2" charset="-122"/>
                <a:cs typeface="Arial" panose="020B0604020202020204" pitchFamily="34" charset="0"/>
              </a:rPr>
              <a:t>both of </a:t>
            </a:r>
            <a:r>
              <a:rPr lang="en-CH" b="1" kern="100" dirty="0">
                <a:solidFill>
                  <a:srgbClr val="FF0000"/>
                </a:solidFill>
                <a:effectLst/>
                <a:latin typeface="+mn-lt"/>
                <a:ea typeface="DengXian" panose="02010600030101010101" pitchFamily="2" charset="-122"/>
                <a:cs typeface="Arial" panose="020B0604020202020204" pitchFamily="34" charset="0"/>
              </a:rPr>
              <a:t>ESPP2019 recommendation</a:t>
            </a:r>
            <a:r>
              <a:rPr lang="en-US" b="1" kern="100" dirty="0">
                <a:solidFill>
                  <a:srgbClr val="FF0000"/>
                </a:solidFill>
                <a:effectLst/>
                <a:latin typeface="+mn-lt"/>
                <a:ea typeface="DengXian" panose="02010600030101010101" pitchFamily="2" charset="-122"/>
                <a:cs typeface="Arial" panose="020B0604020202020204" pitchFamily="34" charset="0"/>
              </a:rPr>
              <a:t>s (c) and </a:t>
            </a:r>
            <a:r>
              <a:rPr lang="en-CH" b="1" kern="100" dirty="0">
                <a:solidFill>
                  <a:srgbClr val="FF0000"/>
                </a:solidFill>
                <a:effectLst/>
                <a:latin typeface="+mn-lt"/>
                <a:ea typeface="DengXian" panose="02010600030101010101" pitchFamily="2" charset="-122"/>
                <a:cs typeface="Arial" panose="020B0604020202020204" pitchFamily="34" charset="0"/>
              </a:rPr>
              <a:t>(e). </a:t>
            </a:r>
            <a:endParaRPr lang="en-CH" kern="100" dirty="0">
              <a:solidFill>
                <a:srgbClr val="FF0000"/>
              </a:solidFill>
              <a:effectLst/>
              <a:latin typeface="+mn-lt"/>
              <a:ea typeface="DengXian" panose="02010600030101010101" pitchFamily="2" charset="-122"/>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Footer Placeholder 4">
            <a:extLst>
              <a:ext uri="{FF2B5EF4-FFF2-40B4-BE49-F238E27FC236}">
                <a16:creationId xmlns:a16="http://schemas.microsoft.com/office/drawing/2014/main" id="{6B4C8B74-0EB3-638C-3B49-21ADEA9A58D6}"/>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41986" name="Slide Number Placeholder 5">
            <a:extLst>
              <a:ext uri="{FF2B5EF4-FFF2-40B4-BE49-F238E27FC236}">
                <a16:creationId xmlns:a16="http://schemas.microsoft.com/office/drawing/2014/main" id="{A23BC335-6D45-E1A0-57BE-F606ABFB766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C3B9107B-CDFB-B64A-94D2-6D74CFC2282A}" type="slidenum">
              <a:rPr lang="en-US" altLang="en-CH" sz="800" b="0" smtClean="0"/>
              <a:pPr/>
              <a:t>6</a:t>
            </a:fld>
            <a:endParaRPr lang="en-US" altLang="en-CH" sz="800" b="0"/>
          </a:p>
        </p:txBody>
      </p:sp>
      <p:sp>
        <p:nvSpPr>
          <p:cNvPr id="41987" name="Rectangle 2">
            <a:extLst>
              <a:ext uri="{FF2B5EF4-FFF2-40B4-BE49-F238E27FC236}">
                <a16:creationId xmlns:a16="http://schemas.microsoft.com/office/drawing/2014/main" id="{5BCF9BBB-EE6E-C4DE-9095-E8C1377C4931}"/>
              </a:ext>
            </a:extLst>
          </p:cNvPr>
          <p:cNvSpPr>
            <a:spLocks noGrp="1" noChangeArrowheads="1"/>
          </p:cNvSpPr>
          <p:nvPr>
            <p:ph type="title"/>
          </p:nvPr>
        </p:nvSpPr>
        <p:spPr>
          <a:xfrm>
            <a:off x="381000" y="548680"/>
            <a:ext cx="9217025" cy="361950"/>
          </a:xfrm>
        </p:spPr>
        <p:txBody>
          <a:bodyPr anchor="b"/>
          <a:lstStyle/>
          <a:p>
            <a:r>
              <a:rPr lang="en-GB" altLang="en-CH" sz="3200" dirty="0"/>
              <a:t>Setting the Scene 3</a:t>
            </a:r>
            <a:endParaRPr lang="en-US" altLang="en-CH" sz="3200" dirty="0"/>
          </a:p>
        </p:txBody>
      </p:sp>
      <p:sp>
        <p:nvSpPr>
          <p:cNvPr id="41988" name="Date Placeholder 4">
            <a:extLst>
              <a:ext uri="{FF2B5EF4-FFF2-40B4-BE49-F238E27FC236}">
                <a16:creationId xmlns:a16="http://schemas.microsoft.com/office/drawing/2014/main" id="{7E68B468-3A82-5C15-E3C6-41CF94802046}"/>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3" name="TextBox 2">
            <a:extLst>
              <a:ext uri="{FF2B5EF4-FFF2-40B4-BE49-F238E27FC236}">
                <a16:creationId xmlns:a16="http://schemas.microsoft.com/office/drawing/2014/main" id="{706978CA-443E-E016-9855-C70AB301031C}"/>
              </a:ext>
            </a:extLst>
          </p:cNvPr>
          <p:cNvSpPr txBox="1"/>
          <p:nvPr/>
        </p:nvSpPr>
        <p:spPr>
          <a:xfrm>
            <a:off x="200472" y="1052736"/>
            <a:ext cx="9613453" cy="4189032"/>
          </a:xfrm>
          <a:prstGeom prst="rect">
            <a:avLst/>
          </a:prstGeom>
          <a:noFill/>
        </p:spPr>
        <p:txBody>
          <a:bodyPr wrap="square">
            <a:spAutoFit/>
          </a:bodyPr>
          <a:lstStyle/>
          <a:p>
            <a:pPr algn="just">
              <a:lnSpc>
                <a:spcPct val="115000"/>
              </a:lnSpc>
              <a:spcBef>
                <a:spcPts val="600"/>
              </a:spcBef>
              <a:spcAft>
                <a:spcPts val="800"/>
              </a:spcAft>
            </a:pPr>
            <a:r>
              <a:rPr lang="en-CH" sz="1800" kern="100" dirty="0">
                <a:solidFill>
                  <a:srgbClr val="FF0000"/>
                </a:solidFill>
                <a:effectLst/>
                <a:latin typeface="+mn-lt"/>
                <a:ea typeface="DengXian" panose="02010600030101010101" pitchFamily="2" charset="-122"/>
                <a:cs typeface="Arial" panose="020B0604020202020204" pitchFamily="34" charset="0"/>
              </a:rPr>
              <a:t>It is desirable that any back-up </a:t>
            </a:r>
            <a:r>
              <a:rPr lang="en-US" sz="1800" kern="100" dirty="0">
                <a:solidFill>
                  <a:srgbClr val="FF0000"/>
                </a:solidFill>
                <a:effectLst/>
                <a:latin typeface="+mn-lt"/>
                <a:ea typeface="DengXian" panose="02010600030101010101" pitchFamily="2" charset="-122"/>
                <a:cs typeface="Arial" panose="020B0604020202020204" pitchFamily="34" charset="0"/>
              </a:rPr>
              <a:t>to FCC </a:t>
            </a:r>
            <a:r>
              <a:rPr lang="en-CH" sz="1800" kern="100" dirty="0">
                <a:solidFill>
                  <a:srgbClr val="FF0000"/>
                </a:solidFill>
                <a:effectLst/>
                <a:latin typeface="+mn-lt"/>
                <a:ea typeface="DengXian" panose="02010600030101010101" pitchFamily="2" charset="-122"/>
                <a:cs typeface="Arial" panose="020B0604020202020204" pitchFamily="34" charset="0"/>
              </a:rPr>
              <a:t>should </a:t>
            </a:r>
            <a:r>
              <a:rPr lang="en-US" sz="1800" kern="100" dirty="0">
                <a:solidFill>
                  <a:srgbClr val="FF0000"/>
                </a:solidFill>
                <a:effectLst/>
                <a:latin typeface="+mn-lt"/>
                <a:ea typeface="DengXian" panose="02010600030101010101" pitchFamily="2" charset="-122"/>
                <a:cs typeface="Arial" panose="020B0604020202020204" pitchFamily="34" charset="0"/>
              </a:rPr>
              <a:t>present </a:t>
            </a:r>
            <a:r>
              <a:rPr lang="en-CH" sz="1800" kern="100" dirty="0">
                <a:solidFill>
                  <a:srgbClr val="FF0000"/>
                </a:solidFill>
                <a:effectLst/>
                <a:latin typeface="+mn-lt"/>
                <a:ea typeface="DengXian" panose="02010600030101010101" pitchFamily="2" charset="-122"/>
                <a:cs typeface="Arial" panose="020B0604020202020204" pitchFamily="34" charset="0"/>
              </a:rPr>
              <a:t>fewer technical and/or financial difficulties than those associated with th</a:t>
            </a:r>
            <a:r>
              <a:rPr lang="en-US" sz="1800" kern="100" dirty="0">
                <a:solidFill>
                  <a:srgbClr val="FF0000"/>
                </a:solidFill>
                <a:effectLst/>
                <a:latin typeface="+mn-lt"/>
                <a:ea typeface="DengXian" panose="02010600030101010101" pitchFamily="2" charset="-122"/>
                <a:cs typeface="Arial" panose="020B0604020202020204" pitchFamily="34" charset="0"/>
              </a:rPr>
              <a:t>is </a:t>
            </a:r>
            <a:r>
              <a:rPr lang="en-CH" sz="1800" kern="100" dirty="0">
                <a:solidFill>
                  <a:srgbClr val="FF0000"/>
                </a:solidFill>
                <a:effectLst/>
                <a:latin typeface="+mn-lt"/>
                <a:ea typeface="DengXian" panose="02010600030101010101" pitchFamily="2" charset="-122"/>
                <a:cs typeface="Arial" panose="020B0604020202020204" pitchFamily="34" charset="0"/>
              </a:rPr>
              <a:t>preferred option</a:t>
            </a:r>
            <a:r>
              <a:rPr lang="en-US" sz="1800" kern="100" dirty="0">
                <a:solidFill>
                  <a:srgbClr val="FF0000"/>
                </a:solidFill>
                <a:effectLst/>
                <a:latin typeface="+mn-lt"/>
                <a:ea typeface="DengXian" panose="02010600030101010101" pitchFamily="2" charset="-122"/>
                <a:cs typeface="Arial" panose="020B0604020202020204" pitchFamily="34" charset="0"/>
              </a:rPr>
              <a:t>, as well as </a:t>
            </a:r>
            <a:r>
              <a:rPr lang="en-CH" sz="1800" kern="100" dirty="0">
                <a:solidFill>
                  <a:srgbClr val="FF0000"/>
                </a:solidFill>
                <a:effectLst/>
                <a:latin typeface="+mn-lt"/>
                <a:ea typeface="DengXian" panose="02010600030101010101" pitchFamily="2" charset="-122"/>
                <a:cs typeface="Arial" panose="020B0604020202020204" pitchFamily="34" charset="0"/>
              </a:rPr>
              <a:t>have </a:t>
            </a:r>
            <a:r>
              <a:rPr lang="en-US" sz="1800" kern="100" dirty="0">
                <a:solidFill>
                  <a:srgbClr val="FF0000"/>
                </a:solidFill>
                <a:effectLst/>
                <a:latin typeface="+mn-lt"/>
                <a:ea typeface="DengXian" panose="02010600030101010101" pitchFamily="2" charset="-122"/>
                <a:cs typeface="Arial" panose="020B0604020202020204" pitchFamily="34" charset="0"/>
              </a:rPr>
              <a:t>excellent</a:t>
            </a:r>
            <a:r>
              <a:rPr lang="en-CH" sz="1800" kern="100" dirty="0">
                <a:solidFill>
                  <a:srgbClr val="FF0000"/>
                </a:solidFill>
                <a:effectLst/>
                <a:latin typeface="+mn-lt"/>
                <a:ea typeface="DengXian" panose="02010600030101010101" pitchFamily="2" charset="-122"/>
                <a:cs typeface="Arial" panose="020B0604020202020204" pitchFamily="34" charset="0"/>
              </a:rPr>
              <a:t> physics potential</a:t>
            </a:r>
            <a:r>
              <a:rPr lang="en-US" sz="1800" kern="100" dirty="0">
                <a:solidFill>
                  <a:srgbClr val="FF0000"/>
                </a:solidFill>
                <a:effectLst/>
                <a:latin typeface="+mn-lt"/>
                <a:ea typeface="DengXian" panose="02010600030101010101" pitchFamily="2" charset="-122"/>
                <a:cs typeface="Arial" panose="020B0604020202020204" pitchFamily="34" charset="0"/>
              </a:rPr>
              <a:t>.</a:t>
            </a:r>
            <a:endParaRPr lang="en-CH" sz="1800" kern="100" dirty="0">
              <a:solidFill>
                <a:srgbClr val="FF0000"/>
              </a:solidFill>
              <a:effectLst/>
              <a:latin typeface="+mn-lt"/>
              <a:ea typeface="DengXian" panose="02010600030101010101" pitchFamily="2" charset="-122"/>
              <a:cs typeface="Arial" panose="020B0604020202020204" pitchFamily="34" charset="0"/>
            </a:endParaRPr>
          </a:p>
          <a:p>
            <a:pPr algn="just">
              <a:lnSpc>
                <a:spcPct val="115000"/>
              </a:lnSpc>
              <a:spcBef>
                <a:spcPts val="600"/>
              </a:spcBef>
              <a:spcAft>
                <a:spcPts val="800"/>
              </a:spcAft>
            </a:pPr>
            <a:r>
              <a:rPr lang="en-US" sz="1800" kern="100" dirty="0">
                <a:solidFill>
                  <a:schemeClr val="accent2"/>
                </a:solidFill>
                <a:effectLst/>
                <a:latin typeface="+mn-lt"/>
                <a:ea typeface="DengXian" panose="02010600030101010101" pitchFamily="2" charset="-122"/>
                <a:cs typeface="Arial" panose="020B0604020202020204" pitchFamily="34" charset="0"/>
              </a:rPr>
              <a:t>To minimize the possibility of such</a:t>
            </a:r>
            <a:r>
              <a:rPr lang="en-CH" sz="1800" kern="100" dirty="0">
                <a:solidFill>
                  <a:schemeClr val="accent2"/>
                </a:solidFill>
                <a:effectLst/>
                <a:latin typeface="+mn-lt"/>
                <a:ea typeface="DengXian" panose="02010600030101010101" pitchFamily="2" charset="-122"/>
                <a:cs typeface="Arial" panose="020B0604020202020204" pitchFamily="34" charset="0"/>
              </a:rPr>
              <a:t> difficultie</a:t>
            </a:r>
            <a:r>
              <a:rPr lang="en-US" sz="1800" kern="100" dirty="0">
                <a:solidFill>
                  <a:schemeClr val="accent2"/>
                </a:solidFill>
                <a:effectLst/>
                <a:latin typeface="+mn-lt"/>
                <a:ea typeface="DengXian" panose="02010600030101010101" pitchFamily="2" charset="-122"/>
                <a:cs typeface="Arial" panose="020B0604020202020204" pitchFamily="34" charset="0"/>
              </a:rPr>
              <a:t>s, the LEP3 strategy</a:t>
            </a:r>
            <a:r>
              <a:rPr lang="en-CH" sz="1800" kern="100" dirty="0">
                <a:solidFill>
                  <a:schemeClr val="accent2"/>
                </a:solidFill>
                <a:effectLst/>
                <a:latin typeface="+mn-lt"/>
                <a:ea typeface="DengXian" panose="02010600030101010101" pitchFamily="2" charset="-122"/>
                <a:cs typeface="Arial" panose="020B0604020202020204" pitchFamily="34" charset="0"/>
              </a:rPr>
              <a:t> is to re-use, as much as possible, the existing infrastructure of CERN, </a:t>
            </a:r>
            <a:r>
              <a:rPr lang="en-US" sz="1800" kern="100" dirty="0" err="1">
                <a:solidFill>
                  <a:schemeClr val="accent2"/>
                </a:solidFill>
                <a:effectLst/>
                <a:latin typeface="+mn-lt"/>
                <a:ea typeface="DengXian" panose="02010600030101010101" pitchFamily="2" charset="-122"/>
                <a:cs typeface="Arial" panose="020B0604020202020204" pitchFamily="34" charset="0"/>
              </a:rPr>
              <a:t>utilise</a:t>
            </a:r>
            <a:r>
              <a:rPr lang="en-US" sz="1800" kern="100" dirty="0">
                <a:solidFill>
                  <a:schemeClr val="accent2"/>
                </a:solidFill>
                <a:effectLst/>
                <a:latin typeface="+mn-lt"/>
                <a:ea typeface="DengXian" panose="02010600030101010101" pitchFamily="2" charset="-122"/>
                <a:cs typeface="Arial" panose="020B0604020202020204" pitchFamily="34" charset="0"/>
              </a:rPr>
              <a:t> maximally </a:t>
            </a:r>
            <a:r>
              <a:rPr lang="en-CH" sz="1800" kern="100" dirty="0">
                <a:solidFill>
                  <a:schemeClr val="accent2"/>
                </a:solidFill>
                <a:effectLst/>
                <a:latin typeface="+mn-lt"/>
                <a:ea typeface="DengXian" panose="02010600030101010101" pitchFamily="2" charset="-122"/>
                <a:cs typeface="Arial" panose="020B0604020202020204" pitchFamily="34" charset="0"/>
              </a:rPr>
              <a:t>the R&amp;D already carried out, and </a:t>
            </a:r>
            <a:r>
              <a:rPr lang="en-US" sz="1800" kern="100" dirty="0">
                <a:solidFill>
                  <a:schemeClr val="accent2"/>
                </a:solidFill>
                <a:effectLst/>
                <a:latin typeface="+mn-lt"/>
                <a:ea typeface="DengXian" panose="02010600030101010101" pitchFamily="2" charset="-122"/>
                <a:cs typeface="Arial" panose="020B0604020202020204" pitchFamily="34" charset="0"/>
              </a:rPr>
              <a:t>keep the required </a:t>
            </a:r>
            <a:r>
              <a:rPr lang="en-CH" sz="1800" kern="100" dirty="0">
                <a:solidFill>
                  <a:schemeClr val="accent2"/>
                </a:solidFill>
                <a:effectLst/>
                <a:latin typeface="+mn-lt"/>
                <a:ea typeface="DengXian" panose="02010600030101010101" pitchFamily="2" charset="-122"/>
                <a:cs typeface="Arial" panose="020B0604020202020204" pitchFamily="34" charset="0"/>
              </a:rPr>
              <a:t>financing within the envelope of the current budget of CERN. </a:t>
            </a:r>
          </a:p>
          <a:p>
            <a:pPr>
              <a:lnSpc>
                <a:spcPct val="115000"/>
              </a:lnSpc>
              <a:spcBef>
                <a:spcPts val="600"/>
              </a:spcBef>
              <a:spcAft>
                <a:spcPts val="800"/>
              </a:spcAft>
            </a:pPr>
            <a:r>
              <a:rPr lang="en-CH" sz="1800" b="0" kern="100" dirty="0">
                <a:solidFill>
                  <a:srgbClr val="FF0000"/>
                </a:solidFill>
                <a:latin typeface="+mn-lt"/>
                <a:ea typeface="DengXian" panose="02010600030101010101" pitchFamily="2" charset="-122"/>
                <a:cs typeface="Arial" panose="020B0604020202020204" pitchFamily="34" charset="0"/>
              </a:rPr>
              <a:t>Corollary: Any other proposal, with a cost similar to t</a:t>
            </a:r>
            <a:r>
              <a:rPr lang="en-GB" sz="1800" b="0" kern="100" dirty="0">
                <a:solidFill>
                  <a:srgbClr val="FF0000"/>
                </a:solidFill>
                <a:latin typeface="+mn-lt"/>
                <a:ea typeface="DengXian" panose="02010600030101010101" pitchFamily="2" charset="-122"/>
                <a:cs typeface="Arial" panose="020B0604020202020204" pitchFamily="34" charset="0"/>
              </a:rPr>
              <a:t>he</a:t>
            </a:r>
            <a:r>
              <a:rPr lang="en-CH" sz="1800" b="0" kern="100" dirty="0">
                <a:solidFill>
                  <a:srgbClr val="FF0000"/>
                </a:solidFill>
                <a:latin typeface="+mn-lt"/>
                <a:ea typeface="DengXian" panose="02010600030101010101" pitchFamily="2" charset="-122"/>
                <a:cs typeface="Arial" panose="020B0604020202020204" pitchFamily="34" charset="0"/>
              </a:rPr>
              <a:t> one for FCC, would have similar issues. </a:t>
            </a:r>
            <a:br>
              <a:rPr lang="en-CH" sz="1800" b="0" dirty="0">
                <a:solidFill>
                  <a:schemeClr val="accent2"/>
                </a:solidFill>
                <a:latin typeface="+mj-lt"/>
              </a:rPr>
            </a:br>
            <a:r>
              <a:rPr lang="en-CH" sz="1800" b="0" kern="100" dirty="0">
                <a:solidFill>
                  <a:schemeClr val="accent2"/>
                </a:solidFill>
                <a:latin typeface="+mn-lt"/>
                <a:ea typeface="DengXian" panose="02010600030101010101" pitchFamily="2" charset="-122"/>
                <a:cs typeface="Arial" panose="020B0604020202020204" pitchFamily="34" charset="0"/>
              </a:rPr>
              <a:t>Several others have also discussed such a possibility in the past.</a:t>
            </a:r>
            <a:br>
              <a:rPr lang="en-CH" sz="1800" b="0" dirty="0">
                <a:solidFill>
                  <a:schemeClr val="accent2"/>
                </a:solidFill>
                <a:latin typeface="+mj-lt"/>
              </a:rPr>
            </a:br>
            <a:r>
              <a:rPr lang="en-GB" sz="1600" b="0" kern="100" dirty="0">
                <a:latin typeface="+mn-lt"/>
                <a:ea typeface="DengXian" panose="02010600030101010101" pitchFamily="2" charset="-122"/>
                <a:cs typeface="Arial" panose="020B0604020202020204" pitchFamily="34" charset="0"/>
              </a:rPr>
              <a:t>e</a:t>
            </a:r>
            <a:r>
              <a:rPr lang="en-CH" sz="1600" b="0" kern="100" dirty="0">
                <a:latin typeface="+mn-lt"/>
                <a:ea typeface="DengXian" panose="02010600030101010101" pitchFamily="2" charset="-122"/>
                <a:cs typeface="Arial" panose="020B0604020202020204" pitchFamily="34" charset="0"/>
              </a:rPr>
              <a:t>.g. 2013 ESPP, a Higgs factory (LEP3) was proposed but not pursued any further. [https://cds.cern.ch/record/1471486].</a:t>
            </a:r>
            <a:endParaRPr lang="en-GB" sz="1600" b="0" dirty="0"/>
          </a:p>
        </p:txBody>
      </p:sp>
      <p:pic>
        <p:nvPicPr>
          <p:cNvPr id="5" name="Picture 4">
            <a:extLst>
              <a:ext uri="{FF2B5EF4-FFF2-40B4-BE49-F238E27FC236}">
                <a16:creationId xmlns:a16="http://schemas.microsoft.com/office/drawing/2014/main" id="{7052FDB1-2689-C399-028B-0450544C3224}"/>
              </a:ext>
            </a:extLst>
          </p:cNvPr>
          <p:cNvPicPr>
            <a:picLocks noChangeAspect="1"/>
          </p:cNvPicPr>
          <p:nvPr/>
        </p:nvPicPr>
        <p:blipFill>
          <a:blip r:embed="rId3"/>
          <a:stretch>
            <a:fillRect/>
          </a:stretch>
        </p:blipFill>
        <p:spPr>
          <a:xfrm>
            <a:off x="1557339" y="5270540"/>
            <a:ext cx="6006916" cy="716920"/>
          </a:xfrm>
          <a:prstGeom prst="rect">
            <a:avLst/>
          </a:prstGeom>
        </p:spPr>
      </p:pic>
      <p:pic>
        <p:nvPicPr>
          <p:cNvPr id="6" name="Picture 5">
            <a:extLst>
              <a:ext uri="{FF2B5EF4-FFF2-40B4-BE49-F238E27FC236}">
                <a16:creationId xmlns:a16="http://schemas.microsoft.com/office/drawing/2014/main" id="{055105A9-E7E0-2F7D-2757-B0355960CC5E}"/>
              </a:ext>
            </a:extLst>
          </p:cNvPr>
          <p:cNvPicPr>
            <a:picLocks noChangeAspect="1"/>
          </p:cNvPicPr>
          <p:nvPr/>
        </p:nvPicPr>
        <p:blipFill>
          <a:blip r:embed="rId4"/>
          <a:stretch>
            <a:fillRect/>
          </a:stretch>
        </p:blipFill>
        <p:spPr>
          <a:xfrm>
            <a:off x="1557339" y="6001939"/>
            <a:ext cx="5659438" cy="81835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a:extLst>
              <a:ext uri="{FF2B5EF4-FFF2-40B4-BE49-F238E27FC236}">
                <a16:creationId xmlns:a16="http://schemas.microsoft.com/office/drawing/2014/main" id="{13FECEF2-E992-FA49-65FA-9D0E6AA02BE6}"/>
              </a:ext>
            </a:extLst>
          </p:cNvPr>
          <p:cNvSpPr>
            <a:spLocks noGrp="1" noChangeArrowheads="1"/>
          </p:cNvSpPr>
          <p:nvPr>
            <p:ph type="title"/>
          </p:nvPr>
        </p:nvSpPr>
        <p:spPr/>
        <p:txBody>
          <a:bodyPr/>
          <a:lstStyle/>
          <a:p>
            <a:r>
              <a:rPr lang="en-CH" altLang="en-CH">
                <a:ea typeface="DengXian" panose="02010600030101010101" pitchFamily="2" charset="-122"/>
              </a:rPr>
              <a:t>e</a:t>
            </a:r>
            <a:r>
              <a:rPr lang="en-CH" altLang="en-CH" baseline="30000">
                <a:ea typeface="DengXian" panose="02010600030101010101" pitchFamily="2" charset="-122"/>
              </a:rPr>
              <a:t>+</a:t>
            </a:r>
            <a:r>
              <a:rPr lang="en-CH" altLang="en-CH">
                <a:ea typeface="DengXian" panose="02010600030101010101" pitchFamily="2" charset="-122"/>
              </a:rPr>
              <a:t>e</a:t>
            </a:r>
            <a:r>
              <a:rPr lang="en-CH" altLang="en-CH" baseline="30000">
                <a:ea typeface="DengXian" panose="02010600030101010101" pitchFamily="2" charset="-122"/>
              </a:rPr>
              <a:t>−</a:t>
            </a:r>
            <a:r>
              <a:rPr lang="en-CH" altLang="en-CH">
                <a:ea typeface="DengXian" panose="02010600030101010101" pitchFamily="2" charset="-122"/>
              </a:rPr>
              <a:t> </a:t>
            </a:r>
            <a:r>
              <a:rPr lang="en-CH" altLang="en-CH"/>
              <a:t>Colliders: Instantaneous Luminosity</a:t>
            </a:r>
          </a:p>
        </p:txBody>
      </p:sp>
      <p:sp>
        <p:nvSpPr>
          <p:cNvPr id="25602" name="Date Placeholder 3">
            <a:extLst>
              <a:ext uri="{FF2B5EF4-FFF2-40B4-BE49-F238E27FC236}">
                <a16:creationId xmlns:a16="http://schemas.microsoft.com/office/drawing/2014/main" id="{2E269A97-A284-F914-6211-F6564ADE8E9B}"/>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5603" name="Footer Placeholder 4">
            <a:extLst>
              <a:ext uri="{FF2B5EF4-FFF2-40B4-BE49-F238E27FC236}">
                <a16:creationId xmlns:a16="http://schemas.microsoft.com/office/drawing/2014/main" id="{5F9C9B6F-A51E-78D6-5F3C-232609B10569}"/>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5604" name="Slide Number Placeholder 5">
            <a:extLst>
              <a:ext uri="{FF2B5EF4-FFF2-40B4-BE49-F238E27FC236}">
                <a16:creationId xmlns:a16="http://schemas.microsoft.com/office/drawing/2014/main" id="{35E3B276-876B-9A38-C9E8-E6E12878D5D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3DAB5ACE-2CF3-E447-BC85-3876C09B1AE1}" type="slidenum">
              <a:rPr lang="en-US" altLang="en-CH" sz="800" b="0" smtClean="0"/>
              <a:pPr/>
              <a:t>7</a:t>
            </a:fld>
            <a:endParaRPr lang="en-US" altLang="en-CH" sz="800" b="0"/>
          </a:p>
        </p:txBody>
      </p:sp>
      <p:sp>
        <p:nvSpPr>
          <p:cNvPr id="13" name="TextBox 12">
            <a:extLst>
              <a:ext uri="{FF2B5EF4-FFF2-40B4-BE49-F238E27FC236}">
                <a16:creationId xmlns:a16="http://schemas.microsoft.com/office/drawing/2014/main" id="{021C7768-CAA3-C30D-2997-A6BDC061392B}"/>
              </a:ext>
            </a:extLst>
          </p:cNvPr>
          <p:cNvSpPr txBox="1"/>
          <p:nvPr/>
        </p:nvSpPr>
        <p:spPr>
          <a:xfrm>
            <a:off x="5529065" y="5206742"/>
            <a:ext cx="4199114" cy="36933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defRPr/>
            </a:pPr>
            <a:r>
              <a:rPr lang="en-CH" sz="1800" b="0" dirty="0">
                <a:solidFill>
                  <a:srgbClr val="FF0000"/>
                </a:solidFill>
                <a:latin typeface="+mn-lt"/>
                <a:ea typeface="DengXian" panose="02010600030101010101" pitchFamily="2" charset="-122"/>
              </a:rPr>
              <a:t>LEP3: Run at √s =230 GeV </a:t>
            </a:r>
            <a:endParaRPr lang="en-CH" sz="1800" b="0" dirty="0">
              <a:solidFill>
                <a:srgbClr val="FF0000"/>
              </a:solidFill>
              <a:latin typeface="+mn-lt"/>
            </a:endParaRPr>
          </a:p>
        </p:txBody>
      </p:sp>
      <p:sp>
        <p:nvSpPr>
          <p:cNvPr id="14" name="TextBox 13">
            <a:extLst>
              <a:ext uri="{FF2B5EF4-FFF2-40B4-BE49-F238E27FC236}">
                <a16:creationId xmlns:a16="http://schemas.microsoft.com/office/drawing/2014/main" id="{69E47961-869B-749B-2D2F-A534AE7BD54C}"/>
              </a:ext>
            </a:extLst>
          </p:cNvPr>
          <p:cNvSpPr txBox="1"/>
          <p:nvPr/>
        </p:nvSpPr>
        <p:spPr>
          <a:xfrm>
            <a:off x="5529065" y="1196752"/>
            <a:ext cx="4199114" cy="1200329"/>
          </a:xfrm>
          <a:prstGeom prst="rect">
            <a:avLst/>
          </a:prstGeom>
          <a:noFill/>
        </p:spPr>
        <p:txBody>
          <a:bodyPr wrap="square">
            <a:spAutoFit/>
          </a:bodyPr>
          <a:lstStyle/>
          <a:p>
            <a:pPr>
              <a:defRPr/>
            </a:pPr>
            <a:r>
              <a:rPr lang="en-CH" sz="1800" b="0" dirty="0">
                <a:latin typeface="+mn-lt"/>
                <a:ea typeface="DengXian" panose="02010600030101010101" pitchFamily="2" charset="-122"/>
              </a:rPr>
              <a:t>In circular e+e- colliders, for the same synchrotron power loss, at a lower energy, more current can be put to increase luminosity.</a:t>
            </a:r>
          </a:p>
        </p:txBody>
      </p:sp>
      <p:pic>
        <p:nvPicPr>
          <p:cNvPr id="2" name="Graphic 1">
            <a:extLst>
              <a:ext uri="{FF2B5EF4-FFF2-40B4-BE49-F238E27FC236}">
                <a16:creationId xmlns:a16="http://schemas.microsoft.com/office/drawing/2014/main" id="{F3D74D17-4A7B-A857-74BA-7252A3CFAB4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529064" y="2359461"/>
            <a:ext cx="4065483" cy="2764989"/>
          </a:xfrm>
          <a:prstGeom prst="rect">
            <a:avLst/>
          </a:prstGeom>
        </p:spPr>
      </p:pic>
      <p:sp>
        <p:nvSpPr>
          <p:cNvPr id="3" name="TextBox 2">
            <a:extLst>
              <a:ext uri="{FF2B5EF4-FFF2-40B4-BE49-F238E27FC236}">
                <a16:creationId xmlns:a16="http://schemas.microsoft.com/office/drawing/2014/main" id="{234A5549-6E66-348C-AB79-B238CA75114C}"/>
              </a:ext>
            </a:extLst>
          </p:cNvPr>
          <p:cNvSpPr txBox="1"/>
          <p:nvPr/>
        </p:nvSpPr>
        <p:spPr>
          <a:xfrm>
            <a:off x="5627645" y="5724527"/>
            <a:ext cx="4443752" cy="923330"/>
          </a:xfrm>
          <a:prstGeom prst="rect">
            <a:avLst/>
          </a:prstGeom>
          <a:noFill/>
        </p:spPr>
        <p:txBody>
          <a:bodyPr wrap="square">
            <a:spAutoFit/>
          </a:bodyPr>
          <a:lstStyle/>
          <a:p>
            <a:pPr marL="285750" indent="-285750">
              <a:buFont typeface="Arial" panose="020B0604020202020204" pitchFamily="34" charset="0"/>
              <a:buChar char="•"/>
              <a:defRPr/>
            </a:pPr>
            <a:r>
              <a:rPr lang="en-CH" sz="1800" b="0" dirty="0">
                <a:latin typeface="+mn-lt"/>
                <a:ea typeface="DengXian" panose="02010600030101010101" pitchFamily="2" charset="-122"/>
              </a:rPr>
              <a:t>Only 10% higher energy than LEP.</a:t>
            </a:r>
          </a:p>
          <a:p>
            <a:pPr marL="285750" indent="-285750">
              <a:buFont typeface="Arial" panose="020B0604020202020204" pitchFamily="34" charset="0"/>
              <a:buChar char="•"/>
              <a:defRPr/>
            </a:pPr>
            <a:r>
              <a:rPr lang="en-CH" sz="1800" b="0" dirty="0">
                <a:latin typeface="+mn-lt"/>
                <a:ea typeface="DengXian" panose="02010600030101010101" pitchFamily="2" charset="-122"/>
              </a:rPr>
              <a:t>18% lower synchrotron power loss at √s=230 GeV compared with 240 GeV.</a:t>
            </a:r>
          </a:p>
        </p:txBody>
      </p:sp>
      <p:pic>
        <p:nvPicPr>
          <p:cNvPr id="5" name="Picture 4">
            <a:extLst>
              <a:ext uri="{FF2B5EF4-FFF2-40B4-BE49-F238E27FC236}">
                <a16:creationId xmlns:a16="http://schemas.microsoft.com/office/drawing/2014/main" id="{DCEC8250-12EA-64AD-3C97-A414DAAAABB9}"/>
              </a:ext>
            </a:extLst>
          </p:cNvPr>
          <p:cNvPicPr>
            <a:picLocks noChangeAspect="1"/>
          </p:cNvPicPr>
          <p:nvPr/>
        </p:nvPicPr>
        <p:blipFill>
          <a:blip r:embed="rId4"/>
          <a:stretch>
            <a:fillRect/>
          </a:stretch>
        </p:blipFill>
        <p:spPr>
          <a:xfrm>
            <a:off x="177821" y="1340768"/>
            <a:ext cx="5192509" cy="5013176"/>
          </a:xfrm>
          <a:prstGeom prst="rect">
            <a:avLst/>
          </a:prstGeom>
        </p:spPr>
      </p:pic>
      <p:cxnSp>
        <p:nvCxnSpPr>
          <p:cNvPr id="6" name="Straight Arrow Connector 5">
            <a:extLst>
              <a:ext uri="{FF2B5EF4-FFF2-40B4-BE49-F238E27FC236}">
                <a16:creationId xmlns:a16="http://schemas.microsoft.com/office/drawing/2014/main" id="{C8E8FC96-17AB-D541-03FC-37A6EF1E2F8C}"/>
              </a:ext>
            </a:extLst>
          </p:cNvPr>
          <p:cNvCxnSpPr/>
          <p:nvPr/>
        </p:nvCxnSpPr>
        <p:spPr bwMode="auto">
          <a:xfrm>
            <a:off x="6393160" y="2636912"/>
            <a:ext cx="0" cy="360040"/>
          </a:xfrm>
          <a:prstGeom prst="straightConnector1">
            <a:avLst/>
          </a:prstGeom>
          <a:ln>
            <a:headEnd type="none" w="med" len="med"/>
            <a:tailEnd type="triangle"/>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2">
            <a:schemeClr val="dk1"/>
          </a:lnRef>
          <a:fillRef idx="0">
            <a:schemeClr val="dk1"/>
          </a:fillRef>
          <a:effectRef idx="1">
            <a:schemeClr val="dk1"/>
          </a:effectRef>
          <a:fontRef idx="minor">
            <a:schemeClr val="tx1"/>
          </a:fontRef>
        </p:style>
      </p:cxnSp>
      <p:cxnSp>
        <p:nvCxnSpPr>
          <p:cNvPr id="7" name="Straight Arrow Connector 6">
            <a:extLst>
              <a:ext uri="{FF2B5EF4-FFF2-40B4-BE49-F238E27FC236}">
                <a16:creationId xmlns:a16="http://schemas.microsoft.com/office/drawing/2014/main" id="{95932979-245B-13F6-2987-29B0FFA3FB87}"/>
              </a:ext>
            </a:extLst>
          </p:cNvPr>
          <p:cNvCxnSpPr/>
          <p:nvPr/>
        </p:nvCxnSpPr>
        <p:spPr bwMode="auto">
          <a:xfrm>
            <a:off x="7113240" y="2564904"/>
            <a:ext cx="0" cy="360040"/>
          </a:xfrm>
          <a:prstGeom prst="straightConnector1">
            <a:avLst/>
          </a:prstGeom>
          <a:ln>
            <a:headEnd type="none" w="med" len="med"/>
            <a:tailEnd type="triangle"/>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a:extLst>
              <a:ext uri="{FF2B5EF4-FFF2-40B4-BE49-F238E27FC236}">
                <a16:creationId xmlns:a16="http://schemas.microsoft.com/office/drawing/2014/main" id="{679F6F71-CC45-046E-5B1C-A08D62235FD5}"/>
              </a:ext>
            </a:extLst>
          </p:cNvPr>
          <p:cNvSpPr>
            <a:spLocks noGrp="1" noChangeArrowheads="1"/>
          </p:cNvSpPr>
          <p:nvPr>
            <p:ph type="title"/>
          </p:nvPr>
        </p:nvSpPr>
        <p:spPr/>
        <p:txBody>
          <a:bodyPr/>
          <a:lstStyle/>
          <a:p>
            <a:r>
              <a:rPr lang="en-CH" altLang="en-CH" dirty="0">
                <a:ea typeface="DengXian" panose="02010600030101010101" pitchFamily="2" charset="-122"/>
              </a:rPr>
              <a:t>Follow ESPP2013 proposal &amp; FCC(ee) Design</a:t>
            </a:r>
            <a:endParaRPr lang="en-CH" altLang="en-CH" dirty="0"/>
          </a:p>
        </p:txBody>
      </p:sp>
      <p:sp>
        <p:nvSpPr>
          <p:cNvPr id="26626" name="Date Placeholder 3">
            <a:extLst>
              <a:ext uri="{FF2B5EF4-FFF2-40B4-BE49-F238E27FC236}">
                <a16:creationId xmlns:a16="http://schemas.microsoft.com/office/drawing/2014/main" id="{97E976A8-5C54-D2A5-2B14-E52C14A1CC30}"/>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6627" name="Footer Placeholder 4">
            <a:extLst>
              <a:ext uri="{FF2B5EF4-FFF2-40B4-BE49-F238E27FC236}">
                <a16:creationId xmlns:a16="http://schemas.microsoft.com/office/drawing/2014/main" id="{B181F64A-DF6C-2783-10E3-60C9055131F7}"/>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6628" name="Slide Number Placeholder 5">
            <a:extLst>
              <a:ext uri="{FF2B5EF4-FFF2-40B4-BE49-F238E27FC236}">
                <a16:creationId xmlns:a16="http://schemas.microsoft.com/office/drawing/2014/main" id="{13095407-8E20-C86E-2E1E-12F1E73E0C07}"/>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3DAD5953-742B-CD40-9BB7-78851A860722}" type="slidenum">
              <a:rPr lang="en-US" altLang="en-CH" sz="800" b="0" smtClean="0"/>
              <a:pPr/>
              <a:t>8</a:t>
            </a:fld>
            <a:endParaRPr lang="en-US" altLang="en-CH" sz="800" b="0"/>
          </a:p>
        </p:txBody>
      </p:sp>
      <p:sp>
        <p:nvSpPr>
          <p:cNvPr id="8" name="TextBox 7">
            <a:extLst>
              <a:ext uri="{FF2B5EF4-FFF2-40B4-BE49-F238E27FC236}">
                <a16:creationId xmlns:a16="http://schemas.microsoft.com/office/drawing/2014/main" id="{64AAAA8E-057D-876D-E7B4-631FBA69806F}"/>
              </a:ext>
            </a:extLst>
          </p:cNvPr>
          <p:cNvSpPr txBox="1"/>
          <p:nvPr/>
        </p:nvSpPr>
        <p:spPr>
          <a:xfrm>
            <a:off x="200025" y="1052513"/>
            <a:ext cx="9505950" cy="2614049"/>
          </a:xfrm>
          <a:prstGeom prst="rect">
            <a:avLst/>
          </a:prstGeom>
          <a:noFill/>
        </p:spPr>
        <p:txBody>
          <a:bodyPr>
            <a:spAutoFit/>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pPr>
              <a:lnSpc>
                <a:spcPct val="115000"/>
              </a:lnSpc>
              <a:spcAft>
                <a:spcPts val="800"/>
              </a:spcAft>
              <a:defRPr/>
            </a:pPr>
            <a:r>
              <a:rPr lang="en-CH" sz="1800" b="0" dirty="0">
                <a:solidFill>
                  <a:schemeClr val="accent2"/>
                </a:solidFill>
                <a:latin typeface="+mj-lt"/>
                <a:ea typeface="DengXian" panose="02010600030101010101" pitchFamily="2" charset="-122"/>
              </a:rPr>
              <a:t>LEP3 installed in the existing LHC/LEP tunnel</a:t>
            </a:r>
          </a:p>
          <a:p>
            <a:pPr>
              <a:lnSpc>
                <a:spcPct val="115000"/>
              </a:lnSpc>
              <a:spcAft>
                <a:spcPts val="800"/>
              </a:spcAft>
              <a:defRPr/>
            </a:pPr>
            <a:r>
              <a:rPr lang="en-CH" altLang="en-CH" sz="1800" b="0" dirty="0">
                <a:solidFill>
                  <a:schemeClr val="accent2"/>
                </a:solidFill>
              </a:rPr>
              <a:t>Design of LEP3 could follow closely that outlined in FCC MTR and </a:t>
            </a:r>
            <a:r>
              <a:rPr lang="en-CH" sz="1800" b="0" kern="100" dirty="0">
                <a:solidFill>
                  <a:schemeClr val="accent2"/>
                </a:solidFill>
                <a:latin typeface="+mn-lt"/>
                <a:ea typeface="DengXian" panose="02010600030101010101" pitchFamily="2" charset="-122"/>
                <a:cs typeface="Arial" panose="020B0604020202020204" pitchFamily="34" charset="0"/>
              </a:rPr>
              <a:t>[ESPP 2013: https://cds.cern.ch/record/1471486]</a:t>
            </a:r>
            <a:r>
              <a:rPr lang="en-CH" altLang="en-CH" sz="1800" b="0" dirty="0">
                <a:solidFill>
                  <a:schemeClr val="accent2"/>
                </a:solidFill>
              </a:rPr>
              <a:t>. </a:t>
            </a:r>
          </a:p>
          <a:p>
            <a:pPr marL="285750" indent="-285750">
              <a:lnSpc>
                <a:spcPct val="115000"/>
              </a:lnSpc>
              <a:spcAft>
                <a:spcPts val="800"/>
              </a:spcAft>
              <a:buFont typeface="Arial" panose="020B0604020202020204" pitchFamily="34" charset="0"/>
              <a:buChar char="•"/>
              <a:defRPr/>
            </a:pPr>
            <a:r>
              <a:rPr lang="en-CH" sz="1800" b="0" dirty="0">
                <a:solidFill>
                  <a:schemeClr val="accent2"/>
                </a:solidFill>
                <a:latin typeface="+mj-lt"/>
                <a:ea typeface="DengXian" panose="02010600030101010101" pitchFamily="2" charset="-122"/>
              </a:rPr>
              <a:t>Separate full energy collider and accelerator (booster) rings, the latter for top-up injection. </a:t>
            </a:r>
            <a:r>
              <a:rPr lang="en-CH" sz="1800" b="0" dirty="0">
                <a:solidFill>
                  <a:schemeClr val="accent2"/>
                </a:solidFill>
                <a:latin typeface="+mn-lt"/>
                <a:ea typeface="DengXian" panose="02010600030101010101" pitchFamily="2" charset="-122"/>
              </a:rPr>
              <a:t>Electrons and positrons in the collider ring travel in separate beam pipes. </a:t>
            </a:r>
            <a:r>
              <a:rPr lang="en-CH" sz="1800" b="0" dirty="0">
                <a:solidFill>
                  <a:schemeClr val="accent2"/>
                </a:solidFill>
                <a:latin typeface="+mn-lt"/>
              </a:rPr>
              <a:t> </a:t>
            </a:r>
          </a:p>
          <a:p>
            <a:pPr marL="285750" indent="-285750">
              <a:lnSpc>
                <a:spcPct val="115000"/>
              </a:lnSpc>
              <a:spcAft>
                <a:spcPts val="800"/>
              </a:spcAft>
              <a:buFont typeface="Arial" panose="020B0604020202020204" pitchFamily="34" charset="0"/>
              <a:buChar char="•"/>
              <a:defRPr/>
            </a:pPr>
            <a:r>
              <a:rPr lang="en-CH" altLang="en-CH" sz="1800" b="0" dirty="0">
                <a:solidFill>
                  <a:schemeClr val="accent2"/>
                </a:solidFill>
                <a:latin typeface="+mn-lt"/>
              </a:rPr>
              <a:t>With top-up - beam lifetime ~ 15 minutes (expected to be dominated by loss due radiative Bhabhas) top up ~ few 10</a:t>
            </a:r>
            <a:r>
              <a:rPr lang="en-CH" altLang="en-CH" sz="1800" b="0" baseline="30000" dirty="0">
                <a:solidFill>
                  <a:schemeClr val="accent2"/>
                </a:solidFill>
                <a:latin typeface="+mn-lt"/>
              </a:rPr>
              <a:t>10</a:t>
            </a:r>
            <a:r>
              <a:rPr lang="en-CH" altLang="en-CH" sz="1800" b="0" dirty="0">
                <a:solidFill>
                  <a:schemeClr val="accent2"/>
                </a:solidFill>
                <a:latin typeface="+mn-lt"/>
              </a:rPr>
              <a:t> electron/s</a:t>
            </a:r>
          </a:p>
        </p:txBody>
      </p:sp>
      <p:pic>
        <p:nvPicPr>
          <p:cNvPr id="26630" name="Picture 1">
            <a:extLst>
              <a:ext uri="{FF2B5EF4-FFF2-40B4-BE49-F238E27FC236}">
                <a16:creationId xmlns:a16="http://schemas.microsoft.com/office/drawing/2014/main" id="{7FD080F1-06EA-E51F-1C4C-F7B08FF661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73" y="4077072"/>
            <a:ext cx="4761340" cy="198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Graphic 1">
            <a:extLst>
              <a:ext uri="{FF2B5EF4-FFF2-40B4-BE49-F238E27FC236}">
                <a16:creationId xmlns:a16="http://schemas.microsoft.com/office/drawing/2014/main" id="{F603BC80-DF03-30AA-8176-37303106A63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63518" y="3944581"/>
            <a:ext cx="5042482" cy="2440976"/>
          </a:xfrm>
          <a:prstGeom prst="rect">
            <a:avLst/>
          </a:prstGeom>
        </p:spPr>
      </p:pic>
      <p:sp>
        <p:nvSpPr>
          <p:cNvPr id="3" name="Content Placeholder 1">
            <a:extLst>
              <a:ext uri="{FF2B5EF4-FFF2-40B4-BE49-F238E27FC236}">
                <a16:creationId xmlns:a16="http://schemas.microsoft.com/office/drawing/2014/main" id="{09DDF16F-A578-3E9A-AD21-53E325EAF17C}"/>
              </a:ext>
            </a:extLst>
          </p:cNvPr>
          <p:cNvSpPr txBox="1">
            <a:spLocks/>
          </p:cNvSpPr>
          <p:nvPr/>
        </p:nvSpPr>
        <p:spPr bwMode="auto">
          <a:xfrm>
            <a:off x="5738907" y="6335490"/>
            <a:ext cx="2955735" cy="4354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2400" kern="1200">
                <a:solidFill>
                  <a:srgbClr val="000090"/>
                </a:solidFill>
                <a:latin typeface="+mn-lt"/>
                <a:ea typeface="ＭＳ Ｐゴシック" pitchFamily="-109" charset="-128"/>
                <a:cs typeface="ＭＳ Ｐゴシック" pitchFamily="-109" charset="-128"/>
              </a:defRPr>
            </a:lvl1pPr>
            <a:lvl2pPr marL="742950" indent="-285750" algn="l" defTabSz="457200" rtl="0" eaLnBrk="0" fontAlgn="base" hangingPunct="0">
              <a:spcBef>
                <a:spcPct val="20000"/>
              </a:spcBef>
              <a:spcAft>
                <a:spcPct val="0"/>
              </a:spcAft>
              <a:buFont typeface="Arial" charset="0"/>
              <a:buChar char="–"/>
              <a:defRPr sz="2000" kern="1200">
                <a:solidFill>
                  <a:srgbClr val="008000"/>
                </a:solidFill>
                <a:latin typeface="+mn-lt"/>
                <a:ea typeface="ＭＳ Ｐゴシック" pitchFamily="-109" charset="-128"/>
                <a:cs typeface="+mn-cs"/>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mn-lt"/>
                <a:ea typeface="ＭＳ Ｐゴシック" pitchFamily="-109"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IT" sz="2000" b="0" dirty="0">
                <a:solidFill>
                  <a:srgbClr val="FF0000"/>
                </a:solidFill>
              </a:rPr>
              <a:t>Note ratio of Lumi (1/5)</a:t>
            </a:r>
          </a:p>
        </p:txBody>
      </p:sp>
      <p:sp>
        <p:nvSpPr>
          <p:cNvPr id="4" name="Content Placeholder 1">
            <a:extLst>
              <a:ext uri="{FF2B5EF4-FFF2-40B4-BE49-F238E27FC236}">
                <a16:creationId xmlns:a16="http://schemas.microsoft.com/office/drawing/2014/main" id="{B1136BC1-6235-5422-C47E-6FEDF6A03EFA}"/>
              </a:ext>
            </a:extLst>
          </p:cNvPr>
          <p:cNvSpPr txBox="1">
            <a:spLocks/>
          </p:cNvSpPr>
          <p:nvPr/>
        </p:nvSpPr>
        <p:spPr bwMode="auto">
          <a:xfrm>
            <a:off x="6417912" y="3509162"/>
            <a:ext cx="2421288" cy="435419"/>
          </a:xfrm>
          <a:prstGeom prst="rect">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2400" kern="1200">
                <a:solidFill>
                  <a:srgbClr val="000090"/>
                </a:solidFill>
                <a:latin typeface="+mn-lt"/>
                <a:ea typeface="ＭＳ Ｐゴシック" pitchFamily="-109" charset="-128"/>
                <a:cs typeface="ＭＳ Ｐゴシック" pitchFamily="-109" charset="-128"/>
              </a:defRPr>
            </a:lvl1pPr>
            <a:lvl2pPr marL="742950" indent="-285750" algn="l" defTabSz="457200" rtl="0" eaLnBrk="0" fontAlgn="base" hangingPunct="0">
              <a:spcBef>
                <a:spcPct val="20000"/>
              </a:spcBef>
              <a:spcAft>
                <a:spcPct val="0"/>
              </a:spcAft>
              <a:buFont typeface="Arial" charset="0"/>
              <a:buChar char="–"/>
              <a:defRPr sz="2000" kern="1200">
                <a:solidFill>
                  <a:srgbClr val="008000"/>
                </a:solidFill>
                <a:latin typeface="+mn-lt"/>
                <a:ea typeface="ＭＳ Ｐゴシック" pitchFamily="-109" charset="-128"/>
                <a:cs typeface="+mn-cs"/>
              </a:defRPr>
            </a:lvl2pPr>
            <a:lvl3pPr marL="1143000" indent="-228600" algn="l" defTabSz="457200" rtl="0" eaLnBrk="0" fontAlgn="base" hangingPunct="0">
              <a:spcBef>
                <a:spcPct val="20000"/>
              </a:spcBef>
              <a:spcAft>
                <a:spcPct val="0"/>
              </a:spcAft>
              <a:buFont typeface="Arial" charset="0"/>
              <a:buChar char="•"/>
              <a:defRPr sz="1800" kern="1200">
                <a:solidFill>
                  <a:schemeClr val="tx1"/>
                </a:solidFill>
                <a:latin typeface="+mn-lt"/>
                <a:ea typeface="ＭＳ Ｐゴシック" pitchFamily="-109"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pitchFamily="-109"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charset="0"/>
              <a:buNone/>
            </a:pPr>
            <a:r>
              <a:rPr lang="en-GB" sz="2000" b="0" dirty="0">
                <a:solidFill>
                  <a:srgbClr val="FF0000"/>
                </a:solidFill>
              </a:rPr>
              <a:t>Earlier work (2013)</a:t>
            </a:r>
            <a:endParaRPr lang="en-IT" sz="2000" b="0" dirty="0">
              <a:solidFill>
                <a:srgbClr val="FF000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a:extLst>
              <a:ext uri="{FF2B5EF4-FFF2-40B4-BE49-F238E27FC236}">
                <a16:creationId xmlns:a16="http://schemas.microsoft.com/office/drawing/2014/main" id="{95DFACD1-C0FF-D894-B1BB-7F65BBA180B0}"/>
              </a:ext>
            </a:extLst>
          </p:cNvPr>
          <p:cNvSpPr>
            <a:spLocks noGrp="1" noChangeArrowheads="1"/>
          </p:cNvSpPr>
          <p:nvPr>
            <p:ph type="title"/>
          </p:nvPr>
        </p:nvSpPr>
        <p:spPr/>
        <p:txBody>
          <a:bodyPr/>
          <a:lstStyle/>
          <a:p>
            <a:r>
              <a:rPr lang="en-CH" altLang="en-CH"/>
              <a:t>LEP3</a:t>
            </a:r>
          </a:p>
        </p:txBody>
      </p:sp>
      <p:sp>
        <p:nvSpPr>
          <p:cNvPr id="27650" name="Date Placeholder 3">
            <a:extLst>
              <a:ext uri="{FF2B5EF4-FFF2-40B4-BE49-F238E27FC236}">
                <a16:creationId xmlns:a16="http://schemas.microsoft.com/office/drawing/2014/main" id="{DD2717CA-C307-EE39-DB5F-D2E85B05C70B}"/>
              </a:ext>
            </a:extLst>
          </p:cNvPr>
          <p:cNvSpPr>
            <a:spLocks noGrp="1" noChangeArrowheads="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endParaRPr lang="en-CH" altLang="en-CH" sz="800" b="0"/>
          </a:p>
        </p:txBody>
      </p:sp>
      <p:sp>
        <p:nvSpPr>
          <p:cNvPr id="27651" name="Footer Placeholder 4">
            <a:extLst>
              <a:ext uri="{FF2B5EF4-FFF2-40B4-BE49-F238E27FC236}">
                <a16:creationId xmlns:a16="http://schemas.microsoft.com/office/drawing/2014/main" id="{A2259AE2-489D-BF4C-090B-3D847945AE02}"/>
              </a:ext>
            </a:extLst>
          </p:cNvPr>
          <p:cNvSpPr>
            <a:spLocks noGrp="1" noChangeArrowheads="1"/>
          </p:cNvSpPr>
          <p:nvPr>
            <p:ph type="ftr" sz="quarter" idx="1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r>
              <a:rPr lang="en-US" altLang="en-CH" sz="800" b="0"/>
              <a:t>Imperial May'25 tsv</a:t>
            </a:r>
          </a:p>
        </p:txBody>
      </p:sp>
      <p:sp>
        <p:nvSpPr>
          <p:cNvPr id="27652" name="Slide Number Placeholder 5">
            <a:extLst>
              <a:ext uri="{FF2B5EF4-FFF2-40B4-BE49-F238E27FC236}">
                <a16:creationId xmlns:a16="http://schemas.microsoft.com/office/drawing/2014/main" id="{809DFB13-DD51-1D00-AC07-74A5E260F0A5}"/>
              </a:ext>
            </a:extLst>
          </p:cNvPr>
          <p:cNvSpPr>
            <a:spLocks noGrp="1" noChangeArrowheads="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Helvetica" pitchFamily="2" charset="0"/>
                <a:ea typeface="ＭＳ Ｐゴシック" panose="020B0600070205080204" pitchFamily="34" charset="-128"/>
              </a:defRPr>
            </a:lvl1pPr>
            <a:lvl2pPr marL="742950" indent="-285750">
              <a:defRPr sz="2000" b="1">
                <a:solidFill>
                  <a:schemeClr val="tx1"/>
                </a:solidFill>
                <a:latin typeface="Helvetica" pitchFamily="2" charset="0"/>
                <a:ea typeface="ＭＳ Ｐゴシック" panose="020B0600070205080204" pitchFamily="34" charset="-128"/>
              </a:defRPr>
            </a:lvl2pPr>
            <a:lvl3pPr marL="1143000" indent="-228600">
              <a:defRPr sz="2000" b="1">
                <a:solidFill>
                  <a:schemeClr val="tx1"/>
                </a:solidFill>
                <a:latin typeface="Helvetica" pitchFamily="2" charset="0"/>
                <a:ea typeface="ＭＳ Ｐゴシック" panose="020B0600070205080204" pitchFamily="34" charset="-128"/>
              </a:defRPr>
            </a:lvl3pPr>
            <a:lvl4pPr marL="1600200" indent="-228600">
              <a:defRPr sz="2000" b="1">
                <a:solidFill>
                  <a:schemeClr val="tx1"/>
                </a:solidFill>
                <a:latin typeface="Helvetica" pitchFamily="2" charset="0"/>
                <a:ea typeface="ＭＳ Ｐゴシック" panose="020B0600070205080204" pitchFamily="34" charset="-128"/>
              </a:defRPr>
            </a:lvl4pPr>
            <a:lvl5pPr marL="2057400" indent="-228600">
              <a:defRPr sz="2000" b="1">
                <a:solidFill>
                  <a:schemeClr val="tx1"/>
                </a:solidFill>
                <a:latin typeface="Helvetica" pitchFamily="2" charset="0"/>
                <a:ea typeface="ＭＳ Ｐゴシック" panose="020B0600070205080204" pitchFamily="34" charset="-128"/>
              </a:defRPr>
            </a:lvl5pPr>
            <a:lvl6pPr marL="25146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6pPr>
            <a:lvl7pPr marL="29718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7pPr>
            <a:lvl8pPr marL="34290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8pPr>
            <a:lvl9pPr marL="3886200" indent="-228600" eaLnBrk="0" fontAlgn="base" hangingPunct="0">
              <a:spcBef>
                <a:spcPct val="0"/>
              </a:spcBef>
              <a:spcAft>
                <a:spcPct val="0"/>
              </a:spcAft>
              <a:defRPr sz="2000" b="1">
                <a:solidFill>
                  <a:schemeClr val="tx1"/>
                </a:solidFill>
                <a:latin typeface="Helvetica" pitchFamily="2" charset="0"/>
                <a:ea typeface="ＭＳ Ｐゴシック" panose="020B0600070205080204" pitchFamily="34" charset="-128"/>
              </a:defRPr>
            </a:lvl9pPr>
          </a:lstStyle>
          <a:p>
            <a:fld id="{FB75496F-0875-0941-9691-D5E7AC95A856}" type="slidenum">
              <a:rPr lang="en-US" altLang="en-CH" sz="800" b="0" smtClean="0"/>
              <a:pPr/>
              <a:t>9</a:t>
            </a:fld>
            <a:endParaRPr lang="en-US" altLang="en-CH" sz="800" b="0"/>
          </a:p>
        </p:txBody>
      </p:sp>
      <p:pic>
        <p:nvPicPr>
          <p:cNvPr id="27654" name="Picture 6" descr="A diagram of a circular object&#10;&#10;Description automatically generated">
            <a:extLst>
              <a:ext uri="{FF2B5EF4-FFF2-40B4-BE49-F238E27FC236}">
                <a16:creationId xmlns:a16="http://schemas.microsoft.com/office/drawing/2014/main" id="{91313BB5-D557-EFAE-9A99-7748D1C0CA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0712" y="1123330"/>
            <a:ext cx="4765726" cy="403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a:extLst>
              <a:ext uri="{FF2B5EF4-FFF2-40B4-BE49-F238E27FC236}">
                <a16:creationId xmlns:a16="http://schemas.microsoft.com/office/drawing/2014/main" id="{FCDF4593-40F7-A96E-9C45-2C04A3EB51DC}"/>
              </a:ext>
            </a:extLst>
          </p:cNvPr>
          <p:cNvSpPr txBox="1"/>
          <p:nvPr/>
        </p:nvSpPr>
        <p:spPr>
          <a:xfrm>
            <a:off x="416496" y="5260443"/>
            <a:ext cx="9349581" cy="1200329"/>
          </a:xfrm>
          <a:prstGeom prst="rect">
            <a:avLst/>
          </a:prstGeom>
          <a:noFill/>
        </p:spPr>
        <p:txBody>
          <a:bodyPr wrap="square">
            <a:spAutoFit/>
          </a:bodyPr>
          <a:lstStyle/>
          <a:p>
            <a:pPr>
              <a:defRPr/>
            </a:pPr>
            <a:r>
              <a:rPr lang="en-CH" sz="1800" b="0" dirty="0">
                <a:latin typeface="+mn-lt"/>
                <a:ea typeface="DengXian" panose="02010600030101010101" pitchFamily="2" charset="-122"/>
              </a:rPr>
              <a:t>The arcs are 2.45-km long, and the </a:t>
            </a:r>
            <a:r>
              <a:rPr lang="en-CH" sz="1800" dirty="0">
                <a:solidFill>
                  <a:schemeClr val="accent6"/>
                </a:solidFill>
                <a:latin typeface="+mn-lt"/>
                <a:ea typeface="DengXian" panose="02010600030101010101" pitchFamily="2" charset="-122"/>
              </a:rPr>
              <a:t>straight sections are 545-m long</a:t>
            </a:r>
            <a:r>
              <a:rPr lang="en-CH" sz="1800" b="0" dirty="0">
                <a:latin typeface="+mn-lt"/>
                <a:ea typeface="DengXian" panose="02010600030101010101" pitchFamily="2" charset="-122"/>
              </a:rPr>
              <a:t>. The inner diameter of the tunnel varies between 3.8m in the arcs and ~ 4.4 m in the straight sections. </a:t>
            </a:r>
          </a:p>
          <a:p>
            <a:pPr>
              <a:defRPr/>
            </a:pPr>
            <a:r>
              <a:rPr lang="en-CH" sz="1800" b="0" dirty="0">
                <a:solidFill>
                  <a:srgbClr val="FF0000"/>
                </a:solidFill>
                <a:latin typeface="+mn-lt"/>
                <a:ea typeface="DengXian" panose="02010600030101010101" pitchFamily="2" charset="-122"/>
              </a:rPr>
              <a:t>RF in even number LSS ( two LSS for the collider, two LSS for t</a:t>
            </a:r>
            <a:r>
              <a:rPr lang="en-GB" sz="1800" b="0" dirty="0">
                <a:solidFill>
                  <a:srgbClr val="FF0000"/>
                </a:solidFill>
                <a:latin typeface="+mn-lt"/>
                <a:ea typeface="DengXian" panose="02010600030101010101" pitchFamily="2" charset="-122"/>
              </a:rPr>
              <a:t>he</a:t>
            </a:r>
            <a:r>
              <a:rPr lang="en-CH" sz="1800" b="0" dirty="0">
                <a:solidFill>
                  <a:srgbClr val="FF0000"/>
                </a:solidFill>
                <a:latin typeface="+mn-lt"/>
                <a:ea typeface="DengXian" panose="02010600030101010101" pitchFamily="2" charset="-122"/>
              </a:rPr>
              <a:t> booster)</a:t>
            </a:r>
          </a:p>
          <a:p>
            <a:pPr>
              <a:defRPr/>
            </a:pPr>
            <a:r>
              <a:rPr lang="en-CH" sz="1800" b="0" dirty="0">
                <a:solidFill>
                  <a:srgbClr val="FF0000"/>
                </a:solidFill>
                <a:latin typeface="+mn-lt"/>
                <a:ea typeface="DengXian" panose="02010600030101010101" pitchFamily="2" charset="-122"/>
              </a:rPr>
              <a:t>Either deploy two new experiment or use re-purposed ATLAS and CMS experiments</a:t>
            </a:r>
            <a:endParaRPr lang="en-CH" sz="1800" b="0" dirty="0">
              <a:solidFill>
                <a:srgbClr val="FF0000"/>
              </a:solidFill>
              <a:latin typeface="+mn-lt"/>
            </a:endParaRPr>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a:ln>
              <a:noFill/>
            </a:ln>
            <a:solidFill>
              <a:schemeClr val="tx1"/>
            </a:solidFill>
            <a:effectLst/>
            <a:latin typeface="Helvetica"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:Templates:Blank Presentation</Template>
  <TotalTime>33348</TotalTime>
  <Words>3511</Words>
  <Application>Microsoft Macintosh PowerPoint</Application>
  <PresentationFormat>A4 Paper (210x297 mm)</PresentationFormat>
  <Paragraphs>318</Paragraphs>
  <Slides>26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DengXian</vt:lpstr>
      <vt:lpstr>Times</vt:lpstr>
      <vt:lpstr>Aptos</vt:lpstr>
      <vt:lpstr>Arial</vt:lpstr>
      <vt:lpstr>Helvetica</vt:lpstr>
      <vt:lpstr>Wingdings</vt:lpstr>
      <vt:lpstr>Blank Presentation</vt:lpstr>
      <vt:lpstr>LEP3: A high luminosity electron-positron Higgs boson factory in the LHC tunnel </vt:lpstr>
      <vt:lpstr>Layout</vt:lpstr>
      <vt:lpstr>Possibilities for PP’s Future</vt:lpstr>
      <vt:lpstr>Setting the Scene 1: 2019 ESPP</vt:lpstr>
      <vt:lpstr>Setting the Scene 2: Request for Alternatives</vt:lpstr>
      <vt:lpstr>Setting the Scene 3</vt:lpstr>
      <vt:lpstr>e+e− Colliders: Instantaneous Luminosity</vt:lpstr>
      <vt:lpstr>Follow ESPP2013 proposal &amp; FCC(ee) Design</vt:lpstr>
      <vt:lpstr>LEP3</vt:lpstr>
      <vt:lpstr>LEP3 Principal Parameters</vt:lpstr>
      <vt:lpstr>LEP3 Principal Parameters</vt:lpstr>
      <vt:lpstr>LEP3 Principal Parameters Abstracted</vt:lpstr>
      <vt:lpstr>Higgs boson physics</vt:lpstr>
      <vt:lpstr>E-W physics</vt:lpstr>
      <vt:lpstr>Choice of Components: Dipole Magnets &amp; Injector </vt:lpstr>
      <vt:lpstr>Choice of Components: RF System</vt:lpstr>
      <vt:lpstr>Choice of Components: RF System</vt:lpstr>
      <vt:lpstr>Crossing Angle</vt:lpstr>
      <vt:lpstr>Cvil Engineering</vt:lpstr>
      <vt:lpstr>Experiments-Machine Detector Interface</vt:lpstr>
      <vt:lpstr>Cost</vt:lpstr>
      <vt:lpstr>Example Shutdown Schedule: After LHC stops</vt:lpstr>
      <vt:lpstr>Power Consumption</vt:lpstr>
      <vt:lpstr>Possibilities: The Future Beyond LEP3</vt:lpstr>
      <vt:lpstr>Synergies (Later talks)</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Cacac</dc:title>
  <dc:creator>IT-DIS-Mac</dc:creator>
  <cp:lastModifiedBy>Jim Virdee</cp:lastModifiedBy>
  <cp:revision>807</cp:revision>
  <cp:lastPrinted>2025-01-22T09:24:02Z</cp:lastPrinted>
  <dcterms:created xsi:type="dcterms:W3CDTF">1998-06-10T22:15:38Z</dcterms:created>
  <dcterms:modified xsi:type="dcterms:W3CDTF">2025-05-28T06:42:35Z</dcterms:modified>
</cp:coreProperties>
</file>