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58"/>
  </p:notesMasterIdLst>
  <p:sldIdLst>
    <p:sldId id="256" r:id="rId4"/>
    <p:sldId id="2015" r:id="rId5"/>
    <p:sldId id="2038" r:id="rId6"/>
    <p:sldId id="1945" r:id="rId7"/>
    <p:sldId id="1946" r:id="rId8"/>
    <p:sldId id="1959" r:id="rId9"/>
    <p:sldId id="1987" r:id="rId10"/>
    <p:sldId id="1958" r:id="rId11"/>
    <p:sldId id="1955" r:id="rId12"/>
    <p:sldId id="1960" r:id="rId13"/>
    <p:sldId id="1961" r:id="rId14"/>
    <p:sldId id="1999" r:id="rId15"/>
    <p:sldId id="1943" r:id="rId16"/>
    <p:sldId id="1939" r:id="rId17"/>
    <p:sldId id="1941" r:id="rId18"/>
    <p:sldId id="1947" r:id="rId19"/>
    <p:sldId id="1940" r:id="rId20"/>
    <p:sldId id="1942" r:id="rId21"/>
    <p:sldId id="2016" r:id="rId22"/>
    <p:sldId id="2039" r:id="rId23"/>
    <p:sldId id="2035" r:id="rId24"/>
    <p:sldId id="2036" r:id="rId25"/>
    <p:sldId id="2037" r:id="rId26"/>
    <p:sldId id="1949" r:id="rId27"/>
    <p:sldId id="2017" r:id="rId28"/>
    <p:sldId id="2018" r:id="rId29"/>
    <p:sldId id="1914" r:id="rId30"/>
    <p:sldId id="2020" r:id="rId31"/>
    <p:sldId id="2021" r:id="rId32"/>
    <p:sldId id="2025" r:id="rId33"/>
    <p:sldId id="2012" r:id="rId34"/>
    <p:sldId id="2024" r:id="rId35"/>
    <p:sldId id="2003" r:id="rId36"/>
    <p:sldId id="1936" r:id="rId37"/>
    <p:sldId id="1950" r:id="rId38"/>
    <p:sldId id="2026" r:id="rId39"/>
    <p:sldId id="1994" r:id="rId40"/>
    <p:sldId id="1973" r:id="rId41"/>
    <p:sldId id="1970" r:id="rId42"/>
    <p:sldId id="1974" r:id="rId43"/>
    <p:sldId id="1975" r:id="rId44"/>
    <p:sldId id="2032" r:id="rId45"/>
    <p:sldId id="2033" r:id="rId46"/>
    <p:sldId id="1980" r:id="rId47"/>
    <p:sldId id="1983" r:id="rId48"/>
    <p:sldId id="1966" r:id="rId49"/>
    <p:sldId id="2034" r:id="rId50"/>
    <p:sldId id="2031" r:id="rId51"/>
    <p:sldId id="2040" r:id="rId52"/>
    <p:sldId id="261" r:id="rId53"/>
    <p:sldId id="2028" r:id="rId54"/>
    <p:sldId id="2029" r:id="rId55"/>
    <p:sldId id="1986" r:id="rId56"/>
    <p:sldId id="2030"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9FB25"/>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995" autoAdjust="0"/>
    <p:restoredTop sz="94660"/>
  </p:normalViewPr>
  <p:slideViewPr>
    <p:cSldViewPr snapToGrid="0">
      <p:cViewPr>
        <p:scale>
          <a:sx n="60" d="100"/>
          <a:sy n="60" d="100"/>
        </p:scale>
        <p:origin x="672" y="1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notesMaster" Target="notesMasters/notesMaster1.xml"/><Relationship Id="rId5" Type="http://schemas.openxmlformats.org/officeDocument/2006/relationships/slide" Target="slides/slide2.xml"/><Relationship Id="rId61" Type="http://schemas.openxmlformats.org/officeDocument/2006/relationships/theme" Target="theme/theme1.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presProps" Target="presProp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08E13E-8F2D-4E9A-86BA-3CE1840624CD}" type="datetimeFigureOut">
              <a:rPr lang="en-GB" smtClean="0"/>
              <a:t>27/05/2025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97EC10-FC94-4D77-B9D2-8E5FBA7C681B}" type="slidenum">
              <a:rPr lang="en-GB" smtClean="0"/>
              <a:t>‹#›</a:t>
            </a:fld>
            <a:endParaRPr lang="en-GB"/>
          </a:p>
        </p:txBody>
      </p:sp>
    </p:spTree>
    <p:extLst>
      <p:ext uri="{BB962C8B-B14F-4D97-AF65-F5344CB8AC3E}">
        <p14:creationId xmlns:p14="http://schemas.microsoft.com/office/powerpoint/2010/main" val="40160759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997EC10-FC94-4D77-B9D2-8E5FBA7C681B}" type="slidenum">
              <a:rPr lang="en-GB" smtClean="0"/>
              <a:t>28</a:t>
            </a:fld>
            <a:endParaRPr lang="en-GB"/>
          </a:p>
        </p:txBody>
      </p:sp>
    </p:spTree>
    <p:extLst>
      <p:ext uri="{BB962C8B-B14F-4D97-AF65-F5344CB8AC3E}">
        <p14:creationId xmlns:p14="http://schemas.microsoft.com/office/powerpoint/2010/main" val="3503907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6F40D6-0215-850E-C31F-AC397AACD4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5722DA-A72F-E57E-59B4-9399A82ABC5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A1F2EC7-AF86-C531-0B21-E5B4A989F14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902BF10-116F-B241-0D76-3AACB946BDB0}"/>
              </a:ext>
            </a:extLst>
          </p:cNvPr>
          <p:cNvSpPr>
            <a:spLocks noGrp="1"/>
          </p:cNvSpPr>
          <p:nvPr>
            <p:ph type="sldNum" sz="quarter" idx="5"/>
          </p:nvPr>
        </p:nvSpPr>
        <p:spPr/>
        <p:txBody>
          <a:bodyPr/>
          <a:lstStyle/>
          <a:p>
            <a:fld id="{1997EC10-FC94-4D77-B9D2-8E5FBA7C681B}" type="slidenum">
              <a:rPr lang="en-GB" smtClean="0"/>
              <a:t>29</a:t>
            </a:fld>
            <a:endParaRPr lang="en-GB"/>
          </a:p>
        </p:txBody>
      </p:sp>
    </p:spTree>
    <p:extLst>
      <p:ext uri="{BB962C8B-B14F-4D97-AF65-F5344CB8AC3E}">
        <p14:creationId xmlns:p14="http://schemas.microsoft.com/office/powerpoint/2010/main" val="3962519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997EC10-FC94-4D77-B9D2-8E5FBA7C681B}" type="slidenum">
              <a:rPr lang="en-GB" smtClean="0"/>
              <a:t>36</a:t>
            </a:fld>
            <a:endParaRPr lang="en-GB"/>
          </a:p>
        </p:txBody>
      </p:sp>
    </p:spTree>
    <p:extLst>
      <p:ext uri="{BB962C8B-B14F-4D97-AF65-F5344CB8AC3E}">
        <p14:creationId xmlns:p14="http://schemas.microsoft.com/office/powerpoint/2010/main" val="33863694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8629D-01CF-180F-1AD0-EC3066DF512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CA6F254-0720-2DCA-3E6F-5B1419FC0E1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D23F20A-23C5-EEB7-C53E-398B24491B26}"/>
              </a:ext>
            </a:extLst>
          </p:cNvPr>
          <p:cNvSpPr>
            <a:spLocks noGrp="1"/>
          </p:cNvSpPr>
          <p:nvPr>
            <p:ph type="dt" sz="half" idx="10"/>
          </p:nvPr>
        </p:nvSpPr>
        <p:spPr/>
        <p:txBody>
          <a:bodyPr/>
          <a:lstStyle/>
          <a:p>
            <a:fld id="{1CB8D0C7-AADE-46C6-B6B2-992C1645A339}" type="datetimeFigureOut">
              <a:rPr lang="en-GB" smtClean="0"/>
              <a:t>27/05/2025</a:t>
            </a:fld>
            <a:endParaRPr lang="en-GB"/>
          </a:p>
        </p:txBody>
      </p:sp>
      <p:sp>
        <p:nvSpPr>
          <p:cNvPr id="5" name="Footer Placeholder 4">
            <a:extLst>
              <a:ext uri="{FF2B5EF4-FFF2-40B4-BE49-F238E27FC236}">
                <a16:creationId xmlns:a16="http://schemas.microsoft.com/office/drawing/2014/main" id="{2A2967D0-CD0E-9E29-0AE6-8C9DBBCBA7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987A03B-AC18-BABA-8FD7-0BED42E8D1D3}"/>
              </a:ext>
            </a:extLst>
          </p:cNvPr>
          <p:cNvSpPr>
            <a:spLocks noGrp="1"/>
          </p:cNvSpPr>
          <p:nvPr>
            <p:ph type="sldNum" sz="quarter" idx="12"/>
          </p:nvPr>
        </p:nvSpPr>
        <p:spPr/>
        <p:txBody>
          <a:bodyPr/>
          <a:lstStyle/>
          <a:p>
            <a:fld id="{88FDBF58-3BA0-43CC-8AFD-324A855F829B}" type="slidenum">
              <a:rPr lang="en-GB" smtClean="0"/>
              <a:t>‹#›</a:t>
            </a:fld>
            <a:endParaRPr lang="en-GB"/>
          </a:p>
        </p:txBody>
      </p:sp>
    </p:spTree>
    <p:extLst>
      <p:ext uri="{BB962C8B-B14F-4D97-AF65-F5344CB8AC3E}">
        <p14:creationId xmlns:p14="http://schemas.microsoft.com/office/powerpoint/2010/main" val="12158604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2AF350-2B84-AF76-9FBB-7AAB7948CA9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4734BD1-C8A1-657F-5EA0-583B3FB5907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524A48-F633-9D9D-EE23-9B66E925E176}"/>
              </a:ext>
            </a:extLst>
          </p:cNvPr>
          <p:cNvSpPr>
            <a:spLocks noGrp="1"/>
          </p:cNvSpPr>
          <p:nvPr>
            <p:ph type="dt" sz="half" idx="10"/>
          </p:nvPr>
        </p:nvSpPr>
        <p:spPr/>
        <p:txBody>
          <a:bodyPr/>
          <a:lstStyle/>
          <a:p>
            <a:fld id="{1CB8D0C7-AADE-46C6-B6B2-992C1645A339}" type="datetimeFigureOut">
              <a:rPr lang="en-GB" smtClean="0"/>
              <a:t>27/05/2025</a:t>
            </a:fld>
            <a:endParaRPr lang="en-GB"/>
          </a:p>
        </p:txBody>
      </p:sp>
      <p:sp>
        <p:nvSpPr>
          <p:cNvPr id="5" name="Footer Placeholder 4">
            <a:extLst>
              <a:ext uri="{FF2B5EF4-FFF2-40B4-BE49-F238E27FC236}">
                <a16:creationId xmlns:a16="http://schemas.microsoft.com/office/drawing/2014/main" id="{F9D2DD39-A256-D8FD-DB14-3381AD421E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8D92C3F-A67F-3D15-750C-F73CA7F7778D}"/>
              </a:ext>
            </a:extLst>
          </p:cNvPr>
          <p:cNvSpPr>
            <a:spLocks noGrp="1"/>
          </p:cNvSpPr>
          <p:nvPr>
            <p:ph type="sldNum" sz="quarter" idx="12"/>
          </p:nvPr>
        </p:nvSpPr>
        <p:spPr/>
        <p:txBody>
          <a:bodyPr/>
          <a:lstStyle/>
          <a:p>
            <a:fld id="{88FDBF58-3BA0-43CC-8AFD-324A855F829B}" type="slidenum">
              <a:rPr lang="en-GB" smtClean="0"/>
              <a:t>‹#›</a:t>
            </a:fld>
            <a:endParaRPr lang="en-GB"/>
          </a:p>
        </p:txBody>
      </p:sp>
    </p:spTree>
    <p:extLst>
      <p:ext uri="{BB962C8B-B14F-4D97-AF65-F5344CB8AC3E}">
        <p14:creationId xmlns:p14="http://schemas.microsoft.com/office/powerpoint/2010/main" val="2422508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2381301-CEFC-E21B-6CC3-97F2FCFDB2B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966E094-CA28-5AC7-6EC4-E67CDC69475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7B2F38E-89AE-F7E3-7336-257198A2DA87}"/>
              </a:ext>
            </a:extLst>
          </p:cNvPr>
          <p:cNvSpPr>
            <a:spLocks noGrp="1"/>
          </p:cNvSpPr>
          <p:nvPr>
            <p:ph type="dt" sz="half" idx="10"/>
          </p:nvPr>
        </p:nvSpPr>
        <p:spPr/>
        <p:txBody>
          <a:bodyPr/>
          <a:lstStyle/>
          <a:p>
            <a:fld id="{1CB8D0C7-AADE-46C6-B6B2-992C1645A339}" type="datetimeFigureOut">
              <a:rPr lang="en-GB" smtClean="0"/>
              <a:t>27/05/2025</a:t>
            </a:fld>
            <a:endParaRPr lang="en-GB"/>
          </a:p>
        </p:txBody>
      </p:sp>
      <p:sp>
        <p:nvSpPr>
          <p:cNvPr id="5" name="Footer Placeholder 4">
            <a:extLst>
              <a:ext uri="{FF2B5EF4-FFF2-40B4-BE49-F238E27FC236}">
                <a16:creationId xmlns:a16="http://schemas.microsoft.com/office/drawing/2014/main" id="{F70E5AA4-065F-24F9-E5A1-A238B07817D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21ECEBE-43E7-E2C9-9E90-02E4267D3373}"/>
              </a:ext>
            </a:extLst>
          </p:cNvPr>
          <p:cNvSpPr>
            <a:spLocks noGrp="1"/>
          </p:cNvSpPr>
          <p:nvPr>
            <p:ph type="sldNum" sz="quarter" idx="12"/>
          </p:nvPr>
        </p:nvSpPr>
        <p:spPr/>
        <p:txBody>
          <a:bodyPr/>
          <a:lstStyle/>
          <a:p>
            <a:fld id="{88FDBF58-3BA0-43CC-8AFD-324A855F829B}" type="slidenum">
              <a:rPr lang="en-GB" smtClean="0"/>
              <a:t>‹#›</a:t>
            </a:fld>
            <a:endParaRPr lang="en-GB"/>
          </a:p>
        </p:txBody>
      </p:sp>
    </p:spTree>
    <p:extLst>
      <p:ext uri="{BB962C8B-B14F-4D97-AF65-F5344CB8AC3E}">
        <p14:creationId xmlns:p14="http://schemas.microsoft.com/office/powerpoint/2010/main" val="6504332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Date Placeholder 6"/>
          <p:cNvSpPr>
            <a:spLocks noGrp="1"/>
          </p:cNvSpPr>
          <p:nvPr>
            <p:ph type="dt" sz="half" idx="10"/>
          </p:nvPr>
        </p:nvSpPr>
        <p:spPr/>
        <p:txBody>
          <a:bodyPr/>
          <a:lstStyle/>
          <a:p>
            <a:r>
              <a:rPr lang="en-US"/>
              <a:t>05/12/2018</a:t>
            </a:r>
            <a:endParaRPr lang="en-GB" dirty="0"/>
          </a:p>
        </p:txBody>
      </p:sp>
      <p:sp>
        <p:nvSpPr>
          <p:cNvPr id="8" name="Footer Placeholder 7"/>
          <p:cNvSpPr>
            <a:spLocks noGrp="1"/>
          </p:cNvSpPr>
          <p:nvPr>
            <p:ph type="ftr" sz="quarter" idx="11"/>
          </p:nvPr>
        </p:nvSpPr>
        <p:spPr/>
        <p:txBody>
          <a:bodyPr/>
          <a:lstStyle/>
          <a:p>
            <a:r>
              <a:rPr lang="en-US"/>
              <a:t>M. Koratzinos</a:t>
            </a:r>
            <a:endParaRPr lang="en-GB"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12423091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8"/>
          <p:cNvSpPr>
            <a:spLocks noGrp="1"/>
          </p:cNvSpPr>
          <p:nvPr>
            <p:ph type="title"/>
          </p:nvPr>
        </p:nvSpPr>
        <p:spPr>
          <a:xfrm>
            <a:off x="609600" y="0"/>
            <a:ext cx="10972800" cy="914400"/>
          </a:xfrm>
        </p:spPr>
        <p:txBody>
          <a:bodyPr/>
          <a:lstStyle/>
          <a:p>
            <a:r>
              <a:rPr lang="en-US" dirty="0"/>
              <a:t>Click to edit Master title style</a:t>
            </a:r>
            <a:endParaRPr lang="en-GB" dirty="0"/>
          </a:p>
        </p:txBody>
      </p:sp>
      <p:sp>
        <p:nvSpPr>
          <p:cNvPr id="5" name="Date Placeholder 4"/>
          <p:cNvSpPr>
            <a:spLocks noGrp="1"/>
          </p:cNvSpPr>
          <p:nvPr>
            <p:ph type="dt" sz="half" idx="10"/>
          </p:nvPr>
        </p:nvSpPr>
        <p:spPr/>
        <p:txBody>
          <a:bodyPr/>
          <a:lstStyle/>
          <a:p>
            <a:r>
              <a:rPr lang="en-US"/>
              <a:t>05/12/2018</a:t>
            </a:r>
            <a:endParaRPr lang="en-GB" dirty="0"/>
          </a:p>
        </p:txBody>
      </p:sp>
      <p:sp>
        <p:nvSpPr>
          <p:cNvPr id="6" name="Footer Placeholder 5"/>
          <p:cNvSpPr>
            <a:spLocks noGrp="1"/>
          </p:cNvSpPr>
          <p:nvPr>
            <p:ph type="ftr" sz="quarter" idx="11"/>
          </p:nvPr>
        </p:nvSpPr>
        <p:spPr/>
        <p:txBody>
          <a:bodyPr/>
          <a:lstStyle/>
          <a:p>
            <a:r>
              <a:rPr lang="es-ES"/>
              <a:t>M. Koratzinos</a:t>
            </a:r>
            <a:endParaRPr lang="en-GB"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88414481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8" name="Date Placeholder 7"/>
          <p:cNvSpPr>
            <a:spLocks noGrp="1"/>
          </p:cNvSpPr>
          <p:nvPr>
            <p:ph type="dt" sz="half" idx="10"/>
          </p:nvPr>
        </p:nvSpPr>
        <p:spPr/>
        <p:txBody>
          <a:bodyPr/>
          <a:lstStyle/>
          <a:p>
            <a:r>
              <a:rPr lang="en-US"/>
              <a:t>05/12/2018</a:t>
            </a:r>
            <a:endParaRPr lang="en-GB" dirty="0"/>
          </a:p>
        </p:txBody>
      </p:sp>
      <p:sp>
        <p:nvSpPr>
          <p:cNvPr id="9" name="Footer Placeholder 8"/>
          <p:cNvSpPr>
            <a:spLocks noGrp="1"/>
          </p:cNvSpPr>
          <p:nvPr>
            <p:ph type="ftr" sz="quarter" idx="11"/>
          </p:nvPr>
        </p:nvSpPr>
        <p:spPr/>
        <p:txBody>
          <a:bodyPr/>
          <a:lstStyle/>
          <a:p>
            <a:r>
              <a:rPr lang="es-ES"/>
              <a:t>M. Koratzinos</a:t>
            </a:r>
            <a:endParaRPr lang="en-GB" dirty="0"/>
          </a:p>
        </p:txBody>
      </p:sp>
      <p:sp>
        <p:nvSpPr>
          <p:cNvPr id="10" name="Slide Number Placeholder 9"/>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5003602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sz="half" idx="10"/>
          </p:nvPr>
        </p:nvSpPr>
        <p:spPr/>
        <p:txBody>
          <a:bodyPr/>
          <a:lstStyle/>
          <a:p>
            <a:r>
              <a:rPr lang="en-US"/>
              <a:t>05/12/2018</a:t>
            </a:r>
            <a:endParaRPr lang="en-GB" dirty="0"/>
          </a:p>
        </p:txBody>
      </p:sp>
      <p:sp>
        <p:nvSpPr>
          <p:cNvPr id="9" name="Footer Placeholder 8"/>
          <p:cNvSpPr>
            <a:spLocks noGrp="1"/>
          </p:cNvSpPr>
          <p:nvPr>
            <p:ph type="ftr" sz="quarter" idx="11"/>
          </p:nvPr>
        </p:nvSpPr>
        <p:spPr/>
        <p:txBody>
          <a:bodyPr/>
          <a:lstStyle/>
          <a:p>
            <a:r>
              <a:rPr lang="es-ES"/>
              <a:t>M. Koratzinos</a:t>
            </a:r>
            <a:endParaRPr lang="en-GB" dirty="0"/>
          </a:p>
        </p:txBody>
      </p:sp>
      <p:sp>
        <p:nvSpPr>
          <p:cNvPr id="10" name="Slide Number Placeholder 9"/>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2722724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10"/>
          </p:nvPr>
        </p:nvSpPr>
        <p:spPr/>
        <p:txBody>
          <a:bodyPr/>
          <a:lstStyle/>
          <a:p>
            <a:r>
              <a:rPr lang="en-US"/>
              <a:t>05/12/2018</a:t>
            </a:r>
            <a:endParaRPr lang="en-GB" dirty="0"/>
          </a:p>
        </p:txBody>
      </p:sp>
      <p:sp>
        <p:nvSpPr>
          <p:cNvPr id="11" name="Footer Placeholder 10"/>
          <p:cNvSpPr>
            <a:spLocks noGrp="1"/>
          </p:cNvSpPr>
          <p:nvPr>
            <p:ph type="ftr" sz="quarter" idx="11"/>
          </p:nvPr>
        </p:nvSpPr>
        <p:spPr/>
        <p:txBody>
          <a:bodyPr/>
          <a:lstStyle/>
          <a:p>
            <a:r>
              <a:rPr lang="es-ES"/>
              <a:t>M. Koratzinos</a:t>
            </a:r>
            <a:endParaRPr lang="en-GB" dirty="0"/>
          </a:p>
        </p:txBody>
      </p:sp>
      <p:sp>
        <p:nvSpPr>
          <p:cNvPr id="12" name="Slide Number Placeholder 11"/>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40099246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Date Placeholder 5"/>
          <p:cNvSpPr>
            <a:spLocks noGrp="1"/>
          </p:cNvSpPr>
          <p:nvPr>
            <p:ph type="dt" sz="half" idx="10"/>
          </p:nvPr>
        </p:nvSpPr>
        <p:spPr/>
        <p:txBody>
          <a:bodyPr/>
          <a:lstStyle/>
          <a:p>
            <a:r>
              <a:rPr lang="en-US"/>
              <a:t>05/12/2018</a:t>
            </a:r>
            <a:endParaRPr lang="en-GB" dirty="0"/>
          </a:p>
        </p:txBody>
      </p:sp>
      <p:sp>
        <p:nvSpPr>
          <p:cNvPr id="7" name="Footer Placeholder 6"/>
          <p:cNvSpPr>
            <a:spLocks noGrp="1"/>
          </p:cNvSpPr>
          <p:nvPr>
            <p:ph type="ftr" sz="quarter" idx="11"/>
          </p:nvPr>
        </p:nvSpPr>
        <p:spPr/>
        <p:txBody>
          <a:bodyPr/>
          <a:lstStyle/>
          <a:p>
            <a:r>
              <a:rPr lang="en-US"/>
              <a:t>M. Koratzinos</a:t>
            </a:r>
            <a:endParaRPr lang="en-GB" dirty="0"/>
          </a:p>
        </p:txBody>
      </p:sp>
      <p:sp>
        <p:nvSpPr>
          <p:cNvPr id="8" name="Slide Number Placeholder 7"/>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09884135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a:t>05/12/2018</a:t>
            </a:r>
            <a:endParaRPr lang="en-GB" dirty="0"/>
          </a:p>
        </p:txBody>
      </p:sp>
      <p:sp>
        <p:nvSpPr>
          <p:cNvPr id="6" name="Footer Placeholder 5"/>
          <p:cNvSpPr>
            <a:spLocks noGrp="1"/>
          </p:cNvSpPr>
          <p:nvPr>
            <p:ph type="ftr" sz="quarter" idx="11"/>
          </p:nvPr>
        </p:nvSpPr>
        <p:spPr/>
        <p:txBody>
          <a:bodyPr/>
          <a:lstStyle/>
          <a:p>
            <a:r>
              <a:rPr lang="es-ES"/>
              <a:t>M. Koratzinos</a:t>
            </a:r>
            <a:endParaRPr lang="en-GB"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42587927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r>
              <a:rPr lang="en-US"/>
              <a:t>05/12/2018</a:t>
            </a:r>
            <a:endParaRPr lang="en-GB" dirty="0"/>
          </a:p>
        </p:txBody>
      </p:sp>
      <p:sp>
        <p:nvSpPr>
          <p:cNvPr id="9" name="Footer Placeholder 8"/>
          <p:cNvSpPr>
            <a:spLocks noGrp="1"/>
          </p:cNvSpPr>
          <p:nvPr>
            <p:ph type="ftr" sz="quarter" idx="11"/>
          </p:nvPr>
        </p:nvSpPr>
        <p:spPr/>
        <p:txBody>
          <a:bodyPr/>
          <a:lstStyle/>
          <a:p>
            <a:r>
              <a:rPr lang="es-ES"/>
              <a:t>M. Koratzinos</a:t>
            </a:r>
            <a:endParaRPr lang="en-GB" dirty="0"/>
          </a:p>
        </p:txBody>
      </p:sp>
      <p:sp>
        <p:nvSpPr>
          <p:cNvPr id="10" name="Slide Number Placeholder 9"/>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254594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DE199-386E-1199-364A-9C3B8DAA9E7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38E8A93-0B85-A815-13D6-038829E42E1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E0DEC3D-B7FF-937A-703C-29DE55440BD9}"/>
              </a:ext>
            </a:extLst>
          </p:cNvPr>
          <p:cNvSpPr>
            <a:spLocks noGrp="1"/>
          </p:cNvSpPr>
          <p:nvPr>
            <p:ph type="dt" sz="half" idx="10"/>
          </p:nvPr>
        </p:nvSpPr>
        <p:spPr/>
        <p:txBody>
          <a:bodyPr/>
          <a:lstStyle/>
          <a:p>
            <a:fld id="{1CB8D0C7-AADE-46C6-B6B2-992C1645A339}" type="datetimeFigureOut">
              <a:rPr lang="en-GB" smtClean="0"/>
              <a:t>27/05/2025</a:t>
            </a:fld>
            <a:endParaRPr lang="en-GB"/>
          </a:p>
        </p:txBody>
      </p:sp>
      <p:sp>
        <p:nvSpPr>
          <p:cNvPr id="5" name="Footer Placeholder 4">
            <a:extLst>
              <a:ext uri="{FF2B5EF4-FFF2-40B4-BE49-F238E27FC236}">
                <a16:creationId xmlns:a16="http://schemas.microsoft.com/office/drawing/2014/main" id="{9806DE96-D5DD-30EF-9E91-D5FF26BEB66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48D0D87-1748-C8BA-A43D-8F7E0D7304C7}"/>
              </a:ext>
            </a:extLst>
          </p:cNvPr>
          <p:cNvSpPr>
            <a:spLocks noGrp="1"/>
          </p:cNvSpPr>
          <p:nvPr>
            <p:ph type="sldNum" sz="quarter" idx="12"/>
          </p:nvPr>
        </p:nvSpPr>
        <p:spPr/>
        <p:txBody>
          <a:bodyPr/>
          <a:lstStyle/>
          <a:p>
            <a:fld id="{88FDBF58-3BA0-43CC-8AFD-324A855F829B}" type="slidenum">
              <a:rPr lang="en-GB" smtClean="0"/>
              <a:t>‹#›</a:t>
            </a:fld>
            <a:endParaRPr lang="en-GB"/>
          </a:p>
        </p:txBody>
      </p:sp>
    </p:spTree>
    <p:extLst>
      <p:ext uri="{BB962C8B-B14F-4D97-AF65-F5344CB8AC3E}">
        <p14:creationId xmlns:p14="http://schemas.microsoft.com/office/powerpoint/2010/main" val="10879223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r>
              <a:rPr lang="en-US"/>
              <a:t>05/12/2018</a:t>
            </a:r>
            <a:endParaRPr lang="en-GB" dirty="0"/>
          </a:p>
        </p:txBody>
      </p:sp>
      <p:sp>
        <p:nvSpPr>
          <p:cNvPr id="9" name="Footer Placeholder 8"/>
          <p:cNvSpPr>
            <a:spLocks noGrp="1"/>
          </p:cNvSpPr>
          <p:nvPr>
            <p:ph type="ftr" sz="quarter" idx="11"/>
          </p:nvPr>
        </p:nvSpPr>
        <p:spPr/>
        <p:txBody>
          <a:bodyPr/>
          <a:lstStyle/>
          <a:p>
            <a:r>
              <a:rPr lang="es-ES"/>
              <a:t>M. Koratzinos</a:t>
            </a:r>
            <a:endParaRPr lang="en-GB" dirty="0"/>
          </a:p>
        </p:txBody>
      </p:sp>
      <p:sp>
        <p:nvSpPr>
          <p:cNvPr id="10" name="Slide Number Placeholder 9"/>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7475327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0492843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410979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8190521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9195723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17525355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2036844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3606972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4934900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578921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EA250-4CD2-D4D2-ABE2-8E938D218A4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40571E0-9C74-1F39-4F6F-FB2AB475D12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DFFF9BF-8F23-07F8-6109-FE558CF03D2C}"/>
              </a:ext>
            </a:extLst>
          </p:cNvPr>
          <p:cNvSpPr>
            <a:spLocks noGrp="1"/>
          </p:cNvSpPr>
          <p:nvPr>
            <p:ph type="dt" sz="half" idx="10"/>
          </p:nvPr>
        </p:nvSpPr>
        <p:spPr/>
        <p:txBody>
          <a:bodyPr/>
          <a:lstStyle/>
          <a:p>
            <a:fld id="{1CB8D0C7-AADE-46C6-B6B2-992C1645A339}" type="datetimeFigureOut">
              <a:rPr lang="en-GB" smtClean="0"/>
              <a:t>27/05/2025</a:t>
            </a:fld>
            <a:endParaRPr lang="en-GB"/>
          </a:p>
        </p:txBody>
      </p:sp>
      <p:sp>
        <p:nvSpPr>
          <p:cNvPr id="5" name="Footer Placeholder 4">
            <a:extLst>
              <a:ext uri="{FF2B5EF4-FFF2-40B4-BE49-F238E27FC236}">
                <a16:creationId xmlns:a16="http://schemas.microsoft.com/office/drawing/2014/main" id="{CD1B71A5-D891-2866-83E5-D60CD33335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F7801C7-D08C-DDE7-DBE3-8C07B479583A}"/>
              </a:ext>
            </a:extLst>
          </p:cNvPr>
          <p:cNvSpPr>
            <a:spLocks noGrp="1"/>
          </p:cNvSpPr>
          <p:nvPr>
            <p:ph type="sldNum" sz="quarter" idx="12"/>
          </p:nvPr>
        </p:nvSpPr>
        <p:spPr/>
        <p:txBody>
          <a:bodyPr/>
          <a:lstStyle/>
          <a:p>
            <a:fld id="{88FDBF58-3BA0-43CC-8AFD-324A855F829B}" type="slidenum">
              <a:rPr lang="en-GB" smtClean="0"/>
              <a:t>‹#›</a:t>
            </a:fld>
            <a:endParaRPr lang="en-GB"/>
          </a:p>
        </p:txBody>
      </p:sp>
    </p:spTree>
    <p:extLst>
      <p:ext uri="{BB962C8B-B14F-4D97-AF65-F5344CB8AC3E}">
        <p14:creationId xmlns:p14="http://schemas.microsoft.com/office/powerpoint/2010/main" val="276819069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1529893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7008863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p:spPr>
        <p:txBody>
          <a:bodyPr anchor="ctr" anchorCtr="0"/>
          <a:lstStyle>
            <a:lvl1pPr algn="ctr">
              <a:lnSpc>
                <a:spcPts val="4751"/>
              </a:lnSpc>
              <a:defRPr sz="45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3"/>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911D07C-5460-4638-872E-E3ABFE1303D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185044"/>
            <a:ext cx="745421" cy="252000"/>
          </a:xfrm>
          <a:prstGeom prst="rect">
            <a:avLst/>
          </a:prstGeom>
        </p:spPr>
      </p:pic>
    </p:spTree>
    <p:extLst>
      <p:ext uri="{BB962C8B-B14F-4D97-AF65-F5344CB8AC3E}">
        <p14:creationId xmlns:p14="http://schemas.microsoft.com/office/powerpoint/2010/main" val="2409870409"/>
      </p:ext>
    </p:extLst>
  </p:cSld>
  <p:clrMapOvr>
    <a:overrideClrMapping bg1="lt1" tx1="dk1" bg2="lt2" tx2="dk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1A19C-2D7E-14F7-DD5D-BB761CB8E5B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24E051C-F95E-2D8B-2B22-FC8B59AA9F7D}"/>
              </a:ext>
            </a:extLst>
          </p:cNvPr>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FE4443A-1749-1BEB-4681-512447701103}"/>
              </a:ext>
            </a:extLst>
          </p:cNvPr>
          <p:cNvSpPr>
            <a:spLocks noGrp="1"/>
          </p:cNvSpPr>
          <p:nvPr>
            <p:ph type="dt" sz="half" idx="10"/>
          </p:nvPr>
        </p:nvSpPr>
        <p:spPr/>
        <p:txBody>
          <a:bodyPr/>
          <a:lstStyle/>
          <a:p>
            <a:fld id="{BD5942E8-3BE7-4017-B571-9B06B3F432BF}" type="datetimeFigureOut">
              <a:rPr lang="en-US" smtClean="0"/>
              <a:t>5/27/2025</a:t>
            </a:fld>
            <a:endParaRPr lang="en-US"/>
          </a:p>
        </p:txBody>
      </p:sp>
      <p:sp>
        <p:nvSpPr>
          <p:cNvPr id="5" name="Footer Placeholder 4">
            <a:extLst>
              <a:ext uri="{FF2B5EF4-FFF2-40B4-BE49-F238E27FC236}">
                <a16:creationId xmlns:a16="http://schemas.microsoft.com/office/drawing/2014/main" id="{ECD85DC4-0655-5AF9-A1BF-AA67AB2223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7939F4-E8C4-0F6C-CC00-AD6074A11127}"/>
              </a:ext>
            </a:extLst>
          </p:cNvPr>
          <p:cNvSpPr>
            <a:spLocks noGrp="1"/>
          </p:cNvSpPr>
          <p:nvPr>
            <p:ph type="sldNum" sz="quarter" idx="12"/>
          </p:nvPr>
        </p:nvSpPr>
        <p:spPr/>
        <p:txBody>
          <a:bodyPr/>
          <a:lstStyle/>
          <a:p>
            <a:fld id="{AE36185D-6962-48F1-9838-1C401D3E2848}" type="slidenum">
              <a:rPr lang="en-US" smtClean="0"/>
              <a:t>‹#›</a:t>
            </a:fld>
            <a:endParaRPr lang="en-US"/>
          </a:p>
        </p:txBody>
      </p:sp>
    </p:spTree>
    <p:extLst>
      <p:ext uri="{BB962C8B-B14F-4D97-AF65-F5344CB8AC3E}">
        <p14:creationId xmlns:p14="http://schemas.microsoft.com/office/powerpoint/2010/main" val="37569132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68700F-3F7F-4778-A2B6-C3FB81EF8F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76704F5-16FC-CD6E-2BDB-D19ED75704C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42DD47E-34C9-AF71-EC80-CB7264C934E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16A335E-13EE-1552-8449-BA4B40401076}"/>
              </a:ext>
            </a:extLst>
          </p:cNvPr>
          <p:cNvSpPr>
            <a:spLocks noGrp="1"/>
          </p:cNvSpPr>
          <p:nvPr>
            <p:ph type="dt" sz="half" idx="10"/>
          </p:nvPr>
        </p:nvSpPr>
        <p:spPr/>
        <p:txBody>
          <a:bodyPr/>
          <a:lstStyle/>
          <a:p>
            <a:fld id="{1CB8D0C7-AADE-46C6-B6B2-992C1645A339}" type="datetimeFigureOut">
              <a:rPr lang="en-GB" smtClean="0"/>
              <a:t>27/05/2025</a:t>
            </a:fld>
            <a:endParaRPr lang="en-GB"/>
          </a:p>
        </p:txBody>
      </p:sp>
      <p:sp>
        <p:nvSpPr>
          <p:cNvPr id="6" name="Footer Placeholder 5">
            <a:extLst>
              <a:ext uri="{FF2B5EF4-FFF2-40B4-BE49-F238E27FC236}">
                <a16:creationId xmlns:a16="http://schemas.microsoft.com/office/drawing/2014/main" id="{5B635B50-7012-B8DF-6B0F-C017FA2F24E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ADBD349-DFAD-350C-6B33-00CC1AB37D2E}"/>
              </a:ext>
            </a:extLst>
          </p:cNvPr>
          <p:cNvSpPr>
            <a:spLocks noGrp="1"/>
          </p:cNvSpPr>
          <p:nvPr>
            <p:ph type="sldNum" sz="quarter" idx="12"/>
          </p:nvPr>
        </p:nvSpPr>
        <p:spPr/>
        <p:txBody>
          <a:bodyPr/>
          <a:lstStyle/>
          <a:p>
            <a:fld id="{88FDBF58-3BA0-43CC-8AFD-324A855F829B}" type="slidenum">
              <a:rPr lang="en-GB" smtClean="0"/>
              <a:t>‹#›</a:t>
            </a:fld>
            <a:endParaRPr lang="en-GB"/>
          </a:p>
        </p:txBody>
      </p:sp>
    </p:spTree>
    <p:extLst>
      <p:ext uri="{BB962C8B-B14F-4D97-AF65-F5344CB8AC3E}">
        <p14:creationId xmlns:p14="http://schemas.microsoft.com/office/powerpoint/2010/main" val="24302285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D6696-F4FC-2A25-27F4-D96A1FED794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4AF97B3-677E-0476-D1A3-8356ABF2393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716C635-16EC-C195-3192-4308D69CA43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60B4912-79A2-82C2-46C7-F8B8D88F968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F99582E-B700-2146-85F1-F846D791717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BC5D499-6782-2B5C-5A75-8E21619576E3}"/>
              </a:ext>
            </a:extLst>
          </p:cNvPr>
          <p:cNvSpPr>
            <a:spLocks noGrp="1"/>
          </p:cNvSpPr>
          <p:nvPr>
            <p:ph type="dt" sz="half" idx="10"/>
          </p:nvPr>
        </p:nvSpPr>
        <p:spPr/>
        <p:txBody>
          <a:bodyPr/>
          <a:lstStyle/>
          <a:p>
            <a:fld id="{1CB8D0C7-AADE-46C6-B6B2-992C1645A339}" type="datetimeFigureOut">
              <a:rPr lang="en-GB" smtClean="0"/>
              <a:t>27/05/2025</a:t>
            </a:fld>
            <a:endParaRPr lang="en-GB"/>
          </a:p>
        </p:txBody>
      </p:sp>
      <p:sp>
        <p:nvSpPr>
          <p:cNvPr id="8" name="Footer Placeholder 7">
            <a:extLst>
              <a:ext uri="{FF2B5EF4-FFF2-40B4-BE49-F238E27FC236}">
                <a16:creationId xmlns:a16="http://schemas.microsoft.com/office/drawing/2014/main" id="{8011648E-7F1B-4DB1-1B6F-8D8739392FF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D4F1273-9CDD-D368-761A-7AEC7B44A10F}"/>
              </a:ext>
            </a:extLst>
          </p:cNvPr>
          <p:cNvSpPr>
            <a:spLocks noGrp="1"/>
          </p:cNvSpPr>
          <p:nvPr>
            <p:ph type="sldNum" sz="quarter" idx="12"/>
          </p:nvPr>
        </p:nvSpPr>
        <p:spPr/>
        <p:txBody>
          <a:bodyPr/>
          <a:lstStyle/>
          <a:p>
            <a:fld id="{88FDBF58-3BA0-43CC-8AFD-324A855F829B}" type="slidenum">
              <a:rPr lang="en-GB" smtClean="0"/>
              <a:t>‹#›</a:t>
            </a:fld>
            <a:endParaRPr lang="en-GB"/>
          </a:p>
        </p:txBody>
      </p:sp>
    </p:spTree>
    <p:extLst>
      <p:ext uri="{BB962C8B-B14F-4D97-AF65-F5344CB8AC3E}">
        <p14:creationId xmlns:p14="http://schemas.microsoft.com/office/powerpoint/2010/main" val="12967584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A800F1-349A-6A4F-2698-055017576C9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4F52CCD-16B6-B92E-D681-9637D466E79E}"/>
              </a:ext>
            </a:extLst>
          </p:cNvPr>
          <p:cNvSpPr>
            <a:spLocks noGrp="1"/>
          </p:cNvSpPr>
          <p:nvPr>
            <p:ph type="dt" sz="half" idx="10"/>
          </p:nvPr>
        </p:nvSpPr>
        <p:spPr/>
        <p:txBody>
          <a:bodyPr/>
          <a:lstStyle/>
          <a:p>
            <a:fld id="{1CB8D0C7-AADE-46C6-B6B2-992C1645A339}" type="datetimeFigureOut">
              <a:rPr lang="en-GB" smtClean="0"/>
              <a:t>27/05/2025</a:t>
            </a:fld>
            <a:endParaRPr lang="en-GB"/>
          </a:p>
        </p:txBody>
      </p:sp>
      <p:sp>
        <p:nvSpPr>
          <p:cNvPr id="4" name="Footer Placeholder 3">
            <a:extLst>
              <a:ext uri="{FF2B5EF4-FFF2-40B4-BE49-F238E27FC236}">
                <a16:creationId xmlns:a16="http://schemas.microsoft.com/office/drawing/2014/main" id="{7F065D13-8B85-6832-9DC2-B23E95A8CFC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BC76C2B-FB40-7F28-8F9E-91B94AA8C66C}"/>
              </a:ext>
            </a:extLst>
          </p:cNvPr>
          <p:cNvSpPr>
            <a:spLocks noGrp="1"/>
          </p:cNvSpPr>
          <p:nvPr>
            <p:ph type="sldNum" sz="quarter" idx="12"/>
          </p:nvPr>
        </p:nvSpPr>
        <p:spPr/>
        <p:txBody>
          <a:bodyPr/>
          <a:lstStyle/>
          <a:p>
            <a:fld id="{88FDBF58-3BA0-43CC-8AFD-324A855F829B}" type="slidenum">
              <a:rPr lang="en-GB" smtClean="0"/>
              <a:t>‹#›</a:t>
            </a:fld>
            <a:endParaRPr lang="en-GB"/>
          </a:p>
        </p:txBody>
      </p:sp>
    </p:spTree>
    <p:extLst>
      <p:ext uri="{BB962C8B-B14F-4D97-AF65-F5344CB8AC3E}">
        <p14:creationId xmlns:p14="http://schemas.microsoft.com/office/powerpoint/2010/main" val="35319590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3286DA9-FF38-57D4-9485-4383A873393E}"/>
              </a:ext>
            </a:extLst>
          </p:cNvPr>
          <p:cNvSpPr>
            <a:spLocks noGrp="1"/>
          </p:cNvSpPr>
          <p:nvPr>
            <p:ph type="dt" sz="half" idx="10"/>
          </p:nvPr>
        </p:nvSpPr>
        <p:spPr/>
        <p:txBody>
          <a:bodyPr/>
          <a:lstStyle/>
          <a:p>
            <a:fld id="{1CB8D0C7-AADE-46C6-B6B2-992C1645A339}" type="datetimeFigureOut">
              <a:rPr lang="en-GB" smtClean="0"/>
              <a:t>27/05/2025</a:t>
            </a:fld>
            <a:endParaRPr lang="en-GB"/>
          </a:p>
        </p:txBody>
      </p:sp>
      <p:sp>
        <p:nvSpPr>
          <p:cNvPr id="3" name="Footer Placeholder 2">
            <a:extLst>
              <a:ext uri="{FF2B5EF4-FFF2-40B4-BE49-F238E27FC236}">
                <a16:creationId xmlns:a16="http://schemas.microsoft.com/office/drawing/2014/main" id="{70241629-E504-C718-3DA7-5650B65B5C7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D67B780-F392-3B44-23EA-DDFC94CD9CDA}"/>
              </a:ext>
            </a:extLst>
          </p:cNvPr>
          <p:cNvSpPr>
            <a:spLocks noGrp="1"/>
          </p:cNvSpPr>
          <p:nvPr>
            <p:ph type="sldNum" sz="quarter" idx="12"/>
          </p:nvPr>
        </p:nvSpPr>
        <p:spPr/>
        <p:txBody>
          <a:bodyPr/>
          <a:lstStyle/>
          <a:p>
            <a:fld id="{88FDBF58-3BA0-43CC-8AFD-324A855F829B}" type="slidenum">
              <a:rPr lang="en-GB" smtClean="0"/>
              <a:t>‹#›</a:t>
            </a:fld>
            <a:endParaRPr lang="en-GB"/>
          </a:p>
        </p:txBody>
      </p:sp>
    </p:spTree>
    <p:extLst>
      <p:ext uri="{BB962C8B-B14F-4D97-AF65-F5344CB8AC3E}">
        <p14:creationId xmlns:p14="http://schemas.microsoft.com/office/powerpoint/2010/main" val="1224083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E84D63-B4B4-716A-CCB3-71ED5C5BCE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FF5A85E-45B5-8FCE-73F4-83F599E1FB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445DD91-3D94-278C-12F5-723B99B864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C40CBD-D9EB-6382-E1EF-28775044C00D}"/>
              </a:ext>
            </a:extLst>
          </p:cNvPr>
          <p:cNvSpPr>
            <a:spLocks noGrp="1"/>
          </p:cNvSpPr>
          <p:nvPr>
            <p:ph type="dt" sz="half" idx="10"/>
          </p:nvPr>
        </p:nvSpPr>
        <p:spPr/>
        <p:txBody>
          <a:bodyPr/>
          <a:lstStyle/>
          <a:p>
            <a:fld id="{1CB8D0C7-AADE-46C6-B6B2-992C1645A339}" type="datetimeFigureOut">
              <a:rPr lang="en-GB" smtClean="0"/>
              <a:t>27/05/2025</a:t>
            </a:fld>
            <a:endParaRPr lang="en-GB"/>
          </a:p>
        </p:txBody>
      </p:sp>
      <p:sp>
        <p:nvSpPr>
          <p:cNvPr id="6" name="Footer Placeholder 5">
            <a:extLst>
              <a:ext uri="{FF2B5EF4-FFF2-40B4-BE49-F238E27FC236}">
                <a16:creationId xmlns:a16="http://schemas.microsoft.com/office/drawing/2014/main" id="{7EED91ED-83F5-9EAF-11BE-06ACE3AE696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E2CE19C-9D89-CC48-0FB0-D4F84093F71F}"/>
              </a:ext>
            </a:extLst>
          </p:cNvPr>
          <p:cNvSpPr>
            <a:spLocks noGrp="1"/>
          </p:cNvSpPr>
          <p:nvPr>
            <p:ph type="sldNum" sz="quarter" idx="12"/>
          </p:nvPr>
        </p:nvSpPr>
        <p:spPr/>
        <p:txBody>
          <a:bodyPr/>
          <a:lstStyle/>
          <a:p>
            <a:fld id="{88FDBF58-3BA0-43CC-8AFD-324A855F829B}" type="slidenum">
              <a:rPr lang="en-GB" smtClean="0"/>
              <a:t>‹#›</a:t>
            </a:fld>
            <a:endParaRPr lang="en-GB"/>
          </a:p>
        </p:txBody>
      </p:sp>
    </p:spTree>
    <p:extLst>
      <p:ext uri="{BB962C8B-B14F-4D97-AF65-F5344CB8AC3E}">
        <p14:creationId xmlns:p14="http://schemas.microsoft.com/office/powerpoint/2010/main" val="41203123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466120-C3E5-135E-171F-6BA146697D1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7235A28-D57A-831E-464C-B7A154804FC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FB06C1E-BD29-85D7-7F6A-9AA84089D5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2F61CA4-90D6-34DF-7A12-0C96EFFF333A}"/>
              </a:ext>
            </a:extLst>
          </p:cNvPr>
          <p:cNvSpPr>
            <a:spLocks noGrp="1"/>
          </p:cNvSpPr>
          <p:nvPr>
            <p:ph type="dt" sz="half" idx="10"/>
          </p:nvPr>
        </p:nvSpPr>
        <p:spPr/>
        <p:txBody>
          <a:bodyPr/>
          <a:lstStyle/>
          <a:p>
            <a:fld id="{1CB8D0C7-AADE-46C6-B6B2-992C1645A339}" type="datetimeFigureOut">
              <a:rPr lang="en-GB" smtClean="0"/>
              <a:t>27/05/2025</a:t>
            </a:fld>
            <a:endParaRPr lang="en-GB"/>
          </a:p>
        </p:txBody>
      </p:sp>
      <p:sp>
        <p:nvSpPr>
          <p:cNvPr id="6" name="Footer Placeholder 5">
            <a:extLst>
              <a:ext uri="{FF2B5EF4-FFF2-40B4-BE49-F238E27FC236}">
                <a16:creationId xmlns:a16="http://schemas.microsoft.com/office/drawing/2014/main" id="{C14A279D-F64C-2664-0E0D-DAF87010CDD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ADAE354-F80C-E92E-4D33-7D959637CEF5}"/>
              </a:ext>
            </a:extLst>
          </p:cNvPr>
          <p:cNvSpPr>
            <a:spLocks noGrp="1"/>
          </p:cNvSpPr>
          <p:nvPr>
            <p:ph type="sldNum" sz="quarter" idx="12"/>
          </p:nvPr>
        </p:nvSpPr>
        <p:spPr/>
        <p:txBody>
          <a:bodyPr/>
          <a:lstStyle/>
          <a:p>
            <a:fld id="{88FDBF58-3BA0-43CC-8AFD-324A855F829B}" type="slidenum">
              <a:rPr lang="en-GB" smtClean="0"/>
              <a:t>‹#›</a:t>
            </a:fld>
            <a:endParaRPr lang="en-GB"/>
          </a:p>
        </p:txBody>
      </p:sp>
    </p:spTree>
    <p:extLst>
      <p:ext uri="{BB962C8B-B14F-4D97-AF65-F5344CB8AC3E}">
        <p14:creationId xmlns:p14="http://schemas.microsoft.com/office/powerpoint/2010/main" val="1549193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image" Target="../media/image1.png"/><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2712D3A-F64A-CD4F-D96F-28D6DACCCA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6EFB079-E844-887C-D8B7-295316A1E0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970D91B-84F2-DA4E-FACB-E3CE960AF5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CB8D0C7-AADE-46C6-B6B2-992C1645A339}" type="datetimeFigureOut">
              <a:rPr lang="en-GB" smtClean="0"/>
              <a:t>27/05/2025</a:t>
            </a:fld>
            <a:endParaRPr lang="en-GB"/>
          </a:p>
        </p:txBody>
      </p:sp>
      <p:sp>
        <p:nvSpPr>
          <p:cNvPr id="5" name="Footer Placeholder 4">
            <a:extLst>
              <a:ext uri="{FF2B5EF4-FFF2-40B4-BE49-F238E27FC236}">
                <a16:creationId xmlns:a16="http://schemas.microsoft.com/office/drawing/2014/main" id="{55C63CEC-416F-FB9D-E195-4CCCFF807A0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9E77674A-9160-1734-F99F-DFA085FEBE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8FDBF58-3BA0-43CC-8AFD-324A855F829B}" type="slidenum">
              <a:rPr lang="en-GB" smtClean="0"/>
              <a:t>‹#›</a:t>
            </a:fld>
            <a:endParaRPr lang="en-GB"/>
          </a:p>
        </p:txBody>
      </p:sp>
    </p:spTree>
    <p:extLst>
      <p:ext uri="{BB962C8B-B14F-4D97-AF65-F5344CB8AC3E}">
        <p14:creationId xmlns:p14="http://schemas.microsoft.com/office/powerpoint/2010/main" val="12187569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92667" y="0"/>
            <a:ext cx="109728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Date Placeholder 6"/>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05/12/2018</a:t>
            </a:r>
            <a:endParaRPr lang="en-GB" dirty="0"/>
          </a:p>
        </p:txBody>
      </p:sp>
      <p:sp>
        <p:nvSpPr>
          <p:cNvPr id="4" name="Footer Placeholder 3"/>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ES"/>
              <a:t>M. Koratzinos</a:t>
            </a:r>
            <a:endParaRPr lang="en-GB" dirty="0"/>
          </a:p>
        </p:txBody>
      </p:sp>
    </p:spTree>
    <p:extLst>
      <p:ext uri="{BB962C8B-B14F-4D97-AF65-F5344CB8AC3E}">
        <p14:creationId xmlns:p14="http://schemas.microsoft.com/office/powerpoint/2010/main" val="8219675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418670501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5" r:id="rId12"/>
    <p:sldLayoutId id="2147483686" r:id="rId13"/>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80.png"/><Relationship Id="rId1" Type="http://schemas.openxmlformats.org/officeDocument/2006/relationships/slideLayout" Target="../slideLayouts/slideLayout13.xml"/><Relationship Id="rId5" Type="http://schemas.openxmlformats.org/officeDocument/2006/relationships/image" Target="../media/image100.png"/><Relationship Id="rId4" Type="http://schemas.openxmlformats.org/officeDocument/2006/relationships/image" Target="../media/image90.png"/></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3.xml"/><Relationship Id="rId4" Type="http://schemas.openxmlformats.org/officeDocument/2006/relationships/image" Target="../media/image3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65257-4646-510A-520F-3A8B2E793297}"/>
              </a:ext>
            </a:extLst>
          </p:cNvPr>
          <p:cNvSpPr>
            <a:spLocks noGrp="1"/>
          </p:cNvSpPr>
          <p:nvPr>
            <p:ph type="ctrTitle"/>
          </p:nvPr>
        </p:nvSpPr>
        <p:spPr>
          <a:xfrm>
            <a:off x="2798064" y="784225"/>
            <a:ext cx="6595872" cy="2387600"/>
          </a:xfrm>
        </p:spPr>
        <p:txBody>
          <a:bodyPr/>
          <a:lstStyle/>
          <a:p>
            <a:r>
              <a:rPr lang="en-US" dirty="0"/>
              <a:t>LEP3 parameters and other topics</a:t>
            </a:r>
            <a:endParaRPr lang="en-GB" dirty="0"/>
          </a:p>
        </p:txBody>
      </p:sp>
      <p:sp>
        <p:nvSpPr>
          <p:cNvPr id="3" name="Subtitle 2">
            <a:extLst>
              <a:ext uri="{FF2B5EF4-FFF2-40B4-BE49-F238E27FC236}">
                <a16:creationId xmlns:a16="http://schemas.microsoft.com/office/drawing/2014/main" id="{7D306771-98A6-8EC9-B2E1-8B35EF7CA01F}"/>
              </a:ext>
            </a:extLst>
          </p:cNvPr>
          <p:cNvSpPr>
            <a:spLocks noGrp="1"/>
          </p:cNvSpPr>
          <p:nvPr>
            <p:ph type="subTitle" idx="1"/>
          </p:nvPr>
        </p:nvSpPr>
        <p:spPr>
          <a:xfrm>
            <a:off x="1524000" y="3554413"/>
            <a:ext cx="9144000" cy="2132012"/>
          </a:xfrm>
        </p:spPr>
        <p:txBody>
          <a:bodyPr>
            <a:normAutofit fontScale="92500" lnSpcReduction="20000"/>
          </a:bodyPr>
          <a:lstStyle/>
          <a:p>
            <a:r>
              <a:rPr lang="en-US" sz="5200" dirty="0"/>
              <a:t>LEP3 day,</a:t>
            </a:r>
          </a:p>
          <a:p>
            <a:r>
              <a:rPr lang="en-US" sz="5200" dirty="0"/>
              <a:t>28/5/2025</a:t>
            </a:r>
          </a:p>
          <a:p>
            <a:endParaRPr lang="en-US" sz="2800" dirty="0"/>
          </a:p>
          <a:p>
            <a:r>
              <a:rPr lang="en-US" sz="2800" dirty="0"/>
              <a:t>M. Koratzinos</a:t>
            </a:r>
            <a:endParaRPr lang="en-GB" sz="2800" dirty="0"/>
          </a:p>
        </p:txBody>
      </p:sp>
      <p:pic>
        <p:nvPicPr>
          <p:cNvPr id="4" name="Picture 3" descr="LEP3_logo.gif">
            <a:extLst>
              <a:ext uri="{FF2B5EF4-FFF2-40B4-BE49-F238E27FC236}">
                <a16:creationId xmlns:a16="http://schemas.microsoft.com/office/drawing/2014/main" id="{D6AA6001-7CE4-191F-C70A-6A1237F9F898}"/>
              </a:ext>
            </a:extLst>
          </p:cNvPr>
          <p:cNvPicPr>
            <a:picLocks noChangeAspect="1"/>
          </p:cNvPicPr>
          <p:nvPr/>
        </p:nvPicPr>
        <p:blipFill>
          <a:blip r:embed="rId2" cstate="print"/>
          <a:stretch>
            <a:fillRect/>
          </a:stretch>
        </p:blipFill>
        <p:spPr>
          <a:xfrm>
            <a:off x="10085941" y="98424"/>
            <a:ext cx="1953659" cy="1953659"/>
          </a:xfrm>
          <a:prstGeom prst="rect">
            <a:avLst/>
          </a:prstGeom>
        </p:spPr>
      </p:pic>
    </p:spTree>
    <p:extLst>
      <p:ext uri="{BB962C8B-B14F-4D97-AF65-F5344CB8AC3E}">
        <p14:creationId xmlns:p14="http://schemas.microsoft.com/office/powerpoint/2010/main" val="34768344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CDAA364-18C8-0C61-4ACA-17401AF725D9}"/>
              </a:ext>
            </a:extLst>
          </p:cNvPr>
          <p:cNvSpPr>
            <a:spLocks noGrp="1"/>
          </p:cNvSpPr>
          <p:nvPr>
            <p:ph idx="1"/>
          </p:nvPr>
        </p:nvSpPr>
        <p:spPr>
          <a:xfrm>
            <a:off x="609600" y="914401"/>
            <a:ext cx="10972800" cy="365125"/>
          </a:xfrm>
        </p:spPr>
        <p:txBody>
          <a:bodyPr>
            <a:noAutofit/>
          </a:bodyPr>
          <a:lstStyle/>
          <a:p>
            <a:pPr marL="0" indent="0">
              <a:buNone/>
            </a:pPr>
            <a:r>
              <a:rPr lang="en-US" sz="2400" dirty="0"/>
              <a:t>The usual luminosity formula is this:</a:t>
            </a:r>
          </a:p>
          <a:p>
            <a:endParaRPr lang="en-GB" sz="2400" dirty="0"/>
          </a:p>
        </p:txBody>
      </p:sp>
      <p:sp>
        <p:nvSpPr>
          <p:cNvPr id="3" name="Title 2">
            <a:extLst>
              <a:ext uri="{FF2B5EF4-FFF2-40B4-BE49-F238E27FC236}">
                <a16:creationId xmlns:a16="http://schemas.microsoft.com/office/drawing/2014/main" id="{389946D5-EEBA-021A-230B-7E4984025673}"/>
              </a:ext>
            </a:extLst>
          </p:cNvPr>
          <p:cNvSpPr>
            <a:spLocks noGrp="1"/>
          </p:cNvSpPr>
          <p:nvPr>
            <p:ph type="title"/>
          </p:nvPr>
        </p:nvSpPr>
        <p:spPr/>
        <p:txBody>
          <a:bodyPr/>
          <a:lstStyle/>
          <a:p>
            <a:r>
              <a:rPr lang="en-US" dirty="0"/>
              <a:t>Luminosity of circular colliders</a:t>
            </a:r>
            <a:endParaRPr lang="en-GB" dirty="0"/>
          </a:p>
        </p:txBody>
      </p:sp>
      <p:sp>
        <p:nvSpPr>
          <p:cNvPr id="4" name="Footer Placeholder 3">
            <a:extLst>
              <a:ext uri="{FF2B5EF4-FFF2-40B4-BE49-F238E27FC236}">
                <a16:creationId xmlns:a16="http://schemas.microsoft.com/office/drawing/2014/main" id="{A2A5607E-3AE5-7616-7DC4-BD63D0C959BD}"/>
              </a:ext>
            </a:extLst>
          </p:cNvPr>
          <p:cNvSpPr>
            <a:spLocks noGrp="1"/>
          </p:cNvSpPr>
          <p:nvPr>
            <p:ph type="ftr" sz="quarter" idx="11"/>
          </p:nvPr>
        </p:nvSpPr>
        <p:spPr/>
        <p:txBody>
          <a:bodyPr/>
          <a:lstStyle/>
          <a:p>
            <a:r>
              <a:rPr lang="es-ES"/>
              <a:t>M. Koratzinos</a:t>
            </a:r>
            <a:endParaRPr lang="en-GB"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04B5994B-DA72-91EF-B34D-A72EC6A79492}"/>
                  </a:ext>
                </a:extLst>
              </p:cNvPr>
              <p:cNvSpPr txBox="1"/>
              <p:nvPr/>
            </p:nvSpPr>
            <p:spPr>
              <a:xfrm>
                <a:off x="2907792" y="1321265"/>
                <a:ext cx="2237994" cy="73314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smtClean="0">
                          <a:latin typeface="Cambria Math" panose="02040503050406030204" pitchFamily="18" charset="0"/>
                        </a:rPr>
                        <m:t>ℒ</m:t>
                      </m:r>
                      <m:r>
                        <a:rPr lang="en-GB" i="0">
                          <a:latin typeface="Cambria Math" panose="02040503050406030204" pitchFamily="18" charset="0"/>
                        </a:rPr>
                        <m:t>=</m:t>
                      </m:r>
                      <m:f>
                        <m:fPr>
                          <m:ctrlPr>
                            <a:rPr lang="en-GB" i="1">
                              <a:solidFill>
                                <a:srgbClr val="836967"/>
                              </a:solidFill>
                              <a:latin typeface="Cambria Math" panose="02040503050406030204" pitchFamily="18" charset="0"/>
                            </a:rPr>
                          </m:ctrlPr>
                        </m:fPr>
                        <m:num>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𝑓</m:t>
                              </m:r>
                            </m:e>
                            <m:sub>
                              <m:r>
                                <a:rPr lang="en-GB" i="1">
                                  <a:latin typeface="Cambria Math" panose="02040503050406030204" pitchFamily="18" charset="0"/>
                                </a:rPr>
                                <m:t>𝑟𝑒𝑣</m:t>
                              </m:r>
                            </m:sub>
                          </m:sSub>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𝑛</m:t>
                              </m:r>
                            </m:e>
                            <m:sub>
                              <m:r>
                                <a:rPr lang="en-GB" i="1">
                                  <a:latin typeface="Cambria Math" panose="02040503050406030204" pitchFamily="18" charset="0"/>
                                </a:rPr>
                                <m:t>𝑏</m:t>
                              </m:r>
                            </m:sub>
                          </m:sSub>
                          <m:sSubSup>
                            <m:sSubSupPr>
                              <m:ctrlPr>
                                <a:rPr lang="en-GB" i="1">
                                  <a:solidFill>
                                    <a:srgbClr val="836967"/>
                                  </a:solidFill>
                                  <a:latin typeface="Cambria Math" panose="02040503050406030204" pitchFamily="18" charset="0"/>
                                </a:rPr>
                              </m:ctrlPr>
                            </m:sSubSupPr>
                            <m:e>
                              <m:r>
                                <a:rPr lang="en-GB" i="1">
                                  <a:latin typeface="Cambria Math" panose="02040503050406030204" pitchFamily="18" charset="0"/>
                                </a:rPr>
                                <m:t>𝑁</m:t>
                              </m:r>
                            </m:e>
                            <m:sub>
                              <m:r>
                                <a:rPr lang="en-GB" i="1">
                                  <a:latin typeface="Cambria Math" panose="02040503050406030204" pitchFamily="18" charset="0"/>
                                </a:rPr>
                                <m:t>𝑏</m:t>
                              </m:r>
                            </m:sub>
                            <m:sup>
                              <m:r>
                                <a:rPr lang="en-GB" i="0">
                                  <a:latin typeface="Cambria Math" panose="02040503050406030204" pitchFamily="18" charset="0"/>
                                </a:rPr>
                                <m:t>2</m:t>
                              </m:r>
                            </m:sup>
                          </m:sSubSup>
                        </m:num>
                        <m:den>
                          <m:r>
                            <a:rPr lang="en-GB" i="0">
                              <a:latin typeface="Cambria Math" panose="02040503050406030204" pitchFamily="18" charset="0"/>
                            </a:rPr>
                            <m:t>4</m:t>
                          </m:r>
                          <m:r>
                            <a:rPr lang="en-GB" i="1">
                              <a:latin typeface="Cambria Math" panose="02040503050406030204" pitchFamily="18" charset="0"/>
                            </a:rPr>
                            <m:t>𝜋</m:t>
                          </m:r>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𝜎</m:t>
                              </m:r>
                            </m:e>
                            <m:sub>
                              <m:r>
                                <a:rPr lang="en-GB" i="1">
                                  <a:latin typeface="Cambria Math" panose="02040503050406030204" pitchFamily="18" charset="0"/>
                                </a:rPr>
                                <m:t>𝑥</m:t>
                              </m:r>
                            </m:sub>
                          </m:sSub>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𝜎</m:t>
                              </m:r>
                            </m:e>
                            <m:sub>
                              <m:r>
                                <a:rPr lang="en-GB" i="1">
                                  <a:latin typeface="Cambria Math" panose="02040503050406030204" pitchFamily="18" charset="0"/>
                                </a:rPr>
                                <m:t>𝑦</m:t>
                              </m:r>
                            </m:sub>
                          </m:sSub>
                        </m:den>
                      </m:f>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𝑅</m:t>
                          </m:r>
                        </m:e>
                        <m:sub>
                          <m:r>
                            <a:rPr lang="en-GB" i="1">
                              <a:latin typeface="Cambria Math" panose="02040503050406030204" pitchFamily="18" charset="0"/>
                            </a:rPr>
                            <m:t>h𝑔</m:t>
                          </m:r>
                        </m:sub>
                      </m:sSub>
                    </m:oMath>
                  </m:oMathPara>
                </a14:m>
                <a:endParaRPr lang="en-GB" dirty="0"/>
              </a:p>
            </p:txBody>
          </p:sp>
        </mc:Choice>
        <mc:Fallback xmlns="">
          <p:sp>
            <p:nvSpPr>
              <p:cNvPr id="5" name="TextBox 4">
                <a:extLst>
                  <a:ext uri="{FF2B5EF4-FFF2-40B4-BE49-F238E27FC236}">
                    <a16:creationId xmlns:a16="http://schemas.microsoft.com/office/drawing/2014/main" id="{04B5994B-DA72-91EF-B34D-A72EC6A79492}"/>
                  </a:ext>
                </a:extLst>
              </p:cNvPr>
              <p:cNvSpPr txBox="1">
                <a:spLocks noRot="1" noChangeAspect="1" noMove="1" noResize="1" noEditPoints="1" noAdjustHandles="1" noChangeArrowheads="1" noChangeShapeType="1" noTextEdit="1"/>
              </p:cNvSpPr>
              <p:nvPr/>
            </p:nvSpPr>
            <p:spPr>
              <a:xfrm>
                <a:off x="2907792" y="1321265"/>
                <a:ext cx="2237994" cy="733149"/>
              </a:xfrm>
              <a:prstGeom prst="rect">
                <a:avLst/>
              </a:prstGeom>
              <a:blipFill>
                <a:blip r:embed="rId2"/>
                <a:stretch>
                  <a:fillRect/>
                </a:stretch>
              </a:blipFill>
            </p:spPr>
            <p:txBody>
              <a:bodyPr/>
              <a:lstStyle/>
              <a:p>
                <a:r>
                  <a:rPr lang="en-GB">
                    <a:noFill/>
                  </a:rPr>
                  <a:t> </a:t>
                </a:r>
              </a:p>
            </p:txBody>
          </p:sp>
        </mc:Fallback>
      </mc:AlternateContent>
      <p:sp>
        <p:nvSpPr>
          <p:cNvPr id="6" name="Content Placeholder 1">
            <a:extLst>
              <a:ext uri="{FF2B5EF4-FFF2-40B4-BE49-F238E27FC236}">
                <a16:creationId xmlns:a16="http://schemas.microsoft.com/office/drawing/2014/main" id="{7224246E-6E84-40B3-FC09-93899C89572C}"/>
              </a:ext>
            </a:extLst>
          </p:cNvPr>
          <p:cNvSpPr txBox="1">
            <a:spLocks/>
          </p:cNvSpPr>
          <p:nvPr/>
        </p:nvSpPr>
        <p:spPr>
          <a:xfrm>
            <a:off x="551688" y="2164081"/>
            <a:ext cx="10972800" cy="1054607"/>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a:t>This is not very informative as to what luminosities might be achievable. But if we express the above formula in terms of 1/ </a:t>
            </a:r>
            <a:r>
              <a:rPr lang="en-US" sz="2800" dirty="0">
                <a:highlight>
                  <a:srgbClr val="00FF00"/>
                </a:highlight>
              </a:rPr>
              <a:t>total synchrotron radiation power </a:t>
            </a:r>
            <a:r>
              <a:rPr lang="en-US" sz="2800" dirty="0"/>
              <a:t>and 2/</a:t>
            </a:r>
            <a:r>
              <a:rPr lang="en-US" sz="2800" dirty="0">
                <a:highlight>
                  <a:srgbClr val="FFFF00"/>
                </a:highlight>
              </a:rPr>
              <a:t>vertical beam-beam parameter </a:t>
            </a:r>
            <a:r>
              <a:rPr lang="en-US" sz="2800" dirty="0"/>
              <a:t>we get:</a:t>
            </a:r>
          </a:p>
          <a:p>
            <a:endParaRPr lang="en-GB"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1E0D4FD-56B7-7740-249D-9A90442A352F}"/>
                  </a:ext>
                </a:extLst>
              </p:cNvPr>
              <p:cNvSpPr txBox="1"/>
              <p:nvPr/>
            </p:nvSpPr>
            <p:spPr>
              <a:xfrm>
                <a:off x="3048762" y="3235437"/>
                <a:ext cx="6094476" cy="69756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smtClean="0">
                          <a:solidFill>
                            <a:schemeClr val="tx1"/>
                          </a:solidFill>
                          <a:latin typeface="Cambria Math" panose="02040503050406030204" pitchFamily="18" charset="0"/>
                        </a:rPr>
                        <m:t>ℒ</m:t>
                      </m:r>
                      <m:r>
                        <a:rPr lang="en-GB" i="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𝑐𝑜𝑛𝑠𝑡</m:t>
                      </m:r>
                      <m:r>
                        <a:rPr lang="en-GB" i="1">
                          <a:solidFill>
                            <a:schemeClr val="tx1"/>
                          </a:solidFill>
                          <a:latin typeface="Cambria Math" panose="02040503050406030204" pitchFamily="18" charset="0"/>
                        </a:rPr>
                        <m:t>×</m:t>
                      </m:r>
                      <m:sSub>
                        <m:sSubPr>
                          <m:ctrlPr>
                            <a:rPr lang="en-GB" i="1">
                              <a:solidFill>
                                <a:schemeClr val="tx1"/>
                              </a:solidFill>
                              <a:latin typeface="Cambria Math" panose="02040503050406030204" pitchFamily="18" charset="0"/>
                            </a:rPr>
                          </m:ctrlPr>
                        </m:sSubPr>
                        <m:e>
                          <m:r>
                            <a:rPr lang="en-GB" i="1">
                              <a:solidFill>
                                <a:schemeClr val="tx1"/>
                              </a:solidFill>
                              <a:latin typeface="Cambria Math" panose="02040503050406030204" pitchFamily="18" charset="0"/>
                            </a:rPr>
                            <m:t>𝑃</m:t>
                          </m:r>
                        </m:e>
                        <m:sub>
                          <m:r>
                            <a:rPr lang="en-GB" i="1">
                              <a:solidFill>
                                <a:schemeClr val="tx1"/>
                              </a:solidFill>
                              <a:latin typeface="Cambria Math" panose="02040503050406030204" pitchFamily="18" charset="0"/>
                            </a:rPr>
                            <m:t>𝑡𝑜𝑡</m:t>
                          </m:r>
                        </m:sub>
                      </m:sSub>
                      <m:r>
                        <a:rPr lang="en-GB" i="0">
                          <a:solidFill>
                            <a:schemeClr val="tx1"/>
                          </a:solidFill>
                          <a:latin typeface="Cambria Math" panose="02040503050406030204" pitchFamily="18" charset="0"/>
                        </a:rPr>
                        <m:t> </m:t>
                      </m:r>
                      <m:f>
                        <m:fPr>
                          <m:ctrlPr>
                            <a:rPr lang="en-GB" i="1">
                              <a:solidFill>
                                <a:schemeClr val="tx1"/>
                              </a:solidFill>
                              <a:latin typeface="Cambria Math" panose="02040503050406030204" pitchFamily="18" charset="0"/>
                            </a:rPr>
                          </m:ctrlPr>
                        </m:fPr>
                        <m:num>
                          <m:r>
                            <a:rPr lang="en-GB" i="1">
                              <a:solidFill>
                                <a:schemeClr val="tx1"/>
                              </a:solidFill>
                              <a:latin typeface="Cambria Math" panose="02040503050406030204" pitchFamily="18" charset="0"/>
                            </a:rPr>
                            <m:t>𝜌</m:t>
                          </m:r>
                        </m:num>
                        <m:den>
                          <m:sSup>
                            <m:sSupPr>
                              <m:ctrlPr>
                                <a:rPr lang="en-GB" i="1">
                                  <a:solidFill>
                                    <a:schemeClr val="tx1"/>
                                  </a:solidFill>
                                  <a:latin typeface="Cambria Math" panose="02040503050406030204" pitchFamily="18" charset="0"/>
                                </a:rPr>
                              </m:ctrlPr>
                            </m:sSupPr>
                            <m:e>
                              <m:sSub>
                                <m:sSubPr>
                                  <m:ctrlPr>
                                    <a:rPr lang="en-GB" i="1">
                                      <a:solidFill>
                                        <a:schemeClr val="tx1"/>
                                      </a:solidFill>
                                      <a:latin typeface="Cambria Math" panose="02040503050406030204" pitchFamily="18" charset="0"/>
                                    </a:rPr>
                                  </m:ctrlPr>
                                </m:sSubPr>
                                <m:e>
                                  <m:r>
                                    <a:rPr lang="en-GB" i="1">
                                      <a:solidFill>
                                        <a:schemeClr val="tx1"/>
                                      </a:solidFill>
                                      <a:latin typeface="Cambria Math" panose="02040503050406030204" pitchFamily="18" charset="0"/>
                                    </a:rPr>
                                    <m:t>𝐸</m:t>
                                  </m:r>
                                </m:e>
                                <m:sub>
                                  <m:r>
                                    <a:rPr lang="en-GB" i="0">
                                      <a:solidFill>
                                        <a:schemeClr val="tx1"/>
                                      </a:solidFill>
                                      <a:latin typeface="Cambria Math" panose="02040503050406030204" pitchFamily="18" charset="0"/>
                                    </a:rPr>
                                    <m:t>0</m:t>
                                  </m:r>
                                </m:sub>
                              </m:sSub>
                            </m:e>
                            <m:sup>
                              <m:r>
                                <a:rPr lang="en-GB" i="0">
                                  <a:solidFill>
                                    <a:schemeClr val="tx1"/>
                                  </a:solidFill>
                                  <a:latin typeface="Cambria Math" panose="02040503050406030204" pitchFamily="18" charset="0"/>
                                </a:rPr>
                                <m:t>3</m:t>
                              </m:r>
                            </m:sup>
                          </m:sSup>
                        </m:den>
                      </m:f>
                      <m:sSub>
                        <m:sSubPr>
                          <m:ctrlPr>
                            <a:rPr lang="en-GB" i="1">
                              <a:solidFill>
                                <a:schemeClr val="tx1"/>
                              </a:solidFill>
                              <a:latin typeface="Cambria Math" panose="02040503050406030204" pitchFamily="18" charset="0"/>
                            </a:rPr>
                          </m:ctrlPr>
                        </m:sSubPr>
                        <m:e>
                          <m:r>
                            <a:rPr lang="en-GB" i="1">
                              <a:solidFill>
                                <a:schemeClr val="tx1"/>
                              </a:solidFill>
                              <a:latin typeface="Cambria Math" panose="02040503050406030204" pitchFamily="18" charset="0"/>
                            </a:rPr>
                            <m:t>𝜉</m:t>
                          </m:r>
                        </m:e>
                        <m:sub>
                          <m:r>
                            <a:rPr lang="en-GB" i="1">
                              <a:solidFill>
                                <a:schemeClr val="tx1"/>
                              </a:solidFill>
                              <a:latin typeface="Cambria Math" panose="02040503050406030204" pitchFamily="18" charset="0"/>
                            </a:rPr>
                            <m:t>𝑦</m:t>
                          </m:r>
                        </m:sub>
                      </m:sSub>
                      <m:f>
                        <m:fPr>
                          <m:ctrlPr>
                            <a:rPr lang="en-GB" i="1">
                              <a:solidFill>
                                <a:schemeClr val="tx1"/>
                              </a:solidFill>
                              <a:latin typeface="Cambria Math" panose="02040503050406030204" pitchFamily="18" charset="0"/>
                            </a:rPr>
                          </m:ctrlPr>
                        </m:fPr>
                        <m:num>
                          <m:sSub>
                            <m:sSubPr>
                              <m:ctrlPr>
                                <a:rPr lang="en-GB" i="1">
                                  <a:solidFill>
                                    <a:schemeClr val="tx1"/>
                                  </a:solidFill>
                                  <a:latin typeface="Cambria Math" panose="02040503050406030204" pitchFamily="18" charset="0"/>
                                </a:rPr>
                              </m:ctrlPr>
                            </m:sSubPr>
                            <m:e>
                              <m:r>
                                <a:rPr lang="en-GB" i="1">
                                  <a:solidFill>
                                    <a:schemeClr val="tx1"/>
                                  </a:solidFill>
                                  <a:latin typeface="Cambria Math" panose="02040503050406030204" pitchFamily="18" charset="0"/>
                                </a:rPr>
                                <m:t>𝑅</m:t>
                              </m:r>
                            </m:e>
                            <m:sub>
                              <m:r>
                                <a:rPr lang="en-GB" i="1">
                                  <a:solidFill>
                                    <a:schemeClr val="tx1"/>
                                  </a:solidFill>
                                  <a:latin typeface="Cambria Math" panose="02040503050406030204" pitchFamily="18" charset="0"/>
                                </a:rPr>
                                <m:t>h𝑔</m:t>
                              </m:r>
                            </m:sub>
                          </m:sSub>
                        </m:num>
                        <m:den>
                          <m:sSubSup>
                            <m:sSubSupPr>
                              <m:ctrlPr>
                                <a:rPr lang="en-GB" i="1">
                                  <a:solidFill>
                                    <a:schemeClr val="tx1"/>
                                  </a:solidFill>
                                  <a:latin typeface="Cambria Math" panose="02040503050406030204" pitchFamily="18" charset="0"/>
                                </a:rPr>
                              </m:ctrlPr>
                            </m:sSubSupPr>
                            <m:e>
                              <m:r>
                                <a:rPr lang="en-GB" i="1">
                                  <a:solidFill>
                                    <a:schemeClr val="tx1"/>
                                  </a:solidFill>
                                  <a:latin typeface="Cambria Math" panose="02040503050406030204" pitchFamily="18" charset="0"/>
                                </a:rPr>
                                <m:t>𝛽</m:t>
                              </m:r>
                            </m:e>
                            <m:sub>
                              <m:r>
                                <a:rPr lang="en-GB" i="1">
                                  <a:solidFill>
                                    <a:schemeClr val="tx1"/>
                                  </a:solidFill>
                                  <a:latin typeface="Cambria Math" panose="02040503050406030204" pitchFamily="18" charset="0"/>
                                </a:rPr>
                                <m:t>𝑦</m:t>
                              </m:r>
                            </m:sub>
                            <m:sup>
                              <m:r>
                                <a:rPr lang="en-GB" i="0">
                                  <a:solidFill>
                                    <a:schemeClr val="tx1"/>
                                  </a:solidFill>
                                  <a:latin typeface="Cambria Math" panose="02040503050406030204" pitchFamily="18" charset="0"/>
                                </a:rPr>
                                <m:t>∗</m:t>
                              </m:r>
                            </m:sup>
                          </m:sSubSup>
                        </m:den>
                      </m:f>
                    </m:oMath>
                  </m:oMathPara>
                </a14:m>
                <a:endParaRPr lang="en-GB" dirty="0">
                  <a:solidFill>
                    <a:schemeClr val="tx1"/>
                  </a:solidFill>
                </a:endParaRPr>
              </a:p>
            </p:txBody>
          </p:sp>
        </mc:Choice>
        <mc:Fallback xmlns="">
          <p:sp>
            <p:nvSpPr>
              <p:cNvPr id="7" name="TextBox 6">
                <a:extLst>
                  <a:ext uri="{FF2B5EF4-FFF2-40B4-BE49-F238E27FC236}">
                    <a16:creationId xmlns:a16="http://schemas.microsoft.com/office/drawing/2014/main" id="{21E0D4FD-56B7-7740-249D-9A90442A352F}"/>
                  </a:ext>
                </a:extLst>
              </p:cNvPr>
              <p:cNvSpPr txBox="1">
                <a:spLocks noRot="1" noChangeAspect="1" noMove="1" noResize="1" noEditPoints="1" noAdjustHandles="1" noChangeArrowheads="1" noChangeShapeType="1" noTextEdit="1"/>
              </p:cNvSpPr>
              <p:nvPr/>
            </p:nvSpPr>
            <p:spPr>
              <a:xfrm>
                <a:off x="3048762" y="3235437"/>
                <a:ext cx="6094476" cy="697563"/>
              </a:xfrm>
              <a:prstGeom prst="rect">
                <a:avLst/>
              </a:prstGeom>
              <a:blipFill>
                <a:blip r:embed="rId3"/>
                <a:stretch>
                  <a:fillRect/>
                </a:stretch>
              </a:blipFill>
            </p:spPr>
            <p:txBody>
              <a:bodyPr/>
              <a:lstStyle/>
              <a:p>
                <a:r>
                  <a:rPr lang="en-GB">
                    <a:noFill/>
                  </a:rPr>
                  <a:t> </a:t>
                </a:r>
              </a:p>
            </p:txBody>
          </p:sp>
        </mc:Fallback>
      </mc:AlternateContent>
      <p:sp>
        <p:nvSpPr>
          <p:cNvPr id="8" name="Content Placeholder 1">
            <a:extLst>
              <a:ext uri="{FF2B5EF4-FFF2-40B4-BE49-F238E27FC236}">
                <a16:creationId xmlns:a16="http://schemas.microsoft.com/office/drawing/2014/main" id="{9770D815-41F7-6AD6-3555-BFA56C73610D}"/>
              </a:ext>
            </a:extLst>
          </p:cNvPr>
          <p:cNvSpPr txBox="1">
            <a:spLocks/>
          </p:cNvSpPr>
          <p:nvPr/>
        </p:nvSpPr>
        <p:spPr>
          <a:xfrm>
            <a:off x="615696" y="4038601"/>
            <a:ext cx="10972800" cy="121467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dirty="0"/>
              <a:t>The vertical beam-beam parameter (or tune shift) is a measure of disruption of the colliding beams and in a variety of accelerators can take a maximum value of ~0.1 to ~0.13</a:t>
            </a:r>
          </a:p>
          <a:p>
            <a:endParaRPr lang="en-GB" sz="2400" dirty="0"/>
          </a:p>
        </p:txBody>
      </p:sp>
      <p:sp>
        <p:nvSpPr>
          <p:cNvPr id="10" name="TextBox 9">
            <a:extLst>
              <a:ext uri="{FF2B5EF4-FFF2-40B4-BE49-F238E27FC236}">
                <a16:creationId xmlns:a16="http://schemas.microsoft.com/office/drawing/2014/main" id="{AE3824B5-2E28-1609-9F0C-67E745A3E622}"/>
              </a:ext>
            </a:extLst>
          </p:cNvPr>
          <p:cNvSpPr txBox="1"/>
          <p:nvPr/>
        </p:nvSpPr>
        <p:spPr>
          <a:xfrm>
            <a:off x="5148072" y="5435477"/>
            <a:ext cx="6376416" cy="338554"/>
          </a:xfrm>
          <a:prstGeom prst="rect">
            <a:avLst/>
          </a:prstGeom>
          <a:solidFill>
            <a:srgbClr val="FFFF00"/>
          </a:solidFill>
        </p:spPr>
        <p:txBody>
          <a:bodyPr wrap="square">
            <a:spAutoFit/>
          </a:bodyPr>
          <a:lstStyle/>
          <a:p>
            <a:r>
              <a:rPr lang="en-GB" sz="1600" dirty="0"/>
              <a:t>https://cds.cern.ch/record/1757596/files/CERN-ACC-NOTE-2014-0066.pdf</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370E2BF1-8BA5-88B7-B9C1-B0B58EA1BAC7}"/>
                  </a:ext>
                </a:extLst>
              </p:cNvPr>
              <p:cNvSpPr txBox="1"/>
              <p:nvPr/>
            </p:nvSpPr>
            <p:spPr>
              <a:xfrm>
                <a:off x="7124700" y="1344168"/>
                <a:ext cx="1579626" cy="706155"/>
              </a:xfrm>
              <a:prstGeom prst="rect">
                <a:avLst/>
              </a:prstGeom>
              <a:solidFill>
                <a:srgbClr val="FFFF00"/>
              </a:solid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836967"/>
                              </a:solidFill>
                              <a:latin typeface="Cambria Math" panose="02040503050406030204" pitchFamily="18" charset="0"/>
                            </a:rPr>
                          </m:ctrlPr>
                        </m:sSubPr>
                        <m:e>
                          <m:r>
                            <a:rPr lang="en-GB" i="1">
                              <a:latin typeface="Cambria Math" panose="02040503050406030204" pitchFamily="18" charset="0"/>
                            </a:rPr>
                            <m:t>𝜉</m:t>
                          </m:r>
                        </m:e>
                        <m:sub>
                          <m:r>
                            <a:rPr lang="en-GB" i="1">
                              <a:latin typeface="Cambria Math" panose="02040503050406030204" pitchFamily="18" charset="0"/>
                            </a:rPr>
                            <m:t>𝑦</m:t>
                          </m:r>
                        </m:sub>
                      </m:sSub>
                      <m:r>
                        <a:rPr lang="en-GB" i="0">
                          <a:latin typeface="Cambria Math" panose="02040503050406030204" pitchFamily="18" charset="0"/>
                        </a:rPr>
                        <m:t>=</m:t>
                      </m:r>
                      <m:f>
                        <m:fPr>
                          <m:ctrlPr>
                            <a:rPr lang="en-GB" i="1">
                              <a:solidFill>
                                <a:srgbClr val="836967"/>
                              </a:solidFill>
                              <a:latin typeface="Cambria Math" panose="02040503050406030204" pitchFamily="18" charset="0"/>
                            </a:rPr>
                          </m:ctrlPr>
                        </m:fPr>
                        <m:num>
                          <m:sSub>
                            <m:sSubPr>
                              <m:ctrlPr>
                                <a:rPr lang="en-GB" i="1">
                                  <a:solidFill>
                                    <a:srgbClr val="836967"/>
                                  </a:solidFill>
                                  <a:latin typeface="Cambria Math" panose="02040503050406030204" pitchFamily="18" charset="0"/>
                                </a:rPr>
                              </m:ctrlPr>
                            </m:sSubPr>
                            <m:e>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𝑁</m:t>
                                  </m:r>
                                </m:e>
                                <m:sub>
                                  <m:r>
                                    <a:rPr lang="en-GB" i="1">
                                      <a:latin typeface="Cambria Math" panose="02040503050406030204" pitchFamily="18" charset="0"/>
                                    </a:rPr>
                                    <m:t>𝑏</m:t>
                                  </m:r>
                                </m:sub>
                              </m:sSub>
                              <m:r>
                                <a:rPr lang="en-GB" i="1">
                                  <a:latin typeface="Cambria Math" panose="02040503050406030204" pitchFamily="18" charset="0"/>
                                </a:rPr>
                                <m:t>𝑟</m:t>
                              </m:r>
                            </m:e>
                            <m:sub>
                              <m:r>
                                <a:rPr lang="en-GB" i="1">
                                  <a:latin typeface="Cambria Math" panose="02040503050406030204" pitchFamily="18" charset="0"/>
                                </a:rPr>
                                <m:t>𝑒</m:t>
                              </m:r>
                            </m:sub>
                          </m:sSub>
                          <m:sSubSup>
                            <m:sSubSupPr>
                              <m:ctrlPr>
                                <a:rPr lang="en-GB" i="1">
                                  <a:solidFill>
                                    <a:srgbClr val="836967"/>
                                  </a:solidFill>
                                  <a:latin typeface="Cambria Math" panose="02040503050406030204" pitchFamily="18" charset="0"/>
                                </a:rPr>
                              </m:ctrlPr>
                            </m:sSubSupPr>
                            <m:e>
                              <m:r>
                                <a:rPr lang="en-GB" i="1">
                                  <a:latin typeface="Cambria Math" panose="02040503050406030204" pitchFamily="18" charset="0"/>
                                </a:rPr>
                                <m:t>𝛽</m:t>
                              </m:r>
                            </m:e>
                            <m:sub>
                              <m:r>
                                <a:rPr lang="en-GB" i="1">
                                  <a:latin typeface="Cambria Math" panose="02040503050406030204" pitchFamily="18" charset="0"/>
                                </a:rPr>
                                <m:t>𝑦</m:t>
                              </m:r>
                            </m:sub>
                            <m:sup>
                              <m:r>
                                <a:rPr lang="en-GB" i="0">
                                  <a:latin typeface="Cambria Math" panose="02040503050406030204" pitchFamily="18" charset="0"/>
                                </a:rPr>
                                <m:t>∗</m:t>
                              </m:r>
                            </m:sup>
                          </m:sSubSup>
                        </m:num>
                        <m:den>
                          <m:r>
                            <a:rPr lang="en-GB" i="0">
                              <a:latin typeface="Cambria Math" panose="02040503050406030204" pitchFamily="18" charset="0"/>
                            </a:rPr>
                            <m:t>2</m:t>
                          </m:r>
                          <m:r>
                            <a:rPr lang="en-GB" i="1">
                              <a:latin typeface="Cambria Math" panose="02040503050406030204" pitchFamily="18" charset="0"/>
                            </a:rPr>
                            <m:t>𝜋𝛾</m:t>
                          </m:r>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𝜎</m:t>
                              </m:r>
                            </m:e>
                            <m:sub>
                              <m:r>
                                <a:rPr lang="en-GB" i="1">
                                  <a:latin typeface="Cambria Math" panose="02040503050406030204" pitchFamily="18" charset="0"/>
                                </a:rPr>
                                <m:t>𝑥</m:t>
                              </m:r>
                            </m:sub>
                          </m:sSub>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𝜎</m:t>
                              </m:r>
                            </m:e>
                            <m:sub>
                              <m:r>
                                <a:rPr lang="en-GB" i="1">
                                  <a:latin typeface="Cambria Math" panose="02040503050406030204" pitchFamily="18" charset="0"/>
                                </a:rPr>
                                <m:t>𝑦</m:t>
                              </m:r>
                            </m:sub>
                          </m:sSub>
                        </m:den>
                      </m:f>
                    </m:oMath>
                  </m:oMathPara>
                </a14:m>
                <a:endParaRPr lang="en-GB" dirty="0"/>
              </a:p>
            </p:txBody>
          </p:sp>
        </mc:Choice>
        <mc:Fallback xmlns="">
          <p:sp>
            <p:nvSpPr>
              <p:cNvPr id="13" name="TextBox 12">
                <a:extLst>
                  <a:ext uri="{FF2B5EF4-FFF2-40B4-BE49-F238E27FC236}">
                    <a16:creationId xmlns:a16="http://schemas.microsoft.com/office/drawing/2014/main" id="{370E2BF1-8BA5-88B7-B9C1-B0B58EA1BAC7}"/>
                  </a:ext>
                </a:extLst>
              </p:cNvPr>
              <p:cNvSpPr txBox="1">
                <a:spLocks noRot="1" noChangeAspect="1" noMove="1" noResize="1" noEditPoints="1" noAdjustHandles="1" noChangeArrowheads="1" noChangeShapeType="1" noTextEdit="1"/>
              </p:cNvSpPr>
              <p:nvPr/>
            </p:nvSpPr>
            <p:spPr>
              <a:xfrm>
                <a:off x="7124700" y="1344168"/>
                <a:ext cx="1579626" cy="706155"/>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39932DAD-0449-3E32-5AB6-0337447B6A54}"/>
                  </a:ext>
                </a:extLst>
              </p:cNvPr>
              <p:cNvSpPr txBox="1"/>
              <p:nvPr/>
            </p:nvSpPr>
            <p:spPr>
              <a:xfrm>
                <a:off x="9006840" y="1364365"/>
                <a:ext cx="2807208" cy="665760"/>
              </a:xfrm>
              <a:prstGeom prst="rect">
                <a:avLst/>
              </a:prstGeom>
              <a:solidFill>
                <a:srgbClr val="49FB25"/>
              </a:solid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836967"/>
                              </a:solidFill>
                              <a:latin typeface="Cambria Math" panose="02040503050406030204" pitchFamily="18" charset="0"/>
                            </a:rPr>
                          </m:ctrlPr>
                        </m:sSubPr>
                        <m:e>
                          <m:r>
                            <a:rPr lang="en-GB" i="1">
                              <a:latin typeface="Cambria Math" panose="02040503050406030204" pitchFamily="18" charset="0"/>
                            </a:rPr>
                            <m:t>𝑃</m:t>
                          </m:r>
                        </m:e>
                        <m:sub>
                          <m:r>
                            <a:rPr lang="en-GB" i="1">
                              <a:latin typeface="Cambria Math" panose="02040503050406030204" pitchFamily="18" charset="0"/>
                            </a:rPr>
                            <m:t>𝑡𝑜𝑡</m:t>
                          </m:r>
                        </m:sub>
                      </m:sSub>
                      <m:r>
                        <a:rPr lang="en-GB" i="0">
                          <a:latin typeface="Cambria Math" panose="02040503050406030204" pitchFamily="18" charset="0"/>
                        </a:rPr>
                        <m:t>=</m:t>
                      </m:r>
                      <m:f>
                        <m:fPr>
                          <m:ctrlPr>
                            <a:rPr lang="en-GB" i="1">
                              <a:solidFill>
                                <a:srgbClr val="836967"/>
                              </a:solidFill>
                              <a:latin typeface="Cambria Math" panose="02040503050406030204" pitchFamily="18" charset="0"/>
                            </a:rPr>
                          </m:ctrlPr>
                        </m:fPr>
                        <m:num>
                          <m:r>
                            <a:rPr lang="en-GB" i="0">
                              <a:latin typeface="Cambria Math" panose="02040503050406030204" pitchFamily="18" charset="0"/>
                            </a:rPr>
                            <m:t>4</m:t>
                          </m:r>
                          <m:r>
                            <a:rPr lang="en-GB" i="1">
                              <a:latin typeface="Cambria Math" panose="02040503050406030204" pitchFamily="18" charset="0"/>
                            </a:rPr>
                            <m:t>𝜋</m:t>
                          </m:r>
                        </m:num>
                        <m:den>
                          <m:r>
                            <a:rPr lang="en-GB" i="0">
                              <a:latin typeface="Cambria Math" panose="02040503050406030204" pitchFamily="18" charset="0"/>
                            </a:rPr>
                            <m:t>3</m:t>
                          </m:r>
                        </m:den>
                      </m:f>
                      <m:f>
                        <m:fPr>
                          <m:ctrlPr>
                            <a:rPr lang="en-GB" i="1">
                              <a:solidFill>
                                <a:srgbClr val="836967"/>
                              </a:solidFill>
                              <a:latin typeface="Cambria Math" panose="02040503050406030204" pitchFamily="18" charset="0"/>
                            </a:rPr>
                          </m:ctrlPr>
                        </m:fPr>
                        <m:num>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𝑟</m:t>
                              </m:r>
                            </m:e>
                            <m:sub>
                              <m:r>
                                <a:rPr lang="en-GB" i="1">
                                  <a:latin typeface="Cambria Math" panose="02040503050406030204" pitchFamily="18" charset="0"/>
                                </a:rPr>
                                <m:t>𝑒</m:t>
                              </m:r>
                            </m:sub>
                          </m:sSub>
                        </m:num>
                        <m:den>
                          <m:sSup>
                            <m:sSupPr>
                              <m:ctrlPr>
                                <a:rPr lang="en-GB" i="1">
                                  <a:solidFill>
                                    <a:srgbClr val="836967"/>
                                  </a:solidFill>
                                  <a:latin typeface="Cambria Math" panose="02040503050406030204" pitchFamily="18" charset="0"/>
                                </a:rPr>
                              </m:ctrlPr>
                            </m:sSupPr>
                            <m:e>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𝑚</m:t>
                                  </m:r>
                                </m:e>
                                <m:sub>
                                  <m:r>
                                    <a:rPr lang="en-GB" i="1">
                                      <a:latin typeface="Cambria Math" panose="02040503050406030204" pitchFamily="18" charset="0"/>
                                    </a:rPr>
                                    <m:t>𝑒</m:t>
                                  </m:r>
                                </m:sub>
                              </m:sSub>
                            </m:e>
                            <m:sup>
                              <m:r>
                                <a:rPr lang="en-GB" i="0">
                                  <a:latin typeface="Cambria Math" panose="02040503050406030204" pitchFamily="18" charset="0"/>
                                </a:rPr>
                                <m:t>3</m:t>
                              </m:r>
                            </m:sup>
                          </m:sSup>
                        </m:den>
                      </m:f>
                      <m:sSup>
                        <m:sSupPr>
                          <m:ctrlPr>
                            <a:rPr lang="en-GB" i="1">
                              <a:solidFill>
                                <a:srgbClr val="836967"/>
                              </a:solidFill>
                              <a:latin typeface="Cambria Math" panose="02040503050406030204" pitchFamily="18" charset="0"/>
                            </a:rPr>
                          </m:ctrlPr>
                        </m:sSupPr>
                        <m:e>
                          <m:r>
                            <a:rPr lang="en-GB" i="1">
                              <a:latin typeface="Cambria Math" panose="02040503050406030204" pitchFamily="18" charset="0"/>
                            </a:rPr>
                            <m:t>𝐸</m:t>
                          </m:r>
                        </m:e>
                        <m:sup>
                          <m:r>
                            <a:rPr lang="en-GB" i="0">
                              <a:latin typeface="Cambria Math" panose="02040503050406030204" pitchFamily="18" charset="0"/>
                            </a:rPr>
                            <m:t>4</m:t>
                          </m:r>
                        </m:sup>
                      </m:sSup>
                      <m:f>
                        <m:fPr>
                          <m:ctrlPr>
                            <a:rPr lang="en-GB" i="1">
                              <a:solidFill>
                                <a:srgbClr val="836967"/>
                              </a:solidFill>
                              <a:latin typeface="Cambria Math" panose="02040503050406030204" pitchFamily="18" charset="0"/>
                            </a:rPr>
                          </m:ctrlPr>
                        </m:fPr>
                        <m:num>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𝑓</m:t>
                              </m:r>
                            </m:e>
                            <m:sub>
                              <m:r>
                                <a:rPr lang="en-GB" i="1">
                                  <a:latin typeface="Cambria Math" panose="02040503050406030204" pitchFamily="18" charset="0"/>
                                </a:rPr>
                                <m:t>𝑟𝑒𝑣</m:t>
                              </m:r>
                            </m:sub>
                          </m:sSub>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𝑛</m:t>
                              </m:r>
                            </m:e>
                            <m:sub>
                              <m:r>
                                <a:rPr lang="en-GB" i="1">
                                  <a:latin typeface="Cambria Math" panose="02040503050406030204" pitchFamily="18" charset="0"/>
                                </a:rPr>
                                <m:t>𝑏</m:t>
                              </m:r>
                            </m:sub>
                          </m:sSub>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𝑁</m:t>
                              </m:r>
                            </m:e>
                            <m:sub>
                              <m:r>
                                <a:rPr lang="en-GB" i="1">
                                  <a:latin typeface="Cambria Math" panose="02040503050406030204" pitchFamily="18" charset="0"/>
                                </a:rPr>
                                <m:t>𝑏</m:t>
                              </m:r>
                            </m:sub>
                          </m:sSub>
                        </m:num>
                        <m:den>
                          <m:r>
                            <a:rPr lang="en-GB" i="1">
                              <a:latin typeface="Cambria Math" panose="02040503050406030204" pitchFamily="18" charset="0"/>
                            </a:rPr>
                            <m:t>𝜌</m:t>
                          </m:r>
                        </m:den>
                      </m:f>
                    </m:oMath>
                  </m:oMathPara>
                </a14:m>
                <a:endParaRPr lang="en-GB" dirty="0"/>
              </a:p>
            </p:txBody>
          </p:sp>
        </mc:Choice>
        <mc:Fallback xmlns="">
          <p:sp>
            <p:nvSpPr>
              <p:cNvPr id="15" name="TextBox 14">
                <a:extLst>
                  <a:ext uri="{FF2B5EF4-FFF2-40B4-BE49-F238E27FC236}">
                    <a16:creationId xmlns:a16="http://schemas.microsoft.com/office/drawing/2014/main" id="{39932DAD-0449-3E32-5AB6-0337447B6A54}"/>
                  </a:ext>
                </a:extLst>
              </p:cNvPr>
              <p:cNvSpPr txBox="1">
                <a:spLocks noRot="1" noChangeAspect="1" noMove="1" noResize="1" noEditPoints="1" noAdjustHandles="1" noChangeArrowheads="1" noChangeShapeType="1" noTextEdit="1"/>
              </p:cNvSpPr>
              <p:nvPr/>
            </p:nvSpPr>
            <p:spPr>
              <a:xfrm>
                <a:off x="9006840" y="1364365"/>
                <a:ext cx="2807208" cy="665760"/>
              </a:xfrm>
              <a:prstGeom prst="rect">
                <a:avLst/>
              </a:prstGeom>
              <a:blipFill>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65016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p:bldP spid="6" grpId="0"/>
      <p:bldP spid="7" grpId="0"/>
      <p:bldP spid="8" grpId="0"/>
      <p:bldP spid="10" grpId="0" animBg="1"/>
      <p:bldP spid="13"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5599B6-F637-1B79-8B15-7B0AE4CF8A50}"/>
              </a:ext>
            </a:extLst>
          </p:cNvPr>
          <p:cNvSpPr>
            <a:spLocks noGrp="1"/>
          </p:cNvSpPr>
          <p:nvPr>
            <p:ph idx="1"/>
          </p:nvPr>
        </p:nvSpPr>
        <p:spPr>
          <a:xfrm>
            <a:off x="609600" y="1106425"/>
            <a:ext cx="10972800" cy="676655"/>
          </a:xfrm>
        </p:spPr>
        <p:txBody>
          <a:bodyPr>
            <a:normAutofit/>
          </a:bodyPr>
          <a:lstStyle/>
          <a:p>
            <a:pPr marL="0" indent="0">
              <a:buNone/>
            </a:pPr>
            <a:r>
              <a:rPr lang="en-US" sz="2400" dirty="0"/>
              <a:t>In natural units, the achievable luminosity is:</a:t>
            </a:r>
            <a:endParaRPr lang="en-GB" sz="2400" dirty="0"/>
          </a:p>
        </p:txBody>
      </p:sp>
      <p:sp>
        <p:nvSpPr>
          <p:cNvPr id="3" name="Title 2">
            <a:extLst>
              <a:ext uri="{FF2B5EF4-FFF2-40B4-BE49-F238E27FC236}">
                <a16:creationId xmlns:a16="http://schemas.microsoft.com/office/drawing/2014/main" id="{D81DABD1-A21C-A54A-11CE-04FFDFFD5267}"/>
              </a:ext>
            </a:extLst>
          </p:cNvPr>
          <p:cNvSpPr>
            <a:spLocks noGrp="1"/>
          </p:cNvSpPr>
          <p:nvPr>
            <p:ph type="title"/>
          </p:nvPr>
        </p:nvSpPr>
        <p:spPr/>
        <p:txBody>
          <a:bodyPr/>
          <a:lstStyle/>
          <a:p>
            <a:r>
              <a:rPr lang="en-US" dirty="0"/>
              <a:t>Luminosity of circular colliders (2)</a:t>
            </a:r>
            <a:endParaRPr lang="en-GB" dirty="0"/>
          </a:p>
        </p:txBody>
      </p:sp>
      <p:sp>
        <p:nvSpPr>
          <p:cNvPr id="4" name="Footer Placeholder 3">
            <a:extLst>
              <a:ext uri="{FF2B5EF4-FFF2-40B4-BE49-F238E27FC236}">
                <a16:creationId xmlns:a16="http://schemas.microsoft.com/office/drawing/2014/main" id="{6CB0447F-FA77-462A-2063-379652722556}"/>
              </a:ext>
            </a:extLst>
          </p:cNvPr>
          <p:cNvSpPr>
            <a:spLocks noGrp="1"/>
          </p:cNvSpPr>
          <p:nvPr>
            <p:ph type="ftr" sz="quarter" idx="11"/>
          </p:nvPr>
        </p:nvSpPr>
        <p:spPr/>
        <p:txBody>
          <a:bodyPr/>
          <a:lstStyle/>
          <a:p>
            <a:r>
              <a:rPr lang="es-ES"/>
              <a:t>M. Koratzinos</a:t>
            </a:r>
            <a:endParaRPr lang="en-GB"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961CD4A3-5776-EBBC-069F-404DD7002FC1}"/>
                  </a:ext>
                </a:extLst>
              </p:cNvPr>
              <p:cNvSpPr txBox="1"/>
              <p:nvPr/>
            </p:nvSpPr>
            <p:spPr>
              <a:xfrm>
                <a:off x="2063496" y="1834162"/>
                <a:ext cx="8065008" cy="77566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smtClean="0">
                          <a:latin typeface="Cambria Math" panose="02040503050406030204" pitchFamily="18" charset="0"/>
                        </a:rPr>
                        <m:t>ℒ</m:t>
                      </m:r>
                      <m:r>
                        <a:rPr lang="en-GB" i="0">
                          <a:latin typeface="Cambria Math" panose="02040503050406030204" pitchFamily="18" charset="0"/>
                        </a:rPr>
                        <m:t>=</m:t>
                      </m:r>
                      <m:sSup>
                        <m:sSupPr>
                          <m:ctrlPr>
                            <a:rPr lang="en-GB" i="1">
                              <a:solidFill>
                                <a:srgbClr val="836967"/>
                              </a:solidFill>
                              <a:latin typeface="Cambria Math" panose="02040503050406030204" pitchFamily="18" charset="0"/>
                            </a:rPr>
                          </m:ctrlPr>
                        </m:sSupPr>
                        <m:e>
                          <m:r>
                            <a:rPr lang="en-GB" i="0">
                              <a:latin typeface="Cambria Math" panose="02040503050406030204" pitchFamily="18" charset="0"/>
                            </a:rPr>
                            <m:t>6</m:t>
                          </m:r>
                          <m:r>
                            <a:rPr lang="en-US" b="0" i="0" smtClean="0">
                              <a:latin typeface="Cambria Math" panose="02040503050406030204" pitchFamily="18" charset="0"/>
                            </a:rPr>
                            <m:t>.0</m:t>
                          </m:r>
                          <m:r>
                            <a:rPr lang="en-GB" i="0">
                              <a:latin typeface="Cambria Math" panose="02040503050406030204" pitchFamily="18" charset="0"/>
                            </a:rPr>
                            <m:t>×10</m:t>
                          </m:r>
                        </m:e>
                        <m:sup>
                          <m:r>
                            <a:rPr lang="en-GB" i="0">
                              <a:latin typeface="Cambria Math" panose="02040503050406030204" pitchFamily="18" charset="0"/>
                            </a:rPr>
                            <m:t>34</m:t>
                          </m:r>
                        </m:sup>
                      </m:sSup>
                      <m:d>
                        <m:dPr>
                          <m:ctrlPr>
                            <a:rPr lang="en-GB" i="1">
                              <a:solidFill>
                                <a:srgbClr val="836967"/>
                              </a:solidFill>
                              <a:latin typeface="Cambria Math" panose="02040503050406030204" pitchFamily="18" charset="0"/>
                            </a:rPr>
                          </m:ctrlPr>
                        </m:dPr>
                        <m:e>
                          <m:f>
                            <m:fPr>
                              <m:ctrlPr>
                                <a:rPr lang="en-GB" i="1">
                                  <a:solidFill>
                                    <a:srgbClr val="836967"/>
                                  </a:solidFill>
                                  <a:latin typeface="Cambria Math" panose="02040503050406030204" pitchFamily="18" charset="0"/>
                                </a:rPr>
                              </m:ctrlPr>
                            </m:fPr>
                            <m:num>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𝑃</m:t>
                                  </m:r>
                                </m:e>
                                <m:sub>
                                  <m:r>
                                    <a:rPr lang="en-GB" i="1">
                                      <a:latin typeface="Cambria Math" panose="02040503050406030204" pitchFamily="18" charset="0"/>
                                    </a:rPr>
                                    <m:t>𝑡𝑜𝑡</m:t>
                                  </m:r>
                                </m:sub>
                              </m:sSub>
                            </m:num>
                            <m:den>
                              <m:r>
                                <a:rPr lang="en-GB" i="0">
                                  <a:latin typeface="Cambria Math" panose="02040503050406030204" pitchFamily="18" charset="0"/>
                                </a:rPr>
                                <m:t>50</m:t>
                              </m:r>
                              <m:r>
                                <a:rPr lang="en-GB" i="1">
                                  <a:latin typeface="Cambria Math" panose="02040503050406030204" pitchFamily="18" charset="0"/>
                                </a:rPr>
                                <m:t>𝑀𝑊</m:t>
                              </m:r>
                            </m:den>
                          </m:f>
                        </m:e>
                      </m:d>
                      <m:d>
                        <m:dPr>
                          <m:ctrlPr>
                            <a:rPr lang="en-GB" i="1">
                              <a:solidFill>
                                <a:srgbClr val="836967"/>
                              </a:solidFill>
                              <a:latin typeface="Cambria Math" panose="02040503050406030204" pitchFamily="18" charset="0"/>
                            </a:rPr>
                          </m:ctrlPr>
                        </m:dPr>
                        <m:e>
                          <m:f>
                            <m:fPr>
                              <m:ctrlPr>
                                <a:rPr lang="en-GB" i="1">
                                  <a:solidFill>
                                    <a:srgbClr val="836967"/>
                                  </a:solidFill>
                                  <a:latin typeface="Cambria Math" panose="02040503050406030204" pitchFamily="18" charset="0"/>
                                </a:rPr>
                              </m:ctrlPr>
                            </m:fPr>
                            <m:num>
                              <m:r>
                                <a:rPr lang="en-GB" i="1">
                                  <a:latin typeface="Cambria Math" panose="02040503050406030204" pitchFamily="18" charset="0"/>
                                </a:rPr>
                                <m:t>𝜌</m:t>
                              </m:r>
                            </m:num>
                            <m:den>
                              <m:r>
                                <a:rPr lang="en-GB" i="0">
                                  <a:latin typeface="Cambria Math" panose="02040503050406030204" pitchFamily="18" charset="0"/>
                                </a:rPr>
                                <m:t>10</m:t>
                              </m:r>
                              <m:r>
                                <a:rPr lang="en-GB" i="1">
                                  <a:latin typeface="Cambria Math" panose="02040503050406030204" pitchFamily="18" charset="0"/>
                                </a:rPr>
                                <m:t>𝑘𝑚</m:t>
                              </m:r>
                            </m:den>
                          </m:f>
                        </m:e>
                      </m:d>
                      <m:sSup>
                        <m:sSupPr>
                          <m:ctrlPr>
                            <a:rPr lang="en-GB" i="1">
                              <a:solidFill>
                                <a:srgbClr val="836967"/>
                              </a:solidFill>
                              <a:latin typeface="Cambria Math" panose="02040503050406030204" pitchFamily="18" charset="0"/>
                            </a:rPr>
                          </m:ctrlPr>
                        </m:sSupPr>
                        <m:e>
                          <m:d>
                            <m:dPr>
                              <m:ctrlPr>
                                <a:rPr lang="en-GB" i="1">
                                  <a:solidFill>
                                    <a:srgbClr val="836967"/>
                                  </a:solidFill>
                                  <a:latin typeface="Cambria Math" panose="02040503050406030204" pitchFamily="18" charset="0"/>
                                </a:rPr>
                              </m:ctrlPr>
                            </m:dPr>
                            <m:e>
                              <m:f>
                                <m:fPr>
                                  <m:ctrlPr>
                                    <a:rPr lang="en-GB" i="1">
                                      <a:solidFill>
                                        <a:srgbClr val="836967"/>
                                      </a:solidFill>
                                      <a:latin typeface="Cambria Math" panose="02040503050406030204" pitchFamily="18" charset="0"/>
                                    </a:rPr>
                                  </m:ctrlPr>
                                </m:fPr>
                                <m:num>
                                  <m:r>
                                    <a:rPr lang="en-GB" i="0">
                                      <a:latin typeface="Cambria Math" panose="02040503050406030204" pitchFamily="18" charset="0"/>
                                    </a:rPr>
                                    <m:t>120</m:t>
                                  </m:r>
                                  <m:r>
                                    <a:rPr lang="en-GB" i="1">
                                      <a:latin typeface="Cambria Math" panose="02040503050406030204" pitchFamily="18" charset="0"/>
                                    </a:rPr>
                                    <m:t>𝐺𝑒𝑉</m:t>
                                  </m:r>
                                </m:num>
                                <m:den>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𝐸</m:t>
                                      </m:r>
                                    </m:e>
                                    <m:sub>
                                      <m:r>
                                        <a:rPr lang="en-GB" i="0">
                                          <a:latin typeface="Cambria Math" panose="02040503050406030204" pitchFamily="18" charset="0"/>
                                        </a:rPr>
                                        <m:t>0</m:t>
                                      </m:r>
                                    </m:sub>
                                  </m:sSub>
                                </m:den>
                              </m:f>
                            </m:e>
                          </m:d>
                        </m:e>
                        <m:sup>
                          <m:r>
                            <a:rPr lang="en-GB" i="0">
                              <a:latin typeface="Cambria Math" panose="02040503050406030204" pitchFamily="18" charset="0"/>
                            </a:rPr>
                            <m:t>3</m:t>
                          </m:r>
                        </m:sup>
                      </m:sSup>
                      <m:d>
                        <m:dPr>
                          <m:ctrlPr>
                            <a:rPr lang="en-GB" i="1">
                              <a:solidFill>
                                <a:srgbClr val="836967"/>
                              </a:solidFill>
                              <a:latin typeface="Cambria Math" panose="02040503050406030204" pitchFamily="18" charset="0"/>
                            </a:rPr>
                          </m:ctrlPr>
                        </m:dPr>
                        <m:e>
                          <m:f>
                            <m:fPr>
                              <m:ctrlPr>
                                <a:rPr lang="en-GB" i="1">
                                  <a:solidFill>
                                    <a:srgbClr val="836967"/>
                                  </a:solidFill>
                                  <a:latin typeface="Cambria Math" panose="02040503050406030204" pitchFamily="18" charset="0"/>
                                </a:rPr>
                              </m:ctrlPr>
                            </m:fPr>
                            <m:num>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𝜉</m:t>
                                  </m:r>
                                </m:e>
                                <m:sub>
                                  <m:r>
                                    <a:rPr lang="en-GB" i="1">
                                      <a:latin typeface="Cambria Math" panose="02040503050406030204" pitchFamily="18" charset="0"/>
                                    </a:rPr>
                                    <m:t>𝑦</m:t>
                                  </m:r>
                                </m:sub>
                              </m:sSub>
                            </m:num>
                            <m:den>
                              <m:r>
                                <a:rPr lang="en-GB" i="0">
                                  <a:latin typeface="Cambria Math" panose="02040503050406030204" pitchFamily="18" charset="0"/>
                                </a:rPr>
                                <m:t>0.1</m:t>
                              </m:r>
                            </m:den>
                          </m:f>
                        </m:e>
                      </m:d>
                      <m:d>
                        <m:dPr>
                          <m:ctrlPr>
                            <a:rPr lang="en-GB" i="1">
                              <a:solidFill>
                                <a:srgbClr val="836967"/>
                              </a:solidFill>
                              <a:latin typeface="Cambria Math" panose="02040503050406030204" pitchFamily="18" charset="0"/>
                            </a:rPr>
                          </m:ctrlPr>
                        </m:dPr>
                        <m:e>
                          <m:f>
                            <m:fPr>
                              <m:ctrlPr>
                                <a:rPr lang="en-GB" i="1">
                                  <a:solidFill>
                                    <a:srgbClr val="836967"/>
                                  </a:solidFill>
                                  <a:latin typeface="Cambria Math" panose="02040503050406030204" pitchFamily="18" charset="0"/>
                                </a:rPr>
                              </m:ctrlPr>
                            </m:fPr>
                            <m:num>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𝑅</m:t>
                                  </m:r>
                                </m:e>
                                <m:sub>
                                  <m:r>
                                    <a:rPr lang="en-GB" i="1">
                                      <a:latin typeface="Cambria Math" panose="02040503050406030204" pitchFamily="18" charset="0"/>
                                    </a:rPr>
                                    <m:t>h𝑔</m:t>
                                  </m:r>
                                </m:sub>
                              </m:sSub>
                            </m:num>
                            <m:den>
                              <m:r>
                                <a:rPr lang="en-GB" i="0">
                                  <a:latin typeface="Cambria Math" panose="02040503050406030204" pitchFamily="18" charset="0"/>
                                </a:rPr>
                                <m:t>0.8</m:t>
                              </m:r>
                              <m:r>
                                <a:rPr lang="en-US" b="0" i="1" smtClean="0">
                                  <a:latin typeface="Cambria Math" panose="02040503050406030204" pitchFamily="18" charset="0"/>
                                </a:rPr>
                                <m:t>4</m:t>
                              </m:r>
                            </m:den>
                          </m:f>
                        </m:e>
                      </m:d>
                      <m:sSup>
                        <m:sSupPr>
                          <m:ctrlPr>
                            <a:rPr lang="en-GB" i="1">
                              <a:solidFill>
                                <a:srgbClr val="836967"/>
                              </a:solidFill>
                              <a:latin typeface="Cambria Math" panose="02040503050406030204" pitchFamily="18" charset="0"/>
                            </a:rPr>
                          </m:ctrlPr>
                        </m:sSupPr>
                        <m:e>
                          <m:d>
                            <m:dPr>
                              <m:ctrlPr>
                                <a:rPr lang="en-GB" i="1">
                                  <a:solidFill>
                                    <a:srgbClr val="836967"/>
                                  </a:solidFill>
                                  <a:latin typeface="Cambria Math" panose="02040503050406030204" pitchFamily="18" charset="0"/>
                                </a:rPr>
                              </m:ctrlPr>
                            </m:dPr>
                            <m:e>
                              <m:f>
                                <m:fPr>
                                  <m:ctrlPr>
                                    <a:rPr lang="en-GB" i="1">
                                      <a:solidFill>
                                        <a:srgbClr val="836967"/>
                                      </a:solidFill>
                                      <a:latin typeface="Cambria Math" panose="02040503050406030204" pitchFamily="18" charset="0"/>
                                    </a:rPr>
                                  </m:ctrlPr>
                                </m:fPr>
                                <m:num>
                                  <m:r>
                                    <a:rPr lang="en-GB" i="0">
                                      <a:latin typeface="Cambria Math" panose="02040503050406030204" pitchFamily="18" charset="0"/>
                                    </a:rPr>
                                    <m:t>1</m:t>
                                  </m:r>
                                  <m:r>
                                    <a:rPr lang="en-GB" i="1">
                                      <a:latin typeface="Cambria Math" panose="02040503050406030204" pitchFamily="18" charset="0"/>
                                    </a:rPr>
                                    <m:t>𝑚𝑚</m:t>
                                  </m:r>
                                </m:num>
                                <m:den>
                                  <m:sSubSup>
                                    <m:sSubSupPr>
                                      <m:ctrlPr>
                                        <a:rPr lang="en-GB" i="1">
                                          <a:solidFill>
                                            <a:srgbClr val="836967"/>
                                          </a:solidFill>
                                          <a:latin typeface="Cambria Math" panose="02040503050406030204" pitchFamily="18" charset="0"/>
                                        </a:rPr>
                                      </m:ctrlPr>
                                    </m:sSubSupPr>
                                    <m:e>
                                      <m:r>
                                        <a:rPr lang="en-GB" i="1">
                                          <a:latin typeface="Cambria Math" panose="02040503050406030204" pitchFamily="18" charset="0"/>
                                        </a:rPr>
                                        <m:t>𝛽</m:t>
                                      </m:r>
                                    </m:e>
                                    <m:sub>
                                      <m:r>
                                        <a:rPr lang="en-GB" i="1">
                                          <a:latin typeface="Cambria Math" panose="02040503050406030204" pitchFamily="18" charset="0"/>
                                        </a:rPr>
                                        <m:t>𝑦</m:t>
                                      </m:r>
                                    </m:sub>
                                    <m:sup>
                                      <m:r>
                                        <a:rPr lang="en-GB" i="0">
                                          <a:latin typeface="Cambria Math" panose="02040503050406030204" pitchFamily="18" charset="0"/>
                                        </a:rPr>
                                        <m:t>∗</m:t>
                                      </m:r>
                                    </m:sup>
                                  </m:sSubSup>
                                </m:den>
                              </m:f>
                            </m:e>
                          </m:d>
                          <m:r>
                            <a:rPr lang="en-GB" i="1">
                              <a:latin typeface="Cambria Math" panose="02040503050406030204" pitchFamily="18" charset="0"/>
                            </a:rPr>
                            <m:t>𝑐𝑚</m:t>
                          </m:r>
                        </m:e>
                        <m:sup>
                          <m:r>
                            <a:rPr lang="en-GB" i="0">
                              <a:latin typeface="Cambria Math" panose="02040503050406030204" pitchFamily="18" charset="0"/>
                            </a:rPr>
                            <m:t>−2</m:t>
                          </m:r>
                        </m:sup>
                      </m:sSup>
                      <m:sSup>
                        <m:sSupPr>
                          <m:ctrlPr>
                            <a:rPr lang="en-GB" i="1">
                              <a:solidFill>
                                <a:srgbClr val="836967"/>
                              </a:solidFill>
                              <a:latin typeface="Cambria Math" panose="02040503050406030204" pitchFamily="18" charset="0"/>
                            </a:rPr>
                          </m:ctrlPr>
                        </m:sSupPr>
                        <m:e>
                          <m:r>
                            <a:rPr lang="en-GB" i="1">
                              <a:latin typeface="Cambria Math" panose="02040503050406030204" pitchFamily="18" charset="0"/>
                            </a:rPr>
                            <m:t>𝑠</m:t>
                          </m:r>
                        </m:e>
                        <m:sup>
                          <m:r>
                            <a:rPr lang="en-GB" i="0">
                              <a:latin typeface="Cambria Math" panose="02040503050406030204" pitchFamily="18" charset="0"/>
                            </a:rPr>
                            <m:t>−1</m:t>
                          </m:r>
                        </m:sup>
                      </m:sSup>
                    </m:oMath>
                  </m:oMathPara>
                </a14:m>
                <a:endParaRPr lang="en-GB" dirty="0"/>
              </a:p>
            </p:txBody>
          </p:sp>
        </mc:Choice>
        <mc:Fallback xmlns="">
          <p:sp>
            <p:nvSpPr>
              <p:cNvPr id="6" name="TextBox 5">
                <a:extLst>
                  <a:ext uri="{FF2B5EF4-FFF2-40B4-BE49-F238E27FC236}">
                    <a16:creationId xmlns:a16="http://schemas.microsoft.com/office/drawing/2014/main" id="{961CD4A3-5776-EBBC-069F-404DD7002FC1}"/>
                  </a:ext>
                </a:extLst>
              </p:cNvPr>
              <p:cNvSpPr txBox="1">
                <a:spLocks noRot="1" noChangeAspect="1" noMove="1" noResize="1" noEditPoints="1" noAdjustHandles="1" noChangeArrowheads="1" noChangeShapeType="1" noTextEdit="1"/>
              </p:cNvSpPr>
              <p:nvPr/>
            </p:nvSpPr>
            <p:spPr>
              <a:xfrm>
                <a:off x="2063496" y="1834162"/>
                <a:ext cx="8065008" cy="775662"/>
              </a:xfrm>
              <a:prstGeom prst="rect">
                <a:avLst/>
              </a:prstGeom>
              <a:blipFill>
                <a:blip r:embed="rId2"/>
                <a:stretch>
                  <a:fillRect/>
                </a:stretch>
              </a:blipFill>
            </p:spPr>
            <p:txBody>
              <a:bodyPr/>
              <a:lstStyle/>
              <a:p>
                <a:r>
                  <a:rPr lang="en-GB">
                    <a:noFill/>
                  </a:rPr>
                  <a:t> </a:t>
                </a:r>
              </a:p>
            </p:txBody>
          </p:sp>
        </mc:Fallback>
      </mc:AlternateContent>
      <p:sp>
        <p:nvSpPr>
          <p:cNvPr id="7" name="Content Placeholder 1">
            <a:extLst>
              <a:ext uri="{FF2B5EF4-FFF2-40B4-BE49-F238E27FC236}">
                <a16:creationId xmlns:a16="http://schemas.microsoft.com/office/drawing/2014/main" id="{8495C2D9-1130-861C-C23F-9729400C1BD4}"/>
              </a:ext>
            </a:extLst>
          </p:cNvPr>
          <p:cNvSpPr txBox="1">
            <a:spLocks/>
          </p:cNvSpPr>
          <p:nvPr/>
        </p:nvSpPr>
        <p:spPr>
          <a:xfrm>
            <a:off x="688848" y="2950464"/>
            <a:ext cx="10972800" cy="137464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dirty="0"/>
              <a:t>Note that the above formula does not tell you how to design your collider; simply gives you the maximum performance. You need to design the optics so that your beam lifetimes are sufficient</a:t>
            </a:r>
            <a:endParaRPr lang="en-GB" sz="2400" dirty="0"/>
          </a:p>
        </p:txBody>
      </p:sp>
    </p:spTree>
    <p:extLst>
      <p:ext uri="{BB962C8B-B14F-4D97-AF65-F5344CB8AC3E}">
        <p14:creationId xmlns:p14="http://schemas.microsoft.com/office/powerpoint/2010/main" val="2378562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B424870-B15A-1728-C2E9-B7059F7DCF00}"/>
              </a:ext>
            </a:extLst>
          </p:cNvPr>
          <p:cNvSpPr>
            <a:spLocks noGrp="1"/>
          </p:cNvSpPr>
          <p:nvPr>
            <p:ph type="title"/>
          </p:nvPr>
        </p:nvSpPr>
        <p:spPr>
          <a:xfrm>
            <a:off x="9012025" y="0"/>
            <a:ext cx="3095133" cy="414779"/>
          </a:xfrm>
          <a:solidFill>
            <a:srgbClr val="FFFF00"/>
          </a:solidFill>
        </p:spPr>
        <p:txBody>
          <a:bodyPr>
            <a:normAutofit fontScale="90000"/>
          </a:bodyPr>
          <a:lstStyle/>
          <a:p>
            <a:r>
              <a:rPr lang="en-US" sz="2800" dirty="0"/>
              <a:t>Latest parameter list</a:t>
            </a:r>
            <a:endParaRPr lang="en-GB" sz="2800" dirty="0"/>
          </a:p>
        </p:txBody>
      </p:sp>
      <p:sp>
        <p:nvSpPr>
          <p:cNvPr id="4" name="Footer Placeholder 3">
            <a:extLst>
              <a:ext uri="{FF2B5EF4-FFF2-40B4-BE49-F238E27FC236}">
                <a16:creationId xmlns:a16="http://schemas.microsoft.com/office/drawing/2014/main" id="{4ABE187D-437D-00EA-E3DB-9AA60B71EE6C}"/>
              </a:ext>
            </a:extLst>
          </p:cNvPr>
          <p:cNvSpPr>
            <a:spLocks noGrp="1"/>
          </p:cNvSpPr>
          <p:nvPr>
            <p:ph type="ftr" sz="quarter" idx="11"/>
          </p:nvPr>
        </p:nvSpPr>
        <p:spPr/>
        <p:txBody>
          <a:bodyPr/>
          <a:lstStyle/>
          <a:p>
            <a:r>
              <a:rPr lang="es-ES"/>
              <a:t>M. Koratzinos</a:t>
            </a:r>
            <a:endParaRPr lang="en-GB" dirty="0"/>
          </a:p>
        </p:txBody>
      </p:sp>
      <p:graphicFrame>
        <p:nvGraphicFramePr>
          <p:cNvPr id="9" name="Content Placeholder 8">
            <a:extLst>
              <a:ext uri="{FF2B5EF4-FFF2-40B4-BE49-F238E27FC236}">
                <a16:creationId xmlns:a16="http://schemas.microsoft.com/office/drawing/2014/main" id="{B29EDC6E-CABB-F80E-1B88-76C39C2CDFF7}"/>
              </a:ext>
            </a:extLst>
          </p:cNvPr>
          <p:cNvGraphicFramePr>
            <a:graphicFrameLocks noGrp="1"/>
          </p:cNvGraphicFramePr>
          <p:nvPr>
            <p:ph idx="1"/>
            <p:extLst>
              <p:ext uri="{D42A27DB-BD31-4B8C-83A1-F6EECF244321}">
                <p14:modId xmlns:p14="http://schemas.microsoft.com/office/powerpoint/2010/main" val="2155902931"/>
              </p:ext>
            </p:extLst>
          </p:nvPr>
        </p:nvGraphicFramePr>
        <p:xfrm>
          <a:off x="84842" y="-12"/>
          <a:ext cx="7654144" cy="6858012"/>
        </p:xfrm>
        <a:graphic>
          <a:graphicData uri="http://schemas.openxmlformats.org/drawingml/2006/table">
            <a:tbl>
              <a:tblPr/>
              <a:tblGrid>
                <a:gridCol w="3253404">
                  <a:extLst>
                    <a:ext uri="{9D8B030D-6E8A-4147-A177-3AD203B41FA5}">
                      <a16:colId xmlns:a16="http://schemas.microsoft.com/office/drawing/2014/main" val="1848994453"/>
                    </a:ext>
                  </a:extLst>
                </a:gridCol>
                <a:gridCol w="1210204">
                  <a:extLst>
                    <a:ext uri="{9D8B030D-6E8A-4147-A177-3AD203B41FA5}">
                      <a16:colId xmlns:a16="http://schemas.microsoft.com/office/drawing/2014/main" val="1235700455"/>
                    </a:ext>
                  </a:extLst>
                </a:gridCol>
                <a:gridCol w="1084468">
                  <a:extLst>
                    <a:ext uri="{9D8B030D-6E8A-4147-A177-3AD203B41FA5}">
                      <a16:colId xmlns:a16="http://schemas.microsoft.com/office/drawing/2014/main" val="2590358007"/>
                    </a:ext>
                  </a:extLst>
                </a:gridCol>
                <a:gridCol w="1053034">
                  <a:extLst>
                    <a:ext uri="{9D8B030D-6E8A-4147-A177-3AD203B41FA5}">
                      <a16:colId xmlns:a16="http://schemas.microsoft.com/office/drawing/2014/main" val="680072710"/>
                    </a:ext>
                  </a:extLst>
                </a:gridCol>
                <a:gridCol w="1053034">
                  <a:extLst>
                    <a:ext uri="{9D8B030D-6E8A-4147-A177-3AD203B41FA5}">
                      <a16:colId xmlns:a16="http://schemas.microsoft.com/office/drawing/2014/main" val="2450663322"/>
                    </a:ext>
                  </a:extLst>
                </a:gridCol>
              </a:tblGrid>
              <a:tr h="230933">
                <a:tc>
                  <a:txBody>
                    <a:bodyPr/>
                    <a:lstStyle/>
                    <a:p>
                      <a:pPr algn="l" rtl="0" fontAlgn="ctr"/>
                      <a:r>
                        <a:rPr lang="en-GB" sz="1400" b="1" i="0" u="none" strike="noStrike">
                          <a:solidFill>
                            <a:srgbClr val="000000"/>
                          </a:solidFill>
                          <a:effectLst/>
                          <a:latin typeface="Arial" panose="020B0604020202020204" pitchFamily="34" charset="0"/>
                        </a:rPr>
                        <a:t>Parameter </a:t>
                      </a:r>
                    </a:p>
                  </a:txBody>
                  <a:tcPr marL="0" marR="0" marT="0" marB="0" anchor="ctr">
                    <a:lnL>
                      <a:noFill/>
                    </a:lnL>
                    <a:lnR>
                      <a:noFill/>
                    </a:lnR>
                    <a:lnT>
                      <a:noFill/>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dirty="0">
                          <a:solidFill>
                            <a:srgbClr val="000000"/>
                          </a:solidFill>
                          <a:effectLst/>
                          <a:latin typeface="Arial" panose="020B0604020202020204" pitchFamily="34" charset="0"/>
                        </a:rPr>
                        <a:t>LEP2</a:t>
                      </a:r>
                    </a:p>
                  </a:txBody>
                  <a:tcPr marL="0" marR="0" marT="0" marB="0" anchor="ctr">
                    <a:lnL>
                      <a:noFill/>
                    </a:lnL>
                    <a:lnR>
                      <a:noFill/>
                    </a:lnR>
                    <a:lnT>
                      <a:noFill/>
                    </a:lnT>
                    <a:lnB w="19050" cap="flat" cmpd="sng" algn="ctr">
                      <a:solidFill>
                        <a:srgbClr val="000000"/>
                      </a:solidFill>
                      <a:prstDash val="solid"/>
                      <a:round/>
                      <a:headEnd type="none" w="med" len="med"/>
                      <a:tailEnd type="none" w="med" len="med"/>
                    </a:lnB>
                    <a:solidFill>
                      <a:srgbClr val="CCFFFF"/>
                    </a:solidFill>
                  </a:tcPr>
                </a:tc>
                <a:tc>
                  <a:txBody>
                    <a:bodyPr/>
                    <a:lstStyle/>
                    <a:p>
                      <a:pPr algn="ctr" rtl="0" fontAlgn="ctr"/>
                      <a:r>
                        <a:rPr lang="en-GB" sz="1400" b="1" i="0" u="none" strike="noStrike">
                          <a:solidFill>
                            <a:srgbClr val="000000"/>
                          </a:solidFill>
                          <a:effectLst/>
                          <a:latin typeface="Aptos" panose="020B0004020202020204" pitchFamily="34" charset="0"/>
                        </a:rPr>
                        <a:t>LEP3 (ZH)</a:t>
                      </a:r>
                    </a:p>
                  </a:txBody>
                  <a:tcPr marL="0" marR="0" marT="0" marB="0" anchor="ctr">
                    <a:lnL>
                      <a:noFill/>
                    </a:lnL>
                    <a:lnR>
                      <a:noFill/>
                    </a:lnR>
                    <a:lnT>
                      <a:noFill/>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ptos" panose="020B0004020202020204" pitchFamily="34" charset="0"/>
                        </a:rPr>
                        <a:t>LEP3 (WW)</a:t>
                      </a:r>
                    </a:p>
                  </a:txBody>
                  <a:tcPr marL="0" marR="0" marT="0" marB="0" anchor="ctr">
                    <a:lnL>
                      <a:noFill/>
                    </a:lnL>
                    <a:lnR>
                      <a:noFill/>
                    </a:lnR>
                    <a:lnT>
                      <a:noFill/>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ptos" panose="020B0004020202020204" pitchFamily="34" charset="0"/>
                        </a:rPr>
                        <a:t>LEP3 (Z)</a:t>
                      </a:r>
                    </a:p>
                  </a:txBody>
                  <a:tcPr marL="0" marR="0" marT="0" marB="0" anchor="ctr">
                    <a:lnL>
                      <a:noFill/>
                    </a:lnL>
                    <a:lnR>
                      <a:noFill/>
                    </a:lnR>
                    <a:lnT>
                      <a:noFill/>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65060105"/>
                  </a:ext>
                </a:extLst>
              </a:tr>
              <a:tr h="230933">
                <a:tc>
                  <a:txBody>
                    <a:bodyPr/>
                    <a:lstStyle/>
                    <a:p>
                      <a:pPr algn="l" rtl="0" fontAlgn="ctr"/>
                      <a:r>
                        <a:rPr lang="en-GB" sz="1400" b="1" i="0" u="none" strike="noStrike">
                          <a:solidFill>
                            <a:srgbClr val="000000"/>
                          </a:solidFill>
                          <a:effectLst/>
                          <a:latin typeface="Arial" panose="020B0604020202020204" pitchFamily="34" charset="0"/>
                        </a:rPr>
                        <a:t>beam energy [GeV]</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rtl="0" fontAlgn="ctr"/>
                      <a:r>
                        <a:rPr lang="en-GB" sz="1400" b="1" i="0" u="none" strike="noStrike" dirty="0">
                          <a:solidFill>
                            <a:srgbClr val="000000"/>
                          </a:solidFill>
                          <a:effectLst/>
                          <a:latin typeface="Arial" panose="020B0604020202020204" pitchFamily="34" charset="0"/>
                        </a:rPr>
                        <a:t>45.6</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FFFF"/>
                    </a:solidFill>
                  </a:tcPr>
                </a:tc>
                <a:tc>
                  <a:txBody>
                    <a:bodyPr/>
                    <a:lstStyle/>
                    <a:p>
                      <a:pPr algn="ctr" rtl="0" fontAlgn="ctr"/>
                      <a:r>
                        <a:rPr lang="en-GB" sz="1400" b="1" i="0" u="none" strike="noStrike">
                          <a:solidFill>
                            <a:srgbClr val="000000"/>
                          </a:solidFill>
                          <a:effectLst/>
                          <a:latin typeface="Arial" panose="020B0604020202020204" pitchFamily="34" charset="0"/>
                        </a:rPr>
                        <a:t>115</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80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45.6</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05627105"/>
                  </a:ext>
                </a:extLst>
              </a:tr>
              <a:tr h="230933">
                <a:tc>
                  <a:txBody>
                    <a:bodyPr/>
                    <a:lstStyle/>
                    <a:p>
                      <a:pPr algn="l" rtl="0" fontAlgn="ctr"/>
                      <a:r>
                        <a:rPr lang="en-GB" sz="1400" b="1" i="0" u="none" strike="noStrike">
                          <a:solidFill>
                            <a:srgbClr val="000000"/>
                          </a:solidFill>
                          <a:effectLst/>
                          <a:latin typeface="Arial" panose="020B0604020202020204" pitchFamily="34" charset="0"/>
                        </a:rPr>
                        <a:t>number of experiments</a:t>
                      </a:r>
                    </a:p>
                  </a:txBody>
                  <a:tcPr marL="0" marR="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rtl="0" fontAlgn="ctr"/>
                      <a:r>
                        <a:rPr lang="en-GB" sz="1400" b="1" i="0" u="none" strike="noStrike" dirty="0">
                          <a:solidFill>
                            <a:srgbClr val="000000"/>
                          </a:solidFill>
                          <a:effectLst/>
                          <a:latin typeface="Arial" panose="020B0604020202020204" pitchFamily="34" charset="0"/>
                        </a:rPr>
                        <a:t>4</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FFFF"/>
                    </a:solidFill>
                  </a:tcPr>
                </a:tc>
                <a:tc>
                  <a:txBody>
                    <a:bodyPr/>
                    <a:lstStyle/>
                    <a:p>
                      <a:pPr algn="ctr" rtl="0" fontAlgn="ctr"/>
                      <a:r>
                        <a:rPr lang="en-GB" sz="1400" b="1" i="0" u="none" strike="noStrike">
                          <a:solidFill>
                            <a:srgbClr val="000000"/>
                          </a:solidFill>
                          <a:effectLst/>
                          <a:latin typeface="Arial" panose="020B0604020202020204" pitchFamily="34" charset="0"/>
                        </a:rPr>
                        <a:t>2</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2</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2</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45555824"/>
                  </a:ext>
                </a:extLst>
              </a:tr>
              <a:tr h="237931">
                <a:tc>
                  <a:txBody>
                    <a:bodyPr/>
                    <a:lstStyle/>
                    <a:p>
                      <a:pPr algn="l" rtl="0" fontAlgn="ctr"/>
                      <a:r>
                        <a:rPr lang="en-GB" sz="1400" b="1" i="0" u="none" strike="noStrike">
                          <a:solidFill>
                            <a:srgbClr val="000000"/>
                          </a:solidFill>
                          <a:effectLst/>
                          <a:latin typeface="Aptos" panose="020B0004020202020204" pitchFamily="34" charset="0"/>
                        </a:rPr>
                        <a:t>Circumference [m]</a:t>
                      </a:r>
                    </a:p>
                  </a:txBody>
                  <a:tcPr marL="0" marR="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rtl="0" fontAlgn="ctr"/>
                      <a:r>
                        <a:rPr lang="en-GB" sz="1400" b="1" i="0" u="none" strike="noStrike" dirty="0">
                          <a:solidFill>
                            <a:srgbClr val="000000"/>
                          </a:solidFill>
                          <a:effectLst/>
                          <a:latin typeface="Arial" panose="020B0604020202020204" pitchFamily="34" charset="0"/>
                        </a:rPr>
                        <a:t>26659</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FFFF"/>
                    </a:solidFill>
                  </a:tcPr>
                </a:tc>
                <a:tc>
                  <a:txBody>
                    <a:bodyPr/>
                    <a:lstStyle/>
                    <a:p>
                      <a:pPr algn="ctr" rtl="0" fontAlgn="ctr"/>
                      <a:r>
                        <a:rPr lang="en-GB" sz="1400" b="1" i="0" u="none" strike="noStrike" dirty="0">
                          <a:solidFill>
                            <a:srgbClr val="000000"/>
                          </a:solidFill>
                          <a:effectLst/>
                          <a:latin typeface="Arial" panose="020B0604020202020204" pitchFamily="34" charset="0"/>
                        </a:rPr>
                        <a:t>26659</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26659</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26659</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11639686"/>
                  </a:ext>
                </a:extLst>
              </a:tr>
              <a:tr h="237931">
                <a:tc>
                  <a:txBody>
                    <a:bodyPr/>
                    <a:lstStyle/>
                    <a:p>
                      <a:pPr algn="l" rtl="0" fontAlgn="ctr"/>
                      <a:r>
                        <a:rPr lang="en-GB" sz="1400" b="1" i="0" u="none" strike="noStrike">
                          <a:solidFill>
                            <a:srgbClr val="000000"/>
                          </a:solidFill>
                          <a:effectLst/>
                          <a:latin typeface="Aptos" panose="020B0004020202020204" pitchFamily="34" charset="0"/>
                        </a:rPr>
                        <a:t>crossing angle at the IP [mrad]</a:t>
                      </a:r>
                    </a:p>
                  </a:txBody>
                  <a:tcPr marL="0" marR="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rtl="0" fontAlgn="ctr"/>
                      <a:r>
                        <a:rPr lang="en-GB" sz="1400" b="1" i="0" u="none" strike="noStrike" dirty="0">
                          <a:solidFill>
                            <a:srgbClr val="000000"/>
                          </a:solidFill>
                          <a:effectLst/>
                          <a:latin typeface="Arial" panose="020B0604020202020204" pitchFamily="34" charset="0"/>
                        </a:rPr>
                        <a:t>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FFFF"/>
                    </a:solidFill>
                  </a:tcPr>
                </a:tc>
                <a:tc>
                  <a:txBody>
                    <a:bodyPr/>
                    <a:lstStyle/>
                    <a:p>
                      <a:pPr algn="ctr" rtl="0" fontAlgn="ctr"/>
                      <a:r>
                        <a:rPr lang="en-GB" sz="1400" b="1" i="0" u="none" strike="noStrike">
                          <a:solidFill>
                            <a:srgbClr val="000000"/>
                          </a:solidFill>
                          <a:effectLst/>
                          <a:latin typeface="Arial" panose="020B0604020202020204" pitchFamily="34" charset="0"/>
                        </a:rPr>
                        <a:t>30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30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30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30720374"/>
                  </a:ext>
                </a:extLst>
              </a:tr>
              <a:tr h="237931">
                <a:tc>
                  <a:txBody>
                    <a:bodyPr/>
                    <a:lstStyle/>
                    <a:p>
                      <a:pPr algn="l" rtl="0" fontAlgn="ctr"/>
                      <a:r>
                        <a:rPr lang="en-GB" sz="1400" b="1" i="0" u="none" strike="noStrike">
                          <a:solidFill>
                            <a:srgbClr val="000000"/>
                          </a:solidFill>
                          <a:effectLst/>
                          <a:latin typeface="Aptos" panose="020B0004020202020204" pitchFamily="34" charset="0"/>
                        </a:rPr>
                        <a:t>Bending radius [m]</a:t>
                      </a:r>
                    </a:p>
                  </a:txBody>
                  <a:tcPr marL="0" marR="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3026</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FFFF"/>
                    </a:solidFill>
                  </a:tcPr>
                </a:tc>
                <a:tc>
                  <a:txBody>
                    <a:bodyPr/>
                    <a:lstStyle/>
                    <a:p>
                      <a:pPr algn="ctr" rtl="0" fontAlgn="ctr"/>
                      <a:r>
                        <a:rPr lang="en-GB" sz="1400" b="1" i="0" u="none" strike="noStrike">
                          <a:solidFill>
                            <a:srgbClr val="000000"/>
                          </a:solidFill>
                          <a:effectLst/>
                          <a:latin typeface="Arial" panose="020B0604020202020204" pitchFamily="34" charset="0"/>
                        </a:rPr>
                        <a:t>2958</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2958</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2958</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20484649"/>
                  </a:ext>
                </a:extLst>
              </a:tr>
              <a:tr h="237931">
                <a:tc>
                  <a:txBody>
                    <a:bodyPr/>
                    <a:lstStyle/>
                    <a:p>
                      <a:pPr algn="l" rtl="0" fontAlgn="ctr"/>
                      <a:r>
                        <a:rPr lang="de-DE" sz="1400" b="1" i="0" u="none" strike="noStrike">
                          <a:solidFill>
                            <a:srgbClr val="000000"/>
                          </a:solidFill>
                          <a:effectLst/>
                          <a:latin typeface="Aptos" panose="020B0004020202020204" pitchFamily="34" charset="0"/>
                        </a:rPr>
                        <a:t>SR power per beam [MW]</a:t>
                      </a:r>
                    </a:p>
                  </a:txBody>
                  <a:tcPr marL="0" marR="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rtl="0" fontAlgn="ctr"/>
                      <a:r>
                        <a:rPr lang="en-GB" sz="1400" b="1" i="0" u="none" strike="noStrike" dirty="0">
                          <a:solidFill>
                            <a:srgbClr val="000000"/>
                          </a:solidFill>
                          <a:effectLst/>
                          <a:latin typeface="Arial" panose="020B0604020202020204" pitchFamily="34" charset="0"/>
                        </a:rPr>
                        <a:t>0.33</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FFFF"/>
                    </a:solidFill>
                  </a:tcPr>
                </a:tc>
                <a:tc>
                  <a:txBody>
                    <a:bodyPr/>
                    <a:lstStyle/>
                    <a:p>
                      <a:pPr algn="ctr" rtl="0" fontAlgn="ctr"/>
                      <a:r>
                        <a:rPr lang="en-GB" sz="1400" b="1" i="0" u="none" strike="noStrike">
                          <a:solidFill>
                            <a:srgbClr val="000000"/>
                          </a:solidFill>
                          <a:effectLst/>
                          <a:latin typeface="Arial" panose="020B0604020202020204" pitchFamily="34" charset="0"/>
                        </a:rPr>
                        <a:t>50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50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50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44072192"/>
                  </a:ext>
                </a:extLst>
              </a:tr>
              <a:tr h="237931">
                <a:tc>
                  <a:txBody>
                    <a:bodyPr/>
                    <a:lstStyle/>
                    <a:p>
                      <a:pPr algn="l" rtl="0" fontAlgn="ctr"/>
                      <a:r>
                        <a:rPr lang="en-GB" sz="1400" b="1" i="0" u="none" strike="noStrike">
                          <a:solidFill>
                            <a:srgbClr val="000000"/>
                          </a:solidFill>
                          <a:effectLst/>
                          <a:latin typeface="Aptos" panose="020B0004020202020204" pitchFamily="34" charset="0"/>
                        </a:rPr>
                        <a:t>beam current [mA]</a:t>
                      </a:r>
                    </a:p>
                  </a:txBody>
                  <a:tcPr marL="0" marR="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3</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FFFF"/>
                    </a:solidFill>
                  </a:tcPr>
                </a:tc>
                <a:tc>
                  <a:txBody>
                    <a:bodyPr/>
                    <a:lstStyle/>
                    <a:p>
                      <a:pPr algn="ctr" rtl="0" fontAlgn="ctr"/>
                      <a:r>
                        <a:rPr lang="en-GB" sz="1400" b="1" i="0" u="none" strike="noStrike">
                          <a:solidFill>
                            <a:srgbClr val="000000"/>
                          </a:solidFill>
                          <a:effectLst/>
                          <a:latin typeface="Arial" panose="020B0604020202020204" pitchFamily="34" charset="0"/>
                        </a:rPr>
                        <a:t>9</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39</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371</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51347486"/>
                  </a:ext>
                </a:extLst>
              </a:tr>
              <a:tr h="237931">
                <a:tc>
                  <a:txBody>
                    <a:bodyPr/>
                    <a:lstStyle/>
                    <a:p>
                      <a:pPr algn="l" rtl="0" fontAlgn="ctr"/>
                      <a:r>
                        <a:rPr lang="en-GB" sz="1400" b="1" i="0" u="none" strike="noStrike">
                          <a:solidFill>
                            <a:srgbClr val="000000"/>
                          </a:solidFill>
                          <a:effectLst/>
                          <a:latin typeface="Aptos" panose="020B0004020202020204" pitchFamily="34" charset="0"/>
                        </a:rPr>
                        <a:t>number bunches/beam</a:t>
                      </a:r>
                    </a:p>
                  </a:txBody>
                  <a:tcPr marL="0" marR="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8</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FFFF"/>
                    </a:solidFill>
                  </a:tcPr>
                </a:tc>
                <a:tc>
                  <a:txBody>
                    <a:bodyPr/>
                    <a:lstStyle/>
                    <a:p>
                      <a:pPr algn="ctr" rtl="0" fontAlgn="ctr"/>
                      <a:r>
                        <a:rPr lang="en-GB" sz="1400" b="1" i="0" u="none" strike="noStrike">
                          <a:solidFill>
                            <a:srgbClr val="000000"/>
                          </a:solidFill>
                          <a:effectLst/>
                          <a:latin typeface="Arial" panose="020B0604020202020204" pitchFamily="34" charset="0"/>
                        </a:rPr>
                        <a:t>20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220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800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39309469"/>
                  </a:ext>
                </a:extLst>
              </a:tr>
              <a:tr h="230933">
                <a:tc>
                  <a:txBody>
                    <a:bodyPr/>
                    <a:lstStyle/>
                    <a:p>
                      <a:pPr algn="l" rtl="0" fontAlgn="ctr"/>
                      <a:r>
                        <a:rPr lang="en-GB" sz="1400" b="1" i="0" u="none" strike="noStrike">
                          <a:solidFill>
                            <a:srgbClr val="000000"/>
                          </a:solidFill>
                          <a:effectLst/>
                          <a:latin typeface="Arial" panose="020B0604020202020204" pitchFamily="34" charset="0"/>
                        </a:rPr>
                        <a:t>bunch intensity  [1011]</a:t>
                      </a:r>
                    </a:p>
                  </a:txBody>
                  <a:tcPr marL="0" marR="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rtl="0" fontAlgn="ctr"/>
                      <a:r>
                        <a:rPr lang="en-GB" sz="1400" b="1" i="0" u="none" strike="noStrike" dirty="0">
                          <a:solidFill>
                            <a:srgbClr val="000000"/>
                          </a:solidFill>
                          <a:effectLst/>
                          <a:latin typeface="Arial" panose="020B0604020202020204" pitchFamily="34" charset="0"/>
                        </a:rPr>
                        <a:t>1.8</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FFFF"/>
                    </a:solidFill>
                  </a:tcPr>
                </a:tc>
                <a:tc>
                  <a:txBody>
                    <a:bodyPr/>
                    <a:lstStyle/>
                    <a:p>
                      <a:pPr algn="ctr" rtl="0" fontAlgn="ctr"/>
                      <a:r>
                        <a:rPr lang="en-GB" sz="1400" b="1" i="0" u="none" strike="noStrike">
                          <a:solidFill>
                            <a:srgbClr val="000000"/>
                          </a:solidFill>
                          <a:effectLst/>
                          <a:latin typeface="Arial" panose="020B0604020202020204" pitchFamily="34" charset="0"/>
                        </a:rPr>
                        <a:t>2.5</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1.0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2.6</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75601926"/>
                  </a:ext>
                </a:extLst>
              </a:tr>
              <a:tr h="237931">
                <a:tc>
                  <a:txBody>
                    <a:bodyPr/>
                    <a:lstStyle/>
                    <a:p>
                      <a:pPr algn="l" rtl="0" fontAlgn="ctr"/>
                      <a:r>
                        <a:rPr lang="en-GB" sz="1400" b="1" i="0" u="none" strike="noStrike">
                          <a:solidFill>
                            <a:srgbClr val="000000"/>
                          </a:solidFill>
                          <a:effectLst/>
                          <a:latin typeface="Aptos" panose="020B0004020202020204" pitchFamily="34" charset="0"/>
                        </a:rPr>
                        <a:t>SR energy loss / turn [GeV]</a:t>
                      </a:r>
                    </a:p>
                  </a:txBody>
                  <a:tcPr marL="0" marR="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0.1</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FFFF"/>
                    </a:solidFill>
                  </a:tcPr>
                </a:tc>
                <a:tc>
                  <a:txBody>
                    <a:bodyPr/>
                    <a:lstStyle/>
                    <a:p>
                      <a:pPr algn="ctr" rtl="0" fontAlgn="ctr"/>
                      <a:r>
                        <a:rPr lang="en-GB" sz="1400" b="1" i="0" u="none" strike="noStrike">
                          <a:solidFill>
                            <a:srgbClr val="000000"/>
                          </a:solidFill>
                          <a:effectLst/>
                          <a:latin typeface="Arial" panose="020B0604020202020204" pitchFamily="34" charset="0"/>
                        </a:rPr>
                        <a:t>5.4</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1.3</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0.13</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13485669"/>
                  </a:ext>
                </a:extLst>
              </a:tr>
              <a:tr h="237931">
                <a:tc>
                  <a:txBody>
                    <a:bodyPr/>
                    <a:lstStyle/>
                    <a:p>
                      <a:pPr algn="l" rtl="0" fontAlgn="ctr"/>
                      <a:r>
                        <a:rPr lang="en-GB" sz="1400" b="1" i="0" u="none" strike="noStrike">
                          <a:solidFill>
                            <a:srgbClr val="000000"/>
                          </a:solidFill>
                          <a:effectLst/>
                          <a:latin typeface="Aptos" panose="020B0004020202020204" pitchFamily="34" charset="0"/>
                        </a:rPr>
                        <a:t>total RF voltage [GV]</a:t>
                      </a:r>
                    </a:p>
                  </a:txBody>
                  <a:tcPr marL="0" marR="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rtl="0" fontAlgn="ctr"/>
                      <a:r>
                        <a:rPr lang="en-GB" sz="1400" b="1" i="0" u="none" strike="noStrike" dirty="0">
                          <a:solidFill>
                            <a:srgbClr val="000000"/>
                          </a:solidFill>
                          <a:effectLst/>
                          <a:latin typeface="Arial" panose="020B0604020202020204" pitchFamily="34" charset="0"/>
                        </a:rPr>
                        <a:t>0.2</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FFFF"/>
                    </a:solidFill>
                  </a:tcPr>
                </a:tc>
                <a:tc>
                  <a:txBody>
                    <a:bodyPr/>
                    <a:lstStyle/>
                    <a:p>
                      <a:pPr algn="ctr" rtl="0" fontAlgn="ctr"/>
                      <a:r>
                        <a:rPr lang="en-GB" sz="1400" b="1" i="0" u="none" strike="noStrike">
                          <a:solidFill>
                            <a:srgbClr val="000000"/>
                          </a:solidFill>
                          <a:effectLst/>
                          <a:latin typeface="Arial" panose="020B0604020202020204" pitchFamily="34" charset="0"/>
                        </a:rPr>
                        <a:t>6.0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1.5</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0.50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08244531"/>
                  </a:ext>
                </a:extLst>
              </a:tr>
              <a:tr h="237931">
                <a:tc>
                  <a:txBody>
                    <a:bodyPr/>
                    <a:lstStyle/>
                    <a:p>
                      <a:pPr algn="l" rtl="0" fontAlgn="ctr"/>
                      <a:r>
                        <a:rPr lang="en-GB" sz="1400" b="1" i="0" u="none" strike="noStrike">
                          <a:solidFill>
                            <a:srgbClr val="000000"/>
                          </a:solidFill>
                          <a:effectLst/>
                          <a:latin typeface="Aptos" panose="020B0004020202020204" pitchFamily="34" charset="0"/>
                        </a:rPr>
                        <a:t>RF frequency [MHz]</a:t>
                      </a:r>
                    </a:p>
                  </a:txBody>
                  <a:tcPr marL="0" marR="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352</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FFFF"/>
                    </a:solidFill>
                  </a:tcPr>
                </a:tc>
                <a:tc>
                  <a:txBody>
                    <a:bodyPr/>
                    <a:lstStyle/>
                    <a:p>
                      <a:pPr algn="ctr" rtl="0" fontAlgn="ctr"/>
                      <a:r>
                        <a:rPr lang="en-GB" sz="1400" b="1" i="0" u="none" strike="noStrike">
                          <a:solidFill>
                            <a:srgbClr val="000000"/>
                          </a:solidFill>
                          <a:effectLst/>
                          <a:latin typeface="Arial" panose="020B0604020202020204" pitchFamily="34" charset="0"/>
                        </a:rPr>
                        <a:t>800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800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800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71701259"/>
                  </a:ext>
                </a:extLst>
              </a:tr>
              <a:tr h="237931">
                <a:tc>
                  <a:txBody>
                    <a:bodyPr/>
                    <a:lstStyle/>
                    <a:p>
                      <a:pPr algn="l" rtl="0" fontAlgn="ctr"/>
                      <a:r>
                        <a:rPr lang="en-GB" sz="1400" b="1" i="0" u="none" strike="noStrike">
                          <a:solidFill>
                            <a:srgbClr val="000000"/>
                          </a:solidFill>
                          <a:effectLst/>
                          <a:latin typeface="Aptos" panose="020B0004020202020204" pitchFamily="34" charset="0"/>
                        </a:rPr>
                        <a:t>longitudinal damping time [turns]</a:t>
                      </a:r>
                    </a:p>
                  </a:txBody>
                  <a:tcPr marL="0" marR="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360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FFFF"/>
                    </a:solidFill>
                  </a:tcPr>
                </a:tc>
                <a:tc>
                  <a:txBody>
                    <a:bodyPr/>
                    <a:lstStyle/>
                    <a:p>
                      <a:pPr algn="ctr" rtl="0" fontAlgn="ctr"/>
                      <a:r>
                        <a:rPr lang="en-GB" sz="1400" b="1" i="0" u="none" strike="noStrike">
                          <a:solidFill>
                            <a:srgbClr val="000000"/>
                          </a:solidFill>
                          <a:effectLst/>
                          <a:latin typeface="Arial" panose="020B0604020202020204" pitchFamily="34" charset="0"/>
                        </a:rPr>
                        <a:t>21</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63</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339</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30512618"/>
                  </a:ext>
                </a:extLst>
              </a:tr>
              <a:tr h="237931">
                <a:tc>
                  <a:txBody>
                    <a:bodyPr/>
                    <a:lstStyle/>
                    <a:p>
                      <a:pPr algn="l" rtl="0" fontAlgn="ctr"/>
                      <a:r>
                        <a:rPr lang="en-GB" sz="1400" b="1" i="0" u="none" strike="noStrike">
                          <a:solidFill>
                            <a:srgbClr val="000000"/>
                          </a:solidFill>
                          <a:effectLst/>
                          <a:latin typeface="Aptos" panose="020B0004020202020204" pitchFamily="34" charset="0"/>
                        </a:rPr>
                        <a:t>horizontal beta* [m]</a:t>
                      </a:r>
                    </a:p>
                  </a:txBody>
                  <a:tcPr marL="0" marR="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rtl="0" fontAlgn="ctr"/>
                      <a:r>
                        <a:rPr lang="en-GB" sz="1400" b="1" i="0" u="none" strike="noStrike" dirty="0">
                          <a:solidFill>
                            <a:srgbClr val="000000"/>
                          </a:solidFill>
                          <a:effectLst/>
                          <a:latin typeface="Arial" panose="020B0604020202020204" pitchFamily="34" charset="0"/>
                        </a:rPr>
                        <a:t>2.0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FFFF"/>
                    </a:solidFill>
                  </a:tcPr>
                </a:tc>
                <a:tc>
                  <a:txBody>
                    <a:bodyPr/>
                    <a:lstStyle/>
                    <a:p>
                      <a:pPr algn="ctr" rtl="0" fontAlgn="ctr"/>
                      <a:r>
                        <a:rPr lang="en-GB" sz="1400" b="1" i="0" u="none" strike="noStrike">
                          <a:solidFill>
                            <a:srgbClr val="000000"/>
                          </a:solidFill>
                          <a:effectLst/>
                          <a:latin typeface="Arial" panose="020B0604020202020204" pitchFamily="34" charset="0"/>
                        </a:rPr>
                        <a:t>0.5</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0.2</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0.1</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61916162"/>
                  </a:ext>
                </a:extLst>
              </a:tr>
              <a:tr h="237931">
                <a:tc>
                  <a:txBody>
                    <a:bodyPr/>
                    <a:lstStyle/>
                    <a:p>
                      <a:pPr algn="l" rtl="0" fontAlgn="ctr"/>
                      <a:r>
                        <a:rPr lang="en-GB" sz="1400" b="1" i="0" u="none" strike="noStrike">
                          <a:solidFill>
                            <a:srgbClr val="000000"/>
                          </a:solidFill>
                          <a:effectLst/>
                          <a:latin typeface="Aptos" panose="020B0004020202020204" pitchFamily="34" charset="0"/>
                        </a:rPr>
                        <a:t>vertical beta* [mm]</a:t>
                      </a:r>
                    </a:p>
                  </a:txBody>
                  <a:tcPr marL="0" marR="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50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FFFF"/>
                    </a:solidFill>
                  </a:tcPr>
                </a:tc>
                <a:tc>
                  <a:txBody>
                    <a:bodyPr/>
                    <a:lstStyle/>
                    <a:p>
                      <a:pPr algn="ctr" rtl="0" fontAlgn="ctr"/>
                      <a:r>
                        <a:rPr lang="en-GB" sz="1400" b="1" i="0" u="none" strike="noStrike">
                          <a:solidFill>
                            <a:srgbClr val="000000"/>
                          </a:solidFill>
                          <a:effectLst/>
                          <a:latin typeface="Arial" panose="020B0604020202020204" pitchFamily="34" charset="0"/>
                        </a:rPr>
                        <a:t>1.0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1.0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1.0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18399333"/>
                  </a:ext>
                </a:extLst>
              </a:tr>
              <a:tr h="237931">
                <a:tc>
                  <a:txBody>
                    <a:bodyPr/>
                    <a:lstStyle/>
                    <a:p>
                      <a:pPr algn="l" rtl="0" fontAlgn="ctr"/>
                      <a:r>
                        <a:rPr lang="en-GB" sz="1400" b="1" i="0" u="none" strike="noStrike">
                          <a:solidFill>
                            <a:srgbClr val="000000"/>
                          </a:solidFill>
                          <a:effectLst/>
                          <a:latin typeface="Aptos" panose="020B0004020202020204" pitchFamily="34" charset="0"/>
                        </a:rPr>
                        <a:t>horizontal emittance [nm]</a:t>
                      </a:r>
                    </a:p>
                  </a:txBody>
                  <a:tcPr marL="0" marR="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rtl="0" fontAlgn="ctr"/>
                      <a:r>
                        <a:rPr lang="en-GB" sz="1400" b="1" i="0" u="none" strike="noStrike" dirty="0">
                          <a:solidFill>
                            <a:srgbClr val="000000"/>
                          </a:solidFill>
                          <a:effectLst/>
                          <a:latin typeface="Arial" panose="020B0604020202020204" pitchFamily="34" charset="0"/>
                        </a:rPr>
                        <a:t>45</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FFFF"/>
                    </a:solidFill>
                  </a:tcPr>
                </a:tc>
                <a:tc>
                  <a:txBody>
                    <a:bodyPr/>
                    <a:lstStyle/>
                    <a:p>
                      <a:pPr algn="ctr" rtl="0" fontAlgn="ctr"/>
                      <a:r>
                        <a:rPr lang="en-GB" sz="1400" b="1" i="0" u="none" strike="noStrike">
                          <a:solidFill>
                            <a:srgbClr val="000000"/>
                          </a:solidFill>
                          <a:effectLst/>
                          <a:latin typeface="Arial" panose="020B0604020202020204" pitchFamily="34" charset="0"/>
                        </a:rPr>
                        <a:t>3.8</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1.8</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0.6</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77139416"/>
                  </a:ext>
                </a:extLst>
              </a:tr>
              <a:tr h="237931">
                <a:tc>
                  <a:txBody>
                    <a:bodyPr/>
                    <a:lstStyle/>
                    <a:p>
                      <a:pPr algn="l" rtl="0" fontAlgn="ctr"/>
                      <a:r>
                        <a:rPr lang="en-GB" sz="1400" b="1" i="0" u="none" strike="noStrike">
                          <a:solidFill>
                            <a:srgbClr val="000000"/>
                          </a:solidFill>
                          <a:effectLst/>
                          <a:latin typeface="Aptos" panose="020B0004020202020204" pitchFamily="34" charset="0"/>
                        </a:rPr>
                        <a:t>vertical emittance [pm]</a:t>
                      </a:r>
                    </a:p>
                  </a:txBody>
                  <a:tcPr marL="0" marR="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300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FFFF"/>
                    </a:solidFill>
                  </a:tcPr>
                </a:tc>
                <a:tc>
                  <a:txBody>
                    <a:bodyPr/>
                    <a:lstStyle/>
                    <a:p>
                      <a:pPr algn="ctr" rtl="0" fontAlgn="ctr"/>
                      <a:r>
                        <a:rPr lang="en-GB" sz="1400" b="1" i="0" u="none" strike="noStrike">
                          <a:solidFill>
                            <a:srgbClr val="000000"/>
                          </a:solidFill>
                          <a:effectLst/>
                          <a:latin typeface="Arial" panose="020B0604020202020204" pitchFamily="34" charset="0"/>
                        </a:rPr>
                        <a:t>7.5</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3.0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6.5</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41142121"/>
                  </a:ext>
                </a:extLst>
              </a:tr>
              <a:tr h="237931">
                <a:tc>
                  <a:txBody>
                    <a:bodyPr/>
                    <a:lstStyle/>
                    <a:p>
                      <a:pPr algn="l" rtl="0" fontAlgn="ctr"/>
                      <a:r>
                        <a:rPr lang="en-GB" sz="1400" b="1" i="0" u="none" strike="noStrike">
                          <a:solidFill>
                            <a:srgbClr val="000000"/>
                          </a:solidFill>
                          <a:effectLst/>
                          <a:latin typeface="Aptos" panose="020B0004020202020204" pitchFamily="34" charset="0"/>
                        </a:rPr>
                        <a:t>horizontal rms IP spot size [um]</a:t>
                      </a:r>
                    </a:p>
                  </a:txBody>
                  <a:tcPr marL="0" marR="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rtl="0" fontAlgn="ctr"/>
                      <a:r>
                        <a:rPr lang="en-GB" sz="1400" b="1" i="0" u="none" strike="noStrike" dirty="0">
                          <a:solidFill>
                            <a:srgbClr val="000000"/>
                          </a:solidFill>
                          <a:effectLst/>
                          <a:latin typeface="Arial" panose="020B0604020202020204" pitchFamily="34" charset="0"/>
                        </a:rPr>
                        <a:t>300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FFFF"/>
                    </a:solidFill>
                  </a:tcPr>
                </a:tc>
                <a:tc>
                  <a:txBody>
                    <a:bodyPr/>
                    <a:lstStyle/>
                    <a:p>
                      <a:pPr algn="ctr" rtl="0" fontAlgn="ctr"/>
                      <a:r>
                        <a:rPr lang="en-GB" sz="1400" b="1" i="0" u="none" strike="noStrike">
                          <a:solidFill>
                            <a:srgbClr val="000000"/>
                          </a:solidFill>
                          <a:effectLst/>
                          <a:latin typeface="Arial" panose="020B0604020202020204" pitchFamily="34" charset="0"/>
                        </a:rPr>
                        <a:t>44</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19</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8</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38674419"/>
                  </a:ext>
                </a:extLst>
              </a:tr>
              <a:tr h="237931">
                <a:tc>
                  <a:txBody>
                    <a:bodyPr/>
                    <a:lstStyle/>
                    <a:p>
                      <a:pPr algn="l" rtl="0" fontAlgn="ctr"/>
                      <a:r>
                        <a:rPr lang="en-GB" sz="1400" b="1" i="0" u="none" strike="noStrike">
                          <a:solidFill>
                            <a:srgbClr val="000000"/>
                          </a:solidFill>
                          <a:effectLst/>
                          <a:latin typeface="Aptos" panose="020B0004020202020204" pitchFamily="34" charset="0"/>
                        </a:rPr>
                        <a:t>vertical rms IP spot size [nm]</a:t>
                      </a:r>
                    </a:p>
                  </a:txBody>
                  <a:tcPr marL="0" marR="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3873</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FFFF"/>
                    </a:solidFill>
                  </a:tcPr>
                </a:tc>
                <a:tc>
                  <a:txBody>
                    <a:bodyPr/>
                    <a:lstStyle/>
                    <a:p>
                      <a:pPr algn="ctr" rtl="0" fontAlgn="ctr"/>
                      <a:r>
                        <a:rPr lang="en-GB" sz="1400" b="1" i="0" u="none" strike="noStrike">
                          <a:solidFill>
                            <a:srgbClr val="000000"/>
                          </a:solidFill>
                          <a:effectLst/>
                          <a:latin typeface="Arial" panose="020B0604020202020204" pitchFamily="34" charset="0"/>
                        </a:rPr>
                        <a:t>87</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55</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81</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05941178"/>
                  </a:ext>
                </a:extLst>
              </a:tr>
              <a:tr h="237931">
                <a:tc>
                  <a:txBody>
                    <a:bodyPr/>
                    <a:lstStyle/>
                    <a:p>
                      <a:pPr algn="l" rtl="0" fontAlgn="ctr"/>
                      <a:r>
                        <a:rPr lang="en-GB" sz="1400" b="1" i="0" u="none" strike="noStrike">
                          <a:solidFill>
                            <a:srgbClr val="000000"/>
                          </a:solidFill>
                          <a:effectLst/>
                          <a:latin typeface="Aptos" panose="020B0004020202020204" pitchFamily="34" charset="0"/>
                        </a:rPr>
                        <a:t>horiz. beam-beam parameter</a:t>
                      </a:r>
                    </a:p>
                  </a:txBody>
                  <a:tcPr marL="0" marR="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rtl="0" fontAlgn="ctr"/>
                      <a:r>
                        <a:rPr lang="en-GB" sz="1400" b="1" i="0" u="none" strike="noStrike" dirty="0">
                          <a:solidFill>
                            <a:srgbClr val="000000"/>
                          </a:solidFill>
                          <a:effectLst/>
                          <a:latin typeface="Arial" panose="020B0604020202020204" pitchFamily="34" charset="0"/>
                        </a:rPr>
                        <a:t>0.02</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FFFF"/>
                    </a:solidFill>
                  </a:tcPr>
                </a:tc>
                <a:tc>
                  <a:txBody>
                    <a:bodyPr/>
                    <a:lstStyle/>
                    <a:p>
                      <a:pPr algn="ctr" rtl="0" fontAlgn="ctr"/>
                      <a:r>
                        <a:rPr lang="en-GB" sz="1400" b="1" i="0" u="none" strike="noStrike">
                          <a:solidFill>
                            <a:srgbClr val="000000"/>
                          </a:solidFill>
                          <a:effectLst/>
                          <a:latin typeface="Arial" panose="020B0604020202020204" pitchFamily="34" charset="0"/>
                        </a:rPr>
                        <a:t>0.07</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0.03</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0.01</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92696187"/>
                  </a:ext>
                </a:extLst>
              </a:tr>
              <a:tr h="237931">
                <a:tc>
                  <a:txBody>
                    <a:bodyPr/>
                    <a:lstStyle/>
                    <a:p>
                      <a:pPr algn="l" rtl="0" fontAlgn="ctr"/>
                      <a:r>
                        <a:rPr lang="en-GB" sz="1400" b="1" i="0" u="none" strike="noStrike">
                          <a:solidFill>
                            <a:srgbClr val="000000"/>
                          </a:solidFill>
                          <a:effectLst/>
                          <a:latin typeface="Aptos" panose="020B0004020202020204" pitchFamily="34" charset="0"/>
                        </a:rPr>
                        <a:t>vert. beam-beam parameter</a:t>
                      </a:r>
                    </a:p>
                  </a:txBody>
                  <a:tcPr marL="0" marR="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0.00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FFFF"/>
                    </a:solidFill>
                  </a:tcPr>
                </a:tc>
                <a:tc>
                  <a:txBody>
                    <a:bodyPr/>
                    <a:lstStyle/>
                    <a:p>
                      <a:pPr algn="ctr" rtl="0" fontAlgn="ctr"/>
                      <a:r>
                        <a:rPr lang="en-GB" sz="1400" b="1" i="0" u="none" strike="noStrike">
                          <a:solidFill>
                            <a:srgbClr val="000000"/>
                          </a:solidFill>
                          <a:effectLst/>
                          <a:latin typeface="Arial" panose="020B0604020202020204" pitchFamily="34" charset="0"/>
                        </a:rPr>
                        <a:t>0.10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0.11</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0.11</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21657882"/>
                  </a:ext>
                </a:extLst>
              </a:tr>
              <a:tr h="237931">
                <a:tc>
                  <a:txBody>
                    <a:bodyPr/>
                    <a:lstStyle/>
                    <a:p>
                      <a:pPr algn="l" rtl="0" fontAlgn="ctr"/>
                      <a:r>
                        <a:rPr lang="en-GB" sz="1400" b="1" i="0" u="none" strike="noStrike">
                          <a:solidFill>
                            <a:srgbClr val="000000"/>
                          </a:solidFill>
                          <a:effectLst/>
                          <a:latin typeface="Aptos" panose="020B0004020202020204" pitchFamily="34" charset="0"/>
                        </a:rPr>
                        <a:t>rms bunch length SR only [mm]</a:t>
                      </a:r>
                    </a:p>
                  </a:txBody>
                  <a:tcPr marL="0" marR="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rtl="0" fontAlgn="ctr"/>
                      <a:r>
                        <a:rPr lang="en-GB" sz="1400" b="1" i="0" u="none" strike="noStrike" dirty="0">
                          <a:solidFill>
                            <a:srgbClr val="000000"/>
                          </a:solidFill>
                          <a:effectLst/>
                          <a:latin typeface="Arial" panose="020B0604020202020204" pitchFamily="34" charset="0"/>
                        </a:rPr>
                        <a:t>2.3</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FFFF"/>
                    </a:solidFill>
                  </a:tcPr>
                </a:tc>
                <a:tc>
                  <a:txBody>
                    <a:bodyPr/>
                    <a:lstStyle/>
                    <a:p>
                      <a:pPr algn="ctr" rtl="0" fontAlgn="ctr"/>
                      <a:r>
                        <a:rPr lang="en-GB" sz="1400" b="1" i="0" u="none" strike="noStrike">
                          <a:solidFill>
                            <a:srgbClr val="000000"/>
                          </a:solidFill>
                          <a:effectLst/>
                          <a:latin typeface="Arial" panose="020B0604020202020204" pitchFamily="34" charset="0"/>
                        </a:rPr>
                        <a:t>2.4</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2.5</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1.4</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41096118"/>
                  </a:ext>
                </a:extLst>
              </a:tr>
              <a:tr h="237931">
                <a:tc>
                  <a:txBody>
                    <a:bodyPr/>
                    <a:lstStyle/>
                    <a:p>
                      <a:pPr algn="l" rtl="0" fontAlgn="ctr"/>
                      <a:r>
                        <a:rPr lang="en-GB" sz="1400" b="1" i="0" u="none" strike="noStrike">
                          <a:solidFill>
                            <a:srgbClr val="000000"/>
                          </a:solidFill>
                          <a:effectLst/>
                          <a:latin typeface="Aptos" panose="020B0004020202020204" pitchFamily="34" charset="0"/>
                        </a:rPr>
                        <a:t>rms bunch length with SR + BS [mm]</a:t>
                      </a:r>
                    </a:p>
                  </a:txBody>
                  <a:tcPr marL="0" marR="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2.3</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FFFF"/>
                    </a:solidFill>
                  </a:tcPr>
                </a:tc>
                <a:tc>
                  <a:txBody>
                    <a:bodyPr/>
                    <a:lstStyle/>
                    <a:p>
                      <a:pPr algn="ctr" rtl="0" fontAlgn="ctr"/>
                      <a:r>
                        <a:rPr lang="en-GB" sz="1400" b="1" i="0" u="none" strike="noStrike">
                          <a:solidFill>
                            <a:srgbClr val="000000"/>
                          </a:solidFill>
                          <a:effectLst/>
                          <a:latin typeface="Arial" panose="020B0604020202020204" pitchFamily="34" charset="0"/>
                        </a:rPr>
                        <a:t>2.6</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2.9</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9.4</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54035421"/>
                  </a:ext>
                </a:extLst>
              </a:tr>
              <a:tr h="237931">
                <a:tc>
                  <a:txBody>
                    <a:bodyPr/>
                    <a:lstStyle/>
                    <a:p>
                      <a:pPr algn="l" rtl="0" fontAlgn="ctr"/>
                      <a:r>
                        <a:rPr lang="nn-NO" sz="1400" b="1" i="0" u="none" strike="noStrike">
                          <a:solidFill>
                            <a:srgbClr val="000000"/>
                          </a:solidFill>
                          <a:effectLst/>
                          <a:latin typeface="Aptos" panose="020B0004020202020204" pitchFamily="34" charset="0"/>
                        </a:rPr>
                        <a:t>beam lifetime rad Bhabha + BS [min]</a:t>
                      </a:r>
                    </a:p>
                  </a:txBody>
                  <a:tcPr marL="0" marR="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rtl="0" fontAlgn="ctr"/>
                      <a:r>
                        <a:rPr lang="en-GB" sz="1400" b="1" i="0" u="none" strike="noStrike" dirty="0">
                          <a:solidFill>
                            <a:srgbClr val="000000"/>
                          </a:solidFill>
                          <a:effectLst/>
                          <a:latin typeface="Arial" panose="020B0604020202020204" pitchFamily="34" charset="0"/>
                        </a:rPr>
                        <a:t>1390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FFFF"/>
                    </a:solidFill>
                  </a:tcPr>
                </a:tc>
                <a:tc>
                  <a:txBody>
                    <a:bodyPr/>
                    <a:lstStyle/>
                    <a:p>
                      <a:pPr algn="ctr" rtl="0" fontAlgn="ctr"/>
                      <a:r>
                        <a:rPr lang="en-GB" sz="1400" b="1" i="0" u="none" strike="noStrike">
                          <a:solidFill>
                            <a:srgbClr val="000000"/>
                          </a:solidFill>
                          <a:effectLst/>
                          <a:latin typeface="Arial" panose="020B0604020202020204" pitchFamily="34" charset="0"/>
                        </a:rPr>
                        <a:t>17</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19</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28</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14210403"/>
                  </a:ext>
                </a:extLst>
              </a:tr>
              <a:tr h="237931">
                <a:tc>
                  <a:txBody>
                    <a:bodyPr/>
                    <a:lstStyle/>
                    <a:p>
                      <a:pPr algn="l" rtl="0" fontAlgn="ctr"/>
                      <a:r>
                        <a:rPr lang="en-GB" sz="1400" b="1" i="0" u="none" strike="noStrike">
                          <a:solidFill>
                            <a:srgbClr val="000000"/>
                          </a:solidFill>
                          <a:effectLst/>
                          <a:latin typeface="Aptos" panose="020B0004020202020204" pitchFamily="34" charset="0"/>
                        </a:rPr>
                        <a:t>luminosity per IP [1034 cm-2s-1]</a:t>
                      </a:r>
                    </a:p>
                  </a:txBody>
                  <a:tcPr marL="0" marR="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rtl="0" fontAlgn="ctr"/>
                      <a:r>
                        <a:rPr lang="en-GB" sz="1400" b="1" i="0" u="none" strike="noStrike" dirty="0">
                          <a:solidFill>
                            <a:srgbClr val="000000"/>
                          </a:solidFill>
                          <a:effectLst/>
                          <a:latin typeface="Arial" panose="020B0604020202020204" pitchFamily="34" charset="0"/>
                        </a:rPr>
                        <a:t>0.002</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rtl="0" fontAlgn="ctr"/>
                      <a:r>
                        <a:rPr lang="en-GB" sz="1400" b="1" i="0" u="none" strike="noStrike">
                          <a:solidFill>
                            <a:srgbClr val="000000"/>
                          </a:solidFill>
                          <a:effectLst/>
                          <a:latin typeface="Arial" panose="020B0604020202020204" pitchFamily="34" charset="0"/>
                        </a:rPr>
                        <a:t>1.6</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rtl="0" fontAlgn="ctr"/>
                      <a:r>
                        <a:rPr lang="en-GB" sz="1400" b="1" i="0" u="none" strike="noStrike">
                          <a:solidFill>
                            <a:srgbClr val="000000"/>
                          </a:solidFill>
                          <a:effectLst/>
                          <a:latin typeface="Arial" panose="020B0604020202020204" pitchFamily="34" charset="0"/>
                        </a:rPr>
                        <a:t>6.2</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rtl="0" fontAlgn="ctr"/>
                      <a:r>
                        <a:rPr lang="en-GB" sz="1400" b="1" i="0" u="none" strike="noStrike">
                          <a:solidFill>
                            <a:srgbClr val="000000"/>
                          </a:solidFill>
                          <a:effectLst/>
                          <a:latin typeface="Arial" panose="020B0604020202020204" pitchFamily="34" charset="0"/>
                        </a:rPr>
                        <a:t>40</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3">
                        <a:lumMod val="40000"/>
                        <a:lumOff val="60000"/>
                      </a:schemeClr>
                    </a:solidFill>
                  </a:tcPr>
                </a:tc>
                <a:extLst>
                  <a:ext uri="{0D108BD9-81ED-4DB2-BD59-A6C34878D82A}">
                    <a16:rowId xmlns:a16="http://schemas.microsoft.com/office/drawing/2014/main" val="813516309"/>
                  </a:ext>
                </a:extLst>
              </a:tr>
              <a:tr h="237931">
                <a:tc>
                  <a:txBody>
                    <a:bodyPr/>
                    <a:lstStyle/>
                    <a:p>
                      <a:pPr algn="l" rtl="0" fontAlgn="ctr"/>
                      <a:r>
                        <a:rPr lang="en-GB" sz="1400" b="1" i="0" u="none" strike="noStrike">
                          <a:solidFill>
                            <a:srgbClr val="000000"/>
                          </a:solidFill>
                          <a:effectLst/>
                          <a:latin typeface="Aptos" panose="020B0004020202020204" pitchFamily="34" charset="0"/>
                        </a:rPr>
                        <a:t>integrated luminosity/year [ab-1]</a:t>
                      </a:r>
                    </a:p>
                  </a:txBody>
                  <a:tcPr marL="0" marR="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rtl="0" fontAlgn="ctr"/>
                      <a:r>
                        <a:rPr lang="en-GB" sz="1400" b="1" i="0" u="none" strike="noStrike" dirty="0">
                          <a:solidFill>
                            <a:srgbClr val="000000"/>
                          </a:solidFill>
                          <a:effectLst/>
                          <a:latin typeface="Arial" panose="020B0604020202020204" pitchFamily="34" charset="0"/>
                        </a:rPr>
                        <a:t>0.001</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CCFFFF"/>
                    </a:solidFill>
                  </a:tcPr>
                </a:tc>
                <a:tc>
                  <a:txBody>
                    <a:bodyPr/>
                    <a:lstStyle/>
                    <a:p>
                      <a:pPr algn="ctr" rtl="0" fontAlgn="ctr"/>
                      <a:r>
                        <a:rPr lang="en-GB" sz="1400" b="1" i="0" u="none" strike="noStrike">
                          <a:solidFill>
                            <a:srgbClr val="000000"/>
                          </a:solidFill>
                          <a:effectLst/>
                          <a:latin typeface="Arial" panose="020B0604020202020204" pitchFamily="34" charset="0"/>
                        </a:rPr>
                        <a:t>0.4</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1.5</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9.5</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62164839"/>
                  </a:ext>
                </a:extLst>
              </a:tr>
              <a:tr h="237931">
                <a:tc>
                  <a:txBody>
                    <a:bodyPr/>
                    <a:lstStyle/>
                    <a:p>
                      <a:pPr algn="l" fontAlgn="b"/>
                      <a:r>
                        <a:rPr lang="en-GB" sz="1400" b="1" i="0" u="none" strike="noStrike">
                          <a:solidFill>
                            <a:srgbClr val="000000"/>
                          </a:solidFill>
                          <a:effectLst/>
                          <a:latin typeface="Aptos" panose="020B0004020202020204" pitchFamily="34" charset="0"/>
                        </a:rPr>
                        <a:t>years of operation</a:t>
                      </a:r>
                    </a:p>
                  </a:txBody>
                  <a:tcPr marL="0" marR="0" marT="0" marB="0" anchor="b">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l" fontAlgn="b"/>
                      <a:endParaRPr lang="en-GB" sz="1200" b="0" i="0" u="none" strike="noStrike" dirty="0">
                        <a:solidFill>
                          <a:srgbClr val="000000"/>
                        </a:solidFill>
                        <a:effectLst/>
                        <a:latin typeface="Calibri" panose="020F0502020204030204" pitchFamily="34" charset="0"/>
                      </a:endParaRPr>
                    </a:p>
                  </a:txBody>
                  <a:tcPr marL="0" marR="0" marT="0" marB="0" anchor="b">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CCFFFF"/>
                    </a:solidFill>
                  </a:tcPr>
                </a:tc>
                <a:tc>
                  <a:txBody>
                    <a:bodyPr/>
                    <a:lstStyle/>
                    <a:p>
                      <a:pPr algn="ctr" rtl="0" fontAlgn="ctr"/>
                      <a:r>
                        <a:rPr lang="en-GB" sz="1400" b="1" i="0" u="none" strike="noStrike">
                          <a:solidFill>
                            <a:srgbClr val="000000"/>
                          </a:solidFill>
                          <a:effectLst/>
                          <a:latin typeface="Arial" panose="020B0604020202020204" pitchFamily="34" charset="0"/>
                        </a:rPr>
                        <a:t>5</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3</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rtl="0" fontAlgn="ctr"/>
                      <a:r>
                        <a:rPr lang="en-GB" sz="1400" b="1" i="0" u="none" strike="noStrike">
                          <a:solidFill>
                            <a:srgbClr val="000000"/>
                          </a:solidFill>
                          <a:effectLst/>
                          <a:latin typeface="Arial" panose="020B0604020202020204" pitchFamily="34" charset="0"/>
                        </a:rPr>
                        <a:t>5</a:t>
                      </a:r>
                    </a:p>
                  </a:txBody>
                  <a:tcPr marL="0" marR="0" marT="0" marB="0" anchor="ctr">
                    <a:lnL>
                      <a:noFill/>
                    </a:lnL>
                    <a:lnR>
                      <a:noFill/>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5161309"/>
                  </a:ext>
                </a:extLst>
              </a:tr>
              <a:tr h="223936">
                <a:tc>
                  <a:txBody>
                    <a:bodyPr/>
                    <a:lstStyle/>
                    <a:p>
                      <a:pPr algn="l" fontAlgn="b"/>
                      <a:r>
                        <a:rPr lang="en-GB" sz="1400" b="1" i="0" u="none" strike="noStrike">
                          <a:solidFill>
                            <a:srgbClr val="000000"/>
                          </a:solidFill>
                          <a:effectLst/>
                          <a:latin typeface="Aptos" panose="020B0004020202020204" pitchFamily="34" charset="0"/>
                        </a:rPr>
                        <a:t>total number of events [10^6]</a:t>
                      </a:r>
                    </a:p>
                  </a:txBody>
                  <a:tcPr marL="0" marR="0" marT="0" marB="0" anchor="b">
                    <a:lnL>
                      <a:noFill/>
                    </a:lnL>
                    <a:lnR>
                      <a:noFill/>
                    </a:lnR>
                    <a:lnT w="19050" cap="flat" cmpd="sng" algn="ctr">
                      <a:solidFill>
                        <a:schemeClr val="tx1"/>
                      </a:solidFill>
                      <a:prstDash val="solid"/>
                      <a:round/>
                      <a:headEnd type="none" w="med" len="med"/>
                      <a:tailEnd type="none" w="med" len="med"/>
                    </a:lnT>
                    <a:lnB>
                      <a:noFill/>
                    </a:lnB>
                    <a:noFill/>
                  </a:tcPr>
                </a:tc>
                <a:tc>
                  <a:txBody>
                    <a:bodyPr/>
                    <a:lstStyle/>
                    <a:p>
                      <a:pPr algn="l" fontAlgn="b"/>
                      <a:endParaRPr lang="en-GB" sz="1200" b="0" i="0" u="none" strike="noStrike" dirty="0">
                        <a:solidFill>
                          <a:srgbClr val="000000"/>
                        </a:solidFill>
                        <a:effectLst/>
                        <a:latin typeface="Calibri" panose="020F0502020204030204" pitchFamily="34" charset="0"/>
                      </a:endParaRPr>
                    </a:p>
                  </a:txBody>
                  <a:tcPr marL="0" marR="0" marT="0" marB="0" anchor="b">
                    <a:lnL>
                      <a:noFill/>
                    </a:lnL>
                    <a:lnR>
                      <a:noFill/>
                    </a:lnR>
                    <a:lnT w="19050" cap="flat" cmpd="sng" algn="ctr">
                      <a:solidFill>
                        <a:schemeClr val="tx1"/>
                      </a:solidFill>
                      <a:prstDash val="solid"/>
                      <a:round/>
                      <a:headEnd type="none" w="med" len="med"/>
                      <a:tailEnd type="none" w="med" len="med"/>
                    </a:lnT>
                    <a:lnB>
                      <a:noFill/>
                    </a:lnB>
                    <a:solidFill>
                      <a:srgbClr val="CCFFFF"/>
                    </a:solidFill>
                  </a:tcPr>
                </a:tc>
                <a:tc>
                  <a:txBody>
                    <a:bodyPr/>
                    <a:lstStyle/>
                    <a:p>
                      <a:pPr algn="ctr" fontAlgn="b"/>
                      <a:r>
                        <a:rPr lang="en-GB" sz="1400" b="1" i="0" u="none" strike="noStrike" dirty="0">
                          <a:solidFill>
                            <a:srgbClr val="000000"/>
                          </a:solidFill>
                          <a:effectLst/>
                          <a:latin typeface="Arial" panose="020B0604020202020204" pitchFamily="34" charset="0"/>
                        </a:rPr>
                        <a:t>0.39</a:t>
                      </a:r>
                    </a:p>
                  </a:txBody>
                  <a:tcPr marL="0" marR="0" marT="0" marB="0" anchor="b">
                    <a:lnL>
                      <a:noFill/>
                    </a:lnL>
                    <a:lnR>
                      <a:noFill/>
                    </a:lnR>
                    <a:lnT w="19050" cap="flat" cmpd="sng" algn="ctr">
                      <a:solidFill>
                        <a:schemeClr val="tx1"/>
                      </a:solidFill>
                      <a:prstDash val="solid"/>
                      <a:round/>
                      <a:headEnd type="none" w="med" len="med"/>
                      <a:tailEnd type="none" w="med" len="med"/>
                    </a:lnT>
                    <a:lnB>
                      <a:noFill/>
                    </a:lnB>
                    <a:noFill/>
                  </a:tcPr>
                </a:tc>
                <a:tc>
                  <a:txBody>
                    <a:bodyPr/>
                    <a:lstStyle/>
                    <a:p>
                      <a:pPr algn="ctr" fontAlgn="b"/>
                      <a:r>
                        <a:rPr lang="en-GB" sz="1400" b="1" i="0" u="none" strike="noStrike">
                          <a:solidFill>
                            <a:srgbClr val="000000"/>
                          </a:solidFill>
                          <a:effectLst/>
                          <a:latin typeface="Arial" panose="020B0604020202020204" pitchFamily="34" charset="0"/>
                        </a:rPr>
                        <a:t>112</a:t>
                      </a:r>
                    </a:p>
                  </a:txBody>
                  <a:tcPr marL="0" marR="0" marT="0" marB="0" anchor="b">
                    <a:lnL>
                      <a:noFill/>
                    </a:lnL>
                    <a:lnR>
                      <a:noFill/>
                    </a:lnR>
                    <a:lnT w="19050" cap="flat" cmpd="sng" algn="ctr">
                      <a:solidFill>
                        <a:schemeClr val="tx1"/>
                      </a:solidFill>
                      <a:prstDash val="solid"/>
                      <a:round/>
                      <a:headEnd type="none" w="med" len="med"/>
                      <a:tailEnd type="none" w="med" len="med"/>
                    </a:lnT>
                    <a:lnB>
                      <a:noFill/>
                    </a:lnB>
                    <a:noFill/>
                  </a:tcPr>
                </a:tc>
                <a:tc>
                  <a:txBody>
                    <a:bodyPr/>
                    <a:lstStyle/>
                    <a:p>
                      <a:pPr algn="ctr" fontAlgn="b"/>
                      <a:r>
                        <a:rPr lang="en-GB" sz="1400" b="1" i="0" u="none" strike="noStrike" dirty="0">
                          <a:solidFill>
                            <a:srgbClr val="000000"/>
                          </a:solidFill>
                          <a:effectLst/>
                          <a:latin typeface="Arial" panose="020B0604020202020204" pitchFamily="34" charset="0"/>
                        </a:rPr>
                        <a:t>9.4E+05</a:t>
                      </a:r>
                    </a:p>
                  </a:txBody>
                  <a:tcPr marL="0" marR="0" marT="0" marB="0" anchor="b">
                    <a:lnL>
                      <a:noFill/>
                    </a:lnL>
                    <a:lnR>
                      <a:noFill/>
                    </a:lnR>
                    <a:lnT w="19050" cap="flat" cmpd="sng" algn="ctr">
                      <a:solidFill>
                        <a:schemeClr val="tx1"/>
                      </a:solidFill>
                      <a:prstDash val="solid"/>
                      <a:round/>
                      <a:headEnd type="none" w="med" len="med"/>
                      <a:tailEnd type="none" w="med" len="med"/>
                    </a:lnT>
                    <a:lnB>
                      <a:noFill/>
                    </a:lnB>
                    <a:noFill/>
                  </a:tcPr>
                </a:tc>
                <a:extLst>
                  <a:ext uri="{0D108BD9-81ED-4DB2-BD59-A6C34878D82A}">
                    <a16:rowId xmlns:a16="http://schemas.microsoft.com/office/drawing/2014/main" val="3914694825"/>
                  </a:ext>
                </a:extLst>
              </a:tr>
            </a:tbl>
          </a:graphicData>
        </a:graphic>
      </p:graphicFrame>
      <p:sp>
        <p:nvSpPr>
          <p:cNvPr id="5" name="TextBox 4">
            <a:extLst>
              <a:ext uri="{FF2B5EF4-FFF2-40B4-BE49-F238E27FC236}">
                <a16:creationId xmlns:a16="http://schemas.microsoft.com/office/drawing/2014/main" id="{B867606E-A526-415D-FD0B-63830A313AE2}"/>
              </a:ext>
            </a:extLst>
          </p:cNvPr>
          <p:cNvSpPr txBox="1"/>
          <p:nvPr/>
        </p:nvSpPr>
        <p:spPr>
          <a:xfrm>
            <a:off x="8353425" y="3952875"/>
            <a:ext cx="3753733" cy="1323439"/>
          </a:xfrm>
          <a:prstGeom prst="rect">
            <a:avLst/>
          </a:prstGeom>
          <a:noFill/>
        </p:spPr>
        <p:txBody>
          <a:bodyPr wrap="square" rtlCol="0">
            <a:spAutoFit/>
          </a:bodyPr>
          <a:lstStyle/>
          <a:p>
            <a:r>
              <a:rPr lang="en-US" sz="2000" dirty="0"/>
              <a:t>Ratio between FCC FS and LEP3:</a:t>
            </a:r>
          </a:p>
          <a:p>
            <a:pPr marL="285750" indent="-285750">
              <a:buFont typeface="Arial" panose="020B0604020202020204" pitchFamily="34" charset="0"/>
              <a:buChar char="•"/>
            </a:pPr>
            <a:r>
              <a:rPr lang="en-US" sz="2000" dirty="0"/>
              <a:t>Z: 	ratio 3.6</a:t>
            </a:r>
          </a:p>
          <a:p>
            <a:pPr marL="285750" indent="-285750">
              <a:buFont typeface="Arial" panose="020B0604020202020204" pitchFamily="34" charset="0"/>
              <a:buChar char="•"/>
            </a:pPr>
            <a:r>
              <a:rPr lang="en-US" sz="2000" dirty="0"/>
              <a:t>WW	ratio 3.2</a:t>
            </a:r>
          </a:p>
          <a:p>
            <a:pPr marL="285750" indent="-285750">
              <a:buFont typeface="Arial" panose="020B0604020202020204" pitchFamily="34" charset="0"/>
              <a:buChar char="•"/>
            </a:pPr>
            <a:r>
              <a:rPr lang="en-US" sz="2000" dirty="0"/>
              <a:t>ZH	ratio 4.7</a:t>
            </a:r>
            <a:endParaRPr lang="en-GB" sz="2000" dirty="0"/>
          </a:p>
        </p:txBody>
      </p:sp>
    </p:spTree>
    <p:extLst>
      <p:ext uri="{BB962C8B-B14F-4D97-AF65-F5344CB8AC3E}">
        <p14:creationId xmlns:p14="http://schemas.microsoft.com/office/powerpoint/2010/main" val="4050219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82E0C-09C4-5BA2-8820-AA4B4477E6B1}"/>
              </a:ext>
            </a:extLst>
          </p:cNvPr>
          <p:cNvSpPr>
            <a:spLocks noGrp="1"/>
          </p:cNvSpPr>
          <p:nvPr>
            <p:ph type="title"/>
          </p:nvPr>
        </p:nvSpPr>
        <p:spPr/>
        <p:txBody>
          <a:bodyPr/>
          <a:lstStyle/>
          <a:p>
            <a:r>
              <a:rPr lang="en-US" dirty="0"/>
              <a:t>LEP3 Optics</a:t>
            </a:r>
            <a:endParaRPr lang="en-GB" dirty="0"/>
          </a:p>
        </p:txBody>
      </p:sp>
      <p:sp>
        <p:nvSpPr>
          <p:cNvPr id="3" name="Text Placeholder 2">
            <a:extLst>
              <a:ext uri="{FF2B5EF4-FFF2-40B4-BE49-F238E27FC236}">
                <a16:creationId xmlns:a16="http://schemas.microsoft.com/office/drawing/2014/main" id="{CEEFBDF8-2628-8EBE-DE9B-DA1A79B6166F}"/>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9362963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F42847C-B6C6-4AE6-0881-1AAC75E3CAC6}"/>
              </a:ext>
            </a:extLst>
          </p:cNvPr>
          <p:cNvSpPr>
            <a:spLocks noGrp="1"/>
          </p:cNvSpPr>
          <p:nvPr>
            <p:ph idx="1"/>
          </p:nvPr>
        </p:nvSpPr>
        <p:spPr>
          <a:xfrm>
            <a:off x="609600" y="914401"/>
            <a:ext cx="10972800" cy="609600"/>
          </a:xfrm>
        </p:spPr>
        <p:txBody>
          <a:bodyPr/>
          <a:lstStyle/>
          <a:p>
            <a:r>
              <a:rPr lang="en-US" dirty="0"/>
              <a:t>At LEP, the arc length is 2448m and contains 31 cells</a:t>
            </a:r>
            <a:endParaRPr lang="en-GB" dirty="0"/>
          </a:p>
        </p:txBody>
      </p:sp>
      <p:sp>
        <p:nvSpPr>
          <p:cNvPr id="3" name="Title 2">
            <a:extLst>
              <a:ext uri="{FF2B5EF4-FFF2-40B4-BE49-F238E27FC236}">
                <a16:creationId xmlns:a16="http://schemas.microsoft.com/office/drawing/2014/main" id="{8E974F50-93E4-3062-217B-9328668598B2}"/>
              </a:ext>
            </a:extLst>
          </p:cNvPr>
          <p:cNvSpPr>
            <a:spLocks noGrp="1"/>
          </p:cNvSpPr>
          <p:nvPr>
            <p:ph type="title"/>
          </p:nvPr>
        </p:nvSpPr>
        <p:spPr/>
        <p:txBody>
          <a:bodyPr/>
          <a:lstStyle/>
          <a:p>
            <a:r>
              <a:rPr lang="en-US" dirty="0"/>
              <a:t>LEP FODO </a:t>
            </a:r>
            <a:endParaRPr lang="en-GB" dirty="0"/>
          </a:p>
        </p:txBody>
      </p:sp>
      <p:sp>
        <p:nvSpPr>
          <p:cNvPr id="4" name="Footer Placeholder 3">
            <a:extLst>
              <a:ext uri="{FF2B5EF4-FFF2-40B4-BE49-F238E27FC236}">
                <a16:creationId xmlns:a16="http://schemas.microsoft.com/office/drawing/2014/main" id="{3B941DF7-A968-03E3-45DC-C29ED5CBD352}"/>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a:ln>
                  <a:noFill/>
                </a:ln>
                <a:solidFill>
                  <a:prstClr val="black">
                    <a:tint val="75000"/>
                  </a:prstClr>
                </a:solidFill>
                <a:effectLst/>
                <a:uLnTx/>
                <a:uFillTx/>
                <a:latin typeface="Calibri"/>
                <a:ea typeface="+mn-ea"/>
                <a:cs typeface="+mn-cs"/>
              </a:rPr>
              <a:t>M. Koratzinos</a:t>
            </a:r>
            <a:endParaRPr kumimoji="0" lang="en-GB"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pic>
        <p:nvPicPr>
          <p:cNvPr id="6" name="Picture 5">
            <a:extLst>
              <a:ext uri="{FF2B5EF4-FFF2-40B4-BE49-F238E27FC236}">
                <a16:creationId xmlns:a16="http://schemas.microsoft.com/office/drawing/2014/main" id="{F3A607D7-0295-3AB8-A899-77748BBFE7FF}"/>
              </a:ext>
            </a:extLst>
          </p:cNvPr>
          <p:cNvPicPr>
            <a:picLocks noChangeAspect="1"/>
          </p:cNvPicPr>
          <p:nvPr/>
        </p:nvPicPr>
        <p:blipFill>
          <a:blip r:embed="rId2"/>
          <a:stretch>
            <a:fillRect/>
          </a:stretch>
        </p:blipFill>
        <p:spPr>
          <a:xfrm>
            <a:off x="1295400" y="1917596"/>
            <a:ext cx="8255424" cy="4045158"/>
          </a:xfrm>
          <a:prstGeom prst="rect">
            <a:avLst/>
          </a:prstGeom>
        </p:spPr>
      </p:pic>
      <p:sp>
        <p:nvSpPr>
          <p:cNvPr id="5" name="TextBox 4">
            <a:extLst>
              <a:ext uri="{FF2B5EF4-FFF2-40B4-BE49-F238E27FC236}">
                <a16:creationId xmlns:a16="http://schemas.microsoft.com/office/drawing/2014/main" id="{4397D961-408F-F834-1FD7-788D89A4B94B}"/>
              </a:ext>
            </a:extLst>
          </p:cNvPr>
          <p:cNvSpPr txBox="1"/>
          <p:nvPr/>
        </p:nvSpPr>
        <p:spPr>
          <a:xfrm>
            <a:off x="8061434" y="3605048"/>
            <a:ext cx="3426373" cy="400110"/>
          </a:xfrm>
          <a:prstGeom prst="rect">
            <a:avLst/>
          </a:prstGeom>
          <a:noFill/>
        </p:spPr>
        <p:txBody>
          <a:bodyPr wrap="square" rtlCol="0">
            <a:spAutoFit/>
          </a:bodyPr>
          <a:lstStyle/>
          <a:p>
            <a:r>
              <a:rPr lang="en-US" sz="2000" dirty="0"/>
              <a:t>LEP FODO cell length is 79m</a:t>
            </a:r>
            <a:endParaRPr lang="en-GB" sz="2000" dirty="0"/>
          </a:p>
        </p:txBody>
      </p:sp>
    </p:spTree>
    <p:extLst>
      <p:ext uri="{BB962C8B-B14F-4D97-AF65-F5344CB8AC3E}">
        <p14:creationId xmlns:p14="http://schemas.microsoft.com/office/powerpoint/2010/main" val="31595808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B7120C25-2AC6-F55F-92C9-FD38E5A2D212}"/>
              </a:ext>
            </a:extLst>
          </p:cNvPr>
          <p:cNvPicPr>
            <a:picLocks noGrp="1" noChangeAspect="1"/>
          </p:cNvPicPr>
          <p:nvPr>
            <p:ph idx="1"/>
          </p:nvPr>
        </p:nvPicPr>
        <p:blipFill>
          <a:blip r:embed="rId2"/>
          <a:stretch>
            <a:fillRect/>
          </a:stretch>
        </p:blipFill>
        <p:spPr>
          <a:xfrm>
            <a:off x="64285" y="1023348"/>
            <a:ext cx="9220200" cy="6003852"/>
          </a:xfrm>
        </p:spPr>
      </p:pic>
      <p:sp>
        <p:nvSpPr>
          <p:cNvPr id="3" name="Title 2">
            <a:extLst>
              <a:ext uri="{FF2B5EF4-FFF2-40B4-BE49-F238E27FC236}">
                <a16:creationId xmlns:a16="http://schemas.microsoft.com/office/drawing/2014/main" id="{096EE653-6A02-2B9B-57CE-D7588DCE73C6}"/>
              </a:ext>
            </a:extLst>
          </p:cNvPr>
          <p:cNvSpPr>
            <a:spLocks noGrp="1"/>
          </p:cNvSpPr>
          <p:nvPr>
            <p:ph type="title"/>
          </p:nvPr>
        </p:nvSpPr>
        <p:spPr/>
        <p:txBody>
          <a:bodyPr/>
          <a:lstStyle/>
          <a:p>
            <a:r>
              <a:rPr lang="en-US" dirty="0"/>
              <a:t>LEP standard cell</a:t>
            </a:r>
            <a:endParaRPr lang="en-GB" dirty="0"/>
          </a:p>
        </p:txBody>
      </p:sp>
      <p:sp>
        <p:nvSpPr>
          <p:cNvPr id="4" name="Footer Placeholder 3">
            <a:extLst>
              <a:ext uri="{FF2B5EF4-FFF2-40B4-BE49-F238E27FC236}">
                <a16:creationId xmlns:a16="http://schemas.microsoft.com/office/drawing/2014/main" id="{6552A491-2508-102B-F4E8-8021DC454B46}"/>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a:ln>
                  <a:noFill/>
                </a:ln>
                <a:solidFill>
                  <a:prstClr val="black">
                    <a:tint val="75000"/>
                  </a:prstClr>
                </a:solidFill>
                <a:effectLst/>
                <a:uLnTx/>
                <a:uFillTx/>
                <a:latin typeface="Calibri"/>
                <a:ea typeface="+mn-ea"/>
                <a:cs typeface="+mn-cs"/>
              </a:rPr>
              <a:t>M. Koratzinos</a:t>
            </a:r>
            <a:endParaRPr kumimoji="0" lang="en-GB"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7" name="TextBox 6">
            <a:extLst>
              <a:ext uri="{FF2B5EF4-FFF2-40B4-BE49-F238E27FC236}">
                <a16:creationId xmlns:a16="http://schemas.microsoft.com/office/drawing/2014/main" id="{45DC1FDC-3CE5-526A-F490-CE740FE59A3F}"/>
              </a:ext>
            </a:extLst>
          </p:cNvPr>
          <p:cNvSpPr txBox="1"/>
          <p:nvPr/>
        </p:nvSpPr>
        <p:spPr>
          <a:xfrm>
            <a:off x="9182100" y="1524000"/>
            <a:ext cx="28575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Half cell length 39.5 m</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673785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458C1617-A5FB-B6D3-E818-9AD22D6AEF5C}"/>
              </a:ext>
            </a:extLst>
          </p:cNvPr>
          <p:cNvGraphicFramePr>
            <a:graphicFrameLocks noGrp="1"/>
          </p:cNvGraphicFramePr>
          <p:nvPr>
            <p:ph idx="1"/>
            <p:extLst>
              <p:ext uri="{D42A27DB-BD31-4B8C-83A1-F6EECF244321}">
                <p14:modId xmlns:p14="http://schemas.microsoft.com/office/powerpoint/2010/main" val="603779044"/>
              </p:ext>
            </p:extLst>
          </p:nvPr>
        </p:nvGraphicFramePr>
        <p:xfrm>
          <a:off x="609600" y="1179576"/>
          <a:ext cx="11177016" cy="1483360"/>
        </p:xfrm>
        <a:graphic>
          <a:graphicData uri="http://schemas.openxmlformats.org/drawingml/2006/table">
            <a:tbl>
              <a:tblPr firstRow="1" bandRow="1">
                <a:tableStyleId>{5940675A-B579-460E-94D1-54222C63F5DA}</a:tableStyleId>
              </a:tblPr>
              <a:tblGrid>
                <a:gridCol w="2142744">
                  <a:extLst>
                    <a:ext uri="{9D8B030D-6E8A-4147-A177-3AD203B41FA5}">
                      <a16:colId xmlns:a16="http://schemas.microsoft.com/office/drawing/2014/main" val="3405214922"/>
                    </a:ext>
                  </a:extLst>
                </a:gridCol>
                <a:gridCol w="1920240">
                  <a:extLst>
                    <a:ext uri="{9D8B030D-6E8A-4147-A177-3AD203B41FA5}">
                      <a16:colId xmlns:a16="http://schemas.microsoft.com/office/drawing/2014/main" val="1176817949"/>
                    </a:ext>
                  </a:extLst>
                </a:gridCol>
                <a:gridCol w="1563624">
                  <a:extLst>
                    <a:ext uri="{9D8B030D-6E8A-4147-A177-3AD203B41FA5}">
                      <a16:colId xmlns:a16="http://schemas.microsoft.com/office/drawing/2014/main" val="1289982401"/>
                    </a:ext>
                  </a:extLst>
                </a:gridCol>
                <a:gridCol w="1874520">
                  <a:extLst>
                    <a:ext uri="{9D8B030D-6E8A-4147-A177-3AD203B41FA5}">
                      <a16:colId xmlns:a16="http://schemas.microsoft.com/office/drawing/2014/main" val="2716170675"/>
                    </a:ext>
                  </a:extLst>
                </a:gridCol>
                <a:gridCol w="2194560">
                  <a:extLst>
                    <a:ext uri="{9D8B030D-6E8A-4147-A177-3AD203B41FA5}">
                      <a16:colId xmlns:a16="http://schemas.microsoft.com/office/drawing/2014/main" val="1464404191"/>
                    </a:ext>
                  </a:extLst>
                </a:gridCol>
                <a:gridCol w="1481328">
                  <a:extLst>
                    <a:ext uri="{9D8B030D-6E8A-4147-A177-3AD203B41FA5}">
                      <a16:colId xmlns:a16="http://schemas.microsoft.com/office/drawing/2014/main" val="543480059"/>
                    </a:ext>
                  </a:extLst>
                </a:gridCol>
              </a:tblGrid>
              <a:tr h="370840">
                <a:tc>
                  <a:txBody>
                    <a:bodyPr/>
                    <a:lstStyle/>
                    <a:p>
                      <a:endParaRPr lang="en-GB"/>
                    </a:p>
                  </a:txBody>
                  <a:tcPr/>
                </a:tc>
                <a:tc>
                  <a:txBody>
                    <a:bodyPr/>
                    <a:lstStyle/>
                    <a:p>
                      <a:r>
                        <a:rPr lang="en-US" dirty="0"/>
                        <a:t>FODO length (m)</a:t>
                      </a:r>
                      <a:endParaRPr lang="en-GB" dirty="0"/>
                    </a:p>
                  </a:txBody>
                  <a:tcPr/>
                </a:tc>
                <a:tc>
                  <a:txBody>
                    <a:bodyPr/>
                    <a:lstStyle/>
                    <a:p>
                      <a:r>
                        <a:rPr lang="en-US" dirty="0"/>
                        <a:t>Dipole length</a:t>
                      </a:r>
                      <a:endParaRPr lang="en-GB" dirty="0"/>
                    </a:p>
                  </a:txBody>
                  <a:tcPr/>
                </a:tc>
                <a:tc>
                  <a:txBody>
                    <a:bodyPr/>
                    <a:lstStyle/>
                    <a:p>
                      <a:r>
                        <a:rPr lang="en-US" dirty="0"/>
                        <a:t>Packing factor (%)</a:t>
                      </a:r>
                      <a:endParaRPr lang="en-GB" dirty="0"/>
                    </a:p>
                  </a:txBody>
                  <a:tcPr/>
                </a:tc>
                <a:tc>
                  <a:txBody>
                    <a:bodyPr/>
                    <a:lstStyle/>
                    <a:p>
                      <a:r>
                        <a:rPr lang="en-US" dirty="0"/>
                        <a:t>Bending radius (m)</a:t>
                      </a:r>
                      <a:endParaRPr lang="en-GB" dirty="0"/>
                    </a:p>
                  </a:txBody>
                  <a:tcPr/>
                </a:tc>
                <a:tc>
                  <a:txBody>
                    <a:bodyPr/>
                    <a:lstStyle/>
                    <a:p>
                      <a:r>
                        <a:rPr lang="en-US" dirty="0" err="1"/>
                        <a:t>Horiz</a:t>
                      </a:r>
                      <a:r>
                        <a:rPr lang="en-US" dirty="0"/>
                        <a:t>. Emit.</a:t>
                      </a:r>
                      <a:endParaRPr lang="en-GB" dirty="0"/>
                    </a:p>
                  </a:txBody>
                  <a:tcPr/>
                </a:tc>
                <a:extLst>
                  <a:ext uri="{0D108BD9-81ED-4DB2-BD59-A6C34878D82A}">
                    <a16:rowId xmlns:a16="http://schemas.microsoft.com/office/drawing/2014/main" val="1681050978"/>
                  </a:ext>
                </a:extLst>
              </a:tr>
              <a:tr h="370840">
                <a:tc>
                  <a:txBody>
                    <a:bodyPr/>
                    <a:lstStyle/>
                    <a:p>
                      <a:r>
                        <a:rPr lang="en-US" dirty="0"/>
                        <a:t>LEP</a:t>
                      </a:r>
                      <a:endParaRPr lang="en-GB" dirty="0"/>
                    </a:p>
                  </a:txBody>
                  <a:tcPr/>
                </a:tc>
                <a:tc>
                  <a:txBody>
                    <a:bodyPr/>
                    <a:lstStyle/>
                    <a:p>
                      <a:r>
                        <a:rPr lang="en-US" dirty="0"/>
                        <a:t>79</a:t>
                      </a:r>
                      <a:endParaRPr lang="en-GB" dirty="0"/>
                    </a:p>
                  </a:txBody>
                  <a:tcPr/>
                </a:tc>
                <a:tc>
                  <a:txBody>
                    <a:bodyPr/>
                    <a:lstStyle/>
                    <a:p>
                      <a:r>
                        <a:rPr lang="en-US" dirty="0"/>
                        <a:t>72.7</a:t>
                      </a:r>
                      <a:endParaRPr lang="en-GB" dirty="0"/>
                    </a:p>
                  </a:txBody>
                  <a:tcPr/>
                </a:tc>
                <a:tc>
                  <a:txBody>
                    <a:bodyPr/>
                    <a:lstStyle/>
                    <a:p>
                      <a:r>
                        <a:rPr lang="en-US" dirty="0"/>
                        <a:t>92%</a:t>
                      </a:r>
                      <a:endParaRPr lang="en-GB" dirty="0"/>
                    </a:p>
                  </a:txBody>
                  <a:tcPr/>
                </a:tc>
                <a:tc>
                  <a:txBody>
                    <a:bodyPr/>
                    <a:lstStyle/>
                    <a:p>
                      <a:r>
                        <a:rPr lang="en-US" dirty="0"/>
                        <a:t>3026</a:t>
                      </a:r>
                      <a:endParaRPr lang="en-GB" dirty="0"/>
                    </a:p>
                  </a:txBody>
                  <a:tcPr/>
                </a:tc>
                <a:tc>
                  <a:txBody>
                    <a:bodyPr/>
                    <a:lstStyle/>
                    <a:p>
                      <a:r>
                        <a:rPr lang="en-US" dirty="0"/>
                        <a:t>50nm</a:t>
                      </a:r>
                      <a:endParaRPr lang="en-GB" dirty="0"/>
                    </a:p>
                  </a:txBody>
                  <a:tcPr/>
                </a:tc>
                <a:extLst>
                  <a:ext uri="{0D108BD9-81ED-4DB2-BD59-A6C34878D82A}">
                    <a16:rowId xmlns:a16="http://schemas.microsoft.com/office/drawing/2014/main" val="19612055"/>
                  </a:ext>
                </a:extLst>
              </a:tr>
              <a:tr h="370840">
                <a:tc>
                  <a:txBody>
                    <a:bodyPr/>
                    <a:lstStyle/>
                    <a:p>
                      <a:r>
                        <a:rPr lang="en-US" dirty="0"/>
                        <a:t>FCC-</a:t>
                      </a:r>
                      <a:r>
                        <a:rPr lang="en-US" dirty="0" err="1"/>
                        <a:t>ee</a:t>
                      </a:r>
                      <a:endParaRPr lang="en-GB" dirty="0"/>
                    </a:p>
                  </a:txBody>
                  <a:tcPr/>
                </a:tc>
                <a:tc>
                  <a:txBody>
                    <a:bodyPr/>
                    <a:lstStyle/>
                    <a:p>
                      <a:r>
                        <a:rPr lang="en-US" dirty="0"/>
                        <a:t>52.2</a:t>
                      </a:r>
                      <a:endParaRPr lang="en-GB" dirty="0"/>
                    </a:p>
                  </a:txBody>
                  <a:tcPr/>
                </a:tc>
                <a:tc>
                  <a:txBody>
                    <a:bodyPr/>
                    <a:lstStyle/>
                    <a:p>
                      <a:r>
                        <a:rPr lang="en-US" dirty="0"/>
                        <a:t>45.4</a:t>
                      </a:r>
                      <a:endParaRPr lang="en-GB" dirty="0"/>
                    </a:p>
                  </a:txBody>
                  <a:tcPr/>
                </a:tc>
                <a:tc>
                  <a:txBody>
                    <a:bodyPr/>
                    <a:lstStyle/>
                    <a:p>
                      <a:r>
                        <a:rPr lang="en-US" dirty="0"/>
                        <a:t>87%</a:t>
                      </a:r>
                      <a:endParaRPr lang="en-GB" dirty="0"/>
                    </a:p>
                  </a:txBody>
                  <a:tcPr/>
                </a:tc>
                <a:tc>
                  <a:txBody>
                    <a:bodyPr/>
                    <a:lstStyle/>
                    <a:p>
                      <a:r>
                        <a:rPr lang="en-US" dirty="0"/>
                        <a:t>10021</a:t>
                      </a:r>
                      <a:endParaRPr lang="en-GB" dirty="0"/>
                    </a:p>
                  </a:txBody>
                  <a:tcPr/>
                </a:tc>
                <a:tc>
                  <a:txBody>
                    <a:bodyPr/>
                    <a:lstStyle/>
                    <a:p>
                      <a:r>
                        <a:rPr lang="en-US" dirty="0"/>
                        <a:t>0.7nm</a:t>
                      </a:r>
                      <a:endParaRPr lang="en-GB" dirty="0"/>
                    </a:p>
                  </a:txBody>
                  <a:tcPr/>
                </a:tc>
                <a:extLst>
                  <a:ext uri="{0D108BD9-81ED-4DB2-BD59-A6C34878D82A}">
                    <a16:rowId xmlns:a16="http://schemas.microsoft.com/office/drawing/2014/main" val="1628583295"/>
                  </a:ext>
                </a:extLst>
              </a:tr>
              <a:tr h="370840">
                <a:tc>
                  <a:txBody>
                    <a:bodyPr/>
                    <a:lstStyle/>
                    <a:p>
                      <a:r>
                        <a:rPr lang="en-US" dirty="0"/>
                        <a:t>LEP3 (2017 design)</a:t>
                      </a:r>
                      <a:endParaRPr lang="en-GB" dirty="0"/>
                    </a:p>
                  </a:txBody>
                  <a:tcPr/>
                </a:tc>
                <a:tc>
                  <a:txBody>
                    <a:bodyPr/>
                    <a:lstStyle/>
                    <a:p>
                      <a:r>
                        <a:rPr lang="en-US" dirty="0"/>
                        <a:t>27</a:t>
                      </a:r>
                      <a:endParaRPr lang="en-GB" dirty="0"/>
                    </a:p>
                  </a:txBody>
                  <a:tcPr/>
                </a:tc>
                <a:tc>
                  <a:txBody>
                    <a:bodyPr/>
                    <a:lstStyle/>
                    <a:p>
                      <a:r>
                        <a:rPr lang="en-US" dirty="0"/>
                        <a:t>21.8</a:t>
                      </a:r>
                      <a:endParaRPr lang="en-GB" dirty="0"/>
                    </a:p>
                  </a:txBody>
                  <a:tcPr/>
                </a:tc>
                <a:tc>
                  <a:txBody>
                    <a:bodyPr/>
                    <a:lstStyle/>
                    <a:p>
                      <a:r>
                        <a:rPr lang="en-US" dirty="0"/>
                        <a:t>80%</a:t>
                      </a:r>
                      <a:endParaRPr lang="en-GB" dirty="0"/>
                    </a:p>
                  </a:txBody>
                  <a:tcPr/>
                </a:tc>
                <a:tc>
                  <a:txBody>
                    <a:bodyPr/>
                    <a:lstStyle/>
                    <a:p>
                      <a:r>
                        <a:rPr lang="en-US" dirty="0"/>
                        <a:t>2755</a:t>
                      </a:r>
                      <a:endParaRPr lang="en-GB" dirty="0"/>
                    </a:p>
                  </a:txBody>
                  <a:tcPr/>
                </a:tc>
                <a:tc>
                  <a:txBody>
                    <a:bodyPr/>
                    <a:lstStyle/>
                    <a:p>
                      <a:r>
                        <a:rPr lang="en-US" dirty="0"/>
                        <a:t>4.2nm</a:t>
                      </a:r>
                      <a:endParaRPr lang="en-GB" dirty="0"/>
                    </a:p>
                  </a:txBody>
                  <a:tcPr/>
                </a:tc>
                <a:extLst>
                  <a:ext uri="{0D108BD9-81ED-4DB2-BD59-A6C34878D82A}">
                    <a16:rowId xmlns:a16="http://schemas.microsoft.com/office/drawing/2014/main" val="2621780328"/>
                  </a:ext>
                </a:extLst>
              </a:tr>
            </a:tbl>
          </a:graphicData>
        </a:graphic>
      </p:graphicFrame>
      <p:sp>
        <p:nvSpPr>
          <p:cNvPr id="3" name="Title 2">
            <a:extLst>
              <a:ext uri="{FF2B5EF4-FFF2-40B4-BE49-F238E27FC236}">
                <a16:creationId xmlns:a16="http://schemas.microsoft.com/office/drawing/2014/main" id="{2C3FDF0F-4DBE-03C2-EBA1-EC7AA3750286}"/>
              </a:ext>
            </a:extLst>
          </p:cNvPr>
          <p:cNvSpPr>
            <a:spLocks noGrp="1"/>
          </p:cNvSpPr>
          <p:nvPr>
            <p:ph type="title"/>
          </p:nvPr>
        </p:nvSpPr>
        <p:spPr/>
        <p:txBody>
          <a:bodyPr/>
          <a:lstStyle/>
          <a:p>
            <a:r>
              <a:rPr lang="en-US" dirty="0"/>
              <a:t>FODO cell size, bending radius</a:t>
            </a:r>
            <a:endParaRPr lang="en-GB" dirty="0"/>
          </a:p>
        </p:txBody>
      </p:sp>
      <p:sp>
        <p:nvSpPr>
          <p:cNvPr id="4" name="Footer Placeholder 3">
            <a:extLst>
              <a:ext uri="{FF2B5EF4-FFF2-40B4-BE49-F238E27FC236}">
                <a16:creationId xmlns:a16="http://schemas.microsoft.com/office/drawing/2014/main" id="{1CD2636E-5396-5E62-9142-B077600D242B}"/>
              </a:ext>
            </a:extLst>
          </p:cNvPr>
          <p:cNvSpPr>
            <a:spLocks noGrp="1"/>
          </p:cNvSpPr>
          <p:nvPr>
            <p:ph type="ftr" sz="quarter" idx="11"/>
          </p:nvPr>
        </p:nvSpPr>
        <p:spPr/>
        <p:txBody>
          <a:bodyPr/>
          <a:lstStyle/>
          <a:p>
            <a:r>
              <a:rPr lang="es-ES"/>
              <a:t>M. Koratzinos</a:t>
            </a:r>
            <a:endParaRPr lang="en-GB" dirty="0"/>
          </a:p>
        </p:txBody>
      </p:sp>
      <p:sp>
        <p:nvSpPr>
          <p:cNvPr id="6" name="Content Placeholder 1">
            <a:extLst>
              <a:ext uri="{FF2B5EF4-FFF2-40B4-BE49-F238E27FC236}">
                <a16:creationId xmlns:a16="http://schemas.microsoft.com/office/drawing/2014/main" id="{9E84B12A-3F32-3BB3-C7AC-71F24F1AF276}"/>
              </a:ext>
            </a:extLst>
          </p:cNvPr>
          <p:cNvSpPr txBox="1">
            <a:spLocks/>
          </p:cNvSpPr>
          <p:nvPr/>
        </p:nvSpPr>
        <p:spPr>
          <a:xfrm>
            <a:off x="609600" y="2928112"/>
            <a:ext cx="11177016" cy="3637280"/>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For LEP3, we cannot simply scale down the FCC FODO length by a factor 3.4 (to 15m) because the packing factor would be lousy</a:t>
            </a:r>
          </a:p>
          <a:p>
            <a:r>
              <a:rPr lang="en-US" dirty="0"/>
              <a:t>The LEP3 2017 design has a FODO length of 27m – probably as much as one can push it</a:t>
            </a:r>
          </a:p>
          <a:p>
            <a:r>
              <a:rPr lang="en-US" dirty="0"/>
              <a:t>As a result, horizontal emittance of LEP3 is higher than FCC</a:t>
            </a:r>
          </a:p>
          <a:p>
            <a:r>
              <a:rPr lang="en-US" dirty="0"/>
              <a:t>Emittance goes as (FODO length/bending radius)</a:t>
            </a:r>
            <a:r>
              <a:rPr lang="en-US" baseline="30000" dirty="0"/>
              <a:t>3</a:t>
            </a:r>
            <a:r>
              <a:rPr lang="en-US" dirty="0"/>
              <a:t>, so in this case a factor </a:t>
            </a:r>
            <a:r>
              <a:rPr lang="en-US" b="1" dirty="0"/>
              <a:t>5.4</a:t>
            </a:r>
          </a:p>
          <a:p>
            <a:r>
              <a:rPr lang="en-US" dirty="0"/>
              <a:t>This in return means larger beam sizes at the place of the final focus quads, therefore we might need larger aperture magnets, or increase L* (the distance of the last FF quad from the IP, for FCC: 2.2m)</a:t>
            </a:r>
            <a:endParaRPr lang="en-GB" dirty="0"/>
          </a:p>
        </p:txBody>
      </p:sp>
    </p:spTree>
    <p:extLst>
      <p:ext uri="{BB962C8B-B14F-4D97-AF65-F5344CB8AC3E}">
        <p14:creationId xmlns:p14="http://schemas.microsoft.com/office/powerpoint/2010/main" val="172193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8D6C38A-F5D9-2F3D-E80C-873EA7932EC3}"/>
              </a:ext>
            </a:extLst>
          </p:cNvPr>
          <p:cNvSpPr>
            <a:spLocks noGrp="1"/>
          </p:cNvSpPr>
          <p:nvPr>
            <p:ph idx="1"/>
          </p:nvPr>
        </p:nvSpPr>
        <p:spPr>
          <a:xfrm>
            <a:off x="609600" y="914401"/>
            <a:ext cx="10972800" cy="609600"/>
          </a:xfrm>
        </p:spPr>
        <p:txBody>
          <a:bodyPr/>
          <a:lstStyle/>
          <a:p>
            <a:r>
              <a:rPr lang="en-US" dirty="0"/>
              <a:t>Much more focusing than LEP, and less than FCC</a:t>
            </a:r>
            <a:endParaRPr lang="en-GB" dirty="0"/>
          </a:p>
        </p:txBody>
      </p:sp>
      <p:sp>
        <p:nvSpPr>
          <p:cNvPr id="3" name="Title 2">
            <a:extLst>
              <a:ext uri="{FF2B5EF4-FFF2-40B4-BE49-F238E27FC236}">
                <a16:creationId xmlns:a16="http://schemas.microsoft.com/office/drawing/2014/main" id="{029F07CE-2371-ACEC-3915-6F268A908EEA}"/>
              </a:ext>
            </a:extLst>
          </p:cNvPr>
          <p:cNvSpPr>
            <a:spLocks noGrp="1"/>
          </p:cNvSpPr>
          <p:nvPr>
            <p:ph type="title"/>
          </p:nvPr>
        </p:nvSpPr>
        <p:spPr/>
        <p:txBody>
          <a:bodyPr/>
          <a:lstStyle/>
          <a:p>
            <a:r>
              <a:rPr lang="en-US" dirty="0"/>
              <a:t>LEP3 cell</a:t>
            </a:r>
            <a:endParaRPr lang="en-GB" dirty="0"/>
          </a:p>
        </p:txBody>
      </p:sp>
      <p:sp>
        <p:nvSpPr>
          <p:cNvPr id="4" name="Footer Placeholder 3">
            <a:extLst>
              <a:ext uri="{FF2B5EF4-FFF2-40B4-BE49-F238E27FC236}">
                <a16:creationId xmlns:a16="http://schemas.microsoft.com/office/drawing/2014/main" id="{6B24E388-EFE3-A4DE-17EE-4961120BAA91}"/>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a:ln>
                  <a:noFill/>
                </a:ln>
                <a:solidFill>
                  <a:prstClr val="black">
                    <a:tint val="75000"/>
                  </a:prstClr>
                </a:solidFill>
                <a:effectLst/>
                <a:uLnTx/>
                <a:uFillTx/>
                <a:latin typeface="Calibri"/>
                <a:ea typeface="+mn-ea"/>
                <a:cs typeface="+mn-cs"/>
              </a:rPr>
              <a:t>M. Koratzinos</a:t>
            </a:r>
            <a:endParaRPr kumimoji="0" lang="en-GB"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pic>
        <p:nvPicPr>
          <p:cNvPr id="6" name="Picture 5">
            <a:extLst>
              <a:ext uri="{FF2B5EF4-FFF2-40B4-BE49-F238E27FC236}">
                <a16:creationId xmlns:a16="http://schemas.microsoft.com/office/drawing/2014/main" id="{F20D6DB1-6175-61C9-AFA1-4D76310F00BE}"/>
              </a:ext>
            </a:extLst>
          </p:cNvPr>
          <p:cNvPicPr>
            <a:picLocks noChangeAspect="1"/>
          </p:cNvPicPr>
          <p:nvPr/>
        </p:nvPicPr>
        <p:blipFill>
          <a:blip r:embed="rId2"/>
          <a:stretch>
            <a:fillRect/>
          </a:stretch>
        </p:blipFill>
        <p:spPr>
          <a:xfrm>
            <a:off x="624840" y="1524000"/>
            <a:ext cx="9581250" cy="4832349"/>
          </a:xfrm>
          <a:prstGeom prst="rect">
            <a:avLst/>
          </a:prstGeom>
        </p:spPr>
      </p:pic>
      <p:sp>
        <p:nvSpPr>
          <p:cNvPr id="7" name="TextBox 6">
            <a:extLst>
              <a:ext uri="{FF2B5EF4-FFF2-40B4-BE49-F238E27FC236}">
                <a16:creationId xmlns:a16="http://schemas.microsoft.com/office/drawing/2014/main" id="{85FDE9FE-DAB0-0064-C9A1-F84AF53591DC}"/>
              </a:ext>
            </a:extLst>
          </p:cNvPr>
          <p:cNvSpPr txBox="1"/>
          <p:nvPr/>
        </p:nvSpPr>
        <p:spPr>
          <a:xfrm>
            <a:off x="8345102" y="2529052"/>
            <a:ext cx="3721976" cy="3108543"/>
          </a:xfrm>
          <a:prstGeom prst="rect">
            <a:avLst/>
          </a:prstGeom>
          <a:solidFill>
            <a:srgbClr val="FFFF00"/>
          </a:solid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a:ea typeface="+mn-ea"/>
                <a:cs typeface="+mn-cs"/>
              </a:rPr>
              <a:t>Half cell length 13.5 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a:ea typeface="+mn-ea"/>
                <a:cs typeface="+mn-cs"/>
              </a:rPr>
              <a:t>Inevitably, packing factor suffers (80%)</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800" dirty="0">
                <a:solidFill>
                  <a:prstClr val="black"/>
                </a:solidFill>
                <a:latin typeface="Calibri"/>
              </a:rPr>
              <a:t>Quad length: 2m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a:ea typeface="+mn-ea"/>
                <a:cs typeface="+mn-cs"/>
              </a:rPr>
              <a:t>Sext. Length: 1.8m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800" dirty="0">
                <a:solidFill>
                  <a:prstClr val="black"/>
                </a:solidFill>
                <a:latin typeface="Calibri"/>
              </a:rPr>
              <a:t>Total number of </a:t>
            </a:r>
            <a:r>
              <a:rPr lang="en-US" sz="2800" dirty="0" err="1">
                <a:solidFill>
                  <a:prstClr val="black"/>
                </a:solidFill>
                <a:latin typeface="Calibri"/>
              </a:rPr>
              <a:t>sss</a:t>
            </a:r>
            <a:r>
              <a:rPr lang="en-US" sz="2800" dirty="0">
                <a:solidFill>
                  <a:prstClr val="black"/>
                </a:solidFill>
                <a:latin typeface="Calibri"/>
              </a:rPr>
              <a:t>: 1900</a:t>
            </a: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862917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F96B47E-4535-B797-9ADD-7206C26A9AC2}"/>
              </a:ext>
            </a:extLst>
          </p:cNvPr>
          <p:cNvSpPr>
            <a:spLocks noGrp="1"/>
          </p:cNvSpPr>
          <p:nvPr>
            <p:ph idx="1"/>
          </p:nvPr>
        </p:nvSpPr>
        <p:spPr>
          <a:xfrm>
            <a:off x="609600" y="914400"/>
            <a:ext cx="10972800" cy="4678363"/>
          </a:xfrm>
        </p:spPr>
        <p:txBody>
          <a:bodyPr>
            <a:normAutofit fontScale="92500" lnSpcReduction="10000"/>
          </a:bodyPr>
          <a:lstStyle/>
          <a:p>
            <a:r>
              <a:rPr lang="en-US" dirty="0"/>
              <a:t>LEP3 2017 design had a dipole bending radius of 2755m</a:t>
            </a:r>
          </a:p>
          <a:p>
            <a:r>
              <a:rPr lang="en-US" dirty="0"/>
              <a:t>Quads and sextupoles occupy 27.2 / 136m (20%); packing factor is 80%</a:t>
            </a:r>
          </a:p>
          <a:p>
            <a:r>
              <a:rPr lang="en-US" dirty="0"/>
              <a:t>By nesting sextupoles inside quads the packing factor becomes 85% </a:t>
            </a:r>
            <a:r>
              <a:rPr lang="en-US" dirty="0">
                <a:sym typeface="Wingdings" panose="05000000000000000000" pitchFamily="2" charset="2"/>
              </a:rPr>
              <a:t> bending radius is increased to 2960m</a:t>
            </a:r>
          </a:p>
          <a:p>
            <a:r>
              <a:rPr lang="en-US" dirty="0">
                <a:solidFill>
                  <a:schemeClr val="bg1">
                    <a:lumMod val="50000"/>
                  </a:schemeClr>
                </a:solidFill>
                <a:sym typeface="Wingdings" panose="05000000000000000000" pitchFamily="2" charset="2"/>
              </a:rPr>
              <a:t>By using different length QF/QD magnets we can go to 88% packing factor</a:t>
            </a:r>
          </a:p>
          <a:p>
            <a:r>
              <a:rPr lang="en-US" dirty="0">
                <a:solidFill>
                  <a:schemeClr val="bg1">
                    <a:lumMod val="50000"/>
                  </a:schemeClr>
                </a:solidFill>
                <a:sym typeface="Wingdings" panose="05000000000000000000" pitchFamily="2" charset="2"/>
              </a:rPr>
              <a:t>(all correctors are also nested)</a:t>
            </a:r>
          </a:p>
          <a:p>
            <a:r>
              <a:rPr lang="en-US" dirty="0">
                <a:solidFill>
                  <a:schemeClr val="bg1">
                    <a:lumMod val="50000"/>
                  </a:schemeClr>
                </a:solidFill>
                <a:sym typeface="Wingdings" panose="05000000000000000000" pitchFamily="2" charset="2"/>
              </a:rPr>
              <a:t> then we can reach a bending radius of </a:t>
            </a:r>
            <a:r>
              <a:rPr lang="en-US" b="1" dirty="0">
                <a:solidFill>
                  <a:schemeClr val="bg1">
                    <a:lumMod val="50000"/>
                  </a:schemeClr>
                </a:solidFill>
                <a:sym typeface="Wingdings" panose="05000000000000000000" pitchFamily="2" charset="2"/>
              </a:rPr>
              <a:t>3000m</a:t>
            </a:r>
            <a:r>
              <a:rPr lang="en-US" dirty="0">
                <a:solidFill>
                  <a:schemeClr val="bg1">
                    <a:lumMod val="50000"/>
                  </a:schemeClr>
                </a:solidFill>
                <a:sym typeface="Wingdings" panose="05000000000000000000" pitchFamily="2" charset="2"/>
              </a:rPr>
              <a:t>, close to the 3026m of LEP</a:t>
            </a:r>
            <a:endParaRPr lang="en-GB" dirty="0">
              <a:solidFill>
                <a:schemeClr val="bg1">
                  <a:lumMod val="50000"/>
                </a:schemeClr>
              </a:solidFill>
            </a:endParaRPr>
          </a:p>
        </p:txBody>
      </p:sp>
      <p:sp>
        <p:nvSpPr>
          <p:cNvPr id="3" name="Title 2">
            <a:extLst>
              <a:ext uri="{FF2B5EF4-FFF2-40B4-BE49-F238E27FC236}">
                <a16:creationId xmlns:a16="http://schemas.microsoft.com/office/drawing/2014/main" id="{0DFF3C14-312F-9DFE-9047-E217E7219EAE}"/>
              </a:ext>
            </a:extLst>
          </p:cNvPr>
          <p:cNvSpPr>
            <a:spLocks noGrp="1"/>
          </p:cNvSpPr>
          <p:nvPr>
            <p:ph type="title"/>
          </p:nvPr>
        </p:nvSpPr>
        <p:spPr/>
        <p:txBody>
          <a:bodyPr/>
          <a:lstStyle/>
          <a:p>
            <a:r>
              <a:rPr lang="en-US" dirty="0"/>
              <a:t>LEP3 FODO cell</a:t>
            </a:r>
            <a:endParaRPr lang="en-GB" dirty="0"/>
          </a:p>
        </p:txBody>
      </p:sp>
      <p:sp>
        <p:nvSpPr>
          <p:cNvPr id="4" name="Footer Placeholder 3">
            <a:extLst>
              <a:ext uri="{FF2B5EF4-FFF2-40B4-BE49-F238E27FC236}">
                <a16:creationId xmlns:a16="http://schemas.microsoft.com/office/drawing/2014/main" id="{2CD3F315-447A-5083-4B03-D4F14DDC6FD1}"/>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a:ln>
                  <a:noFill/>
                </a:ln>
                <a:solidFill>
                  <a:prstClr val="black">
                    <a:tint val="75000"/>
                  </a:prstClr>
                </a:solidFill>
                <a:effectLst/>
                <a:uLnTx/>
                <a:uFillTx/>
                <a:latin typeface="Calibri"/>
                <a:ea typeface="+mn-ea"/>
                <a:cs typeface="+mn-cs"/>
              </a:rPr>
              <a:t>M. Koratzinos</a:t>
            </a:r>
            <a:endParaRPr kumimoji="0" lang="en-GB"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421919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419C6DC-D991-E0A9-1397-D960E27349FD}"/>
              </a:ext>
            </a:extLst>
          </p:cNvPr>
          <p:cNvSpPr>
            <a:spLocks noGrp="1"/>
          </p:cNvSpPr>
          <p:nvPr>
            <p:ph idx="1"/>
          </p:nvPr>
        </p:nvSpPr>
        <p:spPr/>
        <p:txBody>
          <a:bodyPr/>
          <a:lstStyle/>
          <a:p>
            <a:r>
              <a:rPr lang="en-US" dirty="0"/>
              <a:t>LEP3 would benefit from a modern design low emittance lattice, like the ones used for light sources</a:t>
            </a:r>
          </a:p>
          <a:p>
            <a:r>
              <a:rPr lang="en-US" dirty="0"/>
              <a:t>We will then be able to gain in multiple fronts: emittances, packing factor, etc.</a:t>
            </a:r>
          </a:p>
          <a:p>
            <a:r>
              <a:rPr lang="en-US" dirty="0"/>
              <a:t>This will be number 1 in our priority list for next year, if we get the green light.</a:t>
            </a:r>
            <a:endParaRPr lang="en-GB" dirty="0"/>
          </a:p>
        </p:txBody>
      </p:sp>
      <p:sp>
        <p:nvSpPr>
          <p:cNvPr id="3" name="Title 2">
            <a:extLst>
              <a:ext uri="{FF2B5EF4-FFF2-40B4-BE49-F238E27FC236}">
                <a16:creationId xmlns:a16="http://schemas.microsoft.com/office/drawing/2014/main" id="{709D561B-D827-173C-476A-FD31E057ABDC}"/>
              </a:ext>
            </a:extLst>
          </p:cNvPr>
          <p:cNvSpPr>
            <a:spLocks noGrp="1"/>
          </p:cNvSpPr>
          <p:nvPr>
            <p:ph type="title"/>
          </p:nvPr>
        </p:nvSpPr>
        <p:spPr/>
        <p:txBody>
          <a:bodyPr/>
          <a:lstStyle/>
          <a:p>
            <a:r>
              <a:rPr lang="en-US" dirty="0"/>
              <a:t>LEP3 optics</a:t>
            </a:r>
            <a:endParaRPr lang="en-GB" dirty="0"/>
          </a:p>
        </p:txBody>
      </p:sp>
      <p:sp>
        <p:nvSpPr>
          <p:cNvPr id="4" name="Footer Placeholder 3">
            <a:extLst>
              <a:ext uri="{FF2B5EF4-FFF2-40B4-BE49-F238E27FC236}">
                <a16:creationId xmlns:a16="http://schemas.microsoft.com/office/drawing/2014/main" id="{402DA36E-D8D7-372A-C72F-BB13CB66F406}"/>
              </a:ext>
            </a:extLst>
          </p:cNvPr>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3795444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E3B8D9-2FA3-7F71-7594-3D261B2A5AF2}"/>
              </a:ext>
            </a:extLst>
          </p:cNvPr>
          <p:cNvSpPr>
            <a:spLocks noGrp="1"/>
          </p:cNvSpPr>
          <p:nvPr>
            <p:ph idx="1"/>
          </p:nvPr>
        </p:nvSpPr>
        <p:spPr>
          <a:xfrm>
            <a:off x="609600" y="914400"/>
            <a:ext cx="10972800" cy="1432076"/>
          </a:xfrm>
        </p:spPr>
        <p:txBody>
          <a:bodyPr>
            <a:normAutofit fontScale="92500" lnSpcReduction="10000"/>
          </a:bodyPr>
          <a:lstStyle/>
          <a:p>
            <a:r>
              <a:rPr lang="en-US" dirty="0"/>
              <a:t>LEP3 is not a new idea…</a:t>
            </a:r>
          </a:p>
          <a:p>
            <a:r>
              <a:rPr lang="en-US" dirty="0"/>
              <a:t>This is actually the third LEP3 day held at CERN and the 6</a:t>
            </a:r>
            <a:r>
              <a:rPr lang="en-US" baseline="30000" dirty="0"/>
              <a:t>th</a:t>
            </a:r>
            <a:r>
              <a:rPr lang="en-US" dirty="0"/>
              <a:t> indico event…</a:t>
            </a:r>
            <a:endParaRPr lang="en-GB" dirty="0"/>
          </a:p>
        </p:txBody>
      </p:sp>
      <p:sp>
        <p:nvSpPr>
          <p:cNvPr id="3" name="Title 2">
            <a:extLst>
              <a:ext uri="{FF2B5EF4-FFF2-40B4-BE49-F238E27FC236}">
                <a16:creationId xmlns:a16="http://schemas.microsoft.com/office/drawing/2014/main" id="{0088B22D-8A44-2168-2D91-2B5AE6261D70}"/>
              </a:ext>
            </a:extLst>
          </p:cNvPr>
          <p:cNvSpPr>
            <a:spLocks noGrp="1"/>
          </p:cNvSpPr>
          <p:nvPr>
            <p:ph type="title"/>
          </p:nvPr>
        </p:nvSpPr>
        <p:spPr/>
        <p:txBody>
          <a:bodyPr/>
          <a:lstStyle/>
          <a:p>
            <a:r>
              <a:rPr lang="en-US" dirty="0"/>
              <a:t>History </a:t>
            </a:r>
            <a:endParaRPr lang="en-GB" dirty="0"/>
          </a:p>
        </p:txBody>
      </p:sp>
      <p:sp>
        <p:nvSpPr>
          <p:cNvPr id="4" name="Footer Placeholder 3">
            <a:extLst>
              <a:ext uri="{FF2B5EF4-FFF2-40B4-BE49-F238E27FC236}">
                <a16:creationId xmlns:a16="http://schemas.microsoft.com/office/drawing/2014/main" id="{8EA80B0E-BA59-1C6D-3908-965E9446C7D1}"/>
              </a:ext>
            </a:extLst>
          </p:cNvPr>
          <p:cNvSpPr>
            <a:spLocks noGrp="1"/>
          </p:cNvSpPr>
          <p:nvPr>
            <p:ph type="ftr" sz="quarter" idx="11"/>
          </p:nvPr>
        </p:nvSpPr>
        <p:spPr>
          <a:xfrm>
            <a:off x="4191000" y="10795000"/>
            <a:ext cx="4114800" cy="365125"/>
          </a:xfrm>
        </p:spPr>
        <p:txBody>
          <a:bodyPr/>
          <a:lstStyle/>
          <a:p>
            <a:r>
              <a:rPr lang="es-ES"/>
              <a:t>M. Koratzinos</a:t>
            </a:r>
            <a:endParaRPr lang="en-GB" dirty="0"/>
          </a:p>
        </p:txBody>
      </p:sp>
      <p:pic>
        <p:nvPicPr>
          <p:cNvPr id="10" name="Picture 9">
            <a:extLst>
              <a:ext uri="{FF2B5EF4-FFF2-40B4-BE49-F238E27FC236}">
                <a16:creationId xmlns:a16="http://schemas.microsoft.com/office/drawing/2014/main" id="{EBC7D7D5-19A1-256F-3227-B399074147D1}"/>
              </a:ext>
            </a:extLst>
          </p:cNvPr>
          <p:cNvPicPr>
            <a:picLocks noChangeAspect="1"/>
          </p:cNvPicPr>
          <p:nvPr/>
        </p:nvPicPr>
        <p:blipFill>
          <a:blip r:embed="rId2"/>
          <a:stretch>
            <a:fillRect/>
          </a:stretch>
        </p:blipFill>
        <p:spPr>
          <a:xfrm>
            <a:off x="1352306" y="2352193"/>
            <a:ext cx="9487388" cy="1790792"/>
          </a:xfrm>
          <a:prstGeom prst="rect">
            <a:avLst/>
          </a:prstGeom>
        </p:spPr>
      </p:pic>
      <p:pic>
        <p:nvPicPr>
          <p:cNvPr id="12" name="Picture 11">
            <a:extLst>
              <a:ext uri="{FF2B5EF4-FFF2-40B4-BE49-F238E27FC236}">
                <a16:creationId xmlns:a16="http://schemas.microsoft.com/office/drawing/2014/main" id="{1BE1CE2B-2869-4C77-38F6-BE190D392129}"/>
              </a:ext>
            </a:extLst>
          </p:cNvPr>
          <p:cNvPicPr>
            <a:picLocks noChangeAspect="1"/>
          </p:cNvPicPr>
          <p:nvPr/>
        </p:nvPicPr>
        <p:blipFill>
          <a:blip r:embed="rId3"/>
          <a:stretch>
            <a:fillRect/>
          </a:stretch>
        </p:blipFill>
        <p:spPr>
          <a:xfrm>
            <a:off x="1365007" y="4193399"/>
            <a:ext cx="9474687" cy="1695537"/>
          </a:xfrm>
          <a:prstGeom prst="rect">
            <a:avLst/>
          </a:prstGeom>
        </p:spPr>
      </p:pic>
      <p:sp>
        <p:nvSpPr>
          <p:cNvPr id="13" name="Content Placeholder 1">
            <a:extLst>
              <a:ext uri="{FF2B5EF4-FFF2-40B4-BE49-F238E27FC236}">
                <a16:creationId xmlns:a16="http://schemas.microsoft.com/office/drawing/2014/main" id="{7E0122CA-EFAC-C841-3C23-773A5FBB3EED}"/>
              </a:ext>
            </a:extLst>
          </p:cNvPr>
          <p:cNvSpPr txBox="1">
            <a:spLocks/>
          </p:cNvSpPr>
          <p:nvPr/>
        </p:nvSpPr>
        <p:spPr>
          <a:xfrm>
            <a:off x="914400" y="5894653"/>
            <a:ext cx="10972800" cy="914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t>…so after 13 years, we are making a comeback!</a:t>
            </a:r>
            <a:endParaRPr lang="en-GB" dirty="0"/>
          </a:p>
        </p:txBody>
      </p:sp>
    </p:spTree>
    <p:extLst>
      <p:ext uri="{BB962C8B-B14F-4D97-AF65-F5344CB8AC3E}">
        <p14:creationId xmlns:p14="http://schemas.microsoft.com/office/powerpoint/2010/main" val="33962094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FB4A908-C7BC-B1FE-3C94-0A6127527516}"/>
              </a:ext>
            </a:extLst>
          </p:cNvPr>
          <p:cNvSpPr>
            <a:spLocks noGrp="1"/>
          </p:cNvSpPr>
          <p:nvPr>
            <p:ph idx="1"/>
          </p:nvPr>
        </p:nvSpPr>
        <p:spPr>
          <a:xfrm>
            <a:off x="609600" y="1128201"/>
            <a:ext cx="4217581" cy="4601598"/>
          </a:xfrm>
        </p:spPr>
        <p:txBody>
          <a:bodyPr>
            <a:normAutofit lnSpcReduction="10000"/>
          </a:bodyPr>
          <a:lstStyle/>
          <a:p>
            <a:r>
              <a:rPr lang="en-US" dirty="0"/>
              <a:t>The old 2017 design needs to be modified.</a:t>
            </a:r>
          </a:p>
          <a:p>
            <a:r>
              <a:rPr lang="en-US" dirty="0"/>
              <a:t>Distance of the two beams: ~4m</a:t>
            </a:r>
          </a:p>
          <a:p>
            <a:r>
              <a:rPr lang="en-US" dirty="0"/>
              <a:t>(currently the IP is 2.5m off)</a:t>
            </a:r>
          </a:p>
          <a:p>
            <a:r>
              <a:rPr lang="en-US" dirty="0"/>
              <a:t>Relatively simple task to move the IP back to zero</a:t>
            </a:r>
            <a:endParaRPr lang="en-GB" dirty="0"/>
          </a:p>
        </p:txBody>
      </p:sp>
      <p:sp>
        <p:nvSpPr>
          <p:cNvPr id="3" name="Title 2">
            <a:extLst>
              <a:ext uri="{FF2B5EF4-FFF2-40B4-BE49-F238E27FC236}">
                <a16:creationId xmlns:a16="http://schemas.microsoft.com/office/drawing/2014/main" id="{E18FCACF-1482-71BC-285E-19E497078A54}"/>
              </a:ext>
            </a:extLst>
          </p:cNvPr>
          <p:cNvSpPr>
            <a:spLocks noGrp="1"/>
          </p:cNvSpPr>
          <p:nvPr>
            <p:ph type="title"/>
          </p:nvPr>
        </p:nvSpPr>
        <p:spPr/>
        <p:txBody>
          <a:bodyPr/>
          <a:lstStyle/>
          <a:p>
            <a:r>
              <a:rPr lang="en-US" dirty="0"/>
              <a:t>IR design</a:t>
            </a:r>
            <a:endParaRPr lang="en-GB" dirty="0"/>
          </a:p>
        </p:txBody>
      </p:sp>
      <p:sp>
        <p:nvSpPr>
          <p:cNvPr id="4" name="Footer Placeholder 3">
            <a:extLst>
              <a:ext uri="{FF2B5EF4-FFF2-40B4-BE49-F238E27FC236}">
                <a16:creationId xmlns:a16="http://schemas.microsoft.com/office/drawing/2014/main" id="{E5711E8C-62F5-E7BA-61C2-422FA43915D7}"/>
              </a:ext>
            </a:extLst>
          </p:cNvPr>
          <p:cNvSpPr>
            <a:spLocks noGrp="1"/>
          </p:cNvSpPr>
          <p:nvPr>
            <p:ph type="ftr" sz="quarter" idx="11"/>
          </p:nvPr>
        </p:nvSpPr>
        <p:spPr/>
        <p:txBody>
          <a:bodyPr/>
          <a:lstStyle/>
          <a:p>
            <a:r>
              <a:rPr lang="es-ES"/>
              <a:t>M. Koratzinos</a:t>
            </a:r>
            <a:endParaRPr lang="en-GB" dirty="0"/>
          </a:p>
        </p:txBody>
      </p:sp>
      <p:pic>
        <p:nvPicPr>
          <p:cNvPr id="6" name="Picture 5">
            <a:extLst>
              <a:ext uri="{FF2B5EF4-FFF2-40B4-BE49-F238E27FC236}">
                <a16:creationId xmlns:a16="http://schemas.microsoft.com/office/drawing/2014/main" id="{C0222924-E211-A9E1-AD7A-EDF45AD0355D}"/>
              </a:ext>
            </a:extLst>
          </p:cNvPr>
          <p:cNvPicPr>
            <a:picLocks noChangeAspect="1"/>
          </p:cNvPicPr>
          <p:nvPr/>
        </p:nvPicPr>
        <p:blipFill>
          <a:blip r:embed="rId2"/>
          <a:stretch>
            <a:fillRect/>
          </a:stretch>
        </p:blipFill>
        <p:spPr>
          <a:xfrm>
            <a:off x="5045688" y="1128201"/>
            <a:ext cx="6976184" cy="4601598"/>
          </a:xfrm>
          <a:prstGeom prst="rect">
            <a:avLst/>
          </a:prstGeom>
        </p:spPr>
      </p:pic>
    </p:spTree>
    <p:extLst>
      <p:ext uri="{BB962C8B-B14F-4D97-AF65-F5344CB8AC3E}">
        <p14:creationId xmlns:p14="http://schemas.microsoft.com/office/powerpoint/2010/main" val="7600571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436C7-4165-3C79-4ED1-6FD7DC0BB40A}"/>
              </a:ext>
            </a:extLst>
          </p:cNvPr>
          <p:cNvSpPr>
            <a:spLocks noGrp="1"/>
          </p:cNvSpPr>
          <p:nvPr>
            <p:ph type="title"/>
          </p:nvPr>
        </p:nvSpPr>
        <p:spPr/>
        <p:txBody>
          <a:bodyPr/>
          <a:lstStyle/>
          <a:p>
            <a:r>
              <a:rPr lang="en-US" dirty="0"/>
              <a:t>Injector complex</a:t>
            </a:r>
            <a:endParaRPr lang="en-GB" dirty="0"/>
          </a:p>
        </p:txBody>
      </p:sp>
      <p:sp>
        <p:nvSpPr>
          <p:cNvPr id="3" name="Text Placeholder 2">
            <a:extLst>
              <a:ext uri="{FF2B5EF4-FFF2-40B4-BE49-F238E27FC236}">
                <a16:creationId xmlns:a16="http://schemas.microsoft.com/office/drawing/2014/main" id="{A5CEDA42-B357-CD4B-334A-2F592B026728}"/>
              </a:ext>
            </a:extLst>
          </p:cNvPr>
          <p:cNvSpPr>
            <a:spLocks noGrp="1"/>
          </p:cNvSpPr>
          <p:nvPr>
            <p:ph type="body" idx="1"/>
          </p:nvPr>
        </p:nvSpPr>
        <p:spPr/>
        <p:txBody>
          <a:bodyPr/>
          <a:lstStyle/>
          <a:p>
            <a:endParaRPr lang="en-GB"/>
          </a:p>
        </p:txBody>
      </p:sp>
      <p:sp>
        <p:nvSpPr>
          <p:cNvPr id="4" name="Footer Placeholder 3">
            <a:extLst>
              <a:ext uri="{FF2B5EF4-FFF2-40B4-BE49-F238E27FC236}">
                <a16:creationId xmlns:a16="http://schemas.microsoft.com/office/drawing/2014/main" id="{DA96B39A-BEA6-3512-ED37-7F4011D43EDF}"/>
              </a:ext>
            </a:extLst>
          </p:cNvPr>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34416103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B0E3659-D480-BA3B-6C17-83A79203151C}"/>
              </a:ext>
            </a:extLst>
          </p:cNvPr>
          <p:cNvSpPr>
            <a:spLocks noGrp="1"/>
          </p:cNvSpPr>
          <p:nvPr>
            <p:ph idx="1"/>
          </p:nvPr>
        </p:nvSpPr>
        <p:spPr>
          <a:xfrm>
            <a:off x="609600" y="1005841"/>
            <a:ext cx="10972800" cy="4525963"/>
          </a:xfrm>
        </p:spPr>
        <p:txBody>
          <a:bodyPr/>
          <a:lstStyle/>
          <a:p>
            <a:r>
              <a:rPr lang="en-US" dirty="0"/>
              <a:t>The energy of the injector is determined by the minimum field of the booster magnets and the energy swing</a:t>
            </a:r>
          </a:p>
          <a:p>
            <a:r>
              <a:rPr lang="en-US" dirty="0"/>
              <a:t>For FCC, injector energy is 20GeV.</a:t>
            </a:r>
          </a:p>
          <a:p>
            <a:r>
              <a:rPr lang="en-US" dirty="0"/>
              <a:t>LEP3 has magnets that are a factor 3.4 stronger</a:t>
            </a:r>
          </a:p>
          <a:p>
            <a:r>
              <a:rPr lang="en-US" dirty="0"/>
              <a:t>We can safely reduce the energy to 10GeV</a:t>
            </a:r>
          </a:p>
          <a:p>
            <a:r>
              <a:rPr lang="en-US" dirty="0"/>
              <a:t>This makes the injector shorter and cheaper</a:t>
            </a:r>
          </a:p>
          <a:p>
            <a:r>
              <a:rPr lang="en-US" dirty="0"/>
              <a:t>This in turn possibly allows a different placement resulting in a much shorter transfer line (see John Osborne’s talk)</a:t>
            </a:r>
            <a:endParaRPr lang="en-GB" dirty="0"/>
          </a:p>
        </p:txBody>
      </p:sp>
      <p:sp>
        <p:nvSpPr>
          <p:cNvPr id="3" name="Title 2">
            <a:extLst>
              <a:ext uri="{FF2B5EF4-FFF2-40B4-BE49-F238E27FC236}">
                <a16:creationId xmlns:a16="http://schemas.microsoft.com/office/drawing/2014/main" id="{E915A2DA-35A2-A695-F433-473FC0C445D8}"/>
              </a:ext>
            </a:extLst>
          </p:cNvPr>
          <p:cNvSpPr>
            <a:spLocks noGrp="1"/>
          </p:cNvSpPr>
          <p:nvPr>
            <p:ph type="title"/>
          </p:nvPr>
        </p:nvSpPr>
        <p:spPr/>
        <p:txBody>
          <a:bodyPr/>
          <a:lstStyle/>
          <a:p>
            <a:r>
              <a:rPr lang="en-US" dirty="0"/>
              <a:t>LEP3 injector</a:t>
            </a:r>
            <a:endParaRPr lang="en-GB" dirty="0"/>
          </a:p>
        </p:txBody>
      </p:sp>
      <p:sp>
        <p:nvSpPr>
          <p:cNvPr id="4" name="Footer Placeholder 3">
            <a:extLst>
              <a:ext uri="{FF2B5EF4-FFF2-40B4-BE49-F238E27FC236}">
                <a16:creationId xmlns:a16="http://schemas.microsoft.com/office/drawing/2014/main" id="{CA890138-FAF9-BE6E-C686-7D4C5A284615}"/>
              </a:ext>
            </a:extLst>
          </p:cNvPr>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911201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024E5F4-5DB8-4DED-18F8-CDFEAF0711E4}"/>
              </a:ext>
            </a:extLst>
          </p:cNvPr>
          <p:cNvPicPr>
            <a:picLocks noChangeAspect="1"/>
          </p:cNvPicPr>
          <p:nvPr/>
        </p:nvPicPr>
        <p:blipFill>
          <a:blip r:embed="rId2"/>
          <a:stretch>
            <a:fillRect/>
          </a:stretch>
        </p:blipFill>
        <p:spPr>
          <a:xfrm>
            <a:off x="1402737" y="876600"/>
            <a:ext cx="9215020" cy="6704426"/>
          </a:xfrm>
          <a:prstGeom prst="rect">
            <a:avLst/>
          </a:prstGeom>
        </p:spPr>
      </p:pic>
      <p:pic>
        <p:nvPicPr>
          <p:cNvPr id="6" name="Picture 5" descr="A map of a city&#10;&#10;AI-generated content may be incorrect.">
            <a:extLst>
              <a:ext uri="{FF2B5EF4-FFF2-40B4-BE49-F238E27FC236}">
                <a16:creationId xmlns:a16="http://schemas.microsoft.com/office/drawing/2014/main" id="{6C5CDAB5-33FA-F8F4-5379-8E4573A8FB8B}"/>
              </a:ext>
            </a:extLst>
          </p:cNvPr>
          <p:cNvPicPr>
            <a:picLocks noChangeAspect="1"/>
          </p:cNvPicPr>
          <p:nvPr/>
        </p:nvPicPr>
        <p:blipFill>
          <a:blip r:embed="rId3">
            <a:alphaModFix amt="76000"/>
            <a:extLst>
              <a:ext uri="{28A0092B-C50C-407E-A947-70E740481C1C}">
                <a14:useLocalDpi xmlns:a14="http://schemas.microsoft.com/office/drawing/2010/main" val="0"/>
              </a:ext>
            </a:extLst>
          </a:blip>
          <a:srcRect r="37153"/>
          <a:stretch/>
        </p:blipFill>
        <p:spPr>
          <a:xfrm rot="4347953">
            <a:off x="4658405" y="2163516"/>
            <a:ext cx="1396950" cy="1070809"/>
          </a:xfrm>
          <a:prstGeom prst="rect">
            <a:avLst/>
          </a:prstGeom>
        </p:spPr>
      </p:pic>
      <p:cxnSp>
        <p:nvCxnSpPr>
          <p:cNvPr id="7" name="Straight Connector 6">
            <a:extLst>
              <a:ext uri="{FF2B5EF4-FFF2-40B4-BE49-F238E27FC236}">
                <a16:creationId xmlns:a16="http://schemas.microsoft.com/office/drawing/2014/main" id="{5C6E8931-6185-2C5C-CE0B-2202613DA3CF}"/>
              </a:ext>
            </a:extLst>
          </p:cNvPr>
          <p:cNvCxnSpPr>
            <a:cxnSpLocks/>
            <a:endCxn id="6" idx="3"/>
          </p:cNvCxnSpPr>
          <p:nvPr/>
        </p:nvCxnSpPr>
        <p:spPr>
          <a:xfrm flipH="1" flipV="1">
            <a:off x="5567312" y="3364943"/>
            <a:ext cx="546849" cy="177646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nvGrpSpPr>
          <p:cNvPr id="8" name="Group 7">
            <a:extLst>
              <a:ext uri="{FF2B5EF4-FFF2-40B4-BE49-F238E27FC236}">
                <a16:creationId xmlns:a16="http://schemas.microsoft.com/office/drawing/2014/main" id="{DC25108E-0BDF-F22A-DD5E-9194D40237E6}"/>
              </a:ext>
            </a:extLst>
          </p:cNvPr>
          <p:cNvGrpSpPr/>
          <p:nvPr/>
        </p:nvGrpSpPr>
        <p:grpSpPr>
          <a:xfrm>
            <a:off x="3407963" y="5422894"/>
            <a:ext cx="1745999" cy="328547"/>
            <a:chOff x="6184742" y="1847494"/>
            <a:chExt cx="1745999" cy="328547"/>
          </a:xfrm>
        </p:grpSpPr>
        <p:cxnSp>
          <p:nvCxnSpPr>
            <p:cNvPr id="9" name="Straight Connector 8">
              <a:extLst>
                <a:ext uri="{FF2B5EF4-FFF2-40B4-BE49-F238E27FC236}">
                  <a16:creationId xmlns:a16="http://schemas.microsoft.com/office/drawing/2014/main" id="{66AF117B-04E5-9DB1-4D66-6F8448B2F9CF}"/>
                </a:ext>
              </a:extLst>
            </p:cNvPr>
            <p:cNvCxnSpPr>
              <a:cxnSpLocks/>
            </p:cNvCxnSpPr>
            <p:nvPr/>
          </p:nvCxnSpPr>
          <p:spPr>
            <a:xfrm>
              <a:off x="6184742" y="2176041"/>
              <a:ext cx="1745999" cy="0"/>
            </a:xfrm>
            <a:prstGeom prst="line">
              <a:avLst/>
            </a:prstGeom>
            <a:ln>
              <a:solidFill>
                <a:schemeClr val="accent5">
                  <a:lumMod val="60000"/>
                  <a:lumOff val="40000"/>
                </a:schemeClr>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3F24F051-9920-D416-5135-CCC0A1EF4B8A}"/>
                </a:ext>
              </a:extLst>
            </p:cNvPr>
            <p:cNvSpPr txBox="1"/>
            <p:nvPr/>
          </p:nvSpPr>
          <p:spPr>
            <a:xfrm>
              <a:off x="6702784" y="1847494"/>
              <a:ext cx="709914" cy="276999"/>
            </a:xfrm>
            <a:prstGeom prst="rect">
              <a:avLst/>
            </a:prstGeom>
            <a:solidFill>
              <a:schemeClr val="bg1"/>
            </a:solidFill>
          </p:spPr>
          <p:txBody>
            <a:bodyPr wrap="square" tIns="0" bIns="0" rtlCol="0">
              <a:spAutoFit/>
            </a:bodyPr>
            <a:lstStyle/>
            <a:p>
              <a:r>
                <a:rPr lang="en-GB" dirty="0"/>
                <a:t>1 km</a:t>
              </a:r>
            </a:p>
          </p:txBody>
        </p:sp>
      </p:grpSp>
      <p:sp>
        <p:nvSpPr>
          <p:cNvPr id="11" name="TextBox 10">
            <a:extLst>
              <a:ext uri="{FF2B5EF4-FFF2-40B4-BE49-F238E27FC236}">
                <a16:creationId xmlns:a16="http://schemas.microsoft.com/office/drawing/2014/main" id="{9DD9F63A-F513-4483-FF2F-2F11B097B802}"/>
              </a:ext>
            </a:extLst>
          </p:cNvPr>
          <p:cNvSpPr txBox="1"/>
          <p:nvPr/>
        </p:nvSpPr>
        <p:spPr>
          <a:xfrm>
            <a:off x="7220102" y="2090968"/>
            <a:ext cx="2267712" cy="369332"/>
          </a:xfrm>
          <a:prstGeom prst="rect">
            <a:avLst/>
          </a:prstGeom>
          <a:solidFill>
            <a:schemeClr val="bg1"/>
          </a:solidFill>
        </p:spPr>
        <p:txBody>
          <a:bodyPr wrap="square" rtlCol="0">
            <a:spAutoFit/>
          </a:bodyPr>
          <a:lstStyle/>
          <a:p>
            <a:r>
              <a:rPr lang="en-GB" dirty="0"/>
              <a:t>Transfer line ca 1 km</a:t>
            </a:r>
          </a:p>
        </p:txBody>
      </p:sp>
      <p:sp>
        <p:nvSpPr>
          <p:cNvPr id="3" name="Title 2">
            <a:extLst>
              <a:ext uri="{FF2B5EF4-FFF2-40B4-BE49-F238E27FC236}">
                <a16:creationId xmlns:a16="http://schemas.microsoft.com/office/drawing/2014/main" id="{6D4EFB31-D3BB-6564-E653-8326EDC87FB5}"/>
              </a:ext>
            </a:extLst>
          </p:cNvPr>
          <p:cNvSpPr>
            <a:spLocks noGrp="1"/>
          </p:cNvSpPr>
          <p:nvPr>
            <p:ph type="title"/>
          </p:nvPr>
        </p:nvSpPr>
        <p:spPr/>
        <p:txBody>
          <a:bodyPr/>
          <a:lstStyle/>
          <a:p>
            <a:r>
              <a:rPr lang="en-US" dirty="0"/>
              <a:t>Injector placement</a:t>
            </a:r>
            <a:endParaRPr lang="en-GB" dirty="0"/>
          </a:p>
        </p:txBody>
      </p:sp>
      <p:sp>
        <p:nvSpPr>
          <p:cNvPr id="4" name="Footer Placeholder 3">
            <a:extLst>
              <a:ext uri="{FF2B5EF4-FFF2-40B4-BE49-F238E27FC236}">
                <a16:creationId xmlns:a16="http://schemas.microsoft.com/office/drawing/2014/main" id="{0E73757B-17F2-6341-3F01-78D61AE6EFDC}"/>
              </a:ext>
            </a:extLst>
          </p:cNvPr>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31046778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D1039A-53FB-4A4A-9C7E-D7D98DD693CE}"/>
              </a:ext>
            </a:extLst>
          </p:cNvPr>
          <p:cNvSpPr>
            <a:spLocks noGrp="1"/>
          </p:cNvSpPr>
          <p:nvPr>
            <p:ph type="title"/>
          </p:nvPr>
        </p:nvSpPr>
        <p:spPr/>
        <p:txBody>
          <a:bodyPr/>
          <a:lstStyle/>
          <a:p>
            <a:r>
              <a:rPr lang="en-US" dirty="0"/>
              <a:t>RF</a:t>
            </a:r>
            <a:endParaRPr lang="en-GB" dirty="0"/>
          </a:p>
        </p:txBody>
      </p:sp>
      <p:sp>
        <p:nvSpPr>
          <p:cNvPr id="3" name="Text Placeholder 2">
            <a:extLst>
              <a:ext uri="{FF2B5EF4-FFF2-40B4-BE49-F238E27FC236}">
                <a16:creationId xmlns:a16="http://schemas.microsoft.com/office/drawing/2014/main" id="{249EB3B3-2BDE-DFE6-FE42-46767D957757}"/>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4843257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9F87CDB-7D08-0F63-78C9-D17EBF8ED94E}"/>
              </a:ext>
            </a:extLst>
          </p:cNvPr>
          <p:cNvSpPr>
            <a:spLocks noGrp="1"/>
          </p:cNvSpPr>
          <p:nvPr>
            <p:ph idx="1"/>
          </p:nvPr>
        </p:nvSpPr>
        <p:spPr>
          <a:xfrm>
            <a:off x="609600" y="1004093"/>
            <a:ext cx="10972800" cy="4929982"/>
          </a:xfrm>
        </p:spPr>
        <p:txBody>
          <a:bodyPr>
            <a:normAutofit lnSpcReduction="10000"/>
          </a:bodyPr>
          <a:lstStyle/>
          <a:p>
            <a:r>
              <a:rPr lang="en-US" dirty="0"/>
              <a:t>Together with the RF group, we can come up with an RF design that respects all our requirements: see the talk by Ivan</a:t>
            </a:r>
          </a:p>
          <a:p>
            <a:r>
              <a:rPr lang="en-US" dirty="0"/>
              <a:t>We have opted for a pure 800MHz system (cheaper to build and operate than a hybrid 400-800MHz system</a:t>
            </a:r>
          </a:p>
          <a:p>
            <a:r>
              <a:rPr lang="en-US" dirty="0"/>
              <a:t>For the Z running: single cell; for the WW and ZH collider: 4-cell for the booster: 6-cell</a:t>
            </a:r>
          </a:p>
          <a:p>
            <a:r>
              <a:rPr lang="en-US" dirty="0"/>
              <a:t>We use a single RF system at the ZH and a double at the Z (and currently a double system at the WW)</a:t>
            </a:r>
          </a:p>
          <a:p>
            <a:r>
              <a:rPr lang="en-US" dirty="0"/>
              <a:t>We have four LSS to fit the RF for the collider and the booster, each 545m long</a:t>
            </a:r>
          </a:p>
        </p:txBody>
      </p:sp>
      <p:sp>
        <p:nvSpPr>
          <p:cNvPr id="3" name="Title 2">
            <a:extLst>
              <a:ext uri="{FF2B5EF4-FFF2-40B4-BE49-F238E27FC236}">
                <a16:creationId xmlns:a16="http://schemas.microsoft.com/office/drawing/2014/main" id="{2AA4F5AA-C7D1-4D1E-4B00-D60ECF112958}"/>
              </a:ext>
            </a:extLst>
          </p:cNvPr>
          <p:cNvSpPr>
            <a:spLocks noGrp="1"/>
          </p:cNvSpPr>
          <p:nvPr>
            <p:ph type="title"/>
          </p:nvPr>
        </p:nvSpPr>
        <p:spPr/>
        <p:txBody>
          <a:bodyPr/>
          <a:lstStyle/>
          <a:p>
            <a:r>
              <a:rPr lang="en-US" dirty="0"/>
              <a:t>RF strategy</a:t>
            </a:r>
            <a:endParaRPr lang="en-GB" dirty="0"/>
          </a:p>
        </p:txBody>
      </p:sp>
      <p:sp>
        <p:nvSpPr>
          <p:cNvPr id="4" name="Footer Placeholder 3">
            <a:extLst>
              <a:ext uri="{FF2B5EF4-FFF2-40B4-BE49-F238E27FC236}">
                <a16:creationId xmlns:a16="http://schemas.microsoft.com/office/drawing/2014/main" id="{44DE9AD0-A8A4-402A-4F1E-FABB06ADC67D}"/>
              </a:ext>
            </a:extLst>
          </p:cNvPr>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2137951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9768B1D-5F0B-0CCC-AA7B-FEF05A6ECAED}"/>
              </a:ext>
            </a:extLst>
          </p:cNvPr>
          <p:cNvSpPr>
            <a:spLocks noGrp="1"/>
          </p:cNvSpPr>
          <p:nvPr>
            <p:ph idx="1"/>
          </p:nvPr>
        </p:nvSpPr>
        <p:spPr>
          <a:xfrm>
            <a:off x="466725" y="1238249"/>
            <a:ext cx="8229600" cy="4791075"/>
          </a:xfrm>
        </p:spPr>
        <p:txBody>
          <a:bodyPr>
            <a:normAutofit fontScale="85000" lnSpcReduction="20000"/>
          </a:bodyPr>
          <a:lstStyle/>
          <a:p>
            <a:r>
              <a:rPr lang="en-US" dirty="0"/>
              <a:t>At LEP3 we are not limited by the achievable gradient, but by the amount of power we can put in the cavities (the Fundamental Power Couplers)</a:t>
            </a:r>
          </a:p>
          <a:p>
            <a:r>
              <a:rPr lang="en-US" dirty="0"/>
              <a:t>Current state of the art of these couplers is 250kW for 800MHz</a:t>
            </a:r>
          </a:p>
          <a:p>
            <a:r>
              <a:rPr lang="en-US" dirty="0"/>
              <a:t>If we were able to </a:t>
            </a:r>
            <a:r>
              <a:rPr lang="en-US"/>
              <a:t>get 22% </a:t>
            </a:r>
            <a:r>
              <a:rPr lang="en-US" dirty="0"/>
              <a:t>more power from these couplers, then 6-cell cavities (which are more space efficient) would fit, and the collider would not need 4-cell cavities</a:t>
            </a:r>
          </a:p>
          <a:p>
            <a:r>
              <a:rPr lang="en-US" dirty="0"/>
              <a:t>This would make the system cheaper (less cryomodules) and shorter </a:t>
            </a:r>
          </a:p>
          <a:p>
            <a:r>
              <a:rPr lang="en-US" dirty="0"/>
              <a:t>Some R&amp;D on this topic would be very beneficial for LEP3</a:t>
            </a:r>
            <a:endParaRPr lang="en-GB" dirty="0"/>
          </a:p>
        </p:txBody>
      </p:sp>
      <p:sp>
        <p:nvSpPr>
          <p:cNvPr id="3" name="Title 2">
            <a:extLst>
              <a:ext uri="{FF2B5EF4-FFF2-40B4-BE49-F238E27FC236}">
                <a16:creationId xmlns:a16="http://schemas.microsoft.com/office/drawing/2014/main" id="{013AB142-FBCA-7C63-C90A-25532989485A}"/>
              </a:ext>
            </a:extLst>
          </p:cNvPr>
          <p:cNvSpPr>
            <a:spLocks noGrp="1"/>
          </p:cNvSpPr>
          <p:nvPr>
            <p:ph type="title"/>
          </p:nvPr>
        </p:nvSpPr>
        <p:spPr/>
        <p:txBody>
          <a:bodyPr/>
          <a:lstStyle/>
          <a:p>
            <a:r>
              <a:rPr lang="en-US" dirty="0"/>
              <a:t>Fundamental power couplers</a:t>
            </a:r>
            <a:endParaRPr lang="en-GB" dirty="0"/>
          </a:p>
        </p:txBody>
      </p:sp>
      <p:sp>
        <p:nvSpPr>
          <p:cNvPr id="4" name="Footer Placeholder 3">
            <a:extLst>
              <a:ext uri="{FF2B5EF4-FFF2-40B4-BE49-F238E27FC236}">
                <a16:creationId xmlns:a16="http://schemas.microsoft.com/office/drawing/2014/main" id="{AD3E9D66-163D-9A9C-C63F-71C85B42B96B}"/>
              </a:ext>
            </a:extLst>
          </p:cNvPr>
          <p:cNvSpPr>
            <a:spLocks noGrp="1"/>
          </p:cNvSpPr>
          <p:nvPr>
            <p:ph type="ftr" sz="quarter" idx="11"/>
          </p:nvPr>
        </p:nvSpPr>
        <p:spPr/>
        <p:txBody>
          <a:bodyPr/>
          <a:lstStyle/>
          <a:p>
            <a:r>
              <a:rPr lang="es-ES"/>
              <a:t>M. Koratzinos</a:t>
            </a:r>
            <a:endParaRPr lang="en-GB" dirty="0"/>
          </a:p>
        </p:txBody>
      </p:sp>
      <p:grpSp>
        <p:nvGrpSpPr>
          <p:cNvPr id="8" name="Group 7">
            <a:extLst>
              <a:ext uri="{FF2B5EF4-FFF2-40B4-BE49-F238E27FC236}">
                <a16:creationId xmlns:a16="http://schemas.microsoft.com/office/drawing/2014/main" id="{AB6BA8CE-E644-735B-0DC9-FE0DC48AFB69}"/>
              </a:ext>
            </a:extLst>
          </p:cNvPr>
          <p:cNvGrpSpPr/>
          <p:nvPr/>
        </p:nvGrpSpPr>
        <p:grpSpPr>
          <a:xfrm>
            <a:off x="8982075" y="761888"/>
            <a:ext cx="3133800" cy="4343623"/>
            <a:chOff x="8982075" y="761888"/>
            <a:chExt cx="3133800" cy="4343623"/>
          </a:xfrm>
        </p:grpSpPr>
        <p:pic>
          <p:nvPicPr>
            <p:cNvPr id="6" name="Picture 5">
              <a:extLst>
                <a:ext uri="{FF2B5EF4-FFF2-40B4-BE49-F238E27FC236}">
                  <a16:creationId xmlns:a16="http://schemas.microsoft.com/office/drawing/2014/main" id="{224D542F-3069-5BBA-63A8-3068005E6C0C}"/>
                </a:ext>
              </a:extLst>
            </p:cNvPr>
            <p:cNvPicPr>
              <a:picLocks noChangeAspect="1"/>
            </p:cNvPicPr>
            <p:nvPr/>
          </p:nvPicPr>
          <p:blipFill>
            <a:blip r:embed="rId2"/>
            <a:stretch>
              <a:fillRect/>
            </a:stretch>
          </p:blipFill>
          <p:spPr>
            <a:xfrm>
              <a:off x="9201075" y="761888"/>
              <a:ext cx="2914800" cy="4343623"/>
            </a:xfrm>
            <a:prstGeom prst="rect">
              <a:avLst/>
            </a:prstGeom>
          </p:spPr>
        </p:pic>
        <p:sp>
          <p:nvSpPr>
            <p:cNvPr id="7" name="Rectangle 6">
              <a:extLst>
                <a:ext uri="{FF2B5EF4-FFF2-40B4-BE49-F238E27FC236}">
                  <a16:creationId xmlns:a16="http://schemas.microsoft.com/office/drawing/2014/main" id="{9FF6F33C-63AB-553E-6CFF-8D76F372981F}"/>
                </a:ext>
              </a:extLst>
            </p:cNvPr>
            <p:cNvSpPr/>
            <p:nvPr/>
          </p:nvSpPr>
          <p:spPr>
            <a:xfrm>
              <a:off x="8982075" y="3429000"/>
              <a:ext cx="638175" cy="167651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263177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9B75699-B2CF-7349-DD19-014519E94DAE}"/>
              </a:ext>
            </a:extLst>
          </p:cNvPr>
          <p:cNvSpPr>
            <a:spLocks noGrp="1"/>
          </p:cNvSpPr>
          <p:nvPr>
            <p:ph idx="1"/>
          </p:nvPr>
        </p:nvSpPr>
        <p:spPr>
          <a:xfrm>
            <a:off x="609600" y="914400"/>
            <a:ext cx="10972800" cy="5807075"/>
          </a:xfrm>
        </p:spPr>
        <p:txBody>
          <a:bodyPr>
            <a:normAutofit/>
          </a:bodyPr>
          <a:lstStyle/>
          <a:p>
            <a:r>
              <a:rPr lang="en-US" dirty="0"/>
              <a:t>LEP3 has 8 LSS, each 545m long (4360m total)</a:t>
            </a:r>
          </a:p>
          <a:p>
            <a:r>
              <a:rPr lang="en-US" dirty="0"/>
              <a:t>Two will be used by the experiments (plus polarimeters, plus depolarizers?)</a:t>
            </a:r>
          </a:p>
          <a:p>
            <a:r>
              <a:rPr lang="en-US" dirty="0"/>
              <a:t>Two are difficult to access</a:t>
            </a:r>
          </a:p>
          <a:p>
            <a:r>
              <a:rPr lang="en-US" dirty="0"/>
              <a:t>We are planning to fit the collider RF in two LSSs and the booster RF in two other LSSs</a:t>
            </a:r>
          </a:p>
          <a:p>
            <a:r>
              <a:rPr lang="en-US" dirty="0"/>
              <a:t>LEP3 at ZH: SR loss: 5.4GeV; </a:t>
            </a:r>
            <a:r>
              <a:rPr lang="en-US" b="1" dirty="0"/>
              <a:t>installed RF: 6.0GV </a:t>
            </a:r>
          </a:p>
          <a:p>
            <a:r>
              <a:rPr lang="en-US" dirty="0"/>
              <a:t>(the LEP3 RF system is </a:t>
            </a:r>
            <a:r>
              <a:rPr lang="en-US" b="1" dirty="0"/>
              <a:t>52%</a:t>
            </a:r>
            <a:r>
              <a:rPr lang="en-US" dirty="0"/>
              <a:t> of the FCC one)</a:t>
            </a:r>
          </a:p>
          <a:p>
            <a:r>
              <a:rPr lang="en-US" dirty="0"/>
              <a:t>We have fitted the RF system in the 545m available using 4 LSSs</a:t>
            </a:r>
          </a:p>
          <a:p>
            <a:endParaRPr lang="en-US" dirty="0"/>
          </a:p>
          <a:p>
            <a:endParaRPr lang="en-US" dirty="0"/>
          </a:p>
        </p:txBody>
      </p:sp>
      <p:sp>
        <p:nvSpPr>
          <p:cNvPr id="3" name="Title 2">
            <a:extLst>
              <a:ext uri="{FF2B5EF4-FFF2-40B4-BE49-F238E27FC236}">
                <a16:creationId xmlns:a16="http://schemas.microsoft.com/office/drawing/2014/main" id="{C02F602E-6C38-8899-B446-ACBCDE22ECE6}"/>
              </a:ext>
            </a:extLst>
          </p:cNvPr>
          <p:cNvSpPr>
            <a:spLocks noGrp="1"/>
          </p:cNvSpPr>
          <p:nvPr>
            <p:ph type="title"/>
          </p:nvPr>
        </p:nvSpPr>
        <p:spPr/>
        <p:txBody>
          <a:bodyPr/>
          <a:lstStyle/>
          <a:p>
            <a:r>
              <a:rPr lang="en-US" dirty="0"/>
              <a:t>Does the RF fit in the LEP3 tunnel?</a:t>
            </a:r>
          </a:p>
        </p:txBody>
      </p:sp>
      <p:sp>
        <p:nvSpPr>
          <p:cNvPr id="4" name="Footer Placeholder 3">
            <a:extLst>
              <a:ext uri="{FF2B5EF4-FFF2-40B4-BE49-F238E27FC236}">
                <a16:creationId xmlns:a16="http://schemas.microsoft.com/office/drawing/2014/main" id="{84C5354D-6A45-1A17-C0A0-81ACA4678361}"/>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prstClr val="black">
                    <a:tint val="75000"/>
                  </a:prstClr>
                </a:solidFill>
                <a:effectLst/>
                <a:uLnTx/>
                <a:uFillTx/>
                <a:latin typeface="Calibri"/>
                <a:ea typeface="+mn-ea"/>
                <a:cs typeface="+mn-cs"/>
              </a:rPr>
              <a:t>M. Koratzinos</a:t>
            </a:r>
            <a:endParaRPr kumimoji="0" lang="en-GB"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088480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E2F284-6F65-17DE-2C0F-62C726CEF46F}"/>
            </a:ext>
          </a:extLst>
        </p:cNvPr>
        <p:cNvGrpSpPr/>
        <p:nvPr/>
      </p:nvGrpSpPr>
      <p:grpSpPr>
        <a:xfrm>
          <a:off x="0" y="0"/>
          <a:ext cx="0" cy="0"/>
          <a:chOff x="0" y="0"/>
          <a:chExt cx="0" cy="0"/>
        </a:xfrm>
      </p:grpSpPr>
      <p:grpSp>
        <p:nvGrpSpPr>
          <p:cNvPr id="101" name="Group 100">
            <a:extLst>
              <a:ext uri="{FF2B5EF4-FFF2-40B4-BE49-F238E27FC236}">
                <a16:creationId xmlns:a16="http://schemas.microsoft.com/office/drawing/2014/main" id="{6D42AE19-240E-0609-E57A-02ED83247A3E}"/>
              </a:ext>
            </a:extLst>
          </p:cNvPr>
          <p:cNvGrpSpPr/>
          <p:nvPr/>
        </p:nvGrpSpPr>
        <p:grpSpPr>
          <a:xfrm>
            <a:off x="9598526" y="4899756"/>
            <a:ext cx="2324600" cy="873420"/>
            <a:chOff x="9562036" y="2217205"/>
            <a:chExt cx="2324600" cy="873420"/>
          </a:xfrm>
        </p:grpSpPr>
        <p:grpSp>
          <p:nvGrpSpPr>
            <p:cNvPr id="102" name="Group 101">
              <a:extLst>
                <a:ext uri="{FF2B5EF4-FFF2-40B4-BE49-F238E27FC236}">
                  <a16:creationId xmlns:a16="http://schemas.microsoft.com/office/drawing/2014/main" id="{E1C00E4A-9E73-2AA6-45E2-11BCDA0BAA3E}"/>
                </a:ext>
              </a:extLst>
            </p:cNvPr>
            <p:cNvGrpSpPr/>
            <p:nvPr/>
          </p:nvGrpSpPr>
          <p:grpSpPr>
            <a:xfrm>
              <a:off x="9562036" y="2217205"/>
              <a:ext cx="2324600" cy="873420"/>
              <a:chOff x="2313902" y="2257045"/>
              <a:chExt cx="2324600" cy="873420"/>
            </a:xfrm>
          </p:grpSpPr>
          <p:cxnSp>
            <p:nvCxnSpPr>
              <p:cNvPr id="111" name="Straight Connector 110">
                <a:extLst>
                  <a:ext uri="{FF2B5EF4-FFF2-40B4-BE49-F238E27FC236}">
                    <a16:creationId xmlns:a16="http://schemas.microsoft.com/office/drawing/2014/main" id="{0D5FF439-D8B2-9211-0952-C6F931CDF34B}"/>
                  </a:ext>
                </a:extLst>
              </p:cNvPr>
              <p:cNvCxnSpPr>
                <a:cxnSpLocks/>
              </p:cNvCxnSpPr>
              <p:nvPr/>
            </p:nvCxnSpPr>
            <p:spPr>
              <a:xfrm flipV="1">
                <a:off x="3125585" y="2476286"/>
                <a:ext cx="118933" cy="90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F2B237F2-CC61-01A5-968C-5E0399EED865}"/>
                  </a:ext>
                </a:extLst>
              </p:cNvPr>
              <p:cNvCxnSpPr>
                <a:cxnSpLocks/>
              </p:cNvCxnSpPr>
              <p:nvPr/>
            </p:nvCxnSpPr>
            <p:spPr>
              <a:xfrm>
                <a:off x="3125585" y="2727226"/>
                <a:ext cx="118800"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52883CE5-995E-44EE-ADA2-16F51FF41CC4}"/>
                  </a:ext>
                </a:extLst>
              </p:cNvPr>
              <p:cNvCxnSpPr/>
              <p:nvPr/>
            </p:nvCxnSpPr>
            <p:spPr>
              <a:xfrm>
                <a:off x="3125585" y="2995353"/>
                <a:ext cx="1512917"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114" name="TextBox 113">
                <a:extLst>
                  <a:ext uri="{FF2B5EF4-FFF2-40B4-BE49-F238E27FC236}">
                    <a16:creationId xmlns:a16="http://schemas.microsoft.com/office/drawing/2014/main" id="{C164BF51-61A9-A839-FD88-F63C2454489D}"/>
                  </a:ext>
                </a:extLst>
              </p:cNvPr>
              <p:cNvSpPr txBox="1"/>
              <p:nvPr/>
            </p:nvSpPr>
            <p:spPr>
              <a:xfrm>
                <a:off x="2313902" y="2257045"/>
                <a:ext cx="821059" cy="338554"/>
              </a:xfrm>
              <a:prstGeom prst="rect">
                <a:avLst/>
              </a:prstGeom>
              <a:noFill/>
            </p:spPr>
            <p:txBody>
              <a:bodyPr wrap="none" rtlCol="0">
                <a:spAutoFit/>
              </a:bodyPr>
              <a:lstStyle/>
              <a:p>
                <a:r>
                  <a:rPr lang="en-US" sz="1600" b="1" dirty="0">
                    <a:solidFill>
                      <a:srgbClr val="FF0000"/>
                    </a:solidFill>
                  </a:rPr>
                  <a:t>Beam 1</a:t>
                </a:r>
                <a:endParaRPr lang="en-GB" sz="1600" b="1" dirty="0">
                  <a:solidFill>
                    <a:srgbClr val="FF0000"/>
                  </a:solidFill>
                </a:endParaRPr>
              </a:p>
            </p:txBody>
          </p:sp>
          <p:sp>
            <p:nvSpPr>
              <p:cNvPr id="115" name="TextBox 114">
                <a:extLst>
                  <a:ext uri="{FF2B5EF4-FFF2-40B4-BE49-F238E27FC236}">
                    <a16:creationId xmlns:a16="http://schemas.microsoft.com/office/drawing/2014/main" id="{AD83A17D-CEA9-C915-AC18-572E83C9EC74}"/>
                  </a:ext>
                </a:extLst>
              </p:cNvPr>
              <p:cNvSpPr txBox="1"/>
              <p:nvPr/>
            </p:nvSpPr>
            <p:spPr>
              <a:xfrm>
                <a:off x="2335898" y="2528923"/>
                <a:ext cx="821059" cy="338554"/>
              </a:xfrm>
              <a:prstGeom prst="rect">
                <a:avLst/>
              </a:prstGeom>
              <a:noFill/>
            </p:spPr>
            <p:txBody>
              <a:bodyPr wrap="none" rtlCol="0">
                <a:spAutoFit/>
              </a:bodyPr>
              <a:lstStyle/>
              <a:p>
                <a:r>
                  <a:rPr lang="en-US" sz="1600" b="1" dirty="0">
                    <a:solidFill>
                      <a:srgbClr val="00B0F0"/>
                    </a:solidFill>
                  </a:rPr>
                  <a:t>Beam 2</a:t>
                </a:r>
                <a:endParaRPr lang="en-GB" sz="1600" b="1" dirty="0">
                  <a:solidFill>
                    <a:srgbClr val="00B0F0"/>
                  </a:solidFill>
                </a:endParaRPr>
              </a:p>
            </p:txBody>
          </p:sp>
          <p:sp>
            <p:nvSpPr>
              <p:cNvPr id="116" name="TextBox 115">
                <a:extLst>
                  <a:ext uri="{FF2B5EF4-FFF2-40B4-BE49-F238E27FC236}">
                    <a16:creationId xmlns:a16="http://schemas.microsoft.com/office/drawing/2014/main" id="{15CCA9C1-20E0-4509-D029-BD4A06FD0911}"/>
                  </a:ext>
                </a:extLst>
              </p:cNvPr>
              <p:cNvSpPr txBox="1"/>
              <p:nvPr/>
            </p:nvSpPr>
            <p:spPr>
              <a:xfrm>
                <a:off x="2322573" y="2791911"/>
                <a:ext cx="845103" cy="338554"/>
              </a:xfrm>
              <a:prstGeom prst="rect">
                <a:avLst/>
              </a:prstGeom>
              <a:noFill/>
            </p:spPr>
            <p:txBody>
              <a:bodyPr wrap="none" rtlCol="0">
                <a:spAutoFit/>
              </a:bodyPr>
              <a:lstStyle/>
              <a:p>
                <a:r>
                  <a:rPr lang="en-US" sz="1600" b="1" dirty="0"/>
                  <a:t>Booster</a:t>
                </a:r>
                <a:endParaRPr lang="en-GB" sz="1600" b="1" dirty="0"/>
              </a:p>
            </p:txBody>
          </p:sp>
        </p:grpSp>
        <p:cxnSp>
          <p:nvCxnSpPr>
            <p:cNvPr id="103" name="Straight Connector 102">
              <a:extLst>
                <a:ext uri="{FF2B5EF4-FFF2-40B4-BE49-F238E27FC236}">
                  <a16:creationId xmlns:a16="http://schemas.microsoft.com/office/drawing/2014/main" id="{D6E967A0-4543-0524-D61B-EA073A9C5357}"/>
                </a:ext>
              </a:extLst>
            </p:cNvPr>
            <p:cNvCxnSpPr>
              <a:cxnSpLocks/>
            </p:cNvCxnSpPr>
            <p:nvPr/>
          </p:nvCxnSpPr>
          <p:spPr>
            <a:xfrm>
              <a:off x="10478530" y="2433906"/>
              <a:ext cx="95236" cy="118404"/>
            </a:xfrm>
            <a:prstGeom prst="line">
              <a:avLst/>
            </a:prstGeom>
            <a:ln w="3810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104" name="Straight Connector 103">
              <a:extLst>
                <a:ext uri="{FF2B5EF4-FFF2-40B4-BE49-F238E27FC236}">
                  <a16:creationId xmlns:a16="http://schemas.microsoft.com/office/drawing/2014/main" id="{1F022C5B-A3BE-F07B-C0B9-4B6778254804}"/>
                </a:ext>
              </a:extLst>
            </p:cNvPr>
            <p:cNvCxnSpPr>
              <a:cxnSpLocks/>
            </p:cNvCxnSpPr>
            <p:nvPr/>
          </p:nvCxnSpPr>
          <p:spPr>
            <a:xfrm flipV="1">
              <a:off x="10478530" y="2564534"/>
              <a:ext cx="95236" cy="125109"/>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DA0FA796-2413-B72C-BF92-1A086A1EBEAF}"/>
                </a:ext>
              </a:extLst>
            </p:cNvPr>
            <p:cNvCxnSpPr>
              <a:cxnSpLocks/>
            </p:cNvCxnSpPr>
            <p:nvPr/>
          </p:nvCxnSpPr>
          <p:spPr>
            <a:xfrm flipV="1">
              <a:off x="10573766" y="2554850"/>
              <a:ext cx="942594" cy="9684"/>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E1687F5F-3274-F372-2401-9E091104364A}"/>
                </a:ext>
              </a:extLst>
            </p:cNvPr>
            <p:cNvCxnSpPr>
              <a:cxnSpLocks/>
            </p:cNvCxnSpPr>
            <p:nvPr/>
          </p:nvCxnSpPr>
          <p:spPr>
            <a:xfrm>
              <a:off x="11508740" y="2552072"/>
              <a:ext cx="119380" cy="128368"/>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37AAA4D2-89B3-3B98-C4EC-7253B8E97485}"/>
                </a:ext>
              </a:extLst>
            </p:cNvPr>
            <p:cNvCxnSpPr>
              <a:cxnSpLocks/>
            </p:cNvCxnSpPr>
            <p:nvPr/>
          </p:nvCxnSpPr>
          <p:spPr>
            <a:xfrm>
              <a:off x="11617445" y="2679483"/>
              <a:ext cx="118800"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7A9CE2F0-7E72-AEA1-EAEA-94961236FDB8}"/>
                </a:ext>
              </a:extLst>
            </p:cNvPr>
            <p:cNvCxnSpPr>
              <a:cxnSpLocks/>
            </p:cNvCxnSpPr>
            <p:nvPr/>
          </p:nvCxnSpPr>
          <p:spPr>
            <a:xfrm flipH="1">
              <a:off x="11515153" y="2419939"/>
              <a:ext cx="111353" cy="133522"/>
            </a:xfrm>
            <a:prstGeom prst="line">
              <a:avLst/>
            </a:prstGeom>
            <a:ln w="3810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109" name="Straight Connector 108">
              <a:extLst>
                <a:ext uri="{FF2B5EF4-FFF2-40B4-BE49-F238E27FC236}">
                  <a16:creationId xmlns:a16="http://schemas.microsoft.com/office/drawing/2014/main" id="{17FB6E3E-0A10-83A5-B5C5-3659C5B4810D}"/>
                </a:ext>
              </a:extLst>
            </p:cNvPr>
            <p:cNvCxnSpPr>
              <a:cxnSpLocks/>
            </p:cNvCxnSpPr>
            <p:nvPr/>
          </p:nvCxnSpPr>
          <p:spPr>
            <a:xfrm flipV="1">
              <a:off x="11617312" y="2426762"/>
              <a:ext cx="118933" cy="90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10" name="Rectangle: Rounded Corners 109">
              <a:extLst>
                <a:ext uri="{FF2B5EF4-FFF2-40B4-BE49-F238E27FC236}">
                  <a16:creationId xmlns:a16="http://schemas.microsoft.com/office/drawing/2014/main" id="{DDE5EC95-6612-BE3C-D1DE-4D0998827483}"/>
                </a:ext>
              </a:extLst>
            </p:cNvPr>
            <p:cNvSpPr/>
            <p:nvPr/>
          </p:nvSpPr>
          <p:spPr>
            <a:xfrm>
              <a:off x="10635289" y="2419939"/>
              <a:ext cx="864000" cy="303497"/>
            </a:xfrm>
            <a:prstGeom prst="roundRect">
              <a:avLst/>
            </a:prstGeom>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t>800 MHz</a:t>
              </a:r>
              <a:endParaRPr lang="en-GB" sz="1400" b="1" dirty="0"/>
            </a:p>
          </p:txBody>
        </p:sp>
      </p:grpSp>
      <p:sp>
        <p:nvSpPr>
          <p:cNvPr id="3" name="Title 2">
            <a:extLst>
              <a:ext uri="{FF2B5EF4-FFF2-40B4-BE49-F238E27FC236}">
                <a16:creationId xmlns:a16="http://schemas.microsoft.com/office/drawing/2014/main" id="{43AA3C08-BF99-F8E8-5217-3679CAA7CFCD}"/>
              </a:ext>
            </a:extLst>
          </p:cNvPr>
          <p:cNvSpPr>
            <a:spLocks noGrp="1"/>
          </p:cNvSpPr>
          <p:nvPr>
            <p:ph type="title"/>
          </p:nvPr>
        </p:nvSpPr>
        <p:spPr/>
        <p:txBody>
          <a:bodyPr/>
          <a:lstStyle/>
          <a:p>
            <a:r>
              <a:rPr lang="en-US" dirty="0"/>
              <a:t>LEP3 RF configuration -ZH</a:t>
            </a:r>
            <a:endParaRPr lang="en-GB" dirty="0"/>
          </a:p>
        </p:txBody>
      </p:sp>
      <p:sp>
        <p:nvSpPr>
          <p:cNvPr id="7" name="TextBox 6">
            <a:extLst>
              <a:ext uri="{FF2B5EF4-FFF2-40B4-BE49-F238E27FC236}">
                <a16:creationId xmlns:a16="http://schemas.microsoft.com/office/drawing/2014/main" id="{0306D3F5-A5BA-85FB-05E3-5FB0B713BD17}"/>
              </a:ext>
            </a:extLst>
          </p:cNvPr>
          <p:cNvSpPr txBox="1"/>
          <p:nvPr/>
        </p:nvSpPr>
        <p:spPr>
          <a:xfrm>
            <a:off x="-56530" y="2216296"/>
            <a:ext cx="1986742" cy="461665"/>
          </a:xfrm>
          <a:prstGeom prst="rect">
            <a:avLst/>
          </a:prstGeom>
          <a:noFill/>
        </p:spPr>
        <p:txBody>
          <a:bodyPr wrap="square" rtlCol="0">
            <a:spAutoFit/>
          </a:bodyPr>
          <a:lstStyle/>
          <a:p>
            <a:r>
              <a:rPr lang="en-US" sz="2400" b="1" dirty="0"/>
              <a:t>H (115GeV)</a:t>
            </a:r>
            <a:endParaRPr lang="en-GB" sz="2400" b="1" dirty="0"/>
          </a:p>
        </p:txBody>
      </p:sp>
      <p:grpSp>
        <p:nvGrpSpPr>
          <p:cNvPr id="59" name="Group 58">
            <a:extLst>
              <a:ext uri="{FF2B5EF4-FFF2-40B4-BE49-F238E27FC236}">
                <a16:creationId xmlns:a16="http://schemas.microsoft.com/office/drawing/2014/main" id="{75EFD7EA-17BF-2925-9467-171FA789FE9E}"/>
              </a:ext>
            </a:extLst>
          </p:cNvPr>
          <p:cNvGrpSpPr/>
          <p:nvPr/>
        </p:nvGrpSpPr>
        <p:grpSpPr>
          <a:xfrm>
            <a:off x="4299258" y="2226979"/>
            <a:ext cx="2324600" cy="873420"/>
            <a:chOff x="2313902" y="2257045"/>
            <a:chExt cx="2324600" cy="873420"/>
          </a:xfrm>
        </p:grpSpPr>
        <p:cxnSp>
          <p:nvCxnSpPr>
            <p:cNvPr id="60" name="Straight Connector 59">
              <a:extLst>
                <a:ext uri="{FF2B5EF4-FFF2-40B4-BE49-F238E27FC236}">
                  <a16:creationId xmlns:a16="http://schemas.microsoft.com/office/drawing/2014/main" id="{7517BED7-A3F2-B32F-D118-B76E9A78C1BC}"/>
                </a:ext>
              </a:extLst>
            </p:cNvPr>
            <p:cNvCxnSpPr/>
            <p:nvPr/>
          </p:nvCxnSpPr>
          <p:spPr>
            <a:xfrm>
              <a:off x="3125585" y="2477195"/>
              <a:ext cx="151291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1B08387A-0D34-959E-71D6-AE169233A421}"/>
                </a:ext>
              </a:extLst>
            </p:cNvPr>
            <p:cNvCxnSpPr/>
            <p:nvPr/>
          </p:nvCxnSpPr>
          <p:spPr>
            <a:xfrm>
              <a:off x="3125585" y="2605617"/>
              <a:ext cx="1512917"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C26B7A92-3E70-58D0-326D-9925BEBFCF76}"/>
                </a:ext>
              </a:extLst>
            </p:cNvPr>
            <p:cNvCxnSpPr/>
            <p:nvPr/>
          </p:nvCxnSpPr>
          <p:spPr>
            <a:xfrm>
              <a:off x="3125585" y="2995353"/>
              <a:ext cx="1512917"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FEB5C8F2-0C18-042B-396C-FA02EB988A05}"/>
                </a:ext>
              </a:extLst>
            </p:cNvPr>
            <p:cNvSpPr txBox="1"/>
            <p:nvPr/>
          </p:nvSpPr>
          <p:spPr>
            <a:xfrm>
              <a:off x="2313902" y="2257045"/>
              <a:ext cx="821059" cy="338554"/>
            </a:xfrm>
            <a:prstGeom prst="rect">
              <a:avLst/>
            </a:prstGeom>
            <a:noFill/>
          </p:spPr>
          <p:txBody>
            <a:bodyPr wrap="none" rtlCol="0">
              <a:spAutoFit/>
            </a:bodyPr>
            <a:lstStyle/>
            <a:p>
              <a:r>
                <a:rPr lang="en-US" sz="1600" b="1" dirty="0">
                  <a:solidFill>
                    <a:srgbClr val="FF0000"/>
                  </a:solidFill>
                </a:rPr>
                <a:t>Beam 1</a:t>
              </a:r>
              <a:endParaRPr lang="en-GB" sz="1600" b="1" dirty="0">
                <a:solidFill>
                  <a:srgbClr val="FF0000"/>
                </a:solidFill>
              </a:endParaRPr>
            </a:p>
          </p:txBody>
        </p:sp>
        <p:sp>
          <p:nvSpPr>
            <p:cNvPr id="64" name="TextBox 63">
              <a:extLst>
                <a:ext uri="{FF2B5EF4-FFF2-40B4-BE49-F238E27FC236}">
                  <a16:creationId xmlns:a16="http://schemas.microsoft.com/office/drawing/2014/main" id="{B76BD68E-4B57-377D-F3DF-9886FE5B8410}"/>
                </a:ext>
              </a:extLst>
            </p:cNvPr>
            <p:cNvSpPr txBox="1"/>
            <p:nvPr/>
          </p:nvSpPr>
          <p:spPr>
            <a:xfrm>
              <a:off x="2335898" y="2528923"/>
              <a:ext cx="821059" cy="338554"/>
            </a:xfrm>
            <a:prstGeom prst="rect">
              <a:avLst/>
            </a:prstGeom>
            <a:noFill/>
          </p:spPr>
          <p:txBody>
            <a:bodyPr wrap="none" rtlCol="0">
              <a:spAutoFit/>
            </a:bodyPr>
            <a:lstStyle/>
            <a:p>
              <a:r>
                <a:rPr lang="en-US" sz="1600" b="1" dirty="0">
                  <a:solidFill>
                    <a:srgbClr val="00B0F0"/>
                  </a:solidFill>
                </a:rPr>
                <a:t>Beam 2</a:t>
              </a:r>
              <a:endParaRPr lang="en-GB" sz="1600" b="1" dirty="0">
                <a:solidFill>
                  <a:srgbClr val="00B0F0"/>
                </a:solidFill>
              </a:endParaRPr>
            </a:p>
          </p:txBody>
        </p:sp>
        <p:sp>
          <p:nvSpPr>
            <p:cNvPr id="65" name="TextBox 64">
              <a:extLst>
                <a:ext uri="{FF2B5EF4-FFF2-40B4-BE49-F238E27FC236}">
                  <a16:creationId xmlns:a16="http://schemas.microsoft.com/office/drawing/2014/main" id="{EB5DE37B-9C06-6796-6521-0A557206295E}"/>
                </a:ext>
              </a:extLst>
            </p:cNvPr>
            <p:cNvSpPr txBox="1"/>
            <p:nvPr/>
          </p:nvSpPr>
          <p:spPr>
            <a:xfrm>
              <a:off x="2322573" y="2791911"/>
              <a:ext cx="845103" cy="338554"/>
            </a:xfrm>
            <a:prstGeom prst="rect">
              <a:avLst/>
            </a:prstGeom>
            <a:noFill/>
          </p:spPr>
          <p:txBody>
            <a:bodyPr wrap="none" rtlCol="0">
              <a:spAutoFit/>
            </a:bodyPr>
            <a:lstStyle/>
            <a:p>
              <a:r>
                <a:rPr lang="en-US" sz="1600" b="1" dirty="0"/>
                <a:t>Booster</a:t>
              </a:r>
              <a:endParaRPr lang="en-GB" sz="1600" b="1" dirty="0"/>
            </a:p>
          </p:txBody>
        </p:sp>
      </p:grpSp>
      <p:grpSp>
        <p:nvGrpSpPr>
          <p:cNvPr id="73" name="Group 72">
            <a:extLst>
              <a:ext uri="{FF2B5EF4-FFF2-40B4-BE49-F238E27FC236}">
                <a16:creationId xmlns:a16="http://schemas.microsoft.com/office/drawing/2014/main" id="{7AE8505A-9935-C5E0-864F-DD1BB1620031}"/>
              </a:ext>
            </a:extLst>
          </p:cNvPr>
          <p:cNvGrpSpPr/>
          <p:nvPr/>
        </p:nvGrpSpPr>
        <p:grpSpPr>
          <a:xfrm>
            <a:off x="4325869" y="4883281"/>
            <a:ext cx="2324600" cy="873420"/>
            <a:chOff x="2313902" y="2257045"/>
            <a:chExt cx="2324600" cy="873420"/>
          </a:xfrm>
        </p:grpSpPr>
        <p:cxnSp>
          <p:nvCxnSpPr>
            <p:cNvPr id="74" name="Straight Connector 73">
              <a:extLst>
                <a:ext uri="{FF2B5EF4-FFF2-40B4-BE49-F238E27FC236}">
                  <a16:creationId xmlns:a16="http://schemas.microsoft.com/office/drawing/2014/main" id="{AFDA81AA-E752-A1F1-11CE-D10210F5435D}"/>
                </a:ext>
              </a:extLst>
            </p:cNvPr>
            <p:cNvCxnSpPr/>
            <p:nvPr/>
          </p:nvCxnSpPr>
          <p:spPr>
            <a:xfrm>
              <a:off x="3125585" y="2477195"/>
              <a:ext cx="151291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BD0DDC36-2329-986B-CCB0-3D57F353B56B}"/>
                </a:ext>
              </a:extLst>
            </p:cNvPr>
            <p:cNvCxnSpPr/>
            <p:nvPr/>
          </p:nvCxnSpPr>
          <p:spPr>
            <a:xfrm>
              <a:off x="3125585" y="2616250"/>
              <a:ext cx="1512917"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E9E18D65-EC16-3327-6B69-1591F946E795}"/>
                </a:ext>
              </a:extLst>
            </p:cNvPr>
            <p:cNvCxnSpPr/>
            <p:nvPr/>
          </p:nvCxnSpPr>
          <p:spPr>
            <a:xfrm>
              <a:off x="3125585" y="2995353"/>
              <a:ext cx="1512917"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0070694F-0D28-BE4E-07D0-1820E7B5E772}"/>
                </a:ext>
              </a:extLst>
            </p:cNvPr>
            <p:cNvSpPr txBox="1"/>
            <p:nvPr/>
          </p:nvSpPr>
          <p:spPr>
            <a:xfrm>
              <a:off x="2313902" y="2257045"/>
              <a:ext cx="821059" cy="338554"/>
            </a:xfrm>
            <a:prstGeom prst="rect">
              <a:avLst/>
            </a:prstGeom>
            <a:noFill/>
          </p:spPr>
          <p:txBody>
            <a:bodyPr wrap="none" rtlCol="0">
              <a:spAutoFit/>
            </a:bodyPr>
            <a:lstStyle/>
            <a:p>
              <a:r>
                <a:rPr lang="en-US" sz="1600" b="1" dirty="0">
                  <a:solidFill>
                    <a:srgbClr val="FF0000"/>
                  </a:solidFill>
                </a:rPr>
                <a:t>Beam 1</a:t>
              </a:r>
              <a:endParaRPr lang="en-GB" sz="1600" b="1" dirty="0">
                <a:solidFill>
                  <a:srgbClr val="FF0000"/>
                </a:solidFill>
              </a:endParaRPr>
            </a:p>
          </p:txBody>
        </p:sp>
        <p:sp>
          <p:nvSpPr>
            <p:cNvPr id="78" name="TextBox 77">
              <a:extLst>
                <a:ext uri="{FF2B5EF4-FFF2-40B4-BE49-F238E27FC236}">
                  <a16:creationId xmlns:a16="http://schemas.microsoft.com/office/drawing/2014/main" id="{CC02D7ED-4693-02D7-8E2F-96CC13845367}"/>
                </a:ext>
              </a:extLst>
            </p:cNvPr>
            <p:cNvSpPr txBox="1"/>
            <p:nvPr/>
          </p:nvSpPr>
          <p:spPr>
            <a:xfrm>
              <a:off x="2335898" y="2528923"/>
              <a:ext cx="821059" cy="338554"/>
            </a:xfrm>
            <a:prstGeom prst="rect">
              <a:avLst/>
            </a:prstGeom>
            <a:noFill/>
          </p:spPr>
          <p:txBody>
            <a:bodyPr wrap="none" rtlCol="0">
              <a:spAutoFit/>
            </a:bodyPr>
            <a:lstStyle/>
            <a:p>
              <a:r>
                <a:rPr lang="en-US" sz="1600" b="1" dirty="0">
                  <a:solidFill>
                    <a:srgbClr val="00B0F0"/>
                  </a:solidFill>
                </a:rPr>
                <a:t>Beam 2</a:t>
              </a:r>
              <a:endParaRPr lang="en-GB" sz="1600" b="1" dirty="0">
                <a:solidFill>
                  <a:srgbClr val="00B0F0"/>
                </a:solidFill>
              </a:endParaRPr>
            </a:p>
          </p:txBody>
        </p:sp>
        <p:sp>
          <p:nvSpPr>
            <p:cNvPr id="79" name="TextBox 78">
              <a:extLst>
                <a:ext uri="{FF2B5EF4-FFF2-40B4-BE49-F238E27FC236}">
                  <a16:creationId xmlns:a16="http://schemas.microsoft.com/office/drawing/2014/main" id="{3955F3CB-AD99-DD4B-FF3A-3C46115AA2FC}"/>
                </a:ext>
              </a:extLst>
            </p:cNvPr>
            <p:cNvSpPr txBox="1"/>
            <p:nvPr/>
          </p:nvSpPr>
          <p:spPr>
            <a:xfrm>
              <a:off x="2322573" y="2791911"/>
              <a:ext cx="845103" cy="338554"/>
            </a:xfrm>
            <a:prstGeom prst="rect">
              <a:avLst/>
            </a:prstGeom>
            <a:noFill/>
          </p:spPr>
          <p:txBody>
            <a:bodyPr wrap="none" rtlCol="0">
              <a:spAutoFit/>
            </a:bodyPr>
            <a:lstStyle/>
            <a:p>
              <a:r>
                <a:rPr lang="en-US" sz="1600" b="1" dirty="0"/>
                <a:t>Booster</a:t>
              </a:r>
              <a:endParaRPr lang="en-GB" sz="1600" b="1" dirty="0"/>
            </a:p>
          </p:txBody>
        </p:sp>
      </p:grpSp>
      <p:sp>
        <p:nvSpPr>
          <p:cNvPr id="141" name="TextBox 140">
            <a:extLst>
              <a:ext uri="{FF2B5EF4-FFF2-40B4-BE49-F238E27FC236}">
                <a16:creationId xmlns:a16="http://schemas.microsoft.com/office/drawing/2014/main" id="{4DDED5FC-686F-3A56-26DE-40C0DEDB3318}"/>
              </a:ext>
            </a:extLst>
          </p:cNvPr>
          <p:cNvSpPr txBox="1"/>
          <p:nvPr/>
        </p:nvSpPr>
        <p:spPr>
          <a:xfrm>
            <a:off x="85898" y="2803131"/>
            <a:ext cx="1546167" cy="369332"/>
          </a:xfrm>
          <a:prstGeom prst="rect">
            <a:avLst/>
          </a:prstGeom>
          <a:noFill/>
        </p:spPr>
        <p:txBody>
          <a:bodyPr wrap="square" rtlCol="0">
            <a:spAutoFit/>
          </a:bodyPr>
          <a:lstStyle/>
          <a:p>
            <a:r>
              <a:rPr lang="en-US" dirty="0"/>
              <a:t>20 bunches</a:t>
            </a:r>
            <a:endParaRPr lang="en-GB" dirty="0"/>
          </a:p>
        </p:txBody>
      </p:sp>
      <p:sp>
        <p:nvSpPr>
          <p:cNvPr id="2" name="TextBox 1">
            <a:extLst>
              <a:ext uri="{FF2B5EF4-FFF2-40B4-BE49-F238E27FC236}">
                <a16:creationId xmlns:a16="http://schemas.microsoft.com/office/drawing/2014/main" id="{A691BBD8-3EFF-F511-7D08-D9C62E4F7598}"/>
              </a:ext>
            </a:extLst>
          </p:cNvPr>
          <p:cNvSpPr txBox="1"/>
          <p:nvPr/>
        </p:nvSpPr>
        <p:spPr>
          <a:xfrm>
            <a:off x="2436430" y="1117842"/>
            <a:ext cx="1302327" cy="523220"/>
          </a:xfrm>
          <a:prstGeom prst="rect">
            <a:avLst/>
          </a:prstGeom>
          <a:noFill/>
        </p:spPr>
        <p:txBody>
          <a:bodyPr wrap="square" rtlCol="0">
            <a:spAutoFit/>
          </a:bodyPr>
          <a:lstStyle/>
          <a:p>
            <a:r>
              <a:rPr lang="en-US" sz="2800" b="1" dirty="0">
                <a:solidFill>
                  <a:srgbClr val="FF0000"/>
                </a:solidFill>
              </a:rPr>
              <a:t>Point 1</a:t>
            </a:r>
            <a:endParaRPr lang="en-GB" sz="2800" b="1" dirty="0">
              <a:solidFill>
                <a:srgbClr val="FF0000"/>
              </a:solidFill>
            </a:endParaRPr>
          </a:p>
        </p:txBody>
      </p:sp>
      <p:sp>
        <p:nvSpPr>
          <p:cNvPr id="12" name="TextBox 11">
            <a:extLst>
              <a:ext uri="{FF2B5EF4-FFF2-40B4-BE49-F238E27FC236}">
                <a16:creationId xmlns:a16="http://schemas.microsoft.com/office/drawing/2014/main" id="{7FA56992-0753-1E68-E282-F9B26DC83588}"/>
              </a:ext>
            </a:extLst>
          </p:cNvPr>
          <p:cNvSpPr txBox="1"/>
          <p:nvPr/>
        </p:nvSpPr>
        <p:spPr>
          <a:xfrm>
            <a:off x="5032978" y="1090183"/>
            <a:ext cx="1302327" cy="523220"/>
          </a:xfrm>
          <a:prstGeom prst="rect">
            <a:avLst/>
          </a:prstGeom>
          <a:noFill/>
        </p:spPr>
        <p:txBody>
          <a:bodyPr wrap="square" rtlCol="0">
            <a:spAutoFit/>
          </a:bodyPr>
          <a:lstStyle/>
          <a:p>
            <a:r>
              <a:rPr lang="en-US" sz="2800" b="1" dirty="0">
                <a:solidFill>
                  <a:srgbClr val="FF0000"/>
                </a:solidFill>
              </a:rPr>
              <a:t>Point 2</a:t>
            </a:r>
            <a:endParaRPr lang="en-GB" sz="2800" b="1" dirty="0">
              <a:solidFill>
                <a:srgbClr val="FF0000"/>
              </a:solidFill>
            </a:endParaRPr>
          </a:p>
        </p:txBody>
      </p:sp>
      <p:sp>
        <p:nvSpPr>
          <p:cNvPr id="20" name="TextBox 19">
            <a:extLst>
              <a:ext uri="{FF2B5EF4-FFF2-40B4-BE49-F238E27FC236}">
                <a16:creationId xmlns:a16="http://schemas.microsoft.com/office/drawing/2014/main" id="{12EED710-9D37-BA8E-9CD3-61B562820026}"/>
              </a:ext>
            </a:extLst>
          </p:cNvPr>
          <p:cNvSpPr txBox="1"/>
          <p:nvPr/>
        </p:nvSpPr>
        <p:spPr>
          <a:xfrm>
            <a:off x="7502236" y="1056018"/>
            <a:ext cx="1302327" cy="523220"/>
          </a:xfrm>
          <a:prstGeom prst="rect">
            <a:avLst/>
          </a:prstGeom>
          <a:noFill/>
        </p:spPr>
        <p:txBody>
          <a:bodyPr wrap="square" rtlCol="0">
            <a:spAutoFit/>
          </a:bodyPr>
          <a:lstStyle/>
          <a:p>
            <a:r>
              <a:rPr lang="en-US" sz="2800" b="1" dirty="0">
                <a:solidFill>
                  <a:srgbClr val="FF0000"/>
                </a:solidFill>
              </a:rPr>
              <a:t>Point 3</a:t>
            </a:r>
            <a:endParaRPr lang="en-GB" sz="2800" b="1" dirty="0">
              <a:solidFill>
                <a:srgbClr val="FF0000"/>
              </a:solidFill>
            </a:endParaRPr>
          </a:p>
        </p:txBody>
      </p:sp>
      <p:sp>
        <p:nvSpPr>
          <p:cNvPr id="21" name="TextBox 20">
            <a:extLst>
              <a:ext uri="{FF2B5EF4-FFF2-40B4-BE49-F238E27FC236}">
                <a16:creationId xmlns:a16="http://schemas.microsoft.com/office/drawing/2014/main" id="{BCE0E9C4-1C3C-56D5-AE8E-BE4A29BBCE03}"/>
              </a:ext>
            </a:extLst>
          </p:cNvPr>
          <p:cNvSpPr txBox="1"/>
          <p:nvPr/>
        </p:nvSpPr>
        <p:spPr>
          <a:xfrm>
            <a:off x="10388419" y="1056018"/>
            <a:ext cx="1302327" cy="523220"/>
          </a:xfrm>
          <a:prstGeom prst="rect">
            <a:avLst/>
          </a:prstGeom>
          <a:noFill/>
        </p:spPr>
        <p:txBody>
          <a:bodyPr wrap="square" rtlCol="0">
            <a:spAutoFit/>
          </a:bodyPr>
          <a:lstStyle/>
          <a:p>
            <a:r>
              <a:rPr lang="en-US" sz="2800" b="1" dirty="0">
                <a:solidFill>
                  <a:srgbClr val="FF0000"/>
                </a:solidFill>
              </a:rPr>
              <a:t>Point 4</a:t>
            </a:r>
            <a:endParaRPr lang="en-GB" sz="2800" b="1" dirty="0">
              <a:solidFill>
                <a:srgbClr val="FF0000"/>
              </a:solidFill>
            </a:endParaRPr>
          </a:p>
        </p:txBody>
      </p:sp>
      <p:sp>
        <p:nvSpPr>
          <p:cNvPr id="22" name="TextBox 21">
            <a:extLst>
              <a:ext uri="{FF2B5EF4-FFF2-40B4-BE49-F238E27FC236}">
                <a16:creationId xmlns:a16="http://schemas.microsoft.com/office/drawing/2014/main" id="{C21919F1-7AA1-F283-FEB0-B9666C835947}"/>
              </a:ext>
            </a:extLst>
          </p:cNvPr>
          <p:cNvSpPr txBox="1"/>
          <p:nvPr/>
        </p:nvSpPr>
        <p:spPr>
          <a:xfrm>
            <a:off x="2464137" y="4138128"/>
            <a:ext cx="1302327" cy="523220"/>
          </a:xfrm>
          <a:prstGeom prst="rect">
            <a:avLst/>
          </a:prstGeom>
          <a:noFill/>
        </p:spPr>
        <p:txBody>
          <a:bodyPr wrap="square" rtlCol="0">
            <a:spAutoFit/>
          </a:bodyPr>
          <a:lstStyle/>
          <a:p>
            <a:r>
              <a:rPr lang="en-US" sz="2800" b="1" dirty="0">
                <a:solidFill>
                  <a:srgbClr val="FF0000"/>
                </a:solidFill>
              </a:rPr>
              <a:t>Point 5</a:t>
            </a:r>
            <a:endParaRPr lang="en-GB" sz="2800" b="1" dirty="0">
              <a:solidFill>
                <a:srgbClr val="FF0000"/>
              </a:solidFill>
            </a:endParaRPr>
          </a:p>
        </p:txBody>
      </p:sp>
      <p:sp>
        <p:nvSpPr>
          <p:cNvPr id="23" name="TextBox 22">
            <a:extLst>
              <a:ext uri="{FF2B5EF4-FFF2-40B4-BE49-F238E27FC236}">
                <a16:creationId xmlns:a16="http://schemas.microsoft.com/office/drawing/2014/main" id="{2690B499-87AA-C536-C244-75FCB745E66D}"/>
              </a:ext>
            </a:extLst>
          </p:cNvPr>
          <p:cNvSpPr txBox="1"/>
          <p:nvPr/>
        </p:nvSpPr>
        <p:spPr>
          <a:xfrm>
            <a:off x="5060685" y="4110469"/>
            <a:ext cx="1302327" cy="523220"/>
          </a:xfrm>
          <a:prstGeom prst="rect">
            <a:avLst/>
          </a:prstGeom>
          <a:noFill/>
        </p:spPr>
        <p:txBody>
          <a:bodyPr wrap="square" rtlCol="0">
            <a:spAutoFit/>
          </a:bodyPr>
          <a:lstStyle/>
          <a:p>
            <a:r>
              <a:rPr lang="en-US" sz="2800" b="1" dirty="0">
                <a:solidFill>
                  <a:srgbClr val="FF0000"/>
                </a:solidFill>
              </a:rPr>
              <a:t>Point 6</a:t>
            </a:r>
            <a:endParaRPr lang="en-GB" sz="2800" b="1" dirty="0">
              <a:solidFill>
                <a:srgbClr val="FF0000"/>
              </a:solidFill>
            </a:endParaRPr>
          </a:p>
        </p:txBody>
      </p:sp>
      <p:sp>
        <p:nvSpPr>
          <p:cNvPr id="24" name="TextBox 23">
            <a:extLst>
              <a:ext uri="{FF2B5EF4-FFF2-40B4-BE49-F238E27FC236}">
                <a16:creationId xmlns:a16="http://schemas.microsoft.com/office/drawing/2014/main" id="{C0030878-4A0B-FF8A-11F4-A74234FCA7FC}"/>
              </a:ext>
            </a:extLst>
          </p:cNvPr>
          <p:cNvSpPr txBox="1"/>
          <p:nvPr/>
        </p:nvSpPr>
        <p:spPr>
          <a:xfrm>
            <a:off x="7529943" y="4076304"/>
            <a:ext cx="1302327" cy="523220"/>
          </a:xfrm>
          <a:prstGeom prst="rect">
            <a:avLst/>
          </a:prstGeom>
          <a:noFill/>
        </p:spPr>
        <p:txBody>
          <a:bodyPr wrap="square" rtlCol="0">
            <a:spAutoFit/>
          </a:bodyPr>
          <a:lstStyle/>
          <a:p>
            <a:r>
              <a:rPr lang="en-US" sz="2800" b="1" dirty="0">
                <a:solidFill>
                  <a:srgbClr val="FF0000"/>
                </a:solidFill>
              </a:rPr>
              <a:t>Point 7</a:t>
            </a:r>
            <a:endParaRPr lang="en-GB" sz="2800" b="1" dirty="0">
              <a:solidFill>
                <a:srgbClr val="FF0000"/>
              </a:solidFill>
            </a:endParaRPr>
          </a:p>
        </p:txBody>
      </p:sp>
      <p:sp>
        <p:nvSpPr>
          <p:cNvPr id="25" name="TextBox 24">
            <a:extLst>
              <a:ext uri="{FF2B5EF4-FFF2-40B4-BE49-F238E27FC236}">
                <a16:creationId xmlns:a16="http://schemas.microsoft.com/office/drawing/2014/main" id="{AD8898FE-3EDB-9152-2C3B-F91FDBAF6585}"/>
              </a:ext>
            </a:extLst>
          </p:cNvPr>
          <p:cNvSpPr txBox="1"/>
          <p:nvPr/>
        </p:nvSpPr>
        <p:spPr>
          <a:xfrm>
            <a:off x="10416126" y="4076304"/>
            <a:ext cx="1302327" cy="523220"/>
          </a:xfrm>
          <a:prstGeom prst="rect">
            <a:avLst/>
          </a:prstGeom>
          <a:noFill/>
        </p:spPr>
        <p:txBody>
          <a:bodyPr wrap="square" rtlCol="0">
            <a:spAutoFit/>
          </a:bodyPr>
          <a:lstStyle/>
          <a:p>
            <a:r>
              <a:rPr lang="en-US" sz="2800" b="1" dirty="0">
                <a:solidFill>
                  <a:srgbClr val="FF0000"/>
                </a:solidFill>
              </a:rPr>
              <a:t>Point 8</a:t>
            </a:r>
            <a:endParaRPr lang="en-GB" sz="2800" b="1" dirty="0">
              <a:solidFill>
                <a:srgbClr val="FF0000"/>
              </a:solidFill>
            </a:endParaRPr>
          </a:p>
        </p:txBody>
      </p:sp>
      <p:grpSp>
        <p:nvGrpSpPr>
          <p:cNvPr id="26" name="Group 25">
            <a:extLst>
              <a:ext uri="{FF2B5EF4-FFF2-40B4-BE49-F238E27FC236}">
                <a16:creationId xmlns:a16="http://schemas.microsoft.com/office/drawing/2014/main" id="{590DA4FF-7DF8-A899-4D61-26D86EB9D48D}"/>
              </a:ext>
            </a:extLst>
          </p:cNvPr>
          <p:cNvGrpSpPr/>
          <p:nvPr/>
        </p:nvGrpSpPr>
        <p:grpSpPr>
          <a:xfrm>
            <a:off x="1726751" y="2225980"/>
            <a:ext cx="2324600" cy="873420"/>
            <a:chOff x="2313902" y="2257045"/>
            <a:chExt cx="2324600" cy="873420"/>
          </a:xfrm>
        </p:grpSpPr>
        <p:cxnSp>
          <p:nvCxnSpPr>
            <p:cNvPr id="27" name="Straight Connector 26">
              <a:extLst>
                <a:ext uri="{FF2B5EF4-FFF2-40B4-BE49-F238E27FC236}">
                  <a16:creationId xmlns:a16="http://schemas.microsoft.com/office/drawing/2014/main" id="{80D1B1BF-E3CE-473D-1B0A-72D434FC4049}"/>
                </a:ext>
              </a:extLst>
            </p:cNvPr>
            <p:cNvCxnSpPr>
              <a:cxnSpLocks/>
            </p:cNvCxnSpPr>
            <p:nvPr/>
          </p:nvCxnSpPr>
          <p:spPr>
            <a:xfrm>
              <a:off x="3125585" y="2477195"/>
              <a:ext cx="486120" cy="99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49CA5194-0BF7-1DDB-1D5C-576AC019686D}"/>
                </a:ext>
              </a:extLst>
            </p:cNvPr>
            <p:cNvCxnSpPr>
              <a:cxnSpLocks/>
            </p:cNvCxnSpPr>
            <p:nvPr/>
          </p:nvCxnSpPr>
          <p:spPr>
            <a:xfrm>
              <a:off x="3125585" y="2599170"/>
              <a:ext cx="486120" cy="999"/>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B02DD13-C213-4E82-194C-7A044A635D31}"/>
                </a:ext>
              </a:extLst>
            </p:cNvPr>
            <p:cNvCxnSpPr/>
            <p:nvPr/>
          </p:nvCxnSpPr>
          <p:spPr>
            <a:xfrm>
              <a:off x="3125585" y="2995353"/>
              <a:ext cx="1512917"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2E0B6FA-A18F-B746-712C-B51FD25B6105}"/>
                </a:ext>
              </a:extLst>
            </p:cNvPr>
            <p:cNvSpPr txBox="1"/>
            <p:nvPr/>
          </p:nvSpPr>
          <p:spPr>
            <a:xfrm>
              <a:off x="2313902" y="2257045"/>
              <a:ext cx="821059" cy="338554"/>
            </a:xfrm>
            <a:prstGeom prst="rect">
              <a:avLst/>
            </a:prstGeom>
            <a:noFill/>
          </p:spPr>
          <p:txBody>
            <a:bodyPr wrap="none" rtlCol="0">
              <a:spAutoFit/>
            </a:bodyPr>
            <a:lstStyle/>
            <a:p>
              <a:r>
                <a:rPr lang="en-US" sz="1600" b="1" dirty="0">
                  <a:solidFill>
                    <a:srgbClr val="FF0000"/>
                  </a:solidFill>
                </a:rPr>
                <a:t>Beam 1</a:t>
              </a:r>
              <a:endParaRPr lang="en-GB" sz="1600" b="1" dirty="0">
                <a:solidFill>
                  <a:srgbClr val="FF0000"/>
                </a:solidFill>
              </a:endParaRPr>
            </a:p>
          </p:txBody>
        </p:sp>
        <p:sp>
          <p:nvSpPr>
            <p:cNvPr id="31" name="TextBox 30">
              <a:extLst>
                <a:ext uri="{FF2B5EF4-FFF2-40B4-BE49-F238E27FC236}">
                  <a16:creationId xmlns:a16="http://schemas.microsoft.com/office/drawing/2014/main" id="{818E5BD2-12CD-BC25-51D0-FFE4F3D33551}"/>
                </a:ext>
              </a:extLst>
            </p:cNvPr>
            <p:cNvSpPr txBox="1"/>
            <p:nvPr/>
          </p:nvSpPr>
          <p:spPr>
            <a:xfrm>
              <a:off x="2335898" y="2528923"/>
              <a:ext cx="821059" cy="338554"/>
            </a:xfrm>
            <a:prstGeom prst="rect">
              <a:avLst/>
            </a:prstGeom>
            <a:noFill/>
          </p:spPr>
          <p:txBody>
            <a:bodyPr wrap="none" rtlCol="0">
              <a:spAutoFit/>
            </a:bodyPr>
            <a:lstStyle/>
            <a:p>
              <a:r>
                <a:rPr lang="en-US" sz="1600" b="1" dirty="0">
                  <a:solidFill>
                    <a:srgbClr val="00B0F0"/>
                  </a:solidFill>
                </a:rPr>
                <a:t>Beam 2</a:t>
              </a:r>
              <a:endParaRPr lang="en-GB" sz="1600" b="1" dirty="0">
                <a:solidFill>
                  <a:srgbClr val="00B0F0"/>
                </a:solidFill>
              </a:endParaRPr>
            </a:p>
          </p:txBody>
        </p:sp>
        <p:sp>
          <p:nvSpPr>
            <p:cNvPr id="32" name="TextBox 31">
              <a:extLst>
                <a:ext uri="{FF2B5EF4-FFF2-40B4-BE49-F238E27FC236}">
                  <a16:creationId xmlns:a16="http://schemas.microsoft.com/office/drawing/2014/main" id="{940F2BC2-AEBC-5F6F-EF86-CBD29F3DFD2F}"/>
                </a:ext>
              </a:extLst>
            </p:cNvPr>
            <p:cNvSpPr txBox="1"/>
            <p:nvPr/>
          </p:nvSpPr>
          <p:spPr>
            <a:xfrm>
              <a:off x="2322573" y="2791911"/>
              <a:ext cx="845103" cy="338554"/>
            </a:xfrm>
            <a:prstGeom prst="rect">
              <a:avLst/>
            </a:prstGeom>
            <a:noFill/>
          </p:spPr>
          <p:txBody>
            <a:bodyPr wrap="none" rtlCol="0">
              <a:spAutoFit/>
            </a:bodyPr>
            <a:lstStyle/>
            <a:p>
              <a:r>
                <a:rPr lang="en-US" sz="1600" b="1" dirty="0"/>
                <a:t>Booster</a:t>
              </a:r>
              <a:endParaRPr lang="en-GB" sz="1600" b="1" dirty="0"/>
            </a:p>
          </p:txBody>
        </p:sp>
      </p:grpSp>
      <p:cxnSp>
        <p:nvCxnSpPr>
          <p:cNvPr id="129" name="Straight Connector 128">
            <a:extLst>
              <a:ext uri="{FF2B5EF4-FFF2-40B4-BE49-F238E27FC236}">
                <a16:creationId xmlns:a16="http://schemas.microsoft.com/office/drawing/2014/main" id="{25B142CB-27E4-A51A-C3C6-8BC45356D57C}"/>
              </a:ext>
            </a:extLst>
          </p:cNvPr>
          <p:cNvCxnSpPr>
            <a:cxnSpLocks/>
          </p:cNvCxnSpPr>
          <p:nvPr/>
        </p:nvCxnSpPr>
        <p:spPr>
          <a:xfrm>
            <a:off x="3024554" y="2446130"/>
            <a:ext cx="418329" cy="11840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12621AB0-D7CD-5E16-F247-DD4776679352}"/>
              </a:ext>
            </a:extLst>
          </p:cNvPr>
          <p:cNvCxnSpPr>
            <a:cxnSpLocks/>
          </p:cNvCxnSpPr>
          <p:nvPr/>
        </p:nvCxnSpPr>
        <p:spPr>
          <a:xfrm>
            <a:off x="3442883" y="2564534"/>
            <a:ext cx="60846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B284CD5D-DAAE-2820-7EB2-080AE89E2F53}"/>
              </a:ext>
            </a:extLst>
          </p:cNvPr>
          <p:cNvCxnSpPr>
            <a:cxnSpLocks/>
          </p:cNvCxnSpPr>
          <p:nvPr/>
        </p:nvCxnSpPr>
        <p:spPr>
          <a:xfrm flipV="1">
            <a:off x="3024554" y="2437355"/>
            <a:ext cx="418329" cy="127179"/>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1F4CACF9-0A3B-D3DB-E95D-E07DEF15A99E}"/>
              </a:ext>
            </a:extLst>
          </p:cNvPr>
          <p:cNvCxnSpPr/>
          <p:nvPr/>
        </p:nvCxnSpPr>
        <p:spPr>
          <a:xfrm>
            <a:off x="3442883" y="2437355"/>
            <a:ext cx="608468"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grpSp>
        <p:nvGrpSpPr>
          <p:cNvPr id="156" name="Group 155">
            <a:extLst>
              <a:ext uri="{FF2B5EF4-FFF2-40B4-BE49-F238E27FC236}">
                <a16:creationId xmlns:a16="http://schemas.microsoft.com/office/drawing/2014/main" id="{4872E553-F6C3-23D0-90A3-B0A4160428FD}"/>
              </a:ext>
            </a:extLst>
          </p:cNvPr>
          <p:cNvGrpSpPr/>
          <p:nvPr/>
        </p:nvGrpSpPr>
        <p:grpSpPr>
          <a:xfrm>
            <a:off x="1731223" y="4866086"/>
            <a:ext cx="2324600" cy="873420"/>
            <a:chOff x="2313902" y="2257045"/>
            <a:chExt cx="2324600" cy="873420"/>
          </a:xfrm>
        </p:grpSpPr>
        <p:cxnSp>
          <p:nvCxnSpPr>
            <p:cNvPr id="157" name="Straight Connector 156">
              <a:extLst>
                <a:ext uri="{FF2B5EF4-FFF2-40B4-BE49-F238E27FC236}">
                  <a16:creationId xmlns:a16="http://schemas.microsoft.com/office/drawing/2014/main" id="{87A96F35-6625-4E9F-1F12-37691FCCC833}"/>
                </a:ext>
              </a:extLst>
            </p:cNvPr>
            <p:cNvCxnSpPr>
              <a:cxnSpLocks/>
            </p:cNvCxnSpPr>
            <p:nvPr/>
          </p:nvCxnSpPr>
          <p:spPr>
            <a:xfrm>
              <a:off x="3125585" y="2477195"/>
              <a:ext cx="486120" cy="99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CBE6458B-2BA6-715D-5476-09836C227D5E}"/>
                </a:ext>
              </a:extLst>
            </p:cNvPr>
            <p:cNvCxnSpPr>
              <a:cxnSpLocks/>
            </p:cNvCxnSpPr>
            <p:nvPr/>
          </p:nvCxnSpPr>
          <p:spPr>
            <a:xfrm>
              <a:off x="3125585" y="2599170"/>
              <a:ext cx="486120" cy="999"/>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5D7520FA-E688-F8CB-723E-649F624E781C}"/>
                </a:ext>
              </a:extLst>
            </p:cNvPr>
            <p:cNvCxnSpPr/>
            <p:nvPr/>
          </p:nvCxnSpPr>
          <p:spPr>
            <a:xfrm>
              <a:off x="3125585" y="2995353"/>
              <a:ext cx="1512917"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160" name="TextBox 159">
              <a:extLst>
                <a:ext uri="{FF2B5EF4-FFF2-40B4-BE49-F238E27FC236}">
                  <a16:creationId xmlns:a16="http://schemas.microsoft.com/office/drawing/2014/main" id="{E9D03E0C-7DA0-EDD0-4F88-CECFF5A9CE8D}"/>
                </a:ext>
              </a:extLst>
            </p:cNvPr>
            <p:cNvSpPr txBox="1"/>
            <p:nvPr/>
          </p:nvSpPr>
          <p:spPr>
            <a:xfrm>
              <a:off x="2313902" y="2257045"/>
              <a:ext cx="821059" cy="338554"/>
            </a:xfrm>
            <a:prstGeom prst="rect">
              <a:avLst/>
            </a:prstGeom>
            <a:noFill/>
          </p:spPr>
          <p:txBody>
            <a:bodyPr wrap="none" rtlCol="0">
              <a:spAutoFit/>
            </a:bodyPr>
            <a:lstStyle/>
            <a:p>
              <a:r>
                <a:rPr lang="en-US" sz="1600" b="1" dirty="0">
                  <a:solidFill>
                    <a:srgbClr val="FF0000"/>
                  </a:solidFill>
                </a:rPr>
                <a:t>Beam 1</a:t>
              </a:r>
              <a:endParaRPr lang="en-GB" sz="1600" b="1" dirty="0">
                <a:solidFill>
                  <a:srgbClr val="FF0000"/>
                </a:solidFill>
              </a:endParaRPr>
            </a:p>
          </p:txBody>
        </p:sp>
        <p:sp>
          <p:nvSpPr>
            <p:cNvPr id="161" name="TextBox 160">
              <a:extLst>
                <a:ext uri="{FF2B5EF4-FFF2-40B4-BE49-F238E27FC236}">
                  <a16:creationId xmlns:a16="http://schemas.microsoft.com/office/drawing/2014/main" id="{035D8C96-FFBE-181B-42C3-39C50645D258}"/>
                </a:ext>
              </a:extLst>
            </p:cNvPr>
            <p:cNvSpPr txBox="1"/>
            <p:nvPr/>
          </p:nvSpPr>
          <p:spPr>
            <a:xfrm>
              <a:off x="2335898" y="2528923"/>
              <a:ext cx="821059" cy="338554"/>
            </a:xfrm>
            <a:prstGeom prst="rect">
              <a:avLst/>
            </a:prstGeom>
            <a:noFill/>
          </p:spPr>
          <p:txBody>
            <a:bodyPr wrap="none" rtlCol="0">
              <a:spAutoFit/>
            </a:bodyPr>
            <a:lstStyle/>
            <a:p>
              <a:r>
                <a:rPr lang="en-US" sz="1600" b="1" dirty="0">
                  <a:solidFill>
                    <a:srgbClr val="00B0F0"/>
                  </a:solidFill>
                </a:rPr>
                <a:t>Beam 2</a:t>
              </a:r>
              <a:endParaRPr lang="en-GB" sz="1600" b="1" dirty="0">
                <a:solidFill>
                  <a:srgbClr val="00B0F0"/>
                </a:solidFill>
              </a:endParaRPr>
            </a:p>
          </p:txBody>
        </p:sp>
        <p:sp>
          <p:nvSpPr>
            <p:cNvPr id="162" name="TextBox 161">
              <a:extLst>
                <a:ext uri="{FF2B5EF4-FFF2-40B4-BE49-F238E27FC236}">
                  <a16:creationId xmlns:a16="http://schemas.microsoft.com/office/drawing/2014/main" id="{86E95CF8-6B86-7CE9-985A-6219276EE8E2}"/>
                </a:ext>
              </a:extLst>
            </p:cNvPr>
            <p:cNvSpPr txBox="1"/>
            <p:nvPr/>
          </p:nvSpPr>
          <p:spPr>
            <a:xfrm>
              <a:off x="2322573" y="2791911"/>
              <a:ext cx="845103" cy="338554"/>
            </a:xfrm>
            <a:prstGeom prst="rect">
              <a:avLst/>
            </a:prstGeom>
            <a:noFill/>
          </p:spPr>
          <p:txBody>
            <a:bodyPr wrap="none" rtlCol="0">
              <a:spAutoFit/>
            </a:bodyPr>
            <a:lstStyle/>
            <a:p>
              <a:r>
                <a:rPr lang="en-US" sz="1600" b="1" dirty="0"/>
                <a:t>Booster</a:t>
              </a:r>
              <a:endParaRPr lang="en-GB" sz="1600" b="1" dirty="0"/>
            </a:p>
          </p:txBody>
        </p:sp>
      </p:grpSp>
      <p:cxnSp>
        <p:nvCxnSpPr>
          <p:cNvPr id="163" name="Straight Connector 162">
            <a:extLst>
              <a:ext uri="{FF2B5EF4-FFF2-40B4-BE49-F238E27FC236}">
                <a16:creationId xmlns:a16="http://schemas.microsoft.com/office/drawing/2014/main" id="{94E49886-54F1-5370-F204-633510F7028A}"/>
              </a:ext>
            </a:extLst>
          </p:cNvPr>
          <p:cNvCxnSpPr>
            <a:cxnSpLocks/>
          </p:cNvCxnSpPr>
          <p:nvPr/>
        </p:nvCxnSpPr>
        <p:spPr>
          <a:xfrm>
            <a:off x="3029026" y="5086236"/>
            <a:ext cx="418329" cy="11840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1F7A9433-EEFB-4AF5-1404-B5C4871E053D}"/>
              </a:ext>
            </a:extLst>
          </p:cNvPr>
          <p:cNvCxnSpPr>
            <a:cxnSpLocks/>
          </p:cNvCxnSpPr>
          <p:nvPr/>
        </p:nvCxnSpPr>
        <p:spPr>
          <a:xfrm>
            <a:off x="3447355" y="5204640"/>
            <a:ext cx="60846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2D4AB430-BF66-DCF3-CA16-413CA8A45C7D}"/>
              </a:ext>
            </a:extLst>
          </p:cNvPr>
          <p:cNvCxnSpPr>
            <a:cxnSpLocks/>
          </p:cNvCxnSpPr>
          <p:nvPr/>
        </p:nvCxnSpPr>
        <p:spPr>
          <a:xfrm flipV="1">
            <a:off x="3029026" y="5077461"/>
            <a:ext cx="418329" cy="127179"/>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97448AA9-4E5F-FBBA-4911-84483F0566F7}"/>
              </a:ext>
            </a:extLst>
          </p:cNvPr>
          <p:cNvCxnSpPr/>
          <p:nvPr/>
        </p:nvCxnSpPr>
        <p:spPr>
          <a:xfrm>
            <a:off x="3447355" y="5077461"/>
            <a:ext cx="608468"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167" name="Rectangle: Rounded Corners 166">
            <a:extLst>
              <a:ext uri="{FF2B5EF4-FFF2-40B4-BE49-F238E27FC236}">
                <a16:creationId xmlns:a16="http://schemas.microsoft.com/office/drawing/2014/main" id="{77F7B9D8-5976-03FA-C28F-37D8BCB041C9}"/>
              </a:ext>
            </a:extLst>
          </p:cNvPr>
          <p:cNvSpPr/>
          <p:nvPr/>
        </p:nvSpPr>
        <p:spPr>
          <a:xfrm>
            <a:off x="2761874" y="2294624"/>
            <a:ext cx="900000" cy="421415"/>
          </a:xfrm>
          <a:prstGeom prst="roundRect">
            <a:avLst/>
          </a:prstGeom>
          <a:solidFill>
            <a:srgbClr val="17F54C">
              <a:alpha val="50196"/>
            </a:srgbClr>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t>DET1</a:t>
            </a:r>
            <a:endParaRPr lang="en-GB" b="1" dirty="0"/>
          </a:p>
        </p:txBody>
      </p:sp>
      <p:sp>
        <p:nvSpPr>
          <p:cNvPr id="168" name="Rectangle: Rounded Corners 167">
            <a:extLst>
              <a:ext uri="{FF2B5EF4-FFF2-40B4-BE49-F238E27FC236}">
                <a16:creationId xmlns:a16="http://schemas.microsoft.com/office/drawing/2014/main" id="{E32E848F-9962-092A-B717-E02ADDF8C163}"/>
              </a:ext>
            </a:extLst>
          </p:cNvPr>
          <p:cNvSpPr/>
          <p:nvPr/>
        </p:nvSpPr>
        <p:spPr>
          <a:xfrm>
            <a:off x="2788191" y="4892723"/>
            <a:ext cx="900000" cy="421415"/>
          </a:xfrm>
          <a:prstGeom prst="roundRect">
            <a:avLst/>
          </a:prstGeom>
          <a:solidFill>
            <a:srgbClr val="17F54C">
              <a:alpha val="50196"/>
            </a:srgbClr>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t>DET2</a:t>
            </a:r>
            <a:endParaRPr lang="en-GB" b="1" dirty="0"/>
          </a:p>
        </p:txBody>
      </p:sp>
      <p:grpSp>
        <p:nvGrpSpPr>
          <p:cNvPr id="176" name="Group 175">
            <a:extLst>
              <a:ext uri="{FF2B5EF4-FFF2-40B4-BE49-F238E27FC236}">
                <a16:creationId xmlns:a16="http://schemas.microsoft.com/office/drawing/2014/main" id="{A767BB34-BEBE-0F07-24ED-FC05682370C7}"/>
              </a:ext>
            </a:extLst>
          </p:cNvPr>
          <p:cNvGrpSpPr/>
          <p:nvPr/>
        </p:nvGrpSpPr>
        <p:grpSpPr>
          <a:xfrm>
            <a:off x="6913205" y="2216296"/>
            <a:ext cx="2324600" cy="873420"/>
            <a:chOff x="2313902" y="2257045"/>
            <a:chExt cx="2324600" cy="873420"/>
          </a:xfrm>
        </p:grpSpPr>
        <p:cxnSp>
          <p:nvCxnSpPr>
            <p:cNvPr id="179" name="Straight Connector 178">
              <a:extLst>
                <a:ext uri="{FF2B5EF4-FFF2-40B4-BE49-F238E27FC236}">
                  <a16:creationId xmlns:a16="http://schemas.microsoft.com/office/drawing/2014/main" id="{27210C73-B446-1768-741A-EAD08301247C}"/>
                </a:ext>
              </a:extLst>
            </p:cNvPr>
            <p:cNvCxnSpPr/>
            <p:nvPr/>
          </p:nvCxnSpPr>
          <p:spPr>
            <a:xfrm>
              <a:off x="3125585" y="2995353"/>
              <a:ext cx="1512917"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180" name="TextBox 179">
              <a:extLst>
                <a:ext uri="{FF2B5EF4-FFF2-40B4-BE49-F238E27FC236}">
                  <a16:creationId xmlns:a16="http://schemas.microsoft.com/office/drawing/2014/main" id="{6C456B95-C80E-6C09-27DB-AF6F07B10C63}"/>
                </a:ext>
              </a:extLst>
            </p:cNvPr>
            <p:cNvSpPr txBox="1"/>
            <p:nvPr/>
          </p:nvSpPr>
          <p:spPr>
            <a:xfrm>
              <a:off x="2313902" y="2257045"/>
              <a:ext cx="821059" cy="338554"/>
            </a:xfrm>
            <a:prstGeom prst="rect">
              <a:avLst/>
            </a:prstGeom>
            <a:noFill/>
          </p:spPr>
          <p:txBody>
            <a:bodyPr wrap="none" rtlCol="0">
              <a:spAutoFit/>
            </a:bodyPr>
            <a:lstStyle/>
            <a:p>
              <a:r>
                <a:rPr lang="en-US" sz="1600" b="1" dirty="0">
                  <a:solidFill>
                    <a:srgbClr val="FF0000"/>
                  </a:solidFill>
                </a:rPr>
                <a:t>Beam 1</a:t>
              </a:r>
              <a:endParaRPr lang="en-GB" sz="1600" b="1" dirty="0">
                <a:solidFill>
                  <a:srgbClr val="FF0000"/>
                </a:solidFill>
              </a:endParaRPr>
            </a:p>
          </p:txBody>
        </p:sp>
        <p:sp>
          <p:nvSpPr>
            <p:cNvPr id="181" name="TextBox 180">
              <a:extLst>
                <a:ext uri="{FF2B5EF4-FFF2-40B4-BE49-F238E27FC236}">
                  <a16:creationId xmlns:a16="http://schemas.microsoft.com/office/drawing/2014/main" id="{1485DC21-B746-AE58-90E5-01DD5D6659D3}"/>
                </a:ext>
              </a:extLst>
            </p:cNvPr>
            <p:cNvSpPr txBox="1"/>
            <p:nvPr/>
          </p:nvSpPr>
          <p:spPr>
            <a:xfrm>
              <a:off x="2335898" y="2528923"/>
              <a:ext cx="821059" cy="338554"/>
            </a:xfrm>
            <a:prstGeom prst="rect">
              <a:avLst/>
            </a:prstGeom>
            <a:noFill/>
          </p:spPr>
          <p:txBody>
            <a:bodyPr wrap="none" rtlCol="0">
              <a:spAutoFit/>
            </a:bodyPr>
            <a:lstStyle/>
            <a:p>
              <a:r>
                <a:rPr lang="en-US" sz="1600" b="1" dirty="0">
                  <a:solidFill>
                    <a:srgbClr val="00B0F0"/>
                  </a:solidFill>
                </a:rPr>
                <a:t>Beam 2</a:t>
              </a:r>
              <a:endParaRPr lang="en-GB" sz="1600" b="1" dirty="0">
                <a:solidFill>
                  <a:srgbClr val="00B0F0"/>
                </a:solidFill>
              </a:endParaRPr>
            </a:p>
          </p:txBody>
        </p:sp>
        <p:sp>
          <p:nvSpPr>
            <p:cNvPr id="182" name="TextBox 181">
              <a:extLst>
                <a:ext uri="{FF2B5EF4-FFF2-40B4-BE49-F238E27FC236}">
                  <a16:creationId xmlns:a16="http://schemas.microsoft.com/office/drawing/2014/main" id="{E65C1940-B634-B06F-6EDA-2A8523AAC947}"/>
                </a:ext>
              </a:extLst>
            </p:cNvPr>
            <p:cNvSpPr txBox="1"/>
            <p:nvPr/>
          </p:nvSpPr>
          <p:spPr>
            <a:xfrm>
              <a:off x="2322573" y="2791911"/>
              <a:ext cx="845103" cy="338554"/>
            </a:xfrm>
            <a:prstGeom prst="rect">
              <a:avLst/>
            </a:prstGeom>
            <a:noFill/>
          </p:spPr>
          <p:txBody>
            <a:bodyPr wrap="none" rtlCol="0">
              <a:spAutoFit/>
            </a:bodyPr>
            <a:lstStyle/>
            <a:p>
              <a:r>
                <a:rPr lang="en-US" sz="1600" b="1" dirty="0"/>
                <a:t>Booster</a:t>
              </a:r>
              <a:endParaRPr lang="en-GB" sz="1600" b="1" dirty="0"/>
            </a:p>
          </p:txBody>
        </p:sp>
      </p:grpSp>
      <p:grpSp>
        <p:nvGrpSpPr>
          <p:cNvPr id="188" name="Group 187">
            <a:extLst>
              <a:ext uri="{FF2B5EF4-FFF2-40B4-BE49-F238E27FC236}">
                <a16:creationId xmlns:a16="http://schemas.microsoft.com/office/drawing/2014/main" id="{18E02E9E-470E-57EF-8AD2-C2E8722EE275}"/>
              </a:ext>
            </a:extLst>
          </p:cNvPr>
          <p:cNvGrpSpPr/>
          <p:nvPr/>
        </p:nvGrpSpPr>
        <p:grpSpPr>
          <a:xfrm>
            <a:off x="6910485" y="4883281"/>
            <a:ext cx="2324600" cy="873420"/>
            <a:chOff x="2313902" y="2257045"/>
            <a:chExt cx="2324600" cy="873420"/>
          </a:xfrm>
        </p:grpSpPr>
        <p:cxnSp>
          <p:nvCxnSpPr>
            <p:cNvPr id="191" name="Straight Connector 190">
              <a:extLst>
                <a:ext uri="{FF2B5EF4-FFF2-40B4-BE49-F238E27FC236}">
                  <a16:creationId xmlns:a16="http://schemas.microsoft.com/office/drawing/2014/main" id="{CA2E23EF-93CB-27BE-C0F7-85E62B4214EE}"/>
                </a:ext>
              </a:extLst>
            </p:cNvPr>
            <p:cNvCxnSpPr/>
            <p:nvPr/>
          </p:nvCxnSpPr>
          <p:spPr>
            <a:xfrm>
              <a:off x="3125585" y="2995353"/>
              <a:ext cx="1512917"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192" name="TextBox 191">
              <a:extLst>
                <a:ext uri="{FF2B5EF4-FFF2-40B4-BE49-F238E27FC236}">
                  <a16:creationId xmlns:a16="http://schemas.microsoft.com/office/drawing/2014/main" id="{567F2761-CEBC-0A9F-40B5-5DF13DADCEAD}"/>
                </a:ext>
              </a:extLst>
            </p:cNvPr>
            <p:cNvSpPr txBox="1"/>
            <p:nvPr/>
          </p:nvSpPr>
          <p:spPr>
            <a:xfrm>
              <a:off x="2313902" y="2257045"/>
              <a:ext cx="821059" cy="338554"/>
            </a:xfrm>
            <a:prstGeom prst="rect">
              <a:avLst/>
            </a:prstGeom>
            <a:noFill/>
          </p:spPr>
          <p:txBody>
            <a:bodyPr wrap="none" rtlCol="0">
              <a:spAutoFit/>
            </a:bodyPr>
            <a:lstStyle/>
            <a:p>
              <a:r>
                <a:rPr lang="en-US" sz="1600" b="1" dirty="0">
                  <a:solidFill>
                    <a:srgbClr val="FF0000"/>
                  </a:solidFill>
                </a:rPr>
                <a:t>Beam 1</a:t>
              </a:r>
              <a:endParaRPr lang="en-GB" sz="1600" b="1" dirty="0">
                <a:solidFill>
                  <a:srgbClr val="FF0000"/>
                </a:solidFill>
              </a:endParaRPr>
            </a:p>
          </p:txBody>
        </p:sp>
        <p:sp>
          <p:nvSpPr>
            <p:cNvPr id="193" name="TextBox 192">
              <a:extLst>
                <a:ext uri="{FF2B5EF4-FFF2-40B4-BE49-F238E27FC236}">
                  <a16:creationId xmlns:a16="http://schemas.microsoft.com/office/drawing/2014/main" id="{AE3FC827-A1E2-88C3-BE2A-4F1A986B1C60}"/>
                </a:ext>
              </a:extLst>
            </p:cNvPr>
            <p:cNvSpPr txBox="1"/>
            <p:nvPr/>
          </p:nvSpPr>
          <p:spPr>
            <a:xfrm>
              <a:off x="2335898" y="2528923"/>
              <a:ext cx="821059" cy="338554"/>
            </a:xfrm>
            <a:prstGeom prst="rect">
              <a:avLst/>
            </a:prstGeom>
            <a:noFill/>
          </p:spPr>
          <p:txBody>
            <a:bodyPr wrap="none" rtlCol="0">
              <a:spAutoFit/>
            </a:bodyPr>
            <a:lstStyle/>
            <a:p>
              <a:r>
                <a:rPr lang="en-US" sz="1600" b="1" dirty="0">
                  <a:solidFill>
                    <a:srgbClr val="00B0F0"/>
                  </a:solidFill>
                </a:rPr>
                <a:t>Beam 2</a:t>
              </a:r>
              <a:endParaRPr lang="en-GB" sz="1600" b="1" dirty="0">
                <a:solidFill>
                  <a:srgbClr val="00B0F0"/>
                </a:solidFill>
              </a:endParaRPr>
            </a:p>
          </p:txBody>
        </p:sp>
        <p:sp>
          <p:nvSpPr>
            <p:cNvPr id="194" name="TextBox 193">
              <a:extLst>
                <a:ext uri="{FF2B5EF4-FFF2-40B4-BE49-F238E27FC236}">
                  <a16:creationId xmlns:a16="http://schemas.microsoft.com/office/drawing/2014/main" id="{D111A9A5-FD6E-F631-84AF-DF9890C739B7}"/>
                </a:ext>
              </a:extLst>
            </p:cNvPr>
            <p:cNvSpPr txBox="1"/>
            <p:nvPr/>
          </p:nvSpPr>
          <p:spPr>
            <a:xfrm>
              <a:off x="2322573" y="2791911"/>
              <a:ext cx="845103" cy="338554"/>
            </a:xfrm>
            <a:prstGeom prst="rect">
              <a:avLst/>
            </a:prstGeom>
            <a:noFill/>
          </p:spPr>
          <p:txBody>
            <a:bodyPr wrap="none" rtlCol="0">
              <a:spAutoFit/>
            </a:bodyPr>
            <a:lstStyle/>
            <a:p>
              <a:r>
                <a:rPr lang="en-US" sz="1600" b="1" dirty="0"/>
                <a:t>Booster</a:t>
              </a:r>
              <a:endParaRPr lang="en-GB" sz="1600" b="1" dirty="0"/>
            </a:p>
          </p:txBody>
        </p:sp>
      </p:grpSp>
      <p:grpSp>
        <p:nvGrpSpPr>
          <p:cNvPr id="100" name="Group 99">
            <a:extLst>
              <a:ext uri="{FF2B5EF4-FFF2-40B4-BE49-F238E27FC236}">
                <a16:creationId xmlns:a16="http://schemas.microsoft.com/office/drawing/2014/main" id="{7EB7D086-71DD-E0A4-BA7A-EA6AE648A979}"/>
              </a:ext>
            </a:extLst>
          </p:cNvPr>
          <p:cNvGrpSpPr/>
          <p:nvPr/>
        </p:nvGrpSpPr>
        <p:grpSpPr>
          <a:xfrm>
            <a:off x="9562036" y="2217205"/>
            <a:ext cx="2324600" cy="873420"/>
            <a:chOff x="9562036" y="2217205"/>
            <a:chExt cx="2324600" cy="873420"/>
          </a:xfrm>
        </p:grpSpPr>
        <p:grpSp>
          <p:nvGrpSpPr>
            <p:cNvPr id="66" name="Group 65">
              <a:extLst>
                <a:ext uri="{FF2B5EF4-FFF2-40B4-BE49-F238E27FC236}">
                  <a16:creationId xmlns:a16="http://schemas.microsoft.com/office/drawing/2014/main" id="{0D1D5014-8543-CAA3-0B61-61F5B659513F}"/>
                </a:ext>
              </a:extLst>
            </p:cNvPr>
            <p:cNvGrpSpPr/>
            <p:nvPr/>
          </p:nvGrpSpPr>
          <p:grpSpPr>
            <a:xfrm>
              <a:off x="9562036" y="2217205"/>
              <a:ext cx="2324600" cy="873420"/>
              <a:chOff x="2313902" y="2257045"/>
              <a:chExt cx="2324600" cy="873420"/>
            </a:xfrm>
          </p:grpSpPr>
          <p:cxnSp>
            <p:nvCxnSpPr>
              <p:cNvPr id="67" name="Straight Connector 66">
                <a:extLst>
                  <a:ext uri="{FF2B5EF4-FFF2-40B4-BE49-F238E27FC236}">
                    <a16:creationId xmlns:a16="http://schemas.microsoft.com/office/drawing/2014/main" id="{196EA010-41CE-E090-E124-5B85EA20A7BC}"/>
                  </a:ext>
                </a:extLst>
              </p:cNvPr>
              <p:cNvCxnSpPr>
                <a:cxnSpLocks/>
              </p:cNvCxnSpPr>
              <p:nvPr/>
            </p:nvCxnSpPr>
            <p:spPr>
              <a:xfrm flipV="1">
                <a:off x="3125585" y="2476286"/>
                <a:ext cx="118933" cy="90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2355C143-3E2E-2A9E-FA94-A6133B322A11}"/>
                  </a:ext>
                </a:extLst>
              </p:cNvPr>
              <p:cNvCxnSpPr>
                <a:cxnSpLocks/>
              </p:cNvCxnSpPr>
              <p:nvPr/>
            </p:nvCxnSpPr>
            <p:spPr>
              <a:xfrm>
                <a:off x="3125585" y="2727226"/>
                <a:ext cx="118800"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369E491C-F44C-BCB8-6A25-1BC9D167828B}"/>
                  </a:ext>
                </a:extLst>
              </p:cNvPr>
              <p:cNvCxnSpPr/>
              <p:nvPr/>
            </p:nvCxnSpPr>
            <p:spPr>
              <a:xfrm>
                <a:off x="3125585" y="2995353"/>
                <a:ext cx="1512917"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087F34E5-1E16-CE5B-CFDD-565A247DDE3E}"/>
                  </a:ext>
                </a:extLst>
              </p:cNvPr>
              <p:cNvSpPr txBox="1"/>
              <p:nvPr/>
            </p:nvSpPr>
            <p:spPr>
              <a:xfrm>
                <a:off x="2313902" y="2257045"/>
                <a:ext cx="821059" cy="338554"/>
              </a:xfrm>
              <a:prstGeom prst="rect">
                <a:avLst/>
              </a:prstGeom>
              <a:noFill/>
            </p:spPr>
            <p:txBody>
              <a:bodyPr wrap="none" rtlCol="0">
                <a:spAutoFit/>
              </a:bodyPr>
              <a:lstStyle/>
              <a:p>
                <a:r>
                  <a:rPr lang="en-US" sz="1600" b="1" dirty="0">
                    <a:solidFill>
                      <a:srgbClr val="FF0000"/>
                    </a:solidFill>
                  </a:rPr>
                  <a:t>Beam 1</a:t>
                </a:r>
                <a:endParaRPr lang="en-GB" sz="1600" b="1" dirty="0">
                  <a:solidFill>
                    <a:srgbClr val="FF0000"/>
                  </a:solidFill>
                </a:endParaRPr>
              </a:p>
            </p:txBody>
          </p:sp>
          <p:sp>
            <p:nvSpPr>
              <p:cNvPr id="71" name="TextBox 70">
                <a:extLst>
                  <a:ext uri="{FF2B5EF4-FFF2-40B4-BE49-F238E27FC236}">
                    <a16:creationId xmlns:a16="http://schemas.microsoft.com/office/drawing/2014/main" id="{53C40FDA-CBC7-D08E-1965-7F6A909F40E2}"/>
                  </a:ext>
                </a:extLst>
              </p:cNvPr>
              <p:cNvSpPr txBox="1"/>
              <p:nvPr/>
            </p:nvSpPr>
            <p:spPr>
              <a:xfrm>
                <a:off x="2335898" y="2528923"/>
                <a:ext cx="821059" cy="338554"/>
              </a:xfrm>
              <a:prstGeom prst="rect">
                <a:avLst/>
              </a:prstGeom>
              <a:noFill/>
            </p:spPr>
            <p:txBody>
              <a:bodyPr wrap="none" rtlCol="0">
                <a:spAutoFit/>
              </a:bodyPr>
              <a:lstStyle/>
              <a:p>
                <a:r>
                  <a:rPr lang="en-US" sz="1600" b="1" dirty="0">
                    <a:solidFill>
                      <a:srgbClr val="00B0F0"/>
                    </a:solidFill>
                  </a:rPr>
                  <a:t>Beam 2</a:t>
                </a:r>
                <a:endParaRPr lang="en-GB" sz="1600" b="1" dirty="0">
                  <a:solidFill>
                    <a:srgbClr val="00B0F0"/>
                  </a:solidFill>
                </a:endParaRPr>
              </a:p>
            </p:txBody>
          </p:sp>
          <p:sp>
            <p:nvSpPr>
              <p:cNvPr id="72" name="TextBox 71">
                <a:extLst>
                  <a:ext uri="{FF2B5EF4-FFF2-40B4-BE49-F238E27FC236}">
                    <a16:creationId xmlns:a16="http://schemas.microsoft.com/office/drawing/2014/main" id="{F8543E5B-C5C5-0C7F-4635-7EBBC7CE4005}"/>
                  </a:ext>
                </a:extLst>
              </p:cNvPr>
              <p:cNvSpPr txBox="1"/>
              <p:nvPr/>
            </p:nvSpPr>
            <p:spPr>
              <a:xfrm>
                <a:off x="2322573" y="2791911"/>
                <a:ext cx="845103" cy="338554"/>
              </a:xfrm>
              <a:prstGeom prst="rect">
                <a:avLst/>
              </a:prstGeom>
              <a:noFill/>
            </p:spPr>
            <p:txBody>
              <a:bodyPr wrap="none" rtlCol="0">
                <a:spAutoFit/>
              </a:bodyPr>
              <a:lstStyle/>
              <a:p>
                <a:r>
                  <a:rPr lang="en-US" sz="1600" b="1" dirty="0"/>
                  <a:t>Booster</a:t>
                </a:r>
                <a:endParaRPr lang="en-GB" sz="1600" b="1" dirty="0"/>
              </a:p>
            </p:txBody>
          </p:sp>
        </p:grpSp>
        <p:cxnSp>
          <p:nvCxnSpPr>
            <p:cNvPr id="8" name="Straight Connector 7">
              <a:extLst>
                <a:ext uri="{FF2B5EF4-FFF2-40B4-BE49-F238E27FC236}">
                  <a16:creationId xmlns:a16="http://schemas.microsoft.com/office/drawing/2014/main" id="{A83B69E2-C585-28C9-A39B-A53FB1D9B936}"/>
                </a:ext>
              </a:extLst>
            </p:cNvPr>
            <p:cNvCxnSpPr>
              <a:cxnSpLocks/>
            </p:cNvCxnSpPr>
            <p:nvPr/>
          </p:nvCxnSpPr>
          <p:spPr>
            <a:xfrm>
              <a:off x="10478530" y="2433906"/>
              <a:ext cx="95236" cy="118404"/>
            </a:xfrm>
            <a:prstGeom prst="line">
              <a:avLst/>
            </a:prstGeom>
            <a:ln w="3810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14" name="Straight Connector 13">
              <a:extLst>
                <a:ext uri="{FF2B5EF4-FFF2-40B4-BE49-F238E27FC236}">
                  <a16:creationId xmlns:a16="http://schemas.microsoft.com/office/drawing/2014/main" id="{2AC07E81-BB45-A330-512F-6CFF0796AF3F}"/>
                </a:ext>
              </a:extLst>
            </p:cNvPr>
            <p:cNvCxnSpPr>
              <a:cxnSpLocks/>
            </p:cNvCxnSpPr>
            <p:nvPr/>
          </p:nvCxnSpPr>
          <p:spPr>
            <a:xfrm flipV="1">
              <a:off x="10478530" y="2564534"/>
              <a:ext cx="95236" cy="125109"/>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A96EF92A-C791-FA30-52B2-7B7763AD53CC}"/>
                </a:ext>
              </a:extLst>
            </p:cNvPr>
            <p:cNvCxnSpPr>
              <a:cxnSpLocks/>
            </p:cNvCxnSpPr>
            <p:nvPr/>
          </p:nvCxnSpPr>
          <p:spPr>
            <a:xfrm flipV="1">
              <a:off x="10573766" y="2554850"/>
              <a:ext cx="942594" cy="9684"/>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E06374A-BB13-1125-7F61-EC7399DAD59F}"/>
                </a:ext>
              </a:extLst>
            </p:cNvPr>
            <p:cNvCxnSpPr>
              <a:cxnSpLocks/>
            </p:cNvCxnSpPr>
            <p:nvPr/>
          </p:nvCxnSpPr>
          <p:spPr>
            <a:xfrm>
              <a:off x="11508740" y="2552072"/>
              <a:ext cx="119380" cy="128368"/>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519F8340-A60C-9ABE-7F65-F46E1BB1982A}"/>
                </a:ext>
              </a:extLst>
            </p:cNvPr>
            <p:cNvCxnSpPr>
              <a:cxnSpLocks/>
            </p:cNvCxnSpPr>
            <p:nvPr/>
          </p:nvCxnSpPr>
          <p:spPr>
            <a:xfrm>
              <a:off x="11617445" y="2679483"/>
              <a:ext cx="118800"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DFB6A012-FACF-927B-E8D7-162B6B2CD474}"/>
                </a:ext>
              </a:extLst>
            </p:cNvPr>
            <p:cNvCxnSpPr>
              <a:cxnSpLocks/>
            </p:cNvCxnSpPr>
            <p:nvPr/>
          </p:nvCxnSpPr>
          <p:spPr>
            <a:xfrm flipH="1">
              <a:off x="11515153" y="2419939"/>
              <a:ext cx="111353" cy="133522"/>
            </a:xfrm>
            <a:prstGeom prst="line">
              <a:avLst/>
            </a:prstGeom>
            <a:ln w="3810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92" name="Straight Connector 91">
              <a:extLst>
                <a:ext uri="{FF2B5EF4-FFF2-40B4-BE49-F238E27FC236}">
                  <a16:creationId xmlns:a16="http://schemas.microsoft.com/office/drawing/2014/main" id="{761A2FA5-CA69-DE62-C9CA-029F7FD99761}"/>
                </a:ext>
              </a:extLst>
            </p:cNvPr>
            <p:cNvCxnSpPr>
              <a:cxnSpLocks/>
            </p:cNvCxnSpPr>
            <p:nvPr/>
          </p:nvCxnSpPr>
          <p:spPr>
            <a:xfrm flipV="1">
              <a:off x="11617312" y="2426762"/>
              <a:ext cx="118933" cy="90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89" name="Rectangle: Rounded Corners 88">
              <a:extLst>
                <a:ext uri="{FF2B5EF4-FFF2-40B4-BE49-F238E27FC236}">
                  <a16:creationId xmlns:a16="http://schemas.microsoft.com/office/drawing/2014/main" id="{307A8E4B-04A3-CE80-51A7-E8D77C19FBC9}"/>
                </a:ext>
              </a:extLst>
            </p:cNvPr>
            <p:cNvSpPr/>
            <p:nvPr/>
          </p:nvSpPr>
          <p:spPr>
            <a:xfrm>
              <a:off x="10635289" y="2419939"/>
              <a:ext cx="864000" cy="303497"/>
            </a:xfrm>
            <a:prstGeom prst="roundRect">
              <a:avLst/>
            </a:prstGeom>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t>800 MHz</a:t>
              </a:r>
              <a:endParaRPr lang="en-GB" sz="1400" b="1" dirty="0"/>
            </a:p>
          </p:txBody>
        </p:sp>
      </p:grpSp>
      <p:sp>
        <p:nvSpPr>
          <p:cNvPr id="117" name="Rectangle: Rounded Corners 116">
            <a:extLst>
              <a:ext uri="{FF2B5EF4-FFF2-40B4-BE49-F238E27FC236}">
                <a16:creationId xmlns:a16="http://schemas.microsoft.com/office/drawing/2014/main" id="{245C6FD3-B860-8842-23A2-38BDD7B37856}"/>
              </a:ext>
            </a:extLst>
          </p:cNvPr>
          <p:cNvSpPr/>
          <p:nvPr/>
        </p:nvSpPr>
        <p:spPr>
          <a:xfrm>
            <a:off x="5490379" y="5446603"/>
            <a:ext cx="864000" cy="303497"/>
          </a:xfrm>
          <a:prstGeom prst="roundRect">
            <a:avLst/>
          </a:prstGeom>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t>800 MHz</a:t>
            </a:r>
            <a:endParaRPr lang="en-GB" sz="1400" b="1" dirty="0"/>
          </a:p>
        </p:txBody>
      </p:sp>
      <p:sp>
        <p:nvSpPr>
          <p:cNvPr id="118" name="Rectangle: Rounded Corners 117">
            <a:extLst>
              <a:ext uri="{FF2B5EF4-FFF2-40B4-BE49-F238E27FC236}">
                <a16:creationId xmlns:a16="http://schemas.microsoft.com/office/drawing/2014/main" id="{318F2143-0345-25F6-BB8E-CC8515DFA317}"/>
              </a:ext>
            </a:extLst>
          </p:cNvPr>
          <p:cNvSpPr/>
          <p:nvPr/>
        </p:nvSpPr>
        <p:spPr>
          <a:xfrm>
            <a:off x="5435621" y="2810006"/>
            <a:ext cx="864000" cy="303497"/>
          </a:xfrm>
          <a:prstGeom prst="roundRect">
            <a:avLst/>
          </a:prstGeom>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t>800 MHz</a:t>
            </a:r>
            <a:endParaRPr lang="en-GB" sz="1400" b="1" dirty="0"/>
          </a:p>
        </p:txBody>
      </p:sp>
      <p:cxnSp>
        <p:nvCxnSpPr>
          <p:cNvPr id="119" name="Straight Connector 118">
            <a:extLst>
              <a:ext uri="{FF2B5EF4-FFF2-40B4-BE49-F238E27FC236}">
                <a16:creationId xmlns:a16="http://schemas.microsoft.com/office/drawing/2014/main" id="{CE78D45E-0B41-512B-149A-1A8E97DE2674}"/>
              </a:ext>
            </a:extLst>
          </p:cNvPr>
          <p:cNvCxnSpPr/>
          <p:nvPr/>
        </p:nvCxnSpPr>
        <p:spPr>
          <a:xfrm>
            <a:off x="7730095" y="2568456"/>
            <a:ext cx="1512917"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A31A524E-398C-CE37-F1AA-B640B069DC8A}"/>
              </a:ext>
            </a:extLst>
          </p:cNvPr>
          <p:cNvCxnSpPr/>
          <p:nvPr/>
        </p:nvCxnSpPr>
        <p:spPr>
          <a:xfrm>
            <a:off x="7719470" y="2450670"/>
            <a:ext cx="151291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C130E179-EC5F-EEDB-AA10-70EE839FABE5}"/>
              </a:ext>
            </a:extLst>
          </p:cNvPr>
          <p:cNvCxnSpPr/>
          <p:nvPr/>
        </p:nvCxnSpPr>
        <p:spPr>
          <a:xfrm>
            <a:off x="7723009" y="5059193"/>
            <a:ext cx="151291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C0B2F6CA-D65E-BF62-6323-392A34690FFD}"/>
              </a:ext>
            </a:extLst>
          </p:cNvPr>
          <p:cNvCxnSpPr/>
          <p:nvPr/>
        </p:nvCxnSpPr>
        <p:spPr>
          <a:xfrm>
            <a:off x="7712372" y="5208875"/>
            <a:ext cx="1512917"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0662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0DB2DC-C7DF-F912-D7F9-D2DE6DC2CABD}"/>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21CE1C2-856F-E56C-FC62-D28BBD1C2492}"/>
              </a:ext>
            </a:extLst>
          </p:cNvPr>
          <p:cNvSpPr>
            <a:spLocks noGrp="1"/>
          </p:cNvSpPr>
          <p:nvPr>
            <p:ph type="title"/>
          </p:nvPr>
        </p:nvSpPr>
        <p:spPr/>
        <p:txBody>
          <a:bodyPr/>
          <a:lstStyle/>
          <a:p>
            <a:r>
              <a:rPr lang="en-US" dirty="0"/>
              <a:t>LEP3 RF configuration -Z</a:t>
            </a:r>
            <a:endParaRPr lang="en-GB" dirty="0"/>
          </a:p>
        </p:txBody>
      </p:sp>
      <p:sp>
        <p:nvSpPr>
          <p:cNvPr id="7" name="TextBox 6">
            <a:extLst>
              <a:ext uri="{FF2B5EF4-FFF2-40B4-BE49-F238E27FC236}">
                <a16:creationId xmlns:a16="http://schemas.microsoft.com/office/drawing/2014/main" id="{66600068-B659-04AA-1C29-82458807498A}"/>
              </a:ext>
            </a:extLst>
          </p:cNvPr>
          <p:cNvSpPr txBox="1"/>
          <p:nvPr/>
        </p:nvSpPr>
        <p:spPr>
          <a:xfrm>
            <a:off x="-56530" y="2216296"/>
            <a:ext cx="1986742" cy="461665"/>
          </a:xfrm>
          <a:prstGeom prst="rect">
            <a:avLst/>
          </a:prstGeom>
          <a:noFill/>
        </p:spPr>
        <p:txBody>
          <a:bodyPr wrap="square" rtlCol="0">
            <a:spAutoFit/>
          </a:bodyPr>
          <a:lstStyle/>
          <a:p>
            <a:r>
              <a:rPr lang="en-US" sz="2400" b="1" dirty="0"/>
              <a:t>Z (45GeV)</a:t>
            </a:r>
            <a:endParaRPr lang="en-GB" sz="2400" b="1" dirty="0"/>
          </a:p>
        </p:txBody>
      </p:sp>
      <p:grpSp>
        <p:nvGrpSpPr>
          <p:cNvPr id="59" name="Group 58">
            <a:extLst>
              <a:ext uri="{FF2B5EF4-FFF2-40B4-BE49-F238E27FC236}">
                <a16:creationId xmlns:a16="http://schemas.microsoft.com/office/drawing/2014/main" id="{E1018176-4F72-F190-1459-487BECB352C4}"/>
              </a:ext>
            </a:extLst>
          </p:cNvPr>
          <p:cNvGrpSpPr/>
          <p:nvPr/>
        </p:nvGrpSpPr>
        <p:grpSpPr>
          <a:xfrm>
            <a:off x="4299258" y="2226979"/>
            <a:ext cx="2324600" cy="873420"/>
            <a:chOff x="2313902" y="2257045"/>
            <a:chExt cx="2324600" cy="873420"/>
          </a:xfrm>
        </p:grpSpPr>
        <p:cxnSp>
          <p:nvCxnSpPr>
            <p:cNvPr id="60" name="Straight Connector 59">
              <a:extLst>
                <a:ext uri="{FF2B5EF4-FFF2-40B4-BE49-F238E27FC236}">
                  <a16:creationId xmlns:a16="http://schemas.microsoft.com/office/drawing/2014/main" id="{7A506F6F-9919-3274-A25C-8C6AFB05F063}"/>
                </a:ext>
              </a:extLst>
            </p:cNvPr>
            <p:cNvCxnSpPr/>
            <p:nvPr/>
          </p:nvCxnSpPr>
          <p:spPr>
            <a:xfrm>
              <a:off x="3125585" y="2477195"/>
              <a:ext cx="151291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73F27210-6339-B98B-1CE0-9497F4696508}"/>
                </a:ext>
              </a:extLst>
            </p:cNvPr>
            <p:cNvCxnSpPr/>
            <p:nvPr/>
          </p:nvCxnSpPr>
          <p:spPr>
            <a:xfrm>
              <a:off x="3125585" y="2584351"/>
              <a:ext cx="1512917"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668FBA18-0D88-DA31-E209-6CC3DFE5578E}"/>
                </a:ext>
              </a:extLst>
            </p:cNvPr>
            <p:cNvCxnSpPr/>
            <p:nvPr/>
          </p:nvCxnSpPr>
          <p:spPr>
            <a:xfrm>
              <a:off x="3125585" y="2995353"/>
              <a:ext cx="1512917"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C7BCE43A-C614-5BE5-6EC4-8D3E9000B7F3}"/>
                </a:ext>
              </a:extLst>
            </p:cNvPr>
            <p:cNvSpPr txBox="1"/>
            <p:nvPr/>
          </p:nvSpPr>
          <p:spPr>
            <a:xfrm>
              <a:off x="2313902" y="2257045"/>
              <a:ext cx="821059" cy="338554"/>
            </a:xfrm>
            <a:prstGeom prst="rect">
              <a:avLst/>
            </a:prstGeom>
            <a:noFill/>
          </p:spPr>
          <p:txBody>
            <a:bodyPr wrap="none" rtlCol="0">
              <a:spAutoFit/>
            </a:bodyPr>
            <a:lstStyle/>
            <a:p>
              <a:r>
                <a:rPr lang="en-US" sz="1600" b="1" dirty="0">
                  <a:solidFill>
                    <a:srgbClr val="FF0000"/>
                  </a:solidFill>
                </a:rPr>
                <a:t>Beam 1</a:t>
              </a:r>
              <a:endParaRPr lang="en-GB" sz="1600" b="1" dirty="0">
                <a:solidFill>
                  <a:srgbClr val="FF0000"/>
                </a:solidFill>
              </a:endParaRPr>
            </a:p>
          </p:txBody>
        </p:sp>
        <p:sp>
          <p:nvSpPr>
            <p:cNvPr id="64" name="TextBox 63">
              <a:extLst>
                <a:ext uri="{FF2B5EF4-FFF2-40B4-BE49-F238E27FC236}">
                  <a16:creationId xmlns:a16="http://schemas.microsoft.com/office/drawing/2014/main" id="{5A5FF903-887B-5646-68CF-00965A55C955}"/>
                </a:ext>
              </a:extLst>
            </p:cNvPr>
            <p:cNvSpPr txBox="1"/>
            <p:nvPr/>
          </p:nvSpPr>
          <p:spPr>
            <a:xfrm>
              <a:off x="2335898" y="2528923"/>
              <a:ext cx="821059" cy="338554"/>
            </a:xfrm>
            <a:prstGeom prst="rect">
              <a:avLst/>
            </a:prstGeom>
            <a:noFill/>
          </p:spPr>
          <p:txBody>
            <a:bodyPr wrap="none" rtlCol="0">
              <a:spAutoFit/>
            </a:bodyPr>
            <a:lstStyle/>
            <a:p>
              <a:r>
                <a:rPr lang="en-US" sz="1600" b="1" dirty="0">
                  <a:solidFill>
                    <a:srgbClr val="00B0F0"/>
                  </a:solidFill>
                </a:rPr>
                <a:t>Beam 2</a:t>
              </a:r>
              <a:endParaRPr lang="en-GB" sz="1600" b="1" dirty="0">
                <a:solidFill>
                  <a:srgbClr val="00B0F0"/>
                </a:solidFill>
              </a:endParaRPr>
            </a:p>
          </p:txBody>
        </p:sp>
        <p:sp>
          <p:nvSpPr>
            <p:cNvPr id="65" name="TextBox 64">
              <a:extLst>
                <a:ext uri="{FF2B5EF4-FFF2-40B4-BE49-F238E27FC236}">
                  <a16:creationId xmlns:a16="http://schemas.microsoft.com/office/drawing/2014/main" id="{727599CA-400F-F123-5CC0-5D13D8E11D04}"/>
                </a:ext>
              </a:extLst>
            </p:cNvPr>
            <p:cNvSpPr txBox="1"/>
            <p:nvPr/>
          </p:nvSpPr>
          <p:spPr>
            <a:xfrm>
              <a:off x="2322573" y="2791911"/>
              <a:ext cx="845103" cy="338554"/>
            </a:xfrm>
            <a:prstGeom prst="rect">
              <a:avLst/>
            </a:prstGeom>
            <a:noFill/>
          </p:spPr>
          <p:txBody>
            <a:bodyPr wrap="none" rtlCol="0">
              <a:spAutoFit/>
            </a:bodyPr>
            <a:lstStyle/>
            <a:p>
              <a:r>
                <a:rPr lang="en-US" sz="1600" b="1" dirty="0"/>
                <a:t>Booster</a:t>
              </a:r>
              <a:endParaRPr lang="en-GB" sz="1600" b="1" dirty="0"/>
            </a:p>
          </p:txBody>
        </p:sp>
      </p:grpSp>
      <p:grpSp>
        <p:nvGrpSpPr>
          <p:cNvPr id="73" name="Group 72">
            <a:extLst>
              <a:ext uri="{FF2B5EF4-FFF2-40B4-BE49-F238E27FC236}">
                <a16:creationId xmlns:a16="http://schemas.microsoft.com/office/drawing/2014/main" id="{DC01F17B-37AF-69B9-2ABF-2B5B33EB846B}"/>
              </a:ext>
            </a:extLst>
          </p:cNvPr>
          <p:cNvGrpSpPr/>
          <p:nvPr/>
        </p:nvGrpSpPr>
        <p:grpSpPr>
          <a:xfrm>
            <a:off x="4325869" y="4883281"/>
            <a:ext cx="2324600" cy="873420"/>
            <a:chOff x="2313902" y="2257045"/>
            <a:chExt cx="2324600" cy="873420"/>
          </a:xfrm>
        </p:grpSpPr>
        <p:cxnSp>
          <p:nvCxnSpPr>
            <p:cNvPr id="74" name="Straight Connector 73">
              <a:extLst>
                <a:ext uri="{FF2B5EF4-FFF2-40B4-BE49-F238E27FC236}">
                  <a16:creationId xmlns:a16="http://schemas.microsoft.com/office/drawing/2014/main" id="{1AE64D44-4DA7-6C44-00B0-1FF78EC49B42}"/>
                </a:ext>
              </a:extLst>
            </p:cNvPr>
            <p:cNvCxnSpPr/>
            <p:nvPr/>
          </p:nvCxnSpPr>
          <p:spPr>
            <a:xfrm>
              <a:off x="3125585" y="2477195"/>
              <a:ext cx="151291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D785F1DA-40E2-E403-25E4-649EA9C5B79E}"/>
                </a:ext>
              </a:extLst>
            </p:cNvPr>
            <p:cNvCxnSpPr/>
            <p:nvPr/>
          </p:nvCxnSpPr>
          <p:spPr>
            <a:xfrm>
              <a:off x="3125585" y="2584351"/>
              <a:ext cx="1512917"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B35CBEF7-4C7C-B771-9A15-6F985306484C}"/>
                </a:ext>
              </a:extLst>
            </p:cNvPr>
            <p:cNvCxnSpPr/>
            <p:nvPr/>
          </p:nvCxnSpPr>
          <p:spPr>
            <a:xfrm>
              <a:off x="3125585" y="2995353"/>
              <a:ext cx="1512917"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DE466591-685C-E4F3-A2A9-9BDC4CBF6F2A}"/>
                </a:ext>
              </a:extLst>
            </p:cNvPr>
            <p:cNvSpPr txBox="1"/>
            <p:nvPr/>
          </p:nvSpPr>
          <p:spPr>
            <a:xfrm>
              <a:off x="2313902" y="2257045"/>
              <a:ext cx="821059" cy="338554"/>
            </a:xfrm>
            <a:prstGeom prst="rect">
              <a:avLst/>
            </a:prstGeom>
            <a:noFill/>
          </p:spPr>
          <p:txBody>
            <a:bodyPr wrap="none" rtlCol="0">
              <a:spAutoFit/>
            </a:bodyPr>
            <a:lstStyle/>
            <a:p>
              <a:r>
                <a:rPr lang="en-US" sz="1600" b="1" dirty="0">
                  <a:solidFill>
                    <a:srgbClr val="FF0000"/>
                  </a:solidFill>
                </a:rPr>
                <a:t>Beam 1</a:t>
              </a:r>
              <a:endParaRPr lang="en-GB" sz="1600" b="1" dirty="0">
                <a:solidFill>
                  <a:srgbClr val="FF0000"/>
                </a:solidFill>
              </a:endParaRPr>
            </a:p>
          </p:txBody>
        </p:sp>
        <p:sp>
          <p:nvSpPr>
            <p:cNvPr id="78" name="TextBox 77">
              <a:extLst>
                <a:ext uri="{FF2B5EF4-FFF2-40B4-BE49-F238E27FC236}">
                  <a16:creationId xmlns:a16="http://schemas.microsoft.com/office/drawing/2014/main" id="{24316D79-0D5A-D1F8-6D10-6BB3B1A26CCD}"/>
                </a:ext>
              </a:extLst>
            </p:cNvPr>
            <p:cNvSpPr txBox="1"/>
            <p:nvPr/>
          </p:nvSpPr>
          <p:spPr>
            <a:xfrm>
              <a:off x="2335898" y="2528923"/>
              <a:ext cx="821059" cy="338554"/>
            </a:xfrm>
            <a:prstGeom prst="rect">
              <a:avLst/>
            </a:prstGeom>
            <a:noFill/>
          </p:spPr>
          <p:txBody>
            <a:bodyPr wrap="none" rtlCol="0">
              <a:spAutoFit/>
            </a:bodyPr>
            <a:lstStyle/>
            <a:p>
              <a:r>
                <a:rPr lang="en-US" sz="1600" b="1" dirty="0">
                  <a:solidFill>
                    <a:srgbClr val="00B0F0"/>
                  </a:solidFill>
                </a:rPr>
                <a:t>Beam 2</a:t>
              </a:r>
              <a:endParaRPr lang="en-GB" sz="1600" b="1" dirty="0">
                <a:solidFill>
                  <a:srgbClr val="00B0F0"/>
                </a:solidFill>
              </a:endParaRPr>
            </a:p>
          </p:txBody>
        </p:sp>
        <p:sp>
          <p:nvSpPr>
            <p:cNvPr id="79" name="TextBox 78">
              <a:extLst>
                <a:ext uri="{FF2B5EF4-FFF2-40B4-BE49-F238E27FC236}">
                  <a16:creationId xmlns:a16="http://schemas.microsoft.com/office/drawing/2014/main" id="{B77536AD-E86D-399B-E4F6-EAF73D1F86DE}"/>
                </a:ext>
              </a:extLst>
            </p:cNvPr>
            <p:cNvSpPr txBox="1"/>
            <p:nvPr/>
          </p:nvSpPr>
          <p:spPr>
            <a:xfrm>
              <a:off x="2322573" y="2791911"/>
              <a:ext cx="845103" cy="338554"/>
            </a:xfrm>
            <a:prstGeom prst="rect">
              <a:avLst/>
            </a:prstGeom>
            <a:noFill/>
          </p:spPr>
          <p:txBody>
            <a:bodyPr wrap="none" rtlCol="0">
              <a:spAutoFit/>
            </a:bodyPr>
            <a:lstStyle/>
            <a:p>
              <a:r>
                <a:rPr lang="en-US" sz="1600" b="1" dirty="0"/>
                <a:t>Booster</a:t>
              </a:r>
              <a:endParaRPr lang="en-GB" sz="1600" b="1" dirty="0"/>
            </a:p>
          </p:txBody>
        </p:sp>
      </p:grpSp>
      <p:sp>
        <p:nvSpPr>
          <p:cNvPr id="141" name="TextBox 140">
            <a:extLst>
              <a:ext uri="{FF2B5EF4-FFF2-40B4-BE49-F238E27FC236}">
                <a16:creationId xmlns:a16="http://schemas.microsoft.com/office/drawing/2014/main" id="{EF9CACAF-87DE-FD04-F077-D02776C6165C}"/>
              </a:ext>
            </a:extLst>
          </p:cNvPr>
          <p:cNvSpPr txBox="1"/>
          <p:nvPr/>
        </p:nvSpPr>
        <p:spPr>
          <a:xfrm>
            <a:off x="85898" y="2803131"/>
            <a:ext cx="1546167" cy="369332"/>
          </a:xfrm>
          <a:prstGeom prst="rect">
            <a:avLst/>
          </a:prstGeom>
          <a:noFill/>
        </p:spPr>
        <p:txBody>
          <a:bodyPr wrap="square" rtlCol="0">
            <a:spAutoFit/>
          </a:bodyPr>
          <a:lstStyle/>
          <a:p>
            <a:r>
              <a:rPr lang="en-US" dirty="0"/>
              <a:t>800 bunches</a:t>
            </a:r>
            <a:endParaRPr lang="en-GB" dirty="0"/>
          </a:p>
        </p:txBody>
      </p:sp>
      <p:sp>
        <p:nvSpPr>
          <p:cNvPr id="2" name="TextBox 1">
            <a:extLst>
              <a:ext uri="{FF2B5EF4-FFF2-40B4-BE49-F238E27FC236}">
                <a16:creationId xmlns:a16="http://schemas.microsoft.com/office/drawing/2014/main" id="{0F99DA7E-34F9-C6E6-DEB5-E4BA3F64701E}"/>
              </a:ext>
            </a:extLst>
          </p:cNvPr>
          <p:cNvSpPr txBox="1"/>
          <p:nvPr/>
        </p:nvSpPr>
        <p:spPr>
          <a:xfrm>
            <a:off x="2436430" y="1117842"/>
            <a:ext cx="1302327" cy="523220"/>
          </a:xfrm>
          <a:prstGeom prst="rect">
            <a:avLst/>
          </a:prstGeom>
          <a:noFill/>
        </p:spPr>
        <p:txBody>
          <a:bodyPr wrap="square" rtlCol="0">
            <a:spAutoFit/>
          </a:bodyPr>
          <a:lstStyle/>
          <a:p>
            <a:r>
              <a:rPr lang="en-US" sz="2800" b="1" dirty="0">
                <a:solidFill>
                  <a:srgbClr val="FF0000"/>
                </a:solidFill>
              </a:rPr>
              <a:t>Point 1</a:t>
            </a:r>
            <a:endParaRPr lang="en-GB" sz="2800" b="1" dirty="0">
              <a:solidFill>
                <a:srgbClr val="FF0000"/>
              </a:solidFill>
            </a:endParaRPr>
          </a:p>
        </p:txBody>
      </p:sp>
      <p:sp>
        <p:nvSpPr>
          <p:cNvPr id="12" name="TextBox 11">
            <a:extLst>
              <a:ext uri="{FF2B5EF4-FFF2-40B4-BE49-F238E27FC236}">
                <a16:creationId xmlns:a16="http://schemas.microsoft.com/office/drawing/2014/main" id="{F5F2CF28-78FE-68CF-EED1-3772D23F7EF3}"/>
              </a:ext>
            </a:extLst>
          </p:cNvPr>
          <p:cNvSpPr txBox="1"/>
          <p:nvPr/>
        </p:nvSpPr>
        <p:spPr>
          <a:xfrm>
            <a:off x="5032978" y="1090183"/>
            <a:ext cx="1302327" cy="523220"/>
          </a:xfrm>
          <a:prstGeom prst="rect">
            <a:avLst/>
          </a:prstGeom>
          <a:noFill/>
        </p:spPr>
        <p:txBody>
          <a:bodyPr wrap="square" rtlCol="0">
            <a:spAutoFit/>
          </a:bodyPr>
          <a:lstStyle/>
          <a:p>
            <a:r>
              <a:rPr lang="en-US" sz="2800" b="1" dirty="0">
                <a:solidFill>
                  <a:srgbClr val="FF0000"/>
                </a:solidFill>
              </a:rPr>
              <a:t>Point 2</a:t>
            </a:r>
            <a:endParaRPr lang="en-GB" sz="2800" b="1" dirty="0">
              <a:solidFill>
                <a:srgbClr val="FF0000"/>
              </a:solidFill>
            </a:endParaRPr>
          </a:p>
        </p:txBody>
      </p:sp>
      <p:sp>
        <p:nvSpPr>
          <p:cNvPr id="20" name="TextBox 19">
            <a:extLst>
              <a:ext uri="{FF2B5EF4-FFF2-40B4-BE49-F238E27FC236}">
                <a16:creationId xmlns:a16="http://schemas.microsoft.com/office/drawing/2014/main" id="{D9CF532D-B391-7A14-B981-1603B5F2F90B}"/>
              </a:ext>
            </a:extLst>
          </p:cNvPr>
          <p:cNvSpPr txBox="1"/>
          <p:nvPr/>
        </p:nvSpPr>
        <p:spPr>
          <a:xfrm>
            <a:off x="7502236" y="1056018"/>
            <a:ext cx="1302327" cy="523220"/>
          </a:xfrm>
          <a:prstGeom prst="rect">
            <a:avLst/>
          </a:prstGeom>
          <a:noFill/>
        </p:spPr>
        <p:txBody>
          <a:bodyPr wrap="square" rtlCol="0">
            <a:spAutoFit/>
          </a:bodyPr>
          <a:lstStyle/>
          <a:p>
            <a:r>
              <a:rPr lang="en-US" sz="2800" b="1" dirty="0">
                <a:solidFill>
                  <a:srgbClr val="FF0000"/>
                </a:solidFill>
              </a:rPr>
              <a:t>Point 3</a:t>
            </a:r>
            <a:endParaRPr lang="en-GB" sz="2800" b="1" dirty="0">
              <a:solidFill>
                <a:srgbClr val="FF0000"/>
              </a:solidFill>
            </a:endParaRPr>
          </a:p>
        </p:txBody>
      </p:sp>
      <p:sp>
        <p:nvSpPr>
          <p:cNvPr id="21" name="TextBox 20">
            <a:extLst>
              <a:ext uri="{FF2B5EF4-FFF2-40B4-BE49-F238E27FC236}">
                <a16:creationId xmlns:a16="http://schemas.microsoft.com/office/drawing/2014/main" id="{A408886F-617C-0D59-2F6A-A726AED9CFE9}"/>
              </a:ext>
            </a:extLst>
          </p:cNvPr>
          <p:cNvSpPr txBox="1"/>
          <p:nvPr/>
        </p:nvSpPr>
        <p:spPr>
          <a:xfrm>
            <a:off x="10388419" y="1056018"/>
            <a:ext cx="1302327" cy="523220"/>
          </a:xfrm>
          <a:prstGeom prst="rect">
            <a:avLst/>
          </a:prstGeom>
          <a:noFill/>
        </p:spPr>
        <p:txBody>
          <a:bodyPr wrap="square" rtlCol="0">
            <a:spAutoFit/>
          </a:bodyPr>
          <a:lstStyle/>
          <a:p>
            <a:r>
              <a:rPr lang="en-US" sz="2800" b="1" dirty="0">
                <a:solidFill>
                  <a:srgbClr val="FF0000"/>
                </a:solidFill>
              </a:rPr>
              <a:t>Point 4</a:t>
            </a:r>
            <a:endParaRPr lang="en-GB" sz="2800" b="1" dirty="0">
              <a:solidFill>
                <a:srgbClr val="FF0000"/>
              </a:solidFill>
            </a:endParaRPr>
          </a:p>
        </p:txBody>
      </p:sp>
      <p:sp>
        <p:nvSpPr>
          <p:cNvPr id="22" name="TextBox 21">
            <a:extLst>
              <a:ext uri="{FF2B5EF4-FFF2-40B4-BE49-F238E27FC236}">
                <a16:creationId xmlns:a16="http://schemas.microsoft.com/office/drawing/2014/main" id="{EC177AA0-F074-6AFF-BDFA-D2DC86BD6290}"/>
              </a:ext>
            </a:extLst>
          </p:cNvPr>
          <p:cNvSpPr txBox="1"/>
          <p:nvPr/>
        </p:nvSpPr>
        <p:spPr>
          <a:xfrm>
            <a:off x="2464137" y="4138128"/>
            <a:ext cx="1302327" cy="523220"/>
          </a:xfrm>
          <a:prstGeom prst="rect">
            <a:avLst/>
          </a:prstGeom>
          <a:noFill/>
        </p:spPr>
        <p:txBody>
          <a:bodyPr wrap="square" rtlCol="0">
            <a:spAutoFit/>
          </a:bodyPr>
          <a:lstStyle/>
          <a:p>
            <a:r>
              <a:rPr lang="en-US" sz="2800" b="1" dirty="0">
                <a:solidFill>
                  <a:srgbClr val="FF0000"/>
                </a:solidFill>
              </a:rPr>
              <a:t>Point 5</a:t>
            </a:r>
            <a:endParaRPr lang="en-GB" sz="2800" b="1" dirty="0">
              <a:solidFill>
                <a:srgbClr val="FF0000"/>
              </a:solidFill>
            </a:endParaRPr>
          </a:p>
        </p:txBody>
      </p:sp>
      <p:sp>
        <p:nvSpPr>
          <p:cNvPr id="23" name="TextBox 22">
            <a:extLst>
              <a:ext uri="{FF2B5EF4-FFF2-40B4-BE49-F238E27FC236}">
                <a16:creationId xmlns:a16="http://schemas.microsoft.com/office/drawing/2014/main" id="{0D665DF2-6E0C-7DA8-8194-7BB7C9ABCE51}"/>
              </a:ext>
            </a:extLst>
          </p:cNvPr>
          <p:cNvSpPr txBox="1"/>
          <p:nvPr/>
        </p:nvSpPr>
        <p:spPr>
          <a:xfrm>
            <a:off x="5060685" y="4110469"/>
            <a:ext cx="1302327" cy="523220"/>
          </a:xfrm>
          <a:prstGeom prst="rect">
            <a:avLst/>
          </a:prstGeom>
          <a:noFill/>
        </p:spPr>
        <p:txBody>
          <a:bodyPr wrap="square" rtlCol="0">
            <a:spAutoFit/>
          </a:bodyPr>
          <a:lstStyle/>
          <a:p>
            <a:r>
              <a:rPr lang="en-US" sz="2800" b="1" dirty="0">
                <a:solidFill>
                  <a:srgbClr val="FF0000"/>
                </a:solidFill>
              </a:rPr>
              <a:t>Point 6</a:t>
            </a:r>
            <a:endParaRPr lang="en-GB" sz="2800" b="1" dirty="0">
              <a:solidFill>
                <a:srgbClr val="FF0000"/>
              </a:solidFill>
            </a:endParaRPr>
          </a:p>
        </p:txBody>
      </p:sp>
      <p:sp>
        <p:nvSpPr>
          <p:cNvPr id="24" name="TextBox 23">
            <a:extLst>
              <a:ext uri="{FF2B5EF4-FFF2-40B4-BE49-F238E27FC236}">
                <a16:creationId xmlns:a16="http://schemas.microsoft.com/office/drawing/2014/main" id="{8B8F9645-082F-D3FA-A7E2-EBE3B25FB115}"/>
              </a:ext>
            </a:extLst>
          </p:cNvPr>
          <p:cNvSpPr txBox="1"/>
          <p:nvPr/>
        </p:nvSpPr>
        <p:spPr>
          <a:xfrm>
            <a:off x="7529943" y="4076304"/>
            <a:ext cx="1302327" cy="523220"/>
          </a:xfrm>
          <a:prstGeom prst="rect">
            <a:avLst/>
          </a:prstGeom>
          <a:noFill/>
        </p:spPr>
        <p:txBody>
          <a:bodyPr wrap="square" rtlCol="0">
            <a:spAutoFit/>
          </a:bodyPr>
          <a:lstStyle/>
          <a:p>
            <a:r>
              <a:rPr lang="en-US" sz="2800" b="1" dirty="0">
                <a:solidFill>
                  <a:srgbClr val="FF0000"/>
                </a:solidFill>
              </a:rPr>
              <a:t>Point 7</a:t>
            </a:r>
            <a:endParaRPr lang="en-GB" sz="2800" b="1" dirty="0">
              <a:solidFill>
                <a:srgbClr val="FF0000"/>
              </a:solidFill>
            </a:endParaRPr>
          </a:p>
        </p:txBody>
      </p:sp>
      <p:sp>
        <p:nvSpPr>
          <p:cNvPr id="25" name="TextBox 24">
            <a:extLst>
              <a:ext uri="{FF2B5EF4-FFF2-40B4-BE49-F238E27FC236}">
                <a16:creationId xmlns:a16="http://schemas.microsoft.com/office/drawing/2014/main" id="{FAECE569-E887-D535-4C75-EE0FF87DCE00}"/>
              </a:ext>
            </a:extLst>
          </p:cNvPr>
          <p:cNvSpPr txBox="1"/>
          <p:nvPr/>
        </p:nvSpPr>
        <p:spPr>
          <a:xfrm>
            <a:off x="10416126" y="4076304"/>
            <a:ext cx="1302327" cy="523220"/>
          </a:xfrm>
          <a:prstGeom prst="rect">
            <a:avLst/>
          </a:prstGeom>
          <a:noFill/>
        </p:spPr>
        <p:txBody>
          <a:bodyPr wrap="square" rtlCol="0">
            <a:spAutoFit/>
          </a:bodyPr>
          <a:lstStyle/>
          <a:p>
            <a:r>
              <a:rPr lang="en-US" sz="2800" b="1" dirty="0">
                <a:solidFill>
                  <a:srgbClr val="FF0000"/>
                </a:solidFill>
              </a:rPr>
              <a:t>Point 8</a:t>
            </a:r>
            <a:endParaRPr lang="en-GB" sz="2800" b="1" dirty="0">
              <a:solidFill>
                <a:srgbClr val="FF0000"/>
              </a:solidFill>
            </a:endParaRPr>
          </a:p>
        </p:txBody>
      </p:sp>
      <p:grpSp>
        <p:nvGrpSpPr>
          <p:cNvPr id="26" name="Group 25">
            <a:extLst>
              <a:ext uri="{FF2B5EF4-FFF2-40B4-BE49-F238E27FC236}">
                <a16:creationId xmlns:a16="http://schemas.microsoft.com/office/drawing/2014/main" id="{61A1A8E5-E7B0-416C-F74E-78958830AF13}"/>
              </a:ext>
            </a:extLst>
          </p:cNvPr>
          <p:cNvGrpSpPr/>
          <p:nvPr/>
        </p:nvGrpSpPr>
        <p:grpSpPr>
          <a:xfrm>
            <a:off x="1726751" y="2225980"/>
            <a:ext cx="2324600" cy="873420"/>
            <a:chOff x="2313902" y="2257045"/>
            <a:chExt cx="2324600" cy="873420"/>
          </a:xfrm>
        </p:grpSpPr>
        <p:cxnSp>
          <p:nvCxnSpPr>
            <p:cNvPr id="27" name="Straight Connector 26">
              <a:extLst>
                <a:ext uri="{FF2B5EF4-FFF2-40B4-BE49-F238E27FC236}">
                  <a16:creationId xmlns:a16="http://schemas.microsoft.com/office/drawing/2014/main" id="{DF9DA60A-2B9B-5EC8-781D-D8391C07AE32}"/>
                </a:ext>
              </a:extLst>
            </p:cNvPr>
            <p:cNvCxnSpPr>
              <a:cxnSpLocks/>
            </p:cNvCxnSpPr>
            <p:nvPr/>
          </p:nvCxnSpPr>
          <p:spPr>
            <a:xfrm>
              <a:off x="3125585" y="2477195"/>
              <a:ext cx="486120" cy="99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69D5B083-9C8B-70A9-9A70-9F2747BB3A16}"/>
                </a:ext>
              </a:extLst>
            </p:cNvPr>
            <p:cNvCxnSpPr>
              <a:cxnSpLocks/>
            </p:cNvCxnSpPr>
            <p:nvPr/>
          </p:nvCxnSpPr>
          <p:spPr>
            <a:xfrm>
              <a:off x="3125585" y="2599170"/>
              <a:ext cx="486120" cy="999"/>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943F23B-E653-A11E-1A03-3A82D08CBD33}"/>
                </a:ext>
              </a:extLst>
            </p:cNvPr>
            <p:cNvCxnSpPr/>
            <p:nvPr/>
          </p:nvCxnSpPr>
          <p:spPr>
            <a:xfrm>
              <a:off x="3125585" y="2995353"/>
              <a:ext cx="1512917"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550192A0-FB6E-D9A2-3A82-5FD3C080CBA4}"/>
                </a:ext>
              </a:extLst>
            </p:cNvPr>
            <p:cNvSpPr txBox="1"/>
            <p:nvPr/>
          </p:nvSpPr>
          <p:spPr>
            <a:xfrm>
              <a:off x="2313902" y="2257045"/>
              <a:ext cx="821059" cy="338554"/>
            </a:xfrm>
            <a:prstGeom prst="rect">
              <a:avLst/>
            </a:prstGeom>
            <a:noFill/>
          </p:spPr>
          <p:txBody>
            <a:bodyPr wrap="none" rtlCol="0">
              <a:spAutoFit/>
            </a:bodyPr>
            <a:lstStyle/>
            <a:p>
              <a:r>
                <a:rPr lang="en-US" sz="1600" b="1" dirty="0">
                  <a:solidFill>
                    <a:srgbClr val="FF0000"/>
                  </a:solidFill>
                </a:rPr>
                <a:t>Beam 1</a:t>
              </a:r>
              <a:endParaRPr lang="en-GB" sz="1600" b="1" dirty="0">
                <a:solidFill>
                  <a:srgbClr val="FF0000"/>
                </a:solidFill>
              </a:endParaRPr>
            </a:p>
          </p:txBody>
        </p:sp>
        <p:sp>
          <p:nvSpPr>
            <p:cNvPr id="31" name="TextBox 30">
              <a:extLst>
                <a:ext uri="{FF2B5EF4-FFF2-40B4-BE49-F238E27FC236}">
                  <a16:creationId xmlns:a16="http://schemas.microsoft.com/office/drawing/2014/main" id="{E1F7E74B-407C-C9D8-F83D-F93BBFDCAB11}"/>
                </a:ext>
              </a:extLst>
            </p:cNvPr>
            <p:cNvSpPr txBox="1"/>
            <p:nvPr/>
          </p:nvSpPr>
          <p:spPr>
            <a:xfrm>
              <a:off x="2335898" y="2528923"/>
              <a:ext cx="821059" cy="338554"/>
            </a:xfrm>
            <a:prstGeom prst="rect">
              <a:avLst/>
            </a:prstGeom>
            <a:noFill/>
          </p:spPr>
          <p:txBody>
            <a:bodyPr wrap="none" rtlCol="0">
              <a:spAutoFit/>
            </a:bodyPr>
            <a:lstStyle/>
            <a:p>
              <a:r>
                <a:rPr lang="en-US" sz="1600" b="1" dirty="0">
                  <a:solidFill>
                    <a:srgbClr val="00B0F0"/>
                  </a:solidFill>
                </a:rPr>
                <a:t>Beam 2</a:t>
              </a:r>
              <a:endParaRPr lang="en-GB" sz="1600" b="1" dirty="0">
                <a:solidFill>
                  <a:srgbClr val="00B0F0"/>
                </a:solidFill>
              </a:endParaRPr>
            </a:p>
          </p:txBody>
        </p:sp>
        <p:sp>
          <p:nvSpPr>
            <p:cNvPr id="32" name="TextBox 31">
              <a:extLst>
                <a:ext uri="{FF2B5EF4-FFF2-40B4-BE49-F238E27FC236}">
                  <a16:creationId xmlns:a16="http://schemas.microsoft.com/office/drawing/2014/main" id="{B8924FD6-3F54-BA59-0824-DA9FDF446765}"/>
                </a:ext>
              </a:extLst>
            </p:cNvPr>
            <p:cNvSpPr txBox="1"/>
            <p:nvPr/>
          </p:nvSpPr>
          <p:spPr>
            <a:xfrm>
              <a:off x="2322573" y="2791911"/>
              <a:ext cx="845103" cy="338554"/>
            </a:xfrm>
            <a:prstGeom prst="rect">
              <a:avLst/>
            </a:prstGeom>
            <a:noFill/>
          </p:spPr>
          <p:txBody>
            <a:bodyPr wrap="none" rtlCol="0">
              <a:spAutoFit/>
            </a:bodyPr>
            <a:lstStyle/>
            <a:p>
              <a:r>
                <a:rPr lang="en-US" sz="1600" b="1" dirty="0"/>
                <a:t>Booster</a:t>
              </a:r>
              <a:endParaRPr lang="en-GB" sz="1600" b="1" dirty="0"/>
            </a:p>
          </p:txBody>
        </p:sp>
      </p:grpSp>
      <p:cxnSp>
        <p:nvCxnSpPr>
          <p:cNvPr id="129" name="Straight Connector 128">
            <a:extLst>
              <a:ext uri="{FF2B5EF4-FFF2-40B4-BE49-F238E27FC236}">
                <a16:creationId xmlns:a16="http://schemas.microsoft.com/office/drawing/2014/main" id="{6A1E4113-E910-D8CE-65A0-9732B3B4EAED}"/>
              </a:ext>
            </a:extLst>
          </p:cNvPr>
          <p:cNvCxnSpPr>
            <a:cxnSpLocks/>
          </p:cNvCxnSpPr>
          <p:nvPr/>
        </p:nvCxnSpPr>
        <p:spPr>
          <a:xfrm>
            <a:off x="3024554" y="2446130"/>
            <a:ext cx="418329" cy="11840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97B59CDC-D599-9E91-0DF2-D7C78331A81B}"/>
              </a:ext>
            </a:extLst>
          </p:cNvPr>
          <p:cNvCxnSpPr>
            <a:cxnSpLocks/>
          </p:cNvCxnSpPr>
          <p:nvPr/>
        </p:nvCxnSpPr>
        <p:spPr>
          <a:xfrm>
            <a:off x="3442883" y="2564534"/>
            <a:ext cx="60846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D40CCF71-B2B2-737C-A072-621365BC1946}"/>
              </a:ext>
            </a:extLst>
          </p:cNvPr>
          <p:cNvCxnSpPr>
            <a:cxnSpLocks/>
          </p:cNvCxnSpPr>
          <p:nvPr/>
        </p:nvCxnSpPr>
        <p:spPr>
          <a:xfrm flipV="1">
            <a:off x="3024554" y="2437355"/>
            <a:ext cx="418329" cy="127179"/>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6C42368F-E377-DDE6-60A5-E0DE32AB6FB3}"/>
              </a:ext>
            </a:extLst>
          </p:cNvPr>
          <p:cNvCxnSpPr/>
          <p:nvPr/>
        </p:nvCxnSpPr>
        <p:spPr>
          <a:xfrm>
            <a:off x="3442883" y="2437355"/>
            <a:ext cx="608468"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grpSp>
        <p:nvGrpSpPr>
          <p:cNvPr id="156" name="Group 155">
            <a:extLst>
              <a:ext uri="{FF2B5EF4-FFF2-40B4-BE49-F238E27FC236}">
                <a16:creationId xmlns:a16="http://schemas.microsoft.com/office/drawing/2014/main" id="{76C3A82B-D0AD-6D3E-A4CF-C0E35E64B967}"/>
              </a:ext>
            </a:extLst>
          </p:cNvPr>
          <p:cNvGrpSpPr/>
          <p:nvPr/>
        </p:nvGrpSpPr>
        <p:grpSpPr>
          <a:xfrm>
            <a:off x="1731223" y="4866086"/>
            <a:ext cx="2324600" cy="873420"/>
            <a:chOff x="2313902" y="2257045"/>
            <a:chExt cx="2324600" cy="873420"/>
          </a:xfrm>
        </p:grpSpPr>
        <p:cxnSp>
          <p:nvCxnSpPr>
            <p:cNvPr id="157" name="Straight Connector 156">
              <a:extLst>
                <a:ext uri="{FF2B5EF4-FFF2-40B4-BE49-F238E27FC236}">
                  <a16:creationId xmlns:a16="http://schemas.microsoft.com/office/drawing/2014/main" id="{16E2D906-DC63-2D45-E2CE-FAD2C0E8E410}"/>
                </a:ext>
              </a:extLst>
            </p:cNvPr>
            <p:cNvCxnSpPr>
              <a:cxnSpLocks/>
            </p:cNvCxnSpPr>
            <p:nvPr/>
          </p:nvCxnSpPr>
          <p:spPr>
            <a:xfrm>
              <a:off x="3125585" y="2477195"/>
              <a:ext cx="486120" cy="99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8FCC22C9-9AC2-A465-F0C5-DCFDBD57DA3D}"/>
                </a:ext>
              </a:extLst>
            </p:cNvPr>
            <p:cNvCxnSpPr>
              <a:cxnSpLocks/>
            </p:cNvCxnSpPr>
            <p:nvPr/>
          </p:nvCxnSpPr>
          <p:spPr>
            <a:xfrm>
              <a:off x="3125585" y="2599170"/>
              <a:ext cx="486120" cy="999"/>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FC14107A-493F-4CD1-C0D1-2C6981CE08BF}"/>
                </a:ext>
              </a:extLst>
            </p:cNvPr>
            <p:cNvCxnSpPr/>
            <p:nvPr/>
          </p:nvCxnSpPr>
          <p:spPr>
            <a:xfrm>
              <a:off x="3125585" y="2995353"/>
              <a:ext cx="1512917"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160" name="TextBox 159">
              <a:extLst>
                <a:ext uri="{FF2B5EF4-FFF2-40B4-BE49-F238E27FC236}">
                  <a16:creationId xmlns:a16="http://schemas.microsoft.com/office/drawing/2014/main" id="{B8F170FB-A6AA-B8DD-B16E-0A6EA5987ECA}"/>
                </a:ext>
              </a:extLst>
            </p:cNvPr>
            <p:cNvSpPr txBox="1"/>
            <p:nvPr/>
          </p:nvSpPr>
          <p:spPr>
            <a:xfrm>
              <a:off x="2313902" y="2257045"/>
              <a:ext cx="821059" cy="338554"/>
            </a:xfrm>
            <a:prstGeom prst="rect">
              <a:avLst/>
            </a:prstGeom>
            <a:noFill/>
          </p:spPr>
          <p:txBody>
            <a:bodyPr wrap="none" rtlCol="0">
              <a:spAutoFit/>
            </a:bodyPr>
            <a:lstStyle/>
            <a:p>
              <a:r>
                <a:rPr lang="en-US" sz="1600" b="1" dirty="0">
                  <a:solidFill>
                    <a:srgbClr val="FF0000"/>
                  </a:solidFill>
                </a:rPr>
                <a:t>Beam 1</a:t>
              </a:r>
              <a:endParaRPr lang="en-GB" sz="1600" b="1" dirty="0">
                <a:solidFill>
                  <a:srgbClr val="FF0000"/>
                </a:solidFill>
              </a:endParaRPr>
            </a:p>
          </p:txBody>
        </p:sp>
        <p:sp>
          <p:nvSpPr>
            <p:cNvPr id="161" name="TextBox 160">
              <a:extLst>
                <a:ext uri="{FF2B5EF4-FFF2-40B4-BE49-F238E27FC236}">
                  <a16:creationId xmlns:a16="http://schemas.microsoft.com/office/drawing/2014/main" id="{597F9866-8DE1-EC89-02EC-D1C03CCC5659}"/>
                </a:ext>
              </a:extLst>
            </p:cNvPr>
            <p:cNvSpPr txBox="1"/>
            <p:nvPr/>
          </p:nvSpPr>
          <p:spPr>
            <a:xfrm>
              <a:off x="2335898" y="2528923"/>
              <a:ext cx="821059" cy="338554"/>
            </a:xfrm>
            <a:prstGeom prst="rect">
              <a:avLst/>
            </a:prstGeom>
            <a:noFill/>
          </p:spPr>
          <p:txBody>
            <a:bodyPr wrap="none" rtlCol="0">
              <a:spAutoFit/>
            </a:bodyPr>
            <a:lstStyle/>
            <a:p>
              <a:r>
                <a:rPr lang="en-US" sz="1600" b="1" dirty="0">
                  <a:solidFill>
                    <a:srgbClr val="00B0F0"/>
                  </a:solidFill>
                </a:rPr>
                <a:t>Beam 2</a:t>
              </a:r>
              <a:endParaRPr lang="en-GB" sz="1600" b="1" dirty="0">
                <a:solidFill>
                  <a:srgbClr val="00B0F0"/>
                </a:solidFill>
              </a:endParaRPr>
            </a:p>
          </p:txBody>
        </p:sp>
        <p:sp>
          <p:nvSpPr>
            <p:cNvPr id="162" name="TextBox 161">
              <a:extLst>
                <a:ext uri="{FF2B5EF4-FFF2-40B4-BE49-F238E27FC236}">
                  <a16:creationId xmlns:a16="http://schemas.microsoft.com/office/drawing/2014/main" id="{B59CF052-FC5E-7692-7907-2A4EFF259686}"/>
                </a:ext>
              </a:extLst>
            </p:cNvPr>
            <p:cNvSpPr txBox="1"/>
            <p:nvPr/>
          </p:nvSpPr>
          <p:spPr>
            <a:xfrm>
              <a:off x="2322573" y="2791911"/>
              <a:ext cx="845103" cy="338554"/>
            </a:xfrm>
            <a:prstGeom prst="rect">
              <a:avLst/>
            </a:prstGeom>
            <a:noFill/>
          </p:spPr>
          <p:txBody>
            <a:bodyPr wrap="none" rtlCol="0">
              <a:spAutoFit/>
            </a:bodyPr>
            <a:lstStyle/>
            <a:p>
              <a:r>
                <a:rPr lang="en-US" sz="1600" b="1" dirty="0"/>
                <a:t>Booster</a:t>
              </a:r>
              <a:endParaRPr lang="en-GB" sz="1600" b="1" dirty="0"/>
            </a:p>
          </p:txBody>
        </p:sp>
      </p:grpSp>
      <p:cxnSp>
        <p:nvCxnSpPr>
          <p:cNvPr id="163" name="Straight Connector 162">
            <a:extLst>
              <a:ext uri="{FF2B5EF4-FFF2-40B4-BE49-F238E27FC236}">
                <a16:creationId xmlns:a16="http://schemas.microsoft.com/office/drawing/2014/main" id="{A4FD7249-9421-410C-6903-AEEB0A22D66E}"/>
              </a:ext>
            </a:extLst>
          </p:cNvPr>
          <p:cNvCxnSpPr>
            <a:cxnSpLocks/>
          </p:cNvCxnSpPr>
          <p:nvPr/>
        </p:nvCxnSpPr>
        <p:spPr>
          <a:xfrm>
            <a:off x="3029026" y="5086236"/>
            <a:ext cx="418329" cy="11840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67AFE230-3603-95C8-DA9B-38A40BE8597E}"/>
              </a:ext>
            </a:extLst>
          </p:cNvPr>
          <p:cNvCxnSpPr>
            <a:cxnSpLocks/>
          </p:cNvCxnSpPr>
          <p:nvPr/>
        </p:nvCxnSpPr>
        <p:spPr>
          <a:xfrm>
            <a:off x="3447355" y="5204640"/>
            <a:ext cx="60846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2BACEA20-85DD-5C79-9556-2F4B26949C51}"/>
              </a:ext>
            </a:extLst>
          </p:cNvPr>
          <p:cNvCxnSpPr>
            <a:cxnSpLocks/>
          </p:cNvCxnSpPr>
          <p:nvPr/>
        </p:nvCxnSpPr>
        <p:spPr>
          <a:xfrm flipV="1">
            <a:off x="3029026" y="5077461"/>
            <a:ext cx="418329" cy="127179"/>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7DE9F27A-9582-927C-B64F-B9F5B0FAA2DE}"/>
              </a:ext>
            </a:extLst>
          </p:cNvPr>
          <p:cNvCxnSpPr/>
          <p:nvPr/>
        </p:nvCxnSpPr>
        <p:spPr>
          <a:xfrm>
            <a:off x="3447355" y="5077461"/>
            <a:ext cx="608468"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167" name="Rectangle: Rounded Corners 166">
            <a:extLst>
              <a:ext uri="{FF2B5EF4-FFF2-40B4-BE49-F238E27FC236}">
                <a16:creationId xmlns:a16="http://schemas.microsoft.com/office/drawing/2014/main" id="{259E8A56-76CB-7136-BC04-8A5AE09D5FF6}"/>
              </a:ext>
            </a:extLst>
          </p:cNvPr>
          <p:cNvSpPr/>
          <p:nvPr/>
        </p:nvSpPr>
        <p:spPr>
          <a:xfrm>
            <a:off x="2761874" y="2294624"/>
            <a:ext cx="900000" cy="421415"/>
          </a:xfrm>
          <a:prstGeom prst="roundRect">
            <a:avLst/>
          </a:prstGeom>
          <a:solidFill>
            <a:srgbClr val="17F54C">
              <a:alpha val="50196"/>
            </a:srgbClr>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t>DET1</a:t>
            </a:r>
            <a:endParaRPr lang="en-GB" b="1" dirty="0"/>
          </a:p>
        </p:txBody>
      </p:sp>
      <p:sp>
        <p:nvSpPr>
          <p:cNvPr id="168" name="Rectangle: Rounded Corners 167">
            <a:extLst>
              <a:ext uri="{FF2B5EF4-FFF2-40B4-BE49-F238E27FC236}">
                <a16:creationId xmlns:a16="http://schemas.microsoft.com/office/drawing/2014/main" id="{891D5E91-9C90-FB5F-D75A-4B62B79CC2F4}"/>
              </a:ext>
            </a:extLst>
          </p:cNvPr>
          <p:cNvSpPr/>
          <p:nvPr/>
        </p:nvSpPr>
        <p:spPr>
          <a:xfrm>
            <a:off x="2788191" y="4892723"/>
            <a:ext cx="900000" cy="421415"/>
          </a:xfrm>
          <a:prstGeom prst="roundRect">
            <a:avLst/>
          </a:prstGeom>
          <a:solidFill>
            <a:srgbClr val="17F54C">
              <a:alpha val="50196"/>
            </a:srgbClr>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t>DET2</a:t>
            </a:r>
            <a:endParaRPr lang="en-GB" b="1" dirty="0"/>
          </a:p>
        </p:txBody>
      </p:sp>
      <p:grpSp>
        <p:nvGrpSpPr>
          <p:cNvPr id="176" name="Group 175">
            <a:extLst>
              <a:ext uri="{FF2B5EF4-FFF2-40B4-BE49-F238E27FC236}">
                <a16:creationId xmlns:a16="http://schemas.microsoft.com/office/drawing/2014/main" id="{AC07D20B-B635-6EA3-E42A-7F06B444A594}"/>
              </a:ext>
            </a:extLst>
          </p:cNvPr>
          <p:cNvGrpSpPr/>
          <p:nvPr/>
        </p:nvGrpSpPr>
        <p:grpSpPr>
          <a:xfrm>
            <a:off x="6913205" y="2216296"/>
            <a:ext cx="2324600" cy="873420"/>
            <a:chOff x="2313902" y="2257045"/>
            <a:chExt cx="2324600" cy="873420"/>
          </a:xfrm>
        </p:grpSpPr>
        <p:cxnSp>
          <p:nvCxnSpPr>
            <p:cNvPr id="177" name="Straight Connector 176">
              <a:extLst>
                <a:ext uri="{FF2B5EF4-FFF2-40B4-BE49-F238E27FC236}">
                  <a16:creationId xmlns:a16="http://schemas.microsoft.com/office/drawing/2014/main" id="{20A12BA0-4915-25B5-18B5-8F10E911CB31}"/>
                </a:ext>
              </a:extLst>
            </p:cNvPr>
            <p:cNvCxnSpPr>
              <a:cxnSpLocks/>
            </p:cNvCxnSpPr>
            <p:nvPr/>
          </p:nvCxnSpPr>
          <p:spPr>
            <a:xfrm>
              <a:off x="3125585" y="2477195"/>
              <a:ext cx="486120" cy="99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A21E2192-F0BF-CE90-6273-DEE353D78A22}"/>
                </a:ext>
              </a:extLst>
            </p:cNvPr>
            <p:cNvCxnSpPr>
              <a:cxnSpLocks/>
            </p:cNvCxnSpPr>
            <p:nvPr/>
          </p:nvCxnSpPr>
          <p:spPr>
            <a:xfrm>
              <a:off x="3125585" y="2599170"/>
              <a:ext cx="486120" cy="999"/>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id="{F9A80939-C7C4-BF1B-6097-08C0F8389B4C}"/>
                </a:ext>
              </a:extLst>
            </p:cNvPr>
            <p:cNvCxnSpPr/>
            <p:nvPr/>
          </p:nvCxnSpPr>
          <p:spPr>
            <a:xfrm>
              <a:off x="3125585" y="2995353"/>
              <a:ext cx="1512917"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180" name="TextBox 179">
              <a:extLst>
                <a:ext uri="{FF2B5EF4-FFF2-40B4-BE49-F238E27FC236}">
                  <a16:creationId xmlns:a16="http://schemas.microsoft.com/office/drawing/2014/main" id="{6F33D34E-6AF7-3704-1816-08CF1678CD7D}"/>
                </a:ext>
              </a:extLst>
            </p:cNvPr>
            <p:cNvSpPr txBox="1"/>
            <p:nvPr/>
          </p:nvSpPr>
          <p:spPr>
            <a:xfrm>
              <a:off x="2313902" y="2257045"/>
              <a:ext cx="821059" cy="338554"/>
            </a:xfrm>
            <a:prstGeom prst="rect">
              <a:avLst/>
            </a:prstGeom>
            <a:noFill/>
          </p:spPr>
          <p:txBody>
            <a:bodyPr wrap="none" rtlCol="0">
              <a:spAutoFit/>
            </a:bodyPr>
            <a:lstStyle/>
            <a:p>
              <a:r>
                <a:rPr lang="en-US" sz="1600" b="1" dirty="0">
                  <a:solidFill>
                    <a:srgbClr val="FF0000"/>
                  </a:solidFill>
                </a:rPr>
                <a:t>Beam 1</a:t>
              </a:r>
              <a:endParaRPr lang="en-GB" sz="1600" b="1" dirty="0">
                <a:solidFill>
                  <a:srgbClr val="FF0000"/>
                </a:solidFill>
              </a:endParaRPr>
            </a:p>
          </p:txBody>
        </p:sp>
        <p:sp>
          <p:nvSpPr>
            <p:cNvPr id="181" name="TextBox 180">
              <a:extLst>
                <a:ext uri="{FF2B5EF4-FFF2-40B4-BE49-F238E27FC236}">
                  <a16:creationId xmlns:a16="http://schemas.microsoft.com/office/drawing/2014/main" id="{5EDF1A00-3C73-46ED-AA94-0FC88C3F6538}"/>
                </a:ext>
              </a:extLst>
            </p:cNvPr>
            <p:cNvSpPr txBox="1"/>
            <p:nvPr/>
          </p:nvSpPr>
          <p:spPr>
            <a:xfrm>
              <a:off x="2335898" y="2528923"/>
              <a:ext cx="821059" cy="338554"/>
            </a:xfrm>
            <a:prstGeom prst="rect">
              <a:avLst/>
            </a:prstGeom>
            <a:noFill/>
          </p:spPr>
          <p:txBody>
            <a:bodyPr wrap="none" rtlCol="0">
              <a:spAutoFit/>
            </a:bodyPr>
            <a:lstStyle/>
            <a:p>
              <a:r>
                <a:rPr lang="en-US" sz="1600" b="1" dirty="0">
                  <a:solidFill>
                    <a:srgbClr val="00B0F0"/>
                  </a:solidFill>
                </a:rPr>
                <a:t>Beam 2</a:t>
              </a:r>
              <a:endParaRPr lang="en-GB" sz="1600" b="1" dirty="0">
                <a:solidFill>
                  <a:srgbClr val="00B0F0"/>
                </a:solidFill>
              </a:endParaRPr>
            </a:p>
          </p:txBody>
        </p:sp>
        <p:sp>
          <p:nvSpPr>
            <p:cNvPr id="182" name="TextBox 181">
              <a:extLst>
                <a:ext uri="{FF2B5EF4-FFF2-40B4-BE49-F238E27FC236}">
                  <a16:creationId xmlns:a16="http://schemas.microsoft.com/office/drawing/2014/main" id="{FD6A759E-BD99-493D-8E3D-606C39609869}"/>
                </a:ext>
              </a:extLst>
            </p:cNvPr>
            <p:cNvSpPr txBox="1"/>
            <p:nvPr/>
          </p:nvSpPr>
          <p:spPr>
            <a:xfrm>
              <a:off x="2322573" y="2791911"/>
              <a:ext cx="845103" cy="338554"/>
            </a:xfrm>
            <a:prstGeom prst="rect">
              <a:avLst/>
            </a:prstGeom>
            <a:noFill/>
          </p:spPr>
          <p:txBody>
            <a:bodyPr wrap="none" rtlCol="0">
              <a:spAutoFit/>
            </a:bodyPr>
            <a:lstStyle/>
            <a:p>
              <a:r>
                <a:rPr lang="en-US" sz="1600" b="1" dirty="0"/>
                <a:t>Booster</a:t>
              </a:r>
              <a:endParaRPr lang="en-GB" sz="1600" b="1" dirty="0"/>
            </a:p>
          </p:txBody>
        </p:sp>
      </p:grpSp>
      <p:cxnSp>
        <p:nvCxnSpPr>
          <p:cNvPr id="183" name="Straight Connector 182">
            <a:extLst>
              <a:ext uri="{FF2B5EF4-FFF2-40B4-BE49-F238E27FC236}">
                <a16:creationId xmlns:a16="http://schemas.microsoft.com/office/drawing/2014/main" id="{85CEFDA4-58ED-4BC6-66CF-D5276AF199B0}"/>
              </a:ext>
            </a:extLst>
          </p:cNvPr>
          <p:cNvCxnSpPr>
            <a:cxnSpLocks/>
          </p:cNvCxnSpPr>
          <p:nvPr/>
        </p:nvCxnSpPr>
        <p:spPr>
          <a:xfrm>
            <a:off x="8211008" y="2436446"/>
            <a:ext cx="418329" cy="11840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8CF8445D-0F7F-A3D9-3061-69655319C50E}"/>
              </a:ext>
            </a:extLst>
          </p:cNvPr>
          <p:cNvCxnSpPr>
            <a:cxnSpLocks/>
          </p:cNvCxnSpPr>
          <p:nvPr/>
        </p:nvCxnSpPr>
        <p:spPr>
          <a:xfrm>
            <a:off x="8629337" y="2554850"/>
            <a:ext cx="60846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a:extLst>
              <a:ext uri="{FF2B5EF4-FFF2-40B4-BE49-F238E27FC236}">
                <a16:creationId xmlns:a16="http://schemas.microsoft.com/office/drawing/2014/main" id="{B4C51E31-A658-AC3E-6032-A3E6B94A7643}"/>
              </a:ext>
            </a:extLst>
          </p:cNvPr>
          <p:cNvCxnSpPr>
            <a:cxnSpLocks/>
          </p:cNvCxnSpPr>
          <p:nvPr/>
        </p:nvCxnSpPr>
        <p:spPr>
          <a:xfrm flipV="1">
            <a:off x="8211008" y="2427671"/>
            <a:ext cx="418329" cy="127179"/>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86" name="Straight Connector 185">
            <a:extLst>
              <a:ext uri="{FF2B5EF4-FFF2-40B4-BE49-F238E27FC236}">
                <a16:creationId xmlns:a16="http://schemas.microsoft.com/office/drawing/2014/main" id="{BC620074-5AC1-1371-90C2-B97CFFBEAE1C}"/>
              </a:ext>
            </a:extLst>
          </p:cNvPr>
          <p:cNvCxnSpPr/>
          <p:nvPr/>
        </p:nvCxnSpPr>
        <p:spPr>
          <a:xfrm>
            <a:off x="8629337" y="2427671"/>
            <a:ext cx="608468"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grpSp>
        <p:nvGrpSpPr>
          <p:cNvPr id="188" name="Group 187">
            <a:extLst>
              <a:ext uri="{FF2B5EF4-FFF2-40B4-BE49-F238E27FC236}">
                <a16:creationId xmlns:a16="http://schemas.microsoft.com/office/drawing/2014/main" id="{BDEB558D-139A-610C-691E-324B03A2631B}"/>
              </a:ext>
            </a:extLst>
          </p:cNvPr>
          <p:cNvGrpSpPr/>
          <p:nvPr/>
        </p:nvGrpSpPr>
        <p:grpSpPr>
          <a:xfrm>
            <a:off x="6910485" y="4883281"/>
            <a:ext cx="2324600" cy="873420"/>
            <a:chOff x="2313902" y="2257045"/>
            <a:chExt cx="2324600" cy="873420"/>
          </a:xfrm>
        </p:grpSpPr>
        <p:cxnSp>
          <p:nvCxnSpPr>
            <p:cNvPr id="189" name="Straight Connector 188">
              <a:extLst>
                <a:ext uri="{FF2B5EF4-FFF2-40B4-BE49-F238E27FC236}">
                  <a16:creationId xmlns:a16="http://schemas.microsoft.com/office/drawing/2014/main" id="{99AB6C8D-CB10-E970-1DD9-D2B97443B9E3}"/>
                </a:ext>
              </a:extLst>
            </p:cNvPr>
            <p:cNvCxnSpPr>
              <a:cxnSpLocks/>
            </p:cNvCxnSpPr>
            <p:nvPr/>
          </p:nvCxnSpPr>
          <p:spPr>
            <a:xfrm>
              <a:off x="3125585" y="2477195"/>
              <a:ext cx="486120" cy="99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a:extLst>
                <a:ext uri="{FF2B5EF4-FFF2-40B4-BE49-F238E27FC236}">
                  <a16:creationId xmlns:a16="http://schemas.microsoft.com/office/drawing/2014/main" id="{4A8EB785-1332-F4EE-97DC-99C638BE43B3}"/>
                </a:ext>
              </a:extLst>
            </p:cNvPr>
            <p:cNvCxnSpPr>
              <a:cxnSpLocks/>
            </p:cNvCxnSpPr>
            <p:nvPr/>
          </p:nvCxnSpPr>
          <p:spPr>
            <a:xfrm>
              <a:off x="3125585" y="2599170"/>
              <a:ext cx="486120" cy="999"/>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91" name="Straight Connector 190">
              <a:extLst>
                <a:ext uri="{FF2B5EF4-FFF2-40B4-BE49-F238E27FC236}">
                  <a16:creationId xmlns:a16="http://schemas.microsoft.com/office/drawing/2014/main" id="{7DA73DD1-E790-62D4-54F5-E99DDD61BFF8}"/>
                </a:ext>
              </a:extLst>
            </p:cNvPr>
            <p:cNvCxnSpPr/>
            <p:nvPr/>
          </p:nvCxnSpPr>
          <p:spPr>
            <a:xfrm>
              <a:off x="3125585" y="2995353"/>
              <a:ext cx="1512917"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192" name="TextBox 191">
              <a:extLst>
                <a:ext uri="{FF2B5EF4-FFF2-40B4-BE49-F238E27FC236}">
                  <a16:creationId xmlns:a16="http://schemas.microsoft.com/office/drawing/2014/main" id="{0738A25B-82EA-AC04-DE34-E5A9027DEAB4}"/>
                </a:ext>
              </a:extLst>
            </p:cNvPr>
            <p:cNvSpPr txBox="1"/>
            <p:nvPr/>
          </p:nvSpPr>
          <p:spPr>
            <a:xfrm>
              <a:off x="2313902" y="2257045"/>
              <a:ext cx="821059" cy="338554"/>
            </a:xfrm>
            <a:prstGeom prst="rect">
              <a:avLst/>
            </a:prstGeom>
            <a:noFill/>
          </p:spPr>
          <p:txBody>
            <a:bodyPr wrap="none" rtlCol="0">
              <a:spAutoFit/>
            </a:bodyPr>
            <a:lstStyle/>
            <a:p>
              <a:r>
                <a:rPr lang="en-US" sz="1600" b="1" dirty="0">
                  <a:solidFill>
                    <a:srgbClr val="FF0000"/>
                  </a:solidFill>
                </a:rPr>
                <a:t>Beam 1</a:t>
              </a:r>
              <a:endParaRPr lang="en-GB" sz="1600" b="1" dirty="0">
                <a:solidFill>
                  <a:srgbClr val="FF0000"/>
                </a:solidFill>
              </a:endParaRPr>
            </a:p>
          </p:txBody>
        </p:sp>
        <p:sp>
          <p:nvSpPr>
            <p:cNvPr id="193" name="TextBox 192">
              <a:extLst>
                <a:ext uri="{FF2B5EF4-FFF2-40B4-BE49-F238E27FC236}">
                  <a16:creationId xmlns:a16="http://schemas.microsoft.com/office/drawing/2014/main" id="{28F720BF-8E72-D973-6A1A-415A16FF9EE0}"/>
                </a:ext>
              </a:extLst>
            </p:cNvPr>
            <p:cNvSpPr txBox="1"/>
            <p:nvPr/>
          </p:nvSpPr>
          <p:spPr>
            <a:xfrm>
              <a:off x="2335898" y="2528923"/>
              <a:ext cx="821059" cy="338554"/>
            </a:xfrm>
            <a:prstGeom prst="rect">
              <a:avLst/>
            </a:prstGeom>
            <a:noFill/>
          </p:spPr>
          <p:txBody>
            <a:bodyPr wrap="none" rtlCol="0">
              <a:spAutoFit/>
            </a:bodyPr>
            <a:lstStyle/>
            <a:p>
              <a:r>
                <a:rPr lang="en-US" sz="1600" b="1" dirty="0">
                  <a:solidFill>
                    <a:srgbClr val="00B0F0"/>
                  </a:solidFill>
                </a:rPr>
                <a:t>Beam 2</a:t>
              </a:r>
              <a:endParaRPr lang="en-GB" sz="1600" b="1" dirty="0">
                <a:solidFill>
                  <a:srgbClr val="00B0F0"/>
                </a:solidFill>
              </a:endParaRPr>
            </a:p>
          </p:txBody>
        </p:sp>
        <p:sp>
          <p:nvSpPr>
            <p:cNvPr id="194" name="TextBox 193">
              <a:extLst>
                <a:ext uri="{FF2B5EF4-FFF2-40B4-BE49-F238E27FC236}">
                  <a16:creationId xmlns:a16="http://schemas.microsoft.com/office/drawing/2014/main" id="{7F36B5AB-DA43-9CCE-E17A-63FF5E66A7D4}"/>
                </a:ext>
              </a:extLst>
            </p:cNvPr>
            <p:cNvSpPr txBox="1"/>
            <p:nvPr/>
          </p:nvSpPr>
          <p:spPr>
            <a:xfrm>
              <a:off x="2322573" y="2791911"/>
              <a:ext cx="845103" cy="338554"/>
            </a:xfrm>
            <a:prstGeom prst="rect">
              <a:avLst/>
            </a:prstGeom>
            <a:noFill/>
          </p:spPr>
          <p:txBody>
            <a:bodyPr wrap="none" rtlCol="0">
              <a:spAutoFit/>
            </a:bodyPr>
            <a:lstStyle/>
            <a:p>
              <a:r>
                <a:rPr lang="en-US" sz="1600" b="1" dirty="0"/>
                <a:t>Booster</a:t>
              </a:r>
              <a:endParaRPr lang="en-GB" sz="1600" b="1" dirty="0"/>
            </a:p>
          </p:txBody>
        </p:sp>
      </p:grpSp>
      <p:cxnSp>
        <p:nvCxnSpPr>
          <p:cNvPr id="195" name="Straight Connector 194">
            <a:extLst>
              <a:ext uri="{FF2B5EF4-FFF2-40B4-BE49-F238E27FC236}">
                <a16:creationId xmlns:a16="http://schemas.microsoft.com/office/drawing/2014/main" id="{87C9A16B-0EAC-C01F-D1B8-0764AD0D6A82}"/>
              </a:ext>
            </a:extLst>
          </p:cNvPr>
          <p:cNvCxnSpPr>
            <a:cxnSpLocks/>
          </p:cNvCxnSpPr>
          <p:nvPr/>
        </p:nvCxnSpPr>
        <p:spPr>
          <a:xfrm>
            <a:off x="8208288" y="5103431"/>
            <a:ext cx="418329" cy="11840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a:extLst>
              <a:ext uri="{FF2B5EF4-FFF2-40B4-BE49-F238E27FC236}">
                <a16:creationId xmlns:a16="http://schemas.microsoft.com/office/drawing/2014/main" id="{3198CE77-855B-B2C4-F085-7A6686E4373B}"/>
              </a:ext>
            </a:extLst>
          </p:cNvPr>
          <p:cNvCxnSpPr>
            <a:cxnSpLocks/>
          </p:cNvCxnSpPr>
          <p:nvPr/>
        </p:nvCxnSpPr>
        <p:spPr>
          <a:xfrm>
            <a:off x="8626617" y="5221835"/>
            <a:ext cx="60846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a:extLst>
              <a:ext uri="{FF2B5EF4-FFF2-40B4-BE49-F238E27FC236}">
                <a16:creationId xmlns:a16="http://schemas.microsoft.com/office/drawing/2014/main" id="{1D97B829-71BF-27F8-38BE-47AA804E782C}"/>
              </a:ext>
            </a:extLst>
          </p:cNvPr>
          <p:cNvCxnSpPr>
            <a:cxnSpLocks/>
          </p:cNvCxnSpPr>
          <p:nvPr/>
        </p:nvCxnSpPr>
        <p:spPr>
          <a:xfrm flipV="1">
            <a:off x="8208288" y="5094656"/>
            <a:ext cx="418329" cy="127179"/>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a:extLst>
              <a:ext uri="{FF2B5EF4-FFF2-40B4-BE49-F238E27FC236}">
                <a16:creationId xmlns:a16="http://schemas.microsoft.com/office/drawing/2014/main" id="{567983FA-0AEC-B7C2-6BE4-182B7140B20A}"/>
              </a:ext>
            </a:extLst>
          </p:cNvPr>
          <p:cNvCxnSpPr/>
          <p:nvPr/>
        </p:nvCxnSpPr>
        <p:spPr>
          <a:xfrm>
            <a:off x="8626617" y="5094656"/>
            <a:ext cx="608468"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117" name="Rectangle: Rounded Corners 116">
            <a:extLst>
              <a:ext uri="{FF2B5EF4-FFF2-40B4-BE49-F238E27FC236}">
                <a16:creationId xmlns:a16="http://schemas.microsoft.com/office/drawing/2014/main" id="{5F80C5F3-9647-5B31-3AE6-A98FA4F90E89}"/>
              </a:ext>
            </a:extLst>
          </p:cNvPr>
          <p:cNvSpPr/>
          <p:nvPr/>
        </p:nvSpPr>
        <p:spPr>
          <a:xfrm>
            <a:off x="5490379" y="5446603"/>
            <a:ext cx="864000" cy="303497"/>
          </a:xfrm>
          <a:prstGeom prst="roundRect">
            <a:avLst/>
          </a:prstGeom>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t>800 MHz</a:t>
            </a:r>
            <a:endParaRPr lang="en-GB" sz="1400" b="1" dirty="0"/>
          </a:p>
        </p:txBody>
      </p:sp>
      <p:sp>
        <p:nvSpPr>
          <p:cNvPr id="118" name="Rectangle: Rounded Corners 117">
            <a:extLst>
              <a:ext uri="{FF2B5EF4-FFF2-40B4-BE49-F238E27FC236}">
                <a16:creationId xmlns:a16="http://schemas.microsoft.com/office/drawing/2014/main" id="{33C6502E-C533-832A-2985-6FDBBB60EF42}"/>
              </a:ext>
            </a:extLst>
          </p:cNvPr>
          <p:cNvSpPr/>
          <p:nvPr/>
        </p:nvSpPr>
        <p:spPr>
          <a:xfrm>
            <a:off x="5435621" y="2810006"/>
            <a:ext cx="864000" cy="303497"/>
          </a:xfrm>
          <a:prstGeom prst="roundRect">
            <a:avLst/>
          </a:prstGeom>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t>800 MHz</a:t>
            </a:r>
            <a:endParaRPr lang="en-GB" sz="1400" b="1" dirty="0"/>
          </a:p>
        </p:txBody>
      </p:sp>
      <p:grpSp>
        <p:nvGrpSpPr>
          <p:cNvPr id="4" name="Group 3">
            <a:extLst>
              <a:ext uri="{FF2B5EF4-FFF2-40B4-BE49-F238E27FC236}">
                <a16:creationId xmlns:a16="http://schemas.microsoft.com/office/drawing/2014/main" id="{F1FA363D-9614-7F5F-2C37-851E2157522F}"/>
              </a:ext>
            </a:extLst>
          </p:cNvPr>
          <p:cNvGrpSpPr/>
          <p:nvPr/>
        </p:nvGrpSpPr>
        <p:grpSpPr>
          <a:xfrm>
            <a:off x="9509479" y="2241251"/>
            <a:ext cx="2324600" cy="873420"/>
            <a:chOff x="2313902" y="2257045"/>
            <a:chExt cx="2324600" cy="873420"/>
          </a:xfrm>
        </p:grpSpPr>
        <p:cxnSp>
          <p:nvCxnSpPr>
            <p:cNvPr id="5" name="Straight Connector 4">
              <a:extLst>
                <a:ext uri="{FF2B5EF4-FFF2-40B4-BE49-F238E27FC236}">
                  <a16:creationId xmlns:a16="http://schemas.microsoft.com/office/drawing/2014/main" id="{C414EC15-EF76-712D-CEB9-5650FB565DA6}"/>
                </a:ext>
              </a:extLst>
            </p:cNvPr>
            <p:cNvCxnSpPr/>
            <p:nvPr/>
          </p:nvCxnSpPr>
          <p:spPr>
            <a:xfrm>
              <a:off x="3125585" y="2477195"/>
              <a:ext cx="151291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5273FB2-3ACE-E4E6-3811-7917DE252116}"/>
                </a:ext>
              </a:extLst>
            </p:cNvPr>
            <p:cNvCxnSpPr/>
            <p:nvPr/>
          </p:nvCxnSpPr>
          <p:spPr>
            <a:xfrm>
              <a:off x="3125585" y="2739799"/>
              <a:ext cx="1512917"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D02631D-201C-590D-A9D0-6F549CD17A14}"/>
                </a:ext>
              </a:extLst>
            </p:cNvPr>
            <p:cNvCxnSpPr/>
            <p:nvPr/>
          </p:nvCxnSpPr>
          <p:spPr>
            <a:xfrm>
              <a:off x="3125585" y="2995353"/>
              <a:ext cx="1512917"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18F2B3FF-8DC7-DB81-8F13-AC6EBE46E6D9}"/>
                </a:ext>
              </a:extLst>
            </p:cNvPr>
            <p:cNvSpPr txBox="1"/>
            <p:nvPr/>
          </p:nvSpPr>
          <p:spPr>
            <a:xfrm>
              <a:off x="2313902" y="2257045"/>
              <a:ext cx="821059" cy="338554"/>
            </a:xfrm>
            <a:prstGeom prst="rect">
              <a:avLst/>
            </a:prstGeom>
            <a:noFill/>
          </p:spPr>
          <p:txBody>
            <a:bodyPr wrap="none" rtlCol="0">
              <a:spAutoFit/>
            </a:bodyPr>
            <a:lstStyle/>
            <a:p>
              <a:r>
                <a:rPr lang="en-US" sz="1600" b="1" dirty="0">
                  <a:solidFill>
                    <a:srgbClr val="FF0000"/>
                  </a:solidFill>
                </a:rPr>
                <a:t>Beam 1</a:t>
              </a:r>
              <a:endParaRPr lang="en-GB" sz="1600" b="1" dirty="0">
                <a:solidFill>
                  <a:srgbClr val="FF0000"/>
                </a:solidFill>
              </a:endParaRPr>
            </a:p>
          </p:txBody>
        </p:sp>
        <p:sp>
          <p:nvSpPr>
            <p:cNvPr id="11" name="TextBox 10">
              <a:extLst>
                <a:ext uri="{FF2B5EF4-FFF2-40B4-BE49-F238E27FC236}">
                  <a16:creationId xmlns:a16="http://schemas.microsoft.com/office/drawing/2014/main" id="{4B7DC90B-3FD3-4589-A18F-4412EA54F72B}"/>
                </a:ext>
              </a:extLst>
            </p:cNvPr>
            <p:cNvSpPr txBox="1"/>
            <p:nvPr/>
          </p:nvSpPr>
          <p:spPr>
            <a:xfrm>
              <a:off x="2335898" y="2528923"/>
              <a:ext cx="821059" cy="338554"/>
            </a:xfrm>
            <a:prstGeom prst="rect">
              <a:avLst/>
            </a:prstGeom>
            <a:noFill/>
          </p:spPr>
          <p:txBody>
            <a:bodyPr wrap="none" rtlCol="0">
              <a:spAutoFit/>
            </a:bodyPr>
            <a:lstStyle/>
            <a:p>
              <a:r>
                <a:rPr lang="en-US" sz="1600" b="1" dirty="0">
                  <a:solidFill>
                    <a:srgbClr val="00B0F0"/>
                  </a:solidFill>
                </a:rPr>
                <a:t>Beam 2</a:t>
              </a:r>
              <a:endParaRPr lang="en-GB" sz="1600" b="1" dirty="0">
                <a:solidFill>
                  <a:srgbClr val="00B0F0"/>
                </a:solidFill>
              </a:endParaRPr>
            </a:p>
          </p:txBody>
        </p:sp>
        <p:sp>
          <p:nvSpPr>
            <p:cNvPr id="13" name="TextBox 12">
              <a:extLst>
                <a:ext uri="{FF2B5EF4-FFF2-40B4-BE49-F238E27FC236}">
                  <a16:creationId xmlns:a16="http://schemas.microsoft.com/office/drawing/2014/main" id="{3F2B2F30-7339-CC36-F18F-DEA379ABFEB9}"/>
                </a:ext>
              </a:extLst>
            </p:cNvPr>
            <p:cNvSpPr txBox="1"/>
            <p:nvPr/>
          </p:nvSpPr>
          <p:spPr>
            <a:xfrm>
              <a:off x="2322573" y="2791911"/>
              <a:ext cx="845103" cy="338554"/>
            </a:xfrm>
            <a:prstGeom prst="rect">
              <a:avLst/>
            </a:prstGeom>
            <a:noFill/>
          </p:spPr>
          <p:txBody>
            <a:bodyPr wrap="none" rtlCol="0">
              <a:spAutoFit/>
            </a:bodyPr>
            <a:lstStyle/>
            <a:p>
              <a:r>
                <a:rPr lang="en-US" sz="1600" b="1" dirty="0"/>
                <a:t>Booster</a:t>
              </a:r>
              <a:endParaRPr lang="en-GB" sz="1600" b="1" dirty="0"/>
            </a:p>
          </p:txBody>
        </p:sp>
      </p:grpSp>
      <p:sp>
        <p:nvSpPr>
          <p:cNvPr id="15" name="Rectangle: Rounded Corners 14">
            <a:extLst>
              <a:ext uri="{FF2B5EF4-FFF2-40B4-BE49-F238E27FC236}">
                <a16:creationId xmlns:a16="http://schemas.microsoft.com/office/drawing/2014/main" id="{3EDF18FF-01B2-EC2F-A84C-F97F806FA5B8}"/>
              </a:ext>
            </a:extLst>
          </p:cNvPr>
          <p:cNvSpPr/>
          <p:nvPr/>
        </p:nvSpPr>
        <p:spPr>
          <a:xfrm>
            <a:off x="10635289" y="2564141"/>
            <a:ext cx="864000" cy="303497"/>
          </a:xfrm>
          <a:prstGeom prst="roundRect">
            <a:avLst/>
          </a:prstGeom>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t>800 MHz</a:t>
            </a:r>
            <a:endParaRPr lang="en-GB" sz="1400" b="1" dirty="0"/>
          </a:p>
        </p:txBody>
      </p:sp>
      <p:grpSp>
        <p:nvGrpSpPr>
          <p:cNvPr id="16" name="Group 15">
            <a:extLst>
              <a:ext uri="{FF2B5EF4-FFF2-40B4-BE49-F238E27FC236}">
                <a16:creationId xmlns:a16="http://schemas.microsoft.com/office/drawing/2014/main" id="{DFEAC224-7976-9ECF-F32B-7673CAE62545}"/>
              </a:ext>
            </a:extLst>
          </p:cNvPr>
          <p:cNvGrpSpPr/>
          <p:nvPr/>
        </p:nvGrpSpPr>
        <p:grpSpPr>
          <a:xfrm>
            <a:off x="9649094" y="4866086"/>
            <a:ext cx="2324600" cy="873420"/>
            <a:chOff x="2313902" y="2257045"/>
            <a:chExt cx="2324600" cy="873420"/>
          </a:xfrm>
        </p:grpSpPr>
        <p:cxnSp>
          <p:nvCxnSpPr>
            <p:cNvPr id="17" name="Straight Connector 16">
              <a:extLst>
                <a:ext uri="{FF2B5EF4-FFF2-40B4-BE49-F238E27FC236}">
                  <a16:creationId xmlns:a16="http://schemas.microsoft.com/office/drawing/2014/main" id="{C2207B88-1946-3F3F-6BB5-3DDB1DEA69A4}"/>
                </a:ext>
              </a:extLst>
            </p:cNvPr>
            <p:cNvCxnSpPr/>
            <p:nvPr/>
          </p:nvCxnSpPr>
          <p:spPr>
            <a:xfrm>
              <a:off x="3125585" y="2477195"/>
              <a:ext cx="151291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5BB7AF3-9A21-0D34-E293-C1396BEE163E}"/>
                </a:ext>
              </a:extLst>
            </p:cNvPr>
            <p:cNvCxnSpPr/>
            <p:nvPr/>
          </p:nvCxnSpPr>
          <p:spPr>
            <a:xfrm>
              <a:off x="3125585" y="2739799"/>
              <a:ext cx="1512917"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A839C2F-E150-79BD-94EB-C3334D6778B2}"/>
                </a:ext>
              </a:extLst>
            </p:cNvPr>
            <p:cNvCxnSpPr/>
            <p:nvPr/>
          </p:nvCxnSpPr>
          <p:spPr>
            <a:xfrm>
              <a:off x="3125585" y="2995353"/>
              <a:ext cx="1512917"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A3D8E268-0B87-BA06-A1EB-76EF41570816}"/>
                </a:ext>
              </a:extLst>
            </p:cNvPr>
            <p:cNvSpPr txBox="1"/>
            <p:nvPr/>
          </p:nvSpPr>
          <p:spPr>
            <a:xfrm>
              <a:off x="2313902" y="2257045"/>
              <a:ext cx="821059" cy="338554"/>
            </a:xfrm>
            <a:prstGeom prst="rect">
              <a:avLst/>
            </a:prstGeom>
            <a:noFill/>
          </p:spPr>
          <p:txBody>
            <a:bodyPr wrap="none" rtlCol="0">
              <a:spAutoFit/>
            </a:bodyPr>
            <a:lstStyle/>
            <a:p>
              <a:r>
                <a:rPr lang="en-US" sz="1600" b="1" dirty="0">
                  <a:solidFill>
                    <a:srgbClr val="FF0000"/>
                  </a:solidFill>
                </a:rPr>
                <a:t>Beam 1</a:t>
              </a:r>
              <a:endParaRPr lang="en-GB" sz="1600" b="1" dirty="0">
                <a:solidFill>
                  <a:srgbClr val="FF0000"/>
                </a:solidFill>
              </a:endParaRPr>
            </a:p>
          </p:txBody>
        </p:sp>
        <p:sp>
          <p:nvSpPr>
            <p:cNvPr id="35" name="TextBox 34">
              <a:extLst>
                <a:ext uri="{FF2B5EF4-FFF2-40B4-BE49-F238E27FC236}">
                  <a16:creationId xmlns:a16="http://schemas.microsoft.com/office/drawing/2014/main" id="{CF8E4A26-C92C-1B72-8A95-184A2B78D8F7}"/>
                </a:ext>
              </a:extLst>
            </p:cNvPr>
            <p:cNvSpPr txBox="1"/>
            <p:nvPr/>
          </p:nvSpPr>
          <p:spPr>
            <a:xfrm>
              <a:off x="2335898" y="2528923"/>
              <a:ext cx="821059" cy="338554"/>
            </a:xfrm>
            <a:prstGeom prst="rect">
              <a:avLst/>
            </a:prstGeom>
            <a:noFill/>
          </p:spPr>
          <p:txBody>
            <a:bodyPr wrap="none" rtlCol="0">
              <a:spAutoFit/>
            </a:bodyPr>
            <a:lstStyle/>
            <a:p>
              <a:r>
                <a:rPr lang="en-US" sz="1600" b="1" dirty="0">
                  <a:solidFill>
                    <a:srgbClr val="00B0F0"/>
                  </a:solidFill>
                </a:rPr>
                <a:t>Beam 2</a:t>
              </a:r>
              <a:endParaRPr lang="en-GB" sz="1600" b="1" dirty="0">
                <a:solidFill>
                  <a:srgbClr val="00B0F0"/>
                </a:solidFill>
              </a:endParaRPr>
            </a:p>
          </p:txBody>
        </p:sp>
        <p:sp>
          <p:nvSpPr>
            <p:cNvPr id="36" name="TextBox 35">
              <a:extLst>
                <a:ext uri="{FF2B5EF4-FFF2-40B4-BE49-F238E27FC236}">
                  <a16:creationId xmlns:a16="http://schemas.microsoft.com/office/drawing/2014/main" id="{BF81B524-0068-D67F-58A1-1E07D0BB7C99}"/>
                </a:ext>
              </a:extLst>
            </p:cNvPr>
            <p:cNvSpPr txBox="1"/>
            <p:nvPr/>
          </p:nvSpPr>
          <p:spPr>
            <a:xfrm>
              <a:off x="2322573" y="2791911"/>
              <a:ext cx="845103" cy="338554"/>
            </a:xfrm>
            <a:prstGeom prst="rect">
              <a:avLst/>
            </a:prstGeom>
            <a:noFill/>
          </p:spPr>
          <p:txBody>
            <a:bodyPr wrap="none" rtlCol="0">
              <a:spAutoFit/>
            </a:bodyPr>
            <a:lstStyle/>
            <a:p>
              <a:r>
                <a:rPr lang="en-US" sz="1600" b="1" dirty="0"/>
                <a:t>Booster</a:t>
              </a:r>
              <a:endParaRPr lang="en-GB" sz="1600" b="1" dirty="0"/>
            </a:p>
          </p:txBody>
        </p:sp>
      </p:grpSp>
      <p:sp>
        <p:nvSpPr>
          <p:cNvPr id="37" name="Rectangle: Rounded Corners 36">
            <a:extLst>
              <a:ext uri="{FF2B5EF4-FFF2-40B4-BE49-F238E27FC236}">
                <a16:creationId xmlns:a16="http://schemas.microsoft.com/office/drawing/2014/main" id="{64CC3D5A-9CE5-F517-36BF-8093ACE9CF9E}"/>
              </a:ext>
            </a:extLst>
          </p:cNvPr>
          <p:cNvSpPr/>
          <p:nvPr/>
        </p:nvSpPr>
        <p:spPr>
          <a:xfrm>
            <a:off x="10774904" y="4932944"/>
            <a:ext cx="864000" cy="303497"/>
          </a:xfrm>
          <a:prstGeom prst="roundRect">
            <a:avLst/>
          </a:prstGeom>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t>800 MHz</a:t>
            </a:r>
            <a:endParaRPr lang="en-GB" sz="1400" b="1" dirty="0"/>
          </a:p>
        </p:txBody>
      </p:sp>
    </p:spTree>
    <p:extLst>
      <p:ext uri="{BB962C8B-B14F-4D97-AF65-F5344CB8AC3E}">
        <p14:creationId xmlns:p14="http://schemas.microsoft.com/office/powerpoint/2010/main" val="3157053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10F0DD-87BE-A863-2994-106DE8312ABE}"/>
              </a:ext>
            </a:extLst>
          </p:cNvPr>
          <p:cNvSpPr>
            <a:spLocks noGrp="1"/>
          </p:cNvSpPr>
          <p:nvPr>
            <p:ph idx="1"/>
          </p:nvPr>
        </p:nvSpPr>
        <p:spPr>
          <a:xfrm>
            <a:off x="609600" y="1138467"/>
            <a:ext cx="10972800" cy="4868928"/>
          </a:xfrm>
        </p:spPr>
        <p:txBody>
          <a:bodyPr>
            <a:normAutofit lnSpcReduction="10000"/>
          </a:bodyPr>
          <a:lstStyle/>
          <a:p>
            <a:r>
              <a:rPr lang="en-US" dirty="0"/>
              <a:t>Reuse the LHC tunnel</a:t>
            </a:r>
          </a:p>
          <a:p>
            <a:r>
              <a:rPr lang="en-US" dirty="0"/>
              <a:t>Utilize most of the FCC-ee work done so far</a:t>
            </a:r>
          </a:p>
          <a:p>
            <a:r>
              <a:rPr lang="en-US" dirty="0"/>
              <a:t>Have two experiments, most probably re-purpose ATLAS and CMS (for four experiments: pay for four, get performance from three)</a:t>
            </a:r>
          </a:p>
          <a:p>
            <a:r>
              <a:rPr lang="en-US" dirty="0"/>
              <a:t>Reduce the ZH energy to 115GeV per beam</a:t>
            </a:r>
          </a:p>
          <a:p>
            <a:r>
              <a:rPr lang="en-US" dirty="0"/>
              <a:t>Use nested HTS magnets operated at 40K (gain in performance and reduce power consumption)</a:t>
            </a:r>
          </a:p>
          <a:p>
            <a:r>
              <a:rPr lang="en-US" dirty="0"/>
              <a:t>Give up running at the ttbar threshold</a:t>
            </a:r>
          </a:p>
          <a:p>
            <a:endParaRPr lang="en-GB" dirty="0"/>
          </a:p>
        </p:txBody>
      </p:sp>
      <p:sp>
        <p:nvSpPr>
          <p:cNvPr id="3" name="Title 2">
            <a:extLst>
              <a:ext uri="{FF2B5EF4-FFF2-40B4-BE49-F238E27FC236}">
                <a16:creationId xmlns:a16="http://schemas.microsoft.com/office/drawing/2014/main" id="{88EA7819-3FC5-BA90-EF25-F7AB73406F4B}"/>
              </a:ext>
            </a:extLst>
          </p:cNvPr>
          <p:cNvSpPr>
            <a:spLocks noGrp="1"/>
          </p:cNvSpPr>
          <p:nvPr>
            <p:ph type="title"/>
          </p:nvPr>
        </p:nvSpPr>
        <p:spPr/>
        <p:txBody>
          <a:bodyPr/>
          <a:lstStyle/>
          <a:p>
            <a:r>
              <a:rPr lang="en-US" dirty="0"/>
              <a:t>Strategic choices of LEP3</a:t>
            </a:r>
            <a:endParaRPr lang="en-GB" dirty="0"/>
          </a:p>
        </p:txBody>
      </p:sp>
      <p:sp>
        <p:nvSpPr>
          <p:cNvPr id="4" name="Footer Placeholder 3">
            <a:extLst>
              <a:ext uri="{FF2B5EF4-FFF2-40B4-BE49-F238E27FC236}">
                <a16:creationId xmlns:a16="http://schemas.microsoft.com/office/drawing/2014/main" id="{17981882-4D20-A467-C93C-906712B5A2B4}"/>
              </a:ext>
            </a:extLst>
          </p:cNvPr>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1601915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CB075F6-2DCC-6BC0-57E6-FA4E015F4CF0}"/>
              </a:ext>
            </a:extLst>
          </p:cNvPr>
          <p:cNvSpPr>
            <a:spLocks noGrp="1"/>
          </p:cNvSpPr>
          <p:nvPr>
            <p:ph idx="1"/>
          </p:nvPr>
        </p:nvSpPr>
        <p:spPr>
          <a:xfrm>
            <a:off x="609600" y="1051561"/>
            <a:ext cx="10972800" cy="5074604"/>
          </a:xfrm>
        </p:spPr>
        <p:txBody>
          <a:bodyPr/>
          <a:lstStyle/>
          <a:p>
            <a:r>
              <a:rPr lang="en-US" dirty="0"/>
              <a:t>Space is more tight in LEP3 than FCC with the exception of height: </a:t>
            </a:r>
          </a:p>
          <a:p>
            <a:pPr lvl="1"/>
            <a:r>
              <a:rPr lang="en-US" dirty="0"/>
              <a:t>LEP3: diameter: 4.4m height: 3.6m </a:t>
            </a:r>
          </a:p>
          <a:p>
            <a:pPr lvl="1"/>
            <a:r>
              <a:rPr lang="en-US" dirty="0"/>
              <a:t>FCC: diameter: 5.5m height: 3.2m</a:t>
            </a:r>
          </a:p>
          <a:p>
            <a:r>
              <a:rPr lang="en-US" dirty="0"/>
              <a:t>Integration will be difficult because we have (in the Z running mode) three beampipes. Two need to bypass the cryomodules</a:t>
            </a:r>
          </a:p>
          <a:p>
            <a:r>
              <a:rPr lang="en-US" dirty="0"/>
              <a:t>LEP3 plans to use 800MHz modules that are more compact than 400MHz</a:t>
            </a:r>
          </a:p>
          <a:p>
            <a:r>
              <a:rPr lang="en-US" dirty="0"/>
              <a:t>R&amp;D on compact cryomodules would be appreciated!</a:t>
            </a:r>
          </a:p>
        </p:txBody>
      </p:sp>
      <p:sp>
        <p:nvSpPr>
          <p:cNvPr id="3" name="Title 2">
            <a:extLst>
              <a:ext uri="{FF2B5EF4-FFF2-40B4-BE49-F238E27FC236}">
                <a16:creationId xmlns:a16="http://schemas.microsoft.com/office/drawing/2014/main" id="{FF444D22-C5B0-2862-00CD-30017E9C4E14}"/>
              </a:ext>
            </a:extLst>
          </p:cNvPr>
          <p:cNvSpPr>
            <a:spLocks noGrp="1"/>
          </p:cNvSpPr>
          <p:nvPr>
            <p:ph type="title"/>
          </p:nvPr>
        </p:nvSpPr>
        <p:spPr/>
        <p:txBody>
          <a:bodyPr/>
          <a:lstStyle/>
          <a:p>
            <a:r>
              <a:rPr lang="en-US" dirty="0"/>
              <a:t>RF integration</a:t>
            </a:r>
            <a:endParaRPr lang="en-GB" dirty="0"/>
          </a:p>
        </p:txBody>
      </p:sp>
      <p:sp>
        <p:nvSpPr>
          <p:cNvPr id="4" name="Footer Placeholder 3">
            <a:extLst>
              <a:ext uri="{FF2B5EF4-FFF2-40B4-BE49-F238E27FC236}">
                <a16:creationId xmlns:a16="http://schemas.microsoft.com/office/drawing/2014/main" id="{9CC6BD89-472B-F770-186E-5273018247AF}"/>
              </a:ext>
            </a:extLst>
          </p:cNvPr>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2269376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0847CBA-3F0E-A773-8B51-E900AC22F6C1}"/>
              </a:ext>
            </a:extLst>
          </p:cNvPr>
          <p:cNvPicPr>
            <a:picLocks noChangeAspect="1"/>
          </p:cNvPicPr>
          <p:nvPr/>
        </p:nvPicPr>
        <p:blipFill>
          <a:blip r:embed="rId2"/>
          <a:stretch>
            <a:fillRect/>
          </a:stretch>
        </p:blipFill>
        <p:spPr>
          <a:xfrm>
            <a:off x="4005386" y="588449"/>
            <a:ext cx="7748464" cy="5936176"/>
          </a:xfrm>
          <a:prstGeom prst="rect">
            <a:avLst/>
          </a:prstGeom>
        </p:spPr>
      </p:pic>
      <p:sp>
        <p:nvSpPr>
          <p:cNvPr id="2" name="Content Placeholder 1">
            <a:extLst>
              <a:ext uri="{FF2B5EF4-FFF2-40B4-BE49-F238E27FC236}">
                <a16:creationId xmlns:a16="http://schemas.microsoft.com/office/drawing/2014/main" id="{A181A623-D924-1C99-4CA6-972E667649D0}"/>
              </a:ext>
            </a:extLst>
          </p:cNvPr>
          <p:cNvSpPr>
            <a:spLocks noGrp="1"/>
          </p:cNvSpPr>
          <p:nvPr>
            <p:ph idx="1"/>
          </p:nvPr>
        </p:nvSpPr>
        <p:spPr>
          <a:xfrm>
            <a:off x="609600" y="5289935"/>
            <a:ext cx="3395786" cy="1379258"/>
          </a:xfrm>
          <a:solidFill>
            <a:srgbClr val="FFFF00"/>
          </a:solidFill>
        </p:spPr>
        <p:txBody>
          <a:bodyPr>
            <a:normAutofit/>
          </a:bodyPr>
          <a:lstStyle/>
          <a:p>
            <a:pPr marL="0" indent="0">
              <a:buNone/>
            </a:pPr>
            <a:r>
              <a:rPr lang="en-US" sz="2000" b="1" dirty="0"/>
              <a:t>LEP3 has more head room! </a:t>
            </a:r>
          </a:p>
          <a:p>
            <a:pPr marL="0" indent="0">
              <a:buNone/>
            </a:pPr>
            <a:r>
              <a:rPr lang="en-US" sz="2000" dirty="0"/>
              <a:t>LEP3 3.6m</a:t>
            </a:r>
          </a:p>
          <a:p>
            <a:pPr marL="0" indent="0">
              <a:buNone/>
            </a:pPr>
            <a:r>
              <a:rPr lang="en-US" sz="2000" dirty="0"/>
              <a:t>FCC 3.2m</a:t>
            </a:r>
          </a:p>
          <a:p>
            <a:pPr marL="0" indent="0">
              <a:buNone/>
            </a:pPr>
            <a:endParaRPr lang="en-GB" sz="2000" dirty="0"/>
          </a:p>
        </p:txBody>
      </p:sp>
      <p:sp>
        <p:nvSpPr>
          <p:cNvPr id="3" name="Title 2">
            <a:extLst>
              <a:ext uri="{FF2B5EF4-FFF2-40B4-BE49-F238E27FC236}">
                <a16:creationId xmlns:a16="http://schemas.microsoft.com/office/drawing/2014/main" id="{C2AEC1D3-0729-14B4-FE28-25AEBA212C8E}"/>
              </a:ext>
            </a:extLst>
          </p:cNvPr>
          <p:cNvSpPr>
            <a:spLocks noGrp="1"/>
          </p:cNvSpPr>
          <p:nvPr>
            <p:ph type="title"/>
          </p:nvPr>
        </p:nvSpPr>
        <p:spPr/>
        <p:txBody>
          <a:bodyPr/>
          <a:lstStyle/>
          <a:p>
            <a:r>
              <a:rPr lang="en-US" dirty="0"/>
              <a:t>Compare tunnel sizes @RF areas</a:t>
            </a:r>
            <a:endParaRPr lang="en-GB" dirty="0"/>
          </a:p>
        </p:txBody>
      </p:sp>
      <p:sp>
        <p:nvSpPr>
          <p:cNvPr id="4" name="Footer Placeholder 3">
            <a:extLst>
              <a:ext uri="{FF2B5EF4-FFF2-40B4-BE49-F238E27FC236}">
                <a16:creationId xmlns:a16="http://schemas.microsoft.com/office/drawing/2014/main" id="{1A207A40-824F-D5BF-E64A-8094E64AE1ED}"/>
              </a:ext>
            </a:extLst>
          </p:cNvPr>
          <p:cNvSpPr>
            <a:spLocks noGrp="1"/>
          </p:cNvSpPr>
          <p:nvPr>
            <p:ph type="ftr" sz="quarter" idx="11"/>
          </p:nvPr>
        </p:nvSpPr>
        <p:spPr/>
        <p:txBody>
          <a:bodyPr/>
          <a:lstStyle/>
          <a:p>
            <a:r>
              <a:rPr lang="es-ES" dirty="0"/>
              <a:t>M. Koratzinos</a:t>
            </a:r>
            <a:endParaRPr lang="en-GB" dirty="0"/>
          </a:p>
        </p:txBody>
      </p:sp>
      <p:pic>
        <p:nvPicPr>
          <p:cNvPr id="5" name="Picture 4">
            <a:extLst>
              <a:ext uri="{FF2B5EF4-FFF2-40B4-BE49-F238E27FC236}">
                <a16:creationId xmlns:a16="http://schemas.microsoft.com/office/drawing/2014/main" id="{5C9003BA-FF5E-59DA-F5E6-72799D579F98}"/>
              </a:ext>
            </a:extLst>
          </p:cNvPr>
          <p:cNvPicPr>
            <a:picLocks noChangeAspect="1"/>
          </p:cNvPicPr>
          <p:nvPr/>
        </p:nvPicPr>
        <p:blipFill>
          <a:blip r:embed="rId3"/>
          <a:stretch>
            <a:fillRect/>
          </a:stretch>
        </p:blipFill>
        <p:spPr>
          <a:xfrm>
            <a:off x="0" y="1607945"/>
            <a:ext cx="4280713" cy="3373043"/>
          </a:xfrm>
          <a:prstGeom prst="rect">
            <a:avLst/>
          </a:prstGeom>
        </p:spPr>
      </p:pic>
      <p:sp>
        <p:nvSpPr>
          <p:cNvPr id="9" name="TextBox 8">
            <a:extLst>
              <a:ext uri="{FF2B5EF4-FFF2-40B4-BE49-F238E27FC236}">
                <a16:creationId xmlns:a16="http://schemas.microsoft.com/office/drawing/2014/main" id="{CD9FA548-DFCE-2231-D3EC-8257676C764C}"/>
              </a:ext>
            </a:extLst>
          </p:cNvPr>
          <p:cNvSpPr txBox="1"/>
          <p:nvPr/>
        </p:nvSpPr>
        <p:spPr>
          <a:xfrm>
            <a:off x="10144125" y="1221414"/>
            <a:ext cx="1857375" cy="369332"/>
          </a:xfrm>
          <a:prstGeom prst="rect">
            <a:avLst/>
          </a:prstGeom>
          <a:solidFill>
            <a:srgbClr val="FFFF00"/>
          </a:solidFill>
        </p:spPr>
        <p:txBody>
          <a:bodyPr wrap="square" rtlCol="0">
            <a:spAutoFit/>
          </a:bodyPr>
          <a:lstStyle/>
          <a:p>
            <a:r>
              <a:rPr lang="en-US" dirty="0"/>
              <a:t>FCC-ee 400MHz</a:t>
            </a:r>
            <a:endParaRPr lang="en-GB" dirty="0"/>
          </a:p>
        </p:txBody>
      </p:sp>
      <p:sp>
        <p:nvSpPr>
          <p:cNvPr id="10" name="TextBox 9">
            <a:extLst>
              <a:ext uri="{FF2B5EF4-FFF2-40B4-BE49-F238E27FC236}">
                <a16:creationId xmlns:a16="http://schemas.microsoft.com/office/drawing/2014/main" id="{0E0E0CF8-4D5B-B997-FF6C-A4569CFBCABD}"/>
              </a:ext>
            </a:extLst>
          </p:cNvPr>
          <p:cNvSpPr txBox="1"/>
          <p:nvPr/>
        </p:nvSpPr>
        <p:spPr>
          <a:xfrm>
            <a:off x="438150" y="1048083"/>
            <a:ext cx="1857375" cy="369332"/>
          </a:xfrm>
          <a:prstGeom prst="rect">
            <a:avLst/>
          </a:prstGeom>
          <a:solidFill>
            <a:srgbClr val="FFFF00"/>
          </a:solidFill>
        </p:spPr>
        <p:txBody>
          <a:bodyPr wrap="square" rtlCol="0">
            <a:spAutoFit/>
          </a:bodyPr>
          <a:lstStyle/>
          <a:p>
            <a:r>
              <a:rPr lang="en-US" dirty="0"/>
              <a:t>LHC 400MHz</a:t>
            </a:r>
            <a:endParaRPr lang="en-GB" dirty="0"/>
          </a:p>
        </p:txBody>
      </p:sp>
    </p:spTree>
    <p:extLst>
      <p:ext uri="{BB962C8B-B14F-4D97-AF65-F5344CB8AC3E}">
        <p14:creationId xmlns:p14="http://schemas.microsoft.com/office/powerpoint/2010/main" val="3182178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9BB3B5-24DA-9573-5946-926802AC58C1}"/>
            </a:ext>
          </a:extLst>
        </p:cNvPr>
        <p:cNvGrpSpPr/>
        <p:nvPr/>
      </p:nvGrpSpPr>
      <p:grpSpPr>
        <a:xfrm>
          <a:off x="0" y="0"/>
          <a:ext cx="0" cy="0"/>
          <a:chOff x="0" y="0"/>
          <a:chExt cx="0" cy="0"/>
        </a:xfrm>
      </p:grpSpPr>
      <p:pic>
        <p:nvPicPr>
          <p:cNvPr id="17" name="Picture 16">
            <a:extLst>
              <a:ext uri="{FF2B5EF4-FFF2-40B4-BE49-F238E27FC236}">
                <a16:creationId xmlns:a16="http://schemas.microsoft.com/office/drawing/2014/main" id="{0CA5BD09-CDBD-F128-C93D-3BF5E965271A}"/>
              </a:ext>
            </a:extLst>
          </p:cNvPr>
          <p:cNvPicPr>
            <a:picLocks noChangeAspect="1"/>
          </p:cNvPicPr>
          <p:nvPr/>
        </p:nvPicPr>
        <p:blipFill>
          <a:blip r:embed="rId2"/>
          <a:stretch>
            <a:fillRect/>
          </a:stretch>
        </p:blipFill>
        <p:spPr>
          <a:xfrm>
            <a:off x="53162" y="1426970"/>
            <a:ext cx="5920758" cy="4665338"/>
          </a:xfrm>
          <a:prstGeom prst="rect">
            <a:avLst/>
          </a:prstGeom>
        </p:spPr>
      </p:pic>
      <p:sp>
        <p:nvSpPr>
          <p:cNvPr id="4" name="TextBox 3">
            <a:extLst>
              <a:ext uri="{FF2B5EF4-FFF2-40B4-BE49-F238E27FC236}">
                <a16:creationId xmlns:a16="http://schemas.microsoft.com/office/drawing/2014/main" id="{59C3CFFF-4715-CFA1-564B-9045C7888415}"/>
              </a:ext>
            </a:extLst>
          </p:cNvPr>
          <p:cNvSpPr txBox="1"/>
          <p:nvPr/>
        </p:nvSpPr>
        <p:spPr>
          <a:xfrm>
            <a:off x="894934" y="857857"/>
            <a:ext cx="3482671" cy="369332"/>
          </a:xfrm>
          <a:prstGeom prst="rect">
            <a:avLst/>
          </a:prstGeom>
          <a:noFill/>
        </p:spPr>
        <p:txBody>
          <a:bodyPr wrap="square" rtlCol="0">
            <a:spAutoFit/>
          </a:bodyPr>
          <a:lstStyle/>
          <a:p>
            <a:r>
              <a:rPr lang="en-US" dirty="0"/>
              <a:t>LHC 400 MHz CM integration Pt 4</a:t>
            </a:r>
            <a:endParaRPr lang="en-GB" dirty="0"/>
          </a:p>
        </p:txBody>
      </p:sp>
      <p:sp>
        <p:nvSpPr>
          <p:cNvPr id="5" name="TextBox 4">
            <a:extLst>
              <a:ext uri="{FF2B5EF4-FFF2-40B4-BE49-F238E27FC236}">
                <a16:creationId xmlns:a16="http://schemas.microsoft.com/office/drawing/2014/main" id="{83288D39-A784-6F72-9E10-2A51BCC0ACE2}"/>
              </a:ext>
            </a:extLst>
          </p:cNvPr>
          <p:cNvSpPr txBox="1"/>
          <p:nvPr/>
        </p:nvSpPr>
        <p:spPr>
          <a:xfrm>
            <a:off x="7876328" y="821509"/>
            <a:ext cx="3672174" cy="369332"/>
          </a:xfrm>
          <a:prstGeom prst="rect">
            <a:avLst/>
          </a:prstGeom>
          <a:noFill/>
        </p:spPr>
        <p:txBody>
          <a:bodyPr wrap="square" rtlCol="0">
            <a:spAutoFit/>
          </a:bodyPr>
          <a:lstStyle/>
          <a:p>
            <a:r>
              <a:rPr lang="en-US" dirty="0" err="1"/>
              <a:t>FCCee</a:t>
            </a:r>
            <a:r>
              <a:rPr lang="en-US" dirty="0"/>
              <a:t> 800 MHz CM integration Pt 4</a:t>
            </a:r>
            <a:endParaRPr lang="en-GB" dirty="0"/>
          </a:p>
        </p:txBody>
      </p:sp>
      <p:sp>
        <p:nvSpPr>
          <p:cNvPr id="6" name="TextBox 5">
            <a:extLst>
              <a:ext uri="{FF2B5EF4-FFF2-40B4-BE49-F238E27FC236}">
                <a16:creationId xmlns:a16="http://schemas.microsoft.com/office/drawing/2014/main" id="{5EC651C3-1343-29EF-24E8-42301453DE97}"/>
              </a:ext>
            </a:extLst>
          </p:cNvPr>
          <p:cNvSpPr txBox="1"/>
          <p:nvPr/>
        </p:nvSpPr>
        <p:spPr>
          <a:xfrm>
            <a:off x="4945710" y="6432605"/>
            <a:ext cx="2910178" cy="307777"/>
          </a:xfrm>
          <a:prstGeom prst="rect">
            <a:avLst/>
          </a:prstGeom>
          <a:noFill/>
        </p:spPr>
        <p:txBody>
          <a:bodyPr wrap="square" rtlCol="0">
            <a:spAutoFit/>
          </a:bodyPr>
          <a:lstStyle/>
          <a:p>
            <a:r>
              <a:rPr lang="en-US" sz="1400" dirty="0"/>
              <a:t>M. Timmins EN/MME - 28/03/2025</a:t>
            </a:r>
            <a:endParaRPr lang="en-GB" sz="1400" dirty="0"/>
          </a:p>
        </p:txBody>
      </p:sp>
      <p:sp>
        <p:nvSpPr>
          <p:cNvPr id="13" name="TextBox 12">
            <a:extLst>
              <a:ext uri="{FF2B5EF4-FFF2-40B4-BE49-F238E27FC236}">
                <a16:creationId xmlns:a16="http://schemas.microsoft.com/office/drawing/2014/main" id="{55CD3F07-8130-B7A4-1900-B9E720D9440E}"/>
              </a:ext>
            </a:extLst>
          </p:cNvPr>
          <p:cNvSpPr txBox="1"/>
          <p:nvPr/>
        </p:nvSpPr>
        <p:spPr>
          <a:xfrm>
            <a:off x="4253947" y="856466"/>
            <a:ext cx="1669774" cy="646331"/>
          </a:xfrm>
          <a:prstGeom prst="rect">
            <a:avLst/>
          </a:prstGeom>
          <a:noFill/>
        </p:spPr>
        <p:txBody>
          <a:bodyPr wrap="square" rtlCol="0">
            <a:spAutoFit/>
          </a:bodyPr>
          <a:lstStyle/>
          <a:p>
            <a:r>
              <a:rPr lang="en-US" dirty="0">
                <a:solidFill>
                  <a:srgbClr val="0070C0"/>
                </a:solidFill>
              </a:rPr>
              <a:t>LHC 400 MHz Cryomodule</a:t>
            </a:r>
            <a:endParaRPr lang="en-GB" dirty="0">
              <a:solidFill>
                <a:srgbClr val="0070C0"/>
              </a:solidFill>
            </a:endParaRPr>
          </a:p>
        </p:txBody>
      </p:sp>
      <p:cxnSp>
        <p:nvCxnSpPr>
          <p:cNvPr id="15" name="Straight Arrow Connector 14">
            <a:extLst>
              <a:ext uri="{FF2B5EF4-FFF2-40B4-BE49-F238E27FC236}">
                <a16:creationId xmlns:a16="http://schemas.microsoft.com/office/drawing/2014/main" id="{D0419601-DF67-888D-9B79-B674E4F9F379}"/>
              </a:ext>
            </a:extLst>
          </p:cNvPr>
          <p:cNvCxnSpPr>
            <a:cxnSpLocks/>
          </p:cNvCxnSpPr>
          <p:nvPr/>
        </p:nvCxnSpPr>
        <p:spPr>
          <a:xfrm flipH="1">
            <a:off x="3196424" y="1502797"/>
            <a:ext cx="1694873" cy="256827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9" name="Picture 18">
            <a:extLst>
              <a:ext uri="{FF2B5EF4-FFF2-40B4-BE49-F238E27FC236}">
                <a16:creationId xmlns:a16="http://schemas.microsoft.com/office/drawing/2014/main" id="{92C405DA-F286-F5A3-3C9C-8F8ECC1DC6CE}"/>
              </a:ext>
            </a:extLst>
          </p:cNvPr>
          <p:cNvPicPr>
            <a:picLocks noChangeAspect="1"/>
          </p:cNvPicPr>
          <p:nvPr/>
        </p:nvPicPr>
        <p:blipFill>
          <a:blip r:embed="rId3"/>
          <a:stretch>
            <a:fillRect/>
          </a:stretch>
        </p:blipFill>
        <p:spPr>
          <a:xfrm>
            <a:off x="6151515" y="1234238"/>
            <a:ext cx="6040485" cy="4858070"/>
          </a:xfrm>
          <a:prstGeom prst="rect">
            <a:avLst/>
          </a:prstGeom>
        </p:spPr>
      </p:pic>
      <p:sp>
        <p:nvSpPr>
          <p:cNvPr id="21" name="TextBox 20">
            <a:extLst>
              <a:ext uri="{FF2B5EF4-FFF2-40B4-BE49-F238E27FC236}">
                <a16:creationId xmlns:a16="http://schemas.microsoft.com/office/drawing/2014/main" id="{9AF6D95E-4AF9-32C0-9F9A-551DA8CA7364}"/>
              </a:ext>
            </a:extLst>
          </p:cNvPr>
          <p:cNvSpPr txBox="1"/>
          <p:nvPr/>
        </p:nvSpPr>
        <p:spPr>
          <a:xfrm>
            <a:off x="5791675" y="852487"/>
            <a:ext cx="1825277" cy="646331"/>
          </a:xfrm>
          <a:prstGeom prst="rect">
            <a:avLst/>
          </a:prstGeom>
          <a:solidFill>
            <a:schemeClr val="bg1"/>
          </a:solidFill>
        </p:spPr>
        <p:txBody>
          <a:bodyPr wrap="square" rtlCol="0">
            <a:spAutoFit/>
          </a:bodyPr>
          <a:lstStyle/>
          <a:p>
            <a:r>
              <a:rPr lang="en-US" dirty="0" err="1">
                <a:solidFill>
                  <a:srgbClr val="0070C0"/>
                </a:solidFill>
              </a:rPr>
              <a:t>FCCee</a:t>
            </a:r>
            <a:r>
              <a:rPr lang="en-US" dirty="0">
                <a:solidFill>
                  <a:srgbClr val="0070C0"/>
                </a:solidFill>
              </a:rPr>
              <a:t> 800 MHz Cryomodule</a:t>
            </a:r>
            <a:endParaRPr lang="en-GB" dirty="0">
              <a:solidFill>
                <a:srgbClr val="0070C0"/>
              </a:solidFill>
            </a:endParaRPr>
          </a:p>
        </p:txBody>
      </p:sp>
      <p:cxnSp>
        <p:nvCxnSpPr>
          <p:cNvPr id="22" name="Straight Arrow Connector 21">
            <a:extLst>
              <a:ext uri="{FF2B5EF4-FFF2-40B4-BE49-F238E27FC236}">
                <a16:creationId xmlns:a16="http://schemas.microsoft.com/office/drawing/2014/main" id="{8F43C220-574E-CCD1-63E5-DE8576482007}"/>
              </a:ext>
            </a:extLst>
          </p:cNvPr>
          <p:cNvCxnSpPr>
            <a:cxnSpLocks/>
          </p:cNvCxnSpPr>
          <p:nvPr/>
        </p:nvCxnSpPr>
        <p:spPr>
          <a:xfrm>
            <a:off x="6626562" y="1506776"/>
            <a:ext cx="1466680" cy="245562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9307CED9-2337-504B-0E70-31EC1E381E63}"/>
              </a:ext>
            </a:extLst>
          </p:cNvPr>
          <p:cNvSpPr txBox="1"/>
          <p:nvPr/>
        </p:nvSpPr>
        <p:spPr>
          <a:xfrm>
            <a:off x="6937949" y="4572000"/>
            <a:ext cx="603449" cy="369332"/>
          </a:xfrm>
          <a:prstGeom prst="rect">
            <a:avLst/>
          </a:prstGeom>
          <a:solidFill>
            <a:schemeClr val="bg1"/>
          </a:solidFill>
        </p:spPr>
        <p:txBody>
          <a:bodyPr wrap="square" rtlCol="0">
            <a:spAutoFit/>
          </a:bodyPr>
          <a:lstStyle/>
          <a:p>
            <a:r>
              <a:rPr lang="en-US" dirty="0"/>
              <a:t>QRL</a:t>
            </a:r>
            <a:endParaRPr lang="en-GB" dirty="0"/>
          </a:p>
        </p:txBody>
      </p:sp>
      <p:sp>
        <p:nvSpPr>
          <p:cNvPr id="26" name="TextBox 25">
            <a:extLst>
              <a:ext uri="{FF2B5EF4-FFF2-40B4-BE49-F238E27FC236}">
                <a16:creationId xmlns:a16="http://schemas.microsoft.com/office/drawing/2014/main" id="{114D3C7C-DD1D-C9EF-AB71-65B42D064DDA}"/>
              </a:ext>
            </a:extLst>
          </p:cNvPr>
          <p:cNvSpPr txBox="1"/>
          <p:nvPr/>
        </p:nvSpPr>
        <p:spPr>
          <a:xfrm>
            <a:off x="862042" y="4572000"/>
            <a:ext cx="603449" cy="369332"/>
          </a:xfrm>
          <a:prstGeom prst="rect">
            <a:avLst/>
          </a:prstGeom>
          <a:solidFill>
            <a:schemeClr val="bg1"/>
          </a:solidFill>
        </p:spPr>
        <p:txBody>
          <a:bodyPr wrap="square" rtlCol="0">
            <a:spAutoFit/>
          </a:bodyPr>
          <a:lstStyle/>
          <a:p>
            <a:r>
              <a:rPr lang="en-US" dirty="0"/>
              <a:t>QRL</a:t>
            </a:r>
            <a:endParaRPr lang="en-GB" dirty="0"/>
          </a:p>
        </p:txBody>
      </p:sp>
      <p:sp>
        <p:nvSpPr>
          <p:cNvPr id="2" name="Title 2">
            <a:extLst>
              <a:ext uri="{FF2B5EF4-FFF2-40B4-BE49-F238E27FC236}">
                <a16:creationId xmlns:a16="http://schemas.microsoft.com/office/drawing/2014/main" id="{94E6F041-4E5C-FE59-3F64-F0B24DC95698}"/>
              </a:ext>
            </a:extLst>
          </p:cNvPr>
          <p:cNvSpPr txBox="1">
            <a:spLocks/>
          </p:cNvSpPr>
          <p:nvPr/>
        </p:nvSpPr>
        <p:spPr>
          <a:xfrm>
            <a:off x="609600" y="0"/>
            <a:ext cx="10972800" cy="76569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First LEP3 integration studies</a:t>
            </a:r>
            <a:endParaRPr lang="en-GB" dirty="0"/>
          </a:p>
        </p:txBody>
      </p:sp>
      <p:sp>
        <p:nvSpPr>
          <p:cNvPr id="3" name="TextBox 2">
            <a:extLst>
              <a:ext uri="{FF2B5EF4-FFF2-40B4-BE49-F238E27FC236}">
                <a16:creationId xmlns:a16="http://schemas.microsoft.com/office/drawing/2014/main" id="{F3B2832A-8A02-C666-5F58-3D997308DBCB}"/>
              </a:ext>
            </a:extLst>
          </p:cNvPr>
          <p:cNvSpPr txBox="1"/>
          <p:nvPr/>
        </p:nvSpPr>
        <p:spPr>
          <a:xfrm>
            <a:off x="8174736" y="6092308"/>
            <a:ext cx="3675888" cy="646331"/>
          </a:xfrm>
          <a:prstGeom prst="rect">
            <a:avLst/>
          </a:prstGeom>
          <a:solidFill>
            <a:srgbClr val="FFFF00"/>
          </a:solidFill>
        </p:spPr>
        <p:txBody>
          <a:bodyPr wrap="square" rtlCol="0">
            <a:spAutoFit/>
          </a:bodyPr>
          <a:lstStyle/>
          <a:p>
            <a:r>
              <a:rPr lang="en-US" dirty="0"/>
              <a:t>The two beam pipes bypassing the system are not shown!</a:t>
            </a:r>
            <a:endParaRPr lang="en-GB" dirty="0"/>
          </a:p>
        </p:txBody>
      </p:sp>
    </p:spTree>
    <p:extLst>
      <p:ext uri="{BB962C8B-B14F-4D97-AF65-F5344CB8AC3E}">
        <p14:creationId xmlns:p14="http://schemas.microsoft.com/office/powerpoint/2010/main" val="35288028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65FABD9-3FC9-C33A-C75E-473C4F54B7E5}"/>
              </a:ext>
            </a:extLst>
          </p:cNvPr>
          <p:cNvSpPr>
            <a:spLocks noGrp="1"/>
          </p:cNvSpPr>
          <p:nvPr>
            <p:ph type="title"/>
          </p:nvPr>
        </p:nvSpPr>
        <p:spPr/>
        <p:txBody>
          <a:bodyPr/>
          <a:lstStyle/>
          <a:p>
            <a:r>
              <a:rPr lang="en-US" dirty="0"/>
              <a:t>New integration drawings</a:t>
            </a:r>
            <a:endParaRPr lang="en-GB" dirty="0"/>
          </a:p>
        </p:txBody>
      </p:sp>
      <p:sp>
        <p:nvSpPr>
          <p:cNvPr id="4" name="Footer Placeholder 3">
            <a:extLst>
              <a:ext uri="{FF2B5EF4-FFF2-40B4-BE49-F238E27FC236}">
                <a16:creationId xmlns:a16="http://schemas.microsoft.com/office/drawing/2014/main" id="{3CC1E48F-C2EA-0111-A5CB-70656B0A0622}"/>
              </a:ext>
            </a:extLst>
          </p:cNvPr>
          <p:cNvSpPr>
            <a:spLocks noGrp="1"/>
          </p:cNvSpPr>
          <p:nvPr>
            <p:ph type="ftr" sz="quarter" idx="11"/>
          </p:nvPr>
        </p:nvSpPr>
        <p:spPr/>
        <p:txBody>
          <a:bodyPr/>
          <a:lstStyle/>
          <a:p>
            <a:r>
              <a:rPr lang="es-ES"/>
              <a:t>M. Koratzinos</a:t>
            </a:r>
            <a:endParaRPr lang="en-GB" dirty="0"/>
          </a:p>
        </p:txBody>
      </p:sp>
      <p:pic>
        <p:nvPicPr>
          <p:cNvPr id="5" name="Content Placeholder 4">
            <a:extLst>
              <a:ext uri="{FF2B5EF4-FFF2-40B4-BE49-F238E27FC236}">
                <a16:creationId xmlns:a16="http://schemas.microsoft.com/office/drawing/2014/main" id="{2D283CE3-6766-6DA1-B16B-A8AC1AA171D8}"/>
              </a:ext>
            </a:extLst>
          </p:cNvPr>
          <p:cNvPicPr>
            <a:picLocks noGrp="1" noChangeAspect="1"/>
          </p:cNvPicPr>
          <p:nvPr>
            <p:ph idx="1"/>
          </p:nvPr>
        </p:nvPicPr>
        <p:blipFill>
          <a:blip r:embed="rId2"/>
          <a:stretch>
            <a:fillRect/>
          </a:stretch>
        </p:blipFill>
        <p:spPr>
          <a:xfrm>
            <a:off x="0" y="845853"/>
            <a:ext cx="7475456" cy="6012148"/>
          </a:xfrm>
          <a:prstGeom prst="rect">
            <a:avLst/>
          </a:prstGeom>
        </p:spPr>
      </p:pic>
      <p:sp>
        <p:nvSpPr>
          <p:cNvPr id="6" name="TextBox 5">
            <a:extLst>
              <a:ext uri="{FF2B5EF4-FFF2-40B4-BE49-F238E27FC236}">
                <a16:creationId xmlns:a16="http://schemas.microsoft.com/office/drawing/2014/main" id="{9ED40B80-1C9C-3391-FEC8-F18042548155}"/>
              </a:ext>
            </a:extLst>
          </p:cNvPr>
          <p:cNvSpPr txBox="1"/>
          <p:nvPr/>
        </p:nvSpPr>
        <p:spPr>
          <a:xfrm>
            <a:off x="7786540" y="1082312"/>
            <a:ext cx="3930977" cy="2677656"/>
          </a:xfrm>
          <a:prstGeom prst="rect">
            <a:avLst/>
          </a:prstGeom>
          <a:noFill/>
        </p:spPr>
        <p:txBody>
          <a:bodyPr wrap="square" rtlCol="0">
            <a:spAutoFit/>
          </a:bodyPr>
          <a:lstStyle/>
          <a:p>
            <a:r>
              <a:rPr lang="en-US" sz="2800" dirty="0"/>
              <a:t>What is not shown are the other two beam lines, the second collider line and the booster line.</a:t>
            </a:r>
          </a:p>
          <a:p>
            <a:r>
              <a:rPr lang="en-US" sz="2800" dirty="0"/>
              <a:t>More integration work needed</a:t>
            </a:r>
            <a:endParaRPr lang="en-GB" sz="2800" dirty="0"/>
          </a:p>
        </p:txBody>
      </p:sp>
      <p:pic>
        <p:nvPicPr>
          <p:cNvPr id="8" name="Picture 7">
            <a:extLst>
              <a:ext uri="{FF2B5EF4-FFF2-40B4-BE49-F238E27FC236}">
                <a16:creationId xmlns:a16="http://schemas.microsoft.com/office/drawing/2014/main" id="{E9C30F2C-83CF-C073-EBEE-D5D6E2028D56}"/>
              </a:ext>
            </a:extLst>
          </p:cNvPr>
          <p:cNvPicPr>
            <a:picLocks noChangeAspect="1"/>
          </p:cNvPicPr>
          <p:nvPr/>
        </p:nvPicPr>
        <p:blipFill>
          <a:blip r:embed="rId3">
            <a:duotone>
              <a:prstClr val="black"/>
              <a:schemeClr val="accent2">
                <a:tint val="45000"/>
                <a:satMod val="400000"/>
              </a:schemeClr>
            </a:duotone>
            <a:alphaModFix amt="50000"/>
          </a:blip>
          <a:srcRect r="52917"/>
          <a:stretch/>
        </p:blipFill>
        <p:spPr>
          <a:xfrm>
            <a:off x="4140948" y="3496002"/>
            <a:ext cx="2053483" cy="2844000"/>
          </a:xfrm>
          <a:prstGeom prst="rect">
            <a:avLst/>
          </a:prstGeom>
        </p:spPr>
      </p:pic>
      <p:sp>
        <p:nvSpPr>
          <p:cNvPr id="9" name="TextBox 8">
            <a:extLst>
              <a:ext uri="{FF2B5EF4-FFF2-40B4-BE49-F238E27FC236}">
                <a16:creationId xmlns:a16="http://schemas.microsoft.com/office/drawing/2014/main" id="{D6E5C9CD-C992-D029-96DB-13B2FCCF9DD5}"/>
              </a:ext>
            </a:extLst>
          </p:cNvPr>
          <p:cNvSpPr txBox="1"/>
          <p:nvPr/>
        </p:nvSpPr>
        <p:spPr>
          <a:xfrm>
            <a:off x="8220173" y="3921551"/>
            <a:ext cx="2115206" cy="461665"/>
          </a:xfrm>
          <a:prstGeom prst="rect">
            <a:avLst/>
          </a:prstGeom>
          <a:solidFill>
            <a:schemeClr val="accent2">
              <a:lumMod val="20000"/>
              <a:lumOff val="80000"/>
            </a:schemeClr>
          </a:solidFill>
        </p:spPr>
        <p:txBody>
          <a:bodyPr wrap="square" rtlCol="0">
            <a:spAutoFit/>
          </a:bodyPr>
          <a:lstStyle/>
          <a:p>
            <a:r>
              <a:rPr lang="en-US" sz="2400" dirty="0"/>
              <a:t>Overtaking unit</a:t>
            </a:r>
            <a:endParaRPr lang="en-GB" sz="2400" dirty="0"/>
          </a:p>
        </p:txBody>
      </p:sp>
      <p:cxnSp>
        <p:nvCxnSpPr>
          <p:cNvPr id="11" name="Straight Arrow Connector 10">
            <a:extLst>
              <a:ext uri="{FF2B5EF4-FFF2-40B4-BE49-F238E27FC236}">
                <a16:creationId xmlns:a16="http://schemas.microsoft.com/office/drawing/2014/main" id="{276EAAB2-9848-8B24-4629-60ED065D2772}"/>
              </a:ext>
            </a:extLst>
          </p:cNvPr>
          <p:cNvCxnSpPr>
            <a:cxnSpLocks/>
            <a:stCxn id="9" idx="1"/>
          </p:cNvCxnSpPr>
          <p:nvPr/>
        </p:nvCxnSpPr>
        <p:spPr>
          <a:xfrm flipH="1">
            <a:off x="6194431" y="4152384"/>
            <a:ext cx="2025742" cy="504457"/>
          </a:xfrm>
          <a:prstGeom prst="straightConnector1">
            <a:avLst/>
          </a:prstGeom>
          <a:ln w="76200">
            <a:solidFill>
              <a:schemeClr val="accent2">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60018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0A6C1DB-9AC3-91BD-6089-1841F4B6E048}"/>
              </a:ext>
            </a:extLst>
          </p:cNvPr>
          <p:cNvSpPr>
            <a:spLocks noGrp="1"/>
          </p:cNvSpPr>
          <p:nvPr>
            <p:ph idx="1"/>
          </p:nvPr>
        </p:nvSpPr>
        <p:spPr>
          <a:xfrm>
            <a:off x="609600" y="914401"/>
            <a:ext cx="10972800" cy="1307591"/>
          </a:xfrm>
        </p:spPr>
        <p:txBody>
          <a:bodyPr>
            <a:normAutofit fontScale="85000" lnSpcReduction="20000"/>
          </a:bodyPr>
          <a:lstStyle/>
          <a:p>
            <a:r>
              <a:rPr lang="en-US" dirty="0"/>
              <a:t>A design is now available for FCC. </a:t>
            </a:r>
          </a:p>
          <a:p>
            <a:r>
              <a:rPr lang="en-US" dirty="0"/>
              <a:t>FCC separators are 2.5m long and deflect the beam by 40urad at 182.5GeV</a:t>
            </a:r>
          </a:p>
          <a:p>
            <a:r>
              <a:rPr lang="en-US" dirty="0"/>
              <a:t>Scaling to 115GeV, the beam deflection will be </a:t>
            </a:r>
            <a:r>
              <a:rPr lang="en-US" b="1" dirty="0"/>
              <a:t>63urad</a:t>
            </a:r>
          </a:p>
          <a:p>
            <a:endParaRPr lang="en-US" dirty="0"/>
          </a:p>
        </p:txBody>
      </p:sp>
      <p:sp>
        <p:nvSpPr>
          <p:cNvPr id="3" name="Title 2">
            <a:extLst>
              <a:ext uri="{FF2B5EF4-FFF2-40B4-BE49-F238E27FC236}">
                <a16:creationId xmlns:a16="http://schemas.microsoft.com/office/drawing/2014/main" id="{7C592CE0-6496-85A8-0005-64FE1DADA79D}"/>
              </a:ext>
            </a:extLst>
          </p:cNvPr>
          <p:cNvSpPr>
            <a:spLocks noGrp="1"/>
          </p:cNvSpPr>
          <p:nvPr>
            <p:ph type="title"/>
          </p:nvPr>
        </p:nvSpPr>
        <p:spPr/>
        <p:txBody>
          <a:bodyPr/>
          <a:lstStyle/>
          <a:p>
            <a:r>
              <a:rPr lang="en-US" dirty="0"/>
              <a:t>EM separators</a:t>
            </a:r>
          </a:p>
        </p:txBody>
      </p:sp>
      <p:sp>
        <p:nvSpPr>
          <p:cNvPr id="4" name="Footer Placeholder 3">
            <a:extLst>
              <a:ext uri="{FF2B5EF4-FFF2-40B4-BE49-F238E27FC236}">
                <a16:creationId xmlns:a16="http://schemas.microsoft.com/office/drawing/2014/main" id="{3237C1A4-4FA8-7484-0D1F-70CF032C8E6D}"/>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a:ln>
                  <a:noFill/>
                </a:ln>
                <a:solidFill>
                  <a:prstClr val="black">
                    <a:tint val="75000"/>
                  </a:prstClr>
                </a:solidFill>
                <a:effectLst/>
                <a:uLnTx/>
                <a:uFillTx/>
                <a:latin typeface="Calibri"/>
                <a:ea typeface="+mn-ea"/>
                <a:cs typeface="+mn-cs"/>
              </a:rPr>
              <a:t>M. Koratzinos</a:t>
            </a:r>
            <a:endParaRPr kumimoji="0" lang="en-GB"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pic>
        <p:nvPicPr>
          <p:cNvPr id="6" name="Picture 5">
            <a:extLst>
              <a:ext uri="{FF2B5EF4-FFF2-40B4-BE49-F238E27FC236}">
                <a16:creationId xmlns:a16="http://schemas.microsoft.com/office/drawing/2014/main" id="{09510233-DD22-424F-E00B-DA092D3F8D22}"/>
              </a:ext>
            </a:extLst>
          </p:cNvPr>
          <p:cNvPicPr>
            <a:picLocks noChangeAspect="1"/>
          </p:cNvPicPr>
          <p:nvPr/>
        </p:nvPicPr>
        <p:blipFill>
          <a:blip r:embed="rId2"/>
          <a:stretch>
            <a:fillRect/>
          </a:stretch>
        </p:blipFill>
        <p:spPr>
          <a:xfrm>
            <a:off x="331974" y="2165088"/>
            <a:ext cx="9022338" cy="4191262"/>
          </a:xfrm>
          <a:prstGeom prst="rect">
            <a:avLst/>
          </a:prstGeom>
        </p:spPr>
      </p:pic>
      <p:sp>
        <p:nvSpPr>
          <p:cNvPr id="7" name="TextBox 6">
            <a:extLst>
              <a:ext uri="{FF2B5EF4-FFF2-40B4-BE49-F238E27FC236}">
                <a16:creationId xmlns:a16="http://schemas.microsoft.com/office/drawing/2014/main" id="{08FF6988-D420-76C4-818E-44CFC62BDF45}"/>
              </a:ext>
            </a:extLst>
          </p:cNvPr>
          <p:cNvSpPr txBox="1"/>
          <p:nvPr/>
        </p:nvSpPr>
        <p:spPr>
          <a:xfrm>
            <a:off x="1344168" y="6137182"/>
            <a:ext cx="720000" cy="307777"/>
          </a:xfrm>
          <a:prstGeom prst="rect">
            <a:avLst/>
          </a:prstGeom>
          <a:solidFill>
            <a:srgbClr val="49FB25"/>
          </a:solidFill>
        </p:spPr>
        <p:txBody>
          <a:bodyPr wrap="square" rtlCol="0" anchor="ctr">
            <a:spAutoFit/>
          </a:bodyPr>
          <a:lstStyle/>
          <a:p>
            <a:pPr algn="ctr"/>
            <a:r>
              <a:rPr lang="en-US" sz="1400" dirty="0"/>
              <a:t>EM </a:t>
            </a:r>
            <a:r>
              <a:rPr lang="en-US" sz="1400" dirty="0" err="1"/>
              <a:t>sep</a:t>
            </a:r>
            <a:endParaRPr lang="en-GB" sz="1400" dirty="0"/>
          </a:p>
        </p:txBody>
      </p:sp>
      <p:sp>
        <p:nvSpPr>
          <p:cNvPr id="8" name="TextBox 7">
            <a:extLst>
              <a:ext uri="{FF2B5EF4-FFF2-40B4-BE49-F238E27FC236}">
                <a16:creationId xmlns:a16="http://schemas.microsoft.com/office/drawing/2014/main" id="{6B5B2CD3-009F-1838-7856-7D38523ABCD2}"/>
              </a:ext>
            </a:extLst>
          </p:cNvPr>
          <p:cNvSpPr txBox="1"/>
          <p:nvPr/>
        </p:nvSpPr>
        <p:spPr>
          <a:xfrm>
            <a:off x="2133600" y="6137181"/>
            <a:ext cx="720000" cy="307777"/>
          </a:xfrm>
          <a:prstGeom prst="rect">
            <a:avLst/>
          </a:prstGeom>
          <a:solidFill>
            <a:srgbClr val="49FB25"/>
          </a:solidFill>
        </p:spPr>
        <p:txBody>
          <a:bodyPr wrap="square" rtlCol="0" anchor="ctr">
            <a:spAutoFit/>
          </a:bodyPr>
          <a:lstStyle/>
          <a:p>
            <a:pPr algn="ctr"/>
            <a:r>
              <a:rPr lang="en-US" sz="1400" dirty="0"/>
              <a:t>EM </a:t>
            </a:r>
            <a:r>
              <a:rPr lang="en-US" sz="1400" dirty="0" err="1"/>
              <a:t>sep</a:t>
            </a:r>
            <a:endParaRPr lang="en-GB" sz="1400" dirty="0"/>
          </a:p>
        </p:txBody>
      </p:sp>
      <p:sp>
        <p:nvSpPr>
          <p:cNvPr id="9" name="TextBox 8">
            <a:extLst>
              <a:ext uri="{FF2B5EF4-FFF2-40B4-BE49-F238E27FC236}">
                <a16:creationId xmlns:a16="http://schemas.microsoft.com/office/drawing/2014/main" id="{0C36CA24-B702-373A-01D4-8D7938F3199B}"/>
              </a:ext>
            </a:extLst>
          </p:cNvPr>
          <p:cNvSpPr txBox="1"/>
          <p:nvPr/>
        </p:nvSpPr>
        <p:spPr>
          <a:xfrm>
            <a:off x="2923032" y="6137181"/>
            <a:ext cx="720000" cy="307777"/>
          </a:xfrm>
          <a:prstGeom prst="rect">
            <a:avLst/>
          </a:prstGeom>
          <a:solidFill>
            <a:srgbClr val="49FB25"/>
          </a:solidFill>
        </p:spPr>
        <p:txBody>
          <a:bodyPr wrap="square" rtlCol="0" anchor="ctr">
            <a:spAutoFit/>
          </a:bodyPr>
          <a:lstStyle/>
          <a:p>
            <a:pPr algn="ctr"/>
            <a:r>
              <a:rPr lang="en-US" sz="1400" dirty="0"/>
              <a:t>EM </a:t>
            </a:r>
            <a:r>
              <a:rPr lang="en-US" sz="1400" dirty="0" err="1"/>
              <a:t>sep</a:t>
            </a:r>
            <a:endParaRPr lang="en-GB" sz="1400" dirty="0"/>
          </a:p>
        </p:txBody>
      </p:sp>
      <p:sp>
        <p:nvSpPr>
          <p:cNvPr id="10" name="TextBox 9">
            <a:extLst>
              <a:ext uri="{FF2B5EF4-FFF2-40B4-BE49-F238E27FC236}">
                <a16:creationId xmlns:a16="http://schemas.microsoft.com/office/drawing/2014/main" id="{D37C06C1-5C08-AFB2-9580-66CF4E620095}"/>
              </a:ext>
            </a:extLst>
          </p:cNvPr>
          <p:cNvSpPr txBox="1"/>
          <p:nvPr/>
        </p:nvSpPr>
        <p:spPr>
          <a:xfrm>
            <a:off x="3695520" y="6137181"/>
            <a:ext cx="720000" cy="307777"/>
          </a:xfrm>
          <a:prstGeom prst="rect">
            <a:avLst/>
          </a:prstGeom>
          <a:solidFill>
            <a:srgbClr val="49FB25"/>
          </a:solidFill>
        </p:spPr>
        <p:txBody>
          <a:bodyPr wrap="square" rtlCol="0" anchor="ctr">
            <a:spAutoFit/>
          </a:bodyPr>
          <a:lstStyle/>
          <a:p>
            <a:pPr algn="ctr"/>
            <a:r>
              <a:rPr lang="en-US" sz="1400" dirty="0"/>
              <a:t>EM </a:t>
            </a:r>
            <a:r>
              <a:rPr lang="en-US" sz="1400" dirty="0" err="1"/>
              <a:t>sep</a:t>
            </a:r>
            <a:endParaRPr lang="en-GB" sz="1400" dirty="0"/>
          </a:p>
        </p:txBody>
      </p:sp>
      <p:sp>
        <p:nvSpPr>
          <p:cNvPr id="11" name="TextBox 10">
            <a:extLst>
              <a:ext uri="{FF2B5EF4-FFF2-40B4-BE49-F238E27FC236}">
                <a16:creationId xmlns:a16="http://schemas.microsoft.com/office/drawing/2014/main" id="{86F84ECD-D49E-0CE4-0F89-3AD838BBEE7F}"/>
              </a:ext>
            </a:extLst>
          </p:cNvPr>
          <p:cNvSpPr txBox="1"/>
          <p:nvPr/>
        </p:nvSpPr>
        <p:spPr>
          <a:xfrm>
            <a:off x="4483920" y="6137180"/>
            <a:ext cx="720000" cy="307777"/>
          </a:xfrm>
          <a:prstGeom prst="rect">
            <a:avLst/>
          </a:prstGeom>
          <a:solidFill>
            <a:srgbClr val="49FB25"/>
          </a:solidFill>
        </p:spPr>
        <p:txBody>
          <a:bodyPr wrap="square" rtlCol="0" anchor="ctr">
            <a:spAutoFit/>
          </a:bodyPr>
          <a:lstStyle/>
          <a:p>
            <a:pPr algn="ctr"/>
            <a:r>
              <a:rPr lang="en-US" sz="1400" dirty="0"/>
              <a:t>EM </a:t>
            </a:r>
            <a:r>
              <a:rPr lang="en-US" sz="1400" dirty="0" err="1"/>
              <a:t>sep</a:t>
            </a:r>
            <a:endParaRPr lang="en-GB" sz="1400" dirty="0"/>
          </a:p>
        </p:txBody>
      </p:sp>
      <p:sp>
        <p:nvSpPr>
          <p:cNvPr id="12" name="TextBox 11">
            <a:extLst>
              <a:ext uri="{FF2B5EF4-FFF2-40B4-BE49-F238E27FC236}">
                <a16:creationId xmlns:a16="http://schemas.microsoft.com/office/drawing/2014/main" id="{80993777-30AA-0F16-46AA-901664A2D312}"/>
              </a:ext>
            </a:extLst>
          </p:cNvPr>
          <p:cNvSpPr txBox="1"/>
          <p:nvPr/>
        </p:nvSpPr>
        <p:spPr>
          <a:xfrm>
            <a:off x="5268936" y="6137179"/>
            <a:ext cx="720000" cy="307777"/>
          </a:xfrm>
          <a:prstGeom prst="rect">
            <a:avLst/>
          </a:prstGeom>
          <a:solidFill>
            <a:srgbClr val="49FB25"/>
          </a:solidFill>
        </p:spPr>
        <p:txBody>
          <a:bodyPr wrap="square" rtlCol="0" anchor="ctr">
            <a:spAutoFit/>
          </a:bodyPr>
          <a:lstStyle/>
          <a:p>
            <a:pPr algn="ctr"/>
            <a:r>
              <a:rPr lang="en-US" sz="1400" dirty="0"/>
              <a:t>EM </a:t>
            </a:r>
            <a:r>
              <a:rPr lang="en-US" sz="1400" dirty="0" err="1"/>
              <a:t>sep</a:t>
            </a:r>
            <a:endParaRPr lang="en-GB" sz="1400" dirty="0"/>
          </a:p>
        </p:txBody>
      </p:sp>
      <p:sp>
        <p:nvSpPr>
          <p:cNvPr id="13" name="TextBox 12">
            <a:extLst>
              <a:ext uri="{FF2B5EF4-FFF2-40B4-BE49-F238E27FC236}">
                <a16:creationId xmlns:a16="http://schemas.microsoft.com/office/drawing/2014/main" id="{2EEB2256-E9C3-E0B9-F37C-A9B98EB37952}"/>
              </a:ext>
            </a:extLst>
          </p:cNvPr>
          <p:cNvSpPr txBox="1"/>
          <p:nvPr/>
        </p:nvSpPr>
        <p:spPr>
          <a:xfrm>
            <a:off x="6062784" y="6112724"/>
            <a:ext cx="720000" cy="307777"/>
          </a:xfrm>
          <a:prstGeom prst="rect">
            <a:avLst/>
          </a:prstGeom>
          <a:solidFill>
            <a:srgbClr val="49FB25"/>
          </a:solidFill>
        </p:spPr>
        <p:txBody>
          <a:bodyPr wrap="square" rtlCol="0" anchor="ctr">
            <a:spAutoFit/>
          </a:bodyPr>
          <a:lstStyle/>
          <a:p>
            <a:pPr algn="ctr"/>
            <a:r>
              <a:rPr lang="en-US" sz="1400" dirty="0"/>
              <a:t>EM </a:t>
            </a:r>
            <a:r>
              <a:rPr lang="en-US" sz="1400" dirty="0" err="1"/>
              <a:t>sep</a:t>
            </a:r>
            <a:endParaRPr lang="en-GB" sz="1400" dirty="0"/>
          </a:p>
        </p:txBody>
      </p:sp>
      <p:sp>
        <p:nvSpPr>
          <p:cNvPr id="14" name="TextBox 13">
            <a:extLst>
              <a:ext uri="{FF2B5EF4-FFF2-40B4-BE49-F238E27FC236}">
                <a16:creationId xmlns:a16="http://schemas.microsoft.com/office/drawing/2014/main" id="{5096627E-3787-6E8D-86F6-7A56F4EE3813}"/>
              </a:ext>
            </a:extLst>
          </p:cNvPr>
          <p:cNvSpPr txBox="1"/>
          <p:nvPr/>
        </p:nvSpPr>
        <p:spPr>
          <a:xfrm>
            <a:off x="6851184" y="6112724"/>
            <a:ext cx="1008000" cy="307783"/>
          </a:xfrm>
          <a:prstGeom prst="rect">
            <a:avLst/>
          </a:prstGeom>
          <a:solidFill>
            <a:srgbClr val="FF0000"/>
          </a:solidFill>
        </p:spPr>
        <p:txBody>
          <a:bodyPr wrap="square" rtlCol="0" anchor="ctr">
            <a:spAutoFit/>
          </a:bodyPr>
          <a:lstStyle/>
          <a:p>
            <a:pPr algn="ctr"/>
            <a:r>
              <a:rPr lang="en-US" sz="1400" dirty="0"/>
              <a:t>dipole</a:t>
            </a:r>
            <a:endParaRPr lang="en-GB" sz="1400" dirty="0"/>
          </a:p>
        </p:txBody>
      </p:sp>
      <p:sp>
        <p:nvSpPr>
          <p:cNvPr id="16" name="TextBox 15">
            <a:extLst>
              <a:ext uri="{FF2B5EF4-FFF2-40B4-BE49-F238E27FC236}">
                <a16:creationId xmlns:a16="http://schemas.microsoft.com/office/drawing/2014/main" id="{D7515EEA-BC8F-A729-1F0B-8CFBFE75B0CE}"/>
              </a:ext>
            </a:extLst>
          </p:cNvPr>
          <p:cNvSpPr txBox="1"/>
          <p:nvPr/>
        </p:nvSpPr>
        <p:spPr>
          <a:xfrm>
            <a:off x="7926048" y="6100487"/>
            <a:ext cx="1008000" cy="307783"/>
          </a:xfrm>
          <a:prstGeom prst="rect">
            <a:avLst/>
          </a:prstGeom>
          <a:solidFill>
            <a:srgbClr val="FF0000"/>
          </a:solidFill>
        </p:spPr>
        <p:txBody>
          <a:bodyPr wrap="square" rtlCol="0" anchor="ctr">
            <a:spAutoFit/>
          </a:bodyPr>
          <a:lstStyle/>
          <a:p>
            <a:pPr algn="ctr"/>
            <a:r>
              <a:rPr lang="en-US" sz="1400" dirty="0"/>
              <a:t>dipole</a:t>
            </a:r>
            <a:endParaRPr lang="en-GB" sz="1400" dirty="0"/>
          </a:p>
        </p:txBody>
      </p:sp>
      <p:sp>
        <p:nvSpPr>
          <p:cNvPr id="17" name="TextBox 16">
            <a:extLst>
              <a:ext uri="{FF2B5EF4-FFF2-40B4-BE49-F238E27FC236}">
                <a16:creationId xmlns:a16="http://schemas.microsoft.com/office/drawing/2014/main" id="{C50B34F1-6900-A7AA-6136-BE5D9D99EF18}"/>
              </a:ext>
            </a:extLst>
          </p:cNvPr>
          <p:cNvSpPr txBox="1"/>
          <p:nvPr/>
        </p:nvSpPr>
        <p:spPr>
          <a:xfrm>
            <a:off x="9656064" y="3429000"/>
            <a:ext cx="2322576" cy="2031325"/>
          </a:xfrm>
          <a:prstGeom prst="rect">
            <a:avLst/>
          </a:prstGeom>
          <a:solidFill>
            <a:schemeClr val="accent3">
              <a:lumMod val="20000"/>
              <a:lumOff val="80000"/>
            </a:schemeClr>
          </a:solidFill>
        </p:spPr>
        <p:txBody>
          <a:bodyPr wrap="square" rtlCol="0">
            <a:spAutoFit/>
          </a:bodyPr>
          <a:lstStyle/>
          <a:p>
            <a:r>
              <a:rPr lang="en-US" dirty="0"/>
              <a:t>A toy system with 7 separators every 3.5m and 2 dipoles (same strength as the arcs, 5m long each) takes ~33m of longitudinal space.</a:t>
            </a:r>
            <a:endParaRPr lang="en-GB" dirty="0"/>
          </a:p>
        </p:txBody>
      </p:sp>
    </p:spTree>
    <p:extLst>
      <p:ext uri="{BB962C8B-B14F-4D97-AF65-F5344CB8AC3E}">
        <p14:creationId xmlns:p14="http://schemas.microsoft.com/office/powerpoint/2010/main" val="2374214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7" grpId="0" animBg="1"/>
      <p:bldP spid="8" grpId="0" animBg="1"/>
      <p:bldP spid="9" grpId="0" animBg="1"/>
      <p:bldP spid="10" grpId="0" animBg="1"/>
      <p:bldP spid="11" grpId="0" animBg="1"/>
      <p:bldP spid="12" grpId="0" animBg="1"/>
      <p:bldP spid="13" grpId="0" animBg="1"/>
      <p:bldP spid="14" grpId="0" animBg="1"/>
      <p:bldP spid="16" grpId="0" animBg="1"/>
      <p:bldP spid="17"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9A8FF-17EB-84A1-E441-BF0D6090AC00}"/>
              </a:ext>
            </a:extLst>
          </p:cNvPr>
          <p:cNvSpPr>
            <a:spLocks noGrp="1"/>
          </p:cNvSpPr>
          <p:nvPr>
            <p:ph type="title"/>
          </p:nvPr>
        </p:nvSpPr>
        <p:spPr/>
        <p:txBody>
          <a:bodyPr/>
          <a:lstStyle/>
          <a:p>
            <a:r>
              <a:rPr lang="en-US" dirty="0"/>
              <a:t>Power consumption</a:t>
            </a:r>
            <a:endParaRPr lang="en-GB" dirty="0"/>
          </a:p>
        </p:txBody>
      </p:sp>
      <p:sp>
        <p:nvSpPr>
          <p:cNvPr id="3" name="Text Placeholder 2">
            <a:extLst>
              <a:ext uri="{FF2B5EF4-FFF2-40B4-BE49-F238E27FC236}">
                <a16:creationId xmlns:a16="http://schemas.microsoft.com/office/drawing/2014/main" id="{8B0FA639-2AE2-4045-FA53-D33921933BBE}"/>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8387846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4B1FE5F8-4265-B840-01E7-E6C69D9E2E1A}"/>
              </a:ext>
            </a:extLst>
          </p:cNvPr>
          <p:cNvGraphicFramePr>
            <a:graphicFrameLocks noGrp="1"/>
          </p:cNvGraphicFramePr>
          <p:nvPr/>
        </p:nvGraphicFramePr>
        <p:xfrm>
          <a:off x="295273" y="666750"/>
          <a:ext cx="10553701" cy="4947285"/>
        </p:xfrm>
        <a:graphic>
          <a:graphicData uri="http://schemas.openxmlformats.org/drawingml/2006/table">
            <a:tbl>
              <a:tblPr>
                <a:tableStyleId>{5C22544A-7EE6-4342-B048-85BDC9FD1C3A}</a:tableStyleId>
              </a:tblPr>
              <a:tblGrid>
                <a:gridCol w="3461332">
                  <a:extLst>
                    <a:ext uri="{9D8B030D-6E8A-4147-A177-3AD203B41FA5}">
                      <a16:colId xmlns:a16="http://schemas.microsoft.com/office/drawing/2014/main" val="320585520"/>
                    </a:ext>
                  </a:extLst>
                </a:gridCol>
                <a:gridCol w="1007376">
                  <a:extLst>
                    <a:ext uri="{9D8B030D-6E8A-4147-A177-3AD203B41FA5}">
                      <a16:colId xmlns:a16="http://schemas.microsoft.com/office/drawing/2014/main" val="2278272684"/>
                    </a:ext>
                  </a:extLst>
                </a:gridCol>
                <a:gridCol w="807597">
                  <a:extLst>
                    <a:ext uri="{9D8B030D-6E8A-4147-A177-3AD203B41FA5}">
                      <a16:colId xmlns:a16="http://schemas.microsoft.com/office/drawing/2014/main" val="2346743392"/>
                    </a:ext>
                  </a:extLst>
                </a:gridCol>
                <a:gridCol w="807597">
                  <a:extLst>
                    <a:ext uri="{9D8B030D-6E8A-4147-A177-3AD203B41FA5}">
                      <a16:colId xmlns:a16="http://schemas.microsoft.com/office/drawing/2014/main" val="1549801514"/>
                    </a:ext>
                  </a:extLst>
                </a:gridCol>
                <a:gridCol w="814813">
                  <a:extLst>
                    <a:ext uri="{9D8B030D-6E8A-4147-A177-3AD203B41FA5}">
                      <a16:colId xmlns:a16="http://schemas.microsoft.com/office/drawing/2014/main" val="3023622042"/>
                    </a:ext>
                  </a:extLst>
                </a:gridCol>
                <a:gridCol w="826062">
                  <a:extLst>
                    <a:ext uri="{9D8B030D-6E8A-4147-A177-3AD203B41FA5}">
                      <a16:colId xmlns:a16="http://schemas.microsoft.com/office/drawing/2014/main" val="3922713763"/>
                    </a:ext>
                  </a:extLst>
                </a:gridCol>
                <a:gridCol w="885303">
                  <a:extLst>
                    <a:ext uri="{9D8B030D-6E8A-4147-A177-3AD203B41FA5}">
                      <a16:colId xmlns:a16="http://schemas.microsoft.com/office/drawing/2014/main" val="2675524899"/>
                    </a:ext>
                  </a:extLst>
                </a:gridCol>
                <a:gridCol w="1019697">
                  <a:extLst>
                    <a:ext uri="{9D8B030D-6E8A-4147-A177-3AD203B41FA5}">
                      <a16:colId xmlns:a16="http://schemas.microsoft.com/office/drawing/2014/main" val="4110213747"/>
                    </a:ext>
                  </a:extLst>
                </a:gridCol>
                <a:gridCol w="923924">
                  <a:extLst>
                    <a:ext uri="{9D8B030D-6E8A-4147-A177-3AD203B41FA5}">
                      <a16:colId xmlns:a16="http://schemas.microsoft.com/office/drawing/2014/main" val="3361421674"/>
                    </a:ext>
                  </a:extLst>
                </a:gridCol>
              </a:tblGrid>
              <a:tr h="245174">
                <a:tc>
                  <a:txBody>
                    <a:bodyPr/>
                    <a:lstStyle/>
                    <a:p>
                      <a:pPr algn="ctr" fontAlgn="b"/>
                      <a:r>
                        <a:rPr lang="en-GB" sz="1800" b="1" i="0" u="none" strike="noStrike" dirty="0">
                          <a:solidFill>
                            <a:schemeClr val="tx1"/>
                          </a:solidFill>
                          <a:effectLst/>
                          <a:latin typeface="Calibri" panose="020F0502020204030204" pitchFamily="34" charset="0"/>
                        </a:rPr>
                        <a:t>FCC</a:t>
                      </a:r>
                    </a:p>
                  </a:txBody>
                  <a:tcPr marL="9525" marR="9525" marT="9525" marB="0" anchor="b">
                    <a:solidFill>
                      <a:schemeClr val="accent3">
                        <a:lumMod val="40000"/>
                        <a:lumOff val="60000"/>
                      </a:schemeClr>
                    </a:solidFill>
                  </a:tcPr>
                </a:tc>
                <a:tc>
                  <a:txBody>
                    <a:bodyPr/>
                    <a:lstStyle/>
                    <a:p>
                      <a:pPr algn="l" fontAlgn="b"/>
                      <a:endParaRPr lang="en-GB" sz="1800" b="0" i="0" u="none" strike="noStrike" dirty="0">
                        <a:solidFill>
                          <a:srgbClr val="000000"/>
                        </a:solidFill>
                        <a:effectLst/>
                        <a:latin typeface="Calibri" panose="020F0502020204030204" pitchFamily="34" charset="0"/>
                      </a:endParaRPr>
                    </a:p>
                  </a:txBody>
                  <a:tcPr marL="9525" marR="9525" marT="9525" marB="0" anchor="b">
                    <a:solidFill>
                      <a:schemeClr val="accent3">
                        <a:lumMod val="40000"/>
                        <a:lumOff val="60000"/>
                      </a:schemeClr>
                    </a:solidFill>
                  </a:tcPr>
                </a:tc>
                <a:tc>
                  <a:txBody>
                    <a:bodyPr/>
                    <a:lstStyle/>
                    <a:p>
                      <a:pPr algn="ctr" fontAlgn="ctr"/>
                      <a:r>
                        <a:rPr lang="en-GB" sz="1800" b="0" i="0" u="none" strike="noStrike" dirty="0">
                          <a:solidFill>
                            <a:srgbClr val="000000"/>
                          </a:solidFill>
                          <a:effectLst/>
                          <a:latin typeface="Calibri" panose="020F0502020204030204" pitchFamily="34" charset="0"/>
                        </a:rPr>
                        <a:t>Z</a:t>
                      </a:r>
                    </a:p>
                  </a:txBody>
                  <a:tcPr marL="9525" marR="9525" marT="9525" marB="0" anchor="ctr">
                    <a:solidFill>
                      <a:schemeClr val="accent3">
                        <a:lumMod val="40000"/>
                        <a:lumOff val="60000"/>
                      </a:schemeClr>
                    </a:solidFill>
                  </a:tcPr>
                </a:tc>
                <a:tc>
                  <a:txBody>
                    <a:bodyPr/>
                    <a:lstStyle/>
                    <a:p>
                      <a:pPr algn="ctr" fontAlgn="ctr"/>
                      <a:r>
                        <a:rPr lang="en-US" sz="1800" b="0" i="0" u="none" strike="noStrike" dirty="0">
                          <a:solidFill>
                            <a:srgbClr val="000000"/>
                          </a:solidFill>
                          <a:effectLst/>
                          <a:latin typeface="Calibri" panose="020F0502020204030204" pitchFamily="34" charset="0"/>
                        </a:rPr>
                        <a:t>LEP3-Z</a:t>
                      </a:r>
                      <a:endParaRPr lang="en-GB" sz="1800" b="0" i="0" u="none" strike="noStrike" dirty="0">
                        <a:solidFill>
                          <a:srgbClr val="000000"/>
                        </a:solidFill>
                        <a:effectLst/>
                        <a:latin typeface="Calibri" panose="020F0502020204030204" pitchFamily="34" charset="0"/>
                      </a:endParaRPr>
                    </a:p>
                  </a:txBody>
                  <a:tcPr marL="9525" marR="9525" marT="9525" marB="0" anchor="ctr">
                    <a:solidFill>
                      <a:srgbClr val="FFC000"/>
                    </a:solidFill>
                  </a:tcPr>
                </a:tc>
                <a:tc>
                  <a:txBody>
                    <a:bodyPr/>
                    <a:lstStyle/>
                    <a:p>
                      <a:pPr algn="ctr" fontAlgn="ctr"/>
                      <a:r>
                        <a:rPr lang="en-GB" sz="1800" b="0" i="0" u="none" strike="noStrike" dirty="0">
                          <a:solidFill>
                            <a:srgbClr val="000000"/>
                          </a:solidFill>
                          <a:effectLst/>
                          <a:latin typeface="Calibri" panose="020F0502020204030204" pitchFamily="34" charset="0"/>
                        </a:rPr>
                        <a:t>W</a:t>
                      </a:r>
                    </a:p>
                  </a:txBody>
                  <a:tcPr marL="9525" marR="9525" marT="9525" marB="0" anchor="ctr">
                    <a:solidFill>
                      <a:schemeClr val="accent3">
                        <a:lumMod val="40000"/>
                        <a:lumOff val="60000"/>
                      </a:schemeClr>
                    </a:solidFill>
                  </a:tcPr>
                </a:tc>
                <a:tc>
                  <a:txBody>
                    <a:bodyPr/>
                    <a:lstStyle/>
                    <a:p>
                      <a:pPr algn="ctr" fontAlgn="ctr"/>
                      <a:r>
                        <a:rPr lang="en-US" sz="1800" b="0" i="0" u="none" strike="noStrike" dirty="0">
                          <a:solidFill>
                            <a:srgbClr val="000000"/>
                          </a:solidFill>
                          <a:effectLst/>
                          <a:latin typeface="Calibri" panose="020F0502020204030204" pitchFamily="34" charset="0"/>
                        </a:rPr>
                        <a:t>LEP3-W</a:t>
                      </a:r>
                      <a:endParaRPr lang="en-GB" sz="1800" b="0" i="0" u="none" strike="noStrike" dirty="0">
                        <a:solidFill>
                          <a:srgbClr val="000000"/>
                        </a:solidFill>
                        <a:effectLst/>
                        <a:latin typeface="Calibri" panose="020F0502020204030204" pitchFamily="34" charset="0"/>
                      </a:endParaRPr>
                    </a:p>
                  </a:txBody>
                  <a:tcPr marL="9525" marR="9525" marT="9525" marB="0" anchor="ctr">
                    <a:solidFill>
                      <a:srgbClr val="FFC000"/>
                    </a:solidFill>
                  </a:tcPr>
                </a:tc>
                <a:tc>
                  <a:txBody>
                    <a:bodyPr/>
                    <a:lstStyle/>
                    <a:p>
                      <a:pPr algn="ctr" fontAlgn="ctr"/>
                      <a:r>
                        <a:rPr lang="en-GB" sz="1800" b="0" i="0" u="none" strike="noStrike" dirty="0">
                          <a:solidFill>
                            <a:srgbClr val="000000"/>
                          </a:solidFill>
                          <a:effectLst/>
                          <a:latin typeface="Calibri" panose="020F0502020204030204" pitchFamily="34" charset="0"/>
                        </a:rPr>
                        <a:t>H</a:t>
                      </a:r>
                    </a:p>
                  </a:txBody>
                  <a:tcPr marL="9525" marR="9525" marT="9525" marB="0" anchor="ctr">
                    <a:solidFill>
                      <a:schemeClr val="accent3">
                        <a:lumMod val="40000"/>
                        <a:lumOff val="60000"/>
                      </a:schemeClr>
                    </a:solidFill>
                  </a:tcPr>
                </a:tc>
                <a:tc>
                  <a:txBody>
                    <a:bodyPr/>
                    <a:lstStyle/>
                    <a:p>
                      <a:pPr algn="ctr" fontAlgn="ctr"/>
                      <a:r>
                        <a:rPr lang="en-US" sz="1800" b="0" i="0" u="none" strike="noStrike" dirty="0">
                          <a:solidFill>
                            <a:srgbClr val="000000"/>
                          </a:solidFill>
                          <a:effectLst/>
                          <a:latin typeface="Calibri" panose="020F0502020204030204" pitchFamily="34" charset="0"/>
                        </a:rPr>
                        <a:t>LEP3-H</a:t>
                      </a:r>
                      <a:endParaRPr lang="en-GB" sz="1800" b="0" i="0" u="none" strike="noStrike" dirty="0">
                        <a:solidFill>
                          <a:srgbClr val="000000"/>
                        </a:solidFill>
                        <a:effectLst/>
                        <a:latin typeface="Calibri" panose="020F0502020204030204" pitchFamily="34" charset="0"/>
                      </a:endParaRPr>
                    </a:p>
                  </a:txBody>
                  <a:tcPr marL="9525" marR="9525" marT="9525" marB="0" anchor="ctr">
                    <a:solidFill>
                      <a:srgbClr val="FFC000"/>
                    </a:solidFill>
                  </a:tcPr>
                </a:tc>
                <a:tc>
                  <a:txBody>
                    <a:bodyPr/>
                    <a:lstStyle/>
                    <a:p>
                      <a:pPr algn="ctr" fontAlgn="ctr"/>
                      <a:r>
                        <a:rPr lang="en-GB" sz="1800" b="0" i="0" u="none" strike="noStrike" dirty="0">
                          <a:solidFill>
                            <a:srgbClr val="000000"/>
                          </a:solidFill>
                          <a:effectLst/>
                          <a:latin typeface="Calibri" panose="020F0502020204030204" pitchFamily="34" charset="0"/>
                        </a:rPr>
                        <a:t>TT</a:t>
                      </a:r>
                    </a:p>
                  </a:txBody>
                  <a:tcPr marL="9525" marR="9525" marT="9525" marB="0" anchor="ctr">
                    <a:solidFill>
                      <a:schemeClr val="accent3">
                        <a:lumMod val="40000"/>
                        <a:lumOff val="60000"/>
                      </a:schemeClr>
                    </a:solidFill>
                  </a:tcPr>
                </a:tc>
                <a:extLst>
                  <a:ext uri="{0D108BD9-81ED-4DB2-BD59-A6C34878D82A}">
                    <a16:rowId xmlns:a16="http://schemas.microsoft.com/office/drawing/2014/main" val="2309638852"/>
                  </a:ext>
                </a:extLst>
              </a:tr>
              <a:tr h="245174">
                <a:tc>
                  <a:txBody>
                    <a:bodyPr/>
                    <a:lstStyle/>
                    <a:p>
                      <a:pPr algn="l" fontAlgn="b"/>
                      <a:r>
                        <a:rPr lang="en-GB" sz="1800" b="0" i="0" u="none" strike="noStrike" dirty="0">
                          <a:solidFill>
                            <a:srgbClr val="000000"/>
                          </a:solidFill>
                          <a:effectLst/>
                          <a:latin typeface="Calibri" panose="020F0502020204030204" pitchFamily="34" charset="0"/>
                        </a:rPr>
                        <a:t>Beam energy (GeV)</a:t>
                      </a:r>
                    </a:p>
                  </a:txBody>
                  <a:tcPr marL="9525" marR="9525" marT="9525" marB="0" anchor="b"/>
                </a:tc>
                <a:tc>
                  <a:txBody>
                    <a:bodyPr/>
                    <a:lstStyle/>
                    <a:p>
                      <a:pPr algn="l" fontAlgn="b"/>
                      <a:endParaRPr lang="en-GB"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ctr"/>
                      <a:r>
                        <a:rPr lang="en-GB" sz="1800" b="0" i="0" u="none" strike="noStrike" dirty="0">
                          <a:solidFill>
                            <a:srgbClr val="000000"/>
                          </a:solidFill>
                          <a:effectLst/>
                          <a:latin typeface="Calibri" panose="020F0502020204030204" pitchFamily="34" charset="0"/>
                        </a:rPr>
                        <a:t>45.6</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45.6</a:t>
                      </a:r>
                      <a:endParaRPr lang="en-GB" sz="1800" b="0" i="0" u="none" strike="noStrike" dirty="0">
                        <a:solidFill>
                          <a:srgbClr val="000000"/>
                        </a:solidFill>
                        <a:effectLst/>
                        <a:latin typeface="Calibri" panose="020F0502020204030204" pitchFamily="34" charset="0"/>
                      </a:endParaRPr>
                    </a:p>
                  </a:txBody>
                  <a:tcPr marL="9525" marR="9525" marT="9525" marB="0" anchor="ctr">
                    <a:solidFill>
                      <a:schemeClr val="accent1">
                        <a:lumMod val="40000"/>
                        <a:lumOff val="60000"/>
                      </a:schemeClr>
                    </a:solidFill>
                  </a:tcPr>
                </a:tc>
                <a:tc>
                  <a:txBody>
                    <a:bodyPr/>
                    <a:lstStyle/>
                    <a:p>
                      <a:pPr algn="ctr" fontAlgn="ctr"/>
                      <a:r>
                        <a:rPr lang="en-GB" sz="1800" b="0" i="0" u="none" strike="noStrike" dirty="0">
                          <a:solidFill>
                            <a:srgbClr val="000000"/>
                          </a:solidFill>
                          <a:effectLst/>
                          <a:latin typeface="Calibri" panose="020F0502020204030204" pitchFamily="34" charset="0"/>
                        </a:rPr>
                        <a:t>80</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80</a:t>
                      </a:r>
                      <a:endParaRPr lang="en-GB" sz="1800" b="0" i="0" u="none" strike="noStrike" dirty="0">
                        <a:solidFill>
                          <a:srgbClr val="000000"/>
                        </a:solidFill>
                        <a:effectLst/>
                        <a:latin typeface="Calibri" panose="020F0502020204030204" pitchFamily="34" charset="0"/>
                      </a:endParaRPr>
                    </a:p>
                  </a:txBody>
                  <a:tcPr marL="9525" marR="9525" marT="9525" marB="0" anchor="ctr">
                    <a:solidFill>
                      <a:schemeClr val="accent1">
                        <a:lumMod val="40000"/>
                        <a:lumOff val="60000"/>
                      </a:schemeClr>
                    </a:solidFill>
                  </a:tcPr>
                </a:tc>
                <a:tc>
                  <a:txBody>
                    <a:bodyPr/>
                    <a:lstStyle/>
                    <a:p>
                      <a:pPr algn="ctr" fontAlgn="ctr"/>
                      <a:r>
                        <a:rPr lang="en-GB" sz="1800" b="0" i="0" u="none" strike="noStrike" dirty="0">
                          <a:solidFill>
                            <a:srgbClr val="000000"/>
                          </a:solidFill>
                          <a:effectLst/>
                          <a:latin typeface="Calibri" panose="020F0502020204030204" pitchFamily="34" charset="0"/>
                        </a:rPr>
                        <a:t>120</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115</a:t>
                      </a:r>
                      <a:endParaRPr lang="en-GB" sz="1800" b="0" i="0" u="none" strike="noStrike" dirty="0">
                        <a:solidFill>
                          <a:srgbClr val="000000"/>
                        </a:solidFill>
                        <a:effectLst/>
                        <a:latin typeface="Calibri" panose="020F0502020204030204" pitchFamily="34" charset="0"/>
                      </a:endParaRPr>
                    </a:p>
                  </a:txBody>
                  <a:tcPr marL="9525" marR="9525" marT="9525" marB="0" anchor="ctr">
                    <a:solidFill>
                      <a:schemeClr val="accent1">
                        <a:lumMod val="40000"/>
                        <a:lumOff val="60000"/>
                      </a:schemeClr>
                    </a:solidFill>
                  </a:tcPr>
                </a:tc>
                <a:tc>
                  <a:txBody>
                    <a:bodyPr/>
                    <a:lstStyle/>
                    <a:p>
                      <a:pPr algn="ctr" fontAlgn="ctr"/>
                      <a:r>
                        <a:rPr lang="en-GB" sz="1800" b="0" i="0" u="none" strike="noStrike" dirty="0">
                          <a:solidFill>
                            <a:srgbClr val="000000"/>
                          </a:solidFill>
                          <a:effectLst/>
                          <a:latin typeface="Calibri" panose="020F0502020204030204" pitchFamily="34" charset="0"/>
                        </a:rPr>
                        <a:t>182.5</a:t>
                      </a:r>
                    </a:p>
                  </a:txBody>
                  <a:tcPr marL="9525" marR="9525" marT="9525" marB="0" anchor="ctr"/>
                </a:tc>
                <a:extLst>
                  <a:ext uri="{0D108BD9-81ED-4DB2-BD59-A6C34878D82A}">
                    <a16:rowId xmlns:a16="http://schemas.microsoft.com/office/drawing/2014/main" val="2136028300"/>
                  </a:ext>
                </a:extLst>
              </a:tr>
              <a:tr h="245174">
                <a:tc>
                  <a:txBody>
                    <a:bodyPr/>
                    <a:lstStyle/>
                    <a:p>
                      <a:pPr algn="l" fontAlgn="b"/>
                      <a:r>
                        <a:rPr lang="en-GB" sz="1800" b="0" i="0" u="none" strike="noStrike" dirty="0">
                          <a:solidFill>
                            <a:srgbClr val="000000"/>
                          </a:solidFill>
                          <a:effectLst/>
                          <a:latin typeface="Calibri" panose="020F0502020204030204" pitchFamily="34" charset="0"/>
                        </a:rPr>
                        <a:t>Magnet current</a:t>
                      </a: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GB" sz="1800" b="0" i="0" u="none" strike="noStrike">
                          <a:solidFill>
                            <a:srgbClr val="000000"/>
                          </a:solidFill>
                          <a:effectLst/>
                          <a:latin typeface="Calibri" panose="020F0502020204030204" pitchFamily="34" charset="0"/>
                        </a:rPr>
                        <a:t>25%</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85%</a:t>
                      </a:r>
                      <a:endParaRPr lang="en-GB" sz="1800" b="0" i="0" u="none" strike="noStrike" dirty="0">
                        <a:solidFill>
                          <a:srgbClr val="000000"/>
                        </a:solidFill>
                        <a:effectLst/>
                        <a:latin typeface="Calibri" panose="020F0502020204030204" pitchFamily="34" charset="0"/>
                      </a:endParaRPr>
                    </a:p>
                  </a:txBody>
                  <a:tcPr marL="9525" marR="9525" marT="9525" marB="0" anchor="ctr">
                    <a:solidFill>
                      <a:schemeClr val="accent1">
                        <a:lumMod val="40000"/>
                        <a:lumOff val="60000"/>
                      </a:schemeClr>
                    </a:solidFill>
                  </a:tcPr>
                </a:tc>
                <a:tc>
                  <a:txBody>
                    <a:bodyPr/>
                    <a:lstStyle/>
                    <a:p>
                      <a:pPr algn="ctr" fontAlgn="ctr"/>
                      <a:r>
                        <a:rPr lang="en-GB" sz="1800" b="0" i="0" u="none" strike="noStrike">
                          <a:solidFill>
                            <a:srgbClr val="000000"/>
                          </a:solidFill>
                          <a:effectLst/>
                          <a:latin typeface="Calibri" panose="020F0502020204030204" pitchFamily="34" charset="0"/>
                        </a:rPr>
                        <a:t>44%</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150%</a:t>
                      </a:r>
                      <a:endParaRPr lang="en-GB" sz="1800" b="0" i="0" u="none" strike="noStrike" dirty="0">
                        <a:solidFill>
                          <a:srgbClr val="000000"/>
                        </a:solidFill>
                        <a:effectLst/>
                        <a:latin typeface="Calibri" panose="020F0502020204030204" pitchFamily="34" charset="0"/>
                      </a:endParaRPr>
                    </a:p>
                  </a:txBody>
                  <a:tcPr marL="9525" marR="9525" marT="9525" marB="0" anchor="ctr">
                    <a:solidFill>
                      <a:schemeClr val="accent1">
                        <a:lumMod val="40000"/>
                        <a:lumOff val="60000"/>
                      </a:schemeClr>
                    </a:solidFill>
                  </a:tcPr>
                </a:tc>
                <a:tc>
                  <a:txBody>
                    <a:bodyPr/>
                    <a:lstStyle/>
                    <a:p>
                      <a:pPr algn="ctr" fontAlgn="ctr"/>
                      <a:r>
                        <a:rPr lang="en-GB" sz="1800" b="0" i="0" u="none" strike="noStrike">
                          <a:solidFill>
                            <a:srgbClr val="000000"/>
                          </a:solidFill>
                          <a:effectLst/>
                          <a:latin typeface="Calibri" panose="020F0502020204030204" pitchFamily="34" charset="0"/>
                        </a:rPr>
                        <a:t>66%</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210%</a:t>
                      </a:r>
                      <a:endParaRPr lang="en-GB" sz="1800" b="0" i="0" u="none" strike="noStrike" dirty="0">
                        <a:solidFill>
                          <a:srgbClr val="000000"/>
                        </a:solidFill>
                        <a:effectLst/>
                        <a:latin typeface="Calibri" panose="020F0502020204030204" pitchFamily="34" charset="0"/>
                      </a:endParaRPr>
                    </a:p>
                  </a:txBody>
                  <a:tcPr marL="9525" marR="9525" marT="9525" marB="0" anchor="ctr">
                    <a:solidFill>
                      <a:schemeClr val="accent1">
                        <a:lumMod val="40000"/>
                        <a:lumOff val="60000"/>
                      </a:schemeClr>
                    </a:solidFill>
                  </a:tcPr>
                </a:tc>
                <a:tc>
                  <a:txBody>
                    <a:bodyPr/>
                    <a:lstStyle/>
                    <a:p>
                      <a:pPr algn="ctr" fontAlgn="ctr"/>
                      <a:r>
                        <a:rPr lang="en-GB" sz="1800" b="0" i="0" u="none" strike="noStrike">
                          <a:solidFill>
                            <a:srgbClr val="000000"/>
                          </a:solidFill>
                          <a:effectLst/>
                          <a:latin typeface="Calibri" panose="020F0502020204030204" pitchFamily="34" charset="0"/>
                        </a:rPr>
                        <a:t>100%</a:t>
                      </a:r>
                    </a:p>
                  </a:txBody>
                  <a:tcPr marL="9525" marR="9525" marT="9525" marB="0" anchor="ctr"/>
                </a:tc>
                <a:extLst>
                  <a:ext uri="{0D108BD9-81ED-4DB2-BD59-A6C34878D82A}">
                    <a16:rowId xmlns:a16="http://schemas.microsoft.com/office/drawing/2014/main" val="2320652772"/>
                  </a:ext>
                </a:extLst>
              </a:tr>
              <a:tr h="245174">
                <a:tc>
                  <a:txBody>
                    <a:bodyPr/>
                    <a:lstStyle/>
                    <a:p>
                      <a:pPr algn="l" fontAlgn="b"/>
                      <a:r>
                        <a:rPr lang="en-GB" sz="1800" b="0" i="0" u="none" strike="noStrike" dirty="0">
                          <a:solidFill>
                            <a:srgbClr val="000000"/>
                          </a:solidFill>
                          <a:effectLst/>
                          <a:latin typeface="Calibri" panose="020F0502020204030204" pitchFamily="34" charset="0"/>
                        </a:rPr>
                        <a:t>Power factor</a:t>
                      </a: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GB" sz="1800" b="0" i="0" u="none" strike="noStrike">
                          <a:solidFill>
                            <a:srgbClr val="000000"/>
                          </a:solidFill>
                          <a:effectLst/>
                          <a:latin typeface="Calibri" panose="020F0502020204030204" pitchFamily="34" charset="0"/>
                        </a:rPr>
                        <a:t>6%</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21%</a:t>
                      </a:r>
                      <a:endParaRPr lang="en-GB" sz="1800" b="0" i="0" u="none" strike="noStrike" dirty="0">
                        <a:solidFill>
                          <a:srgbClr val="000000"/>
                        </a:solidFill>
                        <a:effectLst/>
                        <a:latin typeface="Calibri" panose="020F0502020204030204" pitchFamily="34" charset="0"/>
                      </a:endParaRPr>
                    </a:p>
                  </a:txBody>
                  <a:tcPr marL="9525" marR="9525" marT="9525" marB="0" anchor="ctr">
                    <a:solidFill>
                      <a:schemeClr val="accent1">
                        <a:lumMod val="40000"/>
                        <a:lumOff val="60000"/>
                      </a:schemeClr>
                    </a:solidFill>
                  </a:tcPr>
                </a:tc>
                <a:tc>
                  <a:txBody>
                    <a:bodyPr/>
                    <a:lstStyle/>
                    <a:p>
                      <a:pPr algn="ctr" fontAlgn="ctr"/>
                      <a:r>
                        <a:rPr lang="en-GB" sz="1800" b="0" i="0" u="none" strike="noStrike">
                          <a:solidFill>
                            <a:srgbClr val="000000"/>
                          </a:solidFill>
                          <a:effectLst/>
                          <a:latin typeface="Calibri" panose="020F0502020204030204" pitchFamily="34" charset="0"/>
                        </a:rPr>
                        <a:t>19%</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66%</a:t>
                      </a:r>
                      <a:endParaRPr lang="en-GB" sz="1800" b="0" i="0" u="none" strike="noStrike" dirty="0">
                        <a:solidFill>
                          <a:srgbClr val="000000"/>
                        </a:solidFill>
                        <a:effectLst/>
                        <a:latin typeface="Calibri" panose="020F0502020204030204" pitchFamily="34" charset="0"/>
                      </a:endParaRPr>
                    </a:p>
                  </a:txBody>
                  <a:tcPr marL="9525" marR="9525" marT="9525" marB="0" anchor="ctr">
                    <a:solidFill>
                      <a:schemeClr val="accent1">
                        <a:lumMod val="40000"/>
                        <a:lumOff val="60000"/>
                      </a:schemeClr>
                    </a:solidFill>
                  </a:tcPr>
                </a:tc>
                <a:tc>
                  <a:txBody>
                    <a:bodyPr/>
                    <a:lstStyle/>
                    <a:p>
                      <a:pPr algn="ctr" fontAlgn="ctr"/>
                      <a:r>
                        <a:rPr lang="en-GB" sz="1800" b="0" i="0" u="none" strike="noStrike">
                          <a:solidFill>
                            <a:srgbClr val="000000"/>
                          </a:solidFill>
                          <a:effectLst/>
                          <a:latin typeface="Calibri" panose="020F0502020204030204" pitchFamily="34" charset="0"/>
                        </a:rPr>
                        <a:t>43%</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133%</a:t>
                      </a:r>
                      <a:endParaRPr lang="en-GB" sz="1800" b="0" i="0" u="none" strike="noStrike" dirty="0">
                        <a:solidFill>
                          <a:srgbClr val="000000"/>
                        </a:solidFill>
                        <a:effectLst/>
                        <a:latin typeface="Calibri" panose="020F0502020204030204" pitchFamily="34" charset="0"/>
                      </a:endParaRPr>
                    </a:p>
                  </a:txBody>
                  <a:tcPr marL="9525" marR="9525" marT="9525" marB="0" anchor="ctr">
                    <a:solidFill>
                      <a:schemeClr val="accent1">
                        <a:lumMod val="40000"/>
                        <a:lumOff val="60000"/>
                      </a:schemeClr>
                    </a:solidFill>
                  </a:tcPr>
                </a:tc>
                <a:tc>
                  <a:txBody>
                    <a:bodyPr/>
                    <a:lstStyle/>
                    <a:p>
                      <a:pPr algn="ctr" fontAlgn="ctr"/>
                      <a:r>
                        <a:rPr lang="en-GB" sz="1800" b="0" i="0" u="none" strike="noStrike">
                          <a:solidFill>
                            <a:srgbClr val="000000"/>
                          </a:solidFill>
                          <a:effectLst/>
                          <a:latin typeface="Calibri" panose="020F0502020204030204" pitchFamily="34" charset="0"/>
                        </a:rPr>
                        <a:t>100%</a:t>
                      </a:r>
                    </a:p>
                  </a:txBody>
                  <a:tcPr marL="9525" marR="9525" marT="9525" marB="0" anchor="ctr"/>
                </a:tc>
                <a:extLst>
                  <a:ext uri="{0D108BD9-81ED-4DB2-BD59-A6C34878D82A}">
                    <a16:rowId xmlns:a16="http://schemas.microsoft.com/office/drawing/2014/main" val="2419613825"/>
                  </a:ext>
                </a:extLst>
              </a:tr>
              <a:tr h="245174">
                <a:tc>
                  <a:txBody>
                    <a:bodyPr/>
                    <a:lstStyle/>
                    <a:p>
                      <a:pPr algn="l" fontAlgn="b"/>
                      <a:r>
                        <a:rPr lang="en-US" sz="1800" b="0" i="0" u="none" strike="noStrike" dirty="0">
                          <a:solidFill>
                            <a:srgbClr val="000000"/>
                          </a:solidFill>
                          <a:effectLst/>
                          <a:latin typeface="Calibri" panose="020F0502020204030204" pitchFamily="34" charset="0"/>
                        </a:rPr>
                        <a:t>PRF EL (MW)</a:t>
                      </a:r>
                    </a:p>
                  </a:txBody>
                  <a:tcPr marL="9525" marR="9525" marT="9525" marB="0" anchor="b"/>
                </a:tc>
                <a:tc>
                  <a:txBody>
                    <a:bodyPr/>
                    <a:lstStyle/>
                    <a:p>
                      <a:pPr algn="l" fontAlgn="b"/>
                      <a:r>
                        <a:rPr lang="en-US" sz="1800" b="0" i="0" u="none" strike="noStrike" dirty="0">
                          <a:solidFill>
                            <a:srgbClr val="000000"/>
                          </a:solidFill>
                          <a:effectLst/>
                          <a:latin typeface="Calibri" panose="020F0502020204030204" pitchFamily="34" charset="0"/>
                        </a:rPr>
                        <a:t>Collider</a:t>
                      </a:r>
                    </a:p>
                  </a:txBody>
                  <a:tcPr marL="9525" marR="9525" marT="9525" marB="0" anchor="b"/>
                </a:tc>
                <a:tc>
                  <a:txBody>
                    <a:bodyPr/>
                    <a:lstStyle/>
                    <a:p>
                      <a:pPr algn="ctr" fontAlgn="ctr"/>
                      <a:r>
                        <a:rPr lang="en-US" sz="1800" b="0" i="0" u="none" strike="noStrike">
                          <a:solidFill>
                            <a:srgbClr val="000000"/>
                          </a:solidFill>
                          <a:effectLst/>
                          <a:latin typeface="Calibri" panose="020F0502020204030204" pitchFamily="34" charset="0"/>
                        </a:rPr>
                        <a:t>146</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146</a:t>
                      </a:r>
                    </a:p>
                  </a:txBody>
                  <a:tcPr marL="9525" marR="9525" marT="9525" marB="0" anchor="ctr">
                    <a:solidFill>
                      <a:schemeClr val="accent1">
                        <a:lumMod val="40000"/>
                        <a:lumOff val="60000"/>
                      </a:schemeClr>
                    </a:solidFill>
                  </a:tcPr>
                </a:tc>
                <a:tc>
                  <a:txBody>
                    <a:bodyPr/>
                    <a:lstStyle/>
                    <a:p>
                      <a:pPr algn="ctr" fontAlgn="ctr"/>
                      <a:r>
                        <a:rPr lang="en-US" sz="1800" b="0" i="0" u="none" strike="noStrike">
                          <a:solidFill>
                            <a:srgbClr val="000000"/>
                          </a:solidFill>
                          <a:effectLst/>
                          <a:latin typeface="Calibri" panose="020F0502020204030204" pitchFamily="34" charset="0"/>
                        </a:rPr>
                        <a:t>146</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146</a:t>
                      </a:r>
                    </a:p>
                  </a:txBody>
                  <a:tcPr marL="9525" marR="9525" marT="9525" marB="0" anchor="ctr">
                    <a:solidFill>
                      <a:schemeClr val="accent1">
                        <a:lumMod val="40000"/>
                        <a:lumOff val="60000"/>
                      </a:schemeClr>
                    </a:solidFill>
                  </a:tcPr>
                </a:tc>
                <a:tc>
                  <a:txBody>
                    <a:bodyPr/>
                    <a:lstStyle/>
                    <a:p>
                      <a:pPr algn="ctr" fontAlgn="ctr"/>
                      <a:r>
                        <a:rPr lang="en-US" sz="1800" b="0" i="0" u="none" strike="noStrike">
                          <a:solidFill>
                            <a:srgbClr val="000000"/>
                          </a:solidFill>
                          <a:effectLst/>
                          <a:latin typeface="Calibri" panose="020F0502020204030204" pitchFamily="34" charset="0"/>
                        </a:rPr>
                        <a:t>146</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146</a:t>
                      </a:r>
                    </a:p>
                  </a:txBody>
                  <a:tcPr marL="9525" marR="9525" marT="9525" marB="0" anchor="ctr">
                    <a:solidFill>
                      <a:schemeClr val="accent1">
                        <a:lumMod val="40000"/>
                        <a:lumOff val="60000"/>
                      </a:schemeClr>
                    </a:solidFill>
                  </a:tcPr>
                </a:tc>
                <a:tc>
                  <a:txBody>
                    <a:bodyPr/>
                    <a:lstStyle/>
                    <a:p>
                      <a:pPr algn="ctr" fontAlgn="ctr"/>
                      <a:r>
                        <a:rPr lang="en-US" sz="1800" b="0" i="0" u="none" strike="noStrike">
                          <a:solidFill>
                            <a:srgbClr val="000000"/>
                          </a:solidFill>
                          <a:effectLst/>
                          <a:latin typeface="Calibri" panose="020F0502020204030204" pitchFamily="34" charset="0"/>
                        </a:rPr>
                        <a:t>146</a:t>
                      </a:r>
                    </a:p>
                  </a:txBody>
                  <a:tcPr marL="9525" marR="9525" marT="9525" marB="0" anchor="ctr"/>
                </a:tc>
                <a:extLst>
                  <a:ext uri="{0D108BD9-81ED-4DB2-BD59-A6C34878D82A}">
                    <a16:rowId xmlns:a16="http://schemas.microsoft.com/office/drawing/2014/main" val="241238004"/>
                  </a:ext>
                </a:extLst>
              </a:tr>
              <a:tr h="116303">
                <a:tc>
                  <a:txBody>
                    <a:bodyPr/>
                    <a:lstStyle/>
                    <a:p>
                      <a:pPr algn="l" fontAlgn="b"/>
                      <a:r>
                        <a:rPr lang="en-US" sz="1800" b="0" i="0" u="none" strike="noStrike" dirty="0" err="1">
                          <a:solidFill>
                            <a:srgbClr val="000000"/>
                          </a:solidFill>
                          <a:effectLst/>
                          <a:latin typeface="Calibri" panose="020F0502020204030204" pitchFamily="34" charset="0"/>
                        </a:rPr>
                        <a:t>PRFb</a:t>
                      </a:r>
                      <a:r>
                        <a:rPr lang="en-US" sz="1800" b="0" i="0" u="none" strike="noStrike" dirty="0">
                          <a:solidFill>
                            <a:srgbClr val="000000"/>
                          </a:solidFill>
                          <a:effectLst/>
                          <a:latin typeface="Calibri" panose="020F0502020204030204" pitchFamily="34" charset="0"/>
                        </a:rPr>
                        <a:t> EL (MW)</a:t>
                      </a:r>
                    </a:p>
                  </a:txBody>
                  <a:tcPr marL="9525" marR="9525" marT="9525" marB="0" anchor="b"/>
                </a:tc>
                <a:tc>
                  <a:txBody>
                    <a:bodyPr/>
                    <a:lstStyle/>
                    <a:p>
                      <a:pPr algn="l" fontAlgn="b"/>
                      <a:r>
                        <a:rPr lang="en-US" sz="1800" b="0" i="0" u="none" strike="noStrike">
                          <a:solidFill>
                            <a:srgbClr val="000000"/>
                          </a:solidFill>
                          <a:effectLst/>
                          <a:latin typeface="Calibri" panose="020F0502020204030204" pitchFamily="34" charset="0"/>
                        </a:rPr>
                        <a:t>Booster</a:t>
                      </a:r>
                    </a:p>
                  </a:txBody>
                  <a:tcPr marL="9525" marR="9525" marT="9525" marB="0" anchor="b"/>
                </a:tc>
                <a:tc>
                  <a:txBody>
                    <a:bodyPr/>
                    <a:lstStyle/>
                    <a:p>
                      <a:pPr algn="ctr" fontAlgn="ctr"/>
                      <a:r>
                        <a:rPr lang="en-US" sz="18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2</a:t>
                      </a:r>
                    </a:p>
                  </a:txBody>
                  <a:tcPr marL="9525" marR="9525" marT="9525" marB="0" anchor="ctr">
                    <a:solidFill>
                      <a:schemeClr val="accent1">
                        <a:lumMod val="40000"/>
                        <a:lumOff val="60000"/>
                      </a:schemeClr>
                    </a:solidFill>
                  </a:tcPr>
                </a:tc>
                <a:tc>
                  <a:txBody>
                    <a:bodyPr/>
                    <a:lstStyle/>
                    <a:p>
                      <a:pPr algn="ctr" fontAlgn="ctr"/>
                      <a:r>
                        <a:rPr lang="en-US" sz="18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2</a:t>
                      </a:r>
                    </a:p>
                  </a:txBody>
                  <a:tcPr marL="9525" marR="9525" marT="9525" marB="0" anchor="ctr">
                    <a:solidFill>
                      <a:schemeClr val="accent1">
                        <a:lumMod val="40000"/>
                        <a:lumOff val="60000"/>
                      </a:schemeClr>
                    </a:solidFill>
                  </a:tcPr>
                </a:tc>
                <a:tc>
                  <a:txBody>
                    <a:bodyPr/>
                    <a:lstStyle/>
                    <a:p>
                      <a:pPr algn="ctr" fontAlgn="ctr"/>
                      <a:r>
                        <a:rPr lang="en-US" sz="18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2</a:t>
                      </a:r>
                    </a:p>
                  </a:txBody>
                  <a:tcPr marL="9525" marR="9525" marT="9525" marB="0" anchor="ctr">
                    <a:solidFill>
                      <a:schemeClr val="accent1">
                        <a:lumMod val="40000"/>
                        <a:lumOff val="60000"/>
                      </a:schemeClr>
                    </a:solidFill>
                  </a:tcPr>
                </a:tc>
                <a:tc>
                  <a:txBody>
                    <a:bodyPr/>
                    <a:lstStyle/>
                    <a:p>
                      <a:pPr algn="ctr" fontAlgn="ctr"/>
                      <a:r>
                        <a:rPr lang="en-US" sz="1800" b="0" i="0" u="none" strike="noStrike">
                          <a:solidFill>
                            <a:srgbClr val="000000"/>
                          </a:solidFill>
                          <a:effectLst/>
                          <a:latin typeface="Calibri" panose="020F0502020204030204" pitchFamily="34" charset="0"/>
                        </a:rPr>
                        <a:t>2</a:t>
                      </a:r>
                    </a:p>
                  </a:txBody>
                  <a:tcPr marL="9525" marR="9525" marT="9525" marB="0" anchor="ctr"/>
                </a:tc>
                <a:extLst>
                  <a:ext uri="{0D108BD9-81ED-4DB2-BD59-A6C34878D82A}">
                    <a16:rowId xmlns:a16="http://schemas.microsoft.com/office/drawing/2014/main" val="1656219"/>
                  </a:ext>
                </a:extLst>
              </a:tr>
              <a:tr h="245174">
                <a:tc>
                  <a:txBody>
                    <a:bodyPr/>
                    <a:lstStyle/>
                    <a:p>
                      <a:pPr algn="l" fontAlgn="b"/>
                      <a:r>
                        <a:rPr lang="en-US" sz="1800" b="0" i="0" u="none" strike="noStrike" dirty="0" err="1">
                          <a:solidFill>
                            <a:srgbClr val="000000"/>
                          </a:solidFill>
                          <a:effectLst/>
                          <a:latin typeface="Calibri" panose="020F0502020204030204" pitchFamily="34" charset="0"/>
                        </a:rPr>
                        <a:t>Pcryo</a:t>
                      </a:r>
                      <a:r>
                        <a:rPr lang="en-US" sz="1800" b="0" i="0" u="none" strike="noStrike" dirty="0">
                          <a:solidFill>
                            <a:srgbClr val="000000"/>
                          </a:solidFill>
                          <a:effectLst/>
                          <a:latin typeface="Calibri" panose="020F0502020204030204" pitchFamily="34" charset="0"/>
                        </a:rPr>
                        <a:t> (MW)</a:t>
                      </a:r>
                    </a:p>
                  </a:txBody>
                  <a:tcPr marL="9525" marR="9525" marT="9525" marB="0" anchor="b"/>
                </a:tc>
                <a:tc>
                  <a:txBody>
                    <a:bodyPr/>
                    <a:lstStyle/>
                    <a:p>
                      <a:pPr algn="l" fontAlgn="b"/>
                      <a:r>
                        <a:rPr lang="en-US" sz="1800" b="0" i="0" u="none" strike="noStrike" dirty="0">
                          <a:solidFill>
                            <a:srgbClr val="000000"/>
                          </a:solidFill>
                          <a:effectLst/>
                          <a:latin typeface="Calibri" panose="020F0502020204030204" pitchFamily="34" charset="0"/>
                        </a:rPr>
                        <a:t>Collider</a:t>
                      </a:r>
                    </a:p>
                  </a:txBody>
                  <a:tcPr marL="9525" marR="9525" marT="9525" marB="0" anchor="b"/>
                </a:tc>
                <a:tc>
                  <a:txBody>
                    <a:bodyPr/>
                    <a:lstStyle/>
                    <a:p>
                      <a:pPr algn="ctr" fontAlgn="ctr"/>
                      <a:r>
                        <a:rPr lang="en-US" sz="1800" b="0" i="0" u="none" strike="noStrike">
                          <a:solidFill>
                            <a:srgbClr val="000000"/>
                          </a:solidFill>
                          <a:effectLst/>
                          <a:latin typeface="Calibri" panose="020F0502020204030204" pitchFamily="34" charset="0"/>
                        </a:rPr>
                        <a:t>1.2</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10</a:t>
                      </a:r>
                    </a:p>
                  </a:txBody>
                  <a:tcPr marL="9525" marR="9525" marT="9525" marB="0" anchor="ctr">
                    <a:solidFill>
                      <a:schemeClr val="accent1">
                        <a:lumMod val="40000"/>
                        <a:lumOff val="60000"/>
                      </a:schemeClr>
                    </a:solidFill>
                  </a:tcPr>
                </a:tc>
                <a:tc>
                  <a:txBody>
                    <a:bodyPr/>
                    <a:lstStyle/>
                    <a:p>
                      <a:pPr algn="ctr" fontAlgn="ctr"/>
                      <a:r>
                        <a:rPr lang="en-US" sz="1800" b="0" i="0" u="none" strike="noStrike">
                          <a:solidFill>
                            <a:srgbClr val="000000"/>
                          </a:solidFill>
                          <a:effectLst/>
                          <a:latin typeface="Calibri" panose="020F0502020204030204" pitchFamily="34" charset="0"/>
                        </a:rPr>
                        <a:t>11.5</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21</a:t>
                      </a:r>
                    </a:p>
                  </a:txBody>
                  <a:tcPr marL="9525" marR="9525" marT="9525" marB="0" anchor="ctr">
                    <a:solidFill>
                      <a:schemeClr val="accent1">
                        <a:lumMod val="40000"/>
                        <a:lumOff val="60000"/>
                      </a:schemeClr>
                    </a:solidFill>
                  </a:tcPr>
                </a:tc>
                <a:tc>
                  <a:txBody>
                    <a:bodyPr/>
                    <a:lstStyle/>
                    <a:p>
                      <a:pPr algn="ctr" fontAlgn="ctr"/>
                      <a:r>
                        <a:rPr lang="en-US" sz="1800" b="0" i="0" u="none" strike="noStrike" dirty="0">
                          <a:solidFill>
                            <a:srgbClr val="000000"/>
                          </a:solidFill>
                          <a:effectLst/>
                          <a:latin typeface="Calibri" panose="020F0502020204030204" pitchFamily="34" charset="0"/>
                        </a:rPr>
                        <a:t>11.5</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21</a:t>
                      </a:r>
                    </a:p>
                  </a:txBody>
                  <a:tcPr marL="9525" marR="9525" marT="9525" marB="0" anchor="ctr">
                    <a:solidFill>
                      <a:schemeClr val="accent1">
                        <a:lumMod val="40000"/>
                        <a:lumOff val="60000"/>
                      </a:schemeClr>
                    </a:solidFill>
                  </a:tcPr>
                </a:tc>
                <a:tc>
                  <a:txBody>
                    <a:bodyPr/>
                    <a:lstStyle/>
                    <a:p>
                      <a:pPr algn="ctr" fontAlgn="ctr"/>
                      <a:r>
                        <a:rPr lang="en-US" sz="1800" b="0" i="0" u="none" strike="noStrike" dirty="0">
                          <a:solidFill>
                            <a:srgbClr val="000000"/>
                          </a:solidFill>
                          <a:effectLst/>
                          <a:latin typeface="Calibri" panose="020F0502020204030204" pitchFamily="34" charset="0"/>
                        </a:rPr>
                        <a:t>27.6</a:t>
                      </a:r>
                    </a:p>
                  </a:txBody>
                  <a:tcPr marL="9525" marR="9525" marT="9525" marB="0" anchor="ctr"/>
                </a:tc>
                <a:extLst>
                  <a:ext uri="{0D108BD9-81ED-4DB2-BD59-A6C34878D82A}">
                    <a16:rowId xmlns:a16="http://schemas.microsoft.com/office/drawing/2014/main" val="1872626390"/>
                  </a:ext>
                </a:extLst>
              </a:tr>
              <a:tr h="245174">
                <a:tc>
                  <a:txBody>
                    <a:bodyPr/>
                    <a:lstStyle/>
                    <a:p>
                      <a:pPr algn="l" fontAlgn="b"/>
                      <a:r>
                        <a:rPr lang="en-US" sz="1800" b="0" i="0" u="none" strike="noStrike" dirty="0" err="1">
                          <a:solidFill>
                            <a:srgbClr val="000000"/>
                          </a:solidFill>
                          <a:effectLst/>
                          <a:latin typeface="Calibri" panose="020F0502020204030204" pitchFamily="34" charset="0"/>
                        </a:rPr>
                        <a:t>Pcryo</a:t>
                      </a:r>
                      <a:r>
                        <a:rPr lang="en-US" sz="1800" b="0" i="0" u="none" strike="noStrike" dirty="0">
                          <a:solidFill>
                            <a:srgbClr val="000000"/>
                          </a:solidFill>
                          <a:effectLst/>
                          <a:latin typeface="Calibri" panose="020F0502020204030204" pitchFamily="34" charset="0"/>
                        </a:rPr>
                        <a:t> (MW)</a:t>
                      </a:r>
                    </a:p>
                  </a:txBody>
                  <a:tcPr marL="9525" marR="9525" marT="9525" marB="0" anchor="b"/>
                </a:tc>
                <a:tc>
                  <a:txBody>
                    <a:bodyPr/>
                    <a:lstStyle/>
                    <a:p>
                      <a:pPr algn="l" fontAlgn="b"/>
                      <a:r>
                        <a:rPr lang="en-US" sz="1800" b="0" i="0" u="none" strike="noStrike" dirty="0">
                          <a:solidFill>
                            <a:srgbClr val="000000"/>
                          </a:solidFill>
                          <a:effectLst/>
                          <a:latin typeface="Calibri" panose="020F0502020204030204" pitchFamily="34" charset="0"/>
                        </a:rPr>
                        <a:t>Booster</a:t>
                      </a:r>
                    </a:p>
                  </a:txBody>
                  <a:tcPr marL="9525" marR="9525" marT="9525" marB="0" anchor="b"/>
                </a:tc>
                <a:tc>
                  <a:txBody>
                    <a:bodyPr/>
                    <a:lstStyle/>
                    <a:p>
                      <a:pPr algn="ctr" fontAlgn="ctr"/>
                      <a:r>
                        <a:rPr lang="en-US" sz="1800" b="0" i="0" u="none" strike="noStrike">
                          <a:solidFill>
                            <a:srgbClr val="000000"/>
                          </a:solidFill>
                          <a:effectLst/>
                          <a:latin typeface="Calibri" panose="020F0502020204030204" pitchFamily="34" charset="0"/>
                        </a:rPr>
                        <a:t>0.35</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1.3</a:t>
                      </a:r>
                    </a:p>
                  </a:txBody>
                  <a:tcPr marL="9525" marR="9525" marT="9525" marB="0" anchor="ctr">
                    <a:solidFill>
                      <a:schemeClr val="accent1">
                        <a:lumMod val="40000"/>
                        <a:lumOff val="60000"/>
                      </a:schemeClr>
                    </a:solidFill>
                  </a:tcPr>
                </a:tc>
                <a:tc>
                  <a:txBody>
                    <a:bodyPr/>
                    <a:lstStyle/>
                    <a:p>
                      <a:pPr algn="ctr" fontAlgn="ctr"/>
                      <a:r>
                        <a:rPr lang="en-US" sz="1800" b="0" i="0" u="none" strike="noStrike">
                          <a:solidFill>
                            <a:srgbClr val="000000"/>
                          </a:solidFill>
                          <a:effectLst/>
                          <a:latin typeface="Calibri" panose="020F0502020204030204" pitchFamily="34" charset="0"/>
                        </a:rPr>
                        <a:t>0.80</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2.5</a:t>
                      </a:r>
                    </a:p>
                  </a:txBody>
                  <a:tcPr marL="9525" marR="9525" marT="9525" marB="0" anchor="ctr">
                    <a:solidFill>
                      <a:schemeClr val="accent1">
                        <a:lumMod val="40000"/>
                        <a:lumOff val="60000"/>
                      </a:schemeClr>
                    </a:solidFill>
                  </a:tcPr>
                </a:tc>
                <a:tc>
                  <a:txBody>
                    <a:bodyPr/>
                    <a:lstStyle/>
                    <a:p>
                      <a:pPr algn="ctr" fontAlgn="ctr"/>
                      <a:r>
                        <a:rPr lang="en-US" sz="1800" b="0" i="0" u="none" strike="noStrike" dirty="0">
                          <a:solidFill>
                            <a:srgbClr val="000000"/>
                          </a:solidFill>
                          <a:effectLst/>
                          <a:latin typeface="Calibri" panose="020F0502020204030204" pitchFamily="34" charset="0"/>
                        </a:rPr>
                        <a:t>1.50</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4.9</a:t>
                      </a:r>
                    </a:p>
                  </a:txBody>
                  <a:tcPr marL="9525" marR="9525" marT="9525" marB="0" anchor="ctr">
                    <a:solidFill>
                      <a:schemeClr val="accent1">
                        <a:lumMod val="40000"/>
                        <a:lumOff val="60000"/>
                      </a:schemeClr>
                    </a:solidFill>
                  </a:tcPr>
                </a:tc>
                <a:tc>
                  <a:txBody>
                    <a:bodyPr/>
                    <a:lstStyle/>
                    <a:p>
                      <a:pPr algn="ctr" fontAlgn="ctr"/>
                      <a:r>
                        <a:rPr lang="en-US" sz="1800" b="0" i="0" u="none" strike="noStrike" dirty="0">
                          <a:solidFill>
                            <a:srgbClr val="000000"/>
                          </a:solidFill>
                          <a:effectLst/>
                          <a:latin typeface="Calibri" panose="020F0502020204030204" pitchFamily="34" charset="0"/>
                        </a:rPr>
                        <a:t>7.40</a:t>
                      </a:r>
                    </a:p>
                  </a:txBody>
                  <a:tcPr marL="9525" marR="9525" marT="9525" marB="0" anchor="ctr"/>
                </a:tc>
                <a:extLst>
                  <a:ext uri="{0D108BD9-81ED-4DB2-BD59-A6C34878D82A}">
                    <a16:rowId xmlns:a16="http://schemas.microsoft.com/office/drawing/2014/main" val="3909453730"/>
                  </a:ext>
                </a:extLst>
              </a:tr>
              <a:tr h="245174">
                <a:tc>
                  <a:txBody>
                    <a:bodyPr/>
                    <a:lstStyle/>
                    <a:p>
                      <a:pPr algn="l" fontAlgn="b"/>
                      <a:r>
                        <a:rPr lang="en-GB" sz="1800" b="0" i="0" u="none" strike="noStrike" dirty="0" err="1">
                          <a:solidFill>
                            <a:srgbClr val="000000"/>
                          </a:solidFill>
                          <a:effectLst/>
                          <a:latin typeface="Calibri" panose="020F0502020204030204" pitchFamily="34" charset="0"/>
                        </a:rPr>
                        <a:t>Pcv</a:t>
                      </a:r>
                      <a:r>
                        <a:rPr lang="en-GB" sz="1800" b="0" i="0" u="none" strike="noStrike" dirty="0">
                          <a:solidFill>
                            <a:srgbClr val="000000"/>
                          </a:solidFill>
                          <a:effectLst/>
                          <a:latin typeface="Calibri" panose="020F0502020204030204" pitchFamily="34" charset="0"/>
                        </a:rPr>
                        <a:t> (MW)</a:t>
                      </a:r>
                    </a:p>
                  </a:txBody>
                  <a:tcPr marL="9525" marR="9525" marT="9525" marB="0" anchor="b"/>
                </a:tc>
                <a:tc>
                  <a:txBody>
                    <a:bodyPr/>
                    <a:lstStyle/>
                    <a:p>
                      <a:pPr algn="l" fontAlgn="b"/>
                      <a:r>
                        <a:rPr lang="en-GB" sz="1800" b="0" i="0" u="none" strike="noStrike">
                          <a:solidFill>
                            <a:srgbClr val="000000"/>
                          </a:solidFill>
                          <a:effectLst/>
                          <a:latin typeface="Calibri" panose="020F0502020204030204" pitchFamily="34" charset="0"/>
                        </a:rPr>
                        <a:t>all</a:t>
                      </a:r>
                    </a:p>
                  </a:txBody>
                  <a:tcPr marL="9525" marR="9525" marT="9525" marB="0" anchor="b"/>
                </a:tc>
                <a:tc>
                  <a:txBody>
                    <a:bodyPr/>
                    <a:lstStyle/>
                    <a:p>
                      <a:pPr algn="ctr" fontAlgn="ctr"/>
                      <a:r>
                        <a:rPr lang="en-US" sz="1800" b="0" i="0" u="none" strike="noStrike">
                          <a:solidFill>
                            <a:srgbClr val="000000"/>
                          </a:solidFill>
                          <a:effectLst/>
                          <a:latin typeface="Calibri" panose="020F0502020204030204" pitchFamily="34" charset="0"/>
                        </a:rPr>
                        <a:t>25</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9</a:t>
                      </a:r>
                    </a:p>
                  </a:txBody>
                  <a:tcPr marL="9525" marR="9525" marT="9525" marB="0" anchor="ctr">
                    <a:solidFill>
                      <a:schemeClr val="accent1">
                        <a:lumMod val="40000"/>
                        <a:lumOff val="60000"/>
                      </a:schemeClr>
                    </a:solidFill>
                  </a:tcPr>
                </a:tc>
                <a:tc>
                  <a:txBody>
                    <a:bodyPr/>
                    <a:lstStyle/>
                    <a:p>
                      <a:pPr algn="ctr" fontAlgn="ctr"/>
                      <a:r>
                        <a:rPr lang="en-US" sz="1800" b="0" i="0" u="none" strike="noStrike">
                          <a:solidFill>
                            <a:srgbClr val="000000"/>
                          </a:solidFill>
                          <a:effectLst/>
                          <a:latin typeface="Calibri" panose="020F0502020204030204" pitchFamily="34" charset="0"/>
                        </a:rPr>
                        <a:t>26</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13</a:t>
                      </a:r>
                    </a:p>
                  </a:txBody>
                  <a:tcPr marL="9525" marR="9525" marT="9525" marB="0" anchor="ctr">
                    <a:solidFill>
                      <a:schemeClr val="accent1">
                        <a:lumMod val="40000"/>
                        <a:lumOff val="60000"/>
                      </a:schemeClr>
                    </a:solidFill>
                  </a:tcPr>
                </a:tc>
                <a:tc>
                  <a:txBody>
                    <a:bodyPr/>
                    <a:lstStyle/>
                    <a:p>
                      <a:pPr algn="ctr" fontAlgn="ctr"/>
                      <a:r>
                        <a:rPr lang="en-US" sz="1800" b="0" i="0" u="none" strike="noStrike">
                          <a:solidFill>
                            <a:srgbClr val="000000"/>
                          </a:solidFill>
                          <a:effectLst/>
                          <a:latin typeface="Calibri" panose="020F0502020204030204" pitchFamily="34" charset="0"/>
                        </a:rPr>
                        <a:t>28</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18</a:t>
                      </a:r>
                    </a:p>
                  </a:txBody>
                  <a:tcPr marL="9525" marR="9525" marT="9525" marB="0" anchor="ctr">
                    <a:solidFill>
                      <a:schemeClr val="accent1">
                        <a:lumMod val="40000"/>
                        <a:lumOff val="60000"/>
                      </a:schemeClr>
                    </a:solidFill>
                  </a:tcPr>
                </a:tc>
                <a:tc>
                  <a:txBody>
                    <a:bodyPr/>
                    <a:lstStyle/>
                    <a:p>
                      <a:pPr algn="ctr" fontAlgn="ctr"/>
                      <a:r>
                        <a:rPr lang="en-US" sz="1800" b="0" i="0" u="none" strike="noStrike" dirty="0">
                          <a:solidFill>
                            <a:srgbClr val="000000"/>
                          </a:solidFill>
                          <a:effectLst/>
                          <a:latin typeface="Calibri" panose="020F0502020204030204" pitchFamily="34" charset="0"/>
                        </a:rPr>
                        <a:t>33</a:t>
                      </a:r>
                    </a:p>
                  </a:txBody>
                  <a:tcPr marL="9525" marR="9525" marT="9525" marB="0" anchor="ctr"/>
                </a:tc>
                <a:extLst>
                  <a:ext uri="{0D108BD9-81ED-4DB2-BD59-A6C34878D82A}">
                    <a16:rowId xmlns:a16="http://schemas.microsoft.com/office/drawing/2014/main" val="588031136"/>
                  </a:ext>
                </a:extLst>
              </a:tr>
              <a:tr h="245174">
                <a:tc>
                  <a:txBody>
                    <a:bodyPr/>
                    <a:lstStyle/>
                    <a:p>
                      <a:pPr algn="l" fontAlgn="b"/>
                      <a:r>
                        <a:rPr lang="en-GB" sz="1800" b="0" i="0" u="none" strike="noStrike" dirty="0">
                          <a:solidFill>
                            <a:srgbClr val="000000"/>
                          </a:solidFill>
                          <a:effectLst/>
                          <a:latin typeface="Calibri" panose="020F0502020204030204" pitchFamily="34" charset="0"/>
                        </a:rPr>
                        <a:t>PEL magnets (MW)</a:t>
                      </a:r>
                    </a:p>
                  </a:txBody>
                  <a:tcPr marL="9525" marR="9525" marT="9525" marB="0" anchor="b"/>
                </a:tc>
                <a:tc>
                  <a:txBody>
                    <a:bodyPr/>
                    <a:lstStyle/>
                    <a:p>
                      <a:pPr algn="l" fontAlgn="b"/>
                      <a:r>
                        <a:rPr lang="en-GB" sz="1800" b="0" i="0" u="none" strike="noStrike" dirty="0">
                          <a:solidFill>
                            <a:srgbClr val="000000"/>
                          </a:solidFill>
                          <a:effectLst/>
                          <a:latin typeface="Calibri" panose="020F0502020204030204" pitchFamily="34" charset="0"/>
                        </a:rPr>
                        <a:t>Collider</a:t>
                      </a:r>
                    </a:p>
                  </a:txBody>
                  <a:tcPr marL="9525" marR="9525" marT="9525" marB="0" anchor="b"/>
                </a:tc>
                <a:tc>
                  <a:txBody>
                    <a:bodyPr/>
                    <a:lstStyle/>
                    <a:p>
                      <a:pPr algn="ctr" fontAlgn="ctr"/>
                      <a:r>
                        <a:rPr lang="en-US" sz="1800" b="0" i="0" u="none" strike="noStrike">
                          <a:solidFill>
                            <a:srgbClr val="000000"/>
                          </a:solidFill>
                          <a:effectLst/>
                          <a:latin typeface="Calibri" panose="020F0502020204030204" pitchFamily="34" charset="0"/>
                        </a:rPr>
                        <a:t>6</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13</a:t>
                      </a:r>
                    </a:p>
                  </a:txBody>
                  <a:tcPr marL="9525" marR="9525" marT="9525" marB="0" anchor="ctr">
                    <a:solidFill>
                      <a:schemeClr val="accent1">
                        <a:lumMod val="40000"/>
                        <a:lumOff val="60000"/>
                      </a:schemeClr>
                    </a:solidFill>
                  </a:tcPr>
                </a:tc>
                <a:tc>
                  <a:txBody>
                    <a:bodyPr/>
                    <a:lstStyle/>
                    <a:p>
                      <a:pPr algn="ctr" fontAlgn="ctr"/>
                      <a:r>
                        <a:rPr lang="en-US" sz="1800" b="0" i="0" u="none" strike="noStrike">
                          <a:solidFill>
                            <a:srgbClr val="000000"/>
                          </a:solidFill>
                          <a:effectLst/>
                          <a:latin typeface="Calibri" panose="020F0502020204030204" pitchFamily="34" charset="0"/>
                        </a:rPr>
                        <a:t>17</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20</a:t>
                      </a:r>
                    </a:p>
                  </a:txBody>
                  <a:tcPr marL="9525" marR="9525" marT="9525" marB="0" anchor="ctr">
                    <a:solidFill>
                      <a:schemeClr val="accent1">
                        <a:lumMod val="40000"/>
                        <a:lumOff val="60000"/>
                      </a:schemeClr>
                    </a:solidFill>
                  </a:tcPr>
                </a:tc>
                <a:tc>
                  <a:txBody>
                    <a:bodyPr/>
                    <a:lstStyle/>
                    <a:p>
                      <a:pPr algn="ctr" fontAlgn="ctr"/>
                      <a:r>
                        <a:rPr lang="en-US" sz="1800" b="0" i="0" u="none" strike="noStrike">
                          <a:solidFill>
                            <a:srgbClr val="000000"/>
                          </a:solidFill>
                          <a:effectLst/>
                          <a:latin typeface="Calibri" panose="020F0502020204030204" pitchFamily="34" charset="0"/>
                        </a:rPr>
                        <a:t>39</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29</a:t>
                      </a:r>
                    </a:p>
                  </a:txBody>
                  <a:tcPr marL="9525" marR="9525" marT="9525" marB="0" anchor="ctr">
                    <a:solidFill>
                      <a:schemeClr val="accent1">
                        <a:lumMod val="40000"/>
                        <a:lumOff val="60000"/>
                      </a:schemeClr>
                    </a:solidFill>
                  </a:tcPr>
                </a:tc>
                <a:tc>
                  <a:txBody>
                    <a:bodyPr/>
                    <a:lstStyle/>
                    <a:p>
                      <a:pPr algn="ctr" fontAlgn="ctr"/>
                      <a:r>
                        <a:rPr lang="en-US" sz="1800" b="0" i="0" u="none" strike="noStrike" dirty="0">
                          <a:solidFill>
                            <a:srgbClr val="000000"/>
                          </a:solidFill>
                          <a:effectLst/>
                          <a:latin typeface="Calibri" panose="020F0502020204030204" pitchFamily="34" charset="0"/>
                        </a:rPr>
                        <a:t>89</a:t>
                      </a:r>
                    </a:p>
                  </a:txBody>
                  <a:tcPr marL="9525" marR="9525" marT="9525" marB="0" anchor="ctr"/>
                </a:tc>
                <a:extLst>
                  <a:ext uri="{0D108BD9-81ED-4DB2-BD59-A6C34878D82A}">
                    <a16:rowId xmlns:a16="http://schemas.microsoft.com/office/drawing/2014/main" val="1712209607"/>
                  </a:ext>
                </a:extLst>
              </a:tr>
              <a:tr h="245174">
                <a:tc>
                  <a:txBody>
                    <a:bodyPr/>
                    <a:lstStyle/>
                    <a:p>
                      <a:pPr algn="l" fontAlgn="b"/>
                      <a:r>
                        <a:rPr lang="en-GB" sz="1800" b="0" i="0" u="none" strike="noStrike" dirty="0">
                          <a:solidFill>
                            <a:srgbClr val="000000"/>
                          </a:solidFill>
                          <a:effectLst/>
                          <a:latin typeface="Calibri" panose="020F0502020204030204" pitchFamily="34" charset="0"/>
                        </a:rPr>
                        <a:t>PEL magnets (MW)</a:t>
                      </a:r>
                    </a:p>
                  </a:txBody>
                  <a:tcPr marL="9525" marR="9525" marT="9525" marB="0" anchor="b"/>
                </a:tc>
                <a:tc>
                  <a:txBody>
                    <a:bodyPr/>
                    <a:lstStyle/>
                    <a:p>
                      <a:pPr algn="l" fontAlgn="b"/>
                      <a:r>
                        <a:rPr lang="en-GB" sz="1800" b="0" i="0" u="none" strike="noStrike" dirty="0">
                          <a:solidFill>
                            <a:srgbClr val="000000"/>
                          </a:solidFill>
                          <a:effectLst/>
                          <a:latin typeface="Calibri" panose="020F0502020204030204" pitchFamily="34" charset="0"/>
                        </a:rPr>
                        <a:t>Booster</a:t>
                      </a:r>
                    </a:p>
                  </a:txBody>
                  <a:tcPr marL="9525" marR="9525" marT="9525" marB="0" anchor="b"/>
                </a:tc>
                <a:tc>
                  <a:txBody>
                    <a:bodyPr/>
                    <a:lstStyle/>
                    <a:p>
                      <a:pPr algn="ctr" fontAlgn="ctr"/>
                      <a:r>
                        <a:rPr lang="en-US" sz="18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2</a:t>
                      </a:r>
                    </a:p>
                  </a:txBody>
                  <a:tcPr marL="9525" marR="9525" marT="9525" marB="0" anchor="ctr">
                    <a:solidFill>
                      <a:schemeClr val="accent1">
                        <a:lumMod val="40000"/>
                        <a:lumOff val="60000"/>
                      </a:schemeClr>
                    </a:solidFill>
                  </a:tcPr>
                </a:tc>
                <a:tc>
                  <a:txBody>
                    <a:bodyPr/>
                    <a:lstStyle/>
                    <a:p>
                      <a:pPr algn="ctr" fontAlgn="ctr"/>
                      <a:r>
                        <a:rPr lang="en-US" sz="18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7</a:t>
                      </a:r>
                    </a:p>
                  </a:txBody>
                  <a:tcPr marL="9525" marR="9525" marT="9525" marB="0" anchor="ctr">
                    <a:solidFill>
                      <a:schemeClr val="accent1">
                        <a:lumMod val="40000"/>
                        <a:lumOff val="60000"/>
                      </a:schemeClr>
                    </a:solidFill>
                  </a:tcPr>
                </a:tc>
                <a:tc>
                  <a:txBody>
                    <a:bodyPr/>
                    <a:lstStyle/>
                    <a:p>
                      <a:pPr algn="ctr" fontAlgn="ctr"/>
                      <a:r>
                        <a:rPr lang="en-US" sz="18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15</a:t>
                      </a:r>
                    </a:p>
                  </a:txBody>
                  <a:tcPr marL="9525" marR="9525" marT="9525" marB="0" anchor="ctr">
                    <a:solidFill>
                      <a:schemeClr val="accent1">
                        <a:lumMod val="40000"/>
                        <a:lumOff val="60000"/>
                      </a:schemeClr>
                    </a:solidFill>
                  </a:tcPr>
                </a:tc>
                <a:tc>
                  <a:txBody>
                    <a:bodyPr/>
                    <a:lstStyle/>
                    <a:p>
                      <a:pPr algn="ctr" fontAlgn="ctr"/>
                      <a:r>
                        <a:rPr lang="en-US" sz="1800" b="0" i="0" u="none" strike="noStrike">
                          <a:solidFill>
                            <a:srgbClr val="000000"/>
                          </a:solidFill>
                          <a:effectLst/>
                          <a:latin typeface="Calibri" panose="020F0502020204030204" pitchFamily="34" charset="0"/>
                        </a:rPr>
                        <a:t>11</a:t>
                      </a:r>
                    </a:p>
                  </a:txBody>
                  <a:tcPr marL="9525" marR="9525" marT="9525" marB="0" anchor="ctr"/>
                </a:tc>
                <a:extLst>
                  <a:ext uri="{0D108BD9-81ED-4DB2-BD59-A6C34878D82A}">
                    <a16:rowId xmlns:a16="http://schemas.microsoft.com/office/drawing/2014/main" val="604709128"/>
                  </a:ext>
                </a:extLst>
              </a:tr>
              <a:tr h="245174">
                <a:tc>
                  <a:txBody>
                    <a:bodyPr/>
                    <a:lstStyle/>
                    <a:p>
                      <a:pPr algn="l" fontAlgn="b"/>
                      <a:r>
                        <a:rPr lang="en-GB" sz="1800" b="0" i="0" u="none" strike="noStrike" dirty="0">
                          <a:solidFill>
                            <a:srgbClr val="000000"/>
                          </a:solidFill>
                          <a:effectLst/>
                          <a:latin typeface="Calibri" panose="020F0502020204030204" pitchFamily="34" charset="0"/>
                        </a:rPr>
                        <a:t>Experiments (MW)</a:t>
                      </a:r>
                    </a:p>
                  </a:txBody>
                  <a:tcPr marL="9525" marR="9525" marT="9525" marB="0" anchor="b"/>
                </a:tc>
                <a:tc>
                  <a:txBody>
                    <a:bodyPr/>
                    <a:lstStyle/>
                    <a:p>
                      <a:pPr algn="l" fontAlgn="b"/>
                      <a:r>
                        <a:rPr lang="en-GB" sz="1800" b="0" i="0" u="none" strike="noStrike" dirty="0">
                          <a:solidFill>
                            <a:srgbClr val="000000"/>
                          </a:solidFill>
                          <a:effectLst/>
                          <a:latin typeface="Calibri" panose="020F0502020204030204" pitchFamily="34" charset="0"/>
                        </a:rPr>
                        <a:t>Pt A &amp; G</a:t>
                      </a:r>
                    </a:p>
                  </a:txBody>
                  <a:tcPr marL="9525" marR="9525" marT="9525" marB="0" anchor="b"/>
                </a:tc>
                <a:tc>
                  <a:txBody>
                    <a:bodyPr/>
                    <a:lstStyle/>
                    <a:p>
                      <a:pPr algn="ctr" fontAlgn="ctr"/>
                      <a:r>
                        <a:rPr lang="en-US" sz="1800" b="0" i="0" u="none" strike="noStrike" dirty="0">
                          <a:solidFill>
                            <a:srgbClr val="000000"/>
                          </a:solidFill>
                          <a:effectLst/>
                          <a:latin typeface="Calibri" panose="020F0502020204030204" pitchFamily="34" charset="0"/>
                        </a:rPr>
                        <a:t>10</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5</a:t>
                      </a:r>
                    </a:p>
                  </a:txBody>
                  <a:tcPr marL="9525" marR="9525" marT="9525" marB="0" anchor="ctr">
                    <a:solidFill>
                      <a:schemeClr val="accent1">
                        <a:lumMod val="40000"/>
                        <a:lumOff val="60000"/>
                      </a:schemeClr>
                    </a:solidFill>
                  </a:tcPr>
                </a:tc>
                <a:tc>
                  <a:txBody>
                    <a:bodyPr/>
                    <a:lstStyle/>
                    <a:p>
                      <a:pPr algn="ctr" fontAlgn="ctr"/>
                      <a:r>
                        <a:rPr lang="en-US" sz="1800" b="0" i="0" u="none" strike="noStrike">
                          <a:solidFill>
                            <a:srgbClr val="000000"/>
                          </a:solidFill>
                          <a:effectLst/>
                          <a:latin typeface="Calibri" panose="020F0502020204030204" pitchFamily="34" charset="0"/>
                        </a:rPr>
                        <a:t>10</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5</a:t>
                      </a:r>
                    </a:p>
                  </a:txBody>
                  <a:tcPr marL="9525" marR="9525" marT="9525" marB="0" anchor="ctr">
                    <a:solidFill>
                      <a:schemeClr val="accent1">
                        <a:lumMod val="40000"/>
                        <a:lumOff val="60000"/>
                      </a:schemeClr>
                    </a:solidFill>
                  </a:tcPr>
                </a:tc>
                <a:tc>
                  <a:txBody>
                    <a:bodyPr/>
                    <a:lstStyle/>
                    <a:p>
                      <a:pPr algn="ctr" fontAlgn="ctr"/>
                      <a:r>
                        <a:rPr lang="en-US" sz="1800" b="0" i="0" u="none" strike="noStrike">
                          <a:solidFill>
                            <a:srgbClr val="000000"/>
                          </a:solidFill>
                          <a:effectLst/>
                          <a:latin typeface="Calibri" panose="020F0502020204030204" pitchFamily="34" charset="0"/>
                        </a:rPr>
                        <a:t>10</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5</a:t>
                      </a:r>
                    </a:p>
                  </a:txBody>
                  <a:tcPr marL="9525" marR="9525" marT="9525" marB="0" anchor="ctr">
                    <a:solidFill>
                      <a:schemeClr val="accent1">
                        <a:lumMod val="40000"/>
                        <a:lumOff val="60000"/>
                      </a:schemeClr>
                    </a:solidFill>
                  </a:tcPr>
                </a:tc>
                <a:tc>
                  <a:txBody>
                    <a:bodyPr/>
                    <a:lstStyle/>
                    <a:p>
                      <a:pPr algn="ctr" fontAlgn="ctr"/>
                      <a:r>
                        <a:rPr lang="en-US" sz="1800" b="0" i="0" u="none" strike="noStrike">
                          <a:solidFill>
                            <a:srgbClr val="000000"/>
                          </a:solidFill>
                          <a:effectLst/>
                          <a:latin typeface="Calibri" panose="020F0502020204030204" pitchFamily="34" charset="0"/>
                        </a:rPr>
                        <a:t>10</a:t>
                      </a:r>
                    </a:p>
                  </a:txBody>
                  <a:tcPr marL="9525" marR="9525" marT="9525" marB="0" anchor="ctr"/>
                </a:tc>
                <a:extLst>
                  <a:ext uri="{0D108BD9-81ED-4DB2-BD59-A6C34878D82A}">
                    <a16:rowId xmlns:a16="http://schemas.microsoft.com/office/drawing/2014/main" val="2124274925"/>
                  </a:ext>
                </a:extLst>
              </a:tr>
              <a:tr h="245174">
                <a:tc>
                  <a:txBody>
                    <a:bodyPr/>
                    <a:lstStyle/>
                    <a:p>
                      <a:pPr algn="l" fontAlgn="b"/>
                      <a:r>
                        <a:rPr lang="en-GB" sz="1800" b="0" i="0" u="none" strike="noStrike" dirty="0">
                          <a:solidFill>
                            <a:srgbClr val="000000"/>
                          </a:solidFill>
                          <a:effectLst/>
                          <a:latin typeface="Calibri" panose="020F0502020204030204" pitchFamily="34" charset="0"/>
                        </a:rPr>
                        <a:t>Data </a:t>
                      </a:r>
                      <a:r>
                        <a:rPr lang="en-GB" sz="1800" b="0" i="0" u="none" strike="noStrike" dirty="0" err="1">
                          <a:solidFill>
                            <a:srgbClr val="000000"/>
                          </a:solidFill>
                          <a:effectLst/>
                          <a:latin typeface="Calibri" panose="020F0502020204030204" pitchFamily="34" charset="0"/>
                        </a:rPr>
                        <a:t>centers</a:t>
                      </a:r>
                      <a:r>
                        <a:rPr lang="en-GB" sz="1800" b="0" i="0" u="none" strike="noStrike" dirty="0">
                          <a:solidFill>
                            <a:srgbClr val="000000"/>
                          </a:solidFill>
                          <a:effectLst/>
                          <a:latin typeface="Calibri" panose="020F0502020204030204" pitchFamily="34" charset="0"/>
                        </a:rPr>
                        <a:t> (MW)</a:t>
                      </a:r>
                    </a:p>
                  </a:txBody>
                  <a:tcPr marL="9525" marR="9525" marT="9525" marB="0" anchor="b"/>
                </a:tc>
                <a:tc>
                  <a:txBody>
                    <a:bodyPr/>
                    <a:lstStyle/>
                    <a:p>
                      <a:pPr algn="l" fontAlgn="b"/>
                      <a:r>
                        <a:rPr lang="en-GB" sz="1800" b="0" i="0" u="none" strike="noStrike">
                          <a:solidFill>
                            <a:srgbClr val="000000"/>
                          </a:solidFill>
                          <a:effectLst/>
                          <a:latin typeface="Calibri" panose="020F0502020204030204" pitchFamily="34" charset="0"/>
                        </a:rPr>
                        <a:t>Pt A &amp; G</a:t>
                      </a:r>
                    </a:p>
                  </a:txBody>
                  <a:tcPr marL="9525" marR="9525" marT="9525" marB="0" anchor="b"/>
                </a:tc>
                <a:tc>
                  <a:txBody>
                    <a:bodyPr/>
                    <a:lstStyle/>
                    <a:p>
                      <a:pPr algn="ctr" fontAlgn="ctr"/>
                      <a:r>
                        <a:rPr lang="en-US" sz="18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2</a:t>
                      </a:r>
                    </a:p>
                  </a:txBody>
                  <a:tcPr marL="9525" marR="9525" marT="9525" marB="0" anchor="ctr">
                    <a:solidFill>
                      <a:schemeClr val="accent1">
                        <a:lumMod val="40000"/>
                        <a:lumOff val="60000"/>
                      </a:schemeClr>
                    </a:solidFill>
                  </a:tcPr>
                </a:tc>
                <a:tc>
                  <a:txBody>
                    <a:bodyPr/>
                    <a:lstStyle/>
                    <a:p>
                      <a:pPr algn="ctr" fontAlgn="ctr"/>
                      <a:r>
                        <a:rPr lang="en-US" sz="18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2</a:t>
                      </a:r>
                    </a:p>
                  </a:txBody>
                  <a:tcPr marL="9525" marR="9525" marT="9525" marB="0" anchor="ctr">
                    <a:solidFill>
                      <a:schemeClr val="accent1">
                        <a:lumMod val="40000"/>
                        <a:lumOff val="60000"/>
                      </a:schemeClr>
                    </a:solidFill>
                  </a:tcPr>
                </a:tc>
                <a:tc>
                  <a:txBody>
                    <a:bodyPr/>
                    <a:lstStyle/>
                    <a:p>
                      <a:pPr algn="ctr" fontAlgn="ctr"/>
                      <a:r>
                        <a:rPr lang="en-US" sz="18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2</a:t>
                      </a:r>
                    </a:p>
                  </a:txBody>
                  <a:tcPr marL="9525" marR="9525" marT="9525" marB="0" anchor="ctr">
                    <a:solidFill>
                      <a:schemeClr val="accent1">
                        <a:lumMod val="40000"/>
                        <a:lumOff val="60000"/>
                      </a:schemeClr>
                    </a:solidFill>
                  </a:tcPr>
                </a:tc>
                <a:tc>
                  <a:txBody>
                    <a:bodyPr/>
                    <a:lstStyle/>
                    <a:p>
                      <a:pPr algn="ctr" fontAlgn="ctr"/>
                      <a:r>
                        <a:rPr lang="en-US" sz="1800" b="0" i="0" u="none" strike="noStrike">
                          <a:solidFill>
                            <a:srgbClr val="000000"/>
                          </a:solidFill>
                          <a:effectLst/>
                          <a:latin typeface="Calibri" panose="020F0502020204030204" pitchFamily="34" charset="0"/>
                        </a:rPr>
                        <a:t>4</a:t>
                      </a:r>
                    </a:p>
                  </a:txBody>
                  <a:tcPr marL="9525" marR="9525" marT="9525" marB="0" anchor="ctr"/>
                </a:tc>
                <a:extLst>
                  <a:ext uri="{0D108BD9-81ED-4DB2-BD59-A6C34878D82A}">
                    <a16:rowId xmlns:a16="http://schemas.microsoft.com/office/drawing/2014/main" val="3512213944"/>
                  </a:ext>
                </a:extLst>
              </a:tr>
              <a:tr h="245174">
                <a:tc>
                  <a:txBody>
                    <a:bodyPr/>
                    <a:lstStyle/>
                    <a:p>
                      <a:pPr algn="l" fontAlgn="b"/>
                      <a:r>
                        <a:rPr lang="en-GB" sz="1800" b="0" i="0" u="none" strike="noStrike" dirty="0">
                          <a:solidFill>
                            <a:srgbClr val="000000"/>
                          </a:solidFill>
                          <a:effectLst/>
                          <a:latin typeface="Calibri" panose="020F0502020204030204" pitchFamily="34" charset="0"/>
                        </a:rPr>
                        <a:t>General services (MW)</a:t>
                      </a: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800" b="0" i="0" u="none" strike="noStrike" dirty="0">
                          <a:solidFill>
                            <a:srgbClr val="000000"/>
                          </a:solidFill>
                          <a:effectLst/>
                          <a:latin typeface="Calibri" panose="020F0502020204030204" pitchFamily="34" charset="0"/>
                        </a:rPr>
                        <a:t>26</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7</a:t>
                      </a:r>
                    </a:p>
                  </a:txBody>
                  <a:tcPr marL="9525" marR="9525" marT="9525" marB="0" anchor="ctr">
                    <a:solidFill>
                      <a:schemeClr val="accent1">
                        <a:lumMod val="40000"/>
                        <a:lumOff val="60000"/>
                      </a:schemeClr>
                    </a:solidFill>
                  </a:tcPr>
                </a:tc>
                <a:tc>
                  <a:txBody>
                    <a:bodyPr/>
                    <a:lstStyle/>
                    <a:p>
                      <a:pPr algn="ctr" fontAlgn="ctr"/>
                      <a:r>
                        <a:rPr lang="en-US" sz="1800" b="0" i="0" u="none" strike="noStrike">
                          <a:solidFill>
                            <a:srgbClr val="000000"/>
                          </a:solidFill>
                          <a:effectLst/>
                          <a:latin typeface="Calibri" panose="020F0502020204030204" pitchFamily="34" charset="0"/>
                        </a:rPr>
                        <a:t>26</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7</a:t>
                      </a:r>
                    </a:p>
                  </a:txBody>
                  <a:tcPr marL="9525" marR="9525" marT="9525" marB="0" anchor="ctr">
                    <a:solidFill>
                      <a:schemeClr val="accent1">
                        <a:lumMod val="40000"/>
                        <a:lumOff val="60000"/>
                      </a:schemeClr>
                    </a:solidFill>
                  </a:tcPr>
                </a:tc>
                <a:tc>
                  <a:txBody>
                    <a:bodyPr/>
                    <a:lstStyle/>
                    <a:p>
                      <a:pPr algn="ctr" fontAlgn="ctr"/>
                      <a:r>
                        <a:rPr lang="en-US" sz="1800" b="0" i="0" u="none" strike="noStrike">
                          <a:solidFill>
                            <a:srgbClr val="000000"/>
                          </a:solidFill>
                          <a:effectLst/>
                          <a:latin typeface="Calibri" panose="020F0502020204030204" pitchFamily="34" charset="0"/>
                        </a:rPr>
                        <a:t>26</a:t>
                      </a:r>
                    </a:p>
                  </a:txBody>
                  <a:tcPr marL="9525" marR="9525" marT="9525" marB="0" anchor="ctr"/>
                </a:tc>
                <a:tc>
                  <a:txBody>
                    <a:bodyPr/>
                    <a:lstStyle/>
                    <a:p>
                      <a:pPr algn="ctr" fontAlgn="ctr"/>
                      <a:r>
                        <a:rPr lang="en-US" sz="1800" b="0" i="0" u="none" strike="noStrike" dirty="0">
                          <a:solidFill>
                            <a:srgbClr val="000000"/>
                          </a:solidFill>
                          <a:effectLst/>
                          <a:latin typeface="Calibri" panose="020F0502020204030204" pitchFamily="34" charset="0"/>
                        </a:rPr>
                        <a:t>7</a:t>
                      </a:r>
                    </a:p>
                  </a:txBody>
                  <a:tcPr marL="9525" marR="9525" marT="9525" marB="0" anchor="ctr">
                    <a:solidFill>
                      <a:schemeClr val="accent1">
                        <a:lumMod val="40000"/>
                        <a:lumOff val="60000"/>
                      </a:schemeClr>
                    </a:solidFill>
                  </a:tcPr>
                </a:tc>
                <a:tc>
                  <a:txBody>
                    <a:bodyPr/>
                    <a:lstStyle/>
                    <a:p>
                      <a:pPr algn="ctr" fontAlgn="ctr"/>
                      <a:r>
                        <a:rPr lang="en-US" sz="1800" b="0" i="0" u="none" strike="noStrike">
                          <a:solidFill>
                            <a:srgbClr val="000000"/>
                          </a:solidFill>
                          <a:effectLst/>
                          <a:latin typeface="Calibri" panose="020F0502020204030204" pitchFamily="34" charset="0"/>
                        </a:rPr>
                        <a:t>26</a:t>
                      </a:r>
                    </a:p>
                  </a:txBody>
                  <a:tcPr marL="9525" marR="9525" marT="9525" marB="0" anchor="ctr"/>
                </a:tc>
                <a:extLst>
                  <a:ext uri="{0D108BD9-81ED-4DB2-BD59-A6C34878D82A}">
                    <a16:rowId xmlns:a16="http://schemas.microsoft.com/office/drawing/2014/main" val="3054593684"/>
                  </a:ext>
                </a:extLst>
              </a:tr>
              <a:tr h="245174">
                <a:tc>
                  <a:txBody>
                    <a:bodyPr/>
                    <a:lstStyle/>
                    <a:p>
                      <a:pPr algn="l" fontAlgn="b"/>
                      <a:endParaRPr lang="en-GB"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ct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endParaRPr lang="en-US" sz="1800" b="0" i="0" u="none" strike="noStrike">
                        <a:solidFill>
                          <a:srgbClr val="000000"/>
                        </a:solidFill>
                        <a:effectLst/>
                        <a:latin typeface="Calibri" panose="020F0502020204030204" pitchFamily="34" charset="0"/>
                      </a:endParaRPr>
                    </a:p>
                  </a:txBody>
                  <a:tcPr marL="9525" marR="9525" marT="9525" marB="0" anchor="ctr">
                    <a:solidFill>
                      <a:schemeClr val="accent1">
                        <a:lumMod val="40000"/>
                        <a:lumOff val="60000"/>
                      </a:schemeClr>
                    </a:solidFill>
                  </a:tcPr>
                </a:tc>
                <a:tc>
                  <a:txBody>
                    <a:bodyPr/>
                    <a:lstStyle/>
                    <a:p>
                      <a:pPr algn="ctr" fontAlgn="ctr"/>
                      <a:endParaRPr lang="en-US"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endParaRPr lang="en-US" sz="1800" b="0" i="0" u="none" strike="noStrike" dirty="0">
                        <a:solidFill>
                          <a:srgbClr val="000000"/>
                        </a:solidFill>
                        <a:effectLst/>
                        <a:latin typeface="Calibri" panose="020F0502020204030204" pitchFamily="34" charset="0"/>
                      </a:endParaRPr>
                    </a:p>
                  </a:txBody>
                  <a:tcPr marL="9525" marR="9525" marT="9525" marB="0" anchor="ctr">
                    <a:solidFill>
                      <a:schemeClr val="accent1">
                        <a:lumMod val="40000"/>
                        <a:lumOff val="60000"/>
                      </a:schemeClr>
                    </a:solidFill>
                  </a:tcPr>
                </a:tc>
                <a:tc>
                  <a:txBody>
                    <a:bodyPr/>
                    <a:lstStyle/>
                    <a:p>
                      <a:pPr algn="ctr" fontAlgn="ctr"/>
                      <a:endParaRPr lang="en-US"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endParaRPr lang="en-US" sz="1800" b="0" i="0" u="none" strike="noStrike" dirty="0">
                        <a:solidFill>
                          <a:srgbClr val="000000"/>
                        </a:solidFill>
                        <a:effectLst/>
                        <a:latin typeface="Calibri" panose="020F0502020204030204" pitchFamily="34" charset="0"/>
                      </a:endParaRPr>
                    </a:p>
                  </a:txBody>
                  <a:tcPr marL="9525" marR="9525" marT="9525" marB="0" anchor="ctr">
                    <a:solidFill>
                      <a:schemeClr val="accent1">
                        <a:lumMod val="40000"/>
                        <a:lumOff val="60000"/>
                      </a:schemeClr>
                    </a:solidFill>
                  </a:tcPr>
                </a:tc>
                <a:tc>
                  <a:txBody>
                    <a:bodyPr/>
                    <a:lstStyle/>
                    <a:p>
                      <a:pPr algn="ctr" fontAlgn="ctr"/>
                      <a:endParaRPr lang="en-US"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465793551"/>
                  </a:ext>
                </a:extLst>
              </a:tr>
              <a:tr h="71819">
                <a:tc>
                  <a:txBody>
                    <a:bodyPr/>
                    <a:lstStyle/>
                    <a:p>
                      <a:pPr algn="l" fontAlgn="b"/>
                      <a:r>
                        <a:rPr lang="en-GB" sz="1800" b="0" i="0" u="none" strike="noStrike" dirty="0">
                          <a:solidFill>
                            <a:srgbClr val="000000"/>
                          </a:solidFill>
                          <a:effectLst/>
                          <a:latin typeface="Calibri" panose="020F0502020204030204" pitchFamily="34" charset="0"/>
                        </a:rPr>
                        <a:t>Power</a:t>
                      </a:r>
                      <a:r>
                        <a:rPr lang="en-GB" sz="1800" b="0" i="0" u="none" strike="noStrike" baseline="0" dirty="0">
                          <a:solidFill>
                            <a:srgbClr val="000000"/>
                          </a:solidFill>
                          <a:effectLst/>
                          <a:latin typeface="Calibri" panose="020F0502020204030204" pitchFamily="34" charset="0"/>
                        </a:rPr>
                        <a:t> during beam operation (MW)</a:t>
                      </a:r>
                      <a:endParaRPr lang="en-GB"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800" b="1" i="0" u="none" strike="noStrike" dirty="0">
                          <a:solidFill>
                            <a:srgbClr val="FF0000"/>
                          </a:solidFill>
                          <a:effectLst/>
                          <a:latin typeface="Calibri" panose="020F0502020204030204" pitchFamily="34" charset="0"/>
                        </a:rPr>
                        <a:t>222</a:t>
                      </a:r>
                    </a:p>
                  </a:txBody>
                  <a:tcPr marL="9525" marR="9525" marT="9525" marB="0" anchor="ctr"/>
                </a:tc>
                <a:tc>
                  <a:txBody>
                    <a:bodyPr/>
                    <a:lstStyle/>
                    <a:p>
                      <a:pPr algn="ctr" fontAlgn="ctr"/>
                      <a:r>
                        <a:rPr lang="en-US" sz="2000" b="1" i="0" u="none" strike="noStrike" dirty="0">
                          <a:solidFill>
                            <a:srgbClr val="FF0000"/>
                          </a:solidFill>
                          <a:effectLst/>
                          <a:latin typeface="Calibri" panose="020F0502020204030204" pitchFamily="34" charset="0"/>
                        </a:rPr>
                        <a:t>200</a:t>
                      </a:r>
                      <a:endParaRPr lang="en-US" sz="1800" b="1" i="0" u="none" strike="noStrike" dirty="0">
                        <a:solidFill>
                          <a:srgbClr val="FF0000"/>
                        </a:solidFill>
                        <a:effectLst/>
                        <a:latin typeface="Calibri" panose="020F0502020204030204" pitchFamily="34" charset="0"/>
                      </a:endParaRPr>
                    </a:p>
                  </a:txBody>
                  <a:tcPr marL="9525" marR="9525" marT="9525" marB="0" anchor="ctr">
                    <a:solidFill>
                      <a:schemeClr val="accent1">
                        <a:lumMod val="40000"/>
                        <a:lumOff val="60000"/>
                      </a:schemeClr>
                    </a:solidFill>
                  </a:tcPr>
                </a:tc>
                <a:tc>
                  <a:txBody>
                    <a:bodyPr/>
                    <a:lstStyle/>
                    <a:p>
                      <a:pPr algn="ctr" fontAlgn="ctr"/>
                      <a:r>
                        <a:rPr lang="en-US" sz="1800" b="1" i="0" u="none" strike="noStrike" dirty="0">
                          <a:solidFill>
                            <a:srgbClr val="FF0000"/>
                          </a:solidFill>
                          <a:effectLst/>
                          <a:latin typeface="Calibri" panose="020F0502020204030204" pitchFamily="34" charset="0"/>
                        </a:rPr>
                        <a:t>247</a:t>
                      </a:r>
                    </a:p>
                  </a:txBody>
                  <a:tcPr marL="9525" marR="9525" marT="9525" marB="0" anchor="ctr"/>
                </a:tc>
                <a:tc>
                  <a:txBody>
                    <a:bodyPr/>
                    <a:lstStyle/>
                    <a:p>
                      <a:pPr algn="ctr" fontAlgn="ctr"/>
                      <a:r>
                        <a:rPr lang="en-US" sz="2000" b="1" i="0" u="none" strike="noStrike" dirty="0">
                          <a:solidFill>
                            <a:srgbClr val="FF0000"/>
                          </a:solidFill>
                          <a:effectLst/>
                          <a:latin typeface="Calibri" panose="020F0502020204030204" pitchFamily="34" charset="0"/>
                        </a:rPr>
                        <a:t>226</a:t>
                      </a:r>
                      <a:endParaRPr lang="en-US" sz="1800" b="1" i="0" u="none" strike="noStrike" dirty="0">
                        <a:solidFill>
                          <a:srgbClr val="FF0000"/>
                        </a:solidFill>
                        <a:effectLst/>
                        <a:latin typeface="Calibri" panose="020F0502020204030204" pitchFamily="34" charset="0"/>
                      </a:endParaRPr>
                    </a:p>
                  </a:txBody>
                  <a:tcPr marL="9525" marR="9525" marT="9525" marB="0" anchor="ctr">
                    <a:solidFill>
                      <a:schemeClr val="accent1">
                        <a:lumMod val="40000"/>
                        <a:lumOff val="60000"/>
                      </a:schemeClr>
                    </a:solidFill>
                  </a:tcPr>
                </a:tc>
                <a:tc>
                  <a:txBody>
                    <a:bodyPr/>
                    <a:lstStyle/>
                    <a:p>
                      <a:pPr algn="ctr" fontAlgn="ctr"/>
                      <a:r>
                        <a:rPr lang="en-US" sz="1800" b="1" i="0" u="none" strike="noStrike" dirty="0">
                          <a:solidFill>
                            <a:srgbClr val="FF0000"/>
                          </a:solidFill>
                          <a:effectLst/>
                          <a:latin typeface="Calibri" panose="020F0502020204030204" pitchFamily="34" charset="0"/>
                        </a:rPr>
                        <a:t>273</a:t>
                      </a:r>
                    </a:p>
                  </a:txBody>
                  <a:tcPr marL="9525" marR="9525" marT="9525" marB="0" anchor="ctr"/>
                </a:tc>
                <a:tc>
                  <a:txBody>
                    <a:bodyPr/>
                    <a:lstStyle/>
                    <a:p>
                      <a:pPr algn="ctr" fontAlgn="ctr"/>
                      <a:r>
                        <a:rPr lang="en-US" sz="2000" b="1" i="0" u="none" strike="noStrike" dirty="0">
                          <a:solidFill>
                            <a:srgbClr val="FF0000"/>
                          </a:solidFill>
                          <a:effectLst/>
                          <a:latin typeface="Calibri" panose="020F0502020204030204" pitchFamily="34" charset="0"/>
                        </a:rPr>
                        <a:t>250</a:t>
                      </a:r>
                      <a:endParaRPr lang="en-US" sz="1800" b="1" i="0" u="none" strike="noStrike" dirty="0">
                        <a:solidFill>
                          <a:srgbClr val="FF0000"/>
                        </a:solidFill>
                        <a:effectLst/>
                        <a:latin typeface="Calibri" panose="020F0502020204030204" pitchFamily="34" charset="0"/>
                      </a:endParaRPr>
                    </a:p>
                  </a:txBody>
                  <a:tcPr marL="9525" marR="9525" marT="9525" marB="0" anchor="ctr">
                    <a:solidFill>
                      <a:schemeClr val="accent1">
                        <a:lumMod val="40000"/>
                        <a:lumOff val="60000"/>
                      </a:schemeClr>
                    </a:solidFill>
                  </a:tcPr>
                </a:tc>
                <a:tc>
                  <a:txBody>
                    <a:bodyPr/>
                    <a:lstStyle/>
                    <a:p>
                      <a:pPr algn="ctr" fontAlgn="ctr"/>
                      <a:r>
                        <a:rPr lang="en-US" sz="1800" b="1" i="0" u="none" strike="noStrike" dirty="0">
                          <a:solidFill>
                            <a:srgbClr val="FF0000"/>
                          </a:solidFill>
                          <a:effectLst/>
                          <a:latin typeface="Calibri" panose="020F0502020204030204" pitchFamily="34" charset="0"/>
                        </a:rPr>
                        <a:t>357</a:t>
                      </a:r>
                    </a:p>
                  </a:txBody>
                  <a:tcPr marL="9525" marR="9525" marT="9525" marB="0" anchor="ctr"/>
                </a:tc>
                <a:extLst>
                  <a:ext uri="{0D108BD9-81ED-4DB2-BD59-A6C34878D82A}">
                    <a16:rowId xmlns:a16="http://schemas.microsoft.com/office/drawing/2014/main" val="136526613"/>
                  </a:ext>
                </a:extLst>
              </a:tr>
              <a:tr h="245174">
                <a:tc>
                  <a:txBody>
                    <a:bodyPr/>
                    <a:lstStyle/>
                    <a:p>
                      <a:pPr algn="l" fontAlgn="b"/>
                      <a:r>
                        <a:rPr lang="en-GB" sz="1800" b="0" i="0" u="none" strike="noStrike" dirty="0">
                          <a:solidFill>
                            <a:srgbClr val="000000"/>
                          </a:solidFill>
                          <a:effectLst/>
                          <a:latin typeface="Calibri" panose="020F0502020204030204" pitchFamily="34" charset="0"/>
                        </a:rPr>
                        <a:t>Average power / year (MW)</a:t>
                      </a: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800" b="0" i="0" u="none" strike="noStrike" dirty="0">
                          <a:solidFill>
                            <a:srgbClr val="000000"/>
                          </a:solidFill>
                          <a:effectLst/>
                          <a:latin typeface="Calibri" panose="020F0502020204030204" pitchFamily="34" charset="0"/>
                        </a:rPr>
                        <a:t>122</a:t>
                      </a:r>
                    </a:p>
                  </a:txBody>
                  <a:tcPr marL="9525" marR="9525" marT="9525" marB="0" anchor="ctr"/>
                </a:tc>
                <a:tc>
                  <a:txBody>
                    <a:bodyPr/>
                    <a:lstStyle/>
                    <a:p>
                      <a:pPr algn="ctr" fontAlgn="ctr"/>
                      <a:endParaRPr lang="en-US" sz="1800" b="0" i="0" u="none" strike="noStrike" dirty="0">
                        <a:solidFill>
                          <a:srgbClr val="000000"/>
                        </a:solidFill>
                        <a:effectLst/>
                        <a:latin typeface="Calibri" panose="020F0502020204030204" pitchFamily="34" charset="0"/>
                      </a:endParaRPr>
                    </a:p>
                  </a:txBody>
                  <a:tcPr marL="9525" marR="9525" marT="9525" marB="0" anchor="ctr">
                    <a:solidFill>
                      <a:schemeClr val="accent1">
                        <a:lumMod val="40000"/>
                        <a:lumOff val="60000"/>
                      </a:schemeClr>
                    </a:solidFill>
                  </a:tcPr>
                </a:tc>
                <a:tc>
                  <a:txBody>
                    <a:bodyPr/>
                    <a:lstStyle/>
                    <a:p>
                      <a:pPr algn="ctr" fontAlgn="ctr"/>
                      <a:r>
                        <a:rPr lang="en-US" sz="1800" b="0" i="0" u="none" strike="noStrike" dirty="0">
                          <a:solidFill>
                            <a:srgbClr val="000000"/>
                          </a:solidFill>
                          <a:effectLst/>
                          <a:latin typeface="Calibri" panose="020F0502020204030204" pitchFamily="34" charset="0"/>
                        </a:rPr>
                        <a:t>138</a:t>
                      </a:r>
                    </a:p>
                  </a:txBody>
                  <a:tcPr marL="9525" marR="9525" marT="9525" marB="0" anchor="ctr"/>
                </a:tc>
                <a:tc>
                  <a:txBody>
                    <a:bodyPr/>
                    <a:lstStyle/>
                    <a:p>
                      <a:pPr algn="ctr" fontAlgn="ctr"/>
                      <a:endParaRPr lang="en-US" sz="1800" b="0" i="0" u="none" strike="noStrike" dirty="0">
                        <a:solidFill>
                          <a:srgbClr val="000000"/>
                        </a:solidFill>
                        <a:effectLst/>
                        <a:latin typeface="Calibri" panose="020F0502020204030204" pitchFamily="34" charset="0"/>
                      </a:endParaRPr>
                    </a:p>
                  </a:txBody>
                  <a:tcPr marL="9525" marR="9525" marT="9525" marB="0" anchor="ctr">
                    <a:solidFill>
                      <a:schemeClr val="accent1">
                        <a:lumMod val="40000"/>
                        <a:lumOff val="60000"/>
                      </a:schemeClr>
                    </a:solidFill>
                  </a:tcPr>
                </a:tc>
                <a:tc>
                  <a:txBody>
                    <a:bodyPr/>
                    <a:lstStyle/>
                    <a:p>
                      <a:pPr algn="ctr" fontAlgn="ctr"/>
                      <a:r>
                        <a:rPr lang="en-US" sz="1800" b="0" i="0" u="none" strike="noStrike" dirty="0">
                          <a:solidFill>
                            <a:srgbClr val="000000"/>
                          </a:solidFill>
                          <a:effectLst/>
                          <a:latin typeface="Calibri" panose="020F0502020204030204" pitchFamily="34" charset="0"/>
                        </a:rPr>
                        <a:t>152</a:t>
                      </a:r>
                    </a:p>
                  </a:txBody>
                  <a:tcPr marL="9525" marR="9525" marT="9525" marB="0" anchor="ctr"/>
                </a:tc>
                <a:tc>
                  <a:txBody>
                    <a:bodyPr/>
                    <a:lstStyle/>
                    <a:p>
                      <a:pPr algn="ctr" fontAlgn="ctr"/>
                      <a:endParaRPr lang="en-US" sz="2400" b="0" i="0" u="none" strike="noStrike" dirty="0">
                        <a:solidFill>
                          <a:srgbClr val="000000"/>
                        </a:solidFill>
                        <a:effectLst/>
                        <a:latin typeface="Calibri" panose="020F0502020204030204" pitchFamily="34" charset="0"/>
                      </a:endParaRPr>
                    </a:p>
                  </a:txBody>
                  <a:tcPr marL="9525" marR="9525" marT="9525" marB="0" anchor="ctr">
                    <a:solidFill>
                      <a:schemeClr val="accent1">
                        <a:lumMod val="40000"/>
                        <a:lumOff val="60000"/>
                      </a:schemeClr>
                    </a:solidFill>
                  </a:tcPr>
                </a:tc>
                <a:tc>
                  <a:txBody>
                    <a:bodyPr/>
                    <a:lstStyle/>
                    <a:p>
                      <a:pPr algn="ctr" fontAlgn="ctr"/>
                      <a:r>
                        <a:rPr lang="en-US" sz="1800" b="0" i="0" u="none" strike="noStrike" dirty="0">
                          <a:solidFill>
                            <a:srgbClr val="000000"/>
                          </a:solidFill>
                          <a:effectLst/>
                          <a:latin typeface="Calibri" panose="020F0502020204030204" pitchFamily="34" charset="0"/>
                        </a:rPr>
                        <a:t>202</a:t>
                      </a:r>
                    </a:p>
                  </a:txBody>
                  <a:tcPr marL="9525" marR="9525" marT="9525" marB="0" anchor="ctr"/>
                </a:tc>
                <a:extLst>
                  <a:ext uri="{0D108BD9-81ED-4DB2-BD59-A6C34878D82A}">
                    <a16:rowId xmlns:a16="http://schemas.microsoft.com/office/drawing/2014/main" val="2197422502"/>
                  </a:ext>
                </a:extLst>
              </a:tr>
            </a:tbl>
          </a:graphicData>
        </a:graphic>
      </p:graphicFrame>
      <p:sp>
        <p:nvSpPr>
          <p:cNvPr id="5" name="TextBox 4">
            <a:extLst>
              <a:ext uri="{FF2B5EF4-FFF2-40B4-BE49-F238E27FC236}">
                <a16:creationId xmlns:a16="http://schemas.microsoft.com/office/drawing/2014/main" id="{53344FE0-3C60-8F72-8B48-1D3C0A4DC079}"/>
              </a:ext>
            </a:extLst>
          </p:cNvPr>
          <p:cNvSpPr txBox="1"/>
          <p:nvPr/>
        </p:nvSpPr>
        <p:spPr>
          <a:xfrm>
            <a:off x="0" y="5934670"/>
            <a:ext cx="9303489" cy="923330"/>
          </a:xfrm>
          <a:prstGeom prst="rect">
            <a:avLst/>
          </a:prstGeom>
          <a:solidFill>
            <a:srgbClr val="FFFF00"/>
          </a:solidFill>
        </p:spPr>
        <p:txBody>
          <a:bodyPr wrap="square" rtlCol="0">
            <a:spAutoFit/>
          </a:bodyPr>
          <a:lstStyle/>
          <a:p>
            <a:r>
              <a:rPr lang="en-US" dirty="0"/>
              <a:t>Notes: this assumes the same klystron efficiency as FCC</a:t>
            </a:r>
          </a:p>
          <a:p>
            <a:r>
              <a:rPr lang="en-US" dirty="0"/>
              <a:t>We here assume superconducting quads and </a:t>
            </a:r>
            <a:r>
              <a:rPr lang="en-US" dirty="0" err="1"/>
              <a:t>sextupoles</a:t>
            </a:r>
            <a:r>
              <a:rPr lang="en-US" dirty="0"/>
              <a:t>, making full use of the LHC cryogenic line in place</a:t>
            </a:r>
            <a:endParaRPr lang="en-GB" dirty="0"/>
          </a:p>
        </p:txBody>
      </p:sp>
      <p:sp>
        <p:nvSpPr>
          <p:cNvPr id="2" name="TextBox 1">
            <a:extLst>
              <a:ext uri="{FF2B5EF4-FFF2-40B4-BE49-F238E27FC236}">
                <a16:creationId xmlns:a16="http://schemas.microsoft.com/office/drawing/2014/main" id="{DFC0680C-92A2-C09B-F4F6-157A08B52340}"/>
              </a:ext>
            </a:extLst>
          </p:cNvPr>
          <p:cNvSpPr txBox="1"/>
          <p:nvPr/>
        </p:nvSpPr>
        <p:spPr>
          <a:xfrm>
            <a:off x="1426464" y="62463"/>
            <a:ext cx="8668512" cy="584775"/>
          </a:xfrm>
          <a:prstGeom prst="rect">
            <a:avLst/>
          </a:prstGeom>
          <a:noFill/>
        </p:spPr>
        <p:txBody>
          <a:bodyPr wrap="square" rtlCol="0">
            <a:spAutoFit/>
          </a:bodyPr>
          <a:lstStyle/>
          <a:p>
            <a:pPr algn="ctr"/>
            <a:r>
              <a:rPr lang="en-US" sz="3200" dirty="0"/>
              <a:t>LEP3 power consumption – FCC as basis</a:t>
            </a:r>
            <a:endParaRPr lang="en-GB" sz="3200" dirty="0"/>
          </a:p>
        </p:txBody>
      </p:sp>
    </p:spTree>
    <p:extLst>
      <p:ext uri="{BB962C8B-B14F-4D97-AF65-F5344CB8AC3E}">
        <p14:creationId xmlns:p14="http://schemas.microsoft.com/office/powerpoint/2010/main" val="37584920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DD877-C155-F668-A79F-FC0B5045A2BF}"/>
              </a:ext>
            </a:extLst>
          </p:cNvPr>
          <p:cNvSpPr>
            <a:spLocks noGrp="1"/>
          </p:cNvSpPr>
          <p:nvPr>
            <p:ph type="title"/>
          </p:nvPr>
        </p:nvSpPr>
        <p:spPr>
          <a:xfrm>
            <a:off x="838200" y="54646"/>
            <a:ext cx="10515600" cy="982908"/>
          </a:xfrm>
        </p:spPr>
        <p:txBody>
          <a:bodyPr/>
          <a:lstStyle/>
          <a:p>
            <a:r>
              <a:rPr lang="en-US" dirty="0"/>
              <a:t>From power consumption to energy per year</a:t>
            </a:r>
            <a:endParaRPr lang="en-GB" dirty="0"/>
          </a:p>
        </p:txBody>
      </p:sp>
      <p:sp>
        <p:nvSpPr>
          <p:cNvPr id="3" name="Content Placeholder 2">
            <a:extLst>
              <a:ext uri="{FF2B5EF4-FFF2-40B4-BE49-F238E27FC236}">
                <a16:creationId xmlns:a16="http://schemas.microsoft.com/office/drawing/2014/main" id="{C0060898-59E7-145D-87C6-737024DF7FE4}"/>
              </a:ext>
            </a:extLst>
          </p:cNvPr>
          <p:cNvSpPr>
            <a:spLocks noGrp="1"/>
          </p:cNvSpPr>
          <p:nvPr>
            <p:ph idx="1"/>
          </p:nvPr>
        </p:nvSpPr>
        <p:spPr>
          <a:xfrm>
            <a:off x="838200" y="1129868"/>
            <a:ext cx="10515600" cy="4351338"/>
          </a:xfrm>
        </p:spPr>
        <p:txBody>
          <a:bodyPr/>
          <a:lstStyle/>
          <a:p>
            <a:r>
              <a:rPr lang="en-US" dirty="0"/>
              <a:t>FCC-ee, ttbar operation, new numbers:  </a:t>
            </a:r>
            <a:r>
              <a:rPr lang="en-US" b="1" dirty="0"/>
              <a:t>357MW, 1.8TWh</a:t>
            </a:r>
          </a:p>
          <a:p>
            <a:r>
              <a:rPr lang="en-US" dirty="0"/>
              <a:t>LEP3, ZH at 230GeV operation, </a:t>
            </a:r>
            <a:r>
              <a:rPr lang="en-US" b="1" dirty="0"/>
              <a:t>250MW, 1.3TWh</a:t>
            </a:r>
            <a:endParaRPr lang="en-GB" b="1" dirty="0"/>
          </a:p>
        </p:txBody>
      </p:sp>
      <p:pic>
        <p:nvPicPr>
          <p:cNvPr id="5" name="Picture 4">
            <a:extLst>
              <a:ext uri="{FF2B5EF4-FFF2-40B4-BE49-F238E27FC236}">
                <a16:creationId xmlns:a16="http://schemas.microsoft.com/office/drawing/2014/main" id="{394CD989-0EA0-4AE2-2B86-0BAB02A77A43}"/>
              </a:ext>
            </a:extLst>
          </p:cNvPr>
          <p:cNvPicPr>
            <a:picLocks noChangeAspect="1"/>
          </p:cNvPicPr>
          <p:nvPr/>
        </p:nvPicPr>
        <p:blipFill>
          <a:blip r:embed="rId2"/>
          <a:stretch>
            <a:fillRect/>
          </a:stretch>
        </p:blipFill>
        <p:spPr>
          <a:xfrm>
            <a:off x="838200" y="3098302"/>
            <a:ext cx="7429995" cy="3028178"/>
          </a:xfrm>
          <a:prstGeom prst="rect">
            <a:avLst/>
          </a:prstGeom>
        </p:spPr>
      </p:pic>
      <p:pic>
        <p:nvPicPr>
          <p:cNvPr id="7" name="Picture 6">
            <a:extLst>
              <a:ext uri="{FF2B5EF4-FFF2-40B4-BE49-F238E27FC236}">
                <a16:creationId xmlns:a16="http://schemas.microsoft.com/office/drawing/2014/main" id="{6CFB2864-97B3-6C98-B51B-AD39349798D9}"/>
              </a:ext>
            </a:extLst>
          </p:cNvPr>
          <p:cNvPicPr>
            <a:picLocks noChangeAspect="1"/>
          </p:cNvPicPr>
          <p:nvPr/>
        </p:nvPicPr>
        <p:blipFill>
          <a:blip r:embed="rId3"/>
          <a:stretch>
            <a:fillRect/>
          </a:stretch>
        </p:blipFill>
        <p:spPr>
          <a:xfrm>
            <a:off x="522525" y="6064857"/>
            <a:ext cx="8648907" cy="646183"/>
          </a:xfrm>
          <a:prstGeom prst="rect">
            <a:avLst/>
          </a:prstGeom>
        </p:spPr>
      </p:pic>
      <p:sp>
        <p:nvSpPr>
          <p:cNvPr id="4" name="TextBox 3">
            <a:extLst>
              <a:ext uri="{FF2B5EF4-FFF2-40B4-BE49-F238E27FC236}">
                <a16:creationId xmlns:a16="http://schemas.microsoft.com/office/drawing/2014/main" id="{A4669BAE-97C4-53F8-0136-A9B69D1EC311}"/>
              </a:ext>
            </a:extLst>
          </p:cNvPr>
          <p:cNvSpPr txBox="1"/>
          <p:nvPr/>
        </p:nvSpPr>
        <p:spPr>
          <a:xfrm>
            <a:off x="838200" y="2645800"/>
            <a:ext cx="3258312" cy="369332"/>
          </a:xfrm>
          <a:prstGeom prst="rect">
            <a:avLst/>
          </a:prstGeom>
          <a:solidFill>
            <a:srgbClr val="FFFF00"/>
          </a:solidFill>
        </p:spPr>
        <p:txBody>
          <a:bodyPr wrap="square" rtlCol="0">
            <a:spAutoFit/>
          </a:bodyPr>
          <a:lstStyle/>
          <a:p>
            <a:r>
              <a:rPr lang="en-US" dirty="0"/>
              <a:t>From the CERN web pages:</a:t>
            </a:r>
            <a:endParaRPr lang="en-GB" dirty="0"/>
          </a:p>
        </p:txBody>
      </p:sp>
    </p:spTree>
    <p:extLst>
      <p:ext uri="{BB962C8B-B14F-4D97-AF65-F5344CB8AC3E}">
        <p14:creationId xmlns:p14="http://schemas.microsoft.com/office/powerpoint/2010/main" val="1691232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14721-BE2B-D6F4-DAC8-9951720A4ED0}"/>
              </a:ext>
            </a:extLst>
          </p:cNvPr>
          <p:cNvSpPr>
            <a:spLocks noGrp="1"/>
          </p:cNvSpPr>
          <p:nvPr>
            <p:ph type="title"/>
          </p:nvPr>
        </p:nvSpPr>
        <p:spPr/>
        <p:txBody>
          <a:bodyPr/>
          <a:lstStyle/>
          <a:p>
            <a:r>
              <a:rPr lang="en-US" dirty="0"/>
              <a:t>Critical energy</a:t>
            </a:r>
            <a:endParaRPr lang="en-GB" dirty="0"/>
          </a:p>
        </p:txBody>
      </p:sp>
      <p:sp>
        <p:nvSpPr>
          <p:cNvPr id="3" name="Text Placeholder 2">
            <a:extLst>
              <a:ext uri="{FF2B5EF4-FFF2-40B4-BE49-F238E27FC236}">
                <a16:creationId xmlns:a16="http://schemas.microsoft.com/office/drawing/2014/main" id="{06C0A3C6-2964-0A64-4DA1-FD4240B88EE0}"/>
              </a:ext>
            </a:extLst>
          </p:cNvPr>
          <p:cNvSpPr>
            <a:spLocks noGrp="1"/>
          </p:cNvSpPr>
          <p:nvPr>
            <p:ph type="body" idx="1"/>
          </p:nvPr>
        </p:nvSpPr>
        <p:spPr/>
        <p:txBody>
          <a:bodyPr/>
          <a:lstStyle/>
          <a:p>
            <a:endParaRPr lang="en-GB"/>
          </a:p>
        </p:txBody>
      </p:sp>
      <p:sp>
        <p:nvSpPr>
          <p:cNvPr id="4" name="Footer Placeholder 3">
            <a:extLst>
              <a:ext uri="{FF2B5EF4-FFF2-40B4-BE49-F238E27FC236}">
                <a16:creationId xmlns:a16="http://schemas.microsoft.com/office/drawing/2014/main" id="{EF8E57FE-810D-0106-88F3-438CB05D032F}"/>
              </a:ext>
            </a:extLst>
          </p:cNvPr>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23482001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67705A6D-4F3C-BE23-B554-E1E2774EA088}"/>
              </a:ext>
            </a:extLst>
          </p:cNvPr>
          <p:cNvPicPr>
            <a:picLocks noGrp="1" noChangeAspect="1"/>
          </p:cNvPicPr>
          <p:nvPr>
            <p:ph idx="1"/>
          </p:nvPr>
        </p:nvPicPr>
        <p:blipFill>
          <a:blip r:embed="rId2"/>
          <a:stretch>
            <a:fillRect/>
          </a:stretch>
        </p:blipFill>
        <p:spPr>
          <a:xfrm>
            <a:off x="443061" y="914400"/>
            <a:ext cx="3870164" cy="3484139"/>
          </a:xfrm>
        </p:spPr>
      </p:pic>
      <p:sp>
        <p:nvSpPr>
          <p:cNvPr id="3" name="Title 2">
            <a:extLst>
              <a:ext uri="{FF2B5EF4-FFF2-40B4-BE49-F238E27FC236}">
                <a16:creationId xmlns:a16="http://schemas.microsoft.com/office/drawing/2014/main" id="{672F3BFE-A96B-E8F4-6EDF-130EEA2AC518}"/>
              </a:ext>
            </a:extLst>
          </p:cNvPr>
          <p:cNvSpPr>
            <a:spLocks noGrp="1"/>
          </p:cNvSpPr>
          <p:nvPr>
            <p:ph type="title"/>
          </p:nvPr>
        </p:nvSpPr>
        <p:spPr/>
        <p:txBody>
          <a:bodyPr/>
          <a:lstStyle/>
          <a:p>
            <a:r>
              <a:rPr lang="en-US" dirty="0"/>
              <a:t>SR critical energy</a:t>
            </a:r>
            <a:endParaRPr lang="en-GB" dirty="0"/>
          </a:p>
        </p:txBody>
      </p:sp>
      <p:sp>
        <p:nvSpPr>
          <p:cNvPr id="4" name="Footer Placeholder 3">
            <a:extLst>
              <a:ext uri="{FF2B5EF4-FFF2-40B4-BE49-F238E27FC236}">
                <a16:creationId xmlns:a16="http://schemas.microsoft.com/office/drawing/2014/main" id="{5F649500-90E0-0A81-1286-A4F816F42CCD}"/>
              </a:ext>
            </a:extLst>
          </p:cNvPr>
          <p:cNvSpPr>
            <a:spLocks noGrp="1"/>
          </p:cNvSpPr>
          <p:nvPr>
            <p:ph type="ftr" sz="quarter" idx="11"/>
          </p:nvPr>
        </p:nvSpPr>
        <p:spPr/>
        <p:txBody>
          <a:bodyPr/>
          <a:lstStyle/>
          <a:p>
            <a:r>
              <a:rPr lang="es-ES"/>
              <a:t>M. Koratzinos</a:t>
            </a:r>
            <a:endParaRPr lang="en-GB" dirty="0"/>
          </a:p>
        </p:txBody>
      </p:sp>
      <p:sp>
        <p:nvSpPr>
          <p:cNvPr id="7" name="TextBox 6">
            <a:extLst>
              <a:ext uri="{FF2B5EF4-FFF2-40B4-BE49-F238E27FC236}">
                <a16:creationId xmlns:a16="http://schemas.microsoft.com/office/drawing/2014/main" id="{00C3D71B-AFAB-8049-2AC4-C5A69B682BCE}"/>
              </a:ext>
            </a:extLst>
          </p:cNvPr>
          <p:cNvSpPr txBox="1"/>
          <p:nvPr/>
        </p:nvSpPr>
        <p:spPr>
          <a:xfrm>
            <a:off x="5373278" y="1329179"/>
            <a:ext cx="5759778" cy="3970318"/>
          </a:xfrm>
          <a:prstGeom prst="rect">
            <a:avLst/>
          </a:prstGeom>
          <a:noFill/>
        </p:spPr>
        <p:txBody>
          <a:bodyPr wrap="square" rtlCol="0">
            <a:spAutoFit/>
          </a:bodyPr>
          <a:lstStyle/>
          <a:p>
            <a:r>
              <a:rPr lang="en-US" sz="2800" dirty="0"/>
              <a:t>Critical synchrotron radiation photon energy is important regarding the radiation dose in the tunnel</a:t>
            </a:r>
          </a:p>
          <a:p>
            <a:r>
              <a:rPr lang="en-US" sz="2800" dirty="0"/>
              <a:t>The factor E^3/rho is:</a:t>
            </a:r>
          </a:p>
          <a:p>
            <a:pPr marL="457200" indent="-457200">
              <a:buFont typeface="Arial" panose="020B0604020202020204" pitchFamily="34" charset="0"/>
              <a:buChar char="•"/>
            </a:pPr>
            <a:r>
              <a:rPr lang="en-US" sz="2800" dirty="0"/>
              <a:t>FCC at 182.5GeV: 606</a:t>
            </a:r>
          </a:p>
          <a:p>
            <a:pPr marL="457200" indent="-457200">
              <a:buFont typeface="Arial" panose="020B0604020202020204" pitchFamily="34" charset="0"/>
              <a:buChar char="•"/>
            </a:pPr>
            <a:r>
              <a:rPr lang="en-US" sz="2800" dirty="0"/>
              <a:t>LEP3 at 115GeV: 506 (16% lower than FCC at 182.5GeV) </a:t>
            </a:r>
          </a:p>
          <a:p>
            <a:pPr marL="457200" indent="-457200">
              <a:buFont typeface="Arial" panose="020B0604020202020204" pitchFamily="34" charset="0"/>
              <a:buChar char="•"/>
            </a:pPr>
            <a:r>
              <a:rPr lang="en-US" sz="2800" dirty="0"/>
              <a:t>LEP3 is slightly below FCC</a:t>
            </a:r>
          </a:p>
          <a:p>
            <a:endParaRPr lang="en-GB" sz="2800" dirty="0"/>
          </a:p>
        </p:txBody>
      </p:sp>
    </p:spTree>
    <p:extLst>
      <p:ext uri="{BB962C8B-B14F-4D97-AF65-F5344CB8AC3E}">
        <p14:creationId xmlns:p14="http://schemas.microsoft.com/office/powerpoint/2010/main" val="2233293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614B266-206C-CB05-58BE-861810C641EA}"/>
              </a:ext>
            </a:extLst>
          </p:cNvPr>
          <p:cNvSpPr>
            <a:spLocks noGrp="1"/>
          </p:cNvSpPr>
          <p:nvPr>
            <p:ph idx="1"/>
          </p:nvPr>
        </p:nvSpPr>
        <p:spPr>
          <a:xfrm>
            <a:off x="614855" y="907200"/>
            <a:ext cx="10972800" cy="5262371"/>
          </a:xfrm>
        </p:spPr>
        <p:txBody>
          <a:bodyPr>
            <a:normAutofit fontScale="85000" lnSpcReduction="20000"/>
          </a:bodyPr>
          <a:lstStyle/>
          <a:p>
            <a:r>
              <a:rPr lang="en-US" dirty="0"/>
              <a:t>LEP3 is very similar to FCC-</a:t>
            </a:r>
            <a:r>
              <a:rPr lang="en-US" dirty="0" err="1"/>
              <a:t>ee</a:t>
            </a:r>
            <a:r>
              <a:rPr lang="en-US" dirty="0"/>
              <a:t>, only a factor 3.4 smaller. We can use the work already carried out at FCC on optics, RF, etc.</a:t>
            </a:r>
          </a:p>
          <a:p>
            <a:r>
              <a:rPr lang="en-US" dirty="0"/>
              <a:t>First number to decide is beam energy: we have chosen 115GeV per beam, lower than FCC</a:t>
            </a:r>
          </a:p>
          <a:p>
            <a:r>
              <a:rPr lang="en-US" dirty="0"/>
              <a:t>What luminosity performance should we expect? To first order, luminosity is directly proportional to the bending radius for the same SR power consumption, beam-beam parameter and beam energy (see further)</a:t>
            </a:r>
          </a:p>
          <a:p>
            <a:r>
              <a:rPr lang="en-US" dirty="0"/>
              <a:t>FCC-</a:t>
            </a:r>
            <a:r>
              <a:rPr lang="en-US" dirty="0" err="1"/>
              <a:t>ee</a:t>
            </a:r>
            <a:r>
              <a:rPr lang="en-US" dirty="0"/>
              <a:t> for two experiments reaches a luminosity of ~7.5E34 at 120GeV for 4 experiments (latest numbers). This would mean a luminosity of 8.6 for 2 experiments </a:t>
            </a:r>
          </a:p>
          <a:p>
            <a:r>
              <a:rPr lang="en-US" dirty="0"/>
              <a:t>Therefore, the LEP3 luminosity achievable for 2 experiments would be 2.5E34 at 240GeV.</a:t>
            </a:r>
          </a:p>
          <a:p>
            <a:r>
              <a:rPr lang="en-US" dirty="0"/>
              <a:t>Going to </a:t>
            </a:r>
            <a:r>
              <a:rPr lang="en-US" b="1" dirty="0"/>
              <a:t>230GeV</a:t>
            </a:r>
            <a:r>
              <a:rPr lang="en-US" dirty="0"/>
              <a:t> this number should become </a:t>
            </a:r>
            <a:r>
              <a:rPr lang="en-US" b="1" dirty="0"/>
              <a:t>2.9E34</a:t>
            </a:r>
            <a:endParaRPr lang="en-GB" b="1" dirty="0"/>
          </a:p>
        </p:txBody>
      </p:sp>
      <p:sp>
        <p:nvSpPr>
          <p:cNvPr id="3" name="Title 2">
            <a:extLst>
              <a:ext uri="{FF2B5EF4-FFF2-40B4-BE49-F238E27FC236}">
                <a16:creationId xmlns:a16="http://schemas.microsoft.com/office/drawing/2014/main" id="{EC67EB9D-66E0-3223-988E-4E9593DE1C19}"/>
              </a:ext>
            </a:extLst>
          </p:cNvPr>
          <p:cNvSpPr>
            <a:spLocks noGrp="1"/>
          </p:cNvSpPr>
          <p:nvPr>
            <p:ph type="title"/>
          </p:nvPr>
        </p:nvSpPr>
        <p:spPr/>
        <p:txBody>
          <a:bodyPr/>
          <a:lstStyle/>
          <a:p>
            <a:r>
              <a:rPr lang="en-US" dirty="0"/>
              <a:t>The big picture</a:t>
            </a:r>
            <a:endParaRPr lang="en-GB" dirty="0"/>
          </a:p>
        </p:txBody>
      </p:sp>
      <p:sp>
        <p:nvSpPr>
          <p:cNvPr id="4" name="Footer Placeholder 3">
            <a:extLst>
              <a:ext uri="{FF2B5EF4-FFF2-40B4-BE49-F238E27FC236}">
                <a16:creationId xmlns:a16="http://schemas.microsoft.com/office/drawing/2014/main" id="{CF0A0D19-2515-FB32-F344-4BD6178EDA01}"/>
              </a:ext>
            </a:extLst>
          </p:cNvPr>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2851208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BA3F4-2D71-B1DF-9B10-ABF8E4B5DFDA}"/>
              </a:ext>
            </a:extLst>
          </p:cNvPr>
          <p:cNvSpPr>
            <a:spLocks noGrp="1"/>
          </p:cNvSpPr>
          <p:nvPr>
            <p:ph type="title"/>
          </p:nvPr>
        </p:nvSpPr>
        <p:spPr/>
        <p:txBody>
          <a:bodyPr/>
          <a:lstStyle/>
          <a:p>
            <a:r>
              <a:rPr lang="en-US" dirty="0"/>
              <a:t>polarization</a:t>
            </a:r>
            <a:endParaRPr lang="en-GB" dirty="0"/>
          </a:p>
        </p:txBody>
      </p:sp>
      <p:sp>
        <p:nvSpPr>
          <p:cNvPr id="3" name="Text Placeholder 2">
            <a:extLst>
              <a:ext uri="{FF2B5EF4-FFF2-40B4-BE49-F238E27FC236}">
                <a16:creationId xmlns:a16="http://schemas.microsoft.com/office/drawing/2014/main" id="{9B864397-245A-173C-5E07-6464608A90C9}"/>
              </a:ext>
            </a:extLst>
          </p:cNvPr>
          <p:cNvSpPr>
            <a:spLocks noGrp="1"/>
          </p:cNvSpPr>
          <p:nvPr>
            <p:ph type="body" idx="1"/>
          </p:nvPr>
        </p:nvSpPr>
        <p:spPr/>
        <p:txBody>
          <a:bodyPr/>
          <a:lstStyle/>
          <a:p>
            <a:endParaRPr lang="en-GB"/>
          </a:p>
        </p:txBody>
      </p:sp>
      <p:sp>
        <p:nvSpPr>
          <p:cNvPr id="4" name="Footer Placeholder 3">
            <a:extLst>
              <a:ext uri="{FF2B5EF4-FFF2-40B4-BE49-F238E27FC236}">
                <a16:creationId xmlns:a16="http://schemas.microsoft.com/office/drawing/2014/main" id="{EA321BF5-DF55-B0BB-B6DD-6E400AB9428A}"/>
              </a:ext>
            </a:extLst>
          </p:cNvPr>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4961950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FE7BB6E-5FEA-9D14-FC38-4BD915362568}"/>
              </a:ext>
            </a:extLst>
          </p:cNvPr>
          <p:cNvSpPr>
            <a:spLocks noGrp="1"/>
          </p:cNvSpPr>
          <p:nvPr>
            <p:ph idx="1"/>
          </p:nvPr>
        </p:nvSpPr>
        <p:spPr>
          <a:xfrm>
            <a:off x="609600" y="914400"/>
            <a:ext cx="10972800" cy="5441950"/>
          </a:xfrm>
        </p:spPr>
        <p:txBody>
          <a:bodyPr>
            <a:normAutofit fontScale="92500" lnSpcReduction="10000"/>
          </a:bodyPr>
          <a:lstStyle/>
          <a:p>
            <a:r>
              <a:rPr lang="en-US" dirty="0"/>
              <a:t>When we talk about polarization for LEP3 (and FCC) we refer to transverse polarization which can be used as an accurate means of measuring the beam energy using the resonant depolarization method (RDP):</a:t>
            </a:r>
          </a:p>
          <a:p>
            <a:pPr marL="971550" lvl="1" indent="-514350">
              <a:buFont typeface="+mj-lt"/>
              <a:buAutoNum type="arabicPeriod"/>
            </a:pPr>
            <a:r>
              <a:rPr lang="en-US" dirty="0"/>
              <a:t>Built up 5% or more transverse polarization (or inject polarized bunches)</a:t>
            </a:r>
          </a:p>
          <a:p>
            <a:pPr marL="971550" lvl="1" indent="-514350">
              <a:buFont typeface="+mj-lt"/>
              <a:buAutoNum type="arabicPeriod"/>
            </a:pPr>
            <a:r>
              <a:rPr lang="en-US" dirty="0"/>
              <a:t>Measure and monitor the polarization levels</a:t>
            </a:r>
          </a:p>
          <a:p>
            <a:pPr marL="971550" lvl="1" indent="-514350">
              <a:buFont typeface="+mj-lt"/>
              <a:buAutoNum type="arabicPeriod"/>
            </a:pPr>
            <a:r>
              <a:rPr lang="en-US" dirty="0"/>
              <a:t>Use a resonator to find the ‘spin tune’ by destroying polarization for a specific bunch</a:t>
            </a:r>
          </a:p>
          <a:p>
            <a:pPr marL="971550" lvl="1" indent="-514350">
              <a:buFont typeface="+mj-lt"/>
              <a:buAutoNum type="arabicPeriod"/>
            </a:pPr>
            <a:r>
              <a:rPr lang="en-US" dirty="0"/>
              <a:t>Spin tune is proportional to energy</a:t>
            </a:r>
          </a:p>
          <a:p>
            <a:pPr marL="571500" indent="-514350"/>
            <a:r>
              <a:rPr lang="en-US" dirty="0"/>
              <a:t>A second method is also considered: free spin presession (FSP), relying on injecting polarized bunches. If it could be made to work, it has many advantages over the RDP method</a:t>
            </a:r>
            <a:endParaRPr lang="en-GB" dirty="0"/>
          </a:p>
        </p:txBody>
      </p:sp>
      <p:sp>
        <p:nvSpPr>
          <p:cNvPr id="3" name="Title 2">
            <a:extLst>
              <a:ext uri="{FF2B5EF4-FFF2-40B4-BE49-F238E27FC236}">
                <a16:creationId xmlns:a16="http://schemas.microsoft.com/office/drawing/2014/main" id="{57C15758-956D-35E8-FAC4-7190945F00A1}"/>
              </a:ext>
            </a:extLst>
          </p:cNvPr>
          <p:cNvSpPr>
            <a:spLocks noGrp="1"/>
          </p:cNvSpPr>
          <p:nvPr>
            <p:ph type="title"/>
          </p:nvPr>
        </p:nvSpPr>
        <p:spPr/>
        <p:txBody>
          <a:bodyPr/>
          <a:lstStyle/>
          <a:p>
            <a:r>
              <a:rPr lang="en-US" dirty="0"/>
              <a:t>Polarization</a:t>
            </a:r>
            <a:endParaRPr lang="en-GB" dirty="0"/>
          </a:p>
        </p:txBody>
      </p:sp>
      <p:sp>
        <p:nvSpPr>
          <p:cNvPr id="4" name="Footer Placeholder 3">
            <a:extLst>
              <a:ext uri="{FF2B5EF4-FFF2-40B4-BE49-F238E27FC236}">
                <a16:creationId xmlns:a16="http://schemas.microsoft.com/office/drawing/2014/main" id="{840976A3-F856-21CA-8AA5-E7B882EC0022}"/>
              </a:ext>
            </a:extLst>
          </p:cNvPr>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1790195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DF3A283-E24D-335D-112E-420C674A1FD3}"/>
              </a:ext>
            </a:extLst>
          </p:cNvPr>
          <p:cNvSpPr>
            <a:spLocks noGrp="1"/>
          </p:cNvSpPr>
          <p:nvPr>
            <p:ph idx="1"/>
          </p:nvPr>
        </p:nvSpPr>
        <p:spPr>
          <a:xfrm>
            <a:off x="362712" y="914401"/>
            <a:ext cx="7491984" cy="5340095"/>
          </a:xfrm>
        </p:spPr>
        <p:txBody>
          <a:bodyPr>
            <a:normAutofit fontScale="92500" lnSpcReduction="20000"/>
          </a:bodyPr>
          <a:lstStyle/>
          <a:p>
            <a:r>
              <a:rPr lang="en-US" dirty="0"/>
              <a:t>LEP only saw polarization up to 60GeV</a:t>
            </a:r>
          </a:p>
          <a:p>
            <a:r>
              <a:rPr lang="en-US" dirty="0"/>
              <a:t>Problem is that energy spread increases with energy squared and decreases with the square root of the bending radius</a:t>
            </a:r>
          </a:p>
          <a:p>
            <a:r>
              <a:rPr lang="en-US" dirty="0"/>
              <a:t>If the energy spread is larger than ~52MeV in the case of LEP, the distribution hits half integer spin tune resonance bands and the bunch quickly depolarizes</a:t>
            </a:r>
          </a:p>
          <a:p>
            <a:r>
              <a:rPr lang="en-US" dirty="0"/>
              <a:t>In the case of FCC, due to the large bending radius, polarization is expected at the Z and WW energies</a:t>
            </a:r>
          </a:p>
          <a:p>
            <a:r>
              <a:rPr lang="en-US" dirty="0"/>
              <a:t>LEP3 can get polarization at the Z, but will be difficult for the WW running</a:t>
            </a:r>
            <a:endParaRPr lang="en-GB" dirty="0"/>
          </a:p>
        </p:txBody>
      </p:sp>
      <p:sp>
        <p:nvSpPr>
          <p:cNvPr id="3" name="Title 2">
            <a:extLst>
              <a:ext uri="{FF2B5EF4-FFF2-40B4-BE49-F238E27FC236}">
                <a16:creationId xmlns:a16="http://schemas.microsoft.com/office/drawing/2014/main" id="{6ED3C425-43A2-33F6-5709-322548CA340E}"/>
              </a:ext>
            </a:extLst>
          </p:cNvPr>
          <p:cNvSpPr>
            <a:spLocks noGrp="1"/>
          </p:cNvSpPr>
          <p:nvPr>
            <p:ph type="title"/>
          </p:nvPr>
        </p:nvSpPr>
        <p:spPr/>
        <p:txBody>
          <a:bodyPr/>
          <a:lstStyle/>
          <a:p>
            <a:r>
              <a:rPr lang="en-US" dirty="0"/>
              <a:t>Polarization at the Z and WW</a:t>
            </a:r>
            <a:endParaRPr lang="en-GB" dirty="0"/>
          </a:p>
        </p:txBody>
      </p:sp>
      <p:sp>
        <p:nvSpPr>
          <p:cNvPr id="4" name="Footer Placeholder 3">
            <a:extLst>
              <a:ext uri="{FF2B5EF4-FFF2-40B4-BE49-F238E27FC236}">
                <a16:creationId xmlns:a16="http://schemas.microsoft.com/office/drawing/2014/main" id="{99C710AD-CC73-28D6-E43F-2B438C65080A}"/>
              </a:ext>
            </a:extLst>
          </p:cNvPr>
          <p:cNvSpPr>
            <a:spLocks noGrp="1"/>
          </p:cNvSpPr>
          <p:nvPr>
            <p:ph type="ftr" sz="quarter" idx="11"/>
          </p:nvPr>
        </p:nvSpPr>
        <p:spPr/>
        <p:txBody>
          <a:bodyPr/>
          <a:lstStyle/>
          <a:p>
            <a:r>
              <a:rPr lang="es-ES"/>
              <a:t>M. Koratzinos</a:t>
            </a:r>
            <a:endParaRPr lang="en-GB" dirty="0"/>
          </a:p>
        </p:txBody>
      </p:sp>
      <p:pic>
        <p:nvPicPr>
          <p:cNvPr id="5" name="Picture 4">
            <a:extLst>
              <a:ext uri="{FF2B5EF4-FFF2-40B4-BE49-F238E27FC236}">
                <a16:creationId xmlns:a16="http://schemas.microsoft.com/office/drawing/2014/main" id="{77AC81D7-2628-2C17-E3FA-B29418BC6904}"/>
              </a:ext>
            </a:extLst>
          </p:cNvPr>
          <p:cNvPicPr>
            <a:picLocks noChangeAspect="1"/>
          </p:cNvPicPr>
          <p:nvPr/>
        </p:nvPicPr>
        <p:blipFill>
          <a:blip r:embed="rId2"/>
          <a:srcRect l="24612" t="6890" r="18338" b="30157"/>
          <a:stretch/>
        </p:blipFill>
        <p:spPr>
          <a:xfrm>
            <a:off x="7854696" y="1069849"/>
            <a:ext cx="3974592" cy="2485262"/>
          </a:xfrm>
          <a:prstGeom prst="rect">
            <a:avLst/>
          </a:prstGeom>
        </p:spPr>
      </p:pic>
      <mc:AlternateContent xmlns:mc="http://schemas.openxmlformats.org/markup-compatibility/2006">
        <mc:Choice xmlns:a14="http://schemas.microsoft.com/office/drawing/2010/main" Requires="a14">
          <p:sp>
            <p:nvSpPr>
              <p:cNvPr id="6" name="Rectangle 5">
                <a:extLst>
                  <a:ext uri="{FF2B5EF4-FFF2-40B4-BE49-F238E27FC236}">
                    <a16:creationId xmlns:a16="http://schemas.microsoft.com/office/drawing/2014/main" id="{B9CEEBC2-E872-D653-3021-81306CBDA4B5}"/>
                  </a:ext>
                </a:extLst>
              </p:cNvPr>
              <p:cNvSpPr/>
              <p:nvPr/>
            </p:nvSpPr>
            <p:spPr>
              <a:xfrm>
                <a:off x="9948371" y="3710559"/>
                <a:ext cx="1366721" cy="918649"/>
              </a:xfrm>
              <a:prstGeom prst="rect">
                <a:avLst/>
              </a:prstGeom>
              <a:solidFill>
                <a:srgbClr val="FF99CC"/>
              </a:solidFill>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400" i="1" smtClean="0">
                              <a:effectLst/>
                              <a:latin typeface="Cambria Math" panose="02040503050406030204" pitchFamily="18" charset="0"/>
                            </a:rPr>
                          </m:ctrlPr>
                        </m:sSubPr>
                        <m:e>
                          <m:r>
                            <a:rPr lang="en-GB" sz="2400" i="1">
                              <a:effectLst/>
                              <a:latin typeface="Cambria Math" panose="02040503050406030204" pitchFamily="18" charset="0"/>
                            </a:rPr>
                            <m:t>𝜎</m:t>
                          </m:r>
                        </m:e>
                        <m:sub>
                          <m:r>
                            <a:rPr lang="en-GB" sz="2400" i="1">
                              <a:effectLst/>
                              <a:latin typeface="Cambria Math" panose="02040503050406030204" pitchFamily="18" charset="0"/>
                            </a:rPr>
                            <m:t>𝐸</m:t>
                          </m:r>
                        </m:sub>
                      </m:sSub>
                      <m:r>
                        <a:rPr lang="en-GB" sz="2400" i="0">
                          <a:effectLst/>
                          <a:latin typeface="Cambria Math" panose="02040503050406030204" pitchFamily="18" charset="0"/>
                        </a:rPr>
                        <m:t>∝</m:t>
                      </m:r>
                      <m:f>
                        <m:fPr>
                          <m:ctrlPr>
                            <a:rPr lang="en-GB" sz="2400" i="1">
                              <a:effectLst/>
                              <a:latin typeface="Cambria Math" panose="02040503050406030204" pitchFamily="18" charset="0"/>
                            </a:rPr>
                          </m:ctrlPr>
                        </m:fPr>
                        <m:num>
                          <m:sSup>
                            <m:sSupPr>
                              <m:ctrlPr>
                                <a:rPr lang="en-GB" sz="2400" i="1">
                                  <a:effectLst/>
                                  <a:latin typeface="Cambria Math" panose="02040503050406030204" pitchFamily="18" charset="0"/>
                                </a:rPr>
                              </m:ctrlPr>
                            </m:sSupPr>
                            <m:e>
                              <m:r>
                                <a:rPr lang="en-GB" sz="2400" i="1">
                                  <a:effectLst/>
                                  <a:latin typeface="Cambria Math" panose="02040503050406030204" pitchFamily="18" charset="0"/>
                                </a:rPr>
                                <m:t>𝐸</m:t>
                              </m:r>
                            </m:e>
                            <m:sup>
                              <m:r>
                                <a:rPr lang="en-GB" sz="2400" i="0">
                                  <a:effectLst/>
                                  <a:latin typeface="Cambria Math" panose="02040503050406030204" pitchFamily="18" charset="0"/>
                                </a:rPr>
                                <m:t>2</m:t>
                              </m:r>
                            </m:sup>
                          </m:sSup>
                        </m:num>
                        <m:den>
                          <m:rad>
                            <m:radPr>
                              <m:degHide m:val="on"/>
                              <m:ctrlPr>
                                <a:rPr lang="en-GB" sz="2400" i="1">
                                  <a:effectLst/>
                                  <a:latin typeface="Cambria Math" panose="02040503050406030204" pitchFamily="18" charset="0"/>
                                </a:rPr>
                              </m:ctrlPr>
                            </m:radPr>
                            <m:deg/>
                            <m:e>
                              <m:r>
                                <a:rPr lang="en-GB" sz="2400" i="1">
                                  <a:effectLst/>
                                  <a:latin typeface="Cambria Math" panose="02040503050406030204" pitchFamily="18" charset="0"/>
                                </a:rPr>
                                <m:t>𝜌</m:t>
                              </m:r>
                            </m:e>
                          </m:rad>
                        </m:den>
                      </m:f>
                    </m:oMath>
                  </m:oMathPara>
                </a14:m>
                <a:endParaRPr lang="en-GB" sz="2400" dirty="0">
                  <a:effectLst/>
                </a:endParaRPr>
              </a:p>
            </p:txBody>
          </p:sp>
        </mc:Choice>
        <mc:Fallback>
          <p:sp>
            <p:nvSpPr>
              <p:cNvPr id="6" name="Rectangle 5">
                <a:extLst>
                  <a:ext uri="{FF2B5EF4-FFF2-40B4-BE49-F238E27FC236}">
                    <a16:creationId xmlns:a16="http://schemas.microsoft.com/office/drawing/2014/main" id="{B9CEEBC2-E872-D653-3021-81306CBDA4B5}"/>
                  </a:ext>
                </a:extLst>
              </p:cNvPr>
              <p:cNvSpPr>
                <a:spLocks noRot="1" noChangeAspect="1" noMove="1" noResize="1" noEditPoints="1" noAdjustHandles="1" noChangeArrowheads="1" noChangeShapeType="1" noTextEdit="1"/>
              </p:cNvSpPr>
              <p:nvPr/>
            </p:nvSpPr>
            <p:spPr>
              <a:xfrm>
                <a:off x="9948371" y="3710559"/>
                <a:ext cx="1366721" cy="918649"/>
              </a:xfrm>
              <a:prstGeom prst="rect">
                <a:avLst/>
              </a:prstGeom>
              <a:blipFill>
                <a:blip r:embed="rId3"/>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020574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B22C477-B3F8-841D-136D-8BA9E3B8AA3C}"/>
              </a:ext>
            </a:extLst>
          </p:cNvPr>
          <p:cNvSpPr>
            <a:spLocks noGrp="1"/>
          </p:cNvSpPr>
          <p:nvPr>
            <p:ph idx="1"/>
          </p:nvPr>
        </p:nvSpPr>
        <p:spPr>
          <a:xfrm>
            <a:off x="609600" y="1005841"/>
            <a:ext cx="10972800" cy="4525963"/>
          </a:xfrm>
        </p:spPr>
        <p:txBody>
          <a:bodyPr>
            <a:normAutofit lnSpcReduction="10000"/>
          </a:bodyPr>
          <a:lstStyle/>
          <a:p>
            <a:r>
              <a:rPr lang="en-US" dirty="0"/>
              <a:t>LEP achieved an energy uncertainty for the Z mass of ~2MeV</a:t>
            </a:r>
          </a:p>
          <a:p>
            <a:r>
              <a:rPr lang="en-US" dirty="0"/>
              <a:t>FCC is expected to achieve a systematic error of 100keV or lower. This is achieved by performing ~10,000 depolarization measurements instead of ~30 (and a lot of hard work on the systematics)</a:t>
            </a:r>
          </a:p>
          <a:p>
            <a:r>
              <a:rPr lang="en-US" dirty="0"/>
              <a:t>LEP3 can achieve similar systematic error on the Z</a:t>
            </a:r>
          </a:p>
          <a:p>
            <a:r>
              <a:rPr lang="en-US" dirty="0"/>
              <a:t>On the W, FCC is hoping to achieve ~160keV using RDP.</a:t>
            </a:r>
          </a:p>
          <a:p>
            <a:r>
              <a:rPr lang="en-US" dirty="0"/>
              <a:t>Work is needed to determine if LEP3 can make the RDP or FSP methods work (maybe not routinely, but with special optics)</a:t>
            </a:r>
            <a:endParaRPr lang="en-GB" dirty="0"/>
          </a:p>
        </p:txBody>
      </p:sp>
      <p:sp>
        <p:nvSpPr>
          <p:cNvPr id="3" name="Title 2">
            <a:extLst>
              <a:ext uri="{FF2B5EF4-FFF2-40B4-BE49-F238E27FC236}">
                <a16:creationId xmlns:a16="http://schemas.microsoft.com/office/drawing/2014/main" id="{A890B005-76A5-CAAF-0964-83B0A11EE539}"/>
              </a:ext>
            </a:extLst>
          </p:cNvPr>
          <p:cNvSpPr>
            <a:spLocks noGrp="1"/>
          </p:cNvSpPr>
          <p:nvPr>
            <p:ph type="title"/>
          </p:nvPr>
        </p:nvSpPr>
        <p:spPr/>
        <p:txBody>
          <a:bodyPr/>
          <a:lstStyle/>
          <a:p>
            <a:r>
              <a:rPr lang="en-US" dirty="0"/>
              <a:t>Energy determination</a:t>
            </a:r>
            <a:endParaRPr lang="en-GB" dirty="0"/>
          </a:p>
        </p:txBody>
      </p:sp>
      <p:sp>
        <p:nvSpPr>
          <p:cNvPr id="4" name="Footer Placeholder 3">
            <a:extLst>
              <a:ext uri="{FF2B5EF4-FFF2-40B4-BE49-F238E27FC236}">
                <a16:creationId xmlns:a16="http://schemas.microsoft.com/office/drawing/2014/main" id="{05E4887E-1CE7-9894-1EE5-ACB08B076CF9}"/>
              </a:ext>
            </a:extLst>
          </p:cNvPr>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1701996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B9598402-C0DF-609E-2254-BA69A22168D8}"/>
              </a:ext>
            </a:extLst>
          </p:cNvPr>
          <p:cNvPicPr>
            <a:picLocks noGrp="1" noChangeAspect="1"/>
          </p:cNvPicPr>
          <p:nvPr>
            <p:ph idx="1"/>
          </p:nvPr>
        </p:nvPicPr>
        <p:blipFill>
          <a:blip r:embed="rId2"/>
          <a:stretch>
            <a:fillRect/>
          </a:stretch>
        </p:blipFill>
        <p:spPr>
          <a:xfrm>
            <a:off x="902345" y="894425"/>
            <a:ext cx="6205916" cy="2009381"/>
          </a:xfrm>
        </p:spPr>
      </p:pic>
      <p:sp>
        <p:nvSpPr>
          <p:cNvPr id="3" name="Title 2">
            <a:extLst>
              <a:ext uri="{FF2B5EF4-FFF2-40B4-BE49-F238E27FC236}">
                <a16:creationId xmlns:a16="http://schemas.microsoft.com/office/drawing/2014/main" id="{0A886739-E11D-418C-F781-0BD897BE9B01}"/>
              </a:ext>
            </a:extLst>
          </p:cNvPr>
          <p:cNvSpPr>
            <a:spLocks noGrp="1"/>
          </p:cNvSpPr>
          <p:nvPr>
            <p:ph type="title"/>
          </p:nvPr>
        </p:nvSpPr>
        <p:spPr>
          <a:xfrm>
            <a:off x="7376160" y="-2560"/>
            <a:ext cx="4797552" cy="297850"/>
          </a:xfrm>
          <a:solidFill>
            <a:srgbClr val="FFFF00"/>
          </a:solidFill>
        </p:spPr>
        <p:txBody>
          <a:bodyPr>
            <a:noAutofit/>
          </a:bodyPr>
          <a:lstStyle/>
          <a:p>
            <a:r>
              <a:rPr lang="en-US" sz="1600" dirty="0"/>
              <a:t>https://accelconf.web.cern.ch/p99/papers/thp24.pdf</a:t>
            </a:r>
            <a:endParaRPr lang="en-GB" sz="1600" dirty="0"/>
          </a:p>
        </p:txBody>
      </p:sp>
      <p:sp>
        <p:nvSpPr>
          <p:cNvPr id="4" name="Footer Placeholder 3">
            <a:extLst>
              <a:ext uri="{FF2B5EF4-FFF2-40B4-BE49-F238E27FC236}">
                <a16:creationId xmlns:a16="http://schemas.microsoft.com/office/drawing/2014/main" id="{00F9B37E-F115-DAE2-4FB5-5143A1D89F57}"/>
              </a:ext>
            </a:extLst>
          </p:cNvPr>
          <p:cNvSpPr>
            <a:spLocks noGrp="1"/>
          </p:cNvSpPr>
          <p:nvPr>
            <p:ph type="ftr" sz="quarter" idx="11"/>
          </p:nvPr>
        </p:nvSpPr>
        <p:spPr/>
        <p:txBody>
          <a:bodyPr/>
          <a:lstStyle/>
          <a:p>
            <a:r>
              <a:rPr lang="es-ES" dirty="0"/>
              <a:t>M. Koratzinos</a:t>
            </a:r>
            <a:endParaRPr lang="en-GB" dirty="0"/>
          </a:p>
        </p:txBody>
      </p:sp>
      <p:pic>
        <p:nvPicPr>
          <p:cNvPr id="8" name="Picture 7">
            <a:extLst>
              <a:ext uri="{FF2B5EF4-FFF2-40B4-BE49-F238E27FC236}">
                <a16:creationId xmlns:a16="http://schemas.microsoft.com/office/drawing/2014/main" id="{3C95D0EB-364F-C2EB-EDCF-64CDF9476759}"/>
              </a:ext>
            </a:extLst>
          </p:cNvPr>
          <p:cNvPicPr>
            <a:picLocks noChangeAspect="1"/>
          </p:cNvPicPr>
          <p:nvPr/>
        </p:nvPicPr>
        <p:blipFill>
          <a:blip r:embed="rId3"/>
          <a:stretch>
            <a:fillRect/>
          </a:stretch>
        </p:blipFill>
        <p:spPr>
          <a:xfrm>
            <a:off x="140826" y="3895711"/>
            <a:ext cx="5600988" cy="2844946"/>
          </a:xfrm>
          <a:prstGeom prst="rect">
            <a:avLst/>
          </a:prstGeom>
        </p:spPr>
      </p:pic>
      <p:pic>
        <p:nvPicPr>
          <p:cNvPr id="10" name="Picture 9">
            <a:extLst>
              <a:ext uri="{FF2B5EF4-FFF2-40B4-BE49-F238E27FC236}">
                <a16:creationId xmlns:a16="http://schemas.microsoft.com/office/drawing/2014/main" id="{51E52313-71F6-639B-40D0-5457DCBE77F1}"/>
              </a:ext>
            </a:extLst>
          </p:cNvPr>
          <p:cNvPicPr>
            <a:picLocks noChangeAspect="1"/>
          </p:cNvPicPr>
          <p:nvPr/>
        </p:nvPicPr>
        <p:blipFill>
          <a:blip r:embed="rId4"/>
          <a:stretch>
            <a:fillRect/>
          </a:stretch>
        </p:blipFill>
        <p:spPr>
          <a:xfrm>
            <a:off x="6190719" y="3934512"/>
            <a:ext cx="5397777" cy="2749691"/>
          </a:xfrm>
          <a:prstGeom prst="rect">
            <a:avLst/>
          </a:prstGeom>
        </p:spPr>
      </p:pic>
      <p:pic>
        <p:nvPicPr>
          <p:cNvPr id="11" name="Picture 10">
            <a:extLst>
              <a:ext uri="{FF2B5EF4-FFF2-40B4-BE49-F238E27FC236}">
                <a16:creationId xmlns:a16="http://schemas.microsoft.com/office/drawing/2014/main" id="{D9C9627D-C004-22EC-1DA3-8746AF0AFC08}"/>
              </a:ext>
            </a:extLst>
          </p:cNvPr>
          <p:cNvPicPr>
            <a:picLocks noChangeAspect="1"/>
          </p:cNvPicPr>
          <p:nvPr/>
        </p:nvPicPr>
        <p:blipFill>
          <a:blip r:embed="rId4"/>
          <a:srcRect l="19244" r="20279" b="27934"/>
          <a:stretch/>
        </p:blipFill>
        <p:spPr>
          <a:xfrm>
            <a:off x="6386180" y="2898210"/>
            <a:ext cx="5254132" cy="3189418"/>
          </a:xfrm>
          <a:prstGeom prst="rect">
            <a:avLst/>
          </a:prstGeom>
        </p:spPr>
      </p:pic>
      <p:pic>
        <p:nvPicPr>
          <p:cNvPr id="12" name="Picture 11">
            <a:extLst>
              <a:ext uri="{FF2B5EF4-FFF2-40B4-BE49-F238E27FC236}">
                <a16:creationId xmlns:a16="http://schemas.microsoft.com/office/drawing/2014/main" id="{7349F3CF-AEA1-F688-DA0D-B8204674D94A}"/>
              </a:ext>
            </a:extLst>
          </p:cNvPr>
          <p:cNvPicPr>
            <a:picLocks noChangeAspect="1"/>
          </p:cNvPicPr>
          <p:nvPr/>
        </p:nvPicPr>
        <p:blipFill>
          <a:blip r:embed="rId3"/>
          <a:srcRect l="21741" r="16385" b="29370"/>
          <a:stretch/>
        </p:blipFill>
        <p:spPr>
          <a:xfrm>
            <a:off x="412658" y="2957937"/>
            <a:ext cx="5397776" cy="3129692"/>
          </a:xfrm>
          <a:prstGeom prst="rect">
            <a:avLst/>
          </a:prstGeom>
        </p:spPr>
      </p:pic>
      <p:sp>
        <p:nvSpPr>
          <p:cNvPr id="13" name="Title 2">
            <a:extLst>
              <a:ext uri="{FF2B5EF4-FFF2-40B4-BE49-F238E27FC236}">
                <a16:creationId xmlns:a16="http://schemas.microsoft.com/office/drawing/2014/main" id="{8C0A9D81-84C8-C1A5-B3E4-725C590DCFA6}"/>
              </a:ext>
            </a:extLst>
          </p:cNvPr>
          <p:cNvSpPr txBox="1">
            <a:spLocks/>
          </p:cNvSpPr>
          <p:nvPr/>
        </p:nvSpPr>
        <p:spPr>
          <a:xfrm>
            <a:off x="609600" y="0"/>
            <a:ext cx="10972800" cy="9144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WW running: can LEP3 measure the energy?</a:t>
            </a:r>
            <a:endParaRPr lang="en-GB" dirty="0"/>
          </a:p>
        </p:txBody>
      </p:sp>
      <p:cxnSp>
        <p:nvCxnSpPr>
          <p:cNvPr id="15" name="Straight Arrow Connector 14">
            <a:extLst>
              <a:ext uri="{FF2B5EF4-FFF2-40B4-BE49-F238E27FC236}">
                <a16:creationId xmlns:a16="http://schemas.microsoft.com/office/drawing/2014/main" id="{116F73D6-FCEF-83E5-9F4D-429A35F53750}"/>
              </a:ext>
            </a:extLst>
          </p:cNvPr>
          <p:cNvCxnSpPr/>
          <p:nvPr/>
        </p:nvCxnSpPr>
        <p:spPr>
          <a:xfrm flipH="1">
            <a:off x="4032504" y="4453128"/>
            <a:ext cx="691896" cy="68580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0D21F147-B3E9-B894-84E0-C92B486D8E48}"/>
              </a:ext>
            </a:extLst>
          </p:cNvPr>
          <p:cNvSpPr txBox="1"/>
          <p:nvPr/>
        </p:nvSpPr>
        <p:spPr>
          <a:xfrm>
            <a:off x="7927848" y="1025528"/>
            <a:ext cx="4105656" cy="1569660"/>
          </a:xfrm>
          <a:prstGeom prst="rect">
            <a:avLst/>
          </a:prstGeom>
          <a:solidFill>
            <a:srgbClr val="FFFF00"/>
          </a:solidFill>
        </p:spPr>
        <p:txBody>
          <a:bodyPr wrap="square" rtlCol="0">
            <a:spAutoFit/>
          </a:bodyPr>
          <a:lstStyle/>
          <a:p>
            <a:r>
              <a:rPr lang="en-US" sz="2400" dirty="0"/>
              <a:t>The prediction is that for very high synchrotron tune values, detectable levels of polarization might be possible</a:t>
            </a:r>
            <a:endParaRPr lang="en-GB" sz="2400" dirty="0"/>
          </a:p>
        </p:txBody>
      </p:sp>
    </p:spTree>
    <p:extLst>
      <p:ext uri="{BB962C8B-B14F-4D97-AF65-F5344CB8AC3E}">
        <p14:creationId xmlns:p14="http://schemas.microsoft.com/office/powerpoint/2010/main" val="425077197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3FEFA96E-372A-5CBE-E421-784660FA03BF}"/>
              </a:ext>
            </a:extLst>
          </p:cNvPr>
          <p:cNvGraphicFramePr>
            <a:graphicFrameLocks noGrp="1"/>
          </p:cNvGraphicFramePr>
          <p:nvPr>
            <p:ph idx="1"/>
            <p:extLst>
              <p:ext uri="{D42A27DB-BD31-4B8C-83A1-F6EECF244321}">
                <p14:modId xmlns:p14="http://schemas.microsoft.com/office/powerpoint/2010/main" val="3388283526"/>
              </p:ext>
            </p:extLst>
          </p:nvPr>
        </p:nvGraphicFramePr>
        <p:xfrm>
          <a:off x="1069848" y="1460818"/>
          <a:ext cx="9422994" cy="2125852"/>
        </p:xfrm>
        <a:graphic>
          <a:graphicData uri="http://schemas.openxmlformats.org/drawingml/2006/table">
            <a:tbl>
              <a:tblPr>
                <a:tableStyleId>{5C22544A-7EE6-4342-B048-85BDC9FD1C3A}</a:tableStyleId>
              </a:tblPr>
              <a:tblGrid>
                <a:gridCol w="1453896">
                  <a:extLst>
                    <a:ext uri="{9D8B030D-6E8A-4147-A177-3AD203B41FA5}">
                      <a16:colId xmlns:a16="http://schemas.microsoft.com/office/drawing/2014/main" val="1298480481"/>
                    </a:ext>
                  </a:extLst>
                </a:gridCol>
                <a:gridCol w="1399032">
                  <a:extLst>
                    <a:ext uri="{9D8B030D-6E8A-4147-A177-3AD203B41FA5}">
                      <a16:colId xmlns:a16="http://schemas.microsoft.com/office/drawing/2014/main" val="1527278512"/>
                    </a:ext>
                  </a:extLst>
                </a:gridCol>
                <a:gridCol w="1216152">
                  <a:extLst>
                    <a:ext uri="{9D8B030D-6E8A-4147-A177-3AD203B41FA5}">
                      <a16:colId xmlns:a16="http://schemas.microsoft.com/office/drawing/2014/main" val="1983478525"/>
                    </a:ext>
                  </a:extLst>
                </a:gridCol>
                <a:gridCol w="1188720">
                  <a:extLst>
                    <a:ext uri="{9D8B030D-6E8A-4147-A177-3AD203B41FA5}">
                      <a16:colId xmlns:a16="http://schemas.microsoft.com/office/drawing/2014/main" val="3030749334"/>
                    </a:ext>
                  </a:extLst>
                </a:gridCol>
                <a:gridCol w="2084832">
                  <a:extLst>
                    <a:ext uri="{9D8B030D-6E8A-4147-A177-3AD203B41FA5}">
                      <a16:colId xmlns:a16="http://schemas.microsoft.com/office/drawing/2014/main" val="3604259640"/>
                    </a:ext>
                  </a:extLst>
                </a:gridCol>
                <a:gridCol w="2080362">
                  <a:extLst>
                    <a:ext uri="{9D8B030D-6E8A-4147-A177-3AD203B41FA5}">
                      <a16:colId xmlns:a16="http://schemas.microsoft.com/office/drawing/2014/main" val="4208244541"/>
                    </a:ext>
                  </a:extLst>
                </a:gridCol>
              </a:tblGrid>
              <a:tr h="411480">
                <a:tc>
                  <a:txBody>
                    <a:bodyPr/>
                    <a:lstStyle/>
                    <a:p>
                      <a:pPr lvl="0" algn="ctr" fontAlgn="b"/>
                      <a:r>
                        <a:rPr lang="en-GB" sz="1800" b="1" u="none" strike="noStrike" dirty="0">
                          <a:effectLst/>
                        </a:rPr>
                        <a:t>machine</a:t>
                      </a:r>
                      <a:endParaRPr lang="en-GB" sz="1800" b="1" i="0" u="none" strike="noStrike" dirty="0">
                        <a:solidFill>
                          <a:srgbClr val="000000"/>
                        </a:solidFill>
                        <a:effectLst/>
                        <a:latin typeface="Calibri" panose="020F0502020204030204" pitchFamily="34" charset="0"/>
                      </a:endParaRPr>
                    </a:p>
                  </a:txBody>
                  <a:tcPr marL="6350" marR="6350" marT="6350" marB="0" anchor="ctr">
                    <a:solidFill>
                      <a:srgbClr val="00B0F0"/>
                    </a:solidFill>
                  </a:tcPr>
                </a:tc>
                <a:tc>
                  <a:txBody>
                    <a:bodyPr/>
                    <a:lstStyle/>
                    <a:p>
                      <a:pPr lvl="0" algn="ctr" fontAlgn="b"/>
                      <a:r>
                        <a:rPr lang="en-GB" sz="1800" b="1" u="none" strike="noStrike" dirty="0" err="1">
                          <a:effectLst/>
                        </a:rPr>
                        <a:t>Circumf</a:t>
                      </a:r>
                      <a:r>
                        <a:rPr lang="en-GB" sz="1800" b="1" u="none" strike="noStrike" dirty="0">
                          <a:effectLst/>
                        </a:rPr>
                        <a:t> (m)</a:t>
                      </a:r>
                      <a:endParaRPr lang="en-GB" sz="1800" b="1" i="0" u="none" strike="noStrike" dirty="0">
                        <a:solidFill>
                          <a:srgbClr val="000000"/>
                        </a:solidFill>
                        <a:effectLst/>
                        <a:latin typeface="Calibri" panose="020F0502020204030204" pitchFamily="34" charset="0"/>
                      </a:endParaRPr>
                    </a:p>
                  </a:txBody>
                  <a:tcPr marL="6350" marR="6350" marT="6350" marB="0" anchor="ctr">
                    <a:solidFill>
                      <a:srgbClr val="00B0F0"/>
                    </a:solidFill>
                  </a:tcPr>
                </a:tc>
                <a:tc>
                  <a:txBody>
                    <a:bodyPr/>
                    <a:lstStyle/>
                    <a:p>
                      <a:pPr lvl="0" algn="ctr" fontAlgn="b"/>
                      <a:r>
                        <a:rPr lang="en-GB" sz="1800" b="1" u="none" strike="noStrike" dirty="0">
                          <a:effectLst/>
                        </a:rPr>
                        <a:t>Radius (m)</a:t>
                      </a:r>
                      <a:endParaRPr lang="en-GB" sz="1800" b="1" i="0" u="none" strike="noStrike" dirty="0">
                        <a:solidFill>
                          <a:srgbClr val="000000"/>
                        </a:solidFill>
                        <a:effectLst/>
                        <a:latin typeface="Calibri" panose="020F0502020204030204" pitchFamily="34" charset="0"/>
                      </a:endParaRPr>
                    </a:p>
                  </a:txBody>
                  <a:tcPr marL="6350" marR="6350" marT="6350" marB="0" anchor="ctr">
                    <a:solidFill>
                      <a:srgbClr val="00B0F0"/>
                    </a:solidFill>
                  </a:tcPr>
                </a:tc>
                <a:tc>
                  <a:txBody>
                    <a:bodyPr/>
                    <a:lstStyle/>
                    <a:p>
                      <a:pPr lvl="0" algn="ctr" fontAlgn="b"/>
                      <a:r>
                        <a:rPr lang="en-GB" sz="1800" b="1" u="none" strike="noStrike" dirty="0">
                          <a:effectLst/>
                        </a:rPr>
                        <a:t>energy</a:t>
                      </a:r>
                      <a:endParaRPr lang="en-GB" sz="1800" b="1" i="0" u="none" strike="noStrike" dirty="0">
                        <a:solidFill>
                          <a:srgbClr val="000000"/>
                        </a:solidFill>
                        <a:effectLst/>
                        <a:latin typeface="Calibri" panose="020F0502020204030204" pitchFamily="34" charset="0"/>
                      </a:endParaRPr>
                    </a:p>
                  </a:txBody>
                  <a:tcPr marL="6350" marR="6350" marT="6350" marB="0" anchor="ctr">
                    <a:solidFill>
                      <a:srgbClr val="00B0F0"/>
                    </a:solidFill>
                  </a:tcPr>
                </a:tc>
                <a:tc>
                  <a:txBody>
                    <a:bodyPr/>
                    <a:lstStyle/>
                    <a:p>
                      <a:pPr lvl="0" algn="ctr" fontAlgn="b"/>
                      <a:r>
                        <a:rPr lang="en-GB" sz="1800" b="1" u="none" strike="noStrike" dirty="0" err="1">
                          <a:effectLst/>
                        </a:rPr>
                        <a:t>tau_pol</a:t>
                      </a:r>
                      <a:r>
                        <a:rPr lang="en-GB" sz="1800" b="1" u="none" strike="noStrike" dirty="0">
                          <a:effectLst/>
                        </a:rPr>
                        <a:t> (hours)</a:t>
                      </a:r>
                      <a:endParaRPr lang="en-GB" sz="1800" b="1" i="0" u="none" strike="noStrike" dirty="0">
                        <a:solidFill>
                          <a:srgbClr val="000000"/>
                        </a:solidFill>
                        <a:effectLst/>
                        <a:latin typeface="Calibri" panose="020F0502020204030204" pitchFamily="34" charset="0"/>
                      </a:endParaRPr>
                    </a:p>
                  </a:txBody>
                  <a:tcPr marL="6350" marR="6350" marT="6350" marB="0" anchor="ctr">
                    <a:solidFill>
                      <a:srgbClr val="00B0F0"/>
                    </a:solidFill>
                  </a:tcPr>
                </a:tc>
                <a:tc>
                  <a:txBody>
                    <a:bodyPr/>
                    <a:lstStyle/>
                    <a:p>
                      <a:pPr lvl="0" algn="ctr" fontAlgn="b"/>
                      <a:r>
                        <a:rPr lang="en-GB" sz="1800" b="1" u="none" strike="noStrike" dirty="0">
                          <a:effectLst/>
                        </a:rPr>
                        <a:t>pol to 5% (mins)</a:t>
                      </a:r>
                      <a:endParaRPr lang="en-GB" sz="1800" b="1" i="0" u="none" strike="noStrike" dirty="0">
                        <a:solidFill>
                          <a:srgbClr val="000000"/>
                        </a:solidFill>
                        <a:effectLst/>
                        <a:latin typeface="Calibri" panose="020F0502020204030204" pitchFamily="34" charset="0"/>
                      </a:endParaRPr>
                    </a:p>
                  </a:txBody>
                  <a:tcPr marL="6350" marR="6350" marT="6350" marB="0" anchor="ctr">
                    <a:solidFill>
                      <a:srgbClr val="00B0F0"/>
                    </a:solidFill>
                  </a:tcPr>
                </a:tc>
                <a:extLst>
                  <a:ext uri="{0D108BD9-81ED-4DB2-BD59-A6C34878D82A}">
                    <a16:rowId xmlns:a16="http://schemas.microsoft.com/office/drawing/2014/main" val="1194325189"/>
                  </a:ext>
                </a:extLst>
              </a:tr>
              <a:tr h="428593">
                <a:tc>
                  <a:txBody>
                    <a:bodyPr/>
                    <a:lstStyle/>
                    <a:p>
                      <a:pPr lvl="0" algn="ctr" fontAlgn="b"/>
                      <a:r>
                        <a:rPr lang="en-GB" sz="1800" b="1" u="none" strike="noStrike" dirty="0">
                          <a:effectLst/>
                        </a:rPr>
                        <a:t>FCC - 45</a:t>
                      </a:r>
                      <a:endParaRPr lang="en-GB" sz="1800" b="1" i="0" u="none" strike="noStrike" dirty="0">
                        <a:solidFill>
                          <a:srgbClr val="000000"/>
                        </a:solidFill>
                        <a:effectLst/>
                        <a:latin typeface="Calibri" panose="020F0502020204030204" pitchFamily="34" charset="0"/>
                      </a:endParaRPr>
                    </a:p>
                  </a:txBody>
                  <a:tcPr marL="6350" marR="6350" marT="6350" marB="0" anchor="ctr">
                    <a:solidFill>
                      <a:schemeClr val="accent1">
                        <a:lumMod val="60000"/>
                        <a:lumOff val="40000"/>
                      </a:schemeClr>
                    </a:solidFill>
                  </a:tcPr>
                </a:tc>
                <a:tc>
                  <a:txBody>
                    <a:bodyPr/>
                    <a:lstStyle/>
                    <a:p>
                      <a:pPr lvl="0" algn="ctr" fontAlgn="b"/>
                      <a:r>
                        <a:rPr lang="en-GB" sz="1800" u="none" strike="noStrike" dirty="0">
                          <a:effectLst/>
                        </a:rPr>
                        <a:t>90658</a:t>
                      </a:r>
                      <a:endParaRPr lang="en-GB" sz="1800" b="0" i="0" u="none" strike="noStrike" dirty="0">
                        <a:solidFill>
                          <a:srgbClr val="000000"/>
                        </a:solidFill>
                        <a:effectLst/>
                        <a:latin typeface="Calibri" panose="020F0502020204030204" pitchFamily="34" charset="0"/>
                      </a:endParaRPr>
                    </a:p>
                  </a:txBody>
                  <a:tcPr marL="6350" marR="6350" marT="6350" marB="0" anchor="ctr"/>
                </a:tc>
                <a:tc>
                  <a:txBody>
                    <a:bodyPr/>
                    <a:lstStyle/>
                    <a:p>
                      <a:pPr lvl="0" algn="ctr" fontAlgn="b"/>
                      <a:r>
                        <a:rPr lang="en-GB" sz="1800" u="none" strike="noStrike">
                          <a:effectLst/>
                        </a:rPr>
                        <a:t>10021</a:t>
                      </a:r>
                      <a:endParaRPr lang="en-GB" sz="1800" b="0" i="0" u="none" strike="noStrike">
                        <a:solidFill>
                          <a:srgbClr val="000000"/>
                        </a:solidFill>
                        <a:effectLst/>
                        <a:latin typeface="Calibri" panose="020F0502020204030204" pitchFamily="34" charset="0"/>
                      </a:endParaRPr>
                    </a:p>
                  </a:txBody>
                  <a:tcPr marL="6350" marR="6350" marT="6350" marB="0" anchor="ctr"/>
                </a:tc>
                <a:tc>
                  <a:txBody>
                    <a:bodyPr/>
                    <a:lstStyle/>
                    <a:p>
                      <a:pPr lvl="0" algn="ctr" fontAlgn="b"/>
                      <a:r>
                        <a:rPr lang="en-GB" sz="1800" u="none" strike="noStrike">
                          <a:effectLst/>
                        </a:rPr>
                        <a:t>45</a:t>
                      </a:r>
                      <a:endParaRPr lang="en-GB" sz="1800" b="0" i="0" u="none" strike="noStrike">
                        <a:solidFill>
                          <a:srgbClr val="000000"/>
                        </a:solidFill>
                        <a:effectLst/>
                        <a:latin typeface="Calibri" panose="020F0502020204030204" pitchFamily="34" charset="0"/>
                      </a:endParaRPr>
                    </a:p>
                  </a:txBody>
                  <a:tcPr marL="6350" marR="6350" marT="6350" marB="0" anchor="ctr"/>
                </a:tc>
                <a:tc>
                  <a:txBody>
                    <a:bodyPr/>
                    <a:lstStyle/>
                    <a:p>
                      <a:pPr lvl="0" algn="ctr" fontAlgn="b"/>
                      <a:r>
                        <a:rPr lang="en-GB" sz="1800" u="none" strike="noStrike">
                          <a:effectLst/>
                        </a:rPr>
                        <a:t>215.9</a:t>
                      </a:r>
                      <a:endParaRPr lang="en-GB" sz="1800" b="0" i="0" u="none" strike="noStrike">
                        <a:solidFill>
                          <a:srgbClr val="000000"/>
                        </a:solidFill>
                        <a:effectLst/>
                        <a:latin typeface="Calibri" panose="020F0502020204030204" pitchFamily="34" charset="0"/>
                      </a:endParaRPr>
                    </a:p>
                  </a:txBody>
                  <a:tcPr marL="6350" marR="6350" marT="6350" marB="0" anchor="ctr"/>
                </a:tc>
                <a:tc>
                  <a:txBody>
                    <a:bodyPr/>
                    <a:lstStyle/>
                    <a:p>
                      <a:pPr lvl="0" algn="ctr" fontAlgn="b"/>
                      <a:r>
                        <a:rPr lang="en-GB" sz="1800" b="1" u="none" strike="noStrike" dirty="0">
                          <a:solidFill>
                            <a:srgbClr val="FF0000"/>
                          </a:solidFill>
                          <a:effectLst/>
                        </a:rPr>
                        <a:t>650</a:t>
                      </a:r>
                      <a:endParaRPr lang="en-GB" sz="1800" b="1" i="0" u="none" strike="noStrike" dirty="0">
                        <a:solidFill>
                          <a:srgbClr val="FF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1198635722"/>
                  </a:ext>
                </a:extLst>
              </a:tr>
              <a:tr h="428593">
                <a:tc>
                  <a:txBody>
                    <a:bodyPr/>
                    <a:lstStyle/>
                    <a:p>
                      <a:pPr lvl="0" algn="ctr" fontAlgn="b"/>
                      <a:r>
                        <a:rPr lang="en-GB" sz="1800" b="1" u="none" strike="noStrike" dirty="0">
                          <a:effectLst/>
                        </a:rPr>
                        <a:t>FCC - 80</a:t>
                      </a:r>
                      <a:endParaRPr lang="en-GB" sz="1800" b="1" i="0" u="none" strike="noStrike" dirty="0">
                        <a:solidFill>
                          <a:srgbClr val="000000"/>
                        </a:solidFill>
                        <a:effectLst/>
                        <a:latin typeface="Calibri" panose="020F0502020204030204" pitchFamily="34" charset="0"/>
                      </a:endParaRPr>
                    </a:p>
                  </a:txBody>
                  <a:tcPr marL="6350" marR="6350" marT="6350" marB="0" anchor="ctr">
                    <a:solidFill>
                      <a:schemeClr val="accent1">
                        <a:lumMod val="60000"/>
                        <a:lumOff val="40000"/>
                      </a:schemeClr>
                    </a:solidFill>
                  </a:tcPr>
                </a:tc>
                <a:tc>
                  <a:txBody>
                    <a:bodyPr/>
                    <a:lstStyle/>
                    <a:p>
                      <a:pPr lvl="0" algn="ctr" fontAlgn="b"/>
                      <a:r>
                        <a:rPr lang="en-GB" sz="1800" u="none" strike="noStrike">
                          <a:effectLst/>
                        </a:rPr>
                        <a:t>90658</a:t>
                      </a:r>
                      <a:endParaRPr lang="en-GB" sz="1800" b="0" i="0" u="none" strike="noStrike">
                        <a:solidFill>
                          <a:srgbClr val="000000"/>
                        </a:solidFill>
                        <a:effectLst/>
                        <a:latin typeface="Calibri" panose="020F0502020204030204" pitchFamily="34" charset="0"/>
                      </a:endParaRPr>
                    </a:p>
                  </a:txBody>
                  <a:tcPr marL="6350" marR="6350" marT="6350" marB="0" anchor="ctr"/>
                </a:tc>
                <a:tc>
                  <a:txBody>
                    <a:bodyPr/>
                    <a:lstStyle/>
                    <a:p>
                      <a:pPr lvl="0" algn="ctr" fontAlgn="b"/>
                      <a:r>
                        <a:rPr lang="en-GB" sz="1800" u="none" strike="noStrike" dirty="0">
                          <a:effectLst/>
                        </a:rPr>
                        <a:t>10021</a:t>
                      </a:r>
                      <a:endParaRPr lang="en-GB" sz="1800" b="0" i="0" u="none" strike="noStrike" dirty="0">
                        <a:solidFill>
                          <a:srgbClr val="000000"/>
                        </a:solidFill>
                        <a:effectLst/>
                        <a:latin typeface="Calibri" panose="020F0502020204030204" pitchFamily="34" charset="0"/>
                      </a:endParaRPr>
                    </a:p>
                  </a:txBody>
                  <a:tcPr marL="6350" marR="6350" marT="6350" marB="0" anchor="ctr"/>
                </a:tc>
                <a:tc>
                  <a:txBody>
                    <a:bodyPr/>
                    <a:lstStyle/>
                    <a:p>
                      <a:pPr lvl="0" algn="ctr" fontAlgn="b"/>
                      <a:r>
                        <a:rPr lang="en-GB" sz="1800" u="none" strike="noStrike" dirty="0">
                          <a:effectLst/>
                        </a:rPr>
                        <a:t>80</a:t>
                      </a:r>
                      <a:endParaRPr lang="en-GB" sz="1800" b="0" i="0" u="none" strike="noStrike" dirty="0">
                        <a:solidFill>
                          <a:srgbClr val="000000"/>
                        </a:solidFill>
                        <a:effectLst/>
                        <a:latin typeface="Calibri" panose="020F0502020204030204" pitchFamily="34" charset="0"/>
                      </a:endParaRPr>
                    </a:p>
                  </a:txBody>
                  <a:tcPr marL="6350" marR="6350" marT="6350" marB="0" anchor="ctr"/>
                </a:tc>
                <a:tc>
                  <a:txBody>
                    <a:bodyPr/>
                    <a:lstStyle/>
                    <a:p>
                      <a:pPr lvl="0" algn="ctr" fontAlgn="b"/>
                      <a:r>
                        <a:rPr lang="en-GB" sz="1800" u="none" strike="noStrike">
                          <a:effectLst/>
                        </a:rPr>
                        <a:t>12.2</a:t>
                      </a:r>
                      <a:endParaRPr lang="en-GB" sz="1800" b="0" i="0" u="none" strike="noStrike">
                        <a:solidFill>
                          <a:srgbClr val="000000"/>
                        </a:solidFill>
                        <a:effectLst/>
                        <a:latin typeface="Calibri" panose="020F0502020204030204" pitchFamily="34" charset="0"/>
                      </a:endParaRPr>
                    </a:p>
                  </a:txBody>
                  <a:tcPr marL="6350" marR="6350" marT="6350" marB="0" anchor="ctr"/>
                </a:tc>
                <a:tc>
                  <a:txBody>
                    <a:bodyPr/>
                    <a:lstStyle/>
                    <a:p>
                      <a:pPr lvl="0" algn="ctr" fontAlgn="b"/>
                      <a:r>
                        <a:rPr lang="en-GB" sz="1800" b="1" u="none" strike="noStrike" dirty="0">
                          <a:effectLst/>
                        </a:rPr>
                        <a:t>37</a:t>
                      </a:r>
                      <a:endParaRPr lang="en-GB" sz="1800" b="1"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3612213818"/>
                  </a:ext>
                </a:extLst>
              </a:tr>
              <a:tr h="428593">
                <a:tc>
                  <a:txBody>
                    <a:bodyPr/>
                    <a:lstStyle/>
                    <a:p>
                      <a:pPr lvl="0" algn="ctr" fontAlgn="b"/>
                      <a:r>
                        <a:rPr lang="en-GB" sz="1800" b="1" u="none" strike="noStrike" dirty="0">
                          <a:effectLst/>
                        </a:rPr>
                        <a:t>LEP3 - 45</a:t>
                      </a:r>
                      <a:endParaRPr lang="en-GB" sz="1800" b="1" i="0" u="none" strike="noStrike" dirty="0">
                        <a:solidFill>
                          <a:srgbClr val="000000"/>
                        </a:solidFill>
                        <a:effectLst/>
                        <a:latin typeface="Calibri" panose="020F0502020204030204" pitchFamily="34" charset="0"/>
                      </a:endParaRPr>
                    </a:p>
                  </a:txBody>
                  <a:tcPr marL="6350" marR="6350" marT="6350" marB="0" anchor="ctr">
                    <a:solidFill>
                      <a:schemeClr val="accent1">
                        <a:lumMod val="60000"/>
                        <a:lumOff val="40000"/>
                      </a:schemeClr>
                    </a:solidFill>
                  </a:tcPr>
                </a:tc>
                <a:tc>
                  <a:txBody>
                    <a:bodyPr/>
                    <a:lstStyle/>
                    <a:p>
                      <a:pPr lvl="0" algn="ctr" fontAlgn="b"/>
                      <a:r>
                        <a:rPr lang="en-GB" sz="1800" u="none" strike="noStrike">
                          <a:effectLst/>
                        </a:rPr>
                        <a:t>26660</a:t>
                      </a:r>
                      <a:endParaRPr lang="en-GB" sz="1800" b="0" i="0" u="none" strike="noStrike">
                        <a:solidFill>
                          <a:srgbClr val="000000"/>
                        </a:solidFill>
                        <a:effectLst/>
                        <a:latin typeface="Calibri" panose="020F0502020204030204" pitchFamily="34" charset="0"/>
                      </a:endParaRPr>
                    </a:p>
                  </a:txBody>
                  <a:tcPr marL="6350" marR="6350" marT="6350" marB="0" anchor="ctr"/>
                </a:tc>
                <a:tc>
                  <a:txBody>
                    <a:bodyPr/>
                    <a:lstStyle/>
                    <a:p>
                      <a:pPr lvl="0" algn="ctr" fontAlgn="b"/>
                      <a:r>
                        <a:rPr lang="en-GB" sz="1800" u="none" strike="noStrike">
                          <a:effectLst/>
                        </a:rPr>
                        <a:t>2958</a:t>
                      </a:r>
                      <a:endParaRPr lang="en-GB" sz="1800" b="0" i="0" u="none" strike="noStrike">
                        <a:solidFill>
                          <a:srgbClr val="000000"/>
                        </a:solidFill>
                        <a:effectLst/>
                        <a:latin typeface="Calibri" panose="020F0502020204030204" pitchFamily="34" charset="0"/>
                      </a:endParaRPr>
                    </a:p>
                  </a:txBody>
                  <a:tcPr marL="6350" marR="6350" marT="6350" marB="0" anchor="ctr"/>
                </a:tc>
                <a:tc>
                  <a:txBody>
                    <a:bodyPr/>
                    <a:lstStyle/>
                    <a:p>
                      <a:pPr lvl="0" algn="ctr" fontAlgn="b"/>
                      <a:r>
                        <a:rPr lang="en-GB" sz="1800" u="none" strike="noStrike" dirty="0">
                          <a:effectLst/>
                        </a:rPr>
                        <a:t>45</a:t>
                      </a:r>
                      <a:endParaRPr lang="en-GB" sz="1800" b="0" i="0" u="none" strike="noStrike" dirty="0">
                        <a:solidFill>
                          <a:srgbClr val="000000"/>
                        </a:solidFill>
                        <a:effectLst/>
                        <a:latin typeface="Calibri" panose="020F0502020204030204" pitchFamily="34" charset="0"/>
                      </a:endParaRPr>
                    </a:p>
                  </a:txBody>
                  <a:tcPr marL="6350" marR="6350" marT="6350" marB="0" anchor="ctr"/>
                </a:tc>
                <a:tc>
                  <a:txBody>
                    <a:bodyPr/>
                    <a:lstStyle/>
                    <a:p>
                      <a:pPr lvl="0" algn="ctr" fontAlgn="b"/>
                      <a:r>
                        <a:rPr lang="en-GB" sz="1800" u="none" strike="noStrike" dirty="0">
                          <a:effectLst/>
                        </a:rPr>
                        <a:t>5</a:t>
                      </a:r>
                      <a:endParaRPr lang="en-GB" sz="1800" b="0" i="0" u="none" strike="noStrike" dirty="0">
                        <a:solidFill>
                          <a:srgbClr val="000000"/>
                        </a:solidFill>
                        <a:effectLst/>
                        <a:latin typeface="Calibri" panose="020F0502020204030204" pitchFamily="34" charset="0"/>
                      </a:endParaRPr>
                    </a:p>
                  </a:txBody>
                  <a:tcPr marL="6350" marR="6350" marT="6350" marB="0" anchor="ctr"/>
                </a:tc>
                <a:tc>
                  <a:txBody>
                    <a:bodyPr/>
                    <a:lstStyle/>
                    <a:p>
                      <a:pPr lvl="0" algn="ctr" fontAlgn="b"/>
                      <a:r>
                        <a:rPr lang="en-GB" sz="1800" b="1" u="none" strike="noStrike" dirty="0">
                          <a:effectLst/>
                        </a:rPr>
                        <a:t>15</a:t>
                      </a:r>
                      <a:endParaRPr lang="en-GB" sz="1800" b="1"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3208741844"/>
                  </a:ext>
                </a:extLst>
              </a:tr>
              <a:tr h="428593">
                <a:tc>
                  <a:txBody>
                    <a:bodyPr/>
                    <a:lstStyle/>
                    <a:p>
                      <a:pPr lvl="0" algn="ctr" fontAlgn="b"/>
                      <a:r>
                        <a:rPr lang="en-GB" sz="1800" b="1" u="none" strike="noStrike" dirty="0">
                          <a:effectLst/>
                        </a:rPr>
                        <a:t>LEP3 - 80</a:t>
                      </a:r>
                      <a:endParaRPr lang="en-GB" sz="1800" b="1" i="0" u="none" strike="noStrike" dirty="0">
                        <a:solidFill>
                          <a:srgbClr val="000000"/>
                        </a:solidFill>
                        <a:effectLst/>
                        <a:latin typeface="Calibri" panose="020F0502020204030204" pitchFamily="34" charset="0"/>
                      </a:endParaRPr>
                    </a:p>
                  </a:txBody>
                  <a:tcPr marL="6350" marR="6350" marT="6350" marB="0" anchor="ctr">
                    <a:solidFill>
                      <a:schemeClr val="accent1">
                        <a:lumMod val="60000"/>
                        <a:lumOff val="40000"/>
                      </a:schemeClr>
                    </a:solidFill>
                  </a:tcPr>
                </a:tc>
                <a:tc>
                  <a:txBody>
                    <a:bodyPr/>
                    <a:lstStyle/>
                    <a:p>
                      <a:pPr lvl="0" algn="ctr" fontAlgn="b"/>
                      <a:r>
                        <a:rPr lang="en-GB" sz="1800" u="none" strike="noStrike">
                          <a:effectLst/>
                        </a:rPr>
                        <a:t>26660</a:t>
                      </a:r>
                      <a:endParaRPr lang="en-GB" sz="1800" b="0" i="0" u="none" strike="noStrike">
                        <a:solidFill>
                          <a:srgbClr val="000000"/>
                        </a:solidFill>
                        <a:effectLst/>
                        <a:latin typeface="Calibri" panose="020F0502020204030204" pitchFamily="34" charset="0"/>
                      </a:endParaRPr>
                    </a:p>
                  </a:txBody>
                  <a:tcPr marL="6350" marR="6350" marT="6350" marB="0" anchor="ctr"/>
                </a:tc>
                <a:tc>
                  <a:txBody>
                    <a:bodyPr/>
                    <a:lstStyle/>
                    <a:p>
                      <a:pPr lvl="0" algn="ctr" fontAlgn="b"/>
                      <a:r>
                        <a:rPr lang="en-GB" sz="1800" u="none" strike="noStrike">
                          <a:effectLst/>
                        </a:rPr>
                        <a:t>2958</a:t>
                      </a:r>
                      <a:endParaRPr lang="en-GB" sz="1800" b="0" i="0" u="none" strike="noStrike">
                        <a:solidFill>
                          <a:srgbClr val="000000"/>
                        </a:solidFill>
                        <a:effectLst/>
                        <a:latin typeface="Calibri" panose="020F0502020204030204" pitchFamily="34" charset="0"/>
                      </a:endParaRPr>
                    </a:p>
                  </a:txBody>
                  <a:tcPr marL="6350" marR="6350" marT="6350" marB="0" anchor="ctr"/>
                </a:tc>
                <a:tc>
                  <a:txBody>
                    <a:bodyPr/>
                    <a:lstStyle/>
                    <a:p>
                      <a:pPr lvl="0" algn="ctr" fontAlgn="b"/>
                      <a:r>
                        <a:rPr lang="en-GB" sz="1800" u="none" strike="noStrike">
                          <a:effectLst/>
                        </a:rPr>
                        <a:t>80</a:t>
                      </a:r>
                      <a:endParaRPr lang="en-GB" sz="1800" b="0" i="0" u="none" strike="noStrike">
                        <a:solidFill>
                          <a:srgbClr val="000000"/>
                        </a:solidFill>
                        <a:effectLst/>
                        <a:latin typeface="Calibri" panose="020F0502020204030204" pitchFamily="34" charset="0"/>
                      </a:endParaRPr>
                    </a:p>
                  </a:txBody>
                  <a:tcPr marL="6350" marR="6350" marT="6350" marB="0" anchor="ctr"/>
                </a:tc>
                <a:tc>
                  <a:txBody>
                    <a:bodyPr/>
                    <a:lstStyle/>
                    <a:p>
                      <a:pPr lvl="0" algn="ctr" fontAlgn="b"/>
                      <a:r>
                        <a:rPr lang="en-GB" sz="1800" u="none" strike="noStrike" dirty="0">
                          <a:effectLst/>
                        </a:rPr>
                        <a:t>0.3</a:t>
                      </a:r>
                      <a:endParaRPr lang="en-GB" sz="1800" b="0" i="0" u="none" strike="noStrike" dirty="0">
                        <a:solidFill>
                          <a:srgbClr val="000000"/>
                        </a:solidFill>
                        <a:effectLst/>
                        <a:latin typeface="Calibri" panose="020F0502020204030204" pitchFamily="34" charset="0"/>
                      </a:endParaRPr>
                    </a:p>
                  </a:txBody>
                  <a:tcPr marL="6350" marR="6350" marT="6350" marB="0" anchor="ctr"/>
                </a:tc>
                <a:tc>
                  <a:txBody>
                    <a:bodyPr/>
                    <a:lstStyle/>
                    <a:p>
                      <a:pPr lvl="0" algn="ctr" fontAlgn="b"/>
                      <a:r>
                        <a:rPr lang="en-GB" sz="1800" b="1" u="none" strike="noStrike" dirty="0">
                          <a:effectLst/>
                        </a:rPr>
                        <a:t>1</a:t>
                      </a:r>
                      <a:endParaRPr lang="en-GB" sz="1800" b="1"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2107158047"/>
                  </a:ext>
                </a:extLst>
              </a:tr>
            </a:tbl>
          </a:graphicData>
        </a:graphic>
      </p:graphicFrame>
      <p:sp>
        <p:nvSpPr>
          <p:cNvPr id="3" name="Title 2">
            <a:extLst>
              <a:ext uri="{FF2B5EF4-FFF2-40B4-BE49-F238E27FC236}">
                <a16:creationId xmlns:a16="http://schemas.microsoft.com/office/drawing/2014/main" id="{227AD1E1-F0C2-ABCB-B67A-E7597EFA640A}"/>
              </a:ext>
            </a:extLst>
          </p:cNvPr>
          <p:cNvSpPr>
            <a:spLocks noGrp="1"/>
          </p:cNvSpPr>
          <p:nvPr>
            <p:ph type="title"/>
          </p:nvPr>
        </p:nvSpPr>
        <p:spPr/>
        <p:txBody>
          <a:bodyPr/>
          <a:lstStyle/>
          <a:p>
            <a:r>
              <a:rPr lang="en-US" dirty="0"/>
              <a:t>Polarization times: FCC and LEP3</a:t>
            </a:r>
            <a:endParaRPr lang="en-GB" dirty="0"/>
          </a:p>
        </p:txBody>
      </p:sp>
      <p:sp>
        <p:nvSpPr>
          <p:cNvPr id="4" name="Footer Placeholder 3">
            <a:extLst>
              <a:ext uri="{FF2B5EF4-FFF2-40B4-BE49-F238E27FC236}">
                <a16:creationId xmlns:a16="http://schemas.microsoft.com/office/drawing/2014/main" id="{3E5518B8-7D4B-D315-9AD5-8E188516C9B0}"/>
              </a:ext>
            </a:extLst>
          </p:cNvPr>
          <p:cNvSpPr>
            <a:spLocks noGrp="1"/>
          </p:cNvSpPr>
          <p:nvPr>
            <p:ph type="ftr" sz="quarter" idx="11"/>
          </p:nvPr>
        </p:nvSpPr>
        <p:spPr/>
        <p:txBody>
          <a:bodyPr/>
          <a:lstStyle/>
          <a:p>
            <a:r>
              <a:rPr lang="es-ES"/>
              <a:t>M. Koratzinos</a:t>
            </a:r>
            <a:endParaRPr lang="en-GB" dirty="0"/>
          </a:p>
        </p:txBody>
      </p:sp>
      <p:sp>
        <p:nvSpPr>
          <p:cNvPr id="6" name="TextBox 5">
            <a:extLst>
              <a:ext uri="{FF2B5EF4-FFF2-40B4-BE49-F238E27FC236}">
                <a16:creationId xmlns:a16="http://schemas.microsoft.com/office/drawing/2014/main" id="{CD686BFB-1819-3924-A9BE-9F860B11F357}"/>
              </a:ext>
            </a:extLst>
          </p:cNvPr>
          <p:cNvSpPr txBox="1"/>
          <p:nvPr/>
        </p:nvSpPr>
        <p:spPr>
          <a:xfrm>
            <a:off x="1115568" y="4334256"/>
            <a:ext cx="6702552" cy="830997"/>
          </a:xfrm>
          <a:prstGeom prst="rect">
            <a:avLst/>
          </a:prstGeom>
          <a:solidFill>
            <a:srgbClr val="FFFF00"/>
          </a:solidFill>
        </p:spPr>
        <p:txBody>
          <a:bodyPr wrap="square" rtlCol="0">
            <a:spAutoFit/>
          </a:bodyPr>
          <a:lstStyle/>
          <a:p>
            <a:r>
              <a:rPr lang="en-US" sz="2400" dirty="0"/>
              <a:t>FCC-</a:t>
            </a:r>
            <a:r>
              <a:rPr lang="en-US" sz="2400" dirty="0" err="1"/>
              <a:t>ee</a:t>
            </a:r>
            <a:r>
              <a:rPr lang="en-US" sz="2400" dirty="0"/>
              <a:t> at the Z needs polarization wigglers.</a:t>
            </a:r>
          </a:p>
          <a:p>
            <a:r>
              <a:rPr lang="en-US" sz="2400" dirty="0"/>
              <a:t>LEP3 at the Z (or W) needs no polarization wigglers</a:t>
            </a:r>
            <a:endParaRPr lang="en-GB" sz="2400" dirty="0"/>
          </a:p>
        </p:txBody>
      </p:sp>
    </p:spTree>
    <p:extLst>
      <p:ext uri="{BB962C8B-B14F-4D97-AF65-F5344CB8AC3E}">
        <p14:creationId xmlns:p14="http://schemas.microsoft.com/office/powerpoint/2010/main" val="134168808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11F78A3-2740-9E0E-BAF5-95BB2A0459AB}"/>
              </a:ext>
            </a:extLst>
          </p:cNvPr>
          <p:cNvSpPr>
            <a:spLocks noGrp="1"/>
          </p:cNvSpPr>
          <p:nvPr>
            <p:ph idx="1"/>
          </p:nvPr>
        </p:nvSpPr>
        <p:spPr>
          <a:xfrm>
            <a:off x="609600" y="1034593"/>
            <a:ext cx="10972800" cy="5149391"/>
          </a:xfrm>
        </p:spPr>
        <p:txBody>
          <a:bodyPr>
            <a:normAutofit lnSpcReduction="10000"/>
          </a:bodyPr>
          <a:lstStyle/>
          <a:p>
            <a:r>
              <a:rPr lang="en-US" dirty="0"/>
              <a:t>LEP3 can operate at a beam energy of 115GeV (ZH), as well as 80 (WW) and 45GeV (Z)</a:t>
            </a:r>
          </a:p>
          <a:p>
            <a:r>
              <a:rPr lang="en-US" dirty="0"/>
              <a:t>Luminosity for the Higgs running will be </a:t>
            </a:r>
            <a:r>
              <a:rPr lang="en-US" b="1" dirty="0"/>
              <a:t>1.6E34</a:t>
            </a:r>
            <a:r>
              <a:rPr lang="en-US" dirty="0"/>
              <a:t> (if we use the FCC lattice) or better (if we use a new low-emittance lattice)</a:t>
            </a:r>
          </a:p>
          <a:p>
            <a:r>
              <a:rPr lang="en-US" dirty="0"/>
              <a:t>LEP3 will need </a:t>
            </a:r>
            <a:r>
              <a:rPr lang="en-US" b="1" dirty="0"/>
              <a:t>6GV</a:t>
            </a:r>
            <a:r>
              <a:rPr lang="en-US" dirty="0"/>
              <a:t> of RF that can fit in 2+2 LSSs</a:t>
            </a:r>
          </a:p>
          <a:p>
            <a:r>
              <a:rPr lang="en-US" dirty="0"/>
              <a:t>Power demand at top energy will be ~</a:t>
            </a:r>
            <a:r>
              <a:rPr lang="en-US" b="1" dirty="0"/>
              <a:t>250MW</a:t>
            </a:r>
          </a:p>
          <a:p>
            <a:r>
              <a:rPr lang="en-US" b="1" dirty="0"/>
              <a:t>LEP3 aims to deliver twice the number of Higgs events per year at half the cost if the ILC</a:t>
            </a:r>
          </a:p>
          <a:p>
            <a:r>
              <a:rPr lang="en-US" dirty="0"/>
              <a:t>If we think it merits further study, a task force should be formed that can provide solid numbers in a couple of years.</a:t>
            </a:r>
          </a:p>
          <a:p>
            <a:endParaRPr lang="en-US" dirty="0"/>
          </a:p>
          <a:p>
            <a:endParaRPr lang="en-GB" dirty="0"/>
          </a:p>
        </p:txBody>
      </p:sp>
      <p:sp>
        <p:nvSpPr>
          <p:cNvPr id="3" name="Title 2">
            <a:extLst>
              <a:ext uri="{FF2B5EF4-FFF2-40B4-BE49-F238E27FC236}">
                <a16:creationId xmlns:a16="http://schemas.microsoft.com/office/drawing/2014/main" id="{3CF4EE5C-44EA-7193-3891-0C9D996A6487}"/>
              </a:ext>
            </a:extLst>
          </p:cNvPr>
          <p:cNvSpPr>
            <a:spLocks noGrp="1"/>
          </p:cNvSpPr>
          <p:nvPr>
            <p:ph type="title"/>
          </p:nvPr>
        </p:nvSpPr>
        <p:spPr/>
        <p:txBody>
          <a:bodyPr/>
          <a:lstStyle/>
          <a:p>
            <a:r>
              <a:rPr lang="en-US" dirty="0"/>
              <a:t>Conclusions</a:t>
            </a:r>
            <a:endParaRPr lang="en-GB" dirty="0"/>
          </a:p>
        </p:txBody>
      </p:sp>
      <p:sp>
        <p:nvSpPr>
          <p:cNvPr id="4" name="Footer Placeholder 3">
            <a:extLst>
              <a:ext uri="{FF2B5EF4-FFF2-40B4-BE49-F238E27FC236}">
                <a16:creationId xmlns:a16="http://schemas.microsoft.com/office/drawing/2014/main" id="{86EB2259-45EF-7743-F978-A2EC138B84DF}"/>
              </a:ext>
            </a:extLst>
          </p:cNvPr>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2597140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9A5D4A1-5034-1165-365A-7B98880E2805}"/>
              </a:ext>
            </a:extLst>
          </p:cNvPr>
          <p:cNvSpPr>
            <a:spLocks noGrp="1"/>
          </p:cNvSpPr>
          <p:nvPr>
            <p:ph idx="1"/>
          </p:nvPr>
        </p:nvSpPr>
        <p:spPr>
          <a:xfrm>
            <a:off x="609600" y="1014985"/>
            <a:ext cx="10972800" cy="4525963"/>
          </a:xfrm>
        </p:spPr>
        <p:txBody>
          <a:bodyPr/>
          <a:lstStyle/>
          <a:p>
            <a:r>
              <a:rPr lang="en-US" dirty="0"/>
              <a:t>Low emittance lattice</a:t>
            </a:r>
          </a:p>
          <a:p>
            <a:r>
              <a:rPr lang="en-US" dirty="0"/>
              <a:t>Interaction region optics</a:t>
            </a:r>
          </a:p>
          <a:p>
            <a:r>
              <a:rPr lang="en-US" dirty="0"/>
              <a:t>Polarization at the WW (and Z)</a:t>
            </a:r>
          </a:p>
          <a:p>
            <a:r>
              <a:rPr lang="en-US" dirty="0"/>
              <a:t>R&amp;D on power couplers</a:t>
            </a:r>
          </a:p>
          <a:p>
            <a:r>
              <a:rPr lang="en-US" dirty="0"/>
              <a:t>Compact RF cryomodules</a:t>
            </a:r>
          </a:p>
          <a:p>
            <a:r>
              <a:rPr lang="en-US" dirty="0"/>
              <a:t>Integration of the RF</a:t>
            </a:r>
          </a:p>
          <a:p>
            <a:endParaRPr lang="en-GB" dirty="0"/>
          </a:p>
        </p:txBody>
      </p:sp>
      <p:sp>
        <p:nvSpPr>
          <p:cNvPr id="3" name="Title 2">
            <a:extLst>
              <a:ext uri="{FF2B5EF4-FFF2-40B4-BE49-F238E27FC236}">
                <a16:creationId xmlns:a16="http://schemas.microsoft.com/office/drawing/2014/main" id="{A860721E-891F-F8C5-15C3-B533AD30CACB}"/>
              </a:ext>
            </a:extLst>
          </p:cNvPr>
          <p:cNvSpPr>
            <a:spLocks noGrp="1"/>
          </p:cNvSpPr>
          <p:nvPr>
            <p:ph type="title"/>
          </p:nvPr>
        </p:nvSpPr>
        <p:spPr/>
        <p:txBody>
          <a:bodyPr/>
          <a:lstStyle/>
          <a:p>
            <a:r>
              <a:rPr lang="en-US" dirty="0"/>
              <a:t>Task force topics (non-exhaustive)</a:t>
            </a:r>
            <a:endParaRPr lang="en-GB" dirty="0"/>
          </a:p>
        </p:txBody>
      </p:sp>
      <p:sp>
        <p:nvSpPr>
          <p:cNvPr id="4" name="Footer Placeholder 3">
            <a:extLst>
              <a:ext uri="{FF2B5EF4-FFF2-40B4-BE49-F238E27FC236}">
                <a16:creationId xmlns:a16="http://schemas.microsoft.com/office/drawing/2014/main" id="{8D9DE8B5-8596-7478-6173-E5E8ACA11D00}"/>
              </a:ext>
            </a:extLst>
          </p:cNvPr>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362972552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5F6D38-FE3E-E7F0-E48F-1391034A4C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F344D65-D6EA-A565-4BCC-07228AE4C65A}"/>
              </a:ext>
            </a:extLst>
          </p:cNvPr>
          <p:cNvSpPr>
            <a:spLocks noGrp="1"/>
          </p:cNvSpPr>
          <p:nvPr>
            <p:ph type="title"/>
          </p:nvPr>
        </p:nvSpPr>
        <p:spPr/>
        <p:txBody>
          <a:bodyPr/>
          <a:lstStyle/>
          <a:p>
            <a:r>
              <a:rPr lang="en-US" dirty="0"/>
              <a:t>Extra slides</a:t>
            </a:r>
            <a:endParaRPr lang="en-GB" dirty="0"/>
          </a:p>
        </p:txBody>
      </p:sp>
      <p:sp>
        <p:nvSpPr>
          <p:cNvPr id="3" name="Text Placeholder 2">
            <a:extLst>
              <a:ext uri="{FF2B5EF4-FFF2-40B4-BE49-F238E27FC236}">
                <a16:creationId xmlns:a16="http://schemas.microsoft.com/office/drawing/2014/main" id="{9A75077E-C063-4CCA-7E82-AF1525A7B9BD}"/>
              </a:ext>
            </a:extLst>
          </p:cNvPr>
          <p:cNvSpPr>
            <a:spLocks noGrp="1"/>
          </p:cNvSpPr>
          <p:nvPr>
            <p:ph type="body" idx="1"/>
          </p:nvPr>
        </p:nvSpPr>
        <p:spPr/>
        <p:txBody>
          <a:bodyPr/>
          <a:lstStyle/>
          <a:p>
            <a:endParaRPr lang="en-GB"/>
          </a:p>
        </p:txBody>
      </p:sp>
      <p:sp>
        <p:nvSpPr>
          <p:cNvPr id="4" name="Footer Placeholder 3">
            <a:extLst>
              <a:ext uri="{FF2B5EF4-FFF2-40B4-BE49-F238E27FC236}">
                <a16:creationId xmlns:a16="http://schemas.microsoft.com/office/drawing/2014/main" id="{9D07B735-5B6F-1D59-BBD2-1905F50F11A9}"/>
              </a:ext>
            </a:extLst>
          </p:cNvPr>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236282652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67A4AA3-7B75-8249-4394-91D292AEF5CE}"/>
              </a:ext>
            </a:extLst>
          </p:cNvPr>
          <p:cNvSpPr>
            <a:spLocks noGrp="1"/>
          </p:cNvSpPr>
          <p:nvPr>
            <p:ph idx="1"/>
          </p:nvPr>
        </p:nvSpPr>
        <p:spPr>
          <a:xfrm>
            <a:off x="609600" y="1155546"/>
            <a:ext cx="10972800" cy="2854841"/>
          </a:xfrm>
        </p:spPr>
        <p:txBody>
          <a:bodyPr/>
          <a:lstStyle/>
          <a:p>
            <a:r>
              <a:rPr lang="en-US" dirty="0"/>
              <a:t>The voltage at the Z is to push the synchrotron tune</a:t>
            </a:r>
          </a:p>
          <a:p>
            <a:r>
              <a:rPr lang="en-US" dirty="0"/>
              <a:t>Otherwise, RDP would not work</a:t>
            </a:r>
          </a:p>
          <a:p>
            <a:r>
              <a:rPr lang="en-US" dirty="0"/>
              <a:t>Since we are limited by power per cavity, we essentially have RF voltage for free</a:t>
            </a:r>
          </a:p>
          <a:p>
            <a:r>
              <a:rPr lang="en-US" dirty="0"/>
              <a:t>See Ivan’s talk</a:t>
            </a:r>
            <a:endParaRPr lang="en-GB" dirty="0"/>
          </a:p>
        </p:txBody>
      </p:sp>
      <p:sp>
        <p:nvSpPr>
          <p:cNvPr id="3" name="Title 2">
            <a:extLst>
              <a:ext uri="{FF2B5EF4-FFF2-40B4-BE49-F238E27FC236}">
                <a16:creationId xmlns:a16="http://schemas.microsoft.com/office/drawing/2014/main" id="{5FB21F81-7593-1BCE-7AED-180187A107C5}"/>
              </a:ext>
            </a:extLst>
          </p:cNvPr>
          <p:cNvSpPr>
            <a:spLocks noGrp="1"/>
          </p:cNvSpPr>
          <p:nvPr>
            <p:ph type="title"/>
          </p:nvPr>
        </p:nvSpPr>
        <p:spPr/>
        <p:txBody>
          <a:bodyPr>
            <a:normAutofit/>
          </a:bodyPr>
          <a:lstStyle/>
          <a:p>
            <a:r>
              <a:rPr lang="en-US" dirty="0"/>
              <a:t>Why so much RF voltage at the Z?</a:t>
            </a:r>
            <a:endParaRPr lang="en-GB" dirty="0"/>
          </a:p>
        </p:txBody>
      </p:sp>
      <p:sp>
        <p:nvSpPr>
          <p:cNvPr id="4" name="Footer Placeholder 3">
            <a:extLst>
              <a:ext uri="{FF2B5EF4-FFF2-40B4-BE49-F238E27FC236}">
                <a16:creationId xmlns:a16="http://schemas.microsoft.com/office/drawing/2014/main" id="{4F9A2E3B-92A5-18A4-B68A-73B981B93E5F}"/>
              </a:ext>
            </a:extLst>
          </p:cNvPr>
          <p:cNvSpPr>
            <a:spLocks noGrp="1"/>
          </p:cNvSpPr>
          <p:nvPr>
            <p:ph type="ftr" sz="quarter" idx="11"/>
          </p:nvPr>
        </p:nvSpPr>
        <p:spPr/>
        <p:txBody>
          <a:bodyPr/>
          <a:lstStyle/>
          <a:p>
            <a:r>
              <a:rPr lang="es-ES" dirty="0"/>
              <a:t>M. Koratzinos</a:t>
            </a:r>
            <a:endParaRPr lang="en-GB" dirty="0"/>
          </a:p>
        </p:txBody>
      </p:sp>
      <p:sp>
        <p:nvSpPr>
          <p:cNvPr id="6" name="TextBox 5">
            <a:extLst>
              <a:ext uri="{FF2B5EF4-FFF2-40B4-BE49-F238E27FC236}">
                <a16:creationId xmlns:a16="http://schemas.microsoft.com/office/drawing/2014/main" id="{EFBD70E6-3F61-8807-0912-D4373BC18AF8}"/>
              </a:ext>
            </a:extLst>
          </p:cNvPr>
          <p:cNvSpPr txBox="1"/>
          <p:nvPr/>
        </p:nvSpPr>
        <p:spPr>
          <a:xfrm>
            <a:off x="694659" y="4166469"/>
            <a:ext cx="10171815" cy="2246769"/>
          </a:xfrm>
          <a:prstGeom prst="rect">
            <a:avLst/>
          </a:prstGeom>
          <a:noFill/>
        </p:spPr>
        <p:txBody>
          <a:bodyPr wrap="square">
            <a:spAutoFit/>
          </a:bodyPr>
          <a:lstStyle/>
          <a:p>
            <a:r>
              <a:rPr lang="en-GB" sz="2000" dirty="0"/>
              <a:t>For the Z running, we have changed parameters to respect two aspects: the </a:t>
            </a:r>
            <a:r>
              <a:rPr lang="en-GB" sz="2000" b="1" dirty="0"/>
              <a:t>spin modulation index</a:t>
            </a:r>
            <a:r>
              <a:rPr lang="en-GB" sz="2000" dirty="0"/>
              <a:t>, a figure of merit for spin depolarization measurements, and the threshold of x-z instability (given by Qs/xix ). For the former, the problem was that the momentum compaction factor is much smaller compared to LEP (and similar to FCC). To compensate for that, we have increased Qs by increasing RF voltage. Then, to keep a reasonable beam-beam vertical tune shift, we increased the vertical emittance and decreased the number of bunches. This in turn helped in increasing the bunch length (which is good for x-z instability, resistive wall power, etc.)                                   </a:t>
            </a:r>
          </a:p>
        </p:txBody>
      </p:sp>
    </p:spTree>
    <p:extLst>
      <p:ext uri="{BB962C8B-B14F-4D97-AF65-F5344CB8AC3E}">
        <p14:creationId xmlns:p14="http://schemas.microsoft.com/office/powerpoint/2010/main" val="24744443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3CF415D-72C4-C0B0-88A4-7CAB31521A4E}"/>
              </a:ext>
            </a:extLst>
          </p:cNvPr>
          <p:cNvSpPr>
            <a:spLocks noGrp="1"/>
          </p:cNvSpPr>
          <p:nvPr>
            <p:ph idx="1"/>
          </p:nvPr>
        </p:nvSpPr>
        <p:spPr>
          <a:xfrm>
            <a:off x="609600" y="914400"/>
            <a:ext cx="10972800" cy="5441950"/>
          </a:xfrm>
        </p:spPr>
        <p:txBody>
          <a:bodyPr>
            <a:normAutofit lnSpcReduction="10000"/>
          </a:bodyPr>
          <a:lstStyle/>
          <a:p>
            <a:r>
              <a:rPr lang="en-US" dirty="0"/>
              <a:t>Early studies were agnostic re the size of the ring.</a:t>
            </a:r>
          </a:p>
          <a:p>
            <a:r>
              <a:rPr lang="en-US" dirty="0"/>
              <a:t>FCC finally focused on a 91 km design</a:t>
            </a:r>
          </a:p>
          <a:p>
            <a:r>
              <a:rPr lang="en-US" dirty="0"/>
              <a:t>An attempt was made in 2017 to transfer the FCC knowledge to a LEP3 lattice</a:t>
            </a:r>
          </a:p>
          <a:p>
            <a:r>
              <a:rPr lang="en-US" dirty="0"/>
              <a:t>This was never given high priority and an optics design needs to be redone to obtain solid results.</a:t>
            </a:r>
          </a:p>
          <a:p>
            <a:r>
              <a:rPr lang="en-US" dirty="0"/>
              <a:t>The study, suitably updated for the new beam energy and packing factor (nesting a quads and sextupoles)  gives a luminosity of </a:t>
            </a:r>
            <a:r>
              <a:rPr lang="en-US" b="1" dirty="0"/>
              <a:t>1.6E34 at 230GeV </a:t>
            </a:r>
            <a:r>
              <a:rPr lang="en-US" dirty="0"/>
              <a:t>and two experiments. </a:t>
            </a:r>
          </a:p>
          <a:p>
            <a:r>
              <a:rPr lang="en-US" dirty="0"/>
              <a:t>A new, low emittance lattice would push the luminosity to beyond 2.5E34</a:t>
            </a:r>
          </a:p>
        </p:txBody>
      </p:sp>
      <p:sp>
        <p:nvSpPr>
          <p:cNvPr id="3" name="Title 2">
            <a:extLst>
              <a:ext uri="{FF2B5EF4-FFF2-40B4-BE49-F238E27FC236}">
                <a16:creationId xmlns:a16="http://schemas.microsoft.com/office/drawing/2014/main" id="{DF5E0965-0416-4940-723D-BD3C1FE3EB20}"/>
              </a:ext>
            </a:extLst>
          </p:cNvPr>
          <p:cNvSpPr>
            <a:spLocks noGrp="1"/>
          </p:cNvSpPr>
          <p:nvPr>
            <p:ph type="title"/>
          </p:nvPr>
        </p:nvSpPr>
        <p:spPr/>
        <p:txBody>
          <a:bodyPr/>
          <a:lstStyle/>
          <a:p>
            <a:r>
              <a:rPr lang="en-US" dirty="0"/>
              <a:t>LEP3 studies</a:t>
            </a:r>
            <a:endParaRPr lang="en-GB" dirty="0"/>
          </a:p>
        </p:txBody>
      </p:sp>
      <p:sp>
        <p:nvSpPr>
          <p:cNvPr id="4" name="Footer Placeholder 3">
            <a:extLst>
              <a:ext uri="{FF2B5EF4-FFF2-40B4-BE49-F238E27FC236}">
                <a16:creationId xmlns:a16="http://schemas.microsoft.com/office/drawing/2014/main" id="{03529F86-5129-0788-BA24-50467A42F4FD}"/>
              </a:ext>
            </a:extLst>
          </p:cNvPr>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2988945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3B4434-CF20-63BB-F798-0825CCC66AAD}"/>
              </a:ext>
            </a:extLst>
          </p:cNvPr>
          <p:cNvSpPr>
            <a:spLocks noGrp="1"/>
          </p:cNvSpPr>
          <p:nvPr>
            <p:ph type="title"/>
          </p:nvPr>
        </p:nvSpPr>
        <p:spPr/>
        <p:txBody>
          <a:bodyPr/>
          <a:lstStyle/>
          <a:p>
            <a:r>
              <a:rPr lang="en-US" dirty="0"/>
              <a:t>Power consumption</a:t>
            </a:r>
            <a:endParaRPr lang="en-GB" dirty="0"/>
          </a:p>
        </p:txBody>
      </p:sp>
      <p:sp>
        <p:nvSpPr>
          <p:cNvPr id="3" name="Content Placeholder 2">
            <a:extLst>
              <a:ext uri="{FF2B5EF4-FFF2-40B4-BE49-F238E27FC236}">
                <a16:creationId xmlns:a16="http://schemas.microsoft.com/office/drawing/2014/main" id="{E998043E-619A-FAA6-CF57-8DEC1DDD401C}"/>
              </a:ext>
            </a:extLst>
          </p:cNvPr>
          <p:cNvSpPr>
            <a:spLocks noGrp="1"/>
          </p:cNvSpPr>
          <p:nvPr>
            <p:ph idx="1"/>
          </p:nvPr>
        </p:nvSpPr>
        <p:spPr>
          <a:xfrm>
            <a:off x="912628" y="2910145"/>
            <a:ext cx="4031512" cy="641128"/>
          </a:xfrm>
        </p:spPr>
        <p:txBody>
          <a:bodyPr/>
          <a:lstStyle/>
          <a:p>
            <a:r>
              <a:rPr lang="en-US" dirty="0"/>
              <a:t>FCC data taken from:</a:t>
            </a:r>
            <a:endParaRPr lang="en-GB" dirty="0"/>
          </a:p>
        </p:txBody>
      </p:sp>
      <p:pic>
        <p:nvPicPr>
          <p:cNvPr id="5" name="Picture 4">
            <a:extLst>
              <a:ext uri="{FF2B5EF4-FFF2-40B4-BE49-F238E27FC236}">
                <a16:creationId xmlns:a16="http://schemas.microsoft.com/office/drawing/2014/main" id="{FC82C0FE-F4AE-F83B-FFF0-3443C0F9072B}"/>
              </a:ext>
            </a:extLst>
          </p:cNvPr>
          <p:cNvPicPr>
            <a:picLocks noChangeAspect="1"/>
          </p:cNvPicPr>
          <p:nvPr/>
        </p:nvPicPr>
        <p:blipFill>
          <a:blip r:embed="rId2"/>
          <a:stretch>
            <a:fillRect/>
          </a:stretch>
        </p:blipFill>
        <p:spPr>
          <a:xfrm>
            <a:off x="5283237" y="1769161"/>
            <a:ext cx="6070563" cy="3319678"/>
          </a:xfrm>
          <a:prstGeom prst="rect">
            <a:avLst/>
          </a:prstGeom>
        </p:spPr>
      </p:pic>
    </p:spTree>
    <p:extLst>
      <p:ext uri="{BB962C8B-B14F-4D97-AF65-F5344CB8AC3E}">
        <p14:creationId xmlns:p14="http://schemas.microsoft.com/office/powerpoint/2010/main" val="376272225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7E9CE6-C6AD-027C-22AD-670F0C1825EC}"/>
              </a:ext>
            </a:extLst>
          </p:cNvPr>
          <p:cNvSpPr>
            <a:spLocks noGrp="1"/>
          </p:cNvSpPr>
          <p:nvPr>
            <p:ph idx="1"/>
          </p:nvPr>
        </p:nvSpPr>
        <p:spPr>
          <a:xfrm>
            <a:off x="609600" y="1190626"/>
            <a:ext cx="10972800" cy="5165724"/>
          </a:xfrm>
        </p:spPr>
        <p:txBody>
          <a:bodyPr>
            <a:normAutofit lnSpcReduction="10000"/>
          </a:bodyPr>
          <a:lstStyle/>
          <a:p>
            <a:r>
              <a:rPr lang="en-US" dirty="0"/>
              <a:t>Ratio of bending radii: 10021/2958 = </a:t>
            </a:r>
            <a:r>
              <a:rPr lang="en-US" b="1" dirty="0"/>
              <a:t>3.4</a:t>
            </a:r>
          </a:p>
          <a:p>
            <a:r>
              <a:rPr lang="en-US" dirty="0"/>
              <a:t>Dipole current factor: </a:t>
            </a:r>
          </a:p>
          <a:p>
            <a:pPr lvl="1"/>
            <a:r>
              <a:rPr lang="en-US" dirty="0"/>
              <a:t>if FCC-ee 182.5GeV is 100%, then LEP3 is 115/182.5*3.4=</a:t>
            </a:r>
            <a:r>
              <a:rPr lang="en-US" b="1" dirty="0"/>
              <a:t>2.1</a:t>
            </a:r>
          </a:p>
          <a:p>
            <a:pPr lvl="1"/>
            <a:r>
              <a:rPr lang="en-US" dirty="0"/>
              <a:t>LEP3 at 80GeV 80/182.5*3.4</a:t>
            </a:r>
            <a:r>
              <a:rPr lang="en-US" b="1" dirty="0"/>
              <a:t>=1.5</a:t>
            </a:r>
          </a:p>
          <a:p>
            <a:pPr lvl="1"/>
            <a:r>
              <a:rPr lang="en-US" dirty="0"/>
              <a:t>LEP3 at 45.6GeV </a:t>
            </a:r>
            <a:r>
              <a:rPr lang="en-US" b="1" dirty="0"/>
              <a:t>= 0.85</a:t>
            </a:r>
          </a:p>
          <a:p>
            <a:r>
              <a:rPr lang="en-US" dirty="0"/>
              <a:t>Dipole current power factor: </a:t>
            </a:r>
          </a:p>
          <a:p>
            <a:pPr lvl="1"/>
            <a:r>
              <a:rPr lang="en-US" dirty="0"/>
              <a:t>115GeV: 2.1^2 = </a:t>
            </a:r>
            <a:r>
              <a:rPr lang="en-US" b="1" dirty="0"/>
              <a:t>4.41</a:t>
            </a:r>
          </a:p>
          <a:p>
            <a:pPr lvl="1"/>
            <a:r>
              <a:rPr lang="en-US" dirty="0"/>
              <a:t>80GeV: 1.5^2 = </a:t>
            </a:r>
            <a:r>
              <a:rPr lang="en-US" b="1" dirty="0"/>
              <a:t>2.25</a:t>
            </a:r>
          </a:p>
          <a:p>
            <a:pPr lvl="1"/>
            <a:r>
              <a:rPr lang="en-US" dirty="0"/>
              <a:t>45.6GeV: 0.85^2 = </a:t>
            </a:r>
            <a:r>
              <a:rPr lang="en-US" b="1" dirty="0"/>
              <a:t>0.73</a:t>
            </a:r>
          </a:p>
          <a:p>
            <a:pPr lvl="1"/>
            <a:r>
              <a:rPr lang="en-US" b="1" dirty="0"/>
              <a:t>Dipole circuit power factor (=1.0 for FCC at 182.5GeV):</a:t>
            </a:r>
          </a:p>
          <a:p>
            <a:pPr lvl="1"/>
            <a:r>
              <a:rPr lang="en-US" dirty="0"/>
              <a:t>115GeV: 2.1^2/3.4 = </a:t>
            </a:r>
            <a:r>
              <a:rPr lang="en-US" b="1" dirty="0"/>
              <a:t>1.30</a:t>
            </a:r>
          </a:p>
          <a:p>
            <a:pPr lvl="1"/>
            <a:r>
              <a:rPr lang="en-US" dirty="0"/>
              <a:t>80GeV: 1.5^2/3.4 = </a:t>
            </a:r>
            <a:r>
              <a:rPr lang="en-US" b="1" dirty="0"/>
              <a:t>0.66</a:t>
            </a:r>
          </a:p>
          <a:p>
            <a:pPr lvl="1"/>
            <a:r>
              <a:rPr lang="en-US" dirty="0"/>
              <a:t>45.6GeV: 0.85^2/3.4 = </a:t>
            </a:r>
            <a:r>
              <a:rPr lang="en-US" b="1" dirty="0"/>
              <a:t>0.21</a:t>
            </a:r>
          </a:p>
          <a:p>
            <a:pPr lvl="1"/>
            <a:endParaRPr lang="en-US" b="1" dirty="0"/>
          </a:p>
          <a:p>
            <a:pPr lvl="1"/>
            <a:endParaRPr lang="en-US" b="1" dirty="0"/>
          </a:p>
          <a:p>
            <a:endParaRPr lang="en-GB" dirty="0"/>
          </a:p>
        </p:txBody>
      </p:sp>
      <p:sp>
        <p:nvSpPr>
          <p:cNvPr id="3" name="Title 2">
            <a:extLst>
              <a:ext uri="{FF2B5EF4-FFF2-40B4-BE49-F238E27FC236}">
                <a16:creationId xmlns:a16="http://schemas.microsoft.com/office/drawing/2014/main" id="{8FEDC8A6-5C69-3D76-AB63-8D68B4554AEA}"/>
              </a:ext>
            </a:extLst>
          </p:cNvPr>
          <p:cNvSpPr>
            <a:spLocks noGrp="1"/>
          </p:cNvSpPr>
          <p:nvPr>
            <p:ph type="title"/>
          </p:nvPr>
        </p:nvSpPr>
        <p:spPr>
          <a:xfrm>
            <a:off x="838200" y="162719"/>
            <a:ext cx="10515600" cy="824833"/>
          </a:xfrm>
        </p:spPr>
        <p:txBody>
          <a:bodyPr/>
          <a:lstStyle/>
          <a:p>
            <a:r>
              <a:rPr lang="en-US" dirty="0"/>
              <a:t>Assumptions</a:t>
            </a:r>
            <a:endParaRPr lang="en-GB" dirty="0"/>
          </a:p>
        </p:txBody>
      </p:sp>
      <p:sp>
        <p:nvSpPr>
          <p:cNvPr id="4" name="Footer Placeholder 3">
            <a:extLst>
              <a:ext uri="{FF2B5EF4-FFF2-40B4-BE49-F238E27FC236}">
                <a16:creationId xmlns:a16="http://schemas.microsoft.com/office/drawing/2014/main" id="{89102420-F61A-F4B9-54EB-CB3A8B6C1427}"/>
              </a:ext>
            </a:extLst>
          </p:cNvPr>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241721850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82FB762-FD0B-F4D1-A3A2-484F8134AF5D}"/>
              </a:ext>
            </a:extLst>
          </p:cNvPr>
          <p:cNvSpPr>
            <a:spLocks noGrp="1"/>
          </p:cNvSpPr>
          <p:nvPr>
            <p:ph idx="1"/>
          </p:nvPr>
        </p:nvSpPr>
        <p:spPr>
          <a:xfrm>
            <a:off x="609600" y="1050925"/>
            <a:ext cx="10972800" cy="5216525"/>
          </a:xfrm>
        </p:spPr>
        <p:txBody>
          <a:bodyPr>
            <a:normAutofit lnSpcReduction="10000"/>
          </a:bodyPr>
          <a:lstStyle/>
          <a:p>
            <a:r>
              <a:rPr lang="en-US" dirty="0"/>
              <a:t>RF </a:t>
            </a:r>
            <a:r>
              <a:rPr lang="en-US" dirty="0" err="1"/>
              <a:t>cryo</a:t>
            </a:r>
            <a:r>
              <a:rPr lang="en-US" dirty="0"/>
              <a:t> power: next slide</a:t>
            </a:r>
          </a:p>
          <a:p>
            <a:r>
              <a:rPr lang="en-US" dirty="0"/>
              <a:t>Cooling and ventilation: there is a constant part, and a part increasing as beam energy squared. A simple model gives: </a:t>
            </a:r>
            <a:r>
              <a:rPr lang="en-US" dirty="0" err="1"/>
              <a:t>Pcv</a:t>
            </a:r>
            <a:r>
              <a:rPr lang="en-US" dirty="0"/>
              <a:t>=25+8*power ratio.</a:t>
            </a:r>
          </a:p>
          <a:p>
            <a:r>
              <a:rPr lang="en-US" dirty="0"/>
              <a:t>I assume that the constant part will be divided by 3.4 for LEP3, and for the second part the power ratio will be followed.</a:t>
            </a:r>
          </a:p>
          <a:p>
            <a:pPr lvl="1"/>
            <a:r>
              <a:rPr lang="en-US" dirty="0"/>
              <a:t>PCV@Z: 7.4+8*0.21=9MW</a:t>
            </a:r>
          </a:p>
          <a:p>
            <a:pPr lvl="1"/>
            <a:r>
              <a:rPr lang="en-US" dirty="0"/>
              <a:t>PCV@W: 7.4+8*.66=13MW</a:t>
            </a:r>
          </a:p>
          <a:p>
            <a:pPr lvl="1"/>
            <a:r>
              <a:rPr lang="en-US" dirty="0"/>
              <a:t>PCV@H: 7.4+8*1.33=18MW</a:t>
            </a:r>
          </a:p>
          <a:p>
            <a:r>
              <a:rPr lang="en-US" dirty="0"/>
              <a:t>Data centers and experiments: proportional to the no. of experiments; divide by 2</a:t>
            </a:r>
          </a:p>
          <a:p>
            <a:r>
              <a:rPr lang="en-US" dirty="0"/>
              <a:t>General services: divide by 3.4</a:t>
            </a:r>
          </a:p>
          <a:p>
            <a:r>
              <a:rPr lang="en-US" dirty="0"/>
              <a:t>Booster magnets: use the FCC numbers times the power factor</a:t>
            </a:r>
          </a:p>
          <a:p>
            <a:endParaRPr lang="en-US" dirty="0"/>
          </a:p>
          <a:p>
            <a:endParaRPr lang="en-GB" dirty="0"/>
          </a:p>
        </p:txBody>
      </p:sp>
      <p:sp>
        <p:nvSpPr>
          <p:cNvPr id="3" name="Title 2">
            <a:extLst>
              <a:ext uri="{FF2B5EF4-FFF2-40B4-BE49-F238E27FC236}">
                <a16:creationId xmlns:a16="http://schemas.microsoft.com/office/drawing/2014/main" id="{0C6DC19A-437A-122D-B9E6-DCABA81EFF4D}"/>
              </a:ext>
            </a:extLst>
          </p:cNvPr>
          <p:cNvSpPr>
            <a:spLocks noGrp="1"/>
          </p:cNvSpPr>
          <p:nvPr>
            <p:ph type="title"/>
          </p:nvPr>
        </p:nvSpPr>
        <p:spPr>
          <a:xfrm>
            <a:off x="838200" y="0"/>
            <a:ext cx="10515600" cy="962025"/>
          </a:xfrm>
        </p:spPr>
        <p:txBody>
          <a:bodyPr/>
          <a:lstStyle/>
          <a:p>
            <a:r>
              <a:rPr lang="en-US" dirty="0"/>
              <a:t>Assumptions 2</a:t>
            </a:r>
            <a:endParaRPr lang="en-GB" dirty="0"/>
          </a:p>
        </p:txBody>
      </p:sp>
      <p:sp>
        <p:nvSpPr>
          <p:cNvPr id="4" name="Footer Placeholder 3">
            <a:extLst>
              <a:ext uri="{FF2B5EF4-FFF2-40B4-BE49-F238E27FC236}">
                <a16:creationId xmlns:a16="http://schemas.microsoft.com/office/drawing/2014/main" id="{E79361C0-5EFE-29BE-C925-9CEEBE834A04}"/>
              </a:ext>
            </a:extLst>
          </p:cNvPr>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366652777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85813E-F4EA-F1B1-8466-7868822CD3BB}"/>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3B557B28-044E-92CD-366F-E37BEC7F4DEC}"/>
              </a:ext>
            </a:extLst>
          </p:cNvPr>
          <p:cNvGraphicFramePr>
            <a:graphicFrameLocks noGrp="1"/>
          </p:cNvGraphicFramePr>
          <p:nvPr>
            <p:extLst>
              <p:ext uri="{D42A27DB-BD31-4B8C-83A1-F6EECF244321}">
                <p14:modId xmlns:p14="http://schemas.microsoft.com/office/powerpoint/2010/main" val="2224757621"/>
              </p:ext>
            </p:extLst>
          </p:nvPr>
        </p:nvGraphicFramePr>
        <p:xfrm>
          <a:off x="297710" y="938459"/>
          <a:ext cx="11341840" cy="4183755"/>
        </p:xfrm>
        <a:graphic>
          <a:graphicData uri="http://schemas.openxmlformats.org/drawingml/2006/table">
            <a:tbl>
              <a:tblPr>
                <a:tableStyleId>{5C22544A-7EE6-4342-B048-85BDC9FD1C3A}</a:tableStyleId>
              </a:tblPr>
              <a:tblGrid>
                <a:gridCol w="2384517">
                  <a:extLst>
                    <a:ext uri="{9D8B030D-6E8A-4147-A177-3AD203B41FA5}">
                      <a16:colId xmlns:a16="http://schemas.microsoft.com/office/drawing/2014/main" val="1922517103"/>
                    </a:ext>
                  </a:extLst>
                </a:gridCol>
                <a:gridCol w="1381435">
                  <a:extLst>
                    <a:ext uri="{9D8B030D-6E8A-4147-A177-3AD203B41FA5}">
                      <a16:colId xmlns:a16="http://schemas.microsoft.com/office/drawing/2014/main" val="2738727836"/>
                    </a:ext>
                  </a:extLst>
                </a:gridCol>
                <a:gridCol w="1487021">
                  <a:extLst>
                    <a:ext uri="{9D8B030D-6E8A-4147-A177-3AD203B41FA5}">
                      <a16:colId xmlns:a16="http://schemas.microsoft.com/office/drawing/2014/main" val="1180925734"/>
                    </a:ext>
                  </a:extLst>
                </a:gridCol>
                <a:gridCol w="1487021">
                  <a:extLst>
                    <a:ext uri="{9D8B030D-6E8A-4147-A177-3AD203B41FA5}">
                      <a16:colId xmlns:a16="http://schemas.microsoft.com/office/drawing/2014/main" val="4277307318"/>
                    </a:ext>
                  </a:extLst>
                </a:gridCol>
                <a:gridCol w="1487021">
                  <a:extLst>
                    <a:ext uri="{9D8B030D-6E8A-4147-A177-3AD203B41FA5}">
                      <a16:colId xmlns:a16="http://schemas.microsoft.com/office/drawing/2014/main" val="1299034834"/>
                    </a:ext>
                  </a:extLst>
                </a:gridCol>
                <a:gridCol w="3114825">
                  <a:extLst>
                    <a:ext uri="{9D8B030D-6E8A-4147-A177-3AD203B41FA5}">
                      <a16:colId xmlns:a16="http://schemas.microsoft.com/office/drawing/2014/main" val="1524435249"/>
                    </a:ext>
                  </a:extLst>
                </a:gridCol>
              </a:tblGrid>
              <a:tr h="214788">
                <a:tc>
                  <a:txBody>
                    <a:bodyPr/>
                    <a:lstStyle/>
                    <a:p>
                      <a:pPr algn="l" fontAlgn="b"/>
                      <a:r>
                        <a:rPr lang="en-GB" sz="1800" u="none" strike="noStrike" dirty="0">
                          <a:effectLst/>
                          <a:latin typeface="+mn-lt"/>
                        </a:rPr>
                        <a:t>Storage Ring</a:t>
                      </a:r>
                      <a:endParaRPr lang="en-GB" sz="1800" b="0" i="0" u="none" strike="noStrike" dirty="0">
                        <a:solidFill>
                          <a:srgbClr val="000000"/>
                        </a:solidFill>
                        <a:effectLst/>
                        <a:latin typeface="+mn-lt"/>
                      </a:endParaRPr>
                    </a:p>
                  </a:txBody>
                  <a:tcPr marL="9525" marR="9525" marT="9525" marB="0" anchor="ctr"/>
                </a:tc>
                <a:tc>
                  <a:txBody>
                    <a:bodyPr/>
                    <a:lstStyle/>
                    <a:p>
                      <a:pPr algn="ctr" fontAlgn="ctr"/>
                      <a:r>
                        <a:rPr lang="en-GB" sz="1800" u="none" strike="noStrike" dirty="0">
                          <a:effectLst/>
                          <a:latin typeface="+mn-lt"/>
                        </a:rPr>
                        <a:t>FCC-</a:t>
                      </a:r>
                      <a:r>
                        <a:rPr lang="en-GB" sz="1800" u="none" strike="noStrike" dirty="0" err="1">
                          <a:effectLst/>
                          <a:latin typeface="+mn-lt"/>
                        </a:rPr>
                        <a:t>tt</a:t>
                      </a:r>
                      <a:endParaRPr lang="en-GB" sz="1800" b="0" i="0" u="none" strike="noStrike" dirty="0">
                        <a:solidFill>
                          <a:srgbClr val="000000"/>
                        </a:solidFill>
                        <a:effectLst/>
                        <a:latin typeface="+mn-lt"/>
                      </a:endParaRPr>
                    </a:p>
                  </a:txBody>
                  <a:tcPr marL="9525" marR="9525" marT="9525" marB="0" anchor="ctr"/>
                </a:tc>
                <a:tc>
                  <a:txBody>
                    <a:bodyPr/>
                    <a:lstStyle/>
                    <a:p>
                      <a:pPr algn="ctr" fontAlgn="ctr"/>
                      <a:r>
                        <a:rPr lang="en-US" sz="1800" b="0" i="0" u="none" strike="noStrike" dirty="0">
                          <a:solidFill>
                            <a:srgbClr val="000000"/>
                          </a:solidFill>
                          <a:effectLst/>
                          <a:latin typeface="+mn-lt"/>
                        </a:rPr>
                        <a:t>LEP3 - Z</a:t>
                      </a:r>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ctr"/>
                      <a:r>
                        <a:rPr lang="en-US" sz="1800" b="0" i="0" u="none" strike="noStrike" dirty="0">
                          <a:solidFill>
                            <a:srgbClr val="000000"/>
                          </a:solidFill>
                          <a:effectLst/>
                          <a:latin typeface="+mn-lt"/>
                        </a:rPr>
                        <a:t>LEP3 - WW</a:t>
                      </a:r>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ctr"/>
                      <a:r>
                        <a:rPr lang="en-US" sz="1800" b="0" i="0" u="none" strike="noStrike" dirty="0">
                          <a:solidFill>
                            <a:srgbClr val="000000"/>
                          </a:solidFill>
                          <a:effectLst/>
                          <a:latin typeface="+mn-lt"/>
                        </a:rPr>
                        <a:t>LEP3 - ZH</a:t>
                      </a:r>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ctr"/>
                      <a:r>
                        <a:rPr lang="en-US" sz="1800" b="0" i="0" u="none" strike="noStrike" dirty="0">
                          <a:solidFill>
                            <a:srgbClr val="000000"/>
                          </a:solidFill>
                          <a:effectLst/>
                          <a:latin typeface="+mn-lt"/>
                        </a:rPr>
                        <a:t>comments</a:t>
                      </a:r>
                      <a:endParaRPr lang="en-GB" sz="1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3705564947"/>
                  </a:ext>
                </a:extLst>
              </a:tr>
              <a:tr h="388766">
                <a:tc>
                  <a:txBody>
                    <a:bodyPr/>
                    <a:lstStyle/>
                    <a:p>
                      <a:pPr algn="l" fontAlgn="b"/>
                      <a:r>
                        <a:rPr lang="en-GB" sz="1800" u="none" strike="noStrike" dirty="0">
                          <a:effectLst/>
                          <a:latin typeface="+mn-lt"/>
                        </a:rPr>
                        <a:t>Beam Energy (GeV)</a:t>
                      </a:r>
                      <a:endParaRPr lang="en-GB" sz="1800" b="0" i="0" u="none" strike="noStrike" dirty="0">
                        <a:solidFill>
                          <a:srgbClr val="000000"/>
                        </a:solidFill>
                        <a:effectLst/>
                        <a:latin typeface="+mn-lt"/>
                      </a:endParaRPr>
                    </a:p>
                  </a:txBody>
                  <a:tcPr marL="9525" marR="9525" marT="9525" marB="0" anchor="ctr"/>
                </a:tc>
                <a:tc>
                  <a:txBody>
                    <a:bodyPr/>
                    <a:lstStyle/>
                    <a:p>
                      <a:pPr algn="ctr" fontAlgn="ctr"/>
                      <a:r>
                        <a:rPr lang="en-GB" sz="1800" u="none" strike="noStrike">
                          <a:effectLst/>
                          <a:latin typeface="+mn-lt"/>
                        </a:rPr>
                        <a:t>182.5</a:t>
                      </a:r>
                      <a:endParaRPr lang="en-GB" sz="1800" b="0" i="0" u="none" strike="noStrike">
                        <a:solidFill>
                          <a:srgbClr val="000000"/>
                        </a:solidFill>
                        <a:effectLst/>
                        <a:latin typeface="+mn-lt"/>
                      </a:endParaRPr>
                    </a:p>
                  </a:txBody>
                  <a:tcPr marL="9525" marR="9525" marT="9525" marB="0" anchor="ctr"/>
                </a:tc>
                <a:tc>
                  <a:txBody>
                    <a:bodyPr/>
                    <a:lstStyle/>
                    <a:p>
                      <a:pPr algn="ctr" fontAlgn="ctr"/>
                      <a:r>
                        <a:rPr lang="en-US" sz="1800" b="0" i="0" u="none" strike="noStrike" dirty="0">
                          <a:solidFill>
                            <a:srgbClr val="000000"/>
                          </a:solidFill>
                          <a:effectLst/>
                          <a:latin typeface="+mn-lt"/>
                        </a:rPr>
                        <a:t>45.6</a:t>
                      </a:r>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ctr"/>
                      <a:r>
                        <a:rPr lang="en-US" sz="1800" b="0" i="0" u="none" strike="noStrike" dirty="0">
                          <a:solidFill>
                            <a:srgbClr val="000000"/>
                          </a:solidFill>
                          <a:effectLst/>
                          <a:latin typeface="+mn-lt"/>
                        </a:rPr>
                        <a:t>80</a:t>
                      </a:r>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ctr"/>
                      <a:r>
                        <a:rPr lang="en-US" sz="1800" b="0" i="0" u="none" strike="noStrike" dirty="0">
                          <a:solidFill>
                            <a:srgbClr val="000000"/>
                          </a:solidFill>
                          <a:effectLst/>
                          <a:latin typeface="+mn-lt"/>
                        </a:rPr>
                        <a:t>115</a:t>
                      </a:r>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ctr"/>
                      <a:endParaRPr lang="en-GB" sz="18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2051084090"/>
                  </a:ext>
                </a:extLst>
              </a:tr>
              <a:tr h="214788">
                <a:tc>
                  <a:txBody>
                    <a:bodyPr/>
                    <a:lstStyle/>
                    <a:p>
                      <a:pPr algn="l" fontAlgn="b"/>
                      <a:r>
                        <a:rPr lang="en-GB" sz="1800" u="none" strike="noStrike" dirty="0">
                          <a:effectLst/>
                          <a:latin typeface="+mn-lt"/>
                        </a:rPr>
                        <a:t>Magnet current - dipoles</a:t>
                      </a:r>
                      <a:endParaRPr lang="en-GB" sz="1800" b="0" i="0" u="none" strike="noStrike" dirty="0">
                        <a:solidFill>
                          <a:srgbClr val="000000"/>
                        </a:solidFill>
                        <a:effectLst/>
                        <a:latin typeface="+mn-lt"/>
                      </a:endParaRPr>
                    </a:p>
                  </a:txBody>
                  <a:tcPr marL="9525" marR="9525" marT="9525" marB="0" anchor="ctr"/>
                </a:tc>
                <a:tc>
                  <a:txBody>
                    <a:bodyPr/>
                    <a:lstStyle/>
                    <a:p>
                      <a:pPr algn="ctr" fontAlgn="ctr"/>
                      <a:r>
                        <a:rPr lang="en-GB" sz="1800" u="none" strike="noStrike" dirty="0">
                          <a:effectLst/>
                          <a:latin typeface="+mn-lt"/>
                        </a:rPr>
                        <a:t>100%</a:t>
                      </a:r>
                      <a:endParaRPr lang="en-GB" sz="1800" b="0" i="0" u="none" strike="noStrike" dirty="0">
                        <a:solidFill>
                          <a:srgbClr val="000000"/>
                        </a:solidFill>
                        <a:effectLst/>
                        <a:latin typeface="+mn-lt"/>
                      </a:endParaRPr>
                    </a:p>
                  </a:txBody>
                  <a:tcPr marL="9525" marR="9525" marT="9525" marB="0" anchor="ctr"/>
                </a:tc>
                <a:tc>
                  <a:txBody>
                    <a:bodyPr/>
                    <a:lstStyle/>
                    <a:p>
                      <a:pPr algn="ctr" fontAlgn="ctr"/>
                      <a:r>
                        <a:rPr lang="en-US" sz="1800" b="0" i="0" u="none" strike="noStrike" dirty="0">
                          <a:solidFill>
                            <a:srgbClr val="000000"/>
                          </a:solidFill>
                          <a:effectLst/>
                          <a:latin typeface="+mn-lt"/>
                        </a:rPr>
                        <a:t>85%</a:t>
                      </a:r>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ctr"/>
                      <a:r>
                        <a:rPr lang="en-US" sz="1800" b="0" i="0" u="none" strike="noStrike" dirty="0">
                          <a:solidFill>
                            <a:srgbClr val="000000"/>
                          </a:solidFill>
                          <a:effectLst/>
                          <a:latin typeface="+mn-lt"/>
                        </a:rPr>
                        <a:t>150%</a:t>
                      </a:r>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ctr"/>
                      <a:r>
                        <a:rPr lang="en-US" sz="1800" b="0" i="0" u="none" strike="noStrike" dirty="0">
                          <a:solidFill>
                            <a:srgbClr val="000000"/>
                          </a:solidFill>
                          <a:effectLst/>
                          <a:latin typeface="+mn-lt"/>
                        </a:rPr>
                        <a:t>210%</a:t>
                      </a:r>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ctr"/>
                      <a:endParaRPr lang="en-GB" sz="18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1640269826"/>
                  </a:ext>
                </a:extLst>
              </a:tr>
              <a:tr h="214788">
                <a:tc>
                  <a:txBody>
                    <a:bodyPr/>
                    <a:lstStyle/>
                    <a:p>
                      <a:pPr algn="l" fontAlgn="b"/>
                      <a:r>
                        <a:rPr lang="en-US" sz="1800" b="0" i="0" u="none" strike="noStrike" dirty="0">
                          <a:solidFill>
                            <a:srgbClr val="000000"/>
                          </a:solidFill>
                          <a:effectLst/>
                          <a:latin typeface="+mn-lt"/>
                        </a:rPr>
                        <a:t>Magnet current - quads</a:t>
                      </a:r>
                      <a:endParaRPr lang="en-GB" sz="1800" b="0" i="0" u="none" strike="noStrike" dirty="0">
                        <a:solidFill>
                          <a:srgbClr val="000000"/>
                        </a:solidFill>
                        <a:effectLst/>
                        <a:latin typeface="+mn-lt"/>
                      </a:endParaRP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800" u="none" strike="noStrike" dirty="0">
                          <a:effectLst/>
                          <a:latin typeface="+mn-lt"/>
                        </a:rPr>
                        <a:t>100%</a:t>
                      </a:r>
                      <a:endParaRPr lang="en-GB" sz="1800" b="0" i="0" u="none" strike="noStrike" dirty="0">
                        <a:solidFill>
                          <a:srgbClr val="000000"/>
                        </a:solidFill>
                        <a:effectLst/>
                        <a:latin typeface="+mn-lt"/>
                      </a:endParaRPr>
                    </a:p>
                  </a:txBody>
                  <a:tcPr marL="9525" marR="9525" marT="9525" marB="0" anchor="ctr"/>
                </a:tc>
                <a:tc>
                  <a:txBody>
                    <a:bodyPr/>
                    <a:lstStyle/>
                    <a:p>
                      <a:pPr algn="ctr" fontAlgn="ctr"/>
                      <a:r>
                        <a:rPr lang="en-US" sz="1800" b="0" i="0" u="none" strike="noStrike" dirty="0">
                          <a:solidFill>
                            <a:srgbClr val="000000"/>
                          </a:solidFill>
                          <a:effectLst/>
                          <a:latin typeface="+mn-lt"/>
                        </a:rPr>
                        <a:t>-</a:t>
                      </a:r>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ctr"/>
                      <a:r>
                        <a:rPr lang="en-US" sz="1800" b="0" i="0" u="none" strike="noStrike" dirty="0">
                          <a:solidFill>
                            <a:srgbClr val="000000"/>
                          </a:solidFill>
                          <a:effectLst/>
                          <a:latin typeface="+mn-lt"/>
                        </a:rPr>
                        <a:t>-</a:t>
                      </a:r>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ctr"/>
                      <a:r>
                        <a:rPr lang="en-US" sz="1800" b="0" i="0" u="none" strike="noStrike" dirty="0">
                          <a:solidFill>
                            <a:srgbClr val="000000"/>
                          </a:solidFill>
                          <a:effectLst/>
                          <a:latin typeface="+mn-lt"/>
                        </a:rPr>
                        <a:t>200%</a:t>
                      </a:r>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ctr"/>
                      <a:r>
                        <a:rPr lang="en-US" sz="1800" b="0" i="0" u="none" strike="noStrike" dirty="0">
                          <a:solidFill>
                            <a:srgbClr val="000000"/>
                          </a:solidFill>
                          <a:effectLst/>
                          <a:latin typeface="+mn-lt"/>
                        </a:rPr>
                        <a:t>KO private communication</a:t>
                      </a:r>
                      <a:endParaRPr lang="en-GB" sz="1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472225309"/>
                  </a:ext>
                </a:extLst>
              </a:tr>
              <a:tr h="278213">
                <a:tc>
                  <a:txBody>
                    <a:bodyPr/>
                    <a:lstStyle/>
                    <a:p>
                      <a:pPr algn="l" fontAlgn="b"/>
                      <a:r>
                        <a:rPr lang="en-US" sz="1800" b="0" i="0" u="none" strike="noStrike" dirty="0">
                          <a:solidFill>
                            <a:srgbClr val="000000"/>
                          </a:solidFill>
                          <a:effectLst/>
                          <a:latin typeface="+mn-lt"/>
                        </a:rPr>
                        <a:t>Magnet current - sexts</a:t>
                      </a:r>
                      <a:endParaRPr lang="en-GB" sz="1800" b="0" i="0" u="none" strike="noStrike" dirty="0">
                        <a:solidFill>
                          <a:srgbClr val="000000"/>
                        </a:solidFill>
                        <a:effectLst/>
                        <a:latin typeface="+mn-lt"/>
                      </a:endParaRP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800" u="none" strike="noStrike" dirty="0">
                          <a:effectLst/>
                          <a:latin typeface="+mn-lt"/>
                        </a:rPr>
                        <a:t>100%</a:t>
                      </a:r>
                      <a:endParaRPr lang="en-GB" sz="1800" b="0" i="0" u="none" strike="noStrike" dirty="0">
                        <a:solidFill>
                          <a:srgbClr val="000000"/>
                        </a:solidFill>
                        <a:effectLst/>
                        <a:latin typeface="+mn-lt"/>
                      </a:endParaRPr>
                    </a:p>
                  </a:txBody>
                  <a:tcPr marL="9525" marR="9525" marT="9525" marB="0" anchor="ctr"/>
                </a:tc>
                <a:tc>
                  <a:txBody>
                    <a:bodyPr/>
                    <a:lstStyle/>
                    <a:p>
                      <a:pPr algn="ctr" fontAlgn="ctr"/>
                      <a:r>
                        <a:rPr lang="en-US" sz="1800" b="0" i="0" u="none" strike="noStrike" dirty="0">
                          <a:solidFill>
                            <a:srgbClr val="000000"/>
                          </a:solidFill>
                          <a:effectLst/>
                          <a:latin typeface="+mn-lt"/>
                        </a:rPr>
                        <a:t>-</a:t>
                      </a:r>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ctr"/>
                      <a:r>
                        <a:rPr lang="en-US" sz="1800" b="0" i="0" u="none" strike="noStrike" dirty="0">
                          <a:solidFill>
                            <a:srgbClr val="000000"/>
                          </a:solidFill>
                          <a:effectLst/>
                          <a:latin typeface="+mn-lt"/>
                        </a:rPr>
                        <a:t>-</a:t>
                      </a:r>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ctr"/>
                      <a:r>
                        <a:rPr lang="en-US" sz="1800" b="0" i="0" u="none" strike="noStrike" dirty="0">
                          <a:solidFill>
                            <a:srgbClr val="000000"/>
                          </a:solidFill>
                          <a:effectLst/>
                          <a:latin typeface="+mn-lt"/>
                        </a:rPr>
                        <a:t>425%</a:t>
                      </a:r>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800" b="0" i="0" u="none" strike="noStrike" dirty="0">
                          <a:solidFill>
                            <a:srgbClr val="000000"/>
                          </a:solidFill>
                          <a:effectLst/>
                          <a:latin typeface="+mn-lt"/>
                        </a:rPr>
                        <a:t>KO private communication</a:t>
                      </a:r>
                      <a:endParaRPr lang="en-GB" sz="1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3285150176"/>
                  </a:ext>
                </a:extLst>
              </a:tr>
              <a:tr h="214788">
                <a:tc>
                  <a:txBody>
                    <a:bodyPr/>
                    <a:lstStyle/>
                    <a:p>
                      <a:pPr algn="l" fontAlgn="b"/>
                      <a:r>
                        <a:rPr lang="en-GB" sz="1800" u="none" strike="noStrike" dirty="0">
                          <a:effectLst/>
                          <a:latin typeface="+mn-lt"/>
                        </a:rPr>
                        <a:t>Power ratio</a:t>
                      </a:r>
                      <a:endParaRPr lang="en-GB" sz="1800" b="0" i="0" u="none" strike="noStrike" dirty="0">
                        <a:solidFill>
                          <a:srgbClr val="000000"/>
                        </a:solidFill>
                        <a:effectLst/>
                        <a:latin typeface="+mn-lt"/>
                      </a:endParaRPr>
                    </a:p>
                  </a:txBody>
                  <a:tcPr marL="9525" marR="9525" marT="9525" marB="0" anchor="ctr"/>
                </a:tc>
                <a:tc>
                  <a:txBody>
                    <a:bodyPr/>
                    <a:lstStyle/>
                    <a:p>
                      <a:pPr algn="ctr" fontAlgn="ctr"/>
                      <a:r>
                        <a:rPr lang="en-GB" sz="1800" u="none" strike="noStrike">
                          <a:effectLst/>
                          <a:latin typeface="+mn-lt"/>
                        </a:rPr>
                        <a:t>100%</a:t>
                      </a:r>
                      <a:endParaRPr lang="en-GB" sz="1800" b="0" i="0" u="none" strike="noStrike">
                        <a:solidFill>
                          <a:srgbClr val="000000"/>
                        </a:solidFill>
                        <a:effectLst/>
                        <a:latin typeface="+mn-lt"/>
                      </a:endParaRPr>
                    </a:p>
                  </a:txBody>
                  <a:tcPr marL="9525" marR="9525" marT="9525" marB="0" anchor="ctr"/>
                </a:tc>
                <a:tc>
                  <a:txBody>
                    <a:bodyPr/>
                    <a:lstStyle/>
                    <a:p>
                      <a:pPr algn="ctr" fontAlgn="ctr"/>
                      <a:r>
                        <a:rPr lang="en-US" sz="1800" b="0" i="0" u="none" strike="noStrike" dirty="0">
                          <a:solidFill>
                            <a:srgbClr val="000000"/>
                          </a:solidFill>
                          <a:effectLst/>
                          <a:latin typeface="+mn-lt"/>
                        </a:rPr>
                        <a:t>21%</a:t>
                      </a:r>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ctr"/>
                      <a:r>
                        <a:rPr lang="en-US" sz="1800" b="0" i="0" u="none" strike="noStrike" dirty="0">
                          <a:solidFill>
                            <a:srgbClr val="000000"/>
                          </a:solidFill>
                          <a:effectLst/>
                          <a:latin typeface="+mn-lt"/>
                        </a:rPr>
                        <a:t>66%</a:t>
                      </a:r>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ctr"/>
                      <a:r>
                        <a:rPr lang="en-US" sz="1800" b="0" i="0" u="none" strike="noStrike" dirty="0">
                          <a:solidFill>
                            <a:srgbClr val="000000"/>
                          </a:solidFill>
                          <a:effectLst/>
                          <a:latin typeface="+mn-lt"/>
                        </a:rPr>
                        <a:t>130%</a:t>
                      </a:r>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ctr"/>
                      <a:endParaRPr lang="en-GB" sz="18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2895409089"/>
                  </a:ext>
                </a:extLst>
              </a:tr>
              <a:tr h="214788">
                <a:tc>
                  <a:txBody>
                    <a:bodyPr/>
                    <a:lstStyle/>
                    <a:p>
                      <a:pPr algn="l" fontAlgn="b"/>
                      <a:r>
                        <a:rPr lang="en-GB" sz="1800" u="none" strike="noStrike" dirty="0">
                          <a:effectLst/>
                          <a:latin typeface="+mn-lt"/>
                        </a:rPr>
                        <a:t>Dipoles (MW)</a:t>
                      </a:r>
                      <a:endParaRPr lang="en-GB" sz="1800" b="0" i="0" u="none" strike="noStrike" dirty="0">
                        <a:solidFill>
                          <a:srgbClr val="000000"/>
                        </a:solidFill>
                        <a:effectLst/>
                        <a:latin typeface="+mn-lt"/>
                      </a:endParaRPr>
                    </a:p>
                  </a:txBody>
                  <a:tcPr marL="9525" marR="9525" marT="9525" marB="0" anchor="ctr"/>
                </a:tc>
                <a:tc>
                  <a:txBody>
                    <a:bodyPr/>
                    <a:lstStyle/>
                    <a:p>
                      <a:pPr algn="ctr" fontAlgn="ctr"/>
                      <a:r>
                        <a:rPr lang="en-GB" sz="1800" u="none" strike="noStrike">
                          <a:effectLst/>
                          <a:latin typeface="+mn-lt"/>
                        </a:rPr>
                        <a:t>13.3</a:t>
                      </a:r>
                      <a:endParaRPr lang="en-GB" sz="1800" b="0" i="0" u="none" strike="noStrike">
                        <a:solidFill>
                          <a:srgbClr val="000000"/>
                        </a:solidFill>
                        <a:effectLst/>
                        <a:latin typeface="+mn-lt"/>
                      </a:endParaRPr>
                    </a:p>
                  </a:txBody>
                  <a:tcPr marL="9525" marR="9525" marT="9525" marB="0" anchor="ctr"/>
                </a:tc>
                <a:tc>
                  <a:txBody>
                    <a:bodyPr/>
                    <a:lstStyle/>
                    <a:p>
                      <a:pPr algn="ctr" fontAlgn="ctr"/>
                      <a:r>
                        <a:rPr lang="en-US" sz="1800" b="0" i="0" u="none" strike="noStrike" dirty="0">
                          <a:solidFill>
                            <a:srgbClr val="000000"/>
                          </a:solidFill>
                          <a:effectLst/>
                          <a:latin typeface="+mn-lt"/>
                        </a:rPr>
                        <a:t>2.8</a:t>
                      </a:r>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ctr"/>
                      <a:r>
                        <a:rPr lang="en-US" sz="1800" b="0" i="0" u="none" strike="noStrike" dirty="0">
                          <a:solidFill>
                            <a:srgbClr val="000000"/>
                          </a:solidFill>
                          <a:effectLst/>
                          <a:latin typeface="+mn-lt"/>
                        </a:rPr>
                        <a:t>8.8</a:t>
                      </a:r>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ctr"/>
                      <a:r>
                        <a:rPr lang="en-US" sz="1800" b="0" i="0" u="none" strike="noStrike" dirty="0">
                          <a:solidFill>
                            <a:srgbClr val="000000"/>
                          </a:solidFill>
                          <a:effectLst/>
                          <a:latin typeface="+mn-lt"/>
                        </a:rPr>
                        <a:t>17.3</a:t>
                      </a:r>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ctr"/>
                      <a:r>
                        <a:rPr lang="en-US" sz="1800" b="0" i="0" u="none" strike="noStrike" dirty="0">
                          <a:solidFill>
                            <a:srgbClr val="000000"/>
                          </a:solidFill>
                          <a:effectLst/>
                          <a:latin typeface="+mn-lt"/>
                        </a:rPr>
                        <a:t>Ratio is 2.2^2/3.5</a:t>
                      </a:r>
                      <a:endParaRPr lang="en-GB" sz="1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769416164"/>
                  </a:ext>
                </a:extLst>
              </a:tr>
              <a:tr h="293453">
                <a:tc>
                  <a:txBody>
                    <a:bodyPr/>
                    <a:lstStyle/>
                    <a:p>
                      <a:pPr algn="l" fontAlgn="b"/>
                      <a:r>
                        <a:rPr lang="en-GB" sz="1800" u="none" strike="noStrike" dirty="0">
                          <a:effectLst/>
                          <a:latin typeface="+mn-lt"/>
                        </a:rPr>
                        <a:t>Quadrupoles (MW)</a:t>
                      </a:r>
                      <a:endParaRPr lang="en-GB" sz="1800" b="0" i="0" u="none" strike="noStrike" dirty="0">
                        <a:solidFill>
                          <a:srgbClr val="000000"/>
                        </a:solidFill>
                        <a:effectLst/>
                        <a:latin typeface="+mn-lt"/>
                      </a:endParaRPr>
                    </a:p>
                  </a:txBody>
                  <a:tcPr marL="9525" marR="9525" marT="9525" marB="0" anchor="ctr"/>
                </a:tc>
                <a:tc>
                  <a:txBody>
                    <a:bodyPr/>
                    <a:lstStyle/>
                    <a:p>
                      <a:pPr algn="ctr" fontAlgn="ctr"/>
                      <a:r>
                        <a:rPr lang="en-GB" sz="1800" u="none" strike="noStrike">
                          <a:effectLst/>
                          <a:latin typeface="+mn-lt"/>
                        </a:rPr>
                        <a:t>22.6</a:t>
                      </a:r>
                      <a:endParaRPr lang="en-GB" sz="1800" b="0" i="0" u="none" strike="noStrike">
                        <a:solidFill>
                          <a:srgbClr val="000000"/>
                        </a:solidFill>
                        <a:effectLst/>
                        <a:latin typeface="+mn-lt"/>
                      </a:endParaRPr>
                    </a:p>
                  </a:txBody>
                  <a:tcPr marL="9525" marR="9525" marT="9525" marB="0" anchor="ctr"/>
                </a:tc>
                <a:tc>
                  <a:txBody>
                    <a:bodyPr/>
                    <a:lstStyle/>
                    <a:p>
                      <a:pPr algn="ctr" fontAlgn="ctr"/>
                      <a:r>
                        <a:rPr lang="en-US" sz="1800" b="0" i="0" u="none" strike="noStrike" dirty="0">
                          <a:solidFill>
                            <a:srgbClr val="000000"/>
                          </a:solidFill>
                          <a:effectLst/>
                          <a:latin typeface="+mn-lt"/>
                        </a:rPr>
                        <a:t>4</a:t>
                      </a:r>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ctr"/>
                      <a:r>
                        <a:rPr lang="en-US" sz="1800" b="0" i="0" u="none" strike="noStrike" dirty="0">
                          <a:solidFill>
                            <a:srgbClr val="000000"/>
                          </a:solidFill>
                          <a:effectLst/>
                          <a:latin typeface="+mn-lt"/>
                        </a:rPr>
                        <a:t>4</a:t>
                      </a:r>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ctr"/>
                      <a:r>
                        <a:rPr lang="en-US" sz="1800" b="0" i="0" u="none" strike="noStrike" dirty="0">
                          <a:solidFill>
                            <a:srgbClr val="000000"/>
                          </a:solidFill>
                          <a:effectLst/>
                          <a:latin typeface="+mn-lt"/>
                        </a:rPr>
                        <a:t>4</a:t>
                      </a:r>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ctr"/>
                      <a:r>
                        <a:rPr lang="en-US" sz="1800" b="0" i="0" u="none" strike="noStrike" dirty="0">
                          <a:solidFill>
                            <a:srgbClr val="000000"/>
                          </a:solidFill>
                          <a:effectLst/>
                          <a:latin typeface="+mn-lt"/>
                        </a:rPr>
                        <a:t>s/c, 2 cryocooler/SSS</a:t>
                      </a:r>
                      <a:endParaRPr lang="en-GB" sz="1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3119208207"/>
                  </a:ext>
                </a:extLst>
              </a:tr>
              <a:tr h="214788">
                <a:tc>
                  <a:txBody>
                    <a:bodyPr/>
                    <a:lstStyle/>
                    <a:p>
                      <a:pPr algn="l" fontAlgn="b"/>
                      <a:r>
                        <a:rPr lang="en-GB" sz="1800" u="none" strike="noStrike" dirty="0" err="1">
                          <a:effectLst/>
                          <a:latin typeface="+mn-lt"/>
                        </a:rPr>
                        <a:t>Sextupoles</a:t>
                      </a:r>
                      <a:r>
                        <a:rPr lang="en-GB" sz="1800" u="none" strike="noStrike" dirty="0">
                          <a:effectLst/>
                          <a:latin typeface="+mn-lt"/>
                        </a:rPr>
                        <a:t> (MW)</a:t>
                      </a:r>
                      <a:endParaRPr lang="en-GB" sz="1800" b="0" i="0" u="none" strike="noStrike" dirty="0">
                        <a:solidFill>
                          <a:srgbClr val="000000"/>
                        </a:solidFill>
                        <a:effectLst/>
                        <a:latin typeface="+mn-lt"/>
                      </a:endParaRPr>
                    </a:p>
                  </a:txBody>
                  <a:tcPr marL="9525" marR="9525" marT="9525" marB="0" anchor="ctr"/>
                </a:tc>
                <a:tc>
                  <a:txBody>
                    <a:bodyPr/>
                    <a:lstStyle/>
                    <a:p>
                      <a:pPr algn="ctr" fontAlgn="ctr"/>
                      <a:r>
                        <a:rPr lang="en-GB" sz="1800" u="none" strike="noStrike">
                          <a:effectLst/>
                          <a:latin typeface="+mn-lt"/>
                        </a:rPr>
                        <a:t>20.5</a:t>
                      </a:r>
                      <a:endParaRPr lang="en-GB" sz="1800" b="0" i="0" u="none" strike="noStrike">
                        <a:solidFill>
                          <a:srgbClr val="000000"/>
                        </a:solidFill>
                        <a:effectLst/>
                        <a:latin typeface="+mn-lt"/>
                      </a:endParaRPr>
                    </a:p>
                  </a:txBody>
                  <a:tcPr marL="9525" marR="9525" marT="9525" marB="0" anchor="ctr"/>
                </a:tc>
                <a:tc>
                  <a:txBody>
                    <a:bodyPr/>
                    <a:lstStyle/>
                    <a:p>
                      <a:pPr algn="ctr" fontAlgn="ctr"/>
                      <a:r>
                        <a:rPr lang="en-US" sz="1800" b="0" i="0" u="none" strike="noStrike" dirty="0">
                          <a:solidFill>
                            <a:schemeClr val="tx1"/>
                          </a:solidFill>
                          <a:effectLst/>
                          <a:latin typeface="+mn-lt"/>
                        </a:rPr>
                        <a:t>4</a:t>
                      </a:r>
                      <a:endParaRPr lang="en-GB" sz="1800" b="0" i="0" u="none" strike="noStrike" dirty="0">
                        <a:solidFill>
                          <a:schemeClr val="tx1"/>
                        </a:solidFill>
                        <a:effectLst/>
                        <a:latin typeface="+mn-lt"/>
                      </a:endParaRPr>
                    </a:p>
                  </a:txBody>
                  <a:tcPr marL="9525" marR="9525" marT="9525" marB="0" anchor="ctr">
                    <a:solidFill>
                      <a:schemeClr val="accent1">
                        <a:lumMod val="20000"/>
                        <a:lumOff val="80000"/>
                      </a:schemeClr>
                    </a:solidFill>
                  </a:tcPr>
                </a:tc>
                <a:tc>
                  <a:txBody>
                    <a:bodyPr/>
                    <a:lstStyle/>
                    <a:p>
                      <a:pPr algn="ctr" fontAlgn="ctr"/>
                      <a:r>
                        <a:rPr lang="en-US" sz="1800" b="0" i="0" u="none" strike="noStrike" dirty="0">
                          <a:solidFill>
                            <a:schemeClr val="tx1"/>
                          </a:solidFill>
                          <a:effectLst/>
                          <a:latin typeface="+mn-lt"/>
                        </a:rPr>
                        <a:t>4</a:t>
                      </a:r>
                      <a:endParaRPr lang="en-GB" sz="1800" b="0" i="0" u="none" strike="noStrike" dirty="0">
                        <a:solidFill>
                          <a:schemeClr val="tx1"/>
                        </a:solidFill>
                        <a:effectLst/>
                        <a:latin typeface="+mn-lt"/>
                      </a:endParaRPr>
                    </a:p>
                  </a:txBody>
                  <a:tcPr marL="9525" marR="9525" marT="9525" marB="0" anchor="ctr">
                    <a:solidFill>
                      <a:schemeClr val="accent1">
                        <a:lumMod val="20000"/>
                        <a:lumOff val="80000"/>
                      </a:schemeClr>
                    </a:solidFill>
                  </a:tcPr>
                </a:tc>
                <a:tc>
                  <a:txBody>
                    <a:bodyPr/>
                    <a:lstStyle/>
                    <a:p>
                      <a:pPr algn="ctr" fontAlgn="ctr"/>
                      <a:r>
                        <a:rPr lang="en-US" sz="1800" b="0" i="0" u="none" strike="noStrike" dirty="0">
                          <a:solidFill>
                            <a:srgbClr val="000000"/>
                          </a:solidFill>
                          <a:effectLst/>
                          <a:latin typeface="+mn-lt"/>
                        </a:rPr>
                        <a:t>4</a:t>
                      </a:r>
                      <a:endParaRPr lang="en-GB" sz="1800" b="1" i="0" u="none" strike="noStrike" dirty="0">
                        <a:solidFill>
                          <a:srgbClr val="00B050"/>
                        </a:solidFill>
                        <a:effectLst/>
                        <a:latin typeface="+mn-lt"/>
                      </a:endParaRPr>
                    </a:p>
                  </a:txBody>
                  <a:tcPr marL="9525" marR="9525" marT="9525" marB="0" anchor="ctr">
                    <a:solidFill>
                      <a:schemeClr val="accent1">
                        <a:lumMod val="20000"/>
                        <a:lumOff val="80000"/>
                      </a:schemeClr>
                    </a:solidFill>
                  </a:tcPr>
                </a:tc>
                <a:tc>
                  <a:txBody>
                    <a:bodyPr/>
                    <a:lstStyle/>
                    <a:p>
                      <a:pPr algn="ctr" fontAlgn="ctr"/>
                      <a:r>
                        <a:rPr lang="en-US" sz="1800" b="0" i="0" u="none" strike="noStrike" dirty="0">
                          <a:solidFill>
                            <a:srgbClr val="000000"/>
                          </a:solidFill>
                          <a:effectLst/>
                          <a:latin typeface="+mn-lt"/>
                        </a:rPr>
                        <a:t>“</a:t>
                      </a:r>
                      <a:endParaRPr lang="en-GB" sz="1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2552179342"/>
                  </a:ext>
                </a:extLst>
              </a:tr>
              <a:tr h="280595">
                <a:tc>
                  <a:txBody>
                    <a:bodyPr/>
                    <a:lstStyle/>
                    <a:p>
                      <a:pPr algn="l" fontAlgn="b"/>
                      <a:r>
                        <a:rPr lang="en-GB" sz="1800" u="none" strike="noStrike" dirty="0">
                          <a:effectLst/>
                          <a:latin typeface="+mn-lt"/>
                        </a:rPr>
                        <a:t>Power cables (MW)</a:t>
                      </a:r>
                      <a:endParaRPr lang="en-GB" sz="1800" b="0" i="0" u="none" strike="noStrike" dirty="0">
                        <a:solidFill>
                          <a:srgbClr val="000000"/>
                        </a:solidFill>
                        <a:effectLst/>
                        <a:latin typeface="+mn-lt"/>
                      </a:endParaRPr>
                    </a:p>
                  </a:txBody>
                  <a:tcPr marL="9525" marR="9525" marT="9525" marB="0" anchor="ctr"/>
                </a:tc>
                <a:tc>
                  <a:txBody>
                    <a:bodyPr/>
                    <a:lstStyle/>
                    <a:p>
                      <a:pPr algn="ctr" fontAlgn="ctr"/>
                      <a:r>
                        <a:rPr lang="en-GB" sz="1800" u="none" strike="noStrike">
                          <a:effectLst/>
                          <a:latin typeface="+mn-lt"/>
                        </a:rPr>
                        <a:t>20</a:t>
                      </a:r>
                      <a:endParaRPr lang="en-GB" sz="1800" b="0" i="0" u="none" strike="noStrike">
                        <a:solidFill>
                          <a:srgbClr val="000000"/>
                        </a:solidFill>
                        <a:effectLst/>
                        <a:latin typeface="+mn-lt"/>
                      </a:endParaRPr>
                    </a:p>
                  </a:txBody>
                  <a:tcPr marL="9525" marR="9525" marT="9525" marB="0" anchor="ctr"/>
                </a:tc>
                <a:tc>
                  <a:txBody>
                    <a:bodyPr/>
                    <a:lstStyle/>
                    <a:p>
                      <a:pPr algn="ctr" fontAlgn="ctr"/>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ctr"/>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ctr"/>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ctr"/>
                      <a:r>
                        <a:rPr lang="en-US" sz="1800" b="0" i="0" u="none" strike="noStrike" dirty="0">
                          <a:solidFill>
                            <a:srgbClr val="000000"/>
                          </a:solidFill>
                          <a:effectLst/>
                          <a:latin typeface="+mn-lt"/>
                        </a:rPr>
                        <a:t>Individually powered</a:t>
                      </a:r>
                      <a:endParaRPr lang="en-GB" sz="1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4237751171"/>
                  </a:ext>
                </a:extLst>
              </a:tr>
              <a:tr h="214788">
                <a:tc>
                  <a:txBody>
                    <a:bodyPr/>
                    <a:lstStyle/>
                    <a:p>
                      <a:pPr algn="l" fontAlgn="b"/>
                      <a:endParaRPr lang="en-GB" sz="1800" b="0" i="0" u="none" strike="noStrike" dirty="0">
                        <a:solidFill>
                          <a:srgbClr val="000000"/>
                        </a:solidFill>
                        <a:effectLst/>
                        <a:latin typeface="+mn-lt"/>
                      </a:endParaRPr>
                    </a:p>
                  </a:txBody>
                  <a:tcPr marL="9525" marR="9525" marT="9525" marB="0" anchor="ctr"/>
                </a:tc>
                <a:tc>
                  <a:txBody>
                    <a:bodyPr/>
                    <a:lstStyle/>
                    <a:p>
                      <a:pPr algn="ctr" fontAlgn="b"/>
                      <a:endParaRPr lang="en-GB" sz="1800" b="0" i="0" u="none" strike="noStrike">
                        <a:solidFill>
                          <a:srgbClr val="000000"/>
                        </a:solidFill>
                        <a:effectLst/>
                        <a:latin typeface="+mn-lt"/>
                      </a:endParaRPr>
                    </a:p>
                  </a:txBody>
                  <a:tcPr marL="9525" marR="9525" marT="9525" marB="0" anchor="ctr"/>
                </a:tc>
                <a:tc>
                  <a:txBody>
                    <a:bodyPr/>
                    <a:lstStyle/>
                    <a:p>
                      <a:pPr algn="ctr" fontAlgn="b"/>
                      <a:endParaRPr lang="en-GB" sz="1800" b="0" i="0" u="none" strike="noStrike">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b"/>
                      <a:endParaRPr lang="en-GB" sz="1800" b="0" i="0" u="none" strike="noStrike">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b"/>
                      <a:endParaRPr lang="en-GB" sz="1800" b="0" i="0" u="none" strike="noStrike" dirty="0">
                        <a:solidFill>
                          <a:srgbClr val="000000"/>
                        </a:solidFill>
                        <a:effectLst/>
                        <a:latin typeface="+mn-lt"/>
                      </a:endParaRPr>
                    </a:p>
                  </a:txBody>
                  <a:tcPr marL="9525" marR="9525" marT="9525" marB="0" anchor="ctr">
                    <a:solidFill>
                      <a:schemeClr val="accent1">
                        <a:lumMod val="20000"/>
                        <a:lumOff val="80000"/>
                      </a:schemeClr>
                    </a:solidFill>
                  </a:tcPr>
                </a:tc>
                <a:tc>
                  <a:txBody>
                    <a:bodyPr/>
                    <a:lstStyle/>
                    <a:p>
                      <a:pPr algn="ctr" fontAlgn="b"/>
                      <a:endParaRPr lang="en-GB" sz="18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2523460410"/>
                  </a:ext>
                </a:extLst>
              </a:tr>
              <a:tr h="388766">
                <a:tc>
                  <a:txBody>
                    <a:bodyPr/>
                    <a:lstStyle/>
                    <a:p>
                      <a:pPr algn="l" fontAlgn="b"/>
                      <a:r>
                        <a:rPr lang="en-GB" sz="1800" u="none" strike="noStrike" dirty="0">
                          <a:effectLst/>
                          <a:latin typeface="+mn-lt"/>
                        </a:rPr>
                        <a:t>Total magnet losses</a:t>
                      </a:r>
                      <a:endParaRPr lang="en-GB" sz="1800" b="0" i="0" u="none" strike="noStrike" dirty="0">
                        <a:solidFill>
                          <a:srgbClr val="000000"/>
                        </a:solidFill>
                        <a:effectLst/>
                        <a:latin typeface="+mn-lt"/>
                      </a:endParaRPr>
                    </a:p>
                  </a:txBody>
                  <a:tcPr marL="9525" marR="9525" marT="9525" marB="0" anchor="ctr"/>
                </a:tc>
                <a:tc>
                  <a:txBody>
                    <a:bodyPr/>
                    <a:lstStyle/>
                    <a:p>
                      <a:pPr algn="ctr" fontAlgn="ctr"/>
                      <a:r>
                        <a:rPr lang="en-GB" sz="1800" u="none" strike="noStrike">
                          <a:effectLst/>
                          <a:latin typeface="+mn-lt"/>
                        </a:rPr>
                        <a:t>76.4</a:t>
                      </a:r>
                      <a:endParaRPr lang="en-GB" sz="1800" b="0" i="0" u="none" strike="noStrike">
                        <a:solidFill>
                          <a:srgbClr val="000000"/>
                        </a:solidFill>
                        <a:effectLst/>
                        <a:latin typeface="+mn-lt"/>
                      </a:endParaRPr>
                    </a:p>
                  </a:txBody>
                  <a:tcPr marL="9525" marR="9525" marT="9525" marB="0" anchor="ctr"/>
                </a:tc>
                <a:tc>
                  <a:txBody>
                    <a:bodyPr/>
                    <a:lstStyle/>
                    <a:p>
                      <a:pPr algn="ctr" fontAlgn="ctr"/>
                      <a:r>
                        <a:rPr lang="en-US" sz="1800" b="1" i="0" u="none" strike="noStrike" dirty="0">
                          <a:solidFill>
                            <a:schemeClr val="tx1"/>
                          </a:solidFill>
                          <a:effectLst/>
                          <a:latin typeface="+mn-lt"/>
                        </a:rPr>
                        <a:t>11</a:t>
                      </a:r>
                      <a:endParaRPr lang="en-GB" sz="1800" b="1" i="0" u="none" strike="noStrike" dirty="0">
                        <a:solidFill>
                          <a:schemeClr val="tx1"/>
                        </a:solidFill>
                        <a:effectLst/>
                        <a:latin typeface="+mn-lt"/>
                      </a:endParaRPr>
                    </a:p>
                  </a:txBody>
                  <a:tcPr marL="9525" marR="9525" marT="9525" marB="0" anchor="ctr">
                    <a:solidFill>
                      <a:schemeClr val="accent1">
                        <a:lumMod val="20000"/>
                        <a:lumOff val="80000"/>
                      </a:schemeClr>
                    </a:solidFill>
                  </a:tcPr>
                </a:tc>
                <a:tc>
                  <a:txBody>
                    <a:bodyPr/>
                    <a:lstStyle/>
                    <a:p>
                      <a:pPr algn="ctr" fontAlgn="ctr"/>
                      <a:r>
                        <a:rPr lang="en-US" sz="1800" b="1" i="0" u="none" strike="noStrike" dirty="0">
                          <a:solidFill>
                            <a:schemeClr val="tx1"/>
                          </a:solidFill>
                          <a:effectLst/>
                          <a:latin typeface="+mn-lt"/>
                        </a:rPr>
                        <a:t>17</a:t>
                      </a:r>
                      <a:endParaRPr lang="en-GB" sz="1800" b="1" i="0" u="none" strike="noStrike" dirty="0">
                        <a:solidFill>
                          <a:schemeClr val="tx1"/>
                        </a:solidFill>
                        <a:effectLst/>
                        <a:latin typeface="+mn-lt"/>
                      </a:endParaRPr>
                    </a:p>
                  </a:txBody>
                  <a:tcPr marL="9525" marR="9525" marT="9525" marB="0" anchor="ctr">
                    <a:solidFill>
                      <a:schemeClr val="accent1">
                        <a:lumMod val="20000"/>
                        <a:lumOff val="80000"/>
                      </a:schemeClr>
                    </a:solidFill>
                  </a:tcPr>
                </a:tc>
                <a:tc>
                  <a:txBody>
                    <a:bodyPr/>
                    <a:lstStyle/>
                    <a:p>
                      <a:pPr algn="ctr" fontAlgn="ctr"/>
                      <a:r>
                        <a:rPr lang="en-US" sz="1800" b="1" i="0" u="none" strike="noStrike" dirty="0">
                          <a:solidFill>
                            <a:srgbClr val="000000"/>
                          </a:solidFill>
                          <a:effectLst/>
                          <a:latin typeface="+mn-lt"/>
                        </a:rPr>
                        <a:t>25</a:t>
                      </a:r>
                      <a:endParaRPr lang="en-GB" sz="1800" b="1" i="0" u="none" strike="noStrike" dirty="0">
                        <a:solidFill>
                          <a:srgbClr val="00B050"/>
                        </a:solidFill>
                        <a:effectLst/>
                        <a:latin typeface="+mn-lt"/>
                      </a:endParaRPr>
                    </a:p>
                  </a:txBody>
                  <a:tcPr marL="9525" marR="9525" marT="9525" marB="0" anchor="ctr">
                    <a:solidFill>
                      <a:schemeClr val="accent1">
                        <a:lumMod val="20000"/>
                        <a:lumOff val="80000"/>
                      </a:schemeClr>
                    </a:solidFill>
                  </a:tcPr>
                </a:tc>
                <a:tc>
                  <a:txBody>
                    <a:bodyPr/>
                    <a:lstStyle/>
                    <a:p>
                      <a:pPr algn="ctr" fontAlgn="ctr"/>
                      <a:endParaRPr lang="en-GB" sz="1800" b="0" i="0" u="none" strike="noStrike">
                        <a:solidFill>
                          <a:srgbClr val="000000"/>
                        </a:solidFill>
                        <a:effectLst/>
                        <a:latin typeface="+mn-lt"/>
                      </a:endParaRPr>
                    </a:p>
                  </a:txBody>
                  <a:tcPr marL="9525" marR="9525" marT="9525" marB="0" anchor="ctr"/>
                </a:tc>
                <a:extLst>
                  <a:ext uri="{0D108BD9-81ED-4DB2-BD59-A6C34878D82A}">
                    <a16:rowId xmlns:a16="http://schemas.microsoft.com/office/drawing/2014/main" val="1685791560"/>
                  </a:ext>
                </a:extLst>
              </a:tr>
              <a:tr h="214788">
                <a:tc>
                  <a:txBody>
                    <a:bodyPr/>
                    <a:lstStyle/>
                    <a:p>
                      <a:pPr algn="l" fontAlgn="b"/>
                      <a:r>
                        <a:rPr lang="en-GB" sz="1800" u="none" strike="noStrike" dirty="0">
                          <a:effectLst/>
                          <a:latin typeface="+mn-lt"/>
                        </a:rPr>
                        <a:t>Power demand (MW)</a:t>
                      </a:r>
                      <a:endParaRPr lang="en-GB" sz="1800" b="0" i="0" u="none" strike="noStrike" dirty="0">
                        <a:solidFill>
                          <a:srgbClr val="000000"/>
                        </a:solidFill>
                        <a:effectLst/>
                        <a:latin typeface="+mn-lt"/>
                      </a:endParaRPr>
                    </a:p>
                  </a:txBody>
                  <a:tcPr marL="9525" marR="9525" marT="9525" marB="0" anchor="ctr"/>
                </a:tc>
                <a:tc>
                  <a:txBody>
                    <a:bodyPr/>
                    <a:lstStyle/>
                    <a:p>
                      <a:pPr algn="ctr" fontAlgn="b"/>
                      <a:r>
                        <a:rPr lang="en-GB" sz="1800" u="none" strike="noStrike" dirty="0">
                          <a:effectLst/>
                          <a:latin typeface="+mn-lt"/>
                        </a:rPr>
                        <a:t>89</a:t>
                      </a:r>
                      <a:endParaRPr lang="en-GB" sz="1800" b="0" i="0" u="none" strike="noStrike" dirty="0">
                        <a:solidFill>
                          <a:srgbClr val="000000"/>
                        </a:solidFill>
                        <a:effectLst/>
                        <a:latin typeface="+mn-lt"/>
                      </a:endParaRPr>
                    </a:p>
                  </a:txBody>
                  <a:tcPr marL="9525" marR="9525" marT="9525" marB="0" anchor="ctr"/>
                </a:tc>
                <a:tc>
                  <a:txBody>
                    <a:bodyPr/>
                    <a:lstStyle/>
                    <a:p>
                      <a:pPr algn="ctr" fontAlgn="b"/>
                      <a:r>
                        <a:rPr lang="en-US" sz="1800" b="1" i="0" u="none" strike="noStrike" dirty="0">
                          <a:solidFill>
                            <a:schemeClr val="tx1"/>
                          </a:solidFill>
                          <a:effectLst/>
                          <a:latin typeface="+mn-lt"/>
                        </a:rPr>
                        <a:t>13</a:t>
                      </a:r>
                      <a:endParaRPr lang="en-GB" sz="1800" b="1" i="0" u="none" strike="noStrike" dirty="0">
                        <a:solidFill>
                          <a:schemeClr val="tx1"/>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800" b="1" i="0" u="none" strike="noStrike" dirty="0">
                          <a:solidFill>
                            <a:schemeClr val="tx1"/>
                          </a:solidFill>
                          <a:effectLst/>
                          <a:latin typeface="+mn-lt"/>
                        </a:rPr>
                        <a:t>20</a:t>
                      </a:r>
                      <a:endParaRPr lang="en-GB" sz="1800" b="1" i="0" u="none" strike="noStrike" dirty="0">
                        <a:solidFill>
                          <a:schemeClr val="tx1"/>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800" b="1" i="0" u="none" strike="noStrike" dirty="0">
                          <a:solidFill>
                            <a:srgbClr val="000000"/>
                          </a:solidFill>
                          <a:effectLst/>
                          <a:latin typeface="+mn-lt"/>
                        </a:rPr>
                        <a:t>29</a:t>
                      </a:r>
                      <a:endParaRPr lang="en-GB" sz="1800" b="1" i="0" u="none" strike="noStrike" dirty="0">
                        <a:solidFill>
                          <a:srgbClr val="00B050"/>
                        </a:solidFill>
                        <a:effectLst/>
                        <a:latin typeface="+mn-lt"/>
                      </a:endParaRPr>
                    </a:p>
                  </a:txBody>
                  <a:tcPr marL="9525" marR="9525" marT="9525" marB="0" anchor="ctr">
                    <a:solidFill>
                      <a:schemeClr val="accent1">
                        <a:lumMod val="20000"/>
                        <a:lumOff val="80000"/>
                      </a:schemeClr>
                    </a:solidFill>
                  </a:tcPr>
                </a:tc>
                <a:tc>
                  <a:txBody>
                    <a:bodyPr/>
                    <a:lstStyle/>
                    <a:p>
                      <a:pPr algn="ctr" fontAlgn="b"/>
                      <a:endParaRPr lang="en-GB" sz="1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2506369472"/>
                  </a:ext>
                </a:extLst>
              </a:tr>
            </a:tbl>
          </a:graphicData>
        </a:graphic>
      </p:graphicFrame>
      <p:sp>
        <p:nvSpPr>
          <p:cNvPr id="3" name="TextBox 2">
            <a:extLst>
              <a:ext uri="{FF2B5EF4-FFF2-40B4-BE49-F238E27FC236}">
                <a16:creationId xmlns:a16="http://schemas.microsoft.com/office/drawing/2014/main" id="{00E3F236-747C-B1B7-3C16-A82E4F03430B}"/>
              </a:ext>
            </a:extLst>
          </p:cNvPr>
          <p:cNvSpPr txBox="1"/>
          <p:nvPr/>
        </p:nvSpPr>
        <p:spPr>
          <a:xfrm>
            <a:off x="297710" y="5178052"/>
            <a:ext cx="8091378" cy="646331"/>
          </a:xfrm>
          <a:prstGeom prst="rect">
            <a:avLst/>
          </a:prstGeom>
          <a:solidFill>
            <a:srgbClr val="FFFF00"/>
          </a:solidFill>
        </p:spPr>
        <p:txBody>
          <a:bodyPr wrap="square" rtlCol="0">
            <a:spAutoFit/>
          </a:bodyPr>
          <a:lstStyle/>
          <a:p>
            <a:r>
              <a:rPr lang="en-US" dirty="0"/>
              <a:t>Assume that quads and </a:t>
            </a:r>
            <a:r>
              <a:rPr lang="en-US" dirty="0" err="1"/>
              <a:t>sextupoles</a:t>
            </a:r>
            <a:r>
              <a:rPr lang="en-US" dirty="0"/>
              <a:t> will be superconducting (cryogenic distribution line already existing)</a:t>
            </a:r>
            <a:endParaRPr lang="en-GB" dirty="0"/>
          </a:p>
        </p:txBody>
      </p:sp>
      <p:sp>
        <p:nvSpPr>
          <p:cNvPr id="5" name="TextBox 4">
            <a:extLst>
              <a:ext uri="{FF2B5EF4-FFF2-40B4-BE49-F238E27FC236}">
                <a16:creationId xmlns:a16="http://schemas.microsoft.com/office/drawing/2014/main" id="{B75CC7E3-2100-B352-B976-D6C3FF43DAE4}"/>
              </a:ext>
            </a:extLst>
          </p:cNvPr>
          <p:cNvSpPr txBox="1"/>
          <p:nvPr/>
        </p:nvSpPr>
        <p:spPr>
          <a:xfrm>
            <a:off x="411998" y="5795887"/>
            <a:ext cx="6097772" cy="923330"/>
          </a:xfrm>
          <a:prstGeom prst="rect">
            <a:avLst/>
          </a:prstGeom>
          <a:noFill/>
        </p:spPr>
        <p:txBody>
          <a:bodyPr wrap="square">
            <a:spAutoFit/>
          </a:bodyPr>
          <a:lstStyle/>
          <a:p>
            <a:r>
              <a:rPr lang="en-US" dirty="0"/>
              <a:t>For FCC:</a:t>
            </a:r>
          </a:p>
          <a:p>
            <a:r>
              <a:rPr lang="en-US" dirty="0" err="1"/>
              <a:t>P</a:t>
            </a:r>
            <a:r>
              <a:rPr lang="en-US" baseline="-25000" dirty="0" err="1"/>
              <a:t>ELmagnets</a:t>
            </a:r>
            <a:r>
              <a:rPr lang="en-US" dirty="0"/>
              <a:t> = 76 / </a:t>
            </a:r>
            <a:r>
              <a:rPr lang="en-US" dirty="0" err="1"/>
              <a:t>ηconversion</a:t>
            </a:r>
            <a:r>
              <a:rPr lang="en-US" dirty="0"/>
              <a:t> / </a:t>
            </a:r>
            <a:r>
              <a:rPr lang="en-US" dirty="0" err="1"/>
              <a:t>ηdistribution</a:t>
            </a:r>
            <a:r>
              <a:rPr lang="en-US" dirty="0"/>
              <a:t> </a:t>
            </a:r>
          </a:p>
          <a:p>
            <a:r>
              <a:rPr lang="en-US" dirty="0" err="1"/>
              <a:t>P</a:t>
            </a:r>
            <a:r>
              <a:rPr lang="en-US" baseline="-25000" dirty="0" err="1"/>
              <a:t>ELmagnets</a:t>
            </a:r>
            <a:r>
              <a:rPr lang="en-US" dirty="0"/>
              <a:t> = 76 / 0.9 / 0.95 = 89MW</a:t>
            </a:r>
          </a:p>
        </p:txBody>
      </p:sp>
      <p:sp>
        <p:nvSpPr>
          <p:cNvPr id="6" name="TextBox 5">
            <a:extLst>
              <a:ext uri="{FF2B5EF4-FFF2-40B4-BE49-F238E27FC236}">
                <a16:creationId xmlns:a16="http://schemas.microsoft.com/office/drawing/2014/main" id="{20F68F13-DBAE-74A4-81CB-F38A86541F8F}"/>
              </a:ext>
            </a:extLst>
          </p:cNvPr>
          <p:cNvSpPr txBox="1"/>
          <p:nvPr/>
        </p:nvSpPr>
        <p:spPr>
          <a:xfrm>
            <a:off x="1426464" y="233913"/>
            <a:ext cx="8668512" cy="584775"/>
          </a:xfrm>
          <a:prstGeom prst="rect">
            <a:avLst/>
          </a:prstGeom>
          <a:noFill/>
        </p:spPr>
        <p:txBody>
          <a:bodyPr wrap="square" rtlCol="0">
            <a:spAutoFit/>
          </a:bodyPr>
          <a:lstStyle/>
          <a:p>
            <a:r>
              <a:rPr lang="en-US" sz="3200" dirty="0"/>
              <a:t>Collider magnet power consumption HTS option</a:t>
            </a:r>
            <a:endParaRPr lang="en-GB" sz="3200" dirty="0"/>
          </a:p>
        </p:txBody>
      </p:sp>
    </p:spTree>
    <p:extLst>
      <p:ext uri="{BB962C8B-B14F-4D97-AF65-F5344CB8AC3E}">
        <p14:creationId xmlns:p14="http://schemas.microsoft.com/office/powerpoint/2010/main" val="63877456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684D460-EFD0-B0FA-6AF2-D7228561F179}"/>
              </a:ext>
            </a:extLst>
          </p:cNvPr>
          <p:cNvSpPr>
            <a:spLocks noGrp="1"/>
          </p:cNvSpPr>
          <p:nvPr>
            <p:ph idx="1"/>
          </p:nvPr>
        </p:nvSpPr>
        <p:spPr>
          <a:xfrm>
            <a:off x="609600" y="1166018"/>
            <a:ext cx="10972800" cy="4525963"/>
          </a:xfrm>
        </p:spPr>
        <p:txBody>
          <a:bodyPr>
            <a:normAutofit/>
          </a:bodyPr>
          <a:lstStyle/>
          <a:p>
            <a:r>
              <a:rPr lang="en-US" dirty="0"/>
              <a:t>Power is </a:t>
            </a:r>
            <a:r>
              <a:rPr lang="en-US" dirty="0" err="1"/>
              <a:t>static+dynamic</a:t>
            </a:r>
            <a:endParaRPr lang="en-US" dirty="0"/>
          </a:p>
          <a:p>
            <a:r>
              <a:rPr lang="en-US" dirty="0"/>
              <a:t>Dynamic losses per 4-cell cavity is 17W</a:t>
            </a:r>
          </a:p>
          <a:p>
            <a:r>
              <a:rPr lang="en-US" dirty="0"/>
              <a:t>Static is ~14W/cavity. </a:t>
            </a:r>
          </a:p>
          <a:p>
            <a:r>
              <a:rPr lang="en-US" dirty="0"/>
              <a:t>Sum is 31W per cavity*416 cavities =12kW</a:t>
            </a:r>
          </a:p>
          <a:p>
            <a:r>
              <a:rPr lang="en-US" dirty="0"/>
              <a:t>Carnot ratio is 1700, so total wall plug power is </a:t>
            </a:r>
            <a:r>
              <a:rPr lang="en-US" b="1" dirty="0"/>
              <a:t>21MW</a:t>
            </a:r>
          </a:p>
          <a:p>
            <a:r>
              <a:rPr lang="en-US" dirty="0"/>
              <a:t>For FCC ttbar total consumption is 28MW (dynamic is 26.5W and static also ~14W/cavity)</a:t>
            </a:r>
          </a:p>
          <a:p>
            <a:r>
              <a:rPr lang="en-US" dirty="0"/>
              <a:t>For the booster, LEP3 will be dominated by static, but LEP3 has 66% of the FCC cryomodules, so power will be 7.4*0.66=</a:t>
            </a:r>
            <a:r>
              <a:rPr lang="en-US" b="1" dirty="0"/>
              <a:t>4.9</a:t>
            </a:r>
            <a:r>
              <a:rPr lang="en-US" dirty="0"/>
              <a:t>MW</a:t>
            </a:r>
            <a:endParaRPr lang="en-GB" dirty="0"/>
          </a:p>
        </p:txBody>
      </p:sp>
      <p:sp>
        <p:nvSpPr>
          <p:cNvPr id="3" name="Title 2">
            <a:extLst>
              <a:ext uri="{FF2B5EF4-FFF2-40B4-BE49-F238E27FC236}">
                <a16:creationId xmlns:a16="http://schemas.microsoft.com/office/drawing/2014/main" id="{51AD894C-B3B4-2028-2EBA-360564E943B2}"/>
              </a:ext>
            </a:extLst>
          </p:cNvPr>
          <p:cNvSpPr>
            <a:spLocks noGrp="1"/>
          </p:cNvSpPr>
          <p:nvPr>
            <p:ph type="title"/>
          </p:nvPr>
        </p:nvSpPr>
        <p:spPr>
          <a:xfrm>
            <a:off x="838200" y="1"/>
            <a:ext cx="10515600" cy="1069848"/>
          </a:xfrm>
        </p:spPr>
        <p:txBody>
          <a:bodyPr/>
          <a:lstStyle/>
          <a:p>
            <a:pPr algn="ctr"/>
            <a:r>
              <a:rPr lang="en-US" dirty="0"/>
              <a:t>RF </a:t>
            </a:r>
            <a:r>
              <a:rPr lang="en-US" dirty="0" err="1"/>
              <a:t>cryo</a:t>
            </a:r>
            <a:r>
              <a:rPr lang="en-US" dirty="0"/>
              <a:t> power consumption assumptions</a:t>
            </a:r>
            <a:endParaRPr lang="en-GB" dirty="0"/>
          </a:p>
        </p:txBody>
      </p:sp>
      <p:sp>
        <p:nvSpPr>
          <p:cNvPr id="4" name="Footer Placeholder 3">
            <a:extLst>
              <a:ext uri="{FF2B5EF4-FFF2-40B4-BE49-F238E27FC236}">
                <a16:creationId xmlns:a16="http://schemas.microsoft.com/office/drawing/2014/main" id="{49FE86C6-B989-F052-2CCC-083775B9CCE4}"/>
              </a:ext>
            </a:extLst>
          </p:cNvPr>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7270500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D2F79-BE8D-2BCD-CCC4-FD305B79663E}"/>
              </a:ext>
            </a:extLst>
          </p:cNvPr>
          <p:cNvSpPr>
            <a:spLocks noGrp="1"/>
          </p:cNvSpPr>
          <p:nvPr>
            <p:ph type="title"/>
          </p:nvPr>
        </p:nvSpPr>
        <p:spPr/>
        <p:txBody>
          <a:bodyPr/>
          <a:lstStyle/>
          <a:p>
            <a:r>
              <a:rPr lang="en-US" dirty="0"/>
              <a:t>Higgs rate</a:t>
            </a:r>
            <a:endParaRPr lang="en-GB" dirty="0"/>
          </a:p>
        </p:txBody>
      </p:sp>
      <p:sp>
        <p:nvSpPr>
          <p:cNvPr id="3" name="Text Placeholder 2">
            <a:extLst>
              <a:ext uri="{FF2B5EF4-FFF2-40B4-BE49-F238E27FC236}">
                <a16:creationId xmlns:a16="http://schemas.microsoft.com/office/drawing/2014/main" id="{C7033415-BF52-0319-6E0C-3F29AB251918}"/>
              </a:ext>
            </a:extLst>
          </p:cNvPr>
          <p:cNvSpPr>
            <a:spLocks noGrp="1"/>
          </p:cNvSpPr>
          <p:nvPr>
            <p:ph type="body" idx="1"/>
          </p:nvPr>
        </p:nvSpPr>
        <p:spPr/>
        <p:txBody>
          <a:bodyPr/>
          <a:lstStyle/>
          <a:p>
            <a:endParaRPr lang="en-GB"/>
          </a:p>
        </p:txBody>
      </p:sp>
      <p:sp>
        <p:nvSpPr>
          <p:cNvPr id="4" name="Footer Placeholder 3">
            <a:extLst>
              <a:ext uri="{FF2B5EF4-FFF2-40B4-BE49-F238E27FC236}">
                <a16:creationId xmlns:a16="http://schemas.microsoft.com/office/drawing/2014/main" id="{DBF7BD66-B9AA-BC6C-2C60-07D0358AD1D9}"/>
              </a:ext>
            </a:extLst>
          </p:cNvPr>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12087726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AB09664-9DD5-85B3-1A93-0E5BC6548BE1}"/>
              </a:ext>
            </a:extLst>
          </p:cNvPr>
          <p:cNvSpPr>
            <a:spLocks noGrp="1"/>
          </p:cNvSpPr>
          <p:nvPr>
            <p:ph idx="1"/>
          </p:nvPr>
        </p:nvSpPr>
        <p:spPr>
          <a:xfrm>
            <a:off x="9710928" y="1581913"/>
            <a:ext cx="2414016" cy="1261871"/>
          </a:xfrm>
        </p:spPr>
        <p:txBody>
          <a:bodyPr>
            <a:normAutofit/>
          </a:bodyPr>
          <a:lstStyle/>
          <a:p>
            <a:pPr marL="0" indent="0">
              <a:buNone/>
            </a:pPr>
            <a:r>
              <a:rPr lang="en-US" sz="2400" dirty="0"/>
              <a:t>Power law varies between -3.6 and -3.2. Latest is -3.2</a:t>
            </a:r>
            <a:endParaRPr lang="en-GB" sz="2400" dirty="0"/>
          </a:p>
        </p:txBody>
      </p:sp>
      <p:sp>
        <p:nvSpPr>
          <p:cNvPr id="3" name="Title 2">
            <a:extLst>
              <a:ext uri="{FF2B5EF4-FFF2-40B4-BE49-F238E27FC236}">
                <a16:creationId xmlns:a16="http://schemas.microsoft.com/office/drawing/2014/main" id="{F36CC0D8-3670-AFC1-795D-FDA02D00E882}"/>
              </a:ext>
            </a:extLst>
          </p:cNvPr>
          <p:cNvSpPr>
            <a:spLocks noGrp="1"/>
          </p:cNvSpPr>
          <p:nvPr>
            <p:ph type="title"/>
          </p:nvPr>
        </p:nvSpPr>
        <p:spPr/>
        <p:txBody>
          <a:bodyPr/>
          <a:lstStyle/>
          <a:p>
            <a:r>
              <a:rPr lang="en-US" dirty="0"/>
              <a:t>FCC luminosities</a:t>
            </a:r>
            <a:endParaRPr lang="en-GB" dirty="0"/>
          </a:p>
        </p:txBody>
      </p:sp>
      <p:sp>
        <p:nvSpPr>
          <p:cNvPr id="4" name="Footer Placeholder 3">
            <a:extLst>
              <a:ext uri="{FF2B5EF4-FFF2-40B4-BE49-F238E27FC236}">
                <a16:creationId xmlns:a16="http://schemas.microsoft.com/office/drawing/2014/main" id="{60FB5EBA-2EF2-64D4-CF99-6BA16913CC60}"/>
              </a:ext>
            </a:extLst>
          </p:cNvPr>
          <p:cNvSpPr>
            <a:spLocks noGrp="1"/>
          </p:cNvSpPr>
          <p:nvPr>
            <p:ph type="ftr" sz="quarter" idx="11"/>
          </p:nvPr>
        </p:nvSpPr>
        <p:spPr/>
        <p:txBody>
          <a:bodyPr/>
          <a:lstStyle/>
          <a:p>
            <a:r>
              <a:rPr lang="es-ES"/>
              <a:t>M. Koratzinos</a:t>
            </a:r>
            <a:endParaRPr lang="en-GB" dirty="0"/>
          </a:p>
        </p:txBody>
      </p:sp>
      <p:pic>
        <p:nvPicPr>
          <p:cNvPr id="6" name="Picture 5">
            <a:extLst>
              <a:ext uri="{FF2B5EF4-FFF2-40B4-BE49-F238E27FC236}">
                <a16:creationId xmlns:a16="http://schemas.microsoft.com/office/drawing/2014/main" id="{9E2988D8-7E00-028A-8E45-0C04F73CE16E}"/>
              </a:ext>
            </a:extLst>
          </p:cNvPr>
          <p:cNvPicPr>
            <a:picLocks noChangeAspect="1"/>
          </p:cNvPicPr>
          <p:nvPr/>
        </p:nvPicPr>
        <p:blipFill>
          <a:blip r:embed="rId2"/>
          <a:stretch>
            <a:fillRect/>
          </a:stretch>
        </p:blipFill>
        <p:spPr>
          <a:xfrm>
            <a:off x="164465" y="960121"/>
            <a:ext cx="9181928" cy="5897879"/>
          </a:xfrm>
          <a:prstGeom prst="rect">
            <a:avLst/>
          </a:prstGeom>
        </p:spPr>
      </p:pic>
      <p:sp>
        <p:nvSpPr>
          <p:cNvPr id="7" name="TextBox 6">
            <a:extLst>
              <a:ext uri="{FF2B5EF4-FFF2-40B4-BE49-F238E27FC236}">
                <a16:creationId xmlns:a16="http://schemas.microsoft.com/office/drawing/2014/main" id="{3A3583FD-B93F-15E2-A11D-C8DAA167FAA3}"/>
              </a:ext>
            </a:extLst>
          </p:cNvPr>
          <p:cNvSpPr txBox="1"/>
          <p:nvPr/>
        </p:nvSpPr>
        <p:spPr>
          <a:xfrm>
            <a:off x="9710928" y="3246120"/>
            <a:ext cx="2414016" cy="1477328"/>
          </a:xfrm>
          <a:prstGeom prst="rect">
            <a:avLst/>
          </a:prstGeom>
          <a:solidFill>
            <a:srgbClr val="FFFF00"/>
          </a:solidFill>
        </p:spPr>
        <p:txBody>
          <a:bodyPr wrap="square" rtlCol="0">
            <a:spAutoFit/>
          </a:bodyPr>
          <a:lstStyle/>
          <a:p>
            <a:r>
              <a:rPr lang="en-US" dirty="0"/>
              <a:t>Empirical formula from FCC suggests that luminosity drops a bit more steeply than the expected </a:t>
            </a:r>
            <a:r>
              <a:rPr lang="en-US" b="1" dirty="0"/>
              <a:t>E</a:t>
            </a:r>
            <a:r>
              <a:rPr lang="en-US" b="1" baseline="-25000" dirty="0"/>
              <a:t>beam</a:t>
            </a:r>
            <a:r>
              <a:rPr lang="en-US" b="1" baseline="30000" dirty="0"/>
              <a:t>-3</a:t>
            </a:r>
            <a:endParaRPr lang="en-GB" b="1" baseline="30000" dirty="0"/>
          </a:p>
        </p:txBody>
      </p:sp>
    </p:spTree>
    <p:extLst>
      <p:ext uri="{BB962C8B-B14F-4D97-AF65-F5344CB8AC3E}">
        <p14:creationId xmlns:p14="http://schemas.microsoft.com/office/powerpoint/2010/main" val="18536670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4AB8E190-C6CB-ADEB-5949-CDC26B124CD8}"/>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rcRect/>
          <a:stretch/>
        </p:blipFill>
        <p:spPr>
          <a:xfrm>
            <a:off x="137160" y="1078992"/>
            <a:ext cx="7714618" cy="4599432"/>
          </a:xfrm>
          <a:prstGeom prst="rect">
            <a:avLst/>
          </a:prstGeom>
        </p:spPr>
      </p:pic>
      <p:sp>
        <p:nvSpPr>
          <p:cNvPr id="3" name="Title 2">
            <a:extLst>
              <a:ext uri="{FF2B5EF4-FFF2-40B4-BE49-F238E27FC236}">
                <a16:creationId xmlns:a16="http://schemas.microsoft.com/office/drawing/2014/main" id="{35DE9B33-D10F-D0B3-ED0F-26047B9D799C}"/>
              </a:ext>
            </a:extLst>
          </p:cNvPr>
          <p:cNvSpPr>
            <a:spLocks noGrp="1"/>
          </p:cNvSpPr>
          <p:nvPr>
            <p:ph type="title"/>
          </p:nvPr>
        </p:nvSpPr>
        <p:spPr/>
        <p:txBody>
          <a:bodyPr/>
          <a:lstStyle/>
          <a:p>
            <a:r>
              <a:rPr lang="en-US" dirty="0"/>
              <a:t>Higgs effective rate</a:t>
            </a:r>
            <a:endParaRPr lang="en-GB" dirty="0"/>
          </a:p>
        </p:txBody>
      </p:sp>
      <p:sp>
        <p:nvSpPr>
          <p:cNvPr id="4" name="Footer Placeholder 3">
            <a:extLst>
              <a:ext uri="{FF2B5EF4-FFF2-40B4-BE49-F238E27FC236}">
                <a16:creationId xmlns:a16="http://schemas.microsoft.com/office/drawing/2014/main" id="{FD2ABF2E-DFEB-F9A9-4E5B-400AFC2A3980}"/>
              </a:ext>
            </a:extLst>
          </p:cNvPr>
          <p:cNvSpPr>
            <a:spLocks noGrp="1"/>
          </p:cNvSpPr>
          <p:nvPr>
            <p:ph type="ftr" sz="quarter" idx="11"/>
          </p:nvPr>
        </p:nvSpPr>
        <p:spPr/>
        <p:txBody>
          <a:bodyPr/>
          <a:lstStyle/>
          <a:p>
            <a:r>
              <a:rPr lang="es-ES" dirty="0"/>
              <a:t>M. Koratzinos</a:t>
            </a:r>
            <a:endParaRPr lang="en-GB" dirty="0"/>
          </a:p>
        </p:txBody>
      </p:sp>
      <p:sp>
        <p:nvSpPr>
          <p:cNvPr id="7" name="TextBox 6">
            <a:extLst>
              <a:ext uri="{FF2B5EF4-FFF2-40B4-BE49-F238E27FC236}">
                <a16:creationId xmlns:a16="http://schemas.microsoft.com/office/drawing/2014/main" id="{E9428713-3534-934F-5BB3-C4F8AD291C4C}"/>
              </a:ext>
            </a:extLst>
          </p:cNvPr>
          <p:cNvSpPr txBox="1"/>
          <p:nvPr/>
        </p:nvSpPr>
        <p:spPr>
          <a:xfrm>
            <a:off x="8220456" y="978444"/>
            <a:ext cx="3758184" cy="4708981"/>
          </a:xfrm>
          <a:prstGeom prst="rect">
            <a:avLst/>
          </a:prstGeom>
          <a:noFill/>
        </p:spPr>
        <p:txBody>
          <a:bodyPr wrap="square" rtlCol="0">
            <a:spAutoFit/>
          </a:bodyPr>
          <a:lstStyle/>
          <a:p>
            <a:r>
              <a:rPr lang="en-US" sz="2000" dirty="0"/>
              <a:t>In a circular collider, the maximum Higgs rate is not at maximum cross section!</a:t>
            </a:r>
          </a:p>
          <a:p>
            <a:r>
              <a:rPr lang="en-US" sz="2000" dirty="0"/>
              <a:t>To first order, we expect a power law of E</a:t>
            </a:r>
            <a:r>
              <a:rPr lang="en-US" sz="2000" baseline="-25000" dirty="0"/>
              <a:t>beam</a:t>
            </a:r>
            <a:r>
              <a:rPr lang="en-US" sz="2000" baseline="30000" dirty="0"/>
              <a:t>-3</a:t>
            </a:r>
            <a:r>
              <a:rPr lang="en-US" sz="2000" dirty="0"/>
              <a:t>.</a:t>
            </a:r>
          </a:p>
          <a:p>
            <a:r>
              <a:rPr lang="en-US" sz="2000" dirty="0"/>
              <a:t>If we do the best fit to FCC luminosities over the range 45-182.5GeV, we get a power law of </a:t>
            </a:r>
            <a:r>
              <a:rPr lang="en-US" sz="2000" b="1" dirty="0"/>
              <a:t>E</a:t>
            </a:r>
            <a:r>
              <a:rPr lang="en-US" sz="2000" b="1" baseline="-25000" dirty="0"/>
              <a:t>beam</a:t>
            </a:r>
            <a:r>
              <a:rPr lang="en-US" sz="2000" b="1" baseline="30000" dirty="0"/>
              <a:t>-3.6</a:t>
            </a:r>
            <a:r>
              <a:rPr lang="en-US" sz="2000" baseline="30000" dirty="0"/>
              <a:t> </a:t>
            </a:r>
            <a:r>
              <a:rPr lang="en-US" sz="2000" dirty="0"/>
              <a:t> to </a:t>
            </a:r>
            <a:r>
              <a:rPr lang="en-US" sz="2000" b="1" dirty="0"/>
              <a:t>E</a:t>
            </a:r>
            <a:r>
              <a:rPr lang="en-US" sz="2000" b="1" baseline="-25000" dirty="0"/>
              <a:t>beam</a:t>
            </a:r>
            <a:r>
              <a:rPr lang="en-US" sz="2000" b="1" baseline="30000" dirty="0"/>
              <a:t>-3.2</a:t>
            </a:r>
            <a:endParaRPr lang="en-US" sz="2000" b="1" dirty="0"/>
          </a:p>
          <a:p>
            <a:pPr marL="285750" indent="-285750">
              <a:buFont typeface="Arial" panose="020B0604020202020204" pitchFamily="34" charset="0"/>
              <a:buChar char="•"/>
            </a:pPr>
            <a:r>
              <a:rPr lang="en-US" sz="2000" dirty="0"/>
              <a:t>Power law of -3: maximum at 236GeV. At 230GeV we are 2.2% lower than max</a:t>
            </a:r>
          </a:p>
          <a:p>
            <a:pPr marL="285750" indent="-285750">
              <a:buFont typeface="Arial" panose="020B0604020202020204" pitchFamily="34" charset="0"/>
              <a:buChar char="•"/>
            </a:pPr>
            <a:r>
              <a:rPr lang="en-US" sz="2000" dirty="0"/>
              <a:t>Power law -3.5: maximum rate at 233GeV. At 230GeV we are 1.4% lower than max</a:t>
            </a:r>
            <a:endParaRPr lang="en-GB" sz="2000" dirty="0"/>
          </a:p>
        </p:txBody>
      </p:sp>
      <p:sp>
        <p:nvSpPr>
          <p:cNvPr id="8" name="TextBox 7">
            <a:extLst>
              <a:ext uri="{FF2B5EF4-FFF2-40B4-BE49-F238E27FC236}">
                <a16:creationId xmlns:a16="http://schemas.microsoft.com/office/drawing/2014/main" id="{FB65B9AF-95CA-5968-891B-9E289CF95865}"/>
              </a:ext>
            </a:extLst>
          </p:cNvPr>
          <p:cNvSpPr txBox="1"/>
          <p:nvPr/>
        </p:nvSpPr>
        <p:spPr>
          <a:xfrm>
            <a:off x="8915400" y="5879556"/>
            <a:ext cx="2919984" cy="830997"/>
          </a:xfrm>
          <a:prstGeom prst="rect">
            <a:avLst/>
          </a:prstGeom>
          <a:solidFill>
            <a:srgbClr val="FFFF00"/>
          </a:solidFill>
        </p:spPr>
        <p:txBody>
          <a:bodyPr wrap="square" rtlCol="0">
            <a:spAutoFit/>
          </a:bodyPr>
          <a:lstStyle/>
          <a:p>
            <a:r>
              <a:rPr lang="en-US" sz="2400" dirty="0"/>
              <a:t>Choose beam energy of 115GeV</a:t>
            </a:r>
            <a:endParaRPr lang="en-GB" sz="2400" dirty="0"/>
          </a:p>
        </p:txBody>
      </p:sp>
      <p:cxnSp>
        <p:nvCxnSpPr>
          <p:cNvPr id="5" name="Straight Arrow Connector 4">
            <a:extLst>
              <a:ext uri="{FF2B5EF4-FFF2-40B4-BE49-F238E27FC236}">
                <a16:creationId xmlns:a16="http://schemas.microsoft.com/office/drawing/2014/main" id="{ACAE0C7D-0CAE-C68F-D9C2-773C705B8201}"/>
              </a:ext>
            </a:extLst>
          </p:cNvPr>
          <p:cNvCxnSpPr/>
          <p:nvPr/>
        </p:nvCxnSpPr>
        <p:spPr>
          <a:xfrm flipV="1">
            <a:off x="2386584" y="1947672"/>
            <a:ext cx="0" cy="923544"/>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74BF1D5A-FD56-C1AE-9D13-2155FE03D85C}"/>
              </a:ext>
            </a:extLst>
          </p:cNvPr>
          <p:cNvCxnSpPr>
            <a:cxnSpLocks/>
          </p:cNvCxnSpPr>
          <p:nvPr/>
        </p:nvCxnSpPr>
        <p:spPr>
          <a:xfrm>
            <a:off x="2045208" y="804672"/>
            <a:ext cx="0" cy="88392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23167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A8F384-0B67-404D-0C02-C17E61FCA86F}"/>
              </a:ext>
            </a:extLst>
          </p:cNvPr>
          <p:cNvSpPr>
            <a:spLocks noGrp="1"/>
          </p:cNvSpPr>
          <p:nvPr>
            <p:ph type="title"/>
          </p:nvPr>
        </p:nvSpPr>
        <p:spPr/>
        <p:txBody>
          <a:bodyPr/>
          <a:lstStyle/>
          <a:p>
            <a:r>
              <a:rPr lang="en-US" dirty="0"/>
              <a:t>luminosity</a:t>
            </a:r>
            <a:endParaRPr lang="en-GB" dirty="0"/>
          </a:p>
        </p:txBody>
      </p:sp>
      <p:sp>
        <p:nvSpPr>
          <p:cNvPr id="3" name="Text Placeholder 2">
            <a:extLst>
              <a:ext uri="{FF2B5EF4-FFF2-40B4-BE49-F238E27FC236}">
                <a16:creationId xmlns:a16="http://schemas.microsoft.com/office/drawing/2014/main" id="{8DAD38E4-D050-A0EC-F227-7908C9CBFF35}"/>
              </a:ext>
            </a:extLst>
          </p:cNvPr>
          <p:cNvSpPr>
            <a:spLocks noGrp="1"/>
          </p:cNvSpPr>
          <p:nvPr>
            <p:ph type="body" idx="1"/>
          </p:nvPr>
        </p:nvSpPr>
        <p:spPr/>
        <p:txBody>
          <a:bodyPr/>
          <a:lstStyle/>
          <a:p>
            <a:endParaRPr lang="en-GB"/>
          </a:p>
        </p:txBody>
      </p:sp>
      <p:sp>
        <p:nvSpPr>
          <p:cNvPr id="4" name="Footer Placeholder 3">
            <a:extLst>
              <a:ext uri="{FF2B5EF4-FFF2-40B4-BE49-F238E27FC236}">
                <a16:creationId xmlns:a16="http://schemas.microsoft.com/office/drawing/2014/main" id="{3B90F16A-4D91-8767-E138-A64C43330332}"/>
              </a:ext>
            </a:extLst>
          </p:cNvPr>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18762955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81635</TotalTime>
  <Words>3904</Words>
  <Application>Microsoft Office PowerPoint</Application>
  <PresentationFormat>Widescreen</PresentationFormat>
  <Paragraphs>792</Paragraphs>
  <Slides>54</Slides>
  <Notes>3</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54</vt:i4>
      </vt:variant>
    </vt:vector>
  </HeadingPairs>
  <TitlesOfParts>
    <vt:vector size="63" baseType="lpstr">
      <vt:lpstr>Aptos</vt:lpstr>
      <vt:lpstr>Aptos Display</vt:lpstr>
      <vt:lpstr>Arial</vt:lpstr>
      <vt:lpstr>Calibri</vt:lpstr>
      <vt:lpstr>Cambria Math</vt:lpstr>
      <vt:lpstr>Wingdings</vt:lpstr>
      <vt:lpstr>Office Theme</vt:lpstr>
      <vt:lpstr>1_Office Theme</vt:lpstr>
      <vt:lpstr>Content Slides - Deep Blue</vt:lpstr>
      <vt:lpstr>LEP3 parameters and other topics</vt:lpstr>
      <vt:lpstr>History </vt:lpstr>
      <vt:lpstr>Strategic choices of LEP3</vt:lpstr>
      <vt:lpstr>The big picture</vt:lpstr>
      <vt:lpstr>LEP3 studies</vt:lpstr>
      <vt:lpstr>Higgs rate</vt:lpstr>
      <vt:lpstr>FCC luminosities</vt:lpstr>
      <vt:lpstr>Higgs effective rate</vt:lpstr>
      <vt:lpstr>luminosity</vt:lpstr>
      <vt:lpstr>Luminosity of circular colliders</vt:lpstr>
      <vt:lpstr>Luminosity of circular colliders (2)</vt:lpstr>
      <vt:lpstr>Latest parameter list</vt:lpstr>
      <vt:lpstr>LEP3 Optics</vt:lpstr>
      <vt:lpstr>LEP FODO </vt:lpstr>
      <vt:lpstr>LEP standard cell</vt:lpstr>
      <vt:lpstr>FODO cell size, bending radius</vt:lpstr>
      <vt:lpstr>LEP3 cell</vt:lpstr>
      <vt:lpstr>LEP3 FODO cell</vt:lpstr>
      <vt:lpstr>LEP3 optics</vt:lpstr>
      <vt:lpstr>IR design</vt:lpstr>
      <vt:lpstr>Injector complex</vt:lpstr>
      <vt:lpstr>LEP3 injector</vt:lpstr>
      <vt:lpstr>Injector placement</vt:lpstr>
      <vt:lpstr>RF</vt:lpstr>
      <vt:lpstr>RF strategy</vt:lpstr>
      <vt:lpstr>Fundamental power couplers</vt:lpstr>
      <vt:lpstr>Does the RF fit in the LEP3 tunnel?</vt:lpstr>
      <vt:lpstr>LEP3 RF configuration -ZH</vt:lpstr>
      <vt:lpstr>LEP3 RF configuration -Z</vt:lpstr>
      <vt:lpstr>RF integration</vt:lpstr>
      <vt:lpstr>Compare tunnel sizes @RF areas</vt:lpstr>
      <vt:lpstr>PowerPoint Presentation</vt:lpstr>
      <vt:lpstr>New integration drawings</vt:lpstr>
      <vt:lpstr>EM separators</vt:lpstr>
      <vt:lpstr>Power consumption</vt:lpstr>
      <vt:lpstr>PowerPoint Presentation</vt:lpstr>
      <vt:lpstr>From power consumption to energy per year</vt:lpstr>
      <vt:lpstr>Critical energy</vt:lpstr>
      <vt:lpstr>SR critical energy</vt:lpstr>
      <vt:lpstr>polarization</vt:lpstr>
      <vt:lpstr>Polarization</vt:lpstr>
      <vt:lpstr>Polarization at the Z and WW</vt:lpstr>
      <vt:lpstr>Energy determination</vt:lpstr>
      <vt:lpstr>https://accelconf.web.cern.ch/p99/papers/thp24.pdf</vt:lpstr>
      <vt:lpstr>Polarization times: FCC and LEP3</vt:lpstr>
      <vt:lpstr>Conclusions</vt:lpstr>
      <vt:lpstr>Task force topics (non-exhaustive)</vt:lpstr>
      <vt:lpstr>Extra slides</vt:lpstr>
      <vt:lpstr>Why so much RF voltage at the Z?</vt:lpstr>
      <vt:lpstr>Power consumption</vt:lpstr>
      <vt:lpstr>Assumptions</vt:lpstr>
      <vt:lpstr>Assumptions 2</vt:lpstr>
      <vt:lpstr>PowerPoint Presentation</vt:lpstr>
      <vt:lpstr>RF cryo power consumption assumptions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 Koratzinos</dc:creator>
  <cp:lastModifiedBy>m Koratzinos</cp:lastModifiedBy>
  <cp:revision>113</cp:revision>
  <dcterms:created xsi:type="dcterms:W3CDTF">2024-12-23T16:46:04Z</dcterms:created>
  <dcterms:modified xsi:type="dcterms:W3CDTF">2025-05-28T08:48:34Z</dcterms:modified>
</cp:coreProperties>
</file>