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6"/>
  </p:notesMasterIdLst>
  <p:sldIdLst>
    <p:sldId id="256" r:id="rId3"/>
    <p:sldId id="260" r:id="rId4"/>
    <p:sldId id="261" r:id="rId5"/>
    <p:sldId id="291" r:id="rId6"/>
    <p:sldId id="279" r:id="rId7"/>
    <p:sldId id="292" r:id="rId8"/>
    <p:sldId id="287" r:id="rId9"/>
    <p:sldId id="286" r:id="rId10"/>
    <p:sldId id="293" r:id="rId11"/>
    <p:sldId id="282" r:id="rId12"/>
    <p:sldId id="288" r:id="rId13"/>
    <p:sldId id="294" r:id="rId14"/>
    <p:sldId id="258" r:id="rId15"/>
    <p:sldId id="262" r:id="rId16"/>
    <p:sldId id="269" r:id="rId17"/>
    <p:sldId id="273" r:id="rId18"/>
    <p:sldId id="280" r:id="rId19"/>
    <p:sldId id="281" r:id="rId20"/>
    <p:sldId id="290" r:id="rId21"/>
    <p:sldId id="259" r:id="rId22"/>
    <p:sldId id="263" r:id="rId23"/>
    <p:sldId id="272" r:id="rId24"/>
    <p:sldId id="268" r:id="rId25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0" autoAdjust="0"/>
    <p:restoredTop sz="94660"/>
  </p:normalViewPr>
  <p:slideViewPr>
    <p:cSldViewPr snapToGrid="0">
      <p:cViewPr>
        <p:scale>
          <a:sx n="100" d="100"/>
          <a:sy n="100" d="100"/>
        </p:scale>
        <p:origin x="87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8243D-1356-43B1-8ED6-F8089DD1416A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9DE74C-7660-4481-841E-DFE212372F6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3454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65436-A536-364A-411C-85067043C8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7F02B4-ED04-378D-874D-38896CA76F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C05E83-9CB8-F5D0-7F3E-21D68F951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49262A-5234-E0DB-8E51-27E9D41DF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3DD26-4492-A934-7EF3-6EA653F3E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8761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DFDCDD-1700-4F09-B341-65AF9BEB4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622D68-9191-24E6-9F21-879C2D7BB8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180A17-33F6-4DFD-77E4-3A087F942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B1078A-92FD-33AC-D47B-358652F27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E50EA-9CFA-B84F-24CF-D7E907EEC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845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364E91-9AFE-7A0F-1C86-C60988A6D6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EFBACB-F3E7-2913-7A57-488977A0C1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8CC4B5-6C50-7280-93F7-C9A855037B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55C713-FCB0-A27F-C568-63321309A4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844E63-C30A-195F-16C4-16CC00DEA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0328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5/23/2025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246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31617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5/23/2025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5088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5/23/2025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8393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5/23/2025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922935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5/23/2025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3540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5/23/2025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712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5/23/2025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535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B787D5-02AA-6F19-6E48-31278D212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9B5CA-D3B6-DEBF-30F3-16D0227368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572612-1C86-33A8-9DF3-9DDD43CB1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E6A11-89D9-6368-36BB-52A46E420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9608D-7CA3-9E88-8EDB-B7224DAA2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6099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5/23/2025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7535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5/23/2025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427288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5/23/2025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604826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5/23/2025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016895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5/23/2025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32218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5/23/2025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3473736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5/23/2025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42195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5/23/2025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4151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614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82498-7BBA-EF92-6E2F-490691B85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769C0-903D-F2DC-65F6-F8BDECB921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78877C-3F2B-BEC5-516B-ADE9688AA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66F9F-638F-714A-6B4D-27BBC3B33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3A663-6134-ABF7-8027-E48DAABF7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63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2318C1-42F3-DC80-0F54-C6B74B2071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DB7979-46C8-1C08-D4E3-8FCEDBCBAE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4FCBDE-FE43-B478-4421-BE1D206D5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81A3F5-35B6-1D15-BD53-E34A2DE5A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E3E054-7EA5-024F-D3BB-0F42AC2A0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0A2E6C-12BB-5A77-5DD3-4A5E8CAF75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882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C495D6-1450-D68C-0C38-CBA826A962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68DB46-4EED-1CCF-D0A0-3E9A6E53B6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2A02CC-9D20-4F47-361D-68E1004048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C369EA-B0B2-1FE8-D1AE-063E20EDD90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574A41E-33B0-F069-B1EC-01F3CD5AC7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EC9F94-3B12-08C9-E007-3AF01DCE9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B1486CC-53A2-B740-9890-531DBECF5F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2FF815-D0B8-791D-EE02-36705F817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062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80246-6645-004C-5A78-A512A70E57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343C2A-4AD6-7746-12DD-AABE69CB5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9664E9-8D7D-2880-76C3-7F32B20F1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18B543-A5B4-EADD-D78B-7E68D4E78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895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CBDF15C-7F05-CE6A-66B1-C3A80CBCD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D24FFD4-ACE6-7C52-38AD-0B8E8690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D1A2AA-1002-1E76-000B-E2EE1018C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5568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53B39-AB8A-8F74-2227-ED65240B3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D8D62F-BC99-F49D-F2C3-3A2D7D84F1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6A9971-295A-736A-D0FC-C572E04674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0660296-8C12-9666-D2A0-B3D7A966C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1CF838-3F64-BDA7-FECA-69C24A2A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2F7158-5E6D-77F2-7B65-509BA7181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1425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21664-AC1C-80D1-67A0-86E1362FE3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7EF97F9-E079-8713-5618-7290ED5FEFA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29D3CD-968B-43D5-E0D0-0BC6541DBF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2A3502-9259-F0DD-EC5F-550405975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23EFB7-203B-81B2-D8FB-CAA49523E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18E4F3-0F47-04BD-50DB-5FF7A7484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847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87D272-D238-CB7E-AE11-573AE8DCA7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98A88C-DA53-D87C-254C-F4E7172726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9D405C-97C5-1B59-0852-587C1C3194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A4ACF13-2333-45CB-A740-67CD5AA9FFE1}" type="datetimeFigureOut">
              <a:rPr lang="en-GB" smtClean="0"/>
              <a:t>23/05/2025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BC0FF-DC2B-835D-3A02-25BE1C3B68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902E-BADC-0D0E-B749-4EF6E58C98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0B89FC1-2DAC-4E7E-9A01-506EFEB18AFB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381E3294-10A4-A005-C6F1-031EFB2E626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1585" y="0"/>
            <a:ext cx="103041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6625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83AEFFD-199A-E44B-B48E-3B77BC7EFFB5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3862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5/23/2025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23290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cernbox.cern.ch/index.php/s/L7XW1g6R2LMoBG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891CE4-3DE3-2437-1F86-125871C7192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Civil Engineering for LEP3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CEB698-ABBC-BF59-B786-F202B50A94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5202238"/>
            <a:ext cx="9144000" cy="1655762"/>
          </a:xfrm>
        </p:spPr>
        <p:txBody>
          <a:bodyPr/>
          <a:lstStyle/>
          <a:p>
            <a:r>
              <a:rPr lang="en-US" dirty="0"/>
              <a:t>28 May 2025</a:t>
            </a:r>
          </a:p>
          <a:p>
            <a:r>
              <a:rPr lang="en-US" dirty="0"/>
              <a:t>John Osborne SCE-SAM-FS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754329-659D-F692-7CA0-26F8E56A4F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1846532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749E98E-C2C5-48C5-E32F-0DD0A863AE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1585" y="0"/>
            <a:ext cx="1030415" cy="10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900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4068E7-082E-710C-1394-92ACD59FD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78DDC-EEFA-C1C3-92FB-FC7134099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5" name="Picture 4" descr="A grey and red pipe system&#10;&#10;AI-generated content may be incorrect.">
            <a:extLst>
              <a:ext uri="{FF2B5EF4-FFF2-40B4-BE49-F238E27FC236}">
                <a16:creationId xmlns:a16="http://schemas.microsoft.com/office/drawing/2014/main" id="{2F5FB288-990B-550E-4836-4C5BD13F68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6" y="91129"/>
            <a:ext cx="6240016" cy="3337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9A4DA4C-2AAF-C174-1F7B-F22658CD6B8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0786" y="1456949"/>
            <a:ext cx="5357740" cy="463331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1E5E48C-C32A-01E1-A912-7A5E33222096}"/>
              </a:ext>
            </a:extLst>
          </p:cNvPr>
          <p:cNvSpPr txBox="1"/>
          <p:nvPr/>
        </p:nvSpPr>
        <p:spPr bwMode="auto">
          <a:xfrm>
            <a:off x="5879976" y="2924944"/>
            <a:ext cx="1192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RZ54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5C9BEEF5-AF12-DC38-772E-CD26DF28B75D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3071664" y="3124999"/>
            <a:ext cx="2808312" cy="592033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6D35284-BFAC-5A17-3416-FF16861DAABA}"/>
              </a:ext>
            </a:extLst>
          </p:cNvPr>
          <p:cNvSpPr txBox="1"/>
          <p:nvPr/>
        </p:nvSpPr>
        <p:spPr bwMode="auto">
          <a:xfrm>
            <a:off x="5879976" y="2467919"/>
            <a:ext cx="1192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R54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997D0B6-6BA8-799A-3B19-FB5BB162A553}"/>
              </a:ext>
            </a:extLst>
          </p:cNvPr>
          <p:cNvCxnSpPr>
            <a:cxnSpLocks/>
          </p:cNvCxnSpPr>
          <p:nvPr/>
        </p:nvCxnSpPr>
        <p:spPr>
          <a:xfrm flipH="1">
            <a:off x="1847528" y="2636912"/>
            <a:ext cx="4032448" cy="1224136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EB292A36-9AD7-40FE-A594-91EA9651FD0C}"/>
              </a:ext>
            </a:extLst>
          </p:cNvPr>
          <p:cNvSpPr/>
          <p:nvPr/>
        </p:nvSpPr>
        <p:spPr>
          <a:xfrm>
            <a:off x="8670841" y="1880628"/>
            <a:ext cx="360040" cy="360040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495425-1FB4-223E-71AB-E4E00832CFA2}"/>
              </a:ext>
            </a:extLst>
          </p:cNvPr>
          <p:cNvSpPr txBox="1"/>
          <p:nvPr/>
        </p:nvSpPr>
        <p:spPr bwMode="auto">
          <a:xfrm>
            <a:off x="8400256" y="2235520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Section view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0E53B34-00AF-ABF8-14BA-36026144A3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3379" y="2868029"/>
            <a:ext cx="4134924" cy="337799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182E792-EA39-CF87-89CF-DF0491C70D08}"/>
              </a:ext>
            </a:extLst>
          </p:cNvPr>
          <p:cNvSpPr txBox="1"/>
          <p:nvPr/>
        </p:nvSpPr>
        <p:spPr bwMode="auto">
          <a:xfrm>
            <a:off x="355047" y="287164"/>
            <a:ext cx="4588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Leave RZ’s ‘untouched’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5092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BD1E0-4F1F-3617-46C7-BF77CF1EBF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3FE17-D725-3511-07B5-1A1B247514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5" name="Picture 4" descr="A grey and red pipe system&#10;&#10;AI-generated content may be incorrect.">
            <a:extLst>
              <a:ext uri="{FF2B5EF4-FFF2-40B4-BE49-F238E27FC236}">
                <a16:creationId xmlns:a16="http://schemas.microsoft.com/office/drawing/2014/main" id="{A0850439-EA90-5873-B5F2-C76F73F6CE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6" y="91129"/>
            <a:ext cx="6240016" cy="3337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F4CE16-8694-DC2E-3E52-67D23530D50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7672" y="1844824"/>
            <a:ext cx="7661272" cy="43350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7ADB10-AD27-AD13-2EEE-21D78F72993D}"/>
              </a:ext>
            </a:extLst>
          </p:cNvPr>
          <p:cNvSpPr txBox="1"/>
          <p:nvPr/>
        </p:nvSpPr>
        <p:spPr bwMode="auto">
          <a:xfrm>
            <a:off x="7536160" y="3383782"/>
            <a:ext cx="1192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UXC55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89B3A74-046D-FA25-13F1-1B24E61E80AD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6844651" y="3583837"/>
            <a:ext cx="691509" cy="366053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6C1F7482-C294-01C0-BF44-61E1A5535293}"/>
              </a:ext>
            </a:extLst>
          </p:cNvPr>
          <p:cNvSpPr/>
          <p:nvPr/>
        </p:nvSpPr>
        <p:spPr>
          <a:xfrm>
            <a:off x="7985656" y="1700808"/>
            <a:ext cx="360040" cy="360040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CC830DD-EB2D-58BD-D991-8F4E7372A47F}"/>
              </a:ext>
            </a:extLst>
          </p:cNvPr>
          <p:cNvSpPr txBox="1"/>
          <p:nvPr/>
        </p:nvSpPr>
        <p:spPr bwMode="auto">
          <a:xfrm>
            <a:off x="7715071" y="2055700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Section view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157BE40-892D-9C62-F926-030D36EF8A7E}"/>
              </a:ext>
            </a:extLst>
          </p:cNvPr>
          <p:cNvSpPr txBox="1"/>
          <p:nvPr/>
        </p:nvSpPr>
        <p:spPr bwMode="auto">
          <a:xfrm>
            <a:off x="577684" y="151076"/>
            <a:ext cx="55183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cs typeface="Arial"/>
              </a:rPr>
              <a:t>LEP3 not centred on CMS cavern. OK ?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CMS Blockhouses to be modified</a:t>
            </a:r>
          </a:p>
        </p:txBody>
      </p:sp>
    </p:spTree>
    <p:extLst>
      <p:ext uri="{BB962C8B-B14F-4D97-AF65-F5344CB8AC3E}">
        <p14:creationId xmlns:p14="http://schemas.microsoft.com/office/powerpoint/2010/main" val="8493651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09AA4D-FB74-0230-F7C6-662AD727C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7CD39-65B3-DB9E-872A-E7DFAF9D9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5" name="Picture 4" descr="A grey and red pipe system&#10;&#10;AI-generated content may be incorrect.">
            <a:extLst>
              <a:ext uri="{FF2B5EF4-FFF2-40B4-BE49-F238E27FC236}">
                <a16:creationId xmlns:a16="http://schemas.microsoft.com/office/drawing/2014/main" id="{1F4860A3-6E27-5694-38F1-B549B535DD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6" y="91129"/>
            <a:ext cx="6240016" cy="3337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35F328A-9E75-4B0B-38E1-562A2970513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7672" y="1844824"/>
            <a:ext cx="7661271" cy="43350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591349-2D43-B2B6-42F8-0E5C552751ED}"/>
              </a:ext>
            </a:extLst>
          </p:cNvPr>
          <p:cNvSpPr txBox="1"/>
          <p:nvPr/>
        </p:nvSpPr>
        <p:spPr bwMode="auto">
          <a:xfrm>
            <a:off x="0" y="2204864"/>
            <a:ext cx="10554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UXC55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1A7EBFB1-7E8C-5702-31E2-9E16F8DA1E67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1055440" y="2404919"/>
            <a:ext cx="288032" cy="808057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BB367E80-5F14-CDC1-B334-590DA3872DB0}"/>
              </a:ext>
            </a:extLst>
          </p:cNvPr>
          <p:cNvSpPr/>
          <p:nvPr/>
        </p:nvSpPr>
        <p:spPr>
          <a:xfrm>
            <a:off x="7985656" y="1700808"/>
            <a:ext cx="360040" cy="360040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4FA7C4E-EEF0-4E23-13C5-CCCA152F56DB}"/>
              </a:ext>
            </a:extLst>
          </p:cNvPr>
          <p:cNvSpPr txBox="1"/>
          <p:nvPr/>
        </p:nvSpPr>
        <p:spPr bwMode="auto">
          <a:xfrm>
            <a:off x="7715071" y="2055700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Section view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A3EB7D-6F66-5840-38EE-350696999579}"/>
              </a:ext>
            </a:extLst>
          </p:cNvPr>
          <p:cNvSpPr txBox="1"/>
          <p:nvPr/>
        </p:nvSpPr>
        <p:spPr bwMode="auto">
          <a:xfrm>
            <a:off x="418657" y="277970"/>
            <a:ext cx="4588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LEP3 booster in survey galleries ?</a:t>
            </a:r>
          </a:p>
        </p:txBody>
      </p:sp>
    </p:spTree>
    <p:extLst>
      <p:ext uri="{BB962C8B-B14F-4D97-AF65-F5344CB8AC3E}">
        <p14:creationId xmlns:p14="http://schemas.microsoft.com/office/powerpoint/2010/main" val="3540277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2AF839-E192-6FB5-64BC-449C6F3B6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5CB7DAB-35FB-3D20-D15D-DEAF55FF66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9079" y="0"/>
            <a:ext cx="9793841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2F00423-BE61-0695-E02E-08E70C309A19}"/>
              </a:ext>
            </a:extLst>
          </p:cNvPr>
          <p:cNvSpPr txBox="1"/>
          <p:nvPr/>
        </p:nvSpPr>
        <p:spPr>
          <a:xfrm>
            <a:off x="0" y="0"/>
            <a:ext cx="322396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Access constraints - CMS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79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1F510-7BFA-1DCC-E994-2537A9CB3A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C66293-CA7B-0E51-C5F0-C9CF4BB681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8DCCDC-CA67-4377-D137-1D873D6BB2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9345" y="0"/>
            <a:ext cx="971331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84968FD-0845-4483-F212-65C33025F6F3}"/>
              </a:ext>
            </a:extLst>
          </p:cNvPr>
          <p:cNvSpPr txBox="1"/>
          <p:nvPr/>
        </p:nvSpPr>
        <p:spPr>
          <a:xfrm>
            <a:off x="0" y="0"/>
            <a:ext cx="3223967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Access constraints - ATLAS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3506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14C08E2-BB44-8D60-4347-0647052B3A93}"/>
              </a:ext>
            </a:extLst>
          </p:cNvPr>
          <p:cNvSpPr txBox="1"/>
          <p:nvPr/>
        </p:nvSpPr>
        <p:spPr>
          <a:xfrm>
            <a:off x="1048686" y="365126"/>
            <a:ext cx="8596246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Possible options for Injection Complex and transfer tunnel to SPS/LEP3 via existing TI8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AFE20-0A1D-D74D-C7E2-751F0221C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12" y="2313829"/>
            <a:ext cx="4296716" cy="308637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F7A9052-B3C6-3FF2-D22F-587DA60DBBC2}"/>
              </a:ext>
            </a:extLst>
          </p:cNvPr>
          <p:cNvSpPr txBox="1"/>
          <p:nvPr/>
        </p:nvSpPr>
        <p:spPr>
          <a:xfrm>
            <a:off x="311285" y="5612859"/>
            <a:ext cx="33304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Credit : Paul Collier (using ‘FCC’ injector position)</a:t>
            </a:r>
            <a:endParaRPr lang="en-GB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A3989B-D64D-0427-2763-9DF46D41BB10}"/>
              </a:ext>
            </a:extLst>
          </p:cNvPr>
          <p:cNvSpPr txBox="1"/>
          <p:nvPr/>
        </p:nvSpPr>
        <p:spPr>
          <a:xfrm>
            <a:off x="7447636" y="6492875"/>
            <a:ext cx="40817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err="1"/>
              <a:t>Credit</a:t>
            </a:r>
            <a:r>
              <a:rPr lang="es-ES" sz="1000" dirty="0"/>
              <a:t> : Angel Navascues Cornago</a:t>
            </a:r>
            <a:endParaRPr lang="en-GB" sz="1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76EE189-D2B3-33F4-BB20-1A509929C7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0125" y="1118188"/>
            <a:ext cx="7440063" cy="52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304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LEP3</a:t>
            </a:r>
            <a:br>
              <a:rPr lang="en-US" dirty="0"/>
            </a:br>
            <a:r>
              <a:rPr lang="en-US"/>
              <a:t>LSS Extension up to 2km</a:t>
            </a:r>
            <a:br>
              <a:rPr lang="en-US" dirty="0"/>
            </a:br>
            <a:r>
              <a:rPr lang="en-US" dirty="0"/>
              <a:t>ATLAS-CMS</a:t>
            </a:r>
            <a:endParaRPr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A8BB82-CEDB-1A98-5B86-1B23A964A61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F62740-9A4F-7022-4DA8-DC6210575D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6F5FA05F-B85A-627F-F91D-A30BC2839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55FCB3-A400-BA25-9612-70416B2373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1514" y="53428"/>
            <a:ext cx="8748972" cy="618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7691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80C8B-BF48-3C49-5AAE-309FEC7DC7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A9CF514-7291-1E77-2458-A70415AAC5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672" y="1762615"/>
            <a:ext cx="12000656" cy="447469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D03DB97-31CF-6662-545E-63614BEE20A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0018" y="116632"/>
            <a:ext cx="2560951" cy="2680924"/>
          </a:xfrm>
          <a:prstGeom prst="rect">
            <a:avLst/>
          </a:prstGeom>
        </p:spPr>
      </p:pic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4A2677FD-155E-27A0-3E95-3B921EE62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3633DF7-3AAA-42A0-5589-6DF1ED26322B}"/>
              </a:ext>
            </a:extLst>
          </p:cNvPr>
          <p:cNvSpPr/>
          <p:nvPr/>
        </p:nvSpPr>
        <p:spPr>
          <a:xfrm>
            <a:off x="10344472" y="44624"/>
            <a:ext cx="1296144" cy="576064"/>
          </a:xfrm>
          <a:prstGeom prst="roundRect">
            <a:avLst/>
          </a:prstGeom>
          <a:noFill/>
          <a:ln w="38100" cap="rnd" cmpd="sng">
            <a:solidFill>
              <a:srgbClr val="000000"/>
            </a:solidFill>
            <a:prstDash val="sysDash"/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187BD7-4D93-6350-7C57-DD4216BD5448}"/>
              </a:ext>
            </a:extLst>
          </p:cNvPr>
          <p:cNvSpPr txBox="1"/>
          <p:nvPr/>
        </p:nvSpPr>
        <p:spPr bwMode="auto">
          <a:xfrm>
            <a:off x="1055440" y="3415506"/>
            <a:ext cx="1224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Junction cavern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AC587C-C5A1-6C87-FB3B-D026C48FB71B}"/>
              </a:ext>
            </a:extLst>
          </p:cNvPr>
          <p:cNvCxnSpPr>
            <a:cxnSpLocks/>
          </p:cNvCxnSpPr>
          <p:nvPr/>
        </p:nvCxnSpPr>
        <p:spPr>
          <a:xfrm flipH="1">
            <a:off x="11144250" y="5543550"/>
            <a:ext cx="215900" cy="209550"/>
          </a:xfrm>
          <a:prstGeom prst="line">
            <a:avLst/>
          </a:prstGeom>
          <a:ln>
            <a:solidFill>
              <a:srgbClr val="000000"/>
            </a:solidFill>
            <a:headEnd type="triangle" w="sm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14A99A16-CDB8-EFA4-2009-79032BBF3347}"/>
              </a:ext>
            </a:extLst>
          </p:cNvPr>
          <p:cNvSpPr txBox="1"/>
          <p:nvPr/>
        </p:nvSpPr>
        <p:spPr bwMode="auto">
          <a:xfrm>
            <a:off x="4007768" y="3154675"/>
            <a:ext cx="1224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Junction cavern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7DEB6D2-C617-C494-C228-8F209049D015}"/>
              </a:ext>
            </a:extLst>
          </p:cNvPr>
          <p:cNvSpPr txBox="1"/>
          <p:nvPr/>
        </p:nvSpPr>
        <p:spPr bwMode="auto">
          <a:xfrm>
            <a:off x="7464152" y="3861048"/>
            <a:ext cx="1224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Junction cavern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754FDD8-2210-16B0-5DCD-8B651E9C80A3}"/>
              </a:ext>
            </a:extLst>
          </p:cNvPr>
          <p:cNvSpPr txBox="1"/>
          <p:nvPr/>
        </p:nvSpPr>
        <p:spPr bwMode="auto">
          <a:xfrm>
            <a:off x="9984432" y="5633938"/>
            <a:ext cx="1224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Junction cavern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7F96402-A467-FD2E-F9B2-F244808C2873}"/>
              </a:ext>
            </a:extLst>
          </p:cNvPr>
          <p:cNvCxnSpPr>
            <a:cxnSpLocks/>
          </p:cNvCxnSpPr>
          <p:nvPr/>
        </p:nvCxnSpPr>
        <p:spPr>
          <a:xfrm>
            <a:off x="7512050" y="3505200"/>
            <a:ext cx="165100" cy="488950"/>
          </a:xfrm>
          <a:prstGeom prst="line">
            <a:avLst/>
          </a:prstGeom>
          <a:ln>
            <a:solidFill>
              <a:srgbClr val="000000"/>
            </a:solidFill>
            <a:headEnd type="triangle" w="sm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65BA201-DC05-3BA6-E1AF-03373A87CEC5}"/>
              </a:ext>
            </a:extLst>
          </p:cNvPr>
          <p:cNvCxnSpPr>
            <a:cxnSpLocks/>
          </p:cNvCxnSpPr>
          <p:nvPr/>
        </p:nvCxnSpPr>
        <p:spPr>
          <a:xfrm flipH="1">
            <a:off x="5187950" y="3048000"/>
            <a:ext cx="196850" cy="228600"/>
          </a:xfrm>
          <a:prstGeom prst="line">
            <a:avLst/>
          </a:prstGeom>
          <a:ln>
            <a:solidFill>
              <a:srgbClr val="000000"/>
            </a:solidFill>
            <a:headEnd type="triangle" w="sm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DF4101F-341C-5A68-F4A3-C058DBB0E0A6}"/>
              </a:ext>
            </a:extLst>
          </p:cNvPr>
          <p:cNvCxnSpPr>
            <a:cxnSpLocks/>
          </p:cNvCxnSpPr>
          <p:nvPr/>
        </p:nvCxnSpPr>
        <p:spPr>
          <a:xfrm>
            <a:off x="1016000" y="3302000"/>
            <a:ext cx="247650" cy="241300"/>
          </a:xfrm>
          <a:prstGeom prst="line">
            <a:avLst/>
          </a:prstGeom>
          <a:ln>
            <a:solidFill>
              <a:srgbClr val="000000"/>
            </a:solidFill>
            <a:headEnd type="triangle" w="sm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1418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85A1B6-4DED-1009-115B-4AA5492FB1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8D2D55-7BC3-6698-05C8-1DECE691ED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75" y="1772081"/>
            <a:ext cx="10923869" cy="44652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1B50D1-908C-B9EC-AFF6-38A49C816616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0018" y="116632"/>
            <a:ext cx="2560951" cy="2680924"/>
          </a:xfrm>
          <a:prstGeom prst="rect">
            <a:avLst/>
          </a:prstGeom>
        </p:spPr>
      </p:pic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FC841577-035B-172A-9523-E6AEBC914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4227125-5936-E86E-793E-136D075A560F}"/>
              </a:ext>
            </a:extLst>
          </p:cNvPr>
          <p:cNvSpPr/>
          <p:nvPr/>
        </p:nvSpPr>
        <p:spPr>
          <a:xfrm>
            <a:off x="9895977" y="2204864"/>
            <a:ext cx="1296144" cy="576064"/>
          </a:xfrm>
          <a:prstGeom prst="roundRect">
            <a:avLst/>
          </a:prstGeom>
          <a:noFill/>
          <a:ln w="38100" cap="rnd" cmpd="sng">
            <a:solidFill>
              <a:srgbClr val="000000"/>
            </a:solidFill>
            <a:prstDash val="sysDash"/>
            <a:round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D7A304-0E82-C48D-59CF-B8667B204568}"/>
              </a:ext>
            </a:extLst>
          </p:cNvPr>
          <p:cNvSpPr txBox="1"/>
          <p:nvPr/>
        </p:nvSpPr>
        <p:spPr bwMode="auto">
          <a:xfrm>
            <a:off x="839416" y="2348880"/>
            <a:ext cx="1224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Junction cavern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2252DE3-702B-8038-6B66-CA3CF571B2C9}"/>
              </a:ext>
            </a:extLst>
          </p:cNvPr>
          <p:cNvCxnSpPr>
            <a:cxnSpLocks/>
          </p:cNvCxnSpPr>
          <p:nvPr/>
        </p:nvCxnSpPr>
        <p:spPr>
          <a:xfrm>
            <a:off x="10229850" y="4803775"/>
            <a:ext cx="279400" cy="257175"/>
          </a:xfrm>
          <a:prstGeom prst="line">
            <a:avLst/>
          </a:prstGeom>
          <a:ln>
            <a:solidFill>
              <a:srgbClr val="000000"/>
            </a:solidFill>
            <a:headEnd type="triangle" w="sm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B8F511A-7D03-0B62-DEAF-45954AFC710A}"/>
              </a:ext>
            </a:extLst>
          </p:cNvPr>
          <p:cNvSpPr txBox="1"/>
          <p:nvPr/>
        </p:nvSpPr>
        <p:spPr bwMode="auto">
          <a:xfrm>
            <a:off x="3455816" y="3994150"/>
            <a:ext cx="1224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Junction cavern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0B5748-FE58-6D82-DC09-5A2A4687E05E}"/>
              </a:ext>
            </a:extLst>
          </p:cNvPr>
          <p:cNvSpPr txBox="1"/>
          <p:nvPr/>
        </p:nvSpPr>
        <p:spPr bwMode="auto">
          <a:xfrm>
            <a:off x="6449815" y="4653136"/>
            <a:ext cx="1224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Junction cavern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DC8561-CC3F-B913-68BF-B89F41AF10DA}"/>
              </a:ext>
            </a:extLst>
          </p:cNvPr>
          <p:cNvSpPr txBox="1"/>
          <p:nvPr/>
        </p:nvSpPr>
        <p:spPr bwMode="auto">
          <a:xfrm>
            <a:off x="10302621" y="4941168"/>
            <a:ext cx="122413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Junction cavern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FDF971C-2DBC-969C-2112-DD8BD79785DA}"/>
              </a:ext>
            </a:extLst>
          </p:cNvPr>
          <p:cNvCxnSpPr>
            <a:cxnSpLocks/>
          </p:cNvCxnSpPr>
          <p:nvPr/>
        </p:nvCxnSpPr>
        <p:spPr>
          <a:xfrm flipV="1">
            <a:off x="6264275" y="4775200"/>
            <a:ext cx="390525" cy="171450"/>
          </a:xfrm>
          <a:prstGeom prst="line">
            <a:avLst/>
          </a:prstGeom>
          <a:ln>
            <a:solidFill>
              <a:srgbClr val="000000"/>
            </a:solidFill>
            <a:headEnd type="triangle" w="sm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CC058B1-D7ED-25DE-AF7B-DDA3B8F61233}"/>
              </a:ext>
            </a:extLst>
          </p:cNvPr>
          <p:cNvCxnSpPr>
            <a:cxnSpLocks/>
          </p:cNvCxnSpPr>
          <p:nvPr/>
        </p:nvCxnSpPr>
        <p:spPr>
          <a:xfrm flipH="1" flipV="1">
            <a:off x="4159250" y="4210050"/>
            <a:ext cx="107950" cy="311150"/>
          </a:xfrm>
          <a:prstGeom prst="line">
            <a:avLst/>
          </a:prstGeom>
          <a:ln>
            <a:solidFill>
              <a:srgbClr val="000000"/>
            </a:solidFill>
            <a:headEnd type="triangle" w="sm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355E0A4-F67D-0C8D-CE6C-9F5484911122}"/>
              </a:ext>
            </a:extLst>
          </p:cNvPr>
          <p:cNvCxnSpPr>
            <a:cxnSpLocks/>
          </p:cNvCxnSpPr>
          <p:nvPr/>
        </p:nvCxnSpPr>
        <p:spPr>
          <a:xfrm flipV="1">
            <a:off x="747713" y="2471738"/>
            <a:ext cx="304800" cy="176212"/>
          </a:xfrm>
          <a:prstGeom prst="line">
            <a:avLst/>
          </a:prstGeom>
          <a:ln>
            <a:solidFill>
              <a:srgbClr val="000000"/>
            </a:solidFill>
            <a:headEnd type="triangle" w="sm" len="lg"/>
            <a:tailEnd type="non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836237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ircular object with text and numbers&#10;&#10;Description automatically generated with medium confidence">
            <a:extLst>
              <a:ext uri="{FF2B5EF4-FFF2-40B4-BE49-F238E27FC236}">
                <a16:creationId xmlns:a16="http://schemas.microsoft.com/office/drawing/2014/main" id="{76598827-327A-1EC5-2FC7-6BDCFF6A07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1A195F5-03D8-FB38-369A-113194A9751A}"/>
              </a:ext>
            </a:extLst>
          </p:cNvPr>
          <p:cNvSpPr txBox="1"/>
          <p:nvPr/>
        </p:nvSpPr>
        <p:spPr>
          <a:xfrm>
            <a:off x="3880032" y="1302753"/>
            <a:ext cx="322396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Tunnel widening 270m either side of CMS (increased from existing 3.76m to 7m diameter)</a:t>
            </a:r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B66EA80-A0FC-D306-6338-F7743869C6FB}"/>
              </a:ext>
            </a:extLst>
          </p:cNvPr>
          <p:cNvCxnSpPr>
            <a:cxnSpLocks/>
          </p:cNvCxnSpPr>
          <p:nvPr/>
        </p:nvCxnSpPr>
        <p:spPr>
          <a:xfrm flipV="1">
            <a:off x="6925586" y="405517"/>
            <a:ext cx="453224" cy="897236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7EF5B3DD-1ECA-64A4-732B-9649B0AA4AD6}"/>
              </a:ext>
            </a:extLst>
          </p:cNvPr>
          <p:cNvSpPr txBox="1"/>
          <p:nvPr/>
        </p:nvSpPr>
        <p:spPr>
          <a:xfrm>
            <a:off x="5492016" y="4682633"/>
            <a:ext cx="322396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Tunnel widening 270m either side of ATLAS (increased from existing 4.40m to 7m diameter)</a:t>
            </a:r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196C9F6-7462-6986-3F7A-2658C4549FDA}"/>
              </a:ext>
            </a:extLst>
          </p:cNvPr>
          <p:cNvCxnSpPr>
            <a:cxnSpLocks/>
          </p:cNvCxnSpPr>
          <p:nvPr/>
        </p:nvCxnSpPr>
        <p:spPr>
          <a:xfrm flipH="1">
            <a:off x="5291847" y="5605963"/>
            <a:ext cx="943316" cy="922038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F2810562-EC3E-3443-6818-621D5D2574F8}"/>
              </a:ext>
            </a:extLst>
          </p:cNvPr>
          <p:cNvSpPr txBox="1"/>
          <p:nvPr/>
        </p:nvSpPr>
        <p:spPr>
          <a:xfrm>
            <a:off x="4890863" y="2951946"/>
            <a:ext cx="2826470" cy="138499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Tunnel widening for LEP3 after initial studies</a:t>
            </a:r>
            <a:endParaRPr lang="en-GB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667B36-1718-0C26-8329-A60993D28D0A}"/>
              </a:ext>
            </a:extLst>
          </p:cNvPr>
          <p:cNvSpPr txBox="1"/>
          <p:nvPr/>
        </p:nvSpPr>
        <p:spPr>
          <a:xfrm rot="18396431">
            <a:off x="2176355" y="1574525"/>
            <a:ext cx="1796302" cy="649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515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CF767C-E4D6-D833-104A-07AA672058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39DB1A9-8D80-4F58-A861-E83E01D7AF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590" y="4488683"/>
            <a:ext cx="3609282" cy="86986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CD4EFCB-BE5C-69D8-318A-DF157B3DB667}"/>
              </a:ext>
            </a:extLst>
          </p:cNvPr>
          <p:cNvSpPr txBox="1"/>
          <p:nvPr/>
        </p:nvSpPr>
        <p:spPr>
          <a:xfrm>
            <a:off x="134590" y="310100"/>
            <a:ext cx="110767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Next Steps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appears that existing shafts can be used for the construction works, assuming no new shafts needed to route new services (maybe existing services need to be removed in the tunnels)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Serious tunnel integration study required (including RF tunnels) with machine lattice files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After this integration study, a more serious cost estimate can be produced with the assistance of external experts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Transport/logistic study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Injection complex/transfer tunnel to be developed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RP study needed for radioactive spoil/ construction methodology assessment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All existing infrastructure needs to be removed for civil works for tunnel enlargements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 cost and schedule estimate for European Strategy update 2025 :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9A497F-B37A-9CB2-267C-3DF5AD104F1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04"/>
          <a:stretch/>
        </p:blipFill>
        <p:spPr>
          <a:xfrm>
            <a:off x="3948951" y="4488684"/>
            <a:ext cx="8108459" cy="13241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702E86-1FE1-9F2A-1266-44F124090AED}"/>
              </a:ext>
            </a:extLst>
          </p:cNvPr>
          <p:cNvSpPr txBox="1"/>
          <p:nvPr/>
        </p:nvSpPr>
        <p:spPr>
          <a:xfrm>
            <a:off x="8464269" y="5850312"/>
            <a:ext cx="3503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1.5yrs needed for sector 3-4 repairs (not including removal of all  equipment) removed.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639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A4CC4-AA56-265E-B80A-889E960EF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8276" y="2368854"/>
            <a:ext cx="10515600" cy="1325563"/>
          </a:xfrm>
        </p:spPr>
        <p:txBody>
          <a:bodyPr>
            <a:normAutofit/>
          </a:bodyPr>
          <a:lstStyle/>
          <a:p>
            <a:r>
              <a:rPr lang="en-US" sz="8800" dirty="0"/>
              <a:t>BACK  UP</a:t>
            </a:r>
            <a:endParaRPr lang="en-GB" sz="8800" dirty="0"/>
          </a:p>
        </p:txBody>
      </p:sp>
    </p:spTree>
    <p:extLst>
      <p:ext uri="{BB962C8B-B14F-4D97-AF65-F5344CB8AC3E}">
        <p14:creationId xmlns:p14="http://schemas.microsoft.com/office/powerpoint/2010/main" val="25396632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878D9F-3011-BBB6-503D-E5756E25F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405" y="-96194"/>
            <a:ext cx="10515600" cy="1325563"/>
          </a:xfrm>
        </p:spPr>
        <p:txBody>
          <a:bodyPr/>
          <a:lstStyle/>
          <a:p>
            <a:r>
              <a:rPr lang="en-US" dirty="0"/>
              <a:t>FCC tunnel widening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723C7-33BC-E0E7-48A8-29262E4EDB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551B81E-D80B-5D25-8C68-43A066F3C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7233"/>
            <a:ext cx="12192000" cy="599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7164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D6A468-9EC2-7800-19D6-822F96CE0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0546343-87D8-01C5-8109-9BD7594148A5}"/>
              </a:ext>
            </a:extLst>
          </p:cNvPr>
          <p:cNvSpPr txBox="1"/>
          <p:nvPr/>
        </p:nvSpPr>
        <p:spPr>
          <a:xfrm>
            <a:off x="628153" y="491195"/>
            <a:ext cx="609467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800" u="sng" dirty="0">
              <a:solidFill>
                <a:srgbClr val="467886"/>
              </a:solidFill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  <a:hlinkClick r:id="rId2"/>
            </a:endParaRPr>
          </a:p>
          <a:p>
            <a:endParaRPr lang="en-GB" u="sng" dirty="0">
              <a:solidFill>
                <a:srgbClr val="467886"/>
              </a:solidFill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  <a:hlinkClick r:id="rId2"/>
            </a:endParaRPr>
          </a:p>
          <a:p>
            <a:r>
              <a:rPr lang="en-GB" sz="180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2"/>
              </a:rPr>
              <a:t>https://cernbox.cern.ch/index.php/s/L7XW1g6R2LMoBGt</a:t>
            </a:r>
            <a:endParaRPr lang="en-GB" sz="20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4E0992B-8DC6-A746-FA8B-6AAEFE3A039E}"/>
              </a:ext>
            </a:extLst>
          </p:cNvPr>
          <p:cNvSpPr txBox="1"/>
          <p:nvPr/>
        </p:nvSpPr>
        <p:spPr>
          <a:xfrm>
            <a:off x="628153" y="491195"/>
            <a:ext cx="54678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existing LHC cross sections can be found here :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27A1C82-3FB0-EBB0-A8EE-B8BD5C936C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1999" y="1733385"/>
            <a:ext cx="6181655" cy="43612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7BC3796-E072-7AC6-5F89-E8EB03670EE6}"/>
              </a:ext>
            </a:extLst>
          </p:cNvPr>
          <p:cNvSpPr txBox="1"/>
          <p:nvPr/>
        </p:nvSpPr>
        <p:spPr>
          <a:xfrm>
            <a:off x="628153" y="3768918"/>
            <a:ext cx="1391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For example RA43 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0416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5E05D4-0F06-7A74-E601-312081A07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ircular object with text and numbers&#10;&#10;Description automatically generated with medium confidence">
            <a:extLst>
              <a:ext uri="{FF2B5EF4-FFF2-40B4-BE49-F238E27FC236}">
                <a16:creationId xmlns:a16="http://schemas.microsoft.com/office/drawing/2014/main" id="{D8DB1A36-0AA1-3A83-6382-B9CD43583D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0"/>
            <a:ext cx="10287000" cy="68580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944B8ABD-11A1-36B7-C595-A570AC090D40}"/>
              </a:ext>
            </a:extLst>
          </p:cNvPr>
          <p:cNvCxnSpPr>
            <a:cxnSpLocks/>
          </p:cNvCxnSpPr>
          <p:nvPr/>
        </p:nvCxnSpPr>
        <p:spPr>
          <a:xfrm flipH="1" flipV="1">
            <a:off x="3028561" y="1089329"/>
            <a:ext cx="667733" cy="1087334"/>
          </a:xfrm>
          <a:prstGeom prst="straightConnector1">
            <a:avLst/>
          </a:prstGeom>
          <a:ln w="7302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3AAD03B-01CE-617E-8F24-3B82F7C89182}"/>
              </a:ext>
            </a:extLst>
          </p:cNvPr>
          <p:cNvSpPr txBox="1"/>
          <p:nvPr/>
        </p:nvSpPr>
        <p:spPr>
          <a:xfrm>
            <a:off x="3028561" y="2176663"/>
            <a:ext cx="3223967" cy="92333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Tunnel strengthening over 600m in Jura section (inner steel ‘submarine’ solution).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E468B8-AD23-6405-81EA-0B779B174D81}"/>
              </a:ext>
            </a:extLst>
          </p:cNvPr>
          <p:cNvSpPr txBox="1"/>
          <p:nvPr/>
        </p:nvSpPr>
        <p:spPr>
          <a:xfrm>
            <a:off x="4724401" y="3331596"/>
            <a:ext cx="5353050" cy="1138773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sz="2800" dirty="0"/>
              <a:t>Other civil works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1000" dirty="0"/>
              <a:t>Multiple waveguides cores also required (to be defined)</a:t>
            </a:r>
            <a:endParaRPr lang="en-GB" sz="1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000" dirty="0"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S</a:t>
            </a:r>
            <a:r>
              <a:rPr lang="en-GB" sz="1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hielded bridge across the experimental caverns of ALICE and </a:t>
            </a:r>
            <a:r>
              <a:rPr lang="en-GB" sz="10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LHCb</a:t>
            </a:r>
            <a:r>
              <a:rPr lang="en-GB" sz="10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- similar to that already in place at point4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1000" dirty="0">
                <a:latin typeface="Aptos" panose="020B0004020202020204" pitchFamily="34" charset="0"/>
                <a:cs typeface="Times New Roman" panose="02020603050405020304" pitchFamily="18" charset="0"/>
              </a:rPr>
              <a:t>Assuming no additional surface buildings required (apart from Injector complex)</a:t>
            </a:r>
            <a:endParaRPr lang="en-GB" sz="28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A3EA409-D6EF-34FE-99CC-188E45529C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" y="1"/>
            <a:ext cx="2319772" cy="153073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6DBEA89-F448-C717-FF01-A6E0BBD724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0" y="1840714"/>
            <a:ext cx="2348410" cy="313680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45F6156-C38C-1FCA-A03A-9DFCD344F74A}"/>
              </a:ext>
            </a:extLst>
          </p:cNvPr>
          <p:cNvSpPr txBox="1"/>
          <p:nvPr/>
        </p:nvSpPr>
        <p:spPr>
          <a:xfrm>
            <a:off x="6567777" y="826932"/>
            <a:ext cx="2122999" cy="9780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B7EA34F-77CE-756B-B59D-CB09D55249DF}"/>
              </a:ext>
            </a:extLst>
          </p:cNvPr>
          <p:cNvSpPr txBox="1"/>
          <p:nvPr/>
        </p:nvSpPr>
        <p:spPr>
          <a:xfrm rot="1126639">
            <a:off x="3825905" y="4914867"/>
            <a:ext cx="2122999" cy="9780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770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LEP3</a:t>
            </a:r>
            <a:br>
              <a:rPr lang="en-US" dirty="0"/>
            </a:br>
            <a:r>
              <a:rPr lang="en-US" dirty="0"/>
              <a:t>Tunnel enlargement</a:t>
            </a:r>
            <a:br>
              <a:rPr lang="en-US" dirty="0"/>
            </a:br>
            <a:r>
              <a:rPr lang="en-US" dirty="0"/>
              <a:t>CMS</a:t>
            </a:r>
            <a:endParaRPr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metal object with pipes&#10;&#10;AI-generated content may be incorrect.">
            <a:extLst>
              <a:ext uri="{FF2B5EF4-FFF2-40B4-BE49-F238E27FC236}">
                <a16:creationId xmlns:a16="http://schemas.microsoft.com/office/drawing/2014/main" id="{DE440D9F-1FE3-6862-EB10-2D17516AD32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625"/>
          <a:stretch/>
        </p:blipFill>
        <p:spPr>
          <a:xfrm>
            <a:off x="3071664" y="0"/>
            <a:ext cx="9041675" cy="400506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14" name="Picture 13" descr="A grey and red metal object&#10;&#10;AI-generated content may be incorrect.">
            <a:extLst>
              <a:ext uri="{FF2B5EF4-FFF2-40B4-BE49-F238E27FC236}">
                <a16:creationId xmlns:a16="http://schemas.microsoft.com/office/drawing/2014/main" id="{CD2CD18A-19D8-EAC4-914C-2A7695976A4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2281"/>
          <a:stretch/>
        </p:blipFill>
        <p:spPr>
          <a:xfrm>
            <a:off x="78661" y="2708920"/>
            <a:ext cx="9022784" cy="3600400"/>
          </a:xfrm>
          <a:prstGeom prst="corner">
            <a:avLst>
              <a:gd name="adj1" fmla="val 50000"/>
              <a:gd name="adj2" fmla="val 153913"/>
            </a:avLst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2DDF02C-FFFC-BA69-2A26-97BF67C9DC7F}"/>
              </a:ext>
            </a:extLst>
          </p:cNvPr>
          <p:cNvSpPr txBox="1"/>
          <p:nvPr/>
        </p:nvSpPr>
        <p:spPr bwMode="auto">
          <a:xfrm>
            <a:off x="9563720" y="3005583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R53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933B83-FDD0-33F8-CA68-C129F64A9E8E}"/>
              </a:ext>
            </a:extLst>
          </p:cNvPr>
          <p:cNvSpPr txBox="1"/>
          <p:nvPr/>
        </p:nvSpPr>
        <p:spPr bwMode="auto">
          <a:xfrm>
            <a:off x="7938432" y="2581420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R54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ED55412-7AEB-DFEC-058D-1E5BE93EF10C}"/>
              </a:ext>
            </a:extLst>
          </p:cNvPr>
          <p:cNvSpPr txBox="1"/>
          <p:nvPr/>
        </p:nvSpPr>
        <p:spPr bwMode="auto">
          <a:xfrm>
            <a:off x="8543131" y="2714118"/>
            <a:ext cx="4828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UJ53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B30D1E1-35DC-8A6E-608C-54D99559C5B7}"/>
              </a:ext>
            </a:extLst>
          </p:cNvPr>
          <p:cNvSpPr txBox="1"/>
          <p:nvPr/>
        </p:nvSpPr>
        <p:spPr bwMode="auto">
          <a:xfrm>
            <a:off x="10354667" y="3180711"/>
            <a:ext cx="51167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RR53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00D082-BBA0-7D2A-0026-C044D1C91715}"/>
              </a:ext>
            </a:extLst>
          </p:cNvPr>
          <p:cNvSpPr txBox="1"/>
          <p:nvPr/>
        </p:nvSpPr>
        <p:spPr bwMode="auto">
          <a:xfrm>
            <a:off x="7100734" y="2393449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R54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19A2360-13B2-A402-79B2-B8359ED05AE1}"/>
              </a:ext>
            </a:extLst>
          </p:cNvPr>
          <p:cNvSpPr txBox="1"/>
          <p:nvPr/>
        </p:nvSpPr>
        <p:spPr bwMode="auto">
          <a:xfrm>
            <a:off x="7457669" y="2448982"/>
            <a:ext cx="4972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RZ54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BAADC0-251C-9055-881F-2C03EFF66785}"/>
              </a:ext>
            </a:extLst>
          </p:cNvPr>
          <p:cNvSpPr txBox="1"/>
          <p:nvPr/>
        </p:nvSpPr>
        <p:spPr bwMode="auto">
          <a:xfrm>
            <a:off x="10878671" y="3350648"/>
            <a:ext cx="418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R53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1A6911C-E415-E2EA-26E3-E732AED91CFF}"/>
              </a:ext>
            </a:extLst>
          </p:cNvPr>
          <p:cNvCxnSpPr>
            <a:cxnSpLocks/>
          </p:cNvCxnSpPr>
          <p:nvPr/>
        </p:nvCxnSpPr>
        <p:spPr>
          <a:xfrm flipV="1">
            <a:off x="7410450" y="2139478"/>
            <a:ext cx="158238" cy="306066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6491D47-2289-16CA-FE5B-D98FABA5DD49}"/>
              </a:ext>
            </a:extLst>
          </p:cNvPr>
          <p:cNvCxnSpPr>
            <a:cxnSpLocks/>
          </p:cNvCxnSpPr>
          <p:nvPr/>
        </p:nvCxnSpPr>
        <p:spPr>
          <a:xfrm flipV="1">
            <a:off x="7701185" y="2194247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8F353BD-8A07-5A09-9127-AE2445114712}"/>
              </a:ext>
            </a:extLst>
          </p:cNvPr>
          <p:cNvCxnSpPr>
            <a:cxnSpLocks/>
          </p:cNvCxnSpPr>
          <p:nvPr/>
        </p:nvCxnSpPr>
        <p:spPr>
          <a:xfrm flipV="1">
            <a:off x="8153622" y="2325215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4D567F68-3C87-8070-B74B-84D82045B4AC}"/>
              </a:ext>
            </a:extLst>
          </p:cNvPr>
          <p:cNvCxnSpPr>
            <a:cxnSpLocks/>
          </p:cNvCxnSpPr>
          <p:nvPr/>
        </p:nvCxnSpPr>
        <p:spPr>
          <a:xfrm flipV="1">
            <a:off x="8787034" y="2456184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4FB4B5A-05BF-B58B-9D50-EB4B89072ECB}"/>
              </a:ext>
            </a:extLst>
          </p:cNvPr>
          <p:cNvCxnSpPr>
            <a:cxnSpLocks/>
          </p:cNvCxnSpPr>
          <p:nvPr/>
        </p:nvCxnSpPr>
        <p:spPr>
          <a:xfrm flipV="1">
            <a:off x="9780016" y="2746697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DD6F5C95-D48C-6132-F8CE-838C7F0727E6}"/>
              </a:ext>
            </a:extLst>
          </p:cNvPr>
          <p:cNvCxnSpPr>
            <a:cxnSpLocks/>
          </p:cNvCxnSpPr>
          <p:nvPr/>
        </p:nvCxnSpPr>
        <p:spPr>
          <a:xfrm flipV="1">
            <a:off x="10615835" y="2925291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4C6A86D7-B001-2A29-CACC-15940F754DDB}"/>
              </a:ext>
            </a:extLst>
          </p:cNvPr>
          <p:cNvCxnSpPr>
            <a:cxnSpLocks/>
          </p:cNvCxnSpPr>
          <p:nvPr/>
        </p:nvCxnSpPr>
        <p:spPr>
          <a:xfrm flipV="1">
            <a:off x="11092085" y="3089597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5AF608EB-D2DB-B505-0163-86EFAC09DAFA}"/>
              </a:ext>
            </a:extLst>
          </p:cNvPr>
          <p:cNvCxnSpPr>
            <a:cxnSpLocks/>
          </p:cNvCxnSpPr>
          <p:nvPr/>
        </p:nvCxnSpPr>
        <p:spPr>
          <a:xfrm flipV="1">
            <a:off x="6312024" y="1834533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CB9E1B45-1AD0-4E9A-906E-4F375EA64D1F}"/>
              </a:ext>
            </a:extLst>
          </p:cNvPr>
          <p:cNvCxnSpPr>
            <a:cxnSpLocks/>
          </p:cNvCxnSpPr>
          <p:nvPr/>
        </p:nvCxnSpPr>
        <p:spPr>
          <a:xfrm flipV="1">
            <a:off x="5938168" y="1758333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369DB0CB-855C-0BDE-E81F-84101C3741F0}"/>
              </a:ext>
            </a:extLst>
          </p:cNvPr>
          <p:cNvCxnSpPr>
            <a:cxnSpLocks/>
          </p:cNvCxnSpPr>
          <p:nvPr/>
        </p:nvCxnSpPr>
        <p:spPr>
          <a:xfrm flipV="1">
            <a:off x="5616700" y="1639270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FB906277-9967-00C1-5003-04FE775523A6}"/>
              </a:ext>
            </a:extLst>
          </p:cNvPr>
          <p:cNvCxnSpPr>
            <a:cxnSpLocks/>
          </p:cNvCxnSpPr>
          <p:nvPr/>
        </p:nvCxnSpPr>
        <p:spPr>
          <a:xfrm flipV="1">
            <a:off x="4533901" y="1390352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3F7D9621-A24C-8AB2-D57B-E1B738945346}"/>
              </a:ext>
            </a:extLst>
          </p:cNvPr>
          <p:cNvCxnSpPr>
            <a:cxnSpLocks/>
          </p:cNvCxnSpPr>
          <p:nvPr/>
        </p:nvCxnSpPr>
        <p:spPr>
          <a:xfrm flipV="1">
            <a:off x="3973637" y="1234457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5150B5E4-431F-13C3-041A-23B7944D6E4D}"/>
              </a:ext>
            </a:extLst>
          </p:cNvPr>
          <p:cNvCxnSpPr>
            <a:cxnSpLocks/>
          </p:cNvCxnSpPr>
          <p:nvPr/>
        </p:nvCxnSpPr>
        <p:spPr>
          <a:xfrm flipV="1">
            <a:off x="3667890" y="1169107"/>
            <a:ext cx="117535" cy="304945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0FD87EE1-E73A-ED13-73B4-46C27DF2F7E5}"/>
              </a:ext>
            </a:extLst>
          </p:cNvPr>
          <p:cNvSpPr txBox="1"/>
          <p:nvPr/>
        </p:nvSpPr>
        <p:spPr bwMode="auto">
          <a:xfrm>
            <a:off x="6105524" y="2089786"/>
            <a:ext cx="494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UJ56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4F02C58B-06D0-567F-7903-53884CC69B54}"/>
              </a:ext>
            </a:extLst>
          </p:cNvPr>
          <p:cNvSpPr txBox="1"/>
          <p:nvPr/>
        </p:nvSpPr>
        <p:spPr bwMode="auto">
          <a:xfrm>
            <a:off x="5718758" y="2013507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R56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1F56556-2F39-D2A3-1221-787322E6F4A0}"/>
              </a:ext>
            </a:extLst>
          </p:cNvPr>
          <p:cNvSpPr txBox="1"/>
          <p:nvPr/>
        </p:nvSpPr>
        <p:spPr bwMode="auto">
          <a:xfrm>
            <a:off x="5345192" y="1900409"/>
            <a:ext cx="494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UJ57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1BE91EB-CEDB-46D6-1BA9-B7E22ADA5757}"/>
              </a:ext>
            </a:extLst>
          </p:cNvPr>
          <p:cNvSpPr txBox="1"/>
          <p:nvPr/>
        </p:nvSpPr>
        <p:spPr bwMode="auto">
          <a:xfrm>
            <a:off x="4314826" y="1637926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R57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52C3E016-D646-9A1F-E95B-9DD8D79DBED6}"/>
              </a:ext>
            </a:extLst>
          </p:cNvPr>
          <p:cNvSpPr txBox="1"/>
          <p:nvPr/>
        </p:nvSpPr>
        <p:spPr bwMode="auto">
          <a:xfrm>
            <a:off x="3726658" y="1487907"/>
            <a:ext cx="5366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RR57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E5E9CA-9078-95D8-634D-CEC1AA6BA3CE}"/>
              </a:ext>
            </a:extLst>
          </p:cNvPr>
          <p:cNvSpPr txBox="1"/>
          <p:nvPr/>
        </p:nvSpPr>
        <p:spPr bwMode="auto">
          <a:xfrm>
            <a:off x="3424239" y="1435519"/>
            <a:ext cx="4320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R57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0DFC539-AD00-32A6-34E8-4A6A7CA11DC4}"/>
              </a:ext>
            </a:extLst>
          </p:cNvPr>
          <p:cNvSpPr txBox="1"/>
          <p:nvPr/>
        </p:nvSpPr>
        <p:spPr bwMode="auto">
          <a:xfrm>
            <a:off x="5277230" y="2898648"/>
            <a:ext cx="3849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CMS existing layout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FAE7A7C-E68C-3412-48E7-75CE57A2C561}"/>
              </a:ext>
            </a:extLst>
          </p:cNvPr>
          <p:cNvCxnSpPr>
            <a:cxnSpLocks/>
          </p:cNvCxnSpPr>
          <p:nvPr/>
        </p:nvCxnSpPr>
        <p:spPr>
          <a:xfrm>
            <a:off x="733425" y="4391025"/>
            <a:ext cx="7302500" cy="1873250"/>
          </a:xfrm>
          <a:prstGeom prst="straightConnector1">
            <a:avLst/>
          </a:prstGeom>
          <a:ln w="9525">
            <a:solidFill>
              <a:srgbClr val="000000"/>
            </a:solidFill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05E817BE-5A45-A6EE-E57D-184188BF1AF6}"/>
              </a:ext>
            </a:extLst>
          </p:cNvPr>
          <p:cNvSpPr txBox="1"/>
          <p:nvPr/>
        </p:nvSpPr>
        <p:spPr bwMode="auto">
          <a:xfrm rot="858925">
            <a:off x="1913503" y="5229697"/>
            <a:ext cx="4588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Tunnel enlargement along 540 metres for crossing angle</a:t>
            </a:r>
          </a:p>
        </p:txBody>
      </p:sp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892FF-CB6E-1C6B-C095-E0BAD01FA8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0B66E-A0FF-A264-0123-60C16E598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5" name="Picture 4" descr="A grey and red pipe system&#10;&#10;AI-generated content may be incorrect.">
            <a:extLst>
              <a:ext uri="{FF2B5EF4-FFF2-40B4-BE49-F238E27FC236}">
                <a16:creationId xmlns:a16="http://schemas.microsoft.com/office/drawing/2014/main" id="{D70B702F-BC7B-7237-9E87-A9BD6B8E1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6" y="91129"/>
            <a:ext cx="6240016" cy="3337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2077E5C-0FDA-1EFF-AFD8-70CA7627635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2008" y="1559833"/>
            <a:ext cx="5472608" cy="44275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3280E21-8E96-98ED-221D-410160143076}"/>
              </a:ext>
            </a:extLst>
          </p:cNvPr>
          <p:cNvSpPr txBox="1"/>
          <p:nvPr/>
        </p:nvSpPr>
        <p:spPr bwMode="auto">
          <a:xfrm>
            <a:off x="5152019" y="4437112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LHC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BAD1683E-7C04-F187-4DAD-BABC8A4159E1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3503712" y="4637167"/>
            <a:ext cx="1648307" cy="0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4A6CD147-CEF5-9861-5828-710BE198A9C1}"/>
              </a:ext>
            </a:extLst>
          </p:cNvPr>
          <p:cNvSpPr/>
          <p:nvPr/>
        </p:nvSpPr>
        <p:spPr>
          <a:xfrm>
            <a:off x="10375806" y="2414622"/>
            <a:ext cx="360040" cy="360040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55C6D1F-F5C6-DE65-3BCE-CBF2BD44EE3D}"/>
              </a:ext>
            </a:extLst>
          </p:cNvPr>
          <p:cNvSpPr txBox="1"/>
          <p:nvPr/>
        </p:nvSpPr>
        <p:spPr bwMode="auto">
          <a:xfrm>
            <a:off x="10105221" y="2769514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Section view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B357472-804F-8B2F-FA79-1C91015FD9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7511" y="2926904"/>
            <a:ext cx="3886536" cy="31663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A6EE06C-B2B2-DF2D-93C2-16476A0A4FB1}"/>
              </a:ext>
            </a:extLst>
          </p:cNvPr>
          <p:cNvSpPr txBox="1"/>
          <p:nvPr/>
        </p:nvSpPr>
        <p:spPr bwMode="auto">
          <a:xfrm>
            <a:off x="370950" y="516673"/>
            <a:ext cx="4588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New 7m tunnel (in red)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cs typeface="Arial"/>
              </a:rPr>
              <a:t>Height can be optimised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9164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7D06FEE-1F95-68F2-CF77-77B1C426EC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050347-E077-78D6-9ED7-B4E6DEADD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5" name="Picture 4" descr="A grey and red pipe system&#10;&#10;AI-generated content may be incorrect.">
            <a:extLst>
              <a:ext uri="{FF2B5EF4-FFF2-40B4-BE49-F238E27FC236}">
                <a16:creationId xmlns:a16="http://schemas.microsoft.com/office/drawing/2014/main" id="{28E4D233-E50D-209F-72DB-54E6BB1D1C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6" y="91129"/>
            <a:ext cx="6240016" cy="3337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BEFFABB-0C45-F5B0-5DB7-D4158AC17C2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0384"/>
          <a:stretch/>
        </p:blipFill>
        <p:spPr>
          <a:xfrm>
            <a:off x="98597" y="1916832"/>
            <a:ext cx="6810230" cy="43000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311B986-95D2-6D99-4A7A-FF0B1158A0C2}"/>
              </a:ext>
            </a:extLst>
          </p:cNvPr>
          <p:cNvSpPr txBox="1"/>
          <p:nvPr/>
        </p:nvSpPr>
        <p:spPr bwMode="auto">
          <a:xfrm>
            <a:off x="5675051" y="451839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RR53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9AB4ED-7E6E-705F-8977-4E8B74443EC8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5159896" y="4718445"/>
            <a:ext cx="515155" cy="0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99F006CC-F5E6-0237-4F35-3E03D13C5BAE}"/>
              </a:ext>
            </a:extLst>
          </p:cNvPr>
          <p:cNvSpPr/>
          <p:nvPr/>
        </p:nvSpPr>
        <p:spPr>
          <a:xfrm>
            <a:off x="11178878" y="2666795"/>
            <a:ext cx="360040" cy="360040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38A2224-4317-69A7-FE74-98426DA26062}"/>
              </a:ext>
            </a:extLst>
          </p:cNvPr>
          <p:cNvSpPr txBox="1"/>
          <p:nvPr/>
        </p:nvSpPr>
        <p:spPr bwMode="auto">
          <a:xfrm>
            <a:off x="10908293" y="3021687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Section 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F6E006-CD8F-AB91-8CA9-F251B3BD7A45}"/>
              </a:ext>
            </a:extLst>
          </p:cNvPr>
          <p:cNvSpPr txBox="1"/>
          <p:nvPr/>
        </p:nvSpPr>
        <p:spPr bwMode="auto">
          <a:xfrm>
            <a:off x="5705393" y="4021033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LHC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D920970-795D-087F-96E1-6AD6D374A33C}"/>
              </a:ext>
            </a:extLst>
          </p:cNvPr>
          <p:cNvCxnSpPr>
            <a:cxnSpLocks/>
            <a:stCxn id="3" idx="1"/>
          </p:cNvCxnSpPr>
          <p:nvPr/>
        </p:nvCxnSpPr>
        <p:spPr>
          <a:xfrm flipH="1">
            <a:off x="2783632" y="4221088"/>
            <a:ext cx="2921761" cy="200055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EA1C561-B722-275E-E34D-1FAED378BFF7}"/>
              </a:ext>
            </a:extLst>
          </p:cNvPr>
          <p:cNvSpPr txBox="1"/>
          <p:nvPr/>
        </p:nvSpPr>
        <p:spPr bwMode="auto">
          <a:xfrm>
            <a:off x="355047" y="287164"/>
            <a:ext cx="45883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Leave RR’s ‘untouched’ if LEP3 </a:t>
            </a:r>
            <a:r>
              <a:rPr kumimoji="0" lang="en-GB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tunne</a:t>
            </a:r>
            <a:r>
              <a:rPr lang="en-GB" sz="2000" kern="0" dirty="0">
                <a:solidFill>
                  <a:srgbClr val="000000"/>
                </a:solidFill>
                <a:latin typeface="Arial"/>
                <a:cs typeface="Arial"/>
              </a:rPr>
              <a:t>l not centred on existing LHC alignment</a:t>
            </a:r>
            <a:endParaRPr kumimoji="0" lang="en-GB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91572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1B78AE-91D3-EE00-A001-27CEF21BC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52F8EC-ABCD-B227-70E1-627B3636EE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5" name="Picture 4" descr="A grey and red pipe system&#10;&#10;AI-generated content may be incorrect.">
            <a:extLst>
              <a:ext uri="{FF2B5EF4-FFF2-40B4-BE49-F238E27FC236}">
                <a16:creationId xmlns:a16="http://schemas.microsoft.com/office/drawing/2014/main" id="{0E783004-1A7A-7A89-F4E6-2D3C2133D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6" y="91129"/>
            <a:ext cx="6240016" cy="3337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F3BC41-C932-E2FA-1B0B-5930AAD6C0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37321" y="1559833"/>
            <a:ext cx="4924669" cy="442755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DBB5A75-6F0F-4D9F-C3CC-87C7102E7DAD}"/>
              </a:ext>
            </a:extLst>
          </p:cNvPr>
          <p:cNvSpPr txBox="1"/>
          <p:nvPr/>
        </p:nvSpPr>
        <p:spPr bwMode="auto">
          <a:xfrm>
            <a:off x="5152019" y="4437112"/>
            <a:ext cx="6992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LHC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971D7A-7522-053D-CF10-874844CA3B85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3215680" y="4637167"/>
            <a:ext cx="1936339" cy="592033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>
            <a:extLst>
              <a:ext uri="{FF2B5EF4-FFF2-40B4-BE49-F238E27FC236}">
                <a16:creationId xmlns:a16="http://schemas.microsoft.com/office/drawing/2014/main" id="{D1CC4E02-C017-DED1-7A88-2F4A4095EED5}"/>
              </a:ext>
            </a:extLst>
          </p:cNvPr>
          <p:cNvSpPr/>
          <p:nvPr/>
        </p:nvSpPr>
        <p:spPr>
          <a:xfrm>
            <a:off x="9966985" y="2204864"/>
            <a:ext cx="360040" cy="360040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32E9A70-0E13-64E4-7393-EA8BAC8CAADC}"/>
              </a:ext>
            </a:extLst>
          </p:cNvPr>
          <p:cNvSpPr txBox="1"/>
          <p:nvPr/>
        </p:nvSpPr>
        <p:spPr bwMode="auto">
          <a:xfrm>
            <a:off x="9696400" y="2559756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Section view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A13178-6766-9622-C00B-2AAEB645806C}"/>
              </a:ext>
            </a:extLst>
          </p:cNvPr>
          <p:cNvSpPr txBox="1"/>
          <p:nvPr/>
        </p:nvSpPr>
        <p:spPr bwMode="auto">
          <a:xfrm>
            <a:off x="537321" y="2055773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UA53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9698930-95E8-0519-D506-0E0F88A1D6DA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1364792" y="2255828"/>
            <a:ext cx="626752" cy="128024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3B3BC98A-4E12-712A-B27E-CC71C2C5CB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0056" y="2256529"/>
            <a:ext cx="2592288" cy="40527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457CC40-F40A-0EF8-B624-411E7D52A12C}"/>
              </a:ext>
            </a:extLst>
          </p:cNvPr>
          <p:cNvSpPr txBox="1"/>
          <p:nvPr/>
        </p:nvSpPr>
        <p:spPr bwMode="auto">
          <a:xfrm>
            <a:off x="355047" y="287164"/>
            <a:ext cx="45883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Very close to HL-LHC UA gallery </a:t>
            </a:r>
          </a:p>
        </p:txBody>
      </p:sp>
    </p:spTree>
    <p:extLst>
      <p:ext uri="{BB962C8B-B14F-4D97-AF65-F5344CB8AC3E}">
        <p14:creationId xmlns:p14="http://schemas.microsoft.com/office/powerpoint/2010/main" val="26215100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B6F3CD-75AF-3FA8-C60E-F7CCA9902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4C2E98-7BE7-9269-18D1-7FBDE7328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pic>
        <p:nvPicPr>
          <p:cNvPr id="5" name="Picture 4" descr="A grey and red pipe system&#10;&#10;AI-generated content may be incorrect.">
            <a:extLst>
              <a:ext uri="{FF2B5EF4-FFF2-40B4-BE49-F238E27FC236}">
                <a16:creationId xmlns:a16="http://schemas.microsoft.com/office/drawing/2014/main" id="{5A491278-0776-6638-CF94-C28B69BCA2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9976" y="91129"/>
            <a:ext cx="6240016" cy="33378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909AF4-DA57-D78C-689F-A10FC61C76F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20786" y="1456949"/>
            <a:ext cx="5357740" cy="46333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CA6708-3998-5067-3517-E719C04DDAE6}"/>
              </a:ext>
            </a:extLst>
          </p:cNvPr>
          <p:cNvSpPr txBox="1"/>
          <p:nvPr/>
        </p:nvSpPr>
        <p:spPr bwMode="auto">
          <a:xfrm>
            <a:off x="5917221" y="4437112"/>
            <a:ext cx="1192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UJ53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881AE42C-14C0-692C-640A-C00EE9A40ABC}"/>
              </a:ext>
            </a:extLst>
          </p:cNvPr>
          <p:cNvCxnSpPr>
            <a:cxnSpLocks/>
            <a:stCxn id="2" idx="1"/>
          </p:cNvCxnSpPr>
          <p:nvPr/>
        </p:nvCxnSpPr>
        <p:spPr>
          <a:xfrm flipH="1">
            <a:off x="4943872" y="4637167"/>
            <a:ext cx="973349" cy="0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60E2A7C8-FA86-701D-CCF2-50DE6FE3CCF5}"/>
              </a:ext>
            </a:extLst>
          </p:cNvPr>
          <p:cNvSpPr txBox="1"/>
          <p:nvPr/>
        </p:nvSpPr>
        <p:spPr bwMode="auto">
          <a:xfrm>
            <a:off x="320786" y="3359761"/>
            <a:ext cx="11925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LHC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BC9732-DD54-E406-C8AE-AD682A84E643}"/>
              </a:ext>
            </a:extLst>
          </p:cNvPr>
          <p:cNvCxnSpPr>
            <a:cxnSpLocks/>
          </p:cNvCxnSpPr>
          <p:nvPr/>
        </p:nvCxnSpPr>
        <p:spPr>
          <a:xfrm>
            <a:off x="917041" y="3559816"/>
            <a:ext cx="1866591" cy="733280"/>
          </a:xfrm>
          <a:prstGeom prst="line">
            <a:avLst/>
          </a:prstGeom>
          <a:ln w="9525">
            <a:solidFill>
              <a:srgbClr val="000000"/>
            </a:solidFill>
            <a:headEnd type="none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al 12">
            <a:extLst>
              <a:ext uri="{FF2B5EF4-FFF2-40B4-BE49-F238E27FC236}">
                <a16:creationId xmlns:a16="http://schemas.microsoft.com/office/drawing/2014/main" id="{14275D77-7DA3-3E81-6825-D8C05779C6D9}"/>
              </a:ext>
            </a:extLst>
          </p:cNvPr>
          <p:cNvSpPr/>
          <p:nvPr/>
        </p:nvSpPr>
        <p:spPr>
          <a:xfrm>
            <a:off x="9534937" y="2138004"/>
            <a:ext cx="360040" cy="360040"/>
          </a:xfrm>
          <a:prstGeom prst="ellipse">
            <a:avLst/>
          </a:prstGeom>
          <a:noFill/>
          <a:ln w="381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2B53F46-3ED4-4C17-95D1-BD334BBC4423}"/>
              </a:ext>
            </a:extLst>
          </p:cNvPr>
          <p:cNvSpPr txBox="1"/>
          <p:nvPr/>
        </p:nvSpPr>
        <p:spPr bwMode="auto">
          <a:xfrm>
            <a:off x="9264352" y="2492896"/>
            <a:ext cx="9012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Section view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3456B8C-FD78-2672-DB4B-573DE2A04E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11262" y="2996956"/>
            <a:ext cx="4563698" cy="320677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03BECD-CC52-1DE4-3A3A-9E43ACED48F8}"/>
              </a:ext>
            </a:extLst>
          </p:cNvPr>
          <p:cNvSpPr txBox="1"/>
          <p:nvPr/>
        </p:nvSpPr>
        <p:spPr bwMode="auto">
          <a:xfrm>
            <a:off x="355047" y="287164"/>
            <a:ext cx="45883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Leave UJ’s ‘untouched’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kern="0" dirty="0">
                <a:solidFill>
                  <a:srgbClr val="000000"/>
                </a:solidFill>
                <a:latin typeface="Arial"/>
                <a:cs typeface="Arial"/>
              </a:rPr>
              <a:t>Modify new enlarged tunnel after UJ’s</a:t>
            </a: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rPr>
              <a:t>How to maintain transport route ?</a:t>
            </a:r>
          </a:p>
        </p:txBody>
      </p:sp>
    </p:spTree>
    <p:extLst>
      <p:ext uri="{BB962C8B-B14F-4D97-AF65-F5344CB8AC3E}">
        <p14:creationId xmlns:p14="http://schemas.microsoft.com/office/powerpoint/2010/main" val="21387628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1_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5" id="{89A0F839-4CEA-9849-9520-54DF1AE8A422}" vid="{89DD7773-1F13-3B40-9461-8FDA22A5E9D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9346</TotalTime>
  <Words>477</Words>
  <Application>Microsoft Office PowerPoint</Application>
  <PresentationFormat>Widescreen</PresentationFormat>
  <Paragraphs>100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Aptos</vt:lpstr>
      <vt:lpstr>Aptos Display</vt:lpstr>
      <vt:lpstr>Arial</vt:lpstr>
      <vt:lpstr>Office Theme</vt:lpstr>
      <vt:lpstr>1_Office Theme</vt:lpstr>
      <vt:lpstr>Civil Engineering for LEP3</vt:lpstr>
      <vt:lpstr>PowerPoint Presentation</vt:lpstr>
      <vt:lpstr>PowerPoint Presentation</vt:lpstr>
      <vt:lpstr>LEP3 Tunnel enlargement CMS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LEP3 LSS Extension up to 2km ATLAS-CMS</vt:lpstr>
      <vt:lpstr>PowerPoint Presentation</vt:lpstr>
      <vt:lpstr>PowerPoint Presentation</vt:lpstr>
      <vt:lpstr>PowerPoint Presentation</vt:lpstr>
      <vt:lpstr>PowerPoint Presentation</vt:lpstr>
      <vt:lpstr>BACK  UP</vt:lpstr>
      <vt:lpstr>FCC tunnel widening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John Andrew Osborne</dc:creator>
  <cp:lastModifiedBy>John Andrew Osborne</cp:lastModifiedBy>
  <cp:revision>34</cp:revision>
  <cp:lastPrinted>2025-02-12T09:23:49Z</cp:lastPrinted>
  <dcterms:created xsi:type="dcterms:W3CDTF">2025-02-11T08:17:34Z</dcterms:created>
  <dcterms:modified xsi:type="dcterms:W3CDTF">2025-05-27T14:53:36Z</dcterms:modified>
</cp:coreProperties>
</file>