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5" r:id="rId5"/>
    <p:sldId id="266" r:id="rId6"/>
    <p:sldId id="267" r:id="rId7"/>
    <p:sldId id="264" r:id="rId8"/>
    <p:sldId id="268" r:id="rId9"/>
    <p:sldId id="263" r:id="rId10"/>
    <p:sldId id="257" r:id="rId11"/>
    <p:sldId id="258" r:id="rId12"/>
    <p:sldId id="261" r:id="rId13"/>
    <p:sldId id="262" r:id="rId14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773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5324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147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377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8223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3758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7401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522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3420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7835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69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047C3-054C-4FC2-96C0-3CDF1427072C}" type="datetimeFigureOut">
              <a:rPr lang="hu-HU" smtClean="0"/>
              <a:t>8/22/17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113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png"/><Relationship Id="rId7" Type="http://schemas.openxmlformats.org/officeDocument/2006/relationships/image" Target="../media/image5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tup_f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" y="1556792"/>
            <a:ext cx="9069589" cy="308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6699040" y="1475956"/>
            <a:ext cx="17075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400" b="1" dirty="0" smtClean="0">
                <a:solidFill>
                  <a:srgbClr val="FF0000"/>
                </a:solidFill>
              </a:rPr>
              <a:t>~20 °C</a:t>
            </a:r>
            <a:r>
              <a:rPr lang="hu-HU" dirty="0" smtClean="0"/>
              <a:t> </a:t>
            </a:r>
            <a:endParaRPr lang="hu-HU" dirty="0"/>
          </a:p>
        </p:txBody>
      </p:sp>
      <p:cxnSp>
        <p:nvCxnSpPr>
          <p:cNvPr id="6" name="Egyenes összekötő nyíllal 5"/>
          <p:cNvCxnSpPr/>
          <p:nvPr/>
        </p:nvCxnSpPr>
        <p:spPr>
          <a:xfrm flipH="1">
            <a:off x="5796136" y="1916832"/>
            <a:ext cx="792088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églalap 6"/>
          <p:cNvSpPr/>
          <p:nvPr/>
        </p:nvSpPr>
        <p:spPr>
          <a:xfrm>
            <a:off x="3203848" y="4077072"/>
            <a:ext cx="28083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Szövegdoboz 8"/>
          <p:cNvSpPr txBox="1"/>
          <p:nvPr/>
        </p:nvSpPr>
        <p:spPr>
          <a:xfrm>
            <a:off x="6192180" y="5157192"/>
            <a:ext cx="16001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400" b="1" dirty="0" smtClean="0">
                <a:solidFill>
                  <a:srgbClr val="00B0F0"/>
                </a:solidFill>
              </a:rPr>
              <a:t>-78 °C</a:t>
            </a:r>
            <a:r>
              <a:rPr lang="hu-HU" dirty="0" smtClean="0">
                <a:solidFill>
                  <a:srgbClr val="00B0F0"/>
                </a:solidFill>
              </a:rPr>
              <a:t> </a:t>
            </a:r>
            <a:endParaRPr lang="hu-HU" dirty="0">
              <a:solidFill>
                <a:srgbClr val="00B0F0"/>
              </a:solidFill>
            </a:endParaRPr>
          </a:p>
        </p:txBody>
      </p:sp>
      <p:cxnSp>
        <p:nvCxnSpPr>
          <p:cNvPr id="10" name="Egyenes összekötő nyíllal 9"/>
          <p:cNvCxnSpPr/>
          <p:nvPr/>
        </p:nvCxnSpPr>
        <p:spPr>
          <a:xfrm flipH="1" flipV="1">
            <a:off x="5685320" y="4221088"/>
            <a:ext cx="396044" cy="1376980"/>
          </a:xfrm>
          <a:prstGeom prst="straightConnector1">
            <a:avLst/>
          </a:prstGeom>
          <a:ln w="635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églalap 10"/>
          <p:cNvSpPr/>
          <p:nvPr/>
        </p:nvSpPr>
        <p:spPr>
          <a:xfrm>
            <a:off x="3273052" y="3212976"/>
            <a:ext cx="2808312" cy="504056"/>
          </a:xfrm>
          <a:prstGeom prst="rect">
            <a:avLst/>
          </a:prstGeom>
          <a:pattFill prst="pct20">
            <a:fgClr>
              <a:srgbClr val="00B05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/>
          <p:cNvSpPr txBox="1"/>
          <p:nvPr/>
        </p:nvSpPr>
        <p:spPr>
          <a:xfrm>
            <a:off x="3431662" y="3193812"/>
            <a:ext cx="2227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b="1" dirty="0" smtClean="0">
                <a:solidFill>
                  <a:srgbClr val="00B050"/>
                </a:solidFill>
              </a:rPr>
              <a:t>Túltelített gőz</a:t>
            </a:r>
            <a:endParaRPr lang="hu-HU" sz="2800" b="1" dirty="0">
              <a:solidFill>
                <a:srgbClr val="00B050"/>
              </a:solidFill>
            </a:endParaRPr>
          </a:p>
        </p:txBody>
      </p:sp>
      <p:sp>
        <p:nvSpPr>
          <p:cNvPr id="13" name="Téglalap 12"/>
          <p:cNvSpPr/>
          <p:nvPr/>
        </p:nvSpPr>
        <p:spPr>
          <a:xfrm>
            <a:off x="3431662" y="1916832"/>
            <a:ext cx="2364474" cy="864096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3890436" y="2087270"/>
            <a:ext cx="1435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b="1" dirty="0" smtClean="0">
                <a:solidFill>
                  <a:srgbClr val="FF0000"/>
                </a:solidFill>
              </a:rPr>
              <a:t>Párolgás</a:t>
            </a:r>
            <a:endParaRPr lang="hu-H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9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 animBg="1"/>
      <p:bldP spid="12" grpId="0"/>
      <p:bldP spid="13" grpId="0" animBg="1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403648" y="908720"/>
            <a:ext cx="6267228" cy="54938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hu-HU" b="1" dirty="0" smtClean="0"/>
              <a:t>Charles Thomson </a:t>
            </a:r>
            <a:r>
              <a:rPr lang="hu-HU" b="1" dirty="0" err="1" smtClean="0"/>
              <a:t>Rees</a:t>
            </a:r>
            <a:r>
              <a:rPr lang="hu-HU" b="1" dirty="0" smtClean="0"/>
              <a:t> Wilson </a:t>
            </a:r>
            <a:r>
              <a:rPr lang="hu-HU" dirty="0" smtClean="0"/>
              <a:t>(1869 - 1959)</a:t>
            </a:r>
            <a:endParaRPr lang="hu-HU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Felhőkeletkezés modellezése expanziós kamrákkal (1911)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Ionizáció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Megosztott Nobel-díj 1927-ben (Arthur </a:t>
            </a:r>
            <a:r>
              <a:rPr lang="hu-HU" dirty="0" err="1" smtClean="0"/>
              <a:t>Compton</a:t>
            </a:r>
            <a:r>
              <a:rPr lang="hu-HU" dirty="0" smtClean="0"/>
              <a:t>) </a:t>
            </a:r>
          </a:p>
          <a:p>
            <a:pPr marL="285750" indent="-285750">
              <a:lnSpc>
                <a:spcPct val="250000"/>
              </a:lnSpc>
              <a:buFont typeface="Arial" pitchFamily="34" charset="0"/>
              <a:buChar char="•"/>
            </a:pPr>
            <a:r>
              <a:rPr lang="hu-HU" b="1" dirty="0" smtClean="0"/>
              <a:t>Alexander </a:t>
            </a:r>
            <a:r>
              <a:rPr lang="hu-HU" b="1" dirty="0" err="1" smtClean="0"/>
              <a:t>Langsdorf</a:t>
            </a:r>
            <a:endParaRPr lang="hu-HU" b="1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Diffúziós ködkamra (pontosan az, amit most építünk)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Folyamatos üzem</a:t>
            </a:r>
          </a:p>
          <a:p>
            <a:pPr marL="285750" indent="-285750">
              <a:lnSpc>
                <a:spcPct val="250000"/>
              </a:lnSpc>
              <a:buFont typeface="Arial" pitchFamily="34" charset="0"/>
              <a:buChar char="•"/>
            </a:pPr>
            <a:r>
              <a:rPr lang="hu-HU" b="1" dirty="0" err="1" smtClean="0"/>
              <a:t>Rochester</a:t>
            </a:r>
            <a:r>
              <a:rPr lang="hu-HU" b="1" dirty="0" smtClean="0"/>
              <a:t> és Butler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err="1" smtClean="0"/>
              <a:t>Kaon</a:t>
            </a:r>
            <a:r>
              <a:rPr lang="hu-HU" dirty="0" smtClean="0"/>
              <a:t> (kozmikus sugarakból) 1947</a:t>
            </a:r>
          </a:p>
          <a:p>
            <a:pPr marL="285750" indent="-285750">
              <a:lnSpc>
                <a:spcPct val="250000"/>
              </a:lnSpc>
              <a:buFont typeface="Arial" pitchFamily="34" charset="0"/>
              <a:buChar char="•"/>
            </a:pPr>
            <a:r>
              <a:rPr lang="hu-HU" b="1" dirty="0" smtClean="0"/>
              <a:t>Donald A. Glaser (1926 - )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Buborékkamra 1952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Folyékony hidrogén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Nagy kamrák (</a:t>
            </a:r>
            <a:r>
              <a:rPr lang="hu-HU" dirty="0" err="1" smtClean="0"/>
              <a:t>Gargamelle</a:t>
            </a:r>
            <a:r>
              <a:rPr lang="hu-HU" dirty="0" smtClean="0"/>
              <a:t>, BEBC)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Nobel-díj 1960-ban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233395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" y="0"/>
            <a:ext cx="4618076" cy="70294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5148065" y="548680"/>
            <a:ext cx="38164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hu-HU" b="1" dirty="0" smtClean="0"/>
              <a:t>Theodor </a:t>
            </a:r>
            <a:r>
              <a:rPr lang="hu-HU" b="1" dirty="0" err="1" smtClean="0"/>
              <a:t>Wulf</a:t>
            </a:r>
            <a:r>
              <a:rPr lang="hu-HU" b="1" dirty="0" smtClean="0"/>
              <a:t> </a:t>
            </a:r>
            <a:r>
              <a:rPr lang="hu-HU" dirty="0" smtClean="0"/>
              <a:t>atya 1910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Eiffel-torony teteje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hu-HU" b="1" dirty="0" smtClean="0"/>
              <a:t>Victor Hess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1911-12 ballon 5000 m-ig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1000 m fölött nagyon emelkedik a sugárzás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Nobel-díj 1926-ban</a:t>
            </a:r>
          </a:p>
          <a:p>
            <a:pPr marL="285750" indent="-285750">
              <a:lnSpc>
                <a:spcPct val="250000"/>
              </a:lnSpc>
              <a:buFont typeface="Arial" pitchFamily="34" charset="0"/>
              <a:buChar char="•"/>
            </a:pPr>
            <a:r>
              <a:rPr lang="hu-HU" b="1" dirty="0" smtClean="0"/>
              <a:t>Carl Anderson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1932 (augusztus 2.) pozitron a kozmikus sugarakban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Nobel-díj 1936-ban</a:t>
            </a:r>
            <a:endParaRPr lang="hu-HU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254070"/>
            <a:ext cx="2180315" cy="194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58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013285"/>
            <a:ext cx="2597002" cy="40050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7624" y="1365213"/>
            <a:ext cx="1342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Thorium-</a:t>
            </a:r>
            <a:r>
              <a:rPr lang="en-US" dirty="0" err="1" smtClean="0"/>
              <a:t>sor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2157301"/>
            <a:ext cx="3255352" cy="45840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2080" y="1437221"/>
            <a:ext cx="1008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Urán-sor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96384">
            <a:off x="1586345" y="4316521"/>
            <a:ext cx="1141883" cy="14419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1844">
            <a:off x="5623182" y="4409519"/>
            <a:ext cx="1141883" cy="18224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27784" y="404664"/>
            <a:ext cx="395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Hogyan</a:t>
            </a:r>
            <a:r>
              <a:rPr lang="en-US" b="1" dirty="0" smtClean="0"/>
              <a:t> </a:t>
            </a:r>
            <a:r>
              <a:rPr lang="en-US" b="1" dirty="0" err="1" smtClean="0"/>
              <a:t>kerül</a:t>
            </a:r>
            <a:r>
              <a:rPr lang="en-US" b="1" dirty="0" smtClean="0"/>
              <a:t> </a:t>
            </a:r>
            <a:r>
              <a:rPr lang="en-US" b="1" dirty="0" err="1" smtClean="0"/>
              <a:t>radioaktivitás</a:t>
            </a:r>
            <a:r>
              <a:rPr lang="en-US" b="1" dirty="0" smtClean="0"/>
              <a:t> a </a:t>
            </a:r>
            <a:r>
              <a:rPr lang="en-US" b="1" dirty="0" err="1" smtClean="0"/>
              <a:t>gézlapra</a:t>
            </a:r>
            <a:r>
              <a:rPr lang="en-US" b="1" dirty="0" smtClean="0"/>
              <a:t>?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5809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31640" y="54868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Actinium-</a:t>
            </a:r>
            <a:r>
              <a:rPr lang="en-US" dirty="0" err="1" smtClean="0"/>
              <a:t>sor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548680"/>
            <a:ext cx="380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Neptunium-</a:t>
            </a:r>
            <a:r>
              <a:rPr lang="en-US" dirty="0" err="1" smtClean="0"/>
              <a:t>sor</a:t>
            </a:r>
            <a:r>
              <a:rPr lang="en-US" dirty="0" smtClean="0"/>
              <a:t> (</a:t>
            </a:r>
            <a:r>
              <a:rPr lang="en-US" dirty="0" err="1" smtClean="0"/>
              <a:t>nincs</a:t>
            </a:r>
            <a:r>
              <a:rPr lang="en-US" dirty="0" smtClean="0"/>
              <a:t> a </a:t>
            </a:r>
            <a:r>
              <a:rPr lang="en-US" dirty="0" err="1" smtClean="0"/>
              <a:t>természetben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124744"/>
            <a:ext cx="2736304" cy="50557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052736"/>
            <a:ext cx="2664296" cy="532859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 rot="1971844">
            <a:off x="1782381" y="4025034"/>
            <a:ext cx="1141883" cy="18224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16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719350"/>
              </p:ext>
            </p:extLst>
          </p:nvPr>
        </p:nvGraphicFramePr>
        <p:xfrm>
          <a:off x="611560" y="3140968"/>
          <a:ext cx="2386496" cy="1558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r:id="rId3" imgW="1244600" imgH="812800" progId="">
                  <p:embed/>
                </p:oleObj>
              </mc:Choice>
              <mc:Fallback>
                <p:oleObj r:id="rId3" imgW="1244600" imgH="812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1560" y="3140968"/>
                        <a:ext cx="2386496" cy="15585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2915756"/>
              </p:ext>
            </p:extLst>
          </p:nvPr>
        </p:nvGraphicFramePr>
        <p:xfrm>
          <a:off x="395536" y="404664"/>
          <a:ext cx="3905364" cy="741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r:id="rId5" imgW="1739900" imgH="330200" progId="">
                  <p:embed/>
                </p:oleObj>
              </mc:Choice>
              <mc:Fallback>
                <p:oleObj r:id="rId5" imgW="1739900" imgH="3302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536" y="404664"/>
                        <a:ext cx="3905364" cy="7411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560" y="1268760"/>
            <a:ext cx="2170915" cy="162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16016" y="476672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Alacsony</a:t>
            </a:r>
            <a:r>
              <a:rPr lang="en-US" dirty="0" smtClean="0"/>
              <a:t> </a:t>
            </a:r>
            <a:r>
              <a:rPr lang="en-US" dirty="0" err="1" smtClean="0"/>
              <a:t>energiájú</a:t>
            </a:r>
            <a:r>
              <a:rPr lang="en-US" dirty="0" smtClean="0"/>
              <a:t> </a:t>
            </a:r>
            <a:r>
              <a:rPr lang="en-US" dirty="0" err="1" smtClean="0"/>
              <a:t>elektronok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1844824"/>
            <a:ext cx="1390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α-</a:t>
            </a:r>
            <a:r>
              <a:rPr lang="en-US" dirty="0" err="1" smtClean="0"/>
              <a:t>részecskék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04048" y="3573016"/>
            <a:ext cx="138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Mūon</a:t>
            </a:r>
            <a:r>
              <a:rPr lang="en-US" dirty="0" smtClean="0"/>
              <a:t> </a:t>
            </a:r>
            <a:r>
              <a:rPr lang="en-US" dirty="0" err="1" smtClean="0"/>
              <a:t>szórás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48064" y="5373216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????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611560" y="5013176"/>
            <a:ext cx="2337457" cy="1725786"/>
            <a:chOff x="611560" y="5013176"/>
            <a:chExt cx="2337457" cy="1725786"/>
          </a:xfrm>
        </p:grpSpPr>
        <p:grpSp>
          <p:nvGrpSpPr>
            <p:cNvPr id="9" name="Group 8"/>
            <p:cNvGrpSpPr/>
            <p:nvPr/>
          </p:nvGrpSpPr>
          <p:grpSpPr>
            <a:xfrm>
              <a:off x="611560" y="5013176"/>
              <a:ext cx="2337457" cy="1725786"/>
              <a:chOff x="611560" y="404664"/>
              <a:chExt cx="2337457" cy="1725786"/>
            </a:xfrm>
          </p:grpSpPr>
          <p:graphicFrame>
            <p:nvGraphicFramePr>
              <p:cNvPr id="6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51232890"/>
                  </p:ext>
                </p:extLst>
              </p:nvPr>
            </p:nvGraphicFramePr>
            <p:xfrm>
              <a:off x="611560" y="404664"/>
              <a:ext cx="2337457" cy="172578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3" r:id="rId8" imgW="1358900" imgH="1003300" progId="">
                      <p:embed/>
                    </p:oleObj>
                  </mc:Choice>
                  <mc:Fallback>
                    <p:oleObj r:id="rId8" imgW="1358900" imgH="1003300" progId="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611560" y="404664"/>
                            <a:ext cx="2337457" cy="1725786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" name="Rectangle 6"/>
              <p:cNvSpPr/>
              <p:nvPr/>
            </p:nvSpPr>
            <p:spPr>
              <a:xfrm>
                <a:off x="1763688" y="1340768"/>
                <a:ext cx="1152128" cy="6480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1835696" y="5085184"/>
              <a:ext cx="576064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43608" y="5517232"/>
              <a:ext cx="576064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6818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1319838"/>
              </p:ext>
            </p:extLst>
          </p:nvPr>
        </p:nvGraphicFramePr>
        <p:xfrm>
          <a:off x="539552" y="692696"/>
          <a:ext cx="5559200" cy="4104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r:id="rId3" imgW="1358900" imgH="1003300" progId="">
                  <p:embed/>
                </p:oleObj>
              </mc:Choice>
              <mc:Fallback>
                <p:oleObj r:id="rId3" imgW="1358900" imgH="10033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2" y="692696"/>
                        <a:ext cx="5559200" cy="41044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3275856" y="2852936"/>
            <a:ext cx="2880320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??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779912" y="2852936"/>
            <a:ext cx="1728192" cy="144016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32040" y="3068960"/>
            <a:ext cx="398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?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275856" y="5229200"/>
            <a:ext cx="278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Maradjon</a:t>
            </a:r>
            <a:r>
              <a:rPr lang="en-US" dirty="0" smtClean="0"/>
              <a:t> meg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impulzus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342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49" y="1892300"/>
            <a:ext cx="8148701" cy="30564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156176" y="1484784"/>
            <a:ext cx="2880320" cy="3816424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9512" y="116632"/>
            <a:ext cx="199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Írjuk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fel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kockákkal</a:t>
            </a:r>
            <a:r>
              <a:rPr lang="en-US" b="1" dirty="0">
                <a:solidFill>
                  <a:srgbClr val="0000FF"/>
                </a:solidFill>
              </a:rPr>
              <a:t>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1196752"/>
            <a:ext cx="212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Töltés</a:t>
            </a:r>
            <a:r>
              <a:rPr lang="en-US" b="1" dirty="0" smtClean="0"/>
              <a:t> </a:t>
            </a:r>
            <a:r>
              <a:rPr lang="en-US" b="1" dirty="0" err="1" smtClean="0"/>
              <a:t>megmaradás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5373216"/>
            <a:ext cx="807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halkduster"/>
                <a:cs typeface="Chalkduster"/>
              </a:rPr>
              <a:t>OK!</a:t>
            </a:r>
            <a:endParaRPr lang="en-US" sz="2800" b="1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01366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69" y="1892300"/>
            <a:ext cx="8534461" cy="30564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00192" y="1484784"/>
            <a:ext cx="2736304" cy="3816424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9512" y="116632"/>
            <a:ext cx="199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Írjuk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fel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kockákkal</a:t>
            </a:r>
            <a:r>
              <a:rPr lang="en-US" b="1" dirty="0">
                <a:solidFill>
                  <a:srgbClr val="0000FF"/>
                </a:solidFill>
              </a:rPr>
              <a:t>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3528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Elektron-leptonszám</a:t>
            </a:r>
            <a:r>
              <a:rPr lang="en-US" b="1" dirty="0" smtClean="0"/>
              <a:t> </a:t>
            </a:r>
            <a:r>
              <a:rPr lang="en-US" b="1" dirty="0" err="1" smtClean="0"/>
              <a:t>megmaradás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95936" y="5373216"/>
            <a:ext cx="807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halkduster"/>
                <a:cs typeface="Chalkduster"/>
              </a:rPr>
              <a:t>OK!</a:t>
            </a:r>
            <a:endParaRPr lang="en-US" sz="2800" b="1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4254934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65" y="1892300"/>
            <a:ext cx="7400669" cy="30564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00192" y="1484784"/>
            <a:ext cx="2736304" cy="3816424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388424" y="3573016"/>
            <a:ext cx="5187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!</a:t>
            </a:r>
            <a:endParaRPr lang="en-US" sz="8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16632"/>
            <a:ext cx="199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Írjuk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fel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kockákkal</a:t>
            </a:r>
            <a:r>
              <a:rPr lang="en-US" b="1" dirty="0">
                <a:solidFill>
                  <a:srgbClr val="0000FF"/>
                </a:solidFill>
              </a:rPr>
              <a:t>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3296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Müon-leptonszám</a:t>
            </a:r>
            <a:r>
              <a:rPr lang="en-US" b="1" dirty="0" smtClean="0"/>
              <a:t> </a:t>
            </a:r>
            <a:r>
              <a:rPr lang="en-US" b="1" dirty="0" err="1" smtClean="0"/>
              <a:t>megmaradás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95936" y="5373216"/>
            <a:ext cx="45448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halkduster"/>
                <a:cs typeface="Chalkduster"/>
              </a:rPr>
              <a:t>Ide </a:t>
            </a:r>
            <a:r>
              <a:rPr lang="en-US" sz="28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kell</a:t>
            </a:r>
            <a:r>
              <a:rPr lang="en-US" sz="2800" b="1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még</a:t>
            </a:r>
            <a:r>
              <a:rPr lang="en-US" sz="2800" b="1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valami</a:t>
            </a:r>
            <a:endParaRPr lang="en-US" sz="28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375277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16632"/>
            <a:ext cx="199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Írjuk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fel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kockákkal</a:t>
            </a:r>
            <a:r>
              <a:rPr lang="en-US" b="1" dirty="0">
                <a:solidFill>
                  <a:srgbClr val="0000FF"/>
                </a:solidFill>
              </a:rPr>
              <a:t>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23928" y="332656"/>
            <a:ext cx="2939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 </a:t>
            </a:r>
            <a:r>
              <a:rPr lang="en-US" b="1" dirty="0" err="1" smtClean="0"/>
              <a:t>végleges</a:t>
            </a:r>
            <a:r>
              <a:rPr lang="en-US" b="1" dirty="0" smtClean="0"/>
              <a:t> </a:t>
            </a:r>
            <a:r>
              <a:rPr lang="en-US" b="1" dirty="0" err="1" smtClean="0"/>
              <a:t>egyenletek</a:t>
            </a:r>
            <a:r>
              <a:rPr lang="en-US" b="1" dirty="0" smtClean="0"/>
              <a:t> </a:t>
            </a:r>
            <a:r>
              <a:rPr lang="en-US" b="1" dirty="0" err="1" smtClean="0"/>
              <a:t>tehát</a:t>
            </a:r>
            <a:r>
              <a:rPr lang="en-US" b="1" dirty="0" smtClean="0"/>
              <a:t>: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976"/>
            <a:ext cx="9143999" cy="3645024"/>
          </a:xfrm>
          <a:prstGeom prst="rect">
            <a:avLst/>
          </a:prstGeom>
        </p:spPr>
      </p:pic>
      <p:pic>
        <p:nvPicPr>
          <p:cNvPr id="4" name="Picture 3" descr="FullSizeRender-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305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07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764704"/>
            <a:ext cx="3278107" cy="278092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619672" y="4221088"/>
            <a:ext cx="5482841" cy="646331"/>
            <a:chOff x="1331640" y="6093296"/>
            <a:chExt cx="5482841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1331640" y="6093296"/>
              <a:ext cx="54828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 </a:t>
              </a:r>
              <a:r>
                <a:rPr lang="en-US" dirty="0" err="1" smtClean="0"/>
                <a:t>valóságban</a:t>
              </a:r>
              <a:r>
                <a:rPr lang="en-US" dirty="0" smtClean="0"/>
                <a:t>:       μ</a:t>
              </a:r>
              <a:r>
                <a:rPr lang="en-US" baseline="30000" dirty="0" smtClean="0"/>
                <a:t>+</a:t>
              </a:r>
              <a:r>
                <a:rPr lang="en-US" dirty="0" smtClean="0"/>
                <a:t> </a:t>
              </a:r>
              <a:r>
                <a:rPr lang="en-US" dirty="0" smtClean="0">
                  <a:sym typeface="Wingdings"/>
                </a:rPr>
                <a:t> W</a:t>
              </a:r>
              <a:r>
                <a:rPr lang="en-US" baseline="30000" dirty="0" smtClean="0">
                  <a:sym typeface="Wingdings"/>
                </a:rPr>
                <a:t>+</a:t>
              </a:r>
              <a:r>
                <a:rPr lang="en-US" dirty="0" smtClean="0">
                  <a:sym typeface="Wingdings"/>
                </a:rPr>
                <a:t>+</a:t>
              </a:r>
              <a:r>
                <a:rPr lang="en-US" dirty="0" err="1" smtClean="0">
                  <a:sym typeface="Wingdings"/>
                </a:rPr>
                <a:t>ν</a:t>
              </a:r>
              <a:r>
                <a:rPr lang="en-US" baseline="-25000" dirty="0" err="1" smtClean="0">
                  <a:sym typeface="Wingdings"/>
                </a:rPr>
                <a:t>μ</a:t>
              </a:r>
              <a:r>
                <a:rPr lang="en-US" dirty="0" smtClean="0">
                  <a:sym typeface="Wingdings"/>
                </a:rPr>
                <a:t>  e</a:t>
              </a:r>
              <a:r>
                <a:rPr lang="en-US" baseline="30000" dirty="0" smtClean="0">
                  <a:sym typeface="Wingdings"/>
                </a:rPr>
                <a:t>+</a:t>
              </a:r>
              <a:r>
                <a:rPr lang="en-US" dirty="0" smtClean="0">
                  <a:sym typeface="Wingdings"/>
                </a:rPr>
                <a:t> + </a:t>
              </a:r>
              <a:r>
                <a:rPr lang="en-US" dirty="0" err="1" smtClean="0">
                  <a:sym typeface="Wingdings"/>
                </a:rPr>
                <a:t>ν</a:t>
              </a:r>
              <a:r>
                <a:rPr lang="en-US" baseline="-25000" dirty="0" err="1" smtClean="0">
                  <a:sym typeface="Wingdings"/>
                </a:rPr>
                <a:t>e</a:t>
              </a:r>
              <a:r>
                <a:rPr lang="en-US" dirty="0" smtClean="0">
                  <a:sym typeface="Wingdings"/>
                </a:rPr>
                <a:t> +</a:t>
              </a:r>
              <a:r>
                <a:rPr lang="en-US" dirty="0" err="1" smtClean="0">
                  <a:sym typeface="Wingdings"/>
                </a:rPr>
                <a:t>ν</a:t>
              </a:r>
              <a:r>
                <a:rPr lang="en-US" baseline="-25000" dirty="0" err="1" smtClean="0">
                  <a:sym typeface="Wingdings"/>
                </a:rPr>
                <a:t>μ</a:t>
              </a:r>
              <a:r>
                <a:rPr lang="en-US" dirty="0" smtClean="0">
                  <a:sym typeface="Wingdings"/>
                </a:rPr>
                <a:t>    ,   </a:t>
              </a:r>
              <a:r>
                <a:rPr lang="en-US" dirty="0" err="1" smtClean="0">
                  <a:sym typeface="Wingdings"/>
                </a:rPr>
                <a:t>valamint</a:t>
              </a:r>
              <a:endParaRPr lang="en-US" dirty="0" smtClean="0">
                <a:sym typeface="Wingdings"/>
              </a:endParaRPr>
            </a:p>
            <a:p>
              <a:r>
                <a:rPr lang="en-US" dirty="0" smtClean="0">
                  <a:sym typeface="Wingdings"/>
                </a:rPr>
                <a:t>                                </a:t>
              </a:r>
              <a:r>
                <a:rPr lang="en-US" dirty="0" smtClean="0"/>
                <a:t>μ</a:t>
              </a:r>
              <a:r>
                <a:rPr lang="en-US" baseline="30000" dirty="0" smtClean="0"/>
                <a:t>-</a:t>
              </a:r>
              <a:r>
                <a:rPr lang="en-US" dirty="0" smtClean="0"/>
                <a:t> </a:t>
              </a:r>
              <a:r>
                <a:rPr lang="en-US" dirty="0">
                  <a:sym typeface="Wingdings"/>
                </a:rPr>
                <a:t> </a:t>
              </a:r>
              <a:r>
                <a:rPr lang="en-US" dirty="0" smtClean="0">
                  <a:sym typeface="Wingdings"/>
                </a:rPr>
                <a:t>W</a:t>
              </a:r>
              <a:r>
                <a:rPr lang="en-US" baseline="30000" dirty="0" smtClean="0">
                  <a:sym typeface="Wingdings"/>
                </a:rPr>
                <a:t>-</a:t>
              </a:r>
              <a:r>
                <a:rPr lang="en-US" dirty="0" smtClean="0">
                  <a:sym typeface="Wingdings"/>
                </a:rPr>
                <a:t>+</a:t>
              </a:r>
              <a:r>
                <a:rPr lang="en-US" dirty="0" err="1">
                  <a:sym typeface="Wingdings"/>
                </a:rPr>
                <a:t>ν</a:t>
              </a:r>
              <a:r>
                <a:rPr lang="en-US" baseline="-25000" dirty="0" err="1">
                  <a:sym typeface="Wingdings"/>
                </a:rPr>
                <a:t>μ</a:t>
              </a:r>
              <a:r>
                <a:rPr lang="en-US" dirty="0">
                  <a:sym typeface="Wingdings"/>
                </a:rPr>
                <a:t>  </a:t>
              </a:r>
              <a:r>
                <a:rPr lang="en-US" dirty="0" smtClean="0">
                  <a:sym typeface="Wingdings"/>
                </a:rPr>
                <a:t>e</a:t>
              </a:r>
              <a:r>
                <a:rPr lang="en-US" baseline="30000" dirty="0" smtClean="0">
                  <a:sym typeface="Wingdings"/>
                </a:rPr>
                <a:t>-</a:t>
              </a:r>
              <a:r>
                <a:rPr lang="en-US" dirty="0" smtClean="0">
                  <a:sym typeface="Wingdings"/>
                </a:rPr>
                <a:t> </a:t>
              </a:r>
              <a:r>
                <a:rPr lang="en-US" dirty="0">
                  <a:sym typeface="Wingdings"/>
                </a:rPr>
                <a:t>+ </a:t>
              </a:r>
              <a:r>
                <a:rPr lang="en-US" dirty="0" err="1">
                  <a:sym typeface="Wingdings"/>
                </a:rPr>
                <a:t>ν</a:t>
              </a:r>
              <a:r>
                <a:rPr lang="en-US" baseline="-25000" dirty="0" err="1">
                  <a:sym typeface="Wingdings"/>
                </a:rPr>
                <a:t>e</a:t>
              </a:r>
              <a:r>
                <a:rPr lang="en-US" dirty="0">
                  <a:sym typeface="Wingdings"/>
                </a:rPr>
                <a:t> +</a:t>
              </a:r>
              <a:r>
                <a:rPr lang="en-US" dirty="0" err="1">
                  <a:sym typeface="Wingdings"/>
                </a:rPr>
                <a:t>ν</a:t>
              </a:r>
              <a:r>
                <a:rPr lang="en-US" baseline="-25000" dirty="0" err="1">
                  <a:sym typeface="Wingdings"/>
                </a:rPr>
                <a:t>μ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972570" y="6217766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236220" y="6224116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813945" y="6493991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619672" y="5013176"/>
            <a:ext cx="501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Ez</a:t>
            </a:r>
            <a:r>
              <a:rPr lang="en-US" dirty="0" smtClean="0"/>
              <a:t> a </a:t>
            </a:r>
            <a:r>
              <a:rPr lang="en-US" dirty="0" err="1" smtClean="0"/>
              <a:t>bomlás</a:t>
            </a:r>
            <a:r>
              <a:rPr lang="en-US" dirty="0" smtClean="0"/>
              <a:t> a W </a:t>
            </a:r>
            <a:r>
              <a:rPr lang="en-US" dirty="0" err="1" smtClean="0"/>
              <a:t>nagy</a:t>
            </a:r>
            <a:r>
              <a:rPr lang="en-US" dirty="0" smtClean="0"/>
              <a:t> </a:t>
            </a:r>
            <a:r>
              <a:rPr lang="en-US" dirty="0" err="1" smtClean="0"/>
              <a:t>tömege</a:t>
            </a:r>
            <a:r>
              <a:rPr lang="en-US" dirty="0" smtClean="0"/>
              <a:t> </a:t>
            </a:r>
            <a:r>
              <a:rPr lang="en-US" dirty="0" err="1" smtClean="0"/>
              <a:t>miatt</a:t>
            </a:r>
            <a:r>
              <a:rPr lang="en-US" dirty="0" smtClean="0"/>
              <a:t> </a:t>
            </a:r>
            <a:r>
              <a:rPr lang="en-US" dirty="0" err="1" smtClean="0"/>
              <a:t>történik</a:t>
            </a:r>
            <a:r>
              <a:rPr lang="en-US" dirty="0" smtClean="0"/>
              <a:t> </a:t>
            </a:r>
            <a:r>
              <a:rPr lang="en-US" dirty="0" err="1" smtClean="0"/>
              <a:t>lassan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510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llSizeRender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144000" cy="653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78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267</Words>
  <Application>Microsoft Macintosh PowerPoint</Application>
  <PresentationFormat>On-screen Show (4:3)</PresentationFormat>
  <Paragraphs>54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Office-téma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szillasi</dc:creator>
  <cp:lastModifiedBy>Zoltan Szillasi</cp:lastModifiedBy>
  <cp:revision>17</cp:revision>
  <dcterms:created xsi:type="dcterms:W3CDTF">2012-08-14T08:54:52Z</dcterms:created>
  <dcterms:modified xsi:type="dcterms:W3CDTF">2017-08-22T13:59:12Z</dcterms:modified>
</cp:coreProperties>
</file>