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916" r:id="rId4"/>
    <p:sldId id="898" r:id="rId5"/>
    <p:sldId id="272" r:id="rId6"/>
    <p:sldId id="920" r:id="rId7"/>
    <p:sldId id="900" r:id="rId8"/>
    <p:sldId id="901" r:id="rId9"/>
    <p:sldId id="902" r:id="rId10"/>
    <p:sldId id="263" r:id="rId11"/>
    <p:sldId id="903" r:id="rId12"/>
    <p:sldId id="904" r:id="rId13"/>
    <p:sldId id="905" r:id="rId14"/>
    <p:sldId id="906" r:id="rId15"/>
    <p:sldId id="908" r:id="rId16"/>
    <p:sldId id="909" r:id="rId17"/>
    <p:sldId id="921" r:id="rId18"/>
    <p:sldId id="284" r:id="rId19"/>
    <p:sldId id="366" r:id="rId20"/>
    <p:sldId id="314" r:id="rId21"/>
    <p:sldId id="316" r:id="rId22"/>
    <p:sldId id="317" r:id="rId23"/>
    <p:sldId id="372" r:id="rId24"/>
    <p:sldId id="374" r:id="rId25"/>
    <p:sldId id="376" r:id="rId26"/>
    <p:sldId id="324" r:id="rId27"/>
    <p:sldId id="922" r:id="rId28"/>
    <p:sldId id="352" r:id="rId29"/>
    <p:sldId id="326" r:id="rId30"/>
    <p:sldId id="362" r:id="rId31"/>
    <p:sldId id="310" r:id="rId32"/>
    <p:sldId id="924" r:id="rId33"/>
    <p:sldId id="92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/>
    <p:restoredTop sz="94719"/>
  </p:normalViewPr>
  <p:slideViewPr>
    <p:cSldViewPr snapToGrid="0">
      <p:cViewPr>
        <p:scale>
          <a:sx n="84" d="100"/>
          <a:sy n="84" d="100"/>
        </p:scale>
        <p:origin x="1448" y="1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79D0C-6C24-8B42-B870-1C9AB49884A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68E38-3A28-1D44-8325-9BEFD7F6DD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8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DD23E-B04A-FE0E-F516-9447A3677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1576EB-422C-E4FF-B71E-31BA5F772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4BC423-0BE0-1588-8B62-C34A127ADE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F6C96-51DD-011B-F25A-00D9305057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51FFA3-99ED-B746-B9FB-A85FCADF9A7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6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46E0C-B457-7B7D-C3B0-44C7D4017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7EE36D-2232-5394-C3FA-B85FA3CB0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784F2-0A94-1FD7-B1B0-CE935DD1D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976CB-C269-AD20-7BA3-76F3A9B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D8522-D4CD-7A24-1BEE-B766E7282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007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95F5-BAF0-CD28-3520-6DA2C0E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F5221-0941-C889-A150-C3EF61278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ACF2D-D71D-0FD7-4A1A-84FC8D41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E3A59-9B13-17B7-50E4-29CE242BC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13334-4B48-C04D-2D85-215B1D33E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1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82126A-7FC1-48A3-93BF-9232431EED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F68384-3E48-0B0B-AC6A-B2B7C6F0A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BFDB2-76B2-139F-1EE9-F378983E9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E3148-073A-2D4B-D69C-A18689191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8A548-197C-4E48-0AC8-8106A8B29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2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0BD9C-2A18-7CB9-F197-A25AFDA0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588E3-47B6-CE94-A62D-CD01FE79A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09876-6033-8645-AA88-ABCD63D7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BB5DF-502A-9B87-9077-CCA16957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932AF-882F-D163-1E52-B11E384D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8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519EA-568F-086B-3967-1147390D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0728A-F5CA-8181-0A44-EC9F61F54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4E419-9F1B-637B-38AF-C24D0A60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30A62-AF51-2141-3671-D70A37F1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71B69-A60B-1A7B-B0A7-000793DF8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3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FDB7-C4A8-D12C-57D9-79A20965B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D15FD-FDC1-6634-016E-BF22925873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6AC827-5A79-6752-447E-507284F3E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B6EDC-D36A-DC99-B651-069375B4D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8959B-8707-3DCB-3AF4-1DE013E5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EC62E-5494-A62F-1E9D-9D7689D4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9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8B738-5B9E-2213-C835-6D1C09E5C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2B680-48E4-0374-AD48-6BC1117FB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F05BA2-D4A0-021F-83FB-87DD32F56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063F6-DF88-34AE-C508-C439416E77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19F346-2138-B2B0-DB76-BE63BB00C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B8E8F-1520-40E4-B50C-A05987951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6F42C7-56AB-44A3-CD2C-684935415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B58495-EA89-A51B-1E00-4683115CB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7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48EB8-0A61-0F96-E8BE-19B273A8E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0B317B-AAEF-2688-DC8E-1EA988AE8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78712-F83F-4E14-0EFD-0A5ED8D4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1DE14-18B4-72AC-1DDC-110459DB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35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6A0A17-F69C-3818-4A10-71189B510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41B1C-F7F4-6C7A-3E9C-9395520EB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6FFFF-FB4D-3FCE-37A5-27489534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1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DE23B-A748-700A-695D-F9A3627D2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078CC-3896-C707-0A77-11B624673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C92DB-E319-B993-3223-8525F2F3B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C142A-B287-2B5F-BF24-DC6ACDC39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91412-2440-9BAD-030A-49433A1DD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32046-FD50-8437-B177-A7886152E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5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A63D-45A8-C257-0A6D-5881FECA5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166B6-FDD0-3C0F-A628-7D201B258C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6F32F8-E276-3A36-05A7-AE1B0C2A6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208B1-3BDC-764D-2EE2-4A21CD057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505809-2DAC-B1D7-02A4-14C198F5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A1524-2D11-99D5-D22B-5D2967F6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85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B9E8E-76FA-E9BD-87CB-96FC6CDF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AC0D9-626A-C723-BE03-0DECE2AE1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2E98A-1336-F1B5-D441-85D47565C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D90B4D-593D-E340-9BED-B1D2D0287A5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D659C-BA98-C67E-24C0-830F38495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AC578-B156-0533-0ED2-F6F312EA1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9A724A-539D-AD4A-96EC-0F92F079C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6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search/hep-ph?searchtype=author&amp;query=Chadha-Day,+F" TargetMode="Externa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12.png"/><Relationship Id="rId9" Type="http://schemas.openxmlformats.org/officeDocument/2006/relationships/hyperlink" Target="https://arxiv.org/search/hep-ph?searchtype=author&amp;query=Garbrecht,+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6.gif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1.png"/><Relationship Id="rId7" Type="http://schemas.openxmlformats.org/officeDocument/2006/relationships/image" Target="NUL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11" Type="http://schemas.openxmlformats.org/officeDocument/2006/relationships/image" Target="../media/image35.png"/><Relationship Id="rId5" Type="http://schemas.openxmlformats.org/officeDocument/2006/relationships/image" Target="../media/image33.png"/><Relationship Id="rId10" Type="http://schemas.openxmlformats.org/officeDocument/2006/relationships/image" Target="../media/image25.jpeg"/><Relationship Id="rId4" Type="http://schemas.openxmlformats.org/officeDocument/2006/relationships/image" Target="../media/image32.png"/><Relationship Id="rId9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9.jpeg"/><Relationship Id="rId7" Type="http://schemas.openxmlformats.org/officeDocument/2006/relationships/image" Target="NUL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0" Type="http://schemas.openxmlformats.org/officeDocument/2006/relationships/image" Target="../media/image41.png"/><Relationship Id="rId4" Type="http://schemas.openxmlformats.org/officeDocument/2006/relationships/image" Target="../media/image30.png"/><Relationship Id="rId9" Type="http://schemas.openxmlformats.org/officeDocument/2006/relationships/image" Target="NUL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48.jpeg"/><Relationship Id="rId7" Type="http://schemas.openxmlformats.org/officeDocument/2006/relationships/image" Target="NULL"/><Relationship Id="rId12" Type="http://schemas.openxmlformats.org/officeDocument/2006/relationships/image" Target="../media/image50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49.jpeg"/><Relationship Id="rId9" Type="http://schemas.openxmlformats.org/officeDocument/2006/relationships/image" Target="NUL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7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53.png"/><Relationship Id="rId5" Type="http://schemas.openxmlformats.org/officeDocument/2006/relationships/image" Target="NULL"/><Relationship Id="rId10" Type="http://schemas.openxmlformats.org/officeDocument/2006/relationships/image" Target="../media/image52.png"/><Relationship Id="rId4" Type="http://schemas.openxmlformats.org/officeDocument/2006/relationships/image" Target="NULL"/><Relationship Id="rId9" Type="http://schemas.openxmlformats.org/officeDocument/2006/relationships/image" Target="../media/image4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global/event/15247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012.12790" TargetMode="External"/><Relationship Id="rId3" Type="http://schemas.openxmlformats.org/officeDocument/2006/relationships/hyperlink" Target="https://arxiv.org/pdf/1203.5070" TargetMode="External"/><Relationship Id="rId7" Type="http://schemas.openxmlformats.org/officeDocument/2006/relationships/hyperlink" Target="https://arxiv.org/pdf/2011.08693" TargetMode="External"/><Relationship Id="rId2" Type="http://schemas.openxmlformats.org/officeDocument/2006/relationships/hyperlink" Target="https://arxiv.org/abs/1004.355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011.11646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arxiv.org/pdf/1501.06570" TargetMode="External"/><Relationship Id="rId10" Type="http://schemas.openxmlformats.org/officeDocument/2006/relationships/hyperlink" Target="https://arxiv.org/pdf/2412.03655" TargetMode="External"/><Relationship Id="rId4" Type="http://schemas.openxmlformats.org/officeDocument/2006/relationships/hyperlink" Target="https://arxiv.org/pdf/1411.2263" TargetMode="External"/><Relationship Id="rId9" Type="http://schemas.openxmlformats.org/officeDocument/2006/relationships/hyperlink" Target="https://arxiv.org/pdf/2406.1033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412.03655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eutron star | Cosmos Universe Wiki | Fandom">
            <a:extLst>
              <a:ext uri="{FF2B5EF4-FFF2-40B4-BE49-F238E27FC236}">
                <a16:creationId xmlns:a16="http://schemas.microsoft.com/office/drawing/2014/main" id="{34CE92E2-9F9E-4ECF-249B-BC02F9B5BC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8" r="14561"/>
          <a:stretch>
            <a:fillRect/>
          </a:stretch>
        </p:blipFill>
        <p:spPr bwMode="auto">
          <a:xfrm>
            <a:off x="4410376" y="1863819"/>
            <a:ext cx="3371248" cy="311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o We Live inside a Black Hole? | Scientific American">
            <a:extLst>
              <a:ext uri="{FF2B5EF4-FFF2-40B4-BE49-F238E27FC236}">
                <a16:creationId xmlns:a16="http://schemas.microsoft.com/office/drawing/2014/main" id="{1EE344B3-B00C-AA54-2C75-4BA700C00B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0" r="14734"/>
          <a:stretch>
            <a:fillRect/>
          </a:stretch>
        </p:blipFill>
        <p:spPr bwMode="auto">
          <a:xfrm>
            <a:off x="7948654" y="1865736"/>
            <a:ext cx="3255981" cy="311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5218DF6-2E02-0FE6-EA96-0A08E7868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290" y="362138"/>
            <a:ext cx="11259423" cy="1113961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Probing WISPs with neutron stars </a:t>
            </a:r>
            <a:endParaRPr lang="en-US" sz="3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28CA28-F2DB-DB0F-8DD8-8546F4B0F2E7}"/>
              </a:ext>
            </a:extLst>
          </p:cNvPr>
          <p:cNvSpPr txBox="1"/>
          <p:nvPr/>
        </p:nvSpPr>
        <p:spPr>
          <a:xfrm>
            <a:off x="1007746" y="4987489"/>
            <a:ext cx="3274743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</a:rPr>
              <a:t>Jamie McDonald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University of Manchester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8EE9FA-51B5-7BBB-D118-14DB02AFA487}"/>
              </a:ext>
            </a:extLst>
          </p:cNvPr>
          <p:cNvSpPr txBox="1"/>
          <p:nvPr/>
        </p:nvSpPr>
        <p:spPr>
          <a:xfrm>
            <a:off x="2331449" y="9464536"/>
            <a:ext cx="886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3rd Training School COST Action COSMIC </a:t>
            </a:r>
            <a:r>
              <a:rPr lang="en-GB" dirty="0" err="1">
                <a:solidFill>
                  <a:schemeClr val="bg1"/>
                </a:solidFill>
              </a:rPr>
              <a:t>WISPers</a:t>
            </a:r>
            <a:r>
              <a:rPr lang="en-GB" dirty="0">
                <a:solidFill>
                  <a:schemeClr val="bg1"/>
                </a:solidFill>
              </a:rPr>
              <a:t> (CA21106)  | 16–19 Sept 2025 Annecy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2" name="Picture 8" descr="Two-faced white dwarf star leaves astronomers puzzled – Physics World">
            <a:extLst>
              <a:ext uri="{FF2B5EF4-FFF2-40B4-BE49-F238E27FC236}">
                <a16:creationId xmlns:a16="http://schemas.microsoft.com/office/drawing/2014/main" id="{D236975A-0FFE-7950-35DB-6FF838D336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2" r="20565"/>
          <a:stretch>
            <a:fillRect/>
          </a:stretch>
        </p:blipFill>
        <p:spPr bwMode="auto">
          <a:xfrm>
            <a:off x="874956" y="1870510"/>
            <a:ext cx="3255981" cy="311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2892A0-C344-2E19-3F55-31B4D5446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5987" y="5833843"/>
            <a:ext cx="10813870" cy="106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189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C93803"/>
                </a:solidFill>
                <a:effectLst/>
                <a:latin typeface="Roboto Condensed" panose="020F0502020204030204" pitchFamily="34" charset="0"/>
              </a:rPr>
              <a:t>1st UNDARK Workshop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FEFBE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Astrophysical Probes of Dark Sectors with </a:t>
            </a:r>
            <a:r>
              <a:rPr kumimoji="0" lang="en-US" altLang="en-US" sz="1500" b="0" i="1" u="none" strike="noStrike" cap="none" normalizeH="0" baseline="0" dirty="0" err="1">
                <a:ln>
                  <a:noFill/>
                </a:ln>
                <a:solidFill>
                  <a:srgbClr val="FEFBE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Radiowave</a:t>
            </a: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FEFBE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Observations </a:t>
            </a:r>
            <a:r>
              <a:rPr lang="en-US" altLang="en-US" sz="1500" dirty="0">
                <a:solidFill>
                  <a:srgbClr val="FEFBE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| </a:t>
            </a:r>
            <a:r>
              <a:rPr lang="en-GB" sz="1500" dirty="0">
                <a:solidFill>
                  <a:srgbClr val="FEFBE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29th September to 3rd October, 2025, La Laguna, Tenerife</a:t>
            </a:r>
            <a:endParaRPr lang="en-US" sz="1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1" u="none" strike="noStrike" cap="none" normalizeH="0" baseline="0" dirty="0">
              <a:ln>
                <a:noFill/>
              </a:ln>
              <a:solidFill>
                <a:srgbClr val="FEFBE8"/>
              </a:solidFill>
              <a:effectLst/>
              <a:latin typeface="Roboto Condensed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512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omplex structure&#10;&#10;Description automatically generated with medium confidence">
            <a:extLst>
              <a:ext uri="{FF2B5EF4-FFF2-40B4-BE49-F238E27FC236}">
                <a16:creationId xmlns:a16="http://schemas.microsoft.com/office/drawing/2014/main" id="{9E7F5041-F729-3ABF-3069-95D991DF7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1" y="-402117"/>
            <a:ext cx="10219402" cy="790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51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avid Tong -- What is Quantum Field Theory?">
            <a:extLst>
              <a:ext uri="{FF2B5EF4-FFF2-40B4-BE49-F238E27FC236}">
                <a16:creationId xmlns:a16="http://schemas.microsoft.com/office/drawing/2014/main" id="{A571D959-4F52-BBFA-4A1F-447188713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460" y="2305686"/>
            <a:ext cx="3827780" cy="206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08C816-89F0-7977-07AC-230712B71751}"/>
                  </a:ext>
                </a:extLst>
              </p:cNvPr>
              <p:cNvSpPr txBox="1"/>
              <p:nvPr/>
            </p:nvSpPr>
            <p:spPr>
              <a:xfrm>
                <a:off x="3183497" y="881045"/>
                <a:ext cx="4861972" cy="1098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∫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 ,  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GB" sz="3200" b="0"/>
                  <a:t>  </a:t>
                </a:r>
              </a:p>
              <a:p>
                <a:endParaRPr lang="en-US" sz="32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08C816-89F0-7977-07AC-230712B7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497" y="881045"/>
                <a:ext cx="4861972" cy="1098378"/>
              </a:xfrm>
              <a:prstGeom prst="rect">
                <a:avLst/>
              </a:prstGeom>
              <a:blipFill>
                <a:blip r:embed="rId3"/>
                <a:stretch>
                  <a:fillRect l="-781" t="-4598" r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45D93E-B5E9-50D8-DB08-9B424060B78D}"/>
              </a:ext>
            </a:extLst>
          </p:cNvPr>
          <p:cNvCxnSpPr>
            <a:cxnSpLocks/>
          </p:cNvCxnSpPr>
          <p:nvPr/>
        </p:nvCxnSpPr>
        <p:spPr>
          <a:xfrm>
            <a:off x="5594350" y="1605280"/>
            <a:ext cx="0" cy="568960"/>
          </a:xfrm>
          <a:prstGeom prst="straightConnector1">
            <a:avLst/>
          </a:prstGeom>
          <a:ln w="698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A0CBA2-8A05-A884-B7CE-BD3297AC7948}"/>
              </a:ext>
            </a:extLst>
          </p:cNvPr>
          <p:cNvSpPr txBox="1"/>
          <p:nvPr/>
        </p:nvSpPr>
        <p:spPr>
          <a:xfrm>
            <a:off x="4288034" y="226379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accent5">
                    <a:lumMod val="75000"/>
                  </a:schemeClr>
                </a:solidFill>
              </a:rPr>
              <a:t>Path</a:t>
            </a:r>
            <a:r>
              <a:rPr lang="en-US" b="1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800" b="1">
                <a:solidFill>
                  <a:schemeClr val="accent5">
                    <a:lumMod val="75000"/>
                  </a:schemeClr>
                </a:solidFill>
              </a:rPr>
              <a:t>Integral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7D79B6-F3FB-9CB7-7652-15A7D2627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590" y="4973320"/>
            <a:ext cx="6819900" cy="8128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E88BF6-20F8-6630-C5C3-E6A730A7775F}"/>
              </a:ext>
            </a:extLst>
          </p:cNvPr>
          <p:cNvCxnSpPr>
            <a:cxnSpLocks/>
          </p:cNvCxnSpPr>
          <p:nvPr/>
        </p:nvCxnSpPr>
        <p:spPr>
          <a:xfrm>
            <a:off x="5594350" y="4246880"/>
            <a:ext cx="0" cy="568960"/>
          </a:xfrm>
          <a:prstGeom prst="straightConnector1">
            <a:avLst/>
          </a:prstGeom>
          <a:ln w="698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688467-10C8-6CDA-136B-36604E884A24}"/>
                  </a:ext>
                </a:extLst>
              </p:cNvPr>
              <p:cNvSpPr txBox="1"/>
              <p:nvPr/>
            </p:nvSpPr>
            <p:spPr>
              <a:xfrm>
                <a:off x="3864649" y="6020675"/>
                <a:ext cx="27143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Dynamical Equation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688467-10C8-6CDA-136B-36604E884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649" y="6020675"/>
                <a:ext cx="2714397" cy="369332"/>
              </a:xfrm>
              <a:prstGeom prst="rect">
                <a:avLst/>
              </a:prstGeom>
              <a:blipFill>
                <a:blip r:embed="rId5"/>
                <a:stretch>
                  <a:fillRect l="-1869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409DCDB-708B-7DD6-A75D-9E0F5EA21D4D}"/>
              </a:ext>
            </a:extLst>
          </p:cNvPr>
          <p:cNvSpPr txBox="1"/>
          <p:nvPr/>
        </p:nvSpPr>
        <p:spPr>
          <a:xfrm>
            <a:off x="5984240" y="1944023"/>
            <a:ext cx="142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Non-Eq QFT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CD6ED3C-9F3D-9125-5F09-9C41F9F37F82}"/>
              </a:ext>
            </a:extLst>
          </p:cNvPr>
          <p:cNvSpPr/>
          <p:nvPr/>
        </p:nvSpPr>
        <p:spPr>
          <a:xfrm>
            <a:off x="10224422" y="37237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93473B9-D20C-5A4C-D4E1-BDBAECDC9753}"/>
              </a:ext>
            </a:extLst>
          </p:cNvPr>
          <p:cNvSpPr/>
          <p:nvPr/>
        </p:nvSpPr>
        <p:spPr>
          <a:xfrm>
            <a:off x="10376822" y="38761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BCE473-9457-E718-79AB-17DA24644D57}"/>
              </a:ext>
            </a:extLst>
          </p:cNvPr>
          <p:cNvSpPr/>
          <p:nvPr/>
        </p:nvSpPr>
        <p:spPr>
          <a:xfrm>
            <a:off x="10529222" y="40285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1C07F54-8CBD-CC1F-D512-B3D39E66D071}"/>
              </a:ext>
            </a:extLst>
          </p:cNvPr>
          <p:cNvSpPr/>
          <p:nvPr/>
        </p:nvSpPr>
        <p:spPr>
          <a:xfrm>
            <a:off x="10681622" y="3777202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0C073CC-751F-6632-C41F-4BC552A2C2EB}"/>
              </a:ext>
            </a:extLst>
          </p:cNvPr>
          <p:cNvSpPr/>
          <p:nvPr/>
        </p:nvSpPr>
        <p:spPr>
          <a:xfrm>
            <a:off x="10644017" y="3929602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1DBAB67-7CE8-8B2F-6745-0EBBB9C7B12C}"/>
              </a:ext>
            </a:extLst>
          </p:cNvPr>
          <p:cNvSpPr/>
          <p:nvPr/>
        </p:nvSpPr>
        <p:spPr>
          <a:xfrm>
            <a:off x="10475784" y="3761369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E09B70-6C15-2A39-E948-B8C58059A86C}"/>
              </a:ext>
            </a:extLst>
          </p:cNvPr>
          <p:cNvSpPr/>
          <p:nvPr/>
        </p:nvSpPr>
        <p:spPr>
          <a:xfrm>
            <a:off x="10141296" y="3949394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D21E25-8D2E-8FB2-0E14-99A34DD991D0}"/>
              </a:ext>
            </a:extLst>
          </p:cNvPr>
          <p:cNvSpPr/>
          <p:nvPr/>
        </p:nvSpPr>
        <p:spPr>
          <a:xfrm>
            <a:off x="10293696" y="4101794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8ECB32B4-0E14-BE16-97F0-F98D2CC0ABB6}"/>
              </a:ext>
            </a:extLst>
          </p:cNvPr>
          <p:cNvSpPr/>
          <p:nvPr/>
        </p:nvSpPr>
        <p:spPr>
          <a:xfrm>
            <a:off x="8674925" y="3762497"/>
            <a:ext cx="3170711" cy="319505"/>
          </a:xfrm>
          <a:custGeom>
            <a:avLst/>
            <a:gdLst>
              <a:gd name="connsiteX0" fmla="*/ 0 w 3170711"/>
              <a:gd name="connsiteY0" fmla="*/ 522515 h 522515"/>
              <a:gd name="connsiteX1" fmla="*/ 724394 w 3170711"/>
              <a:gd name="connsiteY1" fmla="*/ 47502 h 522515"/>
              <a:gd name="connsiteX2" fmla="*/ 1436914 w 3170711"/>
              <a:gd name="connsiteY2" fmla="*/ 332509 h 522515"/>
              <a:gd name="connsiteX3" fmla="*/ 2054431 w 3170711"/>
              <a:gd name="connsiteY3" fmla="*/ 118754 h 522515"/>
              <a:gd name="connsiteX4" fmla="*/ 2683823 w 3170711"/>
              <a:gd name="connsiteY4" fmla="*/ 344385 h 522515"/>
              <a:gd name="connsiteX5" fmla="*/ 3170711 w 3170711"/>
              <a:gd name="connsiteY5" fmla="*/ 0 h 522515"/>
              <a:gd name="connsiteX6" fmla="*/ 3170711 w 3170711"/>
              <a:gd name="connsiteY6" fmla="*/ 0 h 52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0711" h="522515">
                <a:moveTo>
                  <a:pt x="0" y="522515"/>
                </a:moveTo>
                <a:cubicBezTo>
                  <a:pt x="242454" y="300842"/>
                  <a:pt x="484908" y="79170"/>
                  <a:pt x="724394" y="47502"/>
                </a:cubicBezTo>
                <a:cubicBezTo>
                  <a:pt x="963880" y="15834"/>
                  <a:pt x="1215241" y="320634"/>
                  <a:pt x="1436914" y="332509"/>
                </a:cubicBezTo>
                <a:cubicBezTo>
                  <a:pt x="1658587" y="344384"/>
                  <a:pt x="1846613" y="116775"/>
                  <a:pt x="2054431" y="118754"/>
                </a:cubicBezTo>
                <a:cubicBezTo>
                  <a:pt x="2262249" y="120733"/>
                  <a:pt x="2497776" y="364177"/>
                  <a:pt x="2683823" y="344385"/>
                </a:cubicBezTo>
                <a:cubicBezTo>
                  <a:pt x="2869870" y="324593"/>
                  <a:pt x="3170711" y="0"/>
                  <a:pt x="3170711" y="0"/>
                </a:cubicBezTo>
                <a:lnTo>
                  <a:pt x="3170711" y="0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B66326E-D36A-6CF2-588D-C09AFDDAFFE1}"/>
                  </a:ext>
                </a:extLst>
              </p:cNvPr>
              <p:cNvSpPr txBox="1"/>
              <p:nvPr/>
            </p:nvSpPr>
            <p:spPr>
              <a:xfrm>
                <a:off x="9325484" y="3463059"/>
                <a:ext cx="2617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B66326E-D36A-6CF2-588D-C09AFDDAF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5484" y="3463059"/>
                <a:ext cx="261798" cy="369332"/>
              </a:xfrm>
              <a:prstGeom prst="rect">
                <a:avLst/>
              </a:prstGeom>
              <a:blipFill>
                <a:blip r:embed="rId6"/>
                <a:stretch>
                  <a:fillRect l="-4545" r="-27273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947C873-8484-09CE-0C68-4132F7E929DD}"/>
                  </a:ext>
                </a:extLst>
              </p:cNvPr>
              <p:cNvSpPr txBox="1"/>
              <p:nvPr/>
            </p:nvSpPr>
            <p:spPr>
              <a:xfrm>
                <a:off x="10098603" y="4103775"/>
                <a:ext cx="447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947C873-8484-09CE-0C68-4132F7E92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8603" y="4103775"/>
                <a:ext cx="447751" cy="369332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4F94BE20-B4C2-99D4-3878-972216D7C78E}"/>
              </a:ext>
            </a:extLst>
          </p:cNvPr>
          <p:cNvSpPr/>
          <p:nvPr/>
        </p:nvSpPr>
        <p:spPr>
          <a:xfrm>
            <a:off x="10376822" y="38761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B85445-BBF3-BC07-10DB-0A2EDCCBAC1B}"/>
              </a:ext>
            </a:extLst>
          </p:cNvPr>
          <p:cNvSpPr/>
          <p:nvPr/>
        </p:nvSpPr>
        <p:spPr>
          <a:xfrm>
            <a:off x="10529222" y="40285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A4B9B76-21A0-0377-4526-841E9CFF0CBC}"/>
              </a:ext>
            </a:extLst>
          </p:cNvPr>
          <p:cNvSpPr/>
          <p:nvPr/>
        </p:nvSpPr>
        <p:spPr>
          <a:xfrm>
            <a:off x="10681622" y="4180965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40A18AE-A6FE-352F-D581-0D2B81049F2A}"/>
              </a:ext>
            </a:extLst>
          </p:cNvPr>
          <p:cNvSpPr/>
          <p:nvPr/>
        </p:nvSpPr>
        <p:spPr>
          <a:xfrm>
            <a:off x="10834022" y="3929602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7744DCE-9799-A815-4A35-07E3662553B0}"/>
              </a:ext>
            </a:extLst>
          </p:cNvPr>
          <p:cNvSpPr/>
          <p:nvPr/>
        </p:nvSpPr>
        <p:spPr>
          <a:xfrm>
            <a:off x="10796417" y="4082002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1B497D-5AC2-C833-3F62-EC71F4002831}"/>
              </a:ext>
            </a:extLst>
          </p:cNvPr>
          <p:cNvSpPr/>
          <p:nvPr/>
        </p:nvSpPr>
        <p:spPr>
          <a:xfrm>
            <a:off x="10628184" y="3913769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3181AC8-7CE5-1E62-690F-D21E5C29F538}"/>
              </a:ext>
            </a:extLst>
          </p:cNvPr>
          <p:cNvSpPr/>
          <p:nvPr/>
        </p:nvSpPr>
        <p:spPr>
          <a:xfrm>
            <a:off x="10339996" y="4101794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AEE4195-E118-E9FE-EBC0-D7E8A1EE3B74}"/>
              </a:ext>
            </a:extLst>
          </p:cNvPr>
          <p:cNvSpPr/>
          <p:nvPr/>
        </p:nvSpPr>
        <p:spPr>
          <a:xfrm>
            <a:off x="10446096" y="4254194"/>
            <a:ext cx="83127" cy="831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DF111AB-5C59-9595-E2C3-A5AF09FA591C}"/>
              </a:ext>
            </a:extLst>
          </p:cNvPr>
          <p:cNvSpPr/>
          <p:nvPr/>
        </p:nvSpPr>
        <p:spPr>
          <a:xfrm>
            <a:off x="9888804" y="3362251"/>
            <a:ext cx="1363961" cy="134054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EEEC133-68E6-0516-36BE-9094A2134FCC}"/>
              </a:ext>
            </a:extLst>
          </p:cNvPr>
          <p:cNvCxnSpPr>
            <a:endCxn id="28" idx="1"/>
          </p:cNvCxnSpPr>
          <p:nvPr/>
        </p:nvCxnSpPr>
        <p:spPr>
          <a:xfrm flipV="1">
            <a:off x="7164729" y="3558569"/>
            <a:ext cx="2923822" cy="15111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1534A6C-BA9C-76BC-E0E7-233FCA5C4F67}"/>
              </a:ext>
            </a:extLst>
          </p:cNvPr>
          <p:cNvCxnSpPr>
            <a:cxnSpLocks/>
            <a:endCxn id="28" idx="4"/>
          </p:cNvCxnSpPr>
          <p:nvPr/>
        </p:nvCxnSpPr>
        <p:spPr>
          <a:xfrm flipV="1">
            <a:off x="7164729" y="4702791"/>
            <a:ext cx="3406056" cy="3748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2">
            <a:extLst>
              <a:ext uri="{FF2B5EF4-FFF2-40B4-BE49-F238E27FC236}">
                <a16:creationId xmlns:a16="http://schemas.microsoft.com/office/drawing/2014/main" id="{0A415A64-E1C2-B0FC-09FF-9EABDACC5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66" y="6418623"/>
            <a:ext cx="5918242" cy="42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41243" tIns="39675" rIns="0" bIns="73002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Superradiance in Stars: Non-equilibrium approach to damping of fields in stellar media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8"/>
              </a:rPr>
              <a:t>Chadha-Day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,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9"/>
              </a:rPr>
              <a:t> Garbrecht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, JM, (2022)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562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942DE3D8-83FF-8ED3-58F7-FBD90D4C36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77"/>
          <a:stretch/>
        </p:blipFill>
        <p:spPr>
          <a:xfrm>
            <a:off x="569257" y="95046"/>
            <a:ext cx="11765178" cy="6762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CE2AD4-B2CA-3328-3B39-C3925F57E16F}"/>
                  </a:ext>
                </a:extLst>
              </p:cNvPr>
              <p:cNvSpPr txBox="1"/>
              <p:nvPr/>
            </p:nvSpPr>
            <p:spPr>
              <a:xfrm>
                <a:off x="10307255" y="1556794"/>
                <a:ext cx="1349280" cy="16650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1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000" b="0"/>
              </a:p>
              <a:p>
                <a:endParaRPr lang="en-GB" b="0" i="1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b="0"/>
              </a:p>
              <a:p>
                <a:endParaRPr lang="en-US"/>
              </a:p>
              <a:p>
                <a:r>
                  <a:rPr lang="en-US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CE2AD4-B2CA-3328-3B39-C3925F57E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255" y="1556794"/>
                <a:ext cx="1349280" cy="1665008"/>
              </a:xfrm>
              <a:prstGeom prst="rect">
                <a:avLst/>
              </a:prstGeom>
              <a:blipFill>
                <a:blip r:embed="rId3"/>
                <a:stretch>
                  <a:fillRect l="-935" t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498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math book&#10;&#10;Description automatically generated">
            <a:extLst>
              <a:ext uri="{FF2B5EF4-FFF2-40B4-BE49-F238E27FC236}">
                <a16:creationId xmlns:a16="http://schemas.microsoft.com/office/drawing/2014/main" id="{6FAD188A-AD6F-08A9-F3D0-F3018162A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68" y="0"/>
            <a:ext cx="9177948" cy="691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08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6370BF-5044-63D5-DF4B-2FACB878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21255" cy="717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75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mathematical equations&#10;&#10;Description automatically generated">
            <a:extLst>
              <a:ext uri="{FF2B5EF4-FFF2-40B4-BE49-F238E27FC236}">
                <a16:creationId xmlns:a16="http://schemas.microsoft.com/office/drawing/2014/main" id="{20630CD8-DA47-2FF3-C571-79974BB6F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85" y="0"/>
            <a:ext cx="9200709" cy="687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44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13788DC6-F578-C6EA-4C2C-92DF3361B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270" y="-112582"/>
            <a:ext cx="9332777" cy="697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54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B5F7A7-1DA8-6275-BAAD-139340EFA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66" y="809267"/>
            <a:ext cx="4426277" cy="5807597"/>
          </a:xfrm>
          <a:prstGeom prst="rect">
            <a:avLst/>
          </a:prstGeom>
        </p:spPr>
      </p:pic>
      <p:pic>
        <p:nvPicPr>
          <p:cNvPr id="6" name="Picture 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7C4D8095-74D9-695A-F513-D4D3E0CED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029" y="2246652"/>
            <a:ext cx="1556795" cy="615998"/>
          </a:xfrm>
          <a:prstGeom prst="rect">
            <a:avLst/>
          </a:prstGeom>
        </p:spPr>
      </p:pic>
      <p:pic>
        <p:nvPicPr>
          <p:cNvPr id="8" name="Picture 7" descr="A close up of a number&#10;&#10;AI-generated content may be incorrect.">
            <a:extLst>
              <a:ext uri="{FF2B5EF4-FFF2-40B4-BE49-F238E27FC236}">
                <a16:creationId xmlns:a16="http://schemas.microsoft.com/office/drawing/2014/main" id="{3166355D-4710-4B7E-938A-24D5BDA5D1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845"/>
          <a:stretch>
            <a:fillRect/>
          </a:stretch>
        </p:blipFill>
        <p:spPr>
          <a:xfrm>
            <a:off x="6411626" y="4269076"/>
            <a:ext cx="2133600" cy="11662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92A1FF-9FB6-E3D5-50C5-7565403A22D8}"/>
              </a:ext>
            </a:extLst>
          </p:cNvPr>
          <p:cNvSpPr txBox="1"/>
          <p:nvPr/>
        </p:nvSpPr>
        <p:spPr>
          <a:xfrm>
            <a:off x="1339083" y="221243"/>
            <a:ext cx="9513834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/>
              <a:t>Superradiance Constraints on Other Interactions with Bosons</a:t>
            </a:r>
            <a:br>
              <a:rPr lang="en-US"/>
            </a:br>
            <a:r>
              <a:rPr lang="en-US"/>
              <a:t>Bai, Cardoso , Chen, Li, </a:t>
            </a:r>
            <a:r>
              <a:rPr lang="en-US" b="1">
                <a:solidFill>
                  <a:schemeClr val="accent5"/>
                </a:solidFill>
              </a:rPr>
              <a:t>JM</a:t>
            </a:r>
            <a:r>
              <a:rPr lang="en-US"/>
              <a:t>, Seong (to appear soon)</a:t>
            </a:r>
          </a:p>
        </p:txBody>
      </p:sp>
      <p:pic>
        <p:nvPicPr>
          <p:cNvPr id="2050" name="Picture 2" descr="BBC Learning English - 今日短语/ Take ...">
            <a:extLst>
              <a:ext uri="{FF2B5EF4-FFF2-40B4-BE49-F238E27FC236}">
                <a16:creationId xmlns:a16="http://schemas.microsoft.com/office/drawing/2014/main" id="{76CAF763-8429-959C-A1E8-2E69D7B3D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615" y="2177714"/>
            <a:ext cx="2741698" cy="153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C6EADB-31D9-6C39-630D-357307DCF10C}"/>
              </a:ext>
            </a:extLst>
          </p:cNvPr>
          <p:cNvSpPr txBox="1"/>
          <p:nvPr/>
        </p:nvSpPr>
        <p:spPr>
          <a:xfrm rot="18872182">
            <a:off x="9625429" y="3436066"/>
            <a:ext cx="27849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solidFill>
                  <a:srgbClr val="C00000"/>
                </a:solidFill>
              </a:rPr>
              <a:t>Preliminary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0318B4-0228-EE16-4774-38E0EBE7047F}"/>
              </a:ext>
            </a:extLst>
          </p:cNvPr>
          <p:cNvSpPr txBox="1"/>
          <p:nvPr/>
        </p:nvSpPr>
        <p:spPr>
          <a:xfrm rot="18872182">
            <a:off x="-218402" y="2805228"/>
            <a:ext cx="27849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solidFill>
                  <a:srgbClr val="C0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063386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8" descr="This newly discovered neutron star might light the way for a whole new  class of stellar object">
            <a:extLst>
              <a:ext uri="{FF2B5EF4-FFF2-40B4-BE49-F238E27FC236}">
                <a16:creationId xmlns:a16="http://schemas.microsoft.com/office/drawing/2014/main" id="{81AFBBD9-6AFB-9DF4-8235-26DD059207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r="6283" b="-1"/>
          <a:stretch>
            <a:fillRect/>
          </a:stretch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92C64A-066C-E031-0EC6-B3EE2DF16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Axion DM Detection with Neutron Stars</a:t>
            </a:r>
          </a:p>
        </p:txBody>
      </p:sp>
    </p:spTree>
    <p:extLst>
      <p:ext uri="{BB962C8B-B14F-4D97-AF65-F5344CB8AC3E}">
        <p14:creationId xmlns:p14="http://schemas.microsoft.com/office/powerpoint/2010/main" val="3259894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D1E36-4486-E4D3-A0B1-8353722D3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49" descr="A screenshot of a computer&#10;&#10;Description automatically generated">
            <a:extLst>
              <a:ext uri="{FF2B5EF4-FFF2-40B4-BE49-F238E27FC236}">
                <a16:creationId xmlns:a16="http://schemas.microsoft.com/office/drawing/2014/main" id="{73CEDCF1-03D7-3A02-8D8D-FDB51869AA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0" t="19163" r="2943" b="1770"/>
          <a:stretch/>
        </p:blipFill>
        <p:spPr>
          <a:xfrm>
            <a:off x="973216" y="86948"/>
            <a:ext cx="10475087" cy="66841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AFD2ED44-C7D3-3C23-B85E-52D49CCB73FE}"/>
                  </a:ext>
                </a:extLst>
              </p:cNvPr>
              <p:cNvSpPr txBox="1"/>
              <p:nvPr/>
            </p:nvSpPr>
            <p:spPr>
              <a:xfrm>
                <a:off x="1940394" y="4071466"/>
                <a:ext cx="8540730" cy="9849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40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sz="4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4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sz="4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4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  <m:sup>
                        <m:r>
                          <a:rPr lang="en-US" sz="4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  <m:sup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4000"/>
                  <a:t>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  <m:sup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40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∼1/</m:t>
                    </m:r>
                    <m:r>
                      <m:rPr>
                        <m:sty m:val="p"/>
                      </m:rPr>
                      <a:rPr lang="en-GB" sz="4000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4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sz="4000"/>
              </a:p>
              <a:p>
                <a:endParaRPr lang="en-US" sz="1400"/>
              </a:p>
            </p:txBody>
          </p:sp>
        </mc:Choice>
        <mc:Fallback xmlns="">
          <p:sp>
            <p:nvSpPr>
              <p:cNvPr id="2053" name="TextBox 2052">
                <a:extLst>
                  <a:ext uri="{FF2B5EF4-FFF2-40B4-BE49-F238E27FC236}">
                    <a16:creationId xmlns:a16="http://schemas.microsoft.com/office/drawing/2014/main" id="{AFD2ED44-C7D3-3C23-B85E-52D49CCB73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0394" y="4071466"/>
                <a:ext cx="8540730" cy="984950"/>
              </a:xfrm>
              <a:prstGeom prst="rect">
                <a:avLst/>
              </a:prstGeom>
              <a:blipFill>
                <a:blip r:embed="rId4"/>
                <a:stretch>
                  <a:fillRect l="-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CC55FC-7B00-038A-602A-3276A8FBB49F}"/>
                  </a:ext>
                </a:extLst>
              </p:cNvPr>
              <p:cNvSpPr txBox="1"/>
              <p:nvPr/>
            </p:nvSpPr>
            <p:spPr>
              <a:xfrm>
                <a:off x="310205" y="1295193"/>
                <a:ext cx="5380681" cy="10616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800" i="1">
                    <a:latin typeface="+mj-lt"/>
                  </a:rPr>
                  <a:t>L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𝛾𝛾</m:t>
                            </m:r>
                          </m:sub>
                        </m:sSub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̃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acc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sz="2800">
                    <a:latin typeface="+mj-lt"/>
                  </a:rPr>
                  <a:t> </a:t>
                </a:r>
              </a:p>
              <a:p>
                <a:r>
                  <a:rPr lang="en-US" sz="2800">
                    <a:latin typeface="+mj-lt"/>
                  </a:rPr>
                  <a:t>  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endParaRPr lang="en-US" sz="2800" b="1">
                  <a:latin typeface="+mj-lt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CCC55FC-7B00-038A-602A-3276A8FBB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05" y="1295193"/>
                <a:ext cx="5380681" cy="1061637"/>
              </a:xfrm>
              <a:prstGeom prst="rect">
                <a:avLst/>
              </a:prstGeom>
              <a:blipFill>
                <a:blip r:embed="rId5"/>
                <a:stretch>
                  <a:fillRect l="-4000" t="-2353" b="-16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7797590-B50D-9B44-D895-7E7F13AC3A4F}"/>
              </a:ext>
            </a:extLst>
          </p:cNvPr>
          <p:cNvSpPr txBox="1"/>
          <p:nvPr/>
        </p:nvSpPr>
        <p:spPr>
          <a:xfrm>
            <a:off x="1541721" y="4934603"/>
            <a:ext cx="17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Early Proposals: </a:t>
            </a:r>
          </a:p>
        </p:txBody>
      </p:sp>
      <p:pic>
        <p:nvPicPr>
          <p:cNvPr id="4" name="Picture 3" descr="A blue line with black background&#10;&#10;AI-generated content may be incorrect.">
            <a:extLst>
              <a:ext uri="{FF2B5EF4-FFF2-40B4-BE49-F238E27FC236}">
                <a16:creationId xmlns:a16="http://schemas.microsoft.com/office/drawing/2014/main" id="{A255458D-6F4B-874B-DE42-7A10A5B9C0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2207" y="1594754"/>
            <a:ext cx="2096466" cy="1986608"/>
          </a:xfrm>
          <a:prstGeom prst="rect">
            <a:avLst/>
          </a:prstGeom>
        </p:spPr>
      </p:pic>
      <p:pic>
        <p:nvPicPr>
          <p:cNvPr id="6" name="Picture 6" descr="Radio telescope icon cartoon space study antenna">
            <a:extLst>
              <a:ext uri="{FF2B5EF4-FFF2-40B4-BE49-F238E27FC236}">
                <a16:creationId xmlns:a16="http://schemas.microsoft.com/office/drawing/2014/main" id="{C1E2580E-EE3C-BDFB-3EC1-89D920620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101" y="2356830"/>
            <a:ext cx="1083365" cy="129178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146296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315B07-4FE7-36CE-3416-6156249B2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atellite dish under a starry sky&#10;&#10;AI-generated content may be incorrect.">
            <a:extLst>
              <a:ext uri="{FF2B5EF4-FFF2-40B4-BE49-F238E27FC236}">
                <a16:creationId xmlns:a16="http://schemas.microsoft.com/office/drawing/2014/main" id="{2F131A01-7246-4384-E468-C9FEECB36C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3A9DD-91AE-79A1-D81D-2206BB0C0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663" y="-7223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098306-E0B1-74D2-3328-BF993263F53E}"/>
              </a:ext>
            </a:extLst>
          </p:cNvPr>
          <p:cNvSpPr txBox="1"/>
          <p:nvPr/>
        </p:nvSpPr>
        <p:spPr>
          <a:xfrm>
            <a:off x="633663" y="1801039"/>
            <a:ext cx="10515600" cy="59258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 fontAlgn="base">
              <a:lnSpc>
                <a:spcPct val="90000"/>
              </a:lnSpc>
              <a:spcAft>
                <a:spcPts val="600"/>
              </a:spcAft>
            </a:pPr>
            <a:r>
              <a:rPr lang="en-US" sz="2500" b="1" i="0" u="none" strike="noStrike" dirty="0">
                <a:solidFill>
                  <a:srgbClr val="FFFFFF"/>
                </a:solidFill>
                <a:effectLst/>
              </a:rPr>
              <a:t>Superradiance in stars</a:t>
            </a:r>
          </a:p>
          <a:p>
            <a:pPr lvl="1" fontAlgn="base">
              <a:lnSpc>
                <a:spcPct val="90000"/>
              </a:lnSpc>
              <a:spcAft>
                <a:spcPts val="600"/>
              </a:spcAft>
            </a:pPr>
            <a:endParaRPr lang="en-US" b="1" dirty="0">
              <a:solidFill>
                <a:srgbClr val="FFFFFF"/>
              </a:solidFill>
            </a:endParaRPr>
          </a:p>
          <a:p>
            <a:pPr lvl="3" indent="-22860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FFFF"/>
              </a:solidFill>
            </a:endParaRPr>
          </a:p>
          <a:p>
            <a:pPr lvl="1" fontAlgn="base">
              <a:lnSpc>
                <a:spcPct val="90000"/>
              </a:lnSpc>
              <a:spcAft>
                <a:spcPts val="600"/>
              </a:spcAft>
            </a:pPr>
            <a:r>
              <a:rPr lang="en-US" sz="2500" b="1" dirty="0">
                <a:solidFill>
                  <a:srgbClr val="FFFFFF"/>
                </a:solidFill>
              </a:rPr>
              <a:t>Axion dark matter detection with neutron stars</a:t>
            </a:r>
          </a:p>
          <a:p>
            <a:pPr marL="1143000" lvl="3" fontAlgn="base">
              <a:lnSpc>
                <a:spcPct val="90000"/>
              </a:lnSpc>
              <a:spcAft>
                <a:spcPts val="600"/>
              </a:spcAft>
            </a:pPr>
            <a:br>
              <a:rPr lang="en-US" dirty="0">
                <a:solidFill>
                  <a:srgbClr val="FFFFFF"/>
                </a:solidFill>
              </a:rPr>
            </a:br>
            <a:endParaRPr lang="en-US" b="1" dirty="0">
              <a:solidFill>
                <a:srgbClr val="FFFFFF"/>
              </a:solidFill>
            </a:endParaRPr>
          </a:p>
          <a:p>
            <a:pPr lvl="1" fontAlgn="base">
              <a:lnSpc>
                <a:spcPct val="90000"/>
              </a:lnSpc>
              <a:spcAft>
                <a:spcPts val="600"/>
              </a:spcAft>
            </a:pPr>
            <a:r>
              <a:rPr lang="en-US" sz="2500" b="1" dirty="0">
                <a:solidFill>
                  <a:srgbClr val="FFFFFF"/>
                </a:solidFill>
              </a:rPr>
              <a:t>Astrophysical Detection of High-Frequency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4160588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5D1B1-16EB-A28B-3E9E-5E8590BA0F51}"/>
              </a:ext>
            </a:extLst>
          </p:cNvPr>
          <p:cNvSpPr txBox="1"/>
          <p:nvPr/>
        </p:nvSpPr>
        <p:spPr>
          <a:xfrm>
            <a:off x="4618555" y="371860"/>
            <a:ext cx="2634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Kinetic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3FA9A8-CE54-C7FD-9D50-DD4B6F724DFB}"/>
                  </a:ext>
                </a:extLst>
              </p:cNvPr>
              <p:cNvSpPr txBox="1"/>
              <p:nvPr/>
            </p:nvSpPr>
            <p:spPr>
              <a:xfrm>
                <a:off x="5935871" y="2553375"/>
                <a:ext cx="8013700" cy="6812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GB" sz="28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. 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28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2800" i="1">
                  <a:latin typeface="Cambria Math" panose="02040503050406030204" pitchFamily="18" charset="0"/>
                </a:endParaRPr>
              </a:p>
              <a:p>
                <a:endParaRPr lang="en-US" sz="140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3FA9A8-CE54-C7FD-9D50-DD4B6F724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871" y="2553375"/>
                <a:ext cx="8013700" cy="681212"/>
              </a:xfrm>
              <a:prstGeom prst="rect">
                <a:avLst/>
              </a:prstGeom>
              <a:blipFill>
                <a:blip r:embed="rId2"/>
                <a:stretch>
                  <a:fillRect l="-1741" t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AF692DF-D140-5E7A-C4F5-04937D55C8DB}"/>
              </a:ext>
            </a:extLst>
          </p:cNvPr>
          <p:cNvSpPr txBox="1"/>
          <p:nvPr/>
        </p:nvSpPr>
        <p:spPr>
          <a:xfrm>
            <a:off x="3619500" y="6193751"/>
            <a:ext cx="463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rgbClr val="7030A0"/>
                </a:solidFill>
              </a:rPr>
              <a:t>[</a:t>
            </a:r>
            <a:r>
              <a:rPr lang="en-GB" sz="1800" b="1" u="none" strike="noStrike">
                <a:solidFill>
                  <a:srgbClr val="7030A0"/>
                </a:solidFill>
                <a:effectLst/>
                <a:latin typeface="-apple-system"/>
              </a:rPr>
              <a:t>JM</a:t>
            </a:r>
            <a:r>
              <a:rPr lang="en-GB" sz="1800" b="0" i="1" u="none" strike="noStrike">
                <a:solidFill>
                  <a:srgbClr val="7030A0"/>
                </a:solidFill>
                <a:effectLst/>
                <a:latin typeface="-apple-system"/>
              </a:rPr>
              <a:t>, Millington, Garbrecht, JCAP</a:t>
            </a:r>
            <a:r>
              <a:rPr lang="en-GB" sz="1800" b="0" i="0" u="none" strike="noStrike">
                <a:solidFill>
                  <a:srgbClr val="7030A0"/>
                </a:solidFill>
                <a:effectLst/>
                <a:latin typeface="-apple-system"/>
              </a:rPr>
              <a:t> 12 (2023) 031]</a:t>
            </a:r>
          </a:p>
          <a:p>
            <a:endParaRPr lang="en-US"/>
          </a:p>
        </p:txBody>
      </p:sp>
      <p:pic>
        <p:nvPicPr>
          <p:cNvPr id="7172" name="Picture 4" descr="Prove that the kinetic energy of a gas is directly proportional to the  absolute temperature of the gas.">
            <a:extLst>
              <a:ext uri="{FF2B5EF4-FFF2-40B4-BE49-F238E27FC236}">
                <a16:creationId xmlns:a16="http://schemas.microsoft.com/office/drawing/2014/main" id="{072742BB-4B9C-BBC1-1B59-34F4399BC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397056"/>
            <a:ext cx="5029200" cy="424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151AC7-360A-EE7F-36F6-418983615E39}"/>
                  </a:ext>
                </a:extLst>
              </p:cNvPr>
              <p:cNvSpPr txBox="1"/>
              <p:nvPr/>
            </p:nvSpPr>
            <p:spPr>
              <a:xfrm>
                <a:off x="2104097" y="772974"/>
                <a:ext cx="2319096" cy="624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3200"/>
                  <a:t>(</a:t>
                </a:r>
                <a:r>
                  <a:rPr lang="en-US" sz="3200" b="1"/>
                  <a:t>k</a:t>
                </a:r>
                <a:r>
                  <a:rPr lang="en-US" sz="3200"/>
                  <a:t> , </a:t>
                </a:r>
                <a:r>
                  <a:rPr lang="en-US" sz="3200" b="1"/>
                  <a:t>x</a:t>
                </a:r>
                <a:r>
                  <a:rPr lang="en-US" sz="3200"/>
                  <a:t>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151AC7-360A-EE7F-36F6-418983615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097" y="772974"/>
                <a:ext cx="2319096" cy="624082"/>
              </a:xfrm>
              <a:prstGeom prst="rect">
                <a:avLst/>
              </a:prstGeom>
              <a:blipFill>
                <a:blip r:embed="rId4"/>
                <a:stretch>
                  <a:fillRect l="-4348" t="-12000" r="-6522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C343C3A-BB33-AAFE-19DD-8709EB5D8768}"/>
                  </a:ext>
                </a:extLst>
              </p:cNvPr>
              <p:cNvSpPr txBox="1"/>
              <p:nvPr/>
            </p:nvSpPr>
            <p:spPr>
              <a:xfrm>
                <a:off x="6904892" y="3998056"/>
                <a:ext cx="3792512" cy="507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d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C343C3A-BB33-AAFE-19DD-8709EB5D8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892" y="3998056"/>
                <a:ext cx="3792512" cy="507511"/>
              </a:xfrm>
              <a:prstGeom prst="rect">
                <a:avLst/>
              </a:prstGeom>
              <a:blipFill>
                <a:blip r:embed="rId5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3A61CD7-B61D-697D-FE4C-B1CFF1A939A8}"/>
              </a:ext>
            </a:extLst>
          </p:cNvPr>
          <p:cNvSpPr txBox="1"/>
          <p:nvPr/>
        </p:nvSpPr>
        <p:spPr>
          <a:xfrm>
            <a:off x="1598766" y="5641701"/>
            <a:ext cx="101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Photons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7D60B-20C2-D343-C7FC-C7E5EE615E37}"/>
              </a:ext>
            </a:extLst>
          </p:cNvPr>
          <p:cNvGrpSpPr/>
          <p:nvPr/>
        </p:nvGrpSpPr>
        <p:grpSpPr>
          <a:xfrm>
            <a:off x="10313580" y="3551490"/>
            <a:ext cx="1873602" cy="1471741"/>
            <a:chOff x="676517" y="1622417"/>
            <a:chExt cx="2116570" cy="150608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97A2F0-AB2A-8985-EF13-9B77F207A1C2}"/>
                </a:ext>
              </a:extLst>
            </p:cNvPr>
            <p:cNvGrpSpPr/>
            <p:nvPr/>
          </p:nvGrpSpPr>
          <p:grpSpPr>
            <a:xfrm>
              <a:off x="971444" y="1801939"/>
              <a:ext cx="1432565" cy="963518"/>
              <a:chOff x="7412019" y="3203729"/>
              <a:chExt cx="2955902" cy="188396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A1B95F9-1ACB-5F7C-B3FF-D4DFF9F1866E}"/>
                  </a:ext>
                </a:extLst>
              </p:cNvPr>
              <p:cNvGrpSpPr/>
              <p:nvPr/>
            </p:nvGrpSpPr>
            <p:grpSpPr>
              <a:xfrm>
                <a:off x="8888168" y="3291712"/>
                <a:ext cx="202044" cy="1408869"/>
                <a:chOff x="7812403" y="1463423"/>
                <a:chExt cx="256009" cy="2495826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EC54A38D-9AF3-AFCC-FD28-B7C84ED597BA}"/>
                    </a:ext>
                  </a:extLst>
                </p:cNvPr>
                <p:cNvGrpSpPr/>
                <p:nvPr/>
              </p:nvGrpSpPr>
              <p:grpSpPr>
                <a:xfrm>
                  <a:off x="7812403" y="1463423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44D8DDAA-B6C2-6D21-BD00-F3AB8A029113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60" name="Arc 59">
                      <a:extLst>
                        <a:ext uri="{FF2B5EF4-FFF2-40B4-BE49-F238E27FC236}">
                          <a16:creationId xmlns:a16="http://schemas.microsoft.com/office/drawing/2014/main" id="{391BE71F-6B36-1DAE-95C7-078B6ACFB6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61" name="Arc 60">
                      <a:extLst>
                        <a:ext uri="{FF2B5EF4-FFF2-40B4-BE49-F238E27FC236}">
                          <a16:creationId xmlns:a16="http://schemas.microsoft.com/office/drawing/2014/main" id="{3B005B17-1D7E-8741-2095-5B0046FF25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62" name="Arc 61">
                      <a:extLst>
                        <a:ext uri="{FF2B5EF4-FFF2-40B4-BE49-F238E27FC236}">
                          <a16:creationId xmlns:a16="http://schemas.microsoft.com/office/drawing/2014/main" id="{A2BB9EF8-548E-358B-9F49-4C5FAFB11A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63" name="Arc 62">
                      <a:extLst>
                        <a:ext uri="{FF2B5EF4-FFF2-40B4-BE49-F238E27FC236}">
                          <a16:creationId xmlns:a16="http://schemas.microsoft.com/office/drawing/2014/main" id="{CB301B80-069B-3D62-61B7-D11783CE3D3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33C3AD5C-A823-358C-6E7D-F90D409E8FD7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56" name="Arc 55">
                      <a:extLst>
                        <a:ext uri="{FF2B5EF4-FFF2-40B4-BE49-F238E27FC236}">
                          <a16:creationId xmlns:a16="http://schemas.microsoft.com/office/drawing/2014/main" id="{D314412A-EED9-967D-7CF3-7D2B6408BB2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7" name="Arc 56">
                      <a:extLst>
                        <a:ext uri="{FF2B5EF4-FFF2-40B4-BE49-F238E27FC236}">
                          <a16:creationId xmlns:a16="http://schemas.microsoft.com/office/drawing/2014/main" id="{70A28F53-C167-0238-859C-EAC39EADF1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8" name="Arc 57">
                      <a:extLst>
                        <a:ext uri="{FF2B5EF4-FFF2-40B4-BE49-F238E27FC236}">
                          <a16:creationId xmlns:a16="http://schemas.microsoft.com/office/drawing/2014/main" id="{77174C13-A245-83E2-C10E-0D7351FF149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9" name="Arc 58">
                      <a:extLst>
                        <a:ext uri="{FF2B5EF4-FFF2-40B4-BE49-F238E27FC236}">
                          <a16:creationId xmlns:a16="http://schemas.microsoft.com/office/drawing/2014/main" id="{196DCA52-C8C5-CC07-81C2-6EDD6F03B6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D32196B-F82A-483C-EB97-57D06DC7E986}"/>
                    </a:ext>
                  </a:extLst>
                </p:cNvPr>
                <p:cNvGrpSpPr/>
                <p:nvPr/>
              </p:nvGrpSpPr>
              <p:grpSpPr>
                <a:xfrm>
                  <a:off x="7844853" y="2700987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44" name="Group 43">
                    <a:extLst>
                      <a:ext uri="{FF2B5EF4-FFF2-40B4-BE49-F238E27FC236}">
                        <a16:creationId xmlns:a16="http://schemas.microsoft.com/office/drawing/2014/main" id="{76307FFD-D05C-F69F-5621-7F27011F9671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50" name="Arc 49">
                      <a:extLst>
                        <a:ext uri="{FF2B5EF4-FFF2-40B4-BE49-F238E27FC236}">
                          <a16:creationId xmlns:a16="http://schemas.microsoft.com/office/drawing/2014/main" id="{A6914E13-3475-E78F-43E2-8FB6AC2051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1" name="Arc 50">
                      <a:extLst>
                        <a:ext uri="{FF2B5EF4-FFF2-40B4-BE49-F238E27FC236}">
                          <a16:creationId xmlns:a16="http://schemas.microsoft.com/office/drawing/2014/main" id="{095DDAB5-64B9-7F03-4C95-143E69E437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2" name="Arc 51">
                      <a:extLst>
                        <a:ext uri="{FF2B5EF4-FFF2-40B4-BE49-F238E27FC236}">
                          <a16:creationId xmlns:a16="http://schemas.microsoft.com/office/drawing/2014/main" id="{FBA7A9A7-4587-BE54-F211-D90B092DF1D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3" name="Arc 52">
                      <a:extLst>
                        <a:ext uri="{FF2B5EF4-FFF2-40B4-BE49-F238E27FC236}">
                          <a16:creationId xmlns:a16="http://schemas.microsoft.com/office/drawing/2014/main" id="{11276903-8B78-87F4-3021-3746E506AC1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8323D64C-368F-BD7E-3982-E32DD7003EFD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46" name="Arc 45">
                      <a:extLst>
                        <a:ext uri="{FF2B5EF4-FFF2-40B4-BE49-F238E27FC236}">
                          <a16:creationId xmlns:a16="http://schemas.microsoft.com/office/drawing/2014/main" id="{76E1A9D1-4698-E8C7-0BAC-085243C235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7" name="Arc 46">
                      <a:extLst>
                        <a:ext uri="{FF2B5EF4-FFF2-40B4-BE49-F238E27FC236}">
                          <a16:creationId xmlns:a16="http://schemas.microsoft.com/office/drawing/2014/main" id="{46C43FC6-58DE-AD04-9DC2-55028A5D39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8" name="Arc 47">
                      <a:extLst>
                        <a:ext uri="{FF2B5EF4-FFF2-40B4-BE49-F238E27FC236}">
                          <a16:creationId xmlns:a16="http://schemas.microsoft.com/office/drawing/2014/main" id="{9754C8E4-2F7C-7E47-C1C4-A655025DD25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9" name="Arc 48">
                      <a:extLst>
                        <a:ext uri="{FF2B5EF4-FFF2-40B4-BE49-F238E27FC236}">
                          <a16:creationId xmlns:a16="http://schemas.microsoft.com/office/drawing/2014/main" id="{7953299F-D59A-838A-A0F5-644A09A1E6A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7E4DF96-3EA4-47D5-19D5-D4A495DAFE6D}"/>
                  </a:ext>
                </a:extLst>
              </p:cNvPr>
              <p:cNvGrpSpPr/>
              <p:nvPr/>
            </p:nvGrpSpPr>
            <p:grpSpPr>
              <a:xfrm rot="5562499">
                <a:off x="9562465" y="2600316"/>
                <a:ext cx="202044" cy="1408869"/>
                <a:chOff x="7812403" y="1463423"/>
                <a:chExt cx="256009" cy="2495826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7105CEEC-C86C-DF4D-1629-4FEE9CA561F0}"/>
                    </a:ext>
                  </a:extLst>
                </p:cNvPr>
                <p:cNvGrpSpPr/>
                <p:nvPr/>
              </p:nvGrpSpPr>
              <p:grpSpPr>
                <a:xfrm>
                  <a:off x="7812403" y="1463423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A149F19B-3C7C-5717-1541-334BBCA71976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38" name="Arc 37">
                      <a:extLst>
                        <a:ext uri="{FF2B5EF4-FFF2-40B4-BE49-F238E27FC236}">
                          <a16:creationId xmlns:a16="http://schemas.microsoft.com/office/drawing/2014/main" id="{EFE48F07-3018-459F-0595-AEA14DA68D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9" name="Arc 38">
                      <a:extLst>
                        <a:ext uri="{FF2B5EF4-FFF2-40B4-BE49-F238E27FC236}">
                          <a16:creationId xmlns:a16="http://schemas.microsoft.com/office/drawing/2014/main" id="{AA717E4C-FCEE-3C50-0D2B-82EF8862AD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0" name="Arc 39">
                      <a:extLst>
                        <a:ext uri="{FF2B5EF4-FFF2-40B4-BE49-F238E27FC236}">
                          <a16:creationId xmlns:a16="http://schemas.microsoft.com/office/drawing/2014/main" id="{E734D03F-A779-14F4-E1B5-B983D1F7DC7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1" name="Arc 40">
                      <a:extLst>
                        <a:ext uri="{FF2B5EF4-FFF2-40B4-BE49-F238E27FC236}">
                          <a16:creationId xmlns:a16="http://schemas.microsoft.com/office/drawing/2014/main" id="{C374CA78-EB51-B613-3BAC-62C8D3CCDA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5A2D0838-37EF-3EB3-48A5-22B4AA794B26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34" name="Arc 33">
                      <a:extLst>
                        <a:ext uri="{FF2B5EF4-FFF2-40B4-BE49-F238E27FC236}">
                          <a16:creationId xmlns:a16="http://schemas.microsoft.com/office/drawing/2014/main" id="{3705DDE7-146E-2B7F-842C-244D88EB02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5" name="Arc 34">
                      <a:extLst>
                        <a:ext uri="{FF2B5EF4-FFF2-40B4-BE49-F238E27FC236}">
                          <a16:creationId xmlns:a16="http://schemas.microsoft.com/office/drawing/2014/main" id="{42042264-A92E-B73A-1ADA-3EA936E7DE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6" name="Arc 35">
                      <a:extLst>
                        <a:ext uri="{FF2B5EF4-FFF2-40B4-BE49-F238E27FC236}">
                          <a16:creationId xmlns:a16="http://schemas.microsoft.com/office/drawing/2014/main" id="{44DB94E7-93BA-14A3-EF5B-1D23F7610B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7" name="Arc 36">
                      <a:extLst>
                        <a:ext uri="{FF2B5EF4-FFF2-40B4-BE49-F238E27FC236}">
                          <a16:creationId xmlns:a16="http://schemas.microsoft.com/office/drawing/2014/main" id="{7D2EA1D5-9B29-E51C-DC4A-5D17A1B49B0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450685B2-782F-A8BA-7900-DE1BBEACB81B}"/>
                    </a:ext>
                  </a:extLst>
                </p:cNvPr>
                <p:cNvGrpSpPr/>
                <p:nvPr/>
              </p:nvGrpSpPr>
              <p:grpSpPr>
                <a:xfrm>
                  <a:off x="7844853" y="2700987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D5AE857A-9621-B9CC-A666-DFE5A08C9B40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28" name="Arc 27">
                      <a:extLst>
                        <a:ext uri="{FF2B5EF4-FFF2-40B4-BE49-F238E27FC236}">
                          <a16:creationId xmlns:a16="http://schemas.microsoft.com/office/drawing/2014/main" id="{5704FD1D-BE9F-570A-A472-96A0EB9EFA7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29" name="Arc 28">
                      <a:extLst>
                        <a:ext uri="{FF2B5EF4-FFF2-40B4-BE49-F238E27FC236}">
                          <a16:creationId xmlns:a16="http://schemas.microsoft.com/office/drawing/2014/main" id="{F7A2888F-1754-4FC5-8E47-F1AB577A0E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0" name="Arc 29">
                      <a:extLst>
                        <a:ext uri="{FF2B5EF4-FFF2-40B4-BE49-F238E27FC236}">
                          <a16:creationId xmlns:a16="http://schemas.microsoft.com/office/drawing/2014/main" id="{64740B74-21E3-9242-07A5-8F3730049A8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31" name="Arc 30">
                      <a:extLst>
                        <a:ext uri="{FF2B5EF4-FFF2-40B4-BE49-F238E27FC236}">
                          <a16:creationId xmlns:a16="http://schemas.microsoft.com/office/drawing/2014/main" id="{59A9FDE6-BB38-1AFA-8765-EEB39634640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A01A69A7-120A-614D-453E-117035FE469A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24" name="Arc 23">
                      <a:extLst>
                        <a:ext uri="{FF2B5EF4-FFF2-40B4-BE49-F238E27FC236}">
                          <a16:creationId xmlns:a16="http://schemas.microsoft.com/office/drawing/2014/main" id="{AA6995A0-0BE0-5426-9392-971A118EA45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25" name="Arc 24">
                      <a:extLst>
                        <a:ext uri="{FF2B5EF4-FFF2-40B4-BE49-F238E27FC236}">
                          <a16:creationId xmlns:a16="http://schemas.microsoft.com/office/drawing/2014/main" id="{B157EB17-2FB3-50F8-F894-FCFC528DC0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26" name="Arc 25">
                      <a:extLst>
                        <a:ext uri="{FF2B5EF4-FFF2-40B4-BE49-F238E27FC236}">
                          <a16:creationId xmlns:a16="http://schemas.microsoft.com/office/drawing/2014/main" id="{00774AE2-E9A7-062C-DF61-552DAD33BA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27" name="Arc 26">
                      <a:extLst>
                        <a:ext uri="{FF2B5EF4-FFF2-40B4-BE49-F238E27FC236}">
                          <a16:creationId xmlns:a16="http://schemas.microsoft.com/office/drawing/2014/main" id="{884FC7E9-4A03-10F9-0910-72A4C412AC6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</p:grp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28141B4-E46B-8630-63FD-C108E65D0199}"/>
                  </a:ext>
                </a:extLst>
              </p:cNvPr>
              <p:cNvCxnSpPr>
                <a:stCxn id="28" idx="2"/>
              </p:cNvCxnSpPr>
              <p:nvPr/>
            </p:nvCxnSpPr>
            <p:spPr>
              <a:xfrm flipH="1">
                <a:off x="7412019" y="3284256"/>
                <a:ext cx="1547216" cy="409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62F96004-D2FC-19B1-01F8-C52F300EFF38}"/>
                  </a:ext>
                </a:extLst>
              </p:cNvPr>
              <p:cNvSpPr/>
              <p:nvPr/>
            </p:nvSpPr>
            <p:spPr>
              <a:xfrm>
                <a:off x="8833096" y="3230466"/>
                <a:ext cx="126819" cy="12641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A4B4A70-80ED-CF3B-FB29-A536A167A14F}"/>
                  </a:ext>
                </a:extLst>
              </p:cNvPr>
              <p:cNvSpPr/>
              <p:nvPr/>
            </p:nvSpPr>
            <p:spPr>
              <a:xfrm>
                <a:off x="8828980" y="4694423"/>
                <a:ext cx="392655" cy="393271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A39CBE9-DF83-506F-C2C0-99A07ACD5A04}"/>
                  </a:ext>
                </a:extLst>
              </p:cNvPr>
              <p:cNvCxnSpPr>
                <a:cxnSpLocks/>
                <a:endCxn id="17" idx="5"/>
              </p:cNvCxnSpPr>
              <p:nvPr/>
            </p:nvCxnSpPr>
            <p:spPr>
              <a:xfrm>
                <a:off x="8888168" y="4732823"/>
                <a:ext cx="275964" cy="2972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D3BC489-4AFA-9554-884E-10A74E1950F7}"/>
                  </a:ext>
                </a:extLst>
              </p:cNvPr>
              <p:cNvCxnSpPr>
                <a:cxnSpLocks/>
                <a:stCxn id="17" idx="3"/>
                <a:endCxn id="17" idx="7"/>
              </p:cNvCxnSpPr>
              <p:nvPr/>
            </p:nvCxnSpPr>
            <p:spPr>
              <a:xfrm flipV="1">
                <a:off x="8886483" y="4752016"/>
                <a:ext cx="277649" cy="27808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1683810-C791-9B5D-D3FB-7606875F540C}"/>
                    </a:ext>
                  </a:extLst>
                </p:cNvPr>
                <p:cNvSpPr txBox="1"/>
                <p:nvPr/>
              </p:nvSpPr>
              <p:spPr>
                <a:xfrm>
                  <a:off x="676517" y="1629364"/>
                  <a:ext cx="419616" cy="3779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1683810-C791-9B5D-D3FB-7606875F54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517" y="1629364"/>
                  <a:ext cx="419616" cy="37795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DCB94E1-8BB6-5872-D332-E2FB72731879}"/>
                    </a:ext>
                  </a:extLst>
                </p:cNvPr>
                <p:cNvSpPr txBox="1"/>
                <p:nvPr/>
              </p:nvSpPr>
              <p:spPr>
                <a:xfrm>
                  <a:off x="2380061" y="1622417"/>
                  <a:ext cx="413026" cy="3779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DCB94E1-8BB6-5872-D332-E2FB727318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0061" y="1622417"/>
                  <a:ext cx="413026" cy="377951"/>
                </a:xfrm>
                <a:prstGeom prst="rect">
                  <a:avLst/>
                </a:prstGeom>
                <a:blipFill>
                  <a:blip r:embed="rId7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2FCE216-AF4D-76CA-F169-306950F068DB}"/>
                    </a:ext>
                  </a:extLst>
                </p:cNvPr>
                <p:cNvSpPr txBox="1"/>
                <p:nvPr/>
              </p:nvSpPr>
              <p:spPr>
                <a:xfrm>
                  <a:off x="1537352" y="2750552"/>
                  <a:ext cx="442218" cy="3779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oMath>
                    </m:oMathPara>
                  </a14:m>
                  <a:endParaRPr lang="en-US" b="1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2FCE216-AF4D-76CA-F169-306950F068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7352" y="2750552"/>
                  <a:ext cx="442218" cy="37795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69765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5D1B1-16EB-A28B-3E9E-5E8590BA0F51}"/>
              </a:ext>
            </a:extLst>
          </p:cNvPr>
          <p:cNvSpPr txBox="1"/>
          <p:nvPr/>
        </p:nvSpPr>
        <p:spPr>
          <a:xfrm>
            <a:off x="4927110" y="283916"/>
            <a:ext cx="2634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Kinetic Theory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F692DF-D140-5E7A-C4F5-04937D55C8DB}"/>
              </a:ext>
            </a:extLst>
          </p:cNvPr>
          <p:cNvSpPr txBox="1"/>
          <p:nvPr/>
        </p:nvSpPr>
        <p:spPr>
          <a:xfrm>
            <a:off x="3619500" y="6193751"/>
            <a:ext cx="463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rgbClr val="7030A0"/>
                </a:solidFill>
              </a:rPr>
              <a:t>[</a:t>
            </a:r>
            <a:r>
              <a:rPr lang="en-GB" sz="1800" b="1" u="none" strike="noStrike">
                <a:solidFill>
                  <a:srgbClr val="7030A0"/>
                </a:solidFill>
                <a:effectLst/>
                <a:latin typeface="-apple-system"/>
              </a:rPr>
              <a:t>JM</a:t>
            </a:r>
            <a:r>
              <a:rPr lang="en-GB" sz="1800" b="0" i="1" u="none" strike="noStrike">
                <a:solidFill>
                  <a:srgbClr val="7030A0"/>
                </a:solidFill>
                <a:effectLst/>
                <a:latin typeface="-apple-system"/>
              </a:rPr>
              <a:t>, Millington, Garbrecht, JCAP</a:t>
            </a:r>
            <a:r>
              <a:rPr lang="en-GB" sz="1800" b="0" i="0" u="none" strike="noStrike">
                <a:solidFill>
                  <a:srgbClr val="7030A0"/>
                </a:solidFill>
                <a:effectLst/>
                <a:latin typeface="-apple-system"/>
              </a:rPr>
              <a:t> 12 (2023) 031]</a:t>
            </a:r>
          </a:p>
          <a:p>
            <a:endParaRPr lang="en-US"/>
          </a:p>
        </p:txBody>
      </p:sp>
      <p:pic>
        <p:nvPicPr>
          <p:cNvPr id="7172" name="Picture 4" descr="Prove that the kinetic energy of a gas is directly proportional to the  absolute temperature of the gas.">
            <a:extLst>
              <a:ext uri="{FF2B5EF4-FFF2-40B4-BE49-F238E27FC236}">
                <a16:creationId xmlns:a16="http://schemas.microsoft.com/office/drawing/2014/main" id="{072742BB-4B9C-BBC1-1B59-34F4399BC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5" y="1306677"/>
            <a:ext cx="5029200" cy="424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151AC7-360A-EE7F-36F6-418983615E39}"/>
                  </a:ext>
                </a:extLst>
              </p:cNvPr>
              <p:cNvSpPr txBox="1"/>
              <p:nvPr/>
            </p:nvSpPr>
            <p:spPr>
              <a:xfrm>
                <a:off x="2027907" y="682595"/>
                <a:ext cx="2319096" cy="624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3200"/>
                  <a:t>(k , x)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151AC7-360A-EE7F-36F6-418983615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907" y="682595"/>
                <a:ext cx="2319096" cy="624082"/>
              </a:xfrm>
              <a:prstGeom prst="rect">
                <a:avLst/>
              </a:prstGeom>
              <a:blipFill>
                <a:blip r:embed="rId3"/>
                <a:stretch>
                  <a:fillRect l="-3804" t="-12000" r="-5435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0FC9B1-263B-A264-8183-A37315F3F4FB}"/>
                  </a:ext>
                </a:extLst>
              </p:cNvPr>
              <p:cNvSpPr txBox="1"/>
              <p:nvPr/>
            </p:nvSpPr>
            <p:spPr>
              <a:xfrm>
                <a:off x="6910669" y="2848391"/>
                <a:ext cx="3333769" cy="11612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36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GB" sz="3600" i="1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0FC9B1-263B-A264-8183-A37315F3F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0669" y="2848391"/>
                <a:ext cx="3333769" cy="1161215"/>
              </a:xfrm>
              <a:prstGeom prst="rect">
                <a:avLst/>
              </a:prstGeom>
              <a:blipFill>
                <a:blip r:embed="rId4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 7">
            <a:extLst>
              <a:ext uri="{FF2B5EF4-FFF2-40B4-BE49-F238E27FC236}">
                <a16:creationId xmlns:a16="http://schemas.microsoft.com/office/drawing/2014/main" id="{323FCEA2-D845-1FD0-E749-47A44A0D40CF}"/>
              </a:ext>
            </a:extLst>
          </p:cNvPr>
          <p:cNvSpPr/>
          <p:nvPr/>
        </p:nvSpPr>
        <p:spPr>
          <a:xfrm>
            <a:off x="1447800" y="1542792"/>
            <a:ext cx="3479310" cy="3207008"/>
          </a:xfrm>
          <a:custGeom>
            <a:avLst/>
            <a:gdLst>
              <a:gd name="connsiteX0" fmla="*/ 0 w 3479310"/>
              <a:gd name="connsiteY0" fmla="*/ 3207008 h 3207008"/>
              <a:gd name="connsiteX1" fmla="*/ 406400 w 3479310"/>
              <a:gd name="connsiteY1" fmla="*/ 2356108 h 3207008"/>
              <a:gd name="connsiteX2" fmla="*/ 482600 w 3479310"/>
              <a:gd name="connsiteY2" fmla="*/ 1733808 h 3207008"/>
              <a:gd name="connsiteX3" fmla="*/ 1612900 w 3479310"/>
              <a:gd name="connsiteY3" fmla="*/ 984508 h 3207008"/>
              <a:gd name="connsiteX4" fmla="*/ 2489200 w 3479310"/>
              <a:gd name="connsiteY4" fmla="*/ 628908 h 3207008"/>
              <a:gd name="connsiteX5" fmla="*/ 3009900 w 3479310"/>
              <a:gd name="connsiteY5" fmla="*/ 463808 h 3207008"/>
              <a:gd name="connsiteX6" fmla="*/ 3441700 w 3479310"/>
              <a:gd name="connsiteY6" fmla="*/ 44708 h 3207008"/>
              <a:gd name="connsiteX7" fmla="*/ 3429000 w 3479310"/>
              <a:gd name="connsiteY7" fmla="*/ 32008 h 320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9310" h="3207008">
                <a:moveTo>
                  <a:pt x="0" y="3207008"/>
                </a:moveTo>
                <a:cubicBezTo>
                  <a:pt x="162983" y="2904324"/>
                  <a:pt x="325967" y="2601641"/>
                  <a:pt x="406400" y="2356108"/>
                </a:cubicBezTo>
                <a:cubicBezTo>
                  <a:pt x="486833" y="2110575"/>
                  <a:pt x="281517" y="1962408"/>
                  <a:pt x="482600" y="1733808"/>
                </a:cubicBezTo>
                <a:cubicBezTo>
                  <a:pt x="683683" y="1505208"/>
                  <a:pt x="1278467" y="1168658"/>
                  <a:pt x="1612900" y="984508"/>
                </a:cubicBezTo>
                <a:cubicBezTo>
                  <a:pt x="1947333" y="800358"/>
                  <a:pt x="2256367" y="715691"/>
                  <a:pt x="2489200" y="628908"/>
                </a:cubicBezTo>
                <a:cubicBezTo>
                  <a:pt x="2722033" y="542125"/>
                  <a:pt x="2851150" y="561175"/>
                  <a:pt x="3009900" y="463808"/>
                </a:cubicBezTo>
                <a:cubicBezTo>
                  <a:pt x="3168650" y="366441"/>
                  <a:pt x="3441700" y="44708"/>
                  <a:pt x="3441700" y="44708"/>
                </a:cubicBezTo>
                <a:cubicBezTo>
                  <a:pt x="3511550" y="-27259"/>
                  <a:pt x="3470275" y="2374"/>
                  <a:pt x="3429000" y="32008"/>
                </a:cubicBezTo>
              </a:path>
            </a:pathLst>
          </a:custGeom>
          <a:noFill/>
          <a:ln w="539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3E40CB-BEB5-6023-BE91-ED686726A814}"/>
                  </a:ext>
                </a:extLst>
              </p:cNvPr>
              <p:cNvSpPr txBox="1"/>
              <p:nvPr/>
            </p:nvSpPr>
            <p:spPr>
              <a:xfrm>
                <a:off x="4347003" y="4554860"/>
                <a:ext cx="7681801" cy="167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  <m:r>
                        <a:rPr lang="en-GB" sz="4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4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GB" sz="4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40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  <m:sup>
                              <m:r>
                                <a:rPr lang="en-US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40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0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40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40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4000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  <m:r>
                                    <a:rPr lang="en-GB" sz="40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GB" sz="40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4000" b="1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𝝐</m:t>
                                      </m:r>
                                    </m:e>
                                    <m:sub>
                                      <m:r>
                                        <a:rPr lang="en-GB" sz="40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lang="en-GB" sz="40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⋅</m:t>
                              </m:r>
                              <m:r>
                                <a:rPr lang="en-GB" sz="4000" b="0" i="0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400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GB" sz="40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GB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sz="4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3E40CB-BEB5-6023-BE91-ED686726A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003" y="4554860"/>
                <a:ext cx="7681801" cy="1671611"/>
              </a:xfrm>
              <a:prstGeom prst="rect">
                <a:avLst/>
              </a:prstGeom>
              <a:blipFill>
                <a:blip r:embed="rId5"/>
                <a:stretch>
                  <a:fillRect b="-8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8B82E4-D22E-64F4-DE00-47F6D53EE463}"/>
                  </a:ext>
                </a:extLst>
              </p:cNvPr>
              <p:cNvSpPr txBox="1"/>
              <p:nvPr/>
            </p:nvSpPr>
            <p:spPr>
              <a:xfrm>
                <a:off x="7322275" y="1158027"/>
                <a:ext cx="3903163" cy="685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GB" sz="2000" b="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2000" b="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000" b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GB" sz="2000" b="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0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b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200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8B82E4-D22E-64F4-DE00-47F6D53EE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275" y="1158027"/>
                <a:ext cx="3903163" cy="685637"/>
              </a:xfrm>
              <a:prstGeom prst="rect">
                <a:avLst/>
              </a:prstGeom>
              <a:blipFill>
                <a:blip r:embed="rId6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0FA595-EB3A-37D2-4D00-CFDB543DC112}"/>
                  </a:ext>
                </a:extLst>
              </p:cNvPr>
              <p:cNvSpPr txBox="1"/>
              <p:nvPr/>
            </p:nvSpPr>
            <p:spPr>
              <a:xfrm>
                <a:off x="7432926" y="2046100"/>
                <a:ext cx="3792512" cy="507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d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0FA595-EB3A-37D2-4D00-CFDB543DC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2926" y="2046100"/>
                <a:ext cx="3792512" cy="507511"/>
              </a:xfrm>
              <a:prstGeom prst="rect">
                <a:avLst/>
              </a:prstGeom>
              <a:blipFill>
                <a:blip r:embed="rId7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F816064-4DEC-DCFF-FB23-B83A1F3625CC}"/>
              </a:ext>
            </a:extLst>
          </p:cNvPr>
          <p:cNvSpPr txBox="1"/>
          <p:nvPr/>
        </p:nvSpPr>
        <p:spPr>
          <a:xfrm>
            <a:off x="7432926" y="4007836"/>
            <a:ext cx="153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Boltzmann Eq.</a:t>
            </a:r>
          </a:p>
        </p:txBody>
      </p:sp>
    </p:spTree>
    <p:extLst>
      <p:ext uri="{BB962C8B-B14F-4D97-AF65-F5344CB8AC3E}">
        <p14:creationId xmlns:p14="http://schemas.microsoft.com/office/powerpoint/2010/main" val="3362946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A2E89E3-AA8F-276A-16D1-89FCEAD90C46}"/>
              </a:ext>
            </a:extLst>
          </p:cNvPr>
          <p:cNvSpPr txBox="1"/>
          <p:nvPr/>
        </p:nvSpPr>
        <p:spPr>
          <a:xfrm>
            <a:off x="2925516" y="163117"/>
            <a:ext cx="6340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Comparison With Numerical Studies</a:t>
            </a:r>
          </a:p>
        </p:txBody>
      </p:sp>
      <p:pic>
        <p:nvPicPr>
          <p:cNvPr id="16" name="Picture 1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E0DACCB-81C9-B245-12B5-3456FDD70F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2268" b="53277"/>
          <a:stretch/>
        </p:blipFill>
        <p:spPr>
          <a:xfrm>
            <a:off x="128041" y="1028973"/>
            <a:ext cx="701453" cy="4238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F154DF-7774-1030-0D24-9E5BB1C3A0FE}"/>
              </a:ext>
            </a:extLst>
          </p:cNvPr>
          <p:cNvSpPr txBox="1"/>
          <p:nvPr/>
        </p:nvSpPr>
        <p:spPr>
          <a:xfrm>
            <a:off x="5857438" y="1745144"/>
            <a:ext cx="4078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Kinetic Theory (2023) = Classical (2024)</a:t>
            </a:r>
          </a:p>
        </p:txBody>
      </p:sp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94E88EFE-C6D7-7536-794C-1E25A1734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312" y="1388809"/>
            <a:ext cx="4063610" cy="47499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BFF4D5-62FE-7D22-2822-75FD900D3C58}"/>
              </a:ext>
            </a:extLst>
          </p:cNvPr>
          <p:cNvSpPr txBox="1"/>
          <p:nvPr/>
        </p:nvSpPr>
        <p:spPr>
          <a:xfrm>
            <a:off x="5857438" y="2196865"/>
            <a:ext cx="180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Numerical (2024)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9854D7-1335-AD60-00E7-C5AA6ABEF9FB}"/>
              </a:ext>
            </a:extLst>
          </p:cNvPr>
          <p:cNvSpPr txBox="1"/>
          <p:nvPr/>
        </p:nvSpPr>
        <p:spPr>
          <a:xfrm>
            <a:off x="5857438" y="2631401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 (2021)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911E85-FCAE-B6BD-9C31-E44BE41B7A1E}"/>
              </a:ext>
            </a:extLst>
          </p:cNvPr>
          <p:cNvSpPr txBox="1"/>
          <p:nvPr/>
        </p:nvSpPr>
        <p:spPr>
          <a:xfrm>
            <a:off x="7667229" y="222764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err="1">
                <a:solidFill>
                  <a:srgbClr val="7030A0"/>
                </a:solidFill>
              </a:rPr>
              <a:t>Gines</a:t>
            </a:r>
            <a:r>
              <a:rPr lang="en-US" sz="1600">
                <a:solidFill>
                  <a:srgbClr val="7030A0"/>
                </a:solidFill>
              </a:rPr>
              <a:t>, </a:t>
            </a:r>
            <a:r>
              <a:rPr lang="en-US" sz="1600" err="1">
                <a:solidFill>
                  <a:srgbClr val="7030A0"/>
                </a:solidFill>
              </a:rPr>
              <a:t>Noordhuis</a:t>
            </a:r>
            <a:r>
              <a:rPr lang="en-US" sz="1600">
                <a:solidFill>
                  <a:srgbClr val="7030A0"/>
                </a:solidFill>
              </a:rPr>
              <a:t>, </a:t>
            </a:r>
            <a:r>
              <a:rPr lang="en-US" sz="1600" err="1">
                <a:solidFill>
                  <a:srgbClr val="7030A0"/>
                </a:solidFill>
              </a:rPr>
              <a:t>Weniger</a:t>
            </a:r>
            <a:r>
              <a:rPr lang="en-US" sz="1600">
                <a:solidFill>
                  <a:srgbClr val="7030A0"/>
                </a:solidFill>
              </a:rPr>
              <a:t>, Witte </a:t>
            </a:r>
            <a:endParaRPr lang="en-GB" sz="1600" i="0">
              <a:solidFill>
                <a:srgbClr val="7030A0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4F610E-7887-4EAC-2B2E-0D5D429EDC3A}"/>
              </a:ext>
            </a:extLst>
          </p:cNvPr>
          <p:cNvSpPr txBox="1"/>
          <p:nvPr/>
        </p:nvSpPr>
        <p:spPr>
          <a:xfrm>
            <a:off x="6716969" y="2655283"/>
            <a:ext cx="68845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7030A0"/>
                </a:solidFill>
              </a:rPr>
              <a:t>Millar, Baum, Lawson, Marsh </a:t>
            </a:r>
            <a:r>
              <a:rPr lang="en-GB" sz="1600">
                <a:solidFill>
                  <a:srgbClr val="7030A0"/>
                </a:solidFill>
              </a:rPr>
              <a:t>JCAP 11 (2021) 013</a:t>
            </a:r>
            <a:r>
              <a:rPr lang="en-US" sz="1600">
                <a:solidFill>
                  <a:srgbClr val="7030A0"/>
                </a:solidFill>
              </a:rPr>
              <a:t> </a:t>
            </a:r>
            <a:endParaRPr lang="en-US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97338-000E-C6BC-7749-AAC8346B5E73}"/>
              </a:ext>
            </a:extLst>
          </p:cNvPr>
          <p:cNvSpPr txBox="1"/>
          <p:nvPr/>
        </p:nvSpPr>
        <p:spPr>
          <a:xfrm>
            <a:off x="9796387" y="1791310"/>
            <a:ext cx="2402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7030A0"/>
                </a:solidFill>
              </a:rPr>
              <a:t>JM</a:t>
            </a:r>
            <a:r>
              <a:rPr lang="en-US" sz="1600">
                <a:solidFill>
                  <a:srgbClr val="7030A0"/>
                </a:solidFill>
              </a:rPr>
              <a:t>, Millington, </a:t>
            </a:r>
            <a:r>
              <a:rPr lang="en-US" sz="1600" err="1">
                <a:solidFill>
                  <a:srgbClr val="7030A0"/>
                </a:solidFill>
              </a:rPr>
              <a:t>Garbrecht</a:t>
            </a:r>
            <a:endParaRPr lang="en-US" sz="1600">
              <a:solidFill>
                <a:srgbClr val="7030A0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B4FC749-52A5-45AA-B84C-F8AECC3FCADB}"/>
              </a:ext>
            </a:extLst>
          </p:cNvPr>
          <p:cNvCxnSpPr/>
          <p:nvPr/>
        </p:nvCxnSpPr>
        <p:spPr>
          <a:xfrm>
            <a:off x="5162221" y="1953490"/>
            <a:ext cx="65669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8F0F62C-3617-9040-39AB-C74CFE544FE9}"/>
              </a:ext>
            </a:extLst>
          </p:cNvPr>
          <p:cNvSpPr txBox="1"/>
          <p:nvPr/>
        </p:nvSpPr>
        <p:spPr>
          <a:xfrm>
            <a:off x="5951913" y="4472247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50200D-3AC5-C8FB-A254-F88297C6FFED}"/>
              </a:ext>
            </a:extLst>
          </p:cNvPr>
          <p:cNvCxnSpPr/>
          <p:nvPr/>
        </p:nvCxnSpPr>
        <p:spPr>
          <a:xfrm>
            <a:off x="5200741" y="2851266"/>
            <a:ext cx="656697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8EA02B-6B43-05D4-23C4-9D92E4CAA546}"/>
              </a:ext>
            </a:extLst>
          </p:cNvPr>
          <p:cNvCxnSpPr/>
          <p:nvPr/>
        </p:nvCxnSpPr>
        <p:spPr>
          <a:xfrm>
            <a:off x="5162221" y="2388524"/>
            <a:ext cx="656697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8D31B29-E739-847E-5553-D456BE24158A}"/>
              </a:ext>
            </a:extLst>
          </p:cNvPr>
          <p:cNvSpPr txBox="1"/>
          <p:nvPr/>
        </p:nvSpPr>
        <p:spPr>
          <a:xfrm>
            <a:off x="5046922" y="3244334"/>
            <a:ext cx="458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(different </a:t>
            </a:r>
            <a:r>
              <a:rPr lang="en-US" err="1"/>
              <a:t>colours</a:t>
            </a:r>
            <a:r>
              <a:rPr lang="en-US"/>
              <a:t> = different axion velocities)</a:t>
            </a:r>
          </a:p>
        </p:txBody>
      </p:sp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B1995C73-08C3-BB3A-7530-440083E4EE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212"/>
          <a:stretch/>
        </p:blipFill>
        <p:spPr>
          <a:xfrm>
            <a:off x="6287203" y="3729076"/>
            <a:ext cx="4143029" cy="296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67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A183D-A059-2425-0B4B-1A05A9C6F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group of circles&#10;&#10;Description automatically generated with medium confidence">
            <a:extLst>
              <a:ext uri="{FF2B5EF4-FFF2-40B4-BE49-F238E27FC236}">
                <a16:creationId xmlns:a16="http://schemas.microsoft.com/office/drawing/2014/main" id="{F657BBF6-4CEE-A6C9-1B1A-346D8A39D1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662" t="27270" r="27164" b="31159"/>
          <a:stretch/>
        </p:blipFill>
        <p:spPr>
          <a:xfrm>
            <a:off x="1771982" y="5297932"/>
            <a:ext cx="1604618" cy="1545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DAA6C61-C70D-1D75-8141-352B467F118C}"/>
                  </a:ext>
                </a:extLst>
              </p:cNvPr>
              <p:cNvSpPr txBox="1"/>
              <p:nvPr/>
            </p:nvSpPr>
            <p:spPr>
              <a:xfrm>
                <a:off x="-2097113" y="987565"/>
                <a:ext cx="11173098" cy="1304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GB" sz="2400" b="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400" b="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sz="2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GB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+[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(1 −2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̂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400" b="1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DAA6C61-C70D-1D75-8141-352B467F1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97113" y="987565"/>
                <a:ext cx="11173098" cy="1304203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56C01181-91ED-B5F2-C38A-EBC3F22252CE}"/>
              </a:ext>
            </a:extLst>
          </p:cNvPr>
          <p:cNvGrpSpPr/>
          <p:nvPr/>
        </p:nvGrpSpPr>
        <p:grpSpPr>
          <a:xfrm>
            <a:off x="4041027" y="2375436"/>
            <a:ext cx="8085286" cy="4018693"/>
            <a:chOff x="2225981" y="2170702"/>
            <a:chExt cx="8046511" cy="4315159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948B4B68-7CC3-1E0C-DB28-FEB1434E7B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20"/>
            <a:stretch/>
          </p:blipFill>
          <p:spPr bwMode="auto">
            <a:xfrm>
              <a:off x="2225981" y="2170702"/>
              <a:ext cx="8046511" cy="4315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996B61-0098-A136-C6BB-902538B63459}"/>
                </a:ext>
              </a:extLst>
            </p:cNvPr>
            <p:cNvSpPr txBox="1"/>
            <p:nvPr/>
          </p:nvSpPr>
          <p:spPr>
            <a:xfrm>
              <a:off x="3348213" y="2425098"/>
              <a:ext cx="1263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JM</a:t>
              </a:r>
              <a:r>
                <a:rPr lang="en-US"/>
                <a:t>’s code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397504A-6C58-1D3B-A9BD-5016522EA2A4}"/>
                </a:ext>
              </a:extLst>
            </p:cNvPr>
            <p:cNvSpPr txBox="1"/>
            <p:nvPr/>
          </p:nvSpPr>
          <p:spPr>
            <a:xfrm>
              <a:off x="3348213" y="2777499"/>
              <a:ext cx="609797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/>
                <a:t>SW</a:t>
              </a:r>
              <a:r>
                <a:rPr lang="en-US"/>
                <a:t>’s code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79D7442-5A1D-C145-EB07-200D3FD445F9}"/>
                </a:ext>
              </a:extLst>
            </p:cNvPr>
            <p:cNvGrpSpPr/>
            <p:nvPr/>
          </p:nvGrpSpPr>
          <p:grpSpPr>
            <a:xfrm>
              <a:off x="4669536" y="2600734"/>
              <a:ext cx="816611" cy="52285"/>
              <a:chOff x="8580498" y="1938345"/>
              <a:chExt cx="816611" cy="52285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38E149-13C5-1286-7277-28E2B1059C3C}"/>
                  </a:ext>
                </a:extLst>
              </p:cNvPr>
              <p:cNvSpPr/>
              <p:nvPr/>
            </p:nvSpPr>
            <p:spPr>
              <a:xfrm>
                <a:off x="9024730" y="1948070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E2AB407-882F-C788-B4FC-F18087E9EE1F}"/>
                  </a:ext>
                </a:extLst>
              </p:cNvPr>
              <p:cNvSpPr/>
              <p:nvPr/>
            </p:nvSpPr>
            <p:spPr>
              <a:xfrm>
                <a:off x="9137374" y="1951385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B3A6982-B679-8164-DDB3-BA1836649E70}"/>
                  </a:ext>
                </a:extLst>
              </p:cNvPr>
              <p:cNvSpPr/>
              <p:nvPr/>
            </p:nvSpPr>
            <p:spPr>
              <a:xfrm>
                <a:off x="9248465" y="1951315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699810D-07A1-5260-419B-4183276D4B80}"/>
                  </a:ext>
                </a:extLst>
              </p:cNvPr>
              <p:cNvSpPr/>
              <p:nvPr/>
            </p:nvSpPr>
            <p:spPr>
              <a:xfrm>
                <a:off x="9361109" y="1954630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251EFF1-A5C1-FDE0-1861-7C9645271247}"/>
                  </a:ext>
                </a:extLst>
              </p:cNvPr>
              <p:cNvSpPr/>
              <p:nvPr/>
            </p:nvSpPr>
            <p:spPr>
              <a:xfrm>
                <a:off x="8580498" y="1938345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FB05C8A-81F7-7BFF-40D0-9CF0035D8AD3}"/>
                  </a:ext>
                </a:extLst>
              </p:cNvPr>
              <p:cNvSpPr/>
              <p:nvPr/>
            </p:nvSpPr>
            <p:spPr>
              <a:xfrm>
                <a:off x="8693142" y="1941660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6016987-D981-0A70-9DE8-A19943D6EC41}"/>
                  </a:ext>
                </a:extLst>
              </p:cNvPr>
              <p:cNvSpPr/>
              <p:nvPr/>
            </p:nvSpPr>
            <p:spPr>
              <a:xfrm>
                <a:off x="8804233" y="1941590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2F7391A-F2EB-FC90-0917-4AA735BACFAB}"/>
                  </a:ext>
                </a:extLst>
              </p:cNvPr>
              <p:cNvSpPr/>
              <p:nvPr/>
            </p:nvSpPr>
            <p:spPr>
              <a:xfrm>
                <a:off x="8916877" y="1944905"/>
                <a:ext cx="36000" cy="36000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77C0C3D-05F8-49BC-F9FC-7063C79CC22A}"/>
                </a:ext>
              </a:extLst>
            </p:cNvPr>
            <p:cNvCxnSpPr/>
            <p:nvPr/>
          </p:nvCxnSpPr>
          <p:spPr>
            <a:xfrm>
              <a:off x="4669536" y="2962165"/>
              <a:ext cx="7986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F14182A-2A2F-EC10-B55B-AE4A7B2D0F66}"/>
              </a:ext>
            </a:extLst>
          </p:cNvPr>
          <p:cNvSpPr txBox="1"/>
          <p:nvPr/>
        </p:nvSpPr>
        <p:spPr>
          <a:xfrm>
            <a:off x="753996" y="2592833"/>
            <a:ext cx="310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Curved Spacetime Effects </a:t>
            </a:r>
          </a:p>
        </p:txBody>
      </p:sp>
      <p:pic>
        <p:nvPicPr>
          <p:cNvPr id="39" name="Graphic 38" descr="Checkbox Ticked with solid fill">
            <a:extLst>
              <a:ext uri="{FF2B5EF4-FFF2-40B4-BE49-F238E27FC236}">
                <a16:creationId xmlns:a16="http://schemas.microsoft.com/office/drawing/2014/main" id="{13B1D1A8-3C25-D7F1-81A2-AC6BF1CC4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4312" y="2337230"/>
            <a:ext cx="914400" cy="9144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ED8CB12-127C-7A86-3521-61AB95AB0BE7}"/>
              </a:ext>
            </a:extLst>
          </p:cNvPr>
          <p:cNvSpPr txBox="1"/>
          <p:nvPr/>
        </p:nvSpPr>
        <p:spPr>
          <a:xfrm>
            <a:off x="753996" y="3359285"/>
            <a:ext cx="310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Anisotropic plasma effects</a:t>
            </a:r>
          </a:p>
        </p:txBody>
      </p:sp>
      <p:pic>
        <p:nvPicPr>
          <p:cNvPr id="41" name="Graphic 40" descr="Checkbox Ticked with solid fill">
            <a:extLst>
              <a:ext uri="{FF2B5EF4-FFF2-40B4-BE49-F238E27FC236}">
                <a16:creationId xmlns:a16="http://schemas.microsoft.com/office/drawing/2014/main" id="{68A26B43-4080-EC95-C38E-905D14355D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0886" y="3072969"/>
            <a:ext cx="914400" cy="9144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D55013D-C5B3-778E-8C1E-01BE60772729}"/>
              </a:ext>
            </a:extLst>
          </p:cNvPr>
          <p:cNvSpPr txBox="1"/>
          <p:nvPr/>
        </p:nvSpPr>
        <p:spPr>
          <a:xfrm>
            <a:off x="6834357" y="6382590"/>
            <a:ext cx="3087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[observing direction of star]</a:t>
            </a:r>
          </a:p>
        </p:txBody>
      </p:sp>
      <p:pic>
        <p:nvPicPr>
          <p:cNvPr id="43" name="Graphic 42" descr="Checkbox Ticked with solid fill">
            <a:extLst>
              <a:ext uri="{FF2B5EF4-FFF2-40B4-BE49-F238E27FC236}">
                <a16:creationId xmlns:a16="http://schemas.microsoft.com/office/drawing/2014/main" id="{E9E1C104-EE22-BBF2-A816-AF2D798951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4312" y="381283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FBD5791-A463-6251-B774-C19316C8B784}"/>
                  </a:ext>
                </a:extLst>
              </p:cNvPr>
              <p:cNvSpPr txBox="1"/>
              <p:nvPr/>
            </p:nvSpPr>
            <p:spPr>
              <a:xfrm>
                <a:off x="752222" y="4108806"/>
                <a:ext cx="3105791" cy="397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Latest Expression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</m:oMath>
                </a14:m>
                <a:r>
                  <a:rPr lang="en-US"/>
                  <a:t> 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FBD5791-A463-6251-B774-C19316C8B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22" y="4108806"/>
                <a:ext cx="3105791" cy="397160"/>
              </a:xfrm>
              <a:prstGeom prst="rect">
                <a:avLst/>
              </a:prstGeom>
              <a:blipFill>
                <a:blip r:embed="rId7"/>
                <a:stretch>
                  <a:fillRect l="-1633" t="-3125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962675E-C398-FE73-FA8D-2C04B2FF4C17}"/>
              </a:ext>
            </a:extLst>
          </p:cNvPr>
          <p:cNvSpPr txBox="1"/>
          <p:nvPr/>
        </p:nvSpPr>
        <p:spPr>
          <a:xfrm>
            <a:off x="149698" y="6890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err="1"/>
              <a:t>Progerss</a:t>
            </a:r>
            <a:r>
              <a:rPr lang="en-US" sz="2800" b="1"/>
              <a:t> in Numerical Simulations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051CB1-76AD-970F-4A0B-DE15AF71B58F}"/>
              </a:ext>
            </a:extLst>
          </p:cNvPr>
          <p:cNvSpPr txBox="1"/>
          <p:nvPr/>
        </p:nvSpPr>
        <p:spPr>
          <a:xfrm>
            <a:off x="123167" y="554912"/>
            <a:ext cx="77261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solidFill>
                  <a:srgbClr val="7030A0"/>
                </a:solidFill>
              </a:rPr>
              <a:t>[</a:t>
            </a:r>
            <a:r>
              <a:rPr lang="en-GB" sz="2000" b="1">
                <a:solidFill>
                  <a:srgbClr val="7030A0"/>
                </a:solidFill>
              </a:rPr>
              <a:t>JM</a:t>
            </a:r>
            <a:r>
              <a:rPr lang="en-GB" sz="2000">
                <a:solidFill>
                  <a:srgbClr val="7030A0"/>
                </a:solidFill>
              </a:rPr>
              <a:t>, S. J. Witte, Phys. Rev. D 108 (2023) 10, 103021]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A53A3D-738E-9071-7426-CE58D266FB1C}"/>
              </a:ext>
            </a:extLst>
          </p:cNvPr>
          <p:cNvCxnSpPr>
            <a:cxnSpLocks/>
            <a:endCxn id="48" idx="1"/>
          </p:cNvCxnSpPr>
          <p:nvPr/>
        </p:nvCxnSpPr>
        <p:spPr>
          <a:xfrm flipV="1">
            <a:off x="2551288" y="5026903"/>
            <a:ext cx="873701" cy="99977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106C23-49F1-6C10-79A6-688DEBDF730B}"/>
              </a:ext>
            </a:extLst>
          </p:cNvPr>
          <p:cNvCxnSpPr>
            <a:cxnSpLocks/>
          </p:cNvCxnSpPr>
          <p:nvPr/>
        </p:nvCxnSpPr>
        <p:spPr>
          <a:xfrm flipV="1">
            <a:off x="2550610" y="5051898"/>
            <a:ext cx="0" cy="989374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ircular Arrow 28">
            <a:extLst>
              <a:ext uri="{FF2B5EF4-FFF2-40B4-BE49-F238E27FC236}">
                <a16:creationId xmlns:a16="http://schemas.microsoft.com/office/drawing/2014/main" id="{2E77CD61-3DD7-85BA-813B-1C348DD64B0A}"/>
              </a:ext>
            </a:extLst>
          </p:cNvPr>
          <p:cNvSpPr/>
          <p:nvPr/>
        </p:nvSpPr>
        <p:spPr>
          <a:xfrm>
            <a:off x="2327002" y="4956413"/>
            <a:ext cx="414039" cy="380966"/>
          </a:xfrm>
          <a:prstGeom prst="circular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CB776FF-3471-1E47-F742-E9C47A7EC6FD}"/>
                  </a:ext>
                </a:extLst>
              </p:cNvPr>
              <p:cNvSpPr txBox="1"/>
              <p:nvPr/>
            </p:nvSpPr>
            <p:spPr>
              <a:xfrm>
                <a:off x="2565370" y="5007530"/>
                <a:ext cx="516324" cy="290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CB776FF-3471-1E47-F742-E9C47A7EC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70" y="5007530"/>
                <a:ext cx="516324" cy="290402"/>
              </a:xfrm>
              <a:prstGeom prst="rect">
                <a:avLst/>
              </a:prstGeom>
              <a:blipFill>
                <a:blip r:embed="rId8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9C4F85-F89B-CB45-9068-7C658EB74CBE}"/>
                  </a:ext>
                </a:extLst>
              </p:cNvPr>
              <p:cNvSpPr txBox="1"/>
              <p:nvPr/>
            </p:nvSpPr>
            <p:spPr>
              <a:xfrm>
                <a:off x="2566615" y="5303820"/>
                <a:ext cx="428748" cy="411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8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9C4F85-F89B-CB45-9068-7C658EB74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615" y="5303820"/>
                <a:ext cx="428748" cy="411403"/>
              </a:xfrm>
              <a:prstGeom prst="rect">
                <a:avLst/>
              </a:prstGeom>
              <a:blipFill>
                <a:blip r:embed="rId9"/>
                <a:stretch>
                  <a:fillRect l="-8824" r="-3235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reeform 32">
            <a:extLst>
              <a:ext uri="{FF2B5EF4-FFF2-40B4-BE49-F238E27FC236}">
                <a16:creationId xmlns:a16="http://schemas.microsoft.com/office/drawing/2014/main" id="{7D73C472-FEE0-2F8D-418D-B1E76EA9C9C7}"/>
              </a:ext>
            </a:extLst>
          </p:cNvPr>
          <p:cNvSpPr/>
          <p:nvPr/>
        </p:nvSpPr>
        <p:spPr>
          <a:xfrm>
            <a:off x="2565369" y="5324612"/>
            <a:ext cx="462334" cy="175605"/>
          </a:xfrm>
          <a:custGeom>
            <a:avLst/>
            <a:gdLst>
              <a:gd name="connsiteX0" fmla="*/ 571855 w 571855"/>
              <a:gd name="connsiteY0" fmla="*/ 280665 h 280665"/>
              <a:gd name="connsiteX1" fmla="*/ 317212 w 571855"/>
              <a:gd name="connsiteY1" fmla="*/ 83896 h 280665"/>
              <a:gd name="connsiteX2" fmla="*/ 27844 w 571855"/>
              <a:gd name="connsiteY2" fmla="*/ 2873 h 280665"/>
              <a:gd name="connsiteX3" fmla="*/ 27844 w 571855"/>
              <a:gd name="connsiteY3" fmla="*/ 26022 h 28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55" h="280665">
                <a:moveTo>
                  <a:pt x="571855" y="280665"/>
                </a:moveTo>
                <a:cubicBezTo>
                  <a:pt x="489867" y="205430"/>
                  <a:pt x="407880" y="130195"/>
                  <a:pt x="317212" y="83896"/>
                </a:cubicBezTo>
                <a:cubicBezTo>
                  <a:pt x="226544" y="37597"/>
                  <a:pt x="76072" y="12519"/>
                  <a:pt x="27844" y="2873"/>
                </a:cubicBezTo>
                <a:cubicBezTo>
                  <a:pt x="-20384" y="-6773"/>
                  <a:pt x="3730" y="9624"/>
                  <a:pt x="27844" y="26022"/>
                </a:cubicBezTo>
              </a:path>
            </a:pathLst>
          </a:cu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6" descr="Radio telescope icon cartoon space study antenna">
            <a:extLst>
              <a:ext uri="{FF2B5EF4-FFF2-40B4-BE49-F238E27FC236}">
                <a16:creationId xmlns:a16="http://schemas.microsoft.com/office/drawing/2014/main" id="{0FA44929-EB42-A0AA-7D7A-F8F67080E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989" y="4796368"/>
            <a:ext cx="378230" cy="46106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chemeClr val="accent1"/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81A5C9-978C-0475-30A9-25DEBA9FD953}"/>
              </a:ext>
            </a:extLst>
          </p:cNvPr>
          <p:cNvSpPr txBox="1"/>
          <p:nvPr/>
        </p:nvSpPr>
        <p:spPr>
          <a:xfrm rot="16200000">
            <a:off x="3258056" y="3628164"/>
            <a:ext cx="1565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Emitted Power</a:t>
            </a:r>
          </a:p>
        </p:txBody>
      </p:sp>
      <p:pic>
        <p:nvPicPr>
          <p:cNvPr id="9" name="Picture 2" descr="Figure">
            <a:extLst>
              <a:ext uri="{FF2B5EF4-FFF2-40B4-BE49-F238E27FC236}">
                <a16:creationId xmlns:a16="http://schemas.microsoft.com/office/drawing/2014/main" id="{D61AEEC4-3442-8373-BEFA-FAEB1C783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258" y="203219"/>
            <a:ext cx="2220631" cy="213401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6754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D2543B-4CBE-3811-F9F2-367BF2F95FE0}"/>
              </a:ext>
            </a:extLst>
          </p:cNvPr>
          <p:cNvSpPr txBox="1"/>
          <p:nvPr/>
        </p:nvSpPr>
        <p:spPr>
          <a:xfrm>
            <a:off x="3131571" y="199799"/>
            <a:ext cx="5523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Observations: Axion Dark Matter</a:t>
            </a:r>
            <a:r>
              <a:rPr lang="en-US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1861E-3BC8-B51C-4035-3A537564E8B1}"/>
              </a:ext>
            </a:extLst>
          </p:cNvPr>
          <p:cNvSpPr txBox="1"/>
          <p:nvPr/>
        </p:nvSpPr>
        <p:spPr>
          <a:xfrm>
            <a:off x="174171" y="577298"/>
            <a:ext cx="547551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/>
          </a:p>
          <a:p>
            <a:r>
              <a:rPr lang="en-US" b="1"/>
              <a:t>Stellar Populations</a:t>
            </a:r>
          </a:p>
          <a:p>
            <a:r>
              <a:rPr lang="en-GB">
                <a:solidFill>
                  <a:srgbClr val="7030A0"/>
                </a:solidFill>
                <a:latin typeface="-apple-system"/>
              </a:rPr>
              <a:t>Foster et al, Phys. Rev. Lett. 129, 251102 (2022)</a:t>
            </a:r>
          </a:p>
          <a:p>
            <a:r>
              <a:rPr lang="en-GB">
                <a:solidFill>
                  <a:srgbClr val="7030A0"/>
                </a:solidFill>
                <a:latin typeface="-apple-system"/>
              </a:rPr>
              <a:t>[GBT, Galactic Centre]</a:t>
            </a:r>
            <a:br>
              <a:rPr lang="en-GB">
                <a:solidFill>
                  <a:srgbClr val="7030A0"/>
                </a:solidFill>
                <a:latin typeface="-apple-system"/>
              </a:rPr>
            </a:br>
            <a:endParaRPr lang="en-GB">
              <a:solidFill>
                <a:srgbClr val="7030A0"/>
              </a:solidFill>
              <a:latin typeface="-apple-system"/>
            </a:endParaRPr>
          </a:p>
          <a:p>
            <a:r>
              <a:rPr lang="en-GB">
                <a:solidFill>
                  <a:srgbClr val="7030A0"/>
                </a:solidFill>
                <a:latin typeface="-apple-system"/>
              </a:rPr>
              <a:t>Foster et al  </a:t>
            </a:r>
            <a:r>
              <a:rPr lang="en-GB" b="0" i="1" u="none" strike="noStrike">
                <a:solidFill>
                  <a:srgbClr val="7030A0"/>
                </a:solidFill>
                <a:effectLst/>
                <a:latin typeface="-apple-system"/>
              </a:rPr>
              <a:t>Phys. Rev. Lett.</a:t>
            </a:r>
            <a:r>
              <a:rPr lang="en-GB" b="0" i="0" u="none" strike="noStrike">
                <a:solidFill>
                  <a:srgbClr val="7030A0"/>
                </a:solidFill>
                <a:effectLst/>
                <a:latin typeface="-apple-system"/>
              </a:rPr>
              <a:t> 125 (2020) 17, 171301]</a:t>
            </a:r>
          </a:p>
          <a:p>
            <a:r>
              <a:rPr lang="en-GB">
                <a:solidFill>
                  <a:srgbClr val="7030A0"/>
                </a:solidFill>
                <a:latin typeface="-apple-system"/>
              </a:rPr>
              <a:t>[GBT, Effelsberg, Galactic Centre + Isolated NSs]</a:t>
            </a:r>
          </a:p>
          <a:p>
            <a:endParaRPr lang="en-GB">
              <a:solidFill>
                <a:srgbClr val="7030A0"/>
              </a:solidFill>
              <a:latin typeface="-apple-system"/>
            </a:endParaRPr>
          </a:p>
          <a:p>
            <a:r>
              <a:rPr lang="en-US" err="1">
                <a:solidFill>
                  <a:srgbClr val="7030A0"/>
                </a:solidFill>
                <a:latin typeface="-apple-system"/>
              </a:rPr>
              <a:t>Battye</a:t>
            </a:r>
            <a:r>
              <a:rPr lang="en-US">
                <a:solidFill>
                  <a:srgbClr val="7030A0"/>
                </a:solidFill>
                <a:latin typeface="-apple-system"/>
              </a:rPr>
              <a:t>, Bhura, </a:t>
            </a:r>
            <a:r>
              <a:rPr lang="en-US" b="1">
                <a:solidFill>
                  <a:srgbClr val="7030A0"/>
                </a:solidFill>
                <a:latin typeface="-apple-system"/>
              </a:rPr>
              <a:t>JM</a:t>
            </a:r>
            <a:r>
              <a:rPr lang="en-US">
                <a:solidFill>
                  <a:srgbClr val="7030A0"/>
                </a:solidFill>
                <a:latin typeface="-apple-system"/>
              </a:rPr>
              <a:t>, Srinivasan </a:t>
            </a:r>
            <a:r>
              <a:rPr lang="en-GB" b="0" i="1" u="none" strike="noStrike">
                <a:solidFill>
                  <a:srgbClr val="7030A0"/>
                </a:solidFill>
                <a:effectLst/>
                <a:latin typeface="-apple-system"/>
              </a:rPr>
              <a:t>JCAP</a:t>
            </a:r>
            <a:r>
              <a:rPr lang="en-GB" b="0" i="0" u="none" strike="noStrike">
                <a:solidFill>
                  <a:srgbClr val="7030A0"/>
                </a:solidFill>
                <a:effectLst/>
                <a:latin typeface="-apple-system"/>
              </a:rPr>
              <a:t> 11 (2024) 029</a:t>
            </a:r>
            <a:endParaRPr lang="en-US">
              <a:solidFill>
                <a:srgbClr val="7030A0"/>
              </a:solidFill>
              <a:latin typeface="-apple-system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DA65DA-766E-DAF9-EE21-3E7F4EE61FFF}"/>
              </a:ext>
            </a:extLst>
          </p:cNvPr>
          <p:cNvSpPr txBox="1"/>
          <p:nvPr/>
        </p:nvSpPr>
        <p:spPr>
          <a:xfrm>
            <a:off x="5418550" y="986715"/>
            <a:ext cx="659927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Single</a:t>
            </a:r>
            <a:r>
              <a:rPr lang="en-US" sz="1400" b="1"/>
              <a:t> </a:t>
            </a:r>
            <a:r>
              <a:rPr lang="en-US" b="1"/>
              <a:t>Objects</a:t>
            </a:r>
          </a:p>
          <a:p>
            <a:r>
              <a:rPr lang="en-GB">
                <a:solidFill>
                  <a:srgbClr val="7030A0"/>
                </a:solidFill>
                <a:latin typeface="-apple-system"/>
              </a:rPr>
              <a:t>Darling [</a:t>
            </a:r>
            <a:r>
              <a:rPr lang="en-GB" b="0" i="1" u="none" strike="noStrike">
                <a:solidFill>
                  <a:srgbClr val="7030A0"/>
                </a:solidFill>
                <a:effectLst/>
                <a:latin typeface="-apple-system"/>
              </a:rPr>
              <a:t>Phys. Rev. Lett.</a:t>
            </a:r>
            <a:r>
              <a:rPr lang="en-GB" b="0" i="0" u="none" strike="noStrike">
                <a:solidFill>
                  <a:srgbClr val="7030A0"/>
                </a:solidFill>
                <a:effectLst/>
                <a:latin typeface="-apple-system"/>
              </a:rPr>
              <a:t> 125 (2020) 12, 121103]</a:t>
            </a:r>
            <a:endParaRPr lang="en-US"/>
          </a:p>
          <a:p>
            <a:pPr algn="l"/>
            <a:r>
              <a:rPr lang="en-GB">
                <a:solidFill>
                  <a:srgbClr val="7030A0"/>
                </a:solidFill>
                <a:latin typeface="-apple-system"/>
              </a:rPr>
              <a:t>Battye, Darling, </a:t>
            </a:r>
            <a:r>
              <a:rPr lang="en-GB" sz="2000" b="1">
                <a:solidFill>
                  <a:srgbClr val="7030A0"/>
                </a:solidFill>
                <a:latin typeface="-apple-system"/>
              </a:rPr>
              <a:t>JM</a:t>
            </a:r>
            <a:r>
              <a:rPr lang="en-GB">
                <a:solidFill>
                  <a:srgbClr val="7030A0"/>
                </a:solidFill>
                <a:latin typeface="-apple-system"/>
              </a:rPr>
              <a:t>, Srinivasan</a:t>
            </a:r>
          </a:p>
          <a:p>
            <a:pPr algn="l"/>
            <a:r>
              <a:rPr lang="en-GB">
                <a:solidFill>
                  <a:srgbClr val="7030A0"/>
                </a:solidFill>
                <a:latin typeface="-apple-system"/>
              </a:rPr>
              <a:t>[Phys. Rev. D 105 (2022) 2, L021305]</a:t>
            </a:r>
            <a:br>
              <a:rPr lang="en-GB">
                <a:solidFill>
                  <a:srgbClr val="7030A0"/>
                </a:solidFill>
                <a:latin typeface="-apple-system"/>
              </a:rPr>
            </a:br>
            <a:r>
              <a:rPr lang="en-GB">
                <a:solidFill>
                  <a:srgbClr val="7030A0"/>
                </a:solidFill>
                <a:latin typeface="-apple-system"/>
              </a:rPr>
              <a:t>[Galactic Centre Magnetar, VLA, PSR J1745−2900]</a:t>
            </a:r>
          </a:p>
          <a:p>
            <a:pPr algn="l"/>
            <a:endParaRPr lang="en-GB">
              <a:solidFill>
                <a:srgbClr val="7030A0"/>
              </a:solidFill>
              <a:latin typeface="-apple-system"/>
            </a:endParaRPr>
          </a:p>
          <a:p>
            <a:pPr algn="l"/>
            <a:r>
              <a:rPr lang="en-GB">
                <a:solidFill>
                  <a:srgbClr val="7030A0"/>
                </a:solidFill>
                <a:latin typeface="-apple-system"/>
              </a:rPr>
              <a:t>Battye, Keith, </a:t>
            </a:r>
            <a:r>
              <a:rPr lang="en-GB" sz="2000" b="1">
                <a:solidFill>
                  <a:srgbClr val="7030A0"/>
                </a:solidFill>
                <a:latin typeface="-apple-system"/>
              </a:rPr>
              <a:t>JM</a:t>
            </a:r>
            <a:r>
              <a:rPr lang="en-GB">
                <a:solidFill>
                  <a:srgbClr val="7030A0"/>
                </a:solidFill>
                <a:latin typeface="-apple-system"/>
              </a:rPr>
              <a:t>, Srinivasan, Stappers, Weltevrede</a:t>
            </a:r>
          </a:p>
          <a:p>
            <a:r>
              <a:rPr lang="en-US">
                <a:solidFill>
                  <a:srgbClr val="7030A0"/>
                </a:solidFill>
                <a:latin typeface="-apple-system"/>
              </a:rPr>
              <a:t>[</a:t>
            </a:r>
            <a:r>
              <a:rPr lang="en-GB">
                <a:solidFill>
                  <a:srgbClr val="7030A0"/>
                </a:solidFill>
                <a:latin typeface="-apple-system"/>
              </a:rPr>
              <a:t>Phys. Rev. D 108 (2023) 6, 063001]</a:t>
            </a:r>
          </a:p>
          <a:p>
            <a:r>
              <a:rPr lang="en-US">
                <a:solidFill>
                  <a:srgbClr val="7030A0"/>
                </a:solidFill>
                <a:latin typeface="-apple-system"/>
              </a:rPr>
              <a:t>[MeerKAT, </a:t>
            </a:r>
            <a:r>
              <a:rPr lang="en-US" b="1">
                <a:solidFill>
                  <a:srgbClr val="7030A0"/>
                </a:solidFill>
                <a:latin typeface="-apple-system"/>
              </a:rPr>
              <a:t>matched-filter</a:t>
            </a:r>
            <a:r>
              <a:rPr lang="en-US">
                <a:solidFill>
                  <a:srgbClr val="7030A0"/>
                </a:solidFill>
                <a:latin typeface="-apple-system"/>
              </a:rPr>
              <a:t>/</a:t>
            </a:r>
            <a:r>
              <a:rPr lang="en-US" b="1">
                <a:solidFill>
                  <a:srgbClr val="7030A0"/>
                </a:solidFill>
                <a:latin typeface="-apple-system"/>
              </a:rPr>
              <a:t>time-domain search</a:t>
            </a:r>
            <a:r>
              <a:rPr lang="en-US">
                <a:solidFill>
                  <a:srgbClr val="7030A0"/>
                </a:solidFill>
                <a:latin typeface="-apple-system"/>
              </a:rPr>
              <a:t> </a:t>
            </a:r>
            <a:r>
              <a:rPr lang="en-GB">
                <a:solidFill>
                  <a:srgbClr val="7030A0"/>
                </a:solidFill>
                <a:latin typeface="-apple-system"/>
              </a:rPr>
              <a:t>PSR J2144-3933]</a:t>
            </a:r>
            <a:endParaRPr lang="en-US">
              <a:solidFill>
                <a:srgbClr val="7030A0"/>
              </a:solidFill>
              <a:latin typeface="-apple-system"/>
            </a:endParaRPr>
          </a:p>
          <a:p>
            <a:endParaRPr lang="en-US"/>
          </a:p>
        </p:txBody>
      </p:sp>
      <p:pic>
        <p:nvPicPr>
          <p:cNvPr id="14" name="Picture 2" descr="Green Bank Telescope - Wikipedia">
            <a:extLst>
              <a:ext uri="{FF2B5EF4-FFF2-40B4-BE49-F238E27FC236}">
                <a16:creationId xmlns:a16="http://schemas.microsoft.com/office/drawing/2014/main" id="{BE08C8BF-547E-EF48-3BE0-F29631A36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45" y="3792576"/>
            <a:ext cx="2445725" cy="244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7DAF41-2AFF-7C89-58B7-40724F78DA51}"/>
              </a:ext>
            </a:extLst>
          </p:cNvPr>
          <p:cNvSpPr txBox="1"/>
          <p:nvPr/>
        </p:nvSpPr>
        <p:spPr>
          <a:xfrm>
            <a:off x="342045" y="6331255"/>
            <a:ext cx="262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Green Bank Telescope (GBT) - USA</a:t>
            </a:r>
          </a:p>
        </p:txBody>
      </p:sp>
      <p:pic>
        <p:nvPicPr>
          <p:cNvPr id="16" name="Picture 4" descr="Photo: Radio Telescope Effelsberg, MPI for Radio Astronomy.">
            <a:extLst>
              <a:ext uri="{FF2B5EF4-FFF2-40B4-BE49-F238E27FC236}">
                <a16:creationId xmlns:a16="http://schemas.microsoft.com/office/drawing/2014/main" id="{7155A905-0586-330B-7BE1-D8BFDC0CB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4"/>
          <a:stretch/>
        </p:blipFill>
        <p:spPr bwMode="auto">
          <a:xfrm>
            <a:off x="3131571" y="3817166"/>
            <a:ext cx="2537422" cy="243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Very Large Array – National Radio Astronomy Observatory">
            <a:extLst>
              <a:ext uri="{FF2B5EF4-FFF2-40B4-BE49-F238E27FC236}">
                <a16:creationId xmlns:a16="http://schemas.microsoft.com/office/drawing/2014/main" id="{2EA727E6-2894-8B56-CC8A-EF527BF7AC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89"/>
          <a:stretch/>
        </p:blipFill>
        <p:spPr bwMode="auto">
          <a:xfrm>
            <a:off x="5897002" y="3791186"/>
            <a:ext cx="2364761" cy="244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F6C8FDE-7F82-A48F-8219-084CA81F12BB}"/>
              </a:ext>
            </a:extLst>
          </p:cNvPr>
          <p:cNvSpPr txBox="1"/>
          <p:nvPr/>
        </p:nvSpPr>
        <p:spPr>
          <a:xfrm>
            <a:off x="3488591" y="6352800"/>
            <a:ext cx="16699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Effelsberg - Germany</a:t>
            </a:r>
          </a:p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357923-A08C-F94D-8C2E-01DE7568AF5D}"/>
              </a:ext>
            </a:extLst>
          </p:cNvPr>
          <p:cNvSpPr txBox="1"/>
          <p:nvPr/>
        </p:nvSpPr>
        <p:spPr>
          <a:xfrm>
            <a:off x="6000726" y="6352800"/>
            <a:ext cx="32231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Very Large Array (VLA) - USA</a:t>
            </a:r>
          </a:p>
        </p:txBody>
      </p:sp>
      <p:pic>
        <p:nvPicPr>
          <p:cNvPr id="7170" name="Picture 2" descr="South Africa Meerkat Radio Telescope Team Receives International Esteemed  Award | Space in Africa">
            <a:extLst>
              <a:ext uri="{FF2B5EF4-FFF2-40B4-BE49-F238E27FC236}">
                <a16:creationId xmlns:a16="http://schemas.microsoft.com/office/drawing/2014/main" id="{E4E88287-2072-1F66-2773-6B37F2E94E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71"/>
          <a:stretch/>
        </p:blipFill>
        <p:spPr bwMode="auto">
          <a:xfrm>
            <a:off x="8507130" y="3791186"/>
            <a:ext cx="3342825" cy="245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9CBC3B2-15A3-6188-FB44-921DEEEBE362}"/>
              </a:ext>
            </a:extLst>
          </p:cNvPr>
          <p:cNvSpPr txBox="1"/>
          <p:nvPr/>
        </p:nvSpPr>
        <p:spPr>
          <a:xfrm>
            <a:off x="9223923" y="6331254"/>
            <a:ext cx="32231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MeerKAT – S. Africa</a:t>
            </a:r>
          </a:p>
        </p:txBody>
      </p:sp>
    </p:spTree>
    <p:extLst>
      <p:ext uri="{BB962C8B-B14F-4D97-AF65-F5344CB8AC3E}">
        <p14:creationId xmlns:p14="http://schemas.microsoft.com/office/powerpoint/2010/main" val="3286977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364DB-371E-981A-011A-D88376846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igure">
            <a:extLst>
              <a:ext uri="{FF2B5EF4-FFF2-40B4-BE49-F238E27FC236}">
                <a16:creationId xmlns:a16="http://schemas.microsoft.com/office/drawing/2014/main" id="{A84B1FE4-A77F-9A96-FC96-0C4972609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03" y="1990365"/>
            <a:ext cx="4826958" cy="362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outh Africa Meerkat Radio Telescope Team Receives International Esteemed  Award | Space in Africa">
            <a:extLst>
              <a:ext uri="{FF2B5EF4-FFF2-40B4-BE49-F238E27FC236}">
                <a16:creationId xmlns:a16="http://schemas.microsoft.com/office/drawing/2014/main" id="{E3C365DC-EFB4-B6D9-59A0-1FEBB64E6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71"/>
          <a:stretch/>
        </p:blipFill>
        <p:spPr bwMode="auto">
          <a:xfrm>
            <a:off x="6136242" y="947964"/>
            <a:ext cx="1826343" cy="134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2063D3-9FD5-1680-8134-D0FB436CB4FF}"/>
              </a:ext>
            </a:extLst>
          </p:cNvPr>
          <p:cNvSpPr txBox="1"/>
          <p:nvPr/>
        </p:nvSpPr>
        <p:spPr>
          <a:xfrm>
            <a:off x="1924602" y="5490270"/>
            <a:ext cx="216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Time (pulse phase)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7D7362-7D01-CDC9-AD89-33C7897AB597}"/>
              </a:ext>
            </a:extLst>
          </p:cNvPr>
          <p:cNvSpPr txBox="1"/>
          <p:nvPr/>
        </p:nvSpPr>
        <p:spPr>
          <a:xfrm>
            <a:off x="2596926" y="155929"/>
            <a:ext cx="6285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Time Domain Searches with </a:t>
            </a:r>
            <a:r>
              <a:rPr lang="en-US" sz="2800" b="1" err="1"/>
              <a:t>MeerKAT</a:t>
            </a:r>
            <a:r>
              <a:rPr lang="en-US"/>
              <a:t> </a:t>
            </a:r>
          </a:p>
        </p:txBody>
      </p:sp>
      <p:pic>
        <p:nvPicPr>
          <p:cNvPr id="4" name="Picture 3" descr="A logo of a group of circles&#10;&#10;Description automatically generated with medium confidence">
            <a:extLst>
              <a:ext uri="{FF2B5EF4-FFF2-40B4-BE49-F238E27FC236}">
                <a16:creationId xmlns:a16="http://schemas.microsoft.com/office/drawing/2014/main" id="{F6AB7B63-73B5-BEC2-EED6-D9DBF4CFFB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662" t="27270" r="27164" b="31159"/>
          <a:stretch/>
        </p:blipFill>
        <p:spPr>
          <a:xfrm rot="2135263">
            <a:off x="10053946" y="1051142"/>
            <a:ext cx="1604618" cy="154501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5388B83-5150-4AEC-EC64-BCB02B8A4F8D}"/>
              </a:ext>
            </a:extLst>
          </p:cNvPr>
          <p:cNvCxnSpPr>
            <a:cxnSpLocks/>
          </p:cNvCxnSpPr>
          <p:nvPr/>
        </p:nvCxnSpPr>
        <p:spPr>
          <a:xfrm rot="31499" flipV="1">
            <a:off x="10941565" y="990564"/>
            <a:ext cx="617064" cy="703893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307207-3BBA-BA11-0701-1BC5F6B8168E}"/>
              </a:ext>
            </a:extLst>
          </p:cNvPr>
          <p:cNvCxnSpPr>
            <a:cxnSpLocks/>
          </p:cNvCxnSpPr>
          <p:nvPr/>
        </p:nvCxnSpPr>
        <p:spPr>
          <a:xfrm rot="31499" flipV="1">
            <a:off x="10941582" y="676351"/>
            <a:ext cx="0" cy="989374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ircular Arrow 9">
            <a:extLst>
              <a:ext uri="{FF2B5EF4-FFF2-40B4-BE49-F238E27FC236}">
                <a16:creationId xmlns:a16="http://schemas.microsoft.com/office/drawing/2014/main" id="{7FD10A4A-0A7B-53E4-E17B-C2C36B0619D3}"/>
              </a:ext>
            </a:extLst>
          </p:cNvPr>
          <p:cNvSpPr/>
          <p:nvPr/>
        </p:nvSpPr>
        <p:spPr>
          <a:xfrm rot="31499">
            <a:off x="10721637" y="580731"/>
            <a:ext cx="414039" cy="380966"/>
          </a:xfrm>
          <a:prstGeom prst="circular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71A97C-CAD1-FA1F-2C8D-4751489DDAEF}"/>
                  </a:ext>
                </a:extLst>
              </p:cNvPr>
              <p:cNvSpPr txBox="1"/>
              <p:nvPr/>
            </p:nvSpPr>
            <p:spPr>
              <a:xfrm rot="31499">
                <a:off x="10678887" y="320412"/>
                <a:ext cx="516324" cy="290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71A97C-CAD1-FA1F-2C8D-4751489DD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1499">
                <a:off x="10678887" y="320412"/>
                <a:ext cx="516324" cy="290402"/>
              </a:xfrm>
              <a:prstGeom prst="rect">
                <a:avLst/>
              </a:prstGeom>
              <a:blipFill>
                <a:blip r:embed="rId6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AA2D394-6377-C4DA-BC96-0F241C203277}"/>
                  </a:ext>
                </a:extLst>
              </p:cNvPr>
              <p:cNvSpPr txBox="1"/>
              <p:nvPr/>
            </p:nvSpPr>
            <p:spPr>
              <a:xfrm rot="31499">
                <a:off x="10458668" y="870189"/>
                <a:ext cx="428748" cy="411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8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AA2D394-6377-C4DA-BC96-0F241C20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1499">
                <a:off x="10458668" y="870189"/>
                <a:ext cx="428748" cy="411403"/>
              </a:xfrm>
              <a:prstGeom prst="rect">
                <a:avLst/>
              </a:prstGeom>
              <a:blipFill>
                <a:blip r:embed="rId7"/>
                <a:stretch>
                  <a:fillRect l="-8571" r="-28571" b="-5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eform 14">
            <a:extLst>
              <a:ext uri="{FF2B5EF4-FFF2-40B4-BE49-F238E27FC236}">
                <a16:creationId xmlns:a16="http://schemas.microsoft.com/office/drawing/2014/main" id="{FBB2DAEF-6C78-B207-4559-B69FD6C28D91}"/>
              </a:ext>
            </a:extLst>
          </p:cNvPr>
          <p:cNvSpPr/>
          <p:nvPr/>
        </p:nvSpPr>
        <p:spPr>
          <a:xfrm rot="31499">
            <a:off x="10957560" y="951324"/>
            <a:ext cx="462334" cy="175605"/>
          </a:xfrm>
          <a:custGeom>
            <a:avLst/>
            <a:gdLst>
              <a:gd name="connsiteX0" fmla="*/ 571855 w 571855"/>
              <a:gd name="connsiteY0" fmla="*/ 280665 h 280665"/>
              <a:gd name="connsiteX1" fmla="*/ 317212 w 571855"/>
              <a:gd name="connsiteY1" fmla="*/ 83896 h 280665"/>
              <a:gd name="connsiteX2" fmla="*/ 27844 w 571855"/>
              <a:gd name="connsiteY2" fmla="*/ 2873 h 280665"/>
              <a:gd name="connsiteX3" fmla="*/ 27844 w 571855"/>
              <a:gd name="connsiteY3" fmla="*/ 26022 h 28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55" h="280665">
                <a:moveTo>
                  <a:pt x="571855" y="280665"/>
                </a:moveTo>
                <a:cubicBezTo>
                  <a:pt x="489867" y="205430"/>
                  <a:pt x="407880" y="130195"/>
                  <a:pt x="317212" y="83896"/>
                </a:cubicBezTo>
                <a:cubicBezTo>
                  <a:pt x="226544" y="37597"/>
                  <a:pt x="76072" y="12519"/>
                  <a:pt x="27844" y="2873"/>
                </a:cubicBezTo>
                <a:cubicBezTo>
                  <a:pt x="-20384" y="-6773"/>
                  <a:pt x="3730" y="9624"/>
                  <a:pt x="27844" y="26022"/>
                </a:cubicBezTo>
              </a:path>
            </a:pathLst>
          </a:cu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6" descr="Radio telescope icon cartoon space study antenna">
            <a:extLst>
              <a:ext uri="{FF2B5EF4-FFF2-40B4-BE49-F238E27FC236}">
                <a16:creationId xmlns:a16="http://schemas.microsoft.com/office/drawing/2014/main" id="{106993B6-314D-1379-6B1D-28A4818DF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163" y="117829"/>
            <a:ext cx="615581" cy="75040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chemeClr val="accent1"/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94CD80-6D19-7DBC-C6DB-01BEEEF6EFE7}"/>
                  </a:ext>
                </a:extLst>
              </p:cNvPr>
              <p:cNvSpPr txBox="1"/>
              <p:nvPr/>
            </p:nvSpPr>
            <p:spPr>
              <a:xfrm rot="31499">
                <a:off x="10852078" y="1017129"/>
                <a:ext cx="5706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94CD80-6D19-7DBC-C6DB-01BEEEF6E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1499">
                <a:off x="10852078" y="1017129"/>
                <a:ext cx="570669" cy="523220"/>
              </a:xfrm>
              <a:prstGeom prst="rect">
                <a:avLst/>
              </a:prstGeom>
              <a:blipFill>
                <a:blip r:embed="rId9"/>
                <a:stretch>
                  <a:fillRect r="-6250" b="-20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3183202-382C-B470-C2A0-541F1A4CA9ED}"/>
              </a:ext>
            </a:extLst>
          </p:cNvPr>
          <p:cNvCxnSpPr>
            <a:cxnSpLocks/>
          </p:cNvCxnSpPr>
          <p:nvPr/>
        </p:nvCxnSpPr>
        <p:spPr>
          <a:xfrm flipH="1" flipV="1">
            <a:off x="9566441" y="511376"/>
            <a:ext cx="1362215" cy="11711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D4C2FF3-B937-8824-8488-ADB35344A21B}"/>
              </a:ext>
            </a:extLst>
          </p:cNvPr>
          <p:cNvSpPr txBox="1"/>
          <p:nvPr/>
        </p:nvSpPr>
        <p:spPr>
          <a:xfrm>
            <a:off x="1924602" y="1613768"/>
            <a:ext cx="219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Time-Frequency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409B36-BE17-EE61-1FA8-F459D0B5C32E}"/>
              </a:ext>
            </a:extLst>
          </p:cNvPr>
          <p:cNvSpPr txBox="1"/>
          <p:nvPr/>
        </p:nvSpPr>
        <p:spPr>
          <a:xfrm>
            <a:off x="1252799" y="903402"/>
            <a:ext cx="6667453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>
                <a:solidFill>
                  <a:srgbClr val="7030A0"/>
                </a:solidFill>
                <a:latin typeface="-apple-system"/>
              </a:rPr>
              <a:t>Battye, Keith, </a:t>
            </a:r>
            <a:r>
              <a:rPr lang="en-GB" sz="2000" b="1">
                <a:solidFill>
                  <a:srgbClr val="7030A0"/>
                </a:solidFill>
                <a:latin typeface="-apple-system"/>
              </a:rPr>
              <a:t>JM</a:t>
            </a:r>
            <a:r>
              <a:rPr lang="en-GB">
                <a:solidFill>
                  <a:srgbClr val="7030A0"/>
                </a:solidFill>
                <a:latin typeface="-apple-system"/>
              </a:rPr>
              <a:t>, Srinivasan, Stappers, Weltevrede</a:t>
            </a:r>
          </a:p>
          <a:p>
            <a:r>
              <a:rPr lang="en-US">
                <a:solidFill>
                  <a:srgbClr val="7030A0"/>
                </a:solidFill>
                <a:latin typeface="-apple-system"/>
              </a:rPr>
              <a:t>[</a:t>
            </a:r>
            <a:r>
              <a:rPr lang="en-GB">
                <a:solidFill>
                  <a:srgbClr val="7030A0"/>
                </a:solidFill>
                <a:latin typeface="-apple-system"/>
              </a:rPr>
              <a:t>Phys. Rev. D 108 (2023) 6, 063001]</a:t>
            </a:r>
          </a:p>
        </p:txBody>
      </p:sp>
      <p:pic>
        <p:nvPicPr>
          <p:cNvPr id="20" name="Picture 19" descr="A diagram of a graph&#10;&#10;AI-generated content may be incorrect.">
            <a:extLst>
              <a:ext uri="{FF2B5EF4-FFF2-40B4-BE49-F238E27FC236}">
                <a16:creationId xmlns:a16="http://schemas.microsoft.com/office/drawing/2014/main" id="{C43982CF-6E6B-B9E7-804E-533AF52293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5311" y="2487875"/>
            <a:ext cx="6183777" cy="3168328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ACEBD4-798C-07D5-D1C3-AEB13CA3884F}"/>
              </a:ext>
            </a:extLst>
          </p:cNvPr>
          <p:cNvCxnSpPr>
            <a:cxnSpLocks/>
          </p:cNvCxnSpPr>
          <p:nvPr/>
        </p:nvCxnSpPr>
        <p:spPr>
          <a:xfrm>
            <a:off x="7365563" y="2423484"/>
            <a:ext cx="0" cy="367563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FE69DD1-D8A8-464E-A420-8D7C89800A8F}"/>
              </a:ext>
            </a:extLst>
          </p:cNvPr>
          <p:cNvSpPr txBox="1"/>
          <p:nvPr/>
        </p:nvSpPr>
        <p:spPr>
          <a:xfrm>
            <a:off x="9815558" y="5805101"/>
            <a:ext cx="17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NS Populations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91B2B64-6F8F-D270-6531-CA46B41BF4A1}"/>
              </a:ext>
            </a:extLst>
          </p:cNvPr>
          <p:cNvCxnSpPr>
            <a:cxnSpLocks/>
          </p:cNvCxnSpPr>
          <p:nvPr/>
        </p:nvCxnSpPr>
        <p:spPr>
          <a:xfrm flipH="1" flipV="1">
            <a:off x="9086850" y="3800475"/>
            <a:ext cx="1369942" cy="194461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F043776-0928-AF7F-627C-BED58E09BF03}"/>
              </a:ext>
            </a:extLst>
          </p:cNvPr>
          <p:cNvSpPr txBox="1"/>
          <p:nvPr/>
        </p:nvSpPr>
        <p:spPr>
          <a:xfrm>
            <a:off x="7625042" y="610289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7030A0"/>
                </a:solidFill>
                <a:latin typeface="-apple-system"/>
              </a:rPr>
              <a:t>Foster et al, Phys. Rev. Lett. 129, 251102 (2022)</a:t>
            </a:r>
          </a:p>
        </p:txBody>
      </p:sp>
    </p:spTree>
    <p:extLst>
      <p:ext uri="{BB962C8B-B14F-4D97-AF65-F5344CB8AC3E}">
        <p14:creationId xmlns:p14="http://schemas.microsoft.com/office/powerpoint/2010/main" val="1042149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llustration depicting two black holes circling one another and producing gravitational waves">
            <a:extLst>
              <a:ext uri="{FF2B5EF4-FFF2-40B4-BE49-F238E27FC236}">
                <a16:creationId xmlns:a16="http://schemas.microsoft.com/office/drawing/2014/main" id="{B64EF710-167E-6493-C15C-51AF240EA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1" b="30075"/>
          <a:stretch/>
        </p:blipFill>
        <p:spPr bwMode="auto">
          <a:xfrm>
            <a:off x="223896" y="2026791"/>
            <a:ext cx="11435816" cy="36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2ECE49-2231-75DA-7BCB-215C42D7C6DF}"/>
              </a:ext>
            </a:extLst>
          </p:cNvPr>
          <p:cNvSpPr txBox="1"/>
          <p:nvPr/>
        </p:nvSpPr>
        <p:spPr>
          <a:xfrm>
            <a:off x="532288" y="911333"/>
            <a:ext cx="12008432" cy="212958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b="1" i="0" u="none" strike="noStrike" dirty="0">
                <a:effectLst/>
                <a:latin typeface="+mj-lt"/>
                <a:ea typeface="+mj-ea"/>
                <a:cs typeface="+mj-cs"/>
              </a:rPr>
              <a:t>Astrophysical Probes of High Frequency Gravitational Waves</a:t>
            </a:r>
            <a:endParaRPr lang="en-US" sz="35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1635D1-E936-561E-0019-ACCA521D5DE6}"/>
              </a:ext>
            </a:extLst>
          </p:cNvPr>
          <p:cNvSpPr txBox="1"/>
          <p:nvPr/>
        </p:nvSpPr>
        <p:spPr>
          <a:xfrm>
            <a:off x="6669066" y="6298183"/>
            <a:ext cx="5353935" cy="42178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500" b="1" dirty="0">
                <a:solidFill>
                  <a:schemeClr val="bg1"/>
                </a:solidFill>
              </a:rPr>
              <a:t>*work with Sebastian Ellis, Bjorn </a:t>
            </a:r>
            <a:r>
              <a:rPr lang="en-US" sz="1500" b="1" dirty="0" err="1">
                <a:solidFill>
                  <a:schemeClr val="bg1"/>
                </a:solidFill>
              </a:rPr>
              <a:t>Garbrecht</a:t>
            </a:r>
            <a:r>
              <a:rPr lang="en-US" sz="1500" b="1" dirty="0">
                <a:solidFill>
                  <a:schemeClr val="bg1"/>
                </a:solidFill>
              </a:rPr>
              <a:t> , Pete Millington</a:t>
            </a:r>
          </a:p>
        </p:txBody>
      </p:sp>
    </p:spTree>
    <p:extLst>
      <p:ext uri="{BB962C8B-B14F-4D97-AF65-F5344CB8AC3E}">
        <p14:creationId xmlns:p14="http://schemas.microsoft.com/office/powerpoint/2010/main" val="2005709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58ECA-AD72-F0F7-886A-414B1B23B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C4867-6290-B9F4-256D-B664D82C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6003" y="-409642"/>
            <a:ext cx="10515600" cy="1325563"/>
          </a:xfrm>
        </p:spPr>
        <p:txBody>
          <a:bodyPr>
            <a:normAutofit/>
          </a:bodyPr>
          <a:lstStyle/>
          <a:p>
            <a:r>
              <a:rPr lang="en-US" sz="1800" b="1"/>
              <a:t>High-frequency gravitational waves</a:t>
            </a:r>
          </a:p>
        </p:txBody>
      </p:sp>
      <p:pic>
        <p:nvPicPr>
          <p:cNvPr id="7" name="Picture 6" descr="A screenshot of a link&#10;&#10;Description automatically generated">
            <a:extLst>
              <a:ext uri="{FF2B5EF4-FFF2-40B4-BE49-F238E27FC236}">
                <a16:creationId xmlns:a16="http://schemas.microsoft.com/office/drawing/2014/main" id="{71678204-F530-F745-7BE6-44540BF036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49" b="10855"/>
          <a:stretch/>
        </p:blipFill>
        <p:spPr>
          <a:xfrm>
            <a:off x="5554912" y="915921"/>
            <a:ext cx="5831482" cy="24847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86779F-038D-CD5D-A594-BF84C2B73EE5}"/>
              </a:ext>
            </a:extLst>
          </p:cNvPr>
          <p:cNvSpPr txBox="1"/>
          <p:nvPr/>
        </p:nvSpPr>
        <p:spPr>
          <a:xfrm>
            <a:off x="5540247" y="4902642"/>
            <a:ext cx="5813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Aggarwal, Aguiar,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Bauswein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Blas, Cella,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Clesse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Cruise, Domcke, Ellis, Figueroa,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Franciolini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Garcia-Cely, Geraci,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Goryachev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Grote, Hindmarsh, Ito, Kopp, Lee, Martineau, </a:t>
            </a:r>
            <a:r>
              <a:rPr lang="en-GB" sz="1200" b="1" u="sng" kern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JM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Muia, Mukund, Ottaway, Peloso, Peters, Quevedo, Ricciardone, Ringwald, Sebastian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Steinlechner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Jessica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Steinlechner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Sun, Tamarit, Tobar,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Torrenti</a:t>
            </a:r>
            <a:r>
              <a:rPr lang="en-GB" sz="12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Ünal, White</a:t>
            </a:r>
            <a:r>
              <a:rPr lang="en-GB" sz="1200" dirty="0">
                <a:effectLst/>
              </a:rPr>
              <a:t> 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74DB95-9036-7B43-3D14-BC970B7B4A09}"/>
              </a:ext>
            </a:extLst>
          </p:cNvPr>
          <p:cNvSpPr txBox="1"/>
          <p:nvPr/>
        </p:nvSpPr>
        <p:spPr>
          <a:xfrm>
            <a:off x="5472237" y="490227"/>
            <a:ext cx="213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2021 Living Review</a:t>
            </a:r>
          </a:p>
        </p:txBody>
      </p:sp>
      <p:pic>
        <p:nvPicPr>
          <p:cNvPr id="14" name="Picture 13" descr="A red and white flag with black text&#10;&#10;AI-generated content may be incorrect.">
            <a:extLst>
              <a:ext uri="{FF2B5EF4-FFF2-40B4-BE49-F238E27FC236}">
                <a16:creationId xmlns:a16="http://schemas.microsoft.com/office/drawing/2014/main" id="{5C2FF4B9-F4CC-0824-8A40-012D8BB49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293" y="3890077"/>
            <a:ext cx="5647362" cy="10015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C3D3F8-3426-B360-ED8C-CC855091B76F}"/>
              </a:ext>
            </a:extLst>
          </p:cNvPr>
          <p:cNvSpPr txBox="1"/>
          <p:nvPr/>
        </p:nvSpPr>
        <p:spPr>
          <a:xfrm>
            <a:off x="5457068" y="3501958"/>
            <a:ext cx="148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2025 Update</a:t>
            </a:r>
          </a:p>
        </p:txBody>
      </p:sp>
      <p:pic>
        <p:nvPicPr>
          <p:cNvPr id="5" name="Picture 4" descr="A group of people standing in a line&#10;&#10;AI-generated content may be incorrect.">
            <a:extLst>
              <a:ext uri="{FF2B5EF4-FFF2-40B4-BE49-F238E27FC236}">
                <a16:creationId xmlns:a16="http://schemas.microsoft.com/office/drawing/2014/main" id="{CBBAB138-81A3-7723-316F-EE6B6908D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69" y="4486703"/>
            <a:ext cx="2978136" cy="1655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46C025-3AD3-0AD8-0C3F-5A1154C5FB49}"/>
              </a:ext>
            </a:extLst>
          </p:cNvPr>
          <p:cNvSpPr txBox="1"/>
          <p:nvPr/>
        </p:nvSpPr>
        <p:spPr>
          <a:xfrm>
            <a:off x="424660" y="4190711"/>
            <a:ext cx="393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Recent Workshop Dec 2023 @ CERN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C187BE-C2AD-BCBF-A727-6465EA76D125}"/>
              </a:ext>
            </a:extLst>
          </p:cNvPr>
          <p:cNvSpPr txBox="1"/>
          <p:nvPr/>
        </p:nvSpPr>
        <p:spPr>
          <a:xfrm>
            <a:off x="381404" y="6253154"/>
            <a:ext cx="5748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 Workshops in 2019, 2021 (online), 2025 (Mainz)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5799FA-739E-0BED-B4C7-AD6C04323C97}"/>
              </a:ext>
            </a:extLst>
          </p:cNvPr>
          <p:cNvSpPr txBox="1"/>
          <p:nvPr/>
        </p:nvSpPr>
        <p:spPr>
          <a:xfrm>
            <a:off x="489369" y="260468"/>
            <a:ext cx="344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GravNet 2024 ERC Synergy Grant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873B3-FDE7-6C16-78EB-4AA5B7AE7103}"/>
              </a:ext>
            </a:extLst>
          </p:cNvPr>
          <p:cNvSpPr txBox="1"/>
          <p:nvPr/>
        </p:nvSpPr>
        <p:spPr>
          <a:xfrm>
            <a:off x="424660" y="3436584"/>
            <a:ext cx="422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(first community meeting Mainz June 25’)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7A4B26-A3A3-798A-2A0C-4A18EC6A5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69" y="703697"/>
            <a:ext cx="4667693" cy="259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17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C14464B-14FE-5733-FD21-EBEC4B95A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2" y="97971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7BB920BD-400B-8824-F050-C27AC4E19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43" y="1494064"/>
            <a:ext cx="3319703" cy="248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News | Gravitational waves from a binary black hole merger observed by LIGO  and Virgo | LIGO Lab | Caltech">
            <a:extLst>
              <a:ext uri="{FF2B5EF4-FFF2-40B4-BE49-F238E27FC236}">
                <a16:creationId xmlns:a16="http://schemas.microsoft.com/office/drawing/2014/main" id="{FA07DABA-BBB2-900C-6ACF-A201D03B7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04" y="2924052"/>
            <a:ext cx="2751103" cy="154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121076-0724-34B1-514C-26DF3FA9FDE0}"/>
                  </a:ext>
                </a:extLst>
              </p:cNvPr>
              <p:cNvSpPr txBox="1"/>
              <p:nvPr/>
            </p:nvSpPr>
            <p:spPr>
              <a:xfrm>
                <a:off x="408397" y="3520784"/>
                <a:ext cx="1819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10 kpc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121076-0724-34B1-514C-26DF3FA9FD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97" y="3520784"/>
                <a:ext cx="1819665" cy="369332"/>
              </a:xfrm>
              <a:prstGeom prst="rect">
                <a:avLst/>
              </a:prstGeom>
              <a:blipFill>
                <a:blip r:embed="rId5"/>
                <a:stretch>
                  <a:fillRect l="-2778" t="-6667" r="-2083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EC86AA-822C-14BC-A673-583DED483ED8}"/>
                  </a:ext>
                </a:extLst>
              </p:cNvPr>
              <p:cNvSpPr txBox="1"/>
              <p:nvPr/>
            </p:nvSpPr>
            <p:spPr>
              <a:xfrm>
                <a:off x="2363843" y="4100490"/>
                <a:ext cx="18068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0.01 Au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EC86AA-822C-14BC-A673-583DED483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843" y="4100490"/>
                <a:ext cx="1806841" cy="369332"/>
              </a:xfrm>
              <a:prstGeom prst="rect">
                <a:avLst/>
              </a:prstGeom>
              <a:blipFill>
                <a:blip r:embed="rId6"/>
                <a:stretch>
                  <a:fillRect l="-3497" t="-10345" r="-2098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A45693-EA6F-A5F9-DCF9-4F0C6FABD922}"/>
                  </a:ext>
                </a:extLst>
              </p:cNvPr>
              <p:cNvSpPr txBox="1"/>
              <p:nvPr/>
            </p:nvSpPr>
            <p:spPr>
              <a:xfrm>
                <a:off x="5201471" y="4626920"/>
                <a:ext cx="1553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1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km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A45693-EA6F-A5F9-DCF9-4F0C6FABD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471" y="4626920"/>
                <a:ext cx="1553567" cy="369332"/>
              </a:xfrm>
              <a:prstGeom prst="rect">
                <a:avLst/>
              </a:prstGeom>
              <a:blipFill>
                <a:blip r:embed="rId7"/>
                <a:stretch>
                  <a:fillRect l="-3252" t="-6667" r="-243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C8EED5-0570-C712-1FF0-E83C46B378D1}"/>
                  </a:ext>
                </a:extLst>
              </p:cNvPr>
              <p:cNvSpPr txBox="1"/>
              <p:nvPr/>
            </p:nvSpPr>
            <p:spPr>
              <a:xfrm>
                <a:off x="5771429" y="1302037"/>
                <a:ext cx="1001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C8EED5-0570-C712-1FF0-E83C46B37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1429" y="1302037"/>
                <a:ext cx="100130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76E1E3-A590-20A2-6942-E27F421C8F04}"/>
                  </a:ext>
                </a:extLst>
              </p:cNvPr>
              <p:cNvSpPr txBox="1"/>
              <p:nvPr/>
            </p:nvSpPr>
            <p:spPr>
              <a:xfrm>
                <a:off x="4359151" y="161719"/>
                <a:ext cx="9964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76E1E3-A590-20A2-6942-E27F421C8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151" y="161719"/>
                <a:ext cx="99649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D15B201-A449-8512-C143-0CAE8444235A}"/>
                  </a:ext>
                </a:extLst>
              </p:cNvPr>
              <p:cNvSpPr txBox="1"/>
              <p:nvPr/>
            </p:nvSpPr>
            <p:spPr>
              <a:xfrm>
                <a:off x="6599010" y="2476171"/>
                <a:ext cx="9516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100 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D15B201-A449-8512-C143-0CAE844423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010" y="2476171"/>
                <a:ext cx="951671" cy="369332"/>
              </a:xfrm>
              <a:prstGeom prst="rect">
                <a:avLst/>
              </a:prstGeom>
              <a:blipFill>
                <a:blip r:embed="rId10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93F34B-B78D-EA65-052B-91B6DE38C424}"/>
                  </a:ext>
                </a:extLst>
              </p:cNvPr>
              <p:cNvSpPr txBox="1"/>
              <p:nvPr/>
            </p:nvSpPr>
            <p:spPr>
              <a:xfrm>
                <a:off x="8005681" y="3646845"/>
                <a:ext cx="1958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and above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93F34B-B78D-EA65-052B-91B6DE38C4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681" y="3646845"/>
                <a:ext cx="1958613" cy="369332"/>
              </a:xfrm>
              <a:prstGeom prst="rect">
                <a:avLst/>
              </a:prstGeom>
              <a:blipFill>
                <a:blip r:embed="rId11"/>
                <a:stretch>
                  <a:fillRect t="-6667" r="-1935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oup of people in a lab&#10;&#10;Description automatically generated">
            <a:extLst>
              <a:ext uri="{FF2B5EF4-FFF2-40B4-BE49-F238E27FC236}">
                <a16:creationId xmlns:a16="http://schemas.microsoft.com/office/drawing/2014/main" id="{D35ED1E2-CB0D-A0B1-BFC3-0D40913A2F3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227" t="4399" r="4385" b="6743"/>
          <a:stretch/>
        </p:blipFill>
        <p:spPr>
          <a:xfrm>
            <a:off x="7068187" y="4022771"/>
            <a:ext cx="3180713" cy="23649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9A9F47A-2054-BE68-6B35-1F90B997D780}"/>
              </a:ext>
            </a:extLst>
          </p:cNvPr>
          <p:cNvSpPr txBox="1"/>
          <p:nvPr/>
        </p:nvSpPr>
        <p:spPr>
          <a:xfrm>
            <a:off x="7550681" y="3300922"/>
            <a:ext cx="3261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Ultra-High Frequency GWs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6A3DD1-12FB-5EBC-9097-FEBBD362E40B}"/>
              </a:ext>
            </a:extLst>
          </p:cNvPr>
          <p:cNvSpPr txBox="1"/>
          <p:nvPr/>
        </p:nvSpPr>
        <p:spPr>
          <a:xfrm>
            <a:off x="7068187" y="6387740"/>
            <a:ext cx="3829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(tabletop + astrophysical!)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E697D2-C416-A93E-D050-D102E635E342}"/>
              </a:ext>
            </a:extLst>
          </p:cNvPr>
          <p:cNvSpPr txBox="1"/>
          <p:nvPr/>
        </p:nvSpPr>
        <p:spPr>
          <a:xfrm>
            <a:off x="2528717" y="4469822"/>
            <a:ext cx="62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LISA</a:t>
            </a:r>
          </a:p>
        </p:txBody>
      </p:sp>
    </p:spTree>
    <p:extLst>
      <p:ext uri="{BB962C8B-B14F-4D97-AF65-F5344CB8AC3E}">
        <p14:creationId xmlns:p14="http://schemas.microsoft.com/office/powerpoint/2010/main" val="23504070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DA40FF3-68C3-89A0-1EB1-4C15E20055FA}"/>
              </a:ext>
            </a:extLst>
          </p:cNvPr>
          <p:cNvSpPr txBox="1"/>
          <p:nvPr/>
        </p:nvSpPr>
        <p:spPr>
          <a:xfrm>
            <a:off x="660281" y="148712"/>
            <a:ext cx="10871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Astrophysical Constraints on High Frequency Gravitational Waves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7577041-B298-7F3F-BF3A-713427B4264C}"/>
              </a:ext>
            </a:extLst>
          </p:cNvPr>
          <p:cNvGrpSpPr/>
          <p:nvPr/>
        </p:nvGrpSpPr>
        <p:grpSpPr>
          <a:xfrm>
            <a:off x="7380149" y="1609975"/>
            <a:ext cx="1943579" cy="1819025"/>
            <a:chOff x="222511" y="1622417"/>
            <a:chExt cx="2520464" cy="151183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562D6F5-5054-C68C-4A5C-22A57180D086}"/>
                </a:ext>
              </a:extLst>
            </p:cNvPr>
            <p:cNvGrpSpPr/>
            <p:nvPr/>
          </p:nvGrpSpPr>
          <p:grpSpPr>
            <a:xfrm>
              <a:off x="971444" y="1801939"/>
              <a:ext cx="1432565" cy="963518"/>
              <a:chOff x="7412019" y="3203729"/>
              <a:chExt cx="2955902" cy="188396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5499636-D6C1-92E7-4A45-AEF156194354}"/>
                  </a:ext>
                </a:extLst>
              </p:cNvPr>
              <p:cNvGrpSpPr/>
              <p:nvPr/>
            </p:nvGrpSpPr>
            <p:grpSpPr>
              <a:xfrm>
                <a:off x="8888168" y="3291712"/>
                <a:ext cx="202044" cy="1408869"/>
                <a:chOff x="7812403" y="1463423"/>
                <a:chExt cx="256009" cy="2495826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D547511-FC69-11CC-A2B7-44F6B65FACE0}"/>
                    </a:ext>
                  </a:extLst>
                </p:cNvPr>
                <p:cNvGrpSpPr/>
                <p:nvPr/>
              </p:nvGrpSpPr>
              <p:grpSpPr>
                <a:xfrm>
                  <a:off x="7812403" y="1463423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F80396F4-4738-C0AF-0DD5-39833C97AAF0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61" name="Arc 60">
                      <a:extLst>
                        <a:ext uri="{FF2B5EF4-FFF2-40B4-BE49-F238E27FC236}">
                          <a16:creationId xmlns:a16="http://schemas.microsoft.com/office/drawing/2014/main" id="{3F7E0166-9A27-7D94-3207-4ADB4CDC6B4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62" name="Arc 61">
                      <a:extLst>
                        <a:ext uri="{FF2B5EF4-FFF2-40B4-BE49-F238E27FC236}">
                          <a16:creationId xmlns:a16="http://schemas.microsoft.com/office/drawing/2014/main" id="{52AD6371-19A7-6DE3-F261-CCB4A6219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63" name="Arc 62">
                      <a:extLst>
                        <a:ext uri="{FF2B5EF4-FFF2-40B4-BE49-F238E27FC236}">
                          <a16:creationId xmlns:a16="http://schemas.microsoft.com/office/drawing/2014/main" id="{C46BBE7F-3A9C-1F5E-DA2E-B359E5ED06C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64" name="Arc 63">
                      <a:extLst>
                        <a:ext uri="{FF2B5EF4-FFF2-40B4-BE49-F238E27FC236}">
                          <a16:creationId xmlns:a16="http://schemas.microsoft.com/office/drawing/2014/main" id="{6D0A5A64-D3C1-3C49-6565-07F7EBFCA24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E3B21FFC-9487-E900-ABED-6119E6D70D5D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57" name="Arc 56">
                      <a:extLst>
                        <a:ext uri="{FF2B5EF4-FFF2-40B4-BE49-F238E27FC236}">
                          <a16:creationId xmlns:a16="http://schemas.microsoft.com/office/drawing/2014/main" id="{0BBCFDC1-3837-DDF2-9848-AF97E680A07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8" name="Arc 57">
                      <a:extLst>
                        <a:ext uri="{FF2B5EF4-FFF2-40B4-BE49-F238E27FC236}">
                          <a16:creationId xmlns:a16="http://schemas.microsoft.com/office/drawing/2014/main" id="{690CE990-177D-1EC2-BCD1-91CFBD127E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9" name="Arc 58">
                      <a:extLst>
                        <a:ext uri="{FF2B5EF4-FFF2-40B4-BE49-F238E27FC236}">
                          <a16:creationId xmlns:a16="http://schemas.microsoft.com/office/drawing/2014/main" id="{DE530C75-D8FA-486E-CD66-9A0A37890F2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60" name="Arc 59">
                      <a:extLst>
                        <a:ext uri="{FF2B5EF4-FFF2-40B4-BE49-F238E27FC236}">
                          <a16:creationId xmlns:a16="http://schemas.microsoft.com/office/drawing/2014/main" id="{324A57AD-99FF-6864-41E8-8ADA0DD73AF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A82DFDD5-1AD7-A793-AF21-28905093B309}"/>
                    </a:ext>
                  </a:extLst>
                </p:cNvPr>
                <p:cNvGrpSpPr/>
                <p:nvPr/>
              </p:nvGrpSpPr>
              <p:grpSpPr>
                <a:xfrm>
                  <a:off x="7844853" y="2700987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F3E84F50-42A2-9887-72D1-F26D127D26F6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51" name="Arc 50">
                      <a:extLst>
                        <a:ext uri="{FF2B5EF4-FFF2-40B4-BE49-F238E27FC236}">
                          <a16:creationId xmlns:a16="http://schemas.microsoft.com/office/drawing/2014/main" id="{A8F30913-7F40-9545-E025-B7773FD845A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2" name="Arc 51">
                      <a:extLst>
                        <a:ext uri="{FF2B5EF4-FFF2-40B4-BE49-F238E27FC236}">
                          <a16:creationId xmlns:a16="http://schemas.microsoft.com/office/drawing/2014/main" id="{74064E7F-6BA0-825C-9549-7B3477633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3" name="Arc 52">
                      <a:extLst>
                        <a:ext uri="{FF2B5EF4-FFF2-40B4-BE49-F238E27FC236}">
                          <a16:creationId xmlns:a16="http://schemas.microsoft.com/office/drawing/2014/main" id="{C9B1061B-6DE3-C0A7-AF31-7A29305496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4" name="Arc 53">
                      <a:extLst>
                        <a:ext uri="{FF2B5EF4-FFF2-40B4-BE49-F238E27FC236}">
                          <a16:creationId xmlns:a16="http://schemas.microsoft.com/office/drawing/2014/main" id="{32598FCD-DB8C-7413-58BA-B6F1A2C7C26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  <p:grpSp>
                <p:nvGrpSpPr>
                  <p:cNvPr id="46" name="Group 45">
                    <a:extLst>
                      <a:ext uri="{FF2B5EF4-FFF2-40B4-BE49-F238E27FC236}">
                        <a16:creationId xmlns:a16="http://schemas.microsoft.com/office/drawing/2014/main" id="{B7F0B72B-104E-CFB3-23D2-8D2421642E1E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47" name="Arc 46">
                      <a:extLst>
                        <a:ext uri="{FF2B5EF4-FFF2-40B4-BE49-F238E27FC236}">
                          <a16:creationId xmlns:a16="http://schemas.microsoft.com/office/drawing/2014/main" id="{430E5D86-0BC4-6FF9-3885-19C280401C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48" name="Arc 47">
                      <a:extLst>
                        <a:ext uri="{FF2B5EF4-FFF2-40B4-BE49-F238E27FC236}">
                          <a16:creationId xmlns:a16="http://schemas.microsoft.com/office/drawing/2014/main" id="{3AEB8E62-823B-49D5-9D65-C50B5712BA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49" name="Arc 48">
                      <a:extLst>
                        <a:ext uri="{FF2B5EF4-FFF2-40B4-BE49-F238E27FC236}">
                          <a16:creationId xmlns:a16="http://schemas.microsoft.com/office/drawing/2014/main" id="{78A4ECCF-4CB7-481B-E056-338E60947B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50" name="Arc 49">
                      <a:extLst>
                        <a:ext uri="{FF2B5EF4-FFF2-40B4-BE49-F238E27FC236}">
                          <a16:creationId xmlns:a16="http://schemas.microsoft.com/office/drawing/2014/main" id="{6AD0F51A-7AE4-3AB9-A64B-887F7EE75C3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</p:grp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806EC19-B3E2-9950-E185-7D7EBE4890CD}"/>
                  </a:ext>
                </a:extLst>
              </p:cNvPr>
              <p:cNvGrpSpPr/>
              <p:nvPr/>
            </p:nvGrpSpPr>
            <p:grpSpPr>
              <a:xfrm rot="5562499">
                <a:off x="9562465" y="2600316"/>
                <a:ext cx="202044" cy="1408869"/>
                <a:chOff x="7812403" y="1463423"/>
                <a:chExt cx="256009" cy="2495826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ACF6BA8A-9C23-333F-2414-331322FF0869}"/>
                    </a:ext>
                  </a:extLst>
                </p:cNvPr>
                <p:cNvGrpSpPr/>
                <p:nvPr/>
              </p:nvGrpSpPr>
              <p:grpSpPr>
                <a:xfrm>
                  <a:off x="7812403" y="1463423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D088B54D-9588-6CEF-3A29-ECAE68949BF0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39" name="Arc 38">
                      <a:extLst>
                        <a:ext uri="{FF2B5EF4-FFF2-40B4-BE49-F238E27FC236}">
                          <a16:creationId xmlns:a16="http://schemas.microsoft.com/office/drawing/2014/main" id="{946B7D4F-2E80-3B6B-F05C-3C403222E49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40" name="Arc 39">
                      <a:extLst>
                        <a:ext uri="{FF2B5EF4-FFF2-40B4-BE49-F238E27FC236}">
                          <a16:creationId xmlns:a16="http://schemas.microsoft.com/office/drawing/2014/main" id="{DAD55F08-2FCE-76E8-2CA9-5B7D1BBC16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41" name="Arc 40">
                      <a:extLst>
                        <a:ext uri="{FF2B5EF4-FFF2-40B4-BE49-F238E27FC236}">
                          <a16:creationId xmlns:a16="http://schemas.microsoft.com/office/drawing/2014/main" id="{296D99F0-ED39-8CCB-5F1A-0A6493D7F89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42" name="Arc 41">
                      <a:extLst>
                        <a:ext uri="{FF2B5EF4-FFF2-40B4-BE49-F238E27FC236}">
                          <a16:creationId xmlns:a16="http://schemas.microsoft.com/office/drawing/2014/main" id="{58EA1349-2EB2-0495-5E2B-AB883F926A3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4D728547-A55D-F89A-E864-CC6FCCC458C6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35" name="Arc 34">
                      <a:extLst>
                        <a:ext uri="{FF2B5EF4-FFF2-40B4-BE49-F238E27FC236}">
                          <a16:creationId xmlns:a16="http://schemas.microsoft.com/office/drawing/2014/main" id="{6B555B4B-082D-586A-8E75-29E622AE18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6" name="Arc 35">
                      <a:extLst>
                        <a:ext uri="{FF2B5EF4-FFF2-40B4-BE49-F238E27FC236}">
                          <a16:creationId xmlns:a16="http://schemas.microsoft.com/office/drawing/2014/main" id="{AE1A5FA6-223B-3868-9FA0-127B3093F4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7" name="Arc 36">
                      <a:extLst>
                        <a:ext uri="{FF2B5EF4-FFF2-40B4-BE49-F238E27FC236}">
                          <a16:creationId xmlns:a16="http://schemas.microsoft.com/office/drawing/2014/main" id="{06AFB546-0ED5-14D1-54C9-778CF17645C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8" name="Arc 37">
                      <a:extLst>
                        <a:ext uri="{FF2B5EF4-FFF2-40B4-BE49-F238E27FC236}">
                          <a16:creationId xmlns:a16="http://schemas.microsoft.com/office/drawing/2014/main" id="{E0438337-B76B-5C75-DC4B-F275628616E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32786520-BD7F-939E-D1B7-469F380E9A94}"/>
                    </a:ext>
                  </a:extLst>
                </p:cNvPr>
                <p:cNvGrpSpPr/>
                <p:nvPr/>
              </p:nvGrpSpPr>
              <p:grpSpPr>
                <a:xfrm>
                  <a:off x="7844853" y="2700987"/>
                  <a:ext cx="223559" cy="1258262"/>
                  <a:chOff x="7812403" y="1463423"/>
                  <a:chExt cx="849095" cy="2959768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ABBDC384-9DE5-4288-D83D-983F5C232116}"/>
                      </a:ext>
                    </a:extLst>
                  </p:cNvPr>
                  <p:cNvGrpSpPr/>
                  <p:nvPr/>
                </p:nvGrpSpPr>
                <p:grpSpPr>
                  <a:xfrm>
                    <a:off x="7812403" y="2931607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29" name="Arc 28">
                      <a:extLst>
                        <a:ext uri="{FF2B5EF4-FFF2-40B4-BE49-F238E27FC236}">
                          <a16:creationId xmlns:a16="http://schemas.microsoft.com/office/drawing/2014/main" id="{7EA7CED7-8770-7A71-0576-462148755F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0" name="Arc 29">
                      <a:extLst>
                        <a:ext uri="{FF2B5EF4-FFF2-40B4-BE49-F238E27FC236}">
                          <a16:creationId xmlns:a16="http://schemas.microsoft.com/office/drawing/2014/main" id="{246539D0-5212-CC25-1B4B-385197DF05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1" name="Arc 30">
                      <a:extLst>
                        <a:ext uri="{FF2B5EF4-FFF2-40B4-BE49-F238E27FC236}">
                          <a16:creationId xmlns:a16="http://schemas.microsoft.com/office/drawing/2014/main" id="{C5092D49-CC2A-919A-D44E-6F9DD7AA0D1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32" name="Arc 31">
                      <a:extLst>
                        <a:ext uri="{FF2B5EF4-FFF2-40B4-BE49-F238E27FC236}">
                          <a16:creationId xmlns:a16="http://schemas.microsoft.com/office/drawing/2014/main" id="{9242F6E6-53E9-D84B-9B3D-46F1BECE877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22F8B8FD-8F4C-4348-EF23-CDDBC2FF6DB3}"/>
                      </a:ext>
                    </a:extLst>
                  </p:cNvPr>
                  <p:cNvGrpSpPr/>
                  <p:nvPr/>
                </p:nvGrpSpPr>
                <p:grpSpPr>
                  <a:xfrm>
                    <a:off x="7813631" y="1463423"/>
                    <a:ext cx="847867" cy="1491584"/>
                    <a:chOff x="7661231" y="1311023"/>
                    <a:chExt cx="1413350" cy="2823628"/>
                  </a:xfrm>
                </p:grpSpPr>
                <p:sp>
                  <p:nvSpPr>
                    <p:cNvPr id="25" name="Arc 24">
                      <a:extLst>
                        <a:ext uri="{FF2B5EF4-FFF2-40B4-BE49-F238E27FC236}">
                          <a16:creationId xmlns:a16="http://schemas.microsoft.com/office/drawing/2014/main" id="{E8102F38-A70B-F8D0-3DC6-68BA1AFA320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64305" y="2724374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26" name="Arc 25">
                      <a:extLst>
                        <a:ext uri="{FF2B5EF4-FFF2-40B4-BE49-F238E27FC236}">
                          <a16:creationId xmlns:a16="http://schemas.microsoft.com/office/drawing/2014/main" id="{6FC246DC-33B5-F579-5CC2-2FCC12846B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281" y="2723349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27" name="Arc 26">
                      <a:extLst>
                        <a:ext uri="{FF2B5EF4-FFF2-40B4-BE49-F238E27FC236}">
                          <a16:creationId xmlns:a16="http://schemas.microsoft.com/office/drawing/2014/main" id="{AC5C5306-6369-32C8-8955-90E466CD8D5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63281" y="1311023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  <p:sp>
                  <p:nvSpPr>
                    <p:cNvPr id="28" name="Arc 27">
                      <a:extLst>
                        <a:ext uri="{FF2B5EF4-FFF2-40B4-BE49-F238E27FC236}">
                          <a16:creationId xmlns:a16="http://schemas.microsoft.com/office/drawing/2014/main" id="{D9FAA650-2B88-D511-63D5-BED26BD8AB4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662256" y="1356856"/>
                      <a:ext cx="1409252" cy="1411301"/>
                    </a:xfrm>
                    <a:prstGeom prst="arc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400"/>
                    </a:p>
                  </p:txBody>
                </p:sp>
              </p:grpSp>
            </p:grp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7704166E-510A-BEF0-4A9F-671E2B21355C}"/>
                  </a:ext>
                </a:extLst>
              </p:cNvPr>
              <p:cNvCxnSpPr>
                <a:stCxn id="29" idx="2"/>
              </p:cNvCxnSpPr>
              <p:nvPr/>
            </p:nvCxnSpPr>
            <p:spPr>
              <a:xfrm flipH="1">
                <a:off x="7412019" y="3284256"/>
                <a:ext cx="1547216" cy="409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589922F-8496-8AC8-D6D7-F4BCC442C34A}"/>
                  </a:ext>
                </a:extLst>
              </p:cNvPr>
              <p:cNvSpPr/>
              <p:nvPr/>
            </p:nvSpPr>
            <p:spPr>
              <a:xfrm>
                <a:off x="8833096" y="3230466"/>
                <a:ext cx="126819" cy="12641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D1767675-0A54-11E6-06A0-90FEA28F23F7}"/>
                  </a:ext>
                </a:extLst>
              </p:cNvPr>
              <p:cNvSpPr/>
              <p:nvPr/>
            </p:nvSpPr>
            <p:spPr>
              <a:xfrm>
                <a:off x="8828980" y="4694423"/>
                <a:ext cx="392655" cy="393271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CE0C1D3-9E0D-7905-AC0D-C0DA9CC35600}"/>
                  </a:ext>
                </a:extLst>
              </p:cNvPr>
              <p:cNvCxnSpPr>
                <a:cxnSpLocks/>
                <a:endCxn id="18" idx="5"/>
              </p:cNvCxnSpPr>
              <p:nvPr/>
            </p:nvCxnSpPr>
            <p:spPr>
              <a:xfrm>
                <a:off x="8888168" y="4732823"/>
                <a:ext cx="275964" cy="2972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663F848-C7E6-529F-B8E4-79160AEA3C71}"/>
                  </a:ext>
                </a:extLst>
              </p:cNvPr>
              <p:cNvCxnSpPr>
                <a:cxnSpLocks/>
                <a:stCxn id="18" idx="3"/>
                <a:endCxn id="18" idx="7"/>
              </p:cNvCxnSpPr>
              <p:nvPr/>
            </p:nvCxnSpPr>
            <p:spPr>
              <a:xfrm flipV="1">
                <a:off x="8886483" y="4752016"/>
                <a:ext cx="277649" cy="27808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2477EBB-D0E8-2891-0009-8972C467E2EE}"/>
                    </a:ext>
                  </a:extLst>
                </p:cNvPr>
                <p:cNvSpPr txBox="1"/>
                <p:nvPr/>
              </p:nvSpPr>
              <p:spPr>
                <a:xfrm>
                  <a:off x="222511" y="1646540"/>
                  <a:ext cx="667532" cy="3381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US" sz="240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2477EBB-D0E8-2891-0009-8972C467E2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511" y="1646540"/>
                  <a:ext cx="667532" cy="338145"/>
                </a:xfrm>
                <a:prstGeom prst="rect">
                  <a:avLst/>
                </a:prstGeom>
                <a:blipFill>
                  <a:blip r:embed="rId4"/>
                  <a:stretch>
                    <a:fillRect l="-4878" r="-17073" b="-303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0C43AD1-AA20-D5D1-E306-EB7A8F5E6F92}"/>
                    </a:ext>
                  </a:extLst>
                </p:cNvPr>
                <p:cNvSpPr txBox="1"/>
                <p:nvPr/>
              </p:nvSpPr>
              <p:spPr>
                <a:xfrm>
                  <a:off x="2380061" y="1622417"/>
                  <a:ext cx="362914" cy="365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9F6F79B-83B0-43ED-9FBE-D6B49F38BE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0061" y="1622417"/>
                  <a:ext cx="362914" cy="3656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17FFBAE-1547-3CB9-1A49-30992A1CCCA8}"/>
                    </a:ext>
                  </a:extLst>
                </p:cNvPr>
                <p:cNvSpPr txBox="1"/>
                <p:nvPr/>
              </p:nvSpPr>
              <p:spPr>
                <a:xfrm>
                  <a:off x="1537353" y="2750552"/>
                  <a:ext cx="989841" cy="3837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𝑵𝑺</m:t>
                            </m:r>
                          </m:sub>
                        </m:sSub>
                      </m:oMath>
                    </m:oMathPara>
                  </a14:m>
                  <a:endParaRPr lang="en-US" sz="2400" b="1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17FFBAE-1547-3CB9-1A49-30992A1CCC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7353" y="2750552"/>
                  <a:ext cx="989841" cy="383701"/>
                </a:xfrm>
                <a:prstGeom prst="rect">
                  <a:avLst/>
                </a:prstGeom>
                <a:blipFill>
                  <a:blip r:embed="rId6"/>
                  <a:stretch>
                    <a:fillRect b="-27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EBCE1BE-5B97-87E4-122C-06EE17FAACE7}"/>
              </a:ext>
            </a:extLst>
          </p:cNvPr>
          <p:cNvSpPr txBox="1"/>
          <p:nvPr/>
        </p:nvSpPr>
        <p:spPr>
          <a:xfrm>
            <a:off x="900953" y="860612"/>
            <a:ext cx="464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JM</a:t>
            </a:r>
            <a:r>
              <a:rPr lang="en-US">
                <a:solidFill>
                  <a:srgbClr val="7030A0"/>
                </a:solidFill>
              </a:rPr>
              <a:t>, S. A. R. Ellis – PRD </a:t>
            </a:r>
            <a:r>
              <a:rPr lang="en-GB">
                <a:solidFill>
                  <a:srgbClr val="7030A0"/>
                </a:solidFill>
              </a:rPr>
              <a:t>110 (2024) 10, 103003</a:t>
            </a:r>
            <a:endParaRPr lang="en-US">
              <a:solidFill>
                <a:srgbClr val="7030A0"/>
              </a:solidFill>
            </a:endParaRPr>
          </a:p>
        </p:txBody>
      </p:sp>
      <p:pic>
        <p:nvPicPr>
          <p:cNvPr id="67" name="Picture 66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E7BAD420-B2EE-8B7D-4FDB-66DB7C6460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059" y="1122404"/>
            <a:ext cx="5326545" cy="49436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D28DBC0-412E-698D-B091-39CCF6B62608}"/>
                  </a:ext>
                </a:extLst>
              </p:cNvPr>
              <p:cNvSpPr txBox="1"/>
              <p:nvPr/>
            </p:nvSpPr>
            <p:spPr>
              <a:xfrm>
                <a:off x="2544721" y="4512676"/>
                <a:ext cx="4270418" cy="851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16 </m:t>
                        </m:r>
                        <m:sSup>
                          <m:sSupPr>
                            <m:ctrlP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45 </m:t>
                        </m:r>
                        <m:sSubSup>
                          <m:sSubSupPr>
                            <m:ctrlP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GB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endParaRPr lang="en-US" sz="280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D28DBC0-412E-698D-B091-39CCF6B62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721" y="4512676"/>
                <a:ext cx="4270418" cy="851323"/>
              </a:xfrm>
              <a:prstGeom prst="rect">
                <a:avLst/>
              </a:prstGeom>
              <a:blipFill>
                <a:blip r:embed="rId8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3DAF01F-B166-2771-0E60-D39D35277CFA}"/>
              </a:ext>
            </a:extLst>
          </p:cNvPr>
          <p:cNvSpPr txBox="1"/>
          <p:nvPr/>
        </p:nvSpPr>
        <p:spPr>
          <a:xfrm>
            <a:off x="1944710" y="6143165"/>
            <a:ext cx="316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</a:t>
            </a:r>
            <a:r>
              <a:rPr lang="en-US" err="1"/>
              <a:t>Goldreich</a:t>
            </a:r>
            <a:r>
              <a:rPr lang="en-US"/>
              <a:t> Julian Model 1969)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0151214-2052-D121-551B-B11B0DB1F23D}"/>
                  </a:ext>
                </a:extLst>
              </p:cNvPr>
              <p:cNvSpPr txBox="1"/>
              <p:nvPr/>
            </p:nvSpPr>
            <p:spPr>
              <a:xfrm>
                <a:off x="5648979" y="3770594"/>
                <a:ext cx="6435088" cy="1743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=1 −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16 </m:t>
                          </m:r>
                          <m:sSup>
                            <m:sSup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45 </m:t>
                          </m:r>
                          <m:sSubSup>
                            <m:sSubSup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4000" b="0"/>
              </a:p>
              <a:p>
                <a:endParaRPr lang="en-US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0151214-2052-D121-551B-B11B0DB1F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8979" y="3770594"/>
                <a:ext cx="6435088" cy="17438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red and yellow fire&#10;&#10;Description automatically generated">
            <a:extLst>
              <a:ext uri="{FF2B5EF4-FFF2-40B4-BE49-F238E27FC236}">
                <a16:creationId xmlns:a16="http://schemas.microsoft.com/office/drawing/2014/main" id="{4F09E781-683F-0683-1BE7-B4945FC601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7235" y="5628768"/>
            <a:ext cx="957284" cy="676751"/>
          </a:xfrm>
          <a:prstGeom prst="rect">
            <a:avLst/>
          </a:prstGeom>
        </p:spPr>
      </p:pic>
      <p:pic>
        <p:nvPicPr>
          <p:cNvPr id="5" name="Picture 4" descr="A black circle with red and blue lines&#10;&#10;Description automatically generated">
            <a:extLst>
              <a:ext uri="{FF2B5EF4-FFF2-40B4-BE49-F238E27FC236}">
                <a16:creationId xmlns:a16="http://schemas.microsoft.com/office/drawing/2014/main" id="{54F8A3EC-99B9-1D30-2495-B3D5F8644A1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8417" r="7771"/>
          <a:stretch/>
        </p:blipFill>
        <p:spPr>
          <a:xfrm>
            <a:off x="10047131" y="5584877"/>
            <a:ext cx="1312224" cy="10321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AEED9D-601C-4E98-B7FE-D3DAFF99D3D2}"/>
              </a:ext>
            </a:extLst>
          </p:cNvPr>
          <p:cNvSpPr txBox="1"/>
          <p:nvPr/>
        </p:nvSpPr>
        <p:spPr>
          <a:xfrm>
            <a:off x="8122454" y="5215545"/>
            <a:ext cx="95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Plasma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C41FDD-F0CE-F8E3-8AE4-2989F99B9D82}"/>
              </a:ext>
            </a:extLst>
          </p:cNvPr>
          <p:cNvSpPr txBox="1"/>
          <p:nvPr/>
        </p:nvSpPr>
        <p:spPr>
          <a:xfrm>
            <a:off x="9501051" y="5194759"/>
            <a:ext cx="240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Vacuum Birefringence </a:t>
            </a:r>
          </a:p>
        </p:txBody>
      </p:sp>
    </p:spTree>
    <p:extLst>
      <p:ext uri="{BB962C8B-B14F-4D97-AF65-F5344CB8AC3E}">
        <p14:creationId xmlns:p14="http://schemas.microsoft.com/office/powerpoint/2010/main" val="50695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ck-hole superradiance and the hunt for dark matter | CQG+">
            <a:extLst>
              <a:ext uri="{FF2B5EF4-FFF2-40B4-BE49-F238E27FC236}">
                <a16:creationId xmlns:a16="http://schemas.microsoft.com/office/drawing/2014/main" id="{0E2EC362-D289-0428-E9DB-C9BF337EF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855" y="1383571"/>
            <a:ext cx="7704083" cy="365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D5C66E-E778-10B5-546B-B999E4379C0E}"/>
              </a:ext>
            </a:extLst>
          </p:cNvPr>
          <p:cNvSpPr txBox="1"/>
          <p:nvPr/>
        </p:nvSpPr>
        <p:spPr>
          <a:xfrm>
            <a:off x="2942896" y="493149"/>
            <a:ext cx="6096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3000" b="1" err="1">
                <a:solidFill>
                  <a:srgbClr val="000000"/>
                </a:solidFill>
                <a:effectLst/>
                <a:latin typeface="Helvetica" pitchFamily="2" charset="0"/>
              </a:rPr>
              <a:t>Superradiance</a:t>
            </a:r>
            <a:endParaRPr lang="en-GB" sz="3000" b="1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5231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graph&#10;&#10;Description automatically generated">
            <a:extLst>
              <a:ext uri="{FF2B5EF4-FFF2-40B4-BE49-F238E27FC236}">
                <a16:creationId xmlns:a16="http://schemas.microsoft.com/office/drawing/2014/main" id="{6F062DC2-C245-F28C-2194-B44A1E94B3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426"/>
          <a:stretch/>
        </p:blipFill>
        <p:spPr>
          <a:xfrm>
            <a:off x="1570286" y="148877"/>
            <a:ext cx="8903316" cy="597045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3A5E875-D1BB-9BD7-EC6B-6EF82B26F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82" y="339634"/>
            <a:ext cx="1388404" cy="145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uSTAR - Wikipedia">
            <a:extLst>
              <a:ext uri="{FF2B5EF4-FFF2-40B4-BE49-F238E27FC236}">
                <a16:creationId xmlns:a16="http://schemas.microsoft.com/office/drawing/2014/main" id="{D8B80B87-A126-8E63-3B93-33D9F22F5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54" y="6976"/>
            <a:ext cx="2284246" cy="128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44AC56-5B75-BAE9-01B5-F792B85016B5}"/>
              </a:ext>
            </a:extLst>
          </p:cNvPr>
          <p:cNvSpPr txBox="1"/>
          <p:nvPr/>
        </p:nvSpPr>
        <p:spPr>
          <a:xfrm>
            <a:off x="0" y="6119336"/>
            <a:ext cx="4624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Thanks - Jeremy Hare, George Pavlov, </a:t>
            </a:r>
          </a:p>
          <a:p>
            <a:r>
              <a:rPr lang="en-US" sz="1400"/>
              <a:t>Bettina Posselt, Oleg Kargaltsev, Tea Temim and StevenChen for JWST data – (2024)</a:t>
            </a:r>
          </a:p>
        </p:txBody>
      </p:sp>
      <p:pic>
        <p:nvPicPr>
          <p:cNvPr id="1030" name="Picture 6" descr="Chandra Press Room :: CXC Fact Sheet">
            <a:extLst>
              <a:ext uri="{FF2B5EF4-FFF2-40B4-BE49-F238E27FC236}">
                <a16:creationId xmlns:a16="http://schemas.microsoft.com/office/drawing/2014/main" id="{EBD235EB-6B01-AFCA-BBC3-234681776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998695" y="2184210"/>
            <a:ext cx="2102364" cy="94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B6CE7E-16C6-2417-AFC8-1C592E2660EB}"/>
              </a:ext>
            </a:extLst>
          </p:cNvPr>
          <p:cNvSpPr txBox="1"/>
          <p:nvPr/>
        </p:nvSpPr>
        <p:spPr>
          <a:xfrm>
            <a:off x="7220030" y="6119336"/>
            <a:ext cx="464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JM</a:t>
            </a:r>
            <a:r>
              <a:rPr lang="en-US">
                <a:solidFill>
                  <a:srgbClr val="7030A0"/>
                </a:solidFill>
              </a:rPr>
              <a:t>, S. A. R. Ellis – PRD </a:t>
            </a:r>
            <a:r>
              <a:rPr lang="en-GB">
                <a:solidFill>
                  <a:srgbClr val="7030A0"/>
                </a:solidFill>
              </a:rPr>
              <a:t>110 (2024) 10, 103003</a:t>
            </a:r>
            <a:endParaRPr 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42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variety of lines&#10;&#10;Description automatically generated with medium confidence">
            <a:extLst>
              <a:ext uri="{FF2B5EF4-FFF2-40B4-BE49-F238E27FC236}">
                <a16:creationId xmlns:a16="http://schemas.microsoft.com/office/drawing/2014/main" id="{98F9A75C-E5EE-68DE-7DC1-28CC3599F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4" t="172" r="4370"/>
          <a:stretch/>
        </p:blipFill>
        <p:spPr>
          <a:xfrm>
            <a:off x="2937046" y="1186994"/>
            <a:ext cx="5638373" cy="5577033"/>
          </a:xfrm>
          <a:prstGeom prst="rect">
            <a:avLst/>
          </a:prstGeom>
        </p:spPr>
      </p:pic>
      <p:pic>
        <p:nvPicPr>
          <p:cNvPr id="8" name="Picture 8" descr="ESA - What is a neutron star?">
            <a:extLst>
              <a:ext uri="{FF2B5EF4-FFF2-40B4-BE49-F238E27FC236}">
                <a16:creationId xmlns:a16="http://schemas.microsoft.com/office/drawing/2014/main" id="{85B79D84-2012-2AEF-59B4-62B9761E77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8" r="26154"/>
          <a:stretch/>
        </p:blipFill>
        <p:spPr bwMode="auto">
          <a:xfrm>
            <a:off x="9017098" y="120867"/>
            <a:ext cx="2833199" cy="315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2DE0E4-42B5-5F1B-D8EC-5D1819193B72}"/>
              </a:ext>
            </a:extLst>
          </p:cNvPr>
          <p:cNvCxnSpPr>
            <a:cxnSpLocks/>
          </p:cNvCxnSpPr>
          <p:nvPr/>
        </p:nvCxnSpPr>
        <p:spPr>
          <a:xfrm flipH="1">
            <a:off x="5275384" y="120867"/>
            <a:ext cx="3741714" cy="987917"/>
          </a:xfrm>
          <a:prstGeom prst="straightConnector1">
            <a:avLst/>
          </a:prstGeom>
          <a:ln w="31750">
            <a:solidFill>
              <a:srgbClr val="FBB3A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B588759-2006-646B-4500-BFE04A09F613}"/>
              </a:ext>
            </a:extLst>
          </p:cNvPr>
          <p:cNvCxnSpPr>
            <a:cxnSpLocks/>
          </p:cNvCxnSpPr>
          <p:nvPr/>
        </p:nvCxnSpPr>
        <p:spPr>
          <a:xfrm flipH="1">
            <a:off x="6499274" y="351692"/>
            <a:ext cx="2517824" cy="757092"/>
          </a:xfrm>
          <a:prstGeom prst="straightConnector1">
            <a:avLst/>
          </a:prstGeom>
          <a:ln w="31750">
            <a:solidFill>
              <a:srgbClr val="FBB3A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FA3457-4086-6412-346A-416F1750C2D9}"/>
              </a:ext>
            </a:extLst>
          </p:cNvPr>
          <p:cNvCxnSpPr>
            <a:cxnSpLocks/>
          </p:cNvCxnSpPr>
          <p:nvPr/>
        </p:nvCxnSpPr>
        <p:spPr>
          <a:xfrm flipH="1">
            <a:off x="8032652" y="730238"/>
            <a:ext cx="984446" cy="378546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A purple and orange oval with a bright light&#10;&#10;Description automatically generated">
            <a:extLst>
              <a:ext uri="{FF2B5EF4-FFF2-40B4-BE49-F238E27FC236}">
                <a16:creationId xmlns:a16="http://schemas.microsoft.com/office/drawing/2014/main" id="{347F2093-4523-6516-85E9-7611B7596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3585" y="4020795"/>
            <a:ext cx="3400224" cy="169772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07E9359-0109-F72E-148C-A2FC8DA2C787}"/>
              </a:ext>
            </a:extLst>
          </p:cNvPr>
          <p:cNvCxnSpPr>
            <a:cxnSpLocks/>
          </p:cNvCxnSpPr>
          <p:nvPr/>
        </p:nvCxnSpPr>
        <p:spPr>
          <a:xfrm flipH="1" flipV="1">
            <a:off x="8444060" y="4097694"/>
            <a:ext cx="710271" cy="259298"/>
          </a:xfrm>
          <a:prstGeom prst="straightConnector1">
            <a:avLst/>
          </a:prstGeom>
          <a:ln w="349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Cosmic microwave background - Wikipedia">
            <a:extLst>
              <a:ext uri="{FF2B5EF4-FFF2-40B4-BE49-F238E27FC236}">
                <a16:creationId xmlns:a16="http://schemas.microsoft.com/office/drawing/2014/main" id="{20229391-FC89-515F-ECC0-99CB40F28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5" y="120867"/>
            <a:ext cx="3376248" cy="168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Galaxy - Wikipedia">
            <a:extLst>
              <a:ext uri="{FF2B5EF4-FFF2-40B4-BE49-F238E27FC236}">
                <a16:creationId xmlns:a16="http://schemas.microsoft.com/office/drawing/2014/main" id="{05D65934-AD1A-54EB-EF9C-D702DBE09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1" y="4479758"/>
            <a:ext cx="2565854" cy="21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C57FDE0-9B15-1966-10E3-E9210769496C}"/>
              </a:ext>
            </a:extLst>
          </p:cNvPr>
          <p:cNvSpPr txBox="1"/>
          <p:nvPr/>
        </p:nvSpPr>
        <p:spPr>
          <a:xfrm>
            <a:off x="726565" y="3859167"/>
            <a:ext cx="141577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C00000"/>
                </a:solidFill>
              </a:rPr>
              <a:t>Galactic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637223F-C6CD-0907-8B79-FBC41DF16C72}"/>
              </a:ext>
            </a:extLst>
          </p:cNvPr>
          <p:cNvCxnSpPr/>
          <p:nvPr/>
        </p:nvCxnSpPr>
        <p:spPr>
          <a:xfrm>
            <a:off x="3479813" y="614825"/>
            <a:ext cx="824901" cy="493959"/>
          </a:xfrm>
          <a:prstGeom prst="straightConnector1">
            <a:avLst/>
          </a:prstGeom>
          <a:ln w="317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8F52EF9-8053-B57D-B8AD-A745720C70E4}"/>
              </a:ext>
            </a:extLst>
          </p:cNvPr>
          <p:cNvSpPr txBox="1"/>
          <p:nvPr/>
        </p:nvSpPr>
        <p:spPr>
          <a:xfrm>
            <a:off x="806933" y="1847896"/>
            <a:ext cx="87235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C00000"/>
                </a:solidFill>
              </a:rPr>
              <a:t>CMB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E7B089D-A910-CA1D-7C2F-A2056151E961}"/>
              </a:ext>
            </a:extLst>
          </p:cNvPr>
          <p:cNvSpPr txBox="1"/>
          <p:nvPr/>
        </p:nvSpPr>
        <p:spPr>
          <a:xfrm>
            <a:off x="9432644" y="3489835"/>
            <a:ext cx="163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Neutron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Stars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68A764-270B-449A-F3EB-1E218C290ACF}"/>
              </a:ext>
            </a:extLst>
          </p:cNvPr>
          <p:cNvCxnSpPr/>
          <p:nvPr/>
        </p:nvCxnSpPr>
        <p:spPr>
          <a:xfrm flipV="1">
            <a:off x="2937046" y="4245429"/>
            <a:ext cx="2941240" cy="129322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1812F75-F2DC-7880-93D3-F84B9A320E14}"/>
              </a:ext>
            </a:extLst>
          </p:cNvPr>
          <p:cNvSpPr txBox="1"/>
          <p:nvPr/>
        </p:nvSpPr>
        <p:spPr>
          <a:xfrm>
            <a:off x="254315" y="2346880"/>
            <a:ext cx="1958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Domcke, Garcia-Cely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1157F-03DD-490B-9183-4D6FC29C66B9}"/>
              </a:ext>
            </a:extLst>
          </p:cNvPr>
          <p:cNvSpPr txBox="1"/>
          <p:nvPr/>
        </p:nvSpPr>
        <p:spPr>
          <a:xfrm>
            <a:off x="108608" y="6581001"/>
            <a:ext cx="2589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solidFill>
                  <a:schemeClr val="accent5"/>
                </a:solidFill>
              </a:rPr>
              <a:t>Lella</a:t>
            </a:r>
            <a:r>
              <a:rPr lang="en-US" sz="1200">
                <a:solidFill>
                  <a:schemeClr val="accent5"/>
                </a:solidFill>
              </a:rPr>
              <a:t>, </a:t>
            </a:r>
            <a:r>
              <a:rPr lang="en-US" sz="1200" err="1">
                <a:solidFill>
                  <a:schemeClr val="accent5"/>
                </a:solidFill>
              </a:rPr>
              <a:t>Calore</a:t>
            </a:r>
            <a:r>
              <a:rPr lang="en-US" sz="1200">
                <a:solidFill>
                  <a:schemeClr val="accent5"/>
                </a:solidFill>
              </a:rPr>
              <a:t>, Carenza, Mirizzi (2024)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446AFD-6AEA-7532-60D7-03F03FF78CC5}"/>
              </a:ext>
            </a:extLst>
          </p:cNvPr>
          <p:cNvSpPr txBox="1"/>
          <p:nvPr/>
        </p:nvSpPr>
        <p:spPr>
          <a:xfrm>
            <a:off x="8996302" y="5720296"/>
            <a:ext cx="2858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solidFill>
                  <a:schemeClr val="accent5"/>
                </a:solidFill>
              </a:rPr>
              <a:t>Dandoy</a:t>
            </a:r>
            <a:r>
              <a:rPr lang="en-US" sz="1200">
                <a:solidFill>
                  <a:schemeClr val="accent5"/>
                </a:solidFill>
              </a:rPr>
              <a:t>, </a:t>
            </a:r>
            <a:r>
              <a:rPr lang="en-US" sz="1200" err="1">
                <a:solidFill>
                  <a:schemeClr val="accent5"/>
                </a:solidFill>
              </a:rPr>
              <a:t>Bertolez</a:t>
            </a:r>
            <a:r>
              <a:rPr lang="en-US" sz="1200">
                <a:solidFill>
                  <a:schemeClr val="accent5"/>
                </a:solidFill>
              </a:rPr>
              <a:t>-Martinez, Costa (2024)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5319FD-E276-F372-F8C4-C8D1C490876B}"/>
              </a:ext>
            </a:extLst>
          </p:cNvPr>
          <p:cNvSpPr txBox="1"/>
          <p:nvPr/>
        </p:nvSpPr>
        <p:spPr>
          <a:xfrm>
            <a:off x="5972774" y="404324"/>
            <a:ext cx="1328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5"/>
                </a:solidFill>
              </a:rPr>
              <a:t>JM</a:t>
            </a:r>
            <a:r>
              <a:rPr lang="en-US" sz="1200" dirty="0">
                <a:solidFill>
                  <a:schemeClr val="accent5"/>
                </a:solidFill>
              </a:rPr>
              <a:t>, S. Ellis (2024)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9C1D55-BC2D-E491-9283-BCB27F18CE90}"/>
              </a:ext>
            </a:extLst>
          </p:cNvPr>
          <p:cNvSpPr txBox="1"/>
          <p:nvPr/>
        </p:nvSpPr>
        <p:spPr>
          <a:xfrm>
            <a:off x="6916989" y="1045515"/>
            <a:ext cx="208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accent5"/>
                </a:solidFill>
              </a:rPr>
              <a:t>Ito, </a:t>
            </a:r>
            <a:r>
              <a:rPr lang="en-US" sz="1200" b="1" err="1">
                <a:solidFill>
                  <a:schemeClr val="accent5"/>
                </a:solidFill>
              </a:rPr>
              <a:t>Kohri</a:t>
            </a:r>
            <a:r>
              <a:rPr lang="en-US" sz="1200" b="1">
                <a:solidFill>
                  <a:schemeClr val="accent5"/>
                </a:solidFill>
              </a:rPr>
              <a:t>, Nakayama (2024)</a:t>
            </a:r>
            <a:endParaRPr lang="en-US" sz="12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9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A8864-4804-F513-9889-A613EEC58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916F30-A9C7-9ACC-4DBB-6CC057057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960" y="91321"/>
            <a:ext cx="8155008" cy="395415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2057C14-F985-B15F-50AB-CD4338AFFE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000" r="32925" b="22703"/>
          <a:stretch>
            <a:fillRect/>
          </a:stretch>
        </p:blipFill>
        <p:spPr>
          <a:xfrm>
            <a:off x="2557" y="4726459"/>
            <a:ext cx="4789311" cy="18720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612739-B9BF-9CCE-4808-E4A7DC2BA8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3885" b="70450"/>
          <a:stretch>
            <a:fillRect/>
          </a:stretch>
        </p:blipFill>
        <p:spPr>
          <a:xfrm>
            <a:off x="7400134" y="4726459"/>
            <a:ext cx="4006717" cy="20265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97F4F7-6848-EF9E-4539-3B45DC8041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02" t="77871" r="32925"/>
          <a:stretch>
            <a:fillRect/>
          </a:stretch>
        </p:blipFill>
        <p:spPr>
          <a:xfrm>
            <a:off x="2839162" y="4800601"/>
            <a:ext cx="4553606" cy="15176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5A7573-4D07-C1B3-9501-A0A8B6CFA2BA}"/>
              </a:ext>
            </a:extLst>
          </p:cNvPr>
          <p:cNvSpPr txBox="1"/>
          <p:nvPr/>
        </p:nvSpPr>
        <p:spPr>
          <a:xfrm>
            <a:off x="420961" y="4443626"/>
            <a:ext cx="192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Invited Speakers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2CD01-2F8B-FCA1-122D-05EEBF9BA3C6}"/>
              </a:ext>
            </a:extLst>
          </p:cNvPr>
          <p:cNvSpPr txBox="1"/>
          <p:nvPr/>
        </p:nvSpPr>
        <p:spPr>
          <a:xfrm>
            <a:off x="7784552" y="4357127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Topics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44EF64-8482-7D7B-F322-6ADEF19A833A}"/>
              </a:ext>
            </a:extLst>
          </p:cNvPr>
          <p:cNvSpPr txBox="1"/>
          <p:nvPr/>
        </p:nvSpPr>
        <p:spPr>
          <a:xfrm>
            <a:off x="4312304" y="4033961"/>
            <a:ext cx="6944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hlinkClick r:id="rId4"/>
              </a:rPr>
              <a:t>https://indico.global/event/15247/</a:t>
            </a:r>
            <a:endParaRPr lang="en-US"/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D18123-104B-AAF5-E04B-B99EAD2F86A8}"/>
              </a:ext>
            </a:extLst>
          </p:cNvPr>
          <p:cNvSpPr txBox="1"/>
          <p:nvPr/>
        </p:nvSpPr>
        <p:spPr>
          <a:xfrm>
            <a:off x="2493686" y="4074294"/>
            <a:ext cx="1671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19-23 Jan 2026</a:t>
            </a:r>
          </a:p>
        </p:txBody>
      </p:sp>
    </p:spTree>
    <p:extLst>
      <p:ext uri="{BB962C8B-B14F-4D97-AF65-F5344CB8AC3E}">
        <p14:creationId xmlns:p14="http://schemas.microsoft.com/office/powerpoint/2010/main" val="1142211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57343-30FF-6AAB-5AC2-ECC17D38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3846" y="2638062"/>
            <a:ext cx="10515600" cy="1325563"/>
          </a:xfrm>
        </p:spPr>
        <p:txBody>
          <a:bodyPr/>
          <a:lstStyle/>
          <a:p>
            <a:r>
              <a:rPr lang="en-US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07621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43152-8B9D-B82C-A664-15E740AF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26" y="-284580"/>
            <a:ext cx="10515600" cy="1325563"/>
          </a:xfrm>
        </p:spPr>
        <p:txBody>
          <a:bodyPr/>
          <a:lstStyle/>
          <a:p>
            <a:r>
              <a:rPr lang="en-US"/>
              <a:t>Constraining Axions with BH </a:t>
            </a:r>
            <a:r>
              <a:rPr lang="en-US" err="1"/>
              <a:t>Superradiance</a:t>
            </a:r>
            <a:r>
              <a:rPr lang="en-US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14AF0D-B54B-DA96-82EA-69F526E86F8A}"/>
              </a:ext>
            </a:extLst>
          </p:cNvPr>
          <p:cNvSpPr txBox="1"/>
          <p:nvPr/>
        </p:nvSpPr>
        <p:spPr>
          <a:xfrm>
            <a:off x="336886" y="747645"/>
            <a:ext cx="12308304" cy="6201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>
                <a:solidFill>
                  <a:srgbClr val="000000"/>
                </a:solidFill>
                <a:latin typeface="Helvetica" pitchFamily="2" charset="0"/>
              </a:rPr>
              <a:t>Exploring the String </a:t>
            </a:r>
            <a:r>
              <a:rPr lang="en-GB" sz="1100" b="1" err="1">
                <a:solidFill>
                  <a:srgbClr val="000000"/>
                </a:solidFill>
                <a:latin typeface="Helvetica" pitchFamily="2" charset="0"/>
              </a:rPr>
              <a:t>Axiverse</a:t>
            </a:r>
            <a:r>
              <a:rPr lang="en-GB" sz="1100" b="1">
                <a:solidFill>
                  <a:srgbClr val="000000"/>
                </a:solidFill>
                <a:latin typeface="Helvetica" pitchFamily="2" charset="0"/>
              </a:rPr>
              <a:t> with Precision Black Hole Physics</a:t>
            </a:r>
          </a:p>
          <a:p>
            <a:r>
              <a:rPr lang="en-GB" sz="1100">
                <a:solidFill>
                  <a:srgbClr val="000000"/>
                </a:solidFill>
                <a:latin typeface="Helvetica" pitchFamily="2" charset="0"/>
              </a:rPr>
              <a:t>Arvanitaki, Dubovsky</a:t>
            </a:r>
            <a:br>
              <a:rPr lang="en-GB" sz="1100" b="1">
                <a:solidFill>
                  <a:srgbClr val="000000"/>
                </a:solidFill>
                <a:latin typeface="Helvetica" pitchFamily="2" charset="0"/>
              </a:rPr>
            </a:br>
            <a:r>
              <a:rPr lang="en-GB" sz="1100">
                <a:solidFill>
                  <a:srgbClr val="000000"/>
                </a:solidFill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https://arxiv.org/abs/1004.3558</a:t>
            </a:r>
            <a:endParaRPr lang="en-GB" sz="1100">
              <a:solidFill>
                <a:srgbClr val="000000"/>
              </a:solidFill>
              <a:latin typeface="Helvetica" pitchFamily="2" charset="0"/>
            </a:endParaRPr>
          </a:p>
          <a:p>
            <a:endParaRPr lang="en-GB" sz="1100" b="1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GB" sz="1100" b="1" err="1">
                <a:solidFill>
                  <a:srgbClr val="000000"/>
                </a:solidFill>
                <a:latin typeface="Helvetica" pitchFamily="2" charset="0"/>
              </a:rPr>
              <a:t>Bosenova</a:t>
            </a:r>
            <a:r>
              <a:rPr lang="en-GB" sz="1100" b="1">
                <a:solidFill>
                  <a:srgbClr val="000000"/>
                </a:solidFill>
                <a:latin typeface="Helvetica" pitchFamily="2" charset="0"/>
              </a:rPr>
              <a:t> collapse of axion cloud around a rotating black hole</a:t>
            </a:r>
            <a:br>
              <a:rPr lang="en-GB" sz="1100">
                <a:solidFill>
                  <a:srgbClr val="000000"/>
                </a:solidFill>
                <a:latin typeface="Helvetica" pitchFamily="2" charset="0"/>
              </a:rPr>
            </a:br>
            <a:r>
              <a:rPr lang="en-GB" sz="1100">
                <a:solidFill>
                  <a:srgbClr val="000000"/>
                </a:solidFill>
                <a:latin typeface="Helvetica" pitchFamily="2" charset="0"/>
              </a:rPr>
              <a:t>Yoshino, Kodama</a:t>
            </a:r>
          </a:p>
          <a:p>
            <a:r>
              <a:rPr lang="en-GB" sz="1100">
                <a:solidFill>
                  <a:srgbClr val="000000"/>
                </a:solidFill>
                <a:latin typeface="Helvetica" pitchFamily="2" charset="0"/>
                <a:hlinkClick r:id="rId3"/>
              </a:rPr>
              <a:t>https://arxiv.org/pdf/1203.5070</a:t>
            </a:r>
            <a:endParaRPr lang="en-GB" sz="1100">
              <a:solidFill>
                <a:srgbClr val="000000"/>
              </a:solidFill>
              <a:latin typeface="Helvetica" pitchFamily="2" charset="0"/>
            </a:endParaRPr>
          </a:p>
          <a:p>
            <a:pPr>
              <a:buNone/>
            </a:pPr>
            <a:endParaRPr lang="en-GB" sz="110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sz="1100" b="1">
                <a:solidFill>
                  <a:srgbClr val="000000"/>
                </a:solidFill>
                <a:effectLst/>
                <a:latin typeface="Helvetica" pitchFamily="2" charset="0"/>
              </a:rPr>
              <a:t>Discovering the QCD Axion with Black Holes and Gravitational </a:t>
            </a:r>
            <a:r>
              <a:rPr lang="en-GB" sz="1100" b="1">
                <a:solidFill>
                  <a:srgbClr val="000000"/>
                </a:solidFill>
                <a:latin typeface="Helvetica" pitchFamily="2" charset="0"/>
              </a:rPr>
              <a:t>Waves</a:t>
            </a:r>
          </a:p>
          <a:p>
            <a:r>
              <a:rPr lang="en-GB" sz="1100"/>
              <a:t>Arvanitaki, </a:t>
            </a:r>
            <a:r>
              <a:rPr lang="en-GB" sz="1100" err="1"/>
              <a:t>Baryakhtar</a:t>
            </a:r>
            <a:r>
              <a:rPr lang="en-GB" sz="1100"/>
              <a:t>, Huang</a:t>
            </a:r>
          </a:p>
          <a:p>
            <a:pPr>
              <a:buNone/>
            </a:pPr>
            <a:r>
              <a:rPr lang="en-GB" sz="1100">
                <a:solidFill>
                  <a:srgbClr val="000000"/>
                </a:solidFill>
                <a:latin typeface="Helvetica" pitchFamily="2" charset="0"/>
                <a:hlinkClick r:id="rId4"/>
              </a:rPr>
              <a:t>https://arxiv.org/pdf/1411.2263</a:t>
            </a:r>
            <a:endParaRPr lang="en-GB" sz="1100">
              <a:solidFill>
                <a:srgbClr val="000000"/>
              </a:solidFill>
              <a:latin typeface="Helvetica" pitchFamily="2" charset="0"/>
            </a:endParaRPr>
          </a:p>
          <a:p>
            <a:pPr>
              <a:buNone/>
            </a:pPr>
            <a:endParaRPr lang="en-GB" sz="110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GB" sz="1100" b="1" err="1"/>
              <a:t>Superradiance</a:t>
            </a:r>
            <a:endParaRPr lang="en-GB" sz="1100" b="1"/>
          </a:p>
          <a:p>
            <a:r>
              <a:rPr lang="en-GB" sz="1100"/>
              <a:t>Brito, Cardoso, Pani</a:t>
            </a:r>
          </a:p>
          <a:p>
            <a:r>
              <a:rPr lang="en-GB" sz="1100">
                <a:hlinkClick r:id="rId5"/>
              </a:rPr>
              <a:t>https://arxiv.org/pdf/1501.06570</a:t>
            </a:r>
            <a:endParaRPr lang="en-GB" sz="1100"/>
          </a:p>
          <a:p>
            <a:pPr>
              <a:buNone/>
            </a:pPr>
            <a:endParaRPr lang="en-GB" sz="110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GB" sz="1100" b="1"/>
              <a:t>Black hole </a:t>
            </a:r>
            <a:r>
              <a:rPr lang="en-GB" sz="1100" b="1" err="1"/>
              <a:t>superradiance</a:t>
            </a:r>
            <a:r>
              <a:rPr lang="en-GB" sz="1100" b="1"/>
              <a:t> of self-interacting scalar fields</a:t>
            </a:r>
          </a:p>
          <a:p>
            <a:r>
              <a:rPr lang="en-GB" sz="1100" err="1"/>
              <a:t>Baryakhtar</a:t>
            </a:r>
            <a:r>
              <a:rPr lang="en-GB" sz="1100"/>
              <a:t>, Galanis, Lasenby, Simon</a:t>
            </a:r>
            <a:br>
              <a:rPr lang="en-GB" sz="1100"/>
            </a:br>
            <a:r>
              <a:rPr lang="en-GB" sz="1100">
                <a:hlinkClick r:id="rId6"/>
              </a:rPr>
              <a:t>https://arxiv.org/pdf/2011.11646</a:t>
            </a:r>
            <a:endParaRPr lang="en-GB" sz="1100"/>
          </a:p>
          <a:p>
            <a:endParaRPr lang="en-GB" sz="1100"/>
          </a:p>
          <a:p>
            <a:r>
              <a:rPr lang="en-GB" sz="1100" b="1" err="1"/>
              <a:t>Superradiance</a:t>
            </a:r>
            <a:r>
              <a:rPr lang="en-GB" sz="1100" b="1"/>
              <a:t> Exclusions in the Landscape of Type IIB String Theory</a:t>
            </a:r>
          </a:p>
          <a:p>
            <a:r>
              <a:rPr lang="en-GB" sz="1100" err="1"/>
              <a:t>Mehtaa</a:t>
            </a:r>
            <a:r>
              <a:rPr lang="en-GB" sz="1100"/>
              <a:t>, </a:t>
            </a:r>
            <a:r>
              <a:rPr lang="en-GB" sz="1100" err="1"/>
              <a:t>Demirtasb</a:t>
            </a:r>
            <a:r>
              <a:rPr lang="en-GB" sz="1100"/>
              <a:t>, </a:t>
            </a:r>
            <a:r>
              <a:rPr lang="en-GB" sz="1100" err="1"/>
              <a:t>Longb,Marsh</a:t>
            </a:r>
            <a:r>
              <a:rPr lang="en-GB" sz="1100"/>
              <a:t>, McAllister, Stott</a:t>
            </a:r>
          </a:p>
          <a:p>
            <a:r>
              <a:rPr lang="en-GB" sz="1100">
                <a:hlinkClick r:id="rId7"/>
              </a:rPr>
              <a:t>https://arxiv.org/pdf/2011.08693</a:t>
            </a:r>
            <a:endParaRPr lang="en-GB" sz="1100"/>
          </a:p>
          <a:p>
            <a:endParaRPr lang="en-GB" sz="1100"/>
          </a:p>
          <a:p>
            <a:r>
              <a:rPr lang="en-GB" sz="1100" b="1"/>
              <a:t>Properties of Ultralight Bosons from Heavy Quasar Spins via </a:t>
            </a:r>
            <a:r>
              <a:rPr lang="en-GB" sz="1100" b="1" err="1"/>
              <a:t>Superradiance</a:t>
            </a:r>
            <a:endParaRPr lang="en-GB" sz="1100" b="1"/>
          </a:p>
          <a:p>
            <a:r>
              <a:rPr lang="en-GB" sz="1100"/>
              <a:t>Unal, </a:t>
            </a:r>
            <a:r>
              <a:rPr lang="en-GB" sz="1100" err="1"/>
              <a:t>Pacucci</a:t>
            </a:r>
            <a:r>
              <a:rPr lang="en-GB" sz="1100"/>
              <a:t>, Loeb</a:t>
            </a:r>
          </a:p>
          <a:p>
            <a:r>
              <a:rPr lang="en-GB" sz="1100">
                <a:hlinkClick r:id="rId8"/>
              </a:rPr>
              <a:t>https://arxiv.org/pdf/2012.12790</a:t>
            </a:r>
            <a:endParaRPr lang="en-GB" sz="1100"/>
          </a:p>
          <a:p>
            <a:endParaRPr lang="en-GB" sz="1100" b="1"/>
          </a:p>
          <a:p>
            <a:r>
              <a:rPr lang="en-GB" sz="1100" b="1"/>
              <a:t>Getting More Out of Black Hole </a:t>
            </a:r>
            <a:r>
              <a:rPr lang="en-GB" sz="1100" b="1" err="1"/>
              <a:t>Superradiance</a:t>
            </a:r>
            <a:r>
              <a:rPr lang="en-GB" sz="1100" b="1"/>
              <a:t>: a Statistically Rigorous Approach to Ultralight Boson Constraints</a:t>
            </a:r>
          </a:p>
          <a:p>
            <a:r>
              <a:rPr lang="en-GB" sz="1100"/>
              <a:t>Hoof, Marsh, Sisk-</a:t>
            </a:r>
            <a:r>
              <a:rPr lang="en-GB" sz="1100" err="1"/>
              <a:t>Reynés</a:t>
            </a:r>
            <a:r>
              <a:rPr lang="en-GB" sz="1100"/>
              <a:t>, Matthews, Reynolds</a:t>
            </a:r>
          </a:p>
          <a:p>
            <a:r>
              <a:rPr lang="en-GB" sz="1100">
                <a:hlinkClick r:id="rId9"/>
              </a:rPr>
              <a:t>https://arxiv.org/pdf/2406.10337</a:t>
            </a:r>
            <a:endParaRPr lang="en-GB" sz="1100"/>
          </a:p>
          <a:p>
            <a:endParaRPr lang="en-GB" sz="1100"/>
          </a:p>
          <a:p>
            <a:r>
              <a:rPr lang="en-GB" sz="1100" b="1"/>
              <a:t>Stepping Up </a:t>
            </a:r>
            <a:r>
              <a:rPr lang="en-GB" sz="1100" b="1" err="1"/>
              <a:t>Superradiance</a:t>
            </a:r>
            <a:r>
              <a:rPr lang="en-GB" sz="1100" b="1"/>
              <a:t> Constraints on Axions</a:t>
            </a:r>
            <a:br>
              <a:rPr lang="en-GB" sz="1100"/>
            </a:br>
            <a:r>
              <a:rPr lang="en-GB" sz="1100"/>
              <a:t>Witte, Mummery</a:t>
            </a:r>
          </a:p>
          <a:p>
            <a:r>
              <a:rPr lang="en-GB" sz="1100"/>
              <a:t> </a:t>
            </a:r>
            <a:r>
              <a:rPr lang="en-GB" sz="1100">
                <a:hlinkClick r:id="rId10"/>
              </a:rPr>
              <a:t>https://arxiv.org/pdf/2412.03655</a:t>
            </a:r>
            <a:endParaRPr lang="en-GB" sz="1100"/>
          </a:p>
          <a:p>
            <a:r>
              <a:rPr lang="en-GB" sz="1200"/>
              <a:t> </a:t>
            </a:r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C2C384A-4D07-036E-673D-2436C2AC1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908" y="924790"/>
            <a:ext cx="6056214" cy="392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23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F9A7-84AA-F499-0159-DE2D14DF9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2958" y="613547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Constraints on Light Fields</a:t>
            </a:r>
            <a:br>
              <a:rPr lang="en-US"/>
            </a:br>
            <a:r>
              <a:rPr lang="en-US"/>
              <a:t>- State of the art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F488BA-3C0B-61DE-9A0F-C829F8EDE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872" y="1787542"/>
            <a:ext cx="7772400" cy="39949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BA14F7-06D8-17A3-EE78-627527E3DC75}"/>
              </a:ext>
            </a:extLst>
          </p:cNvPr>
          <p:cNvSpPr txBox="1"/>
          <p:nvPr/>
        </p:nvSpPr>
        <p:spPr>
          <a:xfrm>
            <a:off x="692727" y="5879300"/>
            <a:ext cx="338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hlinkClick r:id="rId3"/>
              </a:rPr>
              <a:t>https://arxiv.org/pdf/2412.03655</a:t>
            </a:r>
            <a:endParaRPr lang="en-US"/>
          </a:p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7DD523-FB1A-64FB-9329-7C2B2301C9EF}"/>
              </a:ext>
            </a:extLst>
          </p:cNvPr>
          <p:cNvSpPr txBox="1">
            <a:spLocks/>
          </p:cNvSpPr>
          <p:nvPr/>
        </p:nvSpPr>
        <p:spPr>
          <a:xfrm>
            <a:off x="114353" y="-14608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err="1"/>
              <a:t>Superradiance</a:t>
            </a:r>
            <a:r>
              <a:rPr lang="en-US" sz="1800"/>
              <a:t>  - Kerr Black Holes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9458C9-6CBD-5143-A839-299804B238B4}"/>
              </a:ext>
            </a:extLst>
          </p:cNvPr>
          <p:cNvSpPr txBox="1"/>
          <p:nvPr/>
        </p:nvSpPr>
        <p:spPr>
          <a:xfrm>
            <a:off x="684018" y="5509968"/>
            <a:ext cx="220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See Sam Witte’s talk</a:t>
            </a:r>
          </a:p>
        </p:txBody>
      </p:sp>
    </p:spTree>
    <p:extLst>
      <p:ext uri="{BB962C8B-B14F-4D97-AF65-F5344CB8AC3E}">
        <p14:creationId xmlns:p14="http://schemas.microsoft.com/office/powerpoint/2010/main" val="360222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lage of planets and stars&#10;&#10;Description automatically generated">
            <a:extLst>
              <a:ext uri="{FF2B5EF4-FFF2-40B4-BE49-F238E27FC236}">
                <a16:creationId xmlns:a16="http://schemas.microsoft.com/office/drawing/2014/main" id="{F25CBD7D-3993-70C9-7EBD-2FC312480E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05" t="27121" r="50000" b="21401"/>
          <a:stretch>
            <a:fillRect/>
          </a:stretch>
        </p:blipFill>
        <p:spPr>
          <a:xfrm>
            <a:off x="3543300" y="1922382"/>
            <a:ext cx="4703619" cy="39796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D6A808-A573-F598-4A62-0CC3F71BF482}"/>
              </a:ext>
            </a:extLst>
          </p:cNvPr>
          <p:cNvSpPr txBox="1"/>
          <p:nvPr/>
        </p:nvSpPr>
        <p:spPr>
          <a:xfrm>
            <a:off x="4405745" y="872836"/>
            <a:ext cx="3419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Superradiance in Stars </a:t>
            </a:r>
          </a:p>
        </p:txBody>
      </p:sp>
    </p:spTree>
    <p:extLst>
      <p:ext uri="{BB962C8B-B14F-4D97-AF65-F5344CB8AC3E}">
        <p14:creationId xmlns:p14="http://schemas.microsoft.com/office/powerpoint/2010/main" val="2060086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lage of planets and stars&#10;&#10;Description automatically generated">
            <a:extLst>
              <a:ext uri="{FF2B5EF4-FFF2-40B4-BE49-F238E27FC236}">
                <a16:creationId xmlns:a16="http://schemas.microsoft.com/office/drawing/2014/main" id="{4B0ED34E-3AA8-EABA-6106-8B334DCCE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699" y="340657"/>
            <a:ext cx="8278602" cy="617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52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A4AC2B-5DF7-1337-505F-7A3E96408146}"/>
              </a:ext>
            </a:extLst>
          </p:cNvPr>
          <p:cNvSpPr txBox="1"/>
          <p:nvPr/>
        </p:nvSpPr>
        <p:spPr>
          <a:xfrm>
            <a:off x="4046291" y="174695"/>
            <a:ext cx="3892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Superradiance in Stars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E8633E-2DE4-390E-C97D-6DCF8D7D1728}"/>
              </a:ext>
            </a:extLst>
          </p:cNvPr>
          <p:cNvSpPr txBox="1"/>
          <p:nvPr/>
        </p:nvSpPr>
        <p:spPr>
          <a:xfrm>
            <a:off x="614790" y="749373"/>
            <a:ext cx="9751391" cy="567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b="1"/>
              <a:t>Superradiance in Stars: Non-equilibrium approach to damping of fields in stellar media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Chadha-Day, Garbrecht, </a:t>
            </a:r>
            <a:r>
              <a:rPr lang="en-GB" b="1">
                <a:solidFill>
                  <a:schemeClr val="accent5">
                    <a:lumMod val="75000"/>
                  </a:schemeClr>
                </a:solidFill>
              </a:rPr>
              <a:t>JM</a:t>
            </a: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JCAP 12 (2022) 008 </a:t>
            </a:r>
            <a:br>
              <a:rPr lang="en-GB">
                <a:solidFill>
                  <a:schemeClr val="accent5">
                    <a:lumMod val="75000"/>
                  </a:schemeClr>
                </a:solidFill>
              </a:rPr>
            </a:br>
            <a:endParaRPr lang="en-GB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b="1"/>
              <a:t>Superradiance in Stars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Cardoso, Brito, Rosa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Phys. Rev. D 91 (2015) 12, 124026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GB" b="1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/>
              <a:t>Superradiance  in rotating stars and pulsar-timing constraints on dark photons</a:t>
            </a:r>
          </a:p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Cardoso, Pani, Yu</a:t>
            </a:r>
          </a:p>
          <a:p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Phys. Rev. D 95, 124056 (2017)</a:t>
            </a:r>
          </a:p>
          <a:p>
            <a:endParaRPr lang="en-GB" b="1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b="1"/>
              <a:t>Axion Superradiance in Rotating Neutron Stars </a:t>
            </a:r>
          </a:p>
          <a:p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Day, </a:t>
            </a:r>
            <a:r>
              <a:rPr lang="en-GB" b="1">
                <a:solidFill>
                  <a:schemeClr val="accent5">
                    <a:lumMod val="75000"/>
                  </a:schemeClr>
                </a:solidFill>
              </a:rPr>
              <a:t>JM</a:t>
            </a:r>
          </a:p>
          <a:p>
            <a:r>
              <a:rPr lang="en-GB">
                <a:solidFill>
                  <a:schemeClr val="accent5">
                    <a:lumMod val="75000"/>
                  </a:schemeClr>
                </a:solidFill>
              </a:rPr>
              <a:t>JCAP 10 (2019) 051</a:t>
            </a:r>
          </a:p>
          <a:p>
            <a:endParaRPr lang="en-GB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r>
              <a:rPr lang="en-GB" b="1"/>
              <a:t>Particle Probes with Superradiance Pulsars</a:t>
            </a:r>
          </a:p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Kaplan, Rajendran, Riggins </a:t>
            </a:r>
          </a:p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[hep-ph1908.10440</a:t>
            </a:r>
            <a:r>
              <a:rPr lang="en-GB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]</a:t>
            </a:r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60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mathematical equations&#10;&#10;Description automatically generated">
            <a:extLst>
              <a:ext uri="{FF2B5EF4-FFF2-40B4-BE49-F238E27FC236}">
                <a16:creationId xmlns:a16="http://schemas.microsoft.com/office/drawing/2014/main" id="{747EBFB5-9B99-6C58-B456-DFAB63888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37" y="308696"/>
            <a:ext cx="8559725" cy="64389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0EBA9B-0C8E-06E9-8088-8BEB3469060B}"/>
              </a:ext>
            </a:extLst>
          </p:cNvPr>
          <p:cNvSpPr txBox="1"/>
          <p:nvPr/>
        </p:nvSpPr>
        <p:spPr>
          <a:xfrm>
            <a:off x="6917787" y="6516368"/>
            <a:ext cx="609834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1800" b="0" i="1" u="none" strike="noStrike">
                <a:solidFill>
                  <a:schemeClr val="accent5">
                    <a:lumMod val="75000"/>
                  </a:schemeClr>
                </a:solidFill>
                <a:effectLst/>
                <a:latin typeface="-apple-system"/>
              </a:rPr>
              <a:t>Cardoso, Brito, Rosa Phys. Rev. D</a:t>
            </a:r>
            <a:r>
              <a:rPr lang="en-GB" sz="1800" b="0" i="0" u="none" strike="noStrike">
                <a:solidFill>
                  <a:schemeClr val="accent5">
                    <a:lumMod val="75000"/>
                  </a:schemeClr>
                </a:solidFill>
                <a:effectLst/>
                <a:latin typeface="-apple-system"/>
              </a:rPr>
              <a:t> 91 (2015) 12, 124026</a:t>
            </a:r>
          </a:p>
        </p:txBody>
      </p:sp>
    </p:spTree>
    <p:extLst>
      <p:ext uri="{BB962C8B-B14F-4D97-AF65-F5344CB8AC3E}">
        <p14:creationId xmlns:p14="http://schemas.microsoft.com/office/powerpoint/2010/main" val="377496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6124</TotalTime>
  <Words>1348</Words>
  <Application>Microsoft Office PowerPoint</Application>
  <PresentationFormat>Widescreen</PresentationFormat>
  <Paragraphs>207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Probing WISPs with neutron stars </vt:lpstr>
      <vt:lpstr>Contents</vt:lpstr>
      <vt:lpstr>PowerPoint Presentation</vt:lpstr>
      <vt:lpstr>Constraining Axions with BH Superradiance </vt:lpstr>
      <vt:lpstr>Constraints on Light Fields - State of the art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Axion DM Detection with Neutron Stars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High-frequency gravitational waves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Mcdonald</dc:creator>
  <cp:lastModifiedBy>Jamie Mcdonald</cp:lastModifiedBy>
  <cp:revision>56</cp:revision>
  <dcterms:created xsi:type="dcterms:W3CDTF">2025-08-15T08:49:44Z</dcterms:created>
  <dcterms:modified xsi:type="dcterms:W3CDTF">2025-09-29T07:12:10Z</dcterms:modified>
</cp:coreProperties>
</file>