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 ContentType="image/tif"/>
  <Default Extension="tiff" ContentType="image/tiff"/>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handoutMasterIdLst>
    <p:handoutMasterId r:id="rId44"/>
  </p:handoutMasterIdLst>
  <p:sldIdLst>
    <p:sldId id="278" r:id="rId2"/>
    <p:sldId id="257" r:id="rId3"/>
    <p:sldId id="308" r:id="rId4"/>
    <p:sldId id="309" r:id="rId5"/>
    <p:sldId id="310" r:id="rId6"/>
    <p:sldId id="259" r:id="rId7"/>
    <p:sldId id="280" r:id="rId8"/>
    <p:sldId id="279" r:id="rId9"/>
    <p:sldId id="258" r:id="rId10"/>
    <p:sldId id="256" r:id="rId11"/>
    <p:sldId id="285" r:id="rId12"/>
    <p:sldId id="298" r:id="rId13"/>
    <p:sldId id="260" r:id="rId14"/>
    <p:sldId id="263" r:id="rId15"/>
    <p:sldId id="307" r:id="rId16"/>
    <p:sldId id="306" r:id="rId17"/>
    <p:sldId id="299" r:id="rId18"/>
    <p:sldId id="286" r:id="rId19"/>
    <p:sldId id="300" r:id="rId20"/>
    <p:sldId id="287" r:id="rId21"/>
    <p:sldId id="301" r:id="rId22"/>
    <p:sldId id="288" r:id="rId23"/>
    <p:sldId id="297" r:id="rId24"/>
    <p:sldId id="289" r:id="rId25"/>
    <p:sldId id="264" r:id="rId26"/>
    <p:sldId id="265" r:id="rId27"/>
    <p:sldId id="270" r:id="rId28"/>
    <p:sldId id="294" r:id="rId29"/>
    <p:sldId id="293" r:id="rId30"/>
    <p:sldId id="295" r:id="rId31"/>
    <p:sldId id="292" r:id="rId32"/>
    <p:sldId id="271" r:id="rId33"/>
    <p:sldId id="272" r:id="rId34"/>
    <p:sldId id="273" r:id="rId35"/>
    <p:sldId id="291" r:id="rId36"/>
    <p:sldId id="284" r:id="rId37"/>
    <p:sldId id="305" r:id="rId38"/>
    <p:sldId id="276" r:id="rId39"/>
    <p:sldId id="277" r:id="rId40"/>
    <p:sldId id="274" r:id="rId41"/>
    <p:sldId id="296" r:id="rId4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既定のセクション" id="{35E7CC95-F2EC-4ADD-9D55-97899FF54961}">
          <p14:sldIdLst>
            <p14:sldId id="278"/>
            <p14:sldId id="257"/>
            <p14:sldId id="308"/>
            <p14:sldId id="309"/>
            <p14:sldId id="310"/>
            <p14:sldId id="259"/>
            <p14:sldId id="280"/>
            <p14:sldId id="279"/>
            <p14:sldId id="258"/>
            <p14:sldId id="256"/>
            <p14:sldId id="285"/>
            <p14:sldId id="298"/>
          </p14:sldIdLst>
        </p14:section>
        <p14:section name="タイトルなしのセクション" id="{7A289F88-2F2D-456A-B4F8-983E68216FC1}">
          <p14:sldIdLst>
            <p14:sldId id="260"/>
            <p14:sldId id="263"/>
            <p14:sldId id="307"/>
            <p14:sldId id="306"/>
            <p14:sldId id="299"/>
            <p14:sldId id="286"/>
            <p14:sldId id="300"/>
            <p14:sldId id="287"/>
            <p14:sldId id="301"/>
            <p14:sldId id="288"/>
            <p14:sldId id="297"/>
            <p14:sldId id="289"/>
            <p14:sldId id="264"/>
            <p14:sldId id="265"/>
            <p14:sldId id="270"/>
            <p14:sldId id="294"/>
            <p14:sldId id="293"/>
            <p14:sldId id="295"/>
            <p14:sldId id="292"/>
            <p14:sldId id="271"/>
            <p14:sldId id="272"/>
            <p14:sldId id="273"/>
            <p14:sldId id="291"/>
            <p14:sldId id="284"/>
            <p14:sldId id="305"/>
            <p14:sldId id="276"/>
            <p14:sldId id="277"/>
            <p14:sldId id="274"/>
            <p14:sldId id="29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海老沢　研" initials="研海" lastIdx="1" clrIdx="0">
    <p:extLst>
      <p:ext uri="{19B8F6BF-5375-455C-9EA6-DF929625EA0E}">
        <p15:presenceInfo xmlns:p15="http://schemas.microsoft.com/office/powerpoint/2012/main" userId="S::ebisawa.ken@jaxa.jp::871325e2-b188-489a-9cbd-c84c1c90fc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378" autoAdjust="0"/>
  </p:normalViewPr>
  <p:slideViewPr>
    <p:cSldViewPr snapToGrid="0">
      <p:cViewPr varScale="1">
        <p:scale>
          <a:sx n="48" d="100"/>
          <a:sy n="48" d="100"/>
        </p:scale>
        <p:origin x="580" y="68"/>
      </p:cViewPr>
      <p:guideLst/>
    </p:cSldViewPr>
  </p:slideViewPr>
  <p:notesTextViewPr>
    <p:cViewPr>
      <p:scale>
        <a:sx n="200" d="100"/>
        <a:sy n="200" d="100"/>
      </p:scale>
      <p:origin x="0" y="0"/>
    </p:cViewPr>
  </p:notesTextViewPr>
  <p:sorterViewPr>
    <p:cViewPr>
      <p:scale>
        <a:sx n="100" d="100"/>
        <a:sy n="100" d="100"/>
      </p:scale>
      <p:origin x="0" y="-894"/>
    </p:cViewPr>
  </p:sorterViewPr>
  <p:notesViewPr>
    <p:cSldViewPr snapToGrid="0">
      <p:cViewPr varScale="1">
        <p:scale>
          <a:sx n="119" d="100"/>
          <a:sy n="119" d="100"/>
        </p:scale>
        <p:origin x="7704"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9-20T04:43:53.965" idx="1">
    <p:pos x="10" y="10"/>
    <p:text/>
    <p:extLst>
      <p:ext uri="{C676402C-5697-4E1C-873F-D02D1690AC5C}">
        <p15:threadingInfo xmlns:p15="http://schemas.microsoft.com/office/powerpoint/2012/main" timeZoneBias="-5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0026C23A-7AAB-C4B1-CD90-BDD19795C07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1F28A93F-FBCD-87A1-CAC0-35491A351F1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38A458-5BE9-4900-AFEE-C26E19CEFD84}" type="datetimeFigureOut">
              <a:rPr kumimoji="1" lang="ja-JP" altLang="en-US" smtClean="0"/>
              <a:t>2025/10/2</a:t>
            </a:fld>
            <a:endParaRPr kumimoji="1" lang="ja-JP" altLang="en-US"/>
          </a:p>
        </p:txBody>
      </p:sp>
      <p:sp>
        <p:nvSpPr>
          <p:cNvPr id="4" name="フッター プレースホルダー 3">
            <a:extLst>
              <a:ext uri="{FF2B5EF4-FFF2-40B4-BE49-F238E27FC236}">
                <a16:creationId xmlns:a16="http://schemas.microsoft.com/office/drawing/2014/main" id="{C1FB0CB8-C1A9-050F-E491-1A8AE1A733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2117CA98-5B8A-1BC0-FC8A-230B4AB3DD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8364A7-5515-457B-8F5D-BD6A330B4E40}" type="slidenum">
              <a:rPr kumimoji="1" lang="ja-JP" altLang="en-US" smtClean="0"/>
              <a:t>‹#›</a:t>
            </a:fld>
            <a:endParaRPr kumimoji="1" lang="ja-JP" altLang="en-US"/>
          </a:p>
        </p:txBody>
      </p:sp>
    </p:spTree>
    <p:extLst>
      <p:ext uri="{BB962C8B-B14F-4D97-AF65-F5344CB8AC3E}">
        <p14:creationId xmlns:p14="http://schemas.microsoft.com/office/powerpoint/2010/main" val="1382850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isas.jaxa.jp/en/missions/spacecraft/future/litebird.html"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arxiv.org/pdf/2503.22322"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altLang="ja-JP" dirty="0">
                <a:solidFill>
                  <a:srgbClr val="FF0000"/>
                </a:solidFill>
              </a:rPr>
              <a:t>Comments by Ken Ebisawa on 09/20/2025:  Most of the slides are from the slide deck v1.8 at https://cloud.iac.es/index.php/s/DCosRPwH7Ld2TBa</a:t>
            </a:r>
          </a:p>
          <a:p>
            <a:endParaRPr kumimoji="1" lang="ja-JP" altLang="en-US" dirty="0"/>
          </a:p>
        </p:txBody>
      </p:sp>
    </p:spTree>
    <p:extLst>
      <p:ext uri="{BB962C8B-B14F-4D97-AF65-F5344CB8AC3E}">
        <p14:creationId xmlns:p14="http://schemas.microsoft.com/office/powerpoint/2010/main" val="35377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a:spLocks noGrp="1" noRot="1" noChangeAspect="1"/>
          </p:cNvSpPr>
          <p:nvPr>
            <p:ph type="sldImg"/>
          </p:nvPr>
        </p:nvSpPr>
        <p:spPr>
          <a:xfrm>
            <a:off x="381000" y="685800"/>
            <a:ext cx="6096000" cy="3429000"/>
          </a:xfrm>
          <a:prstGeom prst="rect">
            <a:avLst/>
          </a:prstGeom>
        </p:spPr>
        <p:txBody>
          <a:bodyPr/>
          <a:lstStyle/>
          <a:p>
            <a:endParaRPr/>
          </a:p>
        </p:txBody>
      </p:sp>
      <p:sp>
        <p:nvSpPr>
          <p:cNvPr id="415" name="Shape 415"/>
          <p:cNvSpPr>
            <a:spLocks noGrp="1"/>
          </p:cNvSpPr>
          <p:nvPr>
            <p:ph type="body" sz="quarter" idx="1"/>
          </p:nvPr>
        </p:nvSpPr>
        <p:spPr>
          <a:prstGeom prst="rect">
            <a:avLst/>
          </a:prstGeom>
        </p:spPr>
        <p:txBody>
          <a:bodyPr/>
          <a:lstStyle>
            <a:lvl1pPr marL="152400" indent="-152400">
              <a:buSzPct val="130000"/>
              <a:buChar char="•"/>
              <a:defRPr sz="1300"/>
            </a:lvl1pPr>
          </a:lstStyle>
          <a:p>
            <a:r>
              <a:rPr dirty="0" err="1"/>
              <a:t>Emphasise</a:t>
            </a:r>
            <a:r>
              <a:rPr dirty="0"/>
              <a:t> that </a:t>
            </a:r>
            <a:r>
              <a:rPr dirty="0" err="1"/>
              <a:t>sigma_stat</a:t>
            </a:r>
            <a:r>
              <a:rPr dirty="0"/>
              <a:t>&lt;6e-4 contains foreground and lensing residuals.</a:t>
            </a:r>
            <a:endParaRPr lang="en-US" dirty="0"/>
          </a:p>
          <a:p>
            <a:r>
              <a:rPr lang="en-US" altLang="ja-JP" dirty="0">
                <a:solidFill>
                  <a:srgbClr val="FF0000"/>
                </a:solidFill>
              </a:rPr>
              <a:t>Comments by Ken Ebisawa on 09/20/2025:  This is taken from the slide deck v1.8 at https://cloud.iac.es/index.php/s/DCosRPwH7Ld2TBa </a:t>
            </a:r>
          </a:p>
          <a:p>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E5A8A-2862-02F3-7B3B-E7B1CFE0E4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79D6A72-4CED-FE11-A3B0-E02D87BD882C}"/>
              </a:ext>
            </a:extLst>
          </p:cNvPr>
          <p:cNvSpPr>
            <a:spLocks noGrp="1" noRot="1" noChangeAspect="1"/>
          </p:cNvSpPr>
          <p:nvPr>
            <p:ph type="sldImg"/>
          </p:nvPr>
        </p:nvSpPr>
        <p:spPr>
          <a:xfrm>
            <a:off x="381000" y="685800"/>
            <a:ext cx="6096000" cy="3429000"/>
          </a:xfrm>
        </p:spPr>
      </p:sp>
      <p:sp>
        <p:nvSpPr>
          <p:cNvPr id="3" name="ノート プレースホルダー 2">
            <a:extLst>
              <a:ext uri="{FF2B5EF4-FFF2-40B4-BE49-F238E27FC236}">
                <a16:creationId xmlns:a16="http://schemas.microsoft.com/office/drawing/2014/main" id="{2728A8B9-1D02-ED66-B408-1C85D4A03F6F}"/>
              </a:ext>
            </a:extLst>
          </p:cNvPr>
          <p:cNvSpPr>
            <a:spLocks noGrp="1"/>
          </p:cNvSpPr>
          <p:nvPr>
            <p:ph type="body" idx="1"/>
          </p:nvPr>
        </p:nvSpPr>
        <p:spPr/>
        <p:txBody>
          <a:bodyPr/>
          <a:lstStyle/>
          <a:p>
            <a:r>
              <a:rPr kumimoji="1" lang="en-US" altLang="ja-JP" dirty="0"/>
              <a:t>This is original</a:t>
            </a:r>
            <a:endParaRPr kumimoji="1" lang="ja-JP" altLang="en-US" dirty="0"/>
          </a:p>
        </p:txBody>
      </p:sp>
    </p:spTree>
    <p:extLst>
      <p:ext uri="{BB962C8B-B14F-4D97-AF65-F5344CB8AC3E}">
        <p14:creationId xmlns:p14="http://schemas.microsoft.com/office/powerpoint/2010/main" val="4070572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621A8-8605-128E-B9EE-C1BCD5FBA1D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B4A796-7F0F-14CA-9DB4-AE2479900ED5}"/>
              </a:ext>
            </a:extLst>
          </p:cNvPr>
          <p:cNvSpPr>
            <a:spLocks noGrp="1" noRot="1" noChangeAspect="1"/>
          </p:cNvSpPr>
          <p:nvPr>
            <p:ph type="sldImg"/>
          </p:nvPr>
        </p:nvSpPr>
        <p:spPr>
          <a:xfrm>
            <a:off x="381000" y="685800"/>
            <a:ext cx="6096000" cy="3429000"/>
          </a:xfrm>
        </p:spPr>
      </p:sp>
      <p:sp>
        <p:nvSpPr>
          <p:cNvPr id="3" name="ノート プレースホルダー 2">
            <a:extLst>
              <a:ext uri="{FF2B5EF4-FFF2-40B4-BE49-F238E27FC236}">
                <a16:creationId xmlns:a16="http://schemas.microsoft.com/office/drawing/2014/main" id="{4F45C83E-E78F-7337-4806-27CC3AD8FAAA}"/>
              </a:ext>
            </a:extLst>
          </p:cNvPr>
          <p:cNvSpPr>
            <a:spLocks noGrp="1"/>
          </p:cNvSpPr>
          <p:nvPr>
            <p:ph type="body" idx="1"/>
          </p:nvPr>
        </p:nvSpPr>
        <p:spPr/>
        <p:txBody>
          <a:bodyPr/>
          <a:lstStyle/>
          <a:p>
            <a:r>
              <a:rPr kumimoji="1" lang="en-US" altLang="ja-JP" dirty="0"/>
              <a:t>This is original</a:t>
            </a:r>
            <a:endParaRPr kumimoji="1" lang="ja-JP" altLang="en-US" dirty="0"/>
          </a:p>
        </p:txBody>
      </p:sp>
    </p:spTree>
    <p:extLst>
      <p:ext uri="{BB962C8B-B14F-4D97-AF65-F5344CB8AC3E}">
        <p14:creationId xmlns:p14="http://schemas.microsoft.com/office/powerpoint/2010/main" val="4163204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This is original</a:t>
            </a:r>
            <a:endParaRPr kumimoji="1" lang="ja-JP" altLang="en-US" dirty="0"/>
          </a:p>
        </p:txBody>
      </p:sp>
    </p:spTree>
    <p:extLst>
      <p:ext uri="{BB962C8B-B14F-4D97-AF65-F5344CB8AC3E}">
        <p14:creationId xmlns:p14="http://schemas.microsoft.com/office/powerpoint/2010/main" val="1738245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This is original, taken from KDP2 review material (original Japanese)</a:t>
            </a:r>
            <a:endParaRPr kumimoji="1" lang="ja-JP" altLang="en-US" dirty="0"/>
          </a:p>
        </p:txBody>
      </p:sp>
    </p:spTree>
    <p:extLst>
      <p:ext uri="{BB962C8B-B14F-4D97-AF65-F5344CB8AC3E}">
        <p14:creationId xmlns:p14="http://schemas.microsoft.com/office/powerpoint/2010/main" val="515291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895B6-2F21-92D7-1042-A4C69331C48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DCBC996-9BBE-E5D3-DA29-B03D91DCBA1F}"/>
              </a:ext>
            </a:extLst>
          </p:cNvPr>
          <p:cNvSpPr>
            <a:spLocks noGrp="1" noRot="1" noChangeAspect="1"/>
          </p:cNvSpPr>
          <p:nvPr>
            <p:ph type="sldImg"/>
          </p:nvPr>
        </p:nvSpPr>
        <p:spPr>
          <a:xfrm>
            <a:off x="381000" y="685800"/>
            <a:ext cx="6096000" cy="3429000"/>
          </a:xfrm>
        </p:spPr>
      </p:sp>
      <p:sp>
        <p:nvSpPr>
          <p:cNvPr id="3" name="ノート プレースホルダー 2">
            <a:extLst>
              <a:ext uri="{FF2B5EF4-FFF2-40B4-BE49-F238E27FC236}">
                <a16:creationId xmlns:a16="http://schemas.microsoft.com/office/drawing/2014/main" id="{E65F9BDB-9FA1-9DE2-D7AE-2F0A93E6C186}"/>
              </a:ext>
            </a:extLst>
          </p:cNvPr>
          <p:cNvSpPr>
            <a:spLocks noGrp="1"/>
          </p:cNvSpPr>
          <p:nvPr>
            <p:ph type="body" idx="1"/>
          </p:nvPr>
        </p:nvSpPr>
        <p:spPr/>
        <p:txBody>
          <a:bodyPr/>
          <a:lstStyle/>
          <a:p>
            <a:r>
              <a:rPr kumimoji="1" lang="en-US" altLang="ja-JP" dirty="0"/>
              <a:t>This is taken from the  MDR material (2024 March), so the PLM still has LFT and MHFT</a:t>
            </a:r>
            <a:endParaRPr kumimoji="1" lang="ja-JP" altLang="en-US" dirty="0"/>
          </a:p>
        </p:txBody>
      </p:sp>
    </p:spTree>
    <p:extLst>
      <p:ext uri="{BB962C8B-B14F-4D97-AF65-F5344CB8AC3E}">
        <p14:creationId xmlns:p14="http://schemas.microsoft.com/office/powerpoint/2010/main" val="2177112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lang="en-US" altLang="ja-JP" dirty="0">
                <a:solidFill>
                  <a:srgbClr val="FF0000"/>
                </a:solidFill>
              </a:rPr>
              <a:t>Comments by Ken Ebisawa on 09/20/2025:  This is taken from the slide deck v1.8 at https://cloud.iac.es/index.php/s/DCosRPwH7Ld2TBa </a:t>
            </a:r>
            <a:endParaRPr kumimoji="1" lang="ja-JP" altLang="en-US" dirty="0"/>
          </a:p>
        </p:txBody>
      </p:sp>
    </p:spTree>
    <p:extLst>
      <p:ext uri="{BB962C8B-B14F-4D97-AF65-F5344CB8AC3E}">
        <p14:creationId xmlns:p14="http://schemas.microsoft.com/office/powerpoint/2010/main" val="173491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B2D1A-A530-7438-2591-5FC009242933}"/>
            </a:ext>
          </a:extLst>
        </p:cNvPr>
        <p:cNvGrpSpPr/>
        <p:nvPr/>
      </p:nvGrpSpPr>
      <p:grpSpPr>
        <a:xfrm>
          <a:off x="0" y="0"/>
          <a:ext cx="0" cy="0"/>
          <a:chOff x="0" y="0"/>
          <a:chExt cx="0" cy="0"/>
        </a:xfrm>
      </p:grpSpPr>
      <p:sp>
        <p:nvSpPr>
          <p:cNvPr id="623" name="Shape 623">
            <a:extLst>
              <a:ext uri="{FF2B5EF4-FFF2-40B4-BE49-F238E27FC236}">
                <a16:creationId xmlns:a16="http://schemas.microsoft.com/office/drawing/2014/main" id="{ADA9BAF5-EB09-6121-20A5-D6F94D4BB1B7}"/>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624" name="Shape 624">
            <a:extLst>
              <a:ext uri="{FF2B5EF4-FFF2-40B4-BE49-F238E27FC236}">
                <a16:creationId xmlns:a16="http://schemas.microsoft.com/office/drawing/2014/main" id="{56E2B588-39CA-2CFA-6AE6-9A301A87A7E5}"/>
              </a:ext>
            </a:extLst>
          </p:cNvPr>
          <p:cNvSpPr>
            <a:spLocks noGrp="1"/>
          </p:cNvSpPr>
          <p:nvPr>
            <p:ph type="body" sz="quarter" idx="1"/>
          </p:nvPr>
        </p:nvSpPr>
        <p:spPr>
          <a:prstGeom prst="rect">
            <a:avLst/>
          </a:prstGeom>
        </p:spPr>
        <p:txBody>
          <a:bodyPr/>
          <a:lstStyle/>
          <a:p>
            <a:pPr marL="394025" indent="-394025">
              <a:buSzPct val="130000"/>
              <a:buChar char="•"/>
              <a:defRPr sz="1300"/>
            </a:pPr>
            <a:r>
              <a:rPr lang="en-US" altLang="ja-JP" dirty="0"/>
              <a:t>The wider-band HWP is based on 5 plates in Pancharatnam configuration. Each of these plates is made of 10 meta material mesh layers. </a:t>
            </a:r>
          </a:p>
          <a:p>
            <a:pPr marL="622625" lvl="1" indent="-394025">
              <a:buSzPct val="130000"/>
              <a:buChar char="•"/>
              <a:defRPr sz="1300"/>
            </a:pPr>
            <a:r>
              <a:rPr lang="en-US" altLang="ja-JP" dirty="0"/>
              <a:t>The design is responsibility of La Sapienza University (Giampaolo Pisano) and the fabrication is responsibility of Cardiff. </a:t>
            </a:r>
          </a:p>
          <a:p>
            <a:pPr marL="622625" lvl="1" indent="-394025">
              <a:buSzPct val="130000"/>
              <a:buChar char="•"/>
              <a:defRPr sz="1300"/>
            </a:pPr>
            <a:r>
              <a:rPr lang="en-US" altLang="ja-JP" dirty="0"/>
              <a:t>According to the latest simulations the efficiency of the HWP decreases below 100 GHz and above 400 GHz. Therefore the lowest-frequency channels will be affected, particularly the 40 and 50 GHz channels (the efficiency drops to ~50% at 50 GHz).</a:t>
            </a:r>
          </a:p>
          <a:p>
            <a:pPr marL="394025" indent="-394025">
              <a:buSzPct val="130000"/>
              <a:buChar char="•"/>
              <a:defRPr sz="1300"/>
            </a:pPr>
            <a:r>
              <a:rPr lang="en-US" altLang="ja-JP" dirty="0"/>
              <a:t>The aperture has increased from 400 mm (LFT), 300 mm (MFT) and 200 mm (HFT). This has the added benefit of improved science outcomes in some areas like e.g. SZ science, thanks to better angular resolution in the higher-frequency channels.</a:t>
            </a:r>
          </a:p>
          <a:p>
            <a:pPr marL="394025" indent="-394025">
              <a:buSzPct val="130000"/>
              <a:buChar char="•"/>
              <a:defRPr sz="1300"/>
            </a:pPr>
            <a:r>
              <a:rPr lang="en-US" altLang="ja-JP" dirty="0"/>
              <a:t>The reflective HWP of option 3 has some constraints and requires a smaller aperture and also smaller focal plane. This option has been removed in the current version.</a:t>
            </a:r>
          </a:p>
          <a:p>
            <a:pPr>
              <a:defRPr sz="1300"/>
            </a:pPr>
            <a:endParaRPr lang="en-US" altLang="ja-JP" dirty="0"/>
          </a:p>
          <a:p>
            <a:pPr marL="232833" indent="-232833">
              <a:buSzPct val="130000"/>
              <a:buChar char="•"/>
              <a:defRPr sz="1300"/>
            </a:pPr>
            <a:r>
              <a:rPr lang="en-US" altLang="ja-JP" dirty="0"/>
              <a:t> Synergies with ground-based CMB observatories should be </a:t>
            </a:r>
            <a:r>
              <a:rPr lang="en-US" altLang="ja-JP" dirty="0" err="1"/>
              <a:t>emphasised</a:t>
            </a:r>
            <a:r>
              <a:rPr lang="en-US" altLang="ja-JP" dirty="0"/>
              <a:t>:</a:t>
            </a:r>
          </a:p>
          <a:p>
            <a:pPr marL="461433" lvl="1" indent="-232833">
              <a:buSzPct val="130000"/>
              <a:buChar char="•"/>
              <a:defRPr sz="1300"/>
            </a:pPr>
            <a:r>
              <a:rPr lang="en-US" altLang="ja-JP" dirty="0"/>
              <a:t>Can use larger-aperture telescopes providing better angular resolution, so their data can contribute to improve de-lensing of LiteBIRD’s data.</a:t>
            </a:r>
          </a:p>
          <a:p>
            <a:pPr marL="461433" lvl="1" indent="-232833">
              <a:buSzPct val="130000"/>
              <a:buChar char="•"/>
              <a:defRPr sz="1300"/>
            </a:pPr>
            <a:r>
              <a:rPr lang="en-US" altLang="ja-JP" dirty="0"/>
              <a:t>They can adopt cutting-edge challenging technologies to achieve the best possible performance, contrary to space missions that are forced to use well-established and reliable technologies. Technological exchange between ground-based and space missions is then very useful.</a:t>
            </a:r>
          </a:p>
          <a:p>
            <a:pPr marL="232833" indent="-232833">
              <a:buSzPct val="130000"/>
              <a:buChar char="•"/>
              <a:defRPr sz="1300"/>
            </a:pPr>
            <a:r>
              <a:rPr lang="en-US" altLang="ja-JP" dirty="0"/>
              <a:t>We should also </a:t>
            </a:r>
            <a:r>
              <a:rPr lang="en-US" altLang="ja-JP" dirty="0" err="1"/>
              <a:t>emphasise</a:t>
            </a:r>
            <a:r>
              <a:rPr lang="en-US" altLang="ja-JP" dirty="0"/>
              <a:t> science outcomes from the mission on various topics beyond B-modes.</a:t>
            </a:r>
          </a:p>
          <a:p>
            <a:pPr>
              <a:defRPr sz="1300"/>
            </a:pPr>
            <a:endParaRPr lang="en-US" altLang="ja-JP" dirty="0"/>
          </a:p>
          <a:p>
            <a:pPr>
              <a:defRPr sz="1300"/>
            </a:pPr>
            <a:r>
              <a:rPr lang="en-US" altLang="ja-JP" dirty="0"/>
              <a:t>Further information about the reformation plan:</a:t>
            </a:r>
          </a:p>
          <a:p>
            <a:pPr>
              <a:defRPr sz="1300"/>
            </a:pPr>
            <a:endParaRPr lang="en-US" altLang="ja-JP" dirty="0"/>
          </a:p>
          <a:p>
            <a:pPr marL="232833" indent="-232833">
              <a:buSzPct val="130000"/>
              <a:buChar char="•"/>
              <a:defRPr sz="1300"/>
            </a:pPr>
            <a:r>
              <a:rPr lang="en-US" altLang="ja-JP" dirty="0"/>
              <a:t>KEK decided to relinquish their responsibility for the development of their original technological contribution (focal plane detectors).</a:t>
            </a:r>
          </a:p>
          <a:p>
            <a:pPr marL="232833" indent="-232833">
              <a:buSzPct val="130000"/>
              <a:buChar char="•"/>
              <a:defRPr sz="1300"/>
            </a:pPr>
            <a:r>
              <a:rPr lang="en-US" altLang="ja-JP" dirty="0"/>
              <a:t>As a result of the ISAS/JAXA KDP that was released on 26 September 2024:</a:t>
            </a:r>
          </a:p>
          <a:p>
            <a:pPr marL="461433" lvl="1" indent="-232833">
              <a:buSzPct val="130000"/>
              <a:buChar char="•"/>
              <a:defRPr sz="1300"/>
            </a:pPr>
            <a:r>
              <a:rPr lang="en-US" altLang="ja-JP" dirty="0"/>
              <a:t>The </a:t>
            </a:r>
            <a:r>
              <a:rPr lang="en-US" altLang="ja-JP" dirty="0" err="1"/>
              <a:t>LiteBIRD</a:t>
            </a:r>
            <a:r>
              <a:rPr lang="en-US" altLang="ja-JP" dirty="0"/>
              <a:t> collaboration will conduct an investigation of a reformation plan during around one year.</a:t>
            </a:r>
          </a:p>
          <a:p>
            <a:pPr marL="461433" lvl="1" indent="-232833">
              <a:buSzPct val="130000"/>
              <a:buChar char="•"/>
              <a:defRPr sz="1300"/>
            </a:pPr>
            <a:r>
              <a:rPr lang="en-US" altLang="ja-JP" dirty="0"/>
              <a:t>Then, ISAS/JAXA will judge the continuation on the project (late 2025).</a:t>
            </a:r>
          </a:p>
          <a:p>
            <a:pPr marL="232833" indent="-232833">
              <a:buSzPct val="130000"/>
              <a:buChar char="•"/>
              <a:defRPr sz="1300"/>
            </a:pPr>
            <a:r>
              <a:rPr lang="en-US" altLang="ja-JP" dirty="0"/>
              <a:t>On October 2024 the PI has changed to </a:t>
            </a:r>
            <a:r>
              <a:rPr lang="en-US" altLang="ja-JP" dirty="0" err="1"/>
              <a:t>Tomotake</a:t>
            </a:r>
            <a:r>
              <a:rPr lang="en-US" altLang="ja-JP" dirty="0"/>
              <a:t> Matsumura (Kavli IPMU, the University of Tokyo).</a:t>
            </a:r>
          </a:p>
          <a:p>
            <a:pPr>
              <a:defRPr sz="1300"/>
            </a:pPr>
            <a:endParaRPr lang="en-US" altLang="ja-JP" dirty="0"/>
          </a:p>
          <a:p>
            <a:pPr marL="228600" indent="-228600">
              <a:buSzPct val="100000"/>
              <a:buChar char="•"/>
              <a:defRPr sz="1300"/>
            </a:pPr>
            <a:r>
              <a:rPr lang="en-US" altLang="ja-JP" dirty="0"/>
              <a:t>Primary purpose (triggered by KEK’s decision not to provide the focal-plane detector system) is to redefine the detector procurement plan in coordination with new partners.</a:t>
            </a:r>
          </a:p>
          <a:p>
            <a:pPr>
              <a:defRPr sz="1300"/>
            </a:pPr>
            <a:endParaRPr lang="en-US" altLang="ja-JP" dirty="0"/>
          </a:p>
          <a:p>
            <a:pPr marL="232833" indent="-232833">
              <a:buSzPct val="130000"/>
              <a:buChar char="•"/>
              <a:defRPr sz="1300"/>
            </a:pPr>
            <a:r>
              <a:rPr lang="en-US" altLang="ja-JP" dirty="0"/>
              <a:t>After the JAXA KDP2 in September 2025 JAXA will decide on whether or not to approve its support to the mission will be maintained.</a:t>
            </a:r>
          </a:p>
          <a:p>
            <a:pPr marL="232833" indent="-232833">
              <a:buSzPct val="130000"/>
              <a:buChar char="•"/>
              <a:defRPr sz="1300"/>
            </a:pPr>
            <a:r>
              <a:rPr lang="en-US" altLang="ja-JP" dirty="0"/>
              <a:t>In the JAXA MDR in spring 2026 the collaboration must show that the mission is mature to enter the JAXA phase A (equivalent to ESA Phase B).</a:t>
            </a:r>
          </a:p>
          <a:p>
            <a:pPr marL="232833" indent="-232833">
              <a:buSzPct val="130000"/>
              <a:buChar char="•"/>
              <a:defRPr sz="1300"/>
            </a:pPr>
            <a:endParaRPr lang="en-US" altLang="ja-JP" dirty="0"/>
          </a:p>
          <a:p>
            <a:pPr marL="232833" indent="-232833">
              <a:buSzPct val="130000"/>
              <a:buChar char="•"/>
              <a:defRPr sz="1300"/>
            </a:pPr>
            <a:r>
              <a:rPr lang="en-US" altLang="ja-JP" dirty="0"/>
              <a:t>The principal science goal remains unchanged, i.e., to verify the inflationary Universe.</a:t>
            </a:r>
          </a:p>
          <a:p>
            <a:pPr marL="232833" indent="-232833">
              <a:buSzPct val="130000"/>
              <a:buChar char="•"/>
              <a:defRPr sz="1300"/>
            </a:pPr>
            <a:r>
              <a:rPr lang="en-US" altLang="ja-JP" dirty="0"/>
              <a:t>The sensitivity to the tensor-to-scalar ratio r will be maintained at a level where representative inflationary models, e.g. </a:t>
            </a:r>
            <a:r>
              <a:rPr lang="en-US" altLang="ja-JP" dirty="0" err="1"/>
              <a:t>Starobinsky</a:t>
            </a:r>
            <a:r>
              <a:rPr lang="en-US" altLang="ja-JP" dirty="0"/>
              <a:t>, can be tested.</a:t>
            </a:r>
          </a:p>
          <a:p>
            <a:pPr marL="232833" indent="-232833">
              <a:buSzPct val="130000"/>
              <a:buChar char="•"/>
              <a:defRPr sz="1300"/>
            </a:pPr>
            <a:r>
              <a:rPr lang="en-US" altLang="ja-JP" dirty="0"/>
              <a:t>Will revisit the error budget (statistical, foreground residuals, systematic effects, margin) keeping the science goals.</a:t>
            </a:r>
          </a:p>
          <a:p>
            <a:pPr marL="232833" indent="-232833">
              <a:buSzPct val="130000"/>
              <a:buChar char="•"/>
              <a:defRPr sz="1300"/>
            </a:pPr>
            <a:r>
              <a:rPr lang="en-US" altLang="ja-JP" dirty="0"/>
              <a:t>The statistical uncertainty on </a:t>
            </a:r>
            <a:r>
              <a:rPr lang="en-US" altLang="ja-JP" dirty="0" err="1"/>
              <a:t>sigma_r</a:t>
            </a:r>
            <a:r>
              <a:rPr lang="en-US" altLang="ja-JP" dirty="0"/>
              <a:t> will remain unchanged although the requirement on </a:t>
            </a:r>
            <a:r>
              <a:rPr lang="en-US" altLang="ja-JP" dirty="0" err="1"/>
              <a:t>delta_r</a:t>
            </a:r>
            <a:r>
              <a:rPr lang="en-US" altLang="ja-JP" dirty="0"/>
              <a:t> is subject to change.</a:t>
            </a:r>
          </a:p>
          <a:p>
            <a:pPr marL="137583" indent="-137583">
              <a:buSzPct val="130000"/>
              <a:buChar char="•"/>
            </a:pPr>
            <a:r>
              <a:rPr lang="en-US" altLang="ja-JP" sz="1300" dirty="0" err="1"/>
              <a:t>LiteBIRD</a:t>
            </a:r>
            <a:r>
              <a:rPr lang="en-US" altLang="ja-JP" sz="1300" dirty="0"/>
              <a:t> obtains 40-400 GHz millimeter wavelength all-sky maps. They will allow us to address important scientific topics other than the verification of the inflationary universe.</a:t>
            </a:r>
          </a:p>
          <a:p>
            <a:endParaRPr lang="en-US" altLang="ja-JP" sz="1300" dirty="0"/>
          </a:p>
          <a:p>
            <a:pPr marL="137583" indent="-137583">
              <a:buSzPct val="130000"/>
              <a:buChar char="•"/>
            </a:pPr>
            <a:r>
              <a:rPr lang="en-US" altLang="ja-JP" sz="1300" dirty="0"/>
              <a:t>Most of this has been made public in the ISAS/JAXA webpage: </a:t>
            </a:r>
            <a:r>
              <a:rPr lang="en-US" altLang="ja-JP" sz="1300" u="sng" dirty="0">
                <a:hlinkClick r:id="rId3"/>
              </a:rPr>
              <a:t>https://www.isas.jaxa.jp/en/missions/spacecraft/future/litebird.html</a:t>
            </a:r>
            <a:endParaRPr lang="en-US" altLang="ja-JP" sz="1300" dirty="0"/>
          </a:p>
          <a:p>
            <a:endParaRPr lang="en-US" altLang="ja-JP" sz="1300" dirty="0"/>
          </a:p>
          <a:p>
            <a:pPr marL="394025" indent="-394025">
              <a:buSzPct val="130000"/>
              <a:buChar char="•"/>
            </a:pPr>
            <a:endParaRPr dirty="0"/>
          </a:p>
        </p:txBody>
      </p:sp>
    </p:spTree>
    <p:extLst>
      <p:ext uri="{BB962C8B-B14F-4D97-AF65-F5344CB8AC3E}">
        <p14:creationId xmlns:p14="http://schemas.microsoft.com/office/powerpoint/2010/main" val="2141129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hape 422"/>
          <p:cNvSpPr>
            <a:spLocks noGrp="1" noRot="1" noChangeAspect="1"/>
          </p:cNvSpPr>
          <p:nvPr>
            <p:ph type="sldImg"/>
          </p:nvPr>
        </p:nvSpPr>
        <p:spPr>
          <a:xfrm>
            <a:off x="381000" y="685800"/>
            <a:ext cx="6096000" cy="3429000"/>
          </a:xfrm>
          <a:prstGeom prst="rect">
            <a:avLst/>
          </a:prstGeom>
        </p:spPr>
        <p:txBody>
          <a:bodyPr/>
          <a:lstStyle/>
          <a:p>
            <a:endParaRPr/>
          </a:p>
        </p:txBody>
      </p:sp>
      <p:sp>
        <p:nvSpPr>
          <p:cNvPr id="423" name="Shape 423"/>
          <p:cNvSpPr>
            <a:spLocks noGrp="1"/>
          </p:cNvSpPr>
          <p:nvPr>
            <p:ph type="body" sz="quarter" idx="1"/>
          </p:nvPr>
        </p:nvSpPr>
        <p:spPr>
          <a:prstGeom prst="rect">
            <a:avLst/>
          </a:prstGeom>
        </p:spPr>
        <p:txBody>
          <a:bodyPr/>
          <a:lstStyle/>
          <a:p>
            <a:pPr marL="232833" indent="-232833">
              <a:buSzPct val="130000"/>
              <a:buChar char="•"/>
              <a:defRPr sz="1300"/>
            </a:pPr>
            <a:r>
              <a:rPr dirty="0"/>
              <a:t>Explanation of the top figure (caption of Figure 2 in PTEP):  </a:t>
            </a:r>
            <a:r>
              <a:rPr dirty="0" err="1"/>
              <a:t>LiteBIRD</a:t>
            </a:r>
            <a:r>
              <a:rPr dirty="0"/>
              <a:t> constraints on the tensor-to-scalar ratio r and the scalar spectral index ns assuming </a:t>
            </a:r>
            <a:r>
              <a:rPr dirty="0" err="1"/>
              <a:t>Starobinsky’s</a:t>
            </a:r>
            <a:r>
              <a:rPr dirty="0"/>
              <a:t> R2 model for inflation with N∗ = 51 (specifically the analytic prediction described in the text) as the fiducial model. The lighter and darker green regions show 68% and 95% confidence- level limits achievable with </a:t>
            </a:r>
            <a:r>
              <a:rPr dirty="0" err="1"/>
              <a:t>LiteBIRD</a:t>
            </a:r>
            <a:r>
              <a:rPr dirty="0"/>
              <a:t> and Planck. The lighter and darker orange regions (partly hidden behind the green regions) show 68% and 95% confidence-level limits achievable with </a:t>
            </a:r>
            <a:r>
              <a:rPr dirty="0" err="1"/>
              <a:t>LiteBIRD</a:t>
            </a:r>
            <a:r>
              <a:rPr dirty="0"/>
              <a:t> alone. The current limits are shown in light blue. The dotted blue lines show representative cases of the first class of models described in the text, monomial models. The red line and the dark purple dot show the predictions of the </a:t>
            </a:r>
            <a:r>
              <a:rPr dirty="0" err="1"/>
              <a:t>Starobinsky</a:t>
            </a:r>
            <a:r>
              <a:rPr dirty="0"/>
              <a:t> model (labeled as R2) and models that invoke the Higgs field as the </a:t>
            </a:r>
            <a:r>
              <a:rPr dirty="0" err="1"/>
              <a:t>inflaton</a:t>
            </a:r>
            <a:r>
              <a:rPr dirty="0"/>
              <a:t>, respectively. The light purple lines shows the prediction for </a:t>
            </a:r>
            <a:r>
              <a:rPr dirty="0" err="1"/>
              <a:t>Poincaré</a:t>
            </a:r>
            <a:r>
              <a:rPr dirty="0"/>
              <a:t> disk models.</a:t>
            </a:r>
          </a:p>
          <a:p>
            <a:pPr marL="232833" indent="-232833">
              <a:buSzPct val="130000"/>
              <a:buChar char="•"/>
              <a:defRPr sz="1300"/>
            </a:pPr>
            <a:r>
              <a:rPr dirty="0"/>
              <a:t>Explanation of the bottom figure (caption of Figure 3 in PTEP): </a:t>
            </a:r>
            <a:r>
              <a:rPr dirty="0" err="1"/>
              <a:t>LiteBIRD</a:t>
            </a:r>
            <a:r>
              <a:rPr dirty="0"/>
              <a:t> constraints for a fiducial model with r = 0. The lighter and darker green regions show 68% and 95% confidence-level upper limits achievable with </a:t>
            </a:r>
            <a:r>
              <a:rPr dirty="0" err="1"/>
              <a:t>LiteBIRD</a:t>
            </a:r>
            <a:r>
              <a:rPr dirty="0"/>
              <a:t> and Planck. The lighter and darker orange regions (partly hidden behind the green regions) show 68% and 95% confidence-level upper limits achievable with </a:t>
            </a:r>
            <a:r>
              <a:rPr dirty="0" err="1"/>
              <a:t>LiteBIRD</a:t>
            </a:r>
            <a:r>
              <a:rPr dirty="0"/>
              <a:t> alone. The blue band shows the first class of models mentioned in the text, monomial models. The gray band shows a concrete representative second class of plateau models with p = 1, α-attractors. As discussed in the text, the second class of models depends on the characteristic scale of the potential M. The darker gray lines show α-attractors with M = </a:t>
            </a:r>
            <a:r>
              <a:rPr dirty="0" err="1"/>
              <a:t>M_p</a:t>
            </a:r>
            <a:r>
              <a:rPr dirty="0"/>
              <a:t> and M = 5M_p. In the absence of a detection, </a:t>
            </a:r>
            <a:r>
              <a:rPr dirty="0" err="1"/>
              <a:t>LiteBIRD</a:t>
            </a:r>
            <a:r>
              <a:rPr dirty="0"/>
              <a:t> will exclude the first class of models at high significance, and will exclude models in the second class with a super-Planckian characteristic scale, which includes the </a:t>
            </a:r>
            <a:r>
              <a:rPr dirty="0" err="1"/>
              <a:t>Starobinsky</a:t>
            </a:r>
            <a:r>
              <a:rPr dirty="0"/>
              <a:t> model and models that invoke the Higgs field as the </a:t>
            </a:r>
            <a:r>
              <a:rPr dirty="0" err="1"/>
              <a:t>inflaton</a:t>
            </a:r>
            <a:r>
              <a:rPr dirty="0"/>
              <a:t>, shown as the red line and the purple dot, respectively.</a:t>
            </a:r>
            <a:endParaRPr lang="en-US" dirty="0"/>
          </a:p>
          <a:p>
            <a:pPr marL="232833" indent="-232833">
              <a:buSzPct val="130000"/>
              <a:buChar char="•"/>
              <a:defRPr sz="1300"/>
            </a:pPr>
            <a:r>
              <a:rPr lang="en-US" altLang="ja-JP" dirty="0">
                <a:solidFill>
                  <a:srgbClr val="FF0000"/>
                </a:solidFill>
              </a:rPr>
              <a:t>Comments by Ken Ebisawa on 09/20/2025:  This is taken from the slide deck v1.8 at https://cloud.iac.es/index.php/s/DCosRPwH7Ld2TBa  Same as for the rest of the expected science outcomes.</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a:lstStyle/>
          <a:p>
            <a:endParaRPr/>
          </a:p>
        </p:txBody>
      </p:sp>
      <p:sp>
        <p:nvSpPr>
          <p:cNvPr id="437" name="Shape 437"/>
          <p:cNvSpPr>
            <a:spLocks noGrp="1"/>
          </p:cNvSpPr>
          <p:nvPr>
            <p:ph type="body" sz="quarter" idx="1"/>
          </p:nvPr>
        </p:nvSpPr>
        <p:spPr>
          <a:prstGeom prst="rect">
            <a:avLst/>
          </a:prstGeom>
        </p:spPr>
        <p:txBody>
          <a:bodyPr/>
          <a:lstStyle/>
          <a:p>
            <a:pPr marL="232833" indent="-232833">
              <a:buSzPct val="130000"/>
              <a:buChar char="•"/>
              <a:defRPr sz="1300"/>
            </a:pPr>
            <a:r>
              <a:t>Expected error in the reionization optical depth, on fsky=0.7, cosmic-variance limited measurements below l=10 (see figure 46 of PTEP): sigma(tau)=0.002. Previous best measurement from Planck-NPIPE is sigma(tau)=0.006 -&gt; factor 3 improvement.</a:t>
            </a:r>
          </a:p>
          <a:p>
            <a:pPr marL="232833" indent="-232833">
              <a:buSzPct val="130000"/>
              <a:buChar char="•"/>
              <a:defRPr sz="1300"/>
            </a:pPr>
            <a:r>
              <a:t>Assuming the previous cosmic-variance limited measurement of tau would lead to sigma(sum(m_nu)) = 12 meV. Assuming the minimum value of sum(n_nu) = 60 meV as allowed by flavour-oscillation experiments, would lead to a 5-sigma detection (see figure).</a:t>
            </a:r>
          </a:p>
          <a:p>
            <a:pPr marL="232833" indent="-232833">
              <a:buSzPct val="130000"/>
              <a:buChar char="•"/>
              <a:defRPr sz="1300"/>
            </a:pPr>
            <a:r>
              <a:t>Note that S4 has now been cancelled. The sigma(sum(m_nu)) = 12 meV value results from a combination with DESI+S4, while the combination of DESI+SO, which is what now we should probably quote, leads to sigma(sum(m_nu)) = 18 meV (see next slide).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A2EAE8B-1A12-4DC9-ABD5-1E92F0AF2CFE}" type="slidenum">
              <a:rPr kumimoji="1" lang="ja-JP" altLang="en-US" smtClean="0"/>
              <a:t>2</a:t>
            </a:fld>
            <a:endParaRPr kumimoji="1" lang="ja-JP" altLang="en-US"/>
          </a:p>
        </p:txBody>
      </p:sp>
    </p:spTree>
    <p:extLst>
      <p:ext uri="{BB962C8B-B14F-4D97-AF65-F5344CB8AC3E}">
        <p14:creationId xmlns:p14="http://schemas.microsoft.com/office/powerpoint/2010/main" val="3735141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Shape 575"/>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p:cNvSpPr>
            <a:spLocks noGrp="1"/>
          </p:cNvSpPr>
          <p:nvPr>
            <p:ph type="body" sz="quarter" idx="1"/>
          </p:nvPr>
        </p:nvSpPr>
        <p:spPr>
          <a:prstGeom prst="rect">
            <a:avLst/>
          </a:prstGeom>
        </p:spPr>
        <p:txBody>
          <a:bodyPr/>
          <a:lstStyle/>
          <a:p>
            <a:pPr marL="232833" indent="-232833">
              <a:buSzPct val="130000"/>
              <a:buChar char="•"/>
              <a:defRPr sz="1300"/>
            </a:pPr>
            <a:r>
              <a:rPr lang="en-US" altLang="ja-JP" dirty="0"/>
              <a:t>Expected error in the reionization optical depth, on </a:t>
            </a:r>
            <a:r>
              <a:rPr lang="en-US" altLang="ja-JP" dirty="0" err="1"/>
              <a:t>fsky</a:t>
            </a:r>
            <a:r>
              <a:rPr lang="en-US" altLang="ja-JP" dirty="0"/>
              <a:t>=0.7, cosmic-variance limited measurements below l=10 (see figure 46 of PTEP): sigma(tau)=0.002. Previous best measurement from Planck-NPIPE is sigma(tau)=0.006 -&gt; factor 3 improvement. The estimate of sigma(tau)=0.002 is for a fiducial value of tau=0.054 and comes from Di Valentino et al. (2018) (CORE forecast paper)</a:t>
            </a:r>
          </a:p>
          <a:p>
            <a:pPr marL="232833" indent="-232833">
              <a:buSzPct val="130000"/>
              <a:buChar char="•"/>
              <a:defRPr sz="1300"/>
            </a:pPr>
            <a:r>
              <a:rPr lang="en-US" altLang="ja-JP" dirty="0"/>
              <a:t>It is worth mentioning that after one survey (6 months) we will already improve the Planck constraint significantly.</a:t>
            </a:r>
          </a:p>
          <a:p>
            <a:pPr marL="232833" indent="-232833">
              <a:buSzPct val="130000"/>
              <a:buChar char="•"/>
              <a:defRPr sz="1300"/>
            </a:pPr>
            <a:r>
              <a:rPr lang="en-US" altLang="ja-JP" dirty="0"/>
              <a:t>Delta(</a:t>
            </a:r>
            <a:r>
              <a:rPr lang="en-US" altLang="ja-JP" dirty="0" err="1"/>
              <a:t>Z_reion</a:t>
            </a:r>
            <a:r>
              <a:rPr lang="en-US" altLang="ja-JP" dirty="0"/>
              <a:t>) is the duration of reionization. The expected improvement </a:t>
            </a:r>
            <a:r>
              <a:rPr lang="en-US" altLang="ja-JP" dirty="0" err="1"/>
              <a:t>wrt</a:t>
            </a:r>
            <a:r>
              <a:rPr lang="en-US" altLang="ja-JP" dirty="0"/>
              <a:t> to Planck is of 35% (Paoletti et al. 2020), and is inferred from Hazra et al. (2018). This number is being revisited now, and that is why we are conservative and say “Impact on </a:t>
            </a:r>
            <a:r>
              <a:rPr lang="en-US" altLang="ja-JP" dirty="0" err="1"/>
              <a:t>deionisation</a:t>
            </a:r>
            <a:r>
              <a:rPr lang="en-US" altLang="ja-JP" dirty="0"/>
              <a:t> history currently under investigation”.</a:t>
            </a:r>
          </a:p>
          <a:p>
            <a:pPr marL="232833" indent="-232833">
              <a:buSzPct val="130000"/>
              <a:buChar char="•"/>
              <a:defRPr sz="1300"/>
            </a:pPr>
            <a:r>
              <a:rPr lang="en-US" altLang="ja-JP" dirty="0"/>
              <a:t>Top figure is Figure 49 from PTEP: </a:t>
            </a:r>
            <a:r>
              <a:rPr lang="en-US" altLang="ja-JP" i="1" dirty="0"/>
              <a:t>2D marginalized contour levels at 68% CL for τ and the sum of the neutrino masses as measured by future combinations of CMB and large-scale structure data, including, e.g., baryonic acoustic oscillation (BAO) from DESI or galaxy lensing and clustering from LSST, adapted from Calabrese et al. (2017). The contours are centered on the fiducial values τ = 0.054 and sum(</a:t>
            </a:r>
            <a:r>
              <a:rPr lang="en-US" altLang="ja-JP" i="1" dirty="0" err="1"/>
              <a:t>m_nu</a:t>
            </a:r>
            <a:r>
              <a:rPr lang="en-US" altLang="ja-JP" i="1" dirty="0"/>
              <a:t>) = 60 </a:t>
            </a:r>
            <a:r>
              <a:rPr lang="en-US" altLang="ja-JP" i="1" dirty="0" err="1"/>
              <a:t>meV</a:t>
            </a:r>
            <a:r>
              <a:rPr lang="en-US" altLang="ja-JP" i="1" dirty="0"/>
              <a:t>, as indicated by the cross. A cosmic-variance-limited measurement of τ is reached with </a:t>
            </a:r>
            <a:r>
              <a:rPr lang="en-US" altLang="ja-JP" i="1" dirty="0" err="1"/>
              <a:t>LiteBIRD</a:t>
            </a:r>
            <a:r>
              <a:rPr lang="en-US" altLang="ja-JP" i="1" dirty="0"/>
              <a:t> (i.e., σ(τ) = 0.002). This τ limit will enable a better neutrino mass measurement, reaching a 5 σ detection when combined with DESI or LSST.</a:t>
            </a:r>
          </a:p>
          <a:p>
            <a:pPr marL="232833" indent="-232833">
              <a:buSzPct val="130000"/>
              <a:buChar char="•"/>
              <a:defRPr sz="1300"/>
            </a:pPr>
            <a:r>
              <a:rPr lang="en-US" altLang="ja-JP" dirty="0"/>
              <a:t>The bottom figure shows the error on the optical depth for different sky fraction (or foreground cleaning efficiencies).</a:t>
            </a:r>
          </a:p>
          <a:p>
            <a:pPr marL="232833" indent="-232833">
              <a:buSzPct val="130000"/>
              <a:buChar char="•"/>
              <a:defRPr sz="1300"/>
            </a:pPr>
            <a:r>
              <a:rPr lang="en-US" altLang="ja-JP" dirty="0"/>
              <a:t>Note that S4 has now been cancelled. We should probably refer to the combination with SO+DESI only. This would imply modification of the top figure, so for the moment we are leaving also the combination with S4.</a:t>
            </a:r>
          </a:p>
          <a:p>
            <a:pPr marL="0" indent="0">
              <a:buSzPct val="130000"/>
              <a:buNone/>
              <a:defRPr sz="1300"/>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B650C-0AC4-1CC7-DE82-5E2964774656}"/>
            </a:ext>
          </a:extLst>
        </p:cNvPr>
        <p:cNvGrpSpPr/>
        <p:nvPr/>
      </p:nvGrpSpPr>
      <p:grpSpPr>
        <a:xfrm>
          <a:off x="0" y="0"/>
          <a:ext cx="0" cy="0"/>
          <a:chOff x="0" y="0"/>
          <a:chExt cx="0" cy="0"/>
        </a:xfrm>
      </p:grpSpPr>
      <p:sp>
        <p:nvSpPr>
          <p:cNvPr id="575" name="Shape 575">
            <a:extLst>
              <a:ext uri="{FF2B5EF4-FFF2-40B4-BE49-F238E27FC236}">
                <a16:creationId xmlns:a16="http://schemas.microsoft.com/office/drawing/2014/main" id="{CB5A2FCD-7E89-D185-1C6C-ACD34D9206EF}"/>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a:extLst>
              <a:ext uri="{FF2B5EF4-FFF2-40B4-BE49-F238E27FC236}">
                <a16:creationId xmlns:a16="http://schemas.microsoft.com/office/drawing/2014/main" id="{F3B6C3C1-22A2-4C50-17CC-9099159FFAFF}"/>
              </a:ext>
            </a:extLst>
          </p:cNvPr>
          <p:cNvSpPr>
            <a:spLocks noGrp="1"/>
          </p:cNvSpPr>
          <p:nvPr>
            <p:ph type="body" sz="quarter" idx="1"/>
          </p:nvPr>
        </p:nvSpPr>
        <p:spPr>
          <a:prstGeom prst="rect">
            <a:avLst/>
          </a:prstGeom>
        </p:spPr>
        <p:txBody>
          <a:bodyPr/>
          <a:lstStyle/>
          <a:p>
            <a:pPr marL="232833" indent="-232833">
              <a:buSzPct val="130000"/>
              <a:buChar char="•"/>
              <a:defRPr sz="1300"/>
            </a:pPr>
            <a:r>
              <a:rPr lang="en-US" altLang="ja-JP" dirty="0"/>
              <a:t>CB modifies all CMB spectra except TT. In particular, CB creates a B-mode (that is zero in the absence of PWGs and lensing) and TB and EB (which are zero under parity conservation)</a:t>
            </a:r>
          </a:p>
          <a:p>
            <a:pPr marL="232833" indent="-232833">
              <a:buSzPct val="130000"/>
              <a:buChar char="•"/>
              <a:defRPr sz="1300"/>
            </a:pPr>
            <a:r>
              <a:rPr lang="en-US" altLang="ja-JP" dirty="0"/>
              <a:t>The archetypical field responsible for CB would be the axion.</a:t>
            </a:r>
          </a:p>
          <a:p>
            <a:pPr marL="232833" indent="-232833">
              <a:buSzPct val="130000"/>
              <a:buChar char="•"/>
              <a:defRPr sz="1300"/>
            </a:pPr>
            <a:r>
              <a:rPr lang="en-US" altLang="ja-JP" dirty="0"/>
              <a:t>The figure is from de la Hoz et al. (2025), and contains the recovered CB angle and error for five different pipelines (different </a:t>
            </a:r>
            <a:r>
              <a:rPr lang="en-US" altLang="ja-JP" dirty="0" err="1"/>
              <a:t>colours</a:t>
            </a:r>
            <a:r>
              <a:rPr lang="en-US" altLang="ja-JP" dirty="0"/>
              <a:t>) and for four different simulations setups or phases. The first three phases have input CB angle = 0 deg, while the fourth has input CB angle 0.3 deg. From phase 1 to phase 2, there is an increase in foreground complexity. From phase 2 to phase 3, miscalibration of detectors' polarization angles is added. From phase 3 to phase 4, non-null birefringence is added. A more detailed description of these 4 phases is given at the end of section 2 of </a:t>
            </a:r>
            <a:r>
              <a:rPr lang="en-US" altLang="ja-JP" u="sng" dirty="0">
                <a:hlinkClick r:id="rId3"/>
              </a:rPr>
              <a:t>de la Hoz et al. (2025)</a:t>
            </a:r>
            <a:r>
              <a:rPr lang="en-US" altLang="ja-JP" dirty="0"/>
              <a:t> (</a:t>
            </a:r>
            <a:r>
              <a:rPr lang="en-US" altLang="ja-JP" u="sng" dirty="0">
                <a:hlinkClick r:id="rId3"/>
              </a:rPr>
              <a:t>https://arxiv.org/pdf/2503.22322</a:t>
            </a:r>
            <a:r>
              <a:rPr lang="en-US" altLang="ja-JP" dirty="0"/>
              <a:t>)</a:t>
            </a:r>
          </a:p>
          <a:p>
            <a:pPr marL="232833" indent="-232833">
              <a:buSzPct val="130000"/>
              <a:buChar char="•"/>
              <a:defRPr sz="1300"/>
            </a:pPr>
            <a:r>
              <a:rPr lang="en-US" altLang="ja-JP" dirty="0"/>
              <a:t>The methods providing the maximum and the minimum significance are respectively: 1) the Minami-Komatsu estimator, (29.3+/-2.2)e-2 deg (13 sigma), green point, and 2) J23 (this is a modified version of </a:t>
            </a:r>
            <a:r>
              <a:rPr lang="en-US" altLang="ja-JP" dirty="0" err="1"/>
              <a:t>FGBuster</a:t>
            </a:r>
            <a:r>
              <a:rPr lang="en-US" altLang="ja-JP" dirty="0"/>
              <a:t>),  (28.2+/-5.6)e-2 deg (5 sigma), purple point.</a:t>
            </a:r>
          </a:p>
          <a:p>
            <a:pPr marL="232833" indent="-232833">
              <a:buSzPct val="130000"/>
              <a:buChar char="•"/>
              <a:defRPr sz="1300"/>
            </a:pPr>
            <a:endParaRPr dirty="0"/>
          </a:p>
        </p:txBody>
      </p:sp>
    </p:spTree>
    <p:extLst>
      <p:ext uri="{BB962C8B-B14F-4D97-AF65-F5344CB8AC3E}">
        <p14:creationId xmlns:p14="http://schemas.microsoft.com/office/powerpoint/2010/main" val="1195050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C2954-5EB1-7410-A23E-60BA13C36DA1}"/>
            </a:ext>
          </a:extLst>
        </p:cNvPr>
        <p:cNvGrpSpPr/>
        <p:nvPr/>
      </p:nvGrpSpPr>
      <p:grpSpPr>
        <a:xfrm>
          <a:off x="0" y="0"/>
          <a:ext cx="0" cy="0"/>
          <a:chOff x="0" y="0"/>
          <a:chExt cx="0" cy="0"/>
        </a:xfrm>
      </p:grpSpPr>
      <p:sp>
        <p:nvSpPr>
          <p:cNvPr id="575" name="Shape 575">
            <a:extLst>
              <a:ext uri="{FF2B5EF4-FFF2-40B4-BE49-F238E27FC236}">
                <a16:creationId xmlns:a16="http://schemas.microsoft.com/office/drawing/2014/main" id="{7EF2521F-139B-B857-7BB9-E75249F6A8D4}"/>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a:extLst>
              <a:ext uri="{FF2B5EF4-FFF2-40B4-BE49-F238E27FC236}">
                <a16:creationId xmlns:a16="http://schemas.microsoft.com/office/drawing/2014/main" id="{6E85DC0C-D3E3-B308-D127-786E8DEE2ABD}"/>
              </a:ext>
            </a:extLst>
          </p:cNvPr>
          <p:cNvSpPr>
            <a:spLocks noGrp="1"/>
          </p:cNvSpPr>
          <p:nvPr>
            <p:ph type="body" sz="quarter" idx="1"/>
          </p:nvPr>
        </p:nvSpPr>
        <p:spPr>
          <a:prstGeom prst="rect">
            <a:avLst/>
          </a:prstGeom>
        </p:spPr>
        <p:txBody>
          <a:bodyPr/>
          <a:lstStyle/>
          <a:p>
            <a:pPr marL="232833" indent="-232833">
              <a:buSzPct val="130000"/>
              <a:buChar char="•"/>
              <a:defRPr sz="1300"/>
            </a:pPr>
            <a:r>
              <a:t>It is important to emphasise here that while LiteBIRD clearly adds the benefit of improved sensitivity and frequency coverage, which helps crucially in reducing foreground residuals, it is important to combine with Planck data in order to gain angular resolution.</a:t>
            </a:r>
          </a:p>
          <a:p>
            <a:pPr marL="232833" indent="-232833">
              <a:buSzPct val="130000"/>
              <a:buChar char="•"/>
              <a:defRPr sz="1300"/>
            </a:pPr>
            <a:r>
              <a:t>The top figure is extracted from Figure 7 of Remazeilles et al. (2024), and shows the reconstruction of the Y-map in a given position using Planck-only or Planck+LiteBIRD: </a:t>
            </a:r>
            <a:r>
              <a:rPr i="1"/>
              <a:t>12.5◦ × 12.5◦ gnomonic projection of the y-maps at optimal resolution centred at (l,b) = (120◦,−40◦): Input y-map at 10′ resolution (left), Planck y-map at 10′ resolution (centre) and LiteBIRD -Planck combined y-map at 10′ resolution (right). Most compact clusters cannot be resolved in the LiteBIRD y-map due to beam limits, while they are detected in the LiteBIRD-Planck combined y-map, with higher signal-to-noise compared to the Planck y-map. </a:t>
            </a:r>
            <a:r>
              <a:t>The message that must be conveyed from this figure is that LiteBIRD clearly helps in reducing the contamination wrt to Planck. However, Planck higher angular resolution is clearly needed for a better recovery of the SZ signal at angular scales of galaxy clusters. The figure in the post-PTEP paper shows an extra panel that has been omitted here with the LiteBIRD-only case that clearly shows the effect of poorer angular resolution. Note also that these figures have been obtained without including 1/f noise in the LiteBIRD simulation.</a:t>
            </a:r>
          </a:p>
          <a:p>
            <a:pPr marL="232833" indent="-232833">
              <a:buSzPct val="130000"/>
              <a:buChar char="•"/>
              <a:defRPr sz="1300"/>
            </a:pPr>
            <a:r>
              <a:t>It is important to remind that this analysis is based on the previous configuration with 3 telescopes. In the new configuration the angular resolution will be better in the high frequency channels.</a:t>
            </a:r>
          </a:p>
          <a:p>
            <a:pPr marL="232833" indent="-232833">
              <a:buSzPct val="130000"/>
              <a:buChar char="•"/>
              <a:defRPr sz="1300"/>
            </a:pPr>
            <a:r>
              <a:t>The bottom figure is top panel of Figure 8 of the PTEP and shows the impact of instrument plus Galactic noise residuals in the reconstruction of the SZ map in comparison with the input map. Here a combination of Planck+LiteBIRD has been considered. Comparison with the LiteBIRD-only case shown in the middle panel of figure 8 demonstrates that the Planck 545 and 857 GHz channels are critical to clean the dust, and then in the LiteBIRD-only case there are significant residuals from the dust that affect the SZ map on the largest angular scales. It must be noted also that no 1/f for LiteBIRD has been considered in this plot. However, Figure 10 demonstrates that Galactic residuals when Planck data is not included dominate over 1/f noise. The grey dotted line shows the noise in the public Planck SZ map (released in the PR2). Comparison with the dashed green curve shows the improvement expected from the addition of LiteBIRD data. The recovered noise power spectrum from the Planck-only simulation is perfectly consistent with he dotted grey curve, highlighting the reliability of the adopted simulation pipeline.</a:t>
            </a:r>
          </a:p>
        </p:txBody>
      </p:sp>
    </p:spTree>
    <p:extLst>
      <p:ext uri="{BB962C8B-B14F-4D97-AF65-F5344CB8AC3E}">
        <p14:creationId xmlns:p14="http://schemas.microsoft.com/office/powerpoint/2010/main" val="3712241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03BE6-4E70-856B-3AA0-77CAE2AC8AEB}"/>
            </a:ext>
          </a:extLst>
        </p:cNvPr>
        <p:cNvGrpSpPr/>
        <p:nvPr/>
      </p:nvGrpSpPr>
      <p:grpSpPr>
        <a:xfrm>
          <a:off x="0" y="0"/>
          <a:ext cx="0" cy="0"/>
          <a:chOff x="0" y="0"/>
          <a:chExt cx="0" cy="0"/>
        </a:xfrm>
      </p:grpSpPr>
      <p:sp>
        <p:nvSpPr>
          <p:cNvPr id="575" name="Shape 575">
            <a:extLst>
              <a:ext uri="{FF2B5EF4-FFF2-40B4-BE49-F238E27FC236}">
                <a16:creationId xmlns:a16="http://schemas.microsoft.com/office/drawing/2014/main" id="{71553601-963F-DC6D-001F-4B95887A82D3}"/>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a:extLst>
              <a:ext uri="{FF2B5EF4-FFF2-40B4-BE49-F238E27FC236}">
                <a16:creationId xmlns:a16="http://schemas.microsoft.com/office/drawing/2014/main" id="{A1DA330B-39CE-2A52-3126-B552D5A97C1B}"/>
              </a:ext>
            </a:extLst>
          </p:cNvPr>
          <p:cNvSpPr>
            <a:spLocks noGrp="1"/>
          </p:cNvSpPr>
          <p:nvPr>
            <p:ph type="body" sz="quarter" idx="1"/>
          </p:nvPr>
        </p:nvSpPr>
        <p:spPr>
          <a:prstGeom prst="rect">
            <a:avLst/>
          </a:prstGeom>
        </p:spPr>
        <p:txBody>
          <a:bodyPr/>
          <a:lstStyle/>
          <a:p>
            <a:pPr marL="232833" indent="-232833">
              <a:buSzPct val="130000"/>
              <a:buChar char="•"/>
              <a:defRPr sz="1300"/>
            </a:pPr>
            <a:r>
              <a:t>It is important to emphasise here that while LiteBIRD clearly adds the benefit of improved sensitivity and frequency coverage, which helps crucially in reducing foreground residuals, it is important to combine with Planck data in order to gain angular resolution.</a:t>
            </a:r>
          </a:p>
          <a:p>
            <a:pPr marL="232833" indent="-232833">
              <a:buSzPct val="130000"/>
              <a:buChar char="•"/>
              <a:defRPr sz="1300"/>
            </a:pPr>
            <a:r>
              <a:t>The top figure is extracted from Figure 7 of Remazeilles et al. (2024), and shows the reconstruction of the Y-map in a given position using Planck-only or Planck+LiteBIRD: </a:t>
            </a:r>
            <a:r>
              <a:rPr i="1"/>
              <a:t>12.5◦ × 12.5◦ gnomonic projection of the y-maps at optimal resolution centred at (l,b) = (120◦,−40◦): Input y-map at 10′ resolution (left), Planck y-map at 10′ resolution (centre) and LiteBIRD -Planck combined y-map at 10′ resolution (right). Most compact clusters cannot be resolved in the LiteBIRD y-map due to beam limits, while they are detected in the LiteBIRD-Planck combined y-map, with higher signal-to-noise compared to the Planck y-map. </a:t>
            </a:r>
            <a:r>
              <a:t>The message that must be conveyed from this figure is that LiteBIRD clearly helps in reducing the contamination wrt to Planck. However, Planck higher angular resolution is clearly needed for a better recovery of the SZ signal at angular scales of galaxy clusters. The figure in the post-PTEP paper shows an extra panel that has been omitted here with the LiteBIRD-only case that clearly shows the effect of poorer angular resolution. Note also that these figures have been obtained without including 1/f noise in the LiteBIRD simulation.</a:t>
            </a:r>
          </a:p>
          <a:p>
            <a:pPr marL="232833" indent="-232833">
              <a:buSzPct val="130000"/>
              <a:buChar char="•"/>
              <a:defRPr sz="1300"/>
            </a:pPr>
            <a:r>
              <a:t>It is important to remind that this analysis is based on the previous configuration with 3 telescopes. In the new configuration the angular resolution will be better in the high frequency channels.</a:t>
            </a:r>
          </a:p>
          <a:p>
            <a:pPr marL="232833" indent="-232833">
              <a:buSzPct val="130000"/>
              <a:buChar char="•"/>
              <a:defRPr sz="1300"/>
            </a:pPr>
            <a:r>
              <a:t>The bottom figure is top panel of Figure 8 of the PTEP and shows the impact of instrument plus Galactic noise residuals in the reconstruction of the SZ map in comparison with the input map. Here a combination of Planck+LiteBIRD has been considered. Comparison with the LiteBIRD-only case shown in the middle panel of figure 8 demonstrates that the Planck 545 and 857 GHz channels are critical to clean the dust, and then in the LiteBIRD-only case there are significant residuals from the dust that affect the SZ map on the largest angular scales. It must be noted also that no 1/f for LiteBIRD has been considered in this plot. However, Figure 10 demonstrates that Galactic residuals when Planck data is not included dominate over 1/f noise. The grey dotted line shows the noise in the public Planck SZ map (released in the PR2). Comparison with the dashed green curve shows the improvement expected from the addition of LiteBIRD data. The recovered noise power spectrum from the Planck-only simulation is perfectly consistent with he dotted grey curve, highlighting the reliability of the adopted simulation pipeline.</a:t>
            </a:r>
          </a:p>
        </p:txBody>
      </p:sp>
    </p:spTree>
    <p:extLst>
      <p:ext uri="{BB962C8B-B14F-4D97-AF65-F5344CB8AC3E}">
        <p14:creationId xmlns:p14="http://schemas.microsoft.com/office/powerpoint/2010/main" val="345897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15486-17CC-ADDA-45B0-01768B1D982F}"/>
            </a:ext>
          </a:extLst>
        </p:cNvPr>
        <p:cNvGrpSpPr/>
        <p:nvPr/>
      </p:nvGrpSpPr>
      <p:grpSpPr>
        <a:xfrm>
          <a:off x="0" y="0"/>
          <a:ext cx="0" cy="0"/>
          <a:chOff x="0" y="0"/>
          <a:chExt cx="0" cy="0"/>
        </a:xfrm>
      </p:grpSpPr>
      <p:sp>
        <p:nvSpPr>
          <p:cNvPr id="575" name="Shape 575">
            <a:extLst>
              <a:ext uri="{FF2B5EF4-FFF2-40B4-BE49-F238E27FC236}">
                <a16:creationId xmlns:a16="http://schemas.microsoft.com/office/drawing/2014/main" id="{F998B7A6-7231-A425-8811-0D9F5E18D65B}"/>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a:extLst>
              <a:ext uri="{FF2B5EF4-FFF2-40B4-BE49-F238E27FC236}">
                <a16:creationId xmlns:a16="http://schemas.microsoft.com/office/drawing/2014/main" id="{7B174386-3A2A-0CEC-35AA-7ED076DCFC98}"/>
              </a:ext>
            </a:extLst>
          </p:cNvPr>
          <p:cNvSpPr>
            <a:spLocks noGrp="1"/>
          </p:cNvSpPr>
          <p:nvPr>
            <p:ph type="body" sz="quarter" idx="1"/>
          </p:nvPr>
        </p:nvSpPr>
        <p:spPr>
          <a:prstGeom prst="rect">
            <a:avLst/>
          </a:prstGeom>
        </p:spPr>
        <p:txBody>
          <a:bodyPr/>
          <a:lstStyle/>
          <a:p>
            <a:pPr marL="232833" indent="-232833">
              <a:buSzPct val="130000"/>
              <a:buChar char="•"/>
              <a:defRPr sz="1300"/>
            </a:pPr>
            <a:r>
              <a:t>It is important to emphasise here that while LiteBIRD clearly adds the benefit of improved sensitivity and frequency coverage, which helps crucially in reducing foreground residuals, it is important to combine with Planck data in order to gain angular resolution.</a:t>
            </a:r>
          </a:p>
          <a:p>
            <a:pPr marL="232833" indent="-232833">
              <a:buSzPct val="130000"/>
              <a:buChar char="•"/>
              <a:defRPr sz="1300"/>
            </a:pPr>
            <a:r>
              <a:t>The top figure is extracted from Figure 7 of Remazeilles et al. (2024), and shows the reconstruction of the Y-map in a given position using Planck-only or Planck+LiteBIRD: </a:t>
            </a:r>
            <a:r>
              <a:rPr i="1"/>
              <a:t>12.5◦ × 12.5◦ gnomonic projection of the y-maps at optimal resolution centred at (l,b) = (120◦,−40◦): Input y-map at 10′ resolution (left), Planck y-map at 10′ resolution (centre) and LiteBIRD -Planck combined y-map at 10′ resolution (right). Most compact clusters cannot be resolved in the LiteBIRD y-map due to beam limits, while they are detected in the LiteBIRD-Planck combined y-map, with higher signal-to-noise compared to the Planck y-map. </a:t>
            </a:r>
            <a:r>
              <a:t>The message that must be conveyed from this figure is that LiteBIRD clearly helps in reducing the contamination wrt to Planck. However, Planck higher angular resolution is clearly needed for a better recovery of the SZ signal at angular scales of galaxy clusters. The figure in the post-PTEP paper shows an extra panel that has been omitted here with the LiteBIRD-only case that clearly shows the effect of poorer angular resolution. Note also that these figures have been obtained without including 1/f noise in the LiteBIRD simulation.</a:t>
            </a:r>
          </a:p>
          <a:p>
            <a:pPr marL="232833" indent="-232833">
              <a:buSzPct val="130000"/>
              <a:buChar char="•"/>
              <a:defRPr sz="1300"/>
            </a:pPr>
            <a:r>
              <a:t>It is important to remind that this analysis is based on the previous configuration with 3 telescopes. In the new configuration the angular resolution will be better in the high frequency channels.</a:t>
            </a:r>
          </a:p>
          <a:p>
            <a:pPr marL="232833" indent="-232833">
              <a:buSzPct val="130000"/>
              <a:buChar char="•"/>
              <a:defRPr sz="1300"/>
            </a:pPr>
            <a:r>
              <a:t>The bottom figure is top panel of Figure 8 of the PTEP and shows the impact of instrument plus Galactic noise residuals in the reconstruction of the SZ map in comparison with the input map. Here a combination of Planck+LiteBIRD has been considered. Comparison with the LiteBIRD-only case shown in the middle panel of figure 8 demonstrates that the Planck 545 and 857 GHz channels are critical to clean the dust, and then in the LiteBIRD-only case there are significant residuals from the dust that affect the SZ map on the largest angular scales. It must be noted also that no 1/f for LiteBIRD has been considered in this plot. However, Figure 10 demonstrates that Galactic residuals when Planck data is not included dominate over 1/f noise. The grey dotted line shows the noise in the public Planck SZ map (released in the PR2). Comparison with the dashed green curve shows the improvement expected from the addition of LiteBIRD data. The recovered noise power spectrum from the Planck-only simulation is perfectly consistent with he dotted grey curve, highlighting the reliability of the adopted simulation pipeline.</a:t>
            </a:r>
          </a:p>
        </p:txBody>
      </p:sp>
    </p:spTree>
    <p:extLst>
      <p:ext uri="{BB962C8B-B14F-4D97-AF65-F5344CB8AC3E}">
        <p14:creationId xmlns:p14="http://schemas.microsoft.com/office/powerpoint/2010/main" val="994268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a:p>
        </p:txBody>
      </p:sp>
      <p:sp>
        <p:nvSpPr>
          <p:cNvPr id="586" name="Shape 586"/>
          <p:cNvSpPr>
            <a:spLocks noGrp="1"/>
          </p:cNvSpPr>
          <p:nvPr>
            <p:ph type="body" sz="quarter" idx="1"/>
          </p:nvPr>
        </p:nvSpPr>
        <p:spPr>
          <a:prstGeom prst="rect">
            <a:avLst/>
          </a:prstGeom>
        </p:spPr>
        <p:txBody>
          <a:bodyPr/>
          <a:lstStyle/>
          <a:p>
            <a:pPr marL="232833" indent="-232833">
              <a:buSzPct val="130000"/>
              <a:buChar char="•"/>
              <a:defRPr sz="1300"/>
            </a:pPr>
            <a:r>
              <a:t>It is important to emphasise that LiteBIRD does not measure the CMB monopole and then it cannot measure the monopole component of spectral distortions, only the anisotropic spectral distortions.</a:t>
            </a:r>
          </a:p>
          <a:p>
            <a:pPr marL="232833" indent="-232833">
              <a:buSzPct val="130000"/>
              <a:buChar char="•"/>
              <a:defRPr sz="1300"/>
            </a:pPr>
            <a:r>
              <a:t>It is important to note that the 25-sigma estimate for the detection of Rayleigh scattering in Beringue et al. (2021) that we quote in the PTEP does not consider foreground residuals. Once foreground residuals are included the S/N is expected to decrease significantly. A more careful forecast needed, and this is being pursued by a new group that is being formed inside the collaboration.</a:t>
            </a:r>
          </a:p>
          <a:p>
            <a:pPr marL="232833" indent="-232833">
              <a:buSzPct val="130000"/>
              <a:buChar char="•"/>
              <a:defRPr sz="1300"/>
            </a:pPr>
            <a:r>
              <a:t>Figure: shows the TT (top) and EE (bottom) of the power spectra of Thomson-scattering CMB anisotropies (black), cross-correlation between Thomson and Rayleigh scattering in absolute value (solid coloured lines) and the auto power spectra of anisotropies induced by Rayleigh scattering (dotted coloured lines). Different frequencies are considered for the case of the Rayleigh scattering. The figure is from Dibert et al. (2022) and shows SPT-3G+ frequencies (the paper presents a forecast for SPT-3G+, CCAT-prime, SO and CMB-S4). It would be nice having an equivalent figure showing some combination of LiteBIRD frequencies or, even better, a Figure showing some forecast for LiteBIRD. In the PTEP paper there is no figure related with this study. There is a new project study group that is being formed in the collaboration to perform this forecast.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Shape 601"/>
          <p:cNvSpPr>
            <a:spLocks noGrp="1" noRot="1" noChangeAspect="1"/>
          </p:cNvSpPr>
          <p:nvPr>
            <p:ph type="sldImg"/>
          </p:nvPr>
        </p:nvSpPr>
        <p:spPr>
          <a:xfrm>
            <a:off x="381000" y="685800"/>
            <a:ext cx="6096000" cy="3429000"/>
          </a:xfrm>
          <a:prstGeom prst="rect">
            <a:avLst/>
          </a:prstGeom>
        </p:spPr>
        <p:txBody>
          <a:bodyPr/>
          <a:lstStyle/>
          <a:p>
            <a:endParaRPr/>
          </a:p>
        </p:txBody>
      </p:sp>
      <p:sp>
        <p:nvSpPr>
          <p:cNvPr id="602" name="Shape 602"/>
          <p:cNvSpPr>
            <a:spLocks noGrp="1"/>
          </p:cNvSpPr>
          <p:nvPr>
            <p:ph type="body" sz="quarter" idx="1"/>
          </p:nvPr>
        </p:nvSpPr>
        <p:spPr>
          <a:prstGeom prst="rect">
            <a:avLst/>
          </a:prstGeom>
        </p:spPr>
        <p:txBody>
          <a:bodyPr/>
          <a:lstStyle/>
          <a:p>
            <a:pPr marL="232833" indent="-232833">
              <a:buSzPct val="130000"/>
              <a:buChar char="•"/>
              <a:defRPr sz="1300"/>
            </a:pPr>
            <a:r>
              <a:t>n_B is the spectral index. Upper limits on B_1 Mpc are referred to the 95% CL, and are obtained from LiteBIRD data only (in some cases combination with Planck helps improving these constraints, as shown in the Paoletti et al. 2024).</a:t>
            </a:r>
          </a:p>
          <a:p>
            <a:pPr marL="232833" indent="-232833">
              <a:buSzPct val="130000"/>
              <a:buChar char="•"/>
              <a:defRPr sz="1300"/>
            </a:pPr>
            <a:r>
              <a:t>The figure has been extracted from Figure1 of Paoletti et al. (2024). </a:t>
            </a:r>
            <a:r>
              <a:rPr i="1"/>
              <a:t>The comparison of the gravitational effect on B modes created by PMFs for nB = 2 in blue and nB = −2.9 in red, with the LiteBIRD error bars. In black solid and dotted lines, we show the primary CMB assuming a R2-like model of inflation and the lensing contribution, respectively. In the inset we show the same curves but including also the small scales which are not observed by LiteBIRD. The amplitudes of the PMF curves are chosen to match the current limits, B(1Mpc)= 2nG and 0.003nG for nB = −2.9 and 2, respectively</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a:p>
        </p:txBody>
      </p:sp>
      <p:sp>
        <p:nvSpPr>
          <p:cNvPr id="614" name="Shape 614"/>
          <p:cNvSpPr>
            <a:spLocks noGrp="1"/>
          </p:cNvSpPr>
          <p:nvPr>
            <p:ph type="body" sz="quarter" idx="1"/>
          </p:nvPr>
        </p:nvSpPr>
        <p:spPr>
          <a:prstGeom prst="rect">
            <a:avLst/>
          </a:prstGeom>
        </p:spPr>
        <p:txBody>
          <a:bodyPr/>
          <a:lstStyle/>
          <a:p>
            <a:pPr marL="232833" indent="-232833" defTabSz="914400">
              <a:lnSpc>
                <a:spcPct val="117999"/>
              </a:lnSpc>
              <a:buClr>
                <a:srgbClr val="000000"/>
              </a:buClr>
              <a:buSzPts val="1300"/>
              <a:buFont typeface="Helvetica Neue"/>
              <a:buChar char="•"/>
              <a:defRPr sz="1300"/>
            </a:pPr>
            <a:r>
              <a:t>It is important to emphasise that the main contribution LiteBIRD will bring on this area comes from the E-mode information, as commented in the last bullet point. The fluke hypothesis refers to the hypothesis that the observed anomalies are simply statistical excursions, caused by mildly unusual patterns in the temperature anisotropies arising in the standard cosmological model.</a:t>
            </a:r>
          </a:p>
          <a:p>
            <a:pPr marL="232833" indent="-232833" defTabSz="914400">
              <a:lnSpc>
                <a:spcPct val="117999"/>
              </a:lnSpc>
              <a:buClr>
                <a:srgbClr val="000000"/>
              </a:buClr>
              <a:buSzPts val="1300"/>
              <a:buFont typeface="Helvetica Neue"/>
              <a:buChar char="•"/>
              <a:defRPr sz="1300"/>
            </a:pPr>
            <a:r>
              <a:t>The figure is from an ESA Planck release. The two lines show the North-South asymmetry and the location of the Cold Spot.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A1F522-E02A-1343-A122-46EB28A83140}"/>
            </a:ext>
          </a:extLst>
        </p:cNvPr>
        <p:cNvGrpSpPr/>
        <p:nvPr/>
      </p:nvGrpSpPr>
      <p:grpSpPr>
        <a:xfrm>
          <a:off x="0" y="0"/>
          <a:ext cx="0" cy="0"/>
          <a:chOff x="0" y="0"/>
          <a:chExt cx="0" cy="0"/>
        </a:xfrm>
      </p:grpSpPr>
      <p:sp>
        <p:nvSpPr>
          <p:cNvPr id="274" name="Shape 274">
            <a:extLst>
              <a:ext uri="{FF2B5EF4-FFF2-40B4-BE49-F238E27FC236}">
                <a16:creationId xmlns:a16="http://schemas.microsoft.com/office/drawing/2014/main" id="{DF12E505-57B4-9A8A-00C2-EC5A74A951B6}"/>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a:extLst>
              <a:ext uri="{FF2B5EF4-FFF2-40B4-BE49-F238E27FC236}">
                <a16:creationId xmlns:a16="http://schemas.microsoft.com/office/drawing/2014/main" id="{1AA04CB7-B9B1-7731-18A4-39D423F4CED7}"/>
              </a:ext>
            </a:extLst>
          </p:cNvPr>
          <p:cNvSpPr>
            <a:spLocks noGrp="1"/>
          </p:cNvSpPr>
          <p:nvPr>
            <p:ph type="body" sz="quarter" idx="1"/>
          </p:nvPr>
        </p:nvSpPr>
        <p:spPr>
          <a:prstGeom prst="rect">
            <a:avLst/>
          </a:prstGeom>
        </p:spPr>
        <p:txBody>
          <a:bodyPr/>
          <a:lstStyle/>
          <a:p>
            <a:pPr marL="127000" indent="-127000">
              <a:buSzPct val="130000"/>
              <a:buChar char="•"/>
              <a:defRPr sz="1200"/>
            </a:pPr>
            <a:r>
              <a:rPr lang="en-US" dirty="0"/>
              <a:t>This is original.</a:t>
            </a:r>
          </a:p>
          <a:p>
            <a:pPr marL="127000" indent="-127000">
              <a:buSzPct val="130000"/>
              <a:buChar char="•"/>
              <a:defRPr sz="1200"/>
            </a:pPr>
            <a:endParaRPr dirty="0"/>
          </a:p>
        </p:txBody>
      </p:sp>
    </p:spTree>
    <p:extLst>
      <p:ext uri="{BB962C8B-B14F-4D97-AF65-F5344CB8AC3E}">
        <p14:creationId xmlns:p14="http://schemas.microsoft.com/office/powerpoint/2010/main" val="1051358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D1679-F9DF-DA57-DA1B-F8AB761C6159}"/>
            </a:ext>
          </a:extLst>
        </p:cNvPr>
        <p:cNvGrpSpPr/>
        <p:nvPr/>
      </p:nvGrpSpPr>
      <p:grpSpPr>
        <a:xfrm>
          <a:off x="0" y="0"/>
          <a:ext cx="0" cy="0"/>
          <a:chOff x="0" y="0"/>
          <a:chExt cx="0" cy="0"/>
        </a:xfrm>
      </p:grpSpPr>
      <p:sp>
        <p:nvSpPr>
          <p:cNvPr id="274" name="Shape 274">
            <a:extLst>
              <a:ext uri="{FF2B5EF4-FFF2-40B4-BE49-F238E27FC236}">
                <a16:creationId xmlns:a16="http://schemas.microsoft.com/office/drawing/2014/main" id="{63BBF724-57DF-92A8-75E4-BD7119F87594}"/>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a:extLst>
              <a:ext uri="{FF2B5EF4-FFF2-40B4-BE49-F238E27FC236}">
                <a16:creationId xmlns:a16="http://schemas.microsoft.com/office/drawing/2014/main" id="{3178311D-F56B-6BEC-D7FE-F3D1153E823D}"/>
              </a:ext>
            </a:extLst>
          </p:cNvPr>
          <p:cNvSpPr>
            <a:spLocks noGrp="1"/>
          </p:cNvSpPr>
          <p:nvPr>
            <p:ph type="body" sz="quarter" idx="1"/>
          </p:nvPr>
        </p:nvSpPr>
        <p:spPr>
          <a:prstGeom prst="rect">
            <a:avLst/>
          </a:prstGeom>
        </p:spPr>
        <p:txBody>
          <a:bodyPr/>
          <a:lstStyle/>
          <a:p>
            <a:pPr marL="127000" indent="-127000">
              <a:buSzPct val="130000"/>
              <a:buChar char="•"/>
              <a:defRPr sz="1200"/>
            </a:pPr>
            <a:endParaRPr dirty="0"/>
          </a:p>
        </p:txBody>
      </p:sp>
    </p:spTree>
    <p:extLst>
      <p:ext uri="{BB962C8B-B14F-4D97-AF65-F5344CB8AC3E}">
        <p14:creationId xmlns:p14="http://schemas.microsoft.com/office/powerpoint/2010/main" val="2078630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p:cNvSpPr>
            <a:spLocks noGrp="1"/>
          </p:cNvSpPr>
          <p:nvPr>
            <p:ph type="body" sz="quarter" idx="1"/>
          </p:nvPr>
        </p:nvSpPr>
        <p:spPr>
          <a:prstGeom prst="rect">
            <a:avLst/>
          </a:prstGeom>
        </p:spPr>
        <p:txBody>
          <a:bodyPr/>
          <a:lstStyle/>
          <a:p>
            <a:pPr marL="127000" indent="-127000">
              <a:buSzPct val="130000"/>
              <a:buChar char="•"/>
              <a:defRPr sz="1200"/>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a:lstStyle/>
          <a:p>
            <a:endParaRPr/>
          </a:p>
        </p:txBody>
      </p:sp>
      <p:sp>
        <p:nvSpPr>
          <p:cNvPr id="685" name="Shape 685"/>
          <p:cNvSpPr>
            <a:spLocks noGrp="1"/>
          </p:cNvSpPr>
          <p:nvPr>
            <p:ph type="body" sz="quarter" idx="1"/>
          </p:nvPr>
        </p:nvSpPr>
        <p:spPr>
          <a:prstGeom prst="rect">
            <a:avLst/>
          </a:prstGeom>
        </p:spPr>
        <p:txBody>
          <a:bodyPr/>
          <a:lstStyle/>
          <a:p>
            <a:pPr marL="177799" indent="-177799">
              <a:buSzPct val="130000"/>
              <a:buChar char="•"/>
              <a:defRPr sz="1300"/>
            </a:pPr>
            <a:r>
              <a:t>The seven parameters that are fitted in each sky patch are all of them foreground parameters: Q_s, U_s, beta_s, Q_d, U_d, beta_d and T_d.</a:t>
            </a:r>
          </a:p>
          <a:p>
            <a:pPr marL="177799" indent="-177799">
              <a:buSzPct val="130000"/>
              <a:buChar char="•"/>
              <a:defRPr sz="1300"/>
            </a:pPr>
            <a:r>
              <a:t>Multi-Clustering is a generalisation of Multi-Patch.</a:t>
            </a:r>
          </a:p>
          <a:p>
            <a:pPr marL="177799" indent="-177799">
              <a:buSzPct val="130000"/>
              <a:buChar char="•"/>
              <a:defRPr sz="1300"/>
            </a:pPr>
            <a:r>
              <a:t>Beta_s, beta_d and T_d do vary spatially according to PySM d1s1 (beta_s = -2.993 +/- 0.046, beta_d = 1.534 +/- 0.028, T_d = 22.23 +/- 1.56 K).</a:t>
            </a:r>
          </a:p>
          <a:p>
            <a:pPr marL="177799" indent="-177799">
              <a:buSzPct val="130000"/>
              <a:buChar char="•"/>
              <a:defRPr sz="1300"/>
            </a:pPr>
            <a:r>
              <a:t>Explanation of the figure: gray shows cosmic-variance error bars (containing both primordial for r=0.00461 and tau=0.0544 and lensing), and red shows total error bars including also foreground residuals. The solid orange curve represents the average total residuals (including foreground residuals after component separation). The dashed orange curve represents noiseless foreground-residuals.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a:lstStyle/>
          <a:p>
            <a:endParaRPr/>
          </a:p>
        </p:txBody>
      </p:sp>
      <p:sp>
        <p:nvSpPr>
          <p:cNvPr id="692" name="Shape 692"/>
          <p:cNvSpPr>
            <a:spLocks noGrp="1"/>
          </p:cNvSpPr>
          <p:nvPr>
            <p:ph type="body" sz="quarter" idx="1"/>
          </p:nvPr>
        </p:nvSpPr>
        <p:spPr>
          <a:prstGeom prst="rect">
            <a:avLst/>
          </a:prstGeom>
        </p:spPr>
        <p:txBody>
          <a:bodyPr/>
          <a:lstStyle>
            <a:lvl1pPr marL="177800" indent="-177800">
              <a:buSzPct val="130000"/>
              <a:buChar char="•"/>
              <a:defRPr sz="1300"/>
            </a:lvl1pPr>
          </a:lstStyle>
          <a:p>
            <a:r>
              <a:rPr dirty="0"/>
              <a:t>The plot shows the bias on r when the input value is r=0 (vertical dashed black line) and the associated distribution of </a:t>
            </a:r>
            <a:r>
              <a:rPr dirty="0" err="1"/>
              <a:t>sigma_r</a:t>
            </a:r>
            <a:r>
              <a:rPr dirty="0"/>
              <a:t> from 1000 simulations with r=0 and foreground residuals (orange histogram). 1000 simulations are run, which include foregrounds given by the </a:t>
            </a:r>
            <a:r>
              <a:rPr dirty="0" err="1"/>
              <a:t>PySM</a:t>
            </a:r>
            <a:r>
              <a:rPr dirty="0"/>
              <a:t> s1d1 sky model, which are fixed in all simulations, and a realization of </a:t>
            </a:r>
            <a:r>
              <a:rPr dirty="0" err="1"/>
              <a:t>CMB+noise</a:t>
            </a:r>
            <a:r>
              <a:rPr dirty="0"/>
              <a:t>. A parametric component separation technique, </a:t>
            </a:r>
            <a:r>
              <a:rPr dirty="0" err="1"/>
              <a:t>FGBuster</a:t>
            </a:r>
            <a:r>
              <a:rPr dirty="0"/>
              <a:t>, is applied in each realization, and as a result a value of r and </a:t>
            </a:r>
            <a:r>
              <a:rPr dirty="0" err="1"/>
              <a:t>sigma_r</a:t>
            </a:r>
            <a:r>
              <a:rPr dirty="0"/>
              <a:t> is obtained in each simulation. The black dashed line shows the mean of r in the 1000 simulations (3.3e-4), and then this can be regarded as a bias. The orange histogram shows the distribution of </a:t>
            </a:r>
            <a:r>
              <a:rPr dirty="0" err="1"/>
              <a:t>sigma_r</a:t>
            </a:r>
            <a:r>
              <a:rPr dirty="0"/>
              <a:t> in the 1000 simulations, and the blue dashed line marks the mean of </a:t>
            </a:r>
            <a:r>
              <a:rPr dirty="0" err="1"/>
              <a:t>sigma_r</a:t>
            </a:r>
            <a:r>
              <a:rPr dirty="0"/>
              <a:t> (6.2e-4). The red dashed line shows the mean of a the Fisher approach (5.2e-4=, in which the likelihood is approximated by a Gaussian around its peak. These two approaches (direct </a:t>
            </a:r>
            <a:r>
              <a:rPr dirty="0" err="1"/>
              <a:t>sigma_r</a:t>
            </a:r>
            <a:r>
              <a:rPr dirty="0"/>
              <a:t> from the simulations and from the Fisher approach) agree to within 20%, but here we conservatively adopt the highest value, and quote a final value of (3.3 +/- 6.2)*1e-4.</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a:spLocks noGrp="1" noRot="1" noChangeAspect="1"/>
          </p:cNvSpPr>
          <p:nvPr>
            <p:ph type="sldImg"/>
          </p:nvPr>
        </p:nvSpPr>
        <p:spPr>
          <a:xfrm>
            <a:off x="381000" y="685800"/>
            <a:ext cx="6096000" cy="3429000"/>
          </a:xfrm>
          <a:prstGeom prst="rect">
            <a:avLst/>
          </a:prstGeom>
        </p:spPr>
        <p:txBody>
          <a:bodyPr/>
          <a:lstStyle/>
          <a:p>
            <a:endParaRPr/>
          </a:p>
        </p:txBody>
      </p:sp>
      <p:sp>
        <p:nvSpPr>
          <p:cNvPr id="624" name="Shape 624"/>
          <p:cNvSpPr>
            <a:spLocks noGrp="1"/>
          </p:cNvSpPr>
          <p:nvPr>
            <p:ph type="body" sz="quarter" idx="1"/>
          </p:nvPr>
        </p:nvSpPr>
        <p:spPr>
          <a:prstGeom prst="rect">
            <a:avLst/>
          </a:prstGeom>
        </p:spPr>
        <p:txBody>
          <a:bodyPr/>
          <a:lstStyle/>
          <a:p>
            <a:pPr marL="394025" indent="-394025">
              <a:buSzPct val="130000"/>
              <a:buChar char="•"/>
            </a:pPr>
            <a:endParaRPr/>
          </a:p>
        </p:txBody>
      </p:sp>
    </p:spTree>
    <p:extLst>
      <p:ext uri="{BB962C8B-B14F-4D97-AF65-F5344CB8AC3E}">
        <p14:creationId xmlns:p14="http://schemas.microsoft.com/office/powerpoint/2010/main" val="126599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2528E-D402-20EC-0C23-74347871A73D}"/>
            </a:ext>
          </a:extLst>
        </p:cNvPr>
        <p:cNvGrpSpPr/>
        <p:nvPr/>
      </p:nvGrpSpPr>
      <p:grpSpPr>
        <a:xfrm>
          <a:off x="0" y="0"/>
          <a:ext cx="0" cy="0"/>
          <a:chOff x="0" y="0"/>
          <a:chExt cx="0" cy="0"/>
        </a:xfrm>
      </p:grpSpPr>
      <p:sp>
        <p:nvSpPr>
          <p:cNvPr id="623" name="Shape 623">
            <a:extLst>
              <a:ext uri="{FF2B5EF4-FFF2-40B4-BE49-F238E27FC236}">
                <a16:creationId xmlns:a16="http://schemas.microsoft.com/office/drawing/2014/main" id="{BE666249-DE82-AA5B-DCF5-FC0560544A3D}"/>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624" name="Shape 624">
            <a:extLst>
              <a:ext uri="{FF2B5EF4-FFF2-40B4-BE49-F238E27FC236}">
                <a16:creationId xmlns:a16="http://schemas.microsoft.com/office/drawing/2014/main" id="{AD2A0745-6CC6-426B-94B5-4B9D61FE0A99}"/>
              </a:ext>
            </a:extLst>
          </p:cNvPr>
          <p:cNvSpPr>
            <a:spLocks noGrp="1"/>
          </p:cNvSpPr>
          <p:nvPr>
            <p:ph type="body" sz="quarter" idx="1"/>
          </p:nvPr>
        </p:nvSpPr>
        <p:spPr>
          <a:prstGeom prst="rect">
            <a:avLst/>
          </a:prstGeom>
        </p:spPr>
        <p:txBody>
          <a:bodyPr/>
          <a:lstStyle/>
          <a:p>
            <a:pPr marL="394025" marR="0" lvl="0" indent="-394025" defTabSz="457200" eaLnBrk="1" fontAlgn="auto" latinLnBrk="0" hangingPunct="1">
              <a:lnSpc>
                <a:spcPct val="117999"/>
              </a:lnSpc>
              <a:spcBef>
                <a:spcPts val="0"/>
              </a:spcBef>
              <a:spcAft>
                <a:spcPts val="0"/>
              </a:spcAft>
              <a:buClrTx/>
              <a:buSzPct val="130000"/>
              <a:buFontTx/>
              <a:buChar char="•"/>
              <a:tabLst/>
              <a:defRPr/>
            </a:pPr>
            <a:r>
              <a:rPr lang="en-US" altLang="ja-JP" dirty="0"/>
              <a:t>The plot shows the distribution of polarization fractions from the sources in the PTEP-based source catalogue @ 140 GHz (SNR&gt;3.5). This plot has been produced by Diego Herranz and Marcos López-</a:t>
            </a:r>
            <a:r>
              <a:rPr lang="en-US" altLang="ja-JP" dirty="0" err="1"/>
              <a:t>Caniego</a:t>
            </a:r>
            <a:r>
              <a:rPr lang="en-US" altLang="ja-JP" dirty="0"/>
              <a:t>.</a:t>
            </a:r>
          </a:p>
          <a:p>
            <a:pPr marL="394025" indent="-394025">
              <a:buSzPct val="130000"/>
              <a:buChar char="•"/>
            </a:pPr>
            <a:endParaRPr dirty="0"/>
          </a:p>
        </p:txBody>
      </p:sp>
    </p:spTree>
    <p:extLst>
      <p:ext uri="{BB962C8B-B14F-4D97-AF65-F5344CB8AC3E}">
        <p14:creationId xmlns:p14="http://schemas.microsoft.com/office/powerpoint/2010/main" val="814132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3CB5D-4F85-C849-3477-145D0F8BAFD4}"/>
            </a:ext>
          </a:extLst>
        </p:cNvPr>
        <p:cNvGrpSpPr/>
        <p:nvPr/>
      </p:nvGrpSpPr>
      <p:grpSpPr>
        <a:xfrm>
          <a:off x="0" y="0"/>
          <a:ext cx="0" cy="0"/>
          <a:chOff x="0" y="0"/>
          <a:chExt cx="0" cy="0"/>
        </a:xfrm>
      </p:grpSpPr>
      <p:sp>
        <p:nvSpPr>
          <p:cNvPr id="274" name="Shape 274">
            <a:extLst>
              <a:ext uri="{FF2B5EF4-FFF2-40B4-BE49-F238E27FC236}">
                <a16:creationId xmlns:a16="http://schemas.microsoft.com/office/drawing/2014/main" id="{451344F2-334C-1508-5976-D37DDECB69C4}"/>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a:extLst>
              <a:ext uri="{FF2B5EF4-FFF2-40B4-BE49-F238E27FC236}">
                <a16:creationId xmlns:a16="http://schemas.microsoft.com/office/drawing/2014/main" id="{F39FBFFB-C79C-D657-123D-6BD23CCDB1E1}"/>
              </a:ext>
            </a:extLst>
          </p:cNvPr>
          <p:cNvSpPr>
            <a:spLocks noGrp="1"/>
          </p:cNvSpPr>
          <p:nvPr>
            <p:ph type="body" sz="quarter" idx="1"/>
          </p:nvPr>
        </p:nvSpPr>
        <p:spPr>
          <a:prstGeom prst="rect">
            <a:avLst/>
          </a:prstGeom>
        </p:spPr>
        <p:txBody>
          <a:bodyPr/>
          <a:lstStyle/>
          <a:p>
            <a:pPr marL="127000" indent="-127000">
              <a:buSzPct val="130000"/>
              <a:buChar char="•"/>
              <a:defRPr sz="1200"/>
            </a:pPr>
            <a:r>
              <a:t>15 frequency bands.</a:t>
            </a:r>
          </a:p>
          <a:p>
            <a:pPr marL="127000" indent="-127000">
              <a:buSzPct val="130000"/>
              <a:buChar char="•"/>
              <a:defRPr sz="1200"/>
            </a:pPr>
            <a:r>
              <a:t>Emphasise that the final targeted sensitivity is around ~30 times better than Planck-HFI in polarization.</a:t>
            </a:r>
          </a:p>
          <a:p>
            <a:pPr marL="127000" indent="-127000">
              <a:buSzPct val="130000"/>
              <a:buChar char="•"/>
              <a:defRPr sz="1200"/>
            </a:pPr>
            <a:r>
              <a:t>Official launch date 2032 Japanese fiscal year (JPY is from April to March), but we have removed this information from the slide.</a:t>
            </a:r>
          </a:p>
          <a:p>
            <a:pPr marL="127000" indent="-127000">
              <a:buSzPct val="130000"/>
              <a:buChar char="•"/>
              <a:defRPr sz="1200"/>
            </a:pPr>
            <a:r>
              <a:t>CMB map: this is a B-mode map, resulting from a simulation produced by Yuji Chinone with tensor modes with r=0.01, lensing and with a Gaussian noise level of 10 muK·arcmin (this value is of the same order of what we might expect from the combination of white noise and foreground residuals), and convolved to a resolution of 5 deg in order to enhance the reionization bump.</a:t>
            </a:r>
          </a:p>
        </p:txBody>
      </p:sp>
    </p:spTree>
    <p:extLst>
      <p:ext uri="{BB962C8B-B14F-4D97-AF65-F5344CB8AC3E}">
        <p14:creationId xmlns:p14="http://schemas.microsoft.com/office/powerpoint/2010/main" val="3124155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98B90-ECBE-C0C3-974C-78A99143590B}"/>
            </a:ext>
          </a:extLst>
        </p:cNvPr>
        <p:cNvGrpSpPr/>
        <p:nvPr/>
      </p:nvGrpSpPr>
      <p:grpSpPr>
        <a:xfrm>
          <a:off x="0" y="0"/>
          <a:ext cx="0" cy="0"/>
          <a:chOff x="0" y="0"/>
          <a:chExt cx="0" cy="0"/>
        </a:xfrm>
      </p:grpSpPr>
      <p:sp>
        <p:nvSpPr>
          <p:cNvPr id="274" name="Shape 274">
            <a:extLst>
              <a:ext uri="{FF2B5EF4-FFF2-40B4-BE49-F238E27FC236}">
                <a16:creationId xmlns:a16="http://schemas.microsoft.com/office/drawing/2014/main" id="{3FB8FAB0-051D-7BCF-9B8E-C34F63A533B4}"/>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a:extLst>
              <a:ext uri="{FF2B5EF4-FFF2-40B4-BE49-F238E27FC236}">
                <a16:creationId xmlns:a16="http://schemas.microsoft.com/office/drawing/2014/main" id="{3FAE30D2-6695-BA06-AE74-5FF3833AD56A}"/>
              </a:ext>
            </a:extLst>
          </p:cNvPr>
          <p:cNvSpPr>
            <a:spLocks noGrp="1"/>
          </p:cNvSpPr>
          <p:nvPr>
            <p:ph type="body" sz="quarter" idx="1"/>
          </p:nvPr>
        </p:nvSpPr>
        <p:spPr>
          <a:prstGeom prst="rect">
            <a:avLst/>
          </a:prstGeom>
        </p:spPr>
        <p:txBody>
          <a:bodyPr/>
          <a:lstStyle/>
          <a:p>
            <a:pPr marL="127000" indent="-127000">
              <a:buSzPct val="130000"/>
              <a:buChar char="•"/>
              <a:defRPr sz="1200"/>
            </a:pPr>
            <a:r>
              <a:rPr dirty="0"/>
              <a:t>15 frequency bands.</a:t>
            </a:r>
          </a:p>
          <a:p>
            <a:pPr marL="127000" indent="-127000">
              <a:buSzPct val="130000"/>
              <a:buChar char="•"/>
              <a:defRPr sz="1200"/>
            </a:pPr>
            <a:r>
              <a:rPr dirty="0" err="1"/>
              <a:t>Emphasise</a:t>
            </a:r>
            <a:r>
              <a:rPr dirty="0"/>
              <a:t> that the final targeted sensitivity is around ~30 times better than Planck-HFI in polarization.</a:t>
            </a:r>
          </a:p>
          <a:p>
            <a:pPr marL="127000" indent="-127000">
              <a:buSzPct val="130000"/>
              <a:buChar char="•"/>
              <a:defRPr sz="1200"/>
            </a:pPr>
            <a:r>
              <a:rPr dirty="0"/>
              <a:t>Official launch date 2032 Japanese fiscal year (JPY is from April to March), but we have removed this information from the slide.</a:t>
            </a:r>
          </a:p>
          <a:p>
            <a:pPr marL="127000" indent="-127000">
              <a:buSzPct val="130000"/>
              <a:buChar char="•"/>
              <a:defRPr sz="1200"/>
            </a:pPr>
            <a:r>
              <a:rPr dirty="0"/>
              <a:t>CMB map: this is a B-mode map, resulting from a simulation produced by Yuji Chinone with tensor modes with r=0.01, lensing and with a Gaussian noise level of 10 </a:t>
            </a:r>
            <a:r>
              <a:rPr dirty="0" err="1"/>
              <a:t>muK·arcmin</a:t>
            </a:r>
            <a:r>
              <a:rPr dirty="0"/>
              <a:t> (this value is of the same order of what we might expect from the combination of white noise and foreground residuals), and convolved to a resolution of 5 deg in order to enhance the reionization bump.</a:t>
            </a:r>
            <a:endParaRPr lang="en-US" dirty="0">
              <a:solidFill>
                <a:srgbClr val="FF0000"/>
              </a:solidFill>
            </a:endParaRPr>
          </a:p>
          <a:p>
            <a:pPr marL="127000" indent="-127000">
              <a:buSzPct val="130000"/>
              <a:buChar char="•"/>
              <a:defRPr sz="1200"/>
            </a:pPr>
            <a:r>
              <a:rPr lang="en-US" dirty="0">
                <a:solidFill>
                  <a:srgbClr val="FF0000"/>
                </a:solidFill>
              </a:rPr>
              <a:t>Comments by Ken Ebisawa on 09/20/2025:  This is taken from the slide deck v1.8 at https://cloud.iac.es/index.php/s/DCosRPwH7Ld2TBa  with a minor modification on the reference and font color.</a:t>
            </a:r>
            <a:endParaRPr dirty="0">
              <a:solidFill>
                <a:srgbClr val="FF0000"/>
              </a:solidFill>
            </a:endParaRPr>
          </a:p>
        </p:txBody>
      </p:sp>
    </p:spTree>
    <p:extLst>
      <p:ext uri="{BB962C8B-B14F-4D97-AF65-F5344CB8AC3E}">
        <p14:creationId xmlns:p14="http://schemas.microsoft.com/office/powerpoint/2010/main" val="2931536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xfrm>
            <a:off x="381000" y="685800"/>
            <a:ext cx="6096000" cy="3429000"/>
          </a:xfrm>
          <a:prstGeom prst="rect">
            <a:avLst/>
          </a:prstGeom>
        </p:spPr>
        <p:txBody>
          <a:bodyPr/>
          <a:lstStyle/>
          <a:p>
            <a:endParaRPr/>
          </a:p>
        </p:txBody>
      </p:sp>
      <p:sp>
        <p:nvSpPr>
          <p:cNvPr id="209" name="Shape 209"/>
          <p:cNvSpPr>
            <a:spLocks noGrp="1"/>
          </p:cNvSpPr>
          <p:nvPr>
            <p:ph type="body" sz="quarter" idx="1"/>
          </p:nvPr>
        </p:nvSpPr>
        <p:spPr>
          <a:prstGeom prst="rect">
            <a:avLst/>
          </a:prstGeom>
        </p:spPr>
        <p:txBody>
          <a:bodyPr/>
          <a:lstStyle/>
          <a:p>
            <a:pPr>
              <a:defRPr sz="1100"/>
            </a:pPr>
            <a:endParaRPr dirty="0"/>
          </a:p>
          <a:p>
            <a:pPr marL="152400" indent="-152400">
              <a:buSzPct val="117999"/>
              <a:buChar char="•"/>
              <a:defRPr sz="1100"/>
            </a:pPr>
            <a:r>
              <a:rPr dirty="0"/>
              <a:t>The experiments in the top, from left to right, are: Planck, Simons Array (TBC), Hitomi (TBC), ALMA and Belle.</a:t>
            </a:r>
            <a:endParaRPr lang="en-US" dirty="0"/>
          </a:p>
          <a:p>
            <a:pPr marL="152400" indent="-152400">
              <a:buSzPct val="117999"/>
              <a:buChar char="•"/>
              <a:defRPr sz="1100"/>
            </a:pPr>
            <a:r>
              <a:rPr lang="en-US" altLang="ja-JP" dirty="0">
                <a:solidFill>
                  <a:srgbClr val="FF0000"/>
                </a:solidFill>
              </a:rPr>
              <a:t>Comments by Ken Ebisawa on 09/20/2025:  This is taken from the slide deck v1.8 at https://cloud.iac.es/index.php/s/DCosRPwH7Ld2TBa </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lang="en-US" altLang="ja-JP" dirty="0">
                <a:solidFill>
                  <a:srgbClr val="FF0000"/>
                </a:solidFill>
              </a:rPr>
              <a:t>Comments by Ken Ebisawa on 09/20/2025:  This is taken from the slide deck v1.8 at https://cloud.iac.es/index.php/s/DCosRPwH7Ld2TBa </a:t>
            </a:r>
            <a:endParaRPr kumimoji="1" lang="ja-JP" altLang="en-US" dirty="0"/>
          </a:p>
        </p:txBody>
      </p:sp>
    </p:spTree>
    <p:extLst>
      <p:ext uri="{BB962C8B-B14F-4D97-AF65-F5344CB8AC3E}">
        <p14:creationId xmlns:p14="http://schemas.microsoft.com/office/powerpoint/2010/main" val="4068298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This is original</a:t>
            </a:r>
            <a:endParaRPr kumimoji="1" lang="ja-JP" altLang="en-US" dirty="0"/>
          </a:p>
        </p:txBody>
      </p:sp>
    </p:spTree>
    <p:extLst>
      <p:ext uri="{BB962C8B-B14F-4D97-AF65-F5344CB8AC3E}">
        <p14:creationId xmlns:p14="http://schemas.microsoft.com/office/powerpoint/2010/main" val="2521771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xfrm>
            <a:off x="381000" y="685800"/>
            <a:ext cx="6096000" cy="3429000"/>
          </a:xfrm>
          <a:prstGeom prst="rect">
            <a:avLst/>
          </a:prstGeom>
        </p:spPr>
        <p:txBody>
          <a:bodyPr/>
          <a:lstStyle/>
          <a:p>
            <a:endParaRPr/>
          </a:p>
        </p:txBody>
      </p:sp>
      <p:sp>
        <p:nvSpPr>
          <p:cNvPr id="283" name="Shape 283"/>
          <p:cNvSpPr>
            <a:spLocks noGrp="1"/>
          </p:cNvSpPr>
          <p:nvPr>
            <p:ph type="body" sz="quarter" idx="1"/>
          </p:nvPr>
        </p:nvSpPr>
        <p:spPr>
          <a:prstGeom prst="rect">
            <a:avLst/>
          </a:prstGeom>
        </p:spPr>
        <p:txBody>
          <a:bodyPr/>
          <a:lstStyle/>
          <a:p>
            <a:pPr marL="232833" indent="-232833">
              <a:buSzPct val="130000"/>
              <a:buChar char="•"/>
              <a:defRPr sz="1300"/>
            </a:pPr>
            <a:r>
              <a:rPr dirty="0"/>
              <a:t>The quotation of the first bullet point comes from this estimate: the maximum of the first peak of TT is around 6000 muK^2; the peak of the BB recombination bump for r=0.03 (around the current best upper limit) is around 3e-3 muK^2. The factor is then 2e6 in power and 1.4e3 in temperature.</a:t>
            </a:r>
          </a:p>
          <a:p>
            <a:pPr marL="232833" indent="-232833">
              <a:buSzPct val="130000"/>
              <a:buChar char="•"/>
              <a:defRPr sz="1300"/>
            </a:pPr>
            <a:r>
              <a:rPr dirty="0"/>
              <a:t>The quotation in the second bullet point (factor 30 improvement over Planck) comes from what is said in the PTEP. Planck average polarization sensitivities are 4.5, 5.4, 4.6, 2.0, 1.2, 1.7 and 7.2 </a:t>
            </a:r>
            <a:r>
              <a:rPr dirty="0" err="1"/>
              <a:t>muK·deg</a:t>
            </a:r>
            <a:r>
              <a:rPr dirty="0"/>
              <a:t> for 30 to 353 GHz. This leads to a combined sensitivity of 0.83 </a:t>
            </a:r>
            <a:r>
              <a:rPr dirty="0" err="1"/>
              <a:t>muK·deg</a:t>
            </a:r>
            <a:r>
              <a:rPr dirty="0"/>
              <a:t> = 50 </a:t>
            </a:r>
            <a:r>
              <a:rPr dirty="0" err="1"/>
              <a:t>muK·arcmin</a:t>
            </a:r>
            <a:r>
              <a:rPr dirty="0"/>
              <a:t>, while LiteBIRD’s combined sensitivity is 2.2 </a:t>
            </a:r>
            <a:r>
              <a:rPr dirty="0" err="1"/>
              <a:t>muK·arcmin</a:t>
            </a:r>
            <a:r>
              <a:rPr dirty="0"/>
              <a:t> -&gt; 50/2.2 = 22.7</a:t>
            </a:r>
            <a:endParaRPr lang="en-US" dirty="0"/>
          </a:p>
          <a:p>
            <a:pPr marL="232833" indent="-232833">
              <a:buSzPct val="130000"/>
              <a:buChar char="•"/>
              <a:defRPr sz="1300"/>
            </a:pPr>
            <a:r>
              <a:rPr lang="en-US" altLang="ja-JP" dirty="0">
                <a:solidFill>
                  <a:srgbClr val="FF0000"/>
                </a:solidFill>
              </a:rPr>
              <a:t>Comments by Ken Ebisawa on 09/20/2025:  This is taken from the slide deck v1.8 at https://cloud.iac.es/index.php/s/DCosRPwH7Ld2TBa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re et sous-titre">
    <p:spTree>
      <p:nvGrpSpPr>
        <p:cNvPr id="1" name=""/>
        <p:cNvGrpSpPr/>
        <p:nvPr/>
      </p:nvGrpSpPr>
      <p:grpSpPr>
        <a:xfrm>
          <a:off x="0" y="0"/>
          <a:ext cx="0" cy="0"/>
          <a:chOff x="0" y="0"/>
          <a:chExt cx="0" cy="0"/>
        </a:xfrm>
      </p:grpSpPr>
      <p:sp>
        <p:nvSpPr>
          <p:cNvPr id="11" name="Texto del título"/>
          <p:cNvSpPr txBox="1">
            <a:spLocks noGrp="1"/>
          </p:cNvSpPr>
          <p:nvPr>
            <p:ph type="title"/>
          </p:nvPr>
        </p:nvSpPr>
        <p:spPr>
          <a:xfrm>
            <a:off x="1778000" y="2298700"/>
            <a:ext cx="20828000" cy="4648200"/>
          </a:xfrm>
          <a:prstGeom prst="rect">
            <a:avLst/>
          </a:prstGeom>
        </p:spPr>
        <p:txBody>
          <a:bodyPr anchor="b"/>
          <a:lstStyle/>
          <a:p>
            <a:r>
              <a:t>Texto del título</a:t>
            </a:r>
          </a:p>
        </p:txBody>
      </p:sp>
      <p:sp>
        <p:nvSpPr>
          <p:cNvPr id="12" name="Nivel de texto 1…"/>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Nivel de texto 1</a:t>
            </a:r>
          </a:p>
          <a:p>
            <a:pPr lvl="1"/>
            <a:r>
              <a:t>Nivel de texto 2</a:t>
            </a:r>
          </a:p>
          <a:p>
            <a:pPr lvl="2"/>
            <a:r>
              <a:t>Nivel de texto 3</a:t>
            </a:r>
          </a:p>
          <a:p>
            <a:pPr lvl="3"/>
            <a:r>
              <a:t>Nivel de texto 4</a:t>
            </a:r>
          </a:p>
          <a:p>
            <a:pPr lvl="4"/>
            <a:r>
              <a:t>Nivel de texto 5</a:t>
            </a:r>
          </a:p>
        </p:txBody>
      </p:sp>
      <p:sp>
        <p:nvSpPr>
          <p:cNvPr id="13"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itation">
    <p:spTree>
      <p:nvGrpSpPr>
        <p:cNvPr id="1" name=""/>
        <p:cNvGrpSpPr/>
        <p:nvPr/>
      </p:nvGrpSpPr>
      <p:grpSpPr>
        <a:xfrm>
          <a:off x="0" y="0"/>
          <a:ext cx="0" cy="0"/>
          <a:chOff x="0" y="0"/>
          <a:chExt cx="0" cy="0"/>
        </a:xfrm>
      </p:grpSpPr>
      <p:sp>
        <p:nvSpPr>
          <p:cNvPr id="93" name="-Gilles Allain"/>
          <p:cNvSpPr txBox="1">
            <a:spLocks noGrp="1"/>
          </p:cNvSpPr>
          <p:nvPr>
            <p:ph type="body" sz="quarter" idx="21"/>
          </p:nvPr>
        </p:nvSpPr>
        <p:spPr>
          <a:xfrm>
            <a:off x="2387600" y="8953500"/>
            <a:ext cx="19621500" cy="585521"/>
          </a:xfrm>
          <a:prstGeom prst="rect">
            <a:avLst/>
          </a:prstGeom>
        </p:spPr>
        <p:txBody>
          <a:bodyPr anchor="t">
            <a:spAutoFit/>
          </a:bodyPr>
          <a:lstStyle>
            <a:lvl1pPr marL="0" indent="0" algn="ctr">
              <a:spcBef>
                <a:spcPts val="0"/>
              </a:spcBef>
              <a:buSzTx/>
              <a:buNone/>
              <a:defRPr sz="3200" i="1"/>
            </a:lvl1pPr>
          </a:lstStyle>
          <a:p>
            <a:r>
              <a:t>-Gilles Allain</a:t>
            </a:r>
          </a:p>
        </p:txBody>
      </p:sp>
      <p:sp>
        <p:nvSpPr>
          <p:cNvPr id="94" name="« Saisissez une citation ici. »"/>
          <p:cNvSpPr txBox="1">
            <a:spLocks noGrp="1"/>
          </p:cNvSpPr>
          <p:nvPr>
            <p:ph type="body" sz="quarter" idx="22"/>
          </p:nvPr>
        </p:nvSpPr>
        <p:spPr>
          <a:xfrm>
            <a:off x="2387600" y="6076950"/>
            <a:ext cx="19621500" cy="825500"/>
          </a:xfrm>
          <a:prstGeom prst="rect">
            <a:avLst/>
          </a:prstGeom>
        </p:spPr>
        <p:txBody>
          <a:bodyPr>
            <a:spAutoFit/>
          </a:bodyPr>
          <a:lstStyle>
            <a:lvl1pPr marL="0" indent="0" algn="ctr">
              <a:spcBef>
                <a:spcPts val="0"/>
              </a:spcBef>
              <a:buSzTx/>
              <a:buNone/>
              <a:defRPr sz="4800">
                <a:latin typeface="+mn-lt"/>
                <a:ea typeface="+mn-ea"/>
                <a:cs typeface="+mn-cs"/>
                <a:sym typeface="Helvetica Neue Medium"/>
              </a:defRPr>
            </a:lvl1pPr>
          </a:lstStyle>
          <a:p>
            <a:r>
              <a:t>« Saisissez une citation ici. » </a:t>
            </a:r>
          </a:p>
        </p:txBody>
      </p:sp>
      <p:sp>
        <p:nvSpPr>
          <p:cNvPr id="9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n"/>
          <p:cNvSpPr>
            <a:spLocks noGrp="1"/>
          </p:cNvSpPr>
          <p:nvPr>
            <p:ph type="pic" idx="21"/>
          </p:nvPr>
        </p:nvSpPr>
        <p:spPr>
          <a:xfrm>
            <a:off x="0" y="0"/>
            <a:ext cx="24384000" cy="16264467"/>
          </a:xfrm>
          <a:prstGeom prst="rect">
            <a:avLst/>
          </a:prstGeom>
        </p:spPr>
        <p:txBody>
          <a:bodyPr lIns="91439" tIns="45719" rIns="91439" bIns="45719" anchor="t">
            <a:noAutofit/>
          </a:bodyPr>
          <a:lstStyle/>
          <a:p>
            <a:endParaRPr/>
          </a:p>
        </p:txBody>
      </p:sp>
      <p:sp>
        <p:nvSpPr>
          <p:cNvPr id="103"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110"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LiteBIRD">
    <p:spTree>
      <p:nvGrpSpPr>
        <p:cNvPr id="1" name=""/>
        <p:cNvGrpSpPr/>
        <p:nvPr/>
      </p:nvGrpSpPr>
      <p:grpSpPr>
        <a:xfrm>
          <a:off x="0" y="0"/>
          <a:ext cx="0" cy="0"/>
          <a:chOff x="0" y="0"/>
          <a:chExt cx="0" cy="0"/>
        </a:xfrm>
      </p:grpSpPr>
      <p:grpSp>
        <p:nvGrpSpPr>
          <p:cNvPr id="125" name="Agrupar"/>
          <p:cNvGrpSpPr/>
          <p:nvPr/>
        </p:nvGrpSpPr>
        <p:grpSpPr>
          <a:xfrm>
            <a:off x="-30867" y="-24578"/>
            <a:ext cx="24445734" cy="2203998"/>
            <a:chOff x="0" y="0"/>
            <a:chExt cx="24445732" cy="2203997"/>
          </a:xfrm>
        </p:grpSpPr>
        <p:sp>
          <p:nvSpPr>
            <p:cNvPr id="117" name="Rectángulo"/>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18" name="Rectángulo"/>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19" name="Rectángulo"/>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0" name="Triángulo"/>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1" name="Triángulo"/>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2" name="Triángulo"/>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3" name="Círculo"/>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124" name="LiteBIRD-logo-posi-RGB.png" descr="LiteBIRD-logo-posi-RGB.png"/>
            <p:cNvPicPr>
              <a:picLocks noChangeAspect="1"/>
            </p:cNvPicPr>
            <p:nvPr/>
          </p:nvPicPr>
          <p:blipFill>
            <a:blip r:embed="rId2"/>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grpSp>
        <p:nvGrpSpPr>
          <p:cNvPr id="133" name="Agrupar"/>
          <p:cNvGrpSpPr/>
          <p:nvPr/>
        </p:nvGrpSpPr>
        <p:grpSpPr>
          <a:xfrm>
            <a:off x="-30866" y="13078927"/>
            <a:ext cx="24467794" cy="656361"/>
            <a:chOff x="0" y="0"/>
            <a:chExt cx="24467793" cy="656360"/>
          </a:xfrm>
        </p:grpSpPr>
        <p:sp>
          <p:nvSpPr>
            <p:cNvPr id="126" name="Rectángulo"/>
            <p:cNvSpPr/>
            <p:nvPr/>
          </p:nvSpPr>
          <p:spPr>
            <a:xfrm>
              <a:off x="0" y="0"/>
              <a:ext cx="24445733" cy="656360"/>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nvGrpSpPr>
            <p:cNvPr id="132" name="Agrupar"/>
            <p:cNvGrpSpPr/>
            <p:nvPr/>
          </p:nvGrpSpPr>
          <p:grpSpPr>
            <a:xfrm flipH="1">
              <a:off x="22124096" y="-1"/>
              <a:ext cx="2343698" cy="656361"/>
              <a:chOff x="0" y="0"/>
              <a:chExt cx="2343697" cy="656360"/>
            </a:xfrm>
          </p:grpSpPr>
          <p:sp>
            <p:nvSpPr>
              <p:cNvPr id="127" name="Rectángulo"/>
              <p:cNvSpPr/>
              <p:nvPr/>
            </p:nvSpPr>
            <p:spPr>
              <a:xfrm>
                <a:off x="729937" y="-1"/>
                <a:ext cx="810085" cy="656212"/>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8" name="Rectángulo"/>
              <p:cNvSpPr/>
              <p:nvPr/>
            </p:nvSpPr>
            <p:spPr>
              <a:xfrm>
                <a:off x="0" y="-1"/>
                <a:ext cx="810085" cy="65476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9" name="Triángulo"/>
              <p:cNvSpPr/>
              <p:nvPr/>
            </p:nvSpPr>
            <p:spPr>
              <a:xfrm>
                <a:off x="1533613" y="1596"/>
                <a:ext cx="810085" cy="6547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30" name="Triángulo"/>
              <p:cNvSpPr/>
              <p:nvPr/>
            </p:nvSpPr>
            <p:spPr>
              <a:xfrm flipH="1">
                <a:off x="789784" y="0"/>
                <a:ext cx="750238" cy="6561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31" name="Triángulo"/>
              <p:cNvSpPr/>
              <p:nvPr/>
            </p:nvSpPr>
            <p:spPr>
              <a:xfrm>
                <a:off x="0" y="0"/>
                <a:ext cx="810085" cy="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grpSp>
      <p:sp>
        <p:nvSpPr>
          <p:cNvPr id="134" name="LiteBIRD"/>
          <p:cNvSpPr txBox="1"/>
          <p:nvPr/>
        </p:nvSpPr>
        <p:spPr>
          <a:xfrm>
            <a:off x="304214" y="13108657"/>
            <a:ext cx="1706986" cy="596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3400" b="0">
                <a:solidFill>
                  <a:srgbClr val="F7CE55"/>
                </a:solidFill>
                <a:latin typeface="Gill Sans"/>
                <a:ea typeface="Gill Sans"/>
                <a:cs typeface="Gill Sans"/>
                <a:sym typeface="Gill Sans"/>
              </a:defRPr>
            </a:lvl1pPr>
          </a:lstStyle>
          <a:p>
            <a:r>
              <a:t>LiteBIRD</a:t>
            </a:r>
          </a:p>
        </p:txBody>
      </p:sp>
      <p:sp>
        <p:nvSpPr>
          <p:cNvPr id="135" name="Rencontres de Moriond Cosmology - Jan 2022"/>
          <p:cNvSpPr txBox="1"/>
          <p:nvPr/>
        </p:nvSpPr>
        <p:spPr>
          <a:xfrm>
            <a:off x="8047087" y="13108657"/>
            <a:ext cx="8289826" cy="596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solidFill>
                  <a:srgbClr val="F7CE55"/>
                </a:solidFill>
                <a:latin typeface="Gill Sans"/>
                <a:ea typeface="Gill Sans"/>
                <a:cs typeface="Gill Sans"/>
                <a:sym typeface="Gill Sans"/>
              </a:defRPr>
            </a:lvl1pPr>
          </a:lstStyle>
          <a:p>
            <a:r>
              <a:t>Rencontres de Moriond Cosmology - Jan 2022</a:t>
            </a:r>
          </a:p>
        </p:txBody>
      </p:sp>
      <p:sp>
        <p:nvSpPr>
          <p:cNvPr id="136"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grpSp>
        <p:nvGrpSpPr>
          <p:cNvPr id="151" name="Agrupar"/>
          <p:cNvGrpSpPr/>
          <p:nvPr/>
        </p:nvGrpSpPr>
        <p:grpSpPr>
          <a:xfrm>
            <a:off x="-30867" y="-24578"/>
            <a:ext cx="24445734" cy="2203998"/>
            <a:chOff x="0" y="0"/>
            <a:chExt cx="24445732" cy="2203997"/>
          </a:xfrm>
        </p:grpSpPr>
        <p:sp>
          <p:nvSpPr>
            <p:cNvPr id="143" name="Rectángulo"/>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4" name="Rectángulo"/>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5" name="Rectángulo"/>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6" name="Triángulo"/>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7" name="Triángulo"/>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8" name="Triángulo"/>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9" name="Círculo"/>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150" name="LiteBIRD-logo-posi-RGB.png" descr="LiteBIRD-logo-posi-RGB.png"/>
            <p:cNvPicPr>
              <a:picLocks noChangeAspect="1"/>
            </p:cNvPicPr>
            <p:nvPr/>
          </p:nvPicPr>
          <p:blipFill>
            <a:blip r:embed="rId2"/>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grpSp>
        <p:nvGrpSpPr>
          <p:cNvPr id="159" name="Agrupar"/>
          <p:cNvGrpSpPr/>
          <p:nvPr/>
        </p:nvGrpSpPr>
        <p:grpSpPr>
          <a:xfrm>
            <a:off x="-30866" y="13078927"/>
            <a:ext cx="24467794" cy="656361"/>
            <a:chOff x="0" y="0"/>
            <a:chExt cx="24467793" cy="656360"/>
          </a:xfrm>
        </p:grpSpPr>
        <p:sp>
          <p:nvSpPr>
            <p:cNvPr id="152" name="Rectángulo"/>
            <p:cNvSpPr/>
            <p:nvPr/>
          </p:nvSpPr>
          <p:spPr>
            <a:xfrm>
              <a:off x="0" y="0"/>
              <a:ext cx="24445733" cy="656360"/>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nvGrpSpPr>
            <p:cNvPr id="158" name="Agrupar"/>
            <p:cNvGrpSpPr/>
            <p:nvPr/>
          </p:nvGrpSpPr>
          <p:grpSpPr>
            <a:xfrm flipH="1">
              <a:off x="22124096" y="-1"/>
              <a:ext cx="2343698" cy="656361"/>
              <a:chOff x="0" y="0"/>
              <a:chExt cx="2343697" cy="656360"/>
            </a:xfrm>
          </p:grpSpPr>
          <p:sp>
            <p:nvSpPr>
              <p:cNvPr id="153" name="Rectángulo"/>
              <p:cNvSpPr/>
              <p:nvPr/>
            </p:nvSpPr>
            <p:spPr>
              <a:xfrm>
                <a:off x="729937" y="-1"/>
                <a:ext cx="810085" cy="656212"/>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4" name="Rectángulo"/>
              <p:cNvSpPr/>
              <p:nvPr/>
            </p:nvSpPr>
            <p:spPr>
              <a:xfrm>
                <a:off x="0" y="-1"/>
                <a:ext cx="810085" cy="65476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5" name="Triángulo"/>
              <p:cNvSpPr/>
              <p:nvPr/>
            </p:nvSpPr>
            <p:spPr>
              <a:xfrm>
                <a:off x="1533613" y="1596"/>
                <a:ext cx="810085" cy="6547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6" name="Triángulo"/>
              <p:cNvSpPr/>
              <p:nvPr/>
            </p:nvSpPr>
            <p:spPr>
              <a:xfrm flipH="1">
                <a:off x="789784" y="0"/>
                <a:ext cx="750238" cy="6561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7" name="Triángulo"/>
              <p:cNvSpPr/>
              <p:nvPr/>
            </p:nvSpPr>
            <p:spPr>
              <a:xfrm>
                <a:off x="0" y="0"/>
                <a:ext cx="810085" cy="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grpSp>
      <p:sp>
        <p:nvSpPr>
          <p:cNvPr id="160" name="Date"/>
          <p:cNvSpPr txBox="1"/>
          <p:nvPr/>
        </p:nvSpPr>
        <p:spPr>
          <a:xfrm>
            <a:off x="304214" y="13094201"/>
            <a:ext cx="8537594" cy="6258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3400">
                <a:solidFill>
                  <a:srgbClr val="F7CE55"/>
                </a:solidFill>
                <a:latin typeface="Times New Roman"/>
                <a:ea typeface="Times New Roman"/>
                <a:cs typeface="Times New Roman"/>
                <a:sym typeface="Times New Roman"/>
              </a:defRPr>
            </a:lvl1pPr>
          </a:lstStyle>
          <a:p>
            <a:r>
              <a:rPr lang="en-US" altLang="ja-JP" dirty="0"/>
              <a:t>2025/10/02  “Status of the </a:t>
            </a:r>
            <a:r>
              <a:rPr lang="en-US" altLang="ja-JP" dirty="0" err="1"/>
              <a:t>LiteBIRD</a:t>
            </a:r>
            <a:r>
              <a:rPr lang="en-US" altLang="ja-JP" dirty="0"/>
              <a:t> mission”</a:t>
            </a:r>
            <a:endParaRPr dirty="0"/>
          </a:p>
        </p:txBody>
      </p:sp>
      <p:sp>
        <p:nvSpPr>
          <p:cNvPr id="161" name="Conference"/>
          <p:cNvSpPr txBox="1"/>
          <p:nvPr/>
        </p:nvSpPr>
        <p:spPr>
          <a:xfrm>
            <a:off x="9045650" y="13107880"/>
            <a:ext cx="8210582" cy="6258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a:solidFill>
                  <a:srgbClr val="F7CE55"/>
                </a:solidFill>
                <a:latin typeface="Times New Roman"/>
                <a:ea typeface="Times New Roman"/>
                <a:cs typeface="Times New Roman"/>
                <a:sym typeface="Times New Roman"/>
              </a:defRPr>
            </a:lvl1p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altLang="ja-JP" sz="3400" b="1" i="0" u="none" strike="noStrike" cap="none" spc="0" normalizeH="0" baseline="0" dirty="0">
                <a:ln>
                  <a:noFill/>
                </a:ln>
                <a:solidFill>
                  <a:srgbClr val="F7CE55"/>
                </a:solidFill>
                <a:effectLst/>
                <a:uFillTx/>
                <a:latin typeface="Times New Roman"/>
                <a:ea typeface="Times New Roman"/>
                <a:cs typeface="Times New Roman"/>
                <a:sym typeface="Times New Roman"/>
              </a:rPr>
              <a:t>@1st UNDARK Workshop, Tenerife, Spain</a:t>
            </a:r>
          </a:p>
        </p:txBody>
      </p:sp>
      <p:sp>
        <p:nvSpPr>
          <p:cNvPr id="162" name="Número de diapositiva"/>
          <p:cNvSpPr txBox="1">
            <a:spLocks noGrp="1"/>
          </p:cNvSpPr>
          <p:nvPr>
            <p:ph type="sldNum" sz="quarter" idx="2"/>
          </p:nvPr>
        </p:nvSpPr>
        <p:spPr>
          <a:xfrm>
            <a:off x="23394896" y="13124178"/>
            <a:ext cx="546101" cy="565858"/>
          </a:xfrm>
          <a:prstGeom prst="rect">
            <a:avLst/>
          </a:prstGeom>
        </p:spPr>
        <p:txBody>
          <a:bodyPr/>
          <a:lstStyle>
            <a:lvl1pPr>
              <a:defRPr sz="3400" b="1">
                <a:solidFill>
                  <a:srgbClr val="F06C26"/>
                </a:solidFill>
                <a:latin typeface="Times New Roman"/>
                <a:ea typeface="Times New Roman"/>
                <a:cs typeface="Times New Roman"/>
                <a:sym typeface="Times New Roman"/>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6E4CFF-D103-7ED1-22AD-E177932D868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C6FA927-DA82-3BF9-9187-56AA8BC3F45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6B4104-076D-14E9-3EEC-ADDB22EE72F2}"/>
              </a:ext>
            </a:extLst>
          </p:cNvPr>
          <p:cNvSpPr>
            <a:spLocks noGrp="1"/>
          </p:cNvSpPr>
          <p:nvPr>
            <p:ph type="dt" sz="half" idx="10"/>
          </p:nvPr>
        </p:nvSpPr>
        <p:spPr/>
        <p:txBody>
          <a:bodyPr/>
          <a:lstStyle/>
          <a:p>
            <a:fld id="{43D69EC1-52F2-47EF-B3D1-668C75DA9071}"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6D0B1704-D4D3-9599-67A3-91179CF8A4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7235CAB-8205-8CB9-D5A9-F85C9AA78036}"/>
              </a:ext>
            </a:extLst>
          </p:cNvPr>
          <p:cNvSpPr>
            <a:spLocks noGrp="1"/>
          </p:cNvSpPr>
          <p:nvPr>
            <p:ph type="sldNum" sz="quarter" idx="12"/>
          </p:nvPr>
        </p:nvSpPr>
        <p:spPr>
          <a:xfrm>
            <a:off x="11941192" y="13081000"/>
            <a:ext cx="488916" cy="471924"/>
          </a:xfrm>
        </p:spPr>
        <p:txBody>
          <a:bodyPr/>
          <a:lstStyle/>
          <a:p>
            <a:fld id="{8A776679-DBFD-437C-84B5-02F218E7455C}" type="slidenum">
              <a:rPr kumimoji="1" lang="ja-JP" altLang="en-US" smtClean="0"/>
              <a:t>‹#›</a:t>
            </a:fld>
            <a:endParaRPr kumimoji="1" lang="ja-JP" altLang="en-US"/>
          </a:p>
        </p:txBody>
      </p:sp>
    </p:spTree>
    <p:extLst>
      <p:ext uri="{BB962C8B-B14F-4D97-AF65-F5344CB8AC3E}">
        <p14:creationId xmlns:p14="http://schemas.microsoft.com/office/powerpoint/2010/main" val="153581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e">
    <p:spTree>
      <p:nvGrpSpPr>
        <p:cNvPr id="1" name=""/>
        <p:cNvGrpSpPr/>
        <p:nvPr/>
      </p:nvGrpSpPr>
      <p:grpSpPr>
        <a:xfrm>
          <a:off x="0" y="0"/>
          <a:ext cx="0" cy="0"/>
          <a:chOff x="0" y="0"/>
          <a:chExt cx="0" cy="0"/>
        </a:xfrm>
      </p:grpSpPr>
      <p:sp>
        <p:nvSpPr>
          <p:cNvPr id="20" name="Imagen"/>
          <p:cNvSpPr>
            <a:spLocks noGrp="1"/>
          </p:cNvSpPr>
          <p:nvPr>
            <p:ph type="pic" idx="21"/>
          </p:nvPr>
        </p:nvSpPr>
        <p:spPr>
          <a:xfrm>
            <a:off x="3124200" y="-38100"/>
            <a:ext cx="18135600" cy="12096698"/>
          </a:xfrm>
          <a:prstGeom prst="rect">
            <a:avLst/>
          </a:prstGeom>
        </p:spPr>
        <p:txBody>
          <a:bodyPr lIns="91439" tIns="45719" rIns="91439" bIns="45719" anchor="t">
            <a:noAutofit/>
          </a:bodyPr>
          <a:lstStyle/>
          <a:p>
            <a:endParaRPr/>
          </a:p>
        </p:txBody>
      </p:sp>
      <p:sp>
        <p:nvSpPr>
          <p:cNvPr id="21" name="Texto del título"/>
          <p:cNvSpPr txBox="1">
            <a:spLocks noGrp="1"/>
          </p:cNvSpPr>
          <p:nvPr>
            <p:ph type="title"/>
          </p:nvPr>
        </p:nvSpPr>
        <p:spPr>
          <a:xfrm>
            <a:off x="635000" y="9512300"/>
            <a:ext cx="23114000" cy="2006600"/>
          </a:xfrm>
          <a:prstGeom prst="rect">
            <a:avLst/>
          </a:prstGeom>
        </p:spPr>
        <p:txBody>
          <a:bodyPr anchor="b"/>
          <a:lstStyle/>
          <a:p>
            <a:r>
              <a:t>Texto del título</a:t>
            </a:r>
          </a:p>
        </p:txBody>
      </p:sp>
      <p:sp>
        <p:nvSpPr>
          <p:cNvPr id="22" name="Nivel de texto 1…"/>
          <p:cNvSpPr txBox="1">
            <a:spLocks noGrp="1"/>
          </p:cNvSpPr>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Nivel de texto 1</a:t>
            </a:r>
          </a:p>
          <a:p>
            <a:pPr lvl="1"/>
            <a:r>
              <a:t>Nivel de texto 2</a:t>
            </a:r>
          </a:p>
          <a:p>
            <a:pPr lvl="2"/>
            <a:r>
              <a:t>Nivel de texto 3</a:t>
            </a:r>
          </a:p>
          <a:p>
            <a:pPr lvl="3"/>
            <a:r>
              <a:t>Nivel de texto 4</a:t>
            </a:r>
          </a:p>
          <a:p>
            <a:pPr lvl="4"/>
            <a:r>
              <a:t>Nivel de texto 5</a:t>
            </a:r>
          </a:p>
        </p:txBody>
      </p:sp>
      <p:sp>
        <p:nvSpPr>
          <p:cNvPr id="23"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re - Centré">
    <p:spTree>
      <p:nvGrpSpPr>
        <p:cNvPr id="1" name=""/>
        <p:cNvGrpSpPr/>
        <p:nvPr/>
      </p:nvGrpSpPr>
      <p:grpSpPr>
        <a:xfrm>
          <a:off x="0" y="0"/>
          <a:ext cx="0" cy="0"/>
          <a:chOff x="0" y="0"/>
          <a:chExt cx="0" cy="0"/>
        </a:xfrm>
      </p:grpSpPr>
      <p:sp>
        <p:nvSpPr>
          <p:cNvPr id="30" name="Texto del título"/>
          <p:cNvSpPr txBox="1">
            <a:spLocks noGrp="1"/>
          </p:cNvSpPr>
          <p:nvPr>
            <p:ph type="title"/>
          </p:nvPr>
        </p:nvSpPr>
        <p:spPr>
          <a:xfrm>
            <a:off x="1778000" y="4533900"/>
            <a:ext cx="20828000" cy="4648200"/>
          </a:xfrm>
          <a:prstGeom prst="rect">
            <a:avLst/>
          </a:prstGeom>
        </p:spPr>
        <p:txBody>
          <a:bodyPr/>
          <a:lstStyle/>
          <a:p>
            <a:r>
              <a:t>Texto del título</a:t>
            </a:r>
          </a:p>
        </p:txBody>
      </p:sp>
      <p:sp>
        <p:nvSpPr>
          <p:cNvPr id="31"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e">
    <p:spTree>
      <p:nvGrpSpPr>
        <p:cNvPr id="1" name=""/>
        <p:cNvGrpSpPr/>
        <p:nvPr/>
      </p:nvGrpSpPr>
      <p:grpSpPr>
        <a:xfrm>
          <a:off x="0" y="0"/>
          <a:ext cx="0" cy="0"/>
          <a:chOff x="0" y="0"/>
          <a:chExt cx="0" cy="0"/>
        </a:xfrm>
      </p:grpSpPr>
      <p:sp>
        <p:nvSpPr>
          <p:cNvPr id="38" name="Imagen"/>
          <p:cNvSpPr>
            <a:spLocks noGrp="1"/>
          </p:cNvSpPr>
          <p:nvPr>
            <p:ph type="pic" idx="21"/>
          </p:nvPr>
        </p:nvSpPr>
        <p:spPr>
          <a:xfrm>
            <a:off x="7950200" y="1104900"/>
            <a:ext cx="17259302" cy="11506201"/>
          </a:xfrm>
          <a:prstGeom prst="rect">
            <a:avLst/>
          </a:prstGeom>
        </p:spPr>
        <p:txBody>
          <a:bodyPr lIns="91439" tIns="45719" rIns="91439" bIns="45719" anchor="t">
            <a:noAutofit/>
          </a:bodyPr>
          <a:lstStyle/>
          <a:p>
            <a:endParaRPr/>
          </a:p>
        </p:txBody>
      </p:sp>
      <p:sp>
        <p:nvSpPr>
          <p:cNvPr id="39" name="Texto del título"/>
          <p:cNvSpPr txBox="1">
            <a:spLocks noGrp="1"/>
          </p:cNvSpPr>
          <p:nvPr>
            <p:ph type="title"/>
          </p:nvPr>
        </p:nvSpPr>
        <p:spPr>
          <a:xfrm>
            <a:off x="1651000" y="952500"/>
            <a:ext cx="10223500" cy="5549900"/>
          </a:xfrm>
          <a:prstGeom prst="rect">
            <a:avLst/>
          </a:prstGeom>
        </p:spPr>
        <p:txBody>
          <a:bodyPr anchor="b"/>
          <a:lstStyle>
            <a:lvl1pPr>
              <a:defRPr sz="8400"/>
            </a:lvl1pPr>
          </a:lstStyle>
          <a:p>
            <a:r>
              <a:t>Texto del título</a:t>
            </a:r>
          </a:p>
        </p:txBody>
      </p:sp>
      <p:sp>
        <p:nvSpPr>
          <p:cNvPr id="40" name="Nivel de texto 1…"/>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Nivel de texto 1</a:t>
            </a:r>
          </a:p>
          <a:p>
            <a:pPr lvl="1"/>
            <a:r>
              <a:t>Nivel de texto 2</a:t>
            </a:r>
          </a:p>
          <a:p>
            <a:pPr lvl="2"/>
            <a:r>
              <a:t>Nivel de texto 3</a:t>
            </a:r>
          </a:p>
          <a:p>
            <a:pPr lvl="3"/>
            <a:r>
              <a:t>Nivel de texto 4</a:t>
            </a:r>
          </a:p>
          <a:p>
            <a:pPr lvl="4"/>
            <a:r>
              <a:t>Nivel de texto 5</a:t>
            </a:r>
          </a:p>
        </p:txBody>
      </p:sp>
      <p:sp>
        <p:nvSpPr>
          <p:cNvPr id="41"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re - Haut">
    <p:spTree>
      <p:nvGrpSpPr>
        <p:cNvPr id="1" name=""/>
        <p:cNvGrpSpPr/>
        <p:nvPr/>
      </p:nvGrpSpPr>
      <p:grpSpPr>
        <a:xfrm>
          <a:off x="0" y="0"/>
          <a:ext cx="0" cy="0"/>
          <a:chOff x="0" y="0"/>
          <a:chExt cx="0" cy="0"/>
        </a:xfrm>
      </p:grpSpPr>
      <p:sp>
        <p:nvSpPr>
          <p:cNvPr id="48" name="Texto del título"/>
          <p:cNvSpPr txBox="1">
            <a:spLocks noGrp="1"/>
          </p:cNvSpPr>
          <p:nvPr>
            <p:ph type="title"/>
          </p:nvPr>
        </p:nvSpPr>
        <p:spPr>
          <a:prstGeom prst="rect">
            <a:avLst/>
          </a:prstGeom>
        </p:spPr>
        <p:txBody>
          <a:bodyPr/>
          <a:lstStyle/>
          <a:p>
            <a:r>
              <a:t>Texto del título</a:t>
            </a:r>
          </a:p>
        </p:txBody>
      </p:sp>
      <p:sp>
        <p:nvSpPr>
          <p:cNvPr id="49"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re et puces">
    <p:spTree>
      <p:nvGrpSpPr>
        <p:cNvPr id="1" name=""/>
        <p:cNvGrpSpPr/>
        <p:nvPr/>
      </p:nvGrpSpPr>
      <p:grpSpPr>
        <a:xfrm>
          <a:off x="0" y="0"/>
          <a:ext cx="0" cy="0"/>
          <a:chOff x="0" y="0"/>
          <a:chExt cx="0" cy="0"/>
        </a:xfrm>
      </p:grpSpPr>
      <p:sp>
        <p:nvSpPr>
          <p:cNvPr id="56" name="Texto del título"/>
          <p:cNvSpPr txBox="1">
            <a:spLocks noGrp="1"/>
          </p:cNvSpPr>
          <p:nvPr>
            <p:ph type="title"/>
          </p:nvPr>
        </p:nvSpPr>
        <p:spPr>
          <a:prstGeom prst="rect">
            <a:avLst/>
          </a:prstGeom>
        </p:spPr>
        <p:txBody>
          <a:bodyPr/>
          <a:lstStyle/>
          <a:p>
            <a:r>
              <a:t>Texto del título</a:t>
            </a:r>
          </a:p>
        </p:txBody>
      </p:sp>
      <p:sp>
        <p:nvSpPr>
          <p:cNvPr id="57" name="Nivel de texto 1…"/>
          <p:cNvSpPr txBox="1">
            <a:spLocks noGrp="1"/>
          </p:cNvSpPr>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r>
              <a:t>Nivel de texto 1</a:t>
            </a:r>
          </a:p>
          <a:p>
            <a:pPr lvl="1"/>
            <a:r>
              <a:t>Nivel de texto 2</a:t>
            </a:r>
          </a:p>
          <a:p>
            <a:pPr lvl="2"/>
            <a:r>
              <a:t>Nivel de texto 3</a:t>
            </a:r>
          </a:p>
          <a:p>
            <a:pPr lvl="3"/>
            <a:r>
              <a:t>Nivel de texto 4</a:t>
            </a:r>
          </a:p>
          <a:p>
            <a:pPr lvl="4"/>
            <a:r>
              <a:t>Nivel de texto 5</a:t>
            </a:r>
          </a:p>
        </p:txBody>
      </p:sp>
      <p:sp>
        <p:nvSpPr>
          <p:cNvPr id="58"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re, puces et photo">
    <p:spTree>
      <p:nvGrpSpPr>
        <p:cNvPr id="1" name=""/>
        <p:cNvGrpSpPr/>
        <p:nvPr/>
      </p:nvGrpSpPr>
      <p:grpSpPr>
        <a:xfrm>
          <a:off x="0" y="0"/>
          <a:ext cx="0" cy="0"/>
          <a:chOff x="0" y="0"/>
          <a:chExt cx="0" cy="0"/>
        </a:xfrm>
      </p:grpSpPr>
      <p:sp>
        <p:nvSpPr>
          <p:cNvPr id="65" name="Imagen"/>
          <p:cNvSpPr>
            <a:spLocks noGrp="1"/>
          </p:cNvSpPr>
          <p:nvPr>
            <p:ph type="pic" sz="half" idx="21"/>
          </p:nvPr>
        </p:nvSpPr>
        <p:spPr>
          <a:xfrm>
            <a:off x="10960100" y="3149600"/>
            <a:ext cx="13944600" cy="9296400"/>
          </a:xfrm>
          <a:prstGeom prst="rect">
            <a:avLst/>
          </a:prstGeom>
        </p:spPr>
        <p:txBody>
          <a:bodyPr lIns="91439" tIns="45719" rIns="91439" bIns="45719" anchor="t">
            <a:noAutofit/>
          </a:bodyPr>
          <a:lstStyle/>
          <a:p>
            <a:endParaRPr/>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ces">
    <p:spTree>
      <p:nvGrpSpPr>
        <p:cNvPr id="1" name=""/>
        <p:cNvGrpSpPr/>
        <p:nvPr/>
      </p:nvGrpSpPr>
      <p:grpSpPr>
        <a:xfrm>
          <a:off x="0" y="0"/>
          <a:ext cx="0" cy="0"/>
          <a:chOff x="0" y="0"/>
          <a:chExt cx="0" cy="0"/>
        </a:xfrm>
      </p:grpSpPr>
      <p:sp>
        <p:nvSpPr>
          <p:cNvPr id="75" name="Nivel de texto 1…"/>
          <p:cNvSpPr txBox="1">
            <a:spLocks noGrp="1"/>
          </p:cNvSpPr>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r>
              <a:t>Nivel de texto 1</a:t>
            </a:r>
          </a:p>
          <a:p>
            <a:pPr lvl="1"/>
            <a:r>
              <a:t>Nivel de texto 2</a:t>
            </a:r>
          </a:p>
          <a:p>
            <a:pPr lvl="2"/>
            <a:r>
              <a:t>Nivel de texto 3</a:t>
            </a:r>
          </a:p>
          <a:p>
            <a:pPr lvl="3"/>
            <a:r>
              <a:t>Nivel de texto 4</a:t>
            </a:r>
          </a:p>
          <a:p>
            <a:pPr lvl="4"/>
            <a:r>
              <a:t>Nivel de texto 5</a:t>
            </a:r>
          </a:p>
        </p:txBody>
      </p:sp>
      <p:sp>
        <p:nvSpPr>
          <p:cNvPr id="76"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3 photos">
    <p:spTree>
      <p:nvGrpSpPr>
        <p:cNvPr id="1" name=""/>
        <p:cNvGrpSpPr/>
        <p:nvPr/>
      </p:nvGrpSpPr>
      <p:grpSpPr>
        <a:xfrm>
          <a:off x="0" y="0"/>
          <a:ext cx="0" cy="0"/>
          <a:chOff x="0" y="0"/>
          <a:chExt cx="0" cy="0"/>
        </a:xfrm>
      </p:grpSpPr>
      <p:sp>
        <p:nvSpPr>
          <p:cNvPr id="83" name="Imagen"/>
          <p:cNvSpPr>
            <a:spLocks noGrp="1"/>
          </p:cNvSpPr>
          <p:nvPr>
            <p:ph type="pic" sz="quarter" idx="21"/>
          </p:nvPr>
        </p:nvSpPr>
        <p:spPr>
          <a:xfrm>
            <a:off x="15681340" y="7035800"/>
            <a:ext cx="8396678" cy="5600700"/>
          </a:xfrm>
          <a:prstGeom prst="rect">
            <a:avLst/>
          </a:prstGeom>
        </p:spPr>
        <p:txBody>
          <a:bodyPr lIns="91439" tIns="45719" rIns="91439" bIns="45719" anchor="t">
            <a:noAutofit/>
          </a:bodyPr>
          <a:lstStyle/>
          <a:p>
            <a:endParaRPr/>
          </a:p>
        </p:txBody>
      </p:sp>
      <p:sp>
        <p:nvSpPr>
          <p:cNvPr id="84" name="Imagen"/>
          <p:cNvSpPr>
            <a:spLocks noGrp="1"/>
          </p:cNvSpPr>
          <p:nvPr>
            <p:ph type="pic" sz="quarter" idx="22"/>
          </p:nvPr>
        </p:nvSpPr>
        <p:spPr>
          <a:xfrm>
            <a:off x="15290800" y="1130300"/>
            <a:ext cx="8331200" cy="5554134"/>
          </a:xfrm>
          <a:prstGeom prst="rect">
            <a:avLst/>
          </a:prstGeom>
        </p:spPr>
        <p:txBody>
          <a:bodyPr lIns="91439" tIns="45719" rIns="91439" bIns="45719" anchor="t">
            <a:noAutofit/>
          </a:bodyPr>
          <a:lstStyle/>
          <a:p>
            <a:endParaRPr/>
          </a:p>
        </p:txBody>
      </p:sp>
      <p:sp>
        <p:nvSpPr>
          <p:cNvPr id="85" name="Imagen"/>
          <p:cNvSpPr>
            <a:spLocks noGrp="1"/>
          </p:cNvSpPr>
          <p:nvPr>
            <p:ph type="pic" idx="23"/>
          </p:nvPr>
        </p:nvSpPr>
        <p:spPr>
          <a:xfrm>
            <a:off x="-304800" y="1130300"/>
            <a:ext cx="17202150" cy="11468100"/>
          </a:xfrm>
          <a:prstGeom prst="rect">
            <a:avLst/>
          </a:prstGeom>
        </p:spPr>
        <p:txBody>
          <a:bodyPr lIns="91439" tIns="45719" rIns="91439" bIns="45719" anchor="t">
            <a:noAutofit/>
          </a:bodyPr>
          <a:lstStyle/>
          <a:p>
            <a:endParaRPr/>
          </a:p>
        </p:txBody>
      </p:sp>
      <p:sp>
        <p:nvSpPr>
          <p:cNvPr id="86"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Texto del título</a:t>
            </a:r>
          </a:p>
        </p:txBody>
      </p:sp>
      <p:sp>
        <p:nvSpPr>
          <p:cNvPr id="3" name="Nivel de texto 1…"/>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Número de diapositiva"/>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hf hdr="0" ftr="0" dt="0"/>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p:titleStyle>
    <p:body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35.tif"/><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comments" Target="../comments/comment1.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48.tiff"/><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51.png"/><Relationship Id="rId5" Type="http://schemas.openxmlformats.org/officeDocument/2006/relationships/image" Target="../media/image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0.xml"/><Relationship Id="rId1" Type="http://schemas.openxmlformats.org/officeDocument/2006/relationships/slideLayout" Target="../slideLayouts/slideLayout14.xml"/><Relationship Id="rId5" Type="http://schemas.openxmlformats.org/officeDocument/2006/relationships/image" Target="../media/image74.png"/><Relationship Id="rId4" Type="http://schemas.openxmlformats.org/officeDocument/2006/relationships/image" Target="../media/image73.png"/></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5.xml"/><Relationship Id="rId5" Type="http://schemas.openxmlformats.org/officeDocument/2006/relationships/hyperlink" Target="https://www.nature.com/" TargetMode="External"/><Relationship Id="rId4" Type="http://schemas.openxmlformats.org/officeDocument/2006/relationships/image" Target="../media/image9.webp"/></Relationships>
</file>

<file path=ppt/slides/_rels/slide4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6.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jpeg"/><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44B3BC-6D00-37BA-2A32-B99B8C9BDA1A}"/>
              </a:ext>
            </a:extLst>
          </p:cNvPr>
          <p:cNvSpPr txBox="1">
            <a:spLocks/>
          </p:cNvSpPr>
          <p:nvPr/>
        </p:nvSpPr>
        <p:spPr>
          <a:xfrm>
            <a:off x="3558449" y="4939784"/>
            <a:ext cx="17693089" cy="2387600"/>
          </a:xfrm>
          <a:prstGeom prst="rect">
            <a:avLst/>
          </a:prstGeom>
        </p:spPr>
        <p:txBody>
          <a:bodyPr>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hangingPunct="1"/>
            <a:r>
              <a:rPr kumimoji="1" lang="en-US" altLang="ja-JP" sz="9600" dirty="0"/>
              <a:t>Status of the </a:t>
            </a:r>
            <a:r>
              <a:rPr kumimoji="1" lang="en-US" altLang="ja-JP" sz="9600" dirty="0" err="1"/>
              <a:t>LiteBIRD</a:t>
            </a:r>
            <a:r>
              <a:rPr kumimoji="1" lang="en-US" altLang="ja-JP" sz="9600" dirty="0"/>
              <a:t> mission to explore cosmic inflation</a:t>
            </a:r>
            <a:endParaRPr kumimoji="1" lang="ja-JP" altLang="en-US" sz="9600" dirty="0"/>
          </a:p>
        </p:txBody>
      </p:sp>
      <p:sp>
        <p:nvSpPr>
          <p:cNvPr id="3" name="字幕 2">
            <a:extLst>
              <a:ext uri="{FF2B5EF4-FFF2-40B4-BE49-F238E27FC236}">
                <a16:creationId xmlns:a16="http://schemas.microsoft.com/office/drawing/2014/main" id="{2FA7F30C-B080-1D76-2D0D-85A9E06869E9}"/>
              </a:ext>
            </a:extLst>
          </p:cNvPr>
          <p:cNvSpPr txBox="1">
            <a:spLocks/>
          </p:cNvSpPr>
          <p:nvPr/>
        </p:nvSpPr>
        <p:spPr>
          <a:xfrm>
            <a:off x="5732164" y="9216890"/>
            <a:ext cx="13754582" cy="2813529"/>
          </a:xfrm>
          <a:prstGeom prst="rect">
            <a:avLst/>
          </a:prstGeom>
        </p:spPr>
        <p:txBody>
          <a:bodyPr/>
          <a:lst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marL="0" indent="0" algn="ctr" hangingPunct="1">
              <a:buNone/>
            </a:pPr>
            <a:r>
              <a:rPr kumimoji="1" lang="en-US" altLang="ja-JP" sz="4000" dirty="0"/>
              <a:t>2025/10/02 </a:t>
            </a:r>
            <a:br>
              <a:rPr kumimoji="1" lang="en-US" altLang="ja-JP" sz="4000" dirty="0"/>
            </a:br>
            <a:r>
              <a:rPr kumimoji="1" lang="en-US" altLang="ja-JP" sz="4000" dirty="0"/>
              <a:t>Ken EBISAWA (ISAS/JAXA)</a:t>
            </a:r>
            <a:br>
              <a:rPr kumimoji="1" lang="en-US" altLang="ja-JP" sz="4000" dirty="0"/>
            </a:br>
            <a:r>
              <a:rPr kumimoji="1" lang="en-US" altLang="ja-JP" sz="4000" dirty="0"/>
              <a:t>on</a:t>
            </a:r>
            <a:r>
              <a:rPr lang="en-US" altLang="ja-JP" sz="4000" dirty="0"/>
              <a:t> behalf of the </a:t>
            </a:r>
            <a:r>
              <a:rPr lang="en-US" altLang="ja-JP" sz="4000" dirty="0" err="1"/>
              <a:t>LiteBIRD</a:t>
            </a:r>
            <a:r>
              <a:rPr lang="en-US" altLang="ja-JP" sz="4000" dirty="0"/>
              <a:t> collaboration</a:t>
            </a:r>
            <a:endParaRPr kumimoji="1" lang="en-US" altLang="ja-JP" sz="4000" dirty="0"/>
          </a:p>
          <a:p>
            <a:pPr marL="0" indent="0" algn="ctr" hangingPunct="1">
              <a:buNone/>
            </a:pPr>
            <a:endParaRPr kumimoji="1" lang="en-US" altLang="ja-JP" dirty="0"/>
          </a:p>
          <a:p>
            <a:pPr marL="0" indent="0" algn="ctr" hangingPunct="1">
              <a:buNone/>
            </a:pPr>
            <a:r>
              <a:rPr lang="en-US" altLang="ja-JP" dirty="0"/>
              <a:t> </a:t>
            </a:r>
            <a:endParaRPr kumimoji="1" lang="ja-JP" altLang="en-US" dirty="0"/>
          </a:p>
        </p:txBody>
      </p:sp>
      <p:sp>
        <p:nvSpPr>
          <p:cNvPr id="4" name="スライド番号プレースホルダー 3">
            <a:extLst>
              <a:ext uri="{FF2B5EF4-FFF2-40B4-BE49-F238E27FC236}">
                <a16:creationId xmlns:a16="http://schemas.microsoft.com/office/drawing/2014/main" id="{2D76B1E7-56FF-0C64-8995-B20D548AA490}"/>
              </a:ext>
            </a:extLst>
          </p:cNvPr>
          <p:cNvSpPr>
            <a:spLocks noGrp="1"/>
          </p:cNvSpPr>
          <p:nvPr>
            <p:ph type="sldNum" sz="quarter" idx="2"/>
          </p:nvPr>
        </p:nvSpPr>
        <p:spPr/>
        <p:txBody>
          <a:bodyPr/>
          <a:lstStyle/>
          <a:p>
            <a:fld id="{86CB4B4D-7CA3-9044-876B-883B54F8677D}" type="slidenum">
              <a:rPr lang="en-US" altLang="ja-JP" smtClean="0"/>
              <a:t>1</a:t>
            </a:fld>
            <a:endParaRPr lang="en-US" altLang="ja-JP"/>
          </a:p>
        </p:txBody>
      </p:sp>
    </p:spTree>
    <p:extLst>
      <p:ext uri="{BB962C8B-B14F-4D97-AF65-F5344CB8AC3E}">
        <p14:creationId xmlns:p14="http://schemas.microsoft.com/office/powerpoint/2010/main" val="18485244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pasted-image.tiff" descr="pasted-image.tiff"/>
          <p:cNvPicPr>
            <a:picLocks noChangeAspect="1"/>
          </p:cNvPicPr>
          <p:nvPr/>
        </p:nvPicPr>
        <p:blipFill>
          <a:blip r:embed="rId3"/>
          <a:stretch>
            <a:fillRect/>
          </a:stretch>
        </p:blipFill>
        <p:spPr>
          <a:xfrm>
            <a:off x="44547" y="0"/>
            <a:ext cx="24294906" cy="13716000"/>
          </a:xfrm>
          <a:prstGeom prst="rect">
            <a:avLst/>
          </a:prstGeom>
          <a:ln w="12700">
            <a:miter lim="400000"/>
          </a:ln>
        </p:spPr>
      </p:pic>
      <p:sp>
        <p:nvSpPr>
          <p:cNvPr id="2" name="スライド番号プレースホルダー 1">
            <a:extLst>
              <a:ext uri="{FF2B5EF4-FFF2-40B4-BE49-F238E27FC236}">
                <a16:creationId xmlns:a16="http://schemas.microsoft.com/office/drawing/2014/main" id="{94BBA0BF-F6BE-BA2F-6916-CE2A77F26066}"/>
              </a:ext>
            </a:extLst>
          </p:cNvPr>
          <p:cNvSpPr>
            <a:spLocks noGrp="1"/>
          </p:cNvSpPr>
          <p:nvPr>
            <p:ph type="sldNum" sz="quarter" idx="2"/>
          </p:nvPr>
        </p:nvSpPr>
        <p:spPr/>
        <p:txBody>
          <a:bodyPr/>
          <a:lstStyle/>
          <a:p>
            <a:fld id="{86CB4B4D-7CA3-9044-876B-883B54F8677D}" type="slidenum">
              <a:rPr lang="en-US" altLang="ja-JP" smtClean="0"/>
              <a:t>10</a:t>
            </a:fld>
            <a:endParaRPr lang="en-US" altLang="ja-JP"/>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0E5AE1B-9FC0-B981-2F5D-C3C1A388D757}"/>
              </a:ext>
            </a:extLst>
          </p:cNvPr>
          <p:cNvSpPr>
            <a:spLocks noGrp="1"/>
          </p:cNvSpPr>
          <p:nvPr>
            <p:ph type="sldNum" sz="quarter" idx="2"/>
          </p:nvPr>
        </p:nvSpPr>
        <p:spPr/>
        <p:txBody>
          <a:bodyPr/>
          <a:lstStyle/>
          <a:p>
            <a:fld id="{86CB4B4D-7CA3-9044-876B-883B54F8677D}" type="slidenum">
              <a:rPr lang="en-US" altLang="ja-JP" smtClean="0"/>
              <a:t>11</a:t>
            </a:fld>
            <a:endParaRPr lang="en-US" altLang="ja-JP"/>
          </a:p>
        </p:txBody>
      </p:sp>
      <p:sp>
        <p:nvSpPr>
          <p:cNvPr id="3" name="LiteBIRD overview">
            <a:extLst>
              <a:ext uri="{FF2B5EF4-FFF2-40B4-BE49-F238E27FC236}">
                <a16:creationId xmlns:a16="http://schemas.microsoft.com/office/drawing/2014/main" id="{94E10292-1EE0-CA1D-2F60-43120DB18B57}"/>
              </a:ext>
            </a:extLst>
          </p:cNvPr>
          <p:cNvSpPr txBox="1"/>
          <p:nvPr/>
        </p:nvSpPr>
        <p:spPr>
          <a:xfrm>
            <a:off x="257412" y="95291"/>
            <a:ext cx="9367949"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4" name="Google Shape;247;p27">
            <a:extLst>
              <a:ext uri="{FF2B5EF4-FFF2-40B4-BE49-F238E27FC236}">
                <a16:creationId xmlns:a16="http://schemas.microsoft.com/office/drawing/2014/main" id="{CE75B795-F817-8195-FB6B-1DA0DA64FD88}"/>
              </a:ext>
            </a:extLst>
          </p:cNvPr>
          <p:cNvSpPr txBox="1"/>
          <p:nvPr/>
        </p:nvSpPr>
        <p:spPr>
          <a:xfrm>
            <a:off x="3670884" y="3314240"/>
            <a:ext cx="17393366" cy="50782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FF0000"/>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Mission objectives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spTree>
    <p:extLst>
      <p:ext uri="{BB962C8B-B14F-4D97-AF65-F5344CB8AC3E}">
        <p14:creationId xmlns:p14="http://schemas.microsoft.com/office/powerpoint/2010/main" val="90060144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3F649-C171-93A9-4CFC-645D3109C434}"/>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01F2C7A-2A38-601B-E50C-247E848100AA}"/>
              </a:ext>
            </a:extLst>
          </p:cNvPr>
          <p:cNvSpPr>
            <a:spLocks noGrp="1"/>
          </p:cNvSpPr>
          <p:nvPr>
            <p:ph type="sldNum" sz="quarter" idx="2"/>
          </p:nvPr>
        </p:nvSpPr>
        <p:spPr/>
        <p:txBody>
          <a:bodyPr/>
          <a:lstStyle/>
          <a:p>
            <a:fld id="{86CB4B4D-7CA3-9044-876B-883B54F8677D}" type="slidenum">
              <a:rPr lang="en-US" altLang="ja-JP" smtClean="0"/>
              <a:t>12</a:t>
            </a:fld>
            <a:endParaRPr lang="en-US" altLang="ja-JP"/>
          </a:p>
        </p:txBody>
      </p:sp>
      <p:sp>
        <p:nvSpPr>
          <p:cNvPr id="3" name="LiteBIRD overview">
            <a:extLst>
              <a:ext uri="{FF2B5EF4-FFF2-40B4-BE49-F238E27FC236}">
                <a16:creationId xmlns:a16="http://schemas.microsoft.com/office/drawing/2014/main" id="{81D3461F-BAE9-D1A1-92C7-EDB25461788C}"/>
              </a:ext>
            </a:extLst>
          </p:cNvPr>
          <p:cNvSpPr txBox="1"/>
          <p:nvPr/>
        </p:nvSpPr>
        <p:spPr>
          <a:xfrm>
            <a:off x="-90931" y="95291"/>
            <a:ext cx="21903432"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2. Cosmic inflation and B-mode polarization</a:t>
            </a:r>
            <a:endParaRPr dirty="0"/>
          </a:p>
        </p:txBody>
      </p:sp>
      <p:pic>
        <p:nvPicPr>
          <p:cNvPr id="5" name="図 4">
            <a:extLst>
              <a:ext uri="{FF2B5EF4-FFF2-40B4-BE49-F238E27FC236}">
                <a16:creationId xmlns:a16="http://schemas.microsoft.com/office/drawing/2014/main" id="{D52FC42C-0769-C239-B1A8-68325C32081D}"/>
              </a:ext>
            </a:extLst>
          </p:cNvPr>
          <p:cNvPicPr>
            <a:picLocks noChangeAspect="1"/>
          </p:cNvPicPr>
          <p:nvPr/>
        </p:nvPicPr>
        <p:blipFill>
          <a:blip r:embed="rId3"/>
          <a:stretch>
            <a:fillRect/>
          </a:stretch>
        </p:blipFill>
        <p:spPr>
          <a:xfrm>
            <a:off x="13450492" y="2116967"/>
            <a:ext cx="9944404" cy="9944404"/>
          </a:xfrm>
          <a:prstGeom prst="rect">
            <a:avLst/>
          </a:prstGeom>
          <a:ln>
            <a:solidFill>
              <a:schemeClr val="tx1"/>
            </a:solidFill>
          </a:ln>
        </p:spPr>
      </p:pic>
      <p:sp>
        <p:nvSpPr>
          <p:cNvPr id="11" name="コンテンツ プレースホルダー 2">
            <a:extLst>
              <a:ext uri="{FF2B5EF4-FFF2-40B4-BE49-F238E27FC236}">
                <a16:creationId xmlns:a16="http://schemas.microsoft.com/office/drawing/2014/main" id="{D4A25E2C-9103-29FF-3276-ED10988B4BC0}"/>
              </a:ext>
            </a:extLst>
          </p:cNvPr>
          <p:cNvSpPr txBox="1">
            <a:spLocks/>
          </p:cNvSpPr>
          <p:nvPr/>
        </p:nvSpPr>
        <p:spPr>
          <a:xfrm>
            <a:off x="533400" y="2349196"/>
            <a:ext cx="12137571" cy="10365318"/>
          </a:xfrm>
          <a:prstGeom prst="rect">
            <a:avLst/>
          </a:prstGeom>
        </p:spPr>
        <p:txBody>
          <a:bodyPr>
            <a:normAutofit/>
          </a:bodyPr>
          <a:lst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marL="3810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4200" b="1" dirty="0">
                <a:solidFill>
                  <a:srgbClr val="113362"/>
                </a:solidFill>
                <a:latin typeface="Times New Roman"/>
                <a:ea typeface="Times New Roman"/>
                <a:cs typeface="Times New Roman"/>
                <a:sym typeface="Times New Roman"/>
              </a:rPr>
              <a:t>Inflationary Cosmology</a:t>
            </a: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3800" dirty="0">
                <a:solidFill>
                  <a:srgbClr val="113362"/>
                </a:solidFill>
                <a:latin typeface="Times New Roman"/>
                <a:ea typeface="Times New Roman"/>
                <a:cs typeface="Times New Roman"/>
                <a:sym typeface="Times New Roman"/>
              </a:rPr>
              <a:t>A hypothesis that the universe underwent rapid accelerated expansion </a:t>
            </a:r>
            <a:r>
              <a:rPr lang="en-US" altLang="ja-JP" sz="3800" dirty="0">
                <a:solidFill>
                  <a:srgbClr val="FF0000"/>
                </a:solidFill>
                <a:latin typeface="Times New Roman"/>
                <a:ea typeface="Times New Roman"/>
                <a:cs typeface="Times New Roman"/>
                <a:sym typeface="Times New Roman"/>
              </a:rPr>
              <a:t>before the hot Big Bang</a:t>
            </a:r>
            <a:r>
              <a:rPr lang="en-US" altLang="ja-JP" sz="3800" dirty="0">
                <a:solidFill>
                  <a:srgbClr val="113362"/>
                </a:solidFill>
                <a:latin typeface="Times New Roman"/>
                <a:ea typeface="Times New Roman"/>
                <a:cs typeface="Times New Roman"/>
                <a:sym typeface="Times New Roman"/>
              </a:rPr>
              <a:t> to explain the current flat and uniform universe.</a:t>
            </a: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3800" dirty="0">
                <a:solidFill>
                  <a:srgbClr val="113362"/>
                </a:solidFill>
                <a:latin typeface="Times New Roman"/>
                <a:ea typeface="Times New Roman"/>
                <a:cs typeface="Times New Roman"/>
                <a:sym typeface="Times New Roman"/>
              </a:rPr>
              <a:t>Predicts </a:t>
            </a:r>
            <a:r>
              <a:rPr lang="en-US" altLang="ja-JP" sz="3800" dirty="0">
                <a:solidFill>
                  <a:srgbClr val="FF0000"/>
                </a:solidFill>
                <a:latin typeface="Times New Roman"/>
                <a:ea typeface="Times New Roman"/>
                <a:cs typeface="Times New Roman"/>
                <a:sym typeface="Times New Roman"/>
              </a:rPr>
              <a:t>primordial gravitational waves </a:t>
            </a:r>
            <a:r>
              <a:rPr lang="en-US" altLang="ja-JP" sz="3800" dirty="0">
                <a:solidFill>
                  <a:srgbClr val="113362"/>
                </a:solidFill>
                <a:latin typeface="Times New Roman"/>
                <a:ea typeface="Times New Roman"/>
                <a:cs typeface="Times New Roman"/>
                <a:sym typeface="Times New Roman"/>
              </a:rPr>
              <a:t>due to quantum fluctuations in space.</a:t>
            </a: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3800" dirty="0">
                <a:solidFill>
                  <a:srgbClr val="113362"/>
                </a:solidFill>
                <a:latin typeface="Times New Roman"/>
                <a:ea typeface="Times New Roman"/>
                <a:cs typeface="Times New Roman"/>
                <a:sym typeface="Times New Roman"/>
              </a:rPr>
              <a:t>Primordial gravitational waves should have imprinted a swirling pattern (</a:t>
            </a:r>
            <a:r>
              <a:rPr lang="en-US" altLang="ja-JP" sz="3800" b="1" dirty="0">
                <a:solidFill>
                  <a:srgbClr val="FF0000"/>
                </a:solidFill>
                <a:latin typeface="Times New Roman"/>
                <a:ea typeface="Times New Roman"/>
                <a:cs typeface="Times New Roman"/>
                <a:sym typeface="Times New Roman"/>
              </a:rPr>
              <a:t>B-mode</a:t>
            </a:r>
            <a:r>
              <a:rPr lang="en-US" altLang="ja-JP" sz="3800" dirty="0">
                <a:solidFill>
                  <a:srgbClr val="113362"/>
                </a:solidFill>
                <a:latin typeface="Times New Roman"/>
                <a:ea typeface="Times New Roman"/>
                <a:cs typeface="Times New Roman"/>
                <a:sym typeface="Times New Roman"/>
              </a:rPr>
              <a:t>) onto the CMB polarization map. </a:t>
            </a: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3800" dirty="0">
                <a:solidFill>
                  <a:srgbClr val="113362"/>
                </a:solidFill>
                <a:latin typeface="Times New Roman"/>
                <a:ea typeface="Times New Roman"/>
                <a:cs typeface="Times New Roman"/>
                <a:sym typeface="Times New Roman"/>
              </a:rPr>
              <a:t>Detecting this “</a:t>
            </a:r>
            <a:r>
              <a:rPr lang="en-US" altLang="ja-JP" sz="3800" dirty="0">
                <a:solidFill>
                  <a:srgbClr val="FF0000"/>
                </a:solidFill>
                <a:latin typeface="Times New Roman"/>
                <a:ea typeface="Times New Roman"/>
                <a:cs typeface="Times New Roman"/>
                <a:sym typeface="Times New Roman"/>
              </a:rPr>
              <a:t>fingerprint of inflation</a:t>
            </a:r>
            <a:r>
              <a:rPr lang="en-US" altLang="ja-JP" sz="3800" dirty="0">
                <a:solidFill>
                  <a:srgbClr val="113362"/>
                </a:solidFill>
                <a:latin typeface="Times New Roman"/>
                <a:ea typeface="Times New Roman"/>
                <a:cs typeface="Times New Roman"/>
                <a:sym typeface="Times New Roman"/>
              </a:rPr>
              <a:t>” is currently the only way to discover primordial gravitational waves.</a:t>
            </a:r>
          </a:p>
          <a:p>
            <a:pPr marL="3810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4200" b="1" dirty="0">
                <a:solidFill>
                  <a:srgbClr val="113362"/>
                </a:solidFill>
                <a:latin typeface="Times New Roman"/>
                <a:ea typeface="Times New Roman"/>
                <a:cs typeface="Times New Roman"/>
                <a:sym typeface="Times New Roman"/>
              </a:rPr>
              <a:t>The discovery of primordial B-modes in the CMB is a decisive evidence for the inflationary universe.</a:t>
            </a:r>
          </a:p>
        </p:txBody>
      </p:sp>
      <p:sp>
        <p:nvSpPr>
          <p:cNvPr id="12" name="テキスト ボックス 11">
            <a:extLst>
              <a:ext uri="{FF2B5EF4-FFF2-40B4-BE49-F238E27FC236}">
                <a16:creationId xmlns:a16="http://schemas.microsoft.com/office/drawing/2014/main" id="{27838C2F-0673-079A-4F76-1E764440EEFC}"/>
              </a:ext>
            </a:extLst>
          </p:cNvPr>
          <p:cNvSpPr txBox="1"/>
          <p:nvPr/>
        </p:nvSpPr>
        <p:spPr>
          <a:xfrm>
            <a:off x="13813563" y="11363071"/>
            <a:ext cx="906731" cy="471923"/>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1" i="0" u="none" strike="noStrike" cap="none" spc="0" normalizeH="0" baseline="0" dirty="0">
                <a:ln>
                  <a:noFill/>
                </a:ln>
                <a:solidFill>
                  <a:srgbClr val="FFFF00"/>
                </a:solidFill>
                <a:effectLst/>
                <a:uFillTx/>
                <a:latin typeface="Helvetica Neue"/>
                <a:ea typeface="Helvetica Neue"/>
                <a:cs typeface="Helvetica Neue"/>
                <a:sym typeface="Helvetica Neue"/>
              </a:rPr>
              <a:t>time</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3" name="テキスト ボックス 12">
            <a:extLst>
              <a:ext uri="{FF2B5EF4-FFF2-40B4-BE49-F238E27FC236}">
                <a16:creationId xmlns:a16="http://schemas.microsoft.com/office/drawing/2014/main" id="{5B7E8F76-5EC4-C4FB-3DAF-D873CDE061BD}"/>
              </a:ext>
            </a:extLst>
          </p:cNvPr>
          <p:cNvSpPr txBox="1"/>
          <p:nvPr/>
        </p:nvSpPr>
        <p:spPr>
          <a:xfrm>
            <a:off x="16679933" y="11319526"/>
            <a:ext cx="3129062"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1" i="0" u="none" strike="noStrike" cap="none" spc="0" normalizeH="0" baseline="0" dirty="0">
                <a:ln>
                  <a:noFill/>
                </a:ln>
                <a:solidFill>
                  <a:srgbClr val="FFFF00"/>
                </a:solidFill>
                <a:effectLst/>
                <a:uFillTx/>
                <a:latin typeface="Helvetica Neue"/>
                <a:ea typeface="Helvetica Neue"/>
                <a:cs typeface="Helvetica Neue"/>
                <a:sym typeface="Helvetica Neue"/>
              </a:rPr>
              <a:t>Birth of the Universe</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5" name="テキスト ボックス 14">
            <a:extLst>
              <a:ext uri="{FF2B5EF4-FFF2-40B4-BE49-F238E27FC236}">
                <a16:creationId xmlns:a16="http://schemas.microsoft.com/office/drawing/2014/main" id="{F132F1A1-FEAD-C1D5-8FEE-9D83DFC8CFC8}"/>
              </a:ext>
            </a:extLst>
          </p:cNvPr>
          <p:cNvSpPr txBox="1"/>
          <p:nvPr/>
        </p:nvSpPr>
        <p:spPr>
          <a:xfrm>
            <a:off x="19939623" y="10493107"/>
            <a:ext cx="2194662"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1" i="0" u="none" strike="noStrike" cap="none" spc="0" normalizeH="0" baseline="0" dirty="0">
                <a:ln>
                  <a:noFill/>
                </a:ln>
                <a:solidFill>
                  <a:srgbClr val="FFFF00"/>
                </a:solidFill>
                <a:effectLst/>
                <a:uFillTx/>
                <a:latin typeface="Helvetica Neue"/>
                <a:ea typeface="Helvetica Neue"/>
                <a:cs typeface="Helvetica Neue"/>
                <a:sym typeface="Helvetica Neue"/>
              </a:rPr>
              <a:t>Inflation</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6" name="テキスト ボックス 15">
            <a:extLst>
              <a:ext uri="{FF2B5EF4-FFF2-40B4-BE49-F238E27FC236}">
                <a16:creationId xmlns:a16="http://schemas.microsoft.com/office/drawing/2014/main" id="{27B5D961-81DF-ABE1-2217-1B1D3B6D6737}"/>
              </a:ext>
            </a:extLst>
          </p:cNvPr>
          <p:cNvSpPr txBox="1"/>
          <p:nvPr/>
        </p:nvSpPr>
        <p:spPr>
          <a:xfrm>
            <a:off x="19508983" y="9784795"/>
            <a:ext cx="2724433"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2400" dirty="0">
                <a:solidFill>
                  <a:srgbClr val="FFFF00"/>
                </a:solidFill>
              </a:rPr>
              <a:t>Big Bang</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7" name="テキスト ボックス 16">
            <a:extLst>
              <a:ext uri="{FF2B5EF4-FFF2-40B4-BE49-F238E27FC236}">
                <a16:creationId xmlns:a16="http://schemas.microsoft.com/office/drawing/2014/main" id="{9EC518BE-B02C-1D2C-7373-92864F6EBEAD}"/>
              </a:ext>
            </a:extLst>
          </p:cNvPr>
          <p:cNvSpPr txBox="1"/>
          <p:nvPr/>
        </p:nvSpPr>
        <p:spPr>
          <a:xfrm>
            <a:off x="19341899" y="8962621"/>
            <a:ext cx="2625303"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2400" dirty="0">
                <a:solidFill>
                  <a:srgbClr val="FFFF00"/>
                </a:solidFill>
              </a:rPr>
              <a:t>CMB</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8" name="テキスト ボックス 17">
            <a:extLst>
              <a:ext uri="{FF2B5EF4-FFF2-40B4-BE49-F238E27FC236}">
                <a16:creationId xmlns:a16="http://schemas.microsoft.com/office/drawing/2014/main" id="{AD384F9B-5957-9EA2-D3D8-1C07D21AAE2F}"/>
              </a:ext>
            </a:extLst>
          </p:cNvPr>
          <p:cNvSpPr txBox="1"/>
          <p:nvPr/>
        </p:nvSpPr>
        <p:spPr>
          <a:xfrm>
            <a:off x="20871199" y="2986931"/>
            <a:ext cx="2192007"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2400" dirty="0">
                <a:solidFill>
                  <a:srgbClr val="FFFF00"/>
                </a:solidFill>
              </a:rPr>
              <a:t>Today</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19" name="テキスト ボックス 18">
            <a:extLst>
              <a:ext uri="{FF2B5EF4-FFF2-40B4-BE49-F238E27FC236}">
                <a16:creationId xmlns:a16="http://schemas.microsoft.com/office/drawing/2014/main" id="{49ABA6B4-0DD6-7317-9C36-31F97E8C50F6}"/>
              </a:ext>
            </a:extLst>
          </p:cNvPr>
          <p:cNvSpPr txBox="1"/>
          <p:nvPr/>
        </p:nvSpPr>
        <p:spPr>
          <a:xfrm>
            <a:off x="21036954" y="4785469"/>
            <a:ext cx="2192007" cy="471924"/>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1" i="0" u="none" strike="noStrike" cap="none" spc="0" normalizeH="0" baseline="0" dirty="0">
                <a:ln>
                  <a:noFill/>
                </a:ln>
                <a:solidFill>
                  <a:srgbClr val="FFFF00"/>
                </a:solidFill>
                <a:effectLst/>
                <a:uFillTx/>
                <a:latin typeface="Helvetica Neue"/>
                <a:ea typeface="Helvetica Neue"/>
                <a:cs typeface="Helvetica Neue"/>
                <a:sym typeface="Helvetica Neue"/>
              </a:rPr>
              <a:t>Dark energy</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pic>
        <p:nvPicPr>
          <p:cNvPr id="21" name="図 20">
            <a:extLst>
              <a:ext uri="{FF2B5EF4-FFF2-40B4-BE49-F238E27FC236}">
                <a16:creationId xmlns:a16="http://schemas.microsoft.com/office/drawing/2014/main" id="{7DA1884C-C1B7-9964-2947-A9003EFD6B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00747" y="8392088"/>
            <a:ext cx="1345528" cy="1548809"/>
          </a:xfrm>
          <a:prstGeom prst="rect">
            <a:avLst/>
          </a:prstGeom>
        </p:spPr>
      </p:pic>
      <p:sp>
        <p:nvSpPr>
          <p:cNvPr id="24" name="テキスト ボックス 23">
            <a:extLst>
              <a:ext uri="{FF2B5EF4-FFF2-40B4-BE49-F238E27FC236}">
                <a16:creationId xmlns:a16="http://schemas.microsoft.com/office/drawing/2014/main" id="{6418B0E1-4F5B-B7A8-0576-8634B5B1F213}"/>
              </a:ext>
            </a:extLst>
          </p:cNvPr>
          <p:cNvSpPr txBox="1"/>
          <p:nvPr/>
        </p:nvSpPr>
        <p:spPr>
          <a:xfrm>
            <a:off x="14720294" y="9784796"/>
            <a:ext cx="1325981" cy="471923"/>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1" i="0" u="none" strike="noStrike" cap="none" spc="0" normalizeH="0" baseline="0" dirty="0">
                <a:ln>
                  <a:noFill/>
                </a:ln>
                <a:solidFill>
                  <a:srgbClr val="FFFF00"/>
                </a:solidFill>
                <a:effectLst/>
                <a:uFillTx/>
                <a:latin typeface="Helvetica Neue"/>
                <a:ea typeface="Helvetica Neue"/>
                <a:cs typeface="Helvetica Neue"/>
                <a:sym typeface="Helvetica Neue"/>
              </a:rPr>
              <a:t>B-mode</a:t>
            </a:r>
            <a:endParaRPr kumimoji="0" lang="ja-JP" altLang="en-US" sz="2400" b="1" i="0" u="none" strike="noStrike" cap="none" spc="0" normalizeH="0" baseline="0" dirty="0">
              <a:ln>
                <a:noFill/>
              </a:ln>
              <a:solidFill>
                <a:srgbClr val="FFFF00"/>
              </a:solidFill>
              <a:effectLst/>
              <a:uFillTx/>
              <a:latin typeface="Helvetica Neue"/>
              <a:ea typeface="Helvetica Neue"/>
              <a:cs typeface="Helvetica Neue"/>
              <a:sym typeface="Helvetica Neue"/>
            </a:endParaRPr>
          </a:p>
        </p:txBody>
      </p:sp>
      <p:sp>
        <p:nvSpPr>
          <p:cNvPr id="25" name="テキスト ボックス 24">
            <a:extLst>
              <a:ext uri="{FF2B5EF4-FFF2-40B4-BE49-F238E27FC236}">
                <a16:creationId xmlns:a16="http://schemas.microsoft.com/office/drawing/2014/main" id="{6CB4B7B9-C589-D21D-FDA6-09D0B1861268}"/>
              </a:ext>
            </a:extLst>
          </p:cNvPr>
          <p:cNvSpPr txBox="1"/>
          <p:nvPr/>
        </p:nvSpPr>
        <p:spPr>
          <a:xfrm>
            <a:off x="19890208" y="12307643"/>
            <a:ext cx="405078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1600" b="0" i="0" u="none" strike="noStrike" cap="none" spc="0" normalizeH="0" baseline="0" dirty="0" err="1">
                <a:ln>
                  <a:noFill/>
                </a:ln>
                <a:solidFill>
                  <a:srgbClr val="000000"/>
                </a:solidFill>
                <a:effectLst/>
                <a:uFillTx/>
                <a:latin typeface="Helvetica Neue"/>
                <a:ea typeface="Helvetica Neue"/>
                <a:cs typeface="Helvetica Neue"/>
                <a:sym typeface="Helvetica Neue"/>
              </a:rPr>
              <a:t>Frpm</a:t>
            </a:r>
            <a:r>
              <a:rPr kumimoji="0" lang="en-US" altLang="ja-JP" sz="1600" b="0" i="0" u="none" strike="noStrike" cap="none" spc="0" normalizeH="0" baseline="0" dirty="0">
                <a:ln>
                  <a:noFill/>
                </a:ln>
                <a:solidFill>
                  <a:srgbClr val="000000"/>
                </a:solidFill>
                <a:effectLst/>
                <a:uFillTx/>
                <a:latin typeface="Helvetica Neue"/>
                <a:ea typeface="Helvetica Neue"/>
                <a:cs typeface="Helvetica Neue"/>
                <a:sym typeface="Helvetica Neue"/>
              </a:rPr>
              <a:t>  “Cosmology” ed. Sato and </a:t>
            </a:r>
            <a:r>
              <a:rPr kumimoji="0" lang="en-US" altLang="ja-JP" sz="1600" b="0" i="0" u="none" strike="noStrike" cap="none" spc="0" normalizeH="0" baseline="0" dirty="0" err="1">
                <a:ln>
                  <a:noFill/>
                </a:ln>
                <a:solidFill>
                  <a:srgbClr val="000000"/>
                </a:solidFill>
                <a:effectLst/>
                <a:uFillTx/>
                <a:latin typeface="Helvetica Neue"/>
                <a:ea typeface="Helvetica Neue"/>
                <a:cs typeface="Helvetica Neue"/>
                <a:sym typeface="Helvetica Neue"/>
              </a:rPr>
              <a:t>Futamase</a:t>
            </a:r>
            <a:endParaRPr kumimoji="0" lang="ja-JP" altLang="en-US" sz="16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91456390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he challenge of B-modes detection"/>
          <p:cNvSpPr txBox="1"/>
          <p:nvPr/>
        </p:nvSpPr>
        <p:spPr>
          <a:xfrm>
            <a:off x="257412" y="158511"/>
            <a:ext cx="17384317"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9000">
                <a:solidFill>
                  <a:srgbClr val="113362"/>
                </a:solidFill>
                <a:latin typeface="Times New Roman"/>
                <a:ea typeface="Times New Roman"/>
                <a:cs typeface="Times New Roman"/>
                <a:sym typeface="Times New Roman"/>
              </a:defRPr>
            </a:lvl1pPr>
          </a:lstStyle>
          <a:p>
            <a:r>
              <a:t>The challenge of B-modes detection</a:t>
            </a:r>
          </a:p>
        </p:txBody>
      </p:sp>
      <p:pic>
        <p:nvPicPr>
          <p:cNvPr id="279" name="pasted-image.png" descr="pasted-image.png"/>
          <p:cNvPicPr>
            <a:picLocks noChangeAspect="1"/>
          </p:cNvPicPr>
          <p:nvPr/>
        </p:nvPicPr>
        <p:blipFill>
          <a:blip r:embed="rId3"/>
          <a:stretch>
            <a:fillRect/>
          </a:stretch>
        </p:blipFill>
        <p:spPr>
          <a:xfrm>
            <a:off x="9601899" y="3085525"/>
            <a:ext cx="14761053" cy="8391933"/>
          </a:xfrm>
          <a:prstGeom prst="rect">
            <a:avLst/>
          </a:prstGeom>
          <a:ln w="12700">
            <a:miter lim="400000"/>
          </a:ln>
        </p:spPr>
      </p:pic>
      <p:sp>
        <p:nvSpPr>
          <p:cNvPr id="280" name="Google Shape;247;p27"/>
          <p:cNvSpPr txBox="1"/>
          <p:nvPr/>
        </p:nvSpPr>
        <p:spPr>
          <a:xfrm>
            <a:off x="587039" y="3095149"/>
            <a:ext cx="9004815" cy="89254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spcBef>
                <a:spcPts val="16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The </a:t>
            </a:r>
            <a:r>
              <a:rPr i="1" dirty="0"/>
              <a:t>B</a:t>
            </a:r>
            <a:r>
              <a:rPr dirty="0"/>
              <a:t>-mode signal is expected to have an amplitude at least </a:t>
            </a:r>
            <a:r>
              <a:rPr dirty="0">
                <a:solidFill>
                  <a:srgbClr val="FF0000"/>
                </a:solidFill>
              </a:rPr>
              <a:t>3 orders of magnitude </a:t>
            </a:r>
            <a:r>
              <a:rPr dirty="0"/>
              <a:t>below the CMB temperature anisotropies</a:t>
            </a:r>
          </a:p>
          <a:p>
            <a:pPr marL="381000" indent="-381000" algn="l" defTabSz="914400">
              <a:spcBef>
                <a:spcPts val="16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i="1" dirty="0" err="1"/>
              <a:t>LiteBIRD</a:t>
            </a:r>
            <a:r>
              <a:rPr dirty="0"/>
              <a:t> is targeting a sensitivity level in polarization </a:t>
            </a:r>
            <a:r>
              <a:rPr dirty="0">
                <a:solidFill>
                  <a:srgbClr val="FF0000"/>
                </a:solidFill>
              </a:rPr>
              <a:t>~30 times better than Planck</a:t>
            </a:r>
          </a:p>
          <a:p>
            <a:pPr marL="381000" indent="-381000" algn="l" defTabSz="914400">
              <a:spcBef>
                <a:spcPts val="16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This extremely good statistical uncertainty must go in parallel with exquisite control of:</a:t>
            </a:r>
          </a:p>
          <a:p>
            <a:pPr marL="1016000" indent="-381000" algn="l" defTabSz="914400">
              <a:spcBef>
                <a:spcPts val="1600"/>
              </a:spcBef>
              <a:buSzPct val="80000"/>
              <a:buAutoNum type="arabicPeriod"/>
              <a:defRPr sz="3800" b="0">
                <a:solidFill>
                  <a:srgbClr val="113362"/>
                </a:solidFill>
                <a:latin typeface="Times New Roman"/>
                <a:ea typeface="Times New Roman"/>
                <a:cs typeface="Times New Roman"/>
                <a:sym typeface="Times New Roman"/>
              </a:defRPr>
            </a:pPr>
            <a:r>
              <a:rPr b="1" dirty="0">
                <a:solidFill>
                  <a:srgbClr val="FF0000"/>
                </a:solidFill>
              </a:rPr>
              <a:t>Instrument systematic </a:t>
            </a:r>
            <a:r>
              <a:rPr dirty="0"/>
              <a:t>uncertainties</a:t>
            </a:r>
          </a:p>
          <a:p>
            <a:pPr marL="1016000" indent="-381000" algn="l" defTabSz="914400">
              <a:spcBef>
                <a:spcPts val="1600"/>
              </a:spcBef>
              <a:buSzPct val="80000"/>
              <a:buAutoNum type="arabicPeriod"/>
              <a:defRPr sz="3800" b="0">
                <a:solidFill>
                  <a:srgbClr val="113362"/>
                </a:solidFill>
                <a:latin typeface="Times New Roman"/>
                <a:ea typeface="Times New Roman"/>
                <a:cs typeface="Times New Roman"/>
                <a:sym typeface="Times New Roman"/>
              </a:defRPr>
            </a:pPr>
            <a:r>
              <a:rPr b="1" dirty="0">
                <a:solidFill>
                  <a:srgbClr val="FF0000"/>
                </a:solidFill>
              </a:rPr>
              <a:t>Galactic foreground</a:t>
            </a:r>
            <a:r>
              <a:rPr dirty="0">
                <a:solidFill>
                  <a:srgbClr val="FF0000"/>
                </a:solidFill>
              </a:rPr>
              <a:t> </a:t>
            </a:r>
            <a:r>
              <a:rPr dirty="0"/>
              <a:t>contamination</a:t>
            </a:r>
          </a:p>
          <a:p>
            <a:pPr marL="1016000" indent="-381000" algn="l" defTabSz="914400">
              <a:spcBef>
                <a:spcPts val="1600"/>
              </a:spcBef>
              <a:buSzPct val="80000"/>
              <a:buAutoNum type="arabicPeriod"/>
              <a:defRPr sz="3800" b="0">
                <a:solidFill>
                  <a:srgbClr val="113362"/>
                </a:solidFill>
                <a:latin typeface="Times New Roman"/>
                <a:ea typeface="Times New Roman"/>
                <a:cs typeface="Times New Roman"/>
                <a:sym typeface="Times New Roman"/>
              </a:defRPr>
            </a:pPr>
            <a:r>
              <a:rPr b="1" dirty="0">
                <a:solidFill>
                  <a:srgbClr val="FF0000"/>
                </a:solidFill>
              </a:rPr>
              <a:t>“Lensing B-mode signal”</a:t>
            </a:r>
            <a:r>
              <a:rPr dirty="0">
                <a:solidFill>
                  <a:srgbClr val="FF0000"/>
                </a:solidFill>
              </a:rPr>
              <a:t> </a:t>
            </a:r>
            <a:r>
              <a:rPr dirty="0"/>
              <a:t>induced by gravitational lensing</a:t>
            </a:r>
          </a:p>
          <a:p>
            <a:pPr marL="1016000" indent="-381000" algn="l" defTabSz="914400">
              <a:spcBef>
                <a:spcPts val="1600"/>
              </a:spcBef>
              <a:buSzPct val="80000"/>
              <a:buAutoNum type="arabicPeriod"/>
              <a:defRPr sz="3800" b="0">
                <a:solidFill>
                  <a:srgbClr val="113362"/>
                </a:solidFill>
                <a:latin typeface="Times New Roman"/>
                <a:ea typeface="Times New Roman"/>
                <a:cs typeface="Times New Roman"/>
                <a:sym typeface="Times New Roman"/>
              </a:defRPr>
            </a:pPr>
            <a:r>
              <a:rPr dirty="0"/>
              <a:t>Observer biases</a:t>
            </a:r>
          </a:p>
        </p:txBody>
      </p:sp>
      <p:sp>
        <p:nvSpPr>
          <p:cNvPr id="281" name="Image credit: Josquin Errard"/>
          <p:cNvSpPr txBox="1"/>
          <p:nvPr/>
        </p:nvSpPr>
        <p:spPr>
          <a:xfrm>
            <a:off x="15417569" y="11677091"/>
            <a:ext cx="8306015" cy="5658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r">
              <a:defRPr sz="3400" b="0" i="1">
                <a:solidFill>
                  <a:srgbClr val="113362"/>
                </a:solidFill>
                <a:latin typeface="Times New Roman"/>
                <a:ea typeface="Times New Roman"/>
                <a:cs typeface="Times New Roman"/>
                <a:sym typeface="Times New Roman"/>
              </a:defRPr>
            </a:lvl1pPr>
          </a:lstStyle>
          <a:p>
            <a:r>
              <a:t>Image credit: Josquin Errard</a:t>
            </a:r>
          </a:p>
        </p:txBody>
      </p:sp>
      <p:sp>
        <p:nvSpPr>
          <p:cNvPr id="2" name="スライド番号プレースホルダー 1">
            <a:extLst>
              <a:ext uri="{FF2B5EF4-FFF2-40B4-BE49-F238E27FC236}">
                <a16:creationId xmlns:a16="http://schemas.microsoft.com/office/drawing/2014/main" id="{EA15635F-5217-38B5-4D01-5E17DE46E5FF}"/>
              </a:ext>
            </a:extLst>
          </p:cNvPr>
          <p:cNvSpPr>
            <a:spLocks noGrp="1"/>
          </p:cNvSpPr>
          <p:nvPr>
            <p:ph type="sldNum" sz="quarter" idx="2"/>
          </p:nvPr>
        </p:nvSpPr>
        <p:spPr/>
        <p:txBody>
          <a:bodyPr/>
          <a:lstStyle/>
          <a:p>
            <a:fld id="{86CB4B4D-7CA3-9044-876B-883B54F8677D}" type="slidenum">
              <a:rPr lang="en-US" altLang="ja-JP" smtClean="0"/>
              <a:t>13</a:t>
            </a:fld>
            <a:endParaRPr lang="en-US" altLang="ja-JP"/>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LiteBIRD main scientific objectives"/>
          <p:cNvSpPr txBox="1"/>
          <p:nvPr/>
        </p:nvSpPr>
        <p:spPr>
          <a:xfrm>
            <a:off x="257412" y="158511"/>
            <a:ext cx="17224699"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i="1" dirty="0" err="1"/>
              <a:t>LiteBIRD</a:t>
            </a:r>
            <a:r>
              <a:rPr dirty="0"/>
              <a:t> main scientific objectives</a:t>
            </a:r>
          </a:p>
        </p:txBody>
      </p:sp>
      <p:grpSp>
        <p:nvGrpSpPr>
          <p:cNvPr id="412" name="Agrupar"/>
          <p:cNvGrpSpPr/>
          <p:nvPr/>
        </p:nvGrpSpPr>
        <p:grpSpPr>
          <a:xfrm>
            <a:off x="11431235" y="2150923"/>
            <a:ext cx="12702124" cy="10620280"/>
            <a:chOff x="0" y="0"/>
            <a:chExt cx="12702123" cy="10620279"/>
          </a:xfrm>
        </p:grpSpPr>
        <p:pic>
          <p:nvPicPr>
            <p:cNvPr id="385" name="LBPTEP.pdf" descr="LBPTEP.pdf"/>
            <p:cNvPicPr>
              <a:picLocks noChangeAspect="1"/>
            </p:cNvPicPr>
            <p:nvPr/>
          </p:nvPicPr>
          <p:blipFill>
            <a:blip r:embed="rId3"/>
            <a:stretch>
              <a:fillRect/>
            </a:stretch>
          </p:blipFill>
          <p:spPr>
            <a:xfrm>
              <a:off x="0" y="0"/>
              <a:ext cx="12702124" cy="10620280"/>
            </a:xfrm>
            <a:prstGeom prst="rect">
              <a:avLst/>
            </a:prstGeom>
            <a:ln w="12700" cap="flat">
              <a:noFill/>
              <a:miter lim="400000"/>
            </a:ln>
            <a:effectLst/>
          </p:spPr>
        </p:pic>
        <p:sp>
          <p:nvSpPr>
            <p:cNvPr id="386" name="Rectángulo"/>
            <p:cNvSpPr/>
            <p:nvPr/>
          </p:nvSpPr>
          <p:spPr>
            <a:xfrm>
              <a:off x="1192907" y="2229302"/>
              <a:ext cx="2663571" cy="3000139"/>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87" name="Círculo"/>
            <p:cNvSpPr/>
            <p:nvPr/>
          </p:nvSpPr>
          <p:spPr>
            <a:xfrm>
              <a:off x="1257615" y="2285398"/>
              <a:ext cx="192928" cy="192928"/>
            </a:xfrm>
            <a:prstGeom prst="ellipse">
              <a:avLst/>
            </a:prstGeom>
            <a:solidFill>
              <a:srgbClr val="5CA7F8"/>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88" name="Planck"/>
            <p:cNvSpPr txBox="1"/>
            <p:nvPr/>
          </p:nvSpPr>
          <p:spPr>
            <a:xfrm>
              <a:off x="1511427" y="2070238"/>
              <a:ext cx="2449576" cy="6232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5CA7F8"/>
                  </a:solidFill>
                  <a:latin typeface="Palatino"/>
                  <a:ea typeface="Palatino"/>
                  <a:cs typeface="Palatino"/>
                  <a:sym typeface="Palatino"/>
                </a:defRPr>
              </a:lvl1pPr>
            </a:lstStyle>
            <a:p>
              <a:r>
                <a:t>Planck</a:t>
              </a:r>
            </a:p>
          </p:txBody>
        </p:sp>
        <p:sp>
          <p:nvSpPr>
            <p:cNvPr id="389" name="Círculo"/>
            <p:cNvSpPr/>
            <p:nvPr/>
          </p:nvSpPr>
          <p:spPr>
            <a:xfrm>
              <a:off x="1257615" y="2714697"/>
              <a:ext cx="192928" cy="192928"/>
            </a:xfrm>
            <a:prstGeom prst="ellipse">
              <a:avLst/>
            </a:prstGeom>
            <a:solidFill>
              <a:srgbClr val="C0C0C0"/>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90" name="WMAP"/>
            <p:cNvSpPr txBox="1"/>
            <p:nvPr/>
          </p:nvSpPr>
          <p:spPr>
            <a:xfrm>
              <a:off x="1511427" y="2499537"/>
              <a:ext cx="2166659" cy="6232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C0C0C0"/>
                  </a:solidFill>
                  <a:latin typeface="Palatino"/>
                  <a:ea typeface="Palatino"/>
                  <a:cs typeface="Palatino"/>
                  <a:sym typeface="Palatino"/>
                </a:defRPr>
              </a:lvl1pPr>
            </a:lstStyle>
            <a:p>
              <a:r>
                <a:t>WMAP</a:t>
              </a:r>
            </a:p>
          </p:txBody>
        </p:sp>
        <p:sp>
          <p:nvSpPr>
            <p:cNvPr id="391" name="Círculo"/>
            <p:cNvSpPr/>
            <p:nvPr/>
          </p:nvSpPr>
          <p:spPr>
            <a:xfrm>
              <a:off x="1257615" y="3143996"/>
              <a:ext cx="192928" cy="192929"/>
            </a:xfrm>
            <a:prstGeom prst="ellipse">
              <a:avLst/>
            </a:prstGeom>
            <a:solidFill>
              <a:srgbClr val="EA8677"/>
            </a:solidFill>
            <a:ln w="12700" cap="flat">
              <a:noFill/>
              <a:miter lim="400000"/>
            </a:ln>
            <a:effectLst/>
          </p:spPr>
          <p:txBody>
            <a:bodyPr wrap="square" lIns="71437" tIns="71437" rIns="71437" bIns="71437" numCol="1" anchor="ctr">
              <a:noAutofit/>
            </a:bodyPr>
            <a:lstStyle/>
            <a:p>
              <a:pPr defTabSz="821531">
                <a:defRPr b="0">
                  <a:solidFill>
                    <a:srgbClr val="EA8677"/>
                  </a:solidFill>
                  <a:latin typeface="+mn-lt"/>
                  <a:ea typeface="+mn-ea"/>
                  <a:cs typeface="+mn-cs"/>
                  <a:sym typeface="Helvetica Neue Medium"/>
                </a:defRPr>
              </a:pPr>
              <a:endParaRPr/>
            </a:p>
          </p:txBody>
        </p:sp>
        <p:sp>
          <p:nvSpPr>
            <p:cNvPr id="392" name="Círculo"/>
            <p:cNvSpPr/>
            <p:nvPr/>
          </p:nvSpPr>
          <p:spPr>
            <a:xfrm>
              <a:off x="1257615" y="3573296"/>
              <a:ext cx="192928" cy="192928"/>
            </a:xfrm>
            <a:prstGeom prst="ellipse">
              <a:avLst/>
            </a:prstGeom>
            <a:solidFill>
              <a:srgbClr val="E9C967"/>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93" name="Círculo"/>
            <p:cNvSpPr/>
            <p:nvPr/>
          </p:nvSpPr>
          <p:spPr>
            <a:xfrm>
              <a:off x="1257615" y="4002595"/>
              <a:ext cx="192928" cy="192928"/>
            </a:xfrm>
            <a:prstGeom prst="ellipse">
              <a:avLst/>
            </a:prstGeom>
            <a:solidFill>
              <a:srgbClr val="A5C13D"/>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94" name="Círculo"/>
            <p:cNvSpPr/>
            <p:nvPr/>
          </p:nvSpPr>
          <p:spPr>
            <a:xfrm>
              <a:off x="1257615" y="4431894"/>
              <a:ext cx="192928" cy="192928"/>
            </a:xfrm>
            <a:prstGeom prst="ellipse">
              <a:avLst/>
            </a:prstGeom>
            <a:solidFill>
              <a:srgbClr val="B15590"/>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395" name="ACT"/>
            <p:cNvSpPr txBox="1"/>
            <p:nvPr/>
          </p:nvSpPr>
          <p:spPr>
            <a:xfrm>
              <a:off x="1511427" y="2928837"/>
              <a:ext cx="2830203" cy="6232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EA8677"/>
                  </a:solidFill>
                  <a:latin typeface="Palatino"/>
                  <a:ea typeface="Palatino"/>
                  <a:cs typeface="Palatino"/>
                  <a:sym typeface="Palatino"/>
                </a:defRPr>
              </a:lvl1pPr>
            </a:lstStyle>
            <a:p>
              <a:r>
                <a:t>ACT</a:t>
              </a:r>
            </a:p>
          </p:txBody>
        </p:sp>
        <p:sp>
          <p:nvSpPr>
            <p:cNvPr id="396" name="SPTpol"/>
            <p:cNvSpPr txBox="1"/>
            <p:nvPr/>
          </p:nvSpPr>
          <p:spPr>
            <a:xfrm>
              <a:off x="1511427" y="3358136"/>
              <a:ext cx="2356559" cy="6232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E9C967"/>
                  </a:solidFill>
                  <a:latin typeface="Palatino"/>
                  <a:ea typeface="Palatino"/>
                  <a:cs typeface="Palatino"/>
                  <a:sym typeface="Palatino"/>
                </a:defRPr>
              </a:lvl1pPr>
            </a:lstStyle>
            <a:p>
              <a:r>
                <a:t>SPTpol</a:t>
              </a:r>
            </a:p>
          </p:txBody>
        </p:sp>
        <p:sp>
          <p:nvSpPr>
            <p:cNvPr id="397" name="POLARBEAR"/>
            <p:cNvSpPr txBox="1"/>
            <p:nvPr/>
          </p:nvSpPr>
          <p:spPr>
            <a:xfrm>
              <a:off x="1511427" y="3787435"/>
              <a:ext cx="3929788" cy="6232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A5C13D"/>
                  </a:solidFill>
                  <a:latin typeface="Palatino"/>
                  <a:ea typeface="Palatino"/>
                  <a:cs typeface="Palatino"/>
                  <a:sym typeface="Palatino"/>
                </a:defRPr>
              </a:lvl1pPr>
            </a:lstStyle>
            <a:p>
              <a:r>
                <a:t>POLARBEAR</a:t>
              </a:r>
            </a:p>
          </p:txBody>
        </p:sp>
        <p:sp>
          <p:nvSpPr>
            <p:cNvPr id="398" name="BICEP2/Keck"/>
            <p:cNvSpPr txBox="1"/>
            <p:nvPr/>
          </p:nvSpPr>
          <p:spPr>
            <a:xfrm>
              <a:off x="1511427" y="4216734"/>
              <a:ext cx="3515241" cy="6232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solidFill>
                    <a:srgbClr val="B15590"/>
                  </a:solidFill>
                  <a:latin typeface="Palatino"/>
                  <a:ea typeface="Palatino"/>
                  <a:cs typeface="Palatino"/>
                  <a:sym typeface="Palatino"/>
                </a:defRPr>
              </a:lvl1pPr>
            </a:lstStyle>
            <a:p>
              <a:r>
                <a:t>BICEP2/Keck</a:t>
              </a:r>
            </a:p>
          </p:txBody>
        </p:sp>
        <p:pic>
          <p:nvPicPr>
            <p:cNvPr id="399" name="latex-image-1.pdf" descr="latex-image-1.pdf"/>
            <p:cNvPicPr>
              <a:picLocks noChangeAspect="1"/>
            </p:cNvPicPr>
            <p:nvPr/>
          </p:nvPicPr>
          <p:blipFill>
            <a:blip r:embed="rId4"/>
            <a:stretch>
              <a:fillRect/>
            </a:stretch>
          </p:blipFill>
          <p:spPr>
            <a:xfrm>
              <a:off x="4651376" y="982091"/>
              <a:ext cx="715288" cy="441796"/>
            </a:xfrm>
            <a:prstGeom prst="rect">
              <a:avLst/>
            </a:prstGeom>
            <a:ln w="12700" cap="flat">
              <a:noFill/>
              <a:miter lim="400000"/>
            </a:ln>
            <a:effectLst/>
          </p:spPr>
        </p:pic>
        <p:pic>
          <p:nvPicPr>
            <p:cNvPr id="400" name="pasted-image.pdf" descr="pasted-image.pdf"/>
            <p:cNvPicPr>
              <a:picLocks noChangeAspect="1"/>
            </p:cNvPicPr>
            <p:nvPr/>
          </p:nvPicPr>
          <p:blipFill>
            <a:blip r:embed="rId5"/>
            <a:stretch>
              <a:fillRect/>
            </a:stretch>
          </p:blipFill>
          <p:spPr>
            <a:xfrm>
              <a:off x="9455136" y="2386503"/>
              <a:ext cx="746845" cy="441796"/>
            </a:xfrm>
            <a:prstGeom prst="rect">
              <a:avLst/>
            </a:prstGeom>
            <a:ln w="12700" cap="flat">
              <a:noFill/>
              <a:miter lim="400000"/>
            </a:ln>
            <a:effectLst/>
          </p:spPr>
        </p:pic>
        <p:pic>
          <p:nvPicPr>
            <p:cNvPr id="401" name="pasted-image.pdf" descr="pasted-image.pdf"/>
            <p:cNvPicPr>
              <a:picLocks noChangeAspect="1"/>
            </p:cNvPicPr>
            <p:nvPr/>
          </p:nvPicPr>
          <p:blipFill>
            <a:blip r:embed="rId6"/>
            <a:stretch>
              <a:fillRect/>
            </a:stretch>
          </p:blipFill>
          <p:spPr>
            <a:xfrm>
              <a:off x="10290466" y="4576120"/>
              <a:ext cx="1430575" cy="494391"/>
            </a:xfrm>
            <a:prstGeom prst="rect">
              <a:avLst/>
            </a:prstGeom>
            <a:ln w="12700" cap="flat">
              <a:noFill/>
              <a:miter lim="400000"/>
            </a:ln>
            <a:effectLst/>
          </p:spPr>
        </p:pic>
        <p:sp>
          <p:nvSpPr>
            <p:cNvPr id="402" name="Círculo"/>
            <p:cNvSpPr/>
            <p:nvPr/>
          </p:nvSpPr>
          <p:spPr>
            <a:xfrm>
              <a:off x="1258822" y="4849461"/>
              <a:ext cx="192928" cy="192928"/>
            </a:xfrm>
            <a:prstGeom prst="ellipse">
              <a:avLst/>
            </a:prstGeom>
            <a:solidFill>
              <a:srgbClr val="141514"/>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403" name="LiteBIRD"/>
            <p:cNvSpPr txBox="1"/>
            <p:nvPr/>
          </p:nvSpPr>
          <p:spPr>
            <a:xfrm>
              <a:off x="1512633" y="4634301"/>
              <a:ext cx="3515241" cy="6232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lgn="l" defTabSz="821531">
                <a:defRPr sz="2900">
                  <a:latin typeface="Palatino"/>
                  <a:ea typeface="Palatino"/>
                  <a:cs typeface="Palatino"/>
                  <a:sym typeface="Palatino"/>
                </a:defRPr>
              </a:lvl1pPr>
            </a:lstStyle>
            <a:p>
              <a:r>
                <a:t>LiteBIRD</a:t>
              </a:r>
            </a:p>
          </p:txBody>
        </p:sp>
        <p:sp>
          <p:nvSpPr>
            <p:cNvPr id="404" name="Rectángulo"/>
            <p:cNvSpPr/>
            <p:nvPr/>
          </p:nvSpPr>
          <p:spPr>
            <a:xfrm>
              <a:off x="8997991" y="1642141"/>
              <a:ext cx="1791681"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405" name="Rectángulo"/>
            <p:cNvSpPr/>
            <p:nvPr/>
          </p:nvSpPr>
          <p:spPr>
            <a:xfrm>
              <a:off x="9307330" y="3719579"/>
              <a:ext cx="1791681"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406" name="Rectángulo"/>
            <p:cNvSpPr/>
            <p:nvPr/>
          </p:nvSpPr>
          <p:spPr>
            <a:xfrm>
              <a:off x="9442350" y="5772115"/>
              <a:ext cx="1184383"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407" name="Rectángulo"/>
            <p:cNvSpPr/>
            <p:nvPr/>
          </p:nvSpPr>
          <p:spPr>
            <a:xfrm>
              <a:off x="8357132" y="8272901"/>
              <a:ext cx="1184383"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408" name="Rectángulo"/>
            <p:cNvSpPr/>
            <p:nvPr/>
          </p:nvSpPr>
          <p:spPr>
            <a:xfrm>
              <a:off x="5474108" y="7301275"/>
              <a:ext cx="699579" cy="210624"/>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pic>
          <p:nvPicPr>
            <p:cNvPr id="409" name="pasted-image.png" descr="pasted-image.png"/>
            <p:cNvPicPr>
              <a:picLocks noChangeAspect="1"/>
            </p:cNvPicPr>
            <p:nvPr/>
          </p:nvPicPr>
          <p:blipFill>
            <a:blip r:embed="rId7"/>
            <a:stretch>
              <a:fillRect/>
            </a:stretch>
          </p:blipFill>
          <p:spPr>
            <a:xfrm rot="21538433">
              <a:off x="5461586" y="7306423"/>
              <a:ext cx="192928" cy="90034"/>
            </a:xfrm>
            <a:prstGeom prst="rect">
              <a:avLst/>
            </a:prstGeom>
            <a:ln w="12700" cap="flat">
              <a:noFill/>
              <a:miter lim="400000"/>
            </a:ln>
            <a:effectLst/>
          </p:spPr>
        </p:pic>
        <p:sp>
          <p:nvSpPr>
            <p:cNvPr id="410" name="Rectángulo"/>
            <p:cNvSpPr/>
            <p:nvPr/>
          </p:nvSpPr>
          <p:spPr>
            <a:xfrm>
              <a:off x="8286886" y="7258967"/>
              <a:ext cx="3495311" cy="623248"/>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pic>
          <p:nvPicPr>
            <p:cNvPr id="411" name="latex-image-1.pdf" descr="latex-image-1.pdf"/>
            <p:cNvPicPr>
              <a:picLocks noChangeAspect="1"/>
            </p:cNvPicPr>
            <p:nvPr/>
          </p:nvPicPr>
          <p:blipFill>
            <a:blip r:embed="rId8"/>
            <a:stretch>
              <a:fillRect/>
            </a:stretch>
          </p:blipFill>
          <p:spPr>
            <a:xfrm>
              <a:off x="8319522" y="7352232"/>
              <a:ext cx="3294357" cy="481082"/>
            </a:xfrm>
            <a:prstGeom prst="rect">
              <a:avLst/>
            </a:prstGeom>
            <a:ln w="12700" cap="flat">
              <a:noFill/>
              <a:miter lim="400000"/>
            </a:ln>
            <a:effectLst/>
          </p:spPr>
        </p:pic>
      </p:grpSp>
      <p:sp>
        <p:nvSpPr>
          <p:cNvPr id="413" name="Google Shape;247;p27"/>
          <p:cNvSpPr txBox="1"/>
          <p:nvPr/>
        </p:nvSpPr>
        <p:spPr>
          <a:xfrm>
            <a:off x="456960" y="2817808"/>
            <a:ext cx="10726688" cy="98541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Definitive search for the </a:t>
            </a:r>
            <a:r>
              <a:rPr b="1" i="1" dirty="0">
                <a:solidFill>
                  <a:srgbClr val="FF0000"/>
                </a:solidFill>
              </a:rPr>
              <a:t>B</a:t>
            </a:r>
            <a:r>
              <a:rPr b="1" dirty="0">
                <a:solidFill>
                  <a:srgbClr val="FF0000"/>
                </a:solidFill>
              </a:rPr>
              <a:t>-mode signal</a:t>
            </a:r>
            <a:r>
              <a:rPr dirty="0">
                <a:solidFill>
                  <a:srgbClr val="FF0000"/>
                </a:solidFill>
              </a:rPr>
              <a:t> </a:t>
            </a:r>
            <a:r>
              <a:rPr dirty="0"/>
              <a:t>from </a:t>
            </a:r>
            <a:r>
              <a:rPr b="1" dirty="0">
                <a:solidFill>
                  <a:srgbClr val="FF0000"/>
                </a:solidFill>
              </a:rPr>
              <a:t>cosmic inflation</a:t>
            </a:r>
            <a:r>
              <a:rPr dirty="0">
                <a:solidFill>
                  <a:srgbClr val="FF0000"/>
                </a:solidFill>
              </a:rPr>
              <a:t> </a:t>
            </a:r>
            <a:r>
              <a:rPr dirty="0"/>
              <a:t>in the CMB polarization</a:t>
            </a:r>
          </a:p>
          <a:p>
            <a:pPr marL="1016000" lvl="6"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Making a discovery or ruling out well-motivated inflationary models</a:t>
            </a:r>
          </a:p>
          <a:p>
            <a:pPr marL="1016000" lvl="6" indent="-381000" algn="l" defTabSz="914400">
              <a:lnSpc>
                <a:spcPct val="110000"/>
              </a:lnSpc>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Insight into the quantum nature of gravity</a:t>
            </a:r>
          </a:p>
          <a:p>
            <a:pPr marL="381000" lvl="6" indent="-381000" algn="l" defTabSz="914400">
              <a:lnSpc>
                <a:spcPct val="110000"/>
              </a:lnSpc>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The inflationary (i.e. primordial) </a:t>
            </a:r>
            <a:r>
              <a:rPr i="1" dirty="0"/>
              <a:t>B</a:t>
            </a:r>
            <a:r>
              <a:rPr dirty="0"/>
              <a:t>-mode power is </a:t>
            </a:r>
          </a:p>
          <a:p>
            <a:pPr lvl="6" indent="0" algn="l" defTabSz="914400">
              <a:lnSpc>
                <a:spcPct val="110000"/>
              </a:lnSpc>
              <a:spcBef>
                <a:spcPts val="1400"/>
              </a:spcBef>
              <a:buClr>
                <a:srgbClr val="113362"/>
              </a:buClr>
              <a:buFont typeface="Arial"/>
              <a:defRPr sz="3900" b="0">
                <a:solidFill>
                  <a:srgbClr val="113362"/>
                </a:solidFill>
                <a:latin typeface="Times New Roman"/>
                <a:ea typeface="Times New Roman"/>
                <a:cs typeface="Times New Roman"/>
                <a:sym typeface="Times New Roman"/>
              </a:defRPr>
            </a:pPr>
            <a:r>
              <a:rPr dirty="0"/>
              <a:t>proportional to the </a:t>
            </a:r>
            <a:r>
              <a:rPr b="1" dirty="0">
                <a:solidFill>
                  <a:srgbClr val="FF0000"/>
                </a:solidFill>
              </a:rPr>
              <a:t>tensor-to-scalar ratio, </a:t>
            </a:r>
            <a:r>
              <a:rPr b="1" i="1" dirty="0">
                <a:solidFill>
                  <a:srgbClr val="FF0000"/>
                </a:solidFill>
              </a:rPr>
              <a:t>r</a:t>
            </a:r>
            <a:endParaRPr i="1" dirty="0">
              <a:solidFill>
                <a:srgbClr val="FF0000"/>
              </a:solidFill>
            </a:endParaRPr>
          </a:p>
          <a:p>
            <a:pPr marL="381000" lvl="6" indent="-381000" algn="l" defTabSz="914400">
              <a:lnSpc>
                <a:spcPct val="110000"/>
              </a:lnSpc>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Current best constraint: </a:t>
            </a:r>
            <a:r>
              <a:rPr i="1" dirty="0"/>
              <a:t>r</a:t>
            </a:r>
            <a:r>
              <a:rPr dirty="0"/>
              <a:t> &lt; 0.032 (95% C.L.) </a:t>
            </a:r>
          </a:p>
          <a:p>
            <a:pPr lvl="6" indent="0" algn="l" defTabSz="914400">
              <a:lnSpc>
                <a:spcPct val="110000"/>
              </a:lnSpc>
              <a:spcBef>
                <a:spcPts val="1400"/>
              </a:spcBef>
              <a:buClr>
                <a:srgbClr val="113362"/>
              </a:buClr>
              <a:buFont typeface="Arial"/>
              <a:defRPr sz="3200" b="0">
                <a:solidFill>
                  <a:srgbClr val="113362"/>
                </a:solidFill>
                <a:latin typeface="Times New Roman"/>
                <a:ea typeface="Times New Roman"/>
                <a:cs typeface="Times New Roman"/>
                <a:sym typeface="Times New Roman"/>
              </a:defRPr>
            </a:pPr>
            <a:r>
              <a:rPr dirty="0"/>
              <a:t>(</a:t>
            </a:r>
            <a:r>
              <a:rPr baseline="-12500" dirty="0"/>
              <a:t>📖 </a:t>
            </a:r>
            <a:r>
              <a:rPr dirty="0"/>
              <a:t>Tristram et al. 2022, combining BK18 and Planck PR4)</a:t>
            </a:r>
          </a:p>
          <a:p>
            <a:pPr marL="381000" indent="-381000" algn="l" defTabSz="914400">
              <a:lnSpc>
                <a:spcPct val="110000"/>
              </a:lnSpc>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sz="3900" dirty="0" err="1">
                <a:solidFill>
                  <a:srgbClr val="FF0000"/>
                </a:solidFill>
                <a:latin typeface="Times New Roman"/>
                <a:cs typeface="Times New Roman"/>
              </a:rPr>
              <a:t>LiteBIRD</a:t>
            </a:r>
            <a:r>
              <a:rPr sz="3900" dirty="0">
                <a:solidFill>
                  <a:srgbClr val="FF0000"/>
                </a:solidFill>
                <a:latin typeface="Times New Roman"/>
                <a:cs typeface="Times New Roman"/>
              </a:rPr>
              <a:t> will significantly improve the current sensitivity on r</a:t>
            </a:r>
          </a:p>
          <a:p>
            <a:pPr marL="381000" indent="-381000" algn="l" defTabSz="914400">
              <a:lnSpc>
                <a:spcPct val="110000"/>
              </a:lnSpc>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The final goal is to achieve</a:t>
            </a:r>
            <a:r>
              <a:rPr b="1" dirty="0">
                <a:solidFill>
                  <a:srgbClr val="F19E4B"/>
                </a:solidFill>
              </a:rPr>
              <a:t> </a:t>
            </a:r>
            <a:r>
              <a:rPr b="1" dirty="0">
                <a:solidFill>
                  <a:srgbClr val="FF0000"/>
                </a:solidFill>
              </a:rPr>
              <a:t>a total uncertainty of 𝛿</a:t>
            </a:r>
            <a:r>
              <a:rPr b="1" i="1" dirty="0">
                <a:solidFill>
                  <a:srgbClr val="FF0000"/>
                </a:solidFill>
              </a:rPr>
              <a:t>r</a:t>
            </a:r>
            <a:r>
              <a:rPr b="1" dirty="0">
                <a:solidFill>
                  <a:srgbClr val="FF0000"/>
                </a:solidFill>
              </a:rPr>
              <a:t>  ≲ 0.001 for r=0</a:t>
            </a:r>
          </a:p>
        </p:txBody>
      </p:sp>
      <p:sp>
        <p:nvSpPr>
          <p:cNvPr id="2" name="スライド番号プレースホルダー 1">
            <a:extLst>
              <a:ext uri="{FF2B5EF4-FFF2-40B4-BE49-F238E27FC236}">
                <a16:creationId xmlns:a16="http://schemas.microsoft.com/office/drawing/2014/main" id="{3AAA19E1-7CA0-FBD2-34EB-8C2B3CE3E2E2}"/>
              </a:ext>
            </a:extLst>
          </p:cNvPr>
          <p:cNvSpPr>
            <a:spLocks noGrp="1"/>
          </p:cNvSpPr>
          <p:nvPr>
            <p:ph type="sldNum" sz="quarter" idx="2"/>
          </p:nvPr>
        </p:nvSpPr>
        <p:spPr/>
        <p:txBody>
          <a:bodyPr/>
          <a:lstStyle/>
          <a:p>
            <a:fld id="{86CB4B4D-7CA3-9044-876B-883B54F8677D}" type="slidenum">
              <a:rPr lang="en-US" altLang="ja-JP" smtClean="0"/>
              <a:t>14</a:t>
            </a:fld>
            <a:endParaRPr lang="en-US" altLang="ja-JP"/>
          </a:p>
        </p:txBody>
      </p:sp>
      <p:sp>
        <p:nvSpPr>
          <p:cNvPr id="3" name="楕円 2">
            <a:extLst>
              <a:ext uri="{FF2B5EF4-FFF2-40B4-BE49-F238E27FC236}">
                <a16:creationId xmlns:a16="http://schemas.microsoft.com/office/drawing/2014/main" id="{B02A6FF1-E27D-8727-BF7A-F39EB90A2BB9}"/>
              </a:ext>
            </a:extLst>
          </p:cNvPr>
          <p:cNvSpPr/>
          <p:nvPr/>
        </p:nvSpPr>
        <p:spPr>
          <a:xfrm>
            <a:off x="19311223" y="8934308"/>
            <a:ext cx="3902210" cy="1959429"/>
          </a:xfrm>
          <a:prstGeom prst="ellipse">
            <a:avLst/>
          </a:prstGeom>
          <a:noFill/>
          <a:ln w="3175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ja-JP" altLang="en-US" sz="3200" b="0" i="0" u="none" strike="noStrike" cap="none" spc="0" normalizeH="0" baseline="0">
              <a:ln>
                <a:noFill/>
              </a:ln>
              <a:solidFill>
                <a:srgbClr val="FFFFFF"/>
              </a:solidFill>
              <a:effectLst/>
              <a:uFillTx/>
              <a:latin typeface="+mn-lt"/>
              <a:ea typeface="+mn-ea"/>
              <a:cs typeface="+mn-cs"/>
              <a:sym typeface="Helvetica Neue Medium"/>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02DC7-971D-302F-264E-AC209E220EC8}"/>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2EA132-8A56-FB59-2CD4-B1EB95809091}"/>
              </a:ext>
            </a:extLst>
          </p:cNvPr>
          <p:cNvSpPr>
            <a:spLocks noGrp="1"/>
          </p:cNvSpPr>
          <p:nvPr>
            <p:ph type="sldNum" sz="quarter" idx="2"/>
          </p:nvPr>
        </p:nvSpPr>
        <p:spPr/>
        <p:txBody>
          <a:bodyPr/>
          <a:lstStyle/>
          <a:p>
            <a:fld id="{86CB4B4D-7CA3-9044-876B-883B54F8677D}" type="slidenum">
              <a:rPr lang="en-US" altLang="ja-JP" smtClean="0"/>
              <a:t>15</a:t>
            </a:fld>
            <a:endParaRPr lang="en-US" altLang="ja-JP"/>
          </a:p>
        </p:txBody>
      </p:sp>
      <p:sp>
        <p:nvSpPr>
          <p:cNvPr id="4" name="LiteBIRD main scientific objectives">
            <a:extLst>
              <a:ext uri="{FF2B5EF4-FFF2-40B4-BE49-F238E27FC236}">
                <a16:creationId xmlns:a16="http://schemas.microsoft.com/office/drawing/2014/main" id="{799167D7-4618-F6E1-C85B-FB93CB59D8A8}"/>
              </a:ext>
            </a:extLst>
          </p:cNvPr>
          <p:cNvSpPr txBox="1"/>
          <p:nvPr/>
        </p:nvSpPr>
        <p:spPr>
          <a:xfrm>
            <a:off x="257412" y="95291"/>
            <a:ext cx="21230171"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Advantage of the observation from space:1</a:t>
            </a:r>
            <a:endParaRPr dirty="0"/>
          </a:p>
        </p:txBody>
      </p:sp>
      <p:grpSp>
        <p:nvGrpSpPr>
          <p:cNvPr id="3" name="Agrupar">
            <a:extLst>
              <a:ext uri="{FF2B5EF4-FFF2-40B4-BE49-F238E27FC236}">
                <a16:creationId xmlns:a16="http://schemas.microsoft.com/office/drawing/2014/main" id="{65251AD5-24A8-BAC5-F667-4BA21F8B39CC}"/>
              </a:ext>
            </a:extLst>
          </p:cNvPr>
          <p:cNvGrpSpPr/>
          <p:nvPr/>
        </p:nvGrpSpPr>
        <p:grpSpPr>
          <a:xfrm>
            <a:off x="11431235" y="2150923"/>
            <a:ext cx="12702124" cy="10620280"/>
            <a:chOff x="0" y="0"/>
            <a:chExt cx="12702123" cy="10620279"/>
          </a:xfrm>
        </p:grpSpPr>
        <p:pic>
          <p:nvPicPr>
            <p:cNvPr id="5" name="LBPTEP.pdf" descr="LBPTEP.pdf">
              <a:extLst>
                <a:ext uri="{FF2B5EF4-FFF2-40B4-BE49-F238E27FC236}">
                  <a16:creationId xmlns:a16="http://schemas.microsoft.com/office/drawing/2014/main" id="{B7B8E711-9AA9-9F21-1EBD-29555D410501}"/>
                </a:ext>
              </a:extLst>
            </p:cNvPr>
            <p:cNvPicPr>
              <a:picLocks noChangeAspect="1"/>
            </p:cNvPicPr>
            <p:nvPr/>
          </p:nvPicPr>
          <p:blipFill>
            <a:blip r:embed="rId3"/>
            <a:stretch>
              <a:fillRect/>
            </a:stretch>
          </p:blipFill>
          <p:spPr>
            <a:xfrm>
              <a:off x="0" y="0"/>
              <a:ext cx="12702124" cy="10620280"/>
            </a:xfrm>
            <a:prstGeom prst="rect">
              <a:avLst/>
            </a:prstGeom>
            <a:ln w="12700" cap="flat">
              <a:noFill/>
              <a:miter lim="400000"/>
            </a:ln>
            <a:effectLst/>
          </p:spPr>
        </p:pic>
        <p:sp>
          <p:nvSpPr>
            <p:cNvPr id="6" name="Rectángulo">
              <a:extLst>
                <a:ext uri="{FF2B5EF4-FFF2-40B4-BE49-F238E27FC236}">
                  <a16:creationId xmlns:a16="http://schemas.microsoft.com/office/drawing/2014/main" id="{8B9912C8-4CF6-54B6-3387-C1E9FA751003}"/>
                </a:ext>
              </a:extLst>
            </p:cNvPr>
            <p:cNvSpPr/>
            <p:nvPr/>
          </p:nvSpPr>
          <p:spPr>
            <a:xfrm>
              <a:off x="1192907" y="2229302"/>
              <a:ext cx="2663571" cy="3000139"/>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7" name="Círculo">
              <a:extLst>
                <a:ext uri="{FF2B5EF4-FFF2-40B4-BE49-F238E27FC236}">
                  <a16:creationId xmlns:a16="http://schemas.microsoft.com/office/drawing/2014/main" id="{C7B18F1D-27EA-B045-8B37-16C96A5A4465}"/>
                </a:ext>
              </a:extLst>
            </p:cNvPr>
            <p:cNvSpPr/>
            <p:nvPr/>
          </p:nvSpPr>
          <p:spPr>
            <a:xfrm>
              <a:off x="1257615" y="2285398"/>
              <a:ext cx="192928" cy="192928"/>
            </a:xfrm>
            <a:prstGeom prst="ellipse">
              <a:avLst/>
            </a:prstGeom>
            <a:solidFill>
              <a:srgbClr val="5CA7F8"/>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8" name="Planck">
              <a:extLst>
                <a:ext uri="{FF2B5EF4-FFF2-40B4-BE49-F238E27FC236}">
                  <a16:creationId xmlns:a16="http://schemas.microsoft.com/office/drawing/2014/main" id="{DF71C5BF-2BCA-B033-6F42-1FFCA025CB58}"/>
                </a:ext>
              </a:extLst>
            </p:cNvPr>
            <p:cNvSpPr txBox="1"/>
            <p:nvPr/>
          </p:nvSpPr>
          <p:spPr>
            <a:xfrm>
              <a:off x="1511427" y="2070238"/>
              <a:ext cx="2449576" cy="6232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5CA7F8"/>
                  </a:solidFill>
                  <a:latin typeface="Palatino"/>
                  <a:ea typeface="Palatino"/>
                  <a:cs typeface="Palatino"/>
                  <a:sym typeface="Palatino"/>
                </a:defRPr>
              </a:lvl1pPr>
            </a:lstStyle>
            <a:p>
              <a:r>
                <a:t>Planck</a:t>
              </a:r>
            </a:p>
          </p:txBody>
        </p:sp>
        <p:sp>
          <p:nvSpPr>
            <p:cNvPr id="9" name="Círculo">
              <a:extLst>
                <a:ext uri="{FF2B5EF4-FFF2-40B4-BE49-F238E27FC236}">
                  <a16:creationId xmlns:a16="http://schemas.microsoft.com/office/drawing/2014/main" id="{6AB2BF62-5FCD-845B-D2C5-551B6088C069}"/>
                </a:ext>
              </a:extLst>
            </p:cNvPr>
            <p:cNvSpPr/>
            <p:nvPr/>
          </p:nvSpPr>
          <p:spPr>
            <a:xfrm>
              <a:off x="1257615" y="2714697"/>
              <a:ext cx="192928" cy="192928"/>
            </a:xfrm>
            <a:prstGeom prst="ellipse">
              <a:avLst/>
            </a:prstGeom>
            <a:solidFill>
              <a:srgbClr val="C0C0C0"/>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10" name="WMAP">
              <a:extLst>
                <a:ext uri="{FF2B5EF4-FFF2-40B4-BE49-F238E27FC236}">
                  <a16:creationId xmlns:a16="http://schemas.microsoft.com/office/drawing/2014/main" id="{EC7EF8D8-82C1-4778-D678-72D7B542C92F}"/>
                </a:ext>
              </a:extLst>
            </p:cNvPr>
            <p:cNvSpPr txBox="1"/>
            <p:nvPr/>
          </p:nvSpPr>
          <p:spPr>
            <a:xfrm>
              <a:off x="1511427" y="2499537"/>
              <a:ext cx="2166659" cy="6232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C0C0C0"/>
                  </a:solidFill>
                  <a:latin typeface="Palatino"/>
                  <a:ea typeface="Palatino"/>
                  <a:cs typeface="Palatino"/>
                  <a:sym typeface="Palatino"/>
                </a:defRPr>
              </a:lvl1pPr>
            </a:lstStyle>
            <a:p>
              <a:r>
                <a:t>WMAP</a:t>
              </a:r>
            </a:p>
          </p:txBody>
        </p:sp>
        <p:sp>
          <p:nvSpPr>
            <p:cNvPr id="11" name="Círculo">
              <a:extLst>
                <a:ext uri="{FF2B5EF4-FFF2-40B4-BE49-F238E27FC236}">
                  <a16:creationId xmlns:a16="http://schemas.microsoft.com/office/drawing/2014/main" id="{2EA46BDA-93EB-2CCF-29CB-EDB2157D97FA}"/>
                </a:ext>
              </a:extLst>
            </p:cNvPr>
            <p:cNvSpPr/>
            <p:nvPr/>
          </p:nvSpPr>
          <p:spPr>
            <a:xfrm>
              <a:off x="1257615" y="3143996"/>
              <a:ext cx="192928" cy="192929"/>
            </a:xfrm>
            <a:prstGeom prst="ellipse">
              <a:avLst/>
            </a:prstGeom>
            <a:solidFill>
              <a:srgbClr val="EA8677"/>
            </a:solidFill>
            <a:ln w="12700" cap="flat">
              <a:noFill/>
              <a:miter lim="400000"/>
            </a:ln>
            <a:effectLst/>
          </p:spPr>
          <p:txBody>
            <a:bodyPr wrap="square" lIns="71437" tIns="71437" rIns="71437" bIns="71437" numCol="1" anchor="ctr">
              <a:noAutofit/>
            </a:bodyPr>
            <a:lstStyle/>
            <a:p>
              <a:pPr defTabSz="821531">
                <a:defRPr b="0">
                  <a:solidFill>
                    <a:srgbClr val="EA8677"/>
                  </a:solidFill>
                  <a:latin typeface="+mn-lt"/>
                  <a:ea typeface="+mn-ea"/>
                  <a:cs typeface="+mn-cs"/>
                  <a:sym typeface="Helvetica Neue Medium"/>
                </a:defRPr>
              </a:pPr>
              <a:endParaRPr/>
            </a:p>
          </p:txBody>
        </p:sp>
        <p:sp>
          <p:nvSpPr>
            <p:cNvPr id="12" name="Círculo">
              <a:extLst>
                <a:ext uri="{FF2B5EF4-FFF2-40B4-BE49-F238E27FC236}">
                  <a16:creationId xmlns:a16="http://schemas.microsoft.com/office/drawing/2014/main" id="{FB4015E7-596E-2948-4181-29D01A3C502E}"/>
                </a:ext>
              </a:extLst>
            </p:cNvPr>
            <p:cNvSpPr/>
            <p:nvPr/>
          </p:nvSpPr>
          <p:spPr>
            <a:xfrm>
              <a:off x="1257615" y="3573296"/>
              <a:ext cx="192928" cy="192928"/>
            </a:xfrm>
            <a:prstGeom prst="ellipse">
              <a:avLst/>
            </a:prstGeom>
            <a:solidFill>
              <a:srgbClr val="E9C967"/>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13" name="Círculo">
              <a:extLst>
                <a:ext uri="{FF2B5EF4-FFF2-40B4-BE49-F238E27FC236}">
                  <a16:creationId xmlns:a16="http://schemas.microsoft.com/office/drawing/2014/main" id="{3E2C6BA9-6317-782D-1E77-B2C2A2D96891}"/>
                </a:ext>
              </a:extLst>
            </p:cNvPr>
            <p:cNvSpPr/>
            <p:nvPr/>
          </p:nvSpPr>
          <p:spPr>
            <a:xfrm>
              <a:off x="1257615" y="4002595"/>
              <a:ext cx="192928" cy="192928"/>
            </a:xfrm>
            <a:prstGeom prst="ellipse">
              <a:avLst/>
            </a:prstGeom>
            <a:solidFill>
              <a:srgbClr val="A5C13D"/>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14" name="Círculo">
              <a:extLst>
                <a:ext uri="{FF2B5EF4-FFF2-40B4-BE49-F238E27FC236}">
                  <a16:creationId xmlns:a16="http://schemas.microsoft.com/office/drawing/2014/main" id="{F0B41A02-B1FD-48EA-82C9-0002FFBFE7AF}"/>
                </a:ext>
              </a:extLst>
            </p:cNvPr>
            <p:cNvSpPr/>
            <p:nvPr/>
          </p:nvSpPr>
          <p:spPr>
            <a:xfrm>
              <a:off x="1257615" y="4431894"/>
              <a:ext cx="192928" cy="192928"/>
            </a:xfrm>
            <a:prstGeom prst="ellipse">
              <a:avLst/>
            </a:prstGeom>
            <a:solidFill>
              <a:srgbClr val="B15590"/>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15" name="ACT">
              <a:extLst>
                <a:ext uri="{FF2B5EF4-FFF2-40B4-BE49-F238E27FC236}">
                  <a16:creationId xmlns:a16="http://schemas.microsoft.com/office/drawing/2014/main" id="{F92A19EE-8326-77FD-5950-A6959090FE8A}"/>
                </a:ext>
              </a:extLst>
            </p:cNvPr>
            <p:cNvSpPr txBox="1"/>
            <p:nvPr/>
          </p:nvSpPr>
          <p:spPr>
            <a:xfrm>
              <a:off x="1511427" y="2928837"/>
              <a:ext cx="2830203" cy="6232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EA8677"/>
                  </a:solidFill>
                  <a:latin typeface="Palatino"/>
                  <a:ea typeface="Palatino"/>
                  <a:cs typeface="Palatino"/>
                  <a:sym typeface="Palatino"/>
                </a:defRPr>
              </a:lvl1pPr>
            </a:lstStyle>
            <a:p>
              <a:r>
                <a:t>ACT</a:t>
              </a:r>
            </a:p>
          </p:txBody>
        </p:sp>
        <p:sp>
          <p:nvSpPr>
            <p:cNvPr id="16" name="SPTpol">
              <a:extLst>
                <a:ext uri="{FF2B5EF4-FFF2-40B4-BE49-F238E27FC236}">
                  <a16:creationId xmlns:a16="http://schemas.microsoft.com/office/drawing/2014/main" id="{8C709B77-7A26-2DEA-3DAB-612928728C16}"/>
                </a:ext>
              </a:extLst>
            </p:cNvPr>
            <p:cNvSpPr txBox="1"/>
            <p:nvPr/>
          </p:nvSpPr>
          <p:spPr>
            <a:xfrm>
              <a:off x="1511427" y="3358136"/>
              <a:ext cx="2356559" cy="6232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E9C967"/>
                  </a:solidFill>
                  <a:latin typeface="Palatino"/>
                  <a:ea typeface="Palatino"/>
                  <a:cs typeface="Palatino"/>
                  <a:sym typeface="Palatino"/>
                </a:defRPr>
              </a:lvl1pPr>
            </a:lstStyle>
            <a:p>
              <a:r>
                <a:t>SPTpol</a:t>
              </a:r>
            </a:p>
          </p:txBody>
        </p:sp>
        <p:sp>
          <p:nvSpPr>
            <p:cNvPr id="17" name="POLARBEAR">
              <a:extLst>
                <a:ext uri="{FF2B5EF4-FFF2-40B4-BE49-F238E27FC236}">
                  <a16:creationId xmlns:a16="http://schemas.microsoft.com/office/drawing/2014/main" id="{9A8C288B-8EB5-AB8C-18C3-EF154290E3DE}"/>
                </a:ext>
              </a:extLst>
            </p:cNvPr>
            <p:cNvSpPr txBox="1"/>
            <p:nvPr/>
          </p:nvSpPr>
          <p:spPr>
            <a:xfrm>
              <a:off x="1511427" y="3787435"/>
              <a:ext cx="3929788" cy="6232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A5C13D"/>
                  </a:solidFill>
                  <a:latin typeface="Palatino"/>
                  <a:ea typeface="Palatino"/>
                  <a:cs typeface="Palatino"/>
                  <a:sym typeface="Palatino"/>
                </a:defRPr>
              </a:lvl1pPr>
            </a:lstStyle>
            <a:p>
              <a:r>
                <a:t>POLARBEAR</a:t>
              </a:r>
            </a:p>
          </p:txBody>
        </p:sp>
        <p:sp>
          <p:nvSpPr>
            <p:cNvPr id="18" name="BICEP2/Keck">
              <a:extLst>
                <a:ext uri="{FF2B5EF4-FFF2-40B4-BE49-F238E27FC236}">
                  <a16:creationId xmlns:a16="http://schemas.microsoft.com/office/drawing/2014/main" id="{7D38ADE9-6F83-0DF7-6B9F-D323E5FB184C}"/>
                </a:ext>
              </a:extLst>
            </p:cNvPr>
            <p:cNvSpPr txBox="1"/>
            <p:nvPr/>
          </p:nvSpPr>
          <p:spPr>
            <a:xfrm>
              <a:off x="1511427" y="4216734"/>
              <a:ext cx="3515241" cy="6232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solidFill>
                    <a:srgbClr val="B15590"/>
                  </a:solidFill>
                  <a:latin typeface="Palatino"/>
                  <a:ea typeface="Palatino"/>
                  <a:cs typeface="Palatino"/>
                  <a:sym typeface="Palatino"/>
                </a:defRPr>
              </a:lvl1pPr>
            </a:lstStyle>
            <a:p>
              <a:r>
                <a:t>BICEP2/Keck</a:t>
              </a:r>
            </a:p>
          </p:txBody>
        </p:sp>
        <p:pic>
          <p:nvPicPr>
            <p:cNvPr id="19" name="latex-image-1.pdf" descr="latex-image-1.pdf">
              <a:extLst>
                <a:ext uri="{FF2B5EF4-FFF2-40B4-BE49-F238E27FC236}">
                  <a16:creationId xmlns:a16="http://schemas.microsoft.com/office/drawing/2014/main" id="{0CBA538A-A53A-9161-C791-A0B2262AF419}"/>
                </a:ext>
              </a:extLst>
            </p:cNvPr>
            <p:cNvPicPr>
              <a:picLocks noChangeAspect="1"/>
            </p:cNvPicPr>
            <p:nvPr/>
          </p:nvPicPr>
          <p:blipFill>
            <a:blip r:embed="rId4"/>
            <a:stretch>
              <a:fillRect/>
            </a:stretch>
          </p:blipFill>
          <p:spPr>
            <a:xfrm>
              <a:off x="4651376" y="982091"/>
              <a:ext cx="715288" cy="441796"/>
            </a:xfrm>
            <a:prstGeom prst="rect">
              <a:avLst/>
            </a:prstGeom>
            <a:ln w="12700" cap="flat">
              <a:noFill/>
              <a:miter lim="400000"/>
            </a:ln>
            <a:effectLst/>
          </p:spPr>
        </p:pic>
        <p:pic>
          <p:nvPicPr>
            <p:cNvPr id="20" name="pasted-image.pdf" descr="pasted-image.pdf">
              <a:extLst>
                <a:ext uri="{FF2B5EF4-FFF2-40B4-BE49-F238E27FC236}">
                  <a16:creationId xmlns:a16="http://schemas.microsoft.com/office/drawing/2014/main" id="{DB83FB42-56B6-7DB0-C0A9-6ECDE26AB373}"/>
                </a:ext>
              </a:extLst>
            </p:cNvPr>
            <p:cNvPicPr>
              <a:picLocks noChangeAspect="1"/>
            </p:cNvPicPr>
            <p:nvPr/>
          </p:nvPicPr>
          <p:blipFill>
            <a:blip r:embed="rId5"/>
            <a:stretch>
              <a:fillRect/>
            </a:stretch>
          </p:blipFill>
          <p:spPr>
            <a:xfrm>
              <a:off x="9455136" y="2386503"/>
              <a:ext cx="746845" cy="441796"/>
            </a:xfrm>
            <a:prstGeom prst="rect">
              <a:avLst/>
            </a:prstGeom>
            <a:ln w="12700" cap="flat">
              <a:noFill/>
              <a:miter lim="400000"/>
            </a:ln>
            <a:effectLst/>
          </p:spPr>
        </p:pic>
        <p:pic>
          <p:nvPicPr>
            <p:cNvPr id="21" name="pasted-image.pdf" descr="pasted-image.pdf">
              <a:extLst>
                <a:ext uri="{FF2B5EF4-FFF2-40B4-BE49-F238E27FC236}">
                  <a16:creationId xmlns:a16="http://schemas.microsoft.com/office/drawing/2014/main" id="{D3ABE49B-74D5-8BCB-B71B-08670E7A1166}"/>
                </a:ext>
              </a:extLst>
            </p:cNvPr>
            <p:cNvPicPr>
              <a:picLocks noChangeAspect="1"/>
            </p:cNvPicPr>
            <p:nvPr/>
          </p:nvPicPr>
          <p:blipFill>
            <a:blip r:embed="rId6"/>
            <a:stretch>
              <a:fillRect/>
            </a:stretch>
          </p:blipFill>
          <p:spPr>
            <a:xfrm>
              <a:off x="10290466" y="4576120"/>
              <a:ext cx="1430575" cy="494391"/>
            </a:xfrm>
            <a:prstGeom prst="rect">
              <a:avLst/>
            </a:prstGeom>
            <a:ln w="12700" cap="flat">
              <a:noFill/>
              <a:miter lim="400000"/>
            </a:ln>
            <a:effectLst/>
          </p:spPr>
        </p:pic>
        <p:sp>
          <p:nvSpPr>
            <p:cNvPr id="22" name="Círculo">
              <a:extLst>
                <a:ext uri="{FF2B5EF4-FFF2-40B4-BE49-F238E27FC236}">
                  <a16:creationId xmlns:a16="http://schemas.microsoft.com/office/drawing/2014/main" id="{16618756-C247-F8E4-6D47-68FF414EACF3}"/>
                </a:ext>
              </a:extLst>
            </p:cNvPr>
            <p:cNvSpPr/>
            <p:nvPr/>
          </p:nvSpPr>
          <p:spPr>
            <a:xfrm>
              <a:off x="1258822" y="4849461"/>
              <a:ext cx="192928" cy="192928"/>
            </a:xfrm>
            <a:prstGeom prst="ellipse">
              <a:avLst/>
            </a:prstGeom>
            <a:solidFill>
              <a:srgbClr val="141514"/>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23" name="LiteBIRD">
              <a:extLst>
                <a:ext uri="{FF2B5EF4-FFF2-40B4-BE49-F238E27FC236}">
                  <a16:creationId xmlns:a16="http://schemas.microsoft.com/office/drawing/2014/main" id="{A6CEDC24-8567-7CC7-B766-9523320E7F6C}"/>
                </a:ext>
              </a:extLst>
            </p:cNvPr>
            <p:cNvSpPr txBox="1"/>
            <p:nvPr/>
          </p:nvSpPr>
          <p:spPr>
            <a:xfrm>
              <a:off x="1512633" y="4634301"/>
              <a:ext cx="3515241" cy="6232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algn="l" defTabSz="821531">
                <a:defRPr sz="2900">
                  <a:latin typeface="Palatino"/>
                  <a:ea typeface="Palatino"/>
                  <a:cs typeface="Palatino"/>
                  <a:sym typeface="Palatino"/>
                </a:defRPr>
              </a:lvl1pPr>
            </a:lstStyle>
            <a:p>
              <a:r>
                <a:t>LiteBIRD</a:t>
              </a:r>
            </a:p>
          </p:txBody>
        </p:sp>
        <p:sp>
          <p:nvSpPr>
            <p:cNvPr id="24" name="Rectángulo">
              <a:extLst>
                <a:ext uri="{FF2B5EF4-FFF2-40B4-BE49-F238E27FC236}">
                  <a16:creationId xmlns:a16="http://schemas.microsoft.com/office/drawing/2014/main" id="{AE8BDECD-8DB9-65FD-B440-155A459EB054}"/>
                </a:ext>
              </a:extLst>
            </p:cNvPr>
            <p:cNvSpPr/>
            <p:nvPr/>
          </p:nvSpPr>
          <p:spPr>
            <a:xfrm>
              <a:off x="8997991" y="1642141"/>
              <a:ext cx="1791681"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25" name="Rectángulo">
              <a:extLst>
                <a:ext uri="{FF2B5EF4-FFF2-40B4-BE49-F238E27FC236}">
                  <a16:creationId xmlns:a16="http://schemas.microsoft.com/office/drawing/2014/main" id="{DE138604-5570-17B8-8FC2-16949D1F16BD}"/>
                </a:ext>
              </a:extLst>
            </p:cNvPr>
            <p:cNvSpPr/>
            <p:nvPr/>
          </p:nvSpPr>
          <p:spPr>
            <a:xfrm>
              <a:off x="9307330" y="3719579"/>
              <a:ext cx="1791681"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26" name="Rectángulo">
              <a:extLst>
                <a:ext uri="{FF2B5EF4-FFF2-40B4-BE49-F238E27FC236}">
                  <a16:creationId xmlns:a16="http://schemas.microsoft.com/office/drawing/2014/main" id="{F5387D75-10E0-6A7C-C0DA-1FA3EC4520F5}"/>
                </a:ext>
              </a:extLst>
            </p:cNvPr>
            <p:cNvSpPr/>
            <p:nvPr/>
          </p:nvSpPr>
          <p:spPr>
            <a:xfrm>
              <a:off x="9442350" y="5772115"/>
              <a:ext cx="1184383"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27" name="Rectángulo">
              <a:extLst>
                <a:ext uri="{FF2B5EF4-FFF2-40B4-BE49-F238E27FC236}">
                  <a16:creationId xmlns:a16="http://schemas.microsoft.com/office/drawing/2014/main" id="{F3E91A93-21DA-7648-6C94-4911BD2C0028}"/>
                </a:ext>
              </a:extLst>
            </p:cNvPr>
            <p:cNvSpPr/>
            <p:nvPr/>
          </p:nvSpPr>
          <p:spPr>
            <a:xfrm>
              <a:off x="8357132" y="8272901"/>
              <a:ext cx="1184383" cy="447115"/>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sp>
          <p:nvSpPr>
            <p:cNvPr id="28" name="Rectángulo">
              <a:extLst>
                <a:ext uri="{FF2B5EF4-FFF2-40B4-BE49-F238E27FC236}">
                  <a16:creationId xmlns:a16="http://schemas.microsoft.com/office/drawing/2014/main" id="{CDD0415E-FC61-0E0A-F926-C21260FE4DB0}"/>
                </a:ext>
              </a:extLst>
            </p:cNvPr>
            <p:cNvSpPr/>
            <p:nvPr/>
          </p:nvSpPr>
          <p:spPr>
            <a:xfrm>
              <a:off x="5474108" y="7301275"/>
              <a:ext cx="699579" cy="210624"/>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pic>
          <p:nvPicPr>
            <p:cNvPr id="29" name="pasted-image.png" descr="pasted-image.png">
              <a:extLst>
                <a:ext uri="{FF2B5EF4-FFF2-40B4-BE49-F238E27FC236}">
                  <a16:creationId xmlns:a16="http://schemas.microsoft.com/office/drawing/2014/main" id="{C11F3F86-A8F8-7A06-9BC8-16368A42A7F7}"/>
                </a:ext>
              </a:extLst>
            </p:cNvPr>
            <p:cNvPicPr>
              <a:picLocks noChangeAspect="1"/>
            </p:cNvPicPr>
            <p:nvPr/>
          </p:nvPicPr>
          <p:blipFill>
            <a:blip r:embed="rId7"/>
            <a:stretch>
              <a:fillRect/>
            </a:stretch>
          </p:blipFill>
          <p:spPr>
            <a:xfrm rot="21538433">
              <a:off x="5461586" y="7306423"/>
              <a:ext cx="192928" cy="90034"/>
            </a:xfrm>
            <a:prstGeom prst="rect">
              <a:avLst/>
            </a:prstGeom>
            <a:ln w="12700" cap="flat">
              <a:noFill/>
              <a:miter lim="400000"/>
            </a:ln>
            <a:effectLst/>
          </p:spPr>
        </p:pic>
        <p:sp>
          <p:nvSpPr>
            <p:cNvPr id="30" name="Rectángulo">
              <a:extLst>
                <a:ext uri="{FF2B5EF4-FFF2-40B4-BE49-F238E27FC236}">
                  <a16:creationId xmlns:a16="http://schemas.microsoft.com/office/drawing/2014/main" id="{45D83A73-E691-E25E-0426-2DE1FD97957B}"/>
                </a:ext>
              </a:extLst>
            </p:cNvPr>
            <p:cNvSpPr/>
            <p:nvPr/>
          </p:nvSpPr>
          <p:spPr>
            <a:xfrm>
              <a:off x="8286886" y="7258967"/>
              <a:ext cx="3495311" cy="623248"/>
            </a:xfrm>
            <a:prstGeom prst="rect">
              <a:avLst/>
            </a:prstGeom>
            <a:solidFill>
              <a:srgbClr val="FFFFFF"/>
            </a:solidFill>
            <a:ln w="12700" cap="flat">
              <a:noFill/>
              <a:miter lim="400000"/>
            </a:ln>
            <a:effectLst/>
          </p:spPr>
          <p:txBody>
            <a:bodyPr wrap="square" lIns="71437" tIns="71437" rIns="71437" bIns="71437" numCol="1" anchor="ctr">
              <a:noAutofit/>
            </a:bodyPr>
            <a:lstStyle/>
            <a:p>
              <a:pPr defTabSz="821531">
                <a:defRPr b="0">
                  <a:solidFill>
                    <a:srgbClr val="FFFFFF"/>
                  </a:solidFill>
                  <a:latin typeface="+mn-lt"/>
                  <a:ea typeface="+mn-ea"/>
                  <a:cs typeface="+mn-cs"/>
                  <a:sym typeface="Helvetica Neue Medium"/>
                </a:defRPr>
              </a:pPr>
              <a:endParaRPr/>
            </a:p>
          </p:txBody>
        </p:sp>
        <p:pic>
          <p:nvPicPr>
            <p:cNvPr id="31" name="latex-image-1.pdf" descr="latex-image-1.pdf">
              <a:extLst>
                <a:ext uri="{FF2B5EF4-FFF2-40B4-BE49-F238E27FC236}">
                  <a16:creationId xmlns:a16="http://schemas.microsoft.com/office/drawing/2014/main" id="{EA656F9C-BECB-3AAB-3627-7D6C63313ADC}"/>
                </a:ext>
              </a:extLst>
            </p:cNvPr>
            <p:cNvPicPr>
              <a:picLocks noChangeAspect="1"/>
            </p:cNvPicPr>
            <p:nvPr/>
          </p:nvPicPr>
          <p:blipFill>
            <a:blip r:embed="rId8"/>
            <a:stretch>
              <a:fillRect/>
            </a:stretch>
          </p:blipFill>
          <p:spPr>
            <a:xfrm>
              <a:off x="8319522" y="7352232"/>
              <a:ext cx="3294357" cy="481082"/>
            </a:xfrm>
            <a:prstGeom prst="rect">
              <a:avLst/>
            </a:prstGeom>
            <a:ln w="12700" cap="flat">
              <a:noFill/>
              <a:miter lim="400000"/>
            </a:ln>
            <a:effectLst/>
          </p:spPr>
        </p:pic>
      </p:grpSp>
      <p:sp>
        <p:nvSpPr>
          <p:cNvPr id="32" name="楕円 31">
            <a:extLst>
              <a:ext uri="{FF2B5EF4-FFF2-40B4-BE49-F238E27FC236}">
                <a16:creationId xmlns:a16="http://schemas.microsoft.com/office/drawing/2014/main" id="{408CBB16-62F8-3D71-05CC-5E8F38834830}"/>
              </a:ext>
            </a:extLst>
          </p:cNvPr>
          <p:cNvSpPr/>
          <p:nvPr/>
        </p:nvSpPr>
        <p:spPr>
          <a:xfrm>
            <a:off x="19311223" y="8934308"/>
            <a:ext cx="3902210" cy="1959429"/>
          </a:xfrm>
          <a:prstGeom prst="ellipse">
            <a:avLst/>
          </a:prstGeom>
          <a:noFill/>
          <a:ln w="3175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ja-JP" altLang="en-US"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5" name="Google Shape;247;p27">
            <a:extLst>
              <a:ext uri="{FF2B5EF4-FFF2-40B4-BE49-F238E27FC236}">
                <a16:creationId xmlns:a16="http://schemas.microsoft.com/office/drawing/2014/main" id="{B19677DA-564E-7E73-A118-DDDD137F316B}"/>
              </a:ext>
            </a:extLst>
          </p:cNvPr>
          <p:cNvSpPr txBox="1"/>
          <p:nvPr/>
        </p:nvSpPr>
        <p:spPr>
          <a:xfrm>
            <a:off x="456960" y="2817808"/>
            <a:ext cx="10726688" cy="55054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dirty="0"/>
              <a:t>The </a:t>
            </a:r>
            <a:r>
              <a:rPr lang="en-US" dirty="0">
                <a:solidFill>
                  <a:srgbClr val="FF0000"/>
                </a:solidFill>
              </a:rPr>
              <a:t>primordial B-mode </a:t>
            </a:r>
            <a:r>
              <a:rPr lang="en-US" dirty="0"/>
              <a:t>has peaks at two angular scales  </a:t>
            </a:r>
          </a:p>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dirty="0"/>
              <a:t>Since the ratio of the two peaks depends on the model, observing both peaks is critically important.</a:t>
            </a:r>
          </a:p>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dirty="0"/>
              <a:t> Among these, </a:t>
            </a:r>
            <a:r>
              <a:rPr lang="en-US" dirty="0">
                <a:solidFill>
                  <a:srgbClr val="FF0000"/>
                </a:solidFill>
              </a:rPr>
              <a:t>the peak at the large angular scale (“the reionization peak”) cannot be detected from the ground </a:t>
            </a:r>
            <a:r>
              <a:rPr lang="en-US" dirty="0"/>
              <a:t>because it requires the  </a:t>
            </a:r>
            <a:r>
              <a:rPr lang="en-US" dirty="0">
                <a:solidFill>
                  <a:srgbClr val="FF0000"/>
                </a:solidFill>
              </a:rPr>
              <a:t>all-sky observations</a:t>
            </a:r>
            <a:r>
              <a:rPr lang="en-US" dirty="0"/>
              <a:t>.</a:t>
            </a:r>
            <a:endParaRPr dirty="0"/>
          </a:p>
        </p:txBody>
      </p:sp>
      <p:cxnSp>
        <p:nvCxnSpPr>
          <p:cNvPr id="37" name="直線矢印コネクタ 36">
            <a:extLst>
              <a:ext uri="{FF2B5EF4-FFF2-40B4-BE49-F238E27FC236}">
                <a16:creationId xmlns:a16="http://schemas.microsoft.com/office/drawing/2014/main" id="{AFD9DBC1-DA85-9705-4FA8-84585F623688}"/>
              </a:ext>
            </a:extLst>
          </p:cNvPr>
          <p:cNvCxnSpPr>
            <a:cxnSpLocks/>
            <a:stCxn id="39" idx="0"/>
          </p:cNvCxnSpPr>
          <p:nvPr/>
        </p:nvCxnSpPr>
        <p:spPr>
          <a:xfrm flipV="1">
            <a:off x="13046959" y="10033139"/>
            <a:ext cx="353847" cy="1134660"/>
          </a:xfrm>
          <a:prstGeom prst="straightConnector1">
            <a:avLst/>
          </a:prstGeom>
          <a:noFill/>
          <a:ln w="53975" cap="flat">
            <a:solidFill>
              <a:srgbClr val="FF0000"/>
            </a:solidFill>
            <a:prstDash val="solid"/>
            <a:miter lim="400000"/>
            <a:tailEnd type="stealth" w="lg" len="lg"/>
          </a:ln>
          <a:effectLst/>
          <a:sp3d/>
        </p:spPr>
        <p:style>
          <a:lnRef idx="0">
            <a:scrgbClr r="0" g="0" b="0"/>
          </a:lnRef>
          <a:fillRef idx="0">
            <a:scrgbClr r="0" g="0" b="0"/>
          </a:fillRef>
          <a:effectRef idx="0">
            <a:scrgbClr r="0" g="0" b="0"/>
          </a:effectRef>
          <a:fontRef idx="none"/>
        </p:style>
      </p:cxnSp>
      <p:sp>
        <p:nvSpPr>
          <p:cNvPr id="39" name="テキスト ボックス 38">
            <a:extLst>
              <a:ext uri="{FF2B5EF4-FFF2-40B4-BE49-F238E27FC236}">
                <a16:creationId xmlns:a16="http://schemas.microsoft.com/office/drawing/2014/main" id="{F03CA055-06C0-4549-746F-1C39348F831D}"/>
              </a:ext>
            </a:extLst>
          </p:cNvPr>
          <p:cNvSpPr txBox="1"/>
          <p:nvPr/>
        </p:nvSpPr>
        <p:spPr>
          <a:xfrm>
            <a:off x="11359798" y="11167799"/>
            <a:ext cx="3374322" cy="564257"/>
          </a:xfrm>
          <a:prstGeom prst="rect">
            <a:avLst/>
          </a:prstGeom>
          <a:solidFill>
            <a:srgbClr val="FFFFFF"/>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1" i="0" u="none" strike="noStrike" cap="none" spc="0" normalizeH="0" baseline="0" dirty="0">
                <a:ln>
                  <a:noFill/>
                </a:ln>
                <a:solidFill>
                  <a:srgbClr val="FF0000"/>
                </a:solidFill>
                <a:effectLst/>
                <a:uFillTx/>
                <a:latin typeface="Helvetica Neue"/>
                <a:ea typeface="Helvetica Neue"/>
                <a:cs typeface="Helvetica Neue"/>
                <a:sym typeface="Helvetica Neue"/>
              </a:rPr>
              <a:t>Reionization peak</a:t>
            </a:r>
            <a:endParaRPr kumimoji="0" lang="ja-JP" altLang="en-US" sz="30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cxnSp>
        <p:nvCxnSpPr>
          <p:cNvPr id="40" name="直線矢印コネクタ 39">
            <a:extLst>
              <a:ext uri="{FF2B5EF4-FFF2-40B4-BE49-F238E27FC236}">
                <a16:creationId xmlns:a16="http://schemas.microsoft.com/office/drawing/2014/main" id="{F530E5B3-1729-76AE-9402-35472D28A601}"/>
              </a:ext>
            </a:extLst>
          </p:cNvPr>
          <p:cNvCxnSpPr>
            <a:cxnSpLocks/>
          </p:cNvCxnSpPr>
          <p:nvPr/>
        </p:nvCxnSpPr>
        <p:spPr>
          <a:xfrm flipV="1">
            <a:off x="18011821" y="9549102"/>
            <a:ext cx="813356" cy="1321838"/>
          </a:xfrm>
          <a:prstGeom prst="straightConnector1">
            <a:avLst/>
          </a:prstGeom>
          <a:noFill/>
          <a:ln w="53975" cap="flat">
            <a:solidFill>
              <a:srgbClr val="FF0000"/>
            </a:solidFill>
            <a:prstDash val="solid"/>
            <a:miter lim="400000"/>
            <a:tailEnd type="stealth" w="lg" len="lg"/>
          </a:ln>
          <a:effectLst/>
          <a:sp3d/>
        </p:spPr>
        <p:style>
          <a:lnRef idx="0">
            <a:scrgbClr r="0" g="0" b="0"/>
          </a:lnRef>
          <a:fillRef idx="0">
            <a:scrgbClr r="0" g="0" b="0"/>
          </a:fillRef>
          <a:effectRef idx="0">
            <a:scrgbClr r="0" g="0" b="0"/>
          </a:effectRef>
          <a:fontRef idx="none"/>
        </p:style>
      </p:cxnSp>
      <p:sp>
        <p:nvSpPr>
          <p:cNvPr id="41" name="テキスト ボックス 40">
            <a:extLst>
              <a:ext uri="{FF2B5EF4-FFF2-40B4-BE49-F238E27FC236}">
                <a16:creationId xmlns:a16="http://schemas.microsoft.com/office/drawing/2014/main" id="{13A5AD6E-0433-4E2D-C557-6A7485E09E83}"/>
              </a:ext>
            </a:extLst>
          </p:cNvPr>
          <p:cNvSpPr txBox="1"/>
          <p:nvPr/>
        </p:nvSpPr>
        <p:spPr>
          <a:xfrm>
            <a:off x="15939406" y="10832081"/>
            <a:ext cx="3864841" cy="564257"/>
          </a:xfrm>
          <a:prstGeom prst="rect">
            <a:avLst/>
          </a:prstGeom>
          <a:solidFill>
            <a:srgbClr val="FFFFFF"/>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1" i="0" u="none" strike="noStrike" cap="none" spc="0" normalizeH="0" baseline="0" dirty="0">
                <a:ln>
                  <a:noFill/>
                </a:ln>
                <a:solidFill>
                  <a:srgbClr val="FF0000"/>
                </a:solidFill>
                <a:effectLst/>
                <a:uFillTx/>
                <a:latin typeface="Helvetica Neue"/>
                <a:ea typeface="Helvetica Neue"/>
                <a:cs typeface="Helvetica Neue"/>
                <a:sym typeface="Helvetica Neue"/>
              </a:rPr>
              <a:t>Recombination peak</a:t>
            </a:r>
            <a:endParaRPr kumimoji="0" lang="ja-JP" altLang="en-US" sz="30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21439748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7EB35D-28A6-F71B-A8EF-A1E67BD22068}"/>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FD2B62D-13BE-5F2B-F033-3A9633E4BDEC}"/>
              </a:ext>
            </a:extLst>
          </p:cNvPr>
          <p:cNvSpPr>
            <a:spLocks noGrp="1"/>
          </p:cNvSpPr>
          <p:nvPr>
            <p:ph type="sldNum" sz="quarter" idx="2"/>
          </p:nvPr>
        </p:nvSpPr>
        <p:spPr>
          <a:xfrm>
            <a:off x="23294884" y="13716000"/>
            <a:ext cx="546101" cy="565858"/>
          </a:xfrm>
        </p:spPr>
        <p:txBody>
          <a:bodyPr/>
          <a:lstStyle/>
          <a:p>
            <a:fld id="{86CB4B4D-7CA3-9044-876B-883B54F8677D}" type="slidenum">
              <a:rPr lang="en-US" altLang="ja-JP" smtClean="0"/>
              <a:t>16</a:t>
            </a:fld>
            <a:endParaRPr lang="en-US" altLang="ja-JP"/>
          </a:p>
        </p:txBody>
      </p:sp>
      <p:sp>
        <p:nvSpPr>
          <p:cNvPr id="4" name="LiteBIRD main scientific objectives">
            <a:extLst>
              <a:ext uri="{FF2B5EF4-FFF2-40B4-BE49-F238E27FC236}">
                <a16:creationId xmlns:a16="http://schemas.microsoft.com/office/drawing/2014/main" id="{98CDFDB1-6284-D301-48FD-6C6AA2150CF0}"/>
              </a:ext>
            </a:extLst>
          </p:cNvPr>
          <p:cNvSpPr txBox="1"/>
          <p:nvPr/>
        </p:nvSpPr>
        <p:spPr>
          <a:xfrm>
            <a:off x="257412" y="95291"/>
            <a:ext cx="21230171"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Advantage of the observation from space:2</a:t>
            </a:r>
            <a:endParaRPr dirty="0"/>
          </a:p>
        </p:txBody>
      </p:sp>
      <p:grpSp>
        <p:nvGrpSpPr>
          <p:cNvPr id="33" name="グループ化 32">
            <a:extLst>
              <a:ext uri="{FF2B5EF4-FFF2-40B4-BE49-F238E27FC236}">
                <a16:creationId xmlns:a16="http://schemas.microsoft.com/office/drawing/2014/main" id="{2CF63A21-691F-C948-1C56-22EA9C6FBEEA}"/>
              </a:ext>
            </a:extLst>
          </p:cNvPr>
          <p:cNvGrpSpPr/>
          <p:nvPr/>
        </p:nvGrpSpPr>
        <p:grpSpPr>
          <a:xfrm>
            <a:off x="9472613" y="3620780"/>
            <a:ext cx="13154705" cy="9315450"/>
            <a:chOff x="6528399" y="2032496"/>
            <a:chExt cx="4320000" cy="3064392"/>
          </a:xfrm>
        </p:grpSpPr>
        <p:pic>
          <p:nvPicPr>
            <p:cNvPr id="34" name="図 33">
              <a:extLst>
                <a:ext uri="{FF2B5EF4-FFF2-40B4-BE49-F238E27FC236}">
                  <a16:creationId xmlns:a16="http://schemas.microsoft.com/office/drawing/2014/main" id="{BC021133-23F7-57C4-F387-54C9368CF61A}"/>
                </a:ext>
              </a:extLst>
            </p:cNvPr>
            <p:cNvPicPr>
              <a:picLocks noChangeAspect="1"/>
            </p:cNvPicPr>
            <p:nvPr/>
          </p:nvPicPr>
          <p:blipFill>
            <a:blip r:embed="rId3">
              <a:alphaModFix/>
              <a:extLst>
                <a:ext uri="{BEBA8EAE-BF5A-486C-A8C5-ECC9F3942E4B}">
                  <a14:imgProps xmlns:a14="http://schemas.microsoft.com/office/drawing/2010/main">
                    <a14:imgLayer r:embed="rId4">
                      <a14:imgEffect>
                        <a14:brightnessContrast bright="13000"/>
                      </a14:imgEffect>
                    </a14:imgLayer>
                  </a14:imgProps>
                </a:ext>
              </a:extLst>
            </a:blip>
            <a:stretch>
              <a:fillRect/>
            </a:stretch>
          </p:blipFill>
          <p:spPr>
            <a:xfrm>
              <a:off x="6528399" y="2032496"/>
              <a:ext cx="4320000" cy="3064392"/>
            </a:xfrm>
            <a:prstGeom prst="rect">
              <a:avLst/>
            </a:prstGeom>
          </p:spPr>
        </p:pic>
        <p:sp>
          <p:nvSpPr>
            <p:cNvPr id="36" name="正方形/長方形 35">
              <a:extLst>
                <a:ext uri="{FF2B5EF4-FFF2-40B4-BE49-F238E27FC236}">
                  <a16:creationId xmlns:a16="http://schemas.microsoft.com/office/drawing/2014/main" id="{E761365B-45F5-9F22-ED7E-760F9295B8F7}"/>
                </a:ext>
              </a:extLst>
            </p:cNvPr>
            <p:cNvSpPr/>
            <p:nvPr/>
          </p:nvSpPr>
          <p:spPr>
            <a:xfrm>
              <a:off x="7694452" y="2111736"/>
              <a:ext cx="2263937" cy="17919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ja-JP" altLang="en-US"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37" name="グループ化 36">
              <a:extLst>
                <a:ext uri="{FF2B5EF4-FFF2-40B4-BE49-F238E27FC236}">
                  <a16:creationId xmlns:a16="http://schemas.microsoft.com/office/drawing/2014/main" id="{57CCCFDD-4324-10B4-5A2C-F2B173B19DB3}"/>
                </a:ext>
              </a:extLst>
            </p:cNvPr>
            <p:cNvGrpSpPr/>
            <p:nvPr/>
          </p:nvGrpSpPr>
          <p:grpSpPr>
            <a:xfrm>
              <a:off x="8119818" y="2032496"/>
              <a:ext cx="2386661" cy="2752527"/>
              <a:chOff x="2790580" y="2929431"/>
              <a:chExt cx="2386661" cy="2752527"/>
            </a:xfrm>
          </p:grpSpPr>
          <p:sp>
            <p:nvSpPr>
              <p:cNvPr id="42" name="正方形/長方形 41">
                <a:extLst>
                  <a:ext uri="{FF2B5EF4-FFF2-40B4-BE49-F238E27FC236}">
                    <a16:creationId xmlns:a16="http://schemas.microsoft.com/office/drawing/2014/main" id="{BE99637A-3C87-285A-246D-CB7460A526AC}"/>
                  </a:ext>
                </a:extLst>
              </p:cNvPr>
              <p:cNvSpPr/>
              <p:nvPr/>
            </p:nvSpPr>
            <p:spPr>
              <a:xfrm>
                <a:off x="2790580" y="2933843"/>
                <a:ext cx="426296" cy="2748115"/>
              </a:xfrm>
              <a:prstGeom prst="rect">
                <a:avLst/>
              </a:prstGeom>
              <a:solidFill>
                <a:srgbClr val="FFFF00">
                  <a:alpha val="50980"/>
                </a:srgbClr>
              </a:solid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0271EC7A-7AAC-312E-9F8A-AC6A2623FA30}"/>
                  </a:ext>
                </a:extLst>
              </p:cNvPr>
              <p:cNvSpPr/>
              <p:nvPr/>
            </p:nvSpPr>
            <p:spPr>
              <a:xfrm>
                <a:off x="3427662" y="2947348"/>
                <a:ext cx="213670" cy="2734609"/>
              </a:xfrm>
              <a:prstGeom prst="rect">
                <a:avLst/>
              </a:prstGeom>
              <a:solidFill>
                <a:srgbClr val="FFFF00">
                  <a:alpha val="50980"/>
                </a:srgb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3D6C1C0-3DF8-9787-ACA1-00978876E361}"/>
                  </a:ext>
                </a:extLst>
              </p:cNvPr>
              <p:cNvSpPr/>
              <p:nvPr/>
            </p:nvSpPr>
            <p:spPr>
              <a:xfrm>
                <a:off x="3843410" y="2929431"/>
                <a:ext cx="226088" cy="2736000"/>
              </a:xfrm>
              <a:prstGeom prst="rect">
                <a:avLst/>
              </a:prstGeom>
              <a:solidFill>
                <a:srgbClr val="FFFF00">
                  <a:alpha val="50980"/>
                </a:srgb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29402B-D7D4-F39E-AE84-212448E909F9}"/>
                  </a:ext>
                </a:extLst>
              </p:cNvPr>
              <p:cNvSpPr/>
              <p:nvPr/>
            </p:nvSpPr>
            <p:spPr>
              <a:xfrm>
                <a:off x="4405974" y="2939472"/>
                <a:ext cx="771267" cy="2736000"/>
              </a:xfrm>
              <a:prstGeom prst="rect">
                <a:avLst/>
              </a:prstGeom>
              <a:solidFill>
                <a:srgbClr val="FFFF00">
                  <a:alpha val="50980"/>
                </a:srgb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grpSp>
        <p:sp>
          <p:nvSpPr>
            <p:cNvPr id="38" name="左右矢印 8">
              <a:extLst>
                <a:ext uri="{FF2B5EF4-FFF2-40B4-BE49-F238E27FC236}">
                  <a16:creationId xmlns:a16="http://schemas.microsoft.com/office/drawing/2014/main" id="{B37BCAC2-1DBB-2A76-84F3-ABB28CC63E99}"/>
                </a:ext>
              </a:extLst>
            </p:cNvPr>
            <p:cNvSpPr/>
            <p:nvPr/>
          </p:nvSpPr>
          <p:spPr>
            <a:xfrm>
              <a:off x="7876113" y="2275927"/>
              <a:ext cx="2160000" cy="166041"/>
            </a:xfrm>
            <a:prstGeom prst="leftRightArrow">
              <a:avLst/>
            </a:prstGeom>
            <a:solidFill>
              <a:srgbClr val="00B0F0"/>
            </a:solidFill>
            <a:ln>
              <a:solidFill>
                <a:srgbClr val="00B0F0"/>
              </a:solidFill>
            </a:ln>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E4C63762-D740-0502-B382-92007A6E681C}"/>
                </a:ext>
              </a:extLst>
            </p:cNvPr>
            <p:cNvSpPr txBox="1"/>
            <p:nvPr/>
          </p:nvSpPr>
          <p:spPr>
            <a:xfrm>
              <a:off x="8061572" y="2387634"/>
              <a:ext cx="1896817" cy="273363"/>
            </a:xfrm>
            <a:prstGeom prst="rect">
              <a:avLst/>
            </a:prstGeom>
            <a:noFill/>
          </p:spPr>
          <p:txBody>
            <a:bodyPr wrap="none" rtlCol="0">
              <a:spAutoFit/>
            </a:bodyPr>
            <a:lstStyle/>
            <a:p>
              <a:r>
                <a:rPr kumimoji="1" lang="en-US" altLang="ja-JP" sz="4800" dirty="0" err="1">
                  <a:latin typeface="Hiragino Sans W4" panose="020B0400000000000000" pitchFamily="34" charset="-128"/>
                  <a:ea typeface="Hiragino Sans W4" panose="020B0400000000000000" pitchFamily="34" charset="-128"/>
                </a:rPr>
                <a:t>LiteBIRD</a:t>
              </a:r>
              <a:r>
                <a:rPr kumimoji="1" lang="en-US" altLang="ja-JP" sz="4800" dirty="0">
                  <a:latin typeface="Hiragino Sans W4" panose="020B0400000000000000" pitchFamily="34" charset="-128"/>
                  <a:ea typeface="Hiragino Sans W4" panose="020B0400000000000000" pitchFamily="34" charset="-128"/>
                </a:rPr>
                <a:t> coverage</a:t>
              </a:r>
              <a:endParaRPr kumimoji="1" lang="ja-JP" altLang="en-US" sz="4800" dirty="0">
                <a:latin typeface="Hiragino Sans W4" panose="020B0400000000000000" pitchFamily="34" charset="-128"/>
                <a:ea typeface="Hiragino Sans W4" panose="020B0400000000000000" pitchFamily="34" charset="-128"/>
              </a:endParaRPr>
            </a:p>
          </p:txBody>
        </p:sp>
      </p:grpSp>
      <p:sp>
        <p:nvSpPr>
          <p:cNvPr id="48" name="Google Shape;247;p27">
            <a:extLst>
              <a:ext uri="{FF2B5EF4-FFF2-40B4-BE49-F238E27FC236}">
                <a16:creationId xmlns:a16="http://schemas.microsoft.com/office/drawing/2014/main" id="{64C07E8A-84D5-319F-73D3-2354A9F1D2A5}"/>
              </a:ext>
            </a:extLst>
          </p:cNvPr>
          <p:cNvSpPr txBox="1"/>
          <p:nvPr/>
        </p:nvSpPr>
        <p:spPr>
          <a:xfrm>
            <a:off x="375179" y="2348322"/>
            <a:ext cx="8887004" cy="99633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sz="4800" dirty="0"/>
              <a:t>Observations of the CMB require </a:t>
            </a:r>
            <a:r>
              <a:rPr lang="en-US" sz="4800" dirty="0">
                <a:solidFill>
                  <a:srgbClr val="FF0000"/>
                </a:solidFill>
              </a:rPr>
              <a:t>removal of  the Milky Way foreground radiation </a:t>
            </a:r>
            <a:r>
              <a:rPr lang="en-US" sz="4800" dirty="0"/>
              <a:t>(synchrotron radiation and dust emission). </a:t>
            </a:r>
          </a:p>
          <a:p>
            <a:pPr marL="381000"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sz="4800" dirty="0" err="1"/>
              <a:t>LiteBIRD</a:t>
            </a:r>
            <a:r>
              <a:rPr lang="en-US" sz="4800" dirty="0"/>
              <a:t> reliably eliminates this effect through </a:t>
            </a:r>
            <a:r>
              <a:rPr lang="en-US" sz="4800" dirty="0">
                <a:solidFill>
                  <a:srgbClr val="FF0000"/>
                </a:solidFill>
              </a:rPr>
              <a:t>wideband observations  through  34 - 448 GHz.</a:t>
            </a:r>
          </a:p>
          <a:p>
            <a:pPr marL="381000" lvl="2" indent="-381000" algn="l" defTabSz="914400">
              <a:lnSpc>
                <a:spcPct val="110000"/>
              </a:lnSpc>
              <a:spcBef>
                <a:spcPts val="7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lang="en-US" sz="4800" dirty="0">
                <a:solidFill>
                  <a:srgbClr val="FF0000"/>
                </a:solidFill>
              </a:rPr>
              <a:t>Certain frequency bands are difficult to observe  from ground </a:t>
            </a:r>
            <a:r>
              <a:rPr lang="en-US" sz="4800" dirty="0"/>
              <a:t>due to significant  atmospheric  absorption .</a:t>
            </a:r>
          </a:p>
        </p:txBody>
      </p:sp>
      <p:sp>
        <p:nvSpPr>
          <p:cNvPr id="49" name="テキスト ボックス 48">
            <a:extLst>
              <a:ext uri="{FF2B5EF4-FFF2-40B4-BE49-F238E27FC236}">
                <a16:creationId xmlns:a16="http://schemas.microsoft.com/office/drawing/2014/main" id="{06B66667-34AB-7B67-544D-1FD18B20D0B8}"/>
              </a:ext>
            </a:extLst>
          </p:cNvPr>
          <p:cNvSpPr txBox="1"/>
          <p:nvPr/>
        </p:nvSpPr>
        <p:spPr>
          <a:xfrm flipH="1">
            <a:off x="13023327" y="2348322"/>
            <a:ext cx="8509592" cy="564257"/>
          </a:xfrm>
          <a:prstGeom prst="rect">
            <a:avLst/>
          </a:prstGeom>
          <a:noFill/>
          <a:ln w="127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1" i="0" u="none" strike="noStrike" cap="none" spc="0" normalizeH="0" baseline="0" dirty="0">
                <a:ln>
                  <a:noFill/>
                </a:ln>
                <a:solidFill>
                  <a:srgbClr val="000000"/>
                </a:solidFill>
                <a:effectLst/>
                <a:uFillTx/>
                <a:latin typeface="Helvetica Neue"/>
                <a:ea typeface="Helvetica Neue"/>
                <a:cs typeface="Helvetica Neue"/>
                <a:sym typeface="Helvetica Neue"/>
              </a:rPr>
              <a:t>Difficult to observe from ground </a:t>
            </a:r>
            <a:endParaRPr kumimoji="0" lang="ja-JP" altLang="en-US" sz="3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cxnSp>
        <p:nvCxnSpPr>
          <p:cNvPr id="51" name="直線矢印コネクタ 50">
            <a:extLst>
              <a:ext uri="{FF2B5EF4-FFF2-40B4-BE49-F238E27FC236}">
                <a16:creationId xmlns:a16="http://schemas.microsoft.com/office/drawing/2014/main" id="{F9036A65-2970-E8BA-E609-033706A05247}"/>
              </a:ext>
            </a:extLst>
          </p:cNvPr>
          <p:cNvCxnSpPr/>
          <p:nvPr/>
        </p:nvCxnSpPr>
        <p:spPr>
          <a:xfrm flipH="1">
            <a:off x="14850356" y="2994355"/>
            <a:ext cx="542925" cy="737778"/>
          </a:xfrm>
          <a:prstGeom prst="straightConnector1">
            <a:avLst/>
          </a:prstGeom>
          <a:noFill/>
          <a:ln w="53975" cap="flat">
            <a:solidFill>
              <a:srgbClr val="00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2" name="直線矢印コネクタ 51">
            <a:extLst>
              <a:ext uri="{FF2B5EF4-FFF2-40B4-BE49-F238E27FC236}">
                <a16:creationId xmlns:a16="http://schemas.microsoft.com/office/drawing/2014/main" id="{90467D23-5E4D-817E-C033-5653FCE14065}"/>
              </a:ext>
            </a:extLst>
          </p:cNvPr>
          <p:cNvCxnSpPr/>
          <p:nvPr/>
        </p:nvCxnSpPr>
        <p:spPr>
          <a:xfrm flipH="1">
            <a:off x="16604936" y="2905711"/>
            <a:ext cx="542925" cy="737778"/>
          </a:xfrm>
          <a:prstGeom prst="straightConnector1">
            <a:avLst/>
          </a:prstGeom>
          <a:noFill/>
          <a:ln w="53975" cap="flat">
            <a:solidFill>
              <a:srgbClr val="00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3" name="直線矢印コネクタ 52">
            <a:extLst>
              <a:ext uri="{FF2B5EF4-FFF2-40B4-BE49-F238E27FC236}">
                <a16:creationId xmlns:a16="http://schemas.microsoft.com/office/drawing/2014/main" id="{92AF706F-06E6-6D68-EA09-ECA8D961D218}"/>
              </a:ext>
            </a:extLst>
          </p:cNvPr>
          <p:cNvCxnSpPr/>
          <p:nvPr/>
        </p:nvCxnSpPr>
        <p:spPr>
          <a:xfrm flipH="1">
            <a:off x="17802297" y="2902795"/>
            <a:ext cx="542925" cy="737778"/>
          </a:xfrm>
          <a:prstGeom prst="straightConnector1">
            <a:avLst/>
          </a:prstGeom>
          <a:noFill/>
          <a:ln w="53975" cap="flat">
            <a:solidFill>
              <a:srgbClr val="00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4" name="直線矢印コネクタ 53">
            <a:extLst>
              <a:ext uri="{FF2B5EF4-FFF2-40B4-BE49-F238E27FC236}">
                <a16:creationId xmlns:a16="http://schemas.microsoft.com/office/drawing/2014/main" id="{AD7A8AE9-08CC-6B43-C2D0-2B2E874BE2FF}"/>
              </a:ext>
            </a:extLst>
          </p:cNvPr>
          <p:cNvCxnSpPr>
            <a:cxnSpLocks/>
          </p:cNvCxnSpPr>
          <p:nvPr/>
        </p:nvCxnSpPr>
        <p:spPr>
          <a:xfrm>
            <a:off x="19565236" y="2948981"/>
            <a:ext cx="1253220" cy="645405"/>
          </a:xfrm>
          <a:prstGeom prst="straightConnector1">
            <a:avLst/>
          </a:prstGeom>
          <a:noFill/>
          <a:ln w="53975" cap="flat">
            <a:solidFill>
              <a:srgbClr val="000000"/>
            </a:solidFill>
            <a:prstDash val="solid"/>
            <a:miter lim="400000"/>
            <a:tailEnd type="triangle" w="lg" len="lg"/>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51409717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4E1C90E-EE79-55A3-D8AD-F0FBC56F9013}"/>
              </a:ext>
            </a:extLst>
          </p:cNvPr>
          <p:cNvSpPr>
            <a:spLocks noGrp="1"/>
          </p:cNvSpPr>
          <p:nvPr>
            <p:ph type="sldNum" sz="quarter" idx="2"/>
          </p:nvPr>
        </p:nvSpPr>
        <p:spPr/>
        <p:txBody>
          <a:bodyPr/>
          <a:lstStyle/>
          <a:p>
            <a:fld id="{86CB4B4D-7CA3-9044-876B-883B54F8677D}" type="slidenum">
              <a:rPr lang="en-US" altLang="ja-JP" smtClean="0"/>
              <a:t>17</a:t>
            </a:fld>
            <a:endParaRPr lang="en-US" altLang="ja-JP"/>
          </a:p>
        </p:txBody>
      </p:sp>
      <p:pic>
        <p:nvPicPr>
          <p:cNvPr id="3" name="図 2" descr="ダイアグラム&#10;&#10;自動的に生成された説明">
            <a:extLst>
              <a:ext uri="{FF2B5EF4-FFF2-40B4-BE49-F238E27FC236}">
                <a16:creationId xmlns:a16="http://schemas.microsoft.com/office/drawing/2014/main" id="{B4379437-B069-0E0B-23BF-D634EBA2A3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259" y="3287274"/>
            <a:ext cx="21882841" cy="8186058"/>
          </a:xfrm>
          <a:prstGeom prst="rect">
            <a:avLst/>
          </a:prstGeom>
        </p:spPr>
      </p:pic>
      <p:sp>
        <p:nvSpPr>
          <p:cNvPr id="4" name="LiteBIRD main scientific objectives">
            <a:extLst>
              <a:ext uri="{FF2B5EF4-FFF2-40B4-BE49-F238E27FC236}">
                <a16:creationId xmlns:a16="http://schemas.microsoft.com/office/drawing/2014/main" id="{AB54703A-248D-2BC4-097D-6281B31D241F}"/>
              </a:ext>
            </a:extLst>
          </p:cNvPr>
          <p:cNvSpPr txBox="1"/>
          <p:nvPr/>
        </p:nvSpPr>
        <p:spPr>
          <a:xfrm>
            <a:off x="257412" y="95291"/>
            <a:ext cx="19498928"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Expected B-mode pattern by </a:t>
            </a:r>
            <a:r>
              <a:rPr i="1" dirty="0" err="1"/>
              <a:t>LiteBIRD</a:t>
            </a:r>
            <a:r>
              <a:rPr dirty="0"/>
              <a:t> </a:t>
            </a:r>
          </a:p>
        </p:txBody>
      </p:sp>
      <p:sp>
        <p:nvSpPr>
          <p:cNvPr id="7" name="テキスト ボックス 6">
            <a:extLst>
              <a:ext uri="{FF2B5EF4-FFF2-40B4-BE49-F238E27FC236}">
                <a16:creationId xmlns:a16="http://schemas.microsoft.com/office/drawing/2014/main" id="{5E03892C-AEEF-FA0C-8DA6-9AC0E83585BE}"/>
              </a:ext>
            </a:extLst>
          </p:cNvPr>
          <p:cNvSpPr txBox="1"/>
          <p:nvPr/>
        </p:nvSpPr>
        <p:spPr>
          <a:xfrm>
            <a:off x="1126923" y="11552950"/>
            <a:ext cx="500136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3200" b="0" dirty="0"/>
              <a:t>Simulation by Yuji Chinone</a:t>
            </a:r>
            <a:endParaRPr kumimoji="0" lang="ja-JP" altLang="en-US" sz="32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8" name="テキスト ボックス 7">
            <a:extLst>
              <a:ext uri="{FF2B5EF4-FFF2-40B4-BE49-F238E27FC236}">
                <a16:creationId xmlns:a16="http://schemas.microsoft.com/office/drawing/2014/main" id="{0840DF17-2055-1786-D943-91B181D5A386}"/>
              </a:ext>
            </a:extLst>
          </p:cNvPr>
          <p:cNvSpPr txBox="1"/>
          <p:nvPr/>
        </p:nvSpPr>
        <p:spPr>
          <a:xfrm>
            <a:off x="2537144" y="3323348"/>
            <a:ext cx="968053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3200" b="0" dirty="0" err="1"/>
              <a:t>LiteBIRD</a:t>
            </a:r>
            <a:r>
              <a:rPr lang="en-US" altLang="ja-JP" sz="3200" b="0" dirty="0"/>
              <a:t> simulation of the B-mode </a:t>
            </a:r>
            <a:r>
              <a:rPr lang="en-US" altLang="ja-JP" sz="3200" b="0" dirty="0">
                <a:solidFill>
                  <a:srgbClr val="FF0000"/>
                </a:solidFill>
              </a:rPr>
              <a:t>assuming r=0.01</a:t>
            </a:r>
            <a:endParaRPr kumimoji="0" lang="ja-JP" altLang="en-US" sz="3200" b="0"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
        <p:nvSpPr>
          <p:cNvPr id="9" name="テキスト ボックス 8">
            <a:extLst>
              <a:ext uri="{FF2B5EF4-FFF2-40B4-BE49-F238E27FC236}">
                <a16:creationId xmlns:a16="http://schemas.microsoft.com/office/drawing/2014/main" id="{7B5B65EA-6B3D-E269-E51B-786BE4B50AB4}"/>
              </a:ext>
            </a:extLst>
          </p:cNvPr>
          <p:cNvSpPr txBox="1"/>
          <p:nvPr/>
        </p:nvSpPr>
        <p:spPr>
          <a:xfrm>
            <a:off x="16128088" y="2612621"/>
            <a:ext cx="552234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3200" b="0" dirty="0"/>
              <a:t>Polarization pattern overlayed</a:t>
            </a:r>
            <a:endParaRPr kumimoji="0" lang="ja-JP" altLang="en-US" sz="32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0" name="テキスト ボックス 9">
            <a:extLst>
              <a:ext uri="{FF2B5EF4-FFF2-40B4-BE49-F238E27FC236}">
                <a16:creationId xmlns:a16="http://schemas.microsoft.com/office/drawing/2014/main" id="{AD83CD3B-6241-9E8F-88C7-014ABBF7CA72}"/>
              </a:ext>
            </a:extLst>
          </p:cNvPr>
          <p:cNvSpPr txBox="1"/>
          <p:nvPr/>
        </p:nvSpPr>
        <p:spPr>
          <a:xfrm>
            <a:off x="14580387" y="11850467"/>
            <a:ext cx="861774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altLang="ja-JP" sz="3200" b="0" dirty="0">
                <a:solidFill>
                  <a:srgbClr val="FF0000"/>
                </a:solidFill>
              </a:rPr>
              <a:t>Spiral  pattern (primordial B-mode) recognized!</a:t>
            </a:r>
            <a:endParaRPr kumimoji="0" lang="ja-JP" altLang="en-US" sz="3200" b="0"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57326131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4916F-4F63-26FA-7752-571CFE8E1310}"/>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7089FC0-4156-4927-4D2B-697392D93054}"/>
              </a:ext>
            </a:extLst>
          </p:cNvPr>
          <p:cNvSpPr>
            <a:spLocks noGrp="1"/>
          </p:cNvSpPr>
          <p:nvPr>
            <p:ph type="sldNum" sz="quarter" idx="2"/>
          </p:nvPr>
        </p:nvSpPr>
        <p:spPr/>
        <p:txBody>
          <a:bodyPr/>
          <a:lstStyle/>
          <a:p>
            <a:fld id="{86CB4B4D-7CA3-9044-876B-883B54F8677D}" type="slidenum">
              <a:rPr lang="en-US" altLang="ja-JP" smtClean="0"/>
              <a:t>18</a:t>
            </a:fld>
            <a:endParaRPr lang="en-US" altLang="ja-JP"/>
          </a:p>
        </p:txBody>
      </p:sp>
      <p:sp>
        <p:nvSpPr>
          <p:cNvPr id="3" name="LiteBIRD overview">
            <a:extLst>
              <a:ext uri="{FF2B5EF4-FFF2-40B4-BE49-F238E27FC236}">
                <a16:creationId xmlns:a16="http://schemas.microsoft.com/office/drawing/2014/main" id="{37597FEA-5293-0A06-06DD-5BDAD65B2D24}"/>
              </a:ext>
            </a:extLst>
          </p:cNvPr>
          <p:cNvSpPr txBox="1"/>
          <p:nvPr/>
        </p:nvSpPr>
        <p:spPr>
          <a:xfrm>
            <a:off x="257412" y="95291"/>
            <a:ext cx="9367949"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4" name="Google Shape;247;p27">
            <a:extLst>
              <a:ext uri="{FF2B5EF4-FFF2-40B4-BE49-F238E27FC236}">
                <a16:creationId xmlns:a16="http://schemas.microsoft.com/office/drawing/2014/main" id="{A1C3E9A5-D4D7-B312-4CE0-C66848E9FD39}"/>
              </a:ext>
            </a:extLst>
          </p:cNvPr>
          <p:cNvSpPr txBox="1"/>
          <p:nvPr/>
        </p:nvSpPr>
        <p:spPr>
          <a:xfrm>
            <a:off x="3670884" y="3314240"/>
            <a:ext cx="17393366" cy="5078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FF0000"/>
                </a:solidFill>
                <a:latin typeface="Times New Roman"/>
                <a:cs typeface="Times New Roman"/>
              </a:rPr>
              <a:t>Mission </a:t>
            </a:r>
            <a:r>
              <a:rPr lang="en-US" altLang="ja-JP" sz="5400" dirty="0">
                <a:solidFill>
                  <a:srgbClr val="FF0000"/>
                </a:solidFill>
                <a:latin typeface="Times New Roman"/>
                <a:cs typeface="Times New Roman"/>
              </a:rPr>
              <a:t>objectives</a:t>
            </a:r>
            <a:endParaRPr lang="en-US" sz="5400" dirty="0">
              <a:solidFill>
                <a:srgbClr val="FF0000"/>
              </a:solidFill>
              <a:latin typeface="Times New Roman"/>
              <a:cs typeface="Times New Roman"/>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spTree>
    <p:extLst>
      <p:ext uri="{BB962C8B-B14F-4D97-AF65-F5344CB8AC3E}">
        <p14:creationId xmlns:p14="http://schemas.microsoft.com/office/powerpoint/2010/main" val="10735724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88D94-28F9-CEF9-9490-D43F912AD35D}"/>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62119C3-3D17-9CDF-C30A-0EEB530F8A82}"/>
              </a:ext>
            </a:extLst>
          </p:cNvPr>
          <p:cNvSpPr>
            <a:spLocks noGrp="1"/>
          </p:cNvSpPr>
          <p:nvPr>
            <p:ph type="sldNum" sz="quarter" idx="2"/>
          </p:nvPr>
        </p:nvSpPr>
        <p:spPr/>
        <p:txBody>
          <a:bodyPr/>
          <a:lstStyle/>
          <a:p>
            <a:fld id="{86CB4B4D-7CA3-9044-876B-883B54F8677D}" type="slidenum">
              <a:rPr lang="en-US" altLang="ja-JP" smtClean="0"/>
              <a:t>19</a:t>
            </a:fld>
            <a:endParaRPr lang="en-US" altLang="ja-JP"/>
          </a:p>
        </p:txBody>
      </p:sp>
      <p:sp>
        <p:nvSpPr>
          <p:cNvPr id="3" name="LiteBIRD overview">
            <a:extLst>
              <a:ext uri="{FF2B5EF4-FFF2-40B4-BE49-F238E27FC236}">
                <a16:creationId xmlns:a16="http://schemas.microsoft.com/office/drawing/2014/main" id="{72CD1925-565C-E346-8EFD-C65541ACDA10}"/>
              </a:ext>
            </a:extLst>
          </p:cNvPr>
          <p:cNvSpPr txBox="1"/>
          <p:nvPr/>
        </p:nvSpPr>
        <p:spPr>
          <a:xfrm>
            <a:off x="257412" y="49125"/>
            <a:ext cx="10589437"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3. Mission </a:t>
            </a:r>
            <a:r>
              <a:rPr lang="en-US" altLang="ja-JP" sz="9600" dirty="0">
                <a:solidFill>
                  <a:srgbClr val="113362"/>
                </a:solidFill>
                <a:latin typeface="Times New Roman"/>
                <a:cs typeface="Times New Roman"/>
              </a:rPr>
              <a:t>objectives</a:t>
            </a:r>
            <a:endParaRPr dirty="0"/>
          </a:p>
        </p:txBody>
      </p:sp>
      <p:sp>
        <p:nvSpPr>
          <p:cNvPr id="11" name="コンテンツ プレースホルダー 2">
            <a:extLst>
              <a:ext uri="{FF2B5EF4-FFF2-40B4-BE49-F238E27FC236}">
                <a16:creationId xmlns:a16="http://schemas.microsoft.com/office/drawing/2014/main" id="{9791CF6C-52C8-147A-E7CA-F36009C8F034}"/>
              </a:ext>
            </a:extLst>
          </p:cNvPr>
          <p:cNvSpPr txBox="1">
            <a:spLocks/>
          </p:cNvSpPr>
          <p:nvPr/>
        </p:nvSpPr>
        <p:spPr>
          <a:xfrm>
            <a:off x="852715" y="2436282"/>
            <a:ext cx="21209000" cy="10365318"/>
          </a:xfrm>
          <a:prstGeom prst="rect">
            <a:avLst/>
          </a:prstGeom>
        </p:spPr>
        <p:txBody>
          <a:bodyPr>
            <a:normAutofit/>
          </a:bodyPr>
          <a:lst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marL="3810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4400" b="1" dirty="0">
                <a:solidFill>
                  <a:srgbClr val="113362"/>
                </a:solidFill>
                <a:latin typeface="Times New Roman"/>
                <a:ea typeface="Times New Roman"/>
                <a:cs typeface="Times New Roman"/>
                <a:sym typeface="Times New Roman"/>
              </a:rPr>
              <a:t>The first scientific objective</a:t>
            </a:r>
          </a:p>
          <a:p>
            <a:pPr marL="10160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b="1" dirty="0">
                <a:solidFill>
                  <a:srgbClr val="FF0000"/>
                </a:solidFill>
              </a:rPr>
              <a:t>Verify representative inflationary cosmology models </a:t>
            </a:r>
            <a:r>
              <a:rPr lang="en-US" altLang="ja-JP" b="1" dirty="0"/>
              <a:t>by measuring the amplitude of the primordial gravitational waves (“r”, the tensor to scalar ratio) using </a:t>
            </a:r>
            <a:r>
              <a:rPr lang="en-US" altLang="ja-JP" b="1" dirty="0">
                <a:solidFill>
                  <a:srgbClr val="FF0000"/>
                </a:solidFill>
              </a:rPr>
              <a:t>all-sky multi-frequency microwave polarization maps.</a:t>
            </a:r>
            <a:endParaRPr lang="en-US" altLang="ja-JP" dirty="0">
              <a:solidFill>
                <a:srgbClr val="FF0000"/>
              </a:solidFill>
            </a:endParaRPr>
          </a:p>
          <a:p>
            <a:pPr marL="2032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4400" b="1" dirty="0">
                <a:solidFill>
                  <a:srgbClr val="113362"/>
                </a:solidFill>
                <a:latin typeface="Times New Roman"/>
                <a:ea typeface="Times New Roman"/>
                <a:cs typeface="Times New Roman"/>
                <a:sym typeface="Times New Roman"/>
              </a:rPr>
              <a:t>The second scientific objective</a:t>
            </a: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sz="3800" b="1" dirty="0">
                <a:sym typeface="Times New Roman"/>
              </a:rPr>
              <a:t>Using the </a:t>
            </a:r>
            <a:r>
              <a:rPr lang="en-US" altLang="ja-JP" sz="3800" b="1" dirty="0">
                <a:solidFill>
                  <a:srgbClr val="002060"/>
                </a:solidFill>
                <a:sym typeface="Times New Roman"/>
              </a:rPr>
              <a:t>all-sky, multi-frequency microwave polarization maps capable </a:t>
            </a:r>
            <a:r>
              <a:rPr lang="en-US" altLang="ja-JP" sz="3800" b="1" dirty="0">
                <a:sym typeface="Times New Roman"/>
              </a:rPr>
              <a:t>of achieving  the first science objective, </a:t>
            </a:r>
            <a:r>
              <a:rPr lang="en-US" altLang="ja-JP" sz="3800" b="1" dirty="0">
                <a:solidFill>
                  <a:srgbClr val="FF0000"/>
                </a:solidFill>
                <a:sym typeface="Times New Roman"/>
              </a:rPr>
              <a:t>we will pioneer diverse scientific discoveries in the fields of cosmology, particle physics, and astrophysics</a:t>
            </a:r>
            <a:r>
              <a:rPr lang="en-US" altLang="ja-JP" sz="3800" b="1" dirty="0">
                <a:sym typeface="Times New Roman"/>
              </a:rPr>
              <a:t>.</a:t>
            </a:r>
          </a:p>
          <a:p>
            <a:pPr marL="0" indent="0" hangingPunct="1">
              <a:spcBef>
                <a:spcPts val="1600"/>
              </a:spcBef>
              <a:buClr>
                <a:srgbClr val="113362"/>
              </a:buClr>
              <a:buSzPct val="78000"/>
              <a:buNone/>
              <a:defRPr sz="3800" b="0">
                <a:solidFill>
                  <a:srgbClr val="113362"/>
                </a:solidFill>
                <a:latin typeface="Times New Roman"/>
                <a:ea typeface="Times New Roman"/>
                <a:cs typeface="Times New Roman"/>
                <a:sym typeface="Times New Roman"/>
              </a:defRPr>
            </a:pPr>
            <a:endParaRPr lang="en-US" altLang="ja-JP" sz="3800" dirty="0">
              <a:sym typeface="Times New Roman"/>
            </a:endParaRP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4200" b="1" dirty="0">
              <a:solidFill>
                <a:srgbClr val="113362"/>
              </a:solidFill>
              <a:latin typeface="Times New Roman"/>
              <a:ea typeface="Times New Roman"/>
              <a:cs typeface="Times New Roman"/>
              <a:sym typeface="Times New Roman"/>
            </a:endParaRP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3800" dirty="0">
              <a:solidFill>
                <a:srgbClr val="113362"/>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97065061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B3A9232-67C3-DB3A-33AA-9A8F40357278}"/>
              </a:ext>
            </a:extLst>
          </p:cNvPr>
          <p:cNvPicPr>
            <a:picLocks noChangeAspect="1"/>
          </p:cNvPicPr>
          <p:nvPr/>
        </p:nvPicPr>
        <p:blipFill>
          <a:blip r:embed="rId3"/>
          <a:stretch>
            <a:fillRect/>
          </a:stretch>
        </p:blipFill>
        <p:spPr>
          <a:xfrm>
            <a:off x="875018" y="2753032"/>
            <a:ext cx="12203984" cy="10434816"/>
          </a:xfrm>
          <a:prstGeom prst="rect">
            <a:avLst/>
          </a:prstGeom>
        </p:spPr>
      </p:pic>
      <p:sp>
        <p:nvSpPr>
          <p:cNvPr id="2" name="タイトル 1">
            <a:extLst>
              <a:ext uri="{FF2B5EF4-FFF2-40B4-BE49-F238E27FC236}">
                <a16:creationId xmlns:a16="http://schemas.microsoft.com/office/drawing/2014/main" id="{194E2FD2-EFF5-08F3-CB9D-BA47E03A493F}"/>
              </a:ext>
            </a:extLst>
          </p:cNvPr>
          <p:cNvSpPr>
            <a:spLocks noGrp="1"/>
          </p:cNvSpPr>
          <p:nvPr>
            <p:ph type="title"/>
          </p:nvPr>
        </p:nvSpPr>
        <p:spPr>
          <a:xfrm>
            <a:off x="678872" y="417957"/>
            <a:ext cx="21031200" cy="2651126"/>
          </a:xfrm>
        </p:spPr>
        <p:txBody>
          <a:bodyPr>
            <a:normAutofit/>
          </a:bodyPr>
          <a:lstStyle/>
          <a:p>
            <a:r>
              <a:rPr kumimoji="1" lang="en-US" altLang="ja-JP" sz="8800" dirty="0"/>
              <a:t>About ISAS/JAXA</a:t>
            </a:r>
            <a:endParaRPr kumimoji="1" lang="ja-JP" altLang="en-US" sz="8800" dirty="0"/>
          </a:p>
        </p:txBody>
      </p:sp>
      <p:pic>
        <p:nvPicPr>
          <p:cNvPr id="5" name="図 4">
            <a:extLst>
              <a:ext uri="{FF2B5EF4-FFF2-40B4-BE49-F238E27FC236}">
                <a16:creationId xmlns:a16="http://schemas.microsoft.com/office/drawing/2014/main" id="{7209ED2A-059C-2BE2-3AF4-D21C5A74D60A}"/>
              </a:ext>
            </a:extLst>
          </p:cNvPr>
          <p:cNvPicPr>
            <a:picLocks noChangeAspect="1"/>
          </p:cNvPicPr>
          <p:nvPr/>
        </p:nvPicPr>
        <p:blipFill>
          <a:blip r:embed="rId4"/>
          <a:stretch>
            <a:fillRect/>
          </a:stretch>
        </p:blipFill>
        <p:spPr>
          <a:xfrm>
            <a:off x="10028771" y="2424733"/>
            <a:ext cx="2772940" cy="1452492"/>
          </a:xfrm>
          <a:prstGeom prst="rect">
            <a:avLst/>
          </a:prstGeom>
        </p:spPr>
      </p:pic>
      <p:sp>
        <p:nvSpPr>
          <p:cNvPr id="7" name="テキスト ボックス 6">
            <a:extLst>
              <a:ext uri="{FF2B5EF4-FFF2-40B4-BE49-F238E27FC236}">
                <a16:creationId xmlns:a16="http://schemas.microsoft.com/office/drawing/2014/main" id="{21D6CA61-45B1-A832-066B-F2B8E3086E42}"/>
              </a:ext>
            </a:extLst>
          </p:cNvPr>
          <p:cNvSpPr txBox="1"/>
          <p:nvPr/>
        </p:nvSpPr>
        <p:spPr>
          <a:xfrm>
            <a:off x="13041396" y="2483774"/>
            <a:ext cx="9387505" cy="707886"/>
          </a:xfrm>
          <a:prstGeom prst="rect">
            <a:avLst/>
          </a:prstGeom>
          <a:noFill/>
          <a:ln>
            <a:solidFill>
              <a:schemeClr val="accent1"/>
            </a:solidFill>
          </a:ln>
          <a:effectLst>
            <a:outerShdw blurRad="50800" dist="38100" dir="2700000" algn="tl" rotWithShape="0">
              <a:prstClr val="black">
                <a:alpha val="40000"/>
              </a:prstClr>
            </a:outerShdw>
          </a:effectLst>
        </p:spPr>
        <p:txBody>
          <a:bodyPr wrap="none" rtlCol="0">
            <a:spAutoFit/>
          </a:bodyPr>
          <a:lstStyle/>
          <a:p>
            <a:r>
              <a:rPr kumimoji="1" lang="en-US" altLang="ja-JP" sz="4000" dirty="0"/>
              <a:t>Japan Aerospace eXploration Agency</a:t>
            </a:r>
            <a:endParaRPr kumimoji="1" lang="ja-JP" altLang="en-US" sz="4000" dirty="0"/>
          </a:p>
        </p:txBody>
      </p:sp>
      <p:sp>
        <p:nvSpPr>
          <p:cNvPr id="10" name="正方形/長方形 9">
            <a:extLst>
              <a:ext uri="{FF2B5EF4-FFF2-40B4-BE49-F238E27FC236}">
                <a16:creationId xmlns:a16="http://schemas.microsoft.com/office/drawing/2014/main" id="{0FE1E7B0-BD4C-1AFE-E0A9-E35AF0C3F345}"/>
              </a:ext>
            </a:extLst>
          </p:cNvPr>
          <p:cNvSpPr/>
          <p:nvPr/>
        </p:nvSpPr>
        <p:spPr>
          <a:xfrm>
            <a:off x="7493328" y="10487956"/>
            <a:ext cx="1769424" cy="734228"/>
          </a:xfrm>
          <a:prstGeom prst="rect">
            <a:avLst/>
          </a:prstGeom>
          <a:noFill/>
          <a:ln w="412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6000"/>
          </a:p>
        </p:txBody>
      </p:sp>
      <p:pic>
        <p:nvPicPr>
          <p:cNvPr id="12" name="図 11">
            <a:extLst>
              <a:ext uri="{FF2B5EF4-FFF2-40B4-BE49-F238E27FC236}">
                <a16:creationId xmlns:a16="http://schemas.microsoft.com/office/drawing/2014/main" id="{239632ED-D193-62FC-A7F6-4EE68DF891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1037" y="10962968"/>
            <a:ext cx="2996826" cy="965080"/>
          </a:xfrm>
          <a:prstGeom prst="rect">
            <a:avLst/>
          </a:prstGeom>
        </p:spPr>
      </p:pic>
      <p:sp>
        <p:nvSpPr>
          <p:cNvPr id="13" name="テキスト ボックス 12">
            <a:extLst>
              <a:ext uri="{FF2B5EF4-FFF2-40B4-BE49-F238E27FC236}">
                <a16:creationId xmlns:a16="http://schemas.microsoft.com/office/drawing/2014/main" id="{2B56CFC0-4EA6-0333-3FC5-9FF395419F4A}"/>
              </a:ext>
            </a:extLst>
          </p:cNvPr>
          <p:cNvSpPr txBox="1"/>
          <p:nvPr/>
        </p:nvSpPr>
        <p:spPr>
          <a:xfrm>
            <a:off x="11480766" y="11445509"/>
            <a:ext cx="9930924" cy="646331"/>
          </a:xfrm>
          <a:prstGeom prst="rect">
            <a:avLst/>
          </a:prstGeom>
          <a:noFill/>
          <a:ln>
            <a:solidFill>
              <a:schemeClr val="accent1"/>
            </a:solidFill>
          </a:ln>
          <a:effectLst>
            <a:outerShdw blurRad="50800" dist="38100" dir="2700000" algn="tl" rotWithShape="0">
              <a:prstClr val="black">
                <a:alpha val="40000"/>
              </a:prstClr>
            </a:outerShdw>
          </a:effectLst>
        </p:spPr>
        <p:txBody>
          <a:bodyPr wrap="none" rtlCol="0">
            <a:spAutoFit/>
          </a:bodyPr>
          <a:lstStyle/>
          <a:p>
            <a:r>
              <a:rPr kumimoji="1" lang="en-US" altLang="ja-JP" sz="3600" dirty="0"/>
              <a:t>Institute of Space and Astronautical Science</a:t>
            </a:r>
            <a:endParaRPr kumimoji="1" lang="ja-JP" altLang="en-US" sz="3600" dirty="0"/>
          </a:p>
        </p:txBody>
      </p:sp>
      <p:sp>
        <p:nvSpPr>
          <p:cNvPr id="14" name="コンテンツ プレースホルダー 2">
            <a:extLst>
              <a:ext uri="{FF2B5EF4-FFF2-40B4-BE49-F238E27FC236}">
                <a16:creationId xmlns:a16="http://schemas.microsoft.com/office/drawing/2014/main" id="{A7391974-2B7F-4027-290D-12CA1E72E363}"/>
              </a:ext>
            </a:extLst>
          </p:cNvPr>
          <p:cNvSpPr>
            <a:spLocks noGrp="1"/>
          </p:cNvSpPr>
          <p:nvPr>
            <p:ph idx="1"/>
          </p:nvPr>
        </p:nvSpPr>
        <p:spPr>
          <a:xfrm>
            <a:off x="13701166" y="3355809"/>
            <a:ext cx="9807816" cy="7802974"/>
          </a:xfrm>
        </p:spPr>
        <p:txBody>
          <a:bodyPr>
            <a:normAutofit fontScale="92500" lnSpcReduction="20000"/>
          </a:bodyPr>
          <a:lstStyle/>
          <a:p>
            <a:r>
              <a:rPr kumimoji="1" lang="en-US" altLang="ja-JP" dirty="0"/>
              <a:t>ISAS  is the only research laboratory in JAXA to carry out </a:t>
            </a:r>
            <a:r>
              <a:rPr kumimoji="1" lang="en-US" altLang="ja-JP" dirty="0">
                <a:solidFill>
                  <a:srgbClr val="FF0000"/>
                </a:solidFill>
              </a:rPr>
              <a:t>space science</a:t>
            </a:r>
            <a:r>
              <a:rPr kumimoji="1" lang="en-US" altLang="ja-JP" dirty="0"/>
              <a:t>, which needs rockets</a:t>
            </a:r>
            <a:r>
              <a:rPr lang="en-US" altLang="ja-JP" dirty="0"/>
              <a:t>, </a:t>
            </a:r>
            <a:r>
              <a:rPr kumimoji="1" lang="en-US" altLang="ja-JP" dirty="0"/>
              <a:t>satellites</a:t>
            </a:r>
            <a:r>
              <a:rPr lang="en-US" altLang="ja-JP" dirty="0"/>
              <a:t> or </a:t>
            </a:r>
            <a:r>
              <a:rPr kumimoji="1" lang="en-US" altLang="ja-JP" dirty="0"/>
              <a:t>balloons.</a:t>
            </a:r>
          </a:p>
          <a:p>
            <a:r>
              <a:rPr lang="en-US" altLang="ja-JP" dirty="0"/>
              <a:t>There are ~200 engineers and scientists, who are affiliated with universities.</a:t>
            </a:r>
          </a:p>
          <a:p>
            <a:r>
              <a:rPr lang="en-US" altLang="ja-JP" dirty="0">
                <a:solidFill>
                  <a:srgbClr val="0000FF"/>
                </a:solidFill>
              </a:rPr>
              <a:t>We plan, build and operate science satellites, and analyze/manage data.</a:t>
            </a:r>
          </a:p>
        </p:txBody>
      </p:sp>
    </p:spTree>
    <p:extLst>
      <p:ext uri="{BB962C8B-B14F-4D97-AF65-F5344CB8AC3E}">
        <p14:creationId xmlns:p14="http://schemas.microsoft.com/office/powerpoint/2010/main" val="639319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Effect transition="in" filter="fade">
                                      <p:cBhvr>
                                        <p:cTn id="20" dur="500"/>
                                        <p:tgtEl>
                                          <p:spTgt spid="1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animEffect transition="in" filter="fade">
                                      <p:cBhvr>
                                        <p:cTn id="25" dur="500"/>
                                        <p:tgtEl>
                                          <p:spTgt spid="14">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xEl>
                                              <p:pRg st="2" end="2"/>
                                            </p:txEl>
                                          </p:spTgt>
                                        </p:tgtEl>
                                        <p:attrNameLst>
                                          <p:attrName>style.visibility</p:attrName>
                                        </p:attrNameLst>
                                      </p:cBhvr>
                                      <p:to>
                                        <p:strVal val="visible"/>
                                      </p:to>
                                    </p:set>
                                    <p:animEffect transition="in" filter="fade">
                                      <p:cBhvr>
                                        <p:cTn id="30"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1C633-56D7-F876-C1F7-24CCCE8E8C4E}"/>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381DFFF-96BB-46F3-5DDE-FCBC1C8336FB}"/>
              </a:ext>
            </a:extLst>
          </p:cNvPr>
          <p:cNvSpPr>
            <a:spLocks noGrp="1"/>
          </p:cNvSpPr>
          <p:nvPr>
            <p:ph type="sldNum" sz="quarter" idx="2"/>
          </p:nvPr>
        </p:nvSpPr>
        <p:spPr/>
        <p:txBody>
          <a:bodyPr/>
          <a:lstStyle/>
          <a:p>
            <a:fld id="{86CB4B4D-7CA3-9044-876B-883B54F8677D}" type="slidenum">
              <a:rPr lang="en-US" altLang="ja-JP" smtClean="0"/>
              <a:t>20</a:t>
            </a:fld>
            <a:endParaRPr lang="en-US" altLang="ja-JP"/>
          </a:p>
        </p:txBody>
      </p:sp>
      <p:sp>
        <p:nvSpPr>
          <p:cNvPr id="3" name="LiteBIRD overview">
            <a:extLst>
              <a:ext uri="{FF2B5EF4-FFF2-40B4-BE49-F238E27FC236}">
                <a16:creationId xmlns:a16="http://schemas.microsoft.com/office/drawing/2014/main" id="{AC353F1A-41F5-F746-A429-B368DC0280AA}"/>
              </a:ext>
            </a:extLst>
          </p:cNvPr>
          <p:cNvSpPr txBox="1"/>
          <p:nvPr/>
        </p:nvSpPr>
        <p:spPr>
          <a:xfrm>
            <a:off x="257412" y="95291"/>
            <a:ext cx="9367949"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4" name="Google Shape;247;p27">
            <a:extLst>
              <a:ext uri="{FF2B5EF4-FFF2-40B4-BE49-F238E27FC236}">
                <a16:creationId xmlns:a16="http://schemas.microsoft.com/office/drawing/2014/main" id="{768E4CFD-D5FC-FAE1-2E69-AF8E56F78081}"/>
              </a:ext>
            </a:extLst>
          </p:cNvPr>
          <p:cNvSpPr txBox="1"/>
          <p:nvPr/>
        </p:nvSpPr>
        <p:spPr>
          <a:xfrm>
            <a:off x="3670884" y="3314240"/>
            <a:ext cx="17393366" cy="50782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Mission </a:t>
            </a:r>
            <a:r>
              <a:rPr lang="en-US" altLang="ja-JP" sz="5400" dirty="0">
                <a:solidFill>
                  <a:srgbClr val="113362"/>
                </a:solidFill>
                <a:latin typeface="Times New Roman"/>
                <a:cs typeface="Times New Roman"/>
              </a:rPr>
              <a:t>objectives</a:t>
            </a:r>
            <a:endParaRPr lang="en-US" sz="5400" dirty="0">
              <a:solidFill>
                <a:srgbClr val="002060"/>
              </a:solidFill>
              <a:latin typeface="Times New Roman"/>
              <a:cs typeface="Times New Roman"/>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FF0000"/>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spTree>
    <p:extLst>
      <p:ext uri="{BB962C8B-B14F-4D97-AF65-F5344CB8AC3E}">
        <p14:creationId xmlns:p14="http://schemas.microsoft.com/office/powerpoint/2010/main" val="97906345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D4F2E-E02D-0CF9-5F99-9DA88D5B4528}"/>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32CAE90-488B-A13E-B04A-CF7B6DE65E41}"/>
              </a:ext>
            </a:extLst>
          </p:cNvPr>
          <p:cNvSpPr>
            <a:spLocks noGrp="1"/>
          </p:cNvSpPr>
          <p:nvPr>
            <p:ph type="sldNum" sz="quarter" idx="2"/>
          </p:nvPr>
        </p:nvSpPr>
        <p:spPr/>
        <p:txBody>
          <a:bodyPr/>
          <a:lstStyle/>
          <a:p>
            <a:fld id="{86CB4B4D-7CA3-9044-876B-883B54F8677D}" type="slidenum">
              <a:rPr lang="en-US" altLang="ja-JP" smtClean="0"/>
              <a:t>21</a:t>
            </a:fld>
            <a:endParaRPr lang="en-US" altLang="ja-JP"/>
          </a:p>
        </p:txBody>
      </p:sp>
      <p:sp>
        <p:nvSpPr>
          <p:cNvPr id="8" name="Nhit map for a…">
            <a:extLst>
              <a:ext uri="{FF2B5EF4-FFF2-40B4-BE49-F238E27FC236}">
                <a16:creationId xmlns:a16="http://schemas.microsoft.com/office/drawing/2014/main" id="{C787010C-96F0-FF70-646A-1F50B0862E38}"/>
              </a:ext>
            </a:extLst>
          </p:cNvPr>
          <p:cNvSpPr txBox="1"/>
          <p:nvPr/>
        </p:nvSpPr>
        <p:spPr>
          <a:xfrm>
            <a:off x="1205287" y="9390117"/>
            <a:ext cx="3410226" cy="26773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a:defRPr sz="3600">
                <a:solidFill>
                  <a:srgbClr val="FFFFFF"/>
                </a:solidFill>
                <a:latin typeface="Times New Roman"/>
                <a:ea typeface="Times New Roman"/>
                <a:cs typeface="Times New Roman"/>
                <a:sym typeface="Times New Roman"/>
              </a:defRPr>
            </a:pPr>
            <a:r>
              <a:rPr i="1"/>
              <a:t>N</a:t>
            </a:r>
            <a:r>
              <a:rPr baseline="-5999"/>
              <a:t>hit</a:t>
            </a:r>
            <a:r>
              <a:t> map for a </a:t>
            </a:r>
          </a:p>
          <a:p>
            <a:pPr>
              <a:defRPr sz="3600">
                <a:solidFill>
                  <a:srgbClr val="FFFFFF"/>
                </a:solidFill>
                <a:latin typeface="Times New Roman"/>
                <a:ea typeface="Times New Roman"/>
                <a:cs typeface="Times New Roman"/>
                <a:sym typeface="Times New Roman"/>
              </a:defRPr>
            </a:pPr>
            <a:r>
              <a:t>3-year survey</a:t>
            </a:r>
          </a:p>
          <a:p>
            <a:pPr>
              <a:defRPr sz="2700">
                <a:solidFill>
                  <a:srgbClr val="FFFFFF"/>
                </a:solidFill>
                <a:latin typeface="Times New Roman"/>
                <a:ea typeface="Times New Roman"/>
                <a:cs typeface="Times New Roman"/>
                <a:sym typeface="Times New Roman"/>
              </a:defRPr>
            </a:pPr>
            <a:r>
              <a:t>(Galactic projection)</a:t>
            </a:r>
          </a:p>
        </p:txBody>
      </p:sp>
      <p:grpSp>
        <p:nvGrpSpPr>
          <p:cNvPr id="10" name="Agrupar">
            <a:extLst>
              <a:ext uri="{FF2B5EF4-FFF2-40B4-BE49-F238E27FC236}">
                <a16:creationId xmlns:a16="http://schemas.microsoft.com/office/drawing/2014/main" id="{62DDC38F-1C63-6830-A1BD-986E69332FC3}"/>
              </a:ext>
            </a:extLst>
          </p:cNvPr>
          <p:cNvGrpSpPr/>
          <p:nvPr/>
        </p:nvGrpSpPr>
        <p:grpSpPr>
          <a:xfrm>
            <a:off x="-30867" y="-24578"/>
            <a:ext cx="24445734" cy="2203998"/>
            <a:chOff x="0" y="0"/>
            <a:chExt cx="24445732" cy="2203997"/>
          </a:xfrm>
        </p:grpSpPr>
        <p:sp>
          <p:nvSpPr>
            <p:cNvPr id="11" name="Rectángulo">
              <a:extLst>
                <a:ext uri="{FF2B5EF4-FFF2-40B4-BE49-F238E27FC236}">
                  <a16:creationId xmlns:a16="http://schemas.microsoft.com/office/drawing/2014/main" id="{39C57965-8EB8-8FCC-09BD-96464BCCF236}"/>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 name="Rectángulo">
              <a:extLst>
                <a:ext uri="{FF2B5EF4-FFF2-40B4-BE49-F238E27FC236}">
                  <a16:creationId xmlns:a16="http://schemas.microsoft.com/office/drawing/2014/main" id="{250513C9-A7E9-5188-CB0F-54DF8635D9EE}"/>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3" name="Rectángulo">
              <a:extLst>
                <a:ext uri="{FF2B5EF4-FFF2-40B4-BE49-F238E27FC236}">
                  <a16:creationId xmlns:a16="http://schemas.microsoft.com/office/drawing/2014/main" id="{9B733066-EF18-1751-CB3F-141C544D177D}"/>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 name="Triángulo">
              <a:extLst>
                <a:ext uri="{FF2B5EF4-FFF2-40B4-BE49-F238E27FC236}">
                  <a16:creationId xmlns:a16="http://schemas.microsoft.com/office/drawing/2014/main" id="{715D99EE-0679-50E2-1077-2C2C021A4AD6}"/>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 name="Triángulo">
              <a:extLst>
                <a:ext uri="{FF2B5EF4-FFF2-40B4-BE49-F238E27FC236}">
                  <a16:creationId xmlns:a16="http://schemas.microsoft.com/office/drawing/2014/main" id="{D62E537F-17F0-6F53-6E63-4481E15CD9ED}"/>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6" name="Triángulo">
              <a:extLst>
                <a:ext uri="{FF2B5EF4-FFF2-40B4-BE49-F238E27FC236}">
                  <a16:creationId xmlns:a16="http://schemas.microsoft.com/office/drawing/2014/main" id="{5D47D769-1FAB-DD42-E748-5D80110FB098}"/>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7" name="Círculo">
              <a:extLst>
                <a:ext uri="{FF2B5EF4-FFF2-40B4-BE49-F238E27FC236}">
                  <a16:creationId xmlns:a16="http://schemas.microsoft.com/office/drawing/2014/main" id="{7C588E0B-B862-666C-23D1-0CF119588EA8}"/>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18" name="LiteBIRD-logo-posi-RGB.png" descr="LiteBIRD-logo-posi-RGB.png">
              <a:extLst>
                <a:ext uri="{FF2B5EF4-FFF2-40B4-BE49-F238E27FC236}">
                  <a16:creationId xmlns:a16="http://schemas.microsoft.com/office/drawing/2014/main" id="{D13C5496-5146-602F-C1B9-E52A91E1D57A}"/>
                </a:ext>
              </a:extLst>
            </p:cNvPr>
            <p:cNvPicPr>
              <a:picLocks noChangeAspect="1"/>
            </p:cNvPicPr>
            <p:nvPr/>
          </p:nvPicPr>
          <p:blipFill>
            <a:blip r:embed="rId3"/>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19" name="CMB">
            <a:extLst>
              <a:ext uri="{FF2B5EF4-FFF2-40B4-BE49-F238E27FC236}">
                <a16:creationId xmlns:a16="http://schemas.microsoft.com/office/drawing/2014/main" id="{B2022838-1A01-9175-8DA2-41463249207A}"/>
              </a:ext>
            </a:extLst>
          </p:cNvPr>
          <p:cNvSpPr txBox="1"/>
          <p:nvPr/>
        </p:nvSpPr>
        <p:spPr>
          <a:xfrm rot="16200000">
            <a:off x="21684898" y="6143767"/>
            <a:ext cx="3966096" cy="1936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3000">
                <a:solidFill>
                  <a:srgbClr val="FFFFFF"/>
                </a:solidFill>
                <a:latin typeface="Times New Roman"/>
                <a:ea typeface="Times New Roman"/>
                <a:cs typeface="Times New Roman"/>
                <a:sym typeface="Times New Roman"/>
              </a:defRPr>
            </a:lvl1pPr>
          </a:lstStyle>
          <a:p>
            <a:r>
              <a:t>CMB</a:t>
            </a:r>
          </a:p>
        </p:txBody>
      </p:sp>
      <p:sp>
        <p:nvSpPr>
          <p:cNvPr id="40" name="LiteBIRD scanning strategy">
            <a:extLst>
              <a:ext uri="{FF2B5EF4-FFF2-40B4-BE49-F238E27FC236}">
                <a16:creationId xmlns:a16="http://schemas.microsoft.com/office/drawing/2014/main" id="{6E7F30B9-B4D6-6481-08B3-1BB1F9DF0535}"/>
              </a:ext>
            </a:extLst>
          </p:cNvPr>
          <p:cNvSpPr txBox="1"/>
          <p:nvPr/>
        </p:nvSpPr>
        <p:spPr>
          <a:xfrm>
            <a:off x="257412" y="118375"/>
            <a:ext cx="5277086" cy="14414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8700">
                <a:solidFill>
                  <a:srgbClr val="113362"/>
                </a:solidFill>
                <a:latin typeface="Times New Roman"/>
                <a:ea typeface="Times New Roman"/>
                <a:cs typeface="Times New Roman"/>
                <a:sym typeface="Times New Roman"/>
              </a:defRPr>
            </a:pPr>
            <a:r>
              <a:rPr lang="en-US" i="1" dirty="0"/>
              <a:t>Space craft</a:t>
            </a:r>
            <a:endParaRPr dirty="0"/>
          </a:p>
        </p:txBody>
      </p:sp>
      <p:pic>
        <p:nvPicPr>
          <p:cNvPr id="3" name="図 2">
            <a:extLst>
              <a:ext uri="{FF2B5EF4-FFF2-40B4-BE49-F238E27FC236}">
                <a16:creationId xmlns:a16="http://schemas.microsoft.com/office/drawing/2014/main" id="{0DDBF6B2-A16D-EBCF-123C-0B7F0C3C0FC4}"/>
              </a:ext>
            </a:extLst>
          </p:cNvPr>
          <p:cNvPicPr>
            <a:picLocks noChangeAspect="1"/>
          </p:cNvPicPr>
          <p:nvPr/>
        </p:nvPicPr>
        <p:blipFill rotWithShape="1">
          <a:blip r:embed="rId4" cstate="hqprint">
            <a:alphaModFix/>
            <a:extLst>
              <a:ext uri="{28A0092B-C50C-407E-A947-70E740481C1C}">
                <a14:useLocalDpi xmlns:a14="http://schemas.microsoft.com/office/drawing/2010/main"/>
              </a:ext>
            </a:extLst>
          </a:blip>
          <a:srcRect/>
          <a:stretch/>
        </p:blipFill>
        <p:spPr>
          <a:xfrm>
            <a:off x="15424382" y="3318675"/>
            <a:ext cx="8923691" cy="7669392"/>
          </a:xfrm>
          <a:prstGeom prst="rect">
            <a:avLst/>
          </a:prstGeom>
        </p:spPr>
      </p:pic>
      <p:pic>
        <p:nvPicPr>
          <p:cNvPr id="4" name="図 3">
            <a:extLst>
              <a:ext uri="{FF2B5EF4-FFF2-40B4-BE49-F238E27FC236}">
                <a16:creationId xmlns:a16="http://schemas.microsoft.com/office/drawing/2014/main" id="{D52E8351-31DF-804F-6450-38F85EA0F39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1472872" y="2372782"/>
            <a:ext cx="2385699" cy="8730719"/>
          </a:xfrm>
          <a:prstGeom prst="rect">
            <a:avLst/>
          </a:prstGeom>
        </p:spPr>
      </p:pic>
      <p:cxnSp>
        <p:nvCxnSpPr>
          <p:cNvPr id="41" name="直線コネクタ 40">
            <a:extLst>
              <a:ext uri="{FF2B5EF4-FFF2-40B4-BE49-F238E27FC236}">
                <a16:creationId xmlns:a16="http://schemas.microsoft.com/office/drawing/2014/main" id="{A167501D-4618-AB76-5191-753B42D63585}"/>
              </a:ext>
            </a:extLst>
          </p:cNvPr>
          <p:cNvCxnSpPr>
            <a:cxnSpLocks/>
          </p:cNvCxnSpPr>
          <p:nvPr/>
        </p:nvCxnSpPr>
        <p:spPr>
          <a:xfrm>
            <a:off x="12115897" y="3434109"/>
            <a:ext cx="4169132" cy="424268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5DCC89D7-4925-A7A0-BF67-19D2E70A6BA9}"/>
              </a:ext>
            </a:extLst>
          </p:cNvPr>
          <p:cNvCxnSpPr>
            <a:cxnSpLocks/>
          </p:cNvCxnSpPr>
          <p:nvPr/>
        </p:nvCxnSpPr>
        <p:spPr>
          <a:xfrm>
            <a:off x="13215545" y="3165444"/>
            <a:ext cx="4852175" cy="92760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BD7D68D3-36C2-51CB-913B-6C4F1BF70169}"/>
              </a:ext>
            </a:extLst>
          </p:cNvPr>
          <p:cNvSpPr txBox="1"/>
          <p:nvPr/>
        </p:nvSpPr>
        <p:spPr>
          <a:xfrm>
            <a:off x="11472872" y="11343218"/>
            <a:ext cx="2385699" cy="1400383"/>
          </a:xfrm>
          <a:prstGeom prst="rect">
            <a:avLst/>
          </a:prstGeom>
          <a:noFill/>
        </p:spPr>
        <p:txBody>
          <a:bodyPr wrap="square" lIns="45720" tIns="22860" rIns="45720" bIns="22860" rtlCol="0" anchor="t">
            <a:spAutoFit/>
          </a:bodyPr>
          <a:lstStyle/>
          <a:p>
            <a:r>
              <a:rPr lang="en-US" altLang="ja-JP" sz="4400" dirty="0">
                <a:latin typeface="Arial"/>
                <a:ea typeface="ＭＳ Ｐゴシック"/>
                <a:cs typeface="Arial"/>
              </a:rPr>
              <a:t>JAXA</a:t>
            </a:r>
          </a:p>
          <a:p>
            <a:r>
              <a:rPr lang="en-US" altLang="ja-JP" sz="4400" dirty="0">
                <a:latin typeface="Arial"/>
                <a:ea typeface="ＭＳ Ｐゴシック"/>
                <a:cs typeface="Arial"/>
              </a:rPr>
              <a:t>H3-22L</a:t>
            </a:r>
            <a:endParaRPr kumimoji="1" lang="ja-JP" altLang="en-US" sz="4400" dirty="0"/>
          </a:p>
        </p:txBody>
      </p:sp>
      <p:sp>
        <p:nvSpPr>
          <p:cNvPr id="48" name="テキスト ボックス 47">
            <a:extLst>
              <a:ext uri="{FF2B5EF4-FFF2-40B4-BE49-F238E27FC236}">
                <a16:creationId xmlns:a16="http://schemas.microsoft.com/office/drawing/2014/main" id="{0A11D131-9BD8-4304-FD83-9FD17DC10933}"/>
              </a:ext>
            </a:extLst>
          </p:cNvPr>
          <p:cNvSpPr txBox="1"/>
          <p:nvPr/>
        </p:nvSpPr>
        <p:spPr>
          <a:xfrm>
            <a:off x="12433493" y="2060204"/>
            <a:ext cx="13012056" cy="1569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altLang="ja-JP" sz="3200" b="0"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PLM</a:t>
            </a:r>
            <a:r>
              <a:rPr lang="en-US" altLang="ja-JP" sz="3200" b="0" dirty="0">
                <a:latin typeface="Arial" panose="020B0604020202020204" pitchFamily="34" charset="0"/>
                <a:ea typeface="ＭＳ Ｐゴシック" panose="020B0600070205080204" pitchFamily="50" charset="-128"/>
                <a:cs typeface="Arial" panose="020B0604020202020204" pitchFamily="34" charset="0"/>
              </a:rPr>
              <a:t>: Payload Module,</a:t>
            </a:r>
          </a:p>
          <a:p>
            <a:pPr algn="ctr"/>
            <a:r>
              <a:rPr lang="en-US" altLang="ja-JP" sz="3200" b="0" dirty="0">
                <a:latin typeface="Arial" panose="020B0604020202020204" pitchFamily="34" charset="0"/>
                <a:ea typeface="ＭＳ Ｐゴシック" panose="020B0600070205080204" pitchFamily="50" charset="-128"/>
                <a:cs typeface="Arial" panose="020B0604020202020204" pitchFamily="34" charset="0"/>
              </a:rPr>
              <a:t>Carrying telescope and focal plane instruments</a:t>
            </a:r>
            <a:br>
              <a:rPr lang="en-US" altLang="ja-JP" sz="3200" b="0" dirty="0">
                <a:latin typeface="Arial" panose="020B0604020202020204" pitchFamily="34" charset="0"/>
                <a:ea typeface="ＭＳ Ｐゴシック" panose="020B0600070205080204" pitchFamily="50" charset="-128"/>
                <a:cs typeface="Arial" panose="020B0604020202020204" pitchFamily="34" charset="0"/>
              </a:rPr>
            </a:br>
            <a:r>
              <a:rPr lang="en-US" altLang="ja-JP" sz="3200" b="0" dirty="0">
                <a:latin typeface="Arial" panose="020B0604020202020204" pitchFamily="34" charset="0"/>
                <a:ea typeface="ＭＳ Ｐゴシック" panose="020B0600070205080204" pitchFamily="50" charset="-128"/>
                <a:cs typeface="Arial" panose="020B0604020202020204" pitchFamily="34" charset="0"/>
              </a:rPr>
              <a:t>(mainly developed by European Countries)</a:t>
            </a:r>
            <a:endParaRPr kumimoji="1" lang="ja-JP" altLang="en-US" sz="3200" b="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9" name="テキスト ボックス 48">
            <a:extLst>
              <a:ext uri="{FF2B5EF4-FFF2-40B4-BE49-F238E27FC236}">
                <a16:creationId xmlns:a16="http://schemas.microsoft.com/office/drawing/2014/main" id="{60992254-C084-5CB9-3592-AD5DA8902967}"/>
              </a:ext>
            </a:extLst>
          </p:cNvPr>
          <p:cNvSpPr txBox="1"/>
          <p:nvPr/>
        </p:nvSpPr>
        <p:spPr>
          <a:xfrm>
            <a:off x="15641632" y="10937915"/>
            <a:ext cx="8518457" cy="1077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altLang="ja-JP" sz="3200" b="0"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SVM</a:t>
            </a:r>
            <a:r>
              <a:rPr lang="en-US" altLang="ja-JP" sz="3200" b="0" dirty="0">
                <a:latin typeface="Arial" panose="020B0604020202020204" pitchFamily="34" charset="0"/>
                <a:ea typeface="ＭＳ Ｐゴシック" panose="020B0600070205080204" pitchFamily="50" charset="-128"/>
                <a:cs typeface="Arial" panose="020B0604020202020204" pitchFamily="34" charset="0"/>
              </a:rPr>
              <a:t>: </a:t>
            </a:r>
            <a:r>
              <a:rPr lang="en-US" altLang="ja-JP" sz="3200" b="0" dirty="0" err="1">
                <a:latin typeface="Arial" panose="020B0604020202020204" pitchFamily="34" charset="0"/>
                <a:ea typeface="ＭＳ Ｐゴシック" panose="020B0600070205080204" pitchFamily="50" charset="-128"/>
                <a:cs typeface="Arial" panose="020B0604020202020204" pitchFamily="34" charset="0"/>
              </a:rPr>
              <a:t>SerVice</a:t>
            </a:r>
            <a:r>
              <a:rPr lang="en-US" altLang="ja-JP" sz="3200" b="0" dirty="0">
                <a:latin typeface="Arial" panose="020B0604020202020204" pitchFamily="34" charset="0"/>
                <a:ea typeface="ＭＳ Ｐゴシック" panose="020B0600070205080204" pitchFamily="50" charset="-128"/>
                <a:cs typeface="Arial" panose="020B0604020202020204" pitchFamily="34" charset="0"/>
              </a:rPr>
              <a:t> Module (mainly developed by JAXA)</a:t>
            </a:r>
            <a:endParaRPr kumimoji="1" lang="ja-JP" altLang="en-US" sz="3200" b="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51" name="コンテンツ プレースホルダー 2">
            <a:extLst>
              <a:ext uri="{FF2B5EF4-FFF2-40B4-BE49-F238E27FC236}">
                <a16:creationId xmlns:a16="http://schemas.microsoft.com/office/drawing/2014/main" id="{37B92AA4-D2EE-59B9-3A5F-FBB40999634E}"/>
              </a:ext>
            </a:extLst>
          </p:cNvPr>
          <p:cNvSpPr txBox="1">
            <a:spLocks/>
          </p:cNvSpPr>
          <p:nvPr/>
        </p:nvSpPr>
        <p:spPr>
          <a:xfrm>
            <a:off x="482573" y="2372782"/>
            <a:ext cx="9609822" cy="10365318"/>
          </a:xfrm>
          <a:prstGeom prst="rect">
            <a:avLst/>
          </a:prstGeom>
        </p:spPr>
        <p:txBody>
          <a:bodyPr>
            <a:normAutofit/>
          </a:bodyPr>
          <a:lst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marL="3810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dirty="0"/>
              <a:t>After launch,  </a:t>
            </a:r>
            <a:r>
              <a:rPr lang="en-US" altLang="ja-JP" dirty="0" err="1"/>
              <a:t>LiteBIRD</a:t>
            </a:r>
            <a:r>
              <a:rPr lang="en-US" altLang="ja-JP" dirty="0"/>
              <a:t> will reach </a:t>
            </a:r>
            <a:r>
              <a:rPr lang="en-US" altLang="ja-JP" dirty="0">
                <a:solidFill>
                  <a:srgbClr val="FF0000"/>
                </a:solidFill>
              </a:rPr>
              <a:t>the Sun-Earth Lagrange Point L2</a:t>
            </a:r>
            <a:r>
              <a:rPr lang="en-US" altLang="ja-JP" dirty="0"/>
              <a:t>, located approximately 1.5 million km from Earth, via a transfer orbit in about three months. </a:t>
            </a:r>
          </a:p>
          <a:p>
            <a:pPr marL="3810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r>
              <a:rPr lang="en-US" altLang="ja-JP" dirty="0"/>
              <a:t>It will then conduct </a:t>
            </a:r>
            <a:r>
              <a:rPr lang="en-US" altLang="ja-JP" dirty="0">
                <a:solidFill>
                  <a:srgbClr val="FF0000"/>
                </a:solidFill>
              </a:rPr>
              <a:t>three years</a:t>
            </a:r>
            <a:r>
              <a:rPr lang="en-US" altLang="ja-JP" dirty="0"/>
              <a:t> of all-sky observations in an orbit near L2 (a Lissajous orbit).</a:t>
            </a:r>
            <a:endParaRPr lang="ja-JP" altLang="en-US" sz="4000" b="1" dirty="0"/>
          </a:p>
          <a:p>
            <a:pPr marL="203200"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3800" b="1" dirty="0">
              <a:sym typeface="Times New Roman"/>
            </a:endParaRPr>
          </a:p>
          <a:p>
            <a:pPr marL="457200" lvl="1" indent="0" hangingPunct="1">
              <a:spcBef>
                <a:spcPts val="1600"/>
              </a:spcBef>
              <a:buClr>
                <a:srgbClr val="113362"/>
              </a:buClr>
              <a:buSzPct val="78000"/>
              <a:buNone/>
              <a:defRPr sz="3800" b="0">
                <a:solidFill>
                  <a:srgbClr val="113362"/>
                </a:solidFill>
                <a:latin typeface="Times New Roman"/>
                <a:ea typeface="Times New Roman"/>
                <a:cs typeface="Times New Roman"/>
                <a:sym typeface="Times New Roman"/>
              </a:defRPr>
            </a:pPr>
            <a:endParaRPr lang="en-US" altLang="ja-JP" sz="3800" dirty="0">
              <a:sym typeface="Times New Roman"/>
            </a:endParaRP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3800" dirty="0">
              <a:sym typeface="Times New Roman"/>
            </a:endParaRP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4200" b="1" dirty="0">
              <a:solidFill>
                <a:srgbClr val="113362"/>
              </a:solidFill>
              <a:latin typeface="Times New Roman"/>
              <a:ea typeface="Times New Roman"/>
              <a:cs typeface="Times New Roman"/>
              <a:sym typeface="Times New Roman"/>
            </a:endParaRPr>
          </a:p>
          <a:p>
            <a:pPr marL="838200" lvl="1" indent="-381000" hangingPunct="1">
              <a:spcBef>
                <a:spcPts val="1600"/>
              </a:spcBef>
              <a:buClr>
                <a:srgbClr val="113362"/>
              </a:buClr>
              <a:buSzPct val="78000"/>
              <a:buFont typeface="Arial"/>
              <a:buChar char="•"/>
              <a:defRPr sz="3800" b="0">
                <a:solidFill>
                  <a:srgbClr val="113362"/>
                </a:solidFill>
                <a:latin typeface="Times New Roman"/>
                <a:ea typeface="Times New Roman"/>
                <a:cs typeface="Times New Roman"/>
                <a:sym typeface="Times New Roman"/>
              </a:defRPr>
            </a:pPr>
            <a:endParaRPr lang="en-US" altLang="ja-JP" sz="3800" dirty="0">
              <a:solidFill>
                <a:srgbClr val="113362"/>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95235561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EF068-4600-850E-4055-352FB1436D7E}"/>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ED0CFD0-5286-9A28-B82F-EDD47E7C96FC}"/>
              </a:ext>
            </a:extLst>
          </p:cNvPr>
          <p:cNvSpPr>
            <a:spLocks noGrp="1"/>
          </p:cNvSpPr>
          <p:nvPr>
            <p:ph type="sldNum" sz="quarter" idx="2"/>
          </p:nvPr>
        </p:nvSpPr>
        <p:spPr/>
        <p:txBody>
          <a:bodyPr/>
          <a:lstStyle/>
          <a:p>
            <a:fld id="{86CB4B4D-7CA3-9044-876B-883B54F8677D}" type="slidenum">
              <a:rPr lang="en-US" altLang="ja-JP" smtClean="0"/>
              <a:t>22</a:t>
            </a:fld>
            <a:endParaRPr lang="en-US" altLang="ja-JP"/>
          </a:p>
        </p:txBody>
      </p:sp>
      <p:pic>
        <p:nvPicPr>
          <p:cNvPr id="5" name="Imagen" descr="Imagen">
            <a:extLst>
              <a:ext uri="{FF2B5EF4-FFF2-40B4-BE49-F238E27FC236}">
                <a16:creationId xmlns:a16="http://schemas.microsoft.com/office/drawing/2014/main" id="{ABEC18F6-847A-EDF5-4346-6340C0280D8F}"/>
              </a:ext>
            </a:extLst>
          </p:cNvPr>
          <p:cNvPicPr>
            <a:picLocks noChangeAspect="1"/>
          </p:cNvPicPr>
          <p:nvPr/>
        </p:nvPicPr>
        <p:blipFill>
          <a:blip r:embed="rId3"/>
          <a:stretch>
            <a:fillRect/>
          </a:stretch>
        </p:blipFill>
        <p:spPr>
          <a:xfrm>
            <a:off x="-44994" y="7847113"/>
            <a:ext cx="9911759" cy="4986941"/>
          </a:xfrm>
          <a:prstGeom prst="rect">
            <a:avLst/>
          </a:prstGeom>
          <a:ln w="12700">
            <a:miter lim="400000"/>
          </a:ln>
        </p:spPr>
      </p:pic>
      <p:sp>
        <p:nvSpPr>
          <p:cNvPr id="6" name="Línea">
            <a:extLst>
              <a:ext uri="{FF2B5EF4-FFF2-40B4-BE49-F238E27FC236}">
                <a16:creationId xmlns:a16="http://schemas.microsoft.com/office/drawing/2014/main" id="{5C26722A-7FE9-47E0-DC13-39D5967B2C43}"/>
              </a:ext>
            </a:extLst>
          </p:cNvPr>
          <p:cNvSpPr/>
          <p:nvPr/>
        </p:nvSpPr>
        <p:spPr>
          <a:xfrm>
            <a:off x="163894" y="7112000"/>
            <a:ext cx="22678282" cy="0"/>
          </a:xfrm>
          <a:prstGeom prst="line">
            <a:avLst/>
          </a:prstGeom>
          <a:ln w="76200">
            <a:solidFill>
              <a:srgbClr val="113362"/>
            </a:solidFill>
            <a:miter lim="400000"/>
            <a:tailEnd type="stealth"/>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7" name="Óvalo">
            <a:extLst>
              <a:ext uri="{FF2B5EF4-FFF2-40B4-BE49-F238E27FC236}">
                <a16:creationId xmlns:a16="http://schemas.microsoft.com/office/drawing/2014/main" id="{C741BBB0-178B-CF86-0BD7-40809A36CFD6}"/>
              </a:ext>
            </a:extLst>
          </p:cNvPr>
          <p:cNvSpPr/>
          <p:nvPr/>
        </p:nvSpPr>
        <p:spPr>
          <a:xfrm>
            <a:off x="-814295" y="4558195"/>
            <a:ext cx="1270001" cy="4986941"/>
          </a:xfrm>
          <a:prstGeom prst="ellipse">
            <a:avLst/>
          </a:prstGeom>
          <a:solidFill>
            <a:srgbClr val="F8CE5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8" name="Nhit map for a…">
            <a:extLst>
              <a:ext uri="{FF2B5EF4-FFF2-40B4-BE49-F238E27FC236}">
                <a16:creationId xmlns:a16="http://schemas.microsoft.com/office/drawing/2014/main" id="{2C3B391E-C436-987E-D7C5-CF35A9FF2D1F}"/>
              </a:ext>
            </a:extLst>
          </p:cNvPr>
          <p:cNvSpPr txBox="1"/>
          <p:nvPr/>
        </p:nvSpPr>
        <p:spPr>
          <a:xfrm>
            <a:off x="1205287" y="9390117"/>
            <a:ext cx="3410226" cy="26773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3600">
                <a:solidFill>
                  <a:srgbClr val="FFFFFF"/>
                </a:solidFill>
                <a:latin typeface="Times New Roman"/>
                <a:ea typeface="Times New Roman"/>
                <a:cs typeface="Times New Roman"/>
                <a:sym typeface="Times New Roman"/>
              </a:defRPr>
            </a:pPr>
            <a:r>
              <a:rPr i="1"/>
              <a:t>N</a:t>
            </a:r>
            <a:r>
              <a:rPr baseline="-5999"/>
              <a:t>hit</a:t>
            </a:r>
            <a:r>
              <a:t> map for a </a:t>
            </a:r>
          </a:p>
          <a:p>
            <a:pPr>
              <a:defRPr sz="3600">
                <a:solidFill>
                  <a:srgbClr val="FFFFFF"/>
                </a:solidFill>
                <a:latin typeface="Times New Roman"/>
                <a:ea typeface="Times New Roman"/>
                <a:cs typeface="Times New Roman"/>
                <a:sym typeface="Times New Roman"/>
              </a:defRPr>
            </a:pPr>
            <a:r>
              <a:t>3-year survey</a:t>
            </a:r>
          </a:p>
          <a:p>
            <a:pPr>
              <a:defRPr sz="2700">
                <a:solidFill>
                  <a:srgbClr val="FFFFFF"/>
                </a:solidFill>
                <a:latin typeface="Times New Roman"/>
                <a:ea typeface="Times New Roman"/>
                <a:cs typeface="Times New Roman"/>
                <a:sym typeface="Times New Roman"/>
              </a:defRPr>
            </a:pPr>
            <a:r>
              <a:t>(Galactic projection)</a:t>
            </a:r>
          </a:p>
        </p:txBody>
      </p:sp>
      <p:pic>
        <p:nvPicPr>
          <p:cNvPr id="9" name="Google Shape;316;p30" descr="Google Shape;316;p30">
            <a:extLst>
              <a:ext uri="{FF2B5EF4-FFF2-40B4-BE49-F238E27FC236}">
                <a16:creationId xmlns:a16="http://schemas.microsoft.com/office/drawing/2014/main" id="{C88314E0-4602-D241-77D1-9DA67D3AF976}"/>
              </a:ext>
            </a:extLst>
          </p:cNvPr>
          <p:cNvPicPr>
            <a:picLocks noChangeAspect="1"/>
          </p:cNvPicPr>
          <p:nvPr/>
        </p:nvPicPr>
        <p:blipFill>
          <a:blip r:embed="rId4"/>
          <a:srcRect/>
          <a:stretch>
            <a:fillRect/>
          </a:stretch>
        </p:blipFill>
        <p:spPr>
          <a:xfrm rot="5400000">
            <a:off x="17894391" y="2387203"/>
            <a:ext cx="18899189" cy="94495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a:miter lim="400000"/>
          </a:ln>
        </p:spPr>
      </p:pic>
      <p:grpSp>
        <p:nvGrpSpPr>
          <p:cNvPr id="10" name="Agrupar">
            <a:extLst>
              <a:ext uri="{FF2B5EF4-FFF2-40B4-BE49-F238E27FC236}">
                <a16:creationId xmlns:a16="http://schemas.microsoft.com/office/drawing/2014/main" id="{A47EE1B3-D579-9B7C-0C39-20052CB951FB}"/>
              </a:ext>
            </a:extLst>
          </p:cNvPr>
          <p:cNvGrpSpPr/>
          <p:nvPr/>
        </p:nvGrpSpPr>
        <p:grpSpPr>
          <a:xfrm>
            <a:off x="-30867" y="-24578"/>
            <a:ext cx="24445734" cy="2203998"/>
            <a:chOff x="0" y="0"/>
            <a:chExt cx="24445732" cy="2203997"/>
          </a:xfrm>
        </p:grpSpPr>
        <p:sp>
          <p:nvSpPr>
            <p:cNvPr id="11" name="Rectángulo">
              <a:extLst>
                <a:ext uri="{FF2B5EF4-FFF2-40B4-BE49-F238E27FC236}">
                  <a16:creationId xmlns:a16="http://schemas.microsoft.com/office/drawing/2014/main" id="{88E27FCE-90E7-3035-AA2B-8ED4EA9D2A38}"/>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2" name="Rectángulo">
              <a:extLst>
                <a:ext uri="{FF2B5EF4-FFF2-40B4-BE49-F238E27FC236}">
                  <a16:creationId xmlns:a16="http://schemas.microsoft.com/office/drawing/2014/main" id="{07208916-F3BA-9CA5-8245-21E735713BBE}"/>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3" name="Rectángulo">
              <a:extLst>
                <a:ext uri="{FF2B5EF4-FFF2-40B4-BE49-F238E27FC236}">
                  <a16:creationId xmlns:a16="http://schemas.microsoft.com/office/drawing/2014/main" id="{255E3D35-586B-86FD-B04D-85F445F2A51E}"/>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4" name="Triángulo">
              <a:extLst>
                <a:ext uri="{FF2B5EF4-FFF2-40B4-BE49-F238E27FC236}">
                  <a16:creationId xmlns:a16="http://schemas.microsoft.com/office/drawing/2014/main" id="{54C6622E-0041-8BC8-119C-EA59650949F0}"/>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5" name="Triángulo">
              <a:extLst>
                <a:ext uri="{FF2B5EF4-FFF2-40B4-BE49-F238E27FC236}">
                  <a16:creationId xmlns:a16="http://schemas.microsoft.com/office/drawing/2014/main" id="{BCAAABD0-C3F6-5B57-41D7-DD1B90110FFB}"/>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6" name="Triángulo">
              <a:extLst>
                <a:ext uri="{FF2B5EF4-FFF2-40B4-BE49-F238E27FC236}">
                  <a16:creationId xmlns:a16="http://schemas.microsoft.com/office/drawing/2014/main" id="{A192C6F5-54DC-AFA2-C436-A76843FC1F4B}"/>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7" name="Círculo">
              <a:extLst>
                <a:ext uri="{FF2B5EF4-FFF2-40B4-BE49-F238E27FC236}">
                  <a16:creationId xmlns:a16="http://schemas.microsoft.com/office/drawing/2014/main" id="{6F34BAEF-5F90-30E5-B36D-FC9305EEF338}"/>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18" name="LiteBIRD-logo-posi-RGB.png" descr="LiteBIRD-logo-posi-RGB.png">
              <a:extLst>
                <a:ext uri="{FF2B5EF4-FFF2-40B4-BE49-F238E27FC236}">
                  <a16:creationId xmlns:a16="http://schemas.microsoft.com/office/drawing/2014/main" id="{6083489B-D795-C72A-CC5E-A82367AE613A}"/>
                </a:ext>
              </a:extLst>
            </p:cNvPr>
            <p:cNvPicPr>
              <a:picLocks noChangeAspect="1"/>
            </p:cNvPicPr>
            <p:nvPr/>
          </p:nvPicPr>
          <p:blipFill>
            <a:blip r:embed="rId5"/>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19" name="CMB">
            <a:extLst>
              <a:ext uri="{FF2B5EF4-FFF2-40B4-BE49-F238E27FC236}">
                <a16:creationId xmlns:a16="http://schemas.microsoft.com/office/drawing/2014/main" id="{C5C5FCFF-6D8E-C4DE-0BD6-212E41BB237E}"/>
              </a:ext>
            </a:extLst>
          </p:cNvPr>
          <p:cNvSpPr txBox="1"/>
          <p:nvPr/>
        </p:nvSpPr>
        <p:spPr>
          <a:xfrm rot="16200000">
            <a:off x="21684898" y="6143767"/>
            <a:ext cx="3966096" cy="19364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3000">
                <a:solidFill>
                  <a:srgbClr val="FFFFFF"/>
                </a:solidFill>
                <a:latin typeface="Times New Roman"/>
                <a:ea typeface="Times New Roman"/>
                <a:cs typeface="Times New Roman"/>
                <a:sym typeface="Times New Roman"/>
              </a:defRPr>
            </a:lvl1pPr>
          </a:lstStyle>
          <a:p>
            <a:r>
              <a:t>CMB</a:t>
            </a:r>
          </a:p>
        </p:txBody>
      </p:sp>
      <p:sp>
        <p:nvSpPr>
          <p:cNvPr id="20" name="Precession (anti-Sun) axis…">
            <a:extLst>
              <a:ext uri="{FF2B5EF4-FFF2-40B4-BE49-F238E27FC236}">
                <a16:creationId xmlns:a16="http://schemas.microsoft.com/office/drawing/2014/main" id="{DE12187F-2F5F-C526-533D-B781B6C0D2BE}"/>
              </a:ext>
            </a:extLst>
          </p:cNvPr>
          <p:cNvSpPr txBox="1"/>
          <p:nvPr/>
        </p:nvSpPr>
        <p:spPr>
          <a:xfrm>
            <a:off x="17241462" y="11291895"/>
            <a:ext cx="5740571" cy="17537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3800" b="0">
                <a:solidFill>
                  <a:srgbClr val="113362"/>
                </a:solidFill>
                <a:latin typeface="Times New Roman"/>
                <a:ea typeface="Times New Roman"/>
                <a:cs typeface="Times New Roman"/>
                <a:sym typeface="Times New Roman"/>
              </a:defRPr>
            </a:pPr>
            <a:r>
              <a:t>Precession (anti-Sun) axis</a:t>
            </a:r>
          </a:p>
          <a:p>
            <a:pPr>
              <a:defRPr b="0">
                <a:solidFill>
                  <a:srgbClr val="113362"/>
                </a:solidFill>
                <a:latin typeface="Times New Roman"/>
                <a:ea typeface="Times New Roman"/>
                <a:cs typeface="Times New Roman"/>
                <a:sym typeface="Times New Roman"/>
              </a:defRPr>
            </a:pPr>
            <a:r>
              <a:t>(precession period, ~3.2 h)</a:t>
            </a:r>
          </a:p>
        </p:txBody>
      </p:sp>
      <p:sp>
        <p:nvSpPr>
          <p:cNvPr id="21" name="Óvalo">
            <a:extLst>
              <a:ext uri="{FF2B5EF4-FFF2-40B4-BE49-F238E27FC236}">
                <a16:creationId xmlns:a16="http://schemas.microsoft.com/office/drawing/2014/main" id="{6F7A5F64-00D1-FD67-D2AE-9615B955D243}"/>
              </a:ext>
            </a:extLst>
          </p:cNvPr>
          <p:cNvSpPr/>
          <p:nvPr/>
        </p:nvSpPr>
        <p:spPr>
          <a:xfrm>
            <a:off x="18326453" y="2479982"/>
            <a:ext cx="2240880" cy="9143368"/>
          </a:xfrm>
          <a:prstGeom prst="ellipse">
            <a:avLst/>
          </a:prstGeom>
          <a:ln w="38100">
            <a:solidFill>
              <a:srgbClr val="113362"/>
            </a:solidFill>
            <a:custDash>
              <a:ds d="600000" sp="600000"/>
            </a:custDash>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22" name="Rectángulo redondeado">
            <a:extLst>
              <a:ext uri="{FF2B5EF4-FFF2-40B4-BE49-F238E27FC236}">
                <a16:creationId xmlns:a16="http://schemas.microsoft.com/office/drawing/2014/main" id="{37903EE4-A241-FBC9-C31B-DE7EB32FB103}"/>
              </a:ext>
            </a:extLst>
          </p:cNvPr>
          <p:cNvSpPr/>
          <p:nvPr/>
        </p:nvSpPr>
        <p:spPr>
          <a:xfrm rot="16200000">
            <a:off x="3449338" y="1005399"/>
            <a:ext cx="2979958" cy="6233723"/>
          </a:xfrm>
          <a:prstGeom prst="roundRect">
            <a:avLst>
              <a:gd name="adj" fmla="val 11975"/>
            </a:avLst>
          </a:prstGeom>
          <a:solidFill>
            <a:srgbClr val="F8CE55"/>
          </a:solidFill>
          <a:ln w="12700">
            <a:miter lim="400000"/>
          </a:ln>
        </p:spPr>
        <p:txBody>
          <a:bodyPr lIns="0" tIns="0" rIns="0" bIns="0" anchor="ctr"/>
          <a:lstStyle/>
          <a:p>
            <a:pPr>
              <a:defRPr sz="3200" b="0">
                <a:solidFill>
                  <a:srgbClr val="F8CE55"/>
                </a:solidFill>
                <a:latin typeface="+mn-lt"/>
                <a:ea typeface="+mn-ea"/>
                <a:cs typeface="+mn-cs"/>
                <a:sym typeface="Helvetica Neue Medium"/>
              </a:defRPr>
            </a:pPr>
            <a:endParaRPr/>
          </a:p>
        </p:txBody>
      </p:sp>
      <p:sp>
        <p:nvSpPr>
          <p:cNvPr id="23" name="Google Shape;247;p27">
            <a:extLst>
              <a:ext uri="{FF2B5EF4-FFF2-40B4-BE49-F238E27FC236}">
                <a16:creationId xmlns:a16="http://schemas.microsoft.com/office/drawing/2014/main" id="{1F488F67-B0AD-8D24-BB29-91D708048E8E}"/>
              </a:ext>
            </a:extLst>
          </p:cNvPr>
          <p:cNvSpPr txBox="1"/>
          <p:nvPr/>
        </p:nvSpPr>
        <p:spPr>
          <a:xfrm>
            <a:off x="1953805" y="2799931"/>
            <a:ext cx="6783804" cy="2427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buClr>
                <a:srgbClr val="113362"/>
              </a:buClr>
              <a:buSzPts val="3800"/>
              <a:buFont typeface="Arial"/>
              <a:buChar char="•"/>
              <a:defRPr sz="3800" b="0">
                <a:solidFill>
                  <a:srgbClr val="113362"/>
                </a:solidFill>
                <a:latin typeface="Times New Roman"/>
                <a:ea typeface="Times New Roman"/>
                <a:cs typeface="Times New Roman"/>
                <a:sym typeface="Times New Roman"/>
              </a:defRPr>
            </a:pPr>
            <a:r>
              <a:t>3-year survey, Sun-Earth L2 Lissajous orbit</a:t>
            </a:r>
          </a:p>
          <a:p>
            <a:pPr marL="381000" indent="-381000" algn="l" defTabSz="914400">
              <a:buClr>
                <a:srgbClr val="113362"/>
              </a:buClr>
              <a:buSzPts val="3800"/>
              <a:buFont typeface="Arial"/>
              <a:buChar char="•"/>
              <a:defRPr sz="3800" b="0">
                <a:solidFill>
                  <a:srgbClr val="113362"/>
                </a:solidFill>
                <a:latin typeface="Times New Roman"/>
                <a:ea typeface="Times New Roman"/>
                <a:cs typeface="Times New Roman"/>
                <a:sym typeface="Times New Roman"/>
              </a:defRPr>
            </a:pPr>
            <a:r>
              <a:t>Precession angle: 𝛼 = 37.5°</a:t>
            </a:r>
          </a:p>
          <a:p>
            <a:pPr marL="381000" indent="-381000" algn="l" defTabSz="914400">
              <a:buClr>
                <a:srgbClr val="113362"/>
              </a:buClr>
              <a:buSzPts val="3800"/>
              <a:buFont typeface="Arial"/>
              <a:buChar char="•"/>
              <a:defRPr sz="3800" b="0">
                <a:solidFill>
                  <a:srgbClr val="113362"/>
                </a:solidFill>
                <a:latin typeface="Times New Roman"/>
                <a:ea typeface="Times New Roman"/>
                <a:cs typeface="Times New Roman"/>
                <a:sym typeface="Times New Roman"/>
              </a:defRPr>
            </a:pPr>
            <a:r>
              <a:t>Spin angle: 𝛽 = 57.5°</a:t>
            </a:r>
          </a:p>
        </p:txBody>
      </p:sp>
      <p:sp>
        <p:nvSpPr>
          <p:cNvPr id="24" name="Sun">
            <a:extLst>
              <a:ext uri="{FF2B5EF4-FFF2-40B4-BE49-F238E27FC236}">
                <a16:creationId xmlns:a16="http://schemas.microsoft.com/office/drawing/2014/main" id="{862A1338-6173-7660-E9F8-A8072E37AD71}"/>
              </a:ext>
            </a:extLst>
          </p:cNvPr>
          <p:cNvSpPr txBox="1"/>
          <p:nvPr/>
        </p:nvSpPr>
        <p:spPr>
          <a:xfrm>
            <a:off x="280120" y="5884112"/>
            <a:ext cx="1378681" cy="17537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800" b="0">
                <a:solidFill>
                  <a:srgbClr val="113362"/>
                </a:solidFill>
                <a:latin typeface="Times New Roman"/>
                <a:ea typeface="Times New Roman"/>
                <a:cs typeface="Times New Roman"/>
                <a:sym typeface="Times New Roman"/>
              </a:defRPr>
            </a:lvl1pPr>
          </a:lstStyle>
          <a:p>
            <a:r>
              <a:t>Sun</a:t>
            </a:r>
          </a:p>
        </p:txBody>
      </p:sp>
      <p:sp>
        <p:nvSpPr>
          <p:cNvPr id="25" name="Boresight">
            <a:extLst>
              <a:ext uri="{FF2B5EF4-FFF2-40B4-BE49-F238E27FC236}">
                <a16:creationId xmlns:a16="http://schemas.microsoft.com/office/drawing/2014/main" id="{03385D45-47AC-705A-3042-7A6D698DAA23}"/>
              </a:ext>
            </a:extLst>
          </p:cNvPr>
          <p:cNvSpPr txBox="1"/>
          <p:nvPr/>
        </p:nvSpPr>
        <p:spPr>
          <a:xfrm>
            <a:off x="9787594" y="2152691"/>
            <a:ext cx="2377640" cy="7501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800" b="0">
                <a:solidFill>
                  <a:srgbClr val="113362"/>
                </a:solidFill>
                <a:latin typeface="Times New Roman"/>
                <a:ea typeface="Times New Roman"/>
                <a:cs typeface="Times New Roman"/>
                <a:sym typeface="Times New Roman"/>
              </a:defRPr>
            </a:lvl1pPr>
          </a:lstStyle>
          <a:p>
            <a:r>
              <a:t>Boresight</a:t>
            </a:r>
          </a:p>
        </p:txBody>
      </p:sp>
      <p:sp>
        <p:nvSpPr>
          <p:cNvPr id="26" name="Spin axis…">
            <a:extLst>
              <a:ext uri="{FF2B5EF4-FFF2-40B4-BE49-F238E27FC236}">
                <a16:creationId xmlns:a16="http://schemas.microsoft.com/office/drawing/2014/main" id="{A4D987AF-8678-674D-6ACC-7F25B2273FCB}"/>
              </a:ext>
            </a:extLst>
          </p:cNvPr>
          <p:cNvSpPr txBox="1"/>
          <p:nvPr/>
        </p:nvSpPr>
        <p:spPr>
          <a:xfrm>
            <a:off x="15389057" y="1957695"/>
            <a:ext cx="2065589" cy="2029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3800" b="0">
                <a:solidFill>
                  <a:srgbClr val="113362"/>
                </a:solidFill>
                <a:latin typeface="Times New Roman"/>
                <a:ea typeface="Times New Roman"/>
                <a:cs typeface="Times New Roman"/>
                <a:sym typeface="Times New Roman"/>
              </a:defRPr>
            </a:pPr>
            <a:r>
              <a:t>Spin axis</a:t>
            </a:r>
          </a:p>
          <a:p>
            <a:pPr>
              <a:defRPr b="0">
                <a:solidFill>
                  <a:srgbClr val="113362"/>
                </a:solidFill>
                <a:latin typeface="Times New Roman"/>
                <a:ea typeface="Times New Roman"/>
                <a:cs typeface="Times New Roman"/>
                <a:sym typeface="Times New Roman"/>
              </a:defRPr>
            </a:pPr>
            <a:r>
              <a:t>(period 20 or 3.3 min.)</a:t>
            </a:r>
          </a:p>
        </p:txBody>
      </p:sp>
      <p:sp>
        <p:nvSpPr>
          <p:cNvPr id="27" name="Línea">
            <a:extLst>
              <a:ext uri="{FF2B5EF4-FFF2-40B4-BE49-F238E27FC236}">
                <a16:creationId xmlns:a16="http://schemas.microsoft.com/office/drawing/2014/main" id="{2E889F7C-0371-3D11-5283-43A85A85AE64}"/>
              </a:ext>
            </a:extLst>
          </p:cNvPr>
          <p:cNvSpPr/>
          <p:nvPr/>
        </p:nvSpPr>
        <p:spPr>
          <a:xfrm flipV="1">
            <a:off x="9117774" y="2441283"/>
            <a:ext cx="10291663" cy="6158965"/>
          </a:xfrm>
          <a:prstGeom prst="line">
            <a:avLst/>
          </a:prstGeom>
          <a:ln w="76200">
            <a:solidFill>
              <a:srgbClr val="F19E4B"/>
            </a:solidFill>
            <a:miter lim="400000"/>
            <a:tailEnd type="stealth"/>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28" name="Línea">
            <a:extLst>
              <a:ext uri="{FF2B5EF4-FFF2-40B4-BE49-F238E27FC236}">
                <a16:creationId xmlns:a16="http://schemas.microsoft.com/office/drawing/2014/main" id="{D052EC6F-E943-C918-25E6-6E26A65BE497}"/>
              </a:ext>
            </a:extLst>
          </p:cNvPr>
          <p:cNvSpPr/>
          <p:nvPr/>
        </p:nvSpPr>
        <p:spPr>
          <a:xfrm>
            <a:off x="11882656" y="7309342"/>
            <a:ext cx="4774961" cy="1405494"/>
          </a:xfrm>
          <a:prstGeom prst="line">
            <a:avLst/>
          </a:prstGeom>
          <a:ln w="76200">
            <a:solidFill>
              <a:srgbClr val="F19E4B"/>
            </a:solidFill>
            <a:custDash>
              <a:ds d="200000" sp="200000"/>
            </a:custDash>
            <a:miter lim="400000"/>
            <a:tailEnd type="stealth"/>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29" name="pasted-image.png" descr="pasted-image.png">
            <a:extLst>
              <a:ext uri="{FF2B5EF4-FFF2-40B4-BE49-F238E27FC236}">
                <a16:creationId xmlns:a16="http://schemas.microsoft.com/office/drawing/2014/main" id="{9516424E-8E54-300A-4BBC-97871611FBFC}"/>
              </a:ext>
            </a:extLst>
          </p:cNvPr>
          <p:cNvPicPr>
            <a:picLocks/>
          </p:cNvPicPr>
          <p:nvPr/>
        </p:nvPicPr>
        <p:blipFill>
          <a:blip r:embed="rId6">
            <a:alphaModFix amt="42548"/>
          </a:blip>
          <a:srcRect l="3092" t="4761" r="4688" b="2832"/>
          <a:stretch>
            <a:fillRect/>
          </a:stretch>
        </p:blipFill>
        <p:spPr>
          <a:xfrm rot="6573252">
            <a:off x="12920492" y="6324108"/>
            <a:ext cx="1751305" cy="2970383"/>
          </a:xfrm>
          <a:custGeom>
            <a:avLst/>
            <a:gdLst/>
            <a:ahLst/>
            <a:cxnLst>
              <a:cxn ang="0">
                <a:pos x="wd2" y="hd2"/>
              </a:cxn>
              <a:cxn ang="5400000">
                <a:pos x="wd2" y="hd2"/>
              </a:cxn>
              <a:cxn ang="10800000">
                <a:pos x="wd2" y="hd2"/>
              </a:cxn>
              <a:cxn ang="16200000">
                <a:pos x="wd2" y="hd2"/>
              </a:cxn>
            </a:cxnLst>
            <a:rect l="0" t="0" r="r" b="b"/>
            <a:pathLst>
              <a:path w="21415" h="21588" extrusionOk="0">
                <a:moveTo>
                  <a:pt x="11618" y="1"/>
                </a:moveTo>
                <a:cubicBezTo>
                  <a:pt x="9371" y="-12"/>
                  <a:pt x="7075" y="76"/>
                  <a:pt x="5625" y="269"/>
                </a:cubicBezTo>
                <a:cubicBezTo>
                  <a:pt x="2256" y="717"/>
                  <a:pt x="0" y="1506"/>
                  <a:pt x="0" y="2239"/>
                </a:cubicBezTo>
                <a:cubicBezTo>
                  <a:pt x="0" y="2510"/>
                  <a:pt x="9465" y="18063"/>
                  <a:pt x="11507" y="21147"/>
                </a:cubicBezTo>
                <a:lnTo>
                  <a:pt x="11798" y="21588"/>
                </a:lnTo>
                <a:lnTo>
                  <a:pt x="12094" y="21000"/>
                </a:lnTo>
                <a:cubicBezTo>
                  <a:pt x="20546" y="4246"/>
                  <a:pt x="21600" y="2057"/>
                  <a:pt x="21392" y="1694"/>
                </a:cubicBezTo>
                <a:cubicBezTo>
                  <a:pt x="21110" y="1202"/>
                  <a:pt x="19689" y="726"/>
                  <a:pt x="17325" y="335"/>
                </a:cubicBezTo>
                <a:cubicBezTo>
                  <a:pt x="16064" y="127"/>
                  <a:pt x="13865" y="14"/>
                  <a:pt x="11618" y="1"/>
                </a:cubicBezTo>
                <a:close/>
              </a:path>
            </a:pathLst>
          </a:custGeom>
          <a:ln w="12700">
            <a:miter lim="400000"/>
          </a:ln>
        </p:spPr>
      </p:pic>
      <p:sp>
        <p:nvSpPr>
          <p:cNvPr id="30" name="Línea">
            <a:extLst>
              <a:ext uri="{FF2B5EF4-FFF2-40B4-BE49-F238E27FC236}">
                <a16:creationId xmlns:a16="http://schemas.microsoft.com/office/drawing/2014/main" id="{F76D0737-B754-9988-E082-94E12BED0B96}"/>
              </a:ext>
            </a:extLst>
          </p:cNvPr>
          <p:cNvSpPr/>
          <p:nvPr/>
        </p:nvSpPr>
        <p:spPr>
          <a:xfrm flipV="1">
            <a:off x="11879258" y="2272545"/>
            <a:ext cx="273407" cy="4303034"/>
          </a:xfrm>
          <a:prstGeom prst="line">
            <a:avLst/>
          </a:prstGeom>
          <a:ln w="76200">
            <a:solidFill>
              <a:srgbClr val="F19E4B"/>
            </a:solidFill>
            <a:custDash>
              <a:ds d="200000" sp="200000"/>
            </a:custDash>
            <a:miter lim="400000"/>
            <a:tailEnd type="stealth"/>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31" name="pasted-image.png" descr="pasted-image.png">
            <a:extLst>
              <a:ext uri="{FF2B5EF4-FFF2-40B4-BE49-F238E27FC236}">
                <a16:creationId xmlns:a16="http://schemas.microsoft.com/office/drawing/2014/main" id="{7BA495D2-630A-5183-8871-B69CAAF19972}"/>
              </a:ext>
            </a:extLst>
          </p:cNvPr>
          <p:cNvPicPr>
            <a:picLocks/>
          </p:cNvPicPr>
          <p:nvPr/>
        </p:nvPicPr>
        <p:blipFill>
          <a:blip r:embed="rId6">
            <a:alphaModFix amt="42548"/>
          </a:blip>
          <a:srcRect l="3092" t="4761" r="4688" b="2832"/>
          <a:stretch>
            <a:fillRect/>
          </a:stretch>
        </p:blipFill>
        <p:spPr>
          <a:xfrm rot="303999">
            <a:off x="11101306" y="3081616"/>
            <a:ext cx="1751305" cy="2970383"/>
          </a:xfrm>
          <a:custGeom>
            <a:avLst/>
            <a:gdLst/>
            <a:ahLst/>
            <a:cxnLst>
              <a:cxn ang="0">
                <a:pos x="wd2" y="hd2"/>
              </a:cxn>
              <a:cxn ang="5400000">
                <a:pos x="wd2" y="hd2"/>
              </a:cxn>
              <a:cxn ang="10800000">
                <a:pos x="wd2" y="hd2"/>
              </a:cxn>
              <a:cxn ang="16200000">
                <a:pos x="wd2" y="hd2"/>
              </a:cxn>
            </a:cxnLst>
            <a:rect l="0" t="0" r="r" b="b"/>
            <a:pathLst>
              <a:path w="21415" h="21588" extrusionOk="0">
                <a:moveTo>
                  <a:pt x="11618" y="1"/>
                </a:moveTo>
                <a:cubicBezTo>
                  <a:pt x="9371" y="-12"/>
                  <a:pt x="7075" y="76"/>
                  <a:pt x="5625" y="269"/>
                </a:cubicBezTo>
                <a:cubicBezTo>
                  <a:pt x="2256" y="717"/>
                  <a:pt x="0" y="1506"/>
                  <a:pt x="0" y="2239"/>
                </a:cubicBezTo>
                <a:cubicBezTo>
                  <a:pt x="0" y="2510"/>
                  <a:pt x="9465" y="18063"/>
                  <a:pt x="11507" y="21147"/>
                </a:cubicBezTo>
                <a:lnTo>
                  <a:pt x="11798" y="21588"/>
                </a:lnTo>
                <a:lnTo>
                  <a:pt x="12094" y="21000"/>
                </a:lnTo>
                <a:cubicBezTo>
                  <a:pt x="20546" y="4246"/>
                  <a:pt x="21600" y="2057"/>
                  <a:pt x="21392" y="1694"/>
                </a:cubicBezTo>
                <a:cubicBezTo>
                  <a:pt x="21110" y="1202"/>
                  <a:pt x="19689" y="726"/>
                  <a:pt x="17325" y="335"/>
                </a:cubicBezTo>
                <a:cubicBezTo>
                  <a:pt x="16064" y="127"/>
                  <a:pt x="13865" y="14"/>
                  <a:pt x="11618" y="1"/>
                </a:cubicBezTo>
                <a:close/>
              </a:path>
            </a:pathLst>
          </a:custGeom>
          <a:ln w="12700">
            <a:miter lim="400000"/>
          </a:ln>
        </p:spPr>
      </p:pic>
      <p:sp>
        <p:nvSpPr>
          <p:cNvPr id="32" name="Óvalo">
            <a:extLst>
              <a:ext uri="{FF2B5EF4-FFF2-40B4-BE49-F238E27FC236}">
                <a16:creationId xmlns:a16="http://schemas.microsoft.com/office/drawing/2014/main" id="{A686C4F7-70B2-E44A-88AB-E40EED29E13F}"/>
              </a:ext>
            </a:extLst>
          </p:cNvPr>
          <p:cNvSpPr/>
          <p:nvPr/>
        </p:nvSpPr>
        <p:spPr>
          <a:xfrm rot="19499804">
            <a:off x="13514571" y="1518887"/>
            <a:ext cx="1977134" cy="7721725"/>
          </a:xfrm>
          <a:prstGeom prst="ellipse">
            <a:avLst/>
          </a:prstGeom>
          <a:ln w="38100">
            <a:solidFill>
              <a:srgbClr val="113362"/>
            </a:solidFill>
            <a:custDash>
              <a:ds d="200000" sp="200000"/>
            </a:custDash>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33" name="Línea de conexión">
            <a:extLst>
              <a:ext uri="{FF2B5EF4-FFF2-40B4-BE49-F238E27FC236}">
                <a16:creationId xmlns:a16="http://schemas.microsoft.com/office/drawing/2014/main" id="{155CC96B-ECB4-DE7C-0432-F866F3FE0F01}"/>
              </a:ext>
            </a:extLst>
          </p:cNvPr>
          <p:cNvSpPr/>
          <p:nvPr/>
        </p:nvSpPr>
        <p:spPr>
          <a:xfrm>
            <a:off x="11921794" y="5617509"/>
            <a:ext cx="1005090" cy="718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764" y="1986"/>
                  <a:pt x="17964" y="9186"/>
                  <a:pt x="21600" y="21600"/>
                </a:cubicBezTo>
              </a:path>
            </a:pathLst>
          </a:custGeom>
          <a:ln w="50800">
            <a:solidFill>
              <a:srgbClr val="000000"/>
            </a:solidFill>
            <a:miter lim="400000"/>
            <a:headEnd type="stealth"/>
          </a:ln>
        </p:spPr>
        <p:txBody>
          <a:bodyPr/>
          <a:lstStyle/>
          <a:p>
            <a:endParaRPr/>
          </a:p>
        </p:txBody>
      </p:sp>
      <p:sp>
        <p:nvSpPr>
          <p:cNvPr id="34" name="Línea de conexión">
            <a:extLst>
              <a:ext uri="{FF2B5EF4-FFF2-40B4-BE49-F238E27FC236}">
                <a16:creationId xmlns:a16="http://schemas.microsoft.com/office/drawing/2014/main" id="{5275CFBC-AF71-B741-3433-FA852CD6EF1D}"/>
              </a:ext>
            </a:extLst>
          </p:cNvPr>
          <p:cNvSpPr/>
          <p:nvPr/>
        </p:nvSpPr>
        <p:spPr>
          <a:xfrm>
            <a:off x="13266478" y="6160238"/>
            <a:ext cx="578172" cy="940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168" y="6232"/>
                  <a:pt x="21368" y="13432"/>
                  <a:pt x="21600" y="21600"/>
                </a:cubicBezTo>
              </a:path>
            </a:pathLst>
          </a:custGeom>
          <a:ln w="50800">
            <a:solidFill>
              <a:srgbClr val="000000"/>
            </a:solidFill>
            <a:miter lim="400000"/>
            <a:headEnd type="stealth"/>
          </a:ln>
        </p:spPr>
        <p:txBody>
          <a:bodyPr/>
          <a:lstStyle/>
          <a:p>
            <a:endParaRPr/>
          </a:p>
        </p:txBody>
      </p:sp>
      <p:sp>
        <p:nvSpPr>
          <p:cNvPr id="35" name="𝛼">
            <a:extLst>
              <a:ext uri="{FF2B5EF4-FFF2-40B4-BE49-F238E27FC236}">
                <a16:creationId xmlns:a16="http://schemas.microsoft.com/office/drawing/2014/main" id="{382A731E-8D5F-6F9B-27A2-B3C81651E609}"/>
              </a:ext>
            </a:extLst>
          </p:cNvPr>
          <p:cNvSpPr txBox="1"/>
          <p:nvPr/>
        </p:nvSpPr>
        <p:spPr>
          <a:xfrm rot="21597025">
            <a:off x="13113737" y="6081651"/>
            <a:ext cx="585354" cy="14116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lgn="l" defTabSz="914400">
              <a:buClr>
                <a:srgbClr val="113362"/>
              </a:buClr>
              <a:buFont typeface="Arial"/>
              <a:defRPr sz="5800" b="0">
                <a:solidFill>
                  <a:srgbClr val="113362"/>
                </a:solidFill>
                <a:latin typeface="Times New Roman"/>
                <a:ea typeface="Times New Roman"/>
                <a:cs typeface="Times New Roman"/>
                <a:sym typeface="Times New Roman"/>
              </a:defRPr>
            </a:lvl1pPr>
          </a:lstStyle>
          <a:p>
            <a:r>
              <a:t>𝛼</a:t>
            </a:r>
          </a:p>
        </p:txBody>
      </p:sp>
      <p:sp>
        <p:nvSpPr>
          <p:cNvPr id="36" name="𝛽">
            <a:extLst>
              <a:ext uri="{FF2B5EF4-FFF2-40B4-BE49-F238E27FC236}">
                <a16:creationId xmlns:a16="http://schemas.microsoft.com/office/drawing/2014/main" id="{29EE4072-46D9-C354-8F02-C9C4EDEAA024}"/>
              </a:ext>
            </a:extLst>
          </p:cNvPr>
          <p:cNvSpPr txBox="1"/>
          <p:nvPr/>
        </p:nvSpPr>
        <p:spPr>
          <a:xfrm rot="297">
            <a:off x="12294139" y="4600317"/>
            <a:ext cx="558636" cy="14116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lgn="l" defTabSz="914400">
              <a:buClr>
                <a:srgbClr val="113362"/>
              </a:buClr>
              <a:buFont typeface="Arial"/>
              <a:defRPr sz="5800" b="0">
                <a:solidFill>
                  <a:srgbClr val="113362"/>
                </a:solidFill>
                <a:latin typeface="Times New Roman"/>
                <a:ea typeface="Times New Roman"/>
                <a:cs typeface="Times New Roman"/>
                <a:sym typeface="Times New Roman"/>
              </a:defRPr>
            </a:lvl1pPr>
          </a:lstStyle>
          <a:p>
            <a:r>
              <a:t>𝛽</a:t>
            </a:r>
          </a:p>
        </p:txBody>
      </p:sp>
      <p:pic>
        <p:nvPicPr>
          <p:cNvPr id="37" name="Google Shape;313;p30" descr="Google Shape;313;p30">
            <a:extLst>
              <a:ext uri="{FF2B5EF4-FFF2-40B4-BE49-F238E27FC236}">
                <a16:creationId xmlns:a16="http://schemas.microsoft.com/office/drawing/2014/main" id="{B29839EB-ECBB-8AF1-5104-EB3AC9CE6466}"/>
              </a:ext>
            </a:extLst>
          </p:cNvPr>
          <p:cNvPicPr>
            <a:picLocks noChangeAspect="1"/>
          </p:cNvPicPr>
          <p:nvPr/>
        </p:nvPicPr>
        <p:blipFill>
          <a:blip r:embed="rId7"/>
          <a:srcRect l="5121" t="2873" r="1484" b="7186"/>
          <a:stretch>
            <a:fillRect/>
          </a:stretch>
        </p:blipFill>
        <p:spPr>
          <a:xfrm rot="6593349">
            <a:off x="10318320" y="6011058"/>
            <a:ext cx="2514805" cy="2370733"/>
          </a:xfrm>
          <a:custGeom>
            <a:avLst/>
            <a:gdLst/>
            <a:ahLst/>
            <a:cxnLst>
              <a:cxn ang="0">
                <a:pos x="wd2" y="hd2"/>
              </a:cxn>
              <a:cxn ang="5400000">
                <a:pos x="wd2" y="hd2"/>
              </a:cxn>
              <a:cxn ang="10800000">
                <a:pos x="wd2" y="hd2"/>
              </a:cxn>
              <a:cxn ang="16200000">
                <a:pos x="wd2" y="hd2"/>
              </a:cxn>
            </a:cxnLst>
            <a:rect l="0" t="0" r="r" b="b"/>
            <a:pathLst>
              <a:path w="21487" h="21522" extrusionOk="0">
                <a:moveTo>
                  <a:pt x="7358" y="0"/>
                </a:moveTo>
                <a:cubicBezTo>
                  <a:pt x="7052" y="0"/>
                  <a:pt x="6831" y="48"/>
                  <a:pt x="6866" y="108"/>
                </a:cubicBezTo>
                <a:cubicBezTo>
                  <a:pt x="6970" y="287"/>
                  <a:pt x="6627" y="437"/>
                  <a:pt x="6072" y="454"/>
                </a:cubicBezTo>
                <a:cubicBezTo>
                  <a:pt x="5712" y="465"/>
                  <a:pt x="5548" y="543"/>
                  <a:pt x="5547" y="703"/>
                </a:cubicBezTo>
                <a:cubicBezTo>
                  <a:pt x="5546" y="874"/>
                  <a:pt x="5411" y="921"/>
                  <a:pt x="5031" y="886"/>
                </a:cubicBezTo>
                <a:cubicBezTo>
                  <a:pt x="4609" y="847"/>
                  <a:pt x="4491" y="903"/>
                  <a:pt x="4363" y="1203"/>
                </a:cubicBezTo>
                <a:cubicBezTo>
                  <a:pt x="4201" y="1584"/>
                  <a:pt x="3078" y="2166"/>
                  <a:pt x="2946" y="1938"/>
                </a:cubicBezTo>
                <a:cubicBezTo>
                  <a:pt x="2905" y="1868"/>
                  <a:pt x="2713" y="1960"/>
                  <a:pt x="2519" y="2144"/>
                </a:cubicBezTo>
                <a:cubicBezTo>
                  <a:pt x="2310" y="2342"/>
                  <a:pt x="2218" y="2533"/>
                  <a:pt x="2295" y="2616"/>
                </a:cubicBezTo>
                <a:cubicBezTo>
                  <a:pt x="2475" y="2809"/>
                  <a:pt x="2196" y="3325"/>
                  <a:pt x="1912" y="3325"/>
                </a:cubicBezTo>
                <a:cubicBezTo>
                  <a:pt x="1757" y="3325"/>
                  <a:pt x="1707" y="3424"/>
                  <a:pt x="1756" y="3624"/>
                </a:cubicBezTo>
                <a:cubicBezTo>
                  <a:pt x="1844" y="3986"/>
                  <a:pt x="1355" y="4886"/>
                  <a:pt x="1101" y="4831"/>
                </a:cubicBezTo>
                <a:cubicBezTo>
                  <a:pt x="994" y="4808"/>
                  <a:pt x="913" y="4960"/>
                  <a:pt x="905" y="5195"/>
                </a:cubicBezTo>
                <a:cubicBezTo>
                  <a:pt x="888" y="5677"/>
                  <a:pt x="730" y="5986"/>
                  <a:pt x="559" y="5873"/>
                </a:cubicBezTo>
                <a:cubicBezTo>
                  <a:pt x="490" y="5827"/>
                  <a:pt x="411" y="5984"/>
                  <a:pt x="386" y="6219"/>
                </a:cubicBezTo>
                <a:cubicBezTo>
                  <a:pt x="358" y="6475"/>
                  <a:pt x="264" y="6630"/>
                  <a:pt x="149" y="6604"/>
                </a:cubicBezTo>
                <a:cubicBezTo>
                  <a:pt x="-3" y="6570"/>
                  <a:pt x="-28" y="6815"/>
                  <a:pt x="26" y="7761"/>
                </a:cubicBezTo>
                <a:cubicBezTo>
                  <a:pt x="64" y="8421"/>
                  <a:pt x="128" y="9067"/>
                  <a:pt x="169" y="9194"/>
                </a:cubicBezTo>
                <a:cubicBezTo>
                  <a:pt x="330" y="9701"/>
                  <a:pt x="552" y="11655"/>
                  <a:pt x="474" y="11871"/>
                </a:cubicBezTo>
                <a:cubicBezTo>
                  <a:pt x="417" y="12029"/>
                  <a:pt x="498" y="12118"/>
                  <a:pt x="728" y="12152"/>
                </a:cubicBezTo>
                <a:cubicBezTo>
                  <a:pt x="961" y="12188"/>
                  <a:pt x="1051" y="12290"/>
                  <a:pt x="1020" y="12484"/>
                </a:cubicBezTo>
                <a:cubicBezTo>
                  <a:pt x="984" y="12712"/>
                  <a:pt x="1026" y="12736"/>
                  <a:pt x="1240" y="12614"/>
                </a:cubicBezTo>
                <a:cubicBezTo>
                  <a:pt x="1579" y="12420"/>
                  <a:pt x="2512" y="12806"/>
                  <a:pt x="2356" y="13075"/>
                </a:cubicBezTo>
                <a:cubicBezTo>
                  <a:pt x="2292" y="13185"/>
                  <a:pt x="2313" y="13215"/>
                  <a:pt x="2410" y="13150"/>
                </a:cubicBezTo>
                <a:cubicBezTo>
                  <a:pt x="2594" y="13029"/>
                  <a:pt x="2867" y="13500"/>
                  <a:pt x="2773" y="13777"/>
                </a:cubicBezTo>
                <a:cubicBezTo>
                  <a:pt x="2739" y="13879"/>
                  <a:pt x="3006" y="14267"/>
                  <a:pt x="3370" y="14638"/>
                </a:cubicBezTo>
                <a:cubicBezTo>
                  <a:pt x="3733" y="15010"/>
                  <a:pt x="4031" y="15388"/>
                  <a:pt x="4031" y="15478"/>
                </a:cubicBezTo>
                <a:cubicBezTo>
                  <a:pt x="4031" y="15568"/>
                  <a:pt x="4146" y="15634"/>
                  <a:pt x="4285" y="15622"/>
                </a:cubicBezTo>
                <a:cubicBezTo>
                  <a:pt x="4456" y="15608"/>
                  <a:pt x="4523" y="15690"/>
                  <a:pt x="4492" y="15881"/>
                </a:cubicBezTo>
                <a:cubicBezTo>
                  <a:pt x="4457" y="16104"/>
                  <a:pt x="4499" y="16137"/>
                  <a:pt x="4686" y="16025"/>
                </a:cubicBezTo>
                <a:cubicBezTo>
                  <a:pt x="4837" y="15935"/>
                  <a:pt x="5182" y="15953"/>
                  <a:pt x="5638" y="16080"/>
                </a:cubicBezTo>
                <a:cubicBezTo>
                  <a:pt x="6033" y="16189"/>
                  <a:pt x="6625" y="16306"/>
                  <a:pt x="6954" y="16339"/>
                </a:cubicBezTo>
                <a:cubicBezTo>
                  <a:pt x="7623" y="16405"/>
                  <a:pt x="7867" y="16780"/>
                  <a:pt x="7700" y="17488"/>
                </a:cubicBezTo>
                <a:cubicBezTo>
                  <a:pt x="7635" y="17766"/>
                  <a:pt x="7655" y="17850"/>
                  <a:pt x="7771" y="17773"/>
                </a:cubicBezTo>
                <a:cubicBezTo>
                  <a:pt x="7923" y="17673"/>
                  <a:pt x="8256" y="18294"/>
                  <a:pt x="8202" y="18576"/>
                </a:cubicBezTo>
                <a:cubicBezTo>
                  <a:pt x="8190" y="18637"/>
                  <a:pt x="8218" y="18791"/>
                  <a:pt x="8263" y="18919"/>
                </a:cubicBezTo>
                <a:cubicBezTo>
                  <a:pt x="8551" y="19728"/>
                  <a:pt x="8648" y="20238"/>
                  <a:pt x="8572" y="20565"/>
                </a:cubicBezTo>
                <a:cubicBezTo>
                  <a:pt x="8523" y="20771"/>
                  <a:pt x="8542" y="20918"/>
                  <a:pt x="8612" y="20893"/>
                </a:cubicBezTo>
                <a:cubicBezTo>
                  <a:pt x="8683" y="20868"/>
                  <a:pt x="8898" y="21005"/>
                  <a:pt x="9090" y="21196"/>
                </a:cubicBezTo>
                <a:cubicBezTo>
                  <a:pt x="9498" y="21600"/>
                  <a:pt x="9247" y="21587"/>
                  <a:pt x="13017" y="21379"/>
                </a:cubicBezTo>
                <a:cubicBezTo>
                  <a:pt x="15171" y="21261"/>
                  <a:pt x="15995" y="21163"/>
                  <a:pt x="16072" y="21015"/>
                </a:cubicBezTo>
                <a:cubicBezTo>
                  <a:pt x="16131" y="20904"/>
                  <a:pt x="16338" y="20830"/>
                  <a:pt x="16533" y="20853"/>
                </a:cubicBezTo>
                <a:cubicBezTo>
                  <a:pt x="16941" y="20901"/>
                  <a:pt x="17419" y="20432"/>
                  <a:pt x="17300" y="20100"/>
                </a:cubicBezTo>
                <a:cubicBezTo>
                  <a:pt x="17256" y="19978"/>
                  <a:pt x="17434" y="19632"/>
                  <a:pt x="17700" y="19322"/>
                </a:cubicBezTo>
                <a:cubicBezTo>
                  <a:pt x="17963" y="19015"/>
                  <a:pt x="18144" y="18764"/>
                  <a:pt x="18103" y="18764"/>
                </a:cubicBezTo>
                <a:cubicBezTo>
                  <a:pt x="18063" y="18764"/>
                  <a:pt x="18110" y="18660"/>
                  <a:pt x="18209" y="18533"/>
                </a:cubicBezTo>
                <a:cubicBezTo>
                  <a:pt x="18307" y="18407"/>
                  <a:pt x="18447" y="18342"/>
                  <a:pt x="18517" y="18389"/>
                </a:cubicBezTo>
                <a:cubicBezTo>
                  <a:pt x="18588" y="18435"/>
                  <a:pt x="18646" y="18400"/>
                  <a:pt x="18646" y="18310"/>
                </a:cubicBezTo>
                <a:cubicBezTo>
                  <a:pt x="18646" y="17849"/>
                  <a:pt x="18899" y="17332"/>
                  <a:pt x="19070" y="17445"/>
                </a:cubicBezTo>
                <a:cubicBezTo>
                  <a:pt x="19136" y="17489"/>
                  <a:pt x="19182" y="17405"/>
                  <a:pt x="19172" y="17258"/>
                </a:cubicBezTo>
                <a:cubicBezTo>
                  <a:pt x="19159" y="17082"/>
                  <a:pt x="19240" y="17005"/>
                  <a:pt x="19406" y="17034"/>
                </a:cubicBezTo>
                <a:cubicBezTo>
                  <a:pt x="19592" y="17068"/>
                  <a:pt x="19649" y="16986"/>
                  <a:pt x="19623" y="16724"/>
                </a:cubicBezTo>
                <a:cubicBezTo>
                  <a:pt x="19596" y="16457"/>
                  <a:pt x="19651" y="16382"/>
                  <a:pt x="19850" y="16418"/>
                </a:cubicBezTo>
                <a:cubicBezTo>
                  <a:pt x="20037" y="16452"/>
                  <a:pt x="20098" y="16384"/>
                  <a:pt x="20067" y="16184"/>
                </a:cubicBezTo>
                <a:cubicBezTo>
                  <a:pt x="20022" y="15901"/>
                  <a:pt x="20644" y="14822"/>
                  <a:pt x="20772" y="14959"/>
                </a:cubicBezTo>
                <a:cubicBezTo>
                  <a:pt x="20942" y="15140"/>
                  <a:pt x="21374" y="14427"/>
                  <a:pt x="21338" y="14026"/>
                </a:cubicBezTo>
                <a:cubicBezTo>
                  <a:pt x="21317" y="13788"/>
                  <a:pt x="21358" y="13425"/>
                  <a:pt x="21426" y="13219"/>
                </a:cubicBezTo>
                <a:cubicBezTo>
                  <a:pt x="21572" y="12783"/>
                  <a:pt x="21432" y="11926"/>
                  <a:pt x="21237" y="12055"/>
                </a:cubicBezTo>
                <a:cubicBezTo>
                  <a:pt x="21038" y="12186"/>
                  <a:pt x="20834" y="11478"/>
                  <a:pt x="20925" y="10974"/>
                </a:cubicBezTo>
                <a:cubicBezTo>
                  <a:pt x="20980" y="10667"/>
                  <a:pt x="20952" y="10570"/>
                  <a:pt x="20836" y="10646"/>
                </a:cubicBezTo>
                <a:cubicBezTo>
                  <a:pt x="20597" y="10804"/>
                  <a:pt x="20371" y="10062"/>
                  <a:pt x="20480" y="9479"/>
                </a:cubicBezTo>
                <a:cubicBezTo>
                  <a:pt x="20546" y="9130"/>
                  <a:pt x="20522" y="9022"/>
                  <a:pt x="20402" y="9101"/>
                </a:cubicBezTo>
                <a:cubicBezTo>
                  <a:pt x="20182" y="9246"/>
                  <a:pt x="19939" y="8562"/>
                  <a:pt x="20050" y="8110"/>
                </a:cubicBezTo>
                <a:cubicBezTo>
                  <a:pt x="20106" y="7880"/>
                  <a:pt x="20056" y="7715"/>
                  <a:pt x="19897" y="7620"/>
                </a:cubicBezTo>
                <a:cubicBezTo>
                  <a:pt x="19766" y="7542"/>
                  <a:pt x="19656" y="7388"/>
                  <a:pt x="19656" y="7274"/>
                </a:cubicBezTo>
                <a:cubicBezTo>
                  <a:pt x="19656" y="7161"/>
                  <a:pt x="19511" y="6964"/>
                  <a:pt x="19331" y="6838"/>
                </a:cubicBezTo>
                <a:cubicBezTo>
                  <a:pt x="19065" y="6652"/>
                  <a:pt x="18614" y="6623"/>
                  <a:pt x="16947" y="6687"/>
                </a:cubicBezTo>
                <a:lnTo>
                  <a:pt x="14892" y="6766"/>
                </a:lnTo>
                <a:lnTo>
                  <a:pt x="14746" y="6363"/>
                </a:lnTo>
                <a:cubicBezTo>
                  <a:pt x="14667" y="6140"/>
                  <a:pt x="14627" y="5683"/>
                  <a:pt x="14658" y="5350"/>
                </a:cubicBezTo>
                <a:cubicBezTo>
                  <a:pt x="14704" y="4858"/>
                  <a:pt x="14665" y="4731"/>
                  <a:pt x="14445" y="4669"/>
                </a:cubicBezTo>
                <a:cubicBezTo>
                  <a:pt x="14237" y="4611"/>
                  <a:pt x="14189" y="4492"/>
                  <a:pt x="14245" y="4165"/>
                </a:cubicBezTo>
                <a:cubicBezTo>
                  <a:pt x="14304" y="3813"/>
                  <a:pt x="14281" y="3770"/>
                  <a:pt x="14116" y="3916"/>
                </a:cubicBezTo>
                <a:cubicBezTo>
                  <a:pt x="13881" y="4124"/>
                  <a:pt x="13726" y="4007"/>
                  <a:pt x="13726" y="3621"/>
                </a:cubicBezTo>
                <a:cubicBezTo>
                  <a:pt x="13726" y="3456"/>
                  <a:pt x="13597" y="3326"/>
                  <a:pt x="13400" y="3297"/>
                </a:cubicBezTo>
                <a:cubicBezTo>
                  <a:pt x="13221" y="3269"/>
                  <a:pt x="13073" y="3147"/>
                  <a:pt x="13071" y="3019"/>
                </a:cubicBezTo>
                <a:cubicBezTo>
                  <a:pt x="13070" y="2892"/>
                  <a:pt x="12964" y="2806"/>
                  <a:pt x="12837" y="2828"/>
                </a:cubicBezTo>
                <a:cubicBezTo>
                  <a:pt x="12710" y="2851"/>
                  <a:pt x="12524" y="2762"/>
                  <a:pt x="12424" y="2634"/>
                </a:cubicBezTo>
                <a:cubicBezTo>
                  <a:pt x="12324" y="2505"/>
                  <a:pt x="12020" y="2400"/>
                  <a:pt x="11749" y="2400"/>
                </a:cubicBezTo>
                <a:cubicBezTo>
                  <a:pt x="11370" y="2400"/>
                  <a:pt x="11228" y="2321"/>
                  <a:pt x="11135" y="2054"/>
                </a:cubicBezTo>
                <a:cubicBezTo>
                  <a:pt x="11069" y="1863"/>
                  <a:pt x="11042" y="1623"/>
                  <a:pt x="11077" y="1524"/>
                </a:cubicBezTo>
                <a:cubicBezTo>
                  <a:pt x="11119" y="1406"/>
                  <a:pt x="11002" y="1363"/>
                  <a:pt x="10735" y="1394"/>
                </a:cubicBezTo>
                <a:cubicBezTo>
                  <a:pt x="10257" y="1451"/>
                  <a:pt x="9772" y="1217"/>
                  <a:pt x="9901" y="994"/>
                </a:cubicBezTo>
                <a:cubicBezTo>
                  <a:pt x="9955" y="901"/>
                  <a:pt x="9826" y="858"/>
                  <a:pt x="9579" y="886"/>
                </a:cubicBezTo>
                <a:cubicBezTo>
                  <a:pt x="9245" y="924"/>
                  <a:pt x="9178" y="877"/>
                  <a:pt x="9216" y="641"/>
                </a:cubicBezTo>
                <a:cubicBezTo>
                  <a:pt x="9255" y="400"/>
                  <a:pt x="9193" y="368"/>
                  <a:pt x="8860" y="436"/>
                </a:cubicBezTo>
                <a:cubicBezTo>
                  <a:pt x="8421" y="525"/>
                  <a:pt x="7735" y="310"/>
                  <a:pt x="7846" y="119"/>
                </a:cubicBezTo>
                <a:cubicBezTo>
                  <a:pt x="7884" y="53"/>
                  <a:pt x="7663" y="0"/>
                  <a:pt x="7358" y="0"/>
                </a:cubicBezTo>
                <a:close/>
              </a:path>
            </a:pathLst>
          </a:custGeom>
          <a:ln w="12700">
            <a:miter lim="400000"/>
          </a:ln>
        </p:spPr>
      </p:pic>
      <p:sp>
        <p:nvSpPr>
          <p:cNvPr id="38" name="FoV">
            <a:extLst>
              <a:ext uri="{FF2B5EF4-FFF2-40B4-BE49-F238E27FC236}">
                <a16:creationId xmlns:a16="http://schemas.microsoft.com/office/drawing/2014/main" id="{9DCF615C-7E4C-9795-541B-34DC1A83A995}"/>
              </a:ext>
            </a:extLst>
          </p:cNvPr>
          <p:cNvSpPr txBox="1"/>
          <p:nvPr/>
        </p:nvSpPr>
        <p:spPr>
          <a:xfrm>
            <a:off x="12314404" y="8483693"/>
            <a:ext cx="2377641" cy="7501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800" b="0">
                <a:solidFill>
                  <a:srgbClr val="113362"/>
                </a:solidFill>
                <a:latin typeface="Times New Roman"/>
                <a:ea typeface="Times New Roman"/>
                <a:cs typeface="Times New Roman"/>
                <a:sym typeface="Times New Roman"/>
              </a:defRPr>
            </a:lvl1pPr>
          </a:lstStyle>
          <a:p>
            <a:r>
              <a:t>FoV</a:t>
            </a:r>
          </a:p>
        </p:txBody>
      </p:sp>
      <p:pic>
        <p:nvPicPr>
          <p:cNvPr id="39" name="pasted-image.png" descr="pasted-image.png">
            <a:extLst>
              <a:ext uri="{FF2B5EF4-FFF2-40B4-BE49-F238E27FC236}">
                <a16:creationId xmlns:a16="http://schemas.microsoft.com/office/drawing/2014/main" id="{25F44B4B-CD98-C0DB-0819-9109A0FAAA79}"/>
              </a:ext>
            </a:extLst>
          </p:cNvPr>
          <p:cNvPicPr>
            <a:picLocks noChangeAspect="1"/>
          </p:cNvPicPr>
          <p:nvPr/>
        </p:nvPicPr>
        <p:blipFill>
          <a:blip r:embed="rId8"/>
          <a:stretch>
            <a:fillRect/>
          </a:stretch>
        </p:blipFill>
        <p:spPr>
          <a:xfrm>
            <a:off x="7007155" y="6279537"/>
            <a:ext cx="1561770" cy="1569658"/>
          </a:xfrm>
          <a:prstGeom prst="rect">
            <a:avLst/>
          </a:prstGeom>
          <a:ln w="12700">
            <a:miter lim="400000"/>
          </a:ln>
        </p:spPr>
      </p:pic>
      <p:sp>
        <p:nvSpPr>
          <p:cNvPr id="40" name="LiteBIRD scanning strategy">
            <a:extLst>
              <a:ext uri="{FF2B5EF4-FFF2-40B4-BE49-F238E27FC236}">
                <a16:creationId xmlns:a16="http://schemas.microsoft.com/office/drawing/2014/main" id="{C0BA045E-D87E-22E7-A633-5D51293EF56D}"/>
              </a:ext>
            </a:extLst>
          </p:cNvPr>
          <p:cNvSpPr txBox="1"/>
          <p:nvPr/>
        </p:nvSpPr>
        <p:spPr>
          <a:xfrm>
            <a:off x="257412" y="170402"/>
            <a:ext cx="13127628" cy="13373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8700">
                <a:solidFill>
                  <a:srgbClr val="113362"/>
                </a:solidFill>
                <a:latin typeface="Times New Roman"/>
                <a:ea typeface="Times New Roman"/>
                <a:cs typeface="Times New Roman"/>
                <a:sym typeface="Times New Roman"/>
              </a:defRPr>
            </a:pPr>
            <a:r>
              <a:rPr i="1"/>
              <a:t>LiteBIRD</a:t>
            </a:r>
            <a:r>
              <a:t> scanning strategy</a:t>
            </a:r>
          </a:p>
        </p:txBody>
      </p:sp>
    </p:spTree>
    <p:extLst>
      <p:ext uri="{BB962C8B-B14F-4D97-AF65-F5344CB8AC3E}">
        <p14:creationId xmlns:p14="http://schemas.microsoft.com/office/powerpoint/2010/main" val="63380664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E4A4E-1393-41DE-90D2-5803FD238319}"/>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4BDA8EB-2822-63AE-93E1-BB2A6B59036E}"/>
              </a:ext>
            </a:extLst>
          </p:cNvPr>
          <p:cNvSpPr>
            <a:spLocks noGrp="1"/>
          </p:cNvSpPr>
          <p:nvPr>
            <p:ph type="sldNum" sz="quarter" idx="2"/>
          </p:nvPr>
        </p:nvSpPr>
        <p:spPr/>
        <p:txBody>
          <a:bodyPr/>
          <a:lstStyle/>
          <a:p>
            <a:fld id="{86CB4B4D-7CA3-9044-876B-883B54F8677D}" type="slidenum">
              <a:rPr lang="en-US" altLang="ja-JP" smtClean="0"/>
              <a:t>23</a:t>
            </a:fld>
            <a:endParaRPr lang="en-US" altLang="ja-JP"/>
          </a:p>
        </p:txBody>
      </p:sp>
      <p:sp>
        <p:nvSpPr>
          <p:cNvPr id="340" name="LiteBIRD reformation phase"/>
          <p:cNvSpPr txBox="1"/>
          <p:nvPr/>
        </p:nvSpPr>
        <p:spPr>
          <a:xfrm>
            <a:off x="257412" y="158511"/>
            <a:ext cx="13998849"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i="1" dirty="0" err="1"/>
              <a:t>LiteBIRD</a:t>
            </a:r>
            <a:r>
              <a:rPr dirty="0"/>
              <a:t> reformation phase</a:t>
            </a:r>
          </a:p>
        </p:txBody>
      </p:sp>
      <p:sp>
        <p:nvSpPr>
          <p:cNvPr id="374" name="Google Shape;247;p27"/>
          <p:cNvSpPr txBox="1"/>
          <p:nvPr/>
        </p:nvSpPr>
        <p:spPr>
          <a:xfrm>
            <a:off x="599888" y="7517256"/>
            <a:ext cx="9827625" cy="47807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71230" indent="-371230" algn="l" defTabSz="914400">
              <a:spcBef>
                <a:spcPts val="1900"/>
              </a:spcBef>
              <a:buClr>
                <a:srgbClr val="113362"/>
              </a:buClr>
              <a:buSzPts val="3800"/>
              <a:buFont typeface="Arial"/>
              <a:buChar char="•"/>
              <a:defRPr sz="3900" b="0">
                <a:solidFill>
                  <a:srgbClr val="113362"/>
                </a:solidFill>
                <a:latin typeface="Times New Roman"/>
                <a:ea typeface="Times New Roman"/>
                <a:cs typeface="Times New Roman"/>
                <a:sym typeface="Times New Roman"/>
              </a:defRPr>
            </a:pPr>
            <a:r>
              <a:rPr sz="3800" b="1" dirty="0">
                <a:solidFill>
                  <a:srgbClr val="F19E4B"/>
                </a:solidFill>
              </a:rPr>
              <a:t>Two different configuration options </a:t>
            </a:r>
            <a:r>
              <a:rPr dirty="0"/>
              <a:t>now being considered, both based on single Crossed-Dragone reflective telescope</a:t>
            </a:r>
          </a:p>
          <a:p>
            <a:pPr marL="381000" lvl="7" indent="-381000" algn="l" defTabSz="914400">
              <a:spcBef>
                <a:spcPts val="19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Option 1 (no </a:t>
            </a:r>
            <a:r>
              <a:rPr dirty="0">
                <a:solidFill>
                  <a:srgbClr val="FF0000"/>
                </a:solidFill>
              </a:rPr>
              <a:t>H</a:t>
            </a:r>
            <a:r>
              <a:rPr lang="en-US" dirty="0">
                <a:solidFill>
                  <a:srgbClr val="FF0000"/>
                </a:solidFill>
              </a:rPr>
              <a:t>alf-Wave Plate</a:t>
            </a:r>
            <a:r>
              <a:rPr dirty="0"/>
              <a:t>) requires a faster spin rate to minimize 1/f noise</a:t>
            </a:r>
          </a:p>
          <a:p>
            <a:pPr marL="381000" lvl="7" indent="-381000" algn="l" defTabSz="914400">
              <a:spcBef>
                <a:spcPts val="19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Option 2 is based on the possibility of using a wider-band </a:t>
            </a:r>
            <a:r>
              <a:rPr dirty="0">
                <a:solidFill>
                  <a:srgbClr val="FF0000"/>
                </a:solidFill>
              </a:rPr>
              <a:t>HWP</a:t>
            </a:r>
          </a:p>
        </p:txBody>
      </p:sp>
      <p:sp>
        <p:nvSpPr>
          <p:cNvPr id="379" name="LiteBIRD is under rescope studies to consolidate the mission's feasibility while keeping the same scientific objectives…"/>
          <p:cNvSpPr txBox="1"/>
          <p:nvPr/>
        </p:nvSpPr>
        <p:spPr>
          <a:xfrm>
            <a:off x="369877" y="2151142"/>
            <a:ext cx="23644245" cy="4734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indent="-381000" algn="l" defTabSz="914400">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i="1" dirty="0" err="1"/>
              <a:t>LiteBIRD</a:t>
            </a:r>
            <a:r>
              <a:rPr dirty="0"/>
              <a:t> is under </a:t>
            </a:r>
            <a:r>
              <a:rPr sz="3800" b="1" dirty="0">
                <a:solidFill>
                  <a:srgbClr val="F19E4B"/>
                </a:solidFill>
              </a:rPr>
              <a:t>rescope studies to consolidate the mission's feasibility while keeping the same scientific objectives</a:t>
            </a:r>
          </a:p>
          <a:p>
            <a:pPr marL="1016000" indent="-381000" algn="l" defTabSz="914400">
              <a:spcBef>
                <a:spcPts val="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Revisit the error budget</a:t>
            </a:r>
          </a:p>
          <a:p>
            <a:pPr marL="1006230" indent="-371230" algn="l" defTabSz="914400">
              <a:spcBef>
                <a:spcPts val="400"/>
              </a:spcBef>
              <a:buClr>
                <a:srgbClr val="113362"/>
              </a:buClr>
              <a:buSzPts val="3800"/>
              <a:buFont typeface="Arial"/>
              <a:buChar char="•"/>
              <a:defRPr sz="3900" b="0">
                <a:solidFill>
                  <a:srgbClr val="113362"/>
                </a:solidFill>
                <a:latin typeface="Times New Roman"/>
                <a:ea typeface="Times New Roman"/>
                <a:cs typeface="Times New Roman"/>
                <a:sym typeface="Times New Roman"/>
              </a:defRPr>
            </a:pPr>
            <a:r>
              <a:rPr sz="3800" b="1" dirty="0">
                <a:solidFill>
                  <a:srgbClr val="FF0000"/>
                </a:solidFill>
              </a:rPr>
              <a:t>Simplify the mission configuration</a:t>
            </a:r>
            <a:r>
              <a:rPr dirty="0">
                <a:solidFill>
                  <a:srgbClr val="FF0000"/>
                </a:solidFill>
              </a:rPr>
              <a:t> </a:t>
            </a:r>
            <a:r>
              <a:rPr dirty="0"/>
              <a:t>(one single telescope instead of three; try to use existing technologies as much as possible)</a:t>
            </a:r>
          </a:p>
          <a:p>
            <a:pPr marL="1006230" indent="-371230" algn="l" defTabSz="914400">
              <a:spcBef>
                <a:spcPts val="1400"/>
              </a:spcBef>
              <a:buClr>
                <a:srgbClr val="113362"/>
              </a:buClr>
              <a:buSzPts val="3800"/>
              <a:buFont typeface="Arial"/>
              <a:buChar char="•"/>
              <a:defRPr sz="3800">
                <a:solidFill>
                  <a:srgbClr val="F19E4B"/>
                </a:solidFill>
                <a:latin typeface="Times New Roman"/>
                <a:ea typeface="Times New Roman"/>
                <a:cs typeface="Times New Roman"/>
                <a:sym typeface="Times New Roman"/>
              </a:defRPr>
            </a:pPr>
            <a:r>
              <a:rPr dirty="0">
                <a:solidFill>
                  <a:srgbClr val="FF0000"/>
                </a:solidFill>
              </a:rPr>
              <a:t>Simplify the cryogenic chain</a:t>
            </a:r>
          </a:p>
          <a:p>
            <a:pPr marL="381000" indent="-381000" algn="l" defTabSz="914400">
              <a:spcBef>
                <a:spcPts val="14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solidFill>
                  <a:srgbClr val="FF0000"/>
                </a:solidFill>
              </a:rPr>
              <a:t>The</a:t>
            </a:r>
            <a:r>
              <a:rPr i="1" dirty="0">
                <a:solidFill>
                  <a:srgbClr val="FF0000"/>
                </a:solidFill>
              </a:rPr>
              <a:t> </a:t>
            </a:r>
            <a:r>
              <a:rPr i="1" dirty="0" err="1">
                <a:solidFill>
                  <a:srgbClr val="FF0000"/>
                </a:solidFill>
              </a:rPr>
              <a:t>LiteBIRD</a:t>
            </a:r>
            <a:r>
              <a:rPr i="1" dirty="0">
                <a:solidFill>
                  <a:srgbClr val="FF0000"/>
                </a:solidFill>
              </a:rPr>
              <a:t> </a:t>
            </a:r>
            <a:r>
              <a:rPr dirty="0">
                <a:solidFill>
                  <a:srgbClr val="FF0000"/>
                </a:solidFill>
              </a:rPr>
              <a:t>collaboration will spend approximately one year (~ late 2025) on the studies of the reformation plan</a:t>
            </a:r>
          </a:p>
        </p:txBody>
      </p:sp>
      <p:grpSp>
        <p:nvGrpSpPr>
          <p:cNvPr id="368" name="Agrupar"/>
          <p:cNvGrpSpPr/>
          <p:nvPr/>
        </p:nvGrpSpPr>
        <p:grpSpPr>
          <a:xfrm>
            <a:off x="12590195" y="7517256"/>
            <a:ext cx="5820236" cy="2255840"/>
            <a:chOff x="0" y="0"/>
            <a:chExt cx="5820234" cy="2255838"/>
          </a:xfrm>
        </p:grpSpPr>
        <p:sp>
          <p:nvSpPr>
            <p:cNvPr id="364" name="Google Shape;247;p27"/>
            <p:cNvSpPr txBox="1"/>
            <p:nvPr/>
          </p:nvSpPr>
          <p:spPr>
            <a:xfrm>
              <a:off x="1170795" y="0"/>
              <a:ext cx="4649440" cy="22558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Aperture 500 mm</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40-570 GHz</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No HWP</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Spin rate 0.3 rpm</a:t>
              </a:r>
            </a:p>
          </p:txBody>
        </p:sp>
        <p:grpSp>
          <p:nvGrpSpPr>
            <p:cNvPr id="367" name="Agrupar"/>
            <p:cNvGrpSpPr/>
            <p:nvPr/>
          </p:nvGrpSpPr>
          <p:grpSpPr>
            <a:xfrm>
              <a:off x="-1" y="80422"/>
              <a:ext cx="761392" cy="2094994"/>
              <a:chOff x="0" y="0"/>
              <a:chExt cx="761390" cy="2094993"/>
            </a:xfrm>
          </p:grpSpPr>
          <p:sp>
            <p:nvSpPr>
              <p:cNvPr id="365" name="Rectángulo redondeado"/>
              <p:cNvSpPr/>
              <p:nvPr/>
            </p:nvSpPr>
            <p:spPr>
              <a:xfrm rot="10800000">
                <a:off x="0" y="14426"/>
                <a:ext cx="761391" cy="2080568"/>
              </a:xfrm>
              <a:prstGeom prst="roundRect">
                <a:avLst>
                  <a:gd name="adj" fmla="val 35843"/>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366" name="Option 1"/>
              <p:cNvSpPr txBox="1"/>
              <p:nvPr/>
            </p:nvSpPr>
            <p:spPr>
              <a:xfrm rot="16200000">
                <a:off x="-655891" y="708158"/>
                <a:ext cx="2073172" cy="6568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spAutoFit/>
              </a:bodyPr>
              <a:lstStyle>
                <a:lvl1pPr defTabSz="642937">
                  <a:defRPr sz="3600">
                    <a:solidFill>
                      <a:srgbClr val="123362"/>
                    </a:solidFill>
                    <a:latin typeface="Times New Roman"/>
                    <a:ea typeface="Times New Roman"/>
                    <a:cs typeface="Times New Roman"/>
                    <a:sym typeface="Times New Roman"/>
                  </a:defRPr>
                </a:lvl1pPr>
              </a:lstStyle>
              <a:p>
                <a:r>
                  <a:t>Option 1</a:t>
                </a:r>
              </a:p>
            </p:txBody>
          </p:sp>
        </p:grpSp>
      </p:grpSp>
      <p:grpSp>
        <p:nvGrpSpPr>
          <p:cNvPr id="373" name="Agrupar"/>
          <p:cNvGrpSpPr/>
          <p:nvPr/>
        </p:nvGrpSpPr>
        <p:grpSpPr>
          <a:xfrm>
            <a:off x="12590195" y="10397621"/>
            <a:ext cx="5820236" cy="2255840"/>
            <a:chOff x="0" y="0"/>
            <a:chExt cx="5820234" cy="2255838"/>
          </a:xfrm>
        </p:grpSpPr>
        <p:sp>
          <p:nvSpPr>
            <p:cNvPr id="369" name="Google Shape;247;p27"/>
            <p:cNvSpPr txBox="1"/>
            <p:nvPr/>
          </p:nvSpPr>
          <p:spPr>
            <a:xfrm>
              <a:off x="1170795" y="0"/>
              <a:ext cx="4649440" cy="22558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Aperture 500 mm</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40-402 GHz</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Transmissive HWP</a:t>
              </a:r>
            </a:p>
            <a:p>
              <a:pPr marL="381000" indent="-381000" algn="l" defTabSz="914400">
                <a:buClr>
                  <a:srgbClr val="113362"/>
                </a:buClr>
                <a:buSzPts val="3700"/>
                <a:buFont typeface="Arial"/>
                <a:buChar char="•"/>
                <a:defRPr sz="3700" b="0">
                  <a:solidFill>
                    <a:srgbClr val="113362"/>
                  </a:solidFill>
                  <a:latin typeface="Times New Roman"/>
                  <a:ea typeface="Times New Roman"/>
                  <a:cs typeface="Times New Roman"/>
                  <a:sym typeface="Times New Roman"/>
                </a:defRPr>
              </a:pPr>
              <a:r>
                <a:t>Spin rate 0.05 rpm</a:t>
              </a:r>
            </a:p>
          </p:txBody>
        </p:sp>
        <p:grpSp>
          <p:nvGrpSpPr>
            <p:cNvPr id="372" name="Agrupar"/>
            <p:cNvGrpSpPr/>
            <p:nvPr/>
          </p:nvGrpSpPr>
          <p:grpSpPr>
            <a:xfrm>
              <a:off x="-1" y="16536"/>
              <a:ext cx="761392" cy="2080567"/>
              <a:chOff x="0" y="0"/>
              <a:chExt cx="761390" cy="2080566"/>
            </a:xfrm>
          </p:grpSpPr>
          <p:sp>
            <p:nvSpPr>
              <p:cNvPr id="370" name="Rectángulo redondeado"/>
              <p:cNvSpPr/>
              <p:nvPr/>
            </p:nvSpPr>
            <p:spPr>
              <a:xfrm rot="10800000">
                <a:off x="0" y="0"/>
                <a:ext cx="761391" cy="2080567"/>
              </a:xfrm>
              <a:prstGeom prst="roundRect">
                <a:avLst>
                  <a:gd name="adj" fmla="val 35843"/>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371" name="Option 2"/>
              <p:cNvSpPr txBox="1"/>
              <p:nvPr/>
            </p:nvSpPr>
            <p:spPr>
              <a:xfrm rot="16200000">
                <a:off x="-588489" y="782956"/>
                <a:ext cx="1938368" cy="6568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spAutoFit/>
              </a:bodyPr>
              <a:lstStyle>
                <a:lvl1pPr defTabSz="642937">
                  <a:defRPr sz="3600">
                    <a:solidFill>
                      <a:srgbClr val="123362"/>
                    </a:solidFill>
                    <a:latin typeface="Times New Roman"/>
                    <a:ea typeface="Times New Roman"/>
                    <a:cs typeface="Times New Roman"/>
                    <a:sym typeface="Times New Roman"/>
                  </a:defRPr>
                </a:lvl1pPr>
              </a:lstStyle>
              <a:p>
                <a:r>
                  <a:t>Option 2</a:t>
                </a:r>
              </a:p>
            </p:txBody>
          </p:sp>
        </p:grpSp>
      </p:grpSp>
      <p:grpSp>
        <p:nvGrpSpPr>
          <p:cNvPr id="378" name="Agrupar"/>
          <p:cNvGrpSpPr/>
          <p:nvPr/>
        </p:nvGrpSpPr>
        <p:grpSpPr>
          <a:xfrm>
            <a:off x="17975673" y="7408695"/>
            <a:ext cx="6179307" cy="5003706"/>
            <a:chOff x="0" y="0"/>
            <a:chExt cx="6179305" cy="5003704"/>
          </a:xfrm>
        </p:grpSpPr>
        <p:pic>
          <p:nvPicPr>
            <p:cNvPr id="375" name="AGV_vUfXWrF6GF-b-i-KK_rBGwZ3XAZMGMP3HKhMPWnAqar_XkjgCt5Wao_GDS2zEXIklvRWxmtNRJJESoPxA7nBvFgQPX_ZjaJ7WxlTz2YyRnrUUzwQw65SJI6FqOLu2nfDe3cOAmLOmw=s2048.png" descr="AGV_vUfXWrF6GF-b-i-KK_rBGwZ3XAZMGMP3HKhMPWnAqar_XkjgCt5Wao_GDS2zEXIklvRWxmtNRJJESoPxA7nBvFgQPX_ZjaJ7WxlTz2YyRnrUUzwQw65SJI6FqOLu2nfDe3cOAmLOmw=s2048.png"/>
            <p:cNvPicPr>
              <a:picLocks noChangeAspect="1"/>
            </p:cNvPicPr>
            <p:nvPr/>
          </p:nvPicPr>
          <p:blipFill>
            <a:blip r:embed="rId3"/>
            <a:stretch>
              <a:fillRect/>
            </a:stretch>
          </p:blipFill>
          <p:spPr>
            <a:xfrm>
              <a:off x="0" y="177704"/>
              <a:ext cx="5577354" cy="4826001"/>
            </a:xfrm>
            <a:prstGeom prst="rect">
              <a:avLst/>
            </a:prstGeom>
            <a:ln w="12700" cap="flat">
              <a:noFill/>
              <a:miter lim="400000"/>
            </a:ln>
            <a:effectLst/>
          </p:spPr>
        </p:pic>
        <p:sp>
          <p:nvSpPr>
            <p:cNvPr id="376" name="Google Shape;247;p27"/>
            <p:cNvSpPr txBox="1"/>
            <p:nvPr/>
          </p:nvSpPr>
          <p:spPr>
            <a:xfrm>
              <a:off x="4344128" y="0"/>
              <a:ext cx="1835178" cy="6175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sz="3700" b="0">
                  <a:latin typeface="Times New Roman"/>
                  <a:ea typeface="Times New Roman"/>
                  <a:cs typeface="Times New Roman"/>
                  <a:sym typeface="Times New Roman"/>
                </a:defRPr>
              </a:lvl1pPr>
            </a:lstStyle>
            <a:p>
              <a:r>
                <a:t>HWP</a:t>
              </a:r>
            </a:p>
          </p:txBody>
        </p:sp>
        <p:sp>
          <p:nvSpPr>
            <p:cNvPr id="377" name="Línea"/>
            <p:cNvSpPr/>
            <p:nvPr/>
          </p:nvSpPr>
          <p:spPr>
            <a:xfrm flipH="1">
              <a:off x="3894208" y="387018"/>
              <a:ext cx="703795" cy="364602"/>
            </a:xfrm>
            <a:prstGeom prst="line">
              <a:avLst/>
            </a:prstGeom>
            <a:noFill/>
            <a:ln w="25400" cap="flat">
              <a:solidFill>
                <a:srgbClr val="000000"/>
              </a:solidFill>
              <a:prstDash val="solid"/>
              <a:miter lim="400000"/>
              <a:tailEnd type="triangle" w="med" len="med"/>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spTree>
    <p:extLst>
      <p:ext uri="{BB962C8B-B14F-4D97-AF65-F5344CB8AC3E}">
        <p14:creationId xmlns:p14="http://schemas.microsoft.com/office/powerpoint/2010/main" val="148170792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6EF0D-1186-8D6F-3C7D-D7C5A7A1565A}"/>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C02537B-87CE-81C2-4BBC-ED401445CDBF}"/>
              </a:ext>
            </a:extLst>
          </p:cNvPr>
          <p:cNvSpPr>
            <a:spLocks noGrp="1"/>
          </p:cNvSpPr>
          <p:nvPr>
            <p:ph type="sldNum" sz="quarter" idx="2"/>
          </p:nvPr>
        </p:nvSpPr>
        <p:spPr/>
        <p:txBody>
          <a:bodyPr/>
          <a:lstStyle/>
          <a:p>
            <a:fld id="{86CB4B4D-7CA3-9044-876B-883B54F8677D}" type="slidenum">
              <a:rPr lang="en-US" altLang="ja-JP" smtClean="0"/>
              <a:t>24</a:t>
            </a:fld>
            <a:endParaRPr lang="en-US" altLang="ja-JP"/>
          </a:p>
        </p:txBody>
      </p:sp>
      <p:sp>
        <p:nvSpPr>
          <p:cNvPr id="3" name="LiteBIRD overview">
            <a:extLst>
              <a:ext uri="{FF2B5EF4-FFF2-40B4-BE49-F238E27FC236}">
                <a16:creationId xmlns:a16="http://schemas.microsoft.com/office/drawing/2014/main" id="{6FC7F358-B332-FD2F-99F8-59F68B645E04}"/>
              </a:ext>
            </a:extLst>
          </p:cNvPr>
          <p:cNvSpPr txBox="1"/>
          <p:nvPr/>
        </p:nvSpPr>
        <p:spPr>
          <a:xfrm>
            <a:off x="257412" y="95291"/>
            <a:ext cx="9367949"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4" name="Google Shape;247;p27">
            <a:extLst>
              <a:ext uri="{FF2B5EF4-FFF2-40B4-BE49-F238E27FC236}">
                <a16:creationId xmlns:a16="http://schemas.microsoft.com/office/drawing/2014/main" id="{B228C161-3BD2-F10C-66A5-36ABF34B8DE6}"/>
              </a:ext>
            </a:extLst>
          </p:cNvPr>
          <p:cNvSpPr txBox="1"/>
          <p:nvPr/>
        </p:nvSpPr>
        <p:spPr>
          <a:xfrm>
            <a:off x="3670884" y="3314240"/>
            <a:ext cx="17393366" cy="5078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Mission </a:t>
            </a:r>
            <a:r>
              <a:rPr lang="en-US" altLang="ja-JP" sz="5400" dirty="0">
                <a:solidFill>
                  <a:srgbClr val="113362"/>
                </a:solidFill>
                <a:latin typeface="Times New Roman"/>
                <a:cs typeface="Times New Roman"/>
              </a:rPr>
              <a:t>objectives</a:t>
            </a:r>
            <a:endParaRPr lang="en-US" sz="5400" dirty="0">
              <a:solidFill>
                <a:srgbClr val="002060"/>
              </a:solidFill>
              <a:latin typeface="Times New Roman"/>
              <a:cs typeface="Times New Roman"/>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FF0000"/>
                </a:solidFill>
                <a:latin typeface="Times New Roman"/>
                <a:cs typeface="Times New Roman"/>
              </a:rPr>
              <a:t>Expected science outcomes</a:t>
            </a:r>
            <a:endParaRPr lang="en-US" sz="5400" dirty="0">
              <a:solidFill>
                <a:srgbClr val="113362"/>
              </a:solidFill>
              <a:latin typeface="Times New Roman"/>
              <a:cs typeface="Times New Roman"/>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spTree>
    <p:extLst>
      <p:ext uri="{BB962C8B-B14F-4D97-AF65-F5344CB8AC3E}">
        <p14:creationId xmlns:p14="http://schemas.microsoft.com/office/powerpoint/2010/main" val="48944810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8" name="Picture 5" descr="Picture 5"/>
          <p:cNvPicPr>
            <a:picLocks noChangeAspect="1"/>
          </p:cNvPicPr>
          <p:nvPr/>
        </p:nvPicPr>
        <p:blipFill>
          <a:blip r:embed="rId3"/>
          <a:stretch>
            <a:fillRect/>
          </a:stretch>
        </p:blipFill>
        <p:spPr>
          <a:xfrm>
            <a:off x="13519494" y="7616189"/>
            <a:ext cx="10556394" cy="5503082"/>
          </a:xfrm>
          <a:prstGeom prst="rect">
            <a:avLst/>
          </a:prstGeom>
          <a:ln w="12700">
            <a:miter lim="400000"/>
          </a:ln>
        </p:spPr>
      </p:pic>
      <p:sp>
        <p:nvSpPr>
          <p:cNvPr id="419" name="LiteBIRD constraints on inflation"/>
          <p:cNvSpPr txBox="1"/>
          <p:nvPr/>
        </p:nvSpPr>
        <p:spPr>
          <a:xfrm>
            <a:off x="257412" y="158511"/>
            <a:ext cx="16340101"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i="1"/>
              <a:t>LiteBIRD</a:t>
            </a:r>
            <a:r>
              <a:t> constraints on inflation</a:t>
            </a:r>
          </a:p>
        </p:txBody>
      </p:sp>
      <p:sp>
        <p:nvSpPr>
          <p:cNvPr id="420" name="Google Shape;247;p27"/>
          <p:cNvSpPr txBox="1"/>
          <p:nvPr/>
        </p:nvSpPr>
        <p:spPr>
          <a:xfrm>
            <a:off x="585346" y="2547699"/>
            <a:ext cx="12743996" cy="93307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spcBef>
                <a:spcPts val="28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Huge discovery impact (evidence for inflation, knowledge of its energy scale, and distance traveled by the </a:t>
            </a:r>
            <a:r>
              <a:rPr dirty="0" err="1"/>
              <a:t>inflaton</a:t>
            </a:r>
            <a:r>
              <a:rPr dirty="0"/>
              <a:t>…)</a:t>
            </a:r>
          </a:p>
          <a:p>
            <a:pPr marL="381000" lvl="4" indent="-381000" algn="l" defTabSz="914400">
              <a:spcBef>
                <a:spcPts val="28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A detection of B-modes by </a:t>
            </a:r>
            <a:r>
              <a:rPr i="1" dirty="0" err="1"/>
              <a:t>LiteBIRD</a:t>
            </a:r>
            <a:r>
              <a:rPr dirty="0"/>
              <a:t> with </a:t>
            </a:r>
            <a:r>
              <a:rPr i="1" dirty="0"/>
              <a:t>r</a:t>
            </a:r>
            <a:r>
              <a:rPr dirty="0"/>
              <a:t> &gt; 0.01 would imply an excursion of the inflation field that exceeds the Planck mass</a:t>
            </a:r>
          </a:p>
          <a:p>
            <a:pPr marL="1016000" indent="-381000" algn="l" defTabSz="914400">
              <a:spcBef>
                <a:spcPts val="28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Such a detection would </a:t>
            </a:r>
            <a:r>
              <a:rPr b="1" dirty="0">
                <a:solidFill>
                  <a:srgbClr val="FF0000"/>
                </a:solidFill>
              </a:rPr>
              <a:t>constrain theories of quantum gravity </a:t>
            </a:r>
            <a:r>
              <a:rPr dirty="0"/>
              <a:t>such as superstring theories</a:t>
            </a:r>
          </a:p>
          <a:p>
            <a:pPr marL="381000" indent="-381000" algn="l" defTabSz="914400">
              <a:spcBef>
                <a:spcPts val="28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An upper limit from </a:t>
            </a:r>
            <a:r>
              <a:rPr i="1" dirty="0" err="1"/>
              <a:t>LiteBIRD</a:t>
            </a:r>
            <a:r>
              <a:rPr dirty="0"/>
              <a:t> would </a:t>
            </a:r>
            <a:r>
              <a:rPr dirty="0" err="1"/>
              <a:t>disfavour</a:t>
            </a:r>
            <a:r>
              <a:rPr dirty="0"/>
              <a:t> the simplest inflationary models, with </a:t>
            </a:r>
            <a:r>
              <a:rPr dirty="0">
                <a:latin typeface="Bradley Hand ITC TT-Bold"/>
                <a:ea typeface="Bradley Hand ITC TT-Bold"/>
                <a:cs typeface="Bradley Hand ITC TT-Bold"/>
                <a:sym typeface="Bradley Hand ITC TT-Bold"/>
              </a:rPr>
              <a:t>M</a:t>
            </a:r>
            <a:r>
              <a:rPr dirty="0"/>
              <a:t> &gt; </a:t>
            </a:r>
            <a:r>
              <a:rPr i="1" dirty="0" err="1"/>
              <a:t>M</a:t>
            </a:r>
            <a:r>
              <a:rPr baseline="-5999" dirty="0" err="1"/>
              <a:t>p</a:t>
            </a:r>
            <a:endParaRPr baseline="-5999" dirty="0"/>
          </a:p>
          <a:p>
            <a:pPr marL="1016000" indent="-381000" algn="l" defTabSz="914400">
              <a:spcBef>
                <a:spcPts val="28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This includes the monomial models, α-attractors with a super-Planckian characteristic scale, including the </a:t>
            </a:r>
            <a:r>
              <a:rPr b="1" dirty="0" err="1">
                <a:solidFill>
                  <a:srgbClr val="FF0000"/>
                </a:solidFill>
              </a:rPr>
              <a:t>Starobinsky</a:t>
            </a:r>
            <a:r>
              <a:rPr b="1" dirty="0">
                <a:solidFill>
                  <a:srgbClr val="FF0000"/>
                </a:solidFill>
              </a:rPr>
              <a:t> model</a:t>
            </a:r>
            <a:r>
              <a:rPr dirty="0">
                <a:solidFill>
                  <a:srgbClr val="FF0000"/>
                </a:solidFill>
              </a:rPr>
              <a:t> </a:t>
            </a:r>
            <a:r>
              <a:rPr dirty="0"/>
              <a:t>and models that invoke the Higgs field as the </a:t>
            </a:r>
            <a:r>
              <a:rPr dirty="0" err="1"/>
              <a:t>inflaton</a:t>
            </a:r>
            <a:endParaRPr dirty="0"/>
          </a:p>
        </p:txBody>
      </p:sp>
      <p:pic>
        <p:nvPicPr>
          <p:cNvPr id="421" name="Picture 1" descr="Picture 1"/>
          <p:cNvPicPr>
            <a:picLocks noChangeAspect="1"/>
          </p:cNvPicPr>
          <p:nvPr/>
        </p:nvPicPr>
        <p:blipFill>
          <a:blip r:embed="rId4"/>
          <a:stretch>
            <a:fillRect/>
          </a:stretch>
        </p:blipFill>
        <p:spPr>
          <a:xfrm>
            <a:off x="13566072" y="2191123"/>
            <a:ext cx="10463236" cy="5413363"/>
          </a:xfrm>
          <a:prstGeom prst="rect">
            <a:avLst/>
          </a:prstGeom>
          <a:ln w="12700">
            <a:miter lim="400000"/>
          </a:ln>
        </p:spPr>
      </p:pic>
      <p:sp>
        <p:nvSpPr>
          <p:cNvPr id="2" name="スライド番号プレースホルダー 1">
            <a:extLst>
              <a:ext uri="{FF2B5EF4-FFF2-40B4-BE49-F238E27FC236}">
                <a16:creationId xmlns:a16="http://schemas.microsoft.com/office/drawing/2014/main" id="{1B2CEFCB-2440-B76D-C200-D5527856A1E5}"/>
              </a:ext>
            </a:extLst>
          </p:cNvPr>
          <p:cNvSpPr>
            <a:spLocks noGrp="1"/>
          </p:cNvSpPr>
          <p:nvPr>
            <p:ph type="sldNum" sz="quarter" idx="2"/>
          </p:nvPr>
        </p:nvSpPr>
        <p:spPr/>
        <p:txBody>
          <a:bodyPr/>
          <a:lstStyle/>
          <a:p>
            <a:fld id="{86CB4B4D-7CA3-9044-876B-883B54F8677D}" type="slidenum">
              <a:rPr lang="en-US" altLang="ja-JP" smtClean="0"/>
              <a:t>25</a:t>
            </a:fld>
            <a:endParaRPr lang="en-US" altLang="ja-JP"/>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Google Shape;247;p27"/>
          <p:cNvSpPr txBox="1"/>
          <p:nvPr/>
        </p:nvSpPr>
        <p:spPr>
          <a:xfrm>
            <a:off x="1034452" y="2270127"/>
            <a:ext cx="14203913" cy="102089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The mission specifications are driven by the required sensitivity on </a:t>
            </a:r>
            <a:r>
              <a:rPr i="1" dirty="0"/>
              <a:t>r</a:t>
            </a:r>
          </a:p>
          <a:p>
            <a:pPr marL="381000" indent="-381000" algn="l" defTabSz="914400">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Meeting those sensitivity requirements would allow to address other important scientific topics, such as:</a:t>
            </a:r>
          </a:p>
          <a:p>
            <a:pPr algn="l" defTabSz="914400">
              <a:lnSpc>
                <a:spcPct val="30000"/>
              </a:lnSpc>
              <a:defRPr sz="3800" b="0">
                <a:solidFill>
                  <a:srgbClr val="113362"/>
                </a:solidFill>
                <a:latin typeface="Times New Roman"/>
                <a:ea typeface="Times New Roman"/>
                <a:cs typeface="Times New Roman"/>
                <a:sym typeface="Times New Roman"/>
              </a:defRPr>
            </a:pPr>
            <a:endParaRPr dirty="0"/>
          </a:p>
          <a:p>
            <a:pPr marL="1016000" indent="-381000" algn="l" defTabSz="914400">
              <a:buSzPct val="80000"/>
              <a:buAutoNum type="arabicPeriod"/>
              <a:defRPr sz="3800" b="0">
                <a:solidFill>
                  <a:srgbClr val="113362"/>
                </a:solidFill>
                <a:latin typeface="Times New Roman"/>
                <a:ea typeface="Times New Roman"/>
                <a:cs typeface="Times New Roman"/>
                <a:sym typeface="Times New Roman"/>
              </a:defRPr>
            </a:pPr>
            <a:r>
              <a:rPr dirty="0"/>
              <a:t>Characterize the </a:t>
            </a:r>
            <a:r>
              <a:rPr i="1" dirty="0"/>
              <a:t>B</a:t>
            </a:r>
            <a:r>
              <a:rPr dirty="0"/>
              <a:t>-mode power spectrum and search for source fields (e.g. scale-invariance, non-</a:t>
            </a:r>
            <a:r>
              <a:rPr dirty="0" err="1"/>
              <a:t>Gaussianity</a:t>
            </a:r>
            <a:r>
              <a:rPr dirty="0"/>
              <a:t>, parity violation, …)</a:t>
            </a:r>
          </a:p>
          <a:p>
            <a:pPr marL="1016000" indent="-381000" algn="l" defTabSz="914400">
              <a:buSzPct val="80000"/>
              <a:buAutoNum type="arabicPeriod"/>
              <a:defRPr sz="3800" b="0">
                <a:solidFill>
                  <a:srgbClr val="113362"/>
                </a:solidFill>
                <a:latin typeface="Times New Roman"/>
                <a:ea typeface="Times New Roman"/>
                <a:cs typeface="Times New Roman"/>
                <a:sym typeface="Times New Roman"/>
              </a:defRPr>
            </a:pPr>
            <a:r>
              <a:rPr dirty="0"/>
              <a:t>Power spectrum features in polarization</a:t>
            </a:r>
          </a:p>
          <a:p>
            <a:pPr marL="1651000" indent="-381000" algn="l" defTabSz="914400">
              <a:buSzPct val="100000"/>
              <a:buChar char="•"/>
              <a:defRPr sz="3800" b="0">
                <a:solidFill>
                  <a:srgbClr val="113362"/>
                </a:solidFill>
                <a:latin typeface="Times New Roman"/>
                <a:ea typeface="Times New Roman"/>
                <a:cs typeface="Times New Roman"/>
                <a:sym typeface="Times New Roman"/>
              </a:defRPr>
            </a:pPr>
            <a:r>
              <a:rPr dirty="0"/>
              <a:t>Large-scale </a:t>
            </a:r>
            <a:r>
              <a:rPr b="1" i="1" dirty="0">
                <a:solidFill>
                  <a:srgbClr val="F19E4B"/>
                </a:solidFill>
              </a:rPr>
              <a:t>E</a:t>
            </a:r>
            <a:r>
              <a:rPr b="1" dirty="0">
                <a:solidFill>
                  <a:srgbClr val="F19E4B"/>
                </a:solidFill>
              </a:rPr>
              <a:t>-modes</a:t>
            </a:r>
          </a:p>
          <a:p>
            <a:pPr marL="1651000" indent="-381000" algn="l" defTabSz="914400">
              <a:buSzPct val="100000"/>
              <a:buChar char="•"/>
              <a:defRPr sz="3800" b="0">
                <a:solidFill>
                  <a:srgbClr val="113362"/>
                </a:solidFill>
                <a:latin typeface="Times New Roman"/>
                <a:ea typeface="Times New Roman"/>
                <a:cs typeface="Times New Roman"/>
                <a:sym typeface="Times New Roman"/>
              </a:defRPr>
            </a:pPr>
            <a:r>
              <a:rPr b="1" dirty="0">
                <a:solidFill>
                  <a:srgbClr val="F19E4B"/>
                </a:solidFill>
              </a:rPr>
              <a:t>Reionization</a:t>
            </a:r>
            <a:r>
              <a:rPr dirty="0"/>
              <a:t> (improve 𝜎(𝜏) by a factor of 3)</a:t>
            </a:r>
          </a:p>
          <a:p>
            <a:pPr marL="1651000" indent="-381000" algn="l" defTabSz="914400">
              <a:buSzPct val="100000"/>
              <a:buChar char="•"/>
              <a:defRPr sz="3800" b="0">
                <a:solidFill>
                  <a:srgbClr val="113362"/>
                </a:solidFill>
                <a:latin typeface="Times New Roman"/>
                <a:ea typeface="Times New Roman"/>
                <a:cs typeface="Times New Roman"/>
                <a:sym typeface="Times New Roman"/>
              </a:defRPr>
            </a:pPr>
            <a:r>
              <a:rPr b="1" dirty="0">
                <a:solidFill>
                  <a:srgbClr val="F19E4B"/>
                </a:solidFill>
              </a:rPr>
              <a:t>Neutrino mass</a:t>
            </a:r>
            <a:r>
              <a:rPr dirty="0"/>
              <a:t> (𝜎(∑</a:t>
            </a:r>
            <a:r>
              <a:rPr i="1" dirty="0"/>
              <a:t>m</a:t>
            </a:r>
            <a:r>
              <a:rPr b="1" i="1" baseline="-5999" dirty="0">
                <a:latin typeface="STIXGeneral-Regular"/>
                <a:ea typeface="STIXGeneral-Regular"/>
                <a:cs typeface="STIXGeneral-Regular"/>
                <a:sym typeface="STIXGeneral-Regular"/>
              </a:rPr>
              <a:t>𝜈</a:t>
            </a:r>
            <a:r>
              <a:rPr dirty="0"/>
              <a:t>) = 12 </a:t>
            </a:r>
            <a:r>
              <a:rPr dirty="0" err="1"/>
              <a:t>meV</a:t>
            </a:r>
            <a:r>
              <a:rPr dirty="0"/>
              <a:t>)</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dirty="0"/>
              <a:t>Constraints on </a:t>
            </a:r>
            <a:r>
              <a:rPr b="1" dirty="0">
                <a:solidFill>
                  <a:srgbClr val="FF0000"/>
                </a:solidFill>
              </a:rPr>
              <a:t>cosmic birefringence</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b="1" dirty="0">
                <a:solidFill>
                  <a:srgbClr val="F19E4B"/>
                </a:solidFill>
              </a:rPr>
              <a:t>Gravitational lensing</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b="1" dirty="0">
                <a:solidFill>
                  <a:srgbClr val="F19E4B"/>
                </a:solidFill>
              </a:rPr>
              <a:t>SZ effect</a:t>
            </a:r>
            <a:r>
              <a:rPr dirty="0"/>
              <a:t> (thermal, diffuse, relativistic corrections)</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b="1" dirty="0">
                <a:solidFill>
                  <a:srgbClr val="F19E4B"/>
                </a:solidFill>
              </a:rPr>
              <a:t>Anisotropic distortions </a:t>
            </a:r>
            <a:r>
              <a:rPr dirty="0"/>
              <a:t>of the CMB spectrum</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dirty="0"/>
              <a:t>Constraints on </a:t>
            </a:r>
            <a:r>
              <a:rPr b="1" dirty="0">
                <a:solidFill>
                  <a:schemeClr val="accent4">
                    <a:hueOff val="-1081314"/>
                    <a:satOff val="4338"/>
                    <a:lumOff val="-8931"/>
                  </a:schemeClr>
                </a:solidFill>
              </a:rPr>
              <a:t>primordial magnetic fields</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dirty="0"/>
              <a:t>Elucidating </a:t>
            </a:r>
            <a:r>
              <a:rPr b="1" dirty="0">
                <a:solidFill>
                  <a:srgbClr val="F19E4B"/>
                </a:solidFill>
              </a:rPr>
              <a:t>anomalies</a:t>
            </a: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dirty="0"/>
              <a:t>Physics of </a:t>
            </a:r>
            <a:r>
              <a:rPr b="1" dirty="0">
                <a:solidFill>
                  <a:srgbClr val="F19E4B"/>
                </a:solidFill>
              </a:rPr>
              <a:t>Galactic emission </a:t>
            </a:r>
            <a:r>
              <a:rPr dirty="0"/>
              <a:t>mechanisms</a:t>
            </a:r>
            <a:endParaRPr b="1" dirty="0">
              <a:solidFill>
                <a:srgbClr val="F19E4B"/>
              </a:solidFill>
            </a:endParaRPr>
          </a:p>
          <a:p>
            <a:pPr marL="1016000" indent="-381000" algn="l" defTabSz="914400">
              <a:buSzPct val="80000"/>
              <a:buAutoNum type="arabicPeriod" startAt="3"/>
              <a:defRPr sz="3800" b="0">
                <a:solidFill>
                  <a:srgbClr val="113362"/>
                </a:solidFill>
                <a:latin typeface="Times New Roman"/>
                <a:ea typeface="Times New Roman"/>
                <a:cs typeface="Times New Roman"/>
                <a:sym typeface="Times New Roman"/>
              </a:defRPr>
            </a:pPr>
            <a:r>
              <a:rPr b="1" dirty="0">
                <a:solidFill>
                  <a:srgbClr val="F19E4B"/>
                </a:solidFill>
              </a:rPr>
              <a:t> </a:t>
            </a:r>
            <a:r>
              <a:rPr dirty="0"/>
              <a:t>Catalogues of</a:t>
            </a:r>
            <a:r>
              <a:rPr b="1" dirty="0">
                <a:solidFill>
                  <a:srgbClr val="F19E4B"/>
                </a:solidFill>
              </a:rPr>
              <a:t> </a:t>
            </a:r>
            <a:r>
              <a:rPr dirty="0"/>
              <a:t>polarized</a:t>
            </a:r>
            <a:r>
              <a:rPr b="1" dirty="0">
                <a:solidFill>
                  <a:srgbClr val="F19E4B"/>
                </a:solidFill>
              </a:rPr>
              <a:t> point sources</a:t>
            </a:r>
          </a:p>
        </p:txBody>
      </p:sp>
      <p:sp>
        <p:nvSpPr>
          <p:cNvPr id="427" name="LiteBIRD other science outcomes"/>
          <p:cNvSpPr txBox="1"/>
          <p:nvPr/>
        </p:nvSpPr>
        <p:spPr>
          <a:xfrm>
            <a:off x="790812" y="202889"/>
            <a:ext cx="16187181"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i="1" dirty="0" err="1"/>
              <a:t>LiteBIRD</a:t>
            </a:r>
            <a:r>
              <a:rPr dirty="0"/>
              <a:t> other science outcomes</a:t>
            </a:r>
          </a:p>
        </p:txBody>
      </p:sp>
      <p:pic>
        <p:nvPicPr>
          <p:cNvPr id="428" name="Google Shape;279;p29" descr="Google Shape;279;p29"/>
          <p:cNvPicPr>
            <a:picLocks noChangeAspect="1"/>
          </p:cNvPicPr>
          <p:nvPr/>
        </p:nvPicPr>
        <p:blipFill>
          <a:blip r:embed="rId3"/>
          <a:stretch>
            <a:fillRect/>
          </a:stretch>
        </p:blipFill>
        <p:spPr>
          <a:xfrm>
            <a:off x="15704545" y="7914078"/>
            <a:ext cx="6400785" cy="5117517"/>
          </a:xfrm>
          <a:prstGeom prst="rect">
            <a:avLst/>
          </a:prstGeom>
          <a:ln w="12700">
            <a:miter lim="400000"/>
          </a:ln>
        </p:spPr>
      </p:pic>
      <p:pic>
        <p:nvPicPr>
          <p:cNvPr id="429" name="pasted-image.pdf" descr="pasted-image.pdf"/>
          <p:cNvPicPr>
            <a:picLocks noChangeAspect="1"/>
          </p:cNvPicPr>
          <p:nvPr/>
        </p:nvPicPr>
        <p:blipFill>
          <a:blip r:embed="rId4"/>
          <a:stretch>
            <a:fillRect/>
          </a:stretch>
        </p:blipFill>
        <p:spPr>
          <a:xfrm>
            <a:off x="15232569" y="1965088"/>
            <a:ext cx="6989729" cy="6048804"/>
          </a:xfrm>
          <a:prstGeom prst="rect">
            <a:avLst/>
          </a:prstGeom>
          <a:ln w="12700">
            <a:miter lim="400000"/>
          </a:ln>
        </p:spPr>
      </p:pic>
      <p:grpSp>
        <p:nvGrpSpPr>
          <p:cNvPr id="432" name="Agrupar"/>
          <p:cNvGrpSpPr/>
          <p:nvPr/>
        </p:nvGrpSpPr>
        <p:grpSpPr>
          <a:xfrm>
            <a:off x="22382277" y="8111931"/>
            <a:ext cx="1165708" cy="4348321"/>
            <a:chOff x="0" y="0"/>
            <a:chExt cx="1165707" cy="4348319"/>
          </a:xfrm>
        </p:grpSpPr>
        <p:sp>
          <p:nvSpPr>
            <p:cNvPr id="430" name="Rectángulo redondeado"/>
            <p:cNvSpPr/>
            <p:nvPr/>
          </p:nvSpPr>
          <p:spPr>
            <a:xfrm rot="16200000">
              <a:off x="-1584124" y="1598488"/>
              <a:ext cx="4348321" cy="1151343"/>
            </a:xfrm>
            <a:prstGeom prst="roundRect">
              <a:avLst>
                <a:gd name="adj" fmla="val 25889"/>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431" name="Google Shape;254;p27"/>
            <p:cNvSpPr txBox="1"/>
            <p:nvPr/>
          </p:nvSpPr>
          <p:spPr>
            <a:xfrm rot="16200000">
              <a:off x="-1519877" y="1677101"/>
              <a:ext cx="4191096" cy="11513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LiteBIRD collaboration PTEP 2023</a:t>
              </a:r>
            </a:p>
          </p:txBody>
        </p:sp>
      </p:grpSp>
      <p:grpSp>
        <p:nvGrpSpPr>
          <p:cNvPr id="435" name="Agrupar"/>
          <p:cNvGrpSpPr/>
          <p:nvPr/>
        </p:nvGrpSpPr>
        <p:grpSpPr>
          <a:xfrm>
            <a:off x="22314103" y="2912979"/>
            <a:ext cx="1302055" cy="3377793"/>
            <a:chOff x="0" y="0"/>
            <a:chExt cx="1302054" cy="3377791"/>
          </a:xfrm>
        </p:grpSpPr>
        <p:sp>
          <p:nvSpPr>
            <p:cNvPr id="433" name="Rectángulo redondeado"/>
            <p:cNvSpPr/>
            <p:nvPr/>
          </p:nvSpPr>
          <p:spPr>
            <a:xfrm rot="16200000">
              <a:off x="-1037869" y="1037868"/>
              <a:ext cx="3377793" cy="1302056"/>
            </a:xfrm>
            <a:prstGeom prst="roundRect">
              <a:avLst>
                <a:gd name="adj" fmla="val 20803"/>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434" name="Google Shape;254;p27"/>
            <p:cNvSpPr txBox="1"/>
            <p:nvPr/>
          </p:nvSpPr>
          <p:spPr>
            <a:xfrm rot="16200000">
              <a:off x="-834367" y="1165755"/>
              <a:ext cx="2970787" cy="10462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Adapted from Robertson +2015</a:t>
              </a:r>
            </a:p>
          </p:txBody>
        </p:sp>
      </p:grpSp>
      <p:sp>
        <p:nvSpPr>
          <p:cNvPr id="2" name="スライド番号プレースホルダー 1">
            <a:extLst>
              <a:ext uri="{FF2B5EF4-FFF2-40B4-BE49-F238E27FC236}">
                <a16:creationId xmlns:a16="http://schemas.microsoft.com/office/drawing/2014/main" id="{9135D8C8-7001-E68B-2CB6-AEB3BF4A2CB6}"/>
              </a:ext>
            </a:extLst>
          </p:cNvPr>
          <p:cNvSpPr>
            <a:spLocks noGrp="1"/>
          </p:cNvSpPr>
          <p:nvPr>
            <p:ph type="sldNum" sz="quarter" idx="2"/>
          </p:nvPr>
        </p:nvSpPr>
        <p:spPr/>
        <p:txBody>
          <a:bodyPr/>
          <a:lstStyle/>
          <a:p>
            <a:fld id="{86CB4B4D-7CA3-9044-876B-883B54F8677D}" type="slidenum">
              <a:rPr lang="en-US" altLang="ja-JP" smtClean="0"/>
              <a:t>26</a:t>
            </a:fld>
            <a:endParaRPr lang="en-US" altLang="ja-JP"/>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B0D09415-8A95-BE4C-4860-7F70B76EADD2}"/>
              </a:ext>
            </a:extLst>
          </p:cNvPr>
          <p:cNvSpPr>
            <a:spLocks noGrp="1"/>
          </p:cNvSpPr>
          <p:nvPr>
            <p:ph type="sldNum" sz="quarter" idx="2"/>
          </p:nvPr>
        </p:nvSpPr>
        <p:spPr/>
        <p:txBody>
          <a:bodyPr/>
          <a:lstStyle/>
          <a:p>
            <a:fld id="{86CB4B4D-7CA3-9044-876B-883B54F8677D}" type="slidenum">
              <a:rPr lang="en-US" altLang="ja-JP" smtClean="0"/>
              <a:t>27</a:t>
            </a:fld>
            <a:endParaRPr lang="en-US" altLang="ja-JP"/>
          </a:p>
        </p:txBody>
      </p:sp>
      <p:sp>
        <p:nvSpPr>
          <p:cNvPr id="439" name="Optical depth, reionization and neutrino masses"/>
          <p:cNvSpPr txBox="1"/>
          <p:nvPr/>
        </p:nvSpPr>
        <p:spPr>
          <a:xfrm>
            <a:off x="257412" y="232014"/>
            <a:ext cx="20868879" cy="1214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8000">
                <a:solidFill>
                  <a:srgbClr val="113362"/>
                </a:solidFill>
                <a:latin typeface="Times New Roman"/>
                <a:ea typeface="Times New Roman"/>
                <a:cs typeface="Times New Roman"/>
                <a:sym typeface="Times New Roman"/>
              </a:defRPr>
            </a:lvl1pPr>
          </a:lstStyle>
          <a:p>
            <a:r>
              <a:rPr dirty="0"/>
              <a:t>Optical depth, reionization and neutrino masses</a:t>
            </a:r>
          </a:p>
        </p:txBody>
      </p:sp>
      <p:sp>
        <p:nvSpPr>
          <p:cNvPr id="464" name="LiteBIRD will provide a cosmic-variance limited measurement of the  E-mode power spectrum on large scales (2 &lt; ℓ &lt; 200)…"/>
          <p:cNvSpPr txBox="1"/>
          <p:nvPr/>
        </p:nvSpPr>
        <p:spPr>
          <a:xfrm>
            <a:off x="218618" y="2149323"/>
            <a:ext cx="15197172" cy="115953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indent="-381000" algn="l" defTabSz="914400">
              <a:spcBef>
                <a:spcPts val="17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i="1" dirty="0" err="1"/>
              <a:t>LiteBIRD</a:t>
            </a:r>
            <a:r>
              <a:rPr dirty="0"/>
              <a:t> will provide a cosmic-variance limited measurement of the  </a:t>
            </a:r>
            <a:r>
              <a:rPr b="1" i="1" dirty="0">
                <a:solidFill>
                  <a:srgbClr val="F19E4B"/>
                </a:solidFill>
              </a:rPr>
              <a:t>E</a:t>
            </a:r>
            <a:r>
              <a:rPr b="1" dirty="0">
                <a:solidFill>
                  <a:srgbClr val="F19E4B"/>
                </a:solidFill>
              </a:rPr>
              <a:t>-mode</a:t>
            </a:r>
            <a:r>
              <a:rPr dirty="0"/>
              <a:t> power spectrum on large scales (2 &lt; </a:t>
            </a:r>
            <a:r>
              <a:rPr i="1" dirty="0"/>
              <a:t>ℓ </a:t>
            </a:r>
            <a:r>
              <a:rPr dirty="0"/>
              <a:t>&lt; 200)</a:t>
            </a:r>
          </a:p>
          <a:p>
            <a:pPr marL="381000" indent="-381000" algn="l" defTabSz="914400">
              <a:spcBef>
                <a:spcPts val="15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This will lead to improved constraints on:</a:t>
            </a:r>
          </a:p>
          <a:p>
            <a:pPr marL="975360" lvl="3" indent="-289560" algn="l" defTabSz="914400">
              <a:buSzPct val="100000"/>
              <a:buChar char="•"/>
              <a:defRPr sz="3800" b="0" u="sng">
                <a:solidFill>
                  <a:srgbClr val="113362"/>
                </a:solidFill>
                <a:latin typeface="Times New Roman"/>
                <a:ea typeface="Times New Roman"/>
                <a:cs typeface="Times New Roman"/>
                <a:sym typeface="Times New Roman"/>
              </a:defRPr>
            </a:pPr>
            <a:r>
              <a:rPr b="1" dirty="0">
                <a:solidFill>
                  <a:srgbClr val="F19E4B"/>
                </a:solidFill>
              </a:rPr>
              <a:t>Reionization</a:t>
            </a:r>
          </a:p>
          <a:p>
            <a:pPr marL="1651000" indent="-381000" algn="l" defTabSz="914400">
              <a:buSzPct val="100000"/>
              <a:buChar char="•"/>
              <a:defRPr sz="3800" b="0">
                <a:solidFill>
                  <a:srgbClr val="113362"/>
                </a:solidFill>
                <a:latin typeface="Times New Roman"/>
                <a:ea typeface="Times New Roman"/>
                <a:cs typeface="Times New Roman"/>
                <a:sym typeface="Times New Roman"/>
              </a:defRPr>
            </a:pPr>
            <a:r>
              <a:rPr dirty="0"/>
              <a:t>Signal-dominated measurement of the </a:t>
            </a:r>
            <a:r>
              <a:rPr b="1" dirty="0">
                <a:solidFill>
                  <a:srgbClr val="F19E4B"/>
                </a:solidFill>
              </a:rPr>
              <a:t>optical depth</a:t>
            </a:r>
            <a:r>
              <a:rPr dirty="0"/>
              <a:t> to reionization ⇒ </a:t>
            </a:r>
            <a:r>
              <a:rPr b="1" dirty="0">
                <a:solidFill>
                  <a:srgbClr val="F19E4B"/>
                </a:solidFill>
              </a:rPr>
              <a:t>𝜎(𝜏) ≈ 0.002</a:t>
            </a:r>
            <a:r>
              <a:rPr dirty="0"/>
              <a:t> ⇒ ×3 improvement w.r.t Planck</a:t>
            </a:r>
          </a:p>
          <a:p>
            <a:pPr marL="1651000" indent="-381000" algn="l" defTabSz="914400">
              <a:spcBef>
                <a:spcPts val="800"/>
              </a:spcBef>
              <a:buSzPct val="100000"/>
              <a:buChar char="•"/>
              <a:defRPr sz="3800" b="0">
                <a:solidFill>
                  <a:srgbClr val="113362"/>
                </a:solidFill>
                <a:latin typeface="Times New Roman"/>
                <a:ea typeface="Times New Roman"/>
                <a:cs typeface="Times New Roman"/>
                <a:sym typeface="Times New Roman"/>
              </a:defRPr>
            </a:pPr>
            <a:r>
              <a:rPr dirty="0"/>
              <a:t>Only limited by the sky fraction after cleaning</a:t>
            </a:r>
          </a:p>
          <a:p>
            <a:pPr marL="1651000" indent="-381000" algn="l" defTabSz="914400">
              <a:spcBef>
                <a:spcPts val="800"/>
              </a:spcBef>
              <a:buSzPct val="100000"/>
              <a:buChar char="•"/>
              <a:defRPr sz="3800" b="0">
                <a:solidFill>
                  <a:srgbClr val="113362"/>
                </a:solidFill>
                <a:latin typeface="Times New Roman"/>
                <a:ea typeface="Times New Roman"/>
                <a:cs typeface="Times New Roman"/>
                <a:sym typeface="Times New Roman"/>
              </a:defRPr>
            </a:pPr>
            <a:r>
              <a:rPr dirty="0"/>
              <a:t>Signal-dominated regime reached after 6 months, allowing 𝜎(𝜏) ≈ 0.003</a:t>
            </a:r>
            <a:endParaRPr sz="3900" dirty="0"/>
          </a:p>
          <a:p>
            <a:pPr marL="1651000" indent="-381000" algn="l" defTabSz="914400">
              <a:spcBef>
                <a:spcPts val="1500"/>
              </a:spcBef>
              <a:buSzPct val="100000"/>
              <a:buChar char="•"/>
              <a:defRPr sz="3800" b="0">
                <a:solidFill>
                  <a:srgbClr val="113362"/>
                </a:solidFill>
                <a:latin typeface="Times New Roman"/>
                <a:ea typeface="Times New Roman"/>
                <a:cs typeface="Times New Roman"/>
                <a:sym typeface="Times New Roman"/>
              </a:defRPr>
            </a:pPr>
            <a:r>
              <a:rPr dirty="0"/>
              <a:t>Impact on reionization history currently under investigation</a:t>
            </a:r>
          </a:p>
          <a:p>
            <a:pPr marL="975360" lvl="3" indent="-289560" algn="l" defTabSz="914400">
              <a:spcBef>
                <a:spcPts val="1500"/>
              </a:spcBef>
              <a:buSzPct val="100000"/>
              <a:buChar char="•"/>
              <a:defRPr sz="3800" b="0" u="sng">
                <a:solidFill>
                  <a:srgbClr val="113362"/>
                </a:solidFill>
                <a:latin typeface="Times New Roman"/>
                <a:ea typeface="Times New Roman"/>
                <a:cs typeface="Times New Roman"/>
                <a:sym typeface="Times New Roman"/>
              </a:defRPr>
            </a:pPr>
            <a:r>
              <a:rPr b="1" dirty="0">
                <a:solidFill>
                  <a:srgbClr val="F19E4B"/>
                </a:solidFill>
              </a:rPr>
              <a:t>Neutrino masses</a:t>
            </a:r>
          </a:p>
          <a:p>
            <a:pPr marL="1651000" indent="-381000" algn="l" defTabSz="914400">
              <a:spcBef>
                <a:spcPts val="1500"/>
              </a:spcBef>
              <a:buSzPct val="100000"/>
              <a:buChar char="•"/>
              <a:defRPr sz="3800" b="0">
                <a:solidFill>
                  <a:srgbClr val="113362"/>
                </a:solidFill>
                <a:latin typeface="Times New Roman"/>
                <a:ea typeface="Times New Roman"/>
                <a:cs typeface="Times New Roman"/>
                <a:sym typeface="Times New Roman"/>
              </a:defRPr>
            </a:pPr>
            <a:r>
              <a:rPr dirty="0"/>
              <a:t>Combination with ground-based CMB and BAO data will allow </a:t>
            </a:r>
            <a:r>
              <a:rPr b="1" dirty="0">
                <a:solidFill>
                  <a:srgbClr val="F19E4B"/>
                </a:solidFill>
              </a:rPr>
              <a:t>σ(∑</a:t>
            </a:r>
            <a:r>
              <a:rPr b="1" dirty="0" err="1">
                <a:solidFill>
                  <a:srgbClr val="F19E4B"/>
                </a:solidFill>
              </a:rPr>
              <a:t>m</a:t>
            </a:r>
            <a:r>
              <a:rPr b="1" baseline="-5999" dirty="0" err="1">
                <a:solidFill>
                  <a:srgbClr val="F19E4B"/>
                </a:solidFill>
              </a:rPr>
              <a:t>ν</a:t>
            </a:r>
            <a:r>
              <a:rPr b="1" dirty="0">
                <a:solidFill>
                  <a:srgbClr val="F19E4B"/>
                </a:solidFill>
              </a:rPr>
              <a:t>) ≈ 18 </a:t>
            </a:r>
            <a:r>
              <a:rPr b="1" dirty="0" err="1">
                <a:solidFill>
                  <a:srgbClr val="F19E4B"/>
                </a:solidFill>
              </a:rPr>
              <a:t>meV</a:t>
            </a:r>
            <a:r>
              <a:rPr dirty="0"/>
              <a:t> (SO+DESI) or </a:t>
            </a:r>
            <a:r>
              <a:rPr b="1" dirty="0">
                <a:solidFill>
                  <a:srgbClr val="F19E4B"/>
                </a:solidFill>
              </a:rPr>
              <a:t>σ(∑</a:t>
            </a:r>
            <a:r>
              <a:rPr b="1" dirty="0" err="1">
                <a:solidFill>
                  <a:srgbClr val="F19E4B"/>
                </a:solidFill>
              </a:rPr>
              <a:t>m</a:t>
            </a:r>
            <a:r>
              <a:rPr b="1" baseline="-5999" dirty="0" err="1">
                <a:solidFill>
                  <a:srgbClr val="F19E4B"/>
                </a:solidFill>
              </a:rPr>
              <a:t>ν</a:t>
            </a:r>
            <a:r>
              <a:rPr b="1" dirty="0">
                <a:solidFill>
                  <a:srgbClr val="F19E4B"/>
                </a:solidFill>
              </a:rPr>
              <a:t>) ≈ 12 </a:t>
            </a:r>
            <a:r>
              <a:rPr b="1" dirty="0" err="1">
                <a:solidFill>
                  <a:srgbClr val="F19E4B"/>
                </a:solidFill>
              </a:rPr>
              <a:t>meV</a:t>
            </a:r>
            <a:r>
              <a:rPr b="1" dirty="0">
                <a:solidFill>
                  <a:srgbClr val="F19E4B"/>
                </a:solidFill>
              </a:rPr>
              <a:t> </a:t>
            </a:r>
            <a:r>
              <a:rPr dirty="0"/>
              <a:t>(S4+DESI)</a:t>
            </a:r>
          </a:p>
          <a:p>
            <a:pPr marL="3048000" lvl="3" indent="-381000" algn="l" defTabSz="914400">
              <a:spcBef>
                <a:spcPts val="1500"/>
              </a:spcBef>
              <a:buSzPct val="85000"/>
              <a:buChar char="➡"/>
              <a:defRPr sz="3800" b="0">
                <a:solidFill>
                  <a:srgbClr val="113362"/>
                </a:solidFill>
                <a:latin typeface="Times New Roman"/>
                <a:ea typeface="Times New Roman"/>
                <a:cs typeface="Times New Roman"/>
                <a:sym typeface="Times New Roman"/>
              </a:defRPr>
            </a:pPr>
            <a:r>
              <a:rPr dirty="0"/>
              <a:t> Potentially rule out the inverted neutrino mass ordering</a:t>
            </a:r>
          </a:p>
          <a:p>
            <a:pPr marL="3048000" lvl="3" indent="-381000" algn="l" defTabSz="914400">
              <a:spcBef>
                <a:spcPts val="1500"/>
              </a:spcBef>
              <a:buSzPct val="85000"/>
              <a:buChar char="➡"/>
              <a:defRPr sz="3800" b="0">
                <a:solidFill>
                  <a:srgbClr val="113362"/>
                </a:solidFill>
                <a:latin typeface="Times New Roman"/>
                <a:ea typeface="Times New Roman"/>
                <a:cs typeface="Times New Roman"/>
                <a:sym typeface="Times New Roman"/>
              </a:defRPr>
            </a:pPr>
            <a:r>
              <a:rPr dirty="0"/>
              <a:t> 5𝜎 detection for ∑</a:t>
            </a:r>
            <a:r>
              <a:rPr i="1" dirty="0" err="1"/>
              <a:t>m</a:t>
            </a:r>
            <a:r>
              <a:rPr baseline="-5999" dirty="0" err="1"/>
              <a:t>ν</a:t>
            </a:r>
            <a:r>
              <a:rPr dirty="0"/>
              <a:t> = 60 </a:t>
            </a:r>
            <a:r>
              <a:rPr dirty="0" err="1"/>
              <a:t>meV</a:t>
            </a:r>
            <a:r>
              <a:rPr dirty="0"/>
              <a:t> (minimum mass in  normal ordering)</a:t>
            </a:r>
          </a:p>
        </p:txBody>
      </p:sp>
      <p:pic>
        <p:nvPicPr>
          <p:cNvPr id="463" name="Google Shape;279;p29" descr="Google Shape;279;p29"/>
          <p:cNvPicPr>
            <a:picLocks noChangeAspect="1"/>
          </p:cNvPicPr>
          <p:nvPr/>
        </p:nvPicPr>
        <p:blipFill>
          <a:blip r:embed="rId3"/>
          <a:stretch>
            <a:fillRect/>
          </a:stretch>
        </p:blipFill>
        <p:spPr>
          <a:xfrm>
            <a:off x="16353342" y="2226783"/>
            <a:ext cx="6400786" cy="5117516"/>
          </a:xfrm>
          <a:prstGeom prst="rect">
            <a:avLst/>
          </a:prstGeom>
          <a:ln w="12700">
            <a:miter lim="400000"/>
          </a:ln>
        </p:spPr>
      </p:pic>
      <p:grpSp>
        <p:nvGrpSpPr>
          <p:cNvPr id="467" name="Agrupar"/>
          <p:cNvGrpSpPr/>
          <p:nvPr/>
        </p:nvGrpSpPr>
        <p:grpSpPr>
          <a:xfrm>
            <a:off x="22808984" y="2551537"/>
            <a:ext cx="710062" cy="4057733"/>
            <a:chOff x="0" y="0"/>
            <a:chExt cx="710060" cy="4057732"/>
          </a:xfrm>
        </p:grpSpPr>
        <p:sp>
          <p:nvSpPr>
            <p:cNvPr id="465" name="Rectángulo redondeado"/>
            <p:cNvSpPr/>
            <p:nvPr/>
          </p:nvSpPr>
          <p:spPr>
            <a:xfrm rot="16200000">
              <a:off x="-1673836" y="1673835"/>
              <a:ext cx="4057733" cy="710062"/>
            </a:xfrm>
            <a:prstGeom prst="roundRect">
              <a:avLst>
                <a:gd name="adj" fmla="val 25889"/>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466" name="Google Shape;254;p27"/>
            <p:cNvSpPr txBox="1"/>
            <p:nvPr/>
          </p:nvSpPr>
          <p:spPr>
            <a:xfrm rot="16200000">
              <a:off x="-1593125" y="1673835"/>
              <a:ext cx="3896311" cy="7100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LiteBIRD coll 2023</a:t>
              </a:r>
            </a:p>
          </p:txBody>
        </p:sp>
      </p:grpSp>
      <p:pic>
        <p:nvPicPr>
          <p:cNvPr id="468" name="vídeo-pegado.png" descr="vídeo-pegado.png"/>
          <p:cNvPicPr>
            <a:picLocks noChangeAspect="1"/>
          </p:cNvPicPr>
          <p:nvPr/>
        </p:nvPicPr>
        <p:blipFill>
          <a:blip r:embed="rId4"/>
          <a:stretch>
            <a:fillRect/>
          </a:stretch>
        </p:blipFill>
        <p:spPr>
          <a:xfrm>
            <a:off x="15489735" y="7804963"/>
            <a:ext cx="8128001" cy="4813301"/>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A4C6F-619B-3AF3-E0B4-2231AE9FA86D}"/>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11BDD64-F41D-B7FB-BB52-2C7305759511}"/>
              </a:ext>
            </a:extLst>
          </p:cNvPr>
          <p:cNvSpPr>
            <a:spLocks noGrp="1"/>
          </p:cNvSpPr>
          <p:nvPr>
            <p:ph type="sldNum" sz="quarter" idx="2"/>
          </p:nvPr>
        </p:nvSpPr>
        <p:spPr/>
        <p:txBody>
          <a:bodyPr/>
          <a:lstStyle/>
          <a:p>
            <a:fld id="{86CB4B4D-7CA3-9044-876B-883B54F8677D}" type="slidenum">
              <a:rPr lang="en-US" altLang="ja-JP" smtClean="0"/>
              <a:t>28</a:t>
            </a:fld>
            <a:endParaRPr lang="en-US" altLang="ja-JP"/>
          </a:p>
        </p:txBody>
      </p:sp>
      <p:sp>
        <p:nvSpPr>
          <p:cNvPr id="473" name="Google Shape;146;p18"/>
          <p:cNvSpPr txBox="1"/>
          <p:nvPr/>
        </p:nvSpPr>
        <p:spPr>
          <a:xfrm>
            <a:off x="533400" y="3695700"/>
            <a:ext cx="21732184" cy="27416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399" tIns="91399" rIns="91399" bIns="91399">
            <a:spAutoFit/>
          </a:bodyPr>
          <a:lstStyle/>
          <a:p>
            <a:pPr marL="368300" lvl="7" indent="-361950" algn="l" defTabSz="914400">
              <a:spcBef>
                <a:spcPts val="500"/>
              </a:spcBef>
              <a:buClr>
                <a:srgbClr val="113362"/>
              </a:buClr>
              <a:buSzPts val="3700"/>
              <a:buFont typeface="Arial"/>
              <a:buChar char="•"/>
              <a:defRPr sz="3700" b="0">
                <a:solidFill>
                  <a:srgbClr val="113362"/>
                </a:solidFill>
                <a:latin typeface="Times New Roman"/>
                <a:ea typeface="Times New Roman"/>
                <a:cs typeface="Times New Roman"/>
                <a:sym typeface="Times New Roman"/>
              </a:defRPr>
            </a:pPr>
            <a:r>
              <a:rPr dirty="0"/>
              <a:t>Recent measurements show tentative detections of rotations:</a:t>
            </a:r>
          </a:p>
          <a:p>
            <a:pPr marL="1384300" lvl="2" indent="-400050" algn="l" defTabSz="914400">
              <a:buClr>
                <a:srgbClr val="000000"/>
              </a:buClr>
              <a:buSzPts val="3700"/>
              <a:buFont typeface="Times New Roman"/>
              <a:buChar char="•"/>
              <a:defRPr sz="3700">
                <a:solidFill>
                  <a:srgbClr val="F19E4B"/>
                </a:solidFill>
                <a:latin typeface="Times New Roman"/>
                <a:ea typeface="Times New Roman"/>
                <a:cs typeface="Times New Roman"/>
                <a:sym typeface="Times New Roman"/>
              </a:defRPr>
            </a:pPr>
            <a:r>
              <a:rPr dirty="0"/>
              <a:t>(0.34±0.09)°</a:t>
            </a:r>
            <a:r>
              <a:rPr b="0" dirty="0">
                <a:solidFill>
                  <a:srgbClr val="113362"/>
                </a:solidFill>
              </a:rPr>
              <a:t> from the combined analysis of </a:t>
            </a:r>
            <a:r>
              <a:rPr b="0" i="1" dirty="0">
                <a:solidFill>
                  <a:srgbClr val="113362"/>
                </a:solidFill>
              </a:rPr>
              <a:t>WMAP</a:t>
            </a:r>
            <a:r>
              <a:rPr b="0" dirty="0">
                <a:solidFill>
                  <a:srgbClr val="113362"/>
                </a:solidFill>
              </a:rPr>
              <a:t> and </a:t>
            </a:r>
            <a:r>
              <a:rPr b="0" i="1" dirty="0">
                <a:solidFill>
                  <a:srgbClr val="113362"/>
                </a:solidFill>
              </a:rPr>
              <a:t>Planck</a:t>
            </a:r>
            <a:r>
              <a:rPr b="0" dirty="0">
                <a:solidFill>
                  <a:srgbClr val="113362"/>
                </a:solidFill>
              </a:rPr>
              <a:t> PR4</a:t>
            </a:r>
            <a:r>
              <a:rPr sz="4400" b="0" dirty="0">
                <a:solidFill>
                  <a:srgbClr val="113362"/>
                </a:solidFill>
              </a:rPr>
              <a:t> </a:t>
            </a:r>
            <a:r>
              <a:rPr sz="4400" b="0" baseline="-12500" dirty="0">
                <a:solidFill>
                  <a:srgbClr val="113362"/>
                </a:solidFill>
              </a:rPr>
              <a:t>(📖 </a:t>
            </a:r>
            <a:r>
              <a:rPr sz="4400" b="0" baseline="-12500" dirty="0" err="1">
                <a:solidFill>
                  <a:srgbClr val="113362"/>
                </a:solidFill>
              </a:rPr>
              <a:t>Eskilt</a:t>
            </a:r>
            <a:r>
              <a:rPr sz="4400" b="0" baseline="-12500" dirty="0">
                <a:solidFill>
                  <a:srgbClr val="113362"/>
                </a:solidFill>
              </a:rPr>
              <a:t> &amp; Komatsu 2022)</a:t>
            </a:r>
            <a:endParaRPr sz="4400" dirty="0">
              <a:solidFill>
                <a:srgbClr val="113362"/>
              </a:solidFill>
            </a:endParaRPr>
          </a:p>
          <a:p>
            <a:pPr marL="1384300" lvl="2" indent="-400050" algn="l" defTabSz="914400">
              <a:buClr>
                <a:srgbClr val="000000"/>
              </a:buClr>
              <a:buSzPts val="3700"/>
              <a:buFont typeface="Times New Roman"/>
              <a:buChar char="•"/>
              <a:defRPr sz="3700">
                <a:solidFill>
                  <a:srgbClr val="F19E4B"/>
                </a:solidFill>
                <a:latin typeface="Times New Roman"/>
                <a:ea typeface="Times New Roman"/>
                <a:cs typeface="Times New Roman"/>
                <a:sym typeface="Times New Roman"/>
              </a:defRPr>
            </a:pPr>
            <a:r>
              <a:rPr dirty="0"/>
              <a:t>(0.20±0.08)° </a:t>
            </a:r>
            <a:r>
              <a:rPr b="0" dirty="0">
                <a:solidFill>
                  <a:srgbClr val="003366"/>
                </a:solidFill>
              </a:rPr>
              <a:t>from ACT DR6</a:t>
            </a:r>
            <a:r>
              <a:rPr sz="4400" b="0" dirty="0">
                <a:solidFill>
                  <a:srgbClr val="003366"/>
                </a:solidFill>
              </a:rPr>
              <a:t> </a:t>
            </a:r>
            <a:r>
              <a:rPr sz="4400" b="0" baseline="-12500" dirty="0">
                <a:solidFill>
                  <a:srgbClr val="113362"/>
                </a:solidFill>
              </a:rPr>
              <a:t>(📖 Louis et al. 2025)</a:t>
            </a:r>
            <a:endParaRPr sz="4400" dirty="0">
              <a:solidFill>
                <a:srgbClr val="003366"/>
              </a:solidFill>
            </a:endParaRPr>
          </a:p>
          <a:p>
            <a:pPr indent="469900" algn="l" defTabSz="914400">
              <a:spcBef>
                <a:spcPts val="500"/>
              </a:spcBef>
              <a:defRPr sz="3700" b="0">
                <a:solidFill>
                  <a:srgbClr val="003366"/>
                </a:solidFill>
                <a:latin typeface="Times New Roman"/>
                <a:ea typeface="Times New Roman"/>
                <a:cs typeface="Times New Roman"/>
                <a:sym typeface="Times New Roman"/>
              </a:defRPr>
            </a:pPr>
            <a:r>
              <a:rPr dirty="0"/>
              <a:t>which are potentially compatible with cosmic birefringence.</a:t>
            </a:r>
          </a:p>
        </p:txBody>
      </p:sp>
      <p:sp>
        <p:nvSpPr>
          <p:cNvPr id="474" name="Google Shape;147;p18"/>
          <p:cNvSpPr txBox="1"/>
          <p:nvPr/>
        </p:nvSpPr>
        <p:spPr>
          <a:xfrm>
            <a:off x="257410" y="232215"/>
            <a:ext cx="18339061"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defTabSz="914400">
              <a:defRPr sz="8000">
                <a:solidFill>
                  <a:srgbClr val="113362"/>
                </a:solidFill>
                <a:latin typeface="Times New Roman"/>
                <a:ea typeface="Times New Roman"/>
                <a:cs typeface="Times New Roman"/>
                <a:sym typeface="Times New Roman"/>
              </a:defRPr>
            </a:lvl1pPr>
          </a:lstStyle>
          <a:p>
            <a:r>
              <a:rPr dirty="0"/>
              <a:t>Constraints on cosmic birefringence</a:t>
            </a:r>
          </a:p>
        </p:txBody>
      </p:sp>
      <p:sp>
        <p:nvSpPr>
          <p:cNvPr id="498" name="Google Shape;171;p18"/>
          <p:cNvSpPr txBox="1"/>
          <p:nvPr/>
        </p:nvSpPr>
        <p:spPr>
          <a:xfrm>
            <a:off x="571499" y="2114864"/>
            <a:ext cx="22394402" cy="18748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68300" lvl="7" indent="-361950" algn="l" defTabSz="914400">
              <a:spcBef>
                <a:spcPts val="500"/>
              </a:spcBef>
              <a:buClr>
                <a:srgbClr val="113362"/>
              </a:buClr>
              <a:buSzPts val="3700"/>
              <a:buFont typeface="Arial"/>
              <a:buChar char="•"/>
              <a:defRPr sz="3700" b="0">
                <a:solidFill>
                  <a:srgbClr val="113362"/>
                </a:solidFill>
                <a:latin typeface="Times New Roman"/>
                <a:ea typeface="Times New Roman"/>
                <a:cs typeface="Times New Roman"/>
                <a:sym typeface="Times New Roman"/>
              </a:defRPr>
            </a:pPr>
            <a:r>
              <a:rPr dirty="0">
                <a:solidFill>
                  <a:srgbClr val="FF0000"/>
                </a:solidFill>
              </a:rPr>
              <a:t>Dark matter </a:t>
            </a:r>
            <a:r>
              <a:rPr dirty="0"/>
              <a:t>or </a:t>
            </a:r>
            <a:r>
              <a:rPr dirty="0">
                <a:solidFill>
                  <a:srgbClr val="FF0000"/>
                </a:solidFill>
              </a:rPr>
              <a:t>dark energy </a:t>
            </a:r>
            <a:r>
              <a:rPr dirty="0"/>
              <a:t>could be </a:t>
            </a:r>
            <a:r>
              <a:rPr dirty="0">
                <a:solidFill>
                  <a:srgbClr val="FF0000"/>
                </a:solidFill>
              </a:rPr>
              <a:t>a parity-violating pseudo-scalar field </a:t>
            </a:r>
            <a:r>
              <a:rPr dirty="0"/>
              <a:t>that couples to electromagnetism and rotates the linear polarization of photons propagating through the Universe.</a:t>
            </a:r>
            <a:endParaRPr sz="1300" dirty="0"/>
          </a:p>
          <a:p>
            <a:pPr marL="368300" lvl="7" indent="-361950" algn="l" defTabSz="914400">
              <a:spcBef>
                <a:spcPts val="500"/>
              </a:spcBef>
              <a:buClr>
                <a:srgbClr val="113362"/>
              </a:buClr>
              <a:buSzPts val="3700"/>
              <a:buFont typeface="Arial"/>
              <a:buChar char="•"/>
              <a:defRPr sz="3700" b="0">
                <a:solidFill>
                  <a:srgbClr val="113362"/>
                </a:solidFill>
                <a:latin typeface="Times New Roman"/>
                <a:ea typeface="Times New Roman"/>
                <a:cs typeface="Times New Roman"/>
                <a:sym typeface="Times New Roman"/>
              </a:defRPr>
            </a:pPr>
            <a:r>
              <a:rPr dirty="0"/>
              <a:t>This effect, known as </a:t>
            </a:r>
            <a:r>
              <a:rPr b="1" dirty="0">
                <a:solidFill>
                  <a:srgbClr val="FF0000"/>
                </a:solidFill>
              </a:rPr>
              <a:t>cosmic birefringence</a:t>
            </a:r>
            <a:r>
              <a:rPr dirty="0"/>
              <a:t>, induces non-zero </a:t>
            </a:r>
            <a:r>
              <a:rPr i="1" dirty="0"/>
              <a:t>TB</a:t>
            </a:r>
            <a:r>
              <a:rPr dirty="0"/>
              <a:t> and </a:t>
            </a:r>
            <a:r>
              <a:rPr i="1" dirty="0"/>
              <a:t>EB</a:t>
            </a:r>
            <a:r>
              <a:rPr dirty="0"/>
              <a:t> correlations and also a </a:t>
            </a:r>
            <a:r>
              <a:rPr i="1" dirty="0"/>
              <a:t>B</a:t>
            </a:r>
            <a:r>
              <a:rPr dirty="0"/>
              <a:t>-mode signal.</a:t>
            </a:r>
            <a:endParaRPr dirty="0">
              <a:solidFill>
                <a:srgbClr val="003366"/>
              </a:solidFill>
            </a:endParaRPr>
          </a:p>
        </p:txBody>
      </p:sp>
      <p:sp>
        <p:nvSpPr>
          <p:cNvPr id="499" name="Google Shape;172;p18"/>
          <p:cNvSpPr txBox="1"/>
          <p:nvPr/>
        </p:nvSpPr>
        <p:spPr>
          <a:xfrm>
            <a:off x="443003" y="6237256"/>
            <a:ext cx="13141265" cy="63939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399" tIns="91399" rIns="91399" bIns="91399">
            <a:spAutoFit/>
          </a:bodyPr>
          <a:lstStyle/>
          <a:p>
            <a:pPr marL="368300" lvl="7" indent="-361950" algn="l" defTabSz="914400">
              <a:spcBef>
                <a:spcPts val="500"/>
              </a:spcBef>
              <a:buClr>
                <a:srgbClr val="113362"/>
              </a:buClr>
              <a:buSzPts val="3700"/>
              <a:buFont typeface="Arial"/>
              <a:buChar char="•"/>
              <a:defRPr sz="3700" b="0" i="1">
                <a:solidFill>
                  <a:srgbClr val="113362"/>
                </a:solidFill>
                <a:latin typeface="Times New Roman"/>
                <a:ea typeface="Times New Roman"/>
                <a:cs typeface="Times New Roman"/>
                <a:sym typeface="Times New Roman"/>
              </a:defRPr>
            </a:pPr>
            <a:r>
              <a:rPr dirty="0" err="1"/>
              <a:t>LiteBIRD</a:t>
            </a:r>
            <a:r>
              <a:rPr i="0" dirty="0"/>
              <a:t> has the potential to:</a:t>
            </a:r>
            <a:endParaRPr sz="1300" dirty="0"/>
          </a:p>
          <a:p>
            <a:pPr marL="1282700" lvl="1" indent="-400050" algn="l" defTabSz="914400">
              <a:spcBef>
                <a:spcPts val="500"/>
              </a:spcBef>
              <a:buClr>
                <a:srgbClr val="113362"/>
              </a:buClr>
              <a:buSzPts val="3700"/>
              <a:buFont typeface="Times New Roman"/>
              <a:buChar char="•"/>
              <a:defRPr sz="3700" b="0">
                <a:solidFill>
                  <a:srgbClr val="113362"/>
                </a:solidFill>
                <a:latin typeface="Times New Roman"/>
                <a:ea typeface="Times New Roman"/>
                <a:cs typeface="Times New Roman"/>
                <a:sym typeface="Times New Roman"/>
              </a:defRPr>
            </a:pPr>
            <a:r>
              <a:rPr dirty="0"/>
              <a:t>Reduce the error bar on isotropic birefringence, leading to a </a:t>
            </a:r>
            <a:r>
              <a:rPr b="1" dirty="0">
                <a:solidFill>
                  <a:srgbClr val="F19E4B"/>
                </a:solidFill>
              </a:rPr>
              <a:t>5 to 1</a:t>
            </a:r>
            <a:r>
              <a:rPr b="1" dirty="0">
                <a:solidFill>
                  <a:srgbClr val="FF9934"/>
                </a:solidFill>
              </a:rPr>
              <a:t>3</a:t>
            </a:r>
            <a:r>
              <a:rPr b="1" i="1" dirty="0">
                <a:solidFill>
                  <a:srgbClr val="FF9934"/>
                </a:solidFill>
                <a:latin typeface="Arial"/>
                <a:ea typeface="Arial"/>
                <a:cs typeface="Arial"/>
                <a:sym typeface="Arial"/>
              </a:rPr>
              <a:t>σ</a:t>
            </a:r>
            <a:r>
              <a:rPr b="1" dirty="0">
                <a:solidFill>
                  <a:srgbClr val="FF9934"/>
                </a:solidFill>
              </a:rPr>
              <a:t> d</a:t>
            </a:r>
            <a:r>
              <a:rPr b="1" dirty="0">
                <a:solidFill>
                  <a:srgbClr val="F19E4B"/>
                </a:solidFill>
              </a:rPr>
              <a:t>etection of a 0.3° angle </a:t>
            </a:r>
            <a:r>
              <a:rPr dirty="0">
                <a:solidFill>
                  <a:srgbClr val="003366"/>
                </a:solidFill>
              </a:rPr>
              <a:t>depending on the method used to account for possible detector angle miscalibration and the </a:t>
            </a:r>
            <a:r>
              <a:rPr i="1" dirty="0">
                <a:solidFill>
                  <a:srgbClr val="003366"/>
                </a:solidFill>
              </a:rPr>
              <a:t>EB</a:t>
            </a:r>
            <a:r>
              <a:rPr dirty="0">
                <a:solidFill>
                  <a:srgbClr val="003366"/>
                </a:solidFill>
              </a:rPr>
              <a:t> signal from Galactic foregrounds </a:t>
            </a:r>
            <a:r>
              <a:rPr sz="4400" baseline="-12500" dirty="0"/>
              <a:t>(📖 de la Hoz et al. 2025)</a:t>
            </a:r>
            <a:endParaRPr sz="4400" dirty="0">
              <a:solidFill>
                <a:srgbClr val="003366"/>
              </a:solidFill>
            </a:endParaRPr>
          </a:p>
          <a:p>
            <a:pPr marL="1282700" lvl="1" indent="-400050" algn="l" defTabSz="914400">
              <a:spcBef>
                <a:spcPts val="500"/>
              </a:spcBef>
              <a:buClr>
                <a:srgbClr val="011993"/>
              </a:buClr>
              <a:buSzPts val="3700"/>
              <a:buFont typeface="Times New Roman"/>
              <a:buChar char="•"/>
              <a:defRPr sz="3700">
                <a:solidFill>
                  <a:srgbClr val="F19E4B"/>
                </a:solidFill>
                <a:latin typeface="Times New Roman"/>
                <a:ea typeface="Times New Roman"/>
                <a:cs typeface="Times New Roman"/>
                <a:sym typeface="Times New Roman"/>
              </a:defRPr>
            </a:pPr>
            <a:r>
              <a:rPr dirty="0"/>
              <a:t>Distinguish between dark matter and dark energy </a:t>
            </a:r>
            <a:r>
              <a:rPr b="0" dirty="0">
                <a:solidFill>
                  <a:srgbClr val="000000"/>
                </a:solidFill>
              </a:rPr>
              <a:t>by probing</a:t>
            </a:r>
            <a:r>
              <a:rPr dirty="0"/>
              <a:t> </a:t>
            </a:r>
            <a:r>
              <a:rPr i="1" dirty="0"/>
              <a:t>EB</a:t>
            </a:r>
            <a:r>
              <a:rPr dirty="0"/>
              <a:t> around the reionization peak</a:t>
            </a:r>
            <a:r>
              <a:rPr sz="4400" dirty="0"/>
              <a:t> </a:t>
            </a:r>
            <a:r>
              <a:rPr sz="4400" b="0" baseline="-12500" dirty="0">
                <a:solidFill>
                  <a:srgbClr val="113362"/>
                </a:solidFill>
              </a:rPr>
              <a:t>(📖 Nakatsuka et al. 2022, 📖 Namikawa et al. 2025)</a:t>
            </a:r>
            <a:endParaRPr sz="4400" dirty="0"/>
          </a:p>
          <a:p>
            <a:pPr marL="1282700" lvl="1" indent="-400050" algn="l" defTabSz="914400">
              <a:spcBef>
                <a:spcPts val="500"/>
              </a:spcBef>
              <a:buClr>
                <a:srgbClr val="113362"/>
              </a:buClr>
              <a:buSzPts val="3700"/>
              <a:buFont typeface="Times New Roman"/>
              <a:buChar char="•"/>
              <a:defRPr sz="3700" b="0">
                <a:solidFill>
                  <a:srgbClr val="113362"/>
                </a:solidFill>
                <a:latin typeface="Times New Roman"/>
                <a:ea typeface="Times New Roman"/>
                <a:cs typeface="Times New Roman"/>
                <a:sym typeface="Times New Roman"/>
              </a:defRPr>
            </a:pPr>
            <a:r>
              <a:rPr dirty="0"/>
              <a:t>Produce a full-sky map of </a:t>
            </a:r>
            <a:r>
              <a:rPr dirty="0">
                <a:solidFill>
                  <a:srgbClr val="003366"/>
                </a:solidFill>
              </a:rPr>
              <a:t>birefringence</a:t>
            </a:r>
            <a:r>
              <a:rPr b="1" dirty="0">
                <a:solidFill>
                  <a:srgbClr val="F19E4B"/>
                </a:solidFill>
              </a:rPr>
              <a:t> anisotropies</a:t>
            </a:r>
            <a:r>
              <a:rPr dirty="0"/>
              <a:t> to further test the </a:t>
            </a:r>
            <a:r>
              <a:rPr b="1" dirty="0">
                <a:solidFill>
                  <a:srgbClr val="F19E4B"/>
                </a:solidFill>
              </a:rPr>
              <a:t>nature and origin of the field.</a:t>
            </a:r>
          </a:p>
        </p:txBody>
      </p:sp>
      <p:pic>
        <p:nvPicPr>
          <p:cNvPr id="472" name="Screenshot from 2025-07-03 14-05-56.pngGoogle Shape;145;p18" descr="Screenshot from 2025-07-03 14-05-56.pngGoogle Shape;145;p18"/>
          <p:cNvPicPr>
            <a:picLocks noChangeAspect="1"/>
          </p:cNvPicPr>
          <p:nvPr/>
        </p:nvPicPr>
        <p:blipFill>
          <a:blip r:embed="rId3"/>
          <a:srcRect t="337" b="326"/>
          <a:stretch>
            <a:fillRect/>
          </a:stretch>
        </p:blipFill>
        <p:spPr>
          <a:xfrm>
            <a:off x="13828599" y="5921549"/>
            <a:ext cx="9861603" cy="7101530"/>
          </a:xfrm>
          <a:prstGeom prst="rect">
            <a:avLst/>
          </a:prstGeom>
          <a:ln w="12700">
            <a:miter lim="400000"/>
          </a:ln>
        </p:spPr>
      </p:pic>
      <p:sp>
        <p:nvSpPr>
          <p:cNvPr id="500" name="Rectángulo redondeado"/>
          <p:cNvSpPr/>
          <p:nvPr/>
        </p:nvSpPr>
        <p:spPr>
          <a:xfrm>
            <a:off x="15311969" y="8890567"/>
            <a:ext cx="3600417" cy="656403"/>
          </a:xfrm>
          <a:prstGeom prst="roundRect">
            <a:avLst>
              <a:gd name="adj" fmla="val 26317"/>
            </a:avLst>
          </a:prstGeom>
          <a:solidFill>
            <a:srgbClr val="F8CE55"/>
          </a:solidFill>
          <a:ln w="12700">
            <a:miter lim="400000"/>
          </a:ln>
        </p:spPr>
        <p:txBody>
          <a:bodyPr lIns="0" tIns="0" rIns="0" bIns="0" anchor="ctr"/>
          <a:lstStyle/>
          <a:p>
            <a:pPr>
              <a:defRPr sz="3200" b="0">
                <a:solidFill>
                  <a:srgbClr val="F8CE55"/>
                </a:solidFill>
                <a:latin typeface="+mn-lt"/>
                <a:ea typeface="+mn-ea"/>
                <a:cs typeface="+mn-cs"/>
                <a:sym typeface="Helvetica Neue Medium"/>
              </a:defRPr>
            </a:pPr>
            <a:endParaRPr/>
          </a:p>
        </p:txBody>
      </p:sp>
      <p:sp>
        <p:nvSpPr>
          <p:cNvPr id="501" name="Google Shape;254;p27"/>
          <p:cNvSpPr txBox="1"/>
          <p:nvPr/>
        </p:nvSpPr>
        <p:spPr>
          <a:xfrm>
            <a:off x="15376483" y="8859830"/>
            <a:ext cx="3343189" cy="649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lstStyle>
            <a:lvl1pPr defTabSz="914400">
              <a:defRPr b="0" baseline="-13333">
                <a:solidFill>
                  <a:srgbClr val="113362"/>
                </a:solidFill>
                <a:latin typeface="Times New Roman"/>
                <a:ea typeface="Times New Roman"/>
                <a:cs typeface="Times New Roman"/>
                <a:sym typeface="Times New Roman"/>
              </a:defRPr>
            </a:lvl1pPr>
          </a:lstStyle>
          <a:p>
            <a:r>
              <a:t>📖 de la Hoz +2025</a:t>
            </a:r>
          </a:p>
        </p:txBody>
      </p:sp>
    </p:spTree>
    <p:extLst>
      <p:ext uri="{BB962C8B-B14F-4D97-AF65-F5344CB8AC3E}">
        <p14:creationId xmlns:p14="http://schemas.microsoft.com/office/powerpoint/2010/main" val="278053390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008A7-05BB-6CF0-5AEA-9EC2C6EB485D}"/>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B3DBD9B-4963-4E93-9EEE-FDA39526A09F}"/>
              </a:ext>
            </a:extLst>
          </p:cNvPr>
          <p:cNvSpPr>
            <a:spLocks noGrp="1"/>
          </p:cNvSpPr>
          <p:nvPr>
            <p:ph type="sldNum" sz="quarter" idx="2"/>
          </p:nvPr>
        </p:nvSpPr>
        <p:spPr/>
        <p:txBody>
          <a:bodyPr/>
          <a:lstStyle/>
          <a:p>
            <a:fld id="{86CB4B4D-7CA3-9044-876B-883B54F8677D}" type="slidenum">
              <a:rPr lang="en-US" altLang="ja-JP" smtClean="0"/>
              <a:t>29</a:t>
            </a:fld>
            <a:endParaRPr lang="en-US" altLang="ja-JP"/>
          </a:p>
        </p:txBody>
      </p:sp>
      <p:pic>
        <p:nvPicPr>
          <p:cNvPr id="505" name="comparison_MCN0_simple_fg(1).pngGoogle Shape;82;p16" descr="comparison_MCN0_simple_fg(1).pngGoogle Shape;82;p16"/>
          <p:cNvPicPr>
            <a:picLocks noChangeAspect="1"/>
          </p:cNvPicPr>
          <p:nvPr/>
        </p:nvPicPr>
        <p:blipFill>
          <a:blip r:embed="rId3"/>
          <a:stretch>
            <a:fillRect/>
          </a:stretch>
        </p:blipFill>
        <p:spPr>
          <a:xfrm>
            <a:off x="13103375" y="5639782"/>
            <a:ext cx="10946551" cy="7297709"/>
          </a:xfrm>
          <a:prstGeom prst="rect">
            <a:avLst/>
          </a:prstGeom>
          <a:ln w="12700">
            <a:miter lim="400000"/>
          </a:ln>
        </p:spPr>
      </p:pic>
      <p:sp>
        <p:nvSpPr>
          <p:cNvPr id="523" name="Google Shape;100;p16"/>
          <p:cNvSpPr txBox="1"/>
          <p:nvPr/>
        </p:nvSpPr>
        <p:spPr>
          <a:xfrm>
            <a:off x="257356" y="221927"/>
            <a:ext cx="21188702"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defTabSz="914400">
              <a:defRPr sz="9000">
                <a:solidFill>
                  <a:srgbClr val="113362"/>
                </a:solidFill>
                <a:latin typeface="Times New Roman"/>
                <a:ea typeface="Times New Roman"/>
                <a:cs typeface="Times New Roman"/>
                <a:sym typeface="Times New Roman"/>
              </a:defRPr>
            </a:lvl1pPr>
          </a:lstStyle>
          <a:p>
            <a:r>
              <a:rPr dirty="0"/>
              <a:t>Weak gravitational lensing</a:t>
            </a:r>
          </a:p>
        </p:txBody>
      </p:sp>
      <p:sp>
        <p:nvSpPr>
          <p:cNvPr id="527" name="Google Shape;105;p16"/>
          <p:cNvSpPr txBox="1"/>
          <p:nvPr/>
        </p:nvSpPr>
        <p:spPr>
          <a:xfrm>
            <a:off x="769475" y="5121075"/>
            <a:ext cx="12333900" cy="70321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381000" lvl="7" indent="-381000" algn="l" defTabSz="914400">
              <a:spcBef>
                <a:spcPts val="400"/>
              </a:spcBef>
              <a:buClr>
                <a:srgbClr val="113362"/>
              </a:buClr>
              <a:buSzPts val="3800"/>
              <a:buFont typeface="Times New Roman"/>
              <a:buChar char="•"/>
              <a:defRPr sz="3800" i="1">
                <a:solidFill>
                  <a:srgbClr val="F19E4B"/>
                </a:solidFill>
                <a:latin typeface="Times New Roman"/>
                <a:ea typeface="Times New Roman"/>
                <a:cs typeface="Times New Roman"/>
                <a:sym typeface="Times New Roman"/>
              </a:defRPr>
            </a:pPr>
            <a:r>
              <a:t>LiteBIRD</a:t>
            </a:r>
            <a:r>
              <a:rPr i="0"/>
              <a:t> will provide a 49 to 58𝝈</a:t>
            </a:r>
            <a:r>
              <a:rPr b="0" i="0">
                <a:solidFill>
                  <a:srgbClr val="113362"/>
                </a:solidFill>
              </a:rPr>
              <a:t> </a:t>
            </a:r>
            <a:r>
              <a:rPr i="0"/>
              <a:t>detection of the lensing power spectrum</a:t>
            </a:r>
            <a:r>
              <a:rPr b="0" i="0">
                <a:solidFill>
                  <a:srgbClr val="113362"/>
                </a:solidFill>
              </a:rPr>
              <a:t> over 80% of the sky, depending on the final complexity of polarized Galactic emission. </a:t>
            </a:r>
            <a:endParaRPr>
              <a:solidFill>
                <a:srgbClr val="113362"/>
              </a:solidFill>
            </a:endParaRPr>
          </a:p>
          <a:p>
            <a:pPr marL="914400" lvl="1" indent="-469900" algn="l" defTabSz="914400">
              <a:spcBef>
                <a:spcPts val="400"/>
              </a:spcBef>
              <a:buClr>
                <a:srgbClr val="113362"/>
              </a:buClr>
              <a:buSzPts val="3800"/>
              <a:buFont typeface="Times New Roman"/>
              <a:buChar char="•"/>
              <a:defRPr sz="3800" b="0">
                <a:solidFill>
                  <a:srgbClr val="113362"/>
                </a:solidFill>
                <a:latin typeface="Times New Roman"/>
                <a:ea typeface="Times New Roman"/>
                <a:cs typeface="Times New Roman"/>
                <a:sym typeface="Times New Roman"/>
              </a:defRPr>
            </a:pPr>
            <a:r>
              <a:t>85% of the S/N of </a:t>
            </a:r>
            <a:r>
              <a:rPr i="1"/>
              <a:t>LiteBIRD</a:t>
            </a:r>
            <a:r>
              <a:t>’s lensing reconstruction will come from polarization.</a:t>
            </a:r>
          </a:p>
          <a:p>
            <a:pPr indent="914400" algn="l" defTabSz="914400">
              <a:spcBef>
                <a:spcPts val="400"/>
              </a:spcBef>
              <a:defRPr sz="1400" b="0">
                <a:latin typeface="Arial"/>
                <a:ea typeface="Arial"/>
                <a:cs typeface="Arial"/>
                <a:sym typeface="Arial"/>
              </a:defRPr>
            </a:pPr>
            <a:endParaRPr sz="2100">
              <a:solidFill>
                <a:srgbClr val="113362"/>
              </a:solidFill>
              <a:latin typeface="Times New Roman"/>
              <a:ea typeface="Times New Roman"/>
              <a:cs typeface="Times New Roman"/>
              <a:sym typeface="Times New Roman"/>
            </a:endParaRPr>
          </a:p>
          <a:p>
            <a:pPr marL="381000" lvl="7" indent="-381000" algn="l" defTabSz="914400">
              <a:spcBef>
                <a:spcPts val="400"/>
              </a:spcBef>
              <a:buClr>
                <a:srgbClr val="113362"/>
              </a:buClr>
              <a:buSzPts val="3800"/>
              <a:buFont typeface="Times New Roman"/>
              <a:buChar char="•"/>
              <a:defRPr sz="3800">
                <a:solidFill>
                  <a:srgbClr val="F19E4B"/>
                </a:solidFill>
                <a:latin typeface="Times New Roman"/>
                <a:ea typeface="Times New Roman"/>
                <a:cs typeface="Times New Roman"/>
                <a:sym typeface="Times New Roman"/>
              </a:defRPr>
            </a:pPr>
            <a:r>
              <a:t>The combination of </a:t>
            </a:r>
            <a:r>
              <a:rPr i="1"/>
              <a:t>Planck</a:t>
            </a:r>
            <a:r>
              <a:t> and </a:t>
            </a:r>
            <a:r>
              <a:rPr i="1"/>
              <a:t>LiteBIRD </a:t>
            </a:r>
            <a:r>
              <a:t>will provide the best full-sky lensing map in the 2030s</a:t>
            </a:r>
            <a:r>
              <a:rPr b="0">
                <a:solidFill>
                  <a:srgbClr val="113362"/>
                </a:solidFill>
              </a:rPr>
              <a:t> with a 72 to 78σ detection over 80% of the sky, almost doubling </a:t>
            </a:r>
            <a:r>
              <a:rPr b="0" i="1">
                <a:solidFill>
                  <a:srgbClr val="113362"/>
                </a:solidFill>
              </a:rPr>
              <a:t>Planck</a:t>
            </a:r>
            <a:r>
              <a:rPr b="0">
                <a:solidFill>
                  <a:srgbClr val="113362"/>
                </a:solidFill>
              </a:rPr>
              <a:t>’s sensitivity. </a:t>
            </a:r>
            <a:endParaRPr>
              <a:solidFill>
                <a:srgbClr val="113362"/>
              </a:solidFill>
            </a:endParaRPr>
          </a:p>
          <a:p>
            <a:pPr marL="914400" lvl="1" indent="-469900" algn="l" defTabSz="914400">
              <a:spcBef>
                <a:spcPts val="400"/>
              </a:spcBef>
              <a:buClr>
                <a:srgbClr val="113362"/>
              </a:buClr>
              <a:buSzPts val="3800"/>
              <a:buFont typeface="Times New Roman"/>
              <a:buChar char="•"/>
              <a:defRPr sz="3800" b="0">
                <a:solidFill>
                  <a:srgbClr val="113362"/>
                </a:solidFill>
                <a:latin typeface="Times New Roman"/>
                <a:ea typeface="Times New Roman"/>
                <a:cs typeface="Times New Roman"/>
                <a:sym typeface="Times New Roman"/>
              </a:defRPr>
            </a:pPr>
            <a:r>
              <a:t>These combinations will improve the constraint on </a:t>
            </a:r>
            <a:r>
              <a:rPr i="1"/>
              <a:t>S</a:t>
            </a:r>
            <a:r>
              <a:rPr i="1" baseline="-25000"/>
              <a:t>8</a:t>
            </a:r>
            <a:r>
              <a:t> by a factor 2 compared to </a:t>
            </a:r>
            <a:r>
              <a:rPr i="1"/>
              <a:t>Planck</a:t>
            </a:r>
            <a:r>
              <a:t>.</a:t>
            </a:r>
          </a:p>
        </p:txBody>
      </p:sp>
      <p:grpSp>
        <p:nvGrpSpPr>
          <p:cNvPr id="530" name="Agrupar"/>
          <p:cNvGrpSpPr/>
          <p:nvPr/>
        </p:nvGrpSpPr>
        <p:grpSpPr>
          <a:xfrm>
            <a:off x="14312521" y="4833825"/>
            <a:ext cx="8017099" cy="753601"/>
            <a:chOff x="0" y="0"/>
            <a:chExt cx="8017097" cy="753600"/>
          </a:xfrm>
        </p:grpSpPr>
        <p:sp>
          <p:nvSpPr>
            <p:cNvPr id="528" name="Google Shape;107;p16"/>
            <p:cNvSpPr/>
            <p:nvPr/>
          </p:nvSpPr>
          <p:spPr>
            <a:xfrm>
              <a:off x="713799" y="0"/>
              <a:ext cx="6916752" cy="753601"/>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defTabSz="914400">
                <a:defRPr sz="3200" b="0">
                  <a:solidFill>
                    <a:srgbClr val="F8CE55"/>
                  </a:solidFill>
                </a:defRPr>
              </a:pPr>
              <a:endParaRPr/>
            </a:p>
          </p:txBody>
        </p:sp>
        <p:sp>
          <p:nvSpPr>
            <p:cNvPr id="529" name="Google Shape;108;p16"/>
            <p:cNvSpPr txBox="1"/>
            <p:nvPr/>
          </p:nvSpPr>
          <p:spPr>
            <a:xfrm>
              <a:off x="0" y="27021"/>
              <a:ext cx="8017098" cy="6375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defTabSz="914400">
                <a:defRPr b="0" baseline="-13333">
                  <a:solidFill>
                    <a:srgbClr val="113362"/>
                  </a:solidFill>
                  <a:latin typeface="Times New Roman"/>
                  <a:ea typeface="Times New Roman"/>
                  <a:cs typeface="Times New Roman"/>
                  <a:sym typeface="Times New Roman"/>
                </a:defRPr>
              </a:lvl1pPr>
            </a:lstStyle>
            <a:p>
              <a:r>
                <a:t>📖 Lonappan +2024,  Ruiz-Granda +2025</a:t>
              </a:r>
            </a:p>
          </p:txBody>
        </p:sp>
      </p:grpSp>
      <p:sp>
        <p:nvSpPr>
          <p:cNvPr id="526" name="Google Shape;104;p16"/>
          <p:cNvSpPr txBox="1"/>
          <p:nvPr/>
        </p:nvSpPr>
        <p:spPr>
          <a:xfrm>
            <a:off x="769475" y="2212700"/>
            <a:ext cx="22394700" cy="2989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lvl="7" indent="-381000" algn="l" defTabSz="914400">
              <a:spcBef>
                <a:spcPts val="4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CMB photons are deflected by large-scale structure through </a:t>
            </a:r>
            <a:r>
              <a:rPr b="1" dirty="0">
                <a:solidFill>
                  <a:srgbClr val="F19E4B"/>
                </a:solidFill>
              </a:rPr>
              <a:t>gravitational lensing</a:t>
            </a:r>
            <a:r>
              <a:rPr dirty="0"/>
              <a:t>, which introduces higher-order correlations in CMB anisotropies. </a:t>
            </a:r>
          </a:p>
          <a:p>
            <a:pPr marL="381000" lvl="7" indent="-381000" algn="l" defTabSz="914400">
              <a:spcBef>
                <a:spcPts val="4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dirty="0"/>
              <a:t>These higher-order correlations can be used to reconstruct the lensing deflections and map the integrated matter distribution along the line of sight, probing the growth of structure up to high redshifts.</a:t>
            </a:r>
          </a:p>
        </p:txBody>
      </p:sp>
    </p:spTree>
    <p:extLst>
      <p:ext uri="{BB962C8B-B14F-4D97-AF65-F5344CB8AC3E}">
        <p14:creationId xmlns:p14="http://schemas.microsoft.com/office/powerpoint/2010/main" val="152616460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77A969-3407-A76C-0361-B585DEE85E27}"/>
              </a:ext>
            </a:extLst>
          </p:cNvPr>
          <p:cNvSpPr>
            <a:spLocks noGrp="1"/>
          </p:cNvSpPr>
          <p:nvPr>
            <p:ph type="title"/>
          </p:nvPr>
        </p:nvSpPr>
        <p:spPr>
          <a:xfrm>
            <a:off x="1410854" y="199904"/>
            <a:ext cx="21031200" cy="2651126"/>
          </a:xfrm>
        </p:spPr>
        <p:txBody>
          <a:bodyPr>
            <a:normAutofit/>
          </a:bodyPr>
          <a:lstStyle/>
          <a:p>
            <a:r>
              <a:rPr kumimoji="1" lang="en-US" altLang="ja-JP" sz="8800" dirty="0"/>
              <a:t>Recent large (medium) missions</a:t>
            </a:r>
            <a:endParaRPr kumimoji="1" lang="ja-JP" altLang="en-US" sz="8800" dirty="0"/>
          </a:p>
        </p:txBody>
      </p:sp>
      <p:sp>
        <p:nvSpPr>
          <p:cNvPr id="4" name="コンテンツ プレースホルダー 2">
            <a:extLst>
              <a:ext uri="{FF2B5EF4-FFF2-40B4-BE49-F238E27FC236}">
                <a16:creationId xmlns:a16="http://schemas.microsoft.com/office/drawing/2014/main" id="{D90D011C-FD6A-750C-8783-60A4FF2812F7}"/>
              </a:ext>
            </a:extLst>
          </p:cNvPr>
          <p:cNvSpPr>
            <a:spLocks noGrp="1"/>
          </p:cNvSpPr>
          <p:nvPr>
            <p:ph idx="1"/>
          </p:nvPr>
        </p:nvSpPr>
        <p:spPr>
          <a:xfrm>
            <a:off x="1143505" y="3251139"/>
            <a:ext cx="12263658" cy="9185614"/>
          </a:xfrm>
        </p:spPr>
        <p:txBody>
          <a:bodyPr>
            <a:noAutofit/>
          </a:bodyPr>
          <a:lstStyle/>
          <a:p>
            <a:r>
              <a:rPr kumimoji="1" lang="en-US" altLang="ja-JP" sz="4000" dirty="0"/>
              <a:t>Hayabusa2 (2014-) </a:t>
            </a:r>
          </a:p>
          <a:p>
            <a:pPr lvl="1"/>
            <a:r>
              <a:rPr kumimoji="1" lang="en-US" altLang="ja-JP" sz="4000" dirty="0"/>
              <a:t>Sample return from an asteroid.</a:t>
            </a:r>
          </a:p>
          <a:p>
            <a:r>
              <a:rPr lang="en-US" altLang="ja-JP" sz="4000" dirty="0"/>
              <a:t>SLIM (2023-2024)</a:t>
            </a:r>
          </a:p>
          <a:p>
            <a:pPr lvl="1"/>
            <a:r>
              <a:rPr lang="en-US" altLang="ja-JP" sz="4000" dirty="0"/>
              <a:t>Pin-pointing landing on Moon</a:t>
            </a:r>
          </a:p>
          <a:p>
            <a:r>
              <a:rPr kumimoji="1" lang="en-US" altLang="ja-JP" sz="4000" dirty="0"/>
              <a:t>XRISM (2023-)</a:t>
            </a:r>
          </a:p>
          <a:p>
            <a:pPr lvl="1"/>
            <a:r>
              <a:rPr lang="en-US" altLang="ja-JP" sz="4000" dirty="0"/>
              <a:t>X-ray Imaging and Spectroscopy </a:t>
            </a:r>
            <a:br>
              <a:rPr lang="en-US" altLang="ja-JP" sz="4000" dirty="0"/>
            </a:br>
            <a:r>
              <a:rPr lang="en-US" altLang="ja-JP" sz="4000" dirty="0"/>
              <a:t>Mission</a:t>
            </a:r>
          </a:p>
          <a:p>
            <a:pPr lvl="1"/>
            <a:r>
              <a:rPr lang="en-US" altLang="ja-JP" sz="4000" dirty="0"/>
              <a:t>&gt;10 times higher spectral resolution</a:t>
            </a:r>
            <a:r>
              <a:rPr kumimoji="1" lang="en-US" altLang="ja-JP" sz="4000" dirty="0"/>
              <a:t> than previous missions with </a:t>
            </a:r>
            <a:r>
              <a:rPr kumimoji="1" lang="en-US" altLang="ja-JP" sz="4000" dirty="0">
                <a:solidFill>
                  <a:srgbClr val="FF0000"/>
                </a:solidFill>
              </a:rPr>
              <a:t>the X-ray microcalorimeter</a:t>
            </a:r>
            <a:r>
              <a:rPr lang="en-US" altLang="ja-JP" sz="4000" dirty="0"/>
              <a:t> in 2-10 keV</a:t>
            </a:r>
            <a:endParaRPr kumimoji="1" lang="ja-JP" altLang="en-US" sz="4000" dirty="0">
              <a:solidFill>
                <a:srgbClr val="FF0000"/>
              </a:solidFill>
            </a:endParaRPr>
          </a:p>
        </p:txBody>
      </p:sp>
      <p:pic>
        <p:nvPicPr>
          <p:cNvPr id="3" name="CAMH_PPTD_Timelapse_full_x10">
            <a:hlinkClick r:id="" action="ppaction://media"/>
            <a:extLst>
              <a:ext uri="{FF2B5EF4-FFF2-40B4-BE49-F238E27FC236}">
                <a16:creationId xmlns:a16="http://schemas.microsoft.com/office/drawing/2014/main" id="{666106F8-E58F-662D-E017-099ACE9A721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975360" y="2934890"/>
            <a:ext cx="6190708" cy="4333496"/>
          </a:xfrm>
          <a:prstGeom prst="rect">
            <a:avLst/>
          </a:prstGeom>
        </p:spPr>
      </p:pic>
      <p:sp>
        <p:nvSpPr>
          <p:cNvPr id="5" name="テキスト ボックス 4">
            <a:extLst>
              <a:ext uri="{FF2B5EF4-FFF2-40B4-BE49-F238E27FC236}">
                <a16:creationId xmlns:a16="http://schemas.microsoft.com/office/drawing/2014/main" id="{D36434CA-B117-229F-E436-481955263E9E}"/>
              </a:ext>
            </a:extLst>
          </p:cNvPr>
          <p:cNvSpPr txBox="1"/>
          <p:nvPr/>
        </p:nvSpPr>
        <p:spPr>
          <a:xfrm>
            <a:off x="12813716" y="7281542"/>
            <a:ext cx="12111260" cy="400110"/>
          </a:xfrm>
          <a:prstGeom prst="rect">
            <a:avLst/>
          </a:prstGeom>
          <a:noFill/>
        </p:spPr>
        <p:txBody>
          <a:bodyPr wrap="square" rtlCol="0">
            <a:spAutoFit/>
          </a:bodyPr>
          <a:lstStyle/>
          <a:p>
            <a:r>
              <a:rPr lang="en-US" altLang="ja-JP" sz="2000" dirty="0"/>
              <a:t>https://www.hayabusa2.jaxa.jp/topics/20190726_TD2_images/</a:t>
            </a:r>
            <a:endParaRPr kumimoji="1" lang="ja-JP" altLang="en-US" sz="2000" dirty="0"/>
          </a:p>
        </p:txBody>
      </p:sp>
      <p:sp>
        <p:nvSpPr>
          <p:cNvPr id="7" name="テキスト ボックス 6">
            <a:extLst>
              <a:ext uri="{FF2B5EF4-FFF2-40B4-BE49-F238E27FC236}">
                <a16:creationId xmlns:a16="http://schemas.microsoft.com/office/drawing/2014/main" id="{6729F86B-BE83-451E-5917-73BE703B294B}"/>
              </a:ext>
            </a:extLst>
          </p:cNvPr>
          <p:cNvSpPr txBox="1"/>
          <p:nvPr/>
        </p:nvSpPr>
        <p:spPr>
          <a:xfrm>
            <a:off x="12813716" y="13115986"/>
            <a:ext cx="8092540" cy="400110"/>
          </a:xfrm>
          <a:prstGeom prst="rect">
            <a:avLst/>
          </a:prstGeom>
          <a:noFill/>
        </p:spPr>
        <p:txBody>
          <a:bodyPr wrap="square" rtlCol="0">
            <a:spAutoFit/>
          </a:bodyPr>
          <a:lstStyle/>
          <a:p>
            <a:r>
              <a:rPr lang="en-US" altLang="ja-JP" sz="2000" dirty="0"/>
              <a:t>https://www.hayabusa2.jaxa.jp/topics/20190726_TD2_images/</a:t>
            </a:r>
            <a:endParaRPr kumimoji="1" lang="ja-JP" altLang="en-US" sz="2000" dirty="0"/>
          </a:p>
        </p:txBody>
      </p:sp>
      <p:pic>
        <p:nvPicPr>
          <p:cNvPr id="1026" name="Picture 2">
            <a:extLst>
              <a:ext uri="{FF2B5EF4-FFF2-40B4-BE49-F238E27FC236}">
                <a16:creationId xmlns:a16="http://schemas.microsoft.com/office/drawing/2014/main" id="{1364BB36-F7F6-344D-8539-576E31BCA0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68841" y="7947620"/>
            <a:ext cx="6712638" cy="503448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34262CAC-C30B-F0C5-26FC-E37A9773004A}"/>
              </a:ext>
            </a:extLst>
          </p:cNvPr>
          <p:cNvSpPr txBox="1"/>
          <p:nvPr/>
        </p:nvSpPr>
        <p:spPr>
          <a:xfrm>
            <a:off x="19707035" y="3077979"/>
            <a:ext cx="3379042" cy="3477875"/>
          </a:xfrm>
          <a:prstGeom prst="rect">
            <a:avLst/>
          </a:prstGeom>
          <a:noFill/>
        </p:spPr>
        <p:txBody>
          <a:bodyPr wrap="square" rtlCol="0">
            <a:spAutoFit/>
          </a:bodyPr>
          <a:lstStyle/>
          <a:p>
            <a:r>
              <a:rPr kumimoji="1" lang="en-US" altLang="ja-JP" sz="4400" dirty="0"/>
              <a:t>Hayabusa2 touch down on the asteroid Ryugu</a:t>
            </a:r>
            <a:endParaRPr kumimoji="1" lang="ja-JP" altLang="en-US" sz="4400" dirty="0"/>
          </a:p>
        </p:txBody>
      </p:sp>
      <p:sp>
        <p:nvSpPr>
          <p:cNvPr id="9" name="テキスト ボックス 8">
            <a:extLst>
              <a:ext uri="{FF2B5EF4-FFF2-40B4-BE49-F238E27FC236}">
                <a16:creationId xmlns:a16="http://schemas.microsoft.com/office/drawing/2014/main" id="{0E81505E-B0DC-F6D3-D90E-3F4CB4128CA1}"/>
              </a:ext>
            </a:extLst>
          </p:cNvPr>
          <p:cNvSpPr txBox="1"/>
          <p:nvPr/>
        </p:nvSpPr>
        <p:spPr>
          <a:xfrm>
            <a:off x="19861454" y="7828412"/>
            <a:ext cx="3828168" cy="4154984"/>
          </a:xfrm>
          <a:prstGeom prst="rect">
            <a:avLst/>
          </a:prstGeom>
          <a:noFill/>
        </p:spPr>
        <p:txBody>
          <a:bodyPr wrap="square" rtlCol="0">
            <a:spAutoFit/>
          </a:bodyPr>
          <a:lstStyle/>
          <a:p>
            <a:r>
              <a:rPr kumimoji="1" lang="en-US" altLang="ja-JP" sz="4400" dirty="0"/>
              <a:t>SLIM after the moon landing </a:t>
            </a:r>
            <a:r>
              <a:rPr lang="en-US" altLang="ja-JP" sz="4400" dirty="0"/>
              <a:t>(taken by a robot camera)</a:t>
            </a:r>
            <a:endParaRPr kumimoji="1" lang="ja-JP" altLang="en-US" sz="4400" dirty="0"/>
          </a:p>
        </p:txBody>
      </p:sp>
    </p:spTree>
    <p:extLst>
      <p:ext uri="{BB962C8B-B14F-4D97-AF65-F5344CB8AC3E}">
        <p14:creationId xmlns:p14="http://schemas.microsoft.com/office/powerpoint/2010/main" val="361647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5200" fill="hold"/>
                                        <p:tgtEl>
                                          <p:spTgt spid="3"/>
                                        </p:tgtEl>
                                      </p:cBhvr>
                                    </p:cmd>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500"/>
                                        <p:tgtEl>
                                          <p:spTgt spid="4">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26"/>
                                        </p:tgtEl>
                                        <p:attrNameLst>
                                          <p:attrName>style.visibility</p:attrName>
                                        </p:attrNameLst>
                                      </p:cBhvr>
                                      <p:to>
                                        <p:strVal val="visible"/>
                                      </p:to>
                                    </p:set>
                                    <p:animEffect transition="in" filter="fade">
                                      <p:cBhvr>
                                        <p:cTn id="34" dur="500"/>
                                        <p:tgtEl>
                                          <p:spTgt spid="102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
                                            <p:txEl>
                                              <p:pRg st="4" end="4"/>
                                            </p:txEl>
                                          </p:spTgt>
                                        </p:tgtEl>
                                        <p:attrNameLst>
                                          <p:attrName>style.visibility</p:attrName>
                                        </p:attrNameLst>
                                      </p:cBhvr>
                                      <p:to>
                                        <p:strVal val="visible"/>
                                      </p:to>
                                    </p:set>
                                    <p:animEffect transition="in" filter="fade">
                                      <p:cBhvr>
                                        <p:cTn id="45" dur="500"/>
                                        <p:tgtEl>
                                          <p:spTgt spid="4">
                                            <p:txEl>
                                              <p:pRg st="4" end="4"/>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Effect transition="in" filter="fade">
                                      <p:cBhvr>
                                        <p:cTn id="48" dur="500"/>
                                        <p:tgtEl>
                                          <p:spTgt spid="4">
                                            <p:txEl>
                                              <p:pRg st="5" end="5"/>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
                                            <p:txEl>
                                              <p:pRg st="6" end="6"/>
                                            </p:txEl>
                                          </p:spTgt>
                                        </p:tgtEl>
                                        <p:attrNameLst>
                                          <p:attrName>style.visibility</p:attrName>
                                        </p:attrNameLst>
                                      </p:cBhvr>
                                      <p:to>
                                        <p:strVal val="visible"/>
                                      </p:to>
                                    </p:set>
                                    <p:animEffect transition="in" filter="fade">
                                      <p:cBhvr>
                                        <p:cTn id="51"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52" fill="hold" display="0">
                  <p:stCondLst>
                    <p:cond delay="indefinite"/>
                  </p:stCondLst>
                </p:cTn>
                <p:tgtEl>
                  <p:spTgt spid="3"/>
                </p:tgtEl>
              </p:cMediaNode>
            </p:video>
          </p:childTnLst>
        </p:cTn>
      </p:par>
    </p:tnLst>
    <p:bldLst>
      <p:bldP spid="4" grpId="0" uiExpand="1" build="p"/>
      <p:bldP spid="5" grpId="0"/>
      <p:bldP spid="7"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5BEF9-B06C-F6DC-0719-77E643DD68D5}"/>
            </a:ext>
          </a:extLst>
        </p:cNvPr>
        <p:cNvGrpSpPr/>
        <p:nvPr/>
      </p:nvGrpSpPr>
      <p:grpSpPr>
        <a:xfrm>
          <a:off x="0" y="0"/>
          <a:ext cx="0" cy="0"/>
          <a:chOff x="0" y="0"/>
          <a:chExt cx="0" cy="0"/>
        </a:xfrm>
      </p:grpSpPr>
      <p:sp>
        <p:nvSpPr>
          <p:cNvPr id="558" name="Rectángulo redondeado"/>
          <p:cNvSpPr/>
          <p:nvPr/>
        </p:nvSpPr>
        <p:spPr>
          <a:xfrm rot="16200000">
            <a:off x="21047541" y="6502969"/>
            <a:ext cx="4057733" cy="710062"/>
          </a:xfrm>
          <a:prstGeom prst="roundRect">
            <a:avLst>
              <a:gd name="adj" fmla="val 25889"/>
            </a:avLst>
          </a:prstGeom>
          <a:solidFill>
            <a:srgbClr val="F8CE55"/>
          </a:solidFill>
          <a:ln w="12700">
            <a:miter lim="400000"/>
          </a:ln>
        </p:spPr>
        <p:txBody>
          <a:bodyPr lIns="0" tIns="0" rIns="0" bIns="0" anchor="ctr"/>
          <a:lstStyle/>
          <a:p>
            <a:pPr>
              <a:defRPr sz="3200" b="0">
                <a:solidFill>
                  <a:srgbClr val="F8CE55"/>
                </a:solidFill>
                <a:latin typeface="+mn-lt"/>
                <a:ea typeface="+mn-ea"/>
                <a:cs typeface="+mn-cs"/>
                <a:sym typeface="Helvetica Neue Medium"/>
              </a:defRPr>
            </a:pPr>
            <a:endParaRPr/>
          </a:p>
        </p:txBody>
      </p:sp>
      <p:sp>
        <p:nvSpPr>
          <p:cNvPr id="3" name="スライド番号プレースホルダー 2">
            <a:extLst>
              <a:ext uri="{FF2B5EF4-FFF2-40B4-BE49-F238E27FC236}">
                <a16:creationId xmlns:a16="http://schemas.microsoft.com/office/drawing/2014/main" id="{2DB4A5EA-03B4-58BF-0E26-6135499196B6}"/>
              </a:ext>
            </a:extLst>
          </p:cNvPr>
          <p:cNvSpPr>
            <a:spLocks noGrp="1"/>
          </p:cNvSpPr>
          <p:nvPr>
            <p:ph type="sldNum" sz="quarter" idx="2"/>
          </p:nvPr>
        </p:nvSpPr>
        <p:spPr/>
        <p:txBody>
          <a:bodyPr/>
          <a:lstStyle/>
          <a:p>
            <a:fld id="{86CB4B4D-7CA3-9044-876B-883B54F8677D}" type="slidenum">
              <a:rPr lang="en-US" altLang="ja-JP" smtClean="0"/>
              <a:t>30</a:t>
            </a:fld>
            <a:endParaRPr lang="en-US" altLang="ja-JP"/>
          </a:p>
        </p:txBody>
      </p:sp>
      <p:sp>
        <p:nvSpPr>
          <p:cNvPr id="552" name="Google Shape;130;p17"/>
          <p:cNvSpPr txBox="1"/>
          <p:nvPr/>
        </p:nvSpPr>
        <p:spPr>
          <a:xfrm>
            <a:off x="257402" y="221927"/>
            <a:ext cx="10357202"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914400">
              <a:defRPr sz="9000" i="1">
                <a:solidFill>
                  <a:srgbClr val="113362"/>
                </a:solidFill>
                <a:latin typeface="Times New Roman"/>
                <a:ea typeface="Times New Roman"/>
                <a:cs typeface="Times New Roman"/>
                <a:sym typeface="Times New Roman"/>
              </a:defRPr>
            </a:pPr>
            <a:r>
              <a:rPr dirty="0"/>
              <a:t>B</a:t>
            </a:r>
            <a:r>
              <a:rPr i="0" dirty="0"/>
              <a:t>-mode delensing</a:t>
            </a:r>
          </a:p>
        </p:txBody>
      </p:sp>
      <p:sp>
        <p:nvSpPr>
          <p:cNvPr id="555" name="Google Shape;134;p17"/>
          <p:cNvSpPr txBox="1"/>
          <p:nvPr/>
        </p:nvSpPr>
        <p:spPr>
          <a:xfrm>
            <a:off x="769475" y="10389813"/>
            <a:ext cx="22394700" cy="24179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lvl="7" indent="-381000" algn="l" defTabSz="914400">
              <a:spcBef>
                <a:spcPts val="400"/>
              </a:spcBef>
              <a:buClr>
                <a:srgbClr val="113362"/>
              </a:buClr>
              <a:buSzPts val="3800"/>
              <a:buFont typeface="Arial"/>
              <a:buChar char="•"/>
              <a:defRPr sz="3800">
                <a:solidFill>
                  <a:srgbClr val="F19E4B"/>
                </a:solidFill>
                <a:latin typeface="Times New Roman"/>
                <a:ea typeface="Times New Roman"/>
                <a:cs typeface="Times New Roman"/>
                <a:sym typeface="Times New Roman"/>
              </a:defRPr>
            </a:pPr>
            <a:r>
              <a:t>Synergy between LiteBIRD and ground-based experiments</a:t>
            </a:r>
            <a:r>
              <a:rPr b="0">
                <a:solidFill>
                  <a:srgbClr val="113362"/>
                </a:solidFill>
              </a:rPr>
              <a:t> to carry out a detailed study on how much:</a:t>
            </a:r>
            <a:endParaRPr>
              <a:solidFill>
                <a:srgbClr val="113362"/>
              </a:solidFill>
            </a:endParaRPr>
          </a:p>
          <a:p>
            <a:pPr marL="1371600" lvl="2" indent="-444500" algn="l" defTabSz="914400">
              <a:spcBef>
                <a:spcPts val="400"/>
              </a:spcBef>
              <a:buClr>
                <a:srgbClr val="113362"/>
              </a:buClr>
              <a:buSzPts val="3800"/>
              <a:buFont typeface="Times New Roman"/>
              <a:buChar char="•"/>
              <a:defRPr sz="3800" b="0" i="1">
                <a:solidFill>
                  <a:srgbClr val="113362"/>
                </a:solidFill>
                <a:latin typeface="Times New Roman"/>
                <a:ea typeface="Times New Roman"/>
                <a:cs typeface="Times New Roman"/>
                <a:sym typeface="Times New Roman"/>
              </a:defRPr>
            </a:pPr>
            <a:r>
              <a:t>LiteBIRD</a:t>
            </a:r>
            <a:r>
              <a:rPr i="0"/>
              <a:t>’s high- and low-frequency maps will improve foreground cleaning for ground-based experiments (SO, BICEP/Keck).</a:t>
            </a:r>
          </a:p>
          <a:p>
            <a:pPr marL="1371600" lvl="2" indent="-444500" algn="l" defTabSz="914400">
              <a:spcBef>
                <a:spcPts val="400"/>
              </a:spcBef>
              <a:buClr>
                <a:srgbClr val="113362"/>
              </a:buClr>
              <a:buSzPts val="3800"/>
              <a:buFont typeface="Times New Roman"/>
              <a:buChar char="•"/>
              <a:defRPr sz="3800" b="0">
                <a:solidFill>
                  <a:srgbClr val="113362"/>
                </a:solidFill>
                <a:latin typeface="Times New Roman"/>
                <a:ea typeface="Times New Roman"/>
                <a:cs typeface="Times New Roman"/>
                <a:sym typeface="Times New Roman"/>
              </a:defRPr>
            </a:pPr>
            <a:r>
              <a:t>The small-scale information from ground-based experiments will improve </a:t>
            </a:r>
            <a:r>
              <a:rPr i="1"/>
              <a:t>B</a:t>
            </a:r>
            <a:r>
              <a:t>-mode delensing for </a:t>
            </a:r>
            <a:r>
              <a:rPr i="1"/>
              <a:t>LiteBIRD.</a:t>
            </a:r>
          </a:p>
        </p:txBody>
      </p:sp>
      <p:sp>
        <p:nvSpPr>
          <p:cNvPr id="556" name="Google Shape;135;p17"/>
          <p:cNvSpPr txBox="1"/>
          <p:nvPr/>
        </p:nvSpPr>
        <p:spPr>
          <a:xfrm>
            <a:off x="769475" y="2351500"/>
            <a:ext cx="22394700" cy="1821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lvl="7" indent="-381000" algn="l" defTabSz="914400">
              <a:spcBef>
                <a:spcPts val="4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t>If the lensing potential is known, lensing deflections can be reverted to recover an undistorted view of the last scattering surface. This process is called </a:t>
            </a:r>
            <a:r>
              <a:rPr b="1">
                <a:solidFill>
                  <a:srgbClr val="F19E4B"/>
                </a:solidFill>
              </a:rPr>
              <a:t>delensing</a:t>
            </a:r>
            <a:r>
              <a:t>.</a:t>
            </a:r>
            <a:endParaRPr i="1"/>
          </a:p>
        </p:txBody>
      </p:sp>
      <p:sp>
        <p:nvSpPr>
          <p:cNvPr id="557" name="Google Shape;137;p17"/>
          <p:cNvSpPr txBox="1"/>
          <p:nvPr/>
        </p:nvSpPr>
        <p:spPr>
          <a:xfrm>
            <a:off x="777075" y="3759364"/>
            <a:ext cx="12015000" cy="5642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914400">
              <a:lnSpc>
                <a:spcPct val="110000"/>
              </a:lnSpc>
              <a:spcBef>
                <a:spcPts val="400"/>
              </a:spcBef>
              <a:defRPr sz="3800" b="0">
                <a:solidFill>
                  <a:srgbClr val="113362"/>
                </a:solidFill>
                <a:latin typeface="Times New Roman"/>
                <a:ea typeface="Times New Roman"/>
                <a:cs typeface="Times New Roman"/>
                <a:sym typeface="Times New Roman"/>
              </a:defRPr>
            </a:pPr>
            <a:endParaRPr/>
          </a:p>
          <a:p>
            <a:pPr marL="381000" lvl="7" indent="-381000" algn="l" defTabSz="914400">
              <a:lnSpc>
                <a:spcPct val="110000"/>
              </a:lnSpc>
              <a:spcBef>
                <a:spcPts val="4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t>Constraints on r will tighten by about 5% when delensing using only </a:t>
            </a:r>
            <a:r>
              <a:rPr i="1"/>
              <a:t>LiteBIRD</a:t>
            </a:r>
            <a:r>
              <a:t> data (internal delensing).</a:t>
            </a:r>
          </a:p>
          <a:p>
            <a:pPr marL="381000" lvl="7" indent="-381000" algn="l" defTabSz="914400">
              <a:lnSpc>
                <a:spcPct val="110000"/>
              </a:lnSpc>
              <a:spcBef>
                <a:spcPts val="4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t>Through the </a:t>
            </a:r>
            <a:r>
              <a:rPr b="1">
                <a:solidFill>
                  <a:srgbClr val="F19E4B"/>
                </a:solidFill>
              </a:rPr>
              <a:t>combination of different mass tracers</a:t>
            </a:r>
            <a:r>
              <a:t>, like the cosmic infrared background (CIB) or galaxy surveys such as Euclid and LSST (δ</a:t>
            </a:r>
            <a:r>
              <a:rPr baseline="-5999"/>
              <a:t>g</a:t>
            </a:r>
            <a:r>
              <a:t>), and </a:t>
            </a:r>
            <a:r>
              <a:rPr b="1">
                <a:solidFill>
                  <a:srgbClr val="F19E4B"/>
                </a:solidFill>
              </a:rPr>
              <a:t>high-resolution CMB maps</a:t>
            </a:r>
            <a:r>
              <a:t> such as those from CMB-S4, we can achieve a more efficient delensing that </a:t>
            </a:r>
            <a:r>
              <a:rPr b="1">
                <a:solidFill>
                  <a:srgbClr val="F19E4B"/>
                </a:solidFill>
              </a:rPr>
              <a:t>tightens constraints on r by about 20%. </a:t>
            </a:r>
          </a:p>
        </p:txBody>
      </p:sp>
      <p:sp>
        <p:nvSpPr>
          <p:cNvPr id="559" name="Google Shape;254;p27"/>
          <p:cNvSpPr txBox="1"/>
          <p:nvPr/>
        </p:nvSpPr>
        <p:spPr>
          <a:xfrm rot="16200000">
            <a:off x="21128252" y="6502969"/>
            <a:ext cx="3896311" cy="7100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Namikawa +2024</a:t>
            </a:r>
          </a:p>
        </p:txBody>
      </p:sp>
      <p:pic>
        <p:nvPicPr>
          <p:cNvPr id="562" name="Picture 1" descr="Picture 1"/>
          <p:cNvPicPr>
            <a:picLocks noChangeAspect="1"/>
          </p:cNvPicPr>
          <p:nvPr/>
        </p:nvPicPr>
        <p:blipFill>
          <a:blip r:embed="rId3"/>
          <a:stretch>
            <a:fillRect/>
          </a:stretch>
        </p:blipFill>
        <p:spPr>
          <a:xfrm>
            <a:off x="13584463" y="3162892"/>
            <a:ext cx="8790766" cy="6880333"/>
          </a:xfrm>
          <a:prstGeom prst="rect">
            <a:avLst/>
          </a:prstGeom>
          <a:ln w="12700">
            <a:miter lim="400000"/>
          </a:ln>
        </p:spPr>
      </p:pic>
    </p:spTree>
    <p:extLst>
      <p:ext uri="{BB962C8B-B14F-4D97-AF65-F5344CB8AC3E}">
        <p14:creationId xmlns:p14="http://schemas.microsoft.com/office/powerpoint/2010/main" val="348515770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031FC-F3A4-6D39-82B1-B0D13DEBA249}"/>
            </a:ext>
          </a:extLst>
        </p:cNvPr>
        <p:cNvGrpSpPr/>
        <p:nvPr/>
      </p:nvGrpSpPr>
      <p:grpSpPr>
        <a:xfrm>
          <a:off x="0" y="0"/>
          <a:ext cx="0" cy="0"/>
          <a:chOff x="0" y="0"/>
          <a:chExt cx="0" cy="0"/>
        </a:xfrm>
      </p:grpSpPr>
      <p:sp>
        <p:nvSpPr>
          <p:cNvPr id="564" name="Mapping the hot gas in the Universe">
            <a:extLst>
              <a:ext uri="{FF2B5EF4-FFF2-40B4-BE49-F238E27FC236}">
                <a16:creationId xmlns:a16="http://schemas.microsoft.com/office/drawing/2014/main" id="{D4234E36-4467-A20B-D96E-E01D1055FCEF}"/>
              </a:ext>
            </a:extLst>
          </p:cNvPr>
          <p:cNvSpPr txBox="1"/>
          <p:nvPr/>
        </p:nvSpPr>
        <p:spPr>
          <a:xfrm>
            <a:off x="257412" y="232014"/>
            <a:ext cx="15806739" cy="1214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8000">
                <a:solidFill>
                  <a:srgbClr val="113362"/>
                </a:solidFill>
                <a:latin typeface="Times New Roman"/>
                <a:ea typeface="Times New Roman"/>
                <a:cs typeface="Times New Roman"/>
                <a:sym typeface="Times New Roman"/>
              </a:defRPr>
            </a:lvl1pPr>
          </a:lstStyle>
          <a:p>
            <a:r>
              <a:t>Mapping the hot gas in the Universe</a:t>
            </a:r>
          </a:p>
        </p:txBody>
      </p:sp>
      <p:grpSp>
        <p:nvGrpSpPr>
          <p:cNvPr id="568" name="Agrupar">
            <a:extLst>
              <a:ext uri="{FF2B5EF4-FFF2-40B4-BE49-F238E27FC236}">
                <a16:creationId xmlns:a16="http://schemas.microsoft.com/office/drawing/2014/main" id="{0AF91F20-A9E4-4E74-F873-985C3D0E44D6}"/>
              </a:ext>
            </a:extLst>
          </p:cNvPr>
          <p:cNvGrpSpPr/>
          <p:nvPr/>
        </p:nvGrpSpPr>
        <p:grpSpPr>
          <a:xfrm>
            <a:off x="13883254" y="2407124"/>
            <a:ext cx="10074007" cy="3898340"/>
            <a:chOff x="0" y="0"/>
            <a:chExt cx="10074005" cy="3898339"/>
          </a:xfrm>
        </p:grpSpPr>
        <p:pic>
          <p:nvPicPr>
            <p:cNvPr id="565" name="pasted-image.pdf" descr="pasted-image.pdf">
              <a:extLst>
                <a:ext uri="{FF2B5EF4-FFF2-40B4-BE49-F238E27FC236}">
                  <a16:creationId xmlns:a16="http://schemas.microsoft.com/office/drawing/2014/main" id="{D697E0E9-99D7-A41C-71E0-9B5E7792AE86}"/>
                </a:ext>
              </a:extLst>
            </p:cNvPr>
            <p:cNvPicPr>
              <a:picLocks noChangeAspect="1"/>
            </p:cNvPicPr>
            <p:nvPr/>
          </p:nvPicPr>
          <p:blipFill>
            <a:blip r:embed="rId3"/>
            <a:stretch>
              <a:fillRect/>
            </a:stretch>
          </p:blipFill>
          <p:spPr>
            <a:xfrm>
              <a:off x="0" y="0"/>
              <a:ext cx="3339184" cy="3898340"/>
            </a:xfrm>
            <a:prstGeom prst="rect">
              <a:avLst/>
            </a:prstGeom>
            <a:ln w="12700" cap="flat">
              <a:noFill/>
              <a:miter lim="400000"/>
            </a:ln>
            <a:effectLst/>
          </p:spPr>
        </p:pic>
        <p:pic>
          <p:nvPicPr>
            <p:cNvPr id="566" name="pasted-image.pdf" descr="pasted-image.pdf">
              <a:extLst>
                <a:ext uri="{FF2B5EF4-FFF2-40B4-BE49-F238E27FC236}">
                  <a16:creationId xmlns:a16="http://schemas.microsoft.com/office/drawing/2014/main" id="{DB86A411-B48E-CD5B-CC56-65771428CFD6}"/>
                </a:ext>
              </a:extLst>
            </p:cNvPr>
            <p:cNvPicPr>
              <a:picLocks noChangeAspect="1"/>
            </p:cNvPicPr>
            <p:nvPr/>
          </p:nvPicPr>
          <p:blipFill>
            <a:blip r:embed="rId4"/>
            <a:stretch>
              <a:fillRect/>
            </a:stretch>
          </p:blipFill>
          <p:spPr>
            <a:xfrm>
              <a:off x="3441548" y="1217"/>
              <a:ext cx="3337099" cy="3895905"/>
            </a:xfrm>
            <a:prstGeom prst="rect">
              <a:avLst/>
            </a:prstGeom>
            <a:ln w="12700" cap="flat">
              <a:noFill/>
              <a:miter lim="400000"/>
            </a:ln>
            <a:effectLst/>
          </p:spPr>
        </p:pic>
        <p:pic>
          <p:nvPicPr>
            <p:cNvPr id="567" name="pasted-image.pdf" descr="pasted-image.pdf">
              <a:extLst>
                <a:ext uri="{FF2B5EF4-FFF2-40B4-BE49-F238E27FC236}">
                  <a16:creationId xmlns:a16="http://schemas.microsoft.com/office/drawing/2014/main" id="{5274F78D-E144-9334-674A-57B946B9050B}"/>
                </a:ext>
              </a:extLst>
            </p:cNvPr>
            <p:cNvPicPr>
              <a:picLocks noChangeAspect="1"/>
            </p:cNvPicPr>
            <p:nvPr/>
          </p:nvPicPr>
          <p:blipFill>
            <a:blip r:embed="rId5"/>
            <a:stretch>
              <a:fillRect/>
            </a:stretch>
          </p:blipFill>
          <p:spPr>
            <a:xfrm>
              <a:off x="6734821" y="0"/>
              <a:ext cx="3339185" cy="3898340"/>
            </a:xfrm>
            <a:prstGeom prst="rect">
              <a:avLst/>
            </a:prstGeom>
            <a:ln w="12700" cap="flat">
              <a:noFill/>
              <a:miter lim="400000"/>
            </a:ln>
            <a:effectLst/>
          </p:spPr>
        </p:pic>
      </p:grpSp>
      <p:grpSp>
        <p:nvGrpSpPr>
          <p:cNvPr id="571" name="Agrupar">
            <a:extLst>
              <a:ext uri="{FF2B5EF4-FFF2-40B4-BE49-F238E27FC236}">
                <a16:creationId xmlns:a16="http://schemas.microsoft.com/office/drawing/2014/main" id="{CD51FA4C-2E03-478F-C540-0D021AD5D0C3}"/>
              </a:ext>
            </a:extLst>
          </p:cNvPr>
          <p:cNvGrpSpPr/>
          <p:nvPr/>
        </p:nvGrpSpPr>
        <p:grpSpPr>
          <a:xfrm>
            <a:off x="22678839" y="6717182"/>
            <a:ext cx="876902" cy="5351458"/>
            <a:chOff x="0" y="0"/>
            <a:chExt cx="876901" cy="5351456"/>
          </a:xfrm>
        </p:grpSpPr>
        <p:sp>
          <p:nvSpPr>
            <p:cNvPr id="569" name="Rectángulo redondeado">
              <a:extLst>
                <a:ext uri="{FF2B5EF4-FFF2-40B4-BE49-F238E27FC236}">
                  <a16:creationId xmlns:a16="http://schemas.microsoft.com/office/drawing/2014/main" id="{85D2062C-3181-A35C-EA59-00AACE5C0506}"/>
                </a:ext>
              </a:extLst>
            </p:cNvPr>
            <p:cNvSpPr/>
            <p:nvPr/>
          </p:nvSpPr>
          <p:spPr>
            <a:xfrm rot="16200000">
              <a:off x="-2237278" y="2237277"/>
              <a:ext cx="5351458" cy="876903"/>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570" name="Google Shape;254;p27">
              <a:extLst>
                <a:ext uri="{FF2B5EF4-FFF2-40B4-BE49-F238E27FC236}">
                  <a16:creationId xmlns:a16="http://schemas.microsoft.com/office/drawing/2014/main" id="{BE2D65F4-BB8F-1077-42BF-4DAD416E5F28}"/>
                </a:ext>
              </a:extLst>
            </p:cNvPr>
            <p:cNvSpPr txBox="1"/>
            <p:nvPr/>
          </p:nvSpPr>
          <p:spPr>
            <a:xfrm rot="16200000">
              <a:off x="-2015319" y="2376239"/>
              <a:ext cx="4907541" cy="64977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Remazeilles+ JCAP 2024</a:t>
              </a:r>
            </a:p>
          </p:txBody>
        </p:sp>
      </p:grpSp>
      <p:sp>
        <p:nvSpPr>
          <p:cNvPr id="572" name="The Sunyaev-Zel’dovich effect provides a mean to map the distribution of hot electrons in the Universe…">
            <a:extLst>
              <a:ext uri="{FF2B5EF4-FFF2-40B4-BE49-F238E27FC236}">
                <a16:creationId xmlns:a16="http://schemas.microsoft.com/office/drawing/2014/main" id="{31929B2A-4C1C-776C-A920-E6EDAD6217F6}"/>
              </a:ext>
            </a:extLst>
          </p:cNvPr>
          <p:cNvSpPr txBox="1"/>
          <p:nvPr/>
        </p:nvSpPr>
        <p:spPr>
          <a:xfrm>
            <a:off x="711200" y="2619880"/>
            <a:ext cx="12882352" cy="1006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lvl="7" indent="-381000" algn="l" defTabSz="914400">
              <a:spcBef>
                <a:spcPts val="1700"/>
              </a:spcBef>
              <a:buClr>
                <a:srgbClr val="113362"/>
              </a:buClr>
              <a:buSzPts val="3700"/>
              <a:buFont typeface="Arial"/>
              <a:buChar char="•"/>
              <a:defRPr sz="3700">
                <a:solidFill>
                  <a:srgbClr val="F19E4B"/>
                </a:solidFill>
                <a:latin typeface="Times New Roman"/>
                <a:ea typeface="Times New Roman"/>
                <a:cs typeface="Times New Roman"/>
                <a:sym typeface="Times New Roman"/>
              </a:defRPr>
            </a:pPr>
            <a:r>
              <a:rPr b="0">
                <a:solidFill>
                  <a:srgbClr val="113362"/>
                </a:solidFill>
              </a:rPr>
              <a:t>The</a:t>
            </a:r>
            <a:r>
              <a:t> Sunyaev-Zel’dovich </a:t>
            </a:r>
            <a:r>
              <a:rPr b="0">
                <a:solidFill>
                  <a:srgbClr val="113362"/>
                </a:solidFill>
              </a:rPr>
              <a:t>effect provides a mean to map the distribution of hot electrons in the Universe</a:t>
            </a:r>
          </a:p>
          <a:p>
            <a:pPr marL="381000" lvl="7" indent="-381000" algn="l" defTabSz="914400">
              <a:spcBef>
                <a:spcPts val="1700"/>
              </a:spcBef>
              <a:buClr>
                <a:srgbClr val="113362"/>
              </a:buClr>
              <a:buSzPts val="3700"/>
              <a:buFont typeface="Arial"/>
              <a:buChar char="•"/>
              <a:defRPr sz="3700">
                <a:solidFill>
                  <a:srgbClr val="F19E4B"/>
                </a:solidFill>
                <a:latin typeface="Times New Roman"/>
                <a:ea typeface="Times New Roman"/>
                <a:cs typeface="Times New Roman"/>
                <a:sym typeface="Times New Roman"/>
              </a:defRPr>
            </a:pPr>
            <a:r>
              <a:rPr b="0">
                <a:solidFill>
                  <a:srgbClr val="113362"/>
                </a:solidFill>
              </a:rPr>
              <a:t>Improved sensitivity and frequency coverage of </a:t>
            </a:r>
            <a:r>
              <a:rPr b="0" i="1">
                <a:solidFill>
                  <a:srgbClr val="113362"/>
                </a:solidFill>
              </a:rPr>
              <a:t>LiteBIRD</a:t>
            </a:r>
            <a:r>
              <a:rPr b="0">
                <a:solidFill>
                  <a:srgbClr val="113362"/>
                </a:solidFill>
              </a:rPr>
              <a:t> crucially contributes to improve these studies</a:t>
            </a:r>
          </a:p>
          <a:p>
            <a:pPr marL="381000" lvl="7" indent="-381000" algn="l" defTabSz="914400">
              <a:spcBef>
                <a:spcPts val="1700"/>
              </a:spcBef>
              <a:buClr>
                <a:srgbClr val="113362"/>
              </a:buClr>
              <a:buSzPts val="3700"/>
              <a:buFont typeface="Arial"/>
              <a:buChar char="•"/>
              <a:defRPr sz="3700">
                <a:solidFill>
                  <a:srgbClr val="F19E4B"/>
                </a:solidFill>
                <a:latin typeface="Times New Roman"/>
                <a:ea typeface="Times New Roman"/>
                <a:cs typeface="Times New Roman"/>
                <a:sym typeface="Times New Roman"/>
              </a:defRPr>
            </a:pPr>
            <a:r>
              <a:rPr b="0">
                <a:solidFill>
                  <a:srgbClr val="113362"/>
                </a:solidFill>
              </a:rPr>
              <a:t>Combination with Planck adds the benefit of angular resolution</a:t>
            </a:r>
          </a:p>
          <a:p>
            <a:pPr marL="381000" lvl="7" indent="-381000" algn="l" defTabSz="914400">
              <a:spcBef>
                <a:spcPts val="1700"/>
              </a:spcBef>
              <a:buClr>
                <a:srgbClr val="113362"/>
              </a:buClr>
              <a:buSzPts val="3700"/>
              <a:buFont typeface="Arial"/>
              <a:buChar char="•"/>
              <a:defRPr sz="3700">
                <a:solidFill>
                  <a:srgbClr val="F19E4B"/>
                </a:solidFill>
                <a:latin typeface="Times New Roman"/>
                <a:ea typeface="Times New Roman"/>
                <a:cs typeface="Times New Roman"/>
                <a:sym typeface="Times New Roman"/>
              </a:defRPr>
            </a:pPr>
            <a:r>
              <a:rPr b="0" i="1">
                <a:solidFill>
                  <a:srgbClr val="113362"/>
                </a:solidFill>
              </a:rPr>
              <a:t>LiteBIRD</a:t>
            </a:r>
            <a:r>
              <a:rPr b="0">
                <a:solidFill>
                  <a:srgbClr val="113362"/>
                </a:solidFill>
              </a:rPr>
              <a:t> will </a:t>
            </a:r>
            <a:r>
              <a:t>improve ×10 the noise in the SZ map</a:t>
            </a:r>
            <a:r>
              <a:rPr b="0">
                <a:solidFill>
                  <a:srgbClr val="113362"/>
                </a:solidFill>
              </a:rPr>
              <a:t> wrt Planck</a:t>
            </a:r>
          </a:p>
          <a:p>
            <a:pPr marL="381000" lvl="7" indent="-381000" algn="l" defTabSz="914400">
              <a:spcBef>
                <a:spcPts val="500"/>
              </a:spcBef>
              <a:buClr>
                <a:srgbClr val="113362"/>
              </a:buClr>
              <a:buSzPts val="3700"/>
              <a:buFont typeface="Arial"/>
              <a:buChar char="•"/>
              <a:defRPr sz="3700" b="0">
                <a:solidFill>
                  <a:srgbClr val="113362"/>
                </a:solidFill>
                <a:latin typeface="Times New Roman"/>
                <a:ea typeface="Times New Roman"/>
                <a:cs typeface="Times New Roman"/>
                <a:sym typeface="Times New Roman"/>
              </a:defRPr>
            </a:pPr>
            <a:r>
              <a:t>This will allow to:</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Produce a high-fidelity SZ map over the full-sky essentially </a:t>
            </a:r>
            <a:r>
              <a:rPr b="1">
                <a:solidFill>
                  <a:srgbClr val="F19E4B"/>
                </a:solidFill>
              </a:rPr>
              <a:t>free of contamination at </a:t>
            </a:r>
            <a:r>
              <a:rPr b="1" i="1">
                <a:solidFill>
                  <a:srgbClr val="F19E4B"/>
                </a:solidFill>
              </a:rPr>
              <a:t>ℓ</a:t>
            </a:r>
            <a:r>
              <a:rPr b="1">
                <a:solidFill>
                  <a:srgbClr val="F19E4B"/>
                </a:solidFill>
              </a:rPr>
              <a:t> &lt; 200</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Test theories of structure formation via </a:t>
            </a:r>
            <a:r>
              <a:rPr b="1">
                <a:solidFill>
                  <a:srgbClr val="F19E4B"/>
                </a:solidFill>
              </a:rPr>
              <a:t>hot-gas tomography</a:t>
            </a:r>
            <a:r>
              <a:t> from SZ × galaxy surveys correlations</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Search form </a:t>
            </a:r>
            <a:r>
              <a:rPr b="1">
                <a:solidFill>
                  <a:srgbClr val="F19E4B"/>
                </a:solidFill>
              </a:rPr>
              <a:t>WHIM</a:t>
            </a:r>
            <a:r>
              <a:t> in filaments connecting clusters</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Study an </a:t>
            </a:r>
            <a:r>
              <a:rPr b="1">
                <a:solidFill>
                  <a:srgbClr val="F19E4B"/>
                </a:solidFill>
              </a:rPr>
              <a:t>inhomogeneous reionization</a:t>
            </a:r>
            <a:r>
              <a:t> process via cross-correlations of SZ × CMB optical depth</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Measure the mean gas </a:t>
            </a:r>
            <a:r>
              <a:rPr i="1"/>
              <a:t>T</a:t>
            </a:r>
            <a:r>
              <a:rPr baseline="-5999"/>
              <a:t>e</a:t>
            </a:r>
            <a:r>
              <a:t> via the relativistic SZ</a:t>
            </a:r>
          </a:p>
          <a:p>
            <a:pPr marL="1270000" lvl="1" indent="-381000" algn="l" defTabSz="914400">
              <a:spcBef>
                <a:spcPts val="500"/>
              </a:spcBef>
              <a:buSzPct val="100000"/>
              <a:buChar char="•"/>
              <a:defRPr sz="3700" b="0">
                <a:solidFill>
                  <a:srgbClr val="113362"/>
                </a:solidFill>
                <a:latin typeface="Times New Roman"/>
                <a:ea typeface="Times New Roman"/>
                <a:cs typeface="Times New Roman"/>
                <a:sym typeface="Times New Roman"/>
              </a:defRPr>
            </a:pPr>
            <a:r>
              <a:t>Improve constraints on S</a:t>
            </a:r>
            <a:r>
              <a:rPr baseline="-5999"/>
              <a:t>8 </a:t>
            </a:r>
            <a:r>
              <a:t>= σ</a:t>
            </a:r>
            <a:r>
              <a:rPr baseline="-5999"/>
              <a:t>8</a:t>
            </a:r>
            <a:r>
              <a:t>(Ω</a:t>
            </a:r>
            <a:r>
              <a:rPr baseline="-5999"/>
              <a:t>m</a:t>
            </a:r>
            <a:r>
              <a:t>/0.3)</a:t>
            </a:r>
            <a:r>
              <a:rPr baseline="31999"/>
              <a:t>0.5</a:t>
            </a:r>
            <a:r>
              <a:t> by 15%</a:t>
            </a:r>
          </a:p>
        </p:txBody>
      </p:sp>
      <p:pic>
        <p:nvPicPr>
          <p:cNvPr id="573" name="pasted-image.pdf" descr="pasted-image.pdf">
            <a:extLst>
              <a:ext uri="{FF2B5EF4-FFF2-40B4-BE49-F238E27FC236}">
                <a16:creationId xmlns:a16="http://schemas.microsoft.com/office/drawing/2014/main" id="{EF38E4AB-D467-72EA-FD67-449FFB4132F1}"/>
              </a:ext>
            </a:extLst>
          </p:cNvPr>
          <p:cNvPicPr>
            <a:picLocks noChangeAspect="1"/>
          </p:cNvPicPr>
          <p:nvPr/>
        </p:nvPicPr>
        <p:blipFill>
          <a:blip r:embed="rId6"/>
          <a:stretch>
            <a:fillRect/>
          </a:stretch>
        </p:blipFill>
        <p:spPr>
          <a:xfrm>
            <a:off x="13987659" y="6571451"/>
            <a:ext cx="8487572" cy="6241489"/>
          </a:xfrm>
          <a:prstGeom prst="rect">
            <a:avLst/>
          </a:prstGeom>
          <a:ln w="12700">
            <a:miter lim="400000"/>
          </a:ln>
        </p:spPr>
      </p:pic>
      <p:sp>
        <p:nvSpPr>
          <p:cNvPr id="3" name="スライド番号プレースホルダー 2">
            <a:extLst>
              <a:ext uri="{FF2B5EF4-FFF2-40B4-BE49-F238E27FC236}">
                <a16:creationId xmlns:a16="http://schemas.microsoft.com/office/drawing/2014/main" id="{E6CF1B06-4713-B90A-9624-3502F601169F}"/>
              </a:ext>
            </a:extLst>
          </p:cNvPr>
          <p:cNvSpPr>
            <a:spLocks noGrp="1"/>
          </p:cNvSpPr>
          <p:nvPr>
            <p:ph type="sldNum" sz="quarter" idx="2"/>
          </p:nvPr>
        </p:nvSpPr>
        <p:spPr/>
        <p:txBody>
          <a:bodyPr/>
          <a:lstStyle/>
          <a:p>
            <a:fld id="{86CB4B4D-7CA3-9044-876B-883B54F8677D}" type="slidenum">
              <a:rPr lang="en-US" altLang="ja-JP" smtClean="0"/>
              <a:t>31</a:t>
            </a:fld>
            <a:endParaRPr lang="en-US" altLang="ja-JP"/>
          </a:p>
        </p:txBody>
      </p:sp>
    </p:spTree>
    <p:extLst>
      <p:ext uri="{BB962C8B-B14F-4D97-AF65-F5344CB8AC3E}">
        <p14:creationId xmlns:p14="http://schemas.microsoft.com/office/powerpoint/2010/main" val="63112453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8" name="pasted-image.pdf" descr="pasted-image.pdf"/>
          <p:cNvPicPr>
            <a:picLocks noChangeAspect="1"/>
          </p:cNvPicPr>
          <p:nvPr/>
        </p:nvPicPr>
        <p:blipFill>
          <a:blip r:embed="rId3"/>
          <a:srcRect/>
          <a:stretch>
            <a:fillRect/>
          </a:stretch>
        </p:blipFill>
        <p:spPr>
          <a:xfrm>
            <a:off x="14742078" y="2045031"/>
            <a:ext cx="9424971" cy="9051629"/>
          </a:xfrm>
          <a:prstGeom prst="rect">
            <a:avLst/>
          </a:prstGeom>
          <a:ln w="12700">
            <a:miter lim="400000"/>
          </a:ln>
        </p:spPr>
      </p:pic>
      <p:sp>
        <p:nvSpPr>
          <p:cNvPr id="579" name="Anisotropic CMB spectral distortions"/>
          <p:cNvSpPr txBox="1"/>
          <p:nvPr/>
        </p:nvSpPr>
        <p:spPr>
          <a:xfrm>
            <a:off x="257412" y="232014"/>
            <a:ext cx="16379231" cy="1214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8000">
                <a:solidFill>
                  <a:srgbClr val="113362"/>
                </a:solidFill>
                <a:latin typeface="Times New Roman"/>
                <a:ea typeface="Times New Roman"/>
                <a:cs typeface="Times New Roman"/>
                <a:sym typeface="Times New Roman"/>
              </a:defRPr>
            </a:lvl1pPr>
          </a:lstStyle>
          <a:p>
            <a:r>
              <a:t>Anisotropic CMB spectral distortions</a:t>
            </a:r>
          </a:p>
        </p:txBody>
      </p:sp>
      <p:grpSp>
        <p:nvGrpSpPr>
          <p:cNvPr id="582" name="Agrupar"/>
          <p:cNvGrpSpPr/>
          <p:nvPr/>
        </p:nvGrpSpPr>
        <p:grpSpPr>
          <a:xfrm rot="5400000">
            <a:off x="19683161" y="9039468"/>
            <a:ext cx="876903" cy="5351458"/>
            <a:chOff x="0" y="0"/>
            <a:chExt cx="876901" cy="5351456"/>
          </a:xfrm>
        </p:grpSpPr>
        <p:sp>
          <p:nvSpPr>
            <p:cNvPr id="580" name="Rectángulo redondeado"/>
            <p:cNvSpPr/>
            <p:nvPr/>
          </p:nvSpPr>
          <p:spPr>
            <a:xfrm rot="16200000">
              <a:off x="-2237278" y="2237277"/>
              <a:ext cx="5351458" cy="876903"/>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581" name="Google Shape;254;p27"/>
            <p:cNvSpPr txBox="1"/>
            <p:nvPr/>
          </p:nvSpPr>
          <p:spPr>
            <a:xfrm rot="16200000">
              <a:off x="-2015319" y="2376239"/>
              <a:ext cx="4907541" cy="64977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Dibert+ PhysRevD 2022</a:t>
              </a:r>
            </a:p>
          </p:txBody>
        </p:sp>
      </p:grpSp>
      <p:sp>
        <p:nvSpPr>
          <p:cNvPr id="583" name="LiteBIRD will be sensitive to any spatially-varying CMB spectral distortion, beyond the SZ effect…"/>
          <p:cNvSpPr txBox="1"/>
          <p:nvPr/>
        </p:nvSpPr>
        <p:spPr>
          <a:xfrm>
            <a:off x="1057072" y="1894557"/>
            <a:ext cx="13004334" cy="107003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lvl="7" indent="-381000" algn="l" defTabSz="914400">
              <a:spcBef>
                <a:spcPts val="3200"/>
              </a:spcBef>
              <a:buClr>
                <a:srgbClr val="113362"/>
              </a:buClr>
              <a:buSzPts val="3700"/>
              <a:buFont typeface="Arial"/>
              <a:buChar char="•"/>
              <a:defRPr sz="3700">
                <a:solidFill>
                  <a:srgbClr val="F19E4B"/>
                </a:solidFill>
                <a:latin typeface="Times New Roman"/>
                <a:ea typeface="Times New Roman"/>
                <a:cs typeface="Times New Roman"/>
                <a:sym typeface="Times New Roman"/>
              </a:defRPr>
            </a:pPr>
            <a:r>
              <a:rPr b="0" i="1" dirty="0" err="1">
                <a:solidFill>
                  <a:srgbClr val="113362"/>
                </a:solidFill>
              </a:rPr>
              <a:t>LiteBIRD</a:t>
            </a:r>
            <a:r>
              <a:rPr b="0" dirty="0">
                <a:solidFill>
                  <a:srgbClr val="113362"/>
                </a:solidFill>
              </a:rPr>
              <a:t> will be sensitive to any </a:t>
            </a:r>
            <a:r>
              <a:rPr dirty="0"/>
              <a:t>spatially-varying CMB spectral distortion</a:t>
            </a:r>
            <a:r>
              <a:rPr b="0" dirty="0">
                <a:solidFill>
                  <a:srgbClr val="113362"/>
                </a:solidFill>
              </a:rPr>
              <a:t>, beyond the SZ effect</a:t>
            </a:r>
          </a:p>
          <a:p>
            <a:pPr marL="1270000" lvl="1" indent="-381000" algn="l" defTabSz="914400">
              <a:spcBef>
                <a:spcPts val="1000"/>
              </a:spcBef>
              <a:buSzPct val="100000"/>
              <a:buChar char="•"/>
              <a:defRPr sz="3700" b="0">
                <a:solidFill>
                  <a:srgbClr val="113362"/>
                </a:solidFill>
                <a:latin typeface="Times New Roman"/>
                <a:ea typeface="Times New Roman"/>
                <a:cs typeface="Times New Roman"/>
                <a:sym typeface="Times New Roman"/>
              </a:defRPr>
            </a:pPr>
            <a:r>
              <a:rPr b="1" u="sng" dirty="0">
                <a:solidFill>
                  <a:srgbClr val="F19E4B"/>
                </a:solidFill>
              </a:rPr>
              <a:t>Rayleigh scattering</a:t>
            </a:r>
            <a:r>
              <a:rPr dirty="0"/>
              <a:t>. </a:t>
            </a:r>
            <a:r>
              <a:rPr i="1" dirty="0" err="1"/>
              <a:t>LiteBIRD</a:t>
            </a:r>
            <a:r>
              <a:rPr dirty="0"/>
              <a:t> will have sensitivity to measure at </a:t>
            </a:r>
            <a:r>
              <a:rPr b="1" dirty="0">
                <a:solidFill>
                  <a:srgbClr val="F19E4B"/>
                </a:solidFill>
              </a:rPr>
              <a:t>25-sigma</a:t>
            </a:r>
            <a:r>
              <a:rPr dirty="0"/>
              <a:t> (</a:t>
            </a:r>
            <a:r>
              <a:rPr baseline="-10810" dirty="0"/>
              <a:t>📖 </a:t>
            </a:r>
            <a:r>
              <a:rPr sz="3200" baseline="-12500" dirty="0" err="1"/>
              <a:t>Beringue</a:t>
            </a:r>
            <a:r>
              <a:rPr sz="3200" baseline="-12500" dirty="0"/>
              <a:t> et al. 2021</a:t>
            </a:r>
            <a:r>
              <a:rPr dirty="0"/>
              <a:t>) the frequency-dependent CMB anisotropies due to Rayleigh scattering by HI at the LSS</a:t>
            </a:r>
          </a:p>
          <a:p>
            <a:pPr marL="2159000" lvl="2" indent="-381000" algn="l" defTabSz="914400">
              <a:spcBef>
                <a:spcPts val="3200"/>
              </a:spcBef>
              <a:buSzPct val="80000"/>
              <a:buChar char="➡"/>
              <a:defRPr sz="3700" b="0">
                <a:solidFill>
                  <a:srgbClr val="113362"/>
                </a:solidFill>
                <a:latin typeface="Times New Roman"/>
                <a:ea typeface="Times New Roman"/>
                <a:cs typeface="Times New Roman"/>
                <a:sym typeface="Times New Roman"/>
              </a:defRPr>
            </a:pPr>
            <a:r>
              <a:rPr dirty="0"/>
              <a:t>Such a detection would allow to derive improved constraints on </a:t>
            </a:r>
            <a:r>
              <a:rPr b="1" dirty="0">
                <a:solidFill>
                  <a:srgbClr val="F19E4B"/>
                </a:solidFill>
              </a:rPr>
              <a:t>N</a:t>
            </a:r>
            <a:r>
              <a:rPr b="1" baseline="-5999" dirty="0">
                <a:solidFill>
                  <a:srgbClr val="F19E4B"/>
                </a:solidFill>
              </a:rPr>
              <a:t>eff</a:t>
            </a:r>
            <a:r>
              <a:rPr b="1" dirty="0">
                <a:solidFill>
                  <a:srgbClr val="F19E4B"/>
                </a:solidFill>
              </a:rPr>
              <a:t> </a:t>
            </a:r>
            <a:r>
              <a:rPr dirty="0"/>
              <a:t>and </a:t>
            </a:r>
            <a:r>
              <a:rPr b="1" dirty="0">
                <a:solidFill>
                  <a:srgbClr val="F19E4B"/>
                </a:solidFill>
              </a:rPr>
              <a:t>∑</a:t>
            </a:r>
            <a:r>
              <a:rPr b="1" dirty="0" err="1">
                <a:solidFill>
                  <a:srgbClr val="F19E4B"/>
                </a:solidFill>
              </a:rPr>
              <a:t>m</a:t>
            </a:r>
            <a:r>
              <a:rPr b="1" baseline="-5999" dirty="0" err="1">
                <a:solidFill>
                  <a:srgbClr val="F19E4B"/>
                </a:solidFill>
              </a:rPr>
              <a:t>ν</a:t>
            </a:r>
            <a:endParaRPr b="1" baseline="-5999" dirty="0">
              <a:solidFill>
                <a:srgbClr val="F19E4B"/>
              </a:solidFill>
            </a:endParaRPr>
          </a:p>
          <a:p>
            <a:pPr marL="1270000" lvl="1" indent="-381000" algn="l" defTabSz="914400">
              <a:spcBef>
                <a:spcPts val="1000"/>
              </a:spcBef>
              <a:buSzPct val="100000"/>
              <a:buChar char="•"/>
              <a:defRPr sz="3700" b="0" u="sng">
                <a:solidFill>
                  <a:srgbClr val="113362"/>
                </a:solidFill>
                <a:latin typeface="Times New Roman"/>
                <a:ea typeface="Times New Roman"/>
                <a:cs typeface="Times New Roman"/>
                <a:sym typeface="Times New Roman"/>
              </a:defRPr>
            </a:pPr>
            <a:r>
              <a:rPr b="1" dirty="0">
                <a:solidFill>
                  <a:srgbClr val="F19E4B"/>
                </a:solidFill>
              </a:rPr>
              <a:t>μ distortion</a:t>
            </a:r>
            <a:r>
              <a:rPr u="none" dirty="0"/>
              <a:t>. </a:t>
            </a:r>
            <a:r>
              <a:rPr i="1" u="none" dirty="0" err="1"/>
              <a:t>LiteBIRD</a:t>
            </a:r>
            <a:r>
              <a:rPr u="none" dirty="0"/>
              <a:t> can detect an anisotropic μ distortion induced by non-Gaussian fluctuations induced during inflation</a:t>
            </a:r>
            <a:r>
              <a:rPr lang="en-US" u="none" dirty="0"/>
              <a:t>  </a:t>
            </a:r>
            <a:r>
              <a:rPr lang="en-US" sz="2800" u="none" dirty="0"/>
              <a:t>(</a:t>
            </a:r>
            <a:r>
              <a:rPr lang="en-US" sz="2800" u="none" dirty="0" err="1"/>
              <a:t>Remazeilles</a:t>
            </a:r>
            <a:r>
              <a:rPr lang="en-US" sz="2800" u="none" dirty="0"/>
              <a:t>, </a:t>
            </a:r>
            <a:r>
              <a:rPr lang="en-US" sz="2800" u="none" dirty="0" err="1"/>
              <a:t>Raveni</a:t>
            </a:r>
            <a:r>
              <a:rPr lang="en-US" sz="2800" u="none" dirty="0"/>
              <a:t> &amp; </a:t>
            </a:r>
            <a:r>
              <a:rPr lang="en-US" sz="2800" u="none" dirty="0" err="1"/>
              <a:t>Chluba</a:t>
            </a:r>
            <a:r>
              <a:rPr lang="en-US" sz="2800" u="none" dirty="0"/>
              <a:t> 2022)</a:t>
            </a:r>
            <a:endParaRPr lang="en-US" sz="2800" dirty="0"/>
          </a:p>
          <a:p>
            <a:pPr marL="2159000" lvl="2" indent="-381000" algn="l" defTabSz="914400">
              <a:spcBef>
                <a:spcPts val="3200"/>
              </a:spcBef>
              <a:buSzPct val="80000"/>
              <a:buChar char="➡"/>
              <a:defRPr sz="3700" b="0" u="sng">
                <a:solidFill>
                  <a:srgbClr val="113362"/>
                </a:solidFill>
                <a:latin typeface="Times New Roman"/>
                <a:ea typeface="Times New Roman"/>
                <a:cs typeface="Times New Roman"/>
                <a:sym typeface="Times New Roman"/>
              </a:defRPr>
            </a:pPr>
            <a:r>
              <a:rPr lang="en-US" u="none" dirty="0"/>
              <a:t>This would offer a power test of inflation at its onset</a:t>
            </a:r>
          </a:p>
          <a:p>
            <a:pPr marL="1270000" lvl="1" indent="-381000" algn="l" defTabSz="914400">
              <a:spcBef>
                <a:spcPts val="3200"/>
              </a:spcBef>
              <a:buSzPct val="100000"/>
              <a:buChar char="•"/>
              <a:defRPr sz="3700" b="0" u="sng">
                <a:solidFill>
                  <a:srgbClr val="113362"/>
                </a:solidFill>
                <a:latin typeface="Times New Roman"/>
                <a:ea typeface="Times New Roman"/>
                <a:cs typeface="Times New Roman"/>
                <a:sym typeface="Times New Roman"/>
              </a:defRPr>
            </a:pPr>
            <a:r>
              <a:rPr b="1" dirty="0">
                <a:solidFill>
                  <a:srgbClr val="F19E4B"/>
                </a:solidFill>
              </a:rPr>
              <a:t>Axion decay</a:t>
            </a:r>
            <a:r>
              <a:rPr u="none" dirty="0"/>
              <a:t>. </a:t>
            </a:r>
            <a:r>
              <a:rPr i="1" u="none" dirty="0" err="1"/>
              <a:t>LiteBIRD</a:t>
            </a:r>
            <a:r>
              <a:rPr u="none" dirty="0"/>
              <a:t> can look for polarized spectral distortions produced by resonant conversion of axions into photons by the Galactic magnetic field</a:t>
            </a:r>
            <a:r>
              <a:rPr lang="en-US" sz="2800" u="none" dirty="0"/>
              <a:t> (Mukherjee, Khati &amp; </a:t>
            </a:r>
            <a:r>
              <a:rPr lang="en-US" sz="2800" u="none" dirty="0" err="1"/>
              <a:t>Wandelt</a:t>
            </a:r>
            <a:r>
              <a:rPr lang="en-US" sz="2800" u="none" dirty="0"/>
              <a:t> 2018)</a:t>
            </a:r>
            <a:endParaRPr sz="2800" u="none" dirty="0"/>
          </a:p>
        </p:txBody>
      </p:sp>
      <p:sp>
        <p:nvSpPr>
          <p:cNvPr id="3" name="スライド番号プレースホルダー 2">
            <a:extLst>
              <a:ext uri="{FF2B5EF4-FFF2-40B4-BE49-F238E27FC236}">
                <a16:creationId xmlns:a16="http://schemas.microsoft.com/office/drawing/2014/main" id="{826768B4-6EF4-96CA-DB41-698D627017C5}"/>
              </a:ext>
            </a:extLst>
          </p:cNvPr>
          <p:cNvSpPr>
            <a:spLocks noGrp="1"/>
          </p:cNvSpPr>
          <p:nvPr>
            <p:ph type="sldNum" sz="quarter" idx="2"/>
          </p:nvPr>
        </p:nvSpPr>
        <p:spPr/>
        <p:txBody>
          <a:bodyPr/>
          <a:lstStyle/>
          <a:p>
            <a:fld id="{86CB4B4D-7CA3-9044-876B-883B54F8677D}" type="slidenum">
              <a:rPr lang="en-US" altLang="ja-JP" smtClean="0"/>
              <a:t>32</a:t>
            </a:fld>
            <a:endParaRPr lang="en-US" altLang="ja-JP"/>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4" name="Agrupar"/>
          <p:cNvGrpSpPr/>
          <p:nvPr/>
        </p:nvGrpSpPr>
        <p:grpSpPr>
          <a:xfrm>
            <a:off x="14064894" y="2115185"/>
            <a:ext cx="10542729" cy="7128935"/>
            <a:chOff x="0" y="0"/>
            <a:chExt cx="10542727" cy="7128933"/>
          </a:xfrm>
        </p:grpSpPr>
        <p:pic>
          <p:nvPicPr>
            <p:cNvPr id="588" name="vidéo-collée.png" descr="vidéo-collée.png"/>
            <p:cNvPicPr>
              <a:picLocks noChangeAspect="1"/>
            </p:cNvPicPr>
            <p:nvPr/>
          </p:nvPicPr>
          <p:blipFill>
            <a:blip r:embed="rId3"/>
            <a:srcRect l="8536" t="2873" b="8509"/>
            <a:stretch>
              <a:fillRect/>
            </a:stretch>
          </p:blipFill>
          <p:spPr>
            <a:xfrm>
              <a:off x="526052" y="0"/>
              <a:ext cx="10016676" cy="6960281"/>
            </a:xfrm>
            <a:prstGeom prst="rect">
              <a:avLst/>
            </a:prstGeom>
            <a:ln w="12700" cap="flat">
              <a:noFill/>
              <a:miter lim="400000"/>
            </a:ln>
            <a:effectLst/>
          </p:spPr>
        </p:pic>
        <p:grpSp>
          <p:nvGrpSpPr>
            <p:cNvPr id="591" name="Agrupar"/>
            <p:cNvGrpSpPr/>
            <p:nvPr/>
          </p:nvGrpSpPr>
          <p:grpSpPr>
            <a:xfrm>
              <a:off x="1642501" y="5220008"/>
              <a:ext cx="4105667" cy="876903"/>
              <a:chOff x="0" y="0"/>
              <a:chExt cx="4105666" cy="876901"/>
            </a:xfrm>
          </p:grpSpPr>
          <p:sp>
            <p:nvSpPr>
              <p:cNvPr id="589" name="Rectángulo redondeado"/>
              <p:cNvSpPr/>
              <p:nvPr/>
            </p:nvSpPr>
            <p:spPr>
              <a:xfrm>
                <a:off x="0" y="0"/>
                <a:ext cx="4105667" cy="876902"/>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590" name="Google Shape;254;p27"/>
              <p:cNvSpPr txBox="1"/>
              <p:nvPr/>
            </p:nvSpPr>
            <p:spPr>
              <a:xfrm>
                <a:off x="144071" y="113562"/>
                <a:ext cx="3817524" cy="6497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Paoletti+ JCAP 2024</a:t>
                </a:r>
              </a:p>
            </p:txBody>
          </p:sp>
        </p:grpSp>
        <p:pic>
          <p:nvPicPr>
            <p:cNvPr id="592" name="pasted-image.png" descr="pasted-image.png"/>
            <p:cNvPicPr>
              <a:picLocks noChangeAspect="1"/>
            </p:cNvPicPr>
            <p:nvPr/>
          </p:nvPicPr>
          <p:blipFill>
            <a:blip r:embed="rId4"/>
            <a:stretch>
              <a:fillRect/>
            </a:stretch>
          </p:blipFill>
          <p:spPr>
            <a:xfrm>
              <a:off x="5747951" y="6829407"/>
              <a:ext cx="166404" cy="299527"/>
            </a:xfrm>
            <a:prstGeom prst="rect">
              <a:avLst/>
            </a:prstGeom>
            <a:ln w="12700" cap="flat">
              <a:noFill/>
              <a:miter lim="400000"/>
            </a:ln>
            <a:effectLst/>
          </p:spPr>
        </p:pic>
        <p:pic>
          <p:nvPicPr>
            <p:cNvPr id="593" name="pasted-image.png" descr="pasted-image.png"/>
            <p:cNvPicPr>
              <a:picLocks noChangeAspect="1"/>
            </p:cNvPicPr>
            <p:nvPr/>
          </p:nvPicPr>
          <p:blipFill>
            <a:blip r:embed="rId5"/>
            <a:stretch>
              <a:fillRect/>
            </a:stretch>
          </p:blipFill>
          <p:spPr>
            <a:xfrm rot="16200000">
              <a:off x="-1777910" y="3253342"/>
              <a:ext cx="4009530" cy="453710"/>
            </a:xfrm>
            <a:prstGeom prst="rect">
              <a:avLst/>
            </a:prstGeom>
            <a:ln w="12700" cap="flat">
              <a:noFill/>
              <a:miter lim="400000"/>
            </a:ln>
            <a:effectLst/>
          </p:spPr>
        </p:pic>
      </p:grpSp>
      <p:sp>
        <p:nvSpPr>
          <p:cNvPr id="595" name="Constraints on primordial magnetic fields"/>
          <p:cNvSpPr txBox="1"/>
          <p:nvPr/>
        </p:nvSpPr>
        <p:spPr>
          <a:xfrm>
            <a:off x="257412" y="232014"/>
            <a:ext cx="18289192" cy="1214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8000">
                <a:solidFill>
                  <a:srgbClr val="113362"/>
                </a:solidFill>
                <a:latin typeface="Times New Roman"/>
                <a:ea typeface="Times New Roman"/>
                <a:cs typeface="Times New Roman"/>
                <a:sym typeface="Times New Roman"/>
              </a:defRPr>
            </a:lvl1pPr>
          </a:lstStyle>
          <a:p>
            <a:r>
              <a:t>Constraints on primordial magnetic fields</a:t>
            </a:r>
          </a:p>
        </p:txBody>
      </p:sp>
      <p:sp>
        <p:nvSpPr>
          <p:cNvPr id="596" name="Primordial magnetic fields (PMFs) affect the CMB via different effects:…"/>
          <p:cNvSpPr txBox="1"/>
          <p:nvPr/>
        </p:nvSpPr>
        <p:spPr>
          <a:xfrm>
            <a:off x="533400" y="2180033"/>
            <a:ext cx="12939908" cy="1072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chor="ctr">
            <a:spAutoFit/>
          </a:bodyPr>
          <a:lstStyle/>
          <a:p>
            <a:pPr marL="3810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dirty="0"/>
              <a:t>Primordial magnetic fields (PMFs) affect the CMB via different effects:</a:t>
            </a:r>
          </a:p>
          <a:p>
            <a:pPr marL="1219200" lvl="1" indent="-381000" algn="l" defTabSz="914400">
              <a:spcBef>
                <a:spcPts val="600"/>
              </a:spcBef>
              <a:buSzPct val="100000"/>
              <a:buChar char="•"/>
              <a:defRPr sz="3700" b="0">
                <a:solidFill>
                  <a:srgbClr val="113362"/>
                </a:solidFill>
                <a:latin typeface="Times New Roman"/>
                <a:ea typeface="Times New Roman"/>
                <a:cs typeface="Times New Roman"/>
                <a:sym typeface="Times New Roman"/>
              </a:defRPr>
            </a:pPr>
            <a:r>
              <a:rPr b="1" dirty="0">
                <a:solidFill>
                  <a:srgbClr val="FF9934"/>
                </a:solidFill>
              </a:rPr>
              <a:t>Gravitational effects </a:t>
            </a:r>
            <a:r>
              <a:rPr dirty="0"/>
              <a:t>with magnetically-induced perturbations</a:t>
            </a:r>
          </a:p>
          <a:p>
            <a:pPr marL="1219200" lvl="1" indent="-381000" algn="l" defTabSz="914400">
              <a:spcBef>
                <a:spcPts val="600"/>
              </a:spcBef>
              <a:buSzPct val="100000"/>
              <a:buChar char="•"/>
              <a:defRPr sz="3700" b="0">
                <a:solidFill>
                  <a:srgbClr val="113362"/>
                </a:solidFill>
                <a:latin typeface="Times New Roman"/>
                <a:ea typeface="Times New Roman"/>
                <a:cs typeface="Times New Roman"/>
                <a:sym typeface="Times New Roman"/>
              </a:defRPr>
            </a:pPr>
            <a:r>
              <a:rPr dirty="0"/>
              <a:t>Impact on the </a:t>
            </a:r>
            <a:r>
              <a:rPr b="1" dirty="0">
                <a:solidFill>
                  <a:srgbClr val="FF9934"/>
                </a:solidFill>
              </a:rPr>
              <a:t>ionization history</a:t>
            </a:r>
            <a:r>
              <a:rPr dirty="0"/>
              <a:t> of the Universe due to their post-recombination dissipation</a:t>
            </a:r>
          </a:p>
          <a:p>
            <a:pPr marL="1219200" lvl="1" indent="-381000" algn="l" defTabSz="914400">
              <a:spcBef>
                <a:spcPts val="600"/>
              </a:spcBef>
              <a:buSzPct val="100000"/>
              <a:buChar char="•"/>
              <a:defRPr sz="3700" b="0">
                <a:solidFill>
                  <a:srgbClr val="113362"/>
                </a:solidFill>
                <a:latin typeface="Times New Roman"/>
                <a:ea typeface="Times New Roman"/>
                <a:cs typeface="Times New Roman"/>
                <a:sym typeface="Times New Roman"/>
              </a:defRPr>
            </a:pPr>
            <a:r>
              <a:rPr dirty="0"/>
              <a:t>Induce a </a:t>
            </a:r>
            <a:r>
              <a:rPr b="1" dirty="0">
                <a:solidFill>
                  <a:srgbClr val="FF9934"/>
                </a:solidFill>
              </a:rPr>
              <a:t>Faraday rotation</a:t>
            </a:r>
            <a:r>
              <a:rPr dirty="0"/>
              <a:t> of the CMB polarization</a:t>
            </a:r>
          </a:p>
          <a:p>
            <a:pPr marL="1219200" lvl="1" indent="-381000" algn="l" defTabSz="914400">
              <a:spcBef>
                <a:spcPts val="2600"/>
              </a:spcBef>
              <a:buSzPct val="100000"/>
              <a:buChar char="•"/>
              <a:defRPr sz="3700" b="0">
                <a:solidFill>
                  <a:srgbClr val="113362"/>
                </a:solidFill>
                <a:latin typeface="Times New Roman"/>
                <a:ea typeface="Times New Roman"/>
                <a:cs typeface="Times New Roman"/>
                <a:sym typeface="Times New Roman"/>
              </a:defRPr>
            </a:pPr>
            <a:r>
              <a:rPr b="1" dirty="0">
                <a:solidFill>
                  <a:srgbClr val="FF9934"/>
                </a:solidFill>
              </a:rPr>
              <a:t>Non-</a:t>
            </a:r>
            <a:r>
              <a:rPr b="1" dirty="0" err="1">
                <a:solidFill>
                  <a:srgbClr val="FF9934"/>
                </a:solidFill>
              </a:rPr>
              <a:t>Gaussianity</a:t>
            </a:r>
            <a:r>
              <a:rPr dirty="0"/>
              <a:t> induced in the CMB polarization anisotropies</a:t>
            </a:r>
          </a:p>
          <a:p>
            <a:pPr marL="3810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i="1" dirty="0" err="1"/>
              <a:t>LiteBIRD</a:t>
            </a:r>
            <a:r>
              <a:rPr dirty="0"/>
              <a:t>: </a:t>
            </a:r>
          </a:p>
          <a:p>
            <a:pPr marL="12446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dirty="0"/>
              <a:t>Is a </a:t>
            </a:r>
            <a:r>
              <a:rPr b="1" dirty="0">
                <a:solidFill>
                  <a:srgbClr val="FF9934"/>
                </a:solidFill>
              </a:rPr>
              <a:t>sensitive probe</a:t>
            </a:r>
            <a:r>
              <a:rPr dirty="0"/>
              <a:t> to PMFs through all these effects, thanks mainly to its remarkable sensitivity in polarization</a:t>
            </a:r>
          </a:p>
          <a:p>
            <a:pPr marL="12446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dirty="0"/>
              <a:t>Will</a:t>
            </a:r>
            <a:r>
              <a:rPr b="1" dirty="0">
                <a:solidFill>
                  <a:srgbClr val="FF9934"/>
                </a:solidFill>
              </a:rPr>
              <a:t> break the </a:t>
            </a:r>
            <a:r>
              <a:rPr b="1" dirty="0" err="1">
                <a:solidFill>
                  <a:srgbClr val="FF9934"/>
                </a:solidFill>
              </a:rPr>
              <a:t>nG</a:t>
            </a:r>
            <a:r>
              <a:rPr b="1" dirty="0">
                <a:solidFill>
                  <a:srgbClr val="FF9934"/>
                </a:solidFill>
              </a:rPr>
              <a:t> threshold</a:t>
            </a:r>
            <a:r>
              <a:rPr dirty="0"/>
              <a:t> improving current upper limits by a factor of ~ 3</a:t>
            </a:r>
          </a:p>
          <a:p>
            <a:pPr marL="12446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dirty="0"/>
              <a:t>Will be able to </a:t>
            </a:r>
            <a:r>
              <a:rPr b="1" dirty="0">
                <a:solidFill>
                  <a:srgbClr val="FF9934"/>
                </a:solidFill>
              </a:rPr>
              <a:t>univocally identify the PM</a:t>
            </a:r>
            <a:r>
              <a:rPr lang="en-US" b="1" dirty="0">
                <a:solidFill>
                  <a:srgbClr val="FF9934"/>
                </a:solidFill>
              </a:rPr>
              <a:t>F</a:t>
            </a:r>
            <a:r>
              <a:rPr b="1" dirty="0">
                <a:solidFill>
                  <a:srgbClr val="FF9934"/>
                </a:solidFill>
              </a:rPr>
              <a:t>s contribution to CMB </a:t>
            </a:r>
            <a:r>
              <a:rPr dirty="0"/>
              <a:t>by joining all these effects together</a:t>
            </a:r>
          </a:p>
          <a:p>
            <a:pPr marL="1244600" indent="-381000" algn="l" defTabSz="914400">
              <a:spcBef>
                <a:spcPts val="600"/>
              </a:spcBef>
              <a:buClr>
                <a:srgbClr val="003366"/>
              </a:buClr>
              <a:buSzPct val="100000"/>
              <a:buFont typeface="Arial"/>
              <a:buChar char="•"/>
              <a:defRPr sz="3700" b="0">
                <a:solidFill>
                  <a:srgbClr val="003366"/>
                </a:solidFill>
                <a:latin typeface="Times New Roman"/>
                <a:ea typeface="Times New Roman"/>
                <a:cs typeface="Times New Roman"/>
                <a:sym typeface="Times New Roman"/>
              </a:defRPr>
            </a:pPr>
            <a:r>
              <a:rPr dirty="0"/>
              <a:t>Will allow a detection of </a:t>
            </a:r>
            <a:r>
              <a:rPr b="1" dirty="0" err="1">
                <a:solidFill>
                  <a:srgbClr val="FE9931"/>
                </a:solidFill>
              </a:rPr>
              <a:t>nG</a:t>
            </a:r>
            <a:r>
              <a:rPr b="1" dirty="0">
                <a:solidFill>
                  <a:srgbClr val="FE9931"/>
                </a:solidFill>
              </a:rPr>
              <a:t> fields</a:t>
            </a:r>
            <a:r>
              <a:rPr dirty="0"/>
              <a:t> with high significance</a:t>
            </a:r>
          </a:p>
        </p:txBody>
      </p:sp>
      <p:grpSp>
        <p:nvGrpSpPr>
          <p:cNvPr id="599" name="Agrupar"/>
          <p:cNvGrpSpPr/>
          <p:nvPr/>
        </p:nvGrpSpPr>
        <p:grpSpPr>
          <a:xfrm>
            <a:off x="15104110" y="9508123"/>
            <a:ext cx="8837074" cy="3306795"/>
            <a:chOff x="25400" y="25400"/>
            <a:chExt cx="8837073" cy="3306793"/>
          </a:xfrm>
        </p:grpSpPr>
        <p:graphicFrame>
          <p:nvGraphicFramePr>
            <p:cNvPr id="597" name="Tabla 1"/>
            <p:cNvGraphicFramePr/>
            <p:nvPr/>
          </p:nvGraphicFramePr>
          <p:xfrm>
            <a:off x="25400" y="25400"/>
            <a:ext cx="8837073" cy="3306793"/>
          </p:xfrm>
          <a:graphic>
            <a:graphicData uri="http://schemas.openxmlformats.org/drawingml/2006/table">
              <a:tbl>
                <a:tblPr>
                  <a:tableStyleId>{2708684C-4D16-4618-839F-0558EEFCDFE6}</a:tableStyleId>
                </a:tblPr>
                <a:tblGrid>
                  <a:gridCol w="5581615">
                    <a:extLst>
                      <a:ext uri="{9D8B030D-6E8A-4147-A177-3AD203B41FA5}">
                        <a16:colId xmlns:a16="http://schemas.microsoft.com/office/drawing/2014/main" val="20000"/>
                      </a:ext>
                    </a:extLst>
                  </a:gridCol>
                  <a:gridCol w="3255459">
                    <a:extLst>
                      <a:ext uri="{9D8B030D-6E8A-4147-A177-3AD203B41FA5}">
                        <a16:colId xmlns:a16="http://schemas.microsoft.com/office/drawing/2014/main" val="20001"/>
                      </a:ext>
                    </a:extLst>
                  </a:gridCol>
                </a:tblGrid>
                <a:tr h="661359">
                  <a:tc gridSpan="2">
                    <a:txBody>
                      <a:bodyPr/>
                      <a:lstStyle/>
                      <a:p>
                        <a:pPr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Upper limits on PMF amplitude for</a:t>
                        </a:r>
                        <a:r>
                          <a:rPr i="1"/>
                          <a:t> n</a:t>
                        </a:r>
                        <a:r>
                          <a:rPr baseline="-5999"/>
                          <a:t>B</a:t>
                        </a:r>
                        <a:r>
                          <a:t> = -2.9	</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hMerge="1">
                    <a:txBody>
                      <a:bodyPr/>
                      <a:lstStyle/>
                      <a:p>
                        <a:endParaRPr lang="ja-JP"/>
                      </a:p>
                    </a:txBody>
                    <a:tcPr/>
                  </a:tc>
                  <a:extLst>
                    <a:ext uri="{0D108BD9-81ED-4DB2-BD59-A6C34878D82A}">
                      <a16:rowId xmlns:a16="http://schemas.microsoft.com/office/drawing/2014/main" val="10000"/>
                    </a:ext>
                  </a:extLst>
                </a:tr>
                <a:tr h="661359">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Gravitational effect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rPr i="1"/>
                          <a:t>B</a:t>
                        </a:r>
                        <a:r>
                          <a:rPr baseline="-5999"/>
                          <a:t>1Mpc </a:t>
                        </a:r>
                        <a:r>
                          <a:t>&lt; 0.8 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1"/>
                    </a:ext>
                  </a:extLst>
                </a:tr>
                <a:tr h="661359">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Ionization history</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√&lt;</a:t>
                        </a:r>
                        <a:r>
                          <a:rPr i="1"/>
                          <a:t>B</a:t>
                        </a:r>
                        <a:r>
                          <a:rPr baseline="31999"/>
                          <a:t>2</a:t>
                        </a:r>
                        <a:r>
                          <a:t>&gt;</a:t>
                        </a:r>
                        <a:r>
                          <a:rPr baseline="-5999"/>
                          <a:t>  </a:t>
                        </a:r>
                        <a:r>
                          <a:t>&lt; 0.7 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2"/>
                    </a:ext>
                  </a:extLst>
                </a:tr>
                <a:tr h="661359">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Faraday rotation</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rPr i="1"/>
                          <a:t>B</a:t>
                        </a:r>
                        <a:r>
                          <a:rPr baseline="-5999"/>
                          <a:t>1Mpc </a:t>
                        </a:r>
                        <a:r>
                          <a:t>&lt; 3.2 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3"/>
                    </a:ext>
                  </a:extLst>
                </a:tr>
                <a:tr h="661359">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t>Non-Gaussianities </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algn="l" defTabSz="914400">
                          <a:spcBef>
                            <a:spcPts val="1800"/>
                          </a:spcBef>
                          <a:buClr>
                            <a:srgbClr val="003366"/>
                          </a:buClr>
                          <a:buFont typeface="Arial"/>
                          <a:defRPr sz="3200">
                            <a:solidFill>
                              <a:srgbClr val="003366"/>
                            </a:solidFill>
                            <a:latin typeface="Times New Roman"/>
                            <a:ea typeface="Times New Roman"/>
                            <a:cs typeface="Times New Roman"/>
                            <a:sym typeface="Times New Roman"/>
                          </a:defRPr>
                        </a:pPr>
                        <a:r>
                          <a:rPr i="1"/>
                          <a:t>B</a:t>
                        </a:r>
                        <a:r>
                          <a:rPr baseline="-5999"/>
                          <a:t>1Mpc </a:t>
                        </a:r>
                        <a:r>
                          <a:t>≲ 1 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4"/>
                    </a:ext>
                  </a:extLst>
                </a:tr>
              </a:tbl>
            </a:graphicData>
          </a:graphic>
        </p:graphicFrame>
        <p:sp>
          <p:nvSpPr>
            <p:cNvPr id="598" name="Línea"/>
            <p:cNvSpPr/>
            <p:nvPr/>
          </p:nvSpPr>
          <p:spPr>
            <a:xfrm>
              <a:off x="6179308" y="1430456"/>
              <a:ext cx="850479" cy="1"/>
            </a:xfrm>
            <a:prstGeom prst="line">
              <a:avLst/>
            </a:prstGeom>
            <a:noFill/>
            <a:ln w="25400" cap="flat">
              <a:solidFill>
                <a:srgbClr val="005493"/>
              </a:solidFill>
              <a:prstDash val="solid"/>
              <a:miter lim="400000"/>
            </a:ln>
            <a:effectLst/>
          </p:spPr>
          <p:txBody>
            <a:bodyPr wrap="square" lIns="0" tIns="0" rIns="0" bIns="0" numCol="1" anchor="ctr">
              <a:noAutofit/>
            </a:bodyPr>
            <a:lstStyle/>
            <a:p>
              <a:pPr algn="l" defTabSz="914400">
                <a:spcBef>
                  <a:spcPts val="1800"/>
                </a:spcBef>
                <a:buClr>
                  <a:srgbClr val="003366"/>
                </a:buClr>
                <a:buFont typeface="Arial"/>
                <a:defRPr sz="3600" b="0">
                  <a:solidFill>
                    <a:srgbClr val="003366"/>
                  </a:solidFill>
                  <a:latin typeface="Times New Roman"/>
                  <a:ea typeface="Times New Roman"/>
                  <a:cs typeface="Times New Roman"/>
                  <a:sym typeface="Times New Roman"/>
                </a:defRPr>
              </a:pPr>
              <a:endParaRPr/>
            </a:p>
          </p:txBody>
        </p:sp>
      </p:grpSp>
      <p:sp>
        <p:nvSpPr>
          <p:cNvPr id="3" name="スライド番号プレースホルダー 2">
            <a:extLst>
              <a:ext uri="{FF2B5EF4-FFF2-40B4-BE49-F238E27FC236}">
                <a16:creationId xmlns:a16="http://schemas.microsoft.com/office/drawing/2014/main" id="{900A52D2-5DC7-4F86-055E-2572DCFFB089}"/>
              </a:ext>
            </a:extLst>
          </p:cNvPr>
          <p:cNvSpPr>
            <a:spLocks noGrp="1"/>
          </p:cNvSpPr>
          <p:nvPr>
            <p:ph type="sldNum" sz="quarter" idx="2"/>
          </p:nvPr>
        </p:nvSpPr>
        <p:spPr/>
        <p:txBody>
          <a:bodyPr/>
          <a:lstStyle/>
          <a:p>
            <a:fld id="{86CB4B4D-7CA3-9044-876B-883B54F8677D}" type="slidenum">
              <a:rPr lang="en-US" altLang="ja-JP" smtClean="0"/>
              <a:t>33</a:t>
            </a:fld>
            <a:endParaRPr lang="en-US" altLang="ja-JP"/>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Google Shape;185;p19"/>
          <p:cNvSpPr txBox="1"/>
          <p:nvPr/>
        </p:nvSpPr>
        <p:spPr>
          <a:xfrm>
            <a:off x="571500" y="8182047"/>
            <a:ext cx="22281000" cy="43872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75" tIns="45675" rIns="45675" bIns="45675" anchor="ctr">
            <a:spAutoFit/>
          </a:bodyPr>
          <a:lstStyle/>
          <a:p>
            <a:pPr marL="381000" indent="-381000" algn="l" defTabSz="914400">
              <a:buClr>
                <a:srgbClr val="003366"/>
              </a:buClr>
              <a:buSzPts val="3900"/>
              <a:buFont typeface="Arial"/>
              <a:buChar char="•"/>
              <a:defRPr sz="3900" b="0">
                <a:solidFill>
                  <a:srgbClr val="003366"/>
                </a:solidFill>
                <a:latin typeface="Times New Roman"/>
                <a:ea typeface="Times New Roman"/>
                <a:cs typeface="Times New Roman"/>
                <a:sym typeface="Times New Roman"/>
              </a:defRPr>
            </a:pPr>
            <a:r>
              <a:rPr dirty="0"/>
              <a:t>Given their modest statistical significance, these could simply be statistical flukes. However, they may also be hints of </a:t>
            </a:r>
            <a:r>
              <a:rPr b="1" dirty="0">
                <a:solidFill>
                  <a:srgbClr val="FF9934"/>
                </a:solidFill>
              </a:rPr>
              <a:t>new physics</a:t>
            </a:r>
            <a:r>
              <a:rPr dirty="0"/>
              <a:t> beyond the standard model.</a:t>
            </a:r>
          </a:p>
          <a:p>
            <a:pPr indent="457200" algn="l" defTabSz="914400">
              <a:defRPr sz="1400" b="0">
                <a:latin typeface="Arial"/>
                <a:ea typeface="Arial"/>
                <a:cs typeface="Arial"/>
                <a:sym typeface="Arial"/>
              </a:defRPr>
            </a:pPr>
            <a:endParaRPr sz="1000" dirty="0">
              <a:solidFill>
                <a:srgbClr val="003366"/>
              </a:solidFill>
              <a:latin typeface="Times New Roman"/>
              <a:ea typeface="Times New Roman"/>
              <a:cs typeface="Times New Roman"/>
              <a:sym typeface="Times New Roman"/>
            </a:endParaRPr>
          </a:p>
          <a:p>
            <a:pPr marL="381000" indent="-381000" algn="l" defTabSz="914400">
              <a:buClr>
                <a:srgbClr val="003366"/>
              </a:buClr>
              <a:buSzPts val="3900"/>
              <a:buFont typeface="Arial"/>
              <a:buChar char="•"/>
              <a:defRPr sz="3900" b="0">
                <a:solidFill>
                  <a:srgbClr val="003366"/>
                </a:solidFill>
                <a:latin typeface="Times New Roman"/>
                <a:ea typeface="Times New Roman"/>
                <a:cs typeface="Times New Roman"/>
                <a:sym typeface="Times New Roman"/>
              </a:defRPr>
            </a:pPr>
            <a:r>
              <a:rPr dirty="0"/>
              <a:t>Polarized CMB anisotropies provide independent information on the fluctuations that source the temperature anisotropy and therefore a cross-check of the detected anomalies avoiding the look-elsewhere effect.</a:t>
            </a:r>
          </a:p>
          <a:p>
            <a:pPr indent="457200" algn="l" defTabSz="914400">
              <a:defRPr sz="1400" b="0">
                <a:latin typeface="Arial"/>
                <a:ea typeface="Arial"/>
                <a:cs typeface="Arial"/>
                <a:sym typeface="Arial"/>
              </a:defRPr>
            </a:pPr>
            <a:endParaRPr sz="1000" dirty="0">
              <a:solidFill>
                <a:srgbClr val="003366"/>
              </a:solidFill>
              <a:latin typeface="Times New Roman"/>
              <a:ea typeface="Times New Roman"/>
              <a:cs typeface="Times New Roman"/>
              <a:sym typeface="Times New Roman"/>
            </a:endParaRPr>
          </a:p>
          <a:p>
            <a:pPr marL="381000" indent="-381000" algn="l" defTabSz="914400">
              <a:buClr>
                <a:srgbClr val="FF9934"/>
              </a:buClr>
              <a:buSzPts val="3900"/>
              <a:buFont typeface="Arial"/>
              <a:buChar char="•"/>
              <a:defRPr sz="3900" i="1">
                <a:solidFill>
                  <a:srgbClr val="FF9934"/>
                </a:solidFill>
                <a:latin typeface="Times New Roman"/>
                <a:ea typeface="Times New Roman"/>
                <a:cs typeface="Times New Roman"/>
                <a:sym typeface="Times New Roman"/>
              </a:defRPr>
            </a:pPr>
            <a:r>
              <a:rPr dirty="0" err="1"/>
              <a:t>LiteBIRD</a:t>
            </a:r>
            <a:r>
              <a:rPr i="0" dirty="0"/>
              <a:t> </a:t>
            </a:r>
            <a:r>
              <a:rPr dirty="0"/>
              <a:t>E</a:t>
            </a:r>
            <a:r>
              <a:rPr i="0" dirty="0"/>
              <a:t>-mode polarization sky maps will allow further tests </a:t>
            </a:r>
            <a:r>
              <a:rPr b="0" i="0" dirty="0">
                <a:solidFill>
                  <a:srgbClr val="003366"/>
                </a:solidFill>
              </a:rPr>
              <a:t>at close to the cosmic-variance level of sensitivity. The fluke hypothesis can be assessed using temperature ⨯ </a:t>
            </a:r>
            <a:r>
              <a:rPr b="0" dirty="0">
                <a:solidFill>
                  <a:srgbClr val="003366"/>
                </a:solidFill>
              </a:rPr>
              <a:t>E</a:t>
            </a:r>
            <a:r>
              <a:rPr b="0" i="0" dirty="0">
                <a:solidFill>
                  <a:srgbClr val="003366"/>
                </a:solidFill>
              </a:rPr>
              <a:t>-mode statistics. Anomalies seen directly in </a:t>
            </a:r>
            <a:r>
              <a:rPr b="0" dirty="0">
                <a:solidFill>
                  <a:srgbClr val="003366"/>
                </a:solidFill>
              </a:rPr>
              <a:t>E</a:t>
            </a:r>
            <a:r>
              <a:rPr b="0" i="0" dirty="0">
                <a:solidFill>
                  <a:srgbClr val="003366"/>
                </a:solidFill>
              </a:rPr>
              <a:t> modes will strongly challenge the ΛCDM model.</a:t>
            </a:r>
          </a:p>
        </p:txBody>
      </p:sp>
      <p:pic>
        <p:nvPicPr>
          <p:cNvPr id="606" name="Google Shape;186;p19" descr="Google Shape;186;p19"/>
          <p:cNvPicPr>
            <a:picLocks noChangeAspect="1"/>
          </p:cNvPicPr>
          <p:nvPr/>
        </p:nvPicPr>
        <p:blipFill>
          <a:blip r:embed="rId3"/>
          <a:srcRect l="4019" t="22397"/>
          <a:stretch>
            <a:fillRect/>
          </a:stretch>
        </p:blipFill>
        <p:spPr>
          <a:xfrm>
            <a:off x="13843586" y="2300249"/>
            <a:ext cx="10394503" cy="5419667"/>
          </a:xfrm>
          <a:prstGeom prst="rect">
            <a:avLst/>
          </a:prstGeom>
          <a:ln w="12700">
            <a:miter lim="400000"/>
          </a:ln>
        </p:spPr>
      </p:pic>
      <p:sp>
        <p:nvSpPr>
          <p:cNvPr id="607" name="Google Shape;187;p19"/>
          <p:cNvSpPr txBox="1"/>
          <p:nvPr/>
        </p:nvSpPr>
        <p:spPr>
          <a:xfrm>
            <a:off x="257400" y="285426"/>
            <a:ext cx="21754198" cy="11654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defTabSz="914400">
              <a:defRPr sz="7600">
                <a:solidFill>
                  <a:srgbClr val="113362"/>
                </a:solidFill>
                <a:latin typeface="Times New Roman"/>
                <a:ea typeface="Times New Roman"/>
                <a:cs typeface="Times New Roman"/>
                <a:sym typeface="Times New Roman"/>
              </a:defRPr>
            </a:lvl1pPr>
          </a:lstStyle>
          <a:p>
            <a:r>
              <a:t>Confronting statistical anomalies with polarization</a:t>
            </a:r>
          </a:p>
        </p:txBody>
      </p:sp>
      <p:sp>
        <p:nvSpPr>
          <p:cNvPr id="608" name="Google Shape;211;p19"/>
          <p:cNvSpPr txBox="1"/>
          <p:nvPr/>
        </p:nvSpPr>
        <p:spPr>
          <a:xfrm>
            <a:off x="571891" y="2148748"/>
            <a:ext cx="14280600" cy="56980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75" tIns="45675" rIns="45675" bIns="45675" anchor="ctr">
            <a:spAutoFit/>
          </a:bodyPr>
          <a:lstStyle/>
          <a:p>
            <a:pPr marL="381000" indent="-381000" algn="l" defTabSz="914400">
              <a:buClr>
                <a:srgbClr val="003366"/>
              </a:buClr>
              <a:buSzPts val="3900"/>
              <a:buFont typeface="Arial"/>
              <a:buChar char="•"/>
              <a:defRPr sz="3900" b="0">
                <a:solidFill>
                  <a:srgbClr val="003366"/>
                </a:solidFill>
                <a:latin typeface="Times New Roman"/>
                <a:ea typeface="Times New Roman"/>
                <a:cs typeface="Times New Roman"/>
                <a:sym typeface="Times New Roman"/>
              </a:defRPr>
            </a:pPr>
            <a:r>
              <a:t>Various so-called anomalies have been found in </a:t>
            </a:r>
            <a:r>
              <a:rPr i="1"/>
              <a:t>WMAP</a:t>
            </a:r>
            <a:r>
              <a:t> and </a:t>
            </a:r>
            <a:r>
              <a:rPr i="1"/>
              <a:t>Planck</a:t>
            </a:r>
            <a:r>
              <a:t> temperature data that exert a mild tension against the ΛCDM cosmological model:</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anomalously low temperature variance</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a lack of power on large angular scales</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a lack of correlation at large angular scales</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a hemispherical asymmetry in power on the sky</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the alignment of the quadrupole and octopole moments</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parity asymmetry in the power associated with even/odd mode</a:t>
            </a:r>
          </a:p>
          <a:p>
            <a:pPr marL="1270000" lvl="1" indent="-368300" algn="l" defTabSz="914400">
              <a:spcBef>
                <a:spcPts val="200"/>
              </a:spcBef>
              <a:buClr>
                <a:srgbClr val="113362"/>
              </a:buClr>
              <a:buSzPts val="3600"/>
              <a:buFont typeface="Times New Roman"/>
              <a:buChar char="•"/>
              <a:defRPr sz="3600" b="0">
                <a:solidFill>
                  <a:srgbClr val="113362"/>
                </a:solidFill>
                <a:latin typeface="Times New Roman"/>
                <a:ea typeface="Times New Roman"/>
                <a:cs typeface="Times New Roman"/>
                <a:sym typeface="Times New Roman"/>
              </a:defRPr>
            </a:pPr>
            <a:r>
              <a:t>an anomalous "Cold Spot" on a scale of ~ 10°</a:t>
            </a:r>
          </a:p>
        </p:txBody>
      </p:sp>
      <p:sp>
        <p:nvSpPr>
          <p:cNvPr id="609" name="Google Shape;212;p19"/>
          <p:cNvSpPr txBox="1"/>
          <p:nvPr/>
        </p:nvSpPr>
        <p:spPr>
          <a:xfrm>
            <a:off x="18689425" y="7700388"/>
            <a:ext cx="4704301" cy="4685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defTabSz="914400">
              <a:defRPr sz="2600" b="0">
                <a:latin typeface="Times New Roman"/>
                <a:ea typeface="Times New Roman"/>
                <a:cs typeface="Times New Roman"/>
                <a:sym typeface="Times New Roman"/>
              </a:defRPr>
            </a:lvl1pPr>
          </a:lstStyle>
          <a:p>
            <a:r>
              <a:t>Credit ESA/Planck Collaboration</a:t>
            </a:r>
          </a:p>
        </p:txBody>
      </p:sp>
      <p:grpSp>
        <p:nvGrpSpPr>
          <p:cNvPr id="612" name="Google Shape;213;p19"/>
          <p:cNvGrpSpPr/>
          <p:nvPr/>
        </p:nvGrpSpPr>
        <p:grpSpPr>
          <a:xfrm>
            <a:off x="16391125" y="12171587"/>
            <a:ext cx="4159483" cy="688972"/>
            <a:chOff x="0" y="0"/>
            <a:chExt cx="4159482" cy="688970"/>
          </a:xfrm>
        </p:grpSpPr>
        <p:sp>
          <p:nvSpPr>
            <p:cNvPr id="610" name="Google Shape;214;p19"/>
            <p:cNvSpPr/>
            <p:nvPr/>
          </p:nvSpPr>
          <p:spPr>
            <a:xfrm>
              <a:off x="0" y="0"/>
              <a:ext cx="3870301" cy="656401"/>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defTabSz="914400">
                <a:defRPr sz="3200" b="0">
                  <a:solidFill>
                    <a:srgbClr val="F8CE55"/>
                  </a:solidFill>
                </a:defRPr>
              </a:pPr>
              <a:endParaRPr/>
            </a:p>
          </p:txBody>
        </p:sp>
        <p:sp>
          <p:nvSpPr>
            <p:cNvPr id="611" name="Google Shape;215;p19"/>
            <p:cNvSpPr txBox="1"/>
            <p:nvPr/>
          </p:nvSpPr>
          <p:spPr>
            <a:xfrm>
              <a:off x="15281" y="74320"/>
              <a:ext cx="4144202" cy="6146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p>
              <a:pPr algn="l" defTabSz="914400">
                <a:defRPr sz="2600" b="0">
                  <a:solidFill>
                    <a:srgbClr val="113362"/>
                  </a:solidFill>
                  <a:latin typeface="Times New Roman"/>
                  <a:ea typeface="Times New Roman"/>
                  <a:cs typeface="Times New Roman"/>
                  <a:sym typeface="Times New Roman"/>
                </a:defRPr>
              </a:pPr>
              <a:r>
                <a:t>📖 </a:t>
              </a:r>
              <a:r>
                <a:rPr>
                  <a:solidFill>
                    <a:srgbClr val="003366"/>
                  </a:solidFill>
                  <a:latin typeface="Helvetica Neue"/>
                  <a:ea typeface="Helvetica Neue"/>
                  <a:cs typeface="Helvetica Neue"/>
                  <a:sym typeface="Helvetica Neue"/>
                </a:rPr>
                <a:t>Banday+ JCAP 2025</a:t>
              </a:r>
            </a:p>
          </p:txBody>
        </p:sp>
      </p:grpSp>
      <p:sp>
        <p:nvSpPr>
          <p:cNvPr id="3" name="スライド番号プレースホルダー 2">
            <a:extLst>
              <a:ext uri="{FF2B5EF4-FFF2-40B4-BE49-F238E27FC236}">
                <a16:creationId xmlns:a16="http://schemas.microsoft.com/office/drawing/2014/main" id="{6A8BFD2E-A9B9-0AFE-F42B-DF5448E014C9}"/>
              </a:ext>
            </a:extLst>
          </p:cNvPr>
          <p:cNvSpPr>
            <a:spLocks noGrp="1"/>
          </p:cNvSpPr>
          <p:nvPr>
            <p:ph type="sldNum" sz="quarter" idx="2"/>
          </p:nvPr>
        </p:nvSpPr>
        <p:spPr/>
        <p:txBody>
          <a:bodyPr/>
          <a:lstStyle/>
          <a:p>
            <a:fld id="{86CB4B4D-7CA3-9044-876B-883B54F8677D}" type="slidenum">
              <a:rPr lang="en-US" altLang="ja-JP" smtClean="0"/>
              <a:t>34</a:t>
            </a:fld>
            <a:endParaRPr lang="en-US" altLang="ja-JP"/>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BDA64-9C5E-648E-7D85-4192C5F5BF32}"/>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5B01AB2-2B29-7283-6D76-511ABA463F43}"/>
              </a:ext>
            </a:extLst>
          </p:cNvPr>
          <p:cNvSpPr>
            <a:spLocks noGrp="1"/>
          </p:cNvSpPr>
          <p:nvPr>
            <p:ph type="sldNum" sz="quarter" idx="2"/>
          </p:nvPr>
        </p:nvSpPr>
        <p:spPr/>
        <p:txBody>
          <a:bodyPr/>
          <a:lstStyle/>
          <a:p>
            <a:fld id="{86CB4B4D-7CA3-9044-876B-883B54F8677D}" type="slidenum">
              <a:rPr lang="en-US" altLang="ja-JP" smtClean="0"/>
              <a:t>35</a:t>
            </a:fld>
            <a:endParaRPr lang="en-US" altLang="ja-JP"/>
          </a:p>
        </p:txBody>
      </p:sp>
      <p:sp>
        <p:nvSpPr>
          <p:cNvPr id="3" name="LiteBIRD overview">
            <a:extLst>
              <a:ext uri="{FF2B5EF4-FFF2-40B4-BE49-F238E27FC236}">
                <a16:creationId xmlns:a16="http://schemas.microsoft.com/office/drawing/2014/main" id="{55322561-C63E-6C49-8F85-D45F4D7B93A4}"/>
              </a:ext>
            </a:extLst>
          </p:cNvPr>
          <p:cNvSpPr txBox="1"/>
          <p:nvPr/>
        </p:nvSpPr>
        <p:spPr>
          <a:xfrm>
            <a:off x="257412" y="95291"/>
            <a:ext cx="9367949"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4" name="Google Shape;247;p27">
            <a:extLst>
              <a:ext uri="{FF2B5EF4-FFF2-40B4-BE49-F238E27FC236}">
                <a16:creationId xmlns:a16="http://schemas.microsoft.com/office/drawing/2014/main" id="{A1FD9ADD-4D1A-5DAD-5AF6-46ACAF05B107}"/>
              </a:ext>
            </a:extLst>
          </p:cNvPr>
          <p:cNvSpPr txBox="1"/>
          <p:nvPr/>
        </p:nvSpPr>
        <p:spPr>
          <a:xfrm>
            <a:off x="3670884" y="3314240"/>
            <a:ext cx="17393366" cy="5078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Mission </a:t>
            </a:r>
            <a:r>
              <a:rPr lang="en-US" altLang="ja-JP" sz="5400" dirty="0">
                <a:solidFill>
                  <a:srgbClr val="113362"/>
                </a:solidFill>
                <a:latin typeface="Times New Roman"/>
                <a:cs typeface="Times New Roman"/>
              </a:rPr>
              <a:t>objectives</a:t>
            </a:r>
            <a:endParaRPr lang="en-US" sz="5400" dirty="0">
              <a:solidFill>
                <a:srgbClr val="002060"/>
              </a:solidFill>
              <a:latin typeface="Times New Roman"/>
              <a:cs typeface="Times New Roman"/>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002060"/>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FF0000"/>
                </a:solidFill>
                <a:latin typeface="Times New Roman"/>
                <a:cs typeface="Times New Roman"/>
              </a:rPr>
              <a:t>Summary</a:t>
            </a:r>
            <a:endParaRPr sz="5400" dirty="0">
              <a:solidFill>
                <a:srgbClr val="FF0000"/>
              </a:solidFill>
              <a:latin typeface="Times New Roman"/>
              <a:cs typeface="Times New Roman"/>
            </a:endParaRPr>
          </a:p>
        </p:txBody>
      </p:sp>
    </p:spTree>
    <p:extLst>
      <p:ext uri="{BB962C8B-B14F-4D97-AF65-F5344CB8AC3E}">
        <p14:creationId xmlns:p14="http://schemas.microsoft.com/office/powerpoint/2010/main" val="35913014"/>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4F7CA-D70B-4D75-3F71-DF5DC50CEB1B}"/>
            </a:ext>
          </a:extLst>
        </p:cNvPr>
        <p:cNvGrpSpPr/>
        <p:nvPr/>
      </p:nvGrpSpPr>
      <p:grpSpPr>
        <a:xfrm>
          <a:off x="0" y="0"/>
          <a:ext cx="0" cy="0"/>
          <a:chOff x="0" y="0"/>
          <a:chExt cx="0" cy="0"/>
        </a:xfrm>
      </p:grpSpPr>
      <p:sp>
        <p:nvSpPr>
          <p:cNvPr id="213" name="LiteBIRD overview">
            <a:extLst>
              <a:ext uri="{FF2B5EF4-FFF2-40B4-BE49-F238E27FC236}">
                <a16:creationId xmlns:a16="http://schemas.microsoft.com/office/drawing/2014/main" id="{3A7C2D8C-4AA8-8FA0-3850-2D319ADC42BD}"/>
              </a:ext>
            </a:extLst>
          </p:cNvPr>
          <p:cNvSpPr txBox="1"/>
          <p:nvPr/>
        </p:nvSpPr>
        <p:spPr>
          <a:xfrm>
            <a:off x="257412" y="95291"/>
            <a:ext cx="6129883"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7. Summary</a:t>
            </a:r>
            <a:endParaRPr dirty="0"/>
          </a:p>
        </p:txBody>
      </p:sp>
      <p:grpSp>
        <p:nvGrpSpPr>
          <p:cNvPr id="272" name="Agrupar">
            <a:extLst>
              <a:ext uri="{FF2B5EF4-FFF2-40B4-BE49-F238E27FC236}">
                <a16:creationId xmlns:a16="http://schemas.microsoft.com/office/drawing/2014/main" id="{10E67A3A-AD63-176B-FDE0-6DA93BBAD6E9}"/>
              </a:ext>
            </a:extLst>
          </p:cNvPr>
          <p:cNvGrpSpPr/>
          <p:nvPr/>
        </p:nvGrpSpPr>
        <p:grpSpPr>
          <a:xfrm>
            <a:off x="-30867" y="-24578"/>
            <a:ext cx="24445734" cy="2203998"/>
            <a:chOff x="0" y="0"/>
            <a:chExt cx="24445732" cy="2203997"/>
          </a:xfrm>
        </p:grpSpPr>
        <p:sp>
          <p:nvSpPr>
            <p:cNvPr id="264" name="Rectángulo">
              <a:extLst>
                <a:ext uri="{FF2B5EF4-FFF2-40B4-BE49-F238E27FC236}">
                  <a16:creationId xmlns:a16="http://schemas.microsoft.com/office/drawing/2014/main" id="{C8919F5B-E367-050D-1279-3FD6874ABA70}"/>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5" name="Rectángulo">
              <a:extLst>
                <a:ext uri="{FF2B5EF4-FFF2-40B4-BE49-F238E27FC236}">
                  <a16:creationId xmlns:a16="http://schemas.microsoft.com/office/drawing/2014/main" id="{4CAD33F9-D725-8563-FA83-36C43ECD6420}"/>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6" name="Rectángulo">
              <a:extLst>
                <a:ext uri="{FF2B5EF4-FFF2-40B4-BE49-F238E27FC236}">
                  <a16:creationId xmlns:a16="http://schemas.microsoft.com/office/drawing/2014/main" id="{3EE534D7-8461-47B5-9FA3-F9D4914D75C0}"/>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7" name="Triángulo">
              <a:extLst>
                <a:ext uri="{FF2B5EF4-FFF2-40B4-BE49-F238E27FC236}">
                  <a16:creationId xmlns:a16="http://schemas.microsoft.com/office/drawing/2014/main" id="{4A197778-560A-354D-B832-2CEA48F942C0}"/>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8" name="Triángulo">
              <a:extLst>
                <a:ext uri="{FF2B5EF4-FFF2-40B4-BE49-F238E27FC236}">
                  <a16:creationId xmlns:a16="http://schemas.microsoft.com/office/drawing/2014/main" id="{13807BE3-B7E0-B694-8657-6FD4C49FA661}"/>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9" name="Triángulo">
              <a:extLst>
                <a:ext uri="{FF2B5EF4-FFF2-40B4-BE49-F238E27FC236}">
                  <a16:creationId xmlns:a16="http://schemas.microsoft.com/office/drawing/2014/main" id="{DEE70C33-AE97-6AA9-86EC-875D0F1C2D93}"/>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70" name="Círculo">
              <a:extLst>
                <a:ext uri="{FF2B5EF4-FFF2-40B4-BE49-F238E27FC236}">
                  <a16:creationId xmlns:a16="http://schemas.microsoft.com/office/drawing/2014/main" id="{DA31899B-FD78-F483-4145-BA584DDB7EFB}"/>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271" name="LiteBIRD-logo-posi-RGB.png" descr="LiteBIRD-logo-posi-RGB.png">
              <a:extLst>
                <a:ext uri="{FF2B5EF4-FFF2-40B4-BE49-F238E27FC236}">
                  <a16:creationId xmlns:a16="http://schemas.microsoft.com/office/drawing/2014/main" id="{133BAB5F-DC73-4CD0-5343-BFDB2F053439}"/>
                </a:ext>
              </a:extLst>
            </p:cNvPr>
            <p:cNvPicPr>
              <a:picLocks noChangeAspect="1"/>
            </p:cNvPicPr>
            <p:nvPr/>
          </p:nvPicPr>
          <p:blipFill>
            <a:blip r:embed="rId3"/>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2" name="スライド番号プレースホルダー 1">
            <a:extLst>
              <a:ext uri="{FF2B5EF4-FFF2-40B4-BE49-F238E27FC236}">
                <a16:creationId xmlns:a16="http://schemas.microsoft.com/office/drawing/2014/main" id="{04F4A1F3-F0EB-CB58-3BA7-E14EDA5FBA7F}"/>
              </a:ext>
            </a:extLst>
          </p:cNvPr>
          <p:cNvSpPr>
            <a:spLocks noGrp="1"/>
          </p:cNvSpPr>
          <p:nvPr>
            <p:ph type="sldNum" sz="quarter" idx="2"/>
          </p:nvPr>
        </p:nvSpPr>
        <p:spPr/>
        <p:txBody>
          <a:bodyPr/>
          <a:lstStyle/>
          <a:p>
            <a:fld id="{86CB4B4D-7CA3-9044-876B-883B54F8677D}" type="slidenum">
              <a:rPr lang="en-US" altLang="ja-JP" smtClean="0"/>
              <a:t>36</a:t>
            </a:fld>
            <a:endParaRPr lang="en-US" altLang="ja-JP"/>
          </a:p>
        </p:txBody>
      </p:sp>
      <p:sp>
        <p:nvSpPr>
          <p:cNvPr id="3" name="Google Shape;185;p19">
            <a:extLst>
              <a:ext uri="{FF2B5EF4-FFF2-40B4-BE49-F238E27FC236}">
                <a16:creationId xmlns:a16="http://schemas.microsoft.com/office/drawing/2014/main" id="{8ACF8678-C653-4121-1B20-405A16F269F8}"/>
              </a:ext>
            </a:extLst>
          </p:cNvPr>
          <p:cNvSpPr txBox="1"/>
          <p:nvPr/>
        </p:nvSpPr>
        <p:spPr>
          <a:xfrm>
            <a:off x="1271769" y="3811058"/>
            <a:ext cx="22281000" cy="60938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75" tIns="45675" rIns="45675" bIns="45675" anchor="ctr">
            <a:spAutoFit/>
          </a:bodyPr>
          <a:lstStyle/>
          <a:p>
            <a:pPr marL="571500" indent="-571500" algn="l" defTabSz="914400">
              <a:buClr>
                <a:srgbClr val="003366"/>
              </a:buClr>
              <a:buSzPts val="3900"/>
              <a:buFont typeface="Arial" panose="020B0604020202020204" pitchFamily="34" charset="0"/>
              <a:buChar char="•"/>
              <a:defRPr sz="3900" b="0">
                <a:solidFill>
                  <a:srgbClr val="003366"/>
                </a:solidFill>
                <a:latin typeface="Times New Roman"/>
                <a:ea typeface="Times New Roman"/>
                <a:cs typeface="Times New Roman"/>
                <a:sym typeface="Times New Roman"/>
              </a:defRPr>
            </a:pPr>
            <a:r>
              <a:rPr lang="en-US" b="0" dirty="0" err="1">
                <a:solidFill>
                  <a:srgbClr val="003366"/>
                </a:solidFill>
              </a:rPr>
              <a:t>LiteBIRD</a:t>
            </a:r>
            <a:r>
              <a:rPr lang="en-US" b="0" dirty="0">
                <a:solidFill>
                  <a:srgbClr val="003366"/>
                </a:solidFill>
              </a:rPr>
              <a:t> is a major JAXA project planned for launch in 2030s in collaboration with international partners. European countries, in particular, play a key role in developing the telescope and its observational instruments.</a:t>
            </a:r>
          </a:p>
          <a:p>
            <a:pPr marL="571500" indent="-571500" algn="l" defTabSz="914400">
              <a:buClr>
                <a:srgbClr val="003366"/>
              </a:buClr>
              <a:buSzPts val="3900"/>
              <a:buFont typeface="Arial" panose="020B0604020202020204" pitchFamily="34" charset="0"/>
              <a:buChar char="•"/>
              <a:defRPr sz="3900" b="0">
                <a:solidFill>
                  <a:srgbClr val="003366"/>
                </a:solidFill>
                <a:latin typeface="Times New Roman"/>
                <a:ea typeface="Times New Roman"/>
                <a:cs typeface="Times New Roman"/>
                <a:sym typeface="Times New Roman"/>
              </a:defRPr>
            </a:pPr>
            <a:r>
              <a:rPr lang="en-US" b="0" dirty="0">
                <a:solidFill>
                  <a:srgbClr val="FF0000"/>
                </a:solidFill>
              </a:rPr>
              <a:t>LiteBIRD's primary objective is to observe B-mode polarization of the cosmic microwave background (CMB) to test inflationary cosmological models. </a:t>
            </a:r>
            <a:r>
              <a:rPr lang="en-US" b="0" dirty="0">
                <a:solidFill>
                  <a:srgbClr val="003366"/>
                </a:solidFill>
              </a:rPr>
              <a:t>To this end, </a:t>
            </a:r>
            <a:r>
              <a:rPr lang="en-US" b="0" dirty="0" err="1">
                <a:solidFill>
                  <a:srgbClr val="003366"/>
                </a:solidFill>
              </a:rPr>
              <a:t>LiteBIRD</a:t>
            </a:r>
            <a:r>
              <a:rPr lang="en-US" b="0" dirty="0">
                <a:solidFill>
                  <a:srgbClr val="003366"/>
                </a:solidFill>
              </a:rPr>
              <a:t> will acquire the most precise multi-band polarization maps during its three-year standard observation period.</a:t>
            </a:r>
          </a:p>
          <a:p>
            <a:pPr marL="571500" indent="-571500" algn="l" defTabSz="914400">
              <a:buClr>
                <a:srgbClr val="003366"/>
              </a:buClr>
              <a:buSzPts val="3900"/>
              <a:buFont typeface="Arial" panose="020B0604020202020204" pitchFamily="34" charset="0"/>
              <a:buChar char="•"/>
              <a:defRPr sz="3900" b="0">
                <a:solidFill>
                  <a:srgbClr val="003366"/>
                </a:solidFill>
                <a:latin typeface="Times New Roman"/>
                <a:ea typeface="Times New Roman"/>
                <a:cs typeface="Times New Roman"/>
                <a:sym typeface="Times New Roman"/>
              </a:defRPr>
            </a:pPr>
            <a:r>
              <a:rPr lang="en-US" b="0" dirty="0">
                <a:solidFill>
                  <a:srgbClr val="003366"/>
                </a:solidFill>
              </a:rPr>
              <a:t>Using these maps, </a:t>
            </a:r>
            <a:r>
              <a:rPr lang="en-US" b="0" dirty="0" err="1">
                <a:solidFill>
                  <a:srgbClr val="003366"/>
                </a:solidFill>
              </a:rPr>
              <a:t>LiteBIRD</a:t>
            </a:r>
            <a:r>
              <a:rPr lang="en-US" b="0" dirty="0">
                <a:solidFill>
                  <a:srgbClr val="003366"/>
                </a:solidFill>
              </a:rPr>
              <a:t> is expected to contribute not only to solving cosmological questions but also various astrophysical problems.</a:t>
            </a:r>
          </a:p>
          <a:p>
            <a:pPr marL="571500" indent="-571500" algn="l" defTabSz="914400">
              <a:buClr>
                <a:srgbClr val="003366"/>
              </a:buClr>
              <a:buSzPts val="3900"/>
              <a:buFont typeface="Arial" panose="020B0604020202020204" pitchFamily="34" charset="0"/>
              <a:buChar char="•"/>
              <a:defRPr sz="3900" b="0">
                <a:solidFill>
                  <a:srgbClr val="003366"/>
                </a:solidFill>
                <a:latin typeface="Times New Roman"/>
                <a:ea typeface="Times New Roman"/>
                <a:cs typeface="Times New Roman"/>
                <a:sym typeface="Times New Roman"/>
              </a:defRPr>
            </a:pPr>
            <a:r>
              <a:rPr lang="en-US" altLang="ja-JP" sz="3900" b="0" dirty="0">
                <a:sym typeface="Times New Roman"/>
              </a:rPr>
              <a:t>A reformation study is being conducted for </a:t>
            </a:r>
            <a:r>
              <a:rPr lang="en-US" altLang="ja-JP" sz="3900" b="0" dirty="0" err="1">
                <a:sym typeface="Times New Roman"/>
              </a:rPr>
              <a:t>LiteBIRD</a:t>
            </a:r>
            <a:r>
              <a:rPr lang="en-US" altLang="ja-JP" sz="3900" b="0" dirty="0">
                <a:sym typeface="Times New Roman"/>
              </a:rPr>
              <a:t> to propose a new design while keeping the same scientific goals.</a:t>
            </a:r>
            <a:endParaRPr lang="en-US" b="0" dirty="0">
              <a:solidFill>
                <a:srgbClr val="003366"/>
              </a:solidFill>
            </a:endParaRPr>
          </a:p>
        </p:txBody>
      </p:sp>
    </p:spTree>
    <p:extLst>
      <p:ext uri="{BB962C8B-B14F-4D97-AF65-F5344CB8AC3E}">
        <p14:creationId xmlns:p14="http://schemas.microsoft.com/office/powerpoint/2010/main" val="297946744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46CAC-5826-0301-B8C2-1EDFF68E3822}"/>
            </a:ext>
          </a:extLst>
        </p:cNvPr>
        <p:cNvGrpSpPr/>
        <p:nvPr/>
      </p:nvGrpSpPr>
      <p:grpSpPr>
        <a:xfrm>
          <a:off x="0" y="0"/>
          <a:ext cx="0" cy="0"/>
          <a:chOff x="0" y="0"/>
          <a:chExt cx="0" cy="0"/>
        </a:xfrm>
      </p:grpSpPr>
      <p:sp>
        <p:nvSpPr>
          <p:cNvPr id="213" name="LiteBIRD overview">
            <a:extLst>
              <a:ext uri="{FF2B5EF4-FFF2-40B4-BE49-F238E27FC236}">
                <a16:creationId xmlns:a16="http://schemas.microsoft.com/office/drawing/2014/main" id="{E429B55A-7656-EDB5-8DD6-4F9985CDF216}"/>
              </a:ext>
            </a:extLst>
          </p:cNvPr>
          <p:cNvSpPr txBox="1"/>
          <p:nvPr/>
        </p:nvSpPr>
        <p:spPr>
          <a:xfrm>
            <a:off x="257412" y="95291"/>
            <a:ext cx="3885679"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Backup</a:t>
            </a:r>
            <a:endParaRPr dirty="0"/>
          </a:p>
        </p:txBody>
      </p:sp>
      <p:grpSp>
        <p:nvGrpSpPr>
          <p:cNvPr id="272" name="Agrupar">
            <a:extLst>
              <a:ext uri="{FF2B5EF4-FFF2-40B4-BE49-F238E27FC236}">
                <a16:creationId xmlns:a16="http://schemas.microsoft.com/office/drawing/2014/main" id="{DCDD0A14-E65E-804E-4F3C-4D3484C9E82D}"/>
              </a:ext>
            </a:extLst>
          </p:cNvPr>
          <p:cNvGrpSpPr/>
          <p:nvPr/>
        </p:nvGrpSpPr>
        <p:grpSpPr>
          <a:xfrm>
            <a:off x="-30867" y="-24578"/>
            <a:ext cx="24445734" cy="2203998"/>
            <a:chOff x="0" y="0"/>
            <a:chExt cx="24445732" cy="2203997"/>
          </a:xfrm>
        </p:grpSpPr>
        <p:sp>
          <p:nvSpPr>
            <p:cNvPr id="264" name="Rectángulo">
              <a:extLst>
                <a:ext uri="{FF2B5EF4-FFF2-40B4-BE49-F238E27FC236}">
                  <a16:creationId xmlns:a16="http://schemas.microsoft.com/office/drawing/2014/main" id="{07A379C4-0BF6-7404-40E1-3B9682D4A5C9}"/>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5" name="Rectángulo">
              <a:extLst>
                <a:ext uri="{FF2B5EF4-FFF2-40B4-BE49-F238E27FC236}">
                  <a16:creationId xmlns:a16="http://schemas.microsoft.com/office/drawing/2014/main" id="{80C888AA-5413-321D-05A3-53DBB9B5A9E8}"/>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6" name="Rectángulo">
              <a:extLst>
                <a:ext uri="{FF2B5EF4-FFF2-40B4-BE49-F238E27FC236}">
                  <a16:creationId xmlns:a16="http://schemas.microsoft.com/office/drawing/2014/main" id="{72836DA3-F681-FE3D-3819-57C6F93EA8E7}"/>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7" name="Triángulo">
              <a:extLst>
                <a:ext uri="{FF2B5EF4-FFF2-40B4-BE49-F238E27FC236}">
                  <a16:creationId xmlns:a16="http://schemas.microsoft.com/office/drawing/2014/main" id="{8720FB5B-B2B7-1AB6-7B26-32C375185C4F}"/>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8" name="Triángulo">
              <a:extLst>
                <a:ext uri="{FF2B5EF4-FFF2-40B4-BE49-F238E27FC236}">
                  <a16:creationId xmlns:a16="http://schemas.microsoft.com/office/drawing/2014/main" id="{E2BC3976-B61A-6A0B-5C30-7E2F0CDE2F98}"/>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9" name="Triángulo">
              <a:extLst>
                <a:ext uri="{FF2B5EF4-FFF2-40B4-BE49-F238E27FC236}">
                  <a16:creationId xmlns:a16="http://schemas.microsoft.com/office/drawing/2014/main" id="{D5E1532B-0424-F2ED-814A-26C63C4C9228}"/>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70" name="Círculo">
              <a:extLst>
                <a:ext uri="{FF2B5EF4-FFF2-40B4-BE49-F238E27FC236}">
                  <a16:creationId xmlns:a16="http://schemas.microsoft.com/office/drawing/2014/main" id="{E9A5B145-CDFA-3914-7339-34596A230AE7}"/>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271" name="LiteBIRD-logo-posi-RGB.png" descr="LiteBIRD-logo-posi-RGB.png">
              <a:extLst>
                <a:ext uri="{FF2B5EF4-FFF2-40B4-BE49-F238E27FC236}">
                  <a16:creationId xmlns:a16="http://schemas.microsoft.com/office/drawing/2014/main" id="{84047B9A-12B7-DB70-9FFB-D9CB061F5203}"/>
                </a:ext>
              </a:extLst>
            </p:cNvPr>
            <p:cNvPicPr>
              <a:picLocks noChangeAspect="1"/>
            </p:cNvPicPr>
            <p:nvPr/>
          </p:nvPicPr>
          <p:blipFill>
            <a:blip r:embed="rId3"/>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2" name="スライド番号プレースホルダー 1">
            <a:extLst>
              <a:ext uri="{FF2B5EF4-FFF2-40B4-BE49-F238E27FC236}">
                <a16:creationId xmlns:a16="http://schemas.microsoft.com/office/drawing/2014/main" id="{6E851D4A-DEA7-F35B-BCC0-4F64AB0A0CA4}"/>
              </a:ext>
            </a:extLst>
          </p:cNvPr>
          <p:cNvSpPr>
            <a:spLocks noGrp="1"/>
          </p:cNvSpPr>
          <p:nvPr>
            <p:ph type="sldNum" sz="quarter" idx="2"/>
          </p:nvPr>
        </p:nvSpPr>
        <p:spPr/>
        <p:txBody>
          <a:bodyPr/>
          <a:lstStyle/>
          <a:p>
            <a:fld id="{86CB4B4D-7CA3-9044-876B-883B54F8677D}" type="slidenum">
              <a:rPr lang="en-US" altLang="ja-JP" smtClean="0"/>
              <a:t>37</a:t>
            </a:fld>
            <a:endParaRPr lang="en-US" altLang="ja-JP"/>
          </a:p>
        </p:txBody>
      </p:sp>
    </p:spTree>
    <p:extLst>
      <p:ext uri="{BB962C8B-B14F-4D97-AF65-F5344CB8AC3E}">
        <p14:creationId xmlns:p14="http://schemas.microsoft.com/office/powerpoint/2010/main" val="55314693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8" name="Google Shape;517;p39" descr="Google Shape;517;p39"/>
          <p:cNvPicPr>
            <a:picLocks noChangeAspect="1"/>
          </p:cNvPicPr>
          <p:nvPr/>
        </p:nvPicPr>
        <p:blipFill>
          <a:blip r:embed="rId3"/>
          <a:stretch>
            <a:fillRect/>
          </a:stretch>
        </p:blipFill>
        <p:spPr>
          <a:xfrm>
            <a:off x="12617360" y="2943285"/>
            <a:ext cx="11876300" cy="8751739"/>
          </a:xfrm>
          <a:prstGeom prst="rect">
            <a:avLst/>
          </a:prstGeom>
          <a:ln w="12700">
            <a:miter lim="400000"/>
          </a:ln>
        </p:spPr>
      </p:pic>
      <p:sp>
        <p:nvSpPr>
          <p:cNvPr id="669" name="Foreground cleaning"/>
          <p:cNvSpPr txBox="1"/>
          <p:nvPr/>
        </p:nvSpPr>
        <p:spPr>
          <a:xfrm>
            <a:off x="257412" y="158511"/>
            <a:ext cx="10264565"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9000">
                <a:solidFill>
                  <a:srgbClr val="113362"/>
                </a:solidFill>
                <a:latin typeface="Times New Roman"/>
                <a:ea typeface="Times New Roman"/>
                <a:cs typeface="Times New Roman"/>
                <a:sym typeface="Times New Roman"/>
              </a:defRPr>
            </a:lvl1pPr>
          </a:lstStyle>
          <a:p>
            <a:r>
              <a:t>Foreground cleaning</a:t>
            </a:r>
          </a:p>
        </p:txBody>
      </p:sp>
      <p:sp>
        <p:nvSpPr>
          <p:cNvPr id="670" name="Google Shape;247;p27"/>
          <p:cNvSpPr txBox="1"/>
          <p:nvPr/>
        </p:nvSpPr>
        <p:spPr>
          <a:xfrm>
            <a:off x="359512" y="3358022"/>
            <a:ext cx="11090892" cy="629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b="1">
                <a:solidFill>
                  <a:srgbClr val="F19E4B"/>
                </a:solidFill>
              </a:rPr>
              <a:t>Synchrotron</a:t>
            </a:r>
            <a:r>
              <a:t>: power law with spatially-varying index</a:t>
            </a:r>
          </a:p>
        </p:txBody>
      </p:sp>
      <p:pic>
        <p:nvPicPr>
          <p:cNvPr id="671" name="latex-image-1.pdf" descr="latex-image-1.pdf"/>
          <p:cNvPicPr>
            <a:picLocks noChangeAspect="1"/>
          </p:cNvPicPr>
          <p:nvPr/>
        </p:nvPicPr>
        <p:blipFill>
          <a:blip r:embed="rId4"/>
          <a:srcRect r="23692"/>
          <a:stretch>
            <a:fillRect/>
          </a:stretch>
        </p:blipFill>
        <p:spPr>
          <a:xfrm>
            <a:off x="2362408" y="4208135"/>
            <a:ext cx="8373088" cy="1231901"/>
          </a:xfrm>
          <a:prstGeom prst="rect">
            <a:avLst/>
          </a:prstGeom>
          <a:ln w="12700">
            <a:miter lim="400000"/>
          </a:ln>
        </p:spPr>
      </p:pic>
      <p:sp>
        <p:nvSpPr>
          <p:cNvPr id="672" name="Google Shape;247;p27"/>
          <p:cNvSpPr txBox="1"/>
          <p:nvPr/>
        </p:nvSpPr>
        <p:spPr>
          <a:xfrm>
            <a:off x="359512" y="5762048"/>
            <a:ext cx="10869261" cy="629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b="1">
                <a:solidFill>
                  <a:srgbClr val="F19E4B"/>
                </a:solidFill>
              </a:rPr>
              <a:t>Dust</a:t>
            </a:r>
            <a:r>
              <a:t>: modified blackbody</a:t>
            </a:r>
          </a:p>
        </p:txBody>
      </p:sp>
      <p:pic>
        <p:nvPicPr>
          <p:cNvPr id="673" name="latex-image-1.pdf" descr="latex-image-1.pdf"/>
          <p:cNvPicPr>
            <a:picLocks noChangeAspect="1"/>
          </p:cNvPicPr>
          <p:nvPr/>
        </p:nvPicPr>
        <p:blipFill>
          <a:blip r:embed="rId5"/>
          <a:stretch>
            <a:fillRect/>
          </a:stretch>
        </p:blipFill>
        <p:spPr>
          <a:xfrm>
            <a:off x="524767" y="6604049"/>
            <a:ext cx="11582401" cy="1231901"/>
          </a:xfrm>
          <a:prstGeom prst="rect">
            <a:avLst/>
          </a:prstGeom>
          <a:ln w="12700">
            <a:miter lim="400000"/>
          </a:ln>
        </p:spPr>
      </p:pic>
      <p:sp>
        <p:nvSpPr>
          <p:cNvPr id="674" name="Google Shape;247;p27"/>
          <p:cNvSpPr txBox="1"/>
          <p:nvPr/>
        </p:nvSpPr>
        <p:spPr>
          <a:xfrm>
            <a:off x="401204" y="8166074"/>
            <a:ext cx="13106284" cy="4547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b="1">
                <a:solidFill>
                  <a:srgbClr val="F19E4B"/>
                </a:solidFill>
              </a:rPr>
              <a:t>7 parameters</a:t>
            </a:r>
            <a:r>
              <a:t> in each sky patch</a:t>
            </a:r>
          </a:p>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rPr b="1">
                <a:solidFill>
                  <a:srgbClr val="F19E4B"/>
                </a:solidFill>
              </a:rPr>
              <a:t>Multi-Clustering</a:t>
            </a:r>
            <a:r>
              <a:t> interface with foregrounds data to account for spatial variability (</a:t>
            </a:r>
            <a:r>
              <a:rPr baseline="-10526"/>
              <a:t>📖 </a:t>
            </a:r>
            <a:r>
              <a:rPr sz="3500" baseline="-11428"/>
              <a:t>Puglisi et al. 2022, Carones et al. 2023</a:t>
            </a:r>
            <a:r>
              <a:rPr baseline="-10526"/>
              <a:t>)</a:t>
            </a:r>
          </a:p>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t>Current baseline for fitting foregrounds: 12</a:t>
            </a:r>
            <a:r>
              <a:rPr>
                <a:latin typeface="Apple Symbols"/>
                <a:ea typeface="Apple Symbols"/>
                <a:cs typeface="Apple Symbols"/>
                <a:sym typeface="Apple Symbols"/>
              </a:rPr>
              <a:t>╳</a:t>
            </a:r>
            <a:r>
              <a:t>(</a:t>
            </a:r>
            <a:r>
              <a:rPr i="1"/>
              <a:t>N</a:t>
            </a:r>
            <a:r>
              <a:rPr baseline="-5999"/>
              <a:t>side</a:t>
            </a:r>
            <a:r>
              <a:t>)</a:t>
            </a:r>
            <a:r>
              <a:rPr baseline="31999"/>
              <a:t>2</a:t>
            </a:r>
            <a:r>
              <a:t> patches with </a:t>
            </a:r>
            <a:r>
              <a:rPr i="1"/>
              <a:t>N</a:t>
            </a:r>
            <a:r>
              <a:rPr baseline="-5999"/>
              <a:t>side</a:t>
            </a:r>
            <a:r>
              <a:t> between 8 and 64, depending on the foreground parameter</a:t>
            </a:r>
          </a:p>
          <a:p>
            <a:pPr marL="381000" indent="-381000" algn="l" defTabSz="914400">
              <a:spcBef>
                <a:spcPts val="1000"/>
              </a:spcBef>
              <a:buClr>
                <a:srgbClr val="113362"/>
              </a:buClr>
              <a:buSzPts val="3800"/>
              <a:buFont typeface="Arial"/>
              <a:buChar char="•"/>
              <a:defRPr sz="3800" b="0">
                <a:solidFill>
                  <a:srgbClr val="113362"/>
                </a:solidFill>
                <a:latin typeface="Times New Roman"/>
                <a:ea typeface="Times New Roman"/>
                <a:cs typeface="Times New Roman"/>
                <a:sym typeface="Times New Roman"/>
              </a:defRPr>
            </a:pPr>
            <a:r>
              <a:t>Performance verification through FGBuster derived XForecast procedure</a:t>
            </a:r>
          </a:p>
        </p:txBody>
      </p:sp>
      <p:grpSp>
        <p:nvGrpSpPr>
          <p:cNvPr id="677" name="Agrupar"/>
          <p:cNvGrpSpPr/>
          <p:nvPr/>
        </p:nvGrpSpPr>
        <p:grpSpPr>
          <a:xfrm rot="5400000">
            <a:off x="20465975" y="8542945"/>
            <a:ext cx="876903" cy="7688060"/>
            <a:chOff x="0" y="0"/>
            <a:chExt cx="876901" cy="7688058"/>
          </a:xfrm>
        </p:grpSpPr>
        <p:sp>
          <p:nvSpPr>
            <p:cNvPr id="675" name="Rectángulo redondeado"/>
            <p:cNvSpPr/>
            <p:nvPr/>
          </p:nvSpPr>
          <p:spPr>
            <a:xfrm rot="16200000">
              <a:off x="-2786118" y="3317592"/>
              <a:ext cx="6449137" cy="876903"/>
            </a:xfrm>
            <a:prstGeom prst="roundRect">
              <a:avLst>
                <a:gd name="adj" fmla="val 19700"/>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676" name="Google Shape;254;p27"/>
            <p:cNvSpPr txBox="1"/>
            <p:nvPr/>
          </p:nvSpPr>
          <p:spPr>
            <a:xfrm rot="16200000">
              <a:off x="-3453598" y="3519140"/>
              <a:ext cx="7688060" cy="6497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Autofit/>
            </a:bodyPr>
            <a:lstStyle>
              <a:lvl1pPr defTabSz="914400">
                <a:defRPr b="0" baseline="-13333">
                  <a:solidFill>
                    <a:srgbClr val="113362"/>
                  </a:solidFill>
                  <a:latin typeface="Times New Roman"/>
                  <a:ea typeface="Times New Roman"/>
                  <a:cs typeface="Times New Roman"/>
                  <a:sym typeface="Times New Roman"/>
                </a:defRPr>
              </a:lvl1pPr>
            </a:lstStyle>
            <a:p>
              <a:pPr>
                <a:defRPr baseline="0"/>
              </a:pPr>
              <a:r>
                <a:rPr baseline="-13333"/>
                <a:t>📖 LiteBIRD collaboration PTEP 2023</a:t>
              </a:r>
            </a:p>
          </p:txBody>
        </p:sp>
      </p:grpSp>
      <p:grpSp>
        <p:nvGrpSpPr>
          <p:cNvPr id="680" name="Agrupar"/>
          <p:cNvGrpSpPr/>
          <p:nvPr/>
        </p:nvGrpSpPr>
        <p:grpSpPr>
          <a:xfrm>
            <a:off x="3162198" y="2383485"/>
            <a:ext cx="5918052" cy="761392"/>
            <a:chOff x="0" y="0"/>
            <a:chExt cx="5918050" cy="761390"/>
          </a:xfrm>
        </p:grpSpPr>
        <p:sp>
          <p:nvSpPr>
            <p:cNvPr id="678" name="Rectángulo redondeado"/>
            <p:cNvSpPr/>
            <p:nvPr/>
          </p:nvSpPr>
          <p:spPr>
            <a:xfrm rot="16200000">
              <a:off x="2578330" y="-2578331"/>
              <a:ext cx="761391" cy="5918052"/>
            </a:xfrm>
            <a:prstGeom prst="roundRect">
              <a:avLst>
                <a:gd name="adj" fmla="val 44992"/>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679" name="Foreground modelling"/>
            <p:cNvSpPr txBox="1"/>
            <p:nvPr/>
          </p:nvSpPr>
          <p:spPr>
            <a:xfrm>
              <a:off x="698793" y="52268"/>
              <a:ext cx="4520465" cy="6568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spAutoFit/>
            </a:bodyPr>
            <a:lstStyle>
              <a:lvl1pPr defTabSz="642937">
                <a:defRPr sz="3600">
                  <a:solidFill>
                    <a:srgbClr val="123362"/>
                  </a:solidFill>
                  <a:latin typeface="Times New Roman"/>
                  <a:ea typeface="Times New Roman"/>
                  <a:cs typeface="Times New Roman"/>
                  <a:sym typeface="Times New Roman"/>
                </a:defRPr>
              </a:lvl1pPr>
            </a:lstStyle>
            <a:p>
              <a:r>
                <a:t>Foreground modelling</a:t>
              </a:r>
            </a:p>
          </p:txBody>
        </p:sp>
      </p:grpSp>
      <p:grpSp>
        <p:nvGrpSpPr>
          <p:cNvPr id="683" name="Agrupar"/>
          <p:cNvGrpSpPr/>
          <p:nvPr/>
        </p:nvGrpSpPr>
        <p:grpSpPr>
          <a:xfrm>
            <a:off x="16019169" y="2383485"/>
            <a:ext cx="7232049" cy="761392"/>
            <a:chOff x="0" y="0"/>
            <a:chExt cx="7232047" cy="761390"/>
          </a:xfrm>
        </p:grpSpPr>
        <p:sp>
          <p:nvSpPr>
            <p:cNvPr id="681" name="Rectángulo redondeado"/>
            <p:cNvSpPr/>
            <p:nvPr/>
          </p:nvSpPr>
          <p:spPr>
            <a:xfrm rot="16200000">
              <a:off x="3235328" y="-2935269"/>
              <a:ext cx="761391" cy="6631929"/>
            </a:xfrm>
            <a:prstGeom prst="roundRect">
              <a:avLst>
                <a:gd name="adj" fmla="val 44992"/>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682" name="Impact of foreground residuals"/>
            <p:cNvSpPr txBox="1"/>
            <p:nvPr/>
          </p:nvSpPr>
          <p:spPr>
            <a:xfrm>
              <a:off x="0" y="65706"/>
              <a:ext cx="7232048" cy="6568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spAutoFit/>
            </a:bodyPr>
            <a:lstStyle>
              <a:lvl1pPr defTabSz="642937">
                <a:defRPr sz="3600">
                  <a:solidFill>
                    <a:srgbClr val="123362"/>
                  </a:solidFill>
                  <a:latin typeface="Times New Roman"/>
                  <a:ea typeface="Times New Roman"/>
                  <a:cs typeface="Times New Roman"/>
                  <a:sym typeface="Times New Roman"/>
                </a:defRPr>
              </a:lvl1pPr>
            </a:lstStyle>
            <a:p>
              <a:r>
                <a:t>Impact of foreground residuals</a:t>
              </a:r>
            </a:p>
          </p:txBody>
        </p:sp>
      </p:grpSp>
      <p:sp>
        <p:nvSpPr>
          <p:cNvPr id="2" name="スライド番号プレースホルダー 1">
            <a:extLst>
              <a:ext uri="{FF2B5EF4-FFF2-40B4-BE49-F238E27FC236}">
                <a16:creationId xmlns:a16="http://schemas.microsoft.com/office/drawing/2014/main" id="{7DC04928-9971-DA03-27FB-1C8199EF6AEF}"/>
              </a:ext>
            </a:extLst>
          </p:cNvPr>
          <p:cNvSpPr>
            <a:spLocks noGrp="1"/>
          </p:cNvSpPr>
          <p:nvPr>
            <p:ph type="sldNum" sz="quarter" idx="2"/>
          </p:nvPr>
        </p:nvSpPr>
        <p:spPr/>
        <p:txBody>
          <a:bodyPr/>
          <a:lstStyle/>
          <a:p>
            <a:fld id="{86CB4B4D-7CA3-9044-876B-883B54F8677D}" type="slidenum">
              <a:rPr lang="en-US" altLang="ja-JP" smtClean="0"/>
              <a:t>38</a:t>
            </a:fld>
            <a:endParaRPr lang="en-US" altLang="ja-JP"/>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 name="Foreground cleaning"/>
          <p:cNvSpPr txBox="1"/>
          <p:nvPr/>
        </p:nvSpPr>
        <p:spPr>
          <a:xfrm>
            <a:off x="257412" y="158511"/>
            <a:ext cx="10264565"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9000">
                <a:solidFill>
                  <a:srgbClr val="113362"/>
                </a:solidFill>
                <a:latin typeface="Times New Roman"/>
                <a:ea typeface="Times New Roman"/>
                <a:cs typeface="Times New Roman"/>
                <a:sym typeface="Times New Roman"/>
              </a:defRPr>
            </a:lvl1pPr>
          </a:lstStyle>
          <a:p>
            <a:r>
              <a:t>Foreground cleaning</a:t>
            </a:r>
          </a:p>
        </p:txBody>
      </p:sp>
      <p:sp>
        <p:nvSpPr>
          <p:cNvPr id="689" name="Google Shape;536;p40"/>
          <p:cNvSpPr txBox="1"/>
          <p:nvPr/>
        </p:nvSpPr>
        <p:spPr>
          <a:xfrm>
            <a:off x="861261" y="3726086"/>
            <a:ext cx="7718298" cy="6292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marL="381000" indent="-381000" algn="l" defTabSz="914400">
              <a:lnSpc>
                <a:spcPct val="110000"/>
              </a:lnSpc>
              <a:spcBef>
                <a:spcPts val="16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t>“Multi-Clustering technique” (extension of xForecast)</a:t>
            </a:r>
          </a:p>
          <a:p>
            <a:pPr marL="381000" indent="-381000" algn="l" defTabSz="914400">
              <a:lnSpc>
                <a:spcPct val="110000"/>
              </a:lnSpc>
              <a:spcBef>
                <a:spcPts val="16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t>Distribution of the recovered </a:t>
            </a:r>
            <a:r>
              <a:rPr i="1"/>
              <a:t>r</a:t>
            </a:r>
            <a:r>
              <a:t> in 1000 simulations with input </a:t>
            </a:r>
            <a:r>
              <a:rPr i="1"/>
              <a:t>r </a:t>
            </a:r>
            <a:r>
              <a:t>= 0, with and without foreground residuals</a:t>
            </a:r>
          </a:p>
          <a:p>
            <a:pPr marL="381000" indent="-381000" algn="l" defTabSz="914400">
              <a:lnSpc>
                <a:spcPct val="110000"/>
              </a:lnSpc>
              <a:spcBef>
                <a:spcPts val="16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t>Bias from foreground (PySM </a:t>
            </a:r>
            <a:r>
              <a:rPr sz="3500">
                <a:latin typeface="Courier New"/>
                <a:ea typeface="Courier New"/>
                <a:cs typeface="Courier New"/>
                <a:sym typeface="Courier New"/>
              </a:rPr>
              <a:t>d1s1</a:t>
            </a:r>
            <a:r>
              <a:t>) residuals is found to be small</a:t>
            </a:r>
          </a:p>
          <a:p>
            <a:pPr marL="381000" indent="-381000" algn="l" defTabSz="914400">
              <a:lnSpc>
                <a:spcPct val="110000"/>
              </a:lnSpc>
              <a:spcBef>
                <a:spcPts val="16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t>Final value: </a:t>
            </a:r>
            <a:r>
              <a:rPr b="1" i="1">
                <a:solidFill>
                  <a:srgbClr val="F19E4B"/>
                </a:solidFill>
              </a:rPr>
              <a:t>r</a:t>
            </a:r>
            <a:r>
              <a:rPr b="1">
                <a:solidFill>
                  <a:srgbClr val="F19E4B"/>
                </a:solidFill>
              </a:rPr>
              <a:t> = (3.3 ± 6.2)×10</a:t>
            </a:r>
            <a:r>
              <a:rPr b="1" baseline="31179">
                <a:solidFill>
                  <a:srgbClr val="F19E4B"/>
                </a:solidFill>
              </a:rPr>
              <a:t>-4</a:t>
            </a:r>
          </a:p>
        </p:txBody>
      </p:sp>
      <p:pic>
        <p:nvPicPr>
          <p:cNvPr id="690" name="Google Shape;531;p40" descr="Google Shape;531;p40"/>
          <p:cNvPicPr>
            <a:picLocks noChangeAspect="1"/>
          </p:cNvPicPr>
          <p:nvPr/>
        </p:nvPicPr>
        <p:blipFill>
          <a:blip r:embed="rId3"/>
          <a:stretch>
            <a:fillRect/>
          </a:stretch>
        </p:blipFill>
        <p:spPr>
          <a:xfrm>
            <a:off x="8904624" y="2242649"/>
            <a:ext cx="14088400" cy="10737449"/>
          </a:xfrm>
          <a:prstGeom prst="rect">
            <a:avLst/>
          </a:prstGeom>
          <a:ln w="12700">
            <a:miter lim="400000"/>
          </a:ln>
        </p:spPr>
      </p:pic>
      <p:sp>
        <p:nvSpPr>
          <p:cNvPr id="2" name="スライド番号プレースホルダー 1">
            <a:extLst>
              <a:ext uri="{FF2B5EF4-FFF2-40B4-BE49-F238E27FC236}">
                <a16:creationId xmlns:a16="http://schemas.microsoft.com/office/drawing/2014/main" id="{C75FB6C1-F899-3BC6-D3F4-15DEED655DDF}"/>
              </a:ext>
            </a:extLst>
          </p:cNvPr>
          <p:cNvSpPr>
            <a:spLocks noGrp="1"/>
          </p:cNvSpPr>
          <p:nvPr>
            <p:ph type="sldNum" sz="quarter" idx="2"/>
          </p:nvPr>
        </p:nvSpPr>
        <p:spPr/>
        <p:txBody>
          <a:bodyPr/>
          <a:lstStyle/>
          <a:p>
            <a:fld id="{86CB4B4D-7CA3-9044-876B-883B54F8677D}" type="slidenum">
              <a:rPr lang="en-US" altLang="ja-JP" smtClean="0"/>
              <a:t>39</a:t>
            </a:fld>
            <a:endParaRPr lang="en-US" altLang="ja-JP"/>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A27EAA7-E5F4-B306-55E5-09B535A62911}"/>
              </a:ext>
            </a:extLst>
          </p:cNvPr>
          <p:cNvSpPr>
            <a:spLocks noGrp="1"/>
          </p:cNvSpPr>
          <p:nvPr>
            <p:ph idx="1"/>
          </p:nvPr>
        </p:nvSpPr>
        <p:spPr>
          <a:xfrm>
            <a:off x="1235551" y="39830"/>
            <a:ext cx="22848627" cy="2259044"/>
          </a:xfrm>
        </p:spPr>
        <p:txBody>
          <a:bodyPr>
            <a:normAutofit/>
          </a:bodyPr>
          <a:lstStyle/>
          <a:p>
            <a:r>
              <a:rPr lang="en-US" altLang="ja-JP" dirty="0"/>
              <a:t>XRISM archive is now open.  </a:t>
            </a:r>
            <a:r>
              <a:rPr kumimoji="1" lang="en-US" altLang="ja-JP" dirty="0"/>
              <a:t>Observation time open to Guest Observers</a:t>
            </a:r>
            <a:endParaRPr kumimoji="1" lang="ja-JP" altLang="en-US" dirty="0"/>
          </a:p>
        </p:txBody>
      </p:sp>
      <p:pic>
        <p:nvPicPr>
          <p:cNvPr id="2050" name="Picture 2" descr="Fig. 1">
            <a:extLst>
              <a:ext uri="{FF2B5EF4-FFF2-40B4-BE49-F238E27FC236}">
                <a16:creationId xmlns:a16="http://schemas.microsoft.com/office/drawing/2014/main" id="{41E4D759-29EF-AB2E-ED88-884354980E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762" y="1999043"/>
            <a:ext cx="7820508" cy="6247152"/>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D899D450-1282-F04F-3ED6-BEDD57221E88}"/>
              </a:ext>
            </a:extLst>
          </p:cNvPr>
          <p:cNvSpPr txBox="1"/>
          <p:nvPr/>
        </p:nvSpPr>
        <p:spPr>
          <a:xfrm>
            <a:off x="-2069672" y="8963686"/>
            <a:ext cx="12189980" cy="584775"/>
          </a:xfrm>
          <a:prstGeom prst="rect">
            <a:avLst/>
          </a:prstGeom>
          <a:noFill/>
        </p:spPr>
        <p:txBody>
          <a:bodyPr wrap="square">
            <a:spAutoFit/>
          </a:bodyPr>
          <a:lstStyle/>
          <a:p>
            <a:r>
              <a:rPr lang="en-US" altLang="ja-JP" sz="3200" b="0" i="1" dirty="0">
                <a:solidFill>
                  <a:srgbClr val="222222"/>
                </a:solidFill>
                <a:latin typeface="-apple-system"/>
              </a:rPr>
              <a:t>Nature</a:t>
            </a:r>
            <a:r>
              <a:rPr lang="en-US" altLang="ja-JP" sz="3200" b="0" dirty="0">
                <a:solidFill>
                  <a:srgbClr val="222222"/>
                </a:solidFill>
                <a:latin typeface="-apple-system"/>
              </a:rPr>
              <a:t> </a:t>
            </a:r>
            <a:r>
              <a:rPr lang="en-US" altLang="ja-JP" sz="3200" dirty="0">
                <a:solidFill>
                  <a:srgbClr val="222222"/>
                </a:solidFill>
                <a:latin typeface="-apple-system"/>
              </a:rPr>
              <a:t>646</a:t>
            </a:r>
            <a:r>
              <a:rPr lang="en-US" altLang="ja-JP" sz="3200" b="0" dirty="0">
                <a:solidFill>
                  <a:srgbClr val="222222"/>
                </a:solidFill>
                <a:latin typeface="-apple-system"/>
              </a:rPr>
              <a:t>, 57–61 (2025). </a:t>
            </a:r>
            <a:endParaRPr lang="ja-JP" altLang="en-US" sz="3200" dirty="0"/>
          </a:p>
        </p:txBody>
      </p:sp>
      <p:sp>
        <p:nvSpPr>
          <p:cNvPr id="7" name="テキスト ボックス 6">
            <a:extLst>
              <a:ext uri="{FF2B5EF4-FFF2-40B4-BE49-F238E27FC236}">
                <a16:creationId xmlns:a16="http://schemas.microsoft.com/office/drawing/2014/main" id="{16608852-640D-17E7-2154-85A572EEC736}"/>
              </a:ext>
            </a:extLst>
          </p:cNvPr>
          <p:cNvSpPr txBox="1"/>
          <p:nvPr/>
        </p:nvSpPr>
        <p:spPr>
          <a:xfrm>
            <a:off x="0" y="8351025"/>
            <a:ext cx="9493304" cy="707886"/>
          </a:xfrm>
          <a:prstGeom prst="rect">
            <a:avLst/>
          </a:prstGeom>
          <a:noFill/>
        </p:spPr>
        <p:txBody>
          <a:bodyPr wrap="none" rtlCol="0">
            <a:spAutoFit/>
          </a:bodyPr>
          <a:lstStyle/>
          <a:p>
            <a:r>
              <a:rPr kumimoji="1" lang="en-US" altLang="ja-JP" sz="4000" dirty="0"/>
              <a:t>GX13+1, low mass neutron star binary</a:t>
            </a:r>
            <a:endParaRPr kumimoji="1" lang="ja-JP" altLang="en-US" sz="4000" dirty="0"/>
          </a:p>
        </p:txBody>
      </p:sp>
      <p:pic>
        <p:nvPicPr>
          <p:cNvPr id="2052" name="Picture 4">
            <a:extLst>
              <a:ext uri="{FF2B5EF4-FFF2-40B4-BE49-F238E27FC236}">
                <a16:creationId xmlns:a16="http://schemas.microsoft.com/office/drawing/2014/main" id="{59BD4265-38AE-F139-C830-371343D4DF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20308" y="2084175"/>
            <a:ext cx="7820508" cy="6266850"/>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5D388E24-9B8F-67EA-87F4-F8D1DC5646BE}"/>
              </a:ext>
            </a:extLst>
          </p:cNvPr>
          <p:cNvSpPr txBox="1"/>
          <p:nvPr/>
        </p:nvSpPr>
        <p:spPr>
          <a:xfrm>
            <a:off x="17940816" y="2464426"/>
            <a:ext cx="5514650" cy="1323439"/>
          </a:xfrm>
          <a:prstGeom prst="rect">
            <a:avLst/>
          </a:prstGeom>
          <a:noFill/>
        </p:spPr>
        <p:txBody>
          <a:bodyPr wrap="none" rtlCol="0">
            <a:spAutoFit/>
          </a:bodyPr>
          <a:lstStyle/>
          <a:p>
            <a:r>
              <a:rPr lang="en-US" altLang="ja-JP" sz="4000" dirty="0" err="1"/>
              <a:t>Cyg</a:t>
            </a:r>
            <a:r>
              <a:rPr lang="en-US" altLang="ja-JP" sz="4000" dirty="0"/>
              <a:t> X-3, black hole </a:t>
            </a:r>
          </a:p>
          <a:p>
            <a:r>
              <a:rPr lang="en-US" altLang="ja-JP" sz="4000" dirty="0"/>
              <a:t>or </a:t>
            </a:r>
            <a:r>
              <a:rPr kumimoji="1" lang="en-US" altLang="ja-JP" sz="4000" dirty="0"/>
              <a:t>neutron star binary</a:t>
            </a:r>
            <a:endParaRPr kumimoji="1" lang="ja-JP" altLang="en-US" sz="4000" dirty="0"/>
          </a:p>
        </p:txBody>
      </p:sp>
      <p:sp>
        <p:nvSpPr>
          <p:cNvPr id="9" name="テキスト ボックス 8">
            <a:extLst>
              <a:ext uri="{FF2B5EF4-FFF2-40B4-BE49-F238E27FC236}">
                <a16:creationId xmlns:a16="http://schemas.microsoft.com/office/drawing/2014/main" id="{3B5C1DD9-A142-C975-D243-29B826AF14D4}"/>
              </a:ext>
            </a:extLst>
          </p:cNvPr>
          <p:cNvSpPr txBox="1"/>
          <p:nvPr/>
        </p:nvSpPr>
        <p:spPr>
          <a:xfrm>
            <a:off x="14603151" y="4060367"/>
            <a:ext cx="12189980" cy="584775"/>
          </a:xfrm>
          <a:prstGeom prst="rect">
            <a:avLst/>
          </a:prstGeom>
          <a:noFill/>
        </p:spPr>
        <p:txBody>
          <a:bodyPr wrap="square">
            <a:spAutoFit/>
          </a:bodyPr>
          <a:lstStyle/>
          <a:p>
            <a:r>
              <a:rPr lang="en-US" altLang="ja-JP" sz="3200" i="1" dirty="0" err="1"/>
              <a:t>ApJL</a:t>
            </a:r>
            <a:r>
              <a:rPr lang="en-US" altLang="ja-JP" sz="3200" dirty="0"/>
              <a:t> 977 L34(2024)</a:t>
            </a:r>
            <a:endParaRPr lang="ja-JP" altLang="en-US" sz="3200" dirty="0"/>
          </a:p>
        </p:txBody>
      </p:sp>
      <p:pic>
        <p:nvPicPr>
          <p:cNvPr id="14" name="図 13">
            <a:extLst>
              <a:ext uri="{FF2B5EF4-FFF2-40B4-BE49-F238E27FC236}">
                <a16:creationId xmlns:a16="http://schemas.microsoft.com/office/drawing/2014/main" id="{E82A27B3-7EE0-B2E8-F369-8638C42D1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50270" y="9144704"/>
            <a:ext cx="13680398" cy="4213740"/>
          </a:xfrm>
          <a:prstGeom prst="rect">
            <a:avLst/>
          </a:prstGeom>
          <a:ln>
            <a:solidFill>
              <a:schemeClr val="accent1"/>
            </a:solidFill>
          </a:ln>
          <a:effectLst>
            <a:outerShdw blurRad="50800" dist="38100" dir="2700000" algn="tl" rotWithShape="0">
              <a:prstClr val="black">
                <a:alpha val="40000"/>
              </a:prstClr>
            </a:outerShdw>
          </a:effectLst>
        </p:spPr>
      </p:pic>
      <p:sp>
        <p:nvSpPr>
          <p:cNvPr id="15" name="テキスト ボックス 14">
            <a:extLst>
              <a:ext uri="{FF2B5EF4-FFF2-40B4-BE49-F238E27FC236}">
                <a16:creationId xmlns:a16="http://schemas.microsoft.com/office/drawing/2014/main" id="{D7BEDE1A-629C-5BFA-99FC-7FF5443FEC4B}"/>
              </a:ext>
            </a:extLst>
          </p:cNvPr>
          <p:cNvSpPr txBox="1"/>
          <p:nvPr/>
        </p:nvSpPr>
        <p:spPr>
          <a:xfrm>
            <a:off x="2622024" y="12046359"/>
            <a:ext cx="5397631" cy="1200329"/>
          </a:xfrm>
          <a:prstGeom prst="rect">
            <a:avLst/>
          </a:prstGeom>
          <a:noFill/>
        </p:spPr>
        <p:txBody>
          <a:bodyPr wrap="none" rtlCol="0">
            <a:spAutoFit/>
          </a:bodyPr>
          <a:lstStyle/>
          <a:p>
            <a:pPr algn="ctr"/>
            <a:r>
              <a:rPr kumimoji="1" lang="en-US" altLang="ja-JP" sz="4000" dirty="0"/>
              <a:t>Centaurus cluster</a:t>
            </a:r>
          </a:p>
          <a:p>
            <a:pPr algn="ctr"/>
            <a:r>
              <a:rPr lang="fr-FR" altLang="ja-JP" sz="3200" i="1" dirty="0">
                <a:hlinkClick r:id="rId5"/>
              </a:rPr>
              <a:t>Nature</a:t>
            </a:r>
            <a:r>
              <a:rPr lang="fr-FR" altLang="ja-JP" sz="3200" dirty="0"/>
              <a:t> 638, 365–369 (2025)</a:t>
            </a:r>
            <a:endParaRPr kumimoji="1" lang="ja-JP" altLang="en-US" sz="3200" dirty="0"/>
          </a:p>
        </p:txBody>
      </p:sp>
    </p:spTree>
    <p:extLst>
      <p:ext uri="{BB962C8B-B14F-4D97-AF65-F5344CB8AC3E}">
        <p14:creationId xmlns:p14="http://schemas.microsoft.com/office/powerpoint/2010/main" val="27197727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Galactic astrophysics"/>
          <p:cNvSpPr txBox="1"/>
          <p:nvPr/>
        </p:nvSpPr>
        <p:spPr>
          <a:xfrm>
            <a:off x="257412" y="232014"/>
            <a:ext cx="9323786" cy="1214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8000">
                <a:solidFill>
                  <a:srgbClr val="113362"/>
                </a:solidFill>
                <a:latin typeface="Times New Roman"/>
                <a:ea typeface="Times New Roman"/>
                <a:cs typeface="Times New Roman"/>
                <a:sym typeface="Times New Roman"/>
              </a:defRPr>
            </a:lvl1pPr>
          </a:lstStyle>
          <a:p>
            <a:r>
              <a:t>Galactic astrophysics</a:t>
            </a:r>
          </a:p>
        </p:txBody>
      </p:sp>
      <p:grpSp>
        <p:nvGrpSpPr>
          <p:cNvPr id="620" name="Agrupar"/>
          <p:cNvGrpSpPr/>
          <p:nvPr/>
        </p:nvGrpSpPr>
        <p:grpSpPr>
          <a:xfrm>
            <a:off x="9605968" y="5361938"/>
            <a:ext cx="14726183" cy="7090983"/>
            <a:chOff x="0" y="0"/>
            <a:chExt cx="14726181" cy="7090982"/>
          </a:xfrm>
        </p:grpSpPr>
        <p:pic>
          <p:nvPicPr>
            <p:cNvPr id="618" name="LB_vs_PLCK_353GHz_lIC_Equivalent_SN3_ter.pdf" descr="LB_vs_PLCK_353GHz_lIC_Equivalent_SN3_ter.pdf"/>
            <p:cNvPicPr>
              <a:picLocks noChangeAspect="1"/>
            </p:cNvPicPr>
            <p:nvPr/>
          </p:nvPicPr>
          <p:blipFill>
            <a:blip r:embed="rId3"/>
            <a:srcRect l="51269" t="9414" r="8328"/>
            <a:stretch>
              <a:fillRect/>
            </a:stretch>
          </p:blipFill>
          <p:spPr>
            <a:xfrm>
              <a:off x="6292455" y="0"/>
              <a:ext cx="8433727" cy="7090983"/>
            </a:xfrm>
            <a:prstGeom prst="rect">
              <a:avLst/>
            </a:prstGeom>
            <a:ln w="12700" cap="flat">
              <a:noFill/>
              <a:miter lim="400000"/>
            </a:ln>
            <a:effectLst/>
          </p:spPr>
        </p:pic>
        <p:pic>
          <p:nvPicPr>
            <p:cNvPr id="619" name="LB_vs_PLCK_353GHz_lIC_Equivalent_SN3_ter.pdf" descr="LB_vs_PLCK_353GHz_lIC_Equivalent_SN3_ter.pdf"/>
            <p:cNvPicPr>
              <a:picLocks noChangeAspect="1"/>
            </p:cNvPicPr>
            <p:nvPr/>
          </p:nvPicPr>
          <p:blipFill>
            <a:blip r:embed="rId3"/>
            <a:srcRect l="13515" t="9414" r="55237"/>
            <a:stretch>
              <a:fillRect/>
            </a:stretch>
          </p:blipFill>
          <p:spPr>
            <a:xfrm>
              <a:off x="0" y="98671"/>
              <a:ext cx="6341337" cy="6893695"/>
            </a:xfrm>
            <a:prstGeom prst="rect">
              <a:avLst/>
            </a:prstGeom>
            <a:ln w="12700" cap="flat">
              <a:noFill/>
              <a:miter lim="400000"/>
            </a:ln>
            <a:effectLst/>
          </p:spPr>
        </p:pic>
      </p:grpSp>
      <p:sp>
        <p:nvSpPr>
          <p:cNvPr id="621" name="LiteBIRD will provide 15 high-sensitivity polarization full-sky maps from 40 to 402 GHz…"/>
          <p:cNvSpPr txBox="1"/>
          <p:nvPr/>
        </p:nvSpPr>
        <p:spPr>
          <a:xfrm>
            <a:off x="557383" y="2589579"/>
            <a:ext cx="20177836" cy="179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chor="ctr">
            <a:spAutoFit/>
          </a:bodyPr>
          <a:lstStyle/>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i="1"/>
              <a:t>LiteBIRD</a:t>
            </a:r>
            <a:r>
              <a:t> will provide 15 high-sensitivity polarization full-sky maps from 40 to 402 GHz</a:t>
            </a:r>
          </a:p>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Sensitivity improved by a factor of 5 at 40 GHz and 10 at 402, with respect to Planck</a:t>
            </a:r>
          </a:p>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Gain in spectral resolution</a:t>
            </a:r>
          </a:p>
        </p:txBody>
      </p:sp>
      <p:sp>
        <p:nvSpPr>
          <p:cNvPr id="622" name="Wealth of Galactic science possible:…"/>
          <p:cNvSpPr txBox="1"/>
          <p:nvPr/>
        </p:nvSpPr>
        <p:spPr>
          <a:xfrm>
            <a:off x="351082" y="5812563"/>
            <a:ext cx="9032547" cy="57955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b="1">
                <a:solidFill>
                  <a:srgbClr val="FF9934"/>
                </a:solidFill>
              </a:rPr>
              <a:t>Wealth of Galactic science possible</a:t>
            </a:r>
            <a:r>
              <a:t>:</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Geometry of the Galactic magnetic field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Interstellar turbulence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Dust composition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Grain alignment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Cold clumps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Geometry of synchrotron-bright loops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SED of the synchrotron emission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Nature of AME and spectral variations...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 and many others! </a:t>
            </a:r>
          </a:p>
        </p:txBody>
      </p:sp>
      <p:sp>
        <p:nvSpPr>
          <p:cNvPr id="2" name="スライド番号プレースホルダー 1">
            <a:extLst>
              <a:ext uri="{FF2B5EF4-FFF2-40B4-BE49-F238E27FC236}">
                <a16:creationId xmlns:a16="http://schemas.microsoft.com/office/drawing/2014/main" id="{E5B5EC8B-2C64-51D4-ACE6-87C6BF19ED5A}"/>
              </a:ext>
            </a:extLst>
          </p:cNvPr>
          <p:cNvSpPr>
            <a:spLocks noGrp="1"/>
          </p:cNvSpPr>
          <p:nvPr>
            <p:ph type="sldNum" sz="quarter" idx="2"/>
          </p:nvPr>
        </p:nvSpPr>
        <p:spPr/>
        <p:txBody>
          <a:bodyPr/>
          <a:lstStyle/>
          <a:p>
            <a:fld id="{86CB4B4D-7CA3-9044-876B-883B54F8677D}" type="slidenum">
              <a:rPr lang="en-US" altLang="ja-JP" smtClean="0"/>
              <a:t>40</a:t>
            </a:fld>
            <a:endParaRPr lang="en-US" altLang="ja-JP"/>
          </a:p>
        </p:txBody>
      </p:sp>
    </p:spTree>
    <p:extLst>
      <p:ext uri="{BB962C8B-B14F-4D97-AF65-F5344CB8AC3E}">
        <p14:creationId xmlns:p14="http://schemas.microsoft.com/office/powerpoint/2010/main" val="1000629185"/>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A4192-40B3-A5E1-D3FA-796F28E5DDA8}"/>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4FE60BA-16DE-52F9-7596-F1C5CF7F5088}"/>
              </a:ext>
            </a:extLst>
          </p:cNvPr>
          <p:cNvSpPr>
            <a:spLocks noGrp="1"/>
          </p:cNvSpPr>
          <p:nvPr>
            <p:ph type="sldNum" sz="quarter" idx="2"/>
          </p:nvPr>
        </p:nvSpPr>
        <p:spPr/>
        <p:txBody>
          <a:bodyPr/>
          <a:lstStyle/>
          <a:p>
            <a:fld id="{86CB4B4D-7CA3-9044-876B-883B54F8677D}" type="slidenum">
              <a:rPr lang="en-US" altLang="ja-JP" smtClean="0"/>
              <a:t>41</a:t>
            </a:fld>
            <a:endParaRPr lang="en-US" altLang="ja-JP"/>
          </a:p>
        </p:txBody>
      </p:sp>
      <p:sp>
        <p:nvSpPr>
          <p:cNvPr id="643" name="Google Shape;98;p2"/>
          <p:cNvSpPr txBox="1"/>
          <p:nvPr/>
        </p:nvSpPr>
        <p:spPr>
          <a:xfrm>
            <a:off x="257360" y="221936"/>
            <a:ext cx="19885502"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defTabSz="914400">
              <a:defRPr sz="9000">
                <a:solidFill>
                  <a:srgbClr val="113362"/>
                </a:solidFill>
                <a:latin typeface="Times New Roman"/>
                <a:ea typeface="Times New Roman"/>
                <a:cs typeface="Times New Roman"/>
                <a:sym typeface="Times New Roman"/>
              </a:defRPr>
            </a:lvl1pPr>
          </a:lstStyle>
          <a:p>
            <a:r>
              <a:rPr dirty="0"/>
              <a:t>Polarized Compact Source Catalogues</a:t>
            </a:r>
          </a:p>
        </p:txBody>
      </p:sp>
      <p:sp>
        <p:nvSpPr>
          <p:cNvPr id="644" name="Google Shape;102;p2"/>
          <p:cNvSpPr txBox="1"/>
          <p:nvPr/>
        </p:nvSpPr>
        <p:spPr>
          <a:xfrm>
            <a:off x="378128" y="2172192"/>
            <a:ext cx="23070167" cy="27018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381000" indent="-381000" algn="l" defTabSz="914400">
              <a:spcBef>
                <a:spcPts val="1000"/>
              </a:spcBef>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Production of a </a:t>
            </a:r>
            <a:r>
              <a:rPr sz="3700" b="1" dirty="0">
                <a:solidFill>
                  <a:srgbClr val="FF9934"/>
                </a:solidFill>
              </a:rPr>
              <a:t>unique multi-frequency all-sky catalogue of polarized compact sources</a:t>
            </a:r>
            <a:r>
              <a:rPr dirty="0"/>
              <a:t> significantly improving Planck catalogues​</a:t>
            </a:r>
          </a:p>
          <a:p>
            <a:pPr marL="381000" indent="-381000" algn="l" defTabSz="914400">
              <a:spcBef>
                <a:spcPts val="1000"/>
              </a:spcBef>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Possibility to produce an Early (Launch+6 months) and a Full Mission catalogue​</a:t>
            </a:r>
          </a:p>
          <a:p>
            <a:pPr marL="381000" indent="-381000" algn="l" defTabSz="914400">
              <a:spcBef>
                <a:spcPts val="1000"/>
              </a:spcBef>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Study the impact of resolved and unresolved polarized compact source contamination in CMB analyses​</a:t>
            </a:r>
          </a:p>
        </p:txBody>
      </p:sp>
      <p:sp>
        <p:nvSpPr>
          <p:cNvPr id="645" name="Google Shape;102;p2"/>
          <p:cNvSpPr txBox="1"/>
          <p:nvPr/>
        </p:nvSpPr>
        <p:spPr>
          <a:xfrm>
            <a:off x="373547" y="11011578"/>
            <a:ext cx="24010453" cy="18763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Support to </a:t>
            </a:r>
            <a:r>
              <a:rPr sz="3700" b="1">
                <a:solidFill>
                  <a:srgbClr val="FF9934"/>
                </a:solidFill>
              </a:rPr>
              <a:t>mission operations​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Monitor pointing accuracy and calibration with astrophysical sources​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t>Monitor flaring transient events to minimize impact on TOD and map-making algorithms​</a:t>
            </a:r>
          </a:p>
        </p:txBody>
      </p:sp>
      <p:sp>
        <p:nvSpPr>
          <p:cNvPr id="646" name="Google Shape;102;p2"/>
          <p:cNvSpPr txBox="1"/>
          <p:nvPr/>
        </p:nvSpPr>
        <p:spPr>
          <a:xfrm>
            <a:off x="373547" y="4994531"/>
            <a:ext cx="15081309" cy="5876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381000"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Possible </a:t>
            </a:r>
            <a:r>
              <a:rPr sz="3700" b="1" dirty="0">
                <a:solidFill>
                  <a:srgbClr val="FF9934"/>
                </a:solidFill>
              </a:rPr>
              <a:t>scientific outcomes</a:t>
            </a:r>
            <a:r>
              <a:rPr dirty="0"/>
              <a:t> from these source catalogues​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Probe magnetic field structures in radio and dusty galaxies​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Constrain AGN structure and properties through number counts​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Measure polarization properties of faint galaxy populations via stacking ​</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Trace evolution of galactic-scale magnetic fields beyond the Milky Way​</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Enable multi-wavelength studies of galaxy dust and magnetism through cross-survey correlations​</a:t>
            </a:r>
          </a:p>
          <a:p>
            <a:pPr marL="762000" lvl="2" indent="-381000" algn="l" defTabSz="914400">
              <a:buClr>
                <a:srgbClr val="003366"/>
              </a:buClr>
              <a:buSzPct val="100000"/>
              <a:buFont typeface="Arial"/>
              <a:buChar char="•"/>
              <a:defRPr sz="3900" b="0">
                <a:solidFill>
                  <a:srgbClr val="003366"/>
                </a:solidFill>
                <a:latin typeface="Times New Roman"/>
                <a:ea typeface="Times New Roman"/>
                <a:cs typeface="Times New Roman"/>
                <a:sym typeface="Times New Roman"/>
              </a:defRPr>
            </a:pPr>
            <a:r>
              <a:rPr dirty="0"/>
              <a:t>Constrain polarization properties of the cosmic infrared background​</a:t>
            </a:r>
          </a:p>
        </p:txBody>
      </p:sp>
      <p:grpSp>
        <p:nvGrpSpPr>
          <p:cNvPr id="662" name="Agrupar"/>
          <p:cNvGrpSpPr/>
          <p:nvPr/>
        </p:nvGrpSpPr>
        <p:grpSpPr>
          <a:xfrm>
            <a:off x="14706846" y="3774408"/>
            <a:ext cx="9367028" cy="7657241"/>
            <a:chOff x="0" y="0"/>
            <a:chExt cx="9367027" cy="7657239"/>
          </a:xfrm>
        </p:grpSpPr>
        <p:sp>
          <p:nvSpPr>
            <p:cNvPr id="647" name="Google Shape;104;p2"/>
            <p:cNvSpPr txBox="1"/>
            <p:nvPr/>
          </p:nvSpPr>
          <p:spPr>
            <a:xfrm>
              <a:off x="1155829" y="0"/>
              <a:ext cx="3000001" cy="3802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lgn="l" defTabSz="914400">
                <a:defRPr sz="1400" b="0">
                  <a:latin typeface="Arial"/>
                  <a:ea typeface="Arial"/>
                  <a:cs typeface="Arial"/>
                  <a:sym typeface="Arial"/>
                </a:defRPr>
              </a:lvl1pPr>
            </a:lstStyle>
            <a:p>
              <a:r>
                <a:t> </a:t>
              </a:r>
            </a:p>
          </p:txBody>
        </p:sp>
        <p:pic>
          <p:nvPicPr>
            <p:cNvPr id="648" name="Google Shape;103;p2" descr="Google Shape;103;p2"/>
            <p:cNvPicPr>
              <a:picLocks noChangeAspect="1"/>
            </p:cNvPicPr>
            <p:nvPr/>
          </p:nvPicPr>
          <p:blipFill>
            <a:blip r:embed="rId3"/>
            <a:srcRect l="8363" t="5032" b="8287"/>
            <a:stretch>
              <a:fillRect/>
            </a:stretch>
          </p:blipFill>
          <p:spPr>
            <a:xfrm>
              <a:off x="1476761" y="1396999"/>
              <a:ext cx="7890267" cy="5254245"/>
            </a:xfrm>
            <a:prstGeom prst="rect">
              <a:avLst/>
            </a:prstGeom>
            <a:ln w="12700" cap="flat">
              <a:noFill/>
              <a:miter lim="400000"/>
            </a:ln>
            <a:effectLst/>
          </p:spPr>
        </p:pic>
        <p:sp>
          <p:nvSpPr>
            <p:cNvPr id="649" name="Google Shape;247;p27"/>
            <p:cNvSpPr txBox="1"/>
            <p:nvPr/>
          </p:nvSpPr>
          <p:spPr>
            <a:xfrm>
              <a:off x="1410008" y="6689926"/>
              <a:ext cx="945097"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a:t>
              </a:r>
            </a:p>
          </p:txBody>
        </p:sp>
        <p:sp>
          <p:nvSpPr>
            <p:cNvPr id="650" name="Google Shape;247;p27"/>
            <p:cNvSpPr txBox="1"/>
            <p:nvPr/>
          </p:nvSpPr>
          <p:spPr>
            <a:xfrm>
              <a:off x="2973159" y="6689926"/>
              <a:ext cx="945097"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5</a:t>
              </a:r>
            </a:p>
          </p:txBody>
        </p:sp>
        <p:sp>
          <p:nvSpPr>
            <p:cNvPr id="651" name="Google Shape;247;p27"/>
            <p:cNvSpPr txBox="1"/>
            <p:nvPr/>
          </p:nvSpPr>
          <p:spPr>
            <a:xfrm>
              <a:off x="4587109" y="6689926"/>
              <a:ext cx="945096"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10</a:t>
              </a:r>
            </a:p>
          </p:txBody>
        </p:sp>
        <p:sp>
          <p:nvSpPr>
            <p:cNvPr id="652" name="Google Shape;247;p27"/>
            <p:cNvSpPr txBox="1"/>
            <p:nvPr/>
          </p:nvSpPr>
          <p:spPr>
            <a:xfrm>
              <a:off x="6201060" y="6689926"/>
              <a:ext cx="945097"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15</a:t>
              </a:r>
            </a:p>
          </p:txBody>
        </p:sp>
        <p:sp>
          <p:nvSpPr>
            <p:cNvPr id="653" name="Google Shape;247;p27"/>
            <p:cNvSpPr txBox="1"/>
            <p:nvPr/>
          </p:nvSpPr>
          <p:spPr>
            <a:xfrm>
              <a:off x="7891211" y="6689926"/>
              <a:ext cx="945096"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20</a:t>
              </a:r>
            </a:p>
          </p:txBody>
        </p:sp>
        <p:sp>
          <p:nvSpPr>
            <p:cNvPr id="654" name="Google Shape;247;p27"/>
            <p:cNvSpPr txBox="1"/>
            <p:nvPr/>
          </p:nvSpPr>
          <p:spPr>
            <a:xfrm>
              <a:off x="593009" y="6402968"/>
              <a:ext cx="945096"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a:t>
              </a:r>
            </a:p>
          </p:txBody>
        </p:sp>
        <p:sp>
          <p:nvSpPr>
            <p:cNvPr id="655" name="Google Shape;247;p27"/>
            <p:cNvSpPr txBox="1"/>
            <p:nvPr/>
          </p:nvSpPr>
          <p:spPr>
            <a:xfrm>
              <a:off x="223608" y="5124374"/>
              <a:ext cx="1161714" cy="50701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0.10</a:t>
              </a:r>
            </a:p>
          </p:txBody>
        </p:sp>
        <p:sp>
          <p:nvSpPr>
            <p:cNvPr id="656" name="Google Shape;247;p27"/>
            <p:cNvSpPr txBox="1"/>
            <p:nvPr/>
          </p:nvSpPr>
          <p:spPr>
            <a:xfrm>
              <a:off x="223608" y="3845779"/>
              <a:ext cx="1161714"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0.20</a:t>
              </a:r>
            </a:p>
          </p:txBody>
        </p:sp>
        <p:sp>
          <p:nvSpPr>
            <p:cNvPr id="657" name="Google Shape;247;p27"/>
            <p:cNvSpPr txBox="1"/>
            <p:nvPr/>
          </p:nvSpPr>
          <p:spPr>
            <a:xfrm>
              <a:off x="223608" y="2498796"/>
              <a:ext cx="1161714"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0.30</a:t>
              </a:r>
            </a:p>
          </p:txBody>
        </p:sp>
        <p:sp>
          <p:nvSpPr>
            <p:cNvPr id="658" name="Google Shape;247;p27"/>
            <p:cNvSpPr txBox="1"/>
            <p:nvPr/>
          </p:nvSpPr>
          <p:spPr>
            <a:xfrm>
              <a:off x="223608" y="1288592"/>
              <a:ext cx="1161714" cy="507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gn="l" defTabSz="914400">
                <a:buClr>
                  <a:srgbClr val="113362"/>
                </a:buClr>
                <a:buFont typeface="Arial"/>
                <a:defRPr b="0">
                  <a:latin typeface="Times New Roman"/>
                  <a:ea typeface="Times New Roman"/>
                  <a:cs typeface="Times New Roman"/>
                  <a:sym typeface="Times New Roman"/>
                </a:defRPr>
              </a:lvl1pPr>
            </a:lstStyle>
            <a:p>
              <a:r>
                <a:t>0.40</a:t>
              </a:r>
            </a:p>
          </p:txBody>
        </p:sp>
        <p:sp>
          <p:nvSpPr>
            <p:cNvPr id="659" name="Google Shape;247;p27"/>
            <p:cNvSpPr txBox="1"/>
            <p:nvPr/>
          </p:nvSpPr>
          <p:spPr>
            <a:xfrm>
              <a:off x="2471030" y="7159439"/>
              <a:ext cx="5901733" cy="497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defTabSz="914400">
                <a:buClr>
                  <a:srgbClr val="113362"/>
                </a:buClr>
                <a:buFont typeface="Arial"/>
                <a:defRPr sz="2800" b="0">
                  <a:latin typeface="Gill Sans"/>
                  <a:ea typeface="Gill Sans"/>
                  <a:cs typeface="Gill Sans"/>
                  <a:sym typeface="Gill Sans"/>
                </a:defRPr>
              </a:lvl1pPr>
            </a:lstStyle>
            <a:p>
              <a:r>
                <a:t>Polarization fraction (%)</a:t>
              </a:r>
            </a:p>
          </p:txBody>
        </p:sp>
        <p:sp>
          <p:nvSpPr>
            <p:cNvPr id="660" name="Google Shape;247;p27"/>
            <p:cNvSpPr txBox="1"/>
            <p:nvPr/>
          </p:nvSpPr>
          <p:spPr>
            <a:xfrm rot="16200000">
              <a:off x="-2701966" y="4098966"/>
              <a:ext cx="5901733" cy="497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defTabSz="914400">
                <a:buClr>
                  <a:srgbClr val="113362"/>
                </a:buClr>
                <a:buFont typeface="Arial"/>
                <a:defRPr sz="2800" b="0">
                  <a:latin typeface="Gill Sans"/>
                  <a:ea typeface="Gill Sans"/>
                  <a:cs typeface="Gill Sans"/>
                  <a:sym typeface="Gill Sans"/>
                </a:defRPr>
              </a:lvl1pPr>
            </a:lstStyle>
            <a:p>
              <a:r>
                <a:t>Normalized histogram</a:t>
              </a:r>
            </a:p>
          </p:txBody>
        </p:sp>
        <p:sp>
          <p:nvSpPr>
            <p:cNvPr id="661" name="Google Shape;247;p27"/>
            <p:cNvSpPr txBox="1"/>
            <p:nvPr/>
          </p:nvSpPr>
          <p:spPr>
            <a:xfrm>
              <a:off x="2471030" y="2498796"/>
              <a:ext cx="5901733" cy="497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defTabSz="914400">
                <a:buClr>
                  <a:srgbClr val="113362"/>
                </a:buClr>
                <a:buFont typeface="Arial"/>
                <a:defRPr sz="2800" b="0">
                  <a:latin typeface="Gill Sans"/>
                  <a:ea typeface="Gill Sans"/>
                  <a:cs typeface="Gill Sans"/>
                  <a:sym typeface="Gill Sans"/>
                </a:defRPr>
              </a:lvl1pPr>
            </a:lstStyle>
            <a:p>
              <a:r>
                <a:t>3.5 detections above |b| &gt; 10º</a:t>
              </a:r>
            </a:p>
          </p:txBody>
        </p:sp>
      </p:grpSp>
    </p:spTree>
    <p:extLst>
      <p:ext uri="{BB962C8B-B14F-4D97-AF65-F5344CB8AC3E}">
        <p14:creationId xmlns:p14="http://schemas.microsoft.com/office/powerpoint/2010/main" val="374199356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2B98F-B673-B1E2-6C99-B2541CBBD19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98C4BB7-D0C2-E301-6A29-7A4BE7E048F3}"/>
              </a:ext>
            </a:extLst>
          </p:cNvPr>
          <p:cNvSpPr>
            <a:spLocks noGrp="1"/>
          </p:cNvSpPr>
          <p:nvPr>
            <p:ph type="title"/>
          </p:nvPr>
        </p:nvSpPr>
        <p:spPr/>
        <p:txBody>
          <a:bodyPr>
            <a:normAutofit/>
          </a:bodyPr>
          <a:lstStyle/>
          <a:p>
            <a:r>
              <a:rPr kumimoji="1" lang="en-US" altLang="ja-JP" sz="9600" dirty="0"/>
              <a:t>Future large (medium) missions</a:t>
            </a:r>
            <a:endParaRPr kumimoji="1" lang="ja-JP" altLang="en-US" sz="9600" dirty="0"/>
          </a:p>
        </p:txBody>
      </p:sp>
      <p:sp>
        <p:nvSpPr>
          <p:cNvPr id="3" name="コンテンツ プレースホルダー 2">
            <a:extLst>
              <a:ext uri="{FF2B5EF4-FFF2-40B4-BE49-F238E27FC236}">
                <a16:creationId xmlns:a16="http://schemas.microsoft.com/office/drawing/2014/main" id="{E3293FE3-35C1-0412-B7CC-0ACE4E467BFB}"/>
              </a:ext>
            </a:extLst>
          </p:cNvPr>
          <p:cNvSpPr>
            <a:spLocks noGrp="1"/>
          </p:cNvSpPr>
          <p:nvPr>
            <p:ph idx="1"/>
          </p:nvPr>
        </p:nvSpPr>
        <p:spPr>
          <a:xfrm>
            <a:off x="861782" y="2996756"/>
            <a:ext cx="18004394" cy="3861244"/>
          </a:xfrm>
        </p:spPr>
        <p:txBody>
          <a:bodyPr>
            <a:normAutofit/>
          </a:bodyPr>
          <a:lstStyle/>
          <a:p>
            <a:r>
              <a:rPr lang="en-US" altLang="ja-JP" sz="6600" dirty="0"/>
              <a:t>Martian Moons eXploration (</a:t>
            </a:r>
            <a:r>
              <a:rPr lang="en-US" altLang="ja-JP" sz="6600" b="1" dirty="0"/>
              <a:t>MMX</a:t>
            </a:r>
            <a:r>
              <a:rPr lang="en-US" altLang="ja-JP" sz="6600" dirty="0"/>
              <a:t>; FY 2026)</a:t>
            </a:r>
            <a:endParaRPr kumimoji="1" lang="en-US" altLang="ja-JP" sz="6600" dirty="0"/>
          </a:p>
          <a:p>
            <a:pPr lvl="1"/>
            <a:r>
              <a:rPr kumimoji="1" lang="en-US" altLang="ja-JP" dirty="0"/>
              <a:t>Sa</a:t>
            </a:r>
            <a:r>
              <a:rPr lang="en-US" altLang="ja-JP" dirty="0"/>
              <a:t>mple return from Phobos</a:t>
            </a:r>
            <a:endParaRPr kumimoji="1" lang="ja-JP" altLang="en-US" dirty="0"/>
          </a:p>
        </p:txBody>
      </p:sp>
      <p:pic>
        <p:nvPicPr>
          <p:cNvPr id="3074" name="Picture 2" descr="火星衛星探査計画（MMX）">
            <a:extLst>
              <a:ext uri="{FF2B5EF4-FFF2-40B4-BE49-F238E27FC236}">
                <a16:creationId xmlns:a16="http://schemas.microsoft.com/office/drawing/2014/main" id="{59395315-E076-AE19-C78A-81576DB01B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6591" y="5113980"/>
            <a:ext cx="10644346" cy="6575840"/>
          </a:xfrm>
          <a:prstGeom prst="rect">
            <a:avLst/>
          </a:prstGeom>
          <a:noFill/>
          <a:extLst>
            <a:ext uri="{909E8E84-426E-40DD-AFC4-6F175D3DCCD1}">
              <a14:hiddenFill xmlns:a14="http://schemas.microsoft.com/office/drawing/2010/main">
                <a:solidFill>
                  <a:srgbClr val="FFFFFF"/>
                </a:solidFill>
              </a14:hiddenFill>
            </a:ext>
          </a:extLst>
        </p:spPr>
      </p:pic>
      <p:sp>
        <p:nvSpPr>
          <p:cNvPr id="4" name="コンテンツ プレースホルダー 2">
            <a:extLst>
              <a:ext uri="{FF2B5EF4-FFF2-40B4-BE49-F238E27FC236}">
                <a16:creationId xmlns:a16="http://schemas.microsoft.com/office/drawing/2014/main" id="{E2A99C79-CCAB-09E9-B38A-F650CD7D8E6E}"/>
              </a:ext>
            </a:extLst>
          </p:cNvPr>
          <p:cNvSpPr txBox="1">
            <a:spLocks/>
          </p:cNvSpPr>
          <p:nvPr/>
        </p:nvSpPr>
        <p:spPr>
          <a:xfrm>
            <a:off x="861782" y="8788622"/>
            <a:ext cx="18004394" cy="3861244"/>
          </a:xfrm>
          <a:prstGeom prst="rect">
            <a:avLst/>
          </a:prstGeom>
        </p:spPr>
        <p:txBody>
          <a:bodyPr vert="horz" lIns="182880" tIns="91440" rIns="182880" bIns="9144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7200" dirty="0" err="1"/>
              <a:t>LiteBIRD</a:t>
            </a:r>
            <a:r>
              <a:rPr lang="en-US" altLang="ja-JP" sz="7200" dirty="0"/>
              <a:t> (2030’s)</a:t>
            </a:r>
          </a:p>
        </p:txBody>
      </p:sp>
    </p:spTree>
    <p:extLst>
      <p:ext uri="{BB962C8B-B14F-4D97-AF65-F5344CB8AC3E}">
        <p14:creationId xmlns:p14="http://schemas.microsoft.com/office/powerpoint/2010/main" val="727414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LiteBIRD overview"/>
          <p:cNvSpPr txBox="1"/>
          <p:nvPr/>
        </p:nvSpPr>
        <p:spPr>
          <a:xfrm>
            <a:off x="257412" y="95291"/>
            <a:ext cx="9367949" cy="1487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214" name="Google Shape;247;p27"/>
          <p:cNvSpPr txBox="1"/>
          <p:nvPr/>
        </p:nvSpPr>
        <p:spPr>
          <a:xfrm>
            <a:off x="3670884" y="3314240"/>
            <a:ext cx="17393366" cy="50782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t>LiteBIRD</a:t>
            </a:r>
            <a:r>
              <a:rPr lang="en-US" sz="5400" dirty="0"/>
              <a:t> o</a:t>
            </a:r>
            <a:r>
              <a:rPr lang="en-US" altLang="ja-JP" sz="5400" dirty="0"/>
              <a:t>verview</a:t>
            </a:r>
            <a:endParaRPr lang="en-US" sz="5400" dirty="0"/>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Mission goals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grpSp>
        <p:nvGrpSpPr>
          <p:cNvPr id="272" name="Agrupar"/>
          <p:cNvGrpSpPr/>
          <p:nvPr/>
        </p:nvGrpSpPr>
        <p:grpSpPr>
          <a:xfrm>
            <a:off x="-30867" y="-24578"/>
            <a:ext cx="24445734" cy="2203998"/>
            <a:chOff x="0" y="0"/>
            <a:chExt cx="24445732" cy="2203997"/>
          </a:xfrm>
        </p:grpSpPr>
        <p:sp>
          <p:nvSpPr>
            <p:cNvPr id="264" name="Rectángulo"/>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5" name="Rectángulo"/>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6" name="Rectángulo"/>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7" name="Triángulo"/>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8" name="Triángulo"/>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9" name="Triángulo"/>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70" name="Círculo"/>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271" name="LiteBIRD-logo-posi-RGB.png" descr="LiteBIRD-logo-posi-RGB.png"/>
            <p:cNvPicPr>
              <a:picLocks noChangeAspect="1"/>
            </p:cNvPicPr>
            <p:nvPr/>
          </p:nvPicPr>
          <p:blipFill>
            <a:blip r:embed="rId3"/>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2" name="スライド番号プレースホルダー 1">
            <a:extLst>
              <a:ext uri="{FF2B5EF4-FFF2-40B4-BE49-F238E27FC236}">
                <a16:creationId xmlns:a16="http://schemas.microsoft.com/office/drawing/2014/main" id="{BA8061FE-A53E-0B12-D0CF-3C9F0FFF632D}"/>
              </a:ext>
            </a:extLst>
          </p:cNvPr>
          <p:cNvSpPr>
            <a:spLocks noGrp="1"/>
          </p:cNvSpPr>
          <p:nvPr>
            <p:ph type="sldNum" sz="quarter" idx="2"/>
          </p:nvPr>
        </p:nvSpPr>
        <p:spPr/>
        <p:txBody>
          <a:bodyPr/>
          <a:lstStyle/>
          <a:p>
            <a:fld id="{86CB4B4D-7CA3-9044-876B-883B54F8677D}" type="slidenum">
              <a:rPr lang="en-US" altLang="ja-JP" smtClean="0"/>
              <a:t>6</a:t>
            </a:fld>
            <a:endParaRPr lang="en-US" altLang="ja-JP"/>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B4FAD-9D0D-E902-20FC-DB6CF9A0BAAE}"/>
            </a:ext>
          </a:extLst>
        </p:cNvPr>
        <p:cNvGrpSpPr/>
        <p:nvPr/>
      </p:nvGrpSpPr>
      <p:grpSpPr>
        <a:xfrm>
          <a:off x="0" y="0"/>
          <a:ext cx="0" cy="0"/>
          <a:chOff x="0" y="0"/>
          <a:chExt cx="0" cy="0"/>
        </a:xfrm>
      </p:grpSpPr>
      <p:sp>
        <p:nvSpPr>
          <p:cNvPr id="213" name="LiteBIRD overview">
            <a:extLst>
              <a:ext uri="{FF2B5EF4-FFF2-40B4-BE49-F238E27FC236}">
                <a16:creationId xmlns:a16="http://schemas.microsoft.com/office/drawing/2014/main" id="{CDEBD556-8E99-B802-159B-032BBB1E741A}"/>
              </a:ext>
            </a:extLst>
          </p:cNvPr>
          <p:cNvSpPr txBox="1"/>
          <p:nvPr/>
        </p:nvSpPr>
        <p:spPr>
          <a:xfrm>
            <a:off x="257412" y="95291"/>
            <a:ext cx="9367949"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dirty="0"/>
              <a:t>Content of the talk</a:t>
            </a:r>
            <a:endParaRPr dirty="0"/>
          </a:p>
        </p:txBody>
      </p:sp>
      <p:sp>
        <p:nvSpPr>
          <p:cNvPr id="214" name="Google Shape;247;p27">
            <a:extLst>
              <a:ext uri="{FF2B5EF4-FFF2-40B4-BE49-F238E27FC236}">
                <a16:creationId xmlns:a16="http://schemas.microsoft.com/office/drawing/2014/main" id="{9B4A5D67-BE89-E410-FEEE-252D0FB1BC80}"/>
              </a:ext>
            </a:extLst>
          </p:cNvPr>
          <p:cNvSpPr txBox="1"/>
          <p:nvPr/>
        </p:nvSpPr>
        <p:spPr>
          <a:xfrm>
            <a:off x="3670884" y="3314240"/>
            <a:ext cx="17393366" cy="5078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a:spAutoFit/>
          </a:bodyPr>
          <a:lstStyle/>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err="1">
                <a:solidFill>
                  <a:srgbClr val="FF0000"/>
                </a:solidFill>
              </a:rPr>
              <a:t>LiteBIRD</a:t>
            </a:r>
            <a:r>
              <a:rPr lang="en-US" sz="5400" dirty="0">
                <a:solidFill>
                  <a:srgbClr val="FF0000"/>
                </a:solidFill>
              </a:rPr>
              <a:t> o</a:t>
            </a:r>
            <a:r>
              <a:rPr lang="en-US" altLang="ja-JP" sz="5400" dirty="0">
                <a:solidFill>
                  <a:srgbClr val="FF0000"/>
                </a:solidFill>
              </a:rPr>
              <a:t>verview</a:t>
            </a:r>
            <a:endParaRPr lang="en-US" sz="5400" dirty="0">
              <a:solidFill>
                <a:srgbClr val="FF0000"/>
              </a:solidFill>
            </a:endParaRP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Cosmic inflation and B-mode polarization</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Mission goals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Space craft and instruments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Expected science outcomes</a:t>
            </a:r>
          </a:p>
          <a:p>
            <a:pPr marL="1143000" indent="-1143000" algn="l" defTabSz="914400">
              <a:buClr>
                <a:srgbClr val="113362"/>
              </a:buClr>
              <a:buSzPts val="3900"/>
              <a:buFont typeface="+mj-lt"/>
              <a:buAutoNum type="arabicPeriod"/>
              <a:defRPr sz="3900" b="0">
                <a:solidFill>
                  <a:srgbClr val="113362"/>
                </a:solidFill>
                <a:latin typeface="Times New Roman"/>
                <a:ea typeface="Times New Roman"/>
                <a:cs typeface="Times New Roman"/>
                <a:sym typeface="Times New Roman"/>
              </a:defRPr>
            </a:pPr>
            <a:r>
              <a:rPr lang="en-US" sz="5400" dirty="0">
                <a:solidFill>
                  <a:srgbClr val="113362"/>
                </a:solidFill>
                <a:latin typeface="Times New Roman"/>
                <a:cs typeface="Times New Roman"/>
              </a:rPr>
              <a:t>Summary</a:t>
            </a:r>
            <a:endParaRPr sz="5400" dirty="0">
              <a:solidFill>
                <a:srgbClr val="113362"/>
              </a:solidFill>
              <a:latin typeface="Times New Roman"/>
              <a:cs typeface="Times New Roman"/>
            </a:endParaRPr>
          </a:p>
        </p:txBody>
      </p:sp>
      <p:grpSp>
        <p:nvGrpSpPr>
          <p:cNvPr id="272" name="Agrupar">
            <a:extLst>
              <a:ext uri="{FF2B5EF4-FFF2-40B4-BE49-F238E27FC236}">
                <a16:creationId xmlns:a16="http://schemas.microsoft.com/office/drawing/2014/main" id="{343E9F66-A1FA-9F4B-9C6A-74C84A4A1B11}"/>
              </a:ext>
            </a:extLst>
          </p:cNvPr>
          <p:cNvGrpSpPr/>
          <p:nvPr/>
        </p:nvGrpSpPr>
        <p:grpSpPr>
          <a:xfrm>
            <a:off x="-30867" y="-24578"/>
            <a:ext cx="24445734" cy="2203998"/>
            <a:chOff x="0" y="0"/>
            <a:chExt cx="24445732" cy="2203997"/>
          </a:xfrm>
        </p:grpSpPr>
        <p:sp>
          <p:nvSpPr>
            <p:cNvPr id="264" name="Rectángulo">
              <a:extLst>
                <a:ext uri="{FF2B5EF4-FFF2-40B4-BE49-F238E27FC236}">
                  <a16:creationId xmlns:a16="http://schemas.microsoft.com/office/drawing/2014/main" id="{1112D3AE-127C-DD73-978F-7AD77D6BBBCC}"/>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5" name="Rectángulo">
              <a:extLst>
                <a:ext uri="{FF2B5EF4-FFF2-40B4-BE49-F238E27FC236}">
                  <a16:creationId xmlns:a16="http://schemas.microsoft.com/office/drawing/2014/main" id="{8E04EB1A-710C-BFD6-B821-4B3369C00AFB}"/>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6" name="Rectángulo">
              <a:extLst>
                <a:ext uri="{FF2B5EF4-FFF2-40B4-BE49-F238E27FC236}">
                  <a16:creationId xmlns:a16="http://schemas.microsoft.com/office/drawing/2014/main" id="{0AA62878-0943-2428-539F-5A5C94150EB4}"/>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7" name="Triángulo">
              <a:extLst>
                <a:ext uri="{FF2B5EF4-FFF2-40B4-BE49-F238E27FC236}">
                  <a16:creationId xmlns:a16="http://schemas.microsoft.com/office/drawing/2014/main" id="{EBCFB6F4-CDD8-CEF9-00BA-B1EEFFB7DE79}"/>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8" name="Triángulo">
              <a:extLst>
                <a:ext uri="{FF2B5EF4-FFF2-40B4-BE49-F238E27FC236}">
                  <a16:creationId xmlns:a16="http://schemas.microsoft.com/office/drawing/2014/main" id="{0D49F4F1-7C2A-9C28-909C-A3408FCF5D1D}"/>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9" name="Triángulo">
              <a:extLst>
                <a:ext uri="{FF2B5EF4-FFF2-40B4-BE49-F238E27FC236}">
                  <a16:creationId xmlns:a16="http://schemas.microsoft.com/office/drawing/2014/main" id="{1D646344-0813-D0CD-7510-C085B66DF354}"/>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70" name="Círculo">
              <a:extLst>
                <a:ext uri="{FF2B5EF4-FFF2-40B4-BE49-F238E27FC236}">
                  <a16:creationId xmlns:a16="http://schemas.microsoft.com/office/drawing/2014/main" id="{C650FA44-61CD-F5F0-350F-D8395C8B74E0}"/>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271" name="LiteBIRD-logo-posi-RGB.png" descr="LiteBIRD-logo-posi-RGB.png">
              <a:extLst>
                <a:ext uri="{FF2B5EF4-FFF2-40B4-BE49-F238E27FC236}">
                  <a16:creationId xmlns:a16="http://schemas.microsoft.com/office/drawing/2014/main" id="{325AF256-FFD9-AE10-3874-323E29D3F7C1}"/>
                </a:ext>
              </a:extLst>
            </p:cNvPr>
            <p:cNvPicPr>
              <a:picLocks noChangeAspect="1"/>
            </p:cNvPicPr>
            <p:nvPr/>
          </p:nvPicPr>
          <p:blipFill>
            <a:blip r:embed="rId3"/>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sp>
        <p:nvSpPr>
          <p:cNvPr id="2" name="スライド番号プレースホルダー 1">
            <a:extLst>
              <a:ext uri="{FF2B5EF4-FFF2-40B4-BE49-F238E27FC236}">
                <a16:creationId xmlns:a16="http://schemas.microsoft.com/office/drawing/2014/main" id="{38BA35F9-1F9B-D34D-7623-2BF95960D42E}"/>
              </a:ext>
            </a:extLst>
          </p:cNvPr>
          <p:cNvSpPr>
            <a:spLocks noGrp="1"/>
          </p:cNvSpPr>
          <p:nvPr>
            <p:ph type="sldNum" sz="quarter" idx="2"/>
          </p:nvPr>
        </p:nvSpPr>
        <p:spPr/>
        <p:txBody>
          <a:bodyPr/>
          <a:lstStyle/>
          <a:p>
            <a:fld id="{86CB4B4D-7CA3-9044-876B-883B54F8677D}" type="slidenum">
              <a:rPr lang="en-US" altLang="ja-JP" smtClean="0"/>
              <a:t>7</a:t>
            </a:fld>
            <a:endParaRPr lang="en-US" altLang="ja-JP"/>
          </a:p>
        </p:txBody>
      </p:sp>
    </p:spTree>
    <p:extLst>
      <p:ext uri="{BB962C8B-B14F-4D97-AF65-F5344CB8AC3E}">
        <p14:creationId xmlns:p14="http://schemas.microsoft.com/office/powerpoint/2010/main" val="391498975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E99C0-CCCE-8A8A-82C3-8F1646772B7B}"/>
            </a:ext>
          </a:extLst>
        </p:cNvPr>
        <p:cNvGrpSpPr/>
        <p:nvPr/>
      </p:nvGrpSpPr>
      <p:grpSpPr>
        <a:xfrm>
          <a:off x="0" y="0"/>
          <a:ext cx="0" cy="0"/>
          <a:chOff x="0" y="0"/>
          <a:chExt cx="0" cy="0"/>
        </a:xfrm>
      </p:grpSpPr>
      <p:pic>
        <p:nvPicPr>
          <p:cNvPr id="212" name="Google Shape;248;p27" descr="Google Shape;248;p27">
            <a:extLst>
              <a:ext uri="{FF2B5EF4-FFF2-40B4-BE49-F238E27FC236}">
                <a16:creationId xmlns:a16="http://schemas.microsoft.com/office/drawing/2014/main" id="{41F8F53F-C6E6-230D-37C5-828CA201E811}"/>
              </a:ext>
            </a:extLst>
          </p:cNvPr>
          <p:cNvPicPr>
            <a:picLocks noChangeAspect="1"/>
          </p:cNvPicPr>
          <p:nvPr/>
        </p:nvPicPr>
        <p:blipFill>
          <a:blip r:embed="rId3"/>
          <a:stretch>
            <a:fillRect/>
          </a:stretch>
        </p:blipFill>
        <p:spPr>
          <a:xfrm>
            <a:off x="21217241" y="2175972"/>
            <a:ext cx="2932503" cy="10731718"/>
          </a:xfrm>
          <a:prstGeom prst="rect">
            <a:avLst/>
          </a:prstGeom>
          <a:ln w="12700">
            <a:miter lim="400000"/>
          </a:ln>
        </p:spPr>
      </p:pic>
      <p:sp>
        <p:nvSpPr>
          <p:cNvPr id="213" name="LiteBIRD overview">
            <a:extLst>
              <a:ext uri="{FF2B5EF4-FFF2-40B4-BE49-F238E27FC236}">
                <a16:creationId xmlns:a16="http://schemas.microsoft.com/office/drawing/2014/main" id="{A9BEB0F0-907F-07BD-CB18-85762356356B}"/>
              </a:ext>
            </a:extLst>
          </p:cNvPr>
          <p:cNvSpPr txBox="1"/>
          <p:nvPr/>
        </p:nvSpPr>
        <p:spPr>
          <a:xfrm>
            <a:off x="257412" y="95291"/>
            <a:ext cx="10650351"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lang="en-US" i="1" dirty="0"/>
              <a:t>1. </a:t>
            </a:r>
            <a:r>
              <a:rPr i="1" dirty="0" err="1"/>
              <a:t>LiteBIRD</a:t>
            </a:r>
            <a:r>
              <a:rPr dirty="0"/>
              <a:t> overview</a:t>
            </a:r>
          </a:p>
        </p:txBody>
      </p:sp>
      <p:sp>
        <p:nvSpPr>
          <p:cNvPr id="214" name="Google Shape;247;p27">
            <a:extLst>
              <a:ext uri="{FF2B5EF4-FFF2-40B4-BE49-F238E27FC236}">
                <a16:creationId xmlns:a16="http://schemas.microsoft.com/office/drawing/2014/main" id="{0AA0B160-08F9-6A45-C36D-E5CF2EDEE851}"/>
              </a:ext>
            </a:extLst>
          </p:cNvPr>
          <p:cNvSpPr txBox="1"/>
          <p:nvPr/>
        </p:nvSpPr>
        <p:spPr>
          <a:xfrm>
            <a:off x="299723" y="2175972"/>
            <a:ext cx="15224778" cy="50474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p>
            <a:pPr marL="381000" indent="-381000" algn="l" defTabSz="914400">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Lite (Light) spacecraft for the study of </a:t>
            </a:r>
            <a:r>
              <a:rPr sz="3900" dirty="0">
                <a:solidFill>
                  <a:srgbClr val="FF0000"/>
                </a:solidFill>
                <a:latin typeface="Times New Roman"/>
                <a:cs typeface="Times New Roman"/>
              </a:rPr>
              <a:t>B-mode polarization and Inflation </a:t>
            </a:r>
            <a:r>
              <a:rPr dirty="0"/>
              <a:t>from </a:t>
            </a:r>
            <a:r>
              <a:rPr lang="en-US" dirty="0"/>
              <a:t>C</a:t>
            </a:r>
            <a:r>
              <a:rPr dirty="0"/>
              <a:t>osmic</a:t>
            </a:r>
            <a:r>
              <a:rPr lang="en-US" dirty="0"/>
              <a:t> Microwave B</a:t>
            </a:r>
            <a:r>
              <a:rPr dirty="0"/>
              <a:t>ackground </a:t>
            </a:r>
            <a:r>
              <a:rPr lang="en-US" dirty="0"/>
              <a:t> (CMB) r</a:t>
            </a:r>
            <a:r>
              <a:rPr dirty="0"/>
              <a:t>adiation </a:t>
            </a:r>
            <a:r>
              <a:rPr lang="en-US" dirty="0"/>
              <a:t>d</a:t>
            </a:r>
            <a:r>
              <a:rPr dirty="0"/>
              <a:t>etection</a:t>
            </a:r>
          </a:p>
          <a:p>
            <a:pPr marL="381000" indent="-381000" algn="l" defTabSz="914400">
              <a:spcBef>
                <a:spcPts val="3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JAXA’s L-class mission selected in May 2019 to be launched by JAXA’s H3 rocket</a:t>
            </a:r>
          </a:p>
          <a:p>
            <a:pPr marL="381000" indent="-381000" algn="l" defTabSz="914400">
              <a:spcBef>
                <a:spcPts val="300"/>
              </a:spcBef>
              <a:buClr>
                <a:srgbClr val="113362"/>
              </a:buClr>
              <a:buSzPts val="3900"/>
              <a:buFont typeface="Arial"/>
              <a:buChar char="•"/>
              <a:defRPr sz="3900">
                <a:solidFill>
                  <a:srgbClr val="113362"/>
                </a:solidFill>
                <a:latin typeface="Times New Roman"/>
                <a:ea typeface="Times New Roman"/>
                <a:cs typeface="Times New Roman"/>
                <a:sym typeface="Times New Roman"/>
              </a:defRPr>
            </a:pPr>
            <a:r>
              <a:rPr dirty="0">
                <a:solidFill>
                  <a:srgbClr val="FF0000"/>
                </a:solidFill>
              </a:rPr>
              <a:t>All-sky 3-year survey</a:t>
            </a:r>
            <a:r>
              <a:rPr b="0" dirty="0"/>
              <a:t>, from Sun-Earth </a:t>
            </a:r>
            <a:r>
              <a:rPr b="0" dirty="0" err="1"/>
              <a:t>Lagrangian</a:t>
            </a:r>
            <a:r>
              <a:rPr b="0" dirty="0"/>
              <a:t> point L2</a:t>
            </a:r>
          </a:p>
          <a:p>
            <a:pPr marL="381000" indent="-381000" algn="l" defTabSz="914400">
              <a:spcBef>
                <a:spcPts val="3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Large frequency coverage (</a:t>
            </a:r>
            <a:r>
              <a:rPr b="1" dirty="0">
                <a:solidFill>
                  <a:srgbClr val="FF0000"/>
                </a:solidFill>
              </a:rPr>
              <a:t>40–402 GHz</a:t>
            </a:r>
            <a:r>
              <a:rPr dirty="0"/>
              <a:t>, 15 bands) at </a:t>
            </a:r>
            <a:r>
              <a:rPr b="1" dirty="0">
                <a:solidFill>
                  <a:srgbClr val="FF0000"/>
                </a:solidFill>
              </a:rPr>
              <a:t>70–18 arcmin </a:t>
            </a:r>
            <a:r>
              <a:rPr dirty="0"/>
              <a:t>angular resolution for precision measurements of the </a:t>
            </a:r>
            <a:r>
              <a:rPr b="1" dirty="0"/>
              <a:t>CMB </a:t>
            </a:r>
            <a:r>
              <a:rPr b="1" i="1" dirty="0"/>
              <a:t>B</a:t>
            </a:r>
            <a:r>
              <a:rPr b="1" dirty="0"/>
              <a:t>-modes</a:t>
            </a:r>
          </a:p>
          <a:p>
            <a:pPr marL="381000" indent="-381000" algn="l" defTabSz="914400">
              <a:spcBef>
                <a:spcPts val="300"/>
              </a:spcBef>
              <a:buClr>
                <a:srgbClr val="113362"/>
              </a:buClr>
              <a:buSzPts val="3900"/>
              <a:buFont typeface="Arial"/>
              <a:buChar char="•"/>
              <a:defRPr sz="3900" b="0">
                <a:solidFill>
                  <a:srgbClr val="113362"/>
                </a:solidFill>
                <a:latin typeface="Times New Roman"/>
                <a:ea typeface="Times New Roman"/>
                <a:cs typeface="Times New Roman"/>
                <a:sym typeface="Times New Roman"/>
              </a:defRPr>
            </a:pPr>
            <a:r>
              <a:rPr dirty="0"/>
              <a:t>Final combined sensitivity:  </a:t>
            </a:r>
            <a:r>
              <a:rPr b="1" dirty="0">
                <a:solidFill>
                  <a:srgbClr val="FF0000"/>
                </a:solidFill>
              </a:rPr>
              <a:t>2.2 </a:t>
            </a:r>
            <a:r>
              <a:rPr b="1" dirty="0" err="1">
                <a:solidFill>
                  <a:srgbClr val="FF0000"/>
                </a:solidFill>
              </a:rPr>
              <a:t>μK·arcmin</a:t>
            </a:r>
            <a:endParaRPr b="1" dirty="0">
              <a:solidFill>
                <a:srgbClr val="FF0000"/>
              </a:solidFill>
            </a:endParaRPr>
          </a:p>
        </p:txBody>
      </p:sp>
      <p:grpSp>
        <p:nvGrpSpPr>
          <p:cNvPr id="217" name="Agrupar">
            <a:extLst>
              <a:ext uri="{FF2B5EF4-FFF2-40B4-BE49-F238E27FC236}">
                <a16:creationId xmlns:a16="http://schemas.microsoft.com/office/drawing/2014/main" id="{7BBB8EC9-8E3C-08CB-EE89-D9D8ACB3120F}"/>
              </a:ext>
            </a:extLst>
          </p:cNvPr>
          <p:cNvGrpSpPr/>
          <p:nvPr/>
        </p:nvGrpSpPr>
        <p:grpSpPr>
          <a:xfrm>
            <a:off x="15530053" y="2276634"/>
            <a:ext cx="5907348" cy="2877746"/>
            <a:chOff x="111118" y="62143"/>
            <a:chExt cx="4424455" cy="1324665"/>
          </a:xfrm>
        </p:grpSpPr>
        <p:sp>
          <p:nvSpPr>
            <p:cNvPr id="215" name="Rectángulo redondeado">
              <a:extLst>
                <a:ext uri="{FF2B5EF4-FFF2-40B4-BE49-F238E27FC236}">
                  <a16:creationId xmlns:a16="http://schemas.microsoft.com/office/drawing/2014/main" id="{C869B1A3-A1F6-491D-4021-BD14B006911D}"/>
                </a:ext>
              </a:extLst>
            </p:cNvPr>
            <p:cNvSpPr/>
            <p:nvPr/>
          </p:nvSpPr>
          <p:spPr>
            <a:xfrm>
              <a:off x="111118" y="62143"/>
              <a:ext cx="4424455" cy="1324665"/>
            </a:xfrm>
            <a:prstGeom prst="roundRect">
              <a:avLst>
                <a:gd name="adj" fmla="val 14326"/>
              </a:avLst>
            </a:prstGeom>
            <a:solidFill>
              <a:srgbClr val="F8CE55"/>
            </a:solidFill>
            <a:ln w="12700" cap="flat">
              <a:noFill/>
              <a:miter lim="400000"/>
            </a:ln>
            <a:effectLst/>
          </p:spPr>
          <p:txBody>
            <a:bodyPr wrap="square" lIns="0" tIns="0" rIns="0" bIns="0" numCol="1" anchor="ctr">
              <a:noAutofit/>
            </a:bodyPr>
            <a:lstStyle/>
            <a:p>
              <a:pPr>
                <a:defRPr sz="3200" b="0">
                  <a:solidFill>
                    <a:srgbClr val="F8CE55"/>
                  </a:solidFill>
                  <a:latin typeface="+mn-lt"/>
                  <a:ea typeface="+mn-ea"/>
                  <a:cs typeface="+mn-cs"/>
                  <a:sym typeface="Helvetica Neue Medium"/>
                </a:defRPr>
              </a:pPr>
              <a:endParaRPr/>
            </a:p>
          </p:txBody>
        </p:sp>
        <p:sp>
          <p:nvSpPr>
            <p:cNvPr id="216" name="Google Shape;254;p27">
              <a:extLst>
                <a:ext uri="{FF2B5EF4-FFF2-40B4-BE49-F238E27FC236}">
                  <a16:creationId xmlns:a16="http://schemas.microsoft.com/office/drawing/2014/main" id="{A0766980-18D1-7BE2-04F4-7A959E3B7802}"/>
                </a:ext>
              </a:extLst>
            </p:cNvPr>
            <p:cNvSpPr txBox="1"/>
            <p:nvPr/>
          </p:nvSpPr>
          <p:spPr>
            <a:xfrm>
              <a:off x="444340" y="192556"/>
              <a:ext cx="3934824" cy="8645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t">
              <a:noAutofit/>
            </a:bodyPr>
            <a:lstStyle>
              <a:lvl1pPr algn="l" defTabSz="914400">
                <a:defRPr b="0" baseline="-13333">
                  <a:solidFill>
                    <a:srgbClr val="113362"/>
                  </a:solidFill>
                  <a:latin typeface="Times New Roman"/>
                  <a:ea typeface="Times New Roman"/>
                  <a:cs typeface="Times New Roman"/>
                  <a:sym typeface="Times New Roman"/>
                </a:defRPr>
              </a:lvl1pPr>
            </a:lstStyle>
            <a:p>
              <a:pPr>
                <a:defRPr baseline="0"/>
              </a:pPr>
              <a:r>
                <a:rPr lang="en-US" sz="3600" b="1" baseline="-13333" dirty="0">
                  <a:solidFill>
                    <a:schemeClr val="tx1">
                      <a:lumMod val="95000"/>
                      <a:lumOff val="5000"/>
                    </a:schemeClr>
                  </a:solidFill>
                </a:rPr>
                <a:t>This Overview  and  other specifications are from </a:t>
              </a:r>
              <a:r>
                <a:rPr sz="3600" b="1" baseline="-13333" dirty="0">
                  <a:solidFill>
                    <a:schemeClr val="tx1">
                      <a:lumMod val="95000"/>
                      <a:lumOff val="5000"/>
                    </a:schemeClr>
                  </a:solidFill>
                </a:rPr>
                <a:t>📖 </a:t>
              </a:r>
              <a:r>
                <a:rPr lang="en-US" sz="3600" b="1" baseline="-13333" dirty="0">
                  <a:solidFill>
                    <a:schemeClr val="tx1">
                      <a:lumMod val="95000"/>
                      <a:lumOff val="5000"/>
                    </a:schemeClr>
                  </a:solidFill>
                </a:rPr>
                <a:t>"</a:t>
              </a:r>
              <a:r>
                <a:rPr sz="3600" b="1" baseline="-13333" dirty="0" err="1">
                  <a:solidFill>
                    <a:schemeClr val="tx1">
                      <a:lumMod val="95000"/>
                      <a:lumOff val="5000"/>
                    </a:schemeClr>
                  </a:solidFill>
                </a:rPr>
                <a:t>LiteBIRD</a:t>
              </a:r>
              <a:r>
                <a:rPr sz="3600" b="1" baseline="-13333" dirty="0">
                  <a:solidFill>
                    <a:schemeClr val="tx1">
                      <a:lumMod val="95000"/>
                      <a:lumOff val="5000"/>
                    </a:schemeClr>
                  </a:solidFill>
                </a:rPr>
                <a:t> collaboration PTEP 2023</a:t>
              </a:r>
              <a:r>
                <a:rPr lang="en-US" sz="3600" b="1" baseline="-13333" dirty="0">
                  <a:solidFill>
                    <a:schemeClr val="tx1">
                      <a:lumMod val="95000"/>
                      <a:lumOff val="5000"/>
                    </a:schemeClr>
                  </a:solidFill>
                </a:rPr>
                <a:t>", which was the most complete reference at the time. </a:t>
              </a:r>
              <a:br>
                <a:rPr lang="en-US" sz="3600" b="1" baseline="-13333" dirty="0">
                  <a:solidFill>
                    <a:schemeClr val="tx1">
                      <a:lumMod val="95000"/>
                      <a:lumOff val="5000"/>
                    </a:schemeClr>
                  </a:solidFill>
                </a:rPr>
              </a:br>
              <a:endParaRPr lang="en-US" sz="3600" b="1" baseline="-13333" dirty="0">
                <a:solidFill>
                  <a:schemeClr val="tx1">
                    <a:lumMod val="95000"/>
                    <a:lumOff val="5000"/>
                  </a:schemeClr>
                </a:solidFill>
              </a:endParaRPr>
            </a:p>
          </p:txBody>
        </p:sp>
      </p:grpSp>
      <p:grpSp>
        <p:nvGrpSpPr>
          <p:cNvPr id="263" name="Agrupar">
            <a:extLst>
              <a:ext uri="{FF2B5EF4-FFF2-40B4-BE49-F238E27FC236}">
                <a16:creationId xmlns:a16="http://schemas.microsoft.com/office/drawing/2014/main" id="{B0FC676B-C22B-1236-F7E9-B415B2383FC5}"/>
              </a:ext>
            </a:extLst>
          </p:cNvPr>
          <p:cNvGrpSpPr/>
          <p:nvPr/>
        </p:nvGrpSpPr>
        <p:grpSpPr>
          <a:xfrm>
            <a:off x="6986220" y="7629173"/>
            <a:ext cx="12903470" cy="4996272"/>
            <a:chOff x="0" y="0"/>
            <a:chExt cx="12903469" cy="4996270"/>
          </a:xfrm>
        </p:grpSpPr>
        <p:pic>
          <p:nvPicPr>
            <p:cNvPr id="218" name="vídeo-pegado.png" descr="vídeo-pegado.png">
              <a:extLst>
                <a:ext uri="{FF2B5EF4-FFF2-40B4-BE49-F238E27FC236}">
                  <a16:creationId xmlns:a16="http://schemas.microsoft.com/office/drawing/2014/main" id="{537F648D-B045-5A12-FBB1-76CAFF1A9EA2}"/>
                </a:ext>
              </a:extLst>
            </p:cNvPr>
            <p:cNvPicPr>
              <a:picLocks noChangeAspect="1"/>
            </p:cNvPicPr>
            <p:nvPr/>
          </p:nvPicPr>
          <p:blipFill>
            <a:blip r:embed="rId4"/>
            <a:stretch>
              <a:fillRect/>
            </a:stretch>
          </p:blipFill>
          <p:spPr>
            <a:xfrm>
              <a:off x="0" y="0"/>
              <a:ext cx="10016505" cy="4996271"/>
            </a:xfrm>
            <a:prstGeom prst="rect">
              <a:avLst/>
            </a:prstGeom>
            <a:ln w="12700" cap="flat">
              <a:noFill/>
              <a:miter lim="400000"/>
            </a:ln>
            <a:effectLst/>
          </p:spPr>
        </p:pic>
        <p:grpSp>
          <p:nvGrpSpPr>
            <p:cNvPr id="262" name="Agrupar">
              <a:extLst>
                <a:ext uri="{FF2B5EF4-FFF2-40B4-BE49-F238E27FC236}">
                  <a16:creationId xmlns:a16="http://schemas.microsoft.com/office/drawing/2014/main" id="{B2078FFA-0015-093B-B3A8-3DCAB3E7E920}"/>
                </a:ext>
              </a:extLst>
            </p:cNvPr>
            <p:cNvGrpSpPr/>
            <p:nvPr/>
          </p:nvGrpSpPr>
          <p:grpSpPr>
            <a:xfrm>
              <a:off x="9938342" y="546619"/>
              <a:ext cx="2965128" cy="3903033"/>
              <a:chOff x="0" y="0"/>
              <a:chExt cx="2965126" cy="3903032"/>
            </a:xfrm>
          </p:grpSpPr>
          <p:grpSp>
            <p:nvGrpSpPr>
              <p:cNvPr id="240" name="Agrupar">
                <a:extLst>
                  <a:ext uri="{FF2B5EF4-FFF2-40B4-BE49-F238E27FC236}">
                    <a16:creationId xmlns:a16="http://schemas.microsoft.com/office/drawing/2014/main" id="{1F3293FE-E1B9-1CDA-BE0E-196CBB72D8F8}"/>
                  </a:ext>
                </a:extLst>
              </p:cNvPr>
              <p:cNvGrpSpPr/>
              <p:nvPr/>
            </p:nvGrpSpPr>
            <p:grpSpPr>
              <a:xfrm>
                <a:off x="115832" y="0"/>
                <a:ext cx="2849295" cy="1895067"/>
                <a:chOff x="0" y="0"/>
                <a:chExt cx="2849294" cy="1895066"/>
              </a:xfrm>
            </p:grpSpPr>
            <p:pic>
              <p:nvPicPr>
                <p:cNvPr id="219" name="latex-image-1.pdf" descr="latex-image-1.pdf">
                  <a:extLst>
                    <a:ext uri="{FF2B5EF4-FFF2-40B4-BE49-F238E27FC236}">
                      <a16:creationId xmlns:a16="http://schemas.microsoft.com/office/drawing/2014/main" id="{2E17D433-36C3-7DB8-2825-70F65B0B3C59}"/>
                    </a:ext>
                  </a:extLst>
                </p:cNvPr>
                <p:cNvPicPr>
                  <a:picLocks noChangeAspect="1"/>
                </p:cNvPicPr>
                <p:nvPr/>
              </p:nvPicPr>
              <p:blipFill>
                <a:blip r:embed="rId5"/>
                <a:srcRect/>
                <a:stretch>
                  <a:fillRect/>
                </a:stretch>
              </p:blipFill>
              <p:spPr>
                <a:xfrm>
                  <a:off x="649848" y="0"/>
                  <a:ext cx="1549802" cy="291992"/>
                </a:xfrm>
                <a:prstGeom prst="rect">
                  <a:avLst/>
                </a:prstGeom>
                <a:ln w="12700" cap="flat">
                  <a:noFill/>
                  <a:miter lim="400000"/>
                </a:ln>
                <a:effectLst/>
              </p:spPr>
            </p:pic>
            <p:grpSp>
              <p:nvGrpSpPr>
                <p:cNvPr id="239" name="Agrupar">
                  <a:extLst>
                    <a:ext uri="{FF2B5EF4-FFF2-40B4-BE49-F238E27FC236}">
                      <a16:creationId xmlns:a16="http://schemas.microsoft.com/office/drawing/2014/main" id="{29C7FD22-545D-6D92-6A76-6061DCF6BCE8}"/>
                    </a:ext>
                  </a:extLst>
                </p:cNvPr>
                <p:cNvGrpSpPr/>
                <p:nvPr/>
              </p:nvGrpSpPr>
              <p:grpSpPr>
                <a:xfrm>
                  <a:off x="0" y="343782"/>
                  <a:ext cx="2849295" cy="1551285"/>
                  <a:chOff x="0" y="0"/>
                  <a:chExt cx="2849294" cy="1551284"/>
                </a:xfrm>
              </p:grpSpPr>
              <p:sp>
                <p:nvSpPr>
                  <p:cNvPr id="220" name="Línea">
                    <a:extLst>
                      <a:ext uri="{FF2B5EF4-FFF2-40B4-BE49-F238E27FC236}">
                        <a16:creationId xmlns:a16="http://schemas.microsoft.com/office/drawing/2014/main" id="{61B0C1CF-522F-EF76-8A95-20C3EC32C714}"/>
                      </a:ext>
                    </a:extLst>
                  </p:cNvPr>
                  <p:cNvSpPr/>
                  <p:nvPr/>
                </p:nvSpPr>
                <p:spPr>
                  <a:xfrm flipH="1" flipV="1">
                    <a:off x="785101" y="231081"/>
                    <a:ext cx="294549"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1" name="Línea">
                    <a:extLst>
                      <a:ext uri="{FF2B5EF4-FFF2-40B4-BE49-F238E27FC236}">
                        <a16:creationId xmlns:a16="http://schemas.microsoft.com/office/drawing/2014/main" id="{9B8575DA-96C5-8A30-B55F-518840A8727C}"/>
                      </a:ext>
                    </a:extLst>
                  </p:cNvPr>
                  <p:cNvSpPr/>
                  <p:nvPr/>
                </p:nvSpPr>
                <p:spPr>
                  <a:xfrm flipV="1">
                    <a:off x="1096683" y="566670"/>
                    <a:ext cx="1" cy="416554"/>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2" name="Línea">
                    <a:extLst>
                      <a:ext uri="{FF2B5EF4-FFF2-40B4-BE49-F238E27FC236}">
                        <a16:creationId xmlns:a16="http://schemas.microsoft.com/office/drawing/2014/main" id="{99DFACF1-E670-C4F9-BF05-0F88EDEC5A0F}"/>
                      </a:ext>
                    </a:extLst>
                  </p:cNvPr>
                  <p:cNvSpPr/>
                  <p:nvPr/>
                </p:nvSpPr>
                <p:spPr>
                  <a:xfrm>
                    <a:off x="340417" y="208276"/>
                    <a:ext cx="416554" cy="1"/>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3" name="Línea">
                    <a:extLst>
                      <a:ext uri="{FF2B5EF4-FFF2-40B4-BE49-F238E27FC236}">
                        <a16:creationId xmlns:a16="http://schemas.microsoft.com/office/drawing/2014/main" id="{C0B9E097-77B1-D9F0-AF91-E43BB6184838}"/>
                      </a:ext>
                    </a:extLst>
                  </p:cNvPr>
                  <p:cNvSpPr/>
                  <p:nvPr/>
                </p:nvSpPr>
                <p:spPr>
                  <a:xfrm>
                    <a:off x="17034" y="1025655"/>
                    <a:ext cx="294548"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4" name="Línea">
                    <a:extLst>
                      <a:ext uri="{FF2B5EF4-FFF2-40B4-BE49-F238E27FC236}">
                        <a16:creationId xmlns:a16="http://schemas.microsoft.com/office/drawing/2014/main" id="{21DCC1CB-0F62-10B6-1A83-1930EF8B77DA}"/>
                      </a:ext>
                    </a:extLst>
                  </p:cNvPr>
                  <p:cNvSpPr/>
                  <p:nvPr/>
                </p:nvSpPr>
                <p:spPr>
                  <a:xfrm flipH="1">
                    <a:off x="-1" y="568061"/>
                    <a:ext cx="2" cy="416553"/>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5" name="Línea">
                    <a:extLst>
                      <a:ext uri="{FF2B5EF4-FFF2-40B4-BE49-F238E27FC236}">
                        <a16:creationId xmlns:a16="http://schemas.microsoft.com/office/drawing/2014/main" id="{306740E0-5393-3B2D-8892-E4DAF628B228}"/>
                      </a:ext>
                    </a:extLst>
                  </p:cNvPr>
                  <p:cNvSpPr/>
                  <p:nvPr/>
                </p:nvSpPr>
                <p:spPr>
                  <a:xfrm flipH="1">
                    <a:off x="339713" y="1343008"/>
                    <a:ext cx="416553" cy="1"/>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6" name="Línea">
                    <a:extLst>
                      <a:ext uri="{FF2B5EF4-FFF2-40B4-BE49-F238E27FC236}">
                        <a16:creationId xmlns:a16="http://schemas.microsoft.com/office/drawing/2014/main" id="{CC348101-BD81-328B-E713-D933CE7807BC}"/>
                      </a:ext>
                    </a:extLst>
                  </p:cNvPr>
                  <p:cNvSpPr/>
                  <p:nvPr/>
                </p:nvSpPr>
                <p:spPr>
                  <a:xfrm flipH="1">
                    <a:off x="785101" y="1025655"/>
                    <a:ext cx="294549"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7" name="Línea">
                    <a:extLst>
                      <a:ext uri="{FF2B5EF4-FFF2-40B4-BE49-F238E27FC236}">
                        <a16:creationId xmlns:a16="http://schemas.microsoft.com/office/drawing/2014/main" id="{1468BD02-927A-2C75-8178-94D375C5193C}"/>
                      </a:ext>
                    </a:extLst>
                  </p:cNvPr>
                  <p:cNvSpPr/>
                  <p:nvPr/>
                </p:nvSpPr>
                <p:spPr>
                  <a:xfrm flipV="1">
                    <a:off x="17034" y="231081"/>
                    <a:ext cx="294548"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grpSp>
                <p:nvGrpSpPr>
                  <p:cNvPr id="236" name="Agrupar">
                    <a:extLst>
                      <a:ext uri="{FF2B5EF4-FFF2-40B4-BE49-F238E27FC236}">
                        <a16:creationId xmlns:a16="http://schemas.microsoft.com/office/drawing/2014/main" id="{3A180E46-D7C6-EA09-12B9-6EA6BCC56098}"/>
                      </a:ext>
                    </a:extLst>
                  </p:cNvPr>
                  <p:cNvGrpSpPr/>
                  <p:nvPr/>
                </p:nvGrpSpPr>
                <p:grpSpPr>
                  <a:xfrm>
                    <a:off x="1336057" y="-1"/>
                    <a:ext cx="1513238" cy="1551286"/>
                    <a:chOff x="0" y="0"/>
                    <a:chExt cx="1513236" cy="1551284"/>
                  </a:xfrm>
                </p:grpSpPr>
                <p:sp>
                  <p:nvSpPr>
                    <p:cNvPr id="228" name="Línea">
                      <a:extLst>
                        <a:ext uri="{FF2B5EF4-FFF2-40B4-BE49-F238E27FC236}">
                          <a16:creationId xmlns:a16="http://schemas.microsoft.com/office/drawing/2014/main" id="{D02562CE-C149-9E02-819B-631D25774BA7}"/>
                        </a:ext>
                      </a:extLst>
                    </p:cNvPr>
                    <p:cNvSpPr/>
                    <p:nvPr/>
                  </p:nvSpPr>
                  <p:spPr>
                    <a:xfrm flipH="1">
                      <a:off x="993378" y="231081"/>
                      <a:ext cx="294548"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29" name="Línea">
                      <a:extLst>
                        <a:ext uri="{FF2B5EF4-FFF2-40B4-BE49-F238E27FC236}">
                          <a16:creationId xmlns:a16="http://schemas.microsoft.com/office/drawing/2014/main" id="{8F32AC6C-2425-F5D1-9819-7E615AF3CEE8}"/>
                        </a:ext>
                      </a:extLst>
                    </p:cNvPr>
                    <p:cNvSpPr/>
                    <p:nvPr/>
                  </p:nvSpPr>
                  <p:spPr>
                    <a:xfrm>
                      <a:off x="1096684" y="774947"/>
                      <a:ext cx="416553" cy="1"/>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0" name="Línea">
                      <a:extLst>
                        <a:ext uri="{FF2B5EF4-FFF2-40B4-BE49-F238E27FC236}">
                          <a16:creationId xmlns:a16="http://schemas.microsoft.com/office/drawing/2014/main" id="{6F74AEBF-7D1A-7853-B71B-D44658BE7A91}"/>
                        </a:ext>
                      </a:extLst>
                    </p:cNvPr>
                    <p:cNvSpPr/>
                    <p:nvPr/>
                  </p:nvSpPr>
                  <p:spPr>
                    <a:xfrm flipV="1">
                      <a:off x="756970" y="0"/>
                      <a:ext cx="1" cy="416553"/>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1" name="Línea">
                      <a:extLst>
                        <a:ext uri="{FF2B5EF4-FFF2-40B4-BE49-F238E27FC236}">
                          <a16:creationId xmlns:a16="http://schemas.microsoft.com/office/drawing/2014/main" id="{470CC10B-F2B4-E59D-4A5D-BEA37B32744D}"/>
                        </a:ext>
                      </a:extLst>
                    </p:cNvPr>
                    <p:cNvSpPr/>
                    <p:nvPr/>
                  </p:nvSpPr>
                  <p:spPr>
                    <a:xfrm flipH="1">
                      <a:off x="253121" y="1002319"/>
                      <a:ext cx="238926" cy="341220"/>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2" name="Línea">
                      <a:extLst>
                        <a:ext uri="{FF2B5EF4-FFF2-40B4-BE49-F238E27FC236}">
                          <a16:creationId xmlns:a16="http://schemas.microsoft.com/office/drawing/2014/main" id="{14E2FCC4-81ED-7BCB-8BE5-B6A995FF1A31}"/>
                        </a:ext>
                      </a:extLst>
                    </p:cNvPr>
                    <p:cNvSpPr/>
                    <p:nvPr/>
                  </p:nvSpPr>
                  <p:spPr>
                    <a:xfrm>
                      <a:off x="0" y="776337"/>
                      <a:ext cx="416553" cy="1"/>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3" name="Línea">
                      <a:extLst>
                        <a:ext uri="{FF2B5EF4-FFF2-40B4-BE49-F238E27FC236}">
                          <a16:creationId xmlns:a16="http://schemas.microsoft.com/office/drawing/2014/main" id="{D392D782-7C62-0B50-A5C7-13947412126F}"/>
                        </a:ext>
                      </a:extLst>
                    </p:cNvPr>
                    <p:cNvSpPr/>
                    <p:nvPr/>
                  </p:nvSpPr>
                  <p:spPr>
                    <a:xfrm flipV="1">
                      <a:off x="756265" y="1134731"/>
                      <a:ext cx="1" cy="416554"/>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4" name="Línea">
                      <a:extLst>
                        <a:ext uri="{FF2B5EF4-FFF2-40B4-BE49-F238E27FC236}">
                          <a16:creationId xmlns:a16="http://schemas.microsoft.com/office/drawing/2014/main" id="{8C2073E3-8335-550F-54B8-B1C539F692A8}"/>
                        </a:ext>
                      </a:extLst>
                    </p:cNvPr>
                    <p:cNvSpPr/>
                    <p:nvPr/>
                  </p:nvSpPr>
                  <p:spPr>
                    <a:xfrm flipH="1" flipV="1">
                      <a:off x="993378" y="1025655"/>
                      <a:ext cx="294548"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5" name="Línea">
                      <a:extLst>
                        <a:ext uri="{FF2B5EF4-FFF2-40B4-BE49-F238E27FC236}">
                          <a16:creationId xmlns:a16="http://schemas.microsoft.com/office/drawing/2014/main" id="{15F08076-58EB-153E-5652-B097E309A08F}"/>
                        </a:ext>
                      </a:extLst>
                    </p:cNvPr>
                    <p:cNvSpPr/>
                    <p:nvPr/>
                  </p:nvSpPr>
                  <p:spPr>
                    <a:xfrm flipH="1" flipV="1">
                      <a:off x="225310" y="231081"/>
                      <a:ext cx="294548" cy="294548"/>
                    </a:xfrm>
                    <a:prstGeom prst="line">
                      <a:avLst/>
                    </a:prstGeom>
                    <a:noFill/>
                    <a:ln w="50800" cap="flat">
                      <a:solidFill>
                        <a:srgbClr val="B3302F"/>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grpSp>
              <p:sp>
                <p:nvSpPr>
                  <p:cNvPr id="237" name="Círculo">
                    <a:extLst>
                      <a:ext uri="{FF2B5EF4-FFF2-40B4-BE49-F238E27FC236}">
                        <a16:creationId xmlns:a16="http://schemas.microsoft.com/office/drawing/2014/main" id="{E9A92E62-0CCB-CC51-89BF-D59882570453}"/>
                      </a:ext>
                    </a:extLst>
                  </p:cNvPr>
                  <p:cNvSpPr/>
                  <p:nvPr/>
                </p:nvSpPr>
                <p:spPr>
                  <a:xfrm>
                    <a:off x="2019587" y="702554"/>
                    <a:ext cx="146177" cy="146177"/>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38" name="Círculo">
                    <a:extLst>
                      <a:ext uri="{FF2B5EF4-FFF2-40B4-BE49-F238E27FC236}">
                        <a16:creationId xmlns:a16="http://schemas.microsoft.com/office/drawing/2014/main" id="{6E221DEC-5DF8-EB66-733C-BCCBD0CEDF7F}"/>
                      </a:ext>
                    </a:extLst>
                  </p:cNvPr>
                  <p:cNvSpPr/>
                  <p:nvPr/>
                </p:nvSpPr>
                <p:spPr>
                  <a:xfrm>
                    <a:off x="475253" y="702554"/>
                    <a:ext cx="146177" cy="146177"/>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grpSp>
          </p:grpSp>
          <p:grpSp>
            <p:nvGrpSpPr>
              <p:cNvPr id="261" name="Agrupar">
                <a:extLst>
                  <a:ext uri="{FF2B5EF4-FFF2-40B4-BE49-F238E27FC236}">
                    <a16:creationId xmlns:a16="http://schemas.microsoft.com/office/drawing/2014/main" id="{E6626F9A-2021-48EA-4A92-FA5755116443}"/>
                  </a:ext>
                </a:extLst>
              </p:cNvPr>
              <p:cNvGrpSpPr/>
              <p:nvPr/>
            </p:nvGrpSpPr>
            <p:grpSpPr>
              <a:xfrm>
                <a:off x="0" y="2102028"/>
                <a:ext cx="2965127" cy="1801005"/>
                <a:chOff x="0" y="0"/>
                <a:chExt cx="2965126" cy="1801004"/>
              </a:xfrm>
            </p:grpSpPr>
            <p:grpSp>
              <p:nvGrpSpPr>
                <p:cNvPr id="259" name="Agrupar">
                  <a:extLst>
                    <a:ext uri="{FF2B5EF4-FFF2-40B4-BE49-F238E27FC236}">
                      <a16:creationId xmlns:a16="http://schemas.microsoft.com/office/drawing/2014/main" id="{B49A526D-B725-177F-ADF2-ADF49330E1FA}"/>
                    </a:ext>
                  </a:extLst>
                </p:cNvPr>
                <p:cNvGrpSpPr/>
                <p:nvPr/>
              </p:nvGrpSpPr>
              <p:grpSpPr>
                <a:xfrm>
                  <a:off x="0" y="437836"/>
                  <a:ext cx="2965127" cy="1363169"/>
                  <a:chOff x="0" y="0"/>
                  <a:chExt cx="2965126" cy="1363167"/>
                </a:xfrm>
              </p:grpSpPr>
              <p:sp>
                <p:nvSpPr>
                  <p:cNvPr id="241" name="Línea">
                    <a:extLst>
                      <a:ext uri="{FF2B5EF4-FFF2-40B4-BE49-F238E27FC236}">
                        <a16:creationId xmlns:a16="http://schemas.microsoft.com/office/drawing/2014/main" id="{FC133CAD-A86A-7DFB-4E06-A4B6339A93EF}"/>
                      </a:ext>
                    </a:extLst>
                  </p:cNvPr>
                  <p:cNvSpPr/>
                  <p:nvPr/>
                </p:nvSpPr>
                <p:spPr>
                  <a:xfrm>
                    <a:off x="830663" y="303188"/>
                    <a:ext cx="397093" cy="1"/>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2" name="Línea">
                    <a:extLst>
                      <a:ext uri="{FF2B5EF4-FFF2-40B4-BE49-F238E27FC236}">
                        <a16:creationId xmlns:a16="http://schemas.microsoft.com/office/drawing/2014/main" id="{FDB7A774-9EA8-C654-7029-009E13465CC3}"/>
                      </a:ext>
                    </a:extLst>
                  </p:cNvPr>
                  <p:cNvSpPr/>
                  <p:nvPr/>
                </p:nvSpPr>
                <p:spPr>
                  <a:xfrm flipH="1" flipV="1">
                    <a:off x="1045448" y="540859"/>
                    <a:ext cx="280787"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3" name="Línea">
                    <a:extLst>
                      <a:ext uri="{FF2B5EF4-FFF2-40B4-BE49-F238E27FC236}">
                        <a16:creationId xmlns:a16="http://schemas.microsoft.com/office/drawing/2014/main" id="{D8B55F3E-732E-3CB3-B311-21BD533EEB96}"/>
                      </a:ext>
                    </a:extLst>
                  </p:cNvPr>
                  <p:cNvSpPr/>
                  <p:nvPr/>
                </p:nvSpPr>
                <p:spPr>
                  <a:xfrm flipV="1">
                    <a:off x="523059" y="662"/>
                    <a:ext cx="280788"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4" name="Línea">
                    <a:extLst>
                      <a:ext uri="{FF2B5EF4-FFF2-40B4-BE49-F238E27FC236}">
                        <a16:creationId xmlns:a16="http://schemas.microsoft.com/office/drawing/2014/main" id="{EEB33E6E-1606-EF79-1664-3099DD3E61F9}"/>
                      </a:ext>
                    </a:extLst>
                  </p:cNvPr>
                  <p:cNvSpPr/>
                  <p:nvPr/>
                </p:nvSpPr>
                <p:spPr>
                  <a:xfrm>
                    <a:off x="98479" y="1060641"/>
                    <a:ext cx="397092" cy="1"/>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5" name="Línea">
                    <a:extLst>
                      <a:ext uri="{FF2B5EF4-FFF2-40B4-BE49-F238E27FC236}">
                        <a16:creationId xmlns:a16="http://schemas.microsoft.com/office/drawing/2014/main" id="{0B501758-0B3C-0A4E-9F07-A01322685180}"/>
                      </a:ext>
                    </a:extLst>
                  </p:cNvPr>
                  <p:cNvSpPr/>
                  <p:nvPr/>
                </p:nvSpPr>
                <p:spPr>
                  <a:xfrm flipH="1" flipV="1">
                    <a:off x="0" y="542184"/>
                    <a:ext cx="280787"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6" name="Línea">
                    <a:extLst>
                      <a:ext uri="{FF2B5EF4-FFF2-40B4-BE49-F238E27FC236}">
                        <a16:creationId xmlns:a16="http://schemas.microsoft.com/office/drawing/2014/main" id="{097F39F8-DC97-6F96-284D-BEF87E3D3D3C}"/>
                      </a:ext>
                    </a:extLst>
                  </p:cNvPr>
                  <p:cNvSpPr/>
                  <p:nvPr/>
                </p:nvSpPr>
                <p:spPr>
                  <a:xfrm flipV="1">
                    <a:off x="522388" y="1082381"/>
                    <a:ext cx="280787"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7" name="Línea">
                    <a:extLst>
                      <a:ext uri="{FF2B5EF4-FFF2-40B4-BE49-F238E27FC236}">
                        <a16:creationId xmlns:a16="http://schemas.microsoft.com/office/drawing/2014/main" id="{94E5C283-F115-D0AD-C84F-D18E17E2F84A}"/>
                      </a:ext>
                    </a:extLst>
                  </p:cNvPr>
                  <p:cNvSpPr/>
                  <p:nvPr/>
                </p:nvSpPr>
                <p:spPr>
                  <a:xfrm>
                    <a:off x="1029209" y="862095"/>
                    <a:ext cx="1" cy="397093"/>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8" name="Línea">
                    <a:extLst>
                      <a:ext uri="{FF2B5EF4-FFF2-40B4-BE49-F238E27FC236}">
                        <a16:creationId xmlns:a16="http://schemas.microsoft.com/office/drawing/2014/main" id="{C13D3909-0536-08DF-8938-1923EC12E533}"/>
                      </a:ext>
                    </a:extLst>
                  </p:cNvPr>
                  <p:cNvSpPr/>
                  <p:nvPr/>
                </p:nvSpPr>
                <p:spPr>
                  <a:xfrm flipV="1">
                    <a:off x="297025" y="104642"/>
                    <a:ext cx="1" cy="397093"/>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49" name="Línea">
                    <a:extLst>
                      <a:ext uri="{FF2B5EF4-FFF2-40B4-BE49-F238E27FC236}">
                        <a16:creationId xmlns:a16="http://schemas.microsoft.com/office/drawing/2014/main" id="{0914D5B2-7A0C-668F-1744-A62EEFCAD7D2}"/>
                      </a:ext>
                    </a:extLst>
                  </p:cNvPr>
                  <p:cNvSpPr/>
                  <p:nvPr/>
                </p:nvSpPr>
                <p:spPr>
                  <a:xfrm flipV="1">
                    <a:off x="2668101" y="103980"/>
                    <a:ext cx="1" cy="397093"/>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0" name="Línea">
                    <a:extLst>
                      <a:ext uri="{FF2B5EF4-FFF2-40B4-BE49-F238E27FC236}">
                        <a16:creationId xmlns:a16="http://schemas.microsoft.com/office/drawing/2014/main" id="{987B330A-61D9-B725-3D88-A4DF6938F0E2}"/>
                      </a:ext>
                    </a:extLst>
                  </p:cNvPr>
                  <p:cNvSpPr/>
                  <p:nvPr/>
                </p:nvSpPr>
                <p:spPr>
                  <a:xfrm flipV="1">
                    <a:off x="2684339" y="540196"/>
                    <a:ext cx="280788" cy="280788"/>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1" name="Línea">
                    <a:extLst>
                      <a:ext uri="{FF2B5EF4-FFF2-40B4-BE49-F238E27FC236}">
                        <a16:creationId xmlns:a16="http://schemas.microsoft.com/office/drawing/2014/main" id="{B8E8301F-ED80-2BA6-D881-8487FB79F8F0}"/>
                      </a:ext>
                    </a:extLst>
                  </p:cNvPr>
                  <p:cNvSpPr/>
                  <p:nvPr/>
                </p:nvSpPr>
                <p:spPr>
                  <a:xfrm flipH="1" flipV="1">
                    <a:off x="2161951" y="-1"/>
                    <a:ext cx="280788" cy="280788"/>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2" name="Línea">
                    <a:extLst>
                      <a:ext uri="{FF2B5EF4-FFF2-40B4-BE49-F238E27FC236}">
                        <a16:creationId xmlns:a16="http://schemas.microsoft.com/office/drawing/2014/main" id="{D711D0DF-F01B-80D4-A5DA-1BB411ABEA4F}"/>
                      </a:ext>
                    </a:extLst>
                  </p:cNvPr>
                  <p:cNvSpPr/>
                  <p:nvPr/>
                </p:nvSpPr>
                <p:spPr>
                  <a:xfrm flipV="1">
                    <a:off x="1935916" y="861433"/>
                    <a:ext cx="1" cy="397092"/>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3" name="Línea">
                    <a:extLst>
                      <a:ext uri="{FF2B5EF4-FFF2-40B4-BE49-F238E27FC236}">
                        <a16:creationId xmlns:a16="http://schemas.microsoft.com/office/drawing/2014/main" id="{98E12F88-FDB5-6B40-26A7-4D714B7877BC}"/>
                      </a:ext>
                    </a:extLst>
                  </p:cNvPr>
                  <p:cNvSpPr/>
                  <p:nvPr/>
                </p:nvSpPr>
                <p:spPr>
                  <a:xfrm flipV="1">
                    <a:off x="1638891" y="541522"/>
                    <a:ext cx="280788"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4" name="Línea">
                    <a:extLst>
                      <a:ext uri="{FF2B5EF4-FFF2-40B4-BE49-F238E27FC236}">
                        <a16:creationId xmlns:a16="http://schemas.microsoft.com/office/drawing/2014/main" id="{6AF707AC-E10F-31E9-ED52-235D1E4511C9}"/>
                      </a:ext>
                    </a:extLst>
                  </p:cNvPr>
                  <p:cNvSpPr/>
                  <p:nvPr/>
                </p:nvSpPr>
                <p:spPr>
                  <a:xfrm flipH="1" flipV="1">
                    <a:off x="2161280" y="1081719"/>
                    <a:ext cx="280788" cy="280787"/>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5" name="Línea">
                    <a:extLst>
                      <a:ext uri="{FF2B5EF4-FFF2-40B4-BE49-F238E27FC236}">
                        <a16:creationId xmlns:a16="http://schemas.microsoft.com/office/drawing/2014/main" id="{A571AE93-3345-D7A1-4A90-6F67B1378CF4}"/>
                      </a:ext>
                    </a:extLst>
                  </p:cNvPr>
                  <p:cNvSpPr/>
                  <p:nvPr/>
                </p:nvSpPr>
                <p:spPr>
                  <a:xfrm>
                    <a:off x="2469555" y="1059979"/>
                    <a:ext cx="397093" cy="1"/>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6" name="Línea">
                    <a:extLst>
                      <a:ext uri="{FF2B5EF4-FFF2-40B4-BE49-F238E27FC236}">
                        <a16:creationId xmlns:a16="http://schemas.microsoft.com/office/drawing/2014/main" id="{FB84AE73-08C0-4AAC-A224-CEF7BEA7D54E}"/>
                      </a:ext>
                    </a:extLst>
                  </p:cNvPr>
                  <p:cNvSpPr/>
                  <p:nvPr/>
                </p:nvSpPr>
                <p:spPr>
                  <a:xfrm>
                    <a:off x="1737370" y="302526"/>
                    <a:ext cx="397093" cy="1"/>
                  </a:xfrm>
                  <a:prstGeom prst="line">
                    <a:avLst/>
                  </a:prstGeom>
                  <a:noFill/>
                  <a:ln w="50800" cap="flat">
                    <a:solidFill>
                      <a:srgbClr val="364094"/>
                    </a:solidFill>
                    <a:prstDash val="solid"/>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7" name="Círculo">
                    <a:extLst>
                      <a:ext uri="{FF2B5EF4-FFF2-40B4-BE49-F238E27FC236}">
                        <a16:creationId xmlns:a16="http://schemas.microsoft.com/office/drawing/2014/main" id="{0ED90142-6F81-2BB4-2FB9-254859B92A10}"/>
                      </a:ext>
                    </a:extLst>
                  </p:cNvPr>
                  <p:cNvSpPr/>
                  <p:nvPr/>
                </p:nvSpPr>
                <p:spPr>
                  <a:xfrm>
                    <a:off x="2232335" y="611579"/>
                    <a:ext cx="139348" cy="139348"/>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sp>
                <p:nvSpPr>
                  <p:cNvPr id="258" name="Círculo">
                    <a:extLst>
                      <a:ext uri="{FF2B5EF4-FFF2-40B4-BE49-F238E27FC236}">
                        <a16:creationId xmlns:a16="http://schemas.microsoft.com/office/drawing/2014/main" id="{D6E4CBA9-1257-7EF2-CF8A-95B407F0323E}"/>
                      </a:ext>
                    </a:extLst>
                  </p:cNvPr>
                  <p:cNvSpPr/>
                  <p:nvPr/>
                </p:nvSpPr>
                <p:spPr>
                  <a:xfrm>
                    <a:off x="593443" y="612241"/>
                    <a:ext cx="139348" cy="139348"/>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584200">
                      <a:defRPr sz="2200" b="0">
                        <a:solidFill>
                          <a:srgbClr val="FFFFFF"/>
                        </a:solidFill>
                        <a:latin typeface="+mn-lt"/>
                        <a:ea typeface="+mn-ea"/>
                        <a:cs typeface="+mn-cs"/>
                        <a:sym typeface="Helvetica Neue Medium"/>
                      </a:defRPr>
                    </a:pPr>
                    <a:endParaRPr/>
                  </a:p>
                </p:txBody>
              </p:sp>
            </p:grpSp>
            <p:pic>
              <p:nvPicPr>
                <p:cNvPr id="260" name="latex-image-1.pdf" descr="latex-image-1.pdf">
                  <a:extLst>
                    <a:ext uri="{FF2B5EF4-FFF2-40B4-BE49-F238E27FC236}">
                      <a16:creationId xmlns:a16="http://schemas.microsoft.com/office/drawing/2014/main" id="{9F9F3C2C-3B74-F43C-B563-A6B3B07C00DA}"/>
                    </a:ext>
                  </a:extLst>
                </p:cNvPr>
                <p:cNvPicPr>
                  <a:picLocks noChangeAspect="1"/>
                </p:cNvPicPr>
                <p:nvPr/>
              </p:nvPicPr>
              <p:blipFill>
                <a:blip r:embed="rId6"/>
                <a:stretch>
                  <a:fillRect/>
                </a:stretch>
              </p:blipFill>
              <p:spPr>
                <a:xfrm>
                  <a:off x="707138" y="0"/>
                  <a:ext cx="1550848" cy="292189"/>
                </a:xfrm>
                <a:prstGeom prst="rect">
                  <a:avLst/>
                </a:prstGeom>
                <a:ln w="12700" cap="flat">
                  <a:noFill/>
                  <a:miter lim="400000"/>
                </a:ln>
                <a:effectLst/>
              </p:spPr>
            </p:pic>
          </p:grpSp>
        </p:grpSp>
      </p:grpSp>
      <p:grpSp>
        <p:nvGrpSpPr>
          <p:cNvPr id="272" name="Agrupar">
            <a:extLst>
              <a:ext uri="{FF2B5EF4-FFF2-40B4-BE49-F238E27FC236}">
                <a16:creationId xmlns:a16="http://schemas.microsoft.com/office/drawing/2014/main" id="{ED6CC557-3EA7-B180-57CD-B754C1C13B0B}"/>
              </a:ext>
            </a:extLst>
          </p:cNvPr>
          <p:cNvGrpSpPr/>
          <p:nvPr/>
        </p:nvGrpSpPr>
        <p:grpSpPr>
          <a:xfrm>
            <a:off x="-30867" y="-24578"/>
            <a:ext cx="24445734" cy="2203998"/>
            <a:chOff x="0" y="0"/>
            <a:chExt cx="24445732" cy="2203997"/>
          </a:xfrm>
        </p:grpSpPr>
        <p:sp>
          <p:nvSpPr>
            <p:cNvPr id="264" name="Rectángulo">
              <a:extLst>
                <a:ext uri="{FF2B5EF4-FFF2-40B4-BE49-F238E27FC236}">
                  <a16:creationId xmlns:a16="http://schemas.microsoft.com/office/drawing/2014/main" id="{D6D42DB4-B75E-69F0-1946-589FD836D6C5}"/>
                </a:ext>
              </a:extLst>
            </p:cNvPr>
            <p:cNvSpPr/>
            <p:nvPr/>
          </p:nvSpPr>
          <p:spPr>
            <a:xfrm>
              <a:off x="0" y="1605648"/>
              <a:ext cx="24445733" cy="247389"/>
            </a:xfrm>
            <a:prstGeom prst="rect">
              <a:avLst/>
            </a:prstGeom>
            <a:solidFill>
              <a:srgbClr val="113362"/>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5" name="Rectángulo">
              <a:extLst>
                <a:ext uri="{FF2B5EF4-FFF2-40B4-BE49-F238E27FC236}">
                  <a16:creationId xmlns:a16="http://schemas.microsoft.com/office/drawing/2014/main" id="{28F67D2F-E3AD-CBC6-26CC-F5883128FD44}"/>
                </a:ext>
              </a:extLst>
            </p:cNvPr>
            <p:cNvSpPr/>
            <p:nvPr/>
          </p:nvSpPr>
          <p:spPr>
            <a:xfrm>
              <a:off x="606853" y="1605648"/>
              <a:ext cx="657741" cy="247430"/>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6" name="Rectángulo">
              <a:extLst>
                <a:ext uri="{FF2B5EF4-FFF2-40B4-BE49-F238E27FC236}">
                  <a16:creationId xmlns:a16="http://schemas.microsoft.com/office/drawing/2014/main" id="{54C856A0-31A5-4675-B15F-D406A715E507}"/>
                </a:ext>
              </a:extLst>
            </p:cNvPr>
            <p:cNvSpPr/>
            <p:nvPr/>
          </p:nvSpPr>
          <p:spPr>
            <a:xfrm>
              <a:off x="14189" y="1605648"/>
              <a:ext cx="657740" cy="246785"/>
            </a:xfrm>
            <a:prstGeom prst="rect">
              <a:avLst/>
            </a:prstGeom>
            <a:solidFill>
              <a:srgbClr val="F8CE55"/>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7" name="Triángulo">
              <a:extLst>
                <a:ext uri="{FF2B5EF4-FFF2-40B4-BE49-F238E27FC236}">
                  <a16:creationId xmlns:a16="http://schemas.microsoft.com/office/drawing/2014/main" id="{E8F07005-6B01-8274-4C0F-7B94FC16889D}"/>
                </a:ext>
              </a:extLst>
            </p:cNvPr>
            <p:cNvSpPr/>
            <p:nvPr/>
          </p:nvSpPr>
          <p:spPr>
            <a:xfrm>
              <a:off x="1259390" y="1606251"/>
              <a:ext cx="657740" cy="2468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8" name="Triángulo">
              <a:extLst>
                <a:ext uri="{FF2B5EF4-FFF2-40B4-BE49-F238E27FC236}">
                  <a16:creationId xmlns:a16="http://schemas.microsoft.com/office/drawing/2014/main" id="{ECC5BF29-C816-0A36-B6E2-F811A271EFCE}"/>
                </a:ext>
              </a:extLst>
            </p:cNvPr>
            <p:cNvSpPr/>
            <p:nvPr/>
          </p:nvSpPr>
          <p:spPr>
            <a:xfrm flipH="1">
              <a:off x="655446" y="1605648"/>
              <a:ext cx="609148" cy="2473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F19E4B"/>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69" name="Triángulo">
              <a:extLst>
                <a:ext uri="{FF2B5EF4-FFF2-40B4-BE49-F238E27FC236}">
                  <a16:creationId xmlns:a16="http://schemas.microsoft.com/office/drawing/2014/main" id="{13C019D0-D00F-F66E-B672-659F9A57B000}"/>
                </a:ext>
              </a:extLst>
            </p:cNvPr>
            <p:cNvSpPr/>
            <p:nvPr/>
          </p:nvSpPr>
          <p:spPr>
            <a:xfrm>
              <a:off x="14189" y="1605648"/>
              <a:ext cx="657740" cy="2474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D7044"/>
            </a:solidFill>
            <a:ln w="12700" cap="flat">
              <a:noFill/>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270" name="Círculo">
              <a:extLst>
                <a:ext uri="{FF2B5EF4-FFF2-40B4-BE49-F238E27FC236}">
                  <a16:creationId xmlns:a16="http://schemas.microsoft.com/office/drawing/2014/main" id="{9F0351BE-6783-5970-7BFF-3D2BD74C11D2}"/>
                </a:ext>
              </a:extLst>
            </p:cNvPr>
            <p:cNvSpPr/>
            <p:nvPr/>
          </p:nvSpPr>
          <p:spPr>
            <a:xfrm>
              <a:off x="21722438" y="0"/>
              <a:ext cx="2203999" cy="2203998"/>
            </a:xfrm>
            <a:prstGeom prst="ellipse">
              <a:avLst/>
            </a:prstGeom>
            <a:noFill/>
            <a:ln w="1397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pic>
          <p:nvPicPr>
            <p:cNvPr id="271" name="LiteBIRD-logo-posi-RGB.png" descr="LiteBIRD-logo-posi-RGB.png">
              <a:extLst>
                <a:ext uri="{FF2B5EF4-FFF2-40B4-BE49-F238E27FC236}">
                  <a16:creationId xmlns:a16="http://schemas.microsoft.com/office/drawing/2014/main" id="{7A276D2E-2E6B-5975-0900-1FB8FD7D3BDE}"/>
                </a:ext>
              </a:extLst>
            </p:cNvPr>
            <p:cNvPicPr>
              <a:picLocks noChangeAspect="1"/>
            </p:cNvPicPr>
            <p:nvPr/>
          </p:nvPicPr>
          <p:blipFill>
            <a:blip r:embed="rId7"/>
            <a:srcRect l="13834" t="4052" r="13570" b="4874"/>
            <a:stretch>
              <a:fillRect/>
            </a:stretch>
          </p:blipFill>
          <p:spPr>
            <a:xfrm>
              <a:off x="21762624" y="40180"/>
              <a:ext cx="2616314" cy="2123638"/>
            </a:xfrm>
            <a:custGeom>
              <a:avLst/>
              <a:gdLst/>
              <a:ahLst/>
              <a:cxnLst>
                <a:cxn ang="0">
                  <a:pos x="wd2" y="hd2"/>
                </a:cxn>
                <a:cxn ang="5400000">
                  <a:pos x="wd2" y="hd2"/>
                </a:cxn>
                <a:cxn ang="10800000">
                  <a:pos x="wd2" y="hd2"/>
                </a:cxn>
                <a:cxn ang="16200000">
                  <a:pos x="wd2" y="hd2"/>
                </a:cxn>
              </a:cxnLst>
              <a:rect l="0" t="0" r="r" b="b"/>
              <a:pathLst>
                <a:path w="21576" h="21382" extrusionOk="0">
                  <a:moveTo>
                    <a:pt x="8791" y="8"/>
                  </a:moveTo>
                  <a:cubicBezTo>
                    <a:pt x="8231" y="-51"/>
                    <a:pt x="6887" y="199"/>
                    <a:pt x="5918" y="600"/>
                  </a:cubicBezTo>
                  <a:cubicBezTo>
                    <a:pt x="5025" y="969"/>
                    <a:pt x="3620" y="1880"/>
                    <a:pt x="3620" y="2090"/>
                  </a:cubicBezTo>
                  <a:cubicBezTo>
                    <a:pt x="3620" y="2133"/>
                    <a:pt x="3829" y="3229"/>
                    <a:pt x="4082" y="4524"/>
                  </a:cubicBezTo>
                  <a:cubicBezTo>
                    <a:pt x="4385" y="6079"/>
                    <a:pt x="4489" y="6940"/>
                    <a:pt x="4389" y="7061"/>
                  </a:cubicBezTo>
                  <a:cubicBezTo>
                    <a:pt x="4231" y="7254"/>
                    <a:pt x="4024" y="6747"/>
                    <a:pt x="3254" y="4272"/>
                  </a:cubicBezTo>
                  <a:cubicBezTo>
                    <a:pt x="3024" y="3535"/>
                    <a:pt x="2778" y="2929"/>
                    <a:pt x="2707" y="2929"/>
                  </a:cubicBezTo>
                  <a:cubicBezTo>
                    <a:pt x="2487" y="2929"/>
                    <a:pt x="1206" y="5079"/>
                    <a:pt x="812" y="6110"/>
                  </a:cubicBezTo>
                  <a:cubicBezTo>
                    <a:pt x="390" y="7215"/>
                    <a:pt x="346" y="7655"/>
                    <a:pt x="638" y="7792"/>
                  </a:cubicBezTo>
                  <a:cubicBezTo>
                    <a:pt x="749" y="7844"/>
                    <a:pt x="1234" y="8192"/>
                    <a:pt x="1715" y="8568"/>
                  </a:cubicBezTo>
                  <a:cubicBezTo>
                    <a:pt x="2336" y="9052"/>
                    <a:pt x="2544" y="9311"/>
                    <a:pt x="2429" y="9451"/>
                  </a:cubicBezTo>
                  <a:cubicBezTo>
                    <a:pt x="2314" y="9591"/>
                    <a:pt x="1959" y="9480"/>
                    <a:pt x="1208" y="9075"/>
                  </a:cubicBezTo>
                  <a:lnTo>
                    <a:pt x="148" y="8504"/>
                  </a:lnTo>
                  <a:lnTo>
                    <a:pt x="46" y="9347"/>
                  </a:lnTo>
                  <a:cubicBezTo>
                    <a:pt x="18" y="9573"/>
                    <a:pt x="3" y="9917"/>
                    <a:pt x="0" y="10310"/>
                  </a:cubicBezTo>
                  <a:cubicBezTo>
                    <a:pt x="-8" y="11488"/>
                    <a:pt x="84" y="13097"/>
                    <a:pt x="200" y="13239"/>
                  </a:cubicBezTo>
                  <a:cubicBezTo>
                    <a:pt x="251" y="13302"/>
                    <a:pt x="718" y="13241"/>
                    <a:pt x="1237" y="13103"/>
                  </a:cubicBezTo>
                  <a:cubicBezTo>
                    <a:pt x="2412" y="12791"/>
                    <a:pt x="2774" y="12771"/>
                    <a:pt x="2841" y="13007"/>
                  </a:cubicBezTo>
                  <a:cubicBezTo>
                    <a:pt x="2888" y="13171"/>
                    <a:pt x="2121" y="13624"/>
                    <a:pt x="848" y="14190"/>
                  </a:cubicBezTo>
                  <a:lnTo>
                    <a:pt x="426" y="14378"/>
                  </a:lnTo>
                  <a:lnTo>
                    <a:pt x="982" y="15724"/>
                  </a:lnTo>
                  <a:cubicBezTo>
                    <a:pt x="2027" y="18254"/>
                    <a:pt x="4181" y="20364"/>
                    <a:pt x="6504" y="21135"/>
                  </a:cubicBezTo>
                  <a:cubicBezTo>
                    <a:pt x="7751" y="21549"/>
                    <a:pt x="10550" y="21423"/>
                    <a:pt x="11724" y="20899"/>
                  </a:cubicBezTo>
                  <a:cubicBezTo>
                    <a:pt x="13736" y="20002"/>
                    <a:pt x="15372" y="18356"/>
                    <a:pt x="16417" y="16176"/>
                  </a:cubicBezTo>
                  <a:cubicBezTo>
                    <a:pt x="16741" y="15501"/>
                    <a:pt x="17056" y="14945"/>
                    <a:pt x="17118" y="14945"/>
                  </a:cubicBezTo>
                  <a:cubicBezTo>
                    <a:pt x="17180" y="14945"/>
                    <a:pt x="17901" y="16317"/>
                    <a:pt x="18722" y="17990"/>
                  </a:cubicBezTo>
                  <a:cubicBezTo>
                    <a:pt x="19542" y="19664"/>
                    <a:pt x="20238" y="21002"/>
                    <a:pt x="20270" y="20963"/>
                  </a:cubicBezTo>
                  <a:cubicBezTo>
                    <a:pt x="20301" y="20925"/>
                    <a:pt x="20001" y="19078"/>
                    <a:pt x="19602" y="16859"/>
                  </a:cubicBezTo>
                  <a:cubicBezTo>
                    <a:pt x="18939" y="13173"/>
                    <a:pt x="18826" y="12736"/>
                    <a:pt x="18299" y="11820"/>
                  </a:cubicBezTo>
                  <a:cubicBezTo>
                    <a:pt x="17983" y="11269"/>
                    <a:pt x="17723" y="10749"/>
                    <a:pt x="17723" y="10665"/>
                  </a:cubicBezTo>
                  <a:cubicBezTo>
                    <a:pt x="17723" y="10582"/>
                    <a:pt x="18561" y="8622"/>
                    <a:pt x="19582" y="6310"/>
                  </a:cubicBezTo>
                  <a:cubicBezTo>
                    <a:pt x="20604" y="3998"/>
                    <a:pt x="21488" y="1965"/>
                    <a:pt x="21546" y="1790"/>
                  </a:cubicBezTo>
                  <a:cubicBezTo>
                    <a:pt x="21562" y="1743"/>
                    <a:pt x="21573" y="1702"/>
                    <a:pt x="21576" y="1671"/>
                  </a:cubicBezTo>
                  <a:cubicBezTo>
                    <a:pt x="21592" y="1453"/>
                    <a:pt x="21137" y="1710"/>
                    <a:pt x="18267" y="3377"/>
                  </a:cubicBezTo>
                  <a:lnTo>
                    <a:pt x="16159" y="4600"/>
                  </a:lnTo>
                  <a:lnTo>
                    <a:pt x="15426" y="3601"/>
                  </a:lnTo>
                  <a:cubicBezTo>
                    <a:pt x="14575" y="2436"/>
                    <a:pt x="13362" y="1405"/>
                    <a:pt x="12143" y="811"/>
                  </a:cubicBezTo>
                  <a:cubicBezTo>
                    <a:pt x="10480" y="2"/>
                    <a:pt x="10590" y="-42"/>
                    <a:pt x="9682" y="1778"/>
                  </a:cubicBezTo>
                  <a:cubicBezTo>
                    <a:pt x="7460" y="6229"/>
                    <a:pt x="7224" y="6658"/>
                    <a:pt x="7073" y="6474"/>
                  </a:cubicBezTo>
                  <a:cubicBezTo>
                    <a:pt x="6970" y="6347"/>
                    <a:pt x="7251" y="5334"/>
                    <a:pt x="7940" y="3361"/>
                  </a:cubicBezTo>
                  <a:cubicBezTo>
                    <a:pt x="8502" y="1752"/>
                    <a:pt x="9001" y="318"/>
                    <a:pt x="9047" y="176"/>
                  </a:cubicBezTo>
                  <a:cubicBezTo>
                    <a:pt x="9077" y="82"/>
                    <a:pt x="8978" y="28"/>
                    <a:pt x="8791" y="8"/>
                  </a:cubicBezTo>
                  <a:close/>
                </a:path>
              </a:pathLst>
            </a:custGeom>
            <a:ln w="12700" cap="flat">
              <a:noFill/>
              <a:miter lim="400000"/>
            </a:ln>
            <a:effectLst/>
          </p:spPr>
        </p:pic>
      </p:grpSp>
      <p:pic>
        <p:nvPicPr>
          <p:cNvPr id="273" name="vídeo-pegado.png" descr="vídeo-pegado.png">
            <a:extLst>
              <a:ext uri="{FF2B5EF4-FFF2-40B4-BE49-F238E27FC236}">
                <a16:creationId xmlns:a16="http://schemas.microsoft.com/office/drawing/2014/main" id="{CE8DC108-EDEE-7A77-EFE7-54D8B578E758}"/>
              </a:ext>
            </a:extLst>
          </p:cNvPr>
          <p:cNvPicPr>
            <a:picLocks noChangeAspect="1"/>
          </p:cNvPicPr>
          <p:nvPr/>
        </p:nvPicPr>
        <p:blipFill>
          <a:blip r:embed="rId8"/>
          <a:stretch>
            <a:fillRect/>
          </a:stretch>
        </p:blipFill>
        <p:spPr>
          <a:xfrm>
            <a:off x="1468952" y="7629173"/>
            <a:ext cx="4975425" cy="4996272"/>
          </a:xfrm>
          <a:prstGeom prst="rect">
            <a:avLst/>
          </a:prstGeom>
          <a:ln w="12700">
            <a:miter lim="400000"/>
          </a:ln>
        </p:spPr>
      </p:pic>
      <p:sp>
        <p:nvSpPr>
          <p:cNvPr id="2" name="スライド番号プレースホルダー 1">
            <a:extLst>
              <a:ext uri="{FF2B5EF4-FFF2-40B4-BE49-F238E27FC236}">
                <a16:creationId xmlns:a16="http://schemas.microsoft.com/office/drawing/2014/main" id="{EE4A8B58-FFDC-4467-CAF1-7E1E3B042B6A}"/>
              </a:ext>
            </a:extLst>
          </p:cNvPr>
          <p:cNvSpPr>
            <a:spLocks noGrp="1"/>
          </p:cNvSpPr>
          <p:nvPr>
            <p:ph type="sldNum" sz="quarter" idx="2"/>
          </p:nvPr>
        </p:nvSpPr>
        <p:spPr/>
        <p:txBody>
          <a:bodyPr/>
          <a:lstStyle/>
          <a:p>
            <a:fld id="{86CB4B4D-7CA3-9044-876B-883B54F8677D}" type="slidenum">
              <a:rPr lang="en-US" altLang="ja-JP" smtClean="0"/>
              <a:t>8</a:t>
            </a:fld>
            <a:endParaRPr lang="en-US" altLang="ja-JP"/>
          </a:p>
        </p:txBody>
      </p:sp>
    </p:spTree>
    <p:extLst>
      <p:ext uri="{BB962C8B-B14F-4D97-AF65-F5344CB8AC3E}">
        <p14:creationId xmlns:p14="http://schemas.microsoft.com/office/powerpoint/2010/main" val="18378458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vídeo-pegado.png" descr="vídeo-pegado.png"/>
          <p:cNvPicPr>
            <a:picLocks noChangeAspect="1"/>
          </p:cNvPicPr>
          <p:nvPr/>
        </p:nvPicPr>
        <p:blipFill>
          <a:blip r:embed="rId3"/>
          <a:stretch>
            <a:fillRect/>
          </a:stretch>
        </p:blipFill>
        <p:spPr>
          <a:xfrm>
            <a:off x="8563085" y="5237596"/>
            <a:ext cx="15659469" cy="7269921"/>
          </a:xfrm>
          <a:prstGeom prst="rect">
            <a:avLst/>
          </a:prstGeom>
          <a:ln w="12700">
            <a:miter lim="400000"/>
          </a:ln>
        </p:spPr>
      </p:pic>
      <p:sp>
        <p:nvSpPr>
          <p:cNvPr id="179" name="LiteBIRD Joint Study Group"/>
          <p:cNvSpPr txBox="1"/>
          <p:nvPr/>
        </p:nvSpPr>
        <p:spPr>
          <a:xfrm>
            <a:off x="257412" y="158511"/>
            <a:ext cx="14161816" cy="136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9000">
                <a:solidFill>
                  <a:srgbClr val="113362"/>
                </a:solidFill>
                <a:latin typeface="Times New Roman"/>
                <a:ea typeface="Times New Roman"/>
                <a:cs typeface="Times New Roman"/>
                <a:sym typeface="Times New Roman"/>
              </a:defRPr>
            </a:pPr>
            <a:r>
              <a:rPr i="1"/>
              <a:t>LiteBIRD</a:t>
            </a:r>
            <a:r>
              <a:t> Joint Study Group</a:t>
            </a:r>
          </a:p>
        </p:txBody>
      </p:sp>
      <p:sp>
        <p:nvSpPr>
          <p:cNvPr id="180" name="LiteBIRD Global F2F meeting…"/>
          <p:cNvSpPr txBox="1"/>
          <p:nvPr/>
        </p:nvSpPr>
        <p:spPr>
          <a:xfrm>
            <a:off x="13351566" y="11073264"/>
            <a:ext cx="6082507" cy="10241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3200">
                <a:solidFill>
                  <a:srgbClr val="FFFFFF"/>
                </a:solidFill>
                <a:latin typeface="Times New Roman"/>
                <a:ea typeface="Times New Roman"/>
                <a:cs typeface="Times New Roman"/>
                <a:sym typeface="Times New Roman"/>
              </a:defRPr>
            </a:pPr>
            <a:r>
              <a:rPr i="1"/>
              <a:t>LiteBIRD</a:t>
            </a:r>
            <a:r>
              <a:t> Global F2F meeting</a:t>
            </a:r>
          </a:p>
          <a:p>
            <a:pPr>
              <a:defRPr sz="3200">
                <a:solidFill>
                  <a:srgbClr val="FFFFFF"/>
                </a:solidFill>
                <a:latin typeface="Times New Roman"/>
                <a:ea typeface="Times New Roman"/>
                <a:cs typeface="Times New Roman"/>
                <a:sym typeface="Times New Roman"/>
              </a:defRPr>
            </a:pPr>
            <a:r>
              <a:t>Jan 20 - 24, 2025 at IPMU (Tokyo)</a:t>
            </a:r>
          </a:p>
        </p:txBody>
      </p:sp>
      <p:sp>
        <p:nvSpPr>
          <p:cNvPr id="181" name="Línea"/>
          <p:cNvSpPr/>
          <p:nvPr/>
        </p:nvSpPr>
        <p:spPr>
          <a:xfrm>
            <a:off x="8859682" y="4273057"/>
            <a:ext cx="15564169" cy="1"/>
          </a:xfrm>
          <a:prstGeom prst="line">
            <a:avLst/>
          </a:prstGeom>
          <a:ln w="7620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182" name="Línea"/>
          <p:cNvSpPr/>
          <p:nvPr/>
        </p:nvSpPr>
        <p:spPr>
          <a:xfrm>
            <a:off x="8864071" y="1853412"/>
            <a:ext cx="15564169" cy="1"/>
          </a:xfrm>
          <a:prstGeom prst="line">
            <a:avLst/>
          </a:prstGeom>
          <a:ln w="7620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grpSp>
        <p:nvGrpSpPr>
          <p:cNvPr id="193" name="Agrupar"/>
          <p:cNvGrpSpPr/>
          <p:nvPr/>
        </p:nvGrpSpPr>
        <p:grpSpPr>
          <a:xfrm>
            <a:off x="8607913" y="2602645"/>
            <a:ext cx="15569813" cy="2064671"/>
            <a:chOff x="0" y="0"/>
            <a:chExt cx="15569812" cy="2064669"/>
          </a:xfrm>
        </p:grpSpPr>
        <p:grpSp>
          <p:nvGrpSpPr>
            <p:cNvPr id="188" name="Agrupar"/>
            <p:cNvGrpSpPr/>
            <p:nvPr/>
          </p:nvGrpSpPr>
          <p:grpSpPr>
            <a:xfrm>
              <a:off x="-1" y="34696"/>
              <a:ext cx="15569814" cy="2002139"/>
              <a:chOff x="0" y="0"/>
              <a:chExt cx="15569812" cy="2002138"/>
            </a:xfrm>
          </p:grpSpPr>
          <p:pic>
            <p:nvPicPr>
              <p:cNvPr id="183" name="Google Shape;212;p25" descr="Google Shape;212;p25"/>
              <p:cNvPicPr>
                <a:picLocks noChangeAspect="1"/>
              </p:cNvPicPr>
              <p:nvPr/>
            </p:nvPicPr>
            <p:blipFill>
              <a:blip r:embed="rId4"/>
              <a:stretch>
                <a:fillRect/>
              </a:stretch>
            </p:blipFill>
            <p:spPr>
              <a:xfrm>
                <a:off x="0" y="3387"/>
                <a:ext cx="1966990" cy="1966991"/>
              </a:xfrm>
              <a:prstGeom prst="rect">
                <a:avLst/>
              </a:prstGeom>
              <a:ln w="12700" cap="flat">
                <a:noFill/>
                <a:miter lim="400000"/>
              </a:ln>
              <a:effectLst/>
            </p:spPr>
          </p:pic>
          <p:pic>
            <p:nvPicPr>
              <p:cNvPr id="184" name="Google Shape;213;p25" descr="Google Shape;213;p25"/>
              <p:cNvPicPr>
                <a:picLocks noChangeAspect="1"/>
              </p:cNvPicPr>
              <p:nvPr/>
            </p:nvPicPr>
            <p:blipFill>
              <a:blip r:embed="rId5"/>
              <a:srcRect l="7609" t="34254" r="29521" b="19753"/>
              <a:stretch>
                <a:fillRect/>
              </a:stretch>
            </p:blipFill>
            <p:spPr>
              <a:xfrm>
                <a:off x="1994728" y="3385"/>
                <a:ext cx="5494167" cy="1973660"/>
              </a:xfrm>
              <a:prstGeom prst="rect">
                <a:avLst/>
              </a:prstGeom>
              <a:ln w="12700" cap="flat">
                <a:noFill/>
                <a:miter lim="400000"/>
              </a:ln>
              <a:effectLst/>
            </p:spPr>
          </p:pic>
          <p:pic>
            <p:nvPicPr>
              <p:cNvPr id="185" name="Google Shape;214;p25" descr="Google Shape;214;p25"/>
              <p:cNvPicPr>
                <a:picLocks noChangeAspect="1"/>
              </p:cNvPicPr>
              <p:nvPr/>
            </p:nvPicPr>
            <p:blipFill>
              <a:blip r:embed="rId6"/>
              <a:stretch>
                <a:fillRect/>
              </a:stretch>
            </p:blipFill>
            <p:spPr>
              <a:xfrm>
                <a:off x="7488895" y="50"/>
                <a:ext cx="2442406" cy="1973662"/>
              </a:xfrm>
              <a:prstGeom prst="rect">
                <a:avLst/>
              </a:prstGeom>
              <a:ln w="12700" cap="flat">
                <a:noFill/>
                <a:miter lim="400000"/>
              </a:ln>
              <a:effectLst/>
            </p:spPr>
          </p:pic>
          <p:pic>
            <p:nvPicPr>
              <p:cNvPr id="186" name="Google Shape;215;p25" descr="Google Shape;215;p25"/>
              <p:cNvPicPr>
                <a:picLocks noChangeAspect="1"/>
              </p:cNvPicPr>
              <p:nvPr/>
            </p:nvPicPr>
            <p:blipFill>
              <a:blip r:embed="rId7"/>
              <a:stretch>
                <a:fillRect/>
              </a:stretch>
            </p:blipFill>
            <p:spPr>
              <a:xfrm>
                <a:off x="12702823" y="50"/>
                <a:ext cx="2866990" cy="2002089"/>
              </a:xfrm>
              <a:prstGeom prst="rect">
                <a:avLst/>
              </a:prstGeom>
              <a:ln w="12700" cap="flat">
                <a:noFill/>
                <a:miter lim="400000"/>
              </a:ln>
              <a:effectLst/>
            </p:spPr>
          </p:pic>
          <p:pic>
            <p:nvPicPr>
              <p:cNvPr id="187" name="Google Shape;216;p25" descr="Google Shape;216;p25"/>
              <p:cNvPicPr>
                <a:picLocks noChangeAspect="1"/>
              </p:cNvPicPr>
              <p:nvPr/>
            </p:nvPicPr>
            <p:blipFill>
              <a:blip r:embed="rId8"/>
              <a:stretch>
                <a:fillRect/>
              </a:stretch>
            </p:blipFill>
            <p:spPr>
              <a:xfrm>
                <a:off x="9946830" y="0"/>
                <a:ext cx="2669454" cy="2002091"/>
              </a:xfrm>
              <a:prstGeom prst="rect">
                <a:avLst/>
              </a:prstGeom>
              <a:ln w="12700" cap="flat">
                <a:noFill/>
                <a:miter lim="400000"/>
              </a:ln>
              <a:effectLst/>
            </p:spPr>
          </p:pic>
        </p:grpSp>
        <p:sp>
          <p:nvSpPr>
            <p:cNvPr id="189" name="Línea"/>
            <p:cNvSpPr/>
            <p:nvPr/>
          </p:nvSpPr>
          <p:spPr>
            <a:xfrm flipV="1">
              <a:off x="1971256" y="49970"/>
              <a:ext cx="1" cy="1971591"/>
            </a:xfrm>
            <a:prstGeom prst="line">
              <a:avLst/>
            </a:prstGeom>
            <a:noFill/>
            <a:ln w="762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90" name="Línea"/>
            <p:cNvSpPr/>
            <p:nvPr/>
          </p:nvSpPr>
          <p:spPr>
            <a:xfrm flipV="1">
              <a:off x="7521411" y="8156"/>
              <a:ext cx="3696" cy="2022143"/>
            </a:xfrm>
            <a:prstGeom prst="line">
              <a:avLst/>
            </a:prstGeom>
            <a:noFill/>
            <a:ln w="762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91" name="Línea"/>
            <p:cNvSpPr/>
            <p:nvPr/>
          </p:nvSpPr>
          <p:spPr>
            <a:xfrm flipV="1">
              <a:off x="9946072" y="-1"/>
              <a:ext cx="3697" cy="2022144"/>
            </a:xfrm>
            <a:prstGeom prst="line">
              <a:avLst/>
            </a:prstGeom>
            <a:noFill/>
            <a:ln w="762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sp>
          <p:nvSpPr>
            <p:cNvPr id="192" name="Línea"/>
            <p:cNvSpPr/>
            <p:nvPr/>
          </p:nvSpPr>
          <p:spPr>
            <a:xfrm flipV="1">
              <a:off x="12657941" y="42527"/>
              <a:ext cx="3696" cy="2022143"/>
            </a:xfrm>
            <a:prstGeom prst="line">
              <a:avLst/>
            </a:prstGeom>
            <a:noFill/>
            <a:ln w="76200" cap="flat">
              <a:solidFill>
                <a:srgbClr val="FFFFFF"/>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a:p>
          </p:txBody>
        </p:sp>
      </p:grpSp>
      <p:pic>
        <p:nvPicPr>
          <p:cNvPr id="194" name="ca-2.png" descr="ca-2.png"/>
          <p:cNvPicPr>
            <a:picLocks noChangeAspect="1"/>
          </p:cNvPicPr>
          <p:nvPr/>
        </p:nvPicPr>
        <p:blipFill>
          <a:blip r:embed="rId9"/>
          <a:stretch>
            <a:fillRect/>
          </a:stretch>
        </p:blipFill>
        <p:spPr>
          <a:xfrm>
            <a:off x="1373258" y="8076018"/>
            <a:ext cx="2036856" cy="2036856"/>
          </a:xfrm>
          <a:prstGeom prst="rect">
            <a:avLst/>
          </a:prstGeom>
          <a:ln w="12700">
            <a:miter lim="400000"/>
          </a:ln>
          <a:effectLst>
            <a:outerShdw blurRad="63500" dist="25400" dir="5400000" rotWithShape="0">
              <a:srgbClr val="000000">
                <a:alpha val="50000"/>
              </a:srgbClr>
            </a:outerShdw>
          </a:effectLst>
        </p:spPr>
      </p:pic>
      <p:pic>
        <p:nvPicPr>
          <p:cNvPr id="195" name="jp-2.png" descr="jp-2.png"/>
          <p:cNvPicPr>
            <a:picLocks noChangeAspect="1"/>
          </p:cNvPicPr>
          <p:nvPr/>
        </p:nvPicPr>
        <p:blipFill>
          <a:blip r:embed="rId10"/>
          <a:stretch>
            <a:fillRect/>
          </a:stretch>
        </p:blipFill>
        <p:spPr>
          <a:xfrm>
            <a:off x="1373258" y="5051804"/>
            <a:ext cx="2036856" cy="2036856"/>
          </a:xfrm>
          <a:prstGeom prst="rect">
            <a:avLst/>
          </a:prstGeom>
          <a:ln w="12700">
            <a:miter lim="400000"/>
          </a:ln>
          <a:effectLst>
            <a:outerShdw blurRad="63500" dist="25400" dir="5400000" rotWithShape="0">
              <a:srgbClr val="000000">
                <a:alpha val="50000"/>
              </a:srgbClr>
            </a:outerShdw>
          </a:effectLst>
        </p:spPr>
      </p:pic>
      <p:pic>
        <p:nvPicPr>
          <p:cNvPr id="196" name="us-2.png" descr="us-2.png"/>
          <p:cNvPicPr>
            <a:picLocks noChangeAspect="1"/>
          </p:cNvPicPr>
          <p:nvPr/>
        </p:nvPicPr>
        <p:blipFill>
          <a:blip r:embed="rId11"/>
          <a:stretch>
            <a:fillRect/>
          </a:stretch>
        </p:blipFill>
        <p:spPr>
          <a:xfrm>
            <a:off x="1373258" y="6559114"/>
            <a:ext cx="2036856" cy="2036856"/>
          </a:xfrm>
          <a:prstGeom prst="rect">
            <a:avLst/>
          </a:prstGeom>
          <a:ln w="12700">
            <a:miter lim="400000"/>
          </a:ln>
        </p:spPr>
      </p:pic>
      <p:pic>
        <p:nvPicPr>
          <p:cNvPr id="197" name="fr-2.png" descr="fr-2.png"/>
          <p:cNvPicPr>
            <a:picLocks noChangeAspect="1"/>
          </p:cNvPicPr>
          <p:nvPr/>
        </p:nvPicPr>
        <p:blipFill>
          <a:blip r:embed="rId12"/>
          <a:stretch>
            <a:fillRect/>
          </a:stretch>
        </p:blipFill>
        <p:spPr>
          <a:xfrm>
            <a:off x="3451966" y="5051804"/>
            <a:ext cx="2036855" cy="2036856"/>
          </a:xfrm>
          <a:prstGeom prst="rect">
            <a:avLst/>
          </a:prstGeom>
          <a:ln w="12700">
            <a:miter lim="400000"/>
          </a:ln>
          <a:effectLst>
            <a:outerShdw blurRad="63500" dist="25400" dir="5400000" rotWithShape="0">
              <a:srgbClr val="000000">
                <a:alpha val="50000"/>
              </a:srgbClr>
            </a:outerShdw>
          </a:effectLst>
        </p:spPr>
      </p:pic>
      <p:pic>
        <p:nvPicPr>
          <p:cNvPr id="198" name="it-2.png" descr="it-2.png"/>
          <p:cNvPicPr>
            <a:picLocks noChangeAspect="1"/>
          </p:cNvPicPr>
          <p:nvPr/>
        </p:nvPicPr>
        <p:blipFill>
          <a:blip r:embed="rId13"/>
          <a:stretch>
            <a:fillRect/>
          </a:stretch>
        </p:blipFill>
        <p:spPr>
          <a:xfrm>
            <a:off x="3451966" y="6563910"/>
            <a:ext cx="2036855" cy="2036856"/>
          </a:xfrm>
          <a:prstGeom prst="rect">
            <a:avLst/>
          </a:prstGeom>
          <a:ln w="12700">
            <a:miter lim="400000"/>
          </a:ln>
          <a:effectLst>
            <a:outerShdw blurRad="63500" dist="25400" dir="5400000" rotWithShape="0">
              <a:srgbClr val="000000">
                <a:alpha val="50000"/>
              </a:srgbClr>
            </a:outerShdw>
          </a:effectLst>
        </p:spPr>
      </p:pic>
      <p:pic>
        <p:nvPicPr>
          <p:cNvPr id="199" name="gb-2.png" descr="gb-2.png"/>
          <p:cNvPicPr>
            <a:picLocks noChangeAspect="1"/>
          </p:cNvPicPr>
          <p:nvPr/>
        </p:nvPicPr>
        <p:blipFill>
          <a:blip r:embed="rId14"/>
          <a:stretch>
            <a:fillRect/>
          </a:stretch>
        </p:blipFill>
        <p:spPr>
          <a:xfrm>
            <a:off x="3451966" y="8076018"/>
            <a:ext cx="2036855" cy="2036856"/>
          </a:xfrm>
          <a:prstGeom prst="rect">
            <a:avLst/>
          </a:prstGeom>
          <a:ln w="12700">
            <a:miter lim="400000"/>
          </a:ln>
          <a:effectLst>
            <a:outerShdw blurRad="63500" dist="25400" dir="5400000" rotWithShape="0">
              <a:srgbClr val="000000">
                <a:alpha val="50000"/>
              </a:srgbClr>
            </a:outerShdw>
          </a:effectLst>
        </p:spPr>
      </p:pic>
      <p:pic>
        <p:nvPicPr>
          <p:cNvPr id="200" name="de-2.png" descr="de-2.png"/>
          <p:cNvPicPr>
            <a:picLocks noChangeAspect="1"/>
          </p:cNvPicPr>
          <p:nvPr/>
        </p:nvPicPr>
        <p:blipFill>
          <a:blip r:embed="rId15"/>
          <a:stretch>
            <a:fillRect/>
          </a:stretch>
        </p:blipFill>
        <p:spPr>
          <a:xfrm>
            <a:off x="5530674" y="5051804"/>
            <a:ext cx="2036855" cy="2036856"/>
          </a:xfrm>
          <a:prstGeom prst="rect">
            <a:avLst/>
          </a:prstGeom>
          <a:ln w="12700">
            <a:miter lim="400000"/>
          </a:ln>
          <a:effectLst>
            <a:outerShdw blurRad="63500" dist="25400" dir="5400000" rotWithShape="0">
              <a:srgbClr val="000000">
                <a:alpha val="50000"/>
              </a:srgbClr>
            </a:outerShdw>
          </a:effectLst>
        </p:spPr>
      </p:pic>
      <p:pic>
        <p:nvPicPr>
          <p:cNvPr id="201" name="nl-2.png" descr="nl-2.png"/>
          <p:cNvPicPr>
            <a:picLocks noChangeAspect="1"/>
          </p:cNvPicPr>
          <p:nvPr/>
        </p:nvPicPr>
        <p:blipFill>
          <a:blip r:embed="rId16"/>
          <a:stretch>
            <a:fillRect/>
          </a:stretch>
        </p:blipFill>
        <p:spPr>
          <a:xfrm>
            <a:off x="5530674" y="6559114"/>
            <a:ext cx="2036855" cy="2036856"/>
          </a:xfrm>
          <a:prstGeom prst="rect">
            <a:avLst/>
          </a:prstGeom>
          <a:ln w="12700">
            <a:miter lim="400000"/>
          </a:ln>
          <a:effectLst>
            <a:outerShdw blurRad="63500" dist="25400" dir="5400000" rotWithShape="0">
              <a:srgbClr val="000000">
                <a:alpha val="50000"/>
              </a:srgbClr>
            </a:outerShdw>
          </a:effectLst>
        </p:spPr>
      </p:pic>
      <p:pic>
        <p:nvPicPr>
          <p:cNvPr id="202" name="no.png" descr="no.png"/>
          <p:cNvPicPr>
            <a:picLocks noChangeAspect="1"/>
          </p:cNvPicPr>
          <p:nvPr/>
        </p:nvPicPr>
        <p:blipFill>
          <a:blip r:embed="rId17"/>
          <a:stretch>
            <a:fillRect/>
          </a:stretch>
        </p:blipFill>
        <p:spPr>
          <a:xfrm>
            <a:off x="5530674" y="8076018"/>
            <a:ext cx="2036855" cy="2036856"/>
          </a:xfrm>
          <a:prstGeom prst="rect">
            <a:avLst/>
          </a:prstGeom>
          <a:ln w="12700">
            <a:miter lim="400000"/>
          </a:ln>
          <a:effectLst>
            <a:outerShdw blurRad="63500" dist="25400" dir="5400000" rotWithShape="0">
              <a:srgbClr val="000000">
                <a:alpha val="50000"/>
              </a:srgbClr>
            </a:outerShdw>
          </a:effectLst>
        </p:spPr>
      </p:pic>
      <p:pic>
        <p:nvPicPr>
          <p:cNvPr id="203" name="es-2.png" descr="es-2.png"/>
          <p:cNvPicPr>
            <a:picLocks noChangeAspect="1"/>
          </p:cNvPicPr>
          <p:nvPr/>
        </p:nvPicPr>
        <p:blipFill>
          <a:blip r:embed="rId18"/>
          <a:stretch>
            <a:fillRect/>
          </a:stretch>
        </p:blipFill>
        <p:spPr>
          <a:xfrm>
            <a:off x="1373258" y="9579686"/>
            <a:ext cx="2036856" cy="2036856"/>
          </a:xfrm>
          <a:prstGeom prst="rect">
            <a:avLst/>
          </a:prstGeom>
          <a:ln w="12700">
            <a:miter lim="400000"/>
          </a:ln>
          <a:effectLst>
            <a:outerShdw blurRad="63500" dist="25400" dir="5400000" rotWithShape="0">
              <a:srgbClr val="000000">
                <a:alpha val="50000"/>
              </a:srgbClr>
            </a:outerShdw>
          </a:effectLst>
        </p:spPr>
      </p:pic>
      <p:pic>
        <p:nvPicPr>
          <p:cNvPr id="204" name="se-2.png" descr="se-2.png"/>
          <p:cNvPicPr>
            <a:picLocks noChangeAspect="1"/>
          </p:cNvPicPr>
          <p:nvPr/>
        </p:nvPicPr>
        <p:blipFill>
          <a:blip r:embed="rId19"/>
          <a:stretch>
            <a:fillRect/>
          </a:stretch>
        </p:blipFill>
        <p:spPr>
          <a:xfrm>
            <a:off x="3453212" y="9578134"/>
            <a:ext cx="2036856" cy="2036856"/>
          </a:xfrm>
          <a:prstGeom prst="rect">
            <a:avLst/>
          </a:prstGeom>
          <a:ln w="12700">
            <a:miter lim="400000"/>
          </a:ln>
          <a:effectLst>
            <a:outerShdw blurRad="63500" dist="25400" dir="5400000" rotWithShape="0">
              <a:srgbClr val="000000">
                <a:alpha val="50000"/>
              </a:srgbClr>
            </a:outerShdw>
          </a:effectLst>
        </p:spPr>
      </p:pic>
      <p:pic>
        <p:nvPicPr>
          <p:cNvPr id="205" name="ie-2.png" descr="ie-2.png"/>
          <p:cNvPicPr>
            <a:picLocks noChangeAspect="1"/>
          </p:cNvPicPr>
          <p:nvPr/>
        </p:nvPicPr>
        <p:blipFill>
          <a:blip r:embed="rId20"/>
          <a:stretch>
            <a:fillRect/>
          </a:stretch>
        </p:blipFill>
        <p:spPr>
          <a:xfrm>
            <a:off x="5530674" y="9583328"/>
            <a:ext cx="2036855" cy="2036856"/>
          </a:xfrm>
          <a:prstGeom prst="rect">
            <a:avLst/>
          </a:prstGeom>
          <a:ln w="12700">
            <a:miter lim="400000"/>
          </a:ln>
          <a:effectLst>
            <a:outerShdw blurRad="63500" dist="25400" dir="5400000" rotWithShape="0">
              <a:srgbClr val="000000">
                <a:alpha val="50000"/>
              </a:srgbClr>
            </a:outerShdw>
          </a:effectLst>
        </p:spPr>
      </p:pic>
      <p:sp>
        <p:nvSpPr>
          <p:cNvPr id="206" name="Around 400 researchers from Japan, North America and Europe…"/>
          <p:cNvSpPr txBox="1"/>
          <p:nvPr/>
        </p:nvSpPr>
        <p:spPr>
          <a:xfrm>
            <a:off x="317386" y="1945861"/>
            <a:ext cx="8306015" cy="3283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p>
            <a:pPr>
              <a:defRPr sz="3900" b="0">
                <a:solidFill>
                  <a:srgbClr val="113362"/>
                </a:solidFill>
                <a:latin typeface="Times New Roman"/>
                <a:ea typeface="Times New Roman"/>
                <a:cs typeface="Times New Roman"/>
                <a:sym typeface="Times New Roman"/>
              </a:defRPr>
            </a:pPr>
            <a:r>
              <a:rPr dirty="0"/>
              <a:t>Around 400 researchers from </a:t>
            </a:r>
            <a:r>
              <a:rPr b="1" dirty="0">
                <a:solidFill>
                  <a:srgbClr val="FF0000"/>
                </a:solidFill>
              </a:rPr>
              <a:t>Japan</a:t>
            </a:r>
            <a:r>
              <a:rPr dirty="0"/>
              <a:t>, </a:t>
            </a:r>
            <a:r>
              <a:rPr b="1" dirty="0">
                <a:solidFill>
                  <a:srgbClr val="FF0000"/>
                </a:solidFill>
              </a:rPr>
              <a:t>North America</a:t>
            </a:r>
            <a:r>
              <a:rPr dirty="0"/>
              <a:t> and </a:t>
            </a:r>
            <a:r>
              <a:rPr b="1" dirty="0">
                <a:solidFill>
                  <a:srgbClr val="FF0000"/>
                </a:solidFill>
              </a:rPr>
              <a:t>Europe</a:t>
            </a:r>
          </a:p>
          <a:p>
            <a:pPr>
              <a:lnSpc>
                <a:spcPct val="30000"/>
              </a:lnSpc>
              <a:defRPr sz="3900" b="0">
                <a:solidFill>
                  <a:srgbClr val="113362"/>
                </a:solidFill>
                <a:latin typeface="Times New Roman"/>
                <a:ea typeface="Times New Roman"/>
                <a:cs typeface="Times New Roman"/>
                <a:sym typeface="Times New Roman"/>
              </a:defRPr>
            </a:pPr>
            <a:endParaRPr b="1" dirty="0">
              <a:solidFill>
                <a:srgbClr val="F19E4B"/>
              </a:solidFill>
            </a:endParaRPr>
          </a:p>
          <a:p>
            <a:pPr>
              <a:defRPr sz="3900" b="0">
                <a:solidFill>
                  <a:srgbClr val="113362"/>
                </a:solidFill>
                <a:latin typeface="Times New Roman"/>
                <a:ea typeface="Times New Roman"/>
                <a:cs typeface="Times New Roman"/>
                <a:sym typeface="Times New Roman"/>
              </a:defRPr>
            </a:pPr>
            <a:r>
              <a:rPr dirty="0"/>
              <a:t>Team experience in CMB experiments, X-ray satellites and other large projects (ALMA, HEP experiments, …) </a:t>
            </a:r>
          </a:p>
        </p:txBody>
      </p:sp>
      <p:pic>
        <p:nvPicPr>
          <p:cNvPr id="207" name="be.png" descr="be.png"/>
          <p:cNvPicPr>
            <a:picLocks noChangeAspect="1"/>
          </p:cNvPicPr>
          <p:nvPr/>
        </p:nvPicPr>
        <p:blipFill>
          <a:blip r:embed="rId21"/>
          <a:stretch>
            <a:fillRect/>
          </a:stretch>
        </p:blipFill>
        <p:spPr>
          <a:xfrm>
            <a:off x="3451966" y="11100232"/>
            <a:ext cx="2036855" cy="2036856"/>
          </a:xfrm>
          <a:prstGeom prst="rect">
            <a:avLst/>
          </a:prstGeom>
          <a:ln w="12700">
            <a:miter lim="400000"/>
          </a:ln>
          <a:effectLst>
            <a:outerShdw blurRad="63500" dist="25400" dir="5400000" rotWithShape="0">
              <a:srgbClr val="000000">
                <a:alpha val="50000"/>
              </a:srgbClr>
            </a:outerShdw>
          </a:effectLst>
        </p:spPr>
      </p:pic>
      <p:sp>
        <p:nvSpPr>
          <p:cNvPr id="2" name="スライド番号プレースホルダー 1">
            <a:extLst>
              <a:ext uri="{FF2B5EF4-FFF2-40B4-BE49-F238E27FC236}">
                <a16:creationId xmlns:a16="http://schemas.microsoft.com/office/drawing/2014/main" id="{11443494-70ED-CB8E-C06F-C522D8A2BA92}"/>
              </a:ext>
            </a:extLst>
          </p:cNvPr>
          <p:cNvSpPr>
            <a:spLocks noGrp="1"/>
          </p:cNvSpPr>
          <p:nvPr>
            <p:ph type="sldNum" sz="quarter" idx="2"/>
          </p:nvPr>
        </p:nvSpPr>
        <p:spPr/>
        <p:txBody>
          <a:bodyPr/>
          <a:lstStyle/>
          <a:p>
            <a:fld id="{86CB4B4D-7CA3-9044-876B-883B54F8677D}" type="slidenum">
              <a:rPr lang="en-US" altLang="ja-JP" smtClean="0"/>
              <a:t>9</a:t>
            </a:fld>
            <a:endParaRPr lang="en-US" altLang="ja-JP"/>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8487</Words>
  <Application>Microsoft Office PowerPoint</Application>
  <PresentationFormat>ユーザー設定</PresentationFormat>
  <Paragraphs>546</Paragraphs>
  <Slides>41</Slides>
  <Notes>33</Notes>
  <HiddenSlides>0</HiddenSlides>
  <MMClips>1</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41</vt:i4>
      </vt:variant>
    </vt:vector>
  </HeadingPairs>
  <TitlesOfParts>
    <vt:vector size="54" baseType="lpstr">
      <vt:lpstr>Apple Symbols</vt:lpstr>
      <vt:lpstr>-apple-system</vt:lpstr>
      <vt:lpstr>Bradley Hand ITC TT-Bold</vt:lpstr>
      <vt:lpstr>Helvetica Neue</vt:lpstr>
      <vt:lpstr>Helvetica Neue Light</vt:lpstr>
      <vt:lpstr>Helvetica Neue Medium</vt:lpstr>
      <vt:lpstr>Hiragino Sans W4</vt:lpstr>
      <vt:lpstr>Meiryo UI</vt:lpstr>
      <vt:lpstr>STIXGeneral-Regular</vt:lpstr>
      <vt:lpstr>Arial</vt:lpstr>
      <vt:lpstr>Courier New</vt:lpstr>
      <vt:lpstr>Times New Roman</vt:lpstr>
      <vt:lpstr>White</vt:lpstr>
      <vt:lpstr>PowerPoint プレゼンテーション</vt:lpstr>
      <vt:lpstr>About ISAS/JAXA</vt:lpstr>
      <vt:lpstr>Recent large (medium) missions</vt:lpstr>
      <vt:lpstr>PowerPoint プレゼンテーション</vt:lpstr>
      <vt:lpstr>Future large (medium) missions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海老沢　研</cp:lastModifiedBy>
  <cp:revision>57</cp:revision>
  <dcterms:modified xsi:type="dcterms:W3CDTF">2025-10-02T06:52:23Z</dcterms:modified>
</cp:coreProperties>
</file>