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4" r:id="rId1"/>
  </p:sldMasterIdLst>
  <p:notesMasterIdLst>
    <p:notesMasterId r:id="rId34"/>
  </p:notesMasterIdLst>
  <p:sldIdLst>
    <p:sldId id="314" r:id="rId2"/>
    <p:sldId id="468" r:id="rId3"/>
    <p:sldId id="472" r:id="rId4"/>
    <p:sldId id="460" r:id="rId5"/>
    <p:sldId id="326" r:id="rId6"/>
    <p:sldId id="350" r:id="rId7"/>
    <p:sldId id="351" r:id="rId8"/>
    <p:sldId id="456" r:id="rId9"/>
    <p:sldId id="457" r:id="rId10"/>
    <p:sldId id="352" r:id="rId11"/>
    <p:sldId id="449" r:id="rId12"/>
    <p:sldId id="450" r:id="rId13"/>
    <p:sldId id="451" r:id="rId14"/>
    <p:sldId id="482" r:id="rId15"/>
    <p:sldId id="353" r:id="rId16"/>
    <p:sldId id="454" r:id="rId17"/>
    <p:sldId id="473" r:id="rId18"/>
    <p:sldId id="478" r:id="rId19"/>
    <p:sldId id="479" r:id="rId20"/>
    <p:sldId id="453" r:id="rId21"/>
    <p:sldId id="466" r:id="rId22"/>
    <p:sldId id="467" r:id="rId23"/>
    <p:sldId id="464" r:id="rId24"/>
    <p:sldId id="480" r:id="rId25"/>
    <p:sldId id="481" r:id="rId26"/>
    <p:sldId id="359" r:id="rId27"/>
    <p:sldId id="483" r:id="rId28"/>
    <p:sldId id="488" r:id="rId29"/>
    <p:sldId id="316" r:id="rId30"/>
    <p:sldId id="459" r:id="rId31"/>
    <p:sldId id="355" r:id="rId32"/>
    <p:sldId id="356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245B6"/>
    <a:srgbClr val="BE669C"/>
    <a:srgbClr val="56B0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41"/>
    <p:restoredTop sz="83599"/>
  </p:normalViewPr>
  <p:slideViewPr>
    <p:cSldViewPr snapToGrid="0">
      <p:cViewPr varScale="1">
        <p:scale>
          <a:sx n="89" d="100"/>
          <a:sy n="89" d="100"/>
        </p:scale>
        <p:origin x="1360" y="176"/>
      </p:cViewPr>
      <p:guideLst/>
    </p:cSldViewPr>
  </p:slideViewPr>
  <p:notesTextViewPr>
    <p:cViewPr>
      <p:scale>
        <a:sx n="95" d="100"/>
        <a:sy n="9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2388F-B902-AA47-ADB3-C65567C1B595}" type="datetimeFigureOut">
              <a:rPr lang="en-US" smtClean="0"/>
              <a:t>9/29/25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65C05-F867-4F46-AFA1-669C95718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42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5A08-BCE7-A749-AA29-60D6C6195385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57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65C05-F867-4F46-AFA1-669C9571827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08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65C05-F867-4F46-AFA1-669C957182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975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65C05-F867-4F46-AFA1-669C957182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43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65C05-F867-4F46-AFA1-669C957182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58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65C05-F867-4F46-AFA1-669C957182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91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65C05-F867-4F46-AFA1-669C9571827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31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65C05-F867-4F46-AFA1-669C9571827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92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65C05-F867-4F46-AFA1-669C9571827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1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65C05-F867-4F46-AFA1-669C9571827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001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5DAB64-13C1-4C4B-A02B-BB39CFE4E85D}" type="datetime1">
              <a:rPr lang="en-US" smtClean="0"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96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2B2E-9787-4744-ACA1-CE3342DFF2E6}" type="datetime1">
              <a:rPr lang="en-US" smtClean="0"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5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E9FD67D-CA92-8F44-A58A-1402086A7EC7}" type="datetime1">
              <a:rPr lang="en-US" smtClean="0"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5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7344" y="5951810"/>
            <a:ext cx="2133600" cy="365125"/>
          </a:xfrm>
        </p:spPr>
        <p:txBody>
          <a:bodyPr/>
          <a:lstStyle/>
          <a:p>
            <a:fld id="{1DABF6F3-6603-4B46-AE90-F4AA8B4164C0}" type="datetime1">
              <a:rPr lang="en-US" smtClean="0"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77445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372" y="6639532"/>
            <a:ext cx="361391" cy="150735"/>
          </a:xfrm>
        </p:spPr>
        <p:txBody>
          <a:bodyPr/>
          <a:lstStyle>
            <a:lvl1pPr algn="ctr">
              <a:defRPr/>
            </a:lvl1pPr>
          </a:lstStyle>
          <a:p>
            <a:fld id="{BCDEB5D4-A33B-ED4F-A06B-7E16C7B298A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56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4B825AD-C748-1249-BC6F-E1A5FDC1944B}" type="datetime1">
              <a:rPr lang="en-US" smtClean="0"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24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CD68-7ECD-694C-8D23-454F0FEEBED9}" type="datetime1">
              <a:rPr lang="en-US" smtClean="0"/>
              <a:t>9/29/25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33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3164-712C-7E40-A3E6-040D7A1CF5B8}" type="datetime1">
              <a:rPr lang="en-US" smtClean="0"/>
              <a:t>9/29/25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83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A9A-81C5-004E-8139-79552B342B69}" type="datetime1">
              <a:rPr lang="en-US" smtClean="0"/>
              <a:t>9/29/25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9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3846-DC05-BA43-82D9-C9913307EFF9}" type="datetime1">
              <a:rPr lang="en-US" smtClean="0"/>
              <a:t>9/29/25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0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6F68874-88B7-F547-8A9B-551026DC98E1}" type="datetime1">
              <a:rPr lang="en-US" smtClean="0"/>
              <a:t>9/29/25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36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D706C-B309-2045-8873-6BD941760AF4}" type="datetime1">
              <a:rPr lang="en-US" smtClean="0"/>
              <a:t>9/29/25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29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7F6E629-6FD3-3A46-A2FA-662BFDCBEE35}" type="datetime1">
              <a:rPr lang="en-US" smtClean="0"/>
              <a:t>9/29/25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CDEB5D4-A33B-ED4F-A06B-7E16C7B298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430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6.1385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42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4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40.png"/><Relationship Id="rId5" Type="http://schemas.openxmlformats.org/officeDocument/2006/relationships/image" Target="../media/image27.png"/><Relationship Id="rId10" Type="http://schemas.openxmlformats.org/officeDocument/2006/relationships/image" Target="../media/image39.png"/><Relationship Id="rId4" Type="http://schemas.openxmlformats.org/officeDocument/2006/relationships/image" Target="../media/image26.png"/><Relationship Id="rId9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2BF3DC9-9623-CA15-4FAF-F7449188B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47" y="3098800"/>
            <a:ext cx="6406390" cy="32744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0CC171-FE3B-9FED-C61B-8D157BDDBC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347" y="1114816"/>
            <a:ext cx="8241306" cy="2495074"/>
          </a:xfrm>
        </p:spPr>
        <p:txBody>
          <a:bodyPr>
            <a:noAutofit/>
          </a:bodyPr>
          <a:lstStyle/>
          <a:p>
            <a:pPr algn="ctr"/>
            <a:r>
              <a:rPr lang="en-US" sz="14000" b="1" dirty="0">
                <a:latin typeface="DIN Condensed" pitchFamily="2" charset="0"/>
                <a:ea typeface="Ayuthaya" pitchFamily="2" charset="-34"/>
                <a:cs typeface="Malayalam MN" pitchFamily="2" charset="0"/>
              </a:rPr>
              <a:t>Black holes</a:t>
            </a:r>
            <a:endParaRPr lang="en-US" sz="14000" b="1" i="0" dirty="0">
              <a:solidFill>
                <a:srgbClr val="000000"/>
              </a:solidFill>
              <a:effectLst/>
              <a:latin typeface="DIN Condensed" pitchFamily="2" charset="0"/>
              <a:ea typeface="Ayuthaya" pitchFamily="2" charset="-34"/>
              <a:cs typeface="Malayalam MN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443410-BEE1-049F-F0A5-0DD638534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3362" y="3650976"/>
            <a:ext cx="7957275" cy="1341560"/>
          </a:xfrm>
        </p:spPr>
        <p:txBody>
          <a:bodyPr anchor="ctr">
            <a:normAutofit fontScale="92500" lnSpcReduction="10000"/>
          </a:bodyPr>
          <a:lstStyle/>
          <a:p>
            <a:pPr algn="r"/>
            <a:r>
              <a:rPr lang="en-US" sz="2400" cap="none" dirty="0">
                <a:solidFill>
                  <a:schemeClr val="accent2">
                    <a:lumMod val="20000"/>
                    <a:lumOff val="80000"/>
                  </a:schemeClr>
                </a:solidFill>
                <a:latin typeface="Lao MN" pitchFamily="2" charset="0"/>
                <a:cs typeface="Lao MN" pitchFamily="2" charset="0"/>
              </a:rPr>
              <a:t>Wenzer Qin</a:t>
            </a:r>
          </a:p>
          <a:p>
            <a:pPr algn="r"/>
            <a:r>
              <a:rPr lang="en-US" sz="2400" cap="none" dirty="0">
                <a:solidFill>
                  <a:schemeClr val="accent2">
                    <a:lumMod val="20000"/>
                    <a:lumOff val="80000"/>
                  </a:schemeClr>
                </a:solidFill>
                <a:latin typeface="Lao MN" pitchFamily="2" charset="0"/>
                <a:cs typeface="Lao MN" pitchFamily="2" charset="0"/>
              </a:rPr>
              <a:t>Simons Junior Fellow, New York University</a:t>
            </a:r>
          </a:p>
          <a:p>
            <a:pPr algn="r"/>
            <a:r>
              <a:rPr lang="en-US" sz="2400" cap="none" dirty="0">
                <a:solidFill>
                  <a:schemeClr val="accent2">
                    <a:lumMod val="20000"/>
                    <a:lumOff val="80000"/>
                  </a:schemeClr>
                </a:solidFill>
                <a:latin typeface="Lao MN" pitchFamily="2" charset="0"/>
                <a:cs typeface="Lao MN" pitchFamily="2" charset="0"/>
              </a:rPr>
              <a:t>Oct 3rd,</a:t>
            </a:r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Lao MN" pitchFamily="2" charset="0"/>
                <a:cs typeface="Lao MN" pitchFamily="2" charset="0"/>
              </a:rPr>
              <a:t> 2025 | </a:t>
            </a:r>
            <a:r>
              <a:rPr lang="en-US" sz="2400" cap="none" dirty="0">
                <a:solidFill>
                  <a:schemeClr val="accent2">
                    <a:lumMod val="20000"/>
                    <a:lumOff val="80000"/>
                  </a:schemeClr>
                </a:solidFill>
                <a:latin typeface="Lao MN" pitchFamily="2" charset="0"/>
                <a:cs typeface="Lao MN" pitchFamily="2" charset="0"/>
              </a:rPr>
              <a:t>UNDARK Workshop, IAC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259A23E-3A8A-D678-2A2B-36FD504DD8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959" y="5121508"/>
            <a:ext cx="2327250" cy="76807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67493E94-9DBE-C37C-970B-F7BA4839974F}"/>
              </a:ext>
            </a:extLst>
          </p:cNvPr>
          <p:cNvGrpSpPr/>
          <p:nvPr/>
        </p:nvGrpSpPr>
        <p:grpSpPr>
          <a:xfrm>
            <a:off x="4027050" y="5120851"/>
            <a:ext cx="1913732" cy="768073"/>
            <a:chOff x="3654542" y="5332164"/>
            <a:chExt cx="2360668" cy="94745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C642E18-4313-3BE2-5CAB-EA7018B40DD7}"/>
                </a:ext>
              </a:extLst>
            </p:cNvPr>
            <p:cNvSpPr/>
            <p:nvPr/>
          </p:nvSpPr>
          <p:spPr>
            <a:xfrm>
              <a:off x="3654542" y="5332164"/>
              <a:ext cx="2360668" cy="947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2" descr="Using Logos and Lockups">
              <a:extLst>
                <a:ext uri="{FF2B5EF4-FFF2-40B4-BE49-F238E27FC236}">
                  <a16:creationId xmlns:a16="http://schemas.microsoft.com/office/drawing/2014/main" id="{7EB7C2F2-E2E8-03CF-EBB3-1389CC4D30F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31" t="31529" r="19351" b="31500"/>
            <a:stretch>
              <a:fillRect/>
            </a:stretch>
          </p:blipFill>
          <p:spPr bwMode="auto">
            <a:xfrm>
              <a:off x="3654542" y="5359371"/>
              <a:ext cx="2327250" cy="867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AD0DF0AF-B2B9-2B1E-5A9B-1A502A973C1F}"/>
              </a:ext>
            </a:extLst>
          </p:cNvPr>
          <p:cNvSpPr txBox="1">
            <a:spLocks/>
          </p:cNvSpPr>
          <p:nvPr/>
        </p:nvSpPr>
        <p:spPr>
          <a:xfrm>
            <a:off x="277615" y="611895"/>
            <a:ext cx="8588768" cy="146157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8150" dirty="0">
                <a:solidFill>
                  <a:schemeClr val="accent3">
                    <a:lumMod val="50000"/>
                  </a:schemeClr>
                </a:solidFill>
                <a:latin typeface="DIN Condensed" pitchFamily="2" charset="0"/>
                <a:ea typeface="Ayuthaya" pitchFamily="2" charset="-34"/>
                <a:cs typeface="Malayalam MN" pitchFamily="2" charset="0"/>
              </a:rPr>
              <a:t>Not-quite-primordial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FD1DE06-33C7-FBA2-05D0-EACD09F1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11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2806B-4252-A580-54EA-F8455D831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density perturbations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B9CAF37-15A0-9AB7-A364-CE53036C95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2332" y="2019979"/>
            <a:ext cx="5859336" cy="437037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367C4-C7B2-09F1-0782-1FBA7AE1B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236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B16FB-8818-A1AD-C828-A34729C16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D72F6-C2E6-B634-3F49-9C2347D15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density perturbations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0C70E-3C94-5BE1-596F-D8E02BEE2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081CD9-CABB-EDB3-1C2E-6DC477C4A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332" y="2019980"/>
            <a:ext cx="5859336" cy="43703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DDD512-4C55-84B0-EFEB-D061CDA718CC}"/>
                  </a:ext>
                </a:extLst>
              </p:cNvPr>
              <p:cNvSpPr txBox="1"/>
              <p:nvPr/>
            </p:nvSpPr>
            <p:spPr>
              <a:xfrm>
                <a:off x="218897" y="2019980"/>
                <a:ext cx="1423435" cy="1477328"/>
              </a:xfrm>
              <a:prstGeom prst="rect">
                <a:avLst/>
              </a:prstGeom>
              <a:noFill/>
              <a:ln w="28575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In </a:t>
                </a:r>
                <a:r>
                  <a:rPr lang="en-US" dirty="0">
                    <a:ea typeface="Ayuthaya" pitchFamily="2" charset="-34"/>
                    <a:cs typeface="Malayalam MN" pitchFamily="2" charset="0"/>
                  </a:rPr>
                  <a:t>ΛCDM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dirty="0">
                    <a:ea typeface="Ayuthaya" pitchFamily="2" charset="-34"/>
                    <a:cs typeface="Malayalam MN" pitchFamily="2" charset="0"/>
                  </a:rPr>
                  <a:t>), </a:t>
                </a:r>
              </a:p>
              <a:p>
                <a:pPr algn="ctr"/>
                <a:r>
                  <a:rPr lang="en-US" dirty="0">
                    <a:ea typeface="Ayuthaya" pitchFamily="2" charset="-34"/>
                    <a:cs typeface="Malayalam MN" pitchFamily="2" charset="0"/>
                  </a:rPr>
                  <a:t>all modes </a:t>
                </a:r>
              </a:p>
              <a:p>
                <a:pPr algn="ctr"/>
                <a:r>
                  <a:rPr lang="en-US" dirty="0">
                    <a:ea typeface="Ayuthaya" pitchFamily="2" charset="-34"/>
                    <a:cs typeface="Malayalam MN" pitchFamily="2" charset="0"/>
                  </a:rPr>
                  <a:t>collapse at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20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DDD512-4C55-84B0-EFEB-D061CDA718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897" y="2019980"/>
                <a:ext cx="1423435" cy="1477328"/>
              </a:xfrm>
              <a:prstGeom prst="rect">
                <a:avLst/>
              </a:prstGeom>
              <a:blipFill>
                <a:blip r:embed="rId4"/>
                <a:stretch>
                  <a:fillRect t="-833" b="-2500"/>
                </a:stretch>
              </a:blipFill>
              <a:ln w="28575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Arrow 12">
            <a:extLst>
              <a:ext uri="{FF2B5EF4-FFF2-40B4-BE49-F238E27FC236}">
                <a16:creationId xmlns:a16="http://schemas.microsoft.com/office/drawing/2014/main" id="{B4EBFB34-2742-1E00-D85B-F85099C8F793}"/>
              </a:ext>
            </a:extLst>
          </p:cNvPr>
          <p:cNvSpPr/>
          <p:nvPr/>
        </p:nvSpPr>
        <p:spPr>
          <a:xfrm rot="20938086">
            <a:off x="1741484" y="2416153"/>
            <a:ext cx="988239" cy="182168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1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1294-B882-26E4-2C22-94B8C3A7E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9B88D-4ACA-384D-BA2B-53923B5D1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density perturbations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262D8-E785-EC97-48DB-1570344F2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D86AB7-B806-B40F-BF30-74D922D0E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332" y="2019979"/>
            <a:ext cx="5859335" cy="43703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AE6F549-98CC-78F4-DA98-86A34E896904}"/>
                  </a:ext>
                </a:extLst>
              </p:cNvPr>
              <p:cNvSpPr txBox="1"/>
              <p:nvPr/>
            </p:nvSpPr>
            <p:spPr>
              <a:xfrm>
                <a:off x="7317123" y="2772109"/>
                <a:ext cx="1749387" cy="1200329"/>
              </a:xfrm>
              <a:prstGeom prst="rect">
                <a:avLst/>
              </a:prstGeom>
              <a:noFill/>
              <a:ln w="28575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PBHs start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 collapse almost instantly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AE6F549-98CC-78F4-DA98-86A34E896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7123" y="2772109"/>
                <a:ext cx="1749387" cy="1200329"/>
              </a:xfrm>
              <a:prstGeom prst="rect">
                <a:avLst/>
              </a:prstGeom>
              <a:blipFill>
                <a:blip r:embed="rId3"/>
                <a:stretch>
                  <a:fillRect t="-1020" r="-2837" b="-5102"/>
                </a:stretch>
              </a:blipFill>
              <a:ln w="28575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Arrow 10">
            <a:extLst>
              <a:ext uri="{FF2B5EF4-FFF2-40B4-BE49-F238E27FC236}">
                <a16:creationId xmlns:a16="http://schemas.microsoft.com/office/drawing/2014/main" id="{BA52D7CC-31E4-ECA8-5E06-B37661F2CD92}"/>
              </a:ext>
            </a:extLst>
          </p:cNvPr>
          <p:cNvSpPr/>
          <p:nvPr/>
        </p:nvSpPr>
        <p:spPr>
          <a:xfrm rot="12310669">
            <a:off x="6920869" y="2574453"/>
            <a:ext cx="563325" cy="20971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93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10943-5E7E-D7EB-964C-DA35DE976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E0EDB-7B4F-DA24-B074-21C92AE0A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density perturbations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218A2E-4D5B-D7F6-CD01-DC6F7312E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78BC65-8EDF-AF31-4A41-F6109F623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331" y="2019978"/>
            <a:ext cx="5859335" cy="43703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C616D65-878A-2452-A382-33254AC1B200}"/>
                  </a:ext>
                </a:extLst>
              </p:cNvPr>
              <p:cNvSpPr txBox="1"/>
              <p:nvPr/>
            </p:nvSpPr>
            <p:spPr>
              <a:xfrm>
                <a:off x="7348120" y="3655512"/>
                <a:ext cx="1547908" cy="669992"/>
              </a:xfrm>
              <a:prstGeom prst="rect">
                <a:avLst/>
              </a:prstGeom>
              <a:noFill/>
              <a:ln w="28575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Enhance by few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10</m:t>
                    </m:r>
                  </m:oMath>
                </a14:m>
                <a:r>
                  <a:rPr lang="en-US" dirty="0"/>
                  <a:t>…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C616D65-878A-2452-A382-33254AC1B2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8120" y="3655512"/>
                <a:ext cx="1547908" cy="669992"/>
              </a:xfrm>
              <a:prstGeom prst="rect">
                <a:avLst/>
              </a:prstGeom>
              <a:blipFill>
                <a:blip r:embed="rId3"/>
                <a:stretch>
                  <a:fillRect t="-3571" b="-5357"/>
                </a:stretch>
              </a:blipFill>
              <a:ln w="28575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1447C1B-1F17-9AD6-AE33-24DA569A1B2A}"/>
                  </a:ext>
                </a:extLst>
              </p:cNvPr>
              <p:cNvSpPr txBox="1"/>
              <p:nvPr/>
            </p:nvSpPr>
            <p:spPr>
              <a:xfrm>
                <a:off x="450883" y="2389992"/>
                <a:ext cx="1796370" cy="64633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Collapse earlier by few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10</m:t>
                    </m:r>
                  </m:oMath>
                </a14:m>
                <a:r>
                  <a:rPr lang="en-US" dirty="0"/>
                  <a:t>…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1447C1B-1F17-9AD6-AE33-24DA569A1B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83" y="2389992"/>
                <a:ext cx="1796370" cy="646331"/>
              </a:xfrm>
              <a:prstGeom prst="rect">
                <a:avLst/>
              </a:prstGeom>
              <a:blipFill>
                <a:blip r:embed="rId4"/>
                <a:stretch>
                  <a:fillRect t="-1852" r="-690" b="-11111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266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A0286-9325-B5DF-2E31-380849F46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A9A51-1F32-5429-4FF7-638E195EA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/>
              <a:t>Molecular hydrogen suppressed at early times</a:t>
            </a:r>
          </a:p>
        </p:txBody>
      </p:sp>
      <p:pic>
        <p:nvPicPr>
          <p:cNvPr id="6" name="Content Placeholder 5" descr="A graph of a graph showing the number of molecules&#10;&#10;AI-generated content may be incorrect.">
            <a:extLst>
              <a:ext uri="{FF2B5EF4-FFF2-40B4-BE49-F238E27FC236}">
                <a16:creationId xmlns:a16="http://schemas.microsoft.com/office/drawing/2014/main" id="{7732AC0F-DB4C-5A8B-4FA9-17DE894184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192" y="2707403"/>
            <a:ext cx="3525357" cy="382283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6705D4-4A45-1FF1-8849-4B685046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5242A4-BE25-2E34-A525-619B9928FA8F}"/>
              </a:ext>
            </a:extLst>
          </p:cNvPr>
          <p:cNvSpPr txBox="1"/>
          <p:nvPr/>
        </p:nvSpPr>
        <p:spPr>
          <a:xfrm>
            <a:off x="1038379" y="1951823"/>
            <a:ext cx="2981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Cosmic abundance</a:t>
            </a:r>
          </a:p>
          <a:p>
            <a:pPr algn="ctr"/>
            <a:r>
              <a:rPr lang="en-US" dirty="0"/>
              <a:t>(Hirata &amp; Padmanabhan 2006)</a:t>
            </a:r>
          </a:p>
        </p:txBody>
      </p:sp>
    </p:spTree>
    <p:extLst>
      <p:ext uri="{BB962C8B-B14F-4D97-AF65-F5344CB8AC3E}">
        <p14:creationId xmlns:p14="http://schemas.microsoft.com/office/powerpoint/2010/main" val="164731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FEAE7-BB75-ED77-B5CC-297463DFA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Abundance of molecular hydrogen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E1A313-A3CB-A1B4-DD0B-3DF6EB7F3B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2037503"/>
                <a:ext cx="7989752" cy="3630795"/>
              </a:xfrm>
            </p:spPr>
            <p:txBody>
              <a:bodyPr anchor="t"/>
              <a:lstStyle/>
              <a:p>
                <a:r>
                  <a:rPr lang="en-US" dirty="0"/>
                  <a:t>“Too much” cooling </a:t>
                </a:r>
                <a:r>
                  <a:rPr lang="en-US" dirty="0">
                    <a:sym typeface="Wingdings" pitchFamily="2" charset="2"/>
                  </a:rPr>
                  <a:t> cooling time shorter than free-fall time</a:t>
                </a:r>
                <a:br>
                  <a:rPr lang="en-US" dirty="0">
                    <a:sym typeface="Wingdings" pitchFamily="2" charset="2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𝜏</m:t>
                        </m:r>
                      </m:e>
                      <m:sub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𝑇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sz="2000" b="0" i="1" dirty="0" smtClean="0">
                                    <a:latin typeface="Cambria Math" panose="02040503050406030204" pitchFamily="18" charset="0"/>
                                    <a:sym typeface="Wingdings" pitchFamily="2" charset="2"/>
                                  </a:rPr>
                                </m:ctrlPr>
                              </m:accPr>
                              <m:e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  <a:sym typeface="Wingdings" pitchFamily="2" charset="2"/>
                                  </a:rPr>
                                  <m:t>𝑇</m:t>
                                </m:r>
                              </m:e>
                            </m:acc>
                          </m:e>
                          <m:sub>
                            <m:sSub>
                              <m:sSubPr>
                                <m:ctrlP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,  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𝑓𝑓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sym typeface="Wingdings" pitchFamily="2" charset="2"/>
                      </a:rPr>
                      <m:t> =</m:t>
                    </m:r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3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32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𝐺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𝜌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 </m:t>
                        </m:r>
                      </m:e>
                    </m:rad>
                  </m:oMath>
                </a14:m>
                <a:endParaRPr lang="en-US" sz="2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E1A313-A3CB-A1B4-DD0B-3DF6EB7F3B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2037503"/>
                <a:ext cx="7989752" cy="3630795"/>
              </a:xfrm>
              <a:blipFill>
                <a:blip r:embed="rId2"/>
                <a:stretch>
                  <a:fillRect l="-476" t="-10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C8544-CF9C-C628-110E-E005A1FE7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47F7A8-F006-C72C-158A-1E0C76C72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3972" y="3451832"/>
            <a:ext cx="4622800" cy="3187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D9D6FB-3856-5618-F34D-7A152D3081C7}"/>
                  </a:ext>
                </a:extLst>
              </p:cNvPr>
              <p:cNvSpPr txBox="1"/>
              <p:nvPr/>
            </p:nvSpPr>
            <p:spPr>
              <a:xfrm>
                <a:off x="6498717" y="3560512"/>
                <a:ext cx="206409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dirty="0">
                    <a:solidFill>
                      <a:schemeClr val="accent3"/>
                    </a:solidFill>
                  </a:rPr>
                  <a:t>* Assuming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𝑇</m:t>
                    </m:r>
                    <m:r>
                      <a:rPr lang="en-US" sz="16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accent3"/>
                    </a:solidFill>
                  </a:rPr>
                  <a:t> K</a:t>
                </a:r>
                <a:br>
                  <a:rPr lang="en-US" sz="1600" dirty="0">
                    <a:solidFill>
                      <a:schemeClr val="accent3"/>
                    </a:solidFill>
                  </a:rPr>
                </a:br>
                <a:r>
                  <a:rPr lang="en-US" sz="1600" dirty="0">
                    <a:solidFill>
                      <a:schemeClr val="accent3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𝜌</m:t>
                    </m:r>
                    <m:r>
                      <a:rPr lang="en-US" sz="16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=18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𝜋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p>
                    <m:bar>
                      <m:barPr>
                        <m:pos m:val="top"/>
                        <m:ctrlPr>
                          <a:rPr lang="en-U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barPr>
                      <m:e>
                        <m:r>
                          <a:rPr lang="en-US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𝜌</m:t>
                        </m:r>
                      </m:e>
                    </m:bar>
                  </m:oMath>
                </a14:m>
                <a:r>
                  <a:rPr lang="en-US" sz="1600" dirty="0">
                    <a:solidFill>
                      <a:schemeClr val="accent3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D9D6FB-3856-5618-F34D-7A152D3081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717" y="3560512"/>
                <a:ext cx="2064091" cy="584775"/>
              </a:xfrm>
              <a:prstGeom prst="rect">
                <a:avLst/>
              </a:prstGeom>
              <a:blipFill>
                <a:blip r:embed="rId4"/>
                <a:stretch>
                  <a:fillRect l="-610" t="-4255" r="-1220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732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B2B23B-6980-2364-E979-41D69269A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0C2C7-0952-4E19-690C-F2F8A667C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Abundance of molecular hydrogen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F39E35-DC1B-8641-5A08-E33758E3B7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1999403"/>
                <a:ext cx="7989752" cy="3630795"/>
              </a:xfrm>
            </p:spPr>
            <p:txBody>
              <a:bodyPr anchor="t">
                <a:normAutofit/>
              </a:bodyPr>
              <a:lstStyle/>
              <a:p>
                <a:r>
                  <a:rPr lang="en-US" dirty="0"/>
                  <a:t>Evolve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abundance in top-hat halos virializing at different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Earlier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itchFamily="2" charset="2"/>
                  </a:rPr>
                  <a:t> CMB hotter, suppresses abundance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ym typeface="Wingdings" pitchFamily="2" charset="2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Prior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∼200</m:t>
                    </m:r>
                  </m:oMath>
                </a14:m>
                <a:r>
                  <a:rPr lang="en-US" dirty="0"/>
                  <a:t>, halos are unable to fragment/form stars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F39E35-DC1B-8641-5A08-E33758E3B7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1999403"/>
                <a:ext cx="7989752" cy="3630795"/>
              </a:xfrm>
              <a:blipFill>
                <a:blip r:embed="rId3"/>
                <a:stretch>
                  <a:fillRect l="-476" t="-10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FEEED-D43D-8549-EC60-E0B212DE7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838D53-C72A-6C19-680C-EBAB474EC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3972" y="3451832"/>
            <a:ext cx="46228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3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530DF-4644-0D14-E2AA-C4A7AEE6B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/>
              <a:t>Molecular hydrogen suppressed at early times</a:t>
            </a:r>
          </a:p>
        </p:txBody>
      </p:sp>
      <p:pic>
        <p:nvPicPr>
          <p:cNvPr id="6" name="Content Placeholder 5" descr="A graph of a graph showing the number of molecules&#10;&#10;AI-generated content may be incorrect.">
            <a:extLst>
              <a:ext uri="{FF2B5EF4-FFF2-40B4-BE49-F238E27FC236}">
                <a16:creationId xmlns:a16="http://schemas.microsoft.com/office/drawing/2014/main" id="{17995ACF-2CAB-D26F-7999-3E8FB8B290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192" y="2707403"/>
            <a:ext cx="3525357" cy="382283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FDB8E-FB5A-8A93-614F-928733077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FBFBC6-4C37-9D53-0E6D-A4E52B74B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40641"/>
            <a:ext cx="3765057" cy="25962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D230EC-364F-7E65-60C6-773E1B64D1F3}"/>
              </a:ext>
            </a:extLst>
          </p:cNvPr>
          <p:cNvSpPr txBox="1"/>
          <p:nvPr/>
        </p:nvSpPr>
        <p:spPr>
          <a:xfrm>
            <a:off x="4403507" y="6530233"/>
            <a:ext cx="47486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See also Hirano et al. 2015, Ito &amp; </a:t>
            </a:r>
            <a:r>
              <a:rPr 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Omukai</a:t>
            </a: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76B268-9498-B597-2723-DFA401434D6C}"/>
              </a:ext>
            </a:extLst>
          </p:cNvPr>
          <p:cNvSpPr txBox="1"/>
          <p:nvPr/>
        </p:nvSpPr>
        <p:spPr>
          <a:xfrm>
            <a:off x="1038379" y="1951823"/>
            <a:ext cx="2981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Cosmic abundance</a:t>
            </a:r>
          </a:p>
          <a:p>
            <a:pPr algn="ctr"/>
            <a:r>
              <a:rPr lang="en-US" dirty="0"/>
              <a:t>(Hirata &amp; Padmanabhan 2006)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C2DD1B-4FA5-461D-C837-E262936775B1}"/>
              </a:ext>
            </a:extLst>
          </p:cNvPr>
          <p:cNvSpPr txBox="1"/>
          <p:nvPr/>
        </p:nvSpPr>
        <p:spPr>
          <a:xfrm>
            <a:off x="5407812" y="2194310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Estimated halo abundance</a:t>
            </a:r>
          </a:p>
          <a:p>
            <a:pPr algn="ctr"/>
            <a:r>
              <a:rPr lang="en-US" dirty="0"/>
              <a:t>(our work)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8D572D-7A4B-0212-970D-D5436E36A1A4}"/>
              </a:ext>
            </a:extLst>
          </p:cNvPr>
          <p:cNvSpPr txBox="1"/>
          <p:nvPr/>
        </p:nvSpPr>
        <p:spPr>
          <a:xfrm rot="20797222">
            <a:off x="7211574" y="5213613"/>
            <a:ext cx="1596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direct collapse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for free??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DED6D13-831D-04D5-3215-5E94912AFE3C}"/>
              </a:ext>
            </a:extLst>
          </p:cNvPr>
          <p:cNvSpPr/>
          <p:nvPr/>
        </p:nvSpPr>
        <p:spPr>
          <a:xfrm>
            <a:off x="6123058" y="3722374"/>
            <a:ext cx="2116416" cy="13944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2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3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48F41-4469-E0EE-F55C-B69111A0F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everything together…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D4908E-BB2F-A27D-2DB6-434DEDD460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7761" y="2117697"/>
                <a:ext cx="8208478" cy="417494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b="1" dirty="0"/>
                  <a:t>Possible to form SMBHs from modest enhancements!</a:t>
                </a:r>
              </a:p>
              <a:p>
                <a:r>
                  <a:rPr lang="en-US" sz="2400" dirty="0"/>
                  <a:t>To make a “not-quite-primordial black hole” (NQPBH)…</a:t>
                </a:r>
              </a:p>
              <a:p>
                <a:pPr marL="781200" lvl="1" indent="-457200">
                  <a:buFont typeface="+mj-lt"/>
                  <a:buAutoNum type="arabicPeriod"/>
                </a:pPr>
                <a:r>
                  <a:rPr lang="en-US" sz="2400" dirty="0"/>
                  <a:t>Initial density large enough to collapse at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&gt;200</m:t>
                    </m:r>
                  </m:oMath>
                </a14:m>
                <a:r>
                  <a:rPr lang="en-US" sz="2400" dirty="0"/>
                  <a:t>, so that molecular cooling is suppressed</a:t>
                </a:r>
              </a:p>
              <a:p>
                <a:pPr marL="781200" lvl="1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h𝑎𝑙𝑜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large enough (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/>
                  <a:t> small enough)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𝑣𝑖𝑟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dirty="0"/>
                  <a:t> K, so that atomic cooling is active</a:t>
                </a:r>
                <a:br>
                  <a:rPr lang="en-US" sz="2400" dirty="0"/>
                </a:b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Caveats</a:t>
                </a:r>
              </a:p>
              <a:p>
                <a:r>
                  <a:rPr lang="en-US" dirty="0"/>
                  <a:t>Also need low angular momentum</a:t>
                </a:r>
              </a:p>
              <a:p>
                <a:r>
                  <a:rPr lang="en-US" dirty="0"/>
                  <a:t>DM-baryon relative velocities delay collapse in some halos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D4908E-BB2F-A27D-2DB6-434DEDD460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761" y="2117697"/>
                <a:ext cx="8208478" cy="4174941"/>
              </a:xfrm>
              <a:blipFill>
                <a:blip r:embed="rId2"/>
                <a:stretch>
                  <a:fillRect l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37ED65-BEDE-3116-DB03-A820A428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54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7C1A5-962E-763C-9BD5-0D7C9F517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Overdensities</a:t>
            </a:r>
            <a:r>
              <a:rPr lang="en-US" dirty="0"/>
              <a:t> and outcomes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A4CC44-449B-A66E-4E40-28F033D8F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F273598-456F-D10D-C2EA-4394F7738F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192" y="1883629"/>
            <a:ext cx="7826643" cy="4755903"/>
          </a:xfrm>
        </p:spPr>
      </p:pic>
    </p:spTree>
    <p:extLst>
      <p:ext uri="{BB962C8B-B14F-4D97-AF65-F5344CB8AC3E}">
        <p14:creationId xmlns:p14="http://schemas.microsoft.com/office/powerpoint/2010/main" val="1100620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BDD7209-1B54-B880-182F-5BF6796FA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talk In One slide…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A90E7-AF5C-4DBF-BFAF-2A1FB1EA0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74770"/>
            <a:ext cx="7989752" cy="4260794"/>
          </a:xfrm>
        </p:spPr>
        <p:txBody>
          <a:bodyPr>
            <a:noAutofit/>
          </a:bodyPr>
          <a:lstStyle/>
          <a:p>
            <a:r>
              <a:rPr lang="en-US" sz="2400" dirty="0"/>
              <a:t>Based on recent work: </a:t>
            </a:r>
            <a:r>
              <a:rPr lang="en-US" sz="24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2506.13858</a:t>
            </a:r>
            <a:endParaRPr lang="en-US" sz="2400" dirty="0"/>
          </a:p>
          <a:p>
            <a:r>
              <a:rPr lang="en-US" sz="2400" dirty="0"/>
              <a:t>With Neal Weiner (NYU), </a:t>
            </a:r>
            <a:r>
              <a:rPr lang="en-US" sz="2400" dirty="0" err="1"/>
              <a:t>Soubhik</a:t>
            </a:r>
            <a:r>
              <a:rPr lang="en-US" sz="2400" dirty="0"/>
              <a:t> Kumar (NYU/Tufts), and Priya Natarajan (Yale)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2400" dirty="0"/>
              <a:t>Takeaways: </a:t>
            </a:r>
          </a:p>
          <a:p>
            <a:r>
              <a:rPr lang="en-US" sz="2400" dirty="0"/>
              <a:t>Origins of supermassive black holes (SMBHs) still unknown</a:t>
            </a:r>
          </a:p>
          <a:p>
            <a:r>
              <a:rPr lang="en-US" sz="2400" dirty="0"/>
              <a:t>Modest enhancements in dark matter density fluctuations can seed SMBHs through direct collapse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28398-1BAB-9767-982B-51D8C5BB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761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1DD90A1-BA00-E813-DBE9-59A7DC630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719" y="1907618"/>
            <a:ext cx="6721307" cy="473191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773A5-229A-8D71-2FF2-87A1544CF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D3E5852-8C6E-25F9-2C38-D913F9985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12874"/>
            <a:ext cx="7989752" cy="1083329"/>
          </a:xfrm>
        </p:spPr>
        <p:txBody>
          <a:bodyPr>
            <a:noAutofit/>
          </a:bodyPr>
          <a:lstStyle/>
          <a:p>
            <a:pPr algn="ctr"/>
            <a:r>
              <a:rPr lang="en-US" sz="2400" cap="none" dirty="0"/>
              <a:t>CONSTRAINTS ON PRIMORDIAL CURVATURE</a:t>
            </a:r>
          </a:p>
        </p:txBody>
      </p:sp>
    </p:spTree>
    <p:extLst>
      <p:ext uri="{BB962C8B-B14F-4D97-AF65-F5344CB8AC3E}">
        <p14:creationId xmlns:p14="http://schemas.microsoft.com/office/powerpoint/2010/main" val="27723406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DC5AE-E84C-27B6-EC91-6F8E8565B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03DE0A-E4A7-0B0F-D588-26EA1F69C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719" y="1907618"/>
            <a:ext cx="6721307" cy="473191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66FAA-C53E-8330-069B-BCD7F09D4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8F271F9-FBD2-FAF9-B85E-F432EE64F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12874"/>
            <a:ext cx="7989752" cy="1083329"/>
          </a:xfrm>
        </p:spPr>
        <p:txBody>
          <a:bodyPr>
            <a:noAutofit/>
          </a:bodyPr>
          <a:lstStyle/>
          <a:p>
            <a:pPr algn="ctr"/>
            <a:r>
              <a:rPr lang="en-US" sz="2400" cap="none" dirty="0"/>
              <a:t>CONSTRAINTS ON PRIMORDIAL CURVATURE</a:t>
            </a:r>
          </a:p>
        </p:txBody>
      </p:sp>
    </p:spTree>
    <p:extLst>
      <p:ext uri="{BB962C8B-B14F-4D97-AF65-F5344CB8AC3E}">
        <p14:creationId xmlns:p14="http://schemas.microsoft.com/office/powerpoint/2010/main" val="2696121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F3F44-865E-F25C-90A6-9A7FDF284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AC637-644C-8574-0D05-D66A8F9F9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719" y="1907617"/>
            <a:ext cx="6721306" cy="473191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1CCB6C-58B0-41A4-DBD2-4E5FFFC6E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B4CAD07-7B72-53FB-E9CF-2531D71F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12874"/>
            <a:ext cx="7989752" cy="1083329"/>
          </a:xfrm>
        </p:spPr>
        <p:txBody>
          <a:bodyPr>
            <a:noAutofit/>
          </a:bodyPr>
          <a:lstStyle/>
          <a:p>
            <a:pPr algn="ctr"/>
            <a:r>
              <a:rPr lang="en-US" sz="2400" cap="none" dirty="0"/>
              <a:t>CONSTRAINTS ON PRIMORDIAL CURVATURE</a:t>
            </a:r>
          </a:p>
        </p:txBody>
      </p:sp>
    </p:spTree>
    <p:extLst>
      <p:ext uri="{BB962C8B-B14F-4D97-AF65-F5344CB8AC3E}">
        <p14:creationId xmlns:p14="http://schemas.microsoft.com/office/powerpoint/2010/main" val="4138054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AEA7D-0A9C-DF3E-E66B-AA720F0E1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8EBF5-A077-D3B2-85EC-084F3685F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BEBE83-68CC-1E51-AFD7-DED49D6C3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718" y="1907617"/>
            <a:ext cx="6721308" cy="47319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7">
                <a:extLst>
                  <a:ext uri="{FF2B5EF4-FFF2-40B4-BE49-F238E27FC236}">
                    <a16:creationId xmlns:a16="http://schemas.microsoft.com/office/drawing/2014/main" id="{258CBAA5-523F-2B32-94B2-E2B3DDA13A2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81192" y="712874"/>
                <a:ext cx="7989752" cy="1083329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2400" cap="none" dirty="0"/>
                  <a:t>Can produce density of BHs inferred from JWST little red dots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cap="none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400" cap="none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cap="none">
                        <a:latin typeface="Cambria Math" panose="02040503050406030204" pitchFamily="18" charset="0"/>
                      </a:rPr>
                      <m:t>1.3 × </m:t>
                    </m:r>
                    <m:sSup>
                      <m:sSupPr>
                        <m:ctrlPr>
                          <a:rPr lang="en-US" sz="2400" i="1" cap="none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cap="none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cap="none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400" i="1" cap="none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 cap="none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b="0" i="0" cap="none" smtClean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sz="2400" cap="none">
                            <a:latin typeface="Cambria Math" panose="02040503050406030204" pitchFamily="18" charset="0"/>
                          </a:rPr>
                          <m:t>pc</m:t>
                        </m:r>
                      </m:e>
                      <m:sup>
                        <m:r>
                          <a:rPr lang="en-US" sz="2400" i="1" cap="none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400" cap="none" dirty="0"/>
                  <a:t>) with narrow peak (x310) </a:t>
                </a:r>
                <a:br>
                  <a:rPr lang="en-US" sz="2400" cap="none" dirty="0"/>
                </a:br>
                <a:r>
                  <a:rPr lang="en-US" sz="2400" cap="none" dirty="0"/>
                  <a:t>and step-function enhancement (x180)</a:t>
                </a:r>
              </a:p>
            </p:txBody>
          </p:sp>
        </mc:Choice>
        <mc:Fallback xmlns="">
          <p:sp>
            <p:nvSpPr>
              <p:cNvPr id="8" name="Title 7">
                <a:extLst>
                  <a:ext uri="{FF2B5EF4-FFF2-40B4-BE49-F238E27FC236}">
                    <a16:creationId xmlns:a16="http://schemas.microsoft.com/office/drawing/2014/main" id="{258CBAA5-523F-2B32-94B2-E2B3DDA13A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81192" y="712874"/>
                <a:ext cx="7989752" cy="1083329"/>
              </a:xfrm>
              <a:blipFill>
                <a:blip r:embed="rId4"/>
                <a:stretch>
                  <a:fillRect l="-952" t="-15116" r="-2063" b="-12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23102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70875-E9F2-8CED-6B08-A81910992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reionization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F6F64E-FBD7-E392-7F8F-CCA8409580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2389770"/>
                <a:ext cx="7989752" cy="3630795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Galaxies and accreting black holes emit ionizing radiation</a:t>
                </a:r>
              </a:p>
              <a:p>
                <a:r>
                  <a:rPr lang="en-US" sz="2400" dirty="0"/>
                  <a:t>Collapse fraction tracks progress of structure formation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sub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𝑑𝑀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×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𝑑𝑛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𝑑𝑀</m:t>
                            </m:r>
                          </m:den>
                        </m:f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sz="2400" dirty="0"/>
              </a:p>
              <a:p>
                <a:r>
                  <a:rPr lang="en-US" sz="2400" dirty="0"/>
                  <a:t>Simple model for reionization states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𝐻𝐼𝐼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𝜁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𝑎𝑡𝑜𝑚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  <a:p>
                <a:r>
                  <a:rPr lang="en-US" sz="2400" dirty="0"/>
                  <a:t>We require that the universe not </a:t>
                </a:r>
                <a:r>
                  <a:rPr lang="en-US" sz="2400" dirty="0" err="1"/>
                  <a:t>reionize</a:t>
                </a:r>
                <a:r>
                  <a:rPr lang="en-US" sz="2400" dirty="0"/>
                  <a:t> too early, i.e.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𝑐𝑜𝑙𝑙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𝑎𝑡𝑜𝑚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&lt;0.1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F6F64E-FBD7-E392-7F8F-CCA8409580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2389770"/>
                <a:ext cx="7989752" cy="3630795"/>
              </a:xfrm>
              <a:blipFill>
                <a:blip r:embed="rId2"/>
                <a:stretch>
                  <a:fillRect l="-635" t="-16725" b="-104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57467-D480-F001-CD8A-71EBE2D00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578333-9537-FC64-83AF-A022492492D4}"/>
              </a:ext>
            </a:extLst>
          </p:cNvPr>
          <p:cNvGrpSpPr/>
          <p:nvPr/>
        </p:nvGrpSpPr>
        <p:grpSpPr>
          <a:xfrm>
            <a:off x="5176733" y="4842744"/>
            <a:ext cx="2517420" cy="947726"/>
            <a:chOff x="5176733" y="4842744"/>
            <a:chExt cx="2517420" cy="9477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AD4BE6D9-C186-2E63-1E9B-87DF1333AEC8}"/>
                    </a:ext>
                  </a:extLst>
                </p:cNvPr>
                <p:cNvSpPr txBox="1"/>
                <p:nvPr/>
              </p:nvSpPr>
              <p:spPr>
                <a:xfrm>
                  <a:off x="5176733" y="5144139"/>
                  <a:ext cx="2517420" cy="646331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𝜁</m:t>
                      </m:r>
                    </m:oMath>
                  </a14:m>
                  <a:r>
                    <a:rPr lang="en-US" dirty="0"/>
                    <a:t> is ionization efficiency,</a:t>
                  </a:r>
                </a:p>
                <a:p>
                  <a:pPr algn="ctr"/>
                  <a:r>
                    <a:rPr lang="en-US" dirty="0"/>
                    <a:t>generally expect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𝜁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&gt;10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AD4BE6D9-C186-2E63-1E9B-87DF1333AE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6733" y="5144139"/>
                  <a:ext cx="2517420" cy="64633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1201C19-50AC-279F-AE76-CDDE4FB365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5443" y="4842744"/>
              <a:ext cx="0" cy="3013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31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20F0A-5EF4-5D12-70C7-6128383EE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/>
              <a:t>Constraints on primordial fluctuations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46FDC28-829A-F41F-5576-73F2DE8156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7930" y="1864549"/>
            <a:ext cx="6782483" cy="477498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4E17A7-7239-66B0-3A4B-7BAEC13C1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083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FFC9F-0B4A-6787-9C6B-F0EEC11B8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for primordial black holes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B11B6B-98D6-D65B-6E67-5AE807407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40B0DC-5F97-120A-8B9A-BAAF64906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168" y="2440147"/>
            <a:ext cx="2711664" cy="36307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C3B31E-A03A-3466-0298-B1B77286F8FF}"/>
              </a:ext>
            </a:extLst>
          </p:cNvPr>
          <p:cNvSpPr txBox="1"/>
          <p:nvPr/>
        </p:nvSpPr>
        <p:spPr>
          <a:xfrm>
            <a:off x="314004" y="2939980"/>
            <a:ext cx="2711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Pessimist: So I can’t make PBHs without NQPBHs?  :c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A24AC2-56B1-F4B8-D8A1-4AD9FAF1208B}"/>
              </a:ext>
            </a:extLst>
          </p:cNvPr>
          <p:cNvSpPr txBox="1"/>
          <p:nvPr/>
        </p:nvSpPr>
        <p:spPr>
          <a:xfrm>
            <a:off x="5927832" y="4195687"/>
            <a:ext cx="2711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Optimist: I can make SMBHs with modest enhancements and less fine-tuning!  :D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538FB97C-E393-ED4B-6E2A-918C53C6BA72}"/>
              </a:ext>
            </a:extLst>
          </p:cNvPr>
          <p:cNvSpPr/>
          <p:nvPr/>
        </p:nvSpPr>
        <p:spPr>
          <a:xfrm>
            <a:off x="3025668" y="3303924"/>
            <a:ext cx="891540" cy="4724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461ACF65-60DA-1E4E-4C4A-69CC3FBA323A}"/>
              </a:ext>
            </a:extLst>
          </p:cNvPr>
          <p:cNvSpPr/>
          <p:nvPr/>
        </p:nvSpPr>
        <p:spPr>
          <a:xfrm rot="10800000">
            <a:off x="5036292" y="4744297"/>
            <a:ext cx="891540" cy="4724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0D6225-A319-DC0F-69B8-35557A7F6108}"/>
              </a:ext>
            </a:extLst>
          </p:cNvPr>
          <p:cNvSpPr/>
          <p:nvPr/>
        </p:nvSpPr>
        <p:spPr>
          <a:xfrm>
            <a:off x="2194560" y="3776364"/>
            <a:ext cx="411480" cy="3639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DE9252-27B8-1BFB-98B2-41EDB3787D84}"/>
              </a:ext>
            </a:extLst>
          </p:cNvPr>
          <p:cNvSpPr/>
          <p:nvPr/>
        </p:nvSpPr>
        <p:spPr>
          <a:xfrm>
            <a:off x="8159464" y="5372227"/>
            <a:ext cx="411480" cy="3639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2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FD5D3-C5BA-7313-2E3A-9BC1FD808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PBH </a:t>
            </a:r>
            <a:r>
              <a:rPr lang="en-US" dirty="0">
                <a:sym typeface="Wingdings" pitchFamily="2" charset="2"/>
              </a:rPr>
              <a:t> NQPBH Models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93085-709F-1748-1FB2-659404C4E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883447"/>
            <a:ext cx="7989752" cy="4756085"/>
          </a:xfrm>
        </p:spPr>
        <p:txBody>
          <a:bodyPr anchor="t"/>
          <a:lstStyle/>
          <a:p>
            <a:r>
              <a:rPr lang="en-US" dirty="0"/>
              <a:t>Cosmic string loops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Collapsing domain walls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Your favorite model???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0F381-41E1-B962-40BE-B9DB427BC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F568808D-FCED-1879-93DF-27C853B96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438" y="2333383"/>
            <a:ext cx="2383465" cy="496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CEAFBF74-0AE0-1384-FED2-60122872D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520" y="2886903"/>
            <a:ext cx="3066217" cy="1010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A close-up of a black text&#10;&#10;AI-generated content may be incorrect.">
            <a:extLst>
              <a:ext uri="{FF2B5EF4-FFF2-40B4-BE49-F238E27FC236}">
                <a16:creationId xmlns:a16="http://schemas.microsoft.com/office/drawing/2014/main" id="{DDFBF64E-FB72-E8B2-9FBD-2C8CE524C4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7297" y="2037670"/>
            <a:ext cx="3226676" cy="831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23F6B8-4157-571E-6AD1-716A6148E7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8616" y="2942380"/>
            <a:ext cx="3951411" cy="458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close up of a sign&#10;&#10;AI-generated content may be incorrect.">
            <a:extLst>
              <a:ext uri="{FF2B5EF4-FFF2-40B4-BE49-F238E27FC236}">
                <a16:creationId xmlns:a16="http://schemas.microsoft.com/office/drawing/2014/main" id="{BF972A5D-2194-5DE9-5033-1F15AEB5AE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9503" y="3474312"/>
            <a:ext cx="3624470" cy="458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D2607018-0CAF-4BEA-53DF-23DDA402FE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3053" y="2521862"/>
            <a:ext cx="5103845" cy="95245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" name="Picture 19" descr="A black and white text&#10;&#10;AI-generated content may be incorrect.">
            <a:extLst>
              <a:ext uri="{FF2B5EF4-FFF2-40B4-BE49-F238E27FC236}">
                <a16:creationId xmlns:a16="http://schemas.microsoft.com/office/drawing/2014/main" id="{67E965C0-74ED-C1B0-0DE1-47B3123BFB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913" y="4479933"/>
            <a:ext cx="2995127" cy="805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 descr="A close up of a sign&#10;&#10;AI-generated content may be incorrect.">
            <a:extLst>
              <a:ext uri="{FF2B5EF4-FFF2-40B4-BE49-F238E27FC236}">
                <a16:creationId xmlns:a16="http://schemas.microsoft.com/office/drawing/2014/main" id="{C61EAFF8-8EAA-B3F1-5A44-3A9DC21A66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38315" y="4715457"/>
            <a:ext cx="2626322" cy="813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EE35039-9DB5-9AA9-B0B5-50E99B6A29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89671" y="4360830"/>
            <a:ext cx="4395372" cy="398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Picture 29" descr="A close up of a text&#10;&#10;AI-generated content may be incorrect.">
            <a:extLst>
              <a:ext uri="{FF2B5EF4-FFF2-40B4-BE49-F238E27FC236}">
                <a16:creationId xmlns:a16="http://schemas.microsoft.com/office/drawing/2014/main" id="{ED1D9668-43B9-89A1-3391-308CD18236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90635" y="4948308"/>
            <a:ext cx="3393287" cy="435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4208F70-837F-5400-CB70-6C450CEC8F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7742" y="5584257"/>
            <a:ext cx="3886201" cy="359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2FC693F-6836-6C05-EA65-58501ED878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84977" y="5480568"/>
            <a:ext cx="3582955" cy="402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C6C62149-A752-6EA0-A79B-0E44E4377206}"/>
              </a:ext>
            </a:extLst>
          </p:cNvPr>
          <p:cNvSpPr/>
          <p:nvPr/>
        </p:nvSpPr>
        <p:spPr>
          <a:xfrm>
            <a:off x="3370527" y="4819805"/>
            <a:ext cx="2428899" cy="6869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Future work…</a:t>
            </a:r>
          </a:p>
        </p:txBody>
      </p:sp>
    </p:spTree>
    <p:extLst>
      <p:ext uri="{BB962C8B-B14F-4D97-AF65-F5344CB8AC3E}">
        <p14:creationId xmlns:p14="http://schemas.microsoft.com/office/powerpoint/2010/main" val="97373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E4677-A038-E3EF-3EE1-FBA600EDB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Observational implications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B86D8-ACDA-D010-EF76-C0027E8F8C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1929149"/>
                <a:ext cx="7989752" cy="424137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500" dirty="0"/>
                  <a:t>Black holes accreting from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𝜗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d>
                  </m:oMath>
                </a14:m>
                <a:r>
                  <a:rPr lang="en-US" sz="2500" dirty="0"/>
                  <a:t>…</a:t>
                </a:r>
              </a:p>
              <a:p>
                <a:pPr lvl="1"/>
                <a:r>
                  <a:rPr lang="en-US" sz="2500" dirty="0"/>
                  <a:t>Early reionization will also affect 21cm cosmology</a:t>
                </a:r>
                <a:br>
                  <a:rPr lang="en-US" sz="2500" dirty="0"/>
                </a:br>
                <a:endParaRPr lang="en-US" sz="2500" dirty="0"/>
              </a:p>
              <a:p>
                <a:pPr marL="0" indent="0">
                  <a:buNone/>
                </a:pPr>
                <a:r>
                  <a:rPr lang="en-US" sz="2500" dirty="0"/>
                  <a:t>Black holes merging since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sz="25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500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𝜗</m:t>
                    </m:r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d>
                  </m:oMath>
                </a14:m>
                <a:r>
                  <a:rPr lang="en-US" sz="2500" dirty="0"/>
                  <a:t>…</a:t>
                </a:r>
              </a:p>
              <a:p>
                <a:pPr lvl="1"/>
                <a:r>
                  <a:rPr lang="en-US" sz="2500" dirty="0"/>
                  <a:t>Impact on expected gravitational wave signals?</a:t>
                </a:r>
                <a:br>
                  <a:rPr lang="en-US" sz="2500" dirty="0"/>
                </a:br>
                <a:endParaRPr lang="en-US" sz="2500" dirty="0"/>
              </a:p>
              <a:p>
                <a:pPr marL="0" indent="0">
                  <a:buNone/>
                </a:pPr>
                <a:r>
                  <a:rPr lang="en-US" sz="2500" dirty="0"/>
                  <a:t>Galaxies forming around seeds at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sz="25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500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𝜗</m:t>
                    </m:r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endParaRPr lang="en-US" sz="2500" b="0" dirty="0"/>
              </a:p>
              <a:p>
                <a:pPr lvl="1"/>
                <a:r>
                  <a:rPr lang="en-US" sz="2500" dirty="0"/>
                  <a:t>Do we expect these to be significantly different?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B86D8-ACDA-D010-EF76-C0027E8F8C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1929149"/>
                <a:ext cx="7989752" cy="4241377"/>
              </a:xfrm>
              <a:blipFill>
                <a:blip r:embed="rId2"/>
                <a:stretch>
                  <a:fillRect l="-1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DAE9B-6DF3-C4FA-4984-9990D0A8A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388A31-7527-9ACB-53C8-A0FC899F492B}"/>
              </a:ext>
            </a:extLst>
          </p:cNvPr>
          <p:cNvSpPr txBox="1"/>
          <p:nvPr/>
        </p:nvSpPr>
        <p:spPr>
          <a:xfrm rot="20293899">
            <a:off x="7742731" y="2814639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Radio!</a:t>
            </a:r>
          </a:p>
        </p:txBody>
      </p:sp>
    </p:spTree>
    <p:extLst>
      <p:ext uri="{BB962C8B-B14F-4D97-AF65-F5344CB8AC3E}">
        <p14:creationId xmlns:p14="http://schemas.microsoft.com/office/powerpoint/2010/main" val="74867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174">
            <a:extLst>
              <a:ext uri="{FF2B5EF4-FFF2-40B4-BE49-F238E27FC236}">
                <a16:creationId xmlns:a16="http://schemas.microsoft.com/office/drawing/2014/main" id="{2928117C-9446-4E7F-AE62-95E0F6DB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900" y="457200"/>
            <a:ext cx="277749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177" name="Rectangle 7176">
            <a:extLst>
              <a:ext uri="{FF2B5EF4-FFF2-40B4-BE49-F238E27FC236}">
                <a16:creationId xmlns:a16="http://schemas.microsoft.com/office/drawing/2014/main" id="{84D30AFB-4D71-48B0-AA00-28EE92363A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179" name="Rectangle 7178">
            <a:extLst>
              <a:ext uri="{FF2B5EF4-FFF2-40B4-BE49-F238E27FC236}">
                <a16:creationId xmlns:a16="http://schemas.microsoft.com/office/drawing/2014/main" id="{96A0B76F-8010-4C62-B4B6-C5FC438C0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81372" y="457200"/>
            <a:ext cx="277749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181" name="Rectangle 7180">
            <a:extLst>
              <a:ext uri="{FF2B5EF4-FFF2-40B4-BE49-F238E27FC236}">
                <a16:creationId xmlns:a16="http://schemas.microsoft.com/office/drawing/2014/main" id="{9FC936C0-4624-438D-BDD0-6B296BD640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900" y="3085765"/>
            <a:ext cx="8447150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 useBgFill="1">
        <p:nvSpPr>
          <p:cNvPr id="7183" name="Rectangle 7182">
            <a:extLst>
              <a:ext uri="{FF2B5EF4-FFF2-40B4-BE49-F238E27FC236}">
                <a16:creationId xmlns:a16="http://schemas.microsoft.com/office/drawing/2014/main" id="{6B695AA2-4B70-477F-AF90-536B720A1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7170" name="Picture 2" descr="The most ancient supermassive black hole is bafflingly big">
            <a:extLst>
              <a:ext uri="{FF2B5EF4-FFF2-40B4-BE49-F238E27FC236}">
                <a16:creationId xmlns:a16="http://schemas.microsoft.com/office/drawing/2014/main" id="{0C75D2A4-2F33-683A-BB69-4BA310CB8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/>
          <a:stretch>
            <a:fillRect/>
          </a:stretch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D41D14-BCDD-5693-8A08-DAE3D6FA9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543" y="1459909"/>
            <a:ext cx="7669148" cy="147501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12000" dirty="0">
                <a:solidFill>
                  <a:schemeClr val="tx1"/>
                </a:solidFill>
                <a:latin typeface="DIN Condensed" pitchFamily="2" charset="0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72DA3-ABD3-E8BA-9414-CDC676357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709" y="3183934"/>
            <a:ext cx="7888816" cy="310846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500" cap="small" dirty="0">
                <a:solidFill>
                  <a:schemeClr val="tx1"/>
                </a:solidFill>
                <a:effectLst>
                  <a:glow rad="112195">
                    <a:schemeClr val="accent1">
                      <a:satMod val="175000"/>
                      <a:alpha val="67000"/>
                    </a:schemeClr>
                  </a:glow>
                </a:effectLst>
                <a:cs typeface="Lao MN" pitchFamily="2" charset="0"/>
              </a:rPr>
              <a:t>NQPBHs -- a new mechanism explaining origin of SMBHs that is less demanding than PBHs</a:t>
            </a:r>
          </a:p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500" cap="small" dirty="0">
                <a:solidFill>
                  <a:schemeClr val="tx1"/>
                </a:solidFill>
                <a:effectLst>
                  <a:glow rad="112195">
                    <a:schemeClr val="accent1">
                      <a:satMod val="175000"/>
                      <a:alpha val="67000"/>
                    </a:schemeClr>
                  </a:glow>
                </a:effectLst>
                <a:cs typeface="Lao MN" pitchFamily="2" charset="0"/>
              </a:rPr>
              <a:t>Can set strong constraints on initial power</a:t>
            </a:r>
          </a:p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500" cap="small" dirty="0">
                <a:solidFill>
                  <a:schemeClr val="tx1"/>
                </a:solidFill>
                <a:effectLst>
                  <a:glow rad="112195">
                    <a:schemeClr val="accent1">
                      <a:satMod val="175000"/>
                      <a:alpha val="67000"/>
                    </a:schemeClr>
                  </a:glow>
                </a:effectLst>
                <a:cs typeface="Lao MN" pitchFamily="2" charset="0"/>
              </a:rPr>
              <a:t>Future directions: What do NQPBHs look like today? How will they affect other observables?</a:t>
            </a:r>
          </a:p>
        </p:txBody>
      </p:sp>
    </p:spTree>
    <p:extLst>
      <p:ext uri="{BB962C8B-B14F-4D97-AF65-F5344CB8AC3E}">
        <p14:creationId xmlns:p14="http://schemas.microsoft.com/office/powerpoint/2010/main" val="3273493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A2D6C-1AA1-4162-C8BC-872B1EDAA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56335-4079-35D7-A5A9-CBEA93E8C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AD2690-E8C2-DE86-BD10-BC0816F73C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2539731"/>
                <a:ext cx="7886403" cy="3630795"/>
              </a:xfrm>
            </p:spPr>
            <p:txBody>
              <a:bodyPr anchor="t">
                <a:noAutofit/>
              </a:bodyPr>
              <a:lstStyle/>
              <a:p>
                <a:r>
                  <a:rPr lang="en-US" sz="2400" dirty="0"/>
                  <a:t>James Webb Space Telescope (JWST)</a:t>
                </a:r>
              </a:p>
              <a:p>
                <a:pPr lvl="1"/>
                <a:r>
                  <a:rPr lang="en-US" sz="2000" dirty="0" err="1"/>
                  <a:t>Overmassive</a:t>
                </a:r>
                <a:r>
                  <a:rPr lang="en-US" sz="2000" dirty="0"/>
                  <a:t> black holes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𝐵𝐻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~ 1</m:t>
                    </m:r>
                  </m:oMath>
                </a14:m>
                <a:r>
                  <a:rPr lang="en-US" sz="2000" dirty="0"/>
                  <a:t> )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/>
                  <a:t> [</a:t>
                </a:r>
                <a:r>
                  <a:rPr lang="en-US" sz="2000" u="sng" dirty="0">
                    <a:solidFill>
                      <a:schemeClr val="accent3"/>
                    </a:solidFill>
                  </a:rPr>
                  <a:t>2308.02654</a:t>
                </a:r>
                <a:r>
                  <a:rPr lang="en-US" sz="2000" dirty="0"/>
                  <a:t>]</a:t>
                </a:r>
              </a:p>
              <a:p>
                <a:pPr lvl="1"/>
                <a:r>
                  <a:rPr lang="en-US" sz="2000" dirty="0"/>
                  <a:t>“Little red dots”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4−9</m:t>
                    </m:r>
                  </m:oMath>
                </a14:m>
                <a:r>
                  <a:rPr lang="en-US" sz="2000" dirty="0"/>
                  <a:t> [</a:t>
                </a:r>
                <a:r>
                  <a:rPr lang="en-US" sz="2000" u="sng" dirty="0">
                    <a:solidFill>
                      <a:schemeClr val="accent3"/>
                    </a:solidFill>
                  </a:rPr>
                  <a:t>2207.12446</a:t>
                </a:r>
                <a:r>
                  <a:rPr lang="en-US" sz="2000" dirty="0"/>
                  <a:t>, </a:t>
                </a:r>
                <a:r>
                  <a:rPr lang="en-US" sz="2000" u="sng" dirty="0">
                    <a:solidFill>
                      <a:schemeClr val="accent3"/>
                    </a:solidFill>
                  </a:rPr>
                  <a:t>2302.00012</a:t>
                </a:r>
                <a:r>
                  <a:rPr lang="en-US" sz="2000" dirty="0"/>
                  <a:t>, </a:t>
                </a:r>
                <a:r>
                  <a:rPr lang="en-US" sz="2000" u="sng" dirty="0">
                    <a:solidFill>
                      <a:schemeClr val="accent3"/>
                    </a:solidFill>
                  </a:rPr>
                  <a:t>2303.11946</a:t>
                </a:r>
                <a:r>
                  <a:rPr lang="en-US" sz="2000" dirty="0"/>
                  <a:t>, </a:t>
                </a:r>
                <a:r>
                  <a:rPr lang="en-US" sz="2000" u="sng" dirty="0">
                    <a:solidFill>
                      <a:schemeClr val="accent3"/>
                    </a:solidFill>
                  </a:rPr>
                  <a:t>2306.05448</a:t>
                </a:r>
                <a:r>
                  <a:rPr lang="en-US" sz="2000" dirty="0"/>
                  <a:t>, </a:t>
                </a:r>
                <a:r>
                  <a:rPr lang="en-US" sz="2000" u="sng" dirty="0">
                    <a:solidFill>
                      <a:schemeClr val="accent3"/>
                    </a:solidFill>
                  </a:rPr>
                  <a:t>2308.01230</a:t>
                </a:r>
                <a:r>
                  <a:rPr lang="en-US" sz="2000" dirty="0"/>
                  <a:t>]</a:t>
                </a:r>
              </a:p>
              <a:p>
                <a:pPr lvl="1"/>
                <a:r>
                  <a:rPr lang="en-US" sz="2000" dirty="0"/>
                  <a:t>Candidate galaxies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7, 25</m:t>
                    </m:r>
                  </m:oMath>
                </a14:m>
                <a:r>
                  <a:rPr lang="en-US" sz="2000" dirty="0"/>
                  <a:t> [</a:t>
                </a:r>
                <a:r>
                  <a:rPr lang="en-US" sz="2000" u="sng" dirty="0">
                    <a:solidFill>
                      <a:schemeClr val="accent3"/>
                    </a:solidFill>
                  </a:rPr>
                  <a:t>2503.15594</a:t>
                </a:r>
                <a:r>
                  <a:rPr lang="en-US" sz="2000" dirty="0"/>
                  <a:t>]</a:t>
                </a:r>
              </a:p>
              <a:p>
                <a:r>
                  <a:rPr lang="en-US" sz="2400" dirty="0"/>
                  <a:t>Tentative evidence for heavier/brighter objects at high redshifts than expected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AD2690-E8C2-DE86-BD10-BC0816F73C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2539731"/>
                <a:ext cx="7886403" cy="3630795"/>
              </a:xfrm>
              <a:blipFill>
                <a:blip r:embed="rId2"/>
                <a:stretch>
                  <a:fillRect l="-643" t="-1399" r="-1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7ADDA-79B7-984A-6B65-E5EC54341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6B39848-D8FE-66CD-7AEE-93CEAAA87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546" y="151725"/>
            <a:ext cx="2601398" cy="272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06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62BCF-87D6-F16C-23BB-2572CADCB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3516633"/>
            <a:ext cx="7989751" cy="1504844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FCD15-6923-C375-42E3-0E62240E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378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5785B-F4FD-BFF6-0AA0-F98264DFC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DM-baryon relative velocities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5D451-76A9-50C4-E3FE-10760F58C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2400" dirty="0" err="1"/>
              <a:t>Tseliakhovich</a:t>
            </a:r>
            <a:r>
              <a:rPr lang="en-US" sz="2400" dirty="0"/>
              <a:t> &amp; Hirata 2010:  After baryons decouple from photons, have a velocity relative to DM</a:t>
            </a:r>
          </a:p>
          <a:p>
            <a:r>
              <a:rPr lang="en-US" sz="2400" dirty="0"/>
              <a:t>When is this a problem for structure formation? Compare to gas sound speed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A7891-E33C-1B31-B7EB-F5B9654E4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3F91BE-6CBD-46D2-E718-2E6812DD38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77" r="6388"/>
          <a:stretch>
            <a:fillRect/>
          </a:stretch>
        </p:blipFill>
        <p:spPr>
          <a:xfrm>
            <a:off x="5141944" y="3886200"/>
            <a:ext cx="3429000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81C5CBF-8CF0-9F8B-53F1-1893BAB2C27F}"/>
                  </a:ext>
                </a:extLst>
              </p:cNvPr>
              <p:cNvSpPr txBox="1"/>
              <p:nvPr/>
            </p:nvSpPr>
            <p:spPr>
              <a:xfrm>
                <a:off x="809596" y="4004165"/>
                <a:ext cx="4103944" cy="21637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DM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=30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km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1100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≈11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km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dirty="0"/>
                  <a:t>    at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K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DM</m:t>
                        </m:r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   for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&lt;400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81C5CBF-8CF0-9F8B-53F1-1893BAB2C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596" y="4004165"/>
                <a:ext cx="4103944" cy="2163734"/>
              </a:xfrm>
              <a:prstGeom prst="rect">
                <a:avLst/>
              </a:prstGeom>
              <a:blipFill>
                <a:blip r:embed="rId3"/>
                <a:stretch>
                  <a:fillRect r="-926" b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278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ADDB9E1-AB12-462E-8E0D-83CA31C6E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4040EB-4842-44D5-9380-BDF41FB7BA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6077" y="723899"/>
            <a:ext cx="277749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B66640-85CE-6D73-2606-88B7B8924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391" y="1209184"/>
            <a:ext cx="2316892" cy="4734416"/>
          </a:xfrm>
        </p:spPr>
        <p:txBody>
          <a:bodyPr anchor="ctr">
            <a:norm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</a:rPr>
              <a:t>angular momentum considerations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076E08-C160-41E7-8D09-E2436B591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900" y="457200"/>
            <a:ext cx="277749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5A65B62-07C4-4876-A101-9C85F48A02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81372" y="457200"/>
            <a:ext cx="277749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02BCE7C-4E97-4627-9FD1-DD7B633E5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73C71B9D-0742-DE41-D2C8-5E2D6491E6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80410" y="723900"/>
                <a:ext cx="5528690" cy="3252678"/>
              </a:xfrm>
            </p:spPr>
            <p:txBody>
              <a:bodyPr>
                <a:noAutofit/>
              </a:bodyPr>
              <a:lstStyle/>
              <a:p>
                <a:r>
                  <a:rPr lang="en-US" dirty="0"/>
                  <a:t>Dimensionless spin parameter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Lodato &amp; Natarajan 2006 find direct collapse occurs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&lt;0.02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 dirty="0"/>
                  <a:t>, spin distribution is lognormal with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∼0.04 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∼0.55</m:t>
                    </m:r>
                  </m:oMath>
                </a14:m>
                <a:endParaRPr lang="en-US" dirty="0"/>
              </a:p>
              <a:p>
                <a:r>
                  <a:rPr lang="en-US" dirty="0"/>
                  <a:t>10% of halos meet criteria</a:t>
                </a:r>
              </a:p>
              <a:p>
                <a:r>
                  <a:rPr lang="en-US" dirty="0"/>
                  <a:t>Conservative b/c later halos have more spin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73C71B9D-0742-DE41-D2C8-5E2D6491E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80410" y="723900"/>
                <a:ext cx="5528690" cy="3252678"/>
              </a:xfrm>
              <a:blipFill>
                <a:blip r:embed="rId2"/>
                <a:stretch>
                  <a:fillRect l="-917" b="-3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F9015E48-E0F9-ABAB-2D29-30616C3E4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9080" y="3976578"/>
            <a:ext cx="3865244" cy="257682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BCADC7-9F4F-580E-6DD4-0B3B7264F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5" y="6400800"/>
            <a:ext cx="78938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CDEB5D4-A33B-ED4F-A06B-7E16C7B298A5}" type="slidenum">
              <a:rPr lang="en-US" smtClean="0"/>
              <a:pPr>
                <a:spcAft>
                  <a:spcPts val="600"/>
                </a:spcAft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6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3" name="Rectangle 9222">
            <a:extLst>
              <a:ext uri="{FF2B5EF4-FFF2-40B4-BE49-F238E27FC236}">
                <a16:creationId xmlns:a16="http://schemas.microsoft.com/office/drawing/2014/main" id="{B8DD2392-397B-48BF-BEFA-EA1FB881CA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Astro Brief: Supermassive Black Holes">
            <a:extLst>
              <a:ext uri="{FF2B5EF4-FFF2-40B4-BE49-F238E27FC236}">
                <a16:creationId xmlns:a16="http://schemas.microsoft.com/office/drawing/2014/main" id="{1003340C-DD59-AC98-500D-AAD03055E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0" r="1898" b="1"/>
          <a:stretch>
            <a:fillRect/>
          </a:stretch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EFEC2-4119-91E0-29E2-823068BDF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325" y="456203"/>
            <a:ext cx="4633755" cy="3678303"/>
          </a:xfrm>
        </p:spPr>
        <p:txBody>
          <a:bodyPr anchor="t"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000" dirty="0"/>
              <a:t>How do supermassive black holes (SMBHs) form?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000" dirty="0"/>
              <a:t>Do JWST observations favor some mechanisms?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267B1-1E9F-3643-2CA8-B5A40A4E3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5" y="5956137"/>
            <a:ext cx="78938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CDEB5D4-A33B-ED4F-A06B-7E16C7B298A5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904B17-7070-F7EF-20FF-A7FFB5937575}"/>
              </a:ext>
            </a:extLst>
          </p:cNvPr>
          <p:cNvSpPr txBox="1"/>
          <p:nvPr/>
        </p:nvSpPr>
        <p:spPr>
          <a:xfrm>
            <a:off x="106017" y="5232246"/>
            <a:ext cx="883495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000" dirty="0">
                <a:solidFill>
                  <a:schemeClr val="bg1"/>
                </a:solidFill>
                <a:effectLst>
                  <a:glow rad="98487">
                    <a:schemeClr val="tx1">
                      <a:alpha val="72000"/>
                    </a:schemeClr>
                  </a:glow>
                </a:effectLst>
              </a:rPr>
              <a:t>Are the observations consistent with standard physics? </a:t>
            </a:r>
          </a:p>
          <a:p>
            <a:pPr marL="0" indent="0" algn="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000" dirty="0">
                <a:solidFill>
                  <a:schemeClr val="bg1"/>
                </a:solidFill>
                <a:effectLst>
                  <a:glow rad="98487">
                    <a:schemeClr val="tx1">
                      <a:alpha val="72000"/>
                    </a:schemeClr>
                  </a:glow>
                </a:effectLst>
              </a:rPr>
              <a:t>If not, how can we explain them?</a:t>
            </a:r>
          </a:p>
        </p:txBody>
      </p:sp>
    </p:spTree>
    <p:extLst>
      <p:ext uri="{BB962C8B-B14F-4D97-AF65-F5344CB8AC3E}">
        <p14:creationId xmlns:p14="http://schemas.microsoft.com/office/powerpoint/2010/main" val="23530772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F7BD0-C96D-33E1-E09D-572176BBB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Hypotheses for </a:t>
            </a:r>
            <a:r>
              <a:rPr lang="en-US" dirty="0" err="1"/>
              <a:t>smbh</a:t>
            </a:r>
            <a:r>
              <a:rPr lang="en-US" dirty="0"/>
              <a:t> formation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7B7728-6861-62DF-921C-1326567A10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Light seeds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C7D303-B165-EC78-F30C-7D340E40FA1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100" dirty="0"/>
                  <a:t>At </a:t>
                </a:r>
                <a14:m>
                  <m:oMath xmlns:m="http://schemas.openxmlformats.org/officeDocument/2006/math"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 ~ 20</m:t>
                    </m:r>
                  </m:oMath>
                </a14:m>
                <a:r>
                  <a:rPr lang="en-US" sz="21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𝐵𝐻</m:t>
                        </m:r>
                      </m:sub>
                    </m:sSub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~100 </m:t>
                    </m:r>
                    <m:sSub>
                      <m:sSubPr>
                        <m:ctrlPr>
                          <a:rPr lang="en-US" sz="2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100" dirty="0"/>
              </a:p>
              <a:p>
                <a:r>
                  <a:rPr lang="en-US" sz="2100" dirty="0"/>
                  <a:t>Could form from first generation of stars (Pop. III)</a:t>
                </a:r>
              </a:p>
              <a:p>
                <a:r>
                  <a:rPr lang="en-US" sz="2100" dirty="0"/>
                  <a:t>Eddington-limited accretion and typical merging rates not enough to explain SMBH masses today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C7D303-B165-EC78-F30C-7D340E40FA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974" t="-1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1F610B3-32B3-AB97-9CFD-38065D95CC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400" dirty="0"/>
              <a:t>Heavy seeds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B5D1C50-B76A-D306-B416-290F032B3E41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100" dirty="0"/>
                  <a:t>At 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 ~ 20</m:t>
                    </m:r>
                  </m:oMath>
                </a14:m>
                <a:r>
                  <a:rPr lang="en-US" sz="21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𝐵𝐻</m:t>
                        </m:r>
                      </m:sub>
                    </m:sSub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1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100" dirty="0"/>
              </a:p>
              <a:p>
                <a:r>
                  <a:rPr lang="en-US" sz="2100" dirty="0"/>
                  <a:t>…how do these form in the first place?</a:t>
                </a:r>
              </a:p>
              <a:p>
                <a:pPr marL="666900" lvl="1" indent="-342900">
                  <a:buFont typeface="+mj-lt"/>
                  <a:buAutoNum type="arabicPeriod"/>
                </a:pPr>
                <a:r>
                  <a:rPr lang="en-US" sz="2100" dirty="0"/>
                  <a:t>Direct collapse black holes</a:t>
                </a:r>
              </a:p>
              <a:p>
                <a:pPr marL="666900" lvl="1" indent="-342900">
                  <a:buFont typeface="+mj-lt"/>
                  <a:buAutoNum type="arabicPeriod"/>
                </a:pPr>
                <a:r>
                  <a:rPr lang="en-US" sz="2100" dirty="0"/>
                  <a:t>Primordial black holes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B5D1C50-B76A-D306-B416-290F032B3E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3"/>
                <a:stretch>
                  <a:fillRect l="-974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3F87B-2FA2-B94B-A91E-67807594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D8C3C85-07C6-3FB7-033C-1A12D2BD1998}"/>
              </a:ext>
            </a:extLst>
          </p:cNvPr>
          <p:cNvSpPr txBox="1"/>
          <p:nvPr/>
        </p:nvSpPr>
        <p:spPr>
          <a:xfrm>
            <a:off x="2277116" y="5468696"/>
            <a:ext cx="4589770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Suppression of molecular cooling can lead to formation of a heavy seed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A39FF0-618B-837C-7875-E5B2E4FDD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collapse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D739B5-654E-286F-564D-CFC4391942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7219" y="2042025"/>
            <a:ext cx="3593500" cy="576262"/>
          </a:xfrm>
        </p:spPr>
        <p:txBody>
          <a:bodyPr/>
          <a:lstStyle/>
          <a:p>
            <a:r>
              <a:rPr lang="en-US" sz="2400" dirty="0"/>
              <a:t>Atomic hydrogen cooling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C729B8A-C818-43F2-AE90-B5F8EB631DE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81192" y="2740073"/>
                <a:ext cx="3899527" cy="2934999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Efficient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dirty="0"/>
                  <a:t> K</a:t>
                </a:r>
              </a:p>
              <a:p>
                <a:r>
                  <a:rPr lang="en-US" sz="2000" dirty="0"/>
                  <a:t>Neutral hydrogen very abundant</a:t>
                </a:r>
                <a:br>
                  <a:rPr lang="en-US" sz="2000" dirty="0"/>
                </a:br>
                <a:br>
                  <a:rPr lang="en-US" sz="2000" dirty="0"/>
                </a:br>
                <a:br>
                  <a:rPr lang="en-US" sz="2000" dirty="0"/>
                </a:br>
                <a:br>
                  <a:rPr lang="en-US" sz="2000" dirty="0"/>
                </a:br>
                <a:endParaRPr lang="en-US" sz="2000" dirty="0"/>
              </a:p>
              <a:p>
                <a:r>
                  <a:rPr lang="en-US" sz="2000" dirty="0"/>
                  <a:t>Leads to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/>
                  <a:t> black holes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C729B8A-C818-43F2-AE90-B5F8EB631D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81192" y="2740073"/>
                <a:ext cx="3899527" cy="2934999"/>
              </a:xfrm>
              <a:blipFill>
                <a:blip r:embed="rId2"/>
                <a:stretch>
                  <a:fillRect l="-649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740AEA3-035E-6D6D-031F-71A7719AFA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969308" y="2042025"/>
            <a:ext cx="3601635" cy="576262"/>
          </a:xfrm>
        </p:spPr>
        <p:txBody>
          <a:bodyPr/>
          <a:lstStyle/>
          <a:p>
            <a:r>
              <a:rPr lang="en-US" sz="2400" dirty="0"/>
              <a:t>Molecular hydrogen cooling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8A5F91F4-B4CA-1E53-5AA8-85B6E8675D39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663282" y="2740073"/>
                <a:ext cx="3907662" cy="2934999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Efficient for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d>
                  </m:oMath>
                </a14:m>
                <a:r>
                  <a:rPr lang="en-US" sz="2000" dirty="0"/>
                  <a:t> K</a:t>
                </a:r>
              </a:p>
              <a:p>
                <a:r>
                  <a:rPr lang="en-US" sz="2000" dirty="0"/>
                  <a:t>…if you can form enough</a:t>
                </a:r>
                <a:br>
                  <a:rPr lang="en-US" sz="2000" dirty="0"/>
                </a:br>
                <a:br>
                  <a:rPr lang="en-US" sz="2000" dirty="0"/>
                </a:br>
                <a:br>
                  <a:rPr lang="en-US" sz="2000" dirty="0"/>
                </a:br>
                <a:br>
                  <a:rPr lang="en-US" sz="2000" dirty="0"/>
                </a:br>
                <a:endParaRPr lang="en-US" sz="2000" dirty="0"/>
              </a:p>
              <a:p>
                <a:r>
                  <a:rPr lang="en-US" sz="2000" dirty="0"/>
                  <a:t>Leads to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~100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/>
                  <a:t> stars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8A5F91F4-B4CA-1E53-5AA8-85B6E8675D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663282" y="2740073"/>
                <a:ext cx="3907662" cy="2934999"/>
              </a:xfrm>
              <a:blipFill>
                <a:blip r:embed="rId3"/>
                <a:stretch>
                  <a:fillRect l="-974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79C7C4-F29E-7AEB-C8B9-CAB2376CA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B175E29-2FA1-4F92-DBA3-83DC9070FA29}"/>
                  </a:ext>
                </a:extLst>
              </p:cNvPr>
              <p:cNvSpPr txBox="1"/>
              <p:nvPr/>
            </p:nvSpPr>
            <p:spPr>
              <a:xfrm>
                <a:off x="3026866" y="3773535"/>
                <a:ext cx="3090269" cy="775405"/>
              </a:xfrm>
              <a:prstGeom prst="rect">
                <a:avLst/>
              </a:prstGeom>
              <a:noFill/>
              <a:ln w="28575">
                <a:solidFill>
                  <a:schemeClr val="accent1">
                    <a:lumMod val="50000"/>
                    <a:lumOff val="5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𝐽𝑒𝑎𝑛𝑠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375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B175E29-2FA1-4F92-DBA3-83DC9070FA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866" y="3773535"/>
                <a:ext cx="3090269" cy="775405"/>
              </a:xfrm>
              <a:prstGeom prst="rect">
                <a:avLst/>
              </a:prstGeom>
              <a:blipFill>
                <a:blip r:embed="rId4"/>
                <a:stretch>
                  <a:fillRect l="-813" b="-7813"/>
                </a:stretch>
              </a:blipFill>
              <a:ln w="28575">
                <a:solidFill>
                  <a:schemeClr val="accent1">
                    <a:lumMod val="50000"/>
                    <a:lumOff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258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35E05-0538-0EB7-EF67-DCB3604AA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Primordial black holes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8C2983-115E-20ED-904E-D42B817D49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1935903"/>
                <a:ext cx="7989752" cy="3630795"/>
              </a:xfrm>
            </p:spPr>
            <p:txBody>
              <a:bodyPr anchor="t"/>
              <a:lstStyle/>
              <a:p>
                <a:r>
                  <a:rPr lang="en-US" dirty="0"/>
                  <a:t>Require initial fluctuations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~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0.3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8C2983-115E-20ED-904E-D42B817D49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1935903"/>
                <a:ext cx="7989752" cy="3630795"/>
              </a:xfrm>
              <a:blipFill>
                <a:blip r:embed="rId3"/>
                <a:stretch>
                  <a:fillRect l="-476" t="-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D124D-02F4-8035-06AB-41B27D078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 descr="A graph of a function&#10;&#10;AI-generated content may be incorrect.">
            <a:extLst>
              <a:ext uri="{FF2B5EF4-FFF2-40B4-BE49-F238E27FC236}">
                <a16:creationId xmlns:a16="http://schemas.microsoft.com/office/drawing/2014/main" id="{71B7C174-1895-02B8-B47E-DDDDBE16B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008" y="254689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853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4FD89-432D-88D9-54ED-91A8ADB5D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3A205-3DD2-8A84-9CBF-F91FDD477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Primordial black holes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52C823-7CCE-4CAF-A8A3-190AFEDCB1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1935903"/>
                <a:ext cx="7989752" cy="3630795"/>
              </a:xfrm>
            </p:spPr>
            <p:txBody>
              <a:bodyPr anchor="t"/>
              <a:lstStyle/>
              <a:p>
                <a:r>
                  <a:rPr lang="en-US" dirty="0"/>
                  <a:t>Require initial fluctuations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~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0.3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Ruled out by CMB spectral distortions from dissipation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52C823-7CCE-4CAF-A8A3-190AFEDCB1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1935903"/>
                <a:ext cx="7989752" cy="3630795"/>
              </a:xfrm>
              <a:blipFill>
                <a:blip r:embed="rId2"/>
                <a:stretch>
                  <a:fillRect l="-476" t="-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BEA05-E5CA-628E-7412-AD086D4E5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A graph with a red line&#10;&#10;AI-generated content may be incorrect.">
            <a:extLst>
              <a:ext uri="{FF2B5EF4-FFF2-40B4-BE49-F238E27FC236}">
                <a16:creationId xmlns:a16="http://schemas.microsoft.com/office/drawing/2014/main" id="{D6B623F0-9DF4-3ECB-A85A-F646D19C9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179" y="2916003"/>
            <a:ext cx="5131421" cy="36327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B868A2-CE3C-D11E-02E0-9231C211A058}"/>
              </a:ext>
            </a:extLst>
          </p:cNvPr>
          <p:cNvSpPr txBox="1"/>
          <p:nvPr/>
        </p:nvSpPr>
        <p:spPr>
          <a:xfrm>
            <a:off x="5715001" y="6521591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Byrnes, 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Lesgourgues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&amp; Sharma 2024</a:t>
            </a:r>
          </a:p>
        </p:txBody>
      </p:sp>
    </p:spTree>
    <p:extLst>
      <p:ext uri="{BB962C8B-B14F-4D97-AF65-F5344CB8AC3E}">
        <p14:creationId xmlns:p14="http://schemas.microsoft.com/office/powerpoint/2010/main" val="4172645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F5AAA-E1AA-98A3-7E23-7231B7AFC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What about initial fluctuations of </a:t>
            </a:r>
            <a:br>
              <a:rPr lang="en-US" dirty="0"/>
            </a:br>
            <a:r>
              <a:rPr lang="en-US" dirty="0"/>
              <a:t>intermediate amplitude?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9EBD0-86A9-BF61-22E8-1EACA4394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EB5D4-A33B-ED4F-A06B-7E16C7B298A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33DA4978-29CA-CD2A-2514-FC60E5A670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56" t="1900" r="2533" b="514"/>
          <a:stretch>
            <a:fillRect/>
          </a:stretch>
        </p:blipFill>
        <p:spPr>
          <a:xfrm>
            <a:off x="2132232" y="2521400"/>
            <a:ext cx="4640580" cy="36719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A8D440-FA5E-5F49-6BC2-C8D992259073}"/>
              </a:ext>
            </a:extLst>
          </p:cNvPr>
          <p:cNvSpPr txBox="1"/>
          <p:nvPr/>
        </p:nvSpPr>
        <p:spPr>
          <a:xfrm>
            <a:off x="4756763" y="4810276"/>
            <a:ext cx="5309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Lao MN" pitchFamily="2" charset="0"/>
                <a:cs typeface="Lao MN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719168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Custom 5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39104B"/>
      </a:accent1>
      <a:accent2>
        <a:srgbClr val="952FC9"/>
      </a:accent2>
      <a:accent3>
        <a:srgbClr val="BF88D5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99685</TotalTime>
  <Words>1070</Words>
  <Application>Microsoft Macintosh PowerPoint</Application>
  <PresentationFormat>On-screen Show (4:3)</PresentationFormat>
  <Paragraphs>175</Paragraphs>
  <Slides>32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Arial</vt:lpstr>
      <vt:lpstr>Ayuthaya</vt:lpstr>
      <vt:lpstr>Calibri</vt:lpstr>
      <vt:lpstr>Cambria Math</vt:lpstr>
      <vt:lpstr>DIN Condensed</vt:lpstr>
      <vt:lpstr>Gill Sans MT</vt:lpstr>
      <vt:lpstr>Lao MN</vt:lpstr>
      <vt:lpstr>Wingdings</vt:lpstr>
      <vt:lpstr>Wingdings 2</vt:lpstr>
      <vt:lpstr>Dividend</vt:lpstr>
      <vt:lpstr>Black holes</vt:lpstr>
      <vt:lpstr>This talk In One slide…</vt:lpstr>
      <vt:lpstr>Motivations</vt:lpstr>
      <vt:lpstr>PowerPoint Presentation</vt:lpstr>
      <vt:lpstr>Hypotheses for smbh formation</vt:lpstr>
      <vt:lpstr>Direct collapse</vt:lpstr>
      <vt:lpstr>Primordial black holes</vt:lpstr>
      <vt:lpstr>Primordial black holes</vt:lpstr>
      <vt:lpstr>What about initial fluctuations of  intermediate amplitude?</vt:lpstr>
      <vt:lpstr>Evolution of density perturbations</vt:lpstr>
      <vt:lpstr>Evolution of density perturbations</vt:lpstr>
      <vt:lpstr>Evolution of density perturbations</vt:lpstr>
      <vt:lpstr>Evolution of density perturbations</vt:lpstr>
      <vt:lpstr>Molecular hydrogen suppressed at early times</vt:lpstr>
      <vt:lpstr>Abundance of molecular hydrogen</vt:lpstr>
      <vt:lpstr>Abundance of molecular hydrogen </vt:lpstr>
      <vt:lpstr>Molecular hydrogen suppressed at early times</vt:lpstr>
      <vt:lpstr>Putting everything together…</vt:lpstr>
      <vt:lpstr>Overdensities and outcomes</vt:lpstr>
      <vt:lpstr>CONSTRAINTS ON PRIMORDIAL CURVATURE</vt:lpstr>
      <vt:lpstr>CONSTRAINTS ON PRIMORDIAL CURVATURE</vt:lpstr>
      <vt:lpstr>CONSTRAINTS ON PRIMORDIAL CURVATURE</vt:lpstr>
      <vt:lpstr>Can produce density of BHs inferred from JWST little red dots (n=1.3 × 10^(-5)  〖"Mpc" 〗^(-3)) with narrow peak (x310)  and step-function enhancement (x180)</vt:lpstr>
      <vt:lpstr>Early reionization</vt:lpstr>
      <vt:lpstr>Constraints on primordial fluctuations</vt:lpstr>
      <vt:lpstr>Implications for primordial black holes</vt:lpstr>
      <vt:lpstr>Examples of PBH  NQPBH Models</vt:lpstr>
      <vt:lpstr>Observational implications</vt:lpstr>
      <vt:lpstr>Conclusions</vt:lpstr>
      <vt:lpstr>Backup slides</vt:lpstr>
      <vt:lpstr>DM-baryon relative velocities</vt:lpstr>
      <vt:lpstr>angular momentum considerations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 exotic energy injection  with early star formation</dc:title>
  <dc:creator>Microsoft Office User</dc:creator>
  <cp:lastModifiedBy>Wenzer Qin</cp:lastModifiedBy>
  <cp:revision>120</cp:revision>
  <dcterms:created xsi:type="dcterms:W3CDTF">2024-02-01T16:37:10Z</dcterms:created>
  <dcterms:modified xsi:type="dcterms:W3CDTF">2025-09-30T10:56:19Z</dcterms:modified>
</cp:coreProperties>
</file>