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256" r:id="rId2"/>
    <p:sldId id="272" r:id="rId3"/>
    <p:sldId id="415" r:id="rId4"/>
    <p:sldId id="416" r:id="rId5"/>
    <p:sldId id="428" r:id="rId6"/>
    <p:sldId id="419" r:id="rId7"/>
    <p:sldId id="411" r:id="rId8"/>
    <p:sldId id="409" r:id="rId9"/>
    <p:sldId id="413" r:id="rId10"/>
    <p:sldId id="414" r:id="rId11"/>
    <p:sldId id="420" r:id="rId12"/>
    <p:sldId id="266" r:id="rId13"/>
    <p:sldId id="422" r:id="rId14"/>
    <p:sldId id="427" r:id="rId15"/>
    <p:sldId id="426" r:id="rId16"/>
    <p:sldId id="423" r:id="rId17"/>
    <p:sldId id="421" r:id="rId18"/>
    <p:sldId id="269" r:id="rId19"/>
    <p:sldId id="267" r:id="rId20"/>
    <p:sldId id="271" r:id="rId21"/>
    <p:sldId id="273" r:id="rId22"/>
    <p:sldId id="274" r:id="rId23"/>
    <p:sldId id="275" r:id="rId24"/>
    <p:sldId id="425" r:id="rId25"/>
    <p:sldId id="385" r:id="rId26"/>
    <p:sldId id="386" r:id="rId27"/>
    <p:sldId id="387" r:id="rId28"/>
    <p:sldId id="388" r:id="rId29"/>
    <p:sldId id="389" r:id="rId30"/>
    <p:sldId id="390" r:id="rId31"/>
    <p:sldId id="341" r:id="rId32"/>
    <p:sldId id="424" r:id="rId33"/>
    <p:sldId id="417" r:id="rId34"/>
    <p:sldId id="418"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60"/>
    <p:restoredTop sz="94247"/>
  </p:normalViewPr>
  <p:slideViewPr>
    <p:cSldViewPr snapToGrid="0">
      <p:cViewPr varScale="1">
        <p:scale>
          <a:sx n="120" d="100"/>
          <a:sy n="120" d="100"/>
        </p:scale>
        <p:origin x="568"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29C6F4-BDED-124F-B419-51865EFAC793}" type="datetimeFigureOut">
              <a:rPr lang="en-US" smtClean="0"/>
              <a:t>10/2/25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4DC549-C1D2-FE47-A98A-A0F88053F811}" type="slidenum">
              <a:rPr lang="en-US" smtClean="0"/>
              <a:t>‹#›</a:t>
            </a:fld>
            <a:endParaRPr lang="en-US"/>
          </a:p>
        </p:txBody>
      </p:sp>
    </p:spTree>
    <p:extLst>
      <p:ext uri="{BB962C8B-B14F-4D97-AF65-F5344CB8AC3E}">
        <p14:creationId xmlns:p14="http://schemas.microsoft.com/office/powerpoint/2010/main" val="849098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3112" cy="40084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lvl="0"/>
            <a:fld id="{B8622BAC-CBA1-F94C-A3C9-EB8BE48CB33A}" type="slidenum">
              <a:rPr lang="en-US" smtClean="0"/>
              <a:t>2</a:t>
            </a:fld>
            <a:endParaRPr lang="en-US"/>
          </a:p>
        </p:txBody>
      </p:sp>
    </p:spTree>
    <p:extLst>
      <p:ext uri="{BB962C8B-B14F-4D97-AF65-F5344CB8AC3E}">
        <p14:creationId xmlns:p14="http://schemas.microsoft.com/office/powerpoint/2010/main" val="713105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76B135-DAE3-EFDF-B360-0A3B0F540D4B}"/>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8290940D-153E-1620-4E34-D1B4F0A88D66}"/>
              </a:ext>
            </a:extLst>
          </p:cNvPr>
          <p:cNvSpPr txBox="1">
            <a:spLocks noGrp="1"/>
          </p:cNvSpPr>
          <p:nvPr>
            <p:ph type="sldNum" sz="quarter" idx="5"/>
          </p:nvPr>
        </p:nvSpPr>
        <p:spPr>
          <a:ln/>
        </p:spPr>
        <p:txBody>
          <a:bodyPr lIns="0" tIns="0" rIns="0" bIns="0" anchor="b" anchorCtr="0">
            <a:noAutofit/>
          </a:bodyPr>
          <a:lstStyle/>
          <a:p>
            <a:pPr lvl="0"/>
            <a:fld id="{366368B5-E48C-D447-A105-925D71A2AB1A}" type="slidenum">
              <a:t>17</a:t>
            </a:fld>
            <a:endParaRPr lang="en-none"/>
          </a:p>
        </p:txBody>
      </p:sp>
      <p:sp>
        <p:nvSpPr>
          <p:cNvPr id="2" name="Slide Image Placeholder 1">
            <a:extLst>
              <a:ext uri="{FF2B5EF4-FFF2-40B4-BE49-F238E27FC236}">
                <a16:creationId xmlns:a16="http://schemas.microsoft.com/office/drawing/2014/main" id="{112A2C63-86D2-41E4-C134-0F8533C3CAF5}"/>
              </a:ext>
            </a:extLst>
          </p:cNvPr>
          <p:cNvSpPr>
            <a:spLocks noGrp="1" noRot="1" noChangeAspect="1" noResize="1"/>
          </p:cNvSpPr>
          <p:nvPr>
            <p:ph type="sldImg"/>
          </p:nvPr>
        </p:nvSpPr>
        <p:spPr>
          <a:xfrm>
            <a:off x="217488" y="812800"/>
            <a:ext cx="7123112" cy="4008438"/>
          </a:xfrm>
          <a:solidFill>
            <a:schemeClr val="accent1"/>
          </a:solidFill>
          <a:ln w="25400">
            <a:solidFill>
              <a:schemeClr val="accent1">
                <a:shade val="50000"/>
              </a:schemeClr>
            </a:solidFill>
            <a:prstDash val="solid"/>
          </a:ln>
        </p:spPr>
      </p:sp>
      <p:sp>
        <p:nvSpPr>
          <p:cNvPr id="3" name="Notes Placeholder 2">
            <a:extLst>
              <a:ext uri="{FF2B5EF4-FFF2-40B4-BE49-F238E27FC236}">
                <a16:creationId xmlns:a16="http://schemas.microsoft.com/office/drawing/2014/main" id="{209C4416-800A-D6AB-1C79-21C7F2301629}"/>
              </a:ext>
            </a:extLst>
          </p:cNvPr>
          <p:cNvSpPr txBox="1">
            <a:spLocks noGrp="1"/>
          </p:cNvSpPr>
          <p:nvPr>
            <p:ph type="body" sz="quarter" idx="1"/>
          </p:nvPr>
        </p:nvSpPr>
        <p:spPr/>
        <p:txBody>
          <a:bodyPr/>
          <a:lstStyle/>
          <a:p>
            <a:pPr lvl="0"/>
            <a:r>
              <a:rPr lang="en-none" dirty="0"/>
              <a:t>The axion is a long-postulated boson that emerges in the most natural solution to the so-called charge and parity problem in quantum chromodynamics.</a:t>
            </a:r>
            <a:endParaRPr lang="en" dirty="0"/>
          </a:p>
          <a:p>
            <a:pPr marL="216000" marR="0" lvl="0" indent="-216000" defTabSz="914400" rtl="0" eaLnBrk="1" fontAlgn="auto" latinLnBrk="0" hangingPunct="0">
              <a:lnSpc>
                <a:spcPct val="100000"/>
              </a:lnSpc>
              <a:spcBef>
                <a:spcPts val="0"/>
              </a:spcBef>
              <a:spcAft>
                <a:spcPts val="0"/>
              </a:spcAft>
              <a:buClrTx/>
              <a:buSzTx/>
              <a:buFontTx/>
              <a:buNone/>
              <a:tabLst/>
              <a:defRPr/>
            </a:pPr>
            <a:endParaRPr lang="en-US" sz="2000" b="0" i="0" u="none" strike="noStrike" kern="1200" dirty="0">
              <a:ln>
                <a:noFill/>
              </a:ln>
              <a:effectLst/>
              <a:latin typeface="Arial" pitchFamily="18"/>
              <a:ea typeface="Arial Unicode MS" pitchFamily="2"/>
              <a:cs typeface="Arial Unicode MS" pitchFamily="2"/>
            </a:endParaRPr>
          </a:p>
          <a:p>
            <a:pPr marL="216000" marR="0" lvl="0" indent="-216000" defTabSz="914400" rtl="0" eaLnBrk="1" fontAlgn="auto" latinLnBrk="0" hangingPunct="0">
              <a:lnSpc>
                <a:spcPct val="100000"/>
              </a:lnSpc>
              <a:spcBef>
                <a:spcPts val="0"/>
              </a:spcBef>
              <a:spcAft>
                <a:spcPts val="0"/>
              </a:spcAft>
              <a:buClrTx/>
              <a:buSzTx/>
              <a:buFontTx/>
              <a:buNone/>
              <a:tabLst/>
              <a:defRPr/>
            </a:pPr>
            <a:r>
              <a:rPr lang="en-US" sz="2000" b="0" i="0" u="none" strike="noStrike" kern="1200" dirty="0">
                <a:ln>
                  <a:noFill/>
                </a:ln>
                <a:effectLst/>
                <a:latin typeface="Arial" pitchFamily="18"/>
                <a:ea typeface="Arial Unicode MS" pitchFamily="2"/>
                <a:cs typeface="Arial Unicode MS" pitchFamily="2"/>
              </a:rPr>
              <a:t>The CP problem is a puzzle in physics querying why the strong nuclear force, described by Quantum Chromodynamics (QCD), does not violate CP-symmetry (laws of physics should remain the same if particles replaced by their antiparticles and spatial coordinates are reflected), even though its mathematical formulation suggests it should. Unlike other interactions where CP violation is understood, there's no inherent symmetry in QCD to explain why this term should be zero or extremely small.</a:t>
            </a:r>
            <a:endParaRPr lang="en" dirty="0"/>
          </a:p>
          <a:p>
            <a:pPr lvl="0"/>
            <a:endParaRPr lang="en-none" dirty="0"/>
          </a:p>
        </p:txBody>
      </p:sp>
    </p:spTree>
    <p:extLst>
      <p:ext uri="{BB962C8B-B14F-4D97-AF65-F5344CB8AC3E}">
        <p14:creationId xmlns:p14="http://schemas.microsoft.com/office/powerpoint/2010/main" val="12966854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3112" cy="4008438"/>
          </a:xfrm>
        </p:spPr>
      </p:sp>
      <p:sp>
        <p:nvSpPr>
          <p:cNvPr id="3" name="Notes Placeholder 2"/>
          <p:cNvSpPr>
            <a:spLocks noGrp="1"/>
          </p:cNvSpPr>
          <p:nvPr>
            <p:ph type="body" idx="1"/>
          </p:nvPr>
        </p:nvSpPr>
        <p:spPr/>
        <p:txBody>
          <a:bodyPr/>
          <a:lstStyle/>
          <a:p>
            <a:r>
              <a:rPr lang="en-US" dirty="0"/>
              <a:t>Because charged particles accelerate along field lines and scatter into electron–positron pairs, producing a denser plasma, the resulting light signal from axions, arising at the plasma’s characteristic frequency by resonance, will show up at slightly different frequencies than originally thought. </a:t>
            </a:r>
          </a:p>
          <a:p>
            <a:endParaRPr lang="en-US" dirty="0"/>
          </a:p>
          <a:p>
            <a:r>
              <a:rPr lang="en-US" dirty="0"/>
              <a:t>This means that even heavier axions, which were thought to be harder to detect, might leave a detectable trace in the form of </a:t>
            </a:r>
            <a:r>
              <a:rPr lang="en-US"/>
              <a:t>radio waves, potentially </a:t>
            </a:r>
            <a:r>
              <a:rPr lang="en-US" dirty="0"/>
              <a:t>reaching into frequencies as high as the millimeter-wave band. </a:t>
            </a:r>
          </a:p>
        </p:txBody>
      </p:sp>
      <p:sp>
        <p:nvSpPr>
          <p:cNvPr id="4" name="Slide Number Placeholder 3"/>
          <p:cNvSpPr>
            <a:spLocks noGrp="1"/>
          </p:cNvSpPr>
          <p:nvPr>
            <p:ph type="sldNum" sz="quarter" idx="5"/>
          </p:nvPr>
        </p:nvSpPr>
        <p:spPr/>
        <p:txBody>
          <a:bodyPr/>
          <a:lstStyle/>
          <a:p>
            <a:pPr lvl="0"/>
            <a:fld id="{B8622BAC-CBA1-F94C-A3C9-EB8BE48CB33A}" type="slidenum">
              <a:rPr lang="en-US" smtClean="0"/>
              <a:t>18</a:t>
            </a:fld>
            <a:endParaRPr lang="en-US"/>
          </a:p>
        </p:txBody>
      </p:sp>
    </p:spTree>
    <p:extLst>
      <p:ext uri="{BB962C8B-B14F-4D97-AF65-F5344CB8AC3E}">
        <p14:creationId xmlns:p14="http://schemas.microsoft.com/office/powerpoint/2010/main" val="1678511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3112" cy="40084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lvl="0"/>
            <a:fld id="{B8622BAC-CBA1-F94C-A3C9-EB8BE48CB33A}" type="slidenum">
              <a:rPr lang="en-US" smtClean="0"/>
              <a:t>19</a:t>
            </a:fld>
            <a:endParaRPr lang="en-US"/>
          </a:p>
        </p:txBody>
      </p:sp>
    </p:spTree>
    <p:extLst>
      <p:ext uri="{BB962C8B-B14F-4D97-AF65-F5344CB8AC3E}">
        <p14:creationId xmlns:p14="http://schemas.microsoft.com/office/powerpoint/2010/main" val="27769924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3112" cy="40084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lvl="0"/>
            <a:fld id="{B8622BAC-CBA1-F94C-A3C9-EB8BE48CB33A}" type="slidenum">
              <a:rPr lang="en-US" smtClean="0"/>
              <a:t>20</a:t>
            </a:fld>
            <a:endParaRPr lang="en-US"/>
          </a:p>
        </p:txBody>
      </p:sp>
    </p:spTree>
    <p:extLst>
      <p:ext uri="{BB962C8B-B14F-4D97-AF65-F5344CB8AC3E}">
        <p14:creationId xmlns:p14="http://schemas.microsoft.com/office/powerpoint/2010/main" val="40118625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3" name="Shape 1263"/>
          <p:cNvSpPr>
            <a:spLocks noGrp="1" noRot="1" noChangeAspect="1"/>
          </p:cNvSpPr>
          <p:nvPr>
            <p:ph type="sldImg"/>
          </p:nvPr>
        </p:nvSpPr>
        <p:spPr>
          <a:prstGeom prst="rect">
            <a:avLst/>
          </a:prstGeom>
        </p:spPr>
        <p:txBody>
          <a:bodyPr/>
          <a:lstStyle/>
          <a:p>
            <a:endParaRPr/>
          </a:p>
        </p:txBody>
      </p:sp>
      <p:sp>
        <p:nvSpPr>
          <p:cNvPr id="1264" name="Shape 1264"/>
          <p:cNvSpPr>
            <a:spLocks noGrp="1"/>
          </p:cNvSpPr>
          <p:nvPr>
            <p:ph type="body" sz="quarter" idx="1"/>
          </p:nvPr>
        </p:nvSpPr>
        <p:spPr>
          <a:prstGeom prst="rect">
            <a:avLst/>
          </a:prstGeom>
        </p:spPr>
        <p:txBody>
          <a:bodyPr/>
          <a:lstStyle>
            <a:lvl1pPr>
              <a:defRPr sz="1800">
                <a:latin typeface="CMR9"/>
                <a:ea typeface="CMR9"/>
                <a:cs typeface="CMR9"/>
                <a:sym typeface="CMR9"/>
              </a:defRPr>
            </a:lvl1pPr>
          </a:lstStyle>
          <a:p>
            <a:r>
              <a:t>Aggregate instantaneous bandwidth of the ALMA receivers (per polarization). At minimum the WSU receiver upgrades will increase the aggregate IF bandwidth (summed across sidebands for 2SB receivers) to at least 16 GHz per polarization (blue bar), with a goal of 32 GHz per polarization (orange bar). The gray bars show the aggregate bandwidth (per polarization) of the current ALMA receivers (summed across sidebands for 2SB receivers). The red bars show the two ALMA wideband receivers already under development (Bands 2 and 6), where the dark red is the minimum bandwidth (24 GHz per polarization), and the light red shows the goal for these two projects.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Shape 1269"/>
          <p:cNvSpPr>
            <a:spLocks noGrp="1" noRot="1" noChangeAspect="1"/>
          </p:cNvSpPr>
          <p:nvPr>
            <p:ph type="sldImg"/>
          </p:nvPr>
        </p:nvSpPr>
        <p:spPr>
          <a:prstGeom prst="rect">
            <a:avLst/>
          </a:prstGeom>
        </p:spPr>
        <p:txBody>
          <a:bodyPr/>
          <a:lstStyle/>
          <a:p>
            <a:endParaRPr/>
          </a:p>
        </p:txBody>
      </p:sp>
      <p:sp>
        <p:nvSpPr>
          <p:cNvPr id="1270" name="Shape 1270"/>
          <p:cNvSpPr>
            <a:spLocks noGrp="1"/>
          </p:cNvSpPr>
          <p:nvPr>
            <p:ph type="body" sz="quarter" idx="1"/>
          </p:nvPr>
        </p:nvSpPr>
        <p:spPr>
          <a:prstGeom prst="rect">
            <a:avLst/>
          </a:prstGeom>
        </p:spPr>
        <p:txBody>
          <a:bodyPr/>
          <a:lstStyle>
            <a:lvl1pPr>
              <a:defRPr sz="1800">
                <a:latin typeface="CMR9"/>
                <a:ea typeface="CMR9"/>
                <a:cs typeface="CMR9"/>
                <a:sym typeface="CMR9"/>
              </a:defRPr>
            </a:lvl1pPr>
          </a:lstStyle>
          <a:p>
            <a:r>
              <a:t>Aggregate instantaneous bandwidth of the ALMA receivers (per polarization). At minimum the WSU receiver upgrades will increase the aggregate IF bandwidth (summed across sidebands for 2SB receivers) to at least 16 GHz per polarization (blue bar), with a goal of 32 GHz per polarization (orange bar). The gray bars show the aggregate bandwidth (per polarization) of the current ALMA receivers (summed across sidebands for 2SB receivers). The red bars show the two ALMA wideband receivers already under development (Bands 2 and 6), where the dark red is the minimum bandwidth (24 GHz per polarization), and the light red shows the goal for these two projects.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6" name="Shape 1276"/>
          <p:cNvSpPr>
            <a:spLocks noGrp="1" noRot="1" noChangeAspect="1"/>
          </p:cNvSpPr>
          <p:nvPr>
            <p:ph type="sldImg"/>
          </p:nvPr>
        </p:nvSpPr>
        <p:spPr>
          <a:prstGeom prst="rect">
            <a:avLst/>
          </a:prstGeom>
        </p:spPr>
        <p:txBody>
          <a:bodyPr/>
          <a:lstStyle/>
          <a:p>
            <a:endParaRPr/>
          </a:p>
        </p:txBody>
      </p:sp>
      <p:sp>
        <p:nvSpPr>
          <p:cNvPr id="1277" name="Shape 1277"/>
          <p:cNvSpPr>
            <a:spLocks noGrp="1"/>
          </p:cNvSpPr>
          <p:nvPr>
            <p:ph type="body" sz="quarter" idx="1"/>
          </p:nvPr>
        </p:nvSpPr>
        <p:spPr>
          <a:prstGeom prst="rect">
            <a:avLst/>
          </a:prstGeom>
        </p:spPr>
        <p:txBody>
          <a:bodyPr/>
          <a:lstStyle/>
          <a:p>
            <a:pPr>
              <a:defRPr sz="1800">
                <a:latin typeface="CMR9"/>
                <a:ea typeface="CMR9"/>
                <a:cs typeface="CMR9"/>
                <a:sym typeface="CMR9"/>
              </a:defRPr>
            </a:pPr>
            <a:r>
              <a:t>Factor by which the correlated bandwidth will increase with the 2</a:t>
            </a:r>
            <a:r>
              <a:rPr>
                <a:latin typeface="CMSY9"/>
                <a:ea typeface="CMSY9"/>
                <a:cs typeface="CMSY9"/>
                <a:sym typeface="CMSY9"/>
              </a:rPr>
              <a:t>× </a:t>
            </a:r>
            <a:r>
              <a:t>bandwidth WSU relative to the current system for each band, in two spectral resolution regimes: “Low Spectral Resolution” (blue), which is defined by the best spectral resolution that the BLC can achieve at full correlated bandwidth (7.5GHz per polarization), and “High Spectral Resolution” (orange), which is defined by the WSU goal of reaching 0.1–0.2 km s</a:t>
            </a:r>
            <a:r>
              <a:rPr>
                <a:latin typeface="CMSY6"/>
                <a:ea typeface="CMSY6"/>
                <a:cs typeface="CMSY6"/>
                <a:sym typeface="CMSY6"/>
              </a:rPr>
              <a:t>−</a:t>
            </a:r>
            <a:r>
              <a:rPr>
                <a:latin typeface="CMR6"/>
                <a:ea typeface="CMR6"/>
                <a:cs typeface="CMR6"/>
                <a:sym typeface="CMR6"/>
              </a:rPr>
              <a:t>1 </a:t>
            </a:r>
            <a:r>
              <a:t>in every ALMA band at the maximum correlated bandwidth (16GHz per polarization).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2" name="Shape 1282"/>
          <p:cNvSpPr>
            <a:spLocks noGrp="1" noRot="1" noChangeAspect="1"/>
          </p:cNvSpPr>
          <p:nvPr>
            <p:ph type="sldImg"/>
          </p:nvPr>
        </p:nvSpPr>
        <p:spPr>
          <a:prstGeom prst="rect">
            <a:avLst/>
          </a:prstGeom>
        </p:spPr>
        <p:txBody>
          <a:bodyPr/>
          <a:lstStyle/>
          <a:p>
            <a:endParaRPr/>
          </a:p>
        </p:txBody>
      </p:sp>
      <p:sp>
        <p:nvSpPr>
          <p:cNvPr id="1283" name="Shape 1283"/>
          <p:cNvSpPr>
            <a:spLocks noGrp="1"/>
          </p:cNvSpPr>
          <p:nvPr>
            <p:ph type="body" sz="quarter" idx="1"/>
          </p:nvPr>
        </p:nvSpPr>
        <p:spPr>
          <a:prstGeom prst="rect">
            <a:avLst/>
          </a:prstGeom>
        </p:spPr>
        <p:txBody>
          <a:bodyPr/>
          <a:lstStyle/>
          <a:p>
            <a:pPr>
              <a:defRPr sz="1800">
                <a:latin typeface="CMR9"/>
                <a:ea typeface="CMR9"/>
                <a:cs typeface="CMR9"/>
                <a:sym typeface="CMR9"/>
              </a:defRPr>
            </a:pPr>
            <a:r>
              <a:t>Factor by which the correlated bandwidth will increase with the 2</a:t>
            </a:r>
            <a:r>
              <a:rPr>
                <a:latin typeface="CMSY9"/>
                <a:ea typeface="CMSY9"/>
                <a:cs typeface="CMSY9"/>
                <a:sym typeface="CMSY9"/>
              </a:rPr>
              <a:t>× </a:t>
            </a:r>
            <a:r>
              <a:t>bandwidth WSU relative to the current system for each band, in two spectral resolution regimes: “Low Spectral Resolution” (blue), which is defined by the best spectral resolution that the BLC can achieve at full correlated bandwidth (7.5GHz per polarization), and “High Spectral Resolution” (orange), which is defined by the WSU goal of reaching 0.1–0.2 km s</a:t>
            </a:r>
            <a:r>
              <a:rPr>
                <a:latin typeface="CMSY6"/>
                <a:ea typeface="CMSY6"/>
                <a:cs typeface="CMSY6"/>
                <a:sym typeface="CMSY6"/>
              </a:rPr>
              <a:t>−</a:t>
            </a:r>
            <a:r>
              <a:rPr>
                <a:latin typeface="CMR6"/>
                <a:ea typeface="CMR6"/>
                <a:cs typeface="CMR6"/>
                <a:sym typeface="CMR6"/>
              </a:rPr>
              <a:t>1 </a:t>
            </a:r>
            <a:r>
              <a:t>in every ALMA band at the maximum correlated bandwidth (16GHz per polarization).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4DC549-C1D2-FE47-A98A-A0F88053F811}" type="slidenum">
              <a:rPr lang="en-US" smtClean="0"/>
              <a:t>33</a:t>
            </a:fld>
            <a:endParaRPr lang="en-US"/>
          </a:p>
        </p:txBody>
      </p:sp>
    </p:spTree>
    <p:extLst>
      <p:ext uri="{BB962C8B-B14F-4D97-AF65-F5344CB8AC3E}">
        <p14:creationId xmlns:p14="http://schemas.microsoft.com/office/powerpoint/2010/main" val="25185396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4DC549-C1D2-FE47-A98A-A0F88053F811}" type="slidenum">
              <a:rPr lang="en-US" smtClean="0"/>
              <a:t>34</a:t>
            </a:fld>
            <a:endParaRPr lang="en-US"/>
          </a:p>
        </p:txBody>
      </p:sp>
    </p:spTree>
    <p:extLst>
      <p:ext uri="{BB962C8B-B14F-4D97-AF65-F5344CB8AC3E}">
        <p14:creationId xmlns:p14="http://schemas.microsoft.com/office/powerpoint/2010/main" val="928669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C97E4A-BD1F-270B-CD16-043992CAB65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82E28B-D02D-F773-1148-C102A2D936A5}"/>
              </a:ext>
            </a:extLst>
          </p:cNvPr>
          <p:cNvSpPr>
            <a:spLocks noGrp="1" noRot="1" noChangeAspect="1"/>
          </p:cNvSpPr>
          <p:nvPr>
            <p:ph type="sldImg"/>
          </p:nvPr>
        </p:nvSpPr>
        <p:spPr>
          <a:xfrm>
            <a:off x="217488" y="812800"/>
            <a:ext cx="7123112" cy="4008438"/>
          </a:xfrm>
        </p:spPr>
      </p:sp>
      <p:sp>
        <p:nvSpPr>
          <p:cNvPr id="3" name="Notes Placeholder 2">
            <a:extLst>
              <a:ext uri="{FF2B5EF4-FFF2-40B4-BE49-F238E27FC236}">
                <a16:creationId xmlns:a16="http://schemas.microsoft.com/office/drawing/2014/main" id="{5E1017E6-E5A2-36F3-0A95-0FB69046470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5A60D12-316C-05A3-35FD-5E78CF2DD352}"/>
              </a:ext>
            </a:extLst>
          </p:cNvPr>
          <p:cNvSpPr>
            <a:spLocks noGrp="1"/>
          </p:cNvSpPr>
          <p:nvPr>
            <p:ph type="sldNum" sz="quarter" idx="5"/>
          </p:nvPr>
        </p:nvSpPr>
        <p:spPr/>
        <p:txBody>
          <a:bodyPr/>
          <a:lstStyle/>
          <a:p>
            <a:pPr lvl="0"/>
            <a:fld id="{B8622BAC-CBA1-F94C-A3C9-EB8BE48CB33A}" type="slidenum">
              <a:rPr lang="en-US" smtClean="0"/>
              <a:t>3</a:t>
            </a:fld>
            <a:endParaRPr lang="en-US"/>
          </a:p>
        </p:txBody>
      </p:sp>
    </p:spTree>
    <p:extLst>
      <p:ext uri="{BB962C8B-B14F-4D97-AF65-F5344CB8AC3E}">
        <p14:creationId xmlns:p14="http://schemas.microsoft.com/office/powerpoint/2010/main" val="28311560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C1567E-794C-6FEB-A79B-8DC2BE0259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7BA555-6A07-FA07-FDA5-EF187B76C58B}"/>
              </a:ext>
            </a:extLst>
          </p:cNvPr>
          <p:cNvSpPr>
            <a:spLocks noGrp="1" noRot="1" noChangeAspect="1"/>
          </p:cNvSpPr>
          <p:nvPr>
            <p:ph type="sldImg"/>
          </p:nvPr>
        </p:nvSpPr>
        <p:spPr>
          <a:xfrm>
            <a:off x="217488" y="812800"/>
            <a:ext cx="7123112" cy="4008438"/>
          </a:xfrm>
        </p:spPr>
      </p:sp>
      <p:sp>
        <p:nvSpPr>
          <p:cNvPr id="3" name="Notes Placeholder 2">
            <a:extLst>
              <a:ext uri="{FF2B5EF4-FFF2-40B4-BE49-F238E27FC236}">
                <a16:creationId xmlns:a16="http://schemas.microsoft.com/office/drawing/2014/main" id="{D1B3140E-5586-05CD-C8ED-1F0B5E555D3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1C11D6C-2D0F-B657-9CC3-7814A1A19786}"/>
              </a:ext>
            </a:extLst>
          </p:cNvPr>
          <p:cNvSpPr>
            <a:spLocks noGrp="1"/>
          </p:cNvSpPr>
          <p:nvPr>
            <p:ph type="sldNum" sz="quarter" idx="5"/>
          </p:nvPr>
        </p:nvSpPr>
        <p:spPr/>
        <p:txBody>
          <a:bodyPr/>
          <a:lstStyle/>
          <a:p>
            <a:pPr lvl="0"/>
            <a:fld id="{B8622BAC-CBA1-F94C-A3C9-EB8BE48CB33A}" type="slidenum">
              <a:rPr lang="en-US" smtClean="0"/>
              <a:t>4</a:t>
            </a:fld>
            <a:endParaRPr lang="en-US"/>
          </a:p>
        </p:txBody>
      </p:sp>
    </p:spTree>
    <p:extLst>
      <p:ext uri="{BB962C8B-B14F-4D97-AF65-F5344CB8AC3E}">
        <p14:creationId xmlns:p14="http://schemas.microsoft.com/office/powerpoint/2010/main" val="2402118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45384A-BD13-6655-C9F4-547B589D83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02B200-7244-E3C1-085B-4FE46EB05B1B}"/>
              </a:ext>
            </a:extLst>
          </p:cNvPr>
          <p:cNvSpPr>
            <a:spLocks noGrp="1" noRot="1" noChangeAspect="1"/>
          </p:cNvSpPr>
          <p:nvPr>
            <p:ph type="sldImg"/>
          </p:nvPr>
        </p:nvSpPr>
        <p:spPr>
          <a:xfrm>
            <a:off x="217488" y="812800"/>
            <a:ext cx="7123112" cy="4008438"/>
          </a:xfrm>
        </p:spPr>
      </p:sp>
      <p:sp>
        <p:nvSpPr>
          <p:cNvPr id="3" name="Notes Placeholder 2">
            <a:extLst>
              <a:ext uri="{FF2B5EF4-FFF2-40B4-BE49-F238E27FC236}">
                <a16:creationId xmlns:a16="http://schemas.microsoft.com/office/drawing/2014/main" id="{2F93DFBA-DAF0-3694-79EC-7A67019033A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8C43FFC-A40A-0B74-2CC6-3C592DF8725C}"/>
              </a:ext>
            </a:extLst>
          </p:cNvPr>
          <p:cNvSpPr>
            <a:spLocks noGrp="1"/>
          </p:cNvSpPr>
          <p:nvPr>
            <p:ph type="sldNum" sz="quarter" idx="5"/>
          </p:nvPr>
        </p:nvSpPr>
        <p:spPr/>
        <p:txBody>
          <a:bodyPr/>
          <a:lstStyle/>
          <a:p>
            <a:pPr lvl="0"/>
            <a:fld id="{B8622BAC-CBA1-F94C-A3C9-EB8BE48CB33A}" type="slidenum">
              <a:rPr lang="en-US" smtClean="0"/>
              <a:t>5</a:t>
            </a:fld>
            <a:endParaRPr lang="en-US"/>
          </a:p>
        </p:txBody>
      </p:sp>
    </p:spTree>
    <p:extLst>
      <p:ext uri="{BB962C8B-B14F-4D97-AF65-F5344CB8AC3E}">
        <p14:creationId xmlns:p14="http://schemas.microsoft.com/office/powerpoint/2010/main" val="1115785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HerS-3, a dusty star-forming galaxy at </a:t>
            </a:r>
            <a:r>
              <a:rPr lang="en-US" sz="1200" b="0" i="1" u="none" strike="noStrike" kern="1200" dirty="0" err="1">
                <a:solidFill>
                  <a:schemeClr val="tx1"/>
                </a:solidFill>
                <a:effectLst/>
                <a:latin typeface="+mn-lt"/>
                <a:ea typeface="+mn-ea"/>
                <a:cs typeface="+mn-cs"/>
              </a:rPr>
              <a:t>z</a:t>
            </a:r>
            <a:r>
              <a:rPr lang="en-US" sz="1200" b="0" i="0" u="none" strike="noStrike" kern="1200" baseline="-25000" dirty="0" err="1">
                <a:solidFill>
                  <a:schemeClr val="tx1"/>
                </a:solidFill>
                <a:effectLst/>
                <a:latin typeface="+mn-lt"/>
                <a:ea typeface="+mn-ea"/>
                <a:cs typeface="+mn-cs"/>
              </a:rPr>
              <a:t>spec</a:t>
            </a:r>
            <a:r>
              <a:rPr lang="en-US" sz="1200" b="0" i="0" u="none" strike="noStrike" kern="1200" dirty="0">
                <a:solidFill>
                  <a:schemeClr val="tx1"/>
                </a:solidFill>
                <a:effectLst/>
                <a:latin typeface="+mn-lt"/>
                <a:ea typeface="+mn-ea"/>
                <a:cs typeface="+mn-cs"/>
              </a:rPr>
              <a:t> = 3.0607 (11.6 billion light years away), which is gravitationally amplified into an Einstein cross with a fifth image of the background galaxy seen at the center of the cross. Detailed 1 mm spectroscopy and imaging with NOEMA and ALMA resolve the individual images and show that each of the five images display a series of molecular lines that have similar central velocities, unambiguously confirming that they have identical redshifts. HST image reveals a foreground lensing group of four galaxies with a photometric redshift </a:t>
            </a:r>
            <a:r>
              <a:rPr lang="en-US" sz="1200" b="0" i="1" u="none" strike="noStrike" kern="1200" dirty="0" err="1">
                <a:solidFill>
                  <a:schemeClr val="tx1"/>
                </a:solidFill>
                <a:effectLst/>
                <a:latin typeface="+mn-lt"/>
                <a:ea typeface="+mn-ea"/>
                <a:cs typeface="+mn-cs"/>
              </a:rPr>
              <a:t>z</a:t>
            </a:r>
            <a:r>
              <a:rPr lang="en-US" sz="1200" b="0" i="0" u="none" strike="noStrike" kern="1200" baseline="-25000" dirty="0" err="1">
                <a:solidFill>
                  <a:schemeClr val="tx1"/>
                </a:solidFill>
                <a:effectLst/>
                <a:latin typeface="+mn-lt"/>
                <a:ea typeface="+mn-ea"/>
                <a:cs typeface="+mn-cs"/>
              </a:rPr>
              <a:t>phot</a:t>
            </a:r>
            <a:r>
              <a:rPr lang="en-US" sz="1200" b="0" i="0" u="none" strike="noStrike" kern="1200" dirty="0">
                <a:solidFill>
                  <a:schemeClr val="tx1"/>
                </a:solidFill>
                <a:effectLst/>
                <a:latin typeface="+mn-lt"/>
                <a:ea typeface="+mn-ea"/>
                <a:cs typeface="+mn-cs"/>
              </a:rPr>
              <a:t> ∼ 1.0 (7.8 billion light years from Earth). Lens models that only include the four visible galaxies are unable to reproduce the properties of HerS-3. By adding a fifth massive component, lying southeast of the brightest galaxy of the group, the source reconstruction is able to match the peak emission, shape, and orientation for each of the five images. The fact that no galaxy is detected near that position indicates the presence of a massive dark matter halo in the lensing galaxy group, accounting for up to 90% of the total mass (baryonic and non-baryonic) of the system. Log halo mass estimated between 12.2 and 13.0 solar masses.</a:t>
            </a:r>
            <a:endParaRPr lang="en-US" dirty="0"/>
          </a:p>
        </p:txBody>
      </p:sp>
      <p:sp>
        <p:nvSpPr>
          <p:cNvPr id="4" name="Slide Number Placeholder 3"/>
          <p:cNvSpPr>
            <a:spLocks noGrp="1"/>
          </p:cNvSpPr>
          <p:nvPr>
            <p:ph type="sldNum" sz="quarter" idx="5"/>
          </p:nvPr>
        </p:nvSpPr>
        <p:spPr/>
        <p:txBody>
          <a:bodyPr/>
          <a:lstStyle/>
          <a:p>
            <a:fld id="{F74DC549-C1D2-FE47-A98A-A0F88053F811}" type="slidenum">
              <a:rPr lang="en-US" smtClean="0"/>
              <a:t>8</a:t>
            </a:fld>
            <a:endParaRPr lang="en-US"/>
          </a:p>
        </p:txBody>
      </p:sp>
    </p:spTree>
    <p:extLst>
      <p:ext uri="{BB962C8B-B14F-4D97-AF65-F5344CB8AC3E}">
        <p14:creationId xmlns:p14="http://schemas.microsoft.com/office/powerpoint/2010/main" val="3119089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One of five such galaxies uncovered by Herschel.</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Detailed analysis of the ALMA image uncovered signs of a hidden dwarf dark galaxy in the halo of the more nearby galaxy, with a sub-halo of ~10^9 solar masses.</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According to theoretical predictions, most galaxies should be brimming with similar dwarf galaxies and other companion objects. Detecting them, however, has proven challenging. Even around our own Milky Way, astronomers can identify only 40 or so of the thousands of satellite objects that are predicted to be present. </a:t>
            </a:r>
          </a:p>
          <a:p>
            <a:endParaRPr lang="en-US" sz="1200" b="0" i="0" u="none" strike="noStrike"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prevalence and properties of low-mass dark matter haloes serve as a crucial test for understanding the nature of dark matter, and may be constrained through the gravitational deflection of strongly lensed arcs.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Stacey et al. demonstrate that should such sub-halos be there, the ALMA data have sufficient quality to allow for their detection.</a:t>
            </a:r>
          </a:p>
          <a:p>
            <a:endParaRPr lang="en-US" dirty="0"/>
          </a:p>
        </p:txBody>
      </p:sp>
      <p:sp>
        <p:nvSpPr>
          <p:cNvPr id="4" name="Slide Number Placeholder 3"/>
          <p:cNvSpPr>
            <a:spLocks noGrp="1"/>
          </p:cNvSpPr>
          <p:nvPr>
            <p:ph type="sldNum" sz="quarter" idx="5"/>
          </p:nvPr>
        </p:nvSpPr>
        <p:spPr/>
        <p:txBody>
          <a:bodyPr/>
          <a:lstStyle/>
          <a:p>
            <a:fld id="{F74DC549-C1D2-FE47-A98A-A0F88053F811}" type="slidenum">
              <a:rPr lang="en-US" smtClean="0"/>
              <a:t>9</a:t>
            </a:fld>
            <a:endParaRPr lang="en-US"/>
          </a:p>
        </p:txBody>
      </p:sp>
    </p:spTree>
    <p:extLst>
      <p:ext uri="{BB962C8B-B14F-4D97-AF65-F5344CB8AC3E}">
        <p14:creationId xmlns:p14="http://schemas.microsoft.com/office/powerpoint/2010/main" val="15560325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4DC549-C1D2-FE47-A98A-A0F88053F811}" type="slidenum">
              <a:rPr lang="en-US" smtClean="0"/>
              <a:t>10</a:t>
            </a:fld>
            <a:endParaRPr lang="en-US"/>
          </a:p>
        </p:txBody>
      </p:sp>
    </p:spTree>
    <p:extLst>
      <p:ext uri="{BB962C8B-B14F-4D97-AF65-F5344CB8AC3E}">
        <p14:creationId xmlns:p14="http://schemas.microsoft.com/office/powerpoint/2010/main" val="3956675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8E06C9-059F-6BE1-64E6-7E60C9AC90D2}"/>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B2FD3EBA-FBBE-6329-0FEC-654616BBAB87}"/>
              </a:ext>
            </a:extLst>
          </p:cNvPr>
          <p:cNvSpPr txBox="1">
            <a:spLocks noGrp="1"/>
          </p:cNvSpPr>
          <p:nvPr>
            <p:ph type="sldNum" sz="quarter" idx="5"/>
          </p:nvPr>
        </p:nvSpPr>
        <p:spPr>
          <a:ln/>
        </p:spPr>
        <p:txBody>
          <a:bodyPr lIns="0" tIns="0" rIns="0" bIns="0" anchor="b" anchorCtr="0">
            <a:noAutofit/>
          </a:bodyPr>
          <a:lstStyle/>
          <a:p>
            <a:pPr lvl="0"/>
            <a:fld id="{366368B5-E48C-D447-A105-925D71A2AB1A}" type="slidenum">
              <a:t>12</a:t>
            </a:fld>
            <a:endParaRPr lang="en-none"/>
          </a:p>
        </p:txBody>
      </p:sp>
      <p:sp>
        <p:nvSpPr>
          <p:cNvPr id="2" name="Slide Image Placeholder 1">
            <a:extLst>
              <a:ext uri="{FF2B5EF4-FFF2-40B4-BE49-F238E27FC236}">
                <a16:creationId xmlns:a16="http://schemas.microsoft.com/office/drawing/2014/main" id="{23E7194C-910F-4D13-BE0C-1F9AB62C0817}"/>
              </a:ext>
            </a:extLst>
          </p:cNvPr>
          <p:cNvSpPr>
            <a:spLocks noGrp="1" noRot="1" noChangeAspect="1" noResize="1"/>
          </p:cNvSpPr>
          <p:nvPr>
            <p:ph type="sldImg"/>
          </p:nvPr>
        </p:nvSpPr>
        <p:spPr>
          <a:xfrm>
            <a:off x="217488" y="812800"/>
            <a:ext cx="7123112" cy="4008438"/>
          </a:xfrm>
          <a:solidFill>
            <a:schemeClr val="accent1"/>
          </a:solidFill>
          <a:ln w="25400">
            <a:solidFill>
              <a:schemeClr val="accent1">
                <a:shade val="50000"/>
              </a:schemeClr>
            </a:solidFill>
            <a:prstDash val="solid"/>
          </a:ln>
        </p:spPr>
      </p:sp>
      <p:sp>
        <p:nvSpPr>
          <p:cNvPr id="3" name="Notes Placeholder 2">
            <a:extLst>
              <a:ext uri="{FF2B5EF4-FFF2-40B4-BE49-F238E27FC236}">
                <a16:creationId xmlns:a16="http://schemas.microsoft.com/office/drawing/2014/main" id="{DC28BBAE-A88A-678E-2AAA-28B1D1449297}"/>
              </a:ext>
            </a:extLst>
          </p:cNvPr>
          <p:cNvSpPr txBox="1">
            <a:spLocks noGrp="1"/>
          </p:cNvSpPr>
          <p:nvPr>
            <p:ph type="body" sz="quarter" idx="1"/>
          </p:nvPr>
        </p:nvSpPr>
        <p:spPr/>
        <p:txBody>
          <a:bodyPr/>
          <a:lstStyle/>
          <a:p>
            <a:pPr lvl="0"/>
            <a:r>
              <a:rPr lang="en-none" dirty="0"/>
              <a:t>The axion is a long-postulated boson that emerges in the most natural solution to the so-called charge and parity problem in quantum chromodynamics.</a:t>
            </a:r>
            <a:endParaRPr lang="en" dirty="0"/>
          </a:p>
          <a:p>
            <a:pPr marL="216000" marR="0" lvl="0" indent="-216000" defTabSz="914400" rtl="0" eaLnBrk="1" fontAlgn="auto" latinLnBrk="0" hangingPunct="0">
              <a:lnSpc>
                <a:spcPct val="100000"/>
              </a:lnSpc>
              <a:spcBef>
                <a:spcPts val="0"/>
              </a:spcBef>
              <a:spcAft>
                <a:spcPts val="0"/>
              </a:spcAft>
              <a:buClrTx/>
              <a:buSzTx/>
              <a:buFontTx/>
              <a:buNone/>
              <a:tabLst/>
              <a:defRPr/>
            </a:pPr>
            <a:endParaRPr lang="en-US" sz="2000" b="0" i="0" u="none" strike="noStrike" kern="1200" dirty="0">
              <a:ln>
                <a:noFill/>
              </a:ln>
              <a:effectLst/>
              <a:latin typeface="Arial" pitchFamily="18"/>
              <a:ea typeface="Arial Unicode MS" pitchFamily="2"/>
              <a:cs typeface="Arial Unicode MS" pitchFamily="2"/>
            </a:endParaRPr>
          </a:p>
          <a:p>
            <a:pPr marL="216000" marR="0" lvl="0" indent="-216000" defTabSz="914400" rtl="0" eaLnBrk="1" fontAlgn="auto" latinLnBrk="0" hangingPunct="0">
              <a:lnSpc>
                <a:spcPct val="100000"/>
              </a:lnSpc>
              <a:spcBef>
                <a:spcPts val="0"/>
              </a:spcBef>
              <a:spcAft>
                <a:spcPts val="0"/>
              </a:spcAft>
              <a:buClrTx/>
              <a:buSzTx/>
              <a:buFontTx/>
              <a:buNone/>
              <a:tabLst/>
              <a:defRPr/>
            </a:pPr>
            <a:r>
              <a:rPr lang="en-US" sz="2000" b="0" i="0" u="none" strike="noStrike" kern="1200" dirty="0">
                <a:ln>
                  <a:noFill/>
                </a:ln>
                <a:effectLst/>
                <a:latin typeface="Arial" pitchFamily="18"/>
                <a:ea typeface="Arial Unicode MS" pitchFamily="2"/>
                <a:cs typeface="Arial Unicode MS" pitchFamily="2"/>
              </a:rPr>
              <a:t>The CP problem is a puzzle in physics querying why the strong nuclear force, described by Quantum Chromodynamics (QCD), does not violate CP-symmetry (laws of physics should remain the same if particles replaced by their antiparticles and spatial coordinates are reflected), even though its mathematical formulation suggests it should. Unlike other interactions where CP violation is understood, there's no inherent symmetry in QCD to explain why this term should be zero or extremely small.</a:t>
            </a:r>
            <a:endParaRPr lang="en" dirty="0"/>
          </a:p>
          <a:p>
            <a:pPr lvl="0"/>
            <a:endParaRPr lang="en-none" dirty="0"/>
          </a:p>
        </p:txBody>
      </p:sp>
    </p:spTree>
    <p:extLst>
      <p:ext uri="{BB962C8B-B14F-4D97-AF65-F5344CB8AC3E}">
        <p14:creationId xmlns:p14="http://schemas.microsoft.com/office/powerpoint/2010/main" val="3429304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mismatch between observed and simulated dark matter density profiles in the central regions of galaxies, especially in low-mass and dwarf galaxies. Cosmological simulations based on the standard Cold Dark Matter (CDM) model predict that dark matter halos should have a "</a:t>
            </a:r>
            <a:r>
              <a:rPr lang="en-US" sz="1200" b="0" i="0" u="none" strike="noStrike" kern="1200" dirty="0" err="1">
                <a:solidFill>
                  <a:schemeClr val="tx1"/>
                </a:solidFill>
                <a:effectLst/>
                <a:latin typeface="+mn-lt"/>
                <a:ea typeface="+mn-ea"/>
                <a:cs typeface="+mn-cs"/>
              </a:rPr>
              <a:t>cuspy</a:t>
            </a:r>
            <a:r>
              <a:rPr lang="en-US" sz="1200" b="0" i="0" u="none" strike="noStrike" kern="1200" dirty="0">
                <a:solidFill>
                  <a:schemeClr val="tx1"/>
                </a:solidFill>
                <a:effectLst/>
                <a:latin typeface="+mn-lt"/>
                <a:ea typeface="+mn-ea"/>
                <a:cs typeface="+mn-cs"/>
              </a:rPr>
              <a:t>" profile, where the density increases steeply toward the center. However, actual astronomical observations (using rotation curves of galaxies) often reveal a much flatter, "core-like" density profile at the center instead of this steep rise.</a:t>
            </a:r>
            <a:endParaRPr lang="en-US" dirty="0"/>
          </a:p>
        </p:txBody>
      </p:sp>
      <p:sp>
        <p:nvSpPr>
          <p:cNvPr id="4" name="Slide Number Placeholder 3"/>
          <p:cNvSpPr>
            <a:spLocks noGrp="1"/>
          </p:cNvSpPr>
          <p:nvPr>
            <p:ph type="sldNum" sz="quarter" idx="5"/>
          </p:nvPr>
        </p:nvSpPr>
        <p:spPr/>
        <p:txBody>
          <a:bodyPr/>
          <a:lstStyle/>
          <a:p>
            <a:fld id="{F74DC549-C1D2-FE47-A98A-A0F88053F811}" type="slidenum">
              <a:rPr lang="en-US" smtClean="0"/>
              <a:t>15</a:t>
            </a:fld>
            <a:endParaRPr lang="en-US"/>
          </a:p>
        </p:txBody>
      </p:sp>
    </p:spTree>
    <p:extLst>
      <p:ext uri="{BB962C8B-B14F-4D97-AF65-F5344CB8AC3E}">
        <p14:creationId xmlns:p14="http://schemas.microsoft.com/office/powerpoint/2010/main" val="3729799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59B24-04F8-AC06-B16C-8D4BEF5363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83C1918-A24B-25C1-57F1-3AD885FDAF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AE06955-D3D8-B6BA-2820-969CAF54233B}"/>
              </a:ext>
            </a:extLst>
          </p:cNvPr>
          <p:cNvSpPr>
            <a:spLocks noGrp="1"/>
          </p:cNvSpPr>
          <p:nvPr>
            <p:ph type="dt" sz="half" idx="10"/>
          </p:nvPr>
        </p:nvSpPr>
        <p:spPr/>
        <p:txBody>
          <a:bodyPr/>
          <a:lstStyle/>
          <a:p>
            <a:fld id="{EB9C269F-2EC4-C347-BCB0-52B8B039CDBE}" type="datetimeFigureOut">
              <a:rPr lang="en-US" smtClean="0"/>
              <a:t>10/2/25</a:t>
            </a:fld>
            <a:endParaRPr lang="en-US"/>
          </a:p>
        </p:txBody>
      </p:sp>
      <p:sp>
        <p:nvSpPr>
          <p:cNvPr id="5" name="Footer Placeholder 4">
            <a:extLst>
              <a:ext uri="{FF2B5EF4-FFF2-40B4-BE49-F238E27FC236}">
                <a16:creationId xmlns:a16="http://schemas.microsoft.com/office/drawing/2014/main" id="{50550CE0-CFD1-7AFE-9955-E1B052BB59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5AED81-5010-0F43-9F98-FAE1C6D80155}"/>
              </a:ext>
            </a:extLst>
          </p:cNvPr>
          <p:cNvSpPr>
            <a:spLocks noGrp="1"/>
          </p:cNvSpPr>
          <p:nvPr>
            <p:ph type="sldNum" sz="quarter" idx="12"/>
          </p:nvPr>
        </p:nvSpPr>
        <p:spPr/>
        <p:txBody>
          <a:bodyPr/>
          <a:lstStyle/>
          <a:p>
            <a:fld id="{91AEE4EF-1E54-054A-8AF3-5613E616167A}" type="slidenum">
              <a:rPr lang="en-US" smtClean="0"/>
              <a:t>‹#›</a:t>
            </a:fld>
            <a:endParaRPr lang="en-US"/>
          </a:p>
        </p:txBody>
      </p:sp>
    </p:spTree>
    <p:extLst>
      <p:ext uri="{BB962C8B-B14F-4D97-AF65-F5344CB8AC3E}">
        <p14:creationId xmlns:p14="http://schemas.microsoft.com/office/powerpoint/2010/main" val="3241281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4FDDB-5F3C-B03F-7206-29180F1E56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D677072-DB55-5C2A-17A2-6990D8C4312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AA680B-4CA6-B117-61CA-428D536121AC}"/>
              </a:ext>
            </a:extLst>
          </p:cNvPr>
          <p:cNvSpPr>
            <a:spLocks noGrp="1"/>
          </p:cNvSpPr>
          <p:nvPr>
            <p:ph type="dt" sz="half" idx="10"/>
          </p:nvPr>
        </p:nvSpPr>
        <p:spPr/>
        <p:txBody>
          <a:bodyPr/>
          <a:lstStyle/>
          <a:p>
            <a:fld id="{EB9C269F-2EC4-C347-BCB0-52B8B039CDBE}" type="datetimeFigureOut">
              <a:rPr lang="en-US" smtClean="0"/>
              <a:t>10/2/25</a:t>
            </a:fld>
            <a:endParaRPr lang="en-US"/>
          </a:p>
        </p:txBody>
      </p:sp>
      <p:sp>
        <p:nvSpPr>
          <p:cNvPr id="5" name="Footer Placeholder 4">
            <a:extLst>
              <a:ext uri="{FF2B5EF4-FFF2-40B4-BE49-F238E27FC236}">
                <a16:creationId xmlns:a16="http://schemas.microsoft.com/office/drawing/2014/main" id="{BAD4DEB6-D0B8-04E1-93F8-948A5AEDF6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27C67B-4290-0888-AED5-AA9A14FA91A7}"/>
              </a:ext>
            </a:extLst>
          </p:cNvPr>
          <p:cNvSpPr>
            <a:spLocks noGrp="1"/>
          </p:cNvSpPr>
          <p:nvPr>
            <p:ph type="sldNum" sz="quarter" idx="12"/>
          </p:nvPr>
        </p:nvSpPr>
        <p:spPr/>
        <p:txBody>
          <a:bodyPr/>
          <a:lstStyle/>
          <a:p>
            <a:fld id="{91AEE4EF-1E54-054A-8AF3-5613E616167A}" type="slidenum">
              <a:rPr lang="en-US" smtClean="0"/>
              <a:t>‹#›</a:t>
            </a:fld>
            <a:endParaRPr lang="en-US"/>
          </a:p>
        </p:txBody>
      </p:sp>
    </p:spTree>
    <p:extLst>
      <p:ext uri="{BB962C8B-B14F-4D97-AF65-F5344CB8AC3E}">
        <p14:creationId xmlns:p14="http://schemas.microsoft.com/office/powerpoint/2010/main" val="3104958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56B31A5-2C0A-E57B-E237-ABE88757E3C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94747B8-584E-9636-C342-2D49B48FC2C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4EB6B7-D5F6-0590-6ABE-B3DFF7A13EDA}"/>
              </a:ext>
            </a:extLst>
          </p:cNvPr>
          <p:cNvSpPr>
            <a:spLocks noGrp="1"/>
          </p:cNvSpPr>
          <p:nvPr>
            <p:ph type="dt" sz="half" idx="10"/>
          </p:nvPr>
        </p:nvSpPr>
        <p:spPr/>
        <p:txBody>
          <a:bodyPr/>
          <a:lstStyle/>
          <a:p>
            <a:fld id="{EB9C269F-2EC4-C347-BCB0-52B8B039CDBE}" type="datetimeFigureOut">
              <a:rPr lang="en-US" smtClean="0"/>
              <a:t>10/2/25</a:t>
            </a:fld>
            <a:endParaRPr lang="en-US"/>
          </a:p>
        </p:txBody>
      </p:sp>
      <p:sp>
        <p:nvSpPr>
          <p:cNvPr id="5" name="Footer Placeholder 4">
            <a:extLst>
              <a:ext uri="{FF2B5EF4-FFF2-40B4-BE49-F238E27FC236}">
                <a16:creationId xmlns:a16="http://schemas.microsoft.com/office/drawing/2014/main" id="{F2130076-EE12-EC96-B086-83A9A48150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52A748-D016-2017-4A2E-9831153C405B}"/>
              </a:ext>
            </a:extLst>
          </p:cNvPr>
          <p:cNvSpPr>
            <a:spLocks noGrp="1"/>
          </p:cNvSpPr>
          <p:nvPr>
            <p:ph type="sldNum" sz="quarter" idx="12"/>
          </p:nvPr>
        </p:nvSpPr>
        <p:spPr/>
        <p:txBody>
          <a:bodyPr/>
          <a:lstStyle/>
          <a:p>
            <a:fld id="{91AEE4EF-1E54-054A-8AF3-5613E616167A}" type="slidenum">
              <a:rPr lang="en-US" smtClean="0"/>
              <a:t>‹#›</a:t>
            </a:fld>
            <a:endParaRPr lang="en-US"/>
          </a:p>
        </p:txBody>
      </p:sp>
    </p:spTree>
    <p:extLst>
      <p:ext uri="{BB962C8B-B14F-4D97-AF65-F5344CB8AC3E}">
        <p14:creationId xmlns:p14="http://schemas.microsoft.com/office/powerpoint/2010/main" val="208767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1"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32" name="Slide Subtitle"/>
          <p:cNvSpPr txBox="1">
            <a:spLocks noGrp="1"/>
          </p:cNvSpPr>
          <p:nvPr>
            <p:ph type="body" sz="quarter" idx="21" hasCustomPrompt="1"/>
          </p:nvPr>
        </p:nvSpPr>
        <p:spPr>
          <a:xfrm>
            <a:off x="654843" y="993500"/>
            <a:ext cx="10882315" cy="472362"/>
          </a:xfrm>
          <a:prstGeom prst="rect">
            <a:avLst/>
          </a:prstGeom>
        </p:spPr>
        <p:txBody>
          <a:bodyPr/>
          <a:lstStyle>
            <a:lvl1pPr marL="0" indent="0" defTabSz="412735">
              <a:lnSpc>
                <a:spcPct val="100000"/>
              </a:lnSpc>
              <a:spcBef>
                <a:spcPts val="0"/>
              </a:spcBef>
              <a:buSzTx/>
              <a:buNone/>
              <a:defRPr sz="2672" b="1"/>
            </a:lvl1pPr>
          </a:lstStyle>
          <a:p>
            <a:r>
              <a:t>Slide Subtitle</a:t>
            </a:r>
          </a:p>
        </p:txBody>
      </p:sp>
      <p:sp>
        <p:nvSpPr>
          <p:cNvPr id="33" name="Slide Title"/>
          <p:cNvSpPr txBox="1">
            <a:spLocks noGrp="1"/>
          </p:cNvSpPr>
          <p:nvPr>
            <p:ph type="title" hasCustomPrompt="1"/>
          </p:nvPr>
        </p:nvSpPr>
        <p:spPr>
          <a:prstGeom prst="rect">
            <a:avLst/>
          </a:prstGeom>
        </p:spPr>
        <p:txBody>
          <a:bodyPr/>
          <a:lstStyle/>
          <a:p>
            <a:r>
              <a:t>Slide Title</a:t>
            </a:r>
          </a:p>
        </p:txBody>
      </p:sp>
      <p:sp>
        <p:nvSpPr>
          <p:cNvPr id="3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76757386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 Top">
    <p:bg>
      <p:bgPr>
        <a:solidFill>
          <a:srgbClr val="000000"/>
        </a:solidFill>
        <a:effectLst/>
      </p:bgPr>
    </p:bg>
    <p:spTree>
      <p:nvGrpSpPr>
        <p:cNvPr id="1" name=""/>
        <p:cNvGrpSpPr/>
        <p:nvPr/>
      </p:nvGrpSpPr>
      <p:grpSpPr>
        <a:xfrm>
          <a:off x="0" y="0"/>
          <a:ext cx="0" cy="0"/>
          <a:chOff x="0" y="0"/>
          <a:chExt cx="0" cy="0"/>
        </a:xfrm>
      </p:grpSpPr>
      <p:sp>
        <p:nvSpPr>
          <p:cNvPr id="182" name="Title Text"/>
          <p:cNvSpPr txBox="1">
            <a:spLocks noGrp="1"/>
          </p:cNvSpPr>
          <p:nvPr>
            <p:ph type="title"/>
          </p:nvPr>
        </p:nvSpPr>
        <p:spPr>
          <a:xfrm>
            <a:off x="619125" y="428625"/>
            <a:ext cx="10953750" cy="1000125"/>
          </a:xfrm>
          <a:prstGeom prst="rect">
            <a:avLst/>
          </a:prstGeom>
        </p:spPr>
        <p:txBody>
          <a:bodyPr/>
          <a:lstStyle>
            <a:lvl1pPr defTabSz="410751">
              <a:lnSpc>
                <a:spcPct val="100000"/>
              </a:lnSpc>
              <a:defRPr sz="3164" b="0" cap="all" spc="506">
                <a:solidFill>
                  <a:srgbClr val="FFFFFF"/>
                </a:solidFill>
                <a:latin typeface="Avenir Light"/>
                <a:ea typeface="Avenir Light"/>
                <a:cs typeface="Avenir Light"/>
                <a:sym typeface="Avenir Light"/>
              </a:defRPr>
            </a:lvl1pPr>
          </a:lstStyle>
          <a:p>
            <a:r>
              <a:t>Title Text</a:t>
            </a:r>
          </a:p>
        </p:txBody>
      </p:sp>
      <p:sp>
        <p:nvSpPr>
          <p:cNvPr id="183" name="Slide Number"/>
          <p:cNvSpPr txBox="1">
            <a:spLocks noGrp="1"/>
          </p:cNvSpPr>
          <p:nvPr>
            <p:ph type="sldNum" sz="quarter" idx="2"/>
          </p:nvPr>
        </p:nvSpPr>
        <p:spPr>
          <a:xfrm>
            <a:off x="5917404" y="6509742"/>
            <a:ext cx="330042" cy="294680"/>
          </a:xfrm>
          <a:prstGeom prst="rect">
            <a:avLst/>
          </a:prstGeom>
        </p:spPr>
        <p:txBody>
          <a:bodyPr anchor="ctr"/>
          <a:lstStyle>
            <a:lvl1pPr>
              <a:defRPr sz="1266">
                <a:solidFill>
                  <a:srgbClr val="FFFFFF"/>
                </a:solidFill>
                <a:latin typeface="Avenir Light"/>
                <a:ea typeface="Avenir Light"/>
                <a:cs typeface="Avenir Light"/>
                <a:sym typeface="Avenir Light"/>
              </a:defRPr>
            </a:lvl1pPr>
          </a:lstStyle>
          <a:p>
            <a:fld id="{86CB4B4D-7CA3-9044-876B-883B54F8677D}" type="slidenum">
              <a:t>‹#›</a:t>
            </a:fld>
            <a:endParaRPr/>
          </a:p>
        </p:txBody>
      </p:sp>
    </p:spTree>
    <p:extLst>
      <p:ext uri="{BB962C8B-B14F-4D97-AF65-F5344CB8AC3E}">
        <p14:creationId xmlns:p14="http://schemas.microsoft.com/office/powerpoint/2010/main" val="146160791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98042-CBB9-A555-AB8C-B6B907208A0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9315018-B9E9-C9F0-A912-E9CB23FF3D9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AFA3EB-1E41-363D-C77F-475171A4E090}"/>
              </a:ext>
            </a:extLst>
          </p:cNvPr>
          <p:cNvSpPr>
            <a:spLocks noGrp="1"/>
          </p:cNvSpPr>
          <p:nvPr>
            <p:ph type="dt" sz="half" idx="10"/>
          </p:nvPr>
        </p:nvSpPr>
        <p:spPr/>
        <p:txBody>
          <a:bodyPr/>
          <a:lstStyle/>
          <a:p>
            <a:fld id="{EB9C269F-2EC4-C347-BCB0-52B8B039CDBE}" type="datetimeFigureOut">
              <a:rPr lang="en-US" smtClean="0"/>
              <a:t>10/2/25</a:t>
            </a:fld>
            <a:endParaRPr lang="en-US"/>
          </a:p>
        </p:txBody>
      </p:sp>
      <p:sp>
        <p:nvSpPr>
          <p:cNvPr id="5" name="Footer Placeholder 4">
            <a:extLst>
              <a:ext uri="{FF2B5EF4-FFF2-40B4-BE49-F238E27FC236}">
                <a16:creationId xmlns:a16="http://schemas.microsoft.com/office/drawing/2014/main" id="{D352BEB6-8074-C439-E958-2D32637DE5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B5E3A4-6ADA-3CD3-B698-62833863D78C}"/>
              </a:ext>
            </a:extLst>
          </p:cNvPr>
          <p:cNvSpPr>
            <a:spLocks noGrp="1"/>
          </p:cNvSpPr>
          <p:nvPr>
            <p:ph type="sldNum" sz="quarter" idx="12"/>
          </p:nvPr>
        </p:nvSpPr>
        <p:spPr/>
        <p:txBody>
          <a:bodyPr/>
          <a:lstStyle/>
          <a:p>
            <a:fld id="{91AEE4EF-1E54-054A-8AF3-5613E616167A}" type="slidenum">
              <a:rPr lang="en-US" smtClean="0"/>
              <a:t>‹#›</a:t>
            </a:fld>
            <a:endParaRPr lang="en-US"/>
          </a:p>
        </p:txBody>
      </p:sp>
    </p:spTree>
    <p:extLst>
      <p:ext uri="{BB962C8B-B14F-4D97-AF65-F5344CB8AC3E}">
        <p14:creationId xmlns:p14="http://schemas.microsoft.com/office/powerpoint/2010/main" val="202250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C688B-2C5E-2683-BE52-878C6EACFF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C5BA1-629F-B044-6E60-4EB6B710470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5686A2C-4C09-464B-7D42-377DC6C77892}"/>
              </a:ext>
            </a:extLst>
          </p:cNvPr>
          <p:cNvSpPr>
            <a:spLocks noGrp="1"/>
          </p:cNvSpPr>
          <p:nvPr>
            <p:ph type="dt" sz="half" idx="10"/>
          </p:nvPr>
        </p:nvSpPr>
        <p:spPr/>
        <p:txBody>
          <a:bodyPr/>
          <a:lstStyle/>
          <a:p>
            <a:fld id="{EB9C269F-2EC4-C347-BCB0-52B8B039CDBE}" type="datetimeFigureOut">
              <a:rPr lang="en-US" smtClean="0"/>
              <a:t>10/2/25</a:t>
            </a:fld>
            <a:endParaRPr lang="en-US"/>
          </a:p>
        </p:txBody>
      </p:sp>
      <p:sp>
        <p:nvSpPr>
          <p:cNvPr id="5" name="Footer Placeholder 4">
            <a:extLst>
              <a:ext uri="{FF2B5EF4-FFF2-40B4-BE49-F238E27FC236}">
                <a16:creationId xmlns:a16="http://schemas.microsoft.com/office/drawing/2014/main" id="{7ED94E1F-0642-80D0-2690-68F8BF21F6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B2465C-B31C-A1A1-E5E6-04B74776B6BC}"/>
              </a:ext>
            </a:extLst>
          </p:cNvPr>
          <p:cNvSpPr>
            <a:spLocks noGrp="1"/>
          </p:cNvSpPr>
          <p:nvPr>
            <p:ph type="sldNum" sz="quarter" idx="12"/>
          </p:nvPr>
        </p:nvSpPr>
        <p:spPr/>
        <p:txBody>
          <a:bodyPr/>
          <a:lstStyle/>
          <a:p>
            <a:fld id="{91AEE4EF-1E54-054A-8AF3-5613E616167A}" type="slidenum">
              <a:rPr lang="en-US" smtClean="0"/>
              <a:t>‹#›</a:t>
            </a:fld>
            <a:endParaRPr lang="en-US"/>
          </a:p>
        </p:txBody>
      </p:sp>
    </p:spTree>
    <p:extLst>
      <p:ext uri="{BB962C8B-B14F-4D97-AF65-F5344CB8AC3E}">
        <p14:creationId xmlns:p14="http://schemas.microsoft.com/office/powerpoint/2010/main" val="2736874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97D78-FE0B-5447-3692-8FE7F148FB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E4FD4A5-0FE6-734E-E0FA-2BC2AFEAC80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2B38825-2970-517D-1602-08D654361F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DECEFCF-C122-1BF1-CA1A-09E4D877A831}"/>
              </a:ext>
            </a:extLst>
          </p:cNvPr>
          <p:cNvSpPr>
            <a:spLocks noGrp="1"/>
          </p:cNvSpPr>
          <p:nvPr>
            <p:ph type="dt" sz="half" idx="10"/>
          </p:nvPr>
        </p:nvSpPr>
        <p:spPr/>
        <p:txBody>
          <a:bodyPr/>
          <a:lstStyle/>
          <a:p>
            <a:fld id="{EB9C269F-2EC4-C347-BCB0-52B8B039CDBE}" type="datetimeFigureOut">
              <a:rPr lang="en-US" smtClean="0"/>
              <a:t>10/2/25</a:t>
            </a:fld>
            <a:endParaRPr lang="en-US"/>
          </a:p>
        </p:txBody>
      </p:sp>
      <p:sp>
        <p:nvSpPr>
          <p:cNvPr id="6" name="Footer Placeholder 5">
            <a:extLst>
              <a:ext uri="{FF2B5EF4-FFF2-40B4-BE49-F238E27FC236}">
                <a16:creationId xmlns:a16="http://schemas.microsoft.com/office/drawing/2014/main" id="{77874CC0-5A7D-DFB1-F09C-90175203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D6CC16-056F-7F1F-877F-C7C98270522E}"/>
              </a:ext>
            </a:extLst>
          </p:cNvPr>
          <p:cNvSpPr>
            <a:spLocks noGrp="1"/>
          </p:cNvSpPr>
          <p:nvPr>
            <p:ph type="sldNum" sz="quarter" idx="12"/>
          </p:nvPr>
        </p:nvSpPr>
        <p:spPr/>
        <p:txBody>
          <a:bodyPr/>
          <a:lstStyle/>
          <a:p>
            <a:fld id="{91AEE4EF-1E54-054A-8AF3-5613E616167A}" type="slidenum">
              <a:rPr lang="en-US" smtClean="0"/>
              <a:t>‹#›</a:t>
            </a:fld>
            <a:endParaRPr lang="en-US"/>
          </a:p>
        </p:txBody>
      </p:sp>
    </p:spTree>
    <p:extLst>
      <p:ext uri="{BB962C8B-B14F-4D97-AF65-F5344CB8AC3E}">
        <p14:creationId xmlns:p14="http://schemas.microsoft.com/office/powerpoint/2010/main" val="570103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D69E2-BDA1-E924-5B4D-2D01AB096D7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69232B-7FBF-2F19-25CC-8EF73E8BE2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3CAAAE7-F6C9-3B74-E859-116EF85E1F0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43A2A80-8D79-A8F6-7BC5-6CDC73571B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619B3B9-C221-462C-939A-7CC5255FFD8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CC2EA7-F3AA-97E0-C1CA-08FA7C32F5F0}"/>
              </a:ext>
            </a:extLst>
          </p:cNvPr>
          <p:cNvSpPr>
            <a:spLocks noGrp="1"/>
          </p:cNvSpPr>
          <p:nvPr>
            <p:ph type="dt" sz="half" idx="10"/>
          </p:nvPr>
        </p:nvSpPr>
        <p:spPr/>
        <p:txBody>
          <a:bodyPr/>
          <a:lstStyle/>
          <a:p>
            <a:fld id="{EB9C269F-2EC4-C347-BCB0-52B8B039CDBE}" type="datetimeFigureOut">
              <a:rPr lang="en-US" smtClean="0"/>
              <a:t>10/2/25</a:t>
            </a:fld>
            <a:endParaRPr lang="en-US"/>
          </a:p>
        </p:txBody>
      </p:sp>
      <p:sp>
        <p:nvSpPr>
          <p:cNvPr id="8" name="Footer Placeholder 7">
            <a:extLst>
              <a:ext uri="{FF2B5EF4-FFF2-40B4-BE49-F238E27FC236}">
                <a16:creationId xmlns:a16="http://schemas.microsoft.com/office/drawing/2014/main" id="{A15C94E9-3069-2A89-25FC-85E629F7543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9CCD2D2-B176-CBC8-C589-AFB0CA4E1DAA}"/>
              </a:ext>
            </a:extLst>
          </p:cNvPr>
          <p:cNvSpPr>
            <a:spLocks noGrp="1"/>
          </p:cNvSpPr>
          <p:nvPr>
            <p:ph type="sldNum" sz="quarter" idx="12"/>
          </p:nvPr>
        </p:nvSpPr>
        <p:spPr/>
        <p:txBody>
          <a:bodyPr/>
          <a:lstStyle/>
          <a:p>
            <a:fld id="{91AEE4EF-1E54-054A-8AF3-5613E616167A}" type="slidenum">
              <a:rPr lang="en-US" smtClean="0"/>
              <a:t>‹#›</a:t>
            </a:fld>
            <a:endParaRPr lang="en-US"/>
          </a:p>
        </p:txBody>
      </p:sp>
    </p:spTree>
    <p:extLst>
      <p:ext uri="{BB962C8B-B14F-4D97-AF65-F5344CB8AC3E}">
        <p14:creationId xmlns:p14="http://schemas.microsoft.com/office/powerpoint/2010/main" val="3743876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F51DB-4A2D-BAD4-9B4B-8D3F18D54A4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C43DB1F-CBBF-DF89-4BF0-150D5697ED5C}"/>
              </a:ext>
            </a:extLst>
          </p:cNvPr>
          <p:cNvSpPr>
            <a:spLocks noGrp="1"/>
          </p:cNvSpPr>
          <p:nvPr>
            <p:ph type="dt" sz="half" idx="10"/>
          </p:nvPr>
        </p:nvSpPr>
        <p:spPr/>
        <p:txBody>
          <a:bodyPr/>
          <a:lstStyle/>
          <a:p>
            <a:fld id="{EB9C269F-2EC4-C347-BCB0-52B8B039CDBE}" type="datetimeFigureOut">
              <a:rPr lang="en-US" smtClean="0"/>
              <a:t>10/2/25</a:t>
            </a:fld>
            <a:endParaRPr lang="en-US"/>
          </a:p>
        </p:txBody>
      </p:sp>
      <p:sp>
        <p:nvSpPr>
          <p:cNvPr id="4" name="Footer Placeholder 3">
            <a:extLst>
              <a:ext uri="{FF2B5EF4-FFF2-40B4-BE49-F238E27FC236}">
                <a16:creationId xmlns:a16="http://schemas.microsoft.com/office/drawing/2014/main" id="{62AD0C7F-470B-487B-9D7A-AAEF2E61631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08FA425-33B8-5D32-6287-F3C2038C28B0}"/>
              </a:ext>
            </a:extLst>
          </p:cNvPr>
          <p:cNvSpPr>
            <a:spLocks noGrp="1"/>
          </p:cNvSpPr>
          <p:nvPr>
            <p:ph type="sldNum" sz="quarter" idx="12"/>
          </p:nvPr>
        </p:nvSpPr>
        <p:spPr/>
        <p:txBody>
          <a:bodyPr/>
          <a:lstStyle/>
          <a:p>
            <a:fld id="{91AEE4EF-1E54-054A-8AF3-5613E616167A}" type="slidenum">
              <a:rPr lang="en-US" smtClean="0"/>
              <a:t>‹#›</a:t>
            </a:fld>
            <a:endParaRPr lang="en-US"/>
          </a:p>
        </p:txBody>
      </p:sp>
    </p:spTree>
    <p:extLst>
      <p:ext uri="{BB962C8B-B14F-4D97-AF65-F5344CB8AC3E}">
        <p14:creationId xmlns:p14="http://schemas.microsoft.com/office/powerpoint/2010/main" val="19141141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392264-3748-ED08-C6CA-4F9B3FF7AED1}"/>
              </a:ext>
            </a:extLst>
          </p:cNvPr>
          <p:cNvSpPr>
            <a:spLocks noGrp="1"/>
          </p:cNvSpPr>
          <p:nvPr>
            <p:ph type="dt" sz="half" idx="10"/>
          </p:nvPr>
        </p:nvSpPr>
        <p:spPr/>
        <p:txBody>
          <a:bodyPr/>
          <a:lstStyle/>
          <a:p>
            <a:fld id="{EB9C269F-2EC4-C347-BCB0-52B8B039CDBE}" type="datetimeFigureOut">
              <a:rPr lang="en-US" smtClean="0"/>
              <a:t>10/2/25</a:t>
            </a:fld>
            <a:endParaRPr lang="en-US"/>
          </a:p>
        </p:txBody>
      </p:sp>
      <p:sp>
        <p:nvSpPr>
          <p:cNvPr id="3" name="Footer Placeholder 2">
            <a:extLst>
              <a:ext uri="{FF2B5EF4-FFF2-40B4-BE49-F238E27FC236}">
                <a16:creationId xmlns:a16="http://schemas.microsoft.com/office/drawing/2014/main" id="{7634DE0F-6D12-358A-0821-D52C2D86628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FD2D330-54BF-6BE5-4605-4E6C536ADCD9}"/>
              </a:ext>
            </a:extLst>
          </p:cNvPr>
          <p:cNvSpPr>
            <a:spLocks noGrp="1"/>
          </p:cNvSpPr>
          <p:nvPr>
            <p:ph type="sldNum" sz="quarter" idx="12"/>
          </p:nvPr>
        </p:nvSpPr>
        <p:spPr/>
        <p:txBody>
          <a:bodyPr/>
          <a:lstStyle/>
          <a:p>
            <a:fld id="{91AEE4EF-1E54-054A-8AF3-5613E616167A}" type="slidenum">
              <a:rPr lang="en-US" smtClean="0"/>
              <a:t>‹#›</a:t>
            </a:fld>
            <a:endParaRPr lang="en-US"/>
          </a:p>
        </p:txBody>
      </p:sp>
    </p:spTree>
    <p:extLst>
      <p:ext uri="{BB962C8B-B14F-4D97-AF65-F5344CB8AC3E}">
        <p14:creationId xmlns:p14="http://schemas.microsoft.com/office/powerpoint/2010/main" val="3375128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7AF55-129A-F101-A8A5-8E61AEE20B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215B8B-40C0-737C-FD65-815F17851DC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8B47789-D07E-9058-0FB8-AECACC1FE9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13FDB2-D80B-FDAD-ED70-0043AD952652}"/>
              </a:ext>
            </a:extLst>
          </p:cNvPr>
          <p:cNvSpPr>
            <a:spLocks noGrp="1"/>
          </p:cNvSpPr>
          <p:nvPr>
            <p:ph type="dt" sz="half" idx="10"/>
          </p:nvPr>
        </p:nvSpPr>
        <p:spPr/>
        <p:txBody>
          <a:bodyPr/>
          <a:lstStyle/>
          <a:p>
            <a:fld id="{EB9C269F-2EC4-C347-BCB0-52B8B039CDBE}" type="datetimeFigureOut">
              <a:rPr lang="en-US" smtClean="0"/>
              <a:t>10/2/25</a:t>
            </a:fld>
            <a:endParaRPr lang="en-US"/>
          </a:p>
        </p:txBody>
      </p:sp>
      <p:sp>
        <p:nvSpPr>
          <p:cNvPr id="6" name="Footer Placeholder 5">
            <a:extLst>
              <a:ext uri="{FF2B5EF4-FFF2-40B4-BE49-F238E27FC236}">
                <a16:creationId xmlns:a16="http://schemas.microsoft.com/office/drawing/2014/main" id="{31387E4F-4624-213F-5C06-D67D7D6761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68E1FD-BE3C-289B-C2F1-66DC2CC10C6F}"/>
              </a:ext>
            </a:extLst>
          </p:cNvPr>
          <p:cNvSpPr>
            <a:spLocks noGrp="1"/>
          </p:cNvSpPr>
          <p:nvPr>
            <p:ph type="sldNum" sz="quarter" idx="12"/>
          </p:nvPr>
        </p:nvSpPr>
        <p:spPr/>
        <p:txBody>
          <a:bodyPr/>
          <a:lstStyle/>
          <a:p>
            <a:fld id="{91AEE4EF-1E54-054A-8AF3-5613E616167A}" type="slidenum">
              <a:rPr lang="en-US" smtClean="0"/>
              <a:t>‹#›</a:t>
            </a:fld>
            <a:endParaRPr lang="en-US"/>
          </a:p>
        </p:txBody>
      </p:sp>
    </p:spTree>
    <p:extLst>
      <p:ext uri="{BB962C8B-B14F-4D97-AF65-F5344CB8AC3E}">
        <p14:creationId xmlns:p14="http://schemas.microsoft.com/office/powerpoint/2010/main" val="832605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3F89E-1FD3-43EA-DD66-FA8C38ECC3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DB390B2-7A63-D231-F538-9EC4DBE0402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DAC9701-36DE-7650-F5E9-BAECA64DD5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4494E2-B353-9EC7-E3A5-7C9A4BC790A8}"/>
              </a:ext>
            </a:extLst>
          </p:cNvPr>
          <p:cNvSpPr>
            <a:spLocks noGrp="1"/>
          </p:cNvSpPr>
          <p:nvPr>
            <p:ph type="dt" sz="half" idx="10"/>
          </p:nvPr>
        </p:nvSpPr>
        <p:spPr/>
        <p:txBody>
          <a:bodyPr/>
          <a:lstStyle/>
          <a:p>
            <a:fld id="{EB9C269F-2EC4-C347-BCB0-52B8B039CDBE}" type="datetimeFigureOut">
              <a:rPr lang="en-US" smtClean="0"/>
              <a:t>10/2/25</a:t>
            </a:fld>
            <a:endParaRPr lang="en-US"/>
          </a:p>
        </p:txBody>
      </p:sp>
      <p:sp>
        <p:nvSpPr>
          <p:cNvPr id="6" name="Footer Placeholder 5">
            <a:extLst>
              <a:ext uri="{FF2B5EF4-FFF2-40B4-BE49-F238E27FC236}">
                <a16:creationId xmlns:a16="http://schemas.microsoft.com/office/drawing/2014/main" id="{A07E61C1-3C63-E539-F391-C20D599E98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F340AC4-5160-87C0-353B-F3EC1DE112A2}"/>
              </a:ext>
            </a:extLst>
          </p:cNvPr>
          <p:cNvSpPr>
            <a:spLocks noGrp="1"/>
          </p:cNvSpPr>
          <p:nvPr>
            <p:ph type="sldNum" sz="quarter" idx="12"/>
          </p:nvPr>
        </p:nvSpPr>
        <p:spPr/>
        <p:txBody>
          <a:bodyPr/>
          <a:lstStyle/>
          <a:p>
            <a:fld id="{91AEE4EF-1E54-054A-8AF3-5613E616167A}" type="slidenum">
              <a:rPr lang="en-US" smtClean="0"/>
              <a:t>‹#›</a:t>
            </a:fld>
            <a:endParaRPr lang="en-US"/>
          </a:p>
        </p:txBody>
      </p:sp>
    </p:spTree>
    <p:extLst>
      <p:ext uri="{BB962C8B-B14F-4D97-AF65-F5344CB8AC3E}">
        <p14:creationId xmlns:p14="http://schemas.microsoft.com/office/powerpoint/2010/main" val="3225899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8D36AC-E91B-85F1-372B-7DA13B2EE9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6CACFD4-DF2B-3826-EB89-862F5CA241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6AEED2-D78A-9125-4F82-082B7B34F5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B9C269F-2EC4-C347-BCB0-52B8B039CDBE}" type="datetimeFigureOut">
              <a:rPr lang="en-US" smtClean="0"/>
              <a:t>10/2/25</a:t>
            </a:fld>
            <a:endParaRPr lang="en-US"/>
          </a:p>
        </p:txBody>
      </p:sp>
      <p:sp>
        <p:nvSpPr>
          <p:cNvPr id="5" name="Footer Placeholder 4">
            <a:extLst>
              <a:ext uri="{FF2B5EF4-FFF2-40B4-BE49-F238E27FC236}">
                <a16:creationId xmlns:a16="http://schemas.microsoft.com/office/drawing/2014/main" id="{215FAAE3-C9B6-8A1C-3096-DF069DB825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625A6EBE-35AC-13C0-8DAC-11F4B97A68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1AEE4EF-1E54-054A-8AF3-5613E616167A}" type="slidenum">
              <a:rPr lang="en-US" smtClean="0"/>
              <a:t>‹#›</a:t>
            </a:fld>
            <a:endParaRPr lang="en-US"/>
          </a:p>
        </p:txBody>
      </p:sp>
    </p:spTree>
    <p:extLst>
      <p:ext uri="{BB962C8B-B14F-4D97-AF65-F5344CB8AC3E}">
        <p14:creationId xmlns:p14="http://schemas.microsoft.com/office/powerpoint/2010/main" val="14360269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4.jp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6.png"/><Relationship Id="rId4"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BDFED6-6E33-4606-AFE2-886ADB1C01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F5D4EC4-1DA5-1B5B-D27B-2F79B7707BE5}"/>
              </a:ext>
            </a:extLst>
          </p:cNvPr>
          <p:cNvPicPr>
            <a:picLocks noChangeAspect="1"/>
          </p:cNvPicPr>
          <p:nvPr/>
        </p:nvPicPr>
        <p:blipFill>
          <a:blip r:embed="rId2">
            <a:alphaModFix/>
          </a:blip>
          <a:srcRect t="14473" r="-1" b="17456"/>
          <a:stretch>
            <a:fillRect/>
          </a:stretch>
        </p:blipFill>
        <p:spPr>
          <a:xfrm>
            <a:off x="4547937" y="-5"/>
            <a:ext cx="7644062" cy="3681406"/>
          </a:xfrm>
          <a:prstGeom prst="rect">
            <a:avLst/>
          </a:prstGeom>
          <a:solidFill>
            <a:schemeClr val="bg1"/>
          </a:solidFill>
        </p:spPr>
      </p:pic>
      <p:pic>
        <p:nvPicPr>
          <p:cNvPr id="6" name="Picture 5" descr="A blue and black background&#10;&#10;AI-generated content may be incorrect.">
            <a:extLst>
              <a:ext uri="{FF2B5EF4-FFF2-40B4-BE49-F238E27FC236}">
                <a16:creationId xmlns:a16="http://schemas.microsoft.com/office/drawing/2014/main" id="{2D5C9C6C-5008-79DC-1AF2-B092EF37161D}"/>
              </a:ext>
            </a:extLst>
          </p:cNvPr>
          <p:cNvPicPr>
            <a:picLocks noChangeAspect="1"/>
          </p:cNvPicPr>
          <p:nvPr/>
        </p:nvPicPr>
        <p:blipFill>
          <a:blip r:embed="rId3"/>
          <a:srcRect t="4307" r="-1" b="20816"/>
          <a:stretch>
            <a:fillRect/>
          </a:stretch>
        </p:blipFill>
        <p:spPr>
          <a:xfrm>
            <a:off x="4547938" y="3681409"/>
            <a:ext cx="7644062" cy="3176595"/>
          </a:xfrm>
          <a:prstGeom prst="rect">
            <a:avLst/>
          </a:prstGeom>
        </p:spPr>
      </p:pic>
      <p:sp>
        <p:nvSpPr>
          <p:cNvPr id="13" name="Rectangle 12">
            <a:extLst>
              <a:ext uri="{FF2B5EF4-FFF2-40B4-BE49-F238E27FC236}">
                <a16:creationId xmlns:a16="http://schemas.microsoft.com/office/drawing/2014/main" id="{890DEF05-784E-4B61-89E4-04C4ECF4E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36000">
                <a:schemeClr val="tx1">
                  <a:lumMod val="95000"/>
                  <a:lumOff val="5000"/>
                </a:schemeClr>
              </a:gs>
              <a:gs pos="81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E316AA4-5DD4-77E9-7123-F88A64D956FA}"/>
              </a:ext>
            </a:extLst>
          </p:cNvPr>
          <p:cNvSpPr>
            <a:spLocks noGrp="1"/>
          </p:cNvSpPr>
          <p:nvPr>
            <p:ph type="ctrTitle"/>
          </p:nvPr>
        </p:nvSpPr>
        <p:spPr>
          <a:xfrm>
            <a:off x="838200" y="1115219"/>
            <a:ext cx="6897130" cy="2387600"/>
          </a:xfrm>
        </p:spPr>
        <p:txBody>
          <a:bodyPr anchor="ctr">
            <a:normAutofit/>
          </a:bodyPr>
          <a:lstStyle/>
          <a:p>
            <a:pPr algn="l"/>
            <a:r>
              <a:rPr lang="en-US" sz="5000" dirty="0">
                <a:solidFill>
                  <a:schemeClr val="bg1"/>
                </a:solidFill>
                <a:ea typeface="Toppan Bunkyu Gothic Regular" panose="020B0400000000000000" pitchFamily="34" charset="-128"/>
              </a:rPr>
              <a:t>Dark </a:t>
            </a:r>
            <a:r>
              <a:rPr lang="en-US" sz="5000" dirty="0">
                <a:solidFill>
                  <a:schemeClr val="bg1">
                    <a:lumMod val="95000"/>
                  </a:schemeClr>
                </a:solidFill>
                <a:ea typeface="Toppan Bunkyu Gothic Regular" panose="020B0400000000000000" pitchFamily="34" charset="-128"/>
              </a:rPr>
              <a:t>Matter</a:t>
            </a:r>
            <a:r>
              <a:rPr lang="en-US" sz="5000" dirty="0">
                <a:solidFill>
                  <a:schemeClr val="bg1"/>
                </a:solidFill>
                <a:ea typeface="Toppan Bunkyu Gothic Regular" panose="020B0400000000000000" pitchFamily="34" charset="-128"/>
              </a:rPr>
              <a:t> </a:t>
            </a:r>
            <a:r>
              <a:rPr lang="en-US" sz="5000" dirty="0">
                <a:solidFill>
                  <a:schemeClr val="bg1">
                    <a:lumMod val="85000"/>
                  </a:schemeClr>
                </a:solidFill>
                <a:ea typeface="Toppan Bunkyu Gothic Regular" panose="020B0400000000000000" pitchFamily="34" charset="-128"/>
              </a:rPr>
              <a:t>with</a:t>
            </a:r>
            <a:r>
              <a:rPr lang="en-US" sz="5000" dirty="0">
                <a:solidFill>
                  <a:schemeClr val="bg1"/>
                </a:solidFill>
                <a:ea typeface="Toppan Bunkyu Gothic Regular" panose="020B0400000000000000" pitchFamily="34" charset="-128"/>
              </a:rPr>
              <a:t> </a:t>
            </a:r>
            <a:r>
              <a:rPr lang="en-US" dirty="0">
                <a:solidFill>
                  <a:schemeClr val="bg1">
                    <a:lumMod val="75000"/>
                  </a:schemeClr>
                </a:solidFill>
                <a:ea typeface="Toppan Bunkyu Gothic Regular" panose="020B0400000000000000" pitchFamily="34" charset="-128"/>
              </a:rPr>
              <a:t>ALMA</a:t>
            </a:r>
          </a:p>
        </p:txBody>
      </p:sp>
      <p:sp>
        <p:nvSpPr>
          <p:cNvPr id="3" name="Subtitle 2">
            <a:extLst>
              <a:ext uri="{FF2B5EF4-FFF2-40B4-BE49-F238E27FC236}">
                <a16:creationId xmlns:a16="http://schemas.microsoft.com/office/drawing/2014/main" id="{71E809B2-60A2-05F9-07FC-C32458B52AAD}"/>
              </a:ext>
            </a:extLst>
          </p:cNvPr>
          <p:cNvSpPr>
            <a:spLocks noGrp="1"/>
          </p:cNvSpPr>
          <p:nvPr>
            <p:ph type="subTitle" idx="1"/>
          </p:nvPr>
        </p:nvSpPr>
        <p:spPr>
          <a:xfrm>
            <a:off x="838199" y="4087018"/>
            <a:ext cx="8316434" cy="2052519"/>
          </a:xfrm>
        </p:spPr>
        <p:txBody>
          <a:bodyPr>
            <a:noAutofit/>
          </a:bodyPr>
          <a:lstStyle/>
          <a:p>
            <a:pPr algn="l"/>
            <a:r>
              <a:rPr lang="en-US" dirty="0">
                <a:solidFill>
                  <a:schemeClr val="bg1"/>
                </a:solidFill>
              </a:rPr>
              <a:t>Evanthia Hatziminaoglou (ALMA, </a:t>
            </a:r>
            <a:r>
              <a:rPr lang="en-US" dirty="0" err="1">
                <a:solidFill>
                  <a:schemeClr val="bg1"/>
                </a:solidFill>
              </a:rPr>
              <a:t>AtLAST</a:t>
            </a:r>
            <a:r>
              <a:rPr lang="en-US" dirty="0">
                <a:solidFill>
                  <a:schemeClr val="bg1"/>
                </a:solidFill>
              </a:rPr>
              <a:t>, AGN)</a:t>
            </a:r>
          </a:p>
          <a:p>
            <a:pPr algn="l"/>
            <a:r>
              <a:rPr lang="en-US" dirty="0">
                <a:solidFill>
                  <a:schemeClr val="bg1"/>
                </a:solidFill>
              </a:rPr>
              <a:t>ESO / IAC</a:t>
            </a:r>
          </a:p>
          <a:p>
            <a:pPr algn="l"/>
            <a:endParaRPr lang="en-US" dirty="0">
              <a:solidFill>
                <a:schemeClr val="bg1"/>
              </a:solidFill>
            </a:endParaRPr>
          </a:p>
          <a:p>
            <a:pPr algn="l"/>
            <a:r>
              <a:rPr lang="en-US" i="1" dirty="0">
                <a:solidFill>
                  <a:schemeClr val="bg1"/>
                </a:solidFill>
              </a:rPr>
              <a:t>1</a:t>
            </a:r>
            <a:r>
              <a:rPr lang="en-US" i="1" baseline="30000" dirty="0">
                <a:solidFill>
                  <a:schemeClr val="bg1"/>
                </a:solidFill>
              </a:rPr>
              <a:t>st</a:t>
            </a:r>
            <a:r>
              <a:rPr lang="en-US" i="1" dirty="0">
                <a:solidFill>
                  <a:schemeClr val="bg1"/>
                </a:solidFill>
              </a:rPr>
              <a:t> UNDARK Workshop, Tenerife, Spain 29 Sep – 3 Oct 2025</a:t>
            </a:r>
          </a:p>
        </p:txBody>
      </p:sp>
      <p:cxnSp>
        <p:nvCxnSpPr>
          <p:cNvPr id="15" name="Straight Connector 14">
            <a:extLst>
              <a:ext uri="{FF2B5EF4-FFF2-40B4-BE49-F238E27FC236}">
                <a16:creationId xmlns:a16="http://schemas.microsoft.com/office/drawing/2014/main" id="{C41BAEC7-F7B0-4224-8B18-8F74B7D87F0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3681408"/>
            <a:ext cx="113537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1B43854-C0CE-308D-171D-C25C4EACE6A2}"/>
              </a:ext>
            </a:extLst>
          </p:cNvPr>
          <p:cNvSpPr txBox="1"/>
          <p:nvPr/>
        </p:nvSpPr>
        <p:spPr>
          <a:xfrm>
            <a:off x="10300135" y="3681401"/>
            <a:ext cx="1718740" cy="230832"/>
          </a:xfrm>
          <a:prstGeom prst="rect">
            <a:avLst/>
          </a:prstGeom>
          <a:noFill/>
        </p:spPr>
        <p:txBody>
          <a:bodyPr wrap="none" rtlCol="0">
            <a:spAutoFit/>
          </a:bodyPr>
          <a:lstStyle/>
          <a:p>
            <a:pPr>
              <a:spcAft>
                <a:spcPts val="600"/>
              </a:spcAft>
            </a:pPr>
            <a:r>
              <a:rPr lang="en-US" sz="900" b="1" dirty="0">
                <a:solidFill>
                  <a:schemeClr val="bg1"/>
                </a:solidFill>
                <a:latin typeface="Perpetua Titling MT" panose="02020502060505020804" pitchFamily="18" charset="77"/>
              </a:rPr>
              <a:t>Image credit: V. RUBIN</a:t>
            </a:r>
          </a:p>
        </p:txBody>
      </p:sp>
      <p:pic>
        <p:nvPicPr>
          <p:cNvPr id="16" name="Picture 15">
            <a:extLst>
              <a:ext uri="{FF2B5EF4-FFF2-40B4-BE49-F238E27FC236}">
                <a16:creationId xmlns:a16="http://schemas.microsoft.com/office/drawing/2014/main" id="{9AEB59CB-AC8E-8237-EA6E-A7106FD1473A}"/>
              </a:ext>
            </a:extLst>
          </p:cNvPr>
          <p:cNvPicPr>
            <a:picLocks noChangeAspect="1"/>
          </p:cNvPicPr>
          <p:nvPr/>
        </p:nvPicPr>
        <p:blipFill>
          <a:blip r:embed="rId4">
            <a:alphaModFix amt="75000"/>
          </a:blip>
          <a:stretch>
            <a:fillRect/>
          </a:stretch>
        </p:blipFill>
        <p:spPr>
          <a:xfrm>
            <a:off x="11240127" y="51942"/>
            <a:ext cx="905354" cy="1200746"/>
          </a:xfrm>
          <a:prstGeom prst="rect">
            <a:avLst/>
          </a:prstGeom>
          <a:effectLst>
            <a:softEdge rad="67377"/>
          </a:effectLst>
        </p:spPr>
      </p:pic>
      <p:pic>
        <p:nvPicPr>
          <p:cNvPr id="20" name="Picture 19" descr="A blue and white logo with a sun and stars&#10;&#10;AI-generated content may be incorrect.">
            <a:extLst>
              <a:ext uri="{FF2B5EF4-FFF2-40B4-BE49-F238E27FC236}">
                <a16:creationId xmlns:a16="http://schemas.microsoft.com/office/drawing/2014/main" id="{FC66D2C7-C91B-ABA5-0598-826347B1B668}"/>
              </a:ext>
            </a:extLst>
          </p:cNvPr>
          <p:cNvPicPr>
            <a:picLocks noChangeAspect="1"/>
          </p:cNvPicPr>
          <p:nvPr/>
        </p:nvPicPr>
        <p:blipFill>
          <a:blip r:embed="rId5"/>
          <a:stretch>
            <a:fillRect/>
          </a:stretch>
        </p:blipFill>
        <p:spPr>
          <a:xfrm>
            <a:off x="11034809" y="5647055"/>
            <a:ext cx="1124026" cy="1124026"/>
          </a:xfrm>
          <a:prstGeom prst="rect">
            <a:avLst/>
          </a:prstGeom>
        </p:spPr>
      </p:pic>
    </p:spTree>
    <p:extLst>
      <p:ext uri="{BB962C8B-B14F-4D97-AF65-F5344CB8AC3E}">
        <p14:creationId xmlns:p14="http://schemas.microsoft.com/office/powerpoint/2010/main" val="94907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blurry image of a red background&#10;&#10;AI-generated content may be incorrect.">
            <a:extLst>
              <a:ext uri="{FF2B5EF4-FFF2-40B4-BE49-F238E27FC236}">
                <a16:creationId xmlns:a16="http://schemas.microsoft.com/office/drawing/2014/main" id="{D0480FF8-9055-D065-A5F8-1520E50197E4}"/>
              </a:ext>
            </a:extLst>
          </p:cNvPr>
          <p:cNvPicPr>
            <a:picLocks noChangeAspect="1"/>
          </p:cNvPicPr>
          <p:nvPr/>
        </p:nvPicPr>
        <p:blipFill>
          <a:blip r:embed="rId3"/>
          <a:srcRect t="15924" b="27837"/>
          <a:stretch>
            <a:fillRect/>
          </a:stretch>
        </p:blipFill>
        <p:spPr>
          <a:xfrm>
            <a:off x="20" y="1282"/>
            <a:ext cx="12191980" cy="6856718"/>
          </a:xfrm>
          <a:prstGeom prst="rect">
            <a:avLst/>
          </a:prstGeom>
        </p:spPr>
      </p:pic>
      <p:sp>
        <p:nvSpPr>
          <p:cNvPr id="6" name="TextBox 5">
            <a:extLst>
              <a:ext uri="{FF2B5EF4-FFF2-40B4-BE49-F238E27FC236}">
                <a16:creationId xmlns:a16="http://schemas.microsoft.com/office/drawing/2014/main" id="{0BDAE8B9-0079-4F7F-04A0-C8853432C76B}"/>
              </a:ext>
            </a:extLst>
          </p:cNvPr>
          <p:cNvSpPr txBox="1"/>
          <p:nvPr/>
        </p:nvSpPr>
        <p:spPr>
          <a:xfrm>
            <a:off x="6425052" y="6456608"/>
            <a:ext cx="5765424" cy="307777"/>
          </a:xfrm>
          <a:prstGeom prst="rect">
            <a:avLst/>
          </a:prstGeom>
          <a:noFill/>
        </p:spPr>
        <p:txBody>
          <a:bodyPr wrap="none" rtlCol="0">
            <a:spAutoFit/>
          </a:bodyPr>
          <a:lstStyle/>
          <a:p>
            <a:pPr algn="r">
              <a:spcAft>
                <a:spcPts val="600"/>
              </a:spcAft>
            </a:pPr>
            <a:r>
              <a:rPr lang="en-US" sz="1400" b="1" dirty="0">
                <a:solidFill>
                  <a:schemeClr val="bg1"/>
                </a:solidFill>
                <a:latin typeface="Perpetua Titling MT" panose="02020502060505020804" pitchFamily="18" charset="77"/>
              </a:rPr>
              <a:t>Image credit: ALMA (ESO/NAOJ/NRAO), K.T. Inoue et al.</a:t>
            </a:r>
          </a:p>
        </p:txBody>
      </p:sp>
      <p:sp>
        <p:nvSpPr>
          <p:cNvPr id="7" name="TextBox 4">
            <a:extLst>
              <a:ext uri="{FF2B5EF4-FFF2-40B4-BE49-F238E27FC236}">
                <a16:creationId xmlns:a16="http://schemas.microsoft.com/office/drawing/2014/main" id="{65768315-F8CE-8252-5C9F-21FDD85086F6}"/>
              </a:ext>
            </a:extLst>
          </p:cNvPr>
          <p:cNvSpPr/>
          <p:nvPr/>
        </p:nvSpPr>
        <p:spPr>
          <a:xfrm>
            <a:off x="459441" y="892558"/>
            <a:ext cx="11273118" cy="253644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endParaRPr lang="en-US" sz="1700" b="1" i="1" dirty="0">
              <a:solidFill>
                <a:schemeClr val="bg1"/>
              </a:solidFill>
            </a:endParaRPr>
          </a:p>
          <a:p>
            <a:pPr marR="0" lvl="0">
              <a:lnSpc>
                <a:spcPct val="90000"/>
              </a:lnSpc>
              <a:spcBef>
                <a:spcPts val="0"/>
              </a:spcBef>
              <a:spcAft>
                <a:spcPts val="600"/>
              </a:spcAft>
              <a:tabLst/>
            </a:pPr>
            <a:r>
              <a:rPr lang="en-US" sz="1700" i="1" dirty="0">
                <a:solidFill>
                  <a:schemeClr val="bg1"/>
                </a:solidFill>
              </a:rPr>
              <a:t>Observations towards quasar MG J0414+0534 (z=2.639) at 0.02’’–0.05’’;</a:t>
            </a:r>
          </a:p>
          <a:p>
            <a:pPr marR="0" lvl="0">
              <a:lnSpc>
                <a:spcPct val="90000"/>
              </a:lnSpc>
              <a:spcBef>
                <a:spcPts val="0"/>
              </a:spcBef>
              <a:spcAft>
                <a:spcPts val="600"/>
              </a:spcAft>
              <a:tabLst/>
            </a:pPr>
            <a:r>
              <a:rPr lang="en-US" sz="1700" i="1" dirty="0">
                <a:solidFill>
                  <a:schemeClr val="bg1"/>
                </a:solidFill>
              </a:rPr>
              <a:t>Partially nonparametric lens models suggest the presence of a clump, a possible dusty dwarf galaxy, and some small clumps in the vicinity of other lensed quadruple images;</a:t>
            </a:r>
          </a:p>
          <a:p>
            <a:pPr marR="0" lvl="0">
              <a:lnSpc>
                <a:spcPct val="90000"/>
              </a:lnSpc>
              <a:spcBef>
                <a:spcPts val="0"/>
              </a:spcBef>
              <a:spcAft>
                <a:spcPts val="600"/>
              </a:spcAft>
              <a:tabLst/>
            </a:pPr>
            <a:r>
              <a:rPr lang="en-US" sz="1700" i="1" dirty="0">
                <a:solidFill>
                  <a:schemeClr val="bg1"/>
                </a:solidFill>
              </a:rPr>
              <a:t>DM distribution fluctuations on scales smaller than that of massive galaxies (&lt; 30000 light years).</a:t>
            </a:r>
          </a:p>
          <a:p>
            <a:pPr marR="0" lvl="0">
              <a:lnSpc>
                <a:spcPct val="90000"/>
              </a:lnSpc>
              <a:spcBef>
                <a:spcPts val="0"/>
              </a:spcBef>
              <a:spcAft>
                <a:spcPts val="600"/>
              </a:spcAft>
              <a:tabLst/>
            </a:pPr>
            <a:endParaRPr lang="en-US" sz="1700" i="1" dirty="0">
              <a:solidFill>
                <a:schemeClr val="bg1"/>
              </a:solidFill>
            </a:endParaRPr>
          </a:p>
          <a:p>
            <a:pPr algn="r">
              <a:lnSpc>
                <a:spcPct val="90000"/>
              </a:lnSpc>
              <a:spcAft>
                <a:spcPts val="600"/>
              </a:spcAft>
            </a:pPr>
            <a:r>
              <a:rPr lang="en-US" sz="1700" b="1" i="1" dirty="0">
                <a:solidFill>
                  <a:schemeClr val="bg1"/>
                </a:solidFill>
              </a:rPr>
              <a:t>Inoue et al. 2023, </a:t>
            </a:r>
            <a:r>
              <a:rPr lang="en-US" sz="1700" b="1" i="1" dirty="0" err="1">
                <a:solidFill>
                  <a:schemeClr val="bg1"/>
                </a:solidFill>
              </a:rPr>
              <a:t>ApJ</a:t>
            </a:r>
            <a:r>
              <a:rPr lang="en-US" sz="1700" b="1" i="1" dirty="0">
                <a:solidFill>
                  <a:schemeClr val="bg1"/>
                </a:solidFill>
              </a:rPr>
              <a:t>, 954, 197 </a:t>
            </a:r>
          </a:p>
          <a:p>
            <a:pPr marR="0" lvl="0">
              <a:lnSpc>
                <a:spcPct val="90000"/>
              </a:lnSpc>
              <a:spcBef>
                <a:spcPts val="0"/>
              </a:spcBef>
              <a:spcAft>
                <a:spcPts val="600"/>
              </a:spcAft>
              <a:tabLst/>
            </a:pPr>
            <a:endParaRPr lang="en-US" sz="1700" i="1" dirty="0">
              <a:solidFill>
                <a:schemeClr val="bg1"/>
              </a:solidFill>
            </a:endParaRPr>
          </a:p>
          <a:p>
            <a:pPr marR="0" lvl="0">
              <a:lnSpc>
                <a:spcPct val="90000"/>
              </a:lnSpc>
              <a:spcBef>
                <a:spcPts val="0"/>
              </a:spcBef>
              <a:spcAft>
                <a:spcPts val="600"/>
              </a:spcAft>
              <a:tabLst/>
            </a:pPr>
            <a:r>
              <a:rPr lang="en-US" sz="1700" i="1" dirty="0">
                <a:solidFill>
                  <a:schemeClr val="bg1"/>
                </a:solidFill>
              </a:rPr>
              <a:t> </a:t>
            </a:r>
          </a:p>
        </p:txBody>
      </p:sp>
    </p:spTree>
    <p:extLst>
      <p:ext uri="{BB962C8B-B14F-4D97-AF65-F5344CB8AC3E}">
        <p14:creationId xmlns:p14="http://schemas.microsoft.com/office/powerpoint/2010/main" val="120340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57447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4477ACA-8C6B-B95B-A6C6-273BEB377E34}"/>
            </a:ext>
          </a:extLst>
        </p:cNvPr>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diagram of a galaxy&#10;&#10;AI-generated content may be incorrect.">
            <a:extLst>
              <a:ext uri="{FF2B5EF4-FFF2-40B4-BE49-F238E27FC236}">
                <a16:creationId xmlns:a16="http://schemas.microsoft.com/office/drawing/2014/main" id="{EA71F09F-3C01-3973-B88C-EBD5D62D1B54}"/>
              </a:ext>
            </a:extLst>
          </p:cNvPr>
          <p:cNvPicPr>
            <a:picLocks noChangeAspect="1"/>
          </p:cNvPicPr>
          <p:nvPr/>
        </p:nvPicPr>
        <p:blipFill>
          <a:blip r:embed="rId3"/>
          <a:srcRect l="3418" r="17271"/>
          <a:stretch>
            <a:fillRect/>
          </a:stretch>
        </p:blipFill>
        <p:spPr>
          <a:xfrm>
            <a:off x="3695130" y="-9"/>
            <a:ext cx="8708309" cy="6857999"/>
          </a:xfrm>
          <a:prstGeom prst="rect">
            <a:avLst/>
          </a:prstGeom>
        </p:spPr>
      </p:pic>
      <p:sp>
        <p:nvSpPr>
          <p:cNvPr id="21" name="Rectangle 2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4">
            <a:extLst>
              <a:ext uri="{FF2B5EF4-FFF2-40B4-BE49-F238E27FC236}">
                <a16:creationId xmlns:a16="http://schemas.microsoft.com/office/drawing/2014/main" id="{22A84858-8905-E0C9-2E98-436D1E90CCE2}"/>
              </a:ext>
            </a:extLst>
          </p:cNvPr>
          <p:cNvSpPr/>
          <p:nvPr/>
        </p:nvSpPr>
        <p:spPr>
          <a:xfrm>
            <a:off x="586890" y="864393"/>
            <a:ext cx="3292779" cy="512919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r>
              <a:rPr lang="en-US" sz="2200" b="1" i="1" u="none" strike="noStrike" spc="0" dirty="0">
                <a:ln>
                  <a:noFill/>
                </a:ln>
              </a:rPr>
              <a:t>Galaxy kinematics</a:t>
            </a:r>
          </a:p>
          <a:p>
            <a:pPr marR="0" lvl="0">
              <a:lnSpc>
                <a:spcPct val="90000"/>
              </a:lnSpc>
              <a:spcBef>
                <a:spcPts val="0"/>
              </a:spcBef>
              <a:spcAft>
                <a:spcPts val="600"/>
              </a:spcAft>
              <a:tabLst/>
            </a:pPr>
            <a:endParaRPr lang="en-US" sz="2200" b="0" i="0" u="none" strike="noStrike" spc="0" dirty="0">
              <a:ln>
                <a:noFill/>
              </a:ln>
            </a:endParaRPr>
          </a:p>
          <a:p>
            <a:pPr marR="0" lvl="0">
              <a:lnSpc>
                <a:spcPct val="90000"/>
              </a:lnSpc>
              <a:spcBef>
                <a:spcPts val="0"/>
              </a:spcBef>
              <a:spcAft>
                <a:spcPts val="600"/>
              </a:spcAft>
              <a:tabLst/>
            </a:pPr>
            <a:r>
              <a:rPr lang="en-US" i="1" dirty="0"/>
              <a:t>H</a:t>
            </a:r>
            <a:r>
              <a:rPr lang="en-US" i="1" u="none" strike="noStrike" spc="0" dirty="0">
                <a:ln>
                  <a:noFill/>
                </a:ln>
              </a:rPr>
              <a:t>istorically the primary method for </a:t>
            </a:r>
            <a:r>
              <a:rPr lang="en-US" b="1" i="1" u="none" strike="noStrike" spc="0" dirty="0">
                <a:ln>
                  <a:noFill/>
                </a:ln>
              </a:rPr>
              <a:t>inferring </a:t>
            </a:r>
            <a:r>
              <a:rPr lang="en-US" i="1" u="none" strike="noStrike" spc="0" dirty="0">
                <a:ln>
                  <a:noFill/>
                </a:ln>
              </a:rPr>
              <a:t>the existence of dark matter;</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Measures rotation curves of galaxies, i.e. orbital velocity of stars and gas as a function of distance from the center;</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Velocities remain flat out to large distances, can only be explained by vast, invisible dark matter halo.</a:t>
            </a:r>
          </a:p>
        </p:txBody>
      </p:sp>
      <p:sp>
        <p:nvSpPr>
          <p:cNvPr id="7" name="TextBox 6">
            <a:extLst>
              <a:ext uri="{FF2B5EF4-FFF2-40B4-BE49-F238E27FC236}">
                <a16:creationId xmlns:a16="http://schemas.microsoft.com/office/drawing/2014/main" id="{8BCBB19A-455C-32BD-1540-82F5FDD85E4A}"/>
              </a:ext>
            </a:extLst>
          </p:cNvPr>
          <p:cNvSpPr txBox="1"/>
          <p:nvPr/>
        </p:nvSpPr>
        <p:spPr>
          <a:xfrm>
            <a:off x="10352878" y="6611768"/>
            <a:ext cx="2050561" cy="246221"/>
          </a:xfrm>
          <a:prstGeom prst="rect">
            <a:avLst/>
          </a:prstGeom>
          <a:noFill/>
        </p:spPr>
        <p:txBody>
          <a:bodyPr wrap="none" rtlCol="0">
            <a:spAutoFit/>
          </a:bodyPr>
          <a:lstStyle/>
          <a:p>
            <a:pPr>
              <a:spcAft>
                <a:spcPts val="600"/>
              </a:spcAft>
            </a:pPr>
            <a:r>
              <a:rPr lang="en-US" sz="1000" b="1" dirty="0">
                <a:solidFill>
                  <a:schemeClr val="bg1"/>
                </a:solidFill>
                <a:latin typeface="Perpetua Titling MT" panose="02020502060505020804" pitchFamily="18" charset="77"/>
              </a:rPr>
              <a:t>IMAGE SOURCE: WIKIPEDIA</a:t>
            </a:r>
          </a:p>
        </p:txBody>
      </p:sp>
    </p:spTree>
    <p:extLst>
      <p:ext uri="{BB962C8B-B14F-4D97-AF65-F5344CB8AC3E}">
        <p14:creationId xmlns:p14="http://schemas.microsoft.com/office/powerpoint/2010/main" val="6552866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map&#10;&#10;AI-generated content may be incorrect.">
            <a:extLst>
              <a:ext uri="{FF2B5EF4-FFF2-40B4-BE49-F238E27FC236}">
                <a16:creationId xmlns:a16="http://schemas.microsoft.com/office/drawing/2014/main" id="{08903369-2813-90E5-6A53-F0A5286C9E19}"/>
              </a:ext>
            </a:extLst>
          </p:cNvPr>
          <p:cNvPicPr>
            <a:picLocks noChangeAspect="1"/>
          </p:cNvPicPr>
          <p:nvPr/>
        </p:nvPicPr>
        <p:blipFill>
          <a:blip r:embed="rId2"/>
          <a:stretch>
            <a:fillRect/>
          </a:stretch>
        </p:blipFill>
        <p:spPr>
          <a:xfrm>
            <a:off x="168549" y="0"/>
            <a:ext cx="7772400" cy="3848174"/>
          </a:xfrm>
          <a:prstGeom prst="rect">
            <a:avLst/>
          </a:prstGeom>
        </p:spPr>
      </p:pic>
      <p:pic>
        <p:nvPicPr>
          <p:cNvPr id="5" name="Picture 4" descr="A diagram of a graph&#10;&#10;AI-generated content may be incorrect.">
            <a:extLst>
              <a:ext uri="{FF2B5EF4-FFF2-40B4-BE49-F238E27FC236}">
                <a16:creationId xmlns:a16="http://schemas.microsoft.com/office/drawing/2014/main" id="{16CF9EA3-54B0-F760-9686-B5A5D3C4EAB2}"/>
              </a:ext>
            </a:extLst>
          </p:cNvPr>
          <p:cNvPicPr>
            <a:picLocks noChangeAspect="1"/>
          </p:cNvPicPr>
          <p:nvPr/>
        </p:nvPicPr>
        <p:blipFill>
          <a:blip r:embed="rId3"/>
          <a:stretch>
            <a:fillRect/>
          </a:stretch>
        </p:blipFill>
        <p:spPr>
          <a:xfrm>
            <a:off x="7883941" y="0"/>
            <a:ext cx="4139510" cy="4088674"/>
          </a:xfrm>
          <a:prstGeom prst="rect">
            <a:avLst/>
          </a:prstGeom>
        </p:spPr>
      </p:pic>
      <p:sp>
        <p:nvSpPr>
          <p:cNvPr id="6" name="TextBox 4">
            <a:extLst>
              <a:ext uri="{FF2B5EF4-FFF2-40B4-BE49-F238E27FC236}">
                <a16:creationId xmlns:a16="http://schemas.microsoft.com/office/drawing/2014/main" id="{AE343431-6CDF-3E13-7836-4149A7DCB7EB}"/>
              </a:ext>
            </a:extLst>
          </p:cNvPr>
          <p:cNvSpPr/>
          <p:nvPr/>
        </p:nvSpPr>
        <p:spPr>
          <a:xfrm>
            <a:off x="168549" y="4184399"/>
            <a:ext cx="11273118" cy="253644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endParaRPr lang="en-US" sz="1700" b="1" i="1" dirty="0"/>
          </a:p>
          <a:p>
            <a:pPr marR="0" lvl="0">
              <a:lnSpc>
                <a:spcPct val="90000"/>
              </a:lnSpc>
              <a:spcBef>
                <a:spcPts val="0"/>
              </a:spcBef>
              <a:spcAft>
                <a:spcPts val="600"/>
              </a:spcAft>
              <a:tabLst/>
            </a:pPr>
            <a:r>
              <a:rPr lang="en-US" sz="1700" i="1" dirty="0"/>
              <a:t>Study of the gas kinematics of two quasar hosts at z ≳ 6 traced by [C II] using ALMA Band 6 at ~0.1”-0.7” resolution;</a:t>
            </a:r>
          </a:p>
          <a:p>
            <a:pPr marR="0" lvl="0">
              <a:lnSpc>
                <a:spcPct val="90000"/>
              </a:lnSpc>
              <a:spcBef>
                <a:spcPts val="0"/>
              </a:spcBef>
              <a:spcAft>
                <a:spcPts val="600"/>
              </a:spcAft>
              <a:tabLst/>
            </a:pPr>
            <a:r>
              <a:rPr lang="en-US" sz="1700" i="1" dirty="0"/>
              <a:t>Inferred circular velocities out to∼6-8 kpc scales, well beyond the likely stellar distribution;</a:t>
            </a:r>
          </a:p>
          <a:p>
            <a:pPr marR="0" lvl="0">
              <a:lnSpc>
                <a:spcPct val="90000"/>
              </a:lnSpc>
              <a:spcBef>
                <a:spcPts val="0"/>
              </a:spcBef>
              <a:spcAft>
                <a:spcPts val="600"/>
              </a:spcAft>
              <a:tabLst/>
            </a:pPr>
            <a:r>
              <a:rPr lang="en-US" sz="1700" i="1" dirty="0"/>
              <a:t>Estimated DM halo masses of∼10</a:t>
            </a:r>
            <a:r>
              <a:rPr lang="en-US" sz="1700" i="1" baseline="30000" dirty="0"/>
              <a:t>12.5</a:t>
            </a:r>
            <a:r>
              <a:rPr lang="en-US" sz="1700" i="1" dirty="0"/>
              <a:t>−10</a:t>
            </a:r>
            <a:r>
              <a:rPr lang="en-US" sz="1700" i="1" baseline="30000" dirty="0"/>
              <a:t>12.8</a:t>
            </a:r>
            <a:r>
              <a:rPr lang="en-US" sz="1700" i="1" dirty="0"/>
              <a:t> M</a:t>
            </a:r>
            <a:r>
              <a:rPr lang="en-US" sz="1700" i="1" baseline="-25000" dirty="0"/>
              <a:t>⊙</a:t>
            </a:r>
            <a:r>
              <a:rPr lang="en-US" sz="1700" i="1" dirty="0"/>
              <a:t>, representative of the most massive halos at these redshifts.</a:t>
            </a:r>
          </a:p>
          <a:p>
            <a:pPr algn="r">
              <a:lnSpc>
                <a:spcPct val="90000"/>
              </a:lnSpc>
              <a:spcAft>
                <a:spcPts val="600"/>
              </a:spcAft>
            </a:pPr>
            <a:endParaRPr lang="en-US" sz="1700" b="1" i="1" dirty="0"/>
          </a:p>
          <a:p>
            <a:pPr algn="r">
              <a:lnSpc>
                <a:spcPct val="90000"/>
              </a:lnSpc>
              <a:spcAft>
                <a:spcPts val="600"/>
              </a:spcAft>
            </a:pPr>
            <a:endParaRPr lang="en-US" sz="1700" b="1" i="1" dirty="0"/>
          </a:p>
          <a:p>
            <a:pPr algn="r">
              <a:lnSpc>
                <a:spcPct val="90000"/>
              </a:lnSpc>
              <a:spcAft>
                <a:spcPts val="600"/>
              </a:spcAft>
            </a:pPr>
            <a:r>
              <a:rPr lang="en-US" sz="1700" b="1" i="1" dirty="0"/>
              <a:t>Fei et al. 2025, </a:t>
            </a:r>
            <a:r>
              <a:rPr lang="en-US" sz="1700" b="1" i="1" dirty="0" err="1"/>
              <a:t>ApJ</a:t>
            </a:r>
            <a:r>
              <a:rPr lang="en-US" sz="1700" b="1" i="1" dirty="0"/>
              <a:t>, 980, 84</a:t>
            </a:r>
          </a:p>
          <a:p>
            <a:pPr marR="0" lvl="0">
              <a:lnSpc>
                <a:spcPct val="90000"/>
              </a:lnSpc>
              <a:spcBef>
                <a:spcPts val="0"/>
              </a:spcBef>
              <a:spcAft>
                <a:spcPts val="600"/>
              </a:spcAft>
              <a:tabLst/>
            </a:pPr>
            <a:endParaRPr lang="en-US" sz="1700" i="1" dirty="0"/>
          </a:p>
          <a:p>
            <a:pPr marR="0" lvl="0">
              <a:lnSpc>
                <a:spcPct val="90000"/>
              </a:lnSpc>
              <a:spcBef>
                <a:spcPts val="0"/>
              </a:spcBef>
              <a:spcAft>
                <a:spcPts val="600"/>
              </a:spcAft>
              <a:tabLst/>
            </a:pPr>
            <a:r>
              <a:rPr lang="en-US" sz="1700" i="1" dirty="0"/>
              <a:t> </a:t>
            </a:r>
          </a:p>
        </p:txBody>
      </p:sp>
    </p:spTree>
    <p:extLst>
      <p:ext uri="{BB962C8B-B14F-4D97-AF65-F5344CB8AC3E}">
        <p14:creationId xmlns:p14="http://schemas.microsoft.com/office/powerpoint/2010/main" val="2480069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diagram of a galaxy&#10;&#10;AI-generated content may be incorrect.">
            <a:extLst>
              <a:ext uri="{FF2B5EF4-FFF2-40B4-BE49-F238E27FC236}">
                <a16:creationId xmlns:a16="http://schemas.microsoft.com/office/drawing/2014/main" id="{3E494F5D-938D-1D5E-4B83-55F3081249C1}"/>
              </a:ext>
            </a:extLst>
          </p:cNvPr>
          <p:cNvPicPr>
            <a:picLocks noChangeAspect="1"/>
          </p:cNvPicPr>
          <p:nvPr/>
        </p:nvPicPr>
        <p:blipFill>
          <a:blip r:embed="rId2"/>
          <a:stretch>
            <a:fillRect/>
          </a:stretch>
        </p:blipFill>
        <p:spPr>
          <a:xfrm>
            <a:off x="4191000" y="0"/>
            <a:ext cx="8001000" cy="6858000"/>
          </a:xfrm>
          <a:prstGeom prst="rect">
            <a:avLst/>
          </a:prstGeom>
        </p:spPr>
      </p:pic>
      <p:sp>
        <p:nvSpPr>
          <p:cNvPr id="4" name="TextBox 4">
            <a:extLst>
              <a:ext uri="{FF2B5EF4-FFF2-40B4-BE49-F238E27FC236}">
                <a16:creationId xmlns:a16="http://schemas.microsoft.com/office/drawing/2014/main" id="{0B090B0E-94B5-EEF5-BE15-828C989584BF}"/>
              </a:ext>
            </a:extLst>
          </p:cNvPr>
          <p:cNvSpPr/>
          <p:nvPr/>
        </p:nvSpPr>
        <p:spPr>
          <a:xfrm>
            <a:off x="586890" y="864393"/>
            <a:ext cx="3292779" cy="512919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r>
              <a:rPr lang="en-US" sz="2200" b="1" i="1" u="none" strike="noStrike" spc="0" dirty="0">
                <a:ln>
                  <a:noFill/>
                </a:ln>
              </a:rPr>
              <a:t>Cusp-core problem</a:t>
            </a:r>
          </a:p>
          <a:p>
            <a:pPr marR="0" lvl="0">
              <a:lnSpc>
                <a:spcPct val="90000"/>
              </a:lnSpc>
              <a:spcBef>
                <a:spcPts val="0"/>
              </a:spcBef>
              <a:spcAft>
                <a:spcPts val="600"/>
              </a:spcAft>
              <a:tabLst/>
            </a:pPr>
            <a:endParaRPr lang="en-US" sz="2200" b="0" i="0" u="none" strike="noStrike" spc="0" dirty="0">
              <a:ln>
                <a:noFill/>
              </a:ln>
            </a:endParaRPr>
          </a:p>
          <a:p>
            <a:pPr marR="0" lvl="0">
              <a:lnSpc>
                <a:spcPct val="90000"/>
              </a:lnSpc>
              <a:spcBef>
                <a:spcPts val="0"/>
              </a:spcBef>
              <a:spcAft>
                <a:spcPts val="600"/>
              </a:spcAft>
              <a:tabLst/>
            </a:pPr>
            <a:r>
              <a:rPr lang="en-US" i="1" dirty="0"/>
              <a:t>In a NFW DM profile, the central slope of the dark matter density (</a:t>
            </a:r>
            <a:r>
              <a:rPr lang="el-GR" i="1" dirty="0"/>
              <a:t>β) </a:t>
            </a:r>
            <a:r>
              <a:rPr lang="en-US" i="1" dirty="0"/>
              <a:t>is usually between 1 and 1.5</a:t>
            </a:r>
            <a:r>
              <a:rPr lang="en-US" i="1" u="none" strike="noStrike" spc="0" dirty="0">
                <a:ln>
                  <a:noFill/>
                </a:ln>
              </a:rPr>
              <a:t>;</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Observations, particularly of dwarf galaxies, instead show nearly constant central density (</a:t>
            </a:r>
            <a:r>
              <a:rPr lang="el-GR" i="1" dirty="0"/>
              <a:t>β ≈ 0)</a:t>
            </a:r>
            <a:r>
              <a:rPr lang="en-US" i="1" dirty="0"/>
              <a:t>;</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Cusp-core problem represents a challenge for CDM cosmology.</a:t>
            </a:r>
          </a:p>
        </p:txBody>
      </p:sp>
    </p:spTree>
    <p:extLst>
      <p:ext uri="{BB962C8B-B14F-4D97-AF65-F5344CB8AC3E}">
        <p14:creationId xmlns:p14="http://schemas.microsoft.com/office/powerpoint/2010/main" val="36749544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D99D2C73-08B0-4F6B-A8E9-4651E6BDBE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968DB88C-7EF2-487C-85D1-848F61F13E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collage of images of different colors&#10;&#10;AI-generated content may be incorrect.">
            <a:extLst>
              <a:ext uri="{FF2B5EF4-FFF2-40B4-BE49-F238E27FC236}">
                <a16:creationId xmlns:a16="http://schemas.microsoft.com/office/drawing/2014/main" id="{60A3C2DA-4B1D-A54C-9F32-F842A14CFF5A}"/>
              </a:ext>
            </a:extLst>
          </p:cNvPr>
          <p:cNvPicPr>
            <a:picLocks noChangeAspect="1"/>
          </p:cNvPicPr>
          <p:nvPr/>
        </p:nvPicPr>
        <p:blipFill>
          <a:blip r:embed="rId3"/>
          <a:srcRect r="9597" b="-1"/>
          <a:stretch>
            <a:fillRect/>
          </a:stretch>
        </p:blipFill>
        <p:spPr>
          <a:xfrm>
            <a:off x="136349" y="117567"/>
            <a:ext cx="5879218" cy="4640582"/>
          </a:xfrm>
          <a:prstGeom prst="rect">
            <a:avLst/>
          </a:prstGeom>
        </p:spPr>
      </p:pic>
      <p:pic>
        <p:nvPicPr>
          <p:cNvPr id="5" name="Picture 4" descr="A group of graphs showing the number of objects&#10;&#10;AI-generated content may be incorrect.">
            <a:extLst>
              <a:ext uri="{FF2B5EF4-FFF2-40B4-BE49-F238E27FC236}">
                <a16:creationId xmlns:a16="http://schemas.microsoft.com/office/drawing/2014/main" id="{E2ECDE98-76ED-6932-79BB-24253BADE3FC}"/>
              </a:ext>
            </a:extLst>
          </p:cNvPr>
          <p:cNvPicPr>
            <a:picLocks noChangeAspect="1"/>
          </p:cNvPicPr>
          <p:nvPr/>
        </p:nvPicPr>
        <p:blipFill>
          <a:blip r:embed="rId4"/>
          <a:srcRect t="12888" r="3" b="3633"/>
          <a:stretch>
            <a:fillRect/>
          </a:stretch>
        </p:blipFill>
        <p:spPr>
          <a:xfrm>
            <a:off x="6176431" y="117567"/>
            <a:ext cx="5879219" cy="4640582"/>
          </a:xfrm>
          <a:prstGeom prst="rect">
            <a:avLst/>
          </a:prstGeom>
        </p:spPr>
      </p:pic>
      <p:sp>
        <p:nvSpPr>
          <p:cNvPr id="7" name="TextBox 4">
            <a:extLst>
              <a:ext uri="{FF2B5EF4-FFF2-40B4-BE49-F238E27FC236}">
                <a16:creationId xmlns:a16="http://schemas.microsoft.com/office/drawing/2014/main" id="{78BB88C1-39A0-CCDE-BC3F-47E5DAA49976}"/>
              </a:ext>
            </a:extLst>
          </p:cNvPr>
          <p:cNvSpPr/>
          <p:nvPr/>
        </p:nvSpPr>
        <p:spPr>
          <a:xfrm>
            <a:off x="539872" y="4581799"/>
            <a:ext cx="11273118" cy="221741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endParaRPr lang="en-US" sz="1700" b="1" i="1" dirty="0">
              <a:solidFill>
                <a:schemeClr val="bg1"/>
              </a:solidFill>
            </a:endParaRPr>
          </a:p>
          <a:p>
            <a:pPr marR="0" lvl="0">
              <a:lnSpc>
                <a:spcPct val="90000"/>
              </a:lnSpc>
              <a:spcBef>
                <a:spcPts val="0"/>
              </a:spcBef>
              <a:spcAft>
                <a:spcPts val="600"/>
              </a:spcAft>
              <a:tabLst/>
            </a:pPr>
            <a:r>
              <a:rPr lang="en-US" sz="1700" i="1" dirty="0">
                <a:solidFill>
                  <a:schemeClr val="bg1"/>
                </a:solidFill>
              </a:rPr>
              <a:t>High resolution CO J=1-0 observations of six spiral dwarf galaxies to address the core-cusp problem;</a:t>
            </a:r>
          </a:p>
          <a:p>
            <a:pPr marR="0" lvl="0">
              <a:lnSpc>
                <a:spcPct val="90000"/>
              </a:lnSpc>
              <a:spcBef>
                <a:spcPts val="0"/>
              </a:spcBef>
              <a:spcAft>
                <a:spcPts val="600"/>
              </a:spcAft>
              <a:tabLst/>
            </a:pPr>
            <a:r>
              <a:rPr lang="el-GR" sz="1600" i="1" dirty="0">
                <a:solidFill>
                  <a:schemeClr val="bg1"/>
                </a:solidFill>
              </a:rPr>
              <a:t>β</a:t>
            </a:r>
            <a:r>
              <a:rPr lang="en-US" sz="1600" i="1" dirty="0">
                <a:solidFill>
                  <a:schemeClr val="bg1"/>
                </a:solidFill>
              </a:rPr>
              <a:t> = 0.6 ± 0.1</a:t>
            </a:r>
            <a:endParaRPr lang="en-US" sz="1700" i="1" dirty="0">
              <a:solidFill>
                <a:schemeClr val="bg1"/>
              </a:solidFill>
            </a:endParaRPr>
          </a:p>
          <a:p>
            <a:pPr marR="0" lvl="0">
              <a:lnSpc>
                <a:spcPct val="90000"/>
              </a:lnSpc>
              <a:spcBef>
                <a:spcPts val="0"/>
              </a:spcBef>
              <a:spcAft>
                <a:spcPts val="600"/>
              </a:spcAft>
              <a:tabLst/>
            </a:pPr>
            <a:r>
              <a:rPr lang="en-US" sz="1700" i="1" dirty="0">
                <a:solidFill>
                  <a:schemeClr val="bg1"/>
                </a:solidFill>
              </a:rPr>
              <a:t>The galaxies studied are on the high stellar mass end of dwarf galaxies and have </a:t>
            </a:r>
            <a:r>
              <a:rPr lang="en-US" sz="1700" i="1" dirty="0" err="1">
                <a:solidFill>
                  <a:schemeClr val="bg1"/>
                </a:solidFill>
              </a:rPr>
              <a:t>cuspier</a:t>
            </a:r>
            <a:r>
              <a:rPr lang="en-US" sz="1700" i="1" dirty="0">
                <a:solidFill>
                  <a:schemeClr val="bg1"/>
                </a:solidFill>
              </a:rPr>
              <a:t> profiles than lower mass dwarfs, in agreement with other observations.</a:t>
            </a:r>
          </a:p>
          <a:p>
            <a:pPr algn="r">
              <a:lnSpc>
                <a:spcPct val="90000"/>
              </a:lnSpc>
              <a:spcAft>
                <a:spcPts val="600"/>
              </a:spcAft>
            </a:pPr>
            <a:endParaRPr lang="en-US" sz="1700" b="1" i="1" dirty="0">
              <a:solidFill>
                <a:schemeClr val="bg1"/>
              </a:solidFill>
            </a:endParaRPr>
          </a:p>
          <a:p>
            <a:pPr algn="r">
              <a:lnSpc>
                <a:spcPct val="90000"/>
              </a:lnSpc>
              <a:spcAft>
                <a:spcPts val="600"/>
              </a:spcAft>
            </a:pPr>
            <a:r>
              <a:rPr lang="en-US" sz="1700" b="1" i="1" dirty="0">
                <a:solidFill>
                  <a:schemeClr val="bg1"/>
                </a:solidFill>
              </a:rPr>
              <a:t>Cooke et al. 2022, MNRAS, 512, 1012       </a:t>
            </a:r>
          </a:p>
          <a:p>
            <a:pPr marR="0" lvl="0">
              <a:lnSpc>
                <a:spcPct val="90000"/>
              </a:lnSpc>
              <a:spcBef>
                <a:spcPts val="0"/>
              </a:spcBef>
              <a:spcAft>
                <a:spcPts val="600"/>
              </a:spcAft>
              <a:tabLst/>
            </a:pPr>
            <a:endParaRPr lang="en-US" sz="1700" i="1" dirty="0">
              <a:solidFill>
                <a:schemeClr val="bg1"/>
              </a:solidFill>
            </a:endParaRPr>
          </a:p>
          <a:p>
            <a:pPr marR="0" lvl="0">
              <a:lnSpc>
                <a:spcPct val="90000"/>
              </a:lnSpc>
              <a:spcBef>
                <a:spcPts val="0"/>
              </a:spcBef>
              <a:spcAft>
                <a:spcPts val="600"/>
              </a:spcAft>
              <a:tabLst/>
            </a:pPr>
            <a:r>
              <a:rPr lang="en-US" sz="1700" i="1" dirty="0">
                <a:solidFill>
                  <a:schemeClr val="bg1"/>
                </a:solidFill>
              </a:rPr>
              <a:t> </a:t>
            </a:r>
          </a:p>
        </p:txBody>
      </p:sp>
    </p:spTree>
    <p:extLst>
      <p:ext uri="{BB962C8B-B14F-4D97-AF65-F5344CB8AC3E}">
        <p14:creationId xmlns:p14="http://schemas.microsoft.com/office/powerpoint/2010/main" val="1927181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9449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1BFC0B9-417D-5E05-7C8B-79F35DC930A1}"/>
            </a:ext>
          </a:extLst>
        </p:cNvPr>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blue glowing lines and symbols&#10;&#10;AI-generated content may be incorrect.">
            <a:extLst>
              <a:ext uri="{FF2B5EF4-FFF2-40B4-BE49-F238E27FC236}">
                <a16:creationId xmlns:a16="http://schemas.microsoft.com/office/drawing/2014/main" id="{B1A10B34-9C67-F3F4-11F7-4C554D67C6F9}"/>
              </a:ext>
            </a:extLst>
          </p:cNvPr>
          <p:cNvPicPr>
            <a:picLocks noChangeAspect="1"/>
          </p:cNvPicPr>
          <p:nvPr/>
        </p:nvPicPr>
        <p:blipFill>
          <a:blip r:embed="rId3"/>
          <a:srcRect t="7609" r="1" b="42392"/>
          <a:stretch>
            <a:fillRect/>
          </a:stretch>
        </p:blipFill>
        <p:spPr>
          <a:xfrm>
            <a:off x="2522356" y="10"/>
            <a:ext cx="9669642" cy="6857990"/>
          </a:xfrm>
          <a:prstGeom prst="rect">
            <a:avLst/>
          </a:prstGeom>
        </p:spPr>
      </p:pic>
      <p:sp>
        <p:nvSpPr>
          <p:cNvPr id="14" name="Rectangle 1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4">
            <a:extLst>
              <a:ext uri="{FF2B5EF4-FFF2-40B4-BE49-F238E27FC236}">
                <a16:creationId xmlns:a16="http://schemas.microsoft.com/office/drawing/2014/main" id="{CEE6218E-2163-9B41-3CC3-C090B1EDA923}"/>
              </a:ext>
            </a:extLst>
          </p:cNvPr>
          <p:cNvSpPr/>
          <p:nvPr/>
        </p:nvSpPr>
        <p:spPr>
          <a:xfrm>
            <a:off x="472440" y="422521"/>
            <a:ext cx="3822189" cy="374276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r>
              <a:rPr lang="en-US" sz="2200" b="1" i="1" u="none" strike="noStrike" spc="0" dirty="0">
                <a:ln>
                  <a:noFill/>
                </a:ln>
              </a:rPr>
              <a:t>Axions</a:t>
            </a:r>
          </a:p>
          <a:p>
            <a:pPr marR="0" lvl="0">
              <a:lnSpc>
                <a:spcPct val="90000"/>
              </a:lnSpc>
              <a:spcBef>
                <a:spcPts val="0"/>
              </a:spcBef>
              <a:spcAft>
                <a:spcPts val="600"/>
              </a:spcAft>
              <a:tabLst/>
            </a:pPr>
            <a:endParaRPr lang="en-US" sz="2000" b="0" i="0" u="none" strike="noStrike" spc="0" dirty="0">
              <a:ln>
                <a:noFill/>
              </a:ln>
            </a:endParaRPr>
          </a:p>
          <a:p>
            <a:pPr marR="0" lvl="0">
              <a:lnSpc>
                <a:spcPct val="90000"/>
              </a:lnSpc>
              <a:spcBef>
                <a:spcPts val="0"/>
              </a:spcBef>
              <a:spcAft>
                <a:spcPts val="600"/>
              </a:spcAft>
              <a:tabLst/>
            </a:pPr>
            <a:r>
              <a:rPr lang="en-US" b="1" i="1" u="none" strike="noStrike" spc="0" dirty="0">
                <a:ln>
                  <a:noFill/>
                </a:ln>
              </a:rPr>
              <a:t>Hypothetical</a:t>
            </a:r>
            <a:r>
              <a:rPr lang="en-US" i="1" u="none" strike="noStrike" spc="0" dirty="0">
                <a:ln>
                  <a:noFill/>
                </a:ln>
              </a:rPr>
              <a:t> elementary particles (bosons), proposed to solve the strong CP problem in quantum chromodynamics;</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U</a:t>
            </a:r>
            <a:r>
              <a:rPr lang="en-US" i="1" u="none" strike="noStrike" spc="0" dirty="0">
                <a:ln>
                  <a:noFill/>
                </a:ln>
              </a:rPr>
              <a:t>ncharged, very light and interact weakly with other particles, i.e. direct observation challenging;</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Convert into photons within a magnetic field, that contributes a virtual photon;</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u="none" strike="noStrike" spc="0" dirty="0">
                <a:ln>
                  <a:noFill/>
                </a:ln>
              </a:rPr>
              <a:t>They fit the properties required for a dark matter candidate: uncharged, low mass, and could have been produced in large numbers in the early universe, slow moving ➞  </a:t>
            </a:r>
            <a:r>
              <a:rPr lang="en-US" b="1" i="1" u="none" strike="noStrike" spc="0" dirty="0">
                <a:ln>
                  <a:noFill/>
                </a:ln>
              </a:rPr>
              <a:t>leading candidates for cold dark matter.</a:t>
            </a:r>
          </a:p>
        </p:txBody>
      </p:sp>
      <p:sp>
        <p:nvSpPr>
          <p:cNvPr id="7" name="TextBox 6">
            <a:extLst>
              <a:ext uri="{FF2B5EF4-FFF2-40B4-BE49-F238E27FC236}">
                <a16:creationId xmlns:a16="http://schemas.microsoft.com/office/drawing/2014/main" id="{4B5D8E9A-B63A-9F58-1CE3-60232A427E6B}"/>
              </a:ext>
            </a:extLst>
          </p:cNvPr>
          <p:cNvSpPr txBox="1"/>
          <p:nvPr/>
        </p:nvSpPr>
        <p:spPr>
          <a:xfrm>
            <a:off x="9909569" y="6611769"/>
            <a:ext cx="2319866" cy="246221"/>
          </a:xfrm>
          <a:prstGeom prst="rect">
            <a:avLst/>
          </a:prstGeom>
          <a:noFill/>
        </p:spPr>
        <p:txBody>
          <a:bodyPr wrap="none" rtlCol="0">
            <a:spAutoFit/>
          </a:bodyPr>
          <a:lstStyle/>
          <a:p>
            <a:pPr>
              <a:spcAft>
                <a:spcPts val="600"/>
              </a:spcAft>
            </a:pPr>
            <a:r>
              <a:rPr lang="en-US" sz="1000" b="1" dirty="0">
                <a:solidFill>
                  <a:schemeClr val="bg1"/>
                </a:solidFill>
                <a:latin typeface="Perpetua Titling MT" panose="02020502060505020804" pitchFamily="18" charset="77"/>
              </a:rPr>
              <a:t>DE AGOSTINI PICTURE GALERY</a:t>
            </a:r>
          </a:p>
        </p:txBody>
      </p:sp>
    </p:spTree>
    <p:extLst>
      <p:ext uri="{BB962C8B-B14F-4D97-AF65-F5344CB8AC3E}">
        <p14:creationId xmlns:p14="http://schemas.microsoft.com/office/powerpoint/2010/main" val="22055250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a:extLst>
              <a:ext uri="{FF2B5EF4-FFF2-40B4-BE49-F238E27FC236}">
                <a16:creationId xmlns:a16="http://schemas.microsoft.com/office/drawing/2014/main" id="{8D9B73D7-DEA6-5159-C70A-1E6F38023AD4}"/>
              </a:ext>
            </a:extLst>
          </p:cNvPr>
          <p:cNvSpPr/>
          <p:nvPr/>
        </p:nvSpPr>
        <p:spPr>
          <a:xfrm>
            <a:off x="168154" y="245836"/>
            <a:ext cx="3822189" cy="654941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r>
              <a:rPr lang="en-US" sz="2000" b="1" i="1" u="none" strike="noStrike" spc="0" dirty="0">
                <a:ln>
                  <a:noFill/>
                </a:ln>
              </a:rPr>
              <a:t>A new model</a:t>
            </a:r>
          </a:p>
          <a:p>
            <a:pPr marR="0" lvl="0">
              <a:lnSpc>
                <a:spcPct val="90000"/>
              </a:lnSpc>
              <a:spcBef>
                <a:spcPts val="0"/>
              </a:spcBef>
              <a:spcAft>
                <a:spcPts val="600"/>
              </a:spcAft>
              <a:tabLst/>
            </a:pPr>
            <a:endParaRPr lang="en-US" sz="1700" b="0" i="0" u="none" strike="noStrike" spc="0" dirty="0">
              <a:ln>
                <a:noFill/>
              </a:ln>
            </a:endParaRPr>
          </a:p>
          <a:p>
            <a:pPr marR="0" lvl="0">
              <a:lnSpc>
                <a:spcPct val="90000"/>
              </a:lnSpc>
              <a:spcBef>
                <a:spcPts val="0"/>
              </a:spcBef>
              <a:spcAft>
                <a:spcPts val="600"/>
              </a:spcAft>
              <a:tabLst/>
            </a:pPr>
            <a:r>
              <a:rPr lang="en-US" sz="1700" i="1" u="none" strike="noStrike" spc="0" dirty="0">
                <a:ln>
                  <a:noFill/>
                </a:ln>
              </a:rPr>
              <a:t>Predicts the emission originating from axion-to-photon conversion in the strongly magnetized ultra-relativistic plasma of neutron stars; </a:t>
            </a:r>
          </a:p>
          <a:p>
            <a:pPr marR="0" lvl="0">
              <a:lnSpc>
                <a:spcPct val="90000"/>
              </a:lnSpc>
              <a:spcBef>
                <a:spcPts val="0"/>
              </a:spcBef>
              <a:spcAft>
                <a:spcPts val="600"/>
              </a:spcAft>
              <a:tabLst/>
            </a:pPr>
            <a:endParaRPr lang="en-US" sz="1700" i="1" u="none" strike="noStrike" spc="0" dirty="0">
              <a:ln>
                <a:noFill/>
              </a:ln>
            </a:endParaRPr>
          </a:p>
          <a:p>
            <a:pPr marR="0" lvl="0">
              <a:lnSpc>
                <a:spcPct val="90000"/>
              </a:lnSpc>
              <a:spcBef>
                <a:spcPts val="0"/>
              </a:spcBef>
              <a:spcAft>
                <a:spcPts val="600"/>
              </a:spcAft>
              <a:tabLst/>
            </a:pPr>
            <a:r>
              <a:rPr lang="en-US" sz="1700" i="1" dirty="0"/>
              <a:t>                      </a:t>
            </a:r>
          </a:p>
          <a:p>
            <a:pPr marR="0" lvl="0">
              <a:lnSpc>
                <a:spcPct val="90000"/>
              </a:lnSpc>
              <a:spcBef>
                <a:spcPts val="0"/>
              </a:spcBef>
              <a:spcAft>
                <a:spcPts val="600"/>
              </a:spcAft>
              <a:tabLst/>
            </a:pPr>
            <a:endParaRPr lang="en-US" sz="1700" i="1" u="none" strike="noStrike" spc="0" dirty="0">
              <a:ln>
                <a:noFill/>
              </a:ln>
            </a:endParaRPr>
          </a:p>
          <a:p>
            <a:pPr marR="0" lvl="0">
              <a:lnSpc>
                <a:spcPct val="90000"/>
              </a:lnSpc>
              <a:spcBef>
                <a:spcPts val="0"/>
              </a:spcBef>
              <a:spcAft>
                <a:spcPts val="600"/>
              </a:spcAft>
              <a:tabLst/>
            </a:pPr>
            <a:r>
              <a:rPr lang="en-US" sz="1700" i="1" u="none" strike="noStrike" spc="0" dirty="0">
                <a:ln>
                  <a:noFill/>
                </a:ln>
                <a:latin typeface="American Typewriter" panose="02090604020004020304" pitchFamily="18" charset="77"/>
              </a:rPr>
              <a:t>S</a:t>
            </a:r>
            <a:r>
              <a:rPr lang="en-US" sz="1700" i="1" u="none" strike="noStrike" spc="0" dirty="0">
                <a:ln>
                  <a:noFill/>
                </a:ln>
              </a:rPr>
              <a:t> </a:t>
            </a:r>
            <a:r>
              <a:rPr lang="en-US" sz="1700" i="1" dirty="0"/>
              <a:t>: </a:t>
            </a:r>
            <a:r>
              <a:rPr lang="en-US" sz="1700" i="1" u="none" strike="noStrike" spc="0" dirty="0">
                <a:ln>
                  <a:noFill/>
                </a:ln>
              </a:rPr>
              <a:t>axion-induced flux</a:t>
            </a:r>
          </a:p>
          <a:p>
            <a:pPr marR="0" lvl="0">
              <a:spcBef>
                <a:spcPts val="0"/>
              </a:spcBef>
              <a:tabLst/>
            </a:pPr>
            <a:r>
              <a:rPr lang="en-US" sz="1700" i="1" u="none" strike="noStrike" spc="0" dirty="0">
                <a:ln>
                  <a:noFill/>
                </a:ln>
              </a:rPr>
              <a:t>      : pair multiplicity factor</a:t>
            </a:r>
          </a:p>
          <a:p>
            <a:pPr marR="0" lvl="0">
              <a:lnSpc>
                <a:spcPct val="90000"/>
              </a:lnSpc>
              <a:spcBef>
                <a:spcPts val="0"/>
              </a:spcBef>
              <a:spcAft>
                <a:spcPts val="600"/>
              </a:spcAft>
              <a:tabLst/>
            </a:pPr>
            <a:r>
              <a:rPr lang="en-US" sz="3600" i="1" dirty="0">
                <a:latin typeface="Bradley Hand ITC" panose="020F0502020204030204" pitchFamily="34" charset="0"/>
                <a:cs typeface="Bradley Hand ITC" panose="020F0502020204030204" pitchFamily="34" charset="0"/>
              </a:rPr>
              <a:t>ᵧ</a:t>
            </a:r>
            <a:r>
              <a:rPr lang="en-US" sz="1700" i="1" baseline="-25000" dirty="0"/>
              <a:t>p </a:t>
            </a:r>
            <a:r>
              <a:rPr lang="en-US" sz="1700" i="1" dirty="0"/>
              <a:t>: plasma Laurenz factor</a:t>
            </a:r>
            <a:endParaRPr lang="en-US" sz="1700" i="1" u="none" strike="noStrike" spc="0" dirty="0">
              <a:ln>
                <a:noFill/>
              </a:ln>
            </a:endParaRPr>
          </a:p>
          <a:p>
            <a:pPr marR="0" lvl="0">
              <a:lnSpc>
                <a:spcPct val="90000"/>
              </a:lnSpc>
              <a:spcBef>
                <a:spcPts val="0"/>
              </a:spcBef>
              <a:spcAft>
                <a:spcPts val="600"/>
              </a:spcAft>
              <a:tabLst/>
            </a:pPr>
            <a:r>
              <a:rPr lang="en-US" sz="1700" i="1" u="none" strike="noStrike" spc="0" dirty="0">
                <a:ln>
                  <a:noFill/>
                </a:ln>
              </a:rPr>
              <a:t>Acceleration and multiplicity of charges </a:t>
            </a:r>
            <a:r>
              <a:rPr lang="en-US" sz="1700" b="1" i="1" u="none" strike="noStrike" spc="0" dirty="0">
                <a:ln>
                  <a:noFill/>
                </a:ln>
              </a:rPr>
              <a:t>shift the axion-induced spectral feature </a:t>
            </a:r>
            <a:r>
              <a:rPr lang="en-US" sz="1700" i="1" u="none" strike="noStrike" spc="0" dirty="0">
                <a:ln>
                  <a:noFill/>
                </a:ln>
              </a:rPr>
              <a:t>with respect to previous expectations; </a:t>
            </a:r>
          </a:p>
          <a:p>
            <a:pPr marR="0" lvl="0">
              <a:lnSpc>
                <a:spcPct val="90000"/>
              </a:lnSpc>
              <a:spcBef>
                <a:spcPts val="0"/>
              </a:spcBef>
              <a:spcAft>
                <a:spcPts val="600"/>
              </a:spcAft>
              <a:tabLst/>
            </a:pPr>
            <a:r>
              <a:rPr lang="en-US" sz="1700" i="1" u="none" strike="noStrike" spc="0" dirty="0">
                <a:ln>
                  <a:noFill/>
                </a:ln>
              </a:rPr>
              <a:t>The frequency range of interest widens accordingly, and heavier dark matter axions may resonate in magnetospheric splits giving rise to detectable radio signals that could </a:t>
            </a:r>
            <a:r>
              <a:rPr lang="en-US" sz="1700" b="1" i="1" u="none" strike="noStrike" spc="0" dirty="0">
                <a:ln>
                  <a:noFill/>
                </a:ln>
              </a:rPr>
              <a:t>extend into the mm band</a:t>
            </a:r>
            <a:r>
              <a:rPr lang="en-US" sz="1700" i="1" u="none" strike="noStrike" spc="0" dirty="0">
                <a:ln>
                  <a:noFill/>
                </a:ln>
              </a:rPr>
              <a:t>.</a:t>
            </a:r>
          </a:p>
          <a:p>
            <a:pPr marR="0" lvl="0">
              <a:lnSpc>
                <a:spcPct val="90000"/>
              </a:lnSpc>
              <a:spcBef>
                <a:spcPts val="0"/>
              </a:spcBef>
              <a:spcAft>
                <a:spcPts val="600"/>
              </a:spcAft>
              <a:tabLst/>
            </a:pPr>
            <a:endParaRPr lang="en-US" sz="1700" i="1" dirty="0"/>
          </a:p>
          <a:p>
            <a:pPr marR="0" lvl="0">
              <a:lnSpc>
                <a:spcPct val="90000"/>
              </a:lnSpc>
              <a:spcBef>
                <a:spcPts val="0"/>
              </a:spcBef>
              <a:spcAft>
                <a:spcPts val="600"/>
              </a:spcAft>
              <a:tabLst/>
            </a:pPr>
            <a:endParaRPr lang="en-US" sz="1700" i="1" dirty="0"/>
          </a:p>
        </p:txBody>
      </p:sp>
      <p:pic>
        <p:nvPicPr>
          <p:cNvPr id="4" name="Picture 3" descr="A diagram of a radio frequency&#10;&#10;AI-generated content may be incorrect.">
            <a:extLst>
              <a:ext uri="{FF2B5EF4-FFF2-40B4-BE49-F238E27FC236}">
                <a16:creationId xmlns:a16="http://schemas.microsoft.com/office/drawing/2014/main" id="{A2F7C93A-1917-5D8D-F5CD-7A73E065B4C3}"/>
              </a:ext>
            </a:extLst>
          </p:cNvPr>
          <p:cNvPicPr>
            <a:picLocks noChangeAspect="1"/>
          </p:cNvPicPr>
          <p:nvPr/>
        </p:nvPicPr>
        <p:blipFill>
          <a:blip r:embed="rId3"/>
          <a:stretch>
            <a:fillRect/>
          </a:stretch>
        </p:blipFill>
        <p:spPr>
          <a:xfrm>
            <a:off x="4522772" y="640790"/>
            <a:ext cx="7043899" cy="5576420"/>
          </a:xfrm>
          <a:prstGeom prst="rect">
            <a:avLst/>
          </a:prstGeom>
        </p:spPr>
      </p:pic>
      <p:pic>
        <p:nvPicPr>
          <p:cNvPr id="5" name="Picture 4" descr="A mathematical equation with a number and a symbol&#10;&#10;AI-generated content may be incorrect.">
            <a:extLst>
              <a:ext uri="{FF2B5EF4-FFF2-40B4-BE49-F238E27FC236}">
                <a16:creationId xmlns:a16="http://schemas.microsoft.com/office/drawing/2014/main" id="{EBF67C18-7DB1-FBC0-5EBB-2E42CEF2B5BD}"/>
              </a:ext>
            </a:extLst>
          </p:cNvPr>
          <p:cNvPicPr>
            <a:picLocks noChangeAspect="1"/>
          </p:cNvPicPr>
          <p:nvPr/>
        </p:nvPicPr>
        <p:blipFill>
          <a:blip r:embed="rId4"/>
          <a:stretch>
            <a:fillRect/>
          </a:stretch>
        </p:blipFill>
        <p:spPr>
          <a:xfrm>
            <a:off x="168154" y="1941576"/>
            <a:ext cx="1502150" cy="831461"/>
          </a:xfrm>
          <a:prstGeom prst="rect">
            <a:avLst/>
          </a:prstGeom>
        </p:spPr>
      </p:pic>
      <p:pic>
        <p:nvPicPr>
          <p:cNvPr id="6" name="Picture 5">
            <a:extLst>
              <a:ext uri="{FF2B5EF4-FFF2-40B4-BE49-F238E27FC236}">
                <a16:creationId xmlns:a16="http://schemas.microsoft.com/office/drawing/2014/main" id="{193453F8-CA70-A7B8-B35C-DD49DB82F5DB}"/>
              </a:ext>
            </a:extLst>
          </p:cNvPr>
          <p:cNvPicPr>
            <a:picLocks noChangeAspect="1"/>
          </p:cNvPicPr>
          <p:nvPr/>
        </p:nvPicPr>
        <p:blipFill>
          <a:blip r:embed="rId5"/>
          <a:stretch>
            <a:fillRect/>
          </a:stretch>
        </p:blipFill>
        <p:spPr>
          <a:xfrm>
            <a:off x="168154" y="3253841"/>
            <a:ext cx="330200" cy="266700"/>
          </a:xfrm>
          <a:prstGeom prst="rect">
            <a:avLst/>
          </a:prstGeom>
        </p:spPr>
      </p:pic>
      <p:sp>
        <p:nvSpPr>
          <p:cNvPr id="8" name="TextBox 7">
            <a:extLst>
              <a:ext uri="{FF2B5EF4-FFF2-40B4-BE49-F238E27FC236}">
                <a16:creationId xmlns:a16="http://schemas.microsoft.com/office/drawing/2014/main" id="{7A45D1C9-B20B-643A-2A19-0FA3D6C2E7FA}"/>
              </a:ext>
            </a:extLst>
          </p:cNvPr>
          <p:cNvSpPr txBox="1"/>
          <p:nvPr/>
        </p:nvSpPr>
        <p:spPr>
          <a:xfrm>
            <a:off x="5468693" y="6313833"/>
            <a:ext cx="6097978" cy="481414"/>
          </a:xfrm>
          <a:prstGeom prst="rect">
            <a:avLst/>
          </a:prstGeom>
          <a:noFill/>
        </p:spPr>
        <p:txBody>
          <a:bodyPr wrap="square">
            <a:spAutoFit/>
          </a:bodyPr>
          <a:lstStyle/>
          <a:p>
            <a:pPr marR="0" lvl="0" algn="ctr">
              <a:lnSpc>
                <a:spcPct val="90000"/>
              </a:lnSpc>
              <a:spcBef>
                <a:spcPts val="0"/>
              </a:spcBef>
              <a:spcAft>
                <a:spcPts val="600"/>
              </a:spcAft>
              <a:tabLst/>
            </a:pPr>
            <a:r>
              <a:rPr lang="en-US" sz="1400" i="1" dirty="0"/>
              <a:t>Retuning radio astronomy for axion dark matter with neutron stars,                       J. De Miguel, 2025, Physics Letters, v862, 139328.</a:t>
            </a:r>
          </a:p>
        </p:txBody>
      </p:sp>
    </p:spTree>
    <p:extLst>
      <p:ext uri="{BB962C8B-B14F-4D97-AF65-F5344CB8AC3E}">
        <p14:creationId xmlns:p14="http://schemas.microsoft.com/office/powerpoint/2010/main" val="16148119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blue glowing sphere with lines around it&#10;&#10;AI-generated content may be incorrect.">
            <a:extLst>
              <a:ext uri="{FF2B5EF4-FFF2-40B4-BE49-F238E27FC236}">
                <a16:creationId xmlns:a16="http://schemas.microsoft.com/office/drawing/2014/main" id="{47F6D50F-441C-A57F-34CE-772DA5C425F6}"/>
              </a:ext>
            </a:extLst>
          </p:cNvPr>
          <p:cNvPicPr>
            <a:picLocks noChangeAspect="1"/>
          </p:cNvPicPr>
          <p:nvPr/>
        </p:nvPicPr>
        <p:blipFill>
          <a:blip r:embed="rId3"/>
          <a:srcRect l="9377" r="11312"/>
          <a:stretch>
            <a:fillRect/>
          </a:stretch>
        </p:blipFill>
        <p:spPr>
          <a:xfrm>
            <a:off x="6730316" y="-438065"/>
            <a:ext cx="4775067" cy="3404549"/>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C848A0B9-AE5A-BC5D-F727-3312A642C7E4}"/>
              </a:ext>
            </a:extLst>
          </p:cNvPr>
          <p:cNvSpPr txBox="1"/>
          <p:nvPr/>
        </p:nvSpPr>
        <p:spPr>
          <a:xfrm>
            <a:off x="10794678" y="6611769"/>
            <a:ext cx="1484702" cy="246221"/>
          </a:xfrm>
          <a:prstGeom prst="rect">
            <a:avLst/>
          </a:prstGeom>
          <a:noFill/>
        </p:spPr>
        <p:txBody>
          <a:bodyPr wrap="none" rtlCol="0">
            <a:spAutoFit/>
          </a:bodyPr>
          <a:lstStyle/>
          <a:p>
            <a:pPr>
              <a:spcAft>
                <a:spcPts val="600"/>
              </a:spcAft>
            </a:pPr>
            <a:r>
              <a:rPr lang="en-US" sz="1000" b="1" dirty="0">
                <a:solidFill>
                  <a:schemeClr val="bg1"/>
                </a:solidFill>
                <a:latin typeface="Perpetua Titling MT" panose="02020502060505020804" pitchFamily="18" charset="77"/>
              </a:rPr>
              <a:t>SCIENCE.NASA.GOV</a:t>
            </a:r>
            <a:endParaRPr lang="en-US" sz="1000" b="1">
              <a:solidFill>
                <a:schemeClr val="bg1"/>
              </a:solidFill>
              <a:latin typeface="Perpetua Titling MT" panose="02020502060505020804" pitchFamily="18" charset="77"/>
            </a:endParaRPr>
          </a:p>
        </p:txBody>
      </p:sp>
      <p:grpSp>
        <p:nvGrpSpPr>
          <p:cNvPr id="7" name="Group 6">
            <a:extLst>
              <a:ext uri="{FF2B5EF4-FFF2-40B4-BE49-F238E27FC236}">
                <a16:creationId xmlns:a16="http://schemas.microsoft.com/office/drawing/2014/main" id="{C53D8F2B-B1D7-172C-B86B-77B1A72738EF}"/>
              </a:ext>
            </a:extLst>
          </p:cNvPr>
          <p:cNvGrpSpPr/>
          <p:nvPr/>
        </p:nvGrpSpPr>
        <p:grpSpPr>
          <a:xfrm>
            <a:off x="523882" y="553755"/>
            <a:ext cx="4937804" cy="6304245"/>
            <a:chOff x="523882" y="224146"/>
            <a:chExt cx="3822189" cy="6304245"/>
          </a:xfrm>
        </p:grpSpPr>
        <p:sp>
          <p:nvSpPr>
            <p:cNvPr id="4" name="TextBox 4">
              <a:extLst>
                <a:ext uri="{FF2B5EF4-FFF2-40B4-BE49-F238E27FC236}">
                  <a16:creationId xmlns:a16="http://schemas.microsoft.com/office/drawing/2014/main" id="{8A485876-0792-8768-2D8A-A5756A80BF6F}"/>
                </a:ext>
              </a:extLst>
            </p:cNvPr>
            <p:cNvSpPr/>
            <p:nvPr/>
          </p:nvSpPr>
          <p:spPr>
            <a:xfrm>
              <a:off x="523882" y="224146"/>
              <a:ext cx="3822189" cy="63042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r>
                <a:rPr lang="en-US" sz="2000" b="1" i="1" u="none" strike="noStrike" spc="0" dirty="0">
                  <a:ln>
                    <a:noFill/>
                  </a:ln>
                </a:rPr>
                <a:t>Magnetars</a:t>
              </a:r>
            </a:p>
            <a:p>
              <a:pPr marR="0" lvl="0">
                <a:lnSpc>
                  <a:spcPct val="90000"/>
                </a:lnSpc>
                <a:spcBef>
                  <a:spcPts val="0"/>
                </a:spcBef>
                <a:spcAft>
                  <a:spcPts val="600"/>
                </a:spcAft>
                <a:tabLst/>
              </a:pPr>
              <a:endParaRPr lang="en-US" sz="1700" b="1" i="1" u="none" strike="noStrike" spc="0" dirty="0">
                <a:ln>
                  <a:noFill/>
                </a:ln>
              </a:endParaRPr>
            </a:p>
            <a:p>
              <a:pPr marR="0" lvl="0">
                <a:lnSpc>
                  <a:spcPct val="90000"/>
                </a:lnSpc>
                <a:spcBef>
                  <a:spcPts val="0"/>
                </a:spcBef>
                <a:spcAft>
                  <a:spcPts val="600"/>
                </a:spcAft>
                <a:tabLst/>
              </a:pPr>
              <a:r>
                <a:rPr lang="en-US" b="1" i="1" dirty="0"/>
                <a:t>N</a:t>
              </a:r>
              <a:r>
                <a:rPr lang="en-US" b="1" i="1" u="none" strike="noStrike" spc="0" dirty="0">
                  <a:ln>
                    <a:noFill/>
                  </a:ln>
                </a:rPr>
                <a:t>eutron stars </a:t>
              </a:r>
              <a:r>
                <a:rPr lang="en-US" i="1" u="none" strike="noStrike" spc="0" dirty="0">
                  <a:ln>
                    <a:noFill/>
                  </a:ln>
                </a:rPr>
                <a:t>with extremely powerful magnetic fields (10</a:t>
              </a:r>
              <a:r>
                <a:rPr lang="en-US" i="1" u="none" strike="noStrike" spc="0" baseline="30000" dirty="0">
                  <a:ln>
                    <a:noFill/>
                  </a:ln>
                </a:rPr>
                <a:t>13</a:t>
              </a:r>
              <a:r>
                <a:rPr lang="en-US" i="1" u="none" strike="noStrike" spc="0" dirty="0">
                  <a:ln>
                    <a:noFill/>
                  </a:ln>
                </a:rPr>
                <a:t> – 10</a:t>
              </a:r>
              <a:r>
                <a:rPr lang="en-US" i="1" u="none" strike="noStrike" spc="0" baseline="30000" dirty="0">
                  <a:ln>
                    <a:noFill/>
                  </a:ln>
                </a:rPr>
                <a:t>15</a:t>
              </a:r>
              <a:r>
                <a:rPr lang="en-US" i="1" u="none" strike="noStrike" spc="0" dirty="0">
                  <a:ln>
                    <a:noFill/>
                  </a:ln>
                </a:rPr>
                <a:t> G);</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b="1" i="1" u="none" strike="noStrike" spc="0" dirty="0" err="1">
                  <a:ln>
                    <a:noFill/>
                  </a:ln>
                </a:rPr>
                <a:t>Primakoff</a:t>
              </a:r>
              <a:r>
                <a:rPr lang="en-US" b="1" i="1" u="none" strike="noStrike" spc="0" dirty="0">
                  <a:ln>
                    <a:noFill/>
                  </a:ln>
                </a:rPr>
                <a:t> effect</a:t>
              </a:r>
              <a:r>
                <a:rPr lang="en-US" i="1" u="none" strike="noStrike" spc="0" dirty="0">
                  <a:ln>
                    <a:noFill/>
                  </a:ln>
                </a:rPr>
                <a:t>:</a:t>
              </a:r>
            </a:p>
            <a:p>
              <a:pPr marR="0" lvl="0">
                <a:lnSpc>
                  <a:spcPct val="90000"/>
                </a:lnSpc>
                <a:spcBef>
                  <a:spcPts val="0"/>
                </a:spcBef>
                <a:spcAft>
                  <a:spcPts val="600"/>
                </a:spcAft>
                <a:tabLst/>
              </a:pPr>
              <a:r>
                <a:rPr lang="en-US" i="1" dirty="0"/>
                <a:t>interaction between a photon and a strong electromagnetic field, resulting in the conversion of an axion into a photon ➞  </a:t>
              </a:r>
              <a:r>
                <a:rPr lang="en-US" b="1" i="1" dirty="0"/>
                <a:t>detected using telescopes;</a:t>
              </a:r>
              <a:r>
                <a:rPr lang="en-US" i="1" dirty="0"/>
                <a:t> </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Experiments look for a distinct radio spectrum (a narrow spike) as a signature of this conversion.</a:t>
              </a:r>
            </a:p>
            <a:p>
              <a:pPr marR="0" lvl="0">
                <a:lnSpc>
                  <a:spcPct val="90000"/>
                </a:lnSpc>
                <a:spcBef>
                  <a:spcPts val="0"/>
                </a:spcBef>
                <a:spcAft>
                  <a:spcPts val="600"/>
                </a:spcAft>
                <a:tabLst/>
              </a:pPr>
              <a:endParaRPr lang="en-US" i="1" dirty="0"/>
            </a:p>
            <a:p>
              <a:pPr>
                <a:lnSpc>
                  <a:spcPct val="90000"/>
                </a:lnSpc>
                <a:spcAft>
                  <a:spcPts val="600"/>
                </a:spcAft>
              </a:pPr>
              <a:r>
                <a:rPr lang="en-US" b="1" i="1" dirty="0"/>
                <a:t>SGR 1745-2900 </a:t>
              </a:r>
              <a:r>
                <a:rPr lang="en-US" i="1" dirty="0"/>
                <a:t>an ideal candidate close to the galactic </a:t>
              </a:r>
              <a:r>
                <a:rPr lang="en-US" i="1" dirty="0" err="1"/>
                <a:t>centre</a:t>
              </a:r>
              <a:r>
                <a:rPr lang="en-US" i="1" dirty="0"/>
                <a:t> (2.4’’, 0.33lys), where the DM density is expected to be 6-9 orders of magnitude higher than at the Earth’s vicinity.</a:t>
              </a:r>
            </a:p>
            <a:p>
              <a:pPr marR="0" lvl="0">
                <a:lnSpc>
                  <a:spcPct val="90000"/>
                </a:lnSpc>
                <a:spcBef>
                  <a:spcPts val="0"/>
                </a:spcBef>
                <a:spcAft>
                  <a:spcPts val="600"/>
                </a:spcAft>
                <a:tabLst/>
              </a:pPr>
              <a:endParaRPr lang="en-US" sz="1700" i="1" dirty="0"/>
            </a:p>
          </p:txBody>
        </p:sp>
        <p:pic>
          <p:nvPicPr>
            <p:cNvPr id="2" name="Picture 1">
              <a:extLst>
                <a:ext uri="{FF2B5EF4-FFF2-40B4-BE49-F238E27FC236}">
                  <a16:creationId xmlns:a16="http://schemas.microsoft.com/office/drawing/2014/main" id="{8EFCA7D4-A251-1D89-3330-ECD656FDA6EE}"/>
                </a:ext>
              </a:extLst>
            </p:cNvPr>
            <p:cNvPicPr>
              <a:picLocks noChangeAspect="1"/>
            </p:cNvPicPr>
            <p:nvPr/>
          </p:nvPicPr>
          <p:blipFill>
            <a:blip r:embed="rId4">
              <a:lum/>
              <a:alphaModFix/>
            </a:blip>
            <a:srcRect/>
            <a:stretch>
              <a:fillRect/>
            </a:stretch>
          </p:blipFill>
          <p:spPr>
            <a:xfrm>
              <a:off x="1985465" y="1730804"/>
              <a:ext cx="1967218" cy="443857"/>
            </a:xfrm>
            <a:prstGeom prst="rect">
              <a:avLst/>
            </a:prstGeom>
            <a:noFill/>
            <a:ln>
              <a:noFill/>
            </a:ln>
          </p:spPr>
        </p:pic>
      </p:grpSp>
      <p:grpSp>
        <p:nvGrpSpPr>
          <p:cNvPr id="11" name="Group 10">
            <a:extLst>
              <a:ext uri="{FF2B5EF4-FFF2-40B4-BE49-F238E27FC236}">
                <a16:creationId xmlns:a16="http://schemas.microsoft.com/office/drawing/2014/main" id="{3FCB62EF-A28D-3D4B-5F3C-2705F5E353CB}"/>
              </a:ext>
            </a:extLst>
          </p:cNvPr>
          <p:cNvGrpSpPr/>
          <p:nvPr/>
        </p:nvGrpSpPr>
        <p:grpSpPr>
          <a:xfrm>
            <a:off x="5775246" y="2307056"/>
            <a:ext cx="6416751" cy="4550943"/>
            <a:chOff x="5775246" y="2307056"/>
            <a:chExt cx="6416751" cy="4550943"/>
          </a:xfrm>
        </p:grpSpPr>
        <p:pic>
          <p:nvPicPr>
            <p:cNvPr id="6" name="Picture 5" descr="A galaxy with stars and a light source&#10;&#10;AI-generated content may be incorrect.">
              <a:extLst>
                <a:ext uri="{FF2B5EF4-FFF2-40B4-BE49-F238E27FC236}">
                  <a16:creationId xmlns:a16="http://schemas.microsoft.com/office/drawing/2014/main" id="{9E283B49-5F60-AAB2-E56C-646FFDAD12ED}"/>
                </a:ext>
              </a:extLst>
            </p:cNvPr>
            <p:cNvPicPr>
              <a:picLocks noChangeAspect="1"/>
            </p:cNvPicPr>
            <p:nvPr/>
          </p:nvPicPr>
          <p:blipFill>
            <a:blip r:embed="rId5"/>
            <a:srcRect t="21658" b="7419"/>
            <a:stretch>
              <a:fillRect/>
            </a:stretch>
          </p:blipFill>
          <p:spPr>
            <a:xfrm>
              <a:off x="5775250" y="2307056"/>
              <a:ext cx="6416747" cy="4550943"/>
            </a:xfrm>
            <a:prstGeom prst="rect">
              <a:avLst/>
            </a:prstGeom>
          </p:spPr>
        </p:pic>
        <p:sp>
          <p:nvSpPr>
            <p:cNvPr id="9" name="TextBox 8">
              <a:extLst>
                <a:ext uri="{FF2B5EF4-FFF2-40B4-BE49-F238E27FC236}">
                  <a16:creationId xmlns:a16="http://schemas.microsoft.com/office/drawing/2014/main" id="{7F135B78-4570-537C-2F10-3999CB75A402}"/>
                </a:ext>
              </a:extLst>
            </p:cNvPr>
            <p:cNvSpPr txBox="1"/>
            <p:nvPr/>
          </p:nvSpPr>
          <p:spPr>
            <a:xfrm>
              <a:off x="5775246" y="6611768"/>
              <a:ext cx="2727030" cy="246221"/>
            </a:xfrm>
            <a:prstGeom prst="rect">
              <a:avLst/>
            </a:prstGeom>
            <a:noFill/>
          </p:spPr>
          <p:txBody>
            <a:bodyPr wrap="none" rtlCol="0">
              <a:spAutoFit/>
            </a:bodyPr>
            <a:lstStyle/>
            <a:p>
              <a:pPr algn="r">
                <a:spcAft>
                  <a:spcPts val="600"/>
                </a:spcAft>
              </a:pPr>
              <a:r>
                <a:rPr lang="en-US" sz="1000" b="1" dirty="0">
                  <a:solidFill>
                    <a:schemeClr val="bg1"/>
                  </a:solidFill>
                  <a:latin typeface="Perpetua Titling MT" panose="02020502060505020804" pitchFamily="18" charset="77"/>
                </a:rPr>
                <a:t>NASA/CXC/INAF/</a:t>
              </a:r>
              <a:r>
                <a:rPr lang="en-US" sz="1000" b="1" dirty="0" err="1">
                  <a:solidFill>
                    <a:schemeClr val="bg1"/>
                  </a:solidFill>
                  <a:latin typeface="Perpetua Titling MT" panose="02020502060505020804" pitchFamily="18" charset="77"/>
                </a:rPr>
                <a:t>F.Coti</a:t>
              </a:r>
              <a:r>
                <a:rPr lang="en-US" sz="1000" b="1" dirty="0">
                  <a:solidFill>
                    <a:schemeClr val="bg1"/>
                  </a:solidFill>
                  <a:latin typeface="Perpetua Titling MT" panose="02020502060505020804" pitchFamily="18" charset="77"/>
                </a:rPr>
                <a:t> </a:t>
              </a:r>
              <a:r>
                <a:rPr lang="en-US" sz="1000" b="1" dirty="0" err="1">
                  <a:solidFill>
                    <a:schemeClr val="bg1"/>
                  </a:solidFill>
                  <a:latin typeface="Perpetua Titling MT" panose="02020502060505020804" pitchFamily="18" charset="77"/>
                </a:rPr>
                <a:t>Zelati</a:t>
              </a:r>
              <a:r>
                <a:rPr lang="en-US" sz="1000" b="1" dirty="0">
                  <a:solidFill>
                    <a:schemeClr val="bg1"/>
                  </a:solidFill>
                  <a:latin typeface="Perpetua Titling MT" panose="02020502060505020804" pitchFamily="18" charset="77"/>
                </a:rPr>
                <a:t> et al.</a:t>
              </a:r>
            </a:p>
          </p:txBody>
        </p:sp>
      </p:grpSp>
    </p:spTree>
    <p:extLst>
      <p:ext uri="{BB962C8B-B14F-4D97-AF65-F5344CB8AC3E}">
        <p14:creationId xmlns:p14="http://schemas.microsoft.com/office/powerpoint/2010/main" val="428994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large white satellite dishes&#10;&#10;AI-generated content may be incorrect.">
            <a:extLst>
              <a:ext uri="{FF2B5EF4-FFF2-40B4-BE49-F238E27FC236}">
                <a16:creationId xmlns:a16="http://schemas.microsoft.com/office/drawing/2014/main" id="{54BFCD77-F946-FE59-FD49-352918F6A9C7}"/>
              </a:ext>
            </a:extLst>
          </p:cNvPr>
          <p:cNvPicPr>
            <a:picLocks noChangeAspect="1"/>
          </p:cNvPicPr>
          <p:nvPr/>
        </p:nvPicPr>
        <p:blipFill>
          <a:blip r:embed="rId3"/>
          <a:srcRect l="26111" r="18547" b="-1"/>
          <a:stretch>
            <a:fillRect/>
          </a:stretch>
        </p:blipFill>
        <p:spPr>
          <a:xfrm>
            <a:off x="2522356" y="10"/>
            <a:ext cx="9669642"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4">
            <a:extLst>
              <a:ext uri="{FF2B5EF4-FFF2-40B4-BE49-F238E27FC236}">
                <a16:creationId xmlns:a16="http://schemas.microsoft.com/office/drawing/2014/main" id="{20F67591-2F20-E404-80A4-E2723541AC57}"/>
              </a:ext>
            </a:extLst>
          </p:cNvPr>
          <p:cNvSpPr/>
          <p:nvPr/>
        </p:nvSpPr>
        <p:spPr>
          <a:xfrm>
            <a:off x="636182" y="595705"/>
            <a:ext cx="4116571" cy="566658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r>
              <a:rPr lang="en-US" sz="2400" b="1" i="1" u="none" strike="noStrike" spc="0" dirty="0">
                <a:ln>
                  <a:noFill/>
                </a:ln>
              </a:rPr>
              <a:t>ALMA</a:t>
            </a:r>
          </a:p>
          <a:p>
            <a:pPr marR="0" lvl="0">
              <a:lnSpc>
                <a:spcPct val="90000"/>
              </a:lnSpc>
              <a:spcBef>
                <a:spcPts val="0"/>
              </a:spcBef>
              <a:spcAft>
                <a:spcPts val="600"/>
              </a:spcAft>
              <a:tabLst/>
            </a:pPr>
            <a:endParaRPr lang="en-US" sz="1700" b="1" i="1" dirty="0"/>
          </a:p>
          <a:p>
            <a:pPr marR="0" lvl="0">
              <a:lnSpc>
                <a:spcPct val="90000"/>
              </a:lnSpc>
              <a:spcBef>
                <a:spcPts val="0"/>
              </a:spcBef>
              <a:spcAft>
                <a:spcPts val="600"/>
              </a:spcAft>
              <a:tabLst/>
            </a:pPr>
            <a:r>
              <a:rPr lang="en-US" i="1" dirty="0"/>
              <a:t>The most powerful (sub)mm facility (interferometer) on earth; </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66 antennas (54 12m; 12 7m); three arrays; 10 bands covering 35 – 950 GHz;</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Baselines from 160m to 16km; 10 configurations, up to 0.005” spatial resolution at the highest frequencies and unprecedented sensitivities; </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Spectral resolution up to 0.01km/s;</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b="1" i="1" dirty="0"/>
              <a:t>ALMA has revolutionized our understanding of planet formation, astrochemistry and the high (and cold) Universe.</a:t>
            </a:r>
          </a:p>
          <a:p>
            <a:pPr marR="0" lvl="0">
              <a:lnSpc>
                <a:spcPct val="90000"/>
              </a:lnSpc>
              <a:spcBef>
                <a:spcPts val="0"/>
              </a:spcBef>
              <a:spcAft>
                <a:spcPts val="600"/>
              </a:spcAft>
              <a:tabLst/>
            </a:pPr>
            <a:endParaRPr lang="en-US" sz="1700" i="1" u="none" strike="noStrike" spc="0" dirty="0">
              <a:ln>
                <a:noFill/>
              </a:ln>
            </a:endParaRPr>
          </a:p>
        </p:txBody>
      </p:sp>
      <p:sp>
        <p:nvSpPr>
          <p:cNvPr id="5" name="TextBox 4">
            <a:extLst>
              <a:ext uri="{FF2B5EF4-FFF2-40B4-BE49-F238E27FC236}">
                <a16:creationId xmlns:a16="http://schemas.microsoft.com/office/drawing/2014/main" id="{06C070C5-D52B-5781-DF85-9360C085586D}"/>
              </a:ext>
            </a:extLst>
          </p:cNvPr>
          <p:cNvSpPr txBox="1"/>
          <p:nvPr/>
        </p:nvSpPr>
        <p:spPr>
          <a:xfrm>
            <a:off x="10521507" y="6611769"/>
            <a:ext cx="1667444" cy="246221"/>
          </a:xfrm>
          <a:prstGeom prst="rect">
            <a:avLst/>
          </a:prstGeom>
          <a:noFill/>
        </p:spPr>
        <p:txBody>
          <a:bodyPr wrap="none" rtlCol="0">
            <a:spAutoFit/>
          </a:bodyPr>
          <a:lstStyle/>
          <a:p>
            <a:pPr algn="r">
              <a:spcAft>
                <a:spcPts val="600"/>
              </a:spcAft>
            </a:pPr>
            <a:r>
              <a:rPr lang="en-US" sz="1000" b="1" dirty="0">
                <a:solidFill>
                  <a:schemeClr val="bg1"/>
                </a:solidFill>
                <a:latin typeface="Perpetua Titling MT" panose="02020502060505020804" pitchFamily="18" charset="77"/>
              </a:rPr>
              <a:t>IMAGE CREDIT: ALMA</a:t>
            </a:r>
          </a:p>
        </p:txBody>
      </p:sp>
    </p:spTree>
    <p:extLst>
      <p:ext uri="{BB962C8B-B14F-4D97-AF65-F5344CB8AC3E}">
        <p14:creationId xmlns:p14="http://schemas.microsoft.com/office/powerpoint/2010/main" val="1947280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AI-generated content may be incorrect.">
            <a:extLst>
              <a:ext uri="{FF2B5EF4-FFF2-40B4-BE49-F238E27FC236}">
                <a16:creationId xmlns:a16="http://schemas.microsoft.com/office/drawing/2014/main" id="{FD9B6822-4459-54CC-9E72-9F94CC5F87D2}"/>
              </a:ext>
            </a:extLst>
          </p:cNvPr>
          <p:cNvPicPr>
            <a:picLocks noChangeAspect="1"/>
          </p:cNvPicPr>
          <p:nvPr/>
        </p:nvPicPr>
        <p:blipFill>
          <a:blip r:embed="rId3"/>
          <a:stretch>
            <a:fillRect/>
          </a:stretch>
        </p:blipFill>
        <p:spPr>
          <a:xfrm>
            <a:off x="192937" y="2801185"/>
            <a:ext cx="11806123" cy="3899648"/>
          </a:xfrm>
          <a:prstGeom prst="rect">
            <a:avLst/>
          </a:prstGeom>
        </p:spPr>
      </p:pic>
      <p:sp>
        <p:nvSpPr>
          <p:cNvPr id="4" name="TextBox 4">
            <a:extLst>
              <a:ext uri="{FF2B5EF4-FFF2-40B4-BE49-F238E27FC236}">
                <a16:creationId xmlns:a16="http://schemas.microsoft.com/office/drawing/2014/main" id="{9A2A09E8-BB63-1A33-4AE3-DE379E6CD9F4}"/>
              </a:ext>
            </a:extLst>
          </p:cNvPr>
          <p:cNvSpPr/>
          <p:nvPr/>
        </p:nvSpPr>
        <p:spPr>
          <a:xfrm>
            <a:off x="459440" y="264743"/>
            <a:ext cx="11273118" cy="253644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r>
              <a:rPr lang="en-US" sz="1700" b="1" i="1" u="none" strike="noStrike" spc="0" dirty="0">
                <a:ln>
                  <a:noFill/>
                </a:ln>
              </a:rPr>
              <a:t>ALMA Setup</a:t>
            </a:r>
          </a:p>
          <a:p>
            <a:pPr marR="0" lvl="0">
              <a:lnSpc>
                <a:spcPct val="90000"/>
              </a:lnSpc>
              <a:spcBef>
                <a:spcPts val="0"/>
              </a:spcBef>
              <a:spcAft>
                <a:spcPts val="600"/>
              </a:spcAft>
              <a:tabLst/>
            </a:pPr>
            <a:endParaRPr lang="en-US" sz="1700" b="1" i="1" dirty="0"/>
          </a:p>
          <a:p>
            <a:pPr marR="0" lvl="0">
              <a:lnSpc>
                <a:spcPct val="90000"/>
              </a:lnSpc>
              <a:spcBef>
                <a:spcPts val="0"/>
              </a:spcBef>
              <a:spcAft>
                <a:spcPts val="600"/>
              </a:spcAft>
              <a:tabLst/>
            </a:pPr>
            <a:r>
              <a:rPr lang="en-US" sz="1700" i="1" dirty="0"/>
              <a:t>Project 2024.1.00310.S, PI J. De Miguel; </a:t>
            </a:r>
          </a:p>
          <a:p>
            <a:pPr marR="0" lvl="0">
              <a:lnSpc>
                <a:spcPct val="90000"/>
              </a:lnSpc>
              <a:spcBef>
                <a:spcPts val="0"/>
              </a:spcBef>
              <a:spcAft>
                <a:spcPts val="600"/>
              </a:spcAft>
              <a:tabLst/>
            </a:pPr>
            <a:r>
              <a:rPr lang="en-US" sz="1700" i="1" u="none" strike="noStrike" spc="0" dirty="0">
                <a:ln>
                  <a:noFill/>
                </a:ln>
              </a:rPr>
              <a:t>Line width set to 100km/s (expected);</a:t>
            </a:r>
            <a:r>
              <a:rPr lang="en-US" sz="1700" i="1" dirty="0"/>
              <a:t> </a:t>
            </a:r>
            <a:r>
              <a:rPr lang="en-US" sz="1700" i="1" u="none" strike="noStrike" spc="0" dirty="0">
                <a:ln>
                  <a:noFill/>
                </a:ln>
              </a:rPr>
              <a:t>Covers 8 GHz (4+4), at a spectral resolution of ~16km/s (7.8 MHz), s</a:t>
            </a:r>
            <a:r>
              <a:rPr lang="en-US" sz="1700" i="1" dirty="0"/>
              <a:t>ensitivity of 0.01 </a:t>
            </a:r>
            <a:r>
              <a:rPr lang="en-US" sz="1700" i="1" dirty="0" err="1"/>
              <a:t>mJy</a:t>
            </a:r>
            <a:r>
              <a:rPr lang="en-US" sz="1700" i="1" dirty="0"/>
              <a:t>/beam (continuum);</a:t>
            </a:r>
            <a:endParaRPr lang="en-US" sz="1700" i="1" u="none" strike="noStrike" spc="0" dirty="0">
              <a:ln>
                <a:noFill/>
              </a:ln>
            </a:endParaRPr>
          </a:p>
          <a:p>
            <a:pPr marR="0" lvl="0">
              <a:lnSpc>
                <a:spcPct val="90000"/>
              </a:lnSpc>
              <a:spcBef>
                <a:spcPts val="0"/>
              </a:spcBef>
              <a:spcAft>
                <a:spcPts val="600"/>
              </a:spcAft>
              <a:tabLst/>
            </a:pPr>
            <a:r>
              <a:rPr lang="en-US" sz="1700" i="1" dirty="0"/>
              <a:t>7.1h on source; 0.75” spatial resolution (intermediate configurations, ~700m longest baselines);</a:t>
            </a:r>
            <a:endParaRPr lang="en-US" sz="1700" i="1" u="none" strike="noStrike" spc="0" dirty="0">
              <a:ln>
                <a:noFill/>
              </a:ln>
            </a:endParaRPr>
          </a:p>
          <a:p>
            <a:pPr marR="0" lvl="0">
              <a:lnSpc>
                <a:spcPct val="90000"/>
              </a:lnSpc>
              <a:spcBef>
                <a:spcPts val="0"/>
              </a:spcBef>
              <a:spcAft>
                <a:spcPts val="600"/>
              </a:spcAft>
              <a:tabLst/>
            </a:pPr>
            <a:r>
              <a:rPr lang="en-US" sz="1700" i="1" dirty="0"/>
              <a:t>Decided against spectral scan at the time.</a:t>
            </a:r>
          </a:p>
        </p:txBody>
      </p:sp>
    </p:spTree>
    <p:extLst>
      <p:ext uri="{BB962C8B-B14F-4D97-AF65-F5344CB8AC3E}">
        <p14:creationId xmlns:p14="http://schemas.microsoft.com/office/powerpoint/2010/main" val="27394937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a:extLst>
              <a:ext uri="{FF2B5EF4-FFF2-40B4-BE49-F238E27FC236}">
                <a16:creationId xmlns:a16="http://schemas.microsoft.com/office/drawing/2014/main" id="{16C48A13-A394-3A9A-1C2F-CD3B8BF8344E}"/>
              </a:ext>
            </a:extLst>
          </p:cNvPr>
          <p:cNvSpPr/>
          <p:nvPr/>
        </p:nvSpPr>
        <p:spPr>
          <a:xfrm>
            <a:off x="482590" y="878201"/>
            <a:ext cx="3766938" cy="540685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r>
              <a:rPr lang="en-US" sz="2000" b="1" i="1" u="none" strike="noStrike" spc="0" dirty="0">
                <a:ln>
                  <a:noFill/>
                </a:ln>
              </a:rPr>
              <a:t>Project 2024.1.00310.S</a:t>
            </a:r>
          </a:p>
          <a:p>
            <a:pPr marR="0" lvl="0">
              <a:lnSpc>
                <a:spcPct val="90000"/>
              </a:lnSpc>
              <a:spcBef>
                <a:spcPts val="0"/>
              </a:spcBef>
              <a:spcAft>
                <a:spcPts val="600"/>
              </a:spcAft>
              <a:tabLst/>
            </a:pPr>
            <a:endParaRPr lang="en-US" sz="1700" b="1" i="1" dirty="0"/>
          </a:p>
          <a:p>
            <a:pPr marR="0" lvl="0">
              <a:lnSpc>
                <a:spcPct val="90000"/>
              </a:lnSpc>
              <a:spcBef>
                <a:spcPts val="0"/>
              </a:spcBef>
              <a:spcAft>
                <a:spcPts val="600"/>
              </a:spcAft>
              <a:tabLst/>
            </a:pPr>
            <a:r>
              <a:rPr lang="en-US" sz="1700" b="1" i="1" dirty="0"/>
              <a:t>Goals:</a:t>
            </a:r>
          </a:p>
          <a:p>
            <a:pPr marL="400050" marR="0" lvl="0" indent="-400050">
              <a:lnSpc>
                <a:spcPct val="90000"/>
              </a:lnSpc>
              <a:spcBef>
                <a:spcPts val="0"/>
              </a:spcBef>
              <a:spcAft>
                <a:spcPts val="600"/>
              </a:spcAft>
              <a:buAutoNum type="romanLcParenBoth"/>
              <a:tabLst/>
            </a:pPr>
            <a:r>
              <a:rPr lang="en-US" sz="1700" i="1" dirty="0"/>
              <a:t>Look for a</a:t>
            </a:r>
            <a:r>
              <a:rPr lang="en-US" sz="1700" i="1" u="none" strike="noStrike" spc="0" dirty="0">
                <a:ln>
                  <a:noFill/>
                </a:ln>
              </a:rPr>
              <a:t>xions signature (primary)</a:t>
            </a:r>
          </a:p>
          <a:p>
            <a:pPr marL="400050" marR="0" lvl="0" indent="-400050">
              <a:lnSpc>
                <a:spcPct val="90000"/>
              </a:lnSpc>
              <a:spcBef>
                <a:spcPts val="0"/>
              </a:spcBef>
              <a:spcAft>
                <a:spcPts val="600"/>
              </a:spcAft>
              <a:buAutoNum type="romanLcParenBoth"/>
              <a:tabLst/>
            </a:pPr>
            <a:r>
              <a:rPr lang="en-US" sz="1700" i="1" u="none" strike="noStrike" spc="0" dirty="0">
                <a:ln>
                  <a:noFill/>
                </a:ln>
              </a:rPr>
              <a:t>probe SGR</a:t>
            </a:r>
            <a:r>
              <a:rPr lang="en-US" sz="1700" i="1" dirty="0"/>
              <a:t> </a:t>
            </a:r>
            <a:r>
              <a:rPr lang="en-US" sz="1700" i="1" u="none" strike="noStrike" spc="0" dirty="0">
                <a:ln>
                  <a:noFill/>
                </a:ln>
              </a:rPr>
              <a:t>1745-2900 continuum emission to study the spectral and temporal evolution of the radio-mm emission of its outburst;</a:t>
            </a:r>
          </a:p>
          <a:p>
            <a:pPr marL="400050" marR="0" lvl="0" indent="-400050">
              <a:lnSpc>
                <a:spcPct val="90000"/>
              </a:lnSpc>
              <a:spcBef>
                <a:spcPts val="0"/>
              </a:spcBef>
              <a:spcAft>
                <a:spcPts val="600"/>
              </a:spcAft>
              <a:buAutoNum type="romanLcParenBoth" startAt="3"/>
              <a:tabLst/>
            </a:pPr>
            <a:r>
              <a:rPr lang="en-US" sz="1700" i="1" u="none" strike="noStrike" spc="0" dirty="0">
                <a:ln>
                  <a:noFill/>
                </a:ln>
              </a:rPr>
              <a:t>observe </a:t>
            </a:r>
            <a:r>
              <a:rPr lang="en-US" sz="1700" i="1" u="none" strike="noStrike" spc="0" dirty="0" err="1">
                <a:ln>
                  <a:noFill/>
                </a:ln>
              </a:rPr>
              <a:t>SgrA</a:t>
            </a:r>
            <a:r>
              <a:rPr lang="en-US" sz="1700" i="1" u="none" strike="noStrike" spc="0" dirty="0">
                <a:ln>
                  <a:noFill/>
                </a:ln>
              </a:rPr>
              <a:t>* with high angular resolution in band 4 for the first time, searching for a possible jet-like feature or flares;</a:t>
            </a:r>
          </a:p>
          <a:p>
            <a:pPr marL="400050" marR="0" lvl="0" indent="-400050">
              <a:lnSpc>
                <a:spcPct val="90000"/>
              </a:lnSpc>
              <a:spcBef>
                <a:spcPts val="0"/>
              </a:spcBef>
              <a:spcAft>
                <a:spcPts val="600"/>
              </a:spcAft>
              <a:buAutoNum type="romanLcParenBoth" startAt="3"/>
              <a:tabLst/>
            </a:pPr>
            <a:r>
              <a:rPr lang="en-US" sz="1700" i="1" u="none" strike="noStrike" spc="0" dirty="0">
                <a:ln>
                  <a:noFill/>
                </a:ln>
              </a:rPr>
              <a:t>search for diffuse emission in the region probing dust distribution.</a:t>
            </a:r>
          </a:p>
        </p:txBody>
      </p:sp>
      <p:pic>
        <p:nvPicPr>
          <p:cNvPr id="6" name="Picture 5" descr="A yellow and black sign with a black and yellow sign&#10;&#10;AI-generated content may be incorrect.">
            <a:extLst>
              <a:ext uri="{FF2B5EF4-FFF2-40B4-BE49-F238E27FC236}">
                <a16:creationId xmlns:a16="http://schemas.microsoft.com/office/drawing/2014/main" id="{5EE133C6-4709-F81E-FBCC-981ABF550DAC}"/>
              </a:ext>
            </a:extLst>
          </p:cNvPr>
          <p:cNvPicPr>
            <a:picLocks noChangeAspect="1"/>
          </p:cNvPicPr>
          <p:nvPr/>
        </p:nvPicPr>
        <p:blipFill>
          <a:blip r:embed="rId2"/>
          <a:stretch>
            <a:fillRect/>
          </a:stretch>
        </p:blipFill>
        <p:spPr>
          <a:xfrm>
            <a:off x="6096000" y="264743"/>
            <a:ext cx="4389617" cy="2852857"/>
          </a:xfrm>
          <a:prstGeom prst="rect">
            <a:avLst/>
          </a:prstGeom>
        </p:spPr>
      </p:pic>
      <p:grpSp>
        <p:nvGrpSpPr>
          <p:cNvPr id="8" name="Group 7">
            <a:extLst>
              <a:ext uri="{FF2B5EF4-FFF2-40B4-BE49-F238E27FC236}">
                <a16:creationId xmlns:a16="http://schemas.microsoft.com/office/drawing/2014/main" id="{FF25AB45-A4FC-14F1-0AF0-FFC912BC41D1}"/>
              </a:ext>
            </a:extLst>
          </p:cNvPr>
          <p:cNvGrpSpPr/>
          <p:nvPr/>
        </p:nvGrpSpPr>
        <p:grpSpPr>
          <a:xfrm>
            <a:off x="4249528" y="3296933"/>
            <a:ext cx="7772400" cy="3397345"/>
            <a:chOff x="4249528" y="3296933"/>
            <a:chExt cx="7772400" cy="3397345"/>
          </a:xfrm>
        </p:grpSpPr>
        <p:pic>
          <p:nvPicPr>
            <p:cNvPr id="4" name="Picture 3" descr="A screenshot of a computer screen&#10;&#10;AI-generated content may be incorrect.">
              <a:extLst>
                <a:ext uri="{FF2B5EF4-FFF2-40B4-BE49-F238E27FC236}">
                  <a16:creationId xmlns:a16="http://schemas.microsoft.com/office/drawing/2014/main" id="{09423DA7-D852-9E18-8827-B066DB8C1AEE}"/>
                </a:ext>
              </a:extLst>
            </p:cNvPr>
            <p:cNvPicPr>
              <a:picLocks noChangeAspect="1"/>
            </p:cNvPicPr>
            <p:nvPr/>
          </p:nvPicPr>
          <p:blipFill>
            <a:blip r:embed="rId3"/>
            <a:stretch>
              <a:fillRect/>
            </a:stretch>
          </p:blipFill>
          <p:spPr>
            <a:xfrm>
              <a:off x="4249528" y="3296933"/>
              <a:ext cx="7772400" cy="3094902"/>
            </a:xfrm>
            <a:prstGeom prst="rect">
              <a:avLst/>
            </a:prstGeom>
          </p:spPr>
        </p:pic>
        <p:sp>
          <p:nvSpPr>
            <p:cNvPr id="7" name="TextBox 6">
              <a:extLst>
                <a:ext uri="{FF2B5EF4-FFF2-40B4-BE49-F238E27FC236}">
                  <a16:creationId xmlns:a16="http://schemas.microsoft.com/office/drawing/2014/main" id="{D4E6A90C-ED11-D4F1-B146-1F4EB2CE6FB2}"/>
                </a:ext>
              </a:extLst>
            </p:cNvPr>
            <p:cNvSpPr txBox="1"/>
            <p:nvPr/>
          </p:nvSpPr>
          <p:spPr>
            <a:xfrm>
              <a:off x="9806257" y="6448057"/>
              <a:ext cx="2215671" cy="246221"/>
            </a:xfrm>
            <a:prstGeom prst="rect">
              <a:avLst/>
            </a:prstGeom>
            <a:noFill/>
          </p:spPr>
          <p:txBody>
            <a:bodyPr wrap="none" rtlCol="0">
              <a:spAutoFit/>
            </a:bodyPr>
            <a:lstStyle/>
            <a:p>
              <a:pPr algn="r"/>
              <a:r>
                <a:rPr lang="en-US" sz="1000" b="1" dirty="0">
                  <a:latin typeface="Perpetua Titling MT" panose="02020502060505020804" pitchFamily="18" charset="77"/>
                </a:rPr>
                <a:t>DAN WALKER, UK ARC NODE</a:t>
              </a:r>
            </a:p>
          </p:txBody>
        </p:sp>
      </p:grpSp>
    </p:spTree>
    <p:extLst>
      <p:ext uri="{BB962C8B-B14F-4D97-AF65-F5344CB8AC3E}">
        <p14:creationId xmlns:p14="http://schemas.microsoft.com/office/powerpoint/2010/main" val="1596889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C9C144EE-4E4B-7867-43CB-CCF5CB7A523E}"/>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6ADE95CD-A7C3-07DB-E4B7-2A99D3F3819C}"/>
              </a:ext>
            </a:extLst>
          </p:cNvPr>
          <p:cNvSpPr/>
          <p:nvPr/>
        </p:nvSpPr>
        <p:spPr>
          <a:xfrm>
            <a:off x="482590" y="878201"/>
            <a:ext cx="3823192" cy="540685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r>
              <a:rPr lang="en-US" sz="2000" b="1" i="1" u="none" strike="noStrike" spc="0" dirty="0">
                <a:ln>
                  <a:noFill/>
                </a:ln>
              </a:rPr>
              <a:t>Project 2024.1.00310.S</a:t>
            </a:r>
          </a:p>
          <a:p>
            <a:pPr marR="0" lvl="0">
              <a:lnSpc>
                <a:spcPct val="90000"/>
              </a:lnSpc>
              <a:spcBef>
                <a:spcPts val="0"/>
              </a:spcBef>
              <a:spcAft>
                <a:spcPts val="600"/>
              </a:spcAft>
              <a:tabLst/>
            </a:pPr>
            <a:endParaRPr lang="en-US" sz="1700" b="1" i="1" dirty="0"/>
          </a:p>
          <a:p>
            <a:pPr marR="0" lvl="0">
              <a:lnSpc>
                <a:spcPct val="90000"/>
              </a:lnSpc>
              <a:spcBef>
                <a:spcPts val="0"/>
              </a:spcBef>
              <a:spcAft>
                <a:spcPts val="600"/>
              </a:spcAft>
              <a:tabLst/>
            </a:pPr>
            <a:r>
              <a:rPr lang="en-US" sz="1700" b="1" i="1" dirty="0"/>
              <a:t>Goals:</a:t>
            </a:r>
          </a:p>
          <a:p>
            <a:pPr marL="400050" marR="0" lvl="0" indent="-400050">
              <a:lnSpc>
                <a:spcPct val="90000"/>
              </a:lnSpc>
              <a:spcBef>
                <a:spcPts val="0"/>
              </a:spcBef>
              <a:spcAft>
                <a:spcPts val="600"/>
              </a:spcAft>
              <a:buAutoNum type="romanLcParenBoth"/>
              <a:tabLst/>
            </a:pPr>
            <a:r>
              <a:rPr lang="en-US" sz="1700" i="1" u="none" strike="noStrike" spc="0" dirty="0">
                <a:ln>
                  <a:noFill/>
                </a:ln>
              </a:rPr>
              <a:t>Look for axions signature (primary)</a:t>
            </a:r>
          </a:p>
          <a:p>
            <a:pPr marL="400050" marR="0" lvl="0" indent="-400050">
              <a:lnSpc>
                <a:spcPct val="90000"/>
              </a:lnSpc>
              <a:spcBef>
                <a:spcPts val="0"/>
              </a:spcBef>
              <a:spcAft>
                <a:spcPts val="600"/>
              </a:spcAft>
              <a:buAutoNum type="romanLcParenBoth"/>
              <a:tabLst/>
            </a:pPr>
            <a:r>
              <a:rPr lang="en-US" sz="1700" i="1" u="none" strike="noStrike" spc="0" dirty="0">
                <a:ln>
                  <a:noFill/>
                </a:ln>
              </a:rPr>
              <a:t>probe SGR</a:t>
            </a:r>
            <a:r>
              <a:rPr lang="en-US" sz="1700" i="1" dirty="0"/>
              <a:t> </a:t>
            </a:r>
            <a:r>
              <a:rPr lang="en-US" sz="1700" i="1" u="none" strike="noStrike" spc="0" dirty="0">
                <a:ln>
                  <a:noFill/>
                </a:ln>
              </a:rPr>
              <a:t>1745-2900 continuum emission to study the spectral and temporal evolution of the radio-mm emission of its outburst;</a:t>
            </a:r>
          </a:p>
          <a:p>
            <a:pPr marL="400050" marR="0" lvl="0" indent="-400050">
              <a:lnSpc>
                <a:spcPct val="90000"/>
              </a:lnSpc>
              <a:spcBef>
                <a:spcPts val="0"/>
              </a:spcBef>
              <a:spcAft>
                <a:spcPts val="600"/>
              </a:spcAft>
              <a:buAutoNum type="romanLcParenBoth" startAt="3"/>
              <a:tabLst/>
            </a:pPr>
            <a:r>
              <a:rPr lang="en-US" sz="1700" i="1" u="none" strike="noStrike" spc="0" dirty="0">
                <a:ln>
                  <a:noFill/>
                </a:ln>
              </a:rPr>
              <a:t>observe </a:t>
            </a:r>
            <a:r>
              <a:rPr lang="en-US" sz="1700" i="1" u="none" strike="noStrike" spc="0" dirty="0" err="1">
                <a:ln>
                  <a:noFill/>
                </a:ln>
              </a:rPr>
              <a:t>SgrA</a:t>
            </a:r>
            <a:r>
              <a:rPr lang="en-US" sz="1700" i="1" u="none" strike="noStrike" spc="0" dirty="0">
                <a:ln>
                  <a:noFill/>
                </a:ln>
              </a:rPr>
              <a:t>* with high angular resolution in band 4 for the first time, searching for a possible jet-like feature or flares;</a:t>
            </a:r>
          </a:p>
          <a:p>
            <a:pPr marL="400050" marR="0" lvl="0" indent="-400050">
              <a:lnSpc>
                <a:spcPct val="90000"/>
              </a:lnSpc>
              <a:spcBef>
                <a:spcPts val="0"/>
              </a:spcBef>
              <a:spcAft>
                <a:spcPts val="600"/>
              </a:spcAft>
              <a:buAutoNum type="romanLcParenBoth" startAt="3"/>
              <a:tabLst/>
            </a:pPr>
            <a:r>
              <a:rPr lang="en-US" sz="1700" i="1" u="none" strike="noStrike" spc="0" dirty="0">
                <a:ln>
                  <a:noFill/>
                </a:ln>
              </a:rPr>
              <a:t>search for diffuse emission in the region probing dust distribution.</a:t>
            </a:r>
          </a:p>
        </p:txBody>
      </p:sp>
      <p:pic>
        <p:nvPicPr>
          <p:cNvPr id="6" name="Picture 5" descr="A yellow and black sign with a black and yellow sign&#10;&#10;AI-generated content may be incorrect.">
            <a:extLst>
              <a:ext uri="{FF2B5EF4-FFF2-40B4-BE49-F238E27FC236}">
                <a16:creationId xmlns:a16="http://schemas.microsoft.com/office/drawing/2014/main" id="{9C57FDC4-506C-F173-7B9A-30A1E46EBED3}"/>
              </a:ext>
            </a:extLst>
          </p:cNvPr>
          <p:cNvPicPr>
            <a:picLocks noChangeAspect="1"/>
          </p:cNvPicPr>
          <p:nvPr/>
        </p:nvPicPr>
        <p:blipFill>
          <a:blip r:embed="rId2"/>
          <a:stretch>
            <a:fillRect/>
          </a:stretch>
        </p:blipFill>
        <p:spPr>
          <a:xfrm>
            <a:off x="6096000" y="264743"/>
            <a:ext cx="4389617" cy="2852857"/>
          </a:xfrm>
          <a:prstGeom prst="rect">
            <a:avLst/>
          </a:prstGeom>
        </p:spPr>
      </p:pic>
      <p:pic>
        <p:nvPicPr>
          <p:cNvPr id="5" name="Picture 4" descr="A screenshot of a computer screen&#10;&#10;AI-generated content may be incorrect.">
            <a:extLst>
              <a:ext uri="{FF2B5EF4-FFF2-40B4-BE49-F238E27FC236}">
                <a16:creationId xmlns:a16="http://schemas.microsoft.com/office/drawing/2014/main" id="{17E30717-203C-386D-EFE7-7FD7A2E72F49}"/>
              </a:ext>
            </a:extLst>
          </p:cNvPr>
          <p:cNvPicPr>
            <a:picLocks noChangeAspect="1"/>
          </p:cNvPicPr>
          <p:nvPr/>
        </p:nvPicPr>
        <p:blipFill>
          <a:blip r:embed="rId3"/>
          <a:stretch>
            <a:fillRect/>
          </a:stretch>
        </p:blipFill>
        <p:spPr>
          <a:xfrm>
            <a:off x="4138915" y="2666269"/>
            <a:ext cx="7772400" cy="4112184"/>
          </a:xfrm>
          <a:prstGeom prst="rect">
            <a:avLst/>
          </a:prstGeom>
        </p:spPr>
      </p:pic>
      <p:sp>
        <p:nvSpPr>
          <p:cNvPr id="10" name="TextBox 9">
            <a:extLst>
              <a:ext uri="{FF2B5EF4-FFF2-40B4-BE49-F238E27FC236}">
                <a16:creationId xmlns:a16="http://schemas.microsoft.com/office/drawing/2014/main" id="{03407C32-9520-EBB4-0241-0AA72765E9AB}"/>
              </a:ext>
            </a:extLst>
          </p:cNvPr>
          <p:cNvSpPr txBox="1"/>
          <p:nvPr/>
        </p:nvSpPr>
        <p:spPr>
          <a:xfrm>
            <a:off x="9806257" y="6448057"/>
            <a:ext cx="2215671" cy="246221"/>
          </a:xfrm>
          <a:prstGeom prst="rect">
            <a:avLst/>
          </a:prstGeom>
          <a:noFill/>
        </p:spPr>
        <p:txBody>
          <a:bodyPr wrap="none" rtlCol="0">
            <a:spAutoFit/>
          </a:bodyPr>
          <a:lstStyle/>
          <a:p>
            <a:pPr algn="r"/>
            <a:r>
              <a:rPr lang="en-US" sz="1000" b="1" dirty="0">
                <a:latin typeface="Perpetua Titling MT" panose="02020502060505020804" pitchFamily="18" charset="77"/>
              </a:rPr>
              <a:t>DAN WALKER, UK ARC NODE</a:t>
            </a:r>
          </a:p>
        </p:txBody>
      </p:sp>
    </p:spTree>
    <p:extLst>
      <p:ext uri="{BB962C8B-B14F-4D97-AF65-F5344CB8AC3E}">
        <p14:creationId xmlns:p14="http://schemas.microsoft.com/office/powerpoint/2010/main" val="10533455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AI-generated content may be incorrect.">
            <a:extLst>
              <a:ext uri="{FF2B5EF4-FFF2-40B4-BE49-F238E27FC236}">
                <a16:creationId xmlns:a16="http://schemas.microsoft.com/office/drawing/2014/main" id="{E555291A-2471-A0CF-FE22-A9CEEE82385A}"/>
              </a:ext>
            </a:extLst>
          </p:cNvPr>
          <p:cNvPicPr>
            <a:picLocks noChangeAspect="1"/>
          </p:cNvPicPr>
          <p:nvPr/>
        </p:nvPicPr>
        <p:blipFill>
          <a:blip r:embed="rId2"/>
          <a:stretch>
            <a:fillRect/>
          </a:stretch>
        </p:blipFill>
        <p:spPr>
          <a:xfrm>
            <a:off x="4419600" y="92229"/>
            <a:ext cx="7772400" cy="3336771"/>
          </a:xfrm>
          <a:prstGeom prst="rect">
            <a:avLst/>
          </a:prstGeom>
        </p:spPr>
      </p:pic>
      <p:pic>
        <p:nvPicPr>
          <p:cNvPr id="5" name="Picture 4" descr="A screenshot of a computer&#10;&#10;AI-generated content may be incorrect.">
            <a:extLst>
              <a:ext uri="{FF2B5EF4-FFF2-40B4-BE49-F238E27FC236}">
                <a16:creationId xmlns:a16="http://schemas.microsoft.com/office/drawing/2014/main" id="{091E59E6-8865-8C46-47F8-AC6B4D17E5E7}"/>
              </a:ext>
            </a:extLst>
          </p:cNvPr>
          <p:cNvPicPr>
            <a:picLocks noChangeAspect="1"/>
          </p:cNvPicPr>
          <p:nvPr/>
        </p:nvPicPr>
        <p:blipFill>
          <a:blip r:embed="rId3"/>
          <a:stretch>
            <a:fillRect/>
          </a:stretch>
        </p:blipFill>
        <p:spPr>
          <a:xfrm>
            <a:off x="4419600" y="3474089"/>
            <a:ext cx="7772400" cy="3291682"/>
          </a:xfrm>
          <a:prstGeom prst="rect">
            <a:avLst/>
          </a:prstGeom>
        </p:spPr>
      </p:pic>
      <p:sp>
        <p:nvSpPr>
          <p:cNvPr id="6" name="TextBox 4">
            <a:extLst>
              <a:ext uri="{FF2B5EF4-FFF2-40B4-BE49-F238E27FC236}">
                <a16:creationId xmlns:a16="http://schemas.microsoft.com/office/drawing/2014/main" id="{E92B71A5-378D-8FC6-9C2E-2B9DDC43A94E}"/>
              </a:ext>
            </a:extLst>
          </p:cNvPr>
          <p:cNvSpPr/>
          <p:nvPr/>
        </p:nvSpPr>
        <p:spPr>
          <a:xfrm>
            <a:off x="436291" y="1459726"/>
            <a:ext cx="3823192" cy="311227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r>
              <a:rPr lang="en-US" sz="2000" b="1" i="1" u="none" strike="noStrike" spc="0" dirty="0">
                <a:ln>
                  <a:noFill/>
                </a:ln>
              </a:rPr>
              <a:t>ALMA spectral scans</a:t>
            </a:r>
          </a:p>
          <a:p>
            <a:pPr marR="0" lvl="0">
              <a:lnSpc>
                <a:spcPct val="90000"/>
              </a:lnSpc>
              <a:spcBef>
                <a:spcPts val="0"/>
              </a:spcBef>
              <a:spcAft>
                <a:spcPts val="600"/>
              </a:spcAft>
              <a:tabLst/>
            </a:pPr>
            <a:endParaRPr lang="en-US" sz="1700" b="1" i="1" dirty="0"/>
          </a:p>
          <a:p>
            <a:pPr marR="0" lvl="0">
              <a:lnSpc>
                <a:spcPct val="90000"/>
              </a:lnSpc>
              <a:spcBef>
                <a:spcPts val="0"/>
              </a:spcBef>
              <a:spcAft>
                <a:spcPts val="600"/>
              </a:spcAft>
              <a:tabLst/>
            </a:pPr>
            <a:r>
              <a:rPr lang="en-US" sz="1700" i="1" u="none" strike="noStrike" spc="0" dirty="0">
                <a:ln>
                  <a:noFill/>
                </a:ln>
              </a:rPr>
              <a:t>Cover wide spectral ranges</a:t>
            </a:r>
          </a:p>
          <a:p>
            <a:pPr marR="0" lvl="0">
              <a:lnSpc>
                <a:spcPct val="90000"/>
              </a:lnSpc>
              <a:spcBef>
                <a:spcPts val="0"/>
              </a:spcBef>
              <a:spcAft>
                <a:spcPts val="600"/>
              </a:spcAft>
              <a:tabLst/>
            </a:pPr>
            <a:endParaRPr lang="en-US" sz="1700" i="1" u="none" strike="noStrike" spc="0" dirty="0">
              <a:ln>
                <a:noFill/>
              </a:ln>
            </a:endParaRPr>
          </a:p>
          <a:p>
            <a:pPr marR="0" lvl="0">
              <a:lnSpc>
                <a:spcPct val="90000"/>
              </a:lnSpc>
              <a:spcBef>
                <a:spcPts val="0"/>
              </a:spcBef>
              <a:spcAft>
                <a:spcPts val="600"/>
              </a:spcAft>
              <a:tabLst/>
            </a:pPr>
            <a:r>
              <a:rPr lang="en-US" sz="1700" i="1" dirty="0"/>
              <a:t>Set up as a single Science Goal but broken down into individual SBs</a:t>
            </a:r>
          </a:p>
          <a:p>
            <a:pPr marR="0" lvl="0">
              <a:lnSpc>
                <a:spcPct val="90000"/>
              </a:lnSpc>
              <a:spcBef>
                <a:spcPts val="0"/>
              </a:spcBef>
              <a:spcAft>
                <a:spcPts val="600"/>
              </a:spcAft>
              <a:tabLst/>
            </a:pPr>
            <a:endParaRPr lang="en-US" sz="1700" i="1" u="none" strike="noStrike" spc="0" dirty="0">
              <a:ln>
                <a:noFill/>
              </a:ln>
            </a:endParaRPr>
          </a:p>
          <a:p>
            <a:pPr marR="0" lvl="0">
              <a:lnSpc>
                <a:spcPct val="90000"/>
              </a:lnSpc>
              <a:spcBef>
                <a:spcPts val="0"/>
              </a:spcBef>
              <a:spcAft>
                <a:spcPts val="600"/>
              </a:spcAft>
              <a:tabLst/>
            </a:pPr>
            <a:r>
              <a:rPr lang="en-US" sz="1700" i="1" u="none" strike="noStrike" spc="0" dirty="0">
                <a:ln>
                  <a:noFill/>
                </a:ln>
              </a:rPr>
              <a:t>Project covering large parts of </a:t>
            </a:r>
            <a:r>
              <a:rPr lang="en-US" sz="1700" i="1" dirty="0"/>
              <a:t>ALMA Bands 3 &amp; 4</a:t>
            </a:r>
            <a:endParaRPr lang="en-US" sz="1700" i="1" u="none" strike="noStrike" spc="0" dirty="0">
              <a:ln>
                <a:noFill/>
              </a:ln>
            </a:endParaRPr>
          </a:p>
        </p:txBody>
      </p:sp>
    </p:spTree>
    <p:extLst>
      <p:ext uri="{BB962C8B-B14F-4D97-AF65-F5344CB8AC3E}">
        <p14:creationId xmlns:p14="http://schemas.microsoft.com/office/powerpoint/2010/main" val="1915796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DF915A-D55F-72D0-1BE9-11080818C156}"/>
            </a:ext>
          </a:extLst>
        </p:cNvPr>
        <p:cNvGrpSpPr/>
        <p:nvPr/>
      </p:nvGrpSpPr>
      <p:grpSpPr>
        <a:xfrm>
          <a:off x="0" y="0"/>
          <a:ext cx="0" cy="0"/>
          <a:chOff x="0" y="0"/>
          <a:chExt cx="0" cy="0"/>
        </a:xfrm>
      </p:grpSpPr>
    </p:spTree>
    <p:extLst>
      <p:ext uri="{BB962C8B-B14F-4D97-AF65-F5344CB8AC3E}">
        <p14:creationId xmlns:p14="http://schemas.microsoft.com/office/powerpoint/2010/main" val="42888042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 name="Title 3"/>
          <p:cNvSpPr txBox="1">
            <a:spLocks noGrp="1"/>
          </p:cNvSpPr>
          <p:nvPr>
            <p:ph type="title"/>
          </p:nvPr>
        </p:nvSpPr>
        <p:spPr>
          <a:prstGeom prst="rect">
            <a:avLst/>
          </a:prstGeom>
        </p:spPr>
        <p:txBody>
          <a:bodyPr>
            <a:normAutofit fontScale="90000"/>
          </a:bodyPr>
          <a:lstStyle>
            <a:lvl1pPr algn="ctr">
              <a:defRPr sz="5000" b="0" spc="-200">
                <a:latin typeface="Arial Rounded MT Bold"/>
                <a:ea typeface="Arial Rounded MT Bold"/>
                <a:cs typeface="Arial Rounded MT Bold"/>
                <a:sym typeface="Arial Rounded MT Bold"/>
              </a:defRPr>
            </a:lvl1pPr>
          </a:lstStyle>
          <a:p>
            <a:r>
              <a:rPr lang="en-US" dirty="0"/>
              <a:t>ALMA’s</a:t>
            </a:r>
            <a:r>
              <a:rPr dirty="0"/>
              <a:t> Wideband Sensitivity Upgrade</a:t>
            </a:r>
          </a:p>
        </p:txBody>
      </p:sp>
      <p:sp>
        <p:nvSpPr>
          <p:cNvPr id="1260" name="Available bandwidth…"/>
          <p:cNvSpPr txBox="1"/>
          <p:nvPr/>
        </p:nvSpPr>
        <p:spPr>
          <a:xfrm>
            <a:off x="1791527" y="1465860"/>
            <a:ext cx="4922925" cy="1580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ormAutofit/>
          </a:bodyPr>
          <a:lstStyle/>
          <a:p>
            <a:pPr>
              <a:buSzPct val="123000"/>
              <a:defRPr b="1"/>
            </a:pPr>
            <a:r>
              <a:rPr sz="2000" dirty="0"/>
              <a:t>Instantaneous bandwidth</a:t>
            </a:r>
          </a:p>
          <a:p>
            <a:pPr>
              <a:buSzPct val="123000"/>
              <a:defRPr>
                <a:solidFill>
                  <a:srgbClr val="929292"/>
                </a:solidFill>
              </a:defRPr>
            </a:pPr>
            <a:r>
              <a:rPr sz="2000" dirty="0"/>
              <a:t>Correlated bandwidth</a:t>
            </a:r>
          </a:p>
          <a:p>
            <a:pPr>
              <a:buSzPct val="123000"/>
              <a:defRPr>
                <a:solidFill>
                  <a:srgbClr val="929292"/>
                </a:solidFill>
              </a:defRPr>
            </a:pPr>
            <a:r>
              <a:rPr sz="2000" dirty="0"/>
              <a:t>Observing speed</a:t>
            </a:r>
          </a:p>
        </p:txBody>
      </p:sp>
      <p:sp>
        <p:nvSpPr>
          <p:cNvPr id="1261" name="TextBox 7"/>
          <p:cNvSpPr txBox="1"/>
          <p:nvPr/>
        </p:nvSpPr>
        <p:spPr>
          <a:xfrm>
            <a:off x="2886079" y="6249798"/>
            <a:ext cx="6419843" cy="3519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2146" rIns="32146">
            <a:spAutoFit/>
          </a:bodyPr>
          <a:lstStyle>
            <a:lvl1pPr indent="609584" algn="ctr">
              <a:defRPr sz="2400" b="1"/>
            </a:lvl1pPr>
          </a:lstStyle>
          <a:p>
            <a:r>
              <a:rPr sz="1687"/>
              <a:t>Increase of the available IF band width by a factor 2</a:t>
            </a:r>
          </a:p>
        </p:txBody>
      </p:sp>
      <p:pic>
        <p:nvPicPr>
          <p:cNvPr id="1262" name="pasted-movie.png" descr="pasted-movie.png"/>
          <p:cNvPicPr>
            <a:picLocks noChangeAspect="1"/>
          </p:cNvPicPr>
          <p:nvPr/>
        </p:nvPicPr>
        <p:blipFill>
          <a:blip r:embed="rId3"/>
          <a:stretch>
            <a:fillRect/>
          </a:stretch>
        </p:blipFill>
        <p:spPr>
          <a:xfrm>
            <a:off x="4305598" y="2251956"/>
            <a:ext cx="6087058" cy="3748795"/>
          </a:xfrm>
          <a:prstGeom prst="rect">
            <a:avLst/>
          </a:prstGeom>
          <a:ln w="12700">
            <a:miter lim="400000"/>
          </a:ln>
        </p:spPr>
      </p:pic>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6" name="Title 3"/>
          <p:cNvSpPr txBox="1">
            <a:spLocks noGrp="1"/>
          </p:cNvSpPr>
          <p:nvPr>
            <p:ph type="title"/>
          </p:nvPr>
        </p:nvSpPr>
        <p:spPr>
          <a:prstGeom prst="rect">
            <a:avLst/>
          </a:prstGeom>
        </p:spPr>
        <p:txBody>
          <a:bodyPr>
            <a:normAutofit fontScale="90000"/>
          </a:bodyPr>
          <a:lstStyle>
            <a:lvl1pPr algn="ctr">
              <a:defRPr sz="5000" b="0" spc="-200">
                <a:latin typeface="Arial Rounded MT Bold"/>
                <a:ea typeface="Arial Rounded MT Bold"/>
                <a:cs typeface="Arial Rounded MT Bold"/>
                <a:sym typeface="Arial Rounded MT Bold"/>
              </a:defRPr>
            </a:lvl1pPr>
          </a:lstStyle>
          <a:p>
            <a:r>
              <a:rPr lang="en-US" dirty="0"/>
              <a:t>ALMA’s</a:t>
            </a:r>
            <a:r>
              <a:rPr dirty="0"/>
              <a:t> Wideband Sensitivity Upgrade</a:t>
            </a:r>
          </a:p>
        </p:txBody>
      </p:sp>
      <p:sp>
        <p:nvSpPr>
          <p:cNvPr id="1267" name="Available bandwidth…"/>
          <p:cNvSpPr txBox="1"/>
          <p:nvPr/>
        </p:nvSpPr>
        <p:spPr>
          <a:xfrm>
            <a:off x="1791527" y="1465860"/>
            <a:ext cx="4922925" cy="1580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ormAutofit/>
          </a:bodyPr>
          <a:lstStyle/>
          <a:p>
            <a:pPr>
              <a:buSzPct val="123000"/>
              <a:defRPr b="1"/>
            </a:pPr>
            <a:r>
              <a:rPr lang="en-US" sz="2000" dirty="0"/>
              <a:t>Instantaneous</a:t>
            </a:r>
            <a:r>
              <a:rPr sz="2000" dirty="0"/>
              <a:t> bandwidth</a:t>
            </a:r>
          </a:p>
          <a:p>
            <a:pPr>
              <a:buSzPct val="123000"/>
              <a:defRPr>
                <a:solidFill>
                  <a:srgbClr val="929292"/>
                </a:solidFill>
              </a:defRPr>
            </a:pPr>
            <a:r>
              <a:rPr sz="2000" dirty="0"/>
              <a:t>Correlated bandwidth</a:t>
            </a:r>
          </a:p>
          <a:p>
            <a:pPr>
              <a:buSzPct val="123000"/>
              <a:defRPr>
                <a:solidFill>
                  <a:srgbClr val="929292"/>
                </a:solidFill>
              </a:defRPr>
            </a:pPr>
            <a:r>
              <a:rPr sz="2000" dirty="0"/>
              <a:t>Observing speed</a:t>
            </a:r>
          </a:p>
        </p:txBody>
      </p:sp>
      <p:pic>
        <p:nvPicPr>
          <p:cNvPr id="1268" name="Screenshot 2024-10-25 at 12.35.54.png" descr="Screenshot 2024-10-25 at 12.35.54.png"/>
          <p:cNvPicPr>
            <a:picLocks noChangeAspect="1"/>
          </p:cNvPicPr>
          <p:nvPr/>
        </p:nvPicPr>
        <p:blipFill>
          <a:blip r:embed="rId3"/>
          <a:stretch>
            <a:fillRect/>
          </a:stretch>
        </p:blipFill>
        <p:spPr>
          <a:xfrm>
            <a:off x="1122321" y="2791423"/>
            <a:ext cx="10231479" cy="7168255"/>
          </a:xfrm>
          <a:prstGeom prst="rect">
            <a:avLst/>
          </a:prstGeom>
          <a:ln w="12700">
            <a:miter lim="400000"/>
          </a:ln>
        </p:spPr>
      </p:pic>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2" name="Title 3"/>
          <p:cNvSpPr txBox="1">
            <a:spLocks noGrp="1"/>
          </p:cNvSpPr>
          <p:nvPr>
            <p:ph type="title"/>
          </p:nvPr>
        </p:nvSpPr>
        <p:spPr>
          <a:prstGeom prst="rect">
            <a:avLst/>
          </a:prstGeom>
        </p:spPr>
        <p:txBody>
          <a:bodyPr>
            <a:normAutofit fontScale="90000"/>
          </a:bodyPr>
          <a:lstStyle>
            <a:lvl1pPr algn="ctr">
              <a:defRPr sz="5000" b="0" spc="-200">
                <a:latin typeface="Arial Rounded MT Bold"/>
                <a:ea typeface="Arial Rounded MT Bold"/>
                <a:cs typeface="Arial Rounded MT Bold"/>
                <a:sym typeface="Arial Rounded MT Bold"/>
              </a:defRPr>
            </a:lvl1pPr>
          </a:lstStyle>
          <a:p>
            <a:r>
              <a:rPr lang="en-US" dirty="0"/>
              <a:t>ALMA’s</a:t>
            </a:r>
            <a:r>
              <a:rPr dirty="0"/>
              <a:t> Wideband Sensitivity Upgrade</a:t>
            </a:r>
          </a:p>
        </p:txBody>
      </p:sp>
      <p:sp>
        <p:nvSpPr>
          <p:cNvPr id="1273" name="Available bandwidth…"/>
          <p:cNvSpPr txBox="1"/>
          <p:nvPr/>
        </p:nvSpPr>
        <p:spPr>
          <a:xfrm>
            <a:off x="1791527" y="1465860"/>
            <a:ext cx="4922925" cy="1580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ormAutofit/>
          </a:bodyPr>
          <a:lstStyle/>
          <a:p>
            <a:pPr>
              <a:buSzPct val="123000"/>
              <a:defRPr b="1">
                <a:solidFill>
                  <a:srgbClr val="808080"/>
                </a:solidFill>
              </a:defRPr>
            </a:pPr>
            <a:r>
              <a:rPr sz="2000" dirty="0"/>
              <a:t>Instantaneous bandwidth</a:t>
            </a:r>
          </a:p>
          <a:p>
            <a:pPr>
              <a:buSzPct val="123000"/>
              <a:defRPr b="1"/>
            </a:pPr>
            <a:r>
              <a:rPr sz="2000" dirty="0"/>
              <a:t>Correlated bandwidth</a:t>
            </a:r>
            <a:endParaRPr sz="2000" dirty="0">
              <a:solidFill>
                <a:srgbClr val="929292"/>
              </a:solidFill>
            </a:endParaRPr>
          </a:p>
          <a:p>
            <a:pPr>
              <a:buSzPct val="123000"/>
              <a:defRPr>
                <a:solidFill>
                  <a:srgbClr val="929292"/>
                </a:solidFill>
              </a:defRPr>
            </a:pPr>
            <a:r>
              <a:rPr sz="2000" dirty="0"/>
              <a:t>Observing speed</a:t>
            </a:r>
          </a:p>
        </p:txBody>
      </p:sp>
      <p:sp>
        <p:nvSpPr>
          <p:cNvPr id="1274" name="テキスト ボックス 7"/>
          <p:cNvSpPr txBox="1"/>
          <p:nvPr/>
        </p:nvSpPr>
        <p:spPr>
          <a:xfrm>
            <a:off x="5560218" y="1706648"/>
            <a:ext cx="6222901" cy="13234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2146" rIns="32146">
            <a:spAutoFit/>
          </a:bodyPr>
          <a:lstStyle/>
          <a:p>
            <a:pPr>
              <a:defRPr sz="2000" b="1"/>
            </a:pPr>
            <a:r>
              <a:rPr sz="2000" dirty="0"/>
              <a:t>Increase of correlated bandwidth by factors 4 to 70</a:t>
            </a:r>
          </a:p>
          <a:p>
            <a:pPr>
              <a:defRPr sz="2000" b="1"/>
            </a:pPr>
            <a:r>
              <a:rPr sz="2000" dirty="0"/>
              <a:t>Current ALMA: need to choose narrow bandwidth for high spectral resolution</a:t>
            </a:r>
          </a:p>
          <a:p>
            <a:pPr>
              <a:defRPr sz="2000" b="1"/>
            </a:pPr>
            <a:r>
              <a:rPr sz="2000" dirty="0"/>
              <a:t>ALMA 2030: 0.1-0.2 km/s resolution across 16 GHz BW</a:t>
            </a:r>
          </a:p>
        </p:txBody>
      </p:sp>
      <p:pic>
        <p:nvPicPr>
          <p:cNvPr id="1275" name="pasted-movie.png" descr="pasted-movie.png"/>
          <p:cNvPicPr>
            <a:picLocks noChangeAspect="1"/>
          </p:cNvPicPr>
          <p:nvPr/>
        </p:nvPicPr>
        <p:blipFill>
          <a:blip r:embed="rId3"/>
          <a:stretch>
            <a:fillRect/>
          </a:stretch>
        </p:blipFill>
        <p:spPr>
          <a:xfrm>
            <a:off x="2769691" y="3223617"/>
            <a:ext cx="5581055" cy="3286125"/>
          </a:xfrm>
          <a:prstGeom prst="rect">
            <a:avLst/>
          </a:prstGeom>
          <a:ln w="12700">
            <a:miter lim="400000"/>
          </a:ln>
        </p:spPr>
      </p:pic>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9" name="Title 3"/>
          <p:cNvSpPr txBox="1">
            <a:spLocks noGrp="1"/>
          </p:cNvSpPr>
          <p:nvPr>
            <p:ph type="title"/>
          </p:nvPr>
        </p:nvSpPr>
        <p:spPr>
          <a:prstGeom prst="rect">
            <a:avLst/>
          </a:prstGeom>
        </p:spPr>
        <p:txBody>
          <a:bodyPr>
            <a:normAutofit fontScale="90000"/>
          </a:bodyPr>
          <a:lstStyle>
            <a:lvl1pPr algn="ctr">
              <a:defRPr sz="5000" b="0" spc="-200">
                <a:latin typeface="Arial Rounded MT Bold"/>
                <a:ea typeface="Arial Rounded MT Bold"/>
                <a:cs typeface="Arial Rounded MT Bold"/>
                <a:sym typeface="Arial Rounded MT Bold"/>
              </a:defRPr>
            </a:lvl1pPr>
          </a:lstStyle>
          <a:p>
            <a:r>
              <a:rPr lang="en-US" dirty="0"/>
              <a:t>ALMA’s</a:t>
            </a:r>
            <a:r>
              <a:rPr dirty="0"/>
              <a:t> Wideband Sensitivity Upgrade</a:t>
            </a:r>
          </a:p>
        </p:txBody>
      </p:sp>
      <p:sp>
        <p:nvSpPr>
          <p:cNvPr id="1280" name="Available bandwidth…"/>
          <p:cNvSpPr txBox="1"/>
          <p:nvPr/>
        </p:nvSpPr>
        <p:spPr>
          <a:xfrm>
            <a:off x="1791527" y="1465860"/>
            <a:ext cx="4922925" cy="1580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ormAutofit/>
          </a:bodyPr>
          <a:lstStyle/>
          <a:p>
            <a:pPr>
              <a:buSzPct val="123000"/>
              <a:defRPr b="1">
                <a:solidFill>
                  <a:srgbClr val="808080"/>
                </a:solidFill>
              </a:defRPr>
            </a:pPr>
            <a:r>
              <a:rPr lang="en-US" sz="2000" dirty="0"/>
              <a:t>Instantaneous</a:t>
            </a:r>
            <a:r>
              <a:rPr sz="2000" dirty="0"/>
              <a:t> bandwidth</a:t>
            </a:r>
          </a:p>
          <a:p>
            <a:pPr>
              <a:buSzPct val="123000"/>
              <a:defRPr b="1"/>
            </a:pPr>
            <a:r>
              <a:rPr sz="2000" dirty="0"/>
              <a:t>Correlated bandwidth</a:t>
            </a:r>
            <a:endParaRPr sz="2000" dirty="0">
              <a:solidFill>
                <a:srgbClr val="929292"/>
              </a:solidFill>
            </a:endParaRPr>
          </a:p>
          <a:p>
            <a:pPr>
              <a:buSzPct val="123000"/>
              <a:defRPr>
                <a:solidFill>
                  <a:srgbClr val="929292"/>
                </a:solidFill>
              </a:defRPr>
            </a:pPr>
            <a:r>
              <a:rPr sz="2000" dirty="0"/>
              <a:t>Observing speed</a:t>
            </a:r>
          </a:p>
        </p:txBody>
      </p:sp>
      <p:pic>
        <p:nvPicPr>
          <p:cNvPr id="1281" name="Screenshot 2024-10-25 at 12.34.18.png" descr="Screenshot 2024-10-25 at 12.34.18.png"/>
          <p:cNvPicPr>
            <a:picLocks noChangeAspect="1"/>
          </p:cNvPicPr>
          <p:nvPr/>
        </p:nvPicPr>
        <p:blipFill>
          <a:blip r:embed="rId3"/>
          <a:stretch>
            <a:fillRect/>
          </a:stretch>
        </p:blipFill>
        <p:spPr>
          <a:xfrm>
            <a:off x="1791527" y="2791423"/>
            <a:ext cx="9144001" cy="6779800"/>
          </a:xfrm>
          <a:prstGeom prst="rect">
            <a:avLst/>
          </a:prstGeom>
          <a:ln w="12700">
            <a:miter lim="400000"/>
          </a:ln>
        </p:spPr>
      </p:pic>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5" name="Title 3"/>
          <p:cNvSpPr txBox="1">
            <a:spLocks noGrp="1"/>
          </p:cNvSpPr>
          <p:nvPr>
            <p:ph type="title"/>
          </p:nvPr>
        </p:nvSpPr>
        <p:spPr>
          <a:prstGeom prst="rect">
            <a:avLst/>
          </a:prstGeom>
        </p:spPr>
        <p:txBody>
          <a:bodyPr>
            <a:normAutofit fontScale="90000"/>
          </a:bodyPr>
          <a:lstStyle>
            <a:lvl1pPr algn="ctr">
              <a:defRPr sz="5000" b="0" spc="-200">
                <a:latin typeface="Arial Rounded MT Bold"/>
                <a:ea typeface="Arial Rounded MT Bold"/>
                <a:cs typeface="Arial Rounded MT Bold"/>
                <a:sym typeface="Arial Rounded MT Bold"/>
              </a:defRPr>
            </a:lvl1pPr>
          </a:lstStyle>
          <a:p>
            <a:r>
              <a:rPr lang="en-US" dirty="0"/>
              <a:t>ALMA’s</a:t>
            </a:r>
            <a:r>
              <a:rPr dirty="0"/>
              <a:t> Wideband Sensitivity Upgrade</a:t>
            </a:r>
          </a:p>
        </p:txBody>
      </p:sp>
      <p:sp>
        <p:nvSpPr>
          <p:cNvPr id="1286" name="Available bandwidth…"/>
          <p:cNvSpPr txBox="1"/>
          <p:nvPr/>
        </p:nvSpPr>
        <p:spPr>
          <a:xfrm>
            <a:off x="1791527" y="1465860"/>
            <a:ext cx="4922925" cy="1580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ormAutofit/>
          </a:bodyPr>
          <a:lstStyle/>
          <a:p>
            <a:pPr>
              <a:buSzPct val="123000"/>
              <a:defRPr b="1">
                <a:solidFill>
                  <a:srgbClr val="808080"/>
                </a:solidFill>
              </a:defRPr>
            </a:pPr>
            <a:r>
              <a:rPr lang="en-US" sz="2000" dirty="0"/>
              <a:t>Instantaneous</a:t>
            </a:r>
            <a:r>
              <a:rPr sz="2000" dirty="0"/>
              <a:t> bandwidth</a:t>
            </a:r>
          </a:p>
          <a:p>
            <a:pPr>
              <a:buSzPct val="123000"/>
              <a:defRPr b="1">
                <a:solidFill>
                  <a:srgbClr val="808080"/>
                </a:solidFill>
              </a:defRPr>
            </a:pPr>
            <a:r>
              <a:rPr sz="2000" dirty="0"/>
              <a:t>Correlated bandwidth</a:t>
            </a:r>
            <a:endParaRPr sz="2000" dirty="0">
              <a:solidFill>
                <a:srgbClr val="929292"/>
              </a:solidFill>
            </a:endParaRPr>
          </a:p>
          <a:p>
            <a:pPr>
              <a:buSzPct val="123000"/>
              <a:defRPr b="1"/>
            </a:pPr>
            <a:r>
              <a:rPr sz="2000" dirty="0"/>
              <a:t>Observing speed</a:t>
            </a:r>
          </a:p>
        </p:txBody>
      </p:sp>
      <p:pic>
        <p:nvPicPr>
          <p:cNvPr id="1287" name="図 3" descr="図 3"/>
          <p:cNvPicPr>
            <a:picLocks noChangeAspect="1"/>
          </p:cNvPicPr>
          <p:nvPr/>
        </p:nvPicPr>
        <p:blipFill>
          <a:blip r:embed="rId2"/>
          <a:srcRect t="10912"/>
          <a:stretch>
            <a:fillRect/>
          </a:stretch>
        </p:blipFill>
        <p:spPr>
          <a:xfrm>
            <a:off x="4890036" y="2147414"/>
            <a:ext cx="5510438" cy="2741991"/>
          </a:xfrm>
          <a:prstGeom prst="rect">
            <a:avLst/>
          </a:prstGeom>
          <a:ln w="12700">
            <a:miter lim="400000"/>
          </a:ln>
        </p:spPr>
      </p:pic>
      <p:sp>
        <p:nvSpPr>
          <p:cNvPr id="1288" name="TextBox 6"/>
          <p:cNvSpPr txBox="1"/>
          <p:nvPr/>
        </p:nvSpPr>
        <p:spPr>
          <a:xfrm>
            <a:off x="2047280" y="5227403"/>
            <a:ext cx="8097441" cy="1015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2146" rIns="32146">
            <a:spAutoFit/>
          </a:bodyPr>
          <a:lstStyle/>
          <a:p>
            <a:pPr marL="107143">
              <a:buSzPct val="100000"/>
              <a:defRPr sz="2400"/>
            </a:pPr>
            <a:r>
              <a:rPr sz="2000" dirty="0"/>
              <a:t>Continuum imaging speed increase by x3 for x2 correlated bandwidth</a:t>
            </a:r>
          </a:p>
          <a:p>
            <a:pPr marL="107143">
              <a:buSzPct val="100000"/>
              <a:defRPr sz="2400"/>
            </a:pPr>
            <a:r>
              <a:rPr sz="2000" dirty="0"/>
              <a:t>Spectral line imaging speed increase by ~ x2-x3</a:t>
            </a:r>
          </a:p>
          <a:p>
            <a:pPr marL="107143">
              <a:buSzPct val="100000"/>
              <a:defRPr sz="2400"/>
            </a:pPr>
            <a:r>
              <a:rPr sz="2000" dirty="0"/>
              <a:t>Spectral scan speed increase by x2-x54</a:t>
            </a:r>
          </a:p>
        </p:txBody>
      </p:sp>
      <p:sp>
        <p:nvSpPr>
          <p:cNvPr id="1289" name="TextBox 4"/>
          <p:cNvSpPr txBox="1"/>
          <p:nvPr/>
        </p:nvSpPr>
        <p:spPr>
          <a:xfrm>
            <a:off x="6555051" y="1543883"/>
            <a:ext cx="3512565" cy="3751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spAutoFit/>
          </a:bodyPr>
          <a:lstStyle>
            <a:lvl1pPr>
              <a:defRPr sz="2800"/>
            </a:lvl1pPr>
          </a:lstStyle>
          <a:p>
            <a:r>
              <a:rPr sz="1969" dirty="0"/>
              <a:t>Increase in spectral scan speed</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5303EE-D968-FEC3-E2FA-B2471A20257C}"/>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78FED08F-0237-001D-23A8-943CB20B3940}"/>
              </a:ext>
            </a:extLst>
          </p:cNvPr>
          <p:cNvSpPr txBox="1"/>
          <p:nvPr/>
        </p:nvSpPr>
        <p:spPr>
          <a:xfrm>
            <a:off x="10521507" y="6611769"/>
            <a:ext cx="1667444" cy="246221"/>
          </a:xfrm>
          <a:prstGeom prst="rect">
            <a:avLst/>
          </a:prstGeom>
          <a:noFill/>
        </p:spPr>
        <p:txBody>
          <a:bodyPr wrap="none" rtlCol="0">
            <a:spAutoFit/>
          </a:bodyPr>
          <a:lstStyle/>
          <a:p>
            <a:pPr algn="r">
              <a:spcAft>
                <a:spcPts val="600"/>
              </a:spcAft>
            </a:pPr>
            <a:r>
              <a:rPr lang="en-US" sz="1000" b="1" dirty="0">
                <a:solidFill>
                  <a:schemeClr val="bg1"/>
                </a:solidFill>
                <a:latin typeface="Perpetua Titling MT" panose="02020502060505020804" pitchFamily="18" charset="77"/>
              </a:rPr>
              <a:t>IMAGE CREDIT: ALMA</a:t>
            </a:r>
          </a:p>
        </p:txBody>
      </p:sp>
      <p:pic>
        <p:nvPicPr>
          <p:cNvPr id="2" name="ALMA Timelapse for Afterite Ballet.mp4" descr="ALMA Timelapse for Afterite Ballet.mp4">
            <a:extLst>
              <a:ext uri="{FF2B5EF4-FFF2-40B4-BE49-F238E27FC236}">
                <a16:creationId xmlns:a16="http://schemas.microsoft.com/office/drawing/2014/main" id="{F92937AA-1B3D-2933-7F00-22FC5DDA775F}"/>
              </a:ext>
            </a:extLst>
          </p:cNvPr>
          <p:cNvPicPr>
            <a:picLocks/>
          </p:cNvPicPr>
          <p:nvPr>
            <a:videoFile r:link="rId2"/>
            <p:extLst>
              <p:ext uri="{DAA4B4D4-6D71-4841-9C94-3DE7FCFB9230}">
                <p14:media xmlns:p14="http://schemas.microsoft.com/office/powerpoint/2010/main" r:embed="rId1"/>
              </p:ext>
            </p:extLst>
          </p:nvPr>
        </p:nvPicPr>
        <p:blipFill>
          <a:blip r:embed="rId5"/>
          <a:stretch>
            <a:fillRect/>
          </a:stretch>
        </p:blipFill>
        <p:spPr>
          <a:xfrm>
            <a:off x="4752753" y="739397"/>
            <a:ext cx="7261669" cy="4648856"/>
          </a:xfrm>
          <a:prstGeom prst="rect">
            <a:avLst/>
          </a:prstGeom>
          <a:ln w="12700">
            <a:miter lim="400000"/>
          </a:ln>
        </p:spPr>
      </p:pic>
      <p:sp>
        <p:nvSpPr>
          <p:cNvPr id="7" name="TextBox 6">
            <a:extLst>
              <a:ext uri="{FF2B5EF4-FFF2-40B4-BE49-F238E27FC236}">
                <a16:creationId xmlns:a16="http://schemas.microsoft.com/office/drawing/2014/main" id="{C099629B-A5A1-A645-B8CF-8A1F954EC71E}"/>
              </a:ext>
            </a:extLst>
          </p:cNvPr>
          <p:cNvSpPr txBox="1"/>
          <p:nvPr/>
        </p:nvSpPr>
        <p:spPr>
          <a:xfrm>
            <a:off x="4752753" y="5472272"/>
            <a:ext cx="6428123" cy="646331"/>
          </a:xfrm>
          <a:prstGeom prst="rect">
            <a:avLst/>
          </a:prstGeom>
          <a:noFill/>
        </p:spPr>
        <p:txBody>
          <a:bodyPr wrap="square" rtlCol="0">
            <a:spAutoFit/>
          </a:bodyPr>
          <a:lstStyle/>
          <a:p>
            <a:r>
              <a:rPr lang="en-US" i="1" dirty="0"/>
              <a:t>“El </a:t>
            </a:r>
            <a:r>
              <a:rPr lang="en-US" i="1" dirty="0" err="1"/>
              <a:t>baile</a:t>
            </a:r>
            <a:r>
              <a:rPr lang="en-US" i="1" dirty="0"/>
              <a:t> de </a:t>
            </a:r>
            <a:r>
              <a:rPr lang="en-US" i="1" dirty="0" err="1"/>
              <a:t>antenas</a:t>
            </a:r>
            <a:r>
              <a:rPr lang="en-US" i="1" dirty="0"/>
              <a:t>”</a:t>
            </a:r>
          </a:p>
          <a:p>
            <a:r>
              <a:rPr lang="en-US" i="1" dirty="0"/>
              <a:t>Credit: Ravi </a:t>
            </a:r>
            <a:r>
              <a:rPr lang="en-US" i="1" dirty="0" err="1"/>
              <a:t>Deepres</a:t>
            </a:r>
            <a:r>
              <a:rPr lang="en-US" i="1" dirty="0"/>
              <a:t> and Luke Unsworth (</a:t>
            </a:r>
            <a:r>
              <a:rPr lang="en-US" i="1" dirty="0" err="1"/>
              <a:t>ravideepres.com</a:t>
            </a:r>
            <a:r>
              <a:rPr lang="en-US" i="1" dirty="0"/>
              <a:t>)</a:t>
            </a:r>
          </a:p>
        </p:txBody>
      </p:sp>
      <p:sp>
        <p:nvSpPr>
          <p:cNvPr id="8" name="TextBox 4">
            <a:extLst>
              <a:ext uri="{FF2B5EF4-FFF2-40B4-BE49-F238E27FC236}">
                <a16:creationId xmlns:a16="http://schemas.microsoft.com/office/drawing/2014/main" id="{8A9097AB-6C35-70B3-6443-1578A22862F3}"/>
              </a:ext>
            </a:extLst>
          </p:cNvPr>
          <p:cNvSpPr/>
          <p:nvPr/>
        </p:nvSpPr>
        <p:spPr>
          <a:xfrm>
            <a:off x="636182" y="595705"/>
            <a:ext cx="4116571" cy="566658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r>
              <a:rPr lang="en-US" sz="2400" b="1" i="1" u="none" strike="noStrike" spc="0" dirty="0">
                <a:ln>
                  <a:noFill/>
                </a:ln>
              </a:rPr>
              <a:t>ALMA</a:t>
            </a:r>
          </a:p>
          <a:p>
            <a:pPr marR="0" lvl="0">
              <a:lnSpc>
                <a:spcPct val="90000"/>
              </a:lnSpc>
              <a:spcBef>
                <a:spcPts val="0"/>
              </a:spcBef>
              <a:spcAft>
                <a:spcPts val="600"/>
              </a:spcAft>
              <a:tabLst/>
            </a:pPr>
            <a:endParaRPr lang="en-US" sz="1700" b="1" i="1" dirty="0"/>
          </a:p>
          <a:p>
            <a:pPr marR="0" lvl="0">
              <a:lnSpc>
                <a:spcPct val="90000"/>
              </a:lnSpc>
              <a:spcBef>
                <a:spcPts val="0"/>
              </a:spcBef>
              <a:spcAft>
                <a:spcPts val="600"/>
              </a:spcAft>
              <a:tabLst/>
            </a:pPr>
            <a:r>
              <a:rPr lang="en-US" i="1" dirty="0"/>
              <a:t>The most powerful (sub)mm facility (interferometer) on earth; </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66 antennas (54 12m; 12 7m); three arrays; 10 bands covering 35 – 950 GHz;</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Baselines from 160m to 16km; 10 configurations, up to 0.005” spatial resolution at the highest frequencies and unprecedented sensitivities; </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Spectral resolution up to 0.01km/s;</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b="1" i="1" dirty="0"/>
              <a:t>ALMA has revolutionized our understanding of planet formation, astrochemistry and the high (and cold) Universe.</a:t>
            </a:r>
          </a:p>
          <a:p>
            <a:pPr marR="0" lvl="0">
              <a:lnSpc>
                <a:spcPct val="90000"/>
              </a:lnSpc>
              <a:spcBef>
                <a:spcPts val="0"/>
              </a:spcBef>
              <a:spcAft>
                <a:spcPts val="600"/>
              </a:spcAft>
              <a:tabLst/>
            </a:pPr>
            <a:endParaRPr lang="en-US" sz="1700" i="1" u="none" strike="noStrike" spc="0" dirty="0">
              <a:ln>
                <a:noFill/>
              </a:ln>
            </a:endParaRPr>
          </a:p>
        </p:txBody>
      </p:sp>
    </p:spTree>
    <p:extLst>
      <p:ext uri="{BB962C8B-B14F-4D97-AF65-F5344CB8AC3E}">
        <p14:creationId xmlns:p14="http://schemas.microsoft.com/office/powerpoint/2010/main" val="3159741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
                                        </p:tgtEl>
                                      </p:cBhvr>
                                    </p:cmd>
                                  </p:childTnLst>
                                </p:cTn>
                              </p:par>
                            </p:childTnLst>
                          </p:cTn>
                        </p:par>
                      </p:childTnLst>
                    </p:cTn>
                  </p:par>
                </p:childTnLst>
              </p:cTn>
              <p:nextCondLst>
                <p:cond evt="onClick" delay="0">
                  <p:tgtEl>
                    <p:spTgt spid="2"/>
                  </p:tgtEl>
                </p:cond>
              </p:nextCondLst>
            </p:seq>
            <p:video>
              <p:cMediaNode vol="0">
                <p:cTn id="12" fill="hold" display="0">
                  <p:stCondLst>
                    <p:cond delay="indefinite"/>
                  </p:stCondLst>
                </p:cTn>
                <p:tgtEl>
                  <p:spTgt spid="2"/>
                </p:tgtEl>
              </p:cMediaNode>
            </p:vide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1" name="Title 3"/>
          <p:cNvSpPr txBox="1">
            <a:spLocks noGrp="1"/>
          </p:cNvSpPr>
          <p:nvPr>
            <p:ph type="title"/>
          </p:nvPr>
        </p:nvSpPr>
        <p:spPr>
          <a:prstGeom prst="rect">
            <a:avLst/>
          </a:prstGeom>
        </p:spPr>
        <p:txBody>
          <a:bodyPr>
            <a:normAutofit fontScale="90000"/>
          </a:bodyPr>
          <a:lstStyle>
            <a:lvl1pPr algn="ctr">
              <a:defRPr sz="5000" b="0" spc="-200">
                <a:latin typeface="Arial Rounded MT Bold"/>
                <a:ea typeface="Arial Rounded MT Bold"/>
                <a:cs typeface="Arial Rounded MT Bold"/>
                <a:sym typeface="Arial Rounded MT Bold"/>
              </a:defRPr>
            </a:lvl1pPr>
          </a:lstStyle>
          <a:p>
            <a:r>
              <a:rPr lang="en-US" dirty="0"/>
              <a:t>ALMA’s</a:t>
            </a:r>
            <a:r>
              <a:rPr dirty="0"/>
              <a:t> Wideband Sensitivity Upgrade</a:t>
            </a:r>
          </a:p>
        </p:txBody>
      </p:sp>
      <p:sp>
        <p:nvSpPr>
          <p:cNvPr id="1292" name="Available bandwidth…"/>
          <p:cNvSpPr txBox="1"/>
          <p:nvPr/>
        </p:nvSpPr>
        <p:spPr>
          <a:xfrm>
            <a:off x="1791527" y="1465860"/>
            <a:ext cx="4922925" cy="1580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ormAutofit/>
          </a:bodyPr>
          <a:lstStyle/>
          <a:p>
            <a:pPr>
              <a:buSzPct val="123000"/>
              <a:defRPr b="1">
                <a:solidFill>
                  <a:srgbClr val="808080"/>
                </a:solidFill>
              </a:defRPr>
            </a:pPr>
            <a:r>
              <a:rPr lang="en-US" sz="2000" dirty="0"/>
              <a:t>Instantaneous</a:t>
            </a:r>
            <a:r>
              <a:rPr sz="2000" dirty="0"/>
              <a:t> bandwidth</a:t>
            </a:r>
          </a:p>
          <a:p>
            <a:pPr>
              <a:buSzPct val="123000"/>
              <a:defRPr b="1">
                <a:solidFill>
                  <a:srgbClr val="808080"/>
                </a:solidFill>
              </a:defRPr>
            </a:pPr>
            <a:r>
              <a:rPr sz="2000" dirty="0"/>
              <a:t>Correlated bandwidth</a:t>
            </a:r>
            <a:endParaRPr sz="2000" dirty="0">
              <a:solidFill>
                <a:srgbClr val="929292"/>
              </a:solidFill>
            </a:endParaRPr>
          </a:p>
          <a:p>
            <a:pPr>
              <a:buSzPct val="123000"/>
              <a:defRPr b="1"/>
            </a:pPr>
            <a:r>
              <a:rPr sz="2000" dirty="0"/>
              <a:t>Observing speed</a:t>
            </a:r>
          </a:p>
        </p:txBody>
      </p:sp>
      <p:sp>
        <p:nvSpPr>
          <p:cNvPr id="1293" name="TextBox 4"/>
          <p:cNvSpPr txBox="1"/>
          <p:nvPr/>
        </p:nvSpPr>
        <p:spPr>
          <a:xfrm>
            <a:off x="6096000" y="1690688"/>
            <a:ext cx="3512565" cy="3751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spAutoFit/>
          </a:bodyPr>
          <a:lstStyle>
            <a:lvl1pPr>
              <a:defRPr sz="2800"/>
            </a:lvl1pPr>
          </a:lstStyle>
          <a:p>
            <a:r>
              <a:rPr sz="1969" dirty="0"/>
              <a:t>Increase in spectral scan speed</a:t>
            </a:r>
          </a:p>
        </p:txBody>
      </p:sp>
      <p:pic>
        <p:nvPicPr>
          <p:cNvPr id="1294" name="Screenshot 2024-10-25 at 12.46.28.png" descr="Screenshot 2024-10-25 at 12.46.28.png"/>
          <p:cNvPicPr>
            <a:picLocks noChangeAspect="1"/>
          </p:cNvPicPr>
          <p:nvPr/>
        </p:nvPicPr>
        <p:blipFill>
          <a:blip r:embed="rId2"/>
          <a:stretch>
            <a:fillRect/>
          </a:stretch>
        </p:blipFill>
        <p:spPr>
          <a:xfrm>
            <a:off x="1524000" y="3214978"/>
            <a:ext cx="9144000" cy="3053512"/>
          </a:xfrm>
          <a:prstGeom prst="rect">
            <a:avLst/>
          </a:prstGeom>
          <a:ln w="12700">
            <a:miter lim="400000"/>
          </a:ln>
        </p:spPr>
      </p:pic>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4" name="Seven nodes + ESO, 50+ experts, there to support &gt;4000 registered ALMA users with European affiliations…"/>
          <p:cNvSpPr txBox="1"/>
          <p:nvPr/>
        </p:nvSpPr>
        <p:spPr>
          <a:xfrm>
            <a:off x="579936" y="1086685"/>
            <a:ext cx="5899241" cy="5612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spAutoFit/>
          </a:bodyPr>
          <a:lstStyle/>
          <a:p>
            <a:pPr defTabSz="410751">
              <a:defRPr sz="2200">
                <a:solidFill>
                  <a:srgbClr val="FFFFFF"/>
                </a:solidFill>
                <a:latin typeface="Avenir Light"/>
                <a:ea typeface="Avenir Light"/>
                <a:cs typeface="Avenir Light"/>
                <a:sym typeface="Avenir Light"/>
              </a:defRPr>
            </a:pPr>
            <a:endParaRPr sz="2000" i="1" dirty="0">
              <a:ea typeface="Arial"/>
              <a:cs typeface="Arial"/>
              <a:sym typeface="Arial"/>
            </a:endParaRPr>
          </a:p>
          <a:p>
            <a:pPr defTabSz="410751">
              <a:defRPr sz="2200">
                <a:solidFill>
                  <a:srgbClr val="FFFFFF"/>
                </a:solidFill>
                <a:latin typeface="Avenir Light"/>
                <a:ea typeface="Avenir Light"/>
                <a:cs typeface="Avenir Light"/>
                <a:sym typeface="Avenir Light"/>
              </a:defRPr>
            </a:pPr>
            <a:r>
              <a:rPr sz="2000" i="1" dirty="0">
                <a:ea typeface="Arial"/>
                <a:cs typeface="Arial"/>
                <a:sym typeface="Arial"/>
              </a:rPr>
              <a:t>Seven nodes + ESO, 50+ experts, there to support &gt;4000 registered ALMA users with European affiliations</a:t>
            </a:r>
          </a:p>
          <a:p>
            <a:pPr defTabSz="410751">
              <a:defRPr sz="2200">
                <a:solidFill>
                  <a:srgbClr val="FFFFFF"/>
                </a:solidFill>
                <a:latin typeface="Avenir Light"/>
                <a:ea typeface="Avenir Light"/>
                <a:cs typeface="Avenir Light"/>
                <a:sym typeface="Avenir Light"/>
              </a:defRPr>
            </a:pPr>
            <a:endParaRPr sz="2000" i="1" dirty="0">
              <a:ea typeface="Arial"/>
              <a:cs typeface="Arial"/>
              <a:sym typeface="Arial"/>
            </a:endParaRPr>
          </a:p>
          <a:p>
            <a:pPr defTabSz="410751">
              <a:defRPr sz="2200">
                <a:solidFill>
                  <a:srgbClr val="FFFFFF"/>
                </a:solidFill>
                <a:latin typeface="Avenir Light"/>
                <a:ea typeface="Avenir Light"/>
                <a:cs typeface="Avenir Light"/>
                <a:sym typeface="Avenir Light"/>
              </a:defRPr>
            </a:pPr>
            <a:r>
              <a:rPr lang="en-US" sz="2000" i="1" dirty="0">
                <a:ea typeface="Arial"/>
                <a:cs typeface="Arial"/>
                <a:sym typeface="Arial"/>
              </a:rPr>
              <a:t>Face-to-face </a:t>
            </a:r>
            <a:r>
              <a:rPr lang="en-US" sz="2000" i="1" dirty="0" err="1">
                <a:ea typeface="Arial"/>
                <a:cs typeface="Arial"/>
                <a:sym typeface="Arial"/>
              </a:rPr>
              <a:t>specialised</a:t>
            </a:r>
            <a:r>
              <a:rPr lang="en-US" sz="2000" i="1" dirty="0">
                <a:ea typeface="Arial"/>
                <a:cs typeface="Arial"/>
                <a:sym typeface="Arial"/>
              </a:rPr>
              <a:t> s</a:t>
            </a:r>
            <a:r>
              <a:rPr sz="2000" i="1" dirty="0">
                <a:ea typeface="Arial"/>
                <a:cs typeface="Arial"/>
                <a:sym typeface="Arial"/>
              </a:rPr>
              <a:t>upport with:</a:t>
            </a:r>
          </a:p>
          <a:p>
            <a:pPr marL="201903" indent="-201903" defTabSz="410751">
              <a:buSzPct val="90000"/>
              <a:buChar char="-"/>
              <a:defRPr sz="2200">
                <a:solidFill>
                  <a:srgbClr val="FFFFFF"/>
                </a:solidFill>
                <a:latin typeface="Avenir Light"/>
                <a:ea typeface="Avenir Light"/>
                <a:cs typeface="Avenir Light"/>
                <a:sym typeface="Avenir Light"/>
              </a:defRPr>
            </a:pPr>
            <a:r>
              <a:rPr sz="2000" i="1" dirty="0">
                <a:ea typeface="Arial"/>
                <a:cs typeface="Arial"/>
                <a:sym typeface="Arial"/>
              </a:rPr>
              <a:t>Proposal preparation</a:t>
            </a:r>
          </a:p>
          <a:p>
            <a:pPr marL="201903" indent="-201903" defTabSz="410751">
              <a:buSzPct val="90000"/>
              <a:buChar char="-"/>
              <a:defRPr sz="2200">
                <a:solidFill>
                  <a:srgbClr val="FFFFFF"/>
                </a:solidFill>
                <a:latin typeface="Avenir Light"/>
                <a:ea typeface="Avenir Light"/>
                <a:cs typeface="Avenir Light"/>
                <a:sym typeface="Avenir Light"/>
              </a:defRPr>
            </a:pPr>
            <a:r>
              <a:rPr sz="2000" i="1" dirty="0">
                <a:ea typeface="Arial"/>
                <a:cs typeface="Arial"/>
                <a:sym typeface="Arial"/>
              </a:rPr>
              <a:t>Imaging</a:t>
            </a:r>
          </a:p>
          <a:p>
            <a:pPr marL="201903" indent="-201903" defTabSz="410751">
              <a:buSzPct val="90000"/>
              <a:buChar char="-"/>
              <a:defRPr sz="2200">
                <a:solidFill>
                  <a:srgbClr val="FFFFFF"/>
                </a:solidFill>
                <a:latin typeface="Avenir Light"/>
                <a:ea typeface="Avenir Light"/>
                <a:cs typeface="Avenir Light"/>
                <a:sym typeface="Avenir Light"/>
              </a:defRPr>
            </a:pPr>
            <a:r>
              <a:rPr sz="2000" i="1" dirty="0">
                <a:ea typeface="Arial"/>
                <a:cs typeface="Arial"/>
                <a:sym typeface="Arial"/>
              </a:rPr>
              <a:t>Archival Research</a:t>
            </a:r>
          </a:p>
          <a:p>
            <a:pPr marL="201903" indent="-201903" defTabSz="410751">
              <a:buSzPct val="90000"/>
              <a:buChar char="-"/>
              <a:defRPr sz="2200">
                <a:solidFill>
                  <a:srgbClr val="FFFFFF"/>
                </a:solidFill>
                <a:latin typeface="Avenir Light"/>
                <a:ea typeface="Avenir Light"/>
                <a:cs typeface="Avenir Light"/>
                <a:sym typeface="Avenir Light"/>
              </a:defRPr>
            </a:pPr>
            <a:r>
              <a:rPr sz="2000" i="1" dirty="0">
                <a:ea typeface="Arial"/>
                <a:cs typeface="Arial"/>
                <a:sym typeface="Arial"/>
              </a:rPr>
              <a:t>European funding</a:t>
            </a:r>
          </a:p>
          <a:p>
            <a:pPr defTabSz="410751">
              <a:defRPr sz="2200">
                <a:solidFill>
                  <a:srgbClr val="FFFFFF"/>
                </a:solidFill>
                <a:latin typeface="Avenir Light"/>
                <a:ea typeface="Avenir Light"/>
                <a:cs typeface="Avenir Light"/>
                <a:sym typeface="Avenir Light"/>
              </a:defRPr>
            </a:pPr>
            <a:endParaRPr sz="2000" i="1" dirty="0">
              <a:ea typeface="Arial"/>
              <a:cs typeface="Arial"/>
              <a:sym typeface="Arial"/>
            </a:endParaRPr>
          </a:p>
          <a:p>
            <a:pPr defTabSz="410751">
              <a:defRPr sz="2200">
                <a:solidFill>
                  <a:srgbClr val="FFFFFF"/>
                </a:solidFill>
                <a:latin typeface="Avenir Light"/>
                <a:ea typeface="Avenir Light"/>
                <a:cs typeface="Avenir Light"/>
                <a:sym typeface="Avenir Light"/>
              </a:defRPr>
            </a:pPr>
            <a:r>
              <a:rPr sz="2000" i="1" dirty="0">
                <a:ea typeface="Arial"/>
                <a:cs typeface="Arial"/>
                <a:sym typeface="Arial"/>
              </a:rPr>
              <a:t>Community development:</a:t>
            </a:r>
          </a:p>
          <a:p>
            <a:pPr marL="201903" indent="-201903" defTabSz="410751">
              <a:buSzPct val="90000"/>
              <a:buChar char="-"/>
              <a:defRPr sz="2200">
                <a:solidFill>
                  <a:srgbClr val="FFFFFF"/>
                </a:solidFill>
                <a:latin typeface="Avenir Light"/>
                <a:ea typeface="Avenir Light"/>
                <a:cs typeface="Avenir Light"/>
                <a:sym typeface="Avenir Light"/>
              </a:defRPr>
            </a:pPr>
            <a:r>
              <a:rPr sz="2000" i="1" dirty="0">
                <a:ea typeface="Arial"/>
                <a:cs typeface="Arial"/>
                <a:sym typeface="Arial"/>
              </a:rPr>
              <a:t>Community days</a:t>
            </a:r>
          </a:p>
          <a:p>
            <a:pPr marL="201903" indent="-201903" defTabSz="410751">
              <a:buSzPct val="90000"/>
              <a:buChar char="-"/>
              <a:defRPr sz="2200">
                <a:solidFill>
                  <a:srgbClr val="FFFFFF"/>
                </a:solidFill>
                <a:latin typeface="Avenir Light"/>
                <a:ea typeface="Avenir Light"/>
                <a:cs typeface="Avenir Light"/>
                <a:sym typeface="Avenir Light"/>
              </a:defRPr>
            </a:pPr>
            <a:r>
              <a:rPr sz="2000" i="1" dirty="0">
                <a:ea typeface="Arial"/>
                <a:cs typeface="Arial"/>
                <a:sym typeface="Arial"/>
              </a:rPr>
              <a:t>Science and technical workshops</a:t>
            </a:r>
          </a:p>
          <a:p>
            <a:pPr marL="201903" indent="-201903" defTabSz="410751">
              <a:buSzPct val="90000"/>
              <a:buChar char="-"/>
              <a:defRPr sz="2200">
                <a:solidFill>
                  <a:srgbClr val="FFFFFF"/>
                </a:solidFill>
                <a:latin typeface="Avenir Light"/>
                <a:ea typeface="Avenir Light"/>
                <a:cs typeface="Avenir Light"/>
                <a:sym typeface="Avenir Light"/>
              </a:defRPr>
            </a:pPr>
            <a:r>
              <a:rPr sz="2000" i="1" dirty="0">
                <a:ea typeface="Arial"/>
                <a:cs typeface="Arial"/>
                <a:sym typeface="Arial"/>
              </a:rPr>
              <a:t>Online tutorials (e.g. I-TRAIN)</a:t>
            </a:r>
          </a:p>
          <a:p>
            <a:pPr marL="201903" indent="-201903" defTabSz="410751">
              <a:buSzPct val="90000"/>
              <a:buChar char="-"/>
              <a:defRPr sz="2200">
                <a:solidFill>
                  <a:srgbClr val="FFFFFF"/>
                </a:solidFill>
                <a:latin typeface="Avenir Light"/>
                <a:ea typeface="Avenir Light"/>
                <a:cs typeface="Avenir Light"/>
                <a:sym typeface="Avenir Light"/>
              </a:defRPr>
            </a:pPr>
            <a:r>
              <a:rPr sz="2000" i="1" dirty="0">
                <a:ea typeface="Arial"/>
                <a:cs typeface="Arial"/>
                <a:sym typeface="Arial"/>
              </a:rPr>
              <a:t>Videos</a:t>
            </a:r>
          </a:p>
          <a:p>
            <a:pPr defTabSz="410751">
              <a:defRPr sz="2200">
                <a:solidFill>
                  <a:srgbClr val="FFFFFF"/>
                </a:solidFill>
                <a:latin typeface="Avenir Light"/>
                <a:ea typeface="Avenir Light"/>
                <a:cs typeface="Avenir Light"/>
                <a:sym typeface="Avenir Light"/>
              </a:defRPr>
            </a:pPr>
            <a:endParaRPr sz="2000" i="1" dirty="0">
              <a:ea typeface="Arial"/>
              <a:cs typeface="Arial"/>
              <a:sym typeface="Arial"/>
            </a:endParaRPr>
          </a:p>
          <a:p>
            <a:pPr defTabSz="410751">
              <a:defRPr sz="2200">
                <a:solidFill>
                  <a:srgbClr val="FFFFFF"/>
                </a:solidFill>
                <a:latin typeface="Avenir Light"/>
                <a:ea typeface="Avenir Light"/>
                <a:cs typeface="Avenir Light"/>
                <a:sym typeface="Avenir Light"/>
              </a:defRPr>
            </a:pPr>
            <a:r>
              <a:rPr sz="2000" i="1" dirty="0">
                <a:ea typeface="Arial"/>
                <a:cs typeface="Arial"/>
                <a:sym typeface="Arial"/>
              </a:rPr>
              <a:t>Presence in big science events and many more</a:t>
            </a:r>
          </a:p>
        </p:txBody>
      </p:sp>
      <p:sp>
        <p:nvSpPr>
          <p:cNvPr id="895" name="ALMA user support in Europe"/>
          <p:cNvSpPr txBox="1">
            <a:spLocks noGrp="1"/>
          </p:cNvSpPr>
          <p:nvPr>
            <p:ph type="title"/>
          </p:nvPr>
        </p:nvSpPr>
        <p:spPr>
          <a:xfrm>
            <a:off x="619125" y="262321"/>
            <a:ext cx="10953750" cy="1000125"/>
          </a:xfrm>
          <a:prstGeom prst="rect">
            <a:avLst/>
          </a:prstGeom>
        </p:spPr>
        <p:txBody>
          <a:bodyPr>
            <a:normAutofit/>
          </a:bodyPr>
          <a:lstStyle>
            <a:lvl1pPr>
              <a:defRPr sz="4000" spc="639">
                <a:latin typeface="Big Caslon Medium"/>
                <a:ea typeface="Big Caslon Medium"/>
                <a:cs typeface="Big Caslon Medium"/>
                <a:sym typeface="Big Caslon Medium"/>
              </a:defRPr>
            </a:lvl1pPr>
          </a:lstStyle>
          <a:p>
            <a:r>
              <a:rPr dirty="0">
                <a:latin typeface="+mj-lt"/>
              </a:rPr>
              <a:t>ALMA user support in Europe</a:t>
            </a:r>
          </a:p>
        </p:txBody>
      </p:sp>
      <p:pic>
        <p:nvPicPr>
          <p:cNvPr id="896" name="Screenshot 2023-09-27 at 11.11.12.png" descr="Screenshot 2023-09-27 at 11.11.12.png"/>
          <p:cNvPicPr>
            <a:picLocks noChangeAspect="1"/>
          </p:cNvPicPr>
          <p:nvPr/>
        </p:nvPicPr>
        <p:blipFill>
          <a:blip r:embed="rId2"/>
          <a:stretch>
            <a:fillRect/>
          </a:stretch>
        </p:blipFill>
        <p:spPr>
          <a:xfrm>
            <a:off x="6624261" y="1228012"/>
            <a:ext cx="5307129" cy="5367667"/>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734BA-56FB-DE51-3C00-BCBC8EDEA840}"/>
            </a:ext>
          </a:extLst>
        </p:cNvPr>
        <p:cNvGrpSpPr/>
        <p:nvPr/>
      </p:nvGrpSpPr>
      <p:grpSpPr>
        <a:xfrm>
          <a:off x="0" y="0"/>
          <a:ext cx="0" cy="0"/>
          <a:chOff x="0" y="0"/>
          <a:chExt cx="0" cy="0"/>
        </a:xfrm>
      </p:grpSpPr>
    </p:spTree>
    <p:extLst>
      <p:ext uri="{BB962C8B-B14F-4D97-AF65-F5344CB8AC3E}">
        <p14:creationId xmlns:p14="http://schemas.microsoft.com/office/powerpoint/2010/main" val="39375387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large satellite dish with text and images&#10;&#10;AI-generated content may be incorrect.">
            <a:extLst>
              <a:ext uri="{FF2B5EF4-FFF2-40B4-BE49-F238E27FC236}">
                <a16:creationId xmlns:a16="http://schemas.microsoft.com/office/drawing/2014/main" id="{B74C1DBC-8C8C-B322-4686-BF3373B3B75F}"/>
              </a:ext>
            </a:extLst>
          </p:cNvPr>
          <p:cNvPicPr>
            <a:picLocks noChangeAspect="1"/>
          </p:cNvPicPr>
          <p:nvPr/>
        </p:nvPicPr>
        <p:blipFill>
          <a:blip r:embed="rId3"/>
          <a:srcRect b="19"/>
          <a:stretch>
            <a:fillRect/>
          </a:stretch>
        </p:blipFill>
        <p:spPr>
          <a:xfrm>
            <a:off x="20" y="1282"/>
            <a:ext cx="12191980" cy="6856718"/>
          </a:xfrm>
          <a:prstGeom prst="rect">
            <a:avLst/>
          </a:prstGeom>
        </p:spPr>
      </p:pic>
    </p:spTree>
    <p:extLst>
      <p:ext uri="{BB962C8B-B14F-4D97-AF65-F5344CB8AC3E}">
        <p14:creationId xmlns:p14="http://schemas.microsoft.com/office/powerpoint/2010/main" val="42484632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ADC220C1-88FF-F8E0-F8B4-0C1BF8F9CB89}"/>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466B483C-5B4E-0F9D-E079-3B43787B036D}"/>
              </a:ext>
            </a:extLst>
          </p:cNvPr>
          <p:cNvPicPr>
            <a:picLocks noChangeAspect="1"/>
          </p:cNvPicPr>
          <p:nvPr/>
        </p:nvPicPr>
        <p:blipFill>
          <a:blip r:embed="rId3">
            <a:alphaModFix/>
            <a:extLst>
              <a:ext uri="{BEBA8EAE-BF5A-486C-A8C5-ECC9F3942E4B}">
                <a14:imgProps xmlns:a14="http://schemas.microsoft.com/office/drawing/2010/main">
                  <a14:imgLayer r:embed="rId4">
                    <a14:imgEffect>
                      <a14:artisticPaintStrokes trans="33000" intensity="7"/>
                    </a14:imgEffect>
                  </a14:imgLayer>
                </a14:imgProps>
              </a:ext>
            </a:extLst>
          </a:blip>
          <a:srcRect t="14473" r="-1" b="17456"/>
          <a:stretch>
            <a:fillRect/>
          </a:stretch>
        </p:blipFill>
        <p:spPr>
          <a:xfrm>
            <a:off x="0" y="-5"/>
            <a:ext cx="12191999" cy="3681406"/>
          </a:xfrm>
          <a:prstGeom prst="rect">
            <a:avLst/>
          </a:prstGeom>
          <a:solidFill>
            <a:schemeClr val="bg1"/>
          </a:solidFill>
          <a:effectLst>
            <a:outerShdw blurRad="50800" dir="4500000" algn="ctr" rotWithShape="0">
              <a:srgbClr val="000000"/>
            </a:outerShdw>
            <a:reflection endPos="65000" dist="50800" dir="5400000" sy="-100000" algn="bl" rotWithShape="0"/>
          </a:effectLst>
        </p:spPr>
      </p:pic>
      <p:pic>
        <p:nvPicPr>
          <p:cNvPr id="6" name="Picture 5" descr="A blue and black background&#10;&#10;AI-generated content may be incorrect.">
            <a:extLst>
              <a:ext uri="{FF2B5EF4-FFF2-40B4-BE49-F238E27FC236}">
                <a16:creationId xmlns:a16="http://schemas.microsoft.com/office/drawing/2014/main" id="{208F3D4F-8A70-BEC6-7B8F-DB18AF58E5D3}"/>
              </a:ext>
            </a:extLst>
          </p:cNvPr>
          <p:cNvPicPr>
            <a:picLocks noChangeAspect="1"/>
          </p:cNvPicPr>
          <p:nvPr/>
        </p:nvPicPr>
        <p:blipFill>
          <a:blip r:embed="rId5"/>
          <a:srcRect t="4307" r="-1" b="20816"/>
          <a:stretch>
            <a:fillRect/>
          </a:stretch>
        </p:blipFill>
        <p:spPr>
          <a:xfrm>
            <a:off x="0" y="3681409"/>
            <a:ext cx="12192000" cy="3176595"/>
          </a:xfrm>
          <a:prstGeom prst="rect">
            <a:avLst/>
          </a:prstGeom>
        </p:spPr>
      </p:pic>
      <p:sp>
        <p:nvSpPr>
          <p:cNvPr id="2" name="Title 1">
            <a:extLst>
              <a:ext uri="{FF2B5EF4-FFF2-40B4-BE49-F238E27FC236}">
                <a16:creationId xmlns:a16="http://schemas.microsoft.com/office/drawing/2014/main" id="{A21070DD-7F92-2AC3-57B2-08D7C5FAB81D}"/>
              </a:ext>
            </a:extLst>
          </p:cNvPr>
          <p:cNvSpPr>
            <a:spLocks noGrp="1"/>
          </p:cNvSpPr>
          <p:nvPr>
            <p:ph type="ctrTitle"/>
          </p:nvPr>
        </p:nvSpPr>
        <p:spPr>
          <a:xfrm>
            <a:off x="838200" y="1115219"/>
            <a:ext cx="6897130" cy="2387600"/>
          </a:xfrm>
        </p:spPr>
        <p:txBody>
          <a:bodyPr anchor="ctr">
            <a:normAutofit/>
          </a:bodyPr>
          <a:lstStyle/>
          <a:p>
            <a:pPr algn="l"/>
            <a:r>
              <a:rPr lang="en-US" sz="5000" dirty="0">
                <a:solidFill>
                  <a:schemeClr val="bg1"/>
                </a:solidFill>
                <a:ea typeface="Toppan Bunkyu Gothic Regular" panose="020B0400000000000000" pitchFamily="34" charset="-128"/>
              </a:rPr>
              <a:t>Dark </a:t>
            </a:r>
            <a:r>
              <a:rPr lang="en-US" sz="5000" dirty="0">
                <a:solidFill>
                  <a:schemeClr val="bg1">
                    <a:lumMod val="95000"/>
                  </a:schemeClr>
                </a:solidFill>
                <a:ea typeface="Toppan Bunkyu Gothic Regular" panose="020B0400000000000000" pitchFamily="34" charset="-128"/>
              </a:rPr>
              <a:t>Matter</a:t>
            </a:r>
            <a:r>
              <a:rPr lang="en-US" sz="5000" dirty="0">
                <a:solidFill>
                  <a:schemeClr val="bg1"/>
                </a:solidFill>
                <a:ea typeface="Toppan Bunkyu Gothic Regular" panose="020B0400000000000000" pitchFamily="34" charset="-128"/>
              </a:rPr>
              <a:t> </a:t>
            </a:r>
            <a:r>
              <a:rPr lang="en-US" sz="5000" dirty="0">
                <a:solidFill>
                  <a:schemeClr val="bg1">
                    <a:lumMod val="85000"/>
                  </a:schemeClr>
                </a:solidFill>
                <a:ea typeface="Toppan Bunkyu Gothic Regular" panose="020B0400000000000000" pitchFamily="34" charset="-128"/>
              </a:rPr>
              <a:t>with</a:t>
            </a:r>
            <a:r>
              <a:rPr lang="en-US" sz="5000" dirty="0">
                <a:solidFill>
                  <a:schemeClr val="bg1"/>
                </a:solidFill>
                <a:ea typeface="Toppan Bunkyu Gothic Regular" panose="020B0400000000000000" pitchFamily="34" charset="-128"/>
              </a:rPr>
              <a:t> </a:t>
            </a:r>
            <a:r>
              <a:rPr lang="en-US" dirty="0">
                <a:solidFill>
                  <a:schemeClr val="bg1">
                    <a:lumMod val="75000"/>
                  </a:schemeClr>
                </a:solidFill>
                <a:ea typeface="Toppan Bunkyu Gothic Regular" panose="020B0400000000000000" pitchFamily="34" charset="-128"/>
              </a:rPr>
              <a:t>ALMA</a:t>
            </a:r>
          </a:p>
        </p:txBody>
      </p:sp>
      <p:sp>
        <p:nvSpPr>
          <p:cNvPr id="3" name="Subtitle 2">
            <a:extLst>
              <a:ext uri="{FF2B5EF4-FFF2-40B4-BE49-F238E27FC236}">
                <a16:creationId xmlns:a16="http://schemas.microsoft.com/office/drawing/2014/main" id="{CB18B46A-2996-252E-270C-675146470F87}"/>
              </a:ext>
            </a:extLst>
          </p:cNvPr>
          <p:cNvSpPr>
            <a:spLocks noGrp="1"/>
          </p:cNvSpPr>
          <p:nvPr>
            <p:ph type="subTitle" idx="1"/>
          </p:nvPr>
        </p:nvSpPr>
        <p:spPr>
          <a:xfrm>
            <a:off x="378824" y="4553306"/>
            <a:ext cx="10254342" cy="1655762"/>
          </a:xfrm>
        </p:spPr>
        <p:txBody>
          <a:bodyPr anchor="ctr">
            <a:noAutofit/>
          </a:bodyPr>
          <a:lstStyle/>
          <a:p>
            <a:r>
              <a:rPr lang="en-US" sz="6000" b="1" dirty="0">
                <a:solidFill>
                  <a:schemeClr val="bg1"/>
                </a:solidFill>
              </a:rPr>
              <a:t>Thank you for your attention</a:t>
            </a:r>
          </a:p>
        </p:txBody>
      </p:sp>
      <p:sp>
        <p:nvSpPr>
          <p:cNvPr id="7" name="TextBox 6">
            <a:extLst>
              <a:ext uri="{FF2B5EF4-FFF2-40B4-BE49-F238E27FC236}">
                <a16:creationId xmlns:a16="http://schemas.microsoft.com/office/drawing/2014/main" id="{45B92202-C0AA-3405-6367-055C3A8E7CAE}"/>
              </a:ext>
            </a:extLst>
          </p:cNvPr>
          <p:cNvSpPr txBox="1"/>
          <p:nvPr/>
        </p:nvSpPr>
        <p:spPr>
          <a:xfrm>
            <a:off x="10300135" y="3681401"/>
            <a:ext cx="1891865" cy="246221"/>
          </a:xfrm>
          <a:prstGeom prst="rect">
            <a:avLst/>
          </a:prstGeom>
          <a:noFill/>
        </p:spPr>
        <p:txBody>
          <a:bodyPr wrap="none" rtlCol="0">
            <a:spAutoFit/>
          </a:bodyPr>
          <a:lstStyle/>
          <a:p>
            <a:pPr>
              <a:spcAft>
                <a:spcPts val="600"/>
              </a:spcAft>
            </a:pPr>
            <a:r>
              <a:rPr lang="en-US" sz="900" b="1" dirty="0">
                <a:solidFill>
                  <a:schemeClr val="bg1"/>
                </a:solidFill>
                <a:latin typeface="Perpetua Titling MT" panose="02020502060505020804" pitchFamily="18" charset="77"/>
              </a:rPr>
              <a:t>Image</a:t>
            </a:r>
            <a:r>
              <a:rPr lang="en-US" sz="1000" b="1" dirty="0">
                <a:solidFill>
                  <a:schemeClr val="bg1"/>
                </a:solidFill>
                <a:latin typeface="Perpetua Titling MT" panose="02020502060505020804" pitchFamily="18" charset="77"/>
              </a:rPr>
              <a:t> credit: V. RUBIN</a:t>
            </a:r>
          </a:p>
        </p:txBody>
      </p:sp>
      <p:pic>
        <p:nvPicPr>
          <p:cNvPr id="16" name="Picture 15">
            <a:extLst>
              <a:ext uri="{FF2B5EF4-FFF2-40B4-BE49-F238E27FC236}">
                <a16:creationId xmlns:a16="http://schemas.microsoft.com/office/drawing/2014/main" id="{2475B14B-6050-9F02-047B-6D5C1D49AE6D}"/>
              </a:ext>
            </a:extLst>
          </p:cNvPr>
          <p:cNvPicPr>
            <a:picLocks noChangeAspect="1"/>
          </p:cNvPicPr>
          <p:nvPr/>
        </p:nvPicPr>
        <p:blipFill>
          <a:blip r:embed="rId6">
            <a:alphaModFix amt="75000"/>
          </a:blip>
          <a:stretch>
            <a:fillRect/>
          </a:stretch>
        </p:blipFill>
        <p:spPr>
          <a:xfrm>
            <a:off x="11240127" y="51942"/>
            <a:ext cx="905354" cy="1200746"/>
          </a:xfrm>
          <a:prstGeom prst="rect">
            <a:avLst/>
          </a:prstGeom>
          <a:effectLst>
            <a:softEdge rad="67377"/>
          </a:effectLst>
        </p:spPr>
      </p:pic>
      <p:pic>
        <p:nvPicPr>
          <p:cNvPr id="20" name="Picture 19" descr="A blue and white logo with a sun and stars&#10;&#10;AI-generated content may be incorrect.">
            <a:extLst>
              <a:ext uri="{FF2B5EF4-FFF2-40B4-BE49-F238E27FC236}">
                <a16:creationId xmlns:a16="http://schemas.microsoft.com/office/drawing/2014/main" id="{49E430AA-12DA-03DA-B85D-8C988D17559F}"/>
              </a:ext>
            </a:extLst>
          </p:cNvPr>
          <p:cNvPicPr>
            <a:picLocks noChangeAspect="1"/>
          </p:cNvPicPr>
          <p:nvPr/>
        </p:nvPicPr>
        <p:blipFill>
          <a:blip r:embed="rId7"/>
          <a:stretch>
            <a:fillRect/>
          </a:stretch>
        </p:blipFill>
        <p:spPr>
          <a:xfrm>
            <a:off x="11034809" y="5647055"/>
            <a:ext cx="1124026" cy="1124026"/>
          </a:xfrm>
          <a:prstGeom prst="rect">
            <a:avLst/>
          </a:prstGeom>
        </p:spPr>
      </p:pic>
    </p:spTree>
    <p:extLst>
      <p:ext uri="{BB962C8B-B14F-4D97-AF65-F5344CB8AC3E}">
        <p14:creationId xmlns:p14="http://schemas.microsoft.com/office/powerpoint/2010/main" val="2028252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187865-1D11-78E8-C637-F6554C02B62A}"/>
            </a:ext>
          </a:extLst>
        </p:cNvPr>
        <p:cNvGrpSpPr/>
        <p:nvPr/>
      </p:nvGrpSpPr>
      <p:grpSpPr>
        <a:xfrm>
          <a:off x="0" y="0"/>
          <a:ext cx="0" cy="0"/>
          <a:chOff x="0" y="0"/>
          <a:chExt cx="0" cy="0"/>
        </a:xfrm>
      </p:grpSpPr>
      <p:pic>
        <p:nvPicPr>
          <p:cNvPr id="8" name="Picture 7" descr="A diagram of a frequency&#10;&#10;AI-generated content may be incorrect.">
            <a:extLst>
              <a:ext uri="{FF2B5EF4-FFF2-40B4-BE49-F238E27FC236}">
                <a16:creationId xmlns:a16="http://schemas.microsoft.com/office/drawing/2014/main" id="{7F71B4DF-F3AA-320D-0E62-49754E095D6F}"/>
              </a:ext>
            </a:extLst>
          </p:cNvPr>
          <p:cNvPicPr>
            <a:picLocks noChangeAspect="1"/>
          </p:cNvPicPr>
          <p:nvPr/>
        </p:nvPicPr>
        <p:blipFill>
          <a:blip r:embed="rId3"/>
          <a:stretch>
            <a:fillRect/>
          </a:stretch>
        </p:blipFill>
        <p:spPr>
          <a:xfrm>
            <a:off x="3968882" y="1449978"/>
            <a:ext cx="8220069" cy="4441371"/>
          </a:xfrm>
          <a:prstGeom prst="rect">
            <a:avLst/>
          </a:prstGeom>
        </p:spPr>
      </p:pic>
      <p:sp>
        <p:nvSpPr>
          <p:cNvPr id="5" name="TextBox 4">
            <a:extLst>
              <a:ext uri="{FF2B5EF4-FFF2-40B4-BE49-F238E27FC236}">
                <a16:creationId xmlns:a16="http://schemas.microsoft.com/office/drawing/2014/main" id="{5524FF33-012C-E963-8623-043E8BB44355}"/>
              </a:ext>
            </a:extLst>
          </p:cNvPr>
          <p:cNvSpPr txBox="1"/>
          <p:nvPr/>
        </p:nvSpPr>
        <p:spPr>
          <a:xfrm>
            <a:off x="10521507" y="6611769"/>
            <a:ext cx="1667444" cy="246221"/>
          </a:xfrm>
          <a:prstGeom prst="rect">
            <a:avLst/>
          </a:prstGeom>
          <a:noFill/>
        </p:spPr>
        <p:txBody>
          <a:bodyPr wrap="none" rtlCol="0">
            <a:spAutoFit/>
          </a:bodyPr>
          <a:lstStyle/>
          <a:p>
            <a:pPr algn="r">
              <a:spcAft>
                <a:spcPts val="600"/>
              </a:spcAft>
            </a:pPr>
            <a:r>
              <a:rPr lang="en-US" sz="1000" b="1" dirty="0">
                <a:solidFill>
                  <a:schemeClr val="bg1"/>
                </a:solidFill>
                <a:latin typeface="Perpetua Titling MT" panose="02020502060505020804" pitchFamily="18" charset="77"/>
              </a:rPr>
              <a:t>IMAGE CREDIT: ALMA</a:t>
            </a:r>
          </a:p>
        </p:txBody>
      </p:sp>
      <p:sp>
        <p:nvSpPr>
          <p:cNvPr id="10" name="TextBox 4">
            <a:extLst>
              <a:ext uri="{FF2B5EF4-FFF2-40B4-BE49-F238E27FC236}">
                <a16:creationId xmlns:a16="http://schemas.microsoft.com/office/drawing/2014/main" id="{ADC27FAB-7CD6-877C-2FE1-22FBDB47A3E2}"/>
              </a:ext>
            </a:extLst>
          </p:cNvPr>
          <p:cNvSpPr/>
          <p:nvPr/>
        </p:nvSpPr>
        <p:spPr>
          <a:xfrm>
            <a:off x="636182" y="595705"/>
            <a:ext cx="4116571" cy="566658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r>
              <a:rPr lang="en-US" sz="2400" b="1" i="1" u="none" strike="noStrike" spc="0" dirty="0">
                <a:ln>
                  <a:noFill/>
                </a:ln>
              </a:rPr>
              <a:t>ALMA</a:t>
            </a:r>
          </a:p>
          <a:p>
            <a:pPr marR="0" lvl="0">
              <a:lnSpc>
                <a:spcPct val="90000"/>
              </a:lnSpc>
              <a:spcBef>
                <a:spcPts val="0"/>
              </a:spcBef>
              <a:spcAft>
                <a:spcPts val="600"/>
              </a:spcAft>
              <a:tabLst/>
            </a:pPr>
            <a:endParaRPr lang="en-US" sz="1700" b="1" i="1" dirty="0"/>
          </a:p>
          <a:p>
            <a:pPr marR="0" lvl="0">
              <a:lnSpc>
                <a:spcPct val="90000"/>
              </a:lnSpc>
              <a:spcBef>
                <a:spcPts val="0"/>
              </a:spcBef>
              <a:spcAft>
                <a:spcPts val="600"/>
              </a:spcAft>
              <a:tabLst/>
            </a:pPr>
            <a:r>
              <a:rPr lang="en-US" i="1" dirty="0"/>
              <a:t>The most powerful (sub)mm facility (interferometer) on earth; </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66 antennas (54 12m; 12 7m); three arrays; 10 bands covering 35 – 950 GHz;</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Baselines from 160m to 16km; 10 configurations, up to 0.005” spatial resolution at the highest frequencies and unprecedented sensitivities; </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Spectral resolution up to 0.01km/s;</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b="1" i="1" dirty="0"/>
              <a:t>ALMA has revolutionized our understanding of planet formation, astrochemistry and the high (and cold) Universe.</a:t>
            </a:r>
          </a:p>
          <a:p>
            <a:pPr marR="0" lvl="0">
              <a:lnSpc>
                <a:spcPct val="90000"/>
              </a:lnSpc>
              <a:spcBef>
                <a:spcPts val="0"/>
              </a:spcBef>
              <a:spcAft>
                <a:spcPts val="600"/>
              </a:spcAft>
              <a:tabLst/>
            </a:pPr>
            <a:endParaRPr lang="en-US" sz="1700" i="1" u="none" strike="noStrike" spc="0" dirty="0">
              <a:ln>
                <a:noFill/>
              </a:ln>
            </a:endParaRPr>
          </a:p>
        </p:txBody>
      </p:sp>
    </p:spTree>
    <p:extLst>
      <p:ext uri="{BB962C8B-B14F-4D97-AF65-F5344CB8AC3E}">
        <p14:creationId xmlns:p14="http://schemas.microsoft.com/office/powerpoint/2010/main" val="29876873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5C5C1D-76B5-85B4-2F5D-E123DEB1AF14}"/>
            </a:ext>
          </a:extLst>
        </p:cNvPr>
        <p:cNvGrpSpPr/>
        <p:nvPr/>
      </p:nvGrpSpPr>
      <p:grpSpPr>
        <a:xfrm>
          <a:off x="0" y="0"/>
          <a:ext cx="0" cy="0"/>
          <a:chOff x="0" y="0"/>
          <a:chExt cx="0" cy="0"/>
        </a:xfrm>
      </p:grpSpPr>
      <p:pic>
        <p:nvPicPr>
          <p:cNvPr id="2" name="Image" descr="Image">
            <a:extLst>
              <a:ext uri="{FF2B5EF4-FFF2-40B4-BE49-F238E27FC236}">
                <a16:creationId xmlns:a16="http://schemas.microsoft.com/office/drawing/2014/main" id="{DC0A594E-BFBD-4FAA-9A96-95BFAB9BA244}"/>
              </a:ext>
            </a:extLst>
          </p:cNvPr>
          <p:cNvPicPr>
            <a:picLocks noChangeAspect="1"/>
          </p:cNvPicPr>
          <p:nvPr/>
        </p:nvPicPr>
        <p:blipFill>
          <a:blip r:embed="rId3"/>
          <a:stretch>
            <a:fillRect/>
          </a:stretch>
        </p:blipFill>
        <p:spPr>
          <a:xfrm>
            <a:off x="4752753" y="1031823"/>
            <a:ext cx="7342771" cy="4794351"/>
          </a:xfrm>
          <a:prstGeom prst="rect">
            <a:avLst/>
          </a:prstGeom>
          <a:ln w="12700">
            <a:miter lim="400000"/>
          </a:ln>
        </p:spPr>
      </p:pic>
      <p:sp>
        <p:nvSpPr>
          <p:cNvPr id="5" name="TextBox 4">
            <a:extLst>
              <a:ext uri="{FF2B5EF4-FFF2-40B4-BE49-F238E27FC236}">
                <a16:creationId xmlns:a16="http://schemas.microsoft.com/office/drawing/2014/main" id="{CD7EC926-2D45-C63A-CE26-F3E1CB871C58}"/>
              </a:ext>
            </a:extLst>
          </p:cNvPr>
          <p:cNvSpPr txBox="1"/>
          <p:nvPr/>
        </p:nvSpPr>
        <p:spPr>
          <a:xfrm>
            <a:off x="10521507" y="6611769"/>
            <a:ext cx="1667444" cy="246221"/>
          </a:xfrm>
          <a:prstGeom prst="rect">
            <a:avLst/>
          </a:prstGeom>
          <a:noFill/>
        </p:spPr>
        <p:txBody>
          <a:bodyPr wrap="none" rtlCol="0">
            <a:spAutoFit/>
          </a:bodyPr>
          <a:lstStyle/>
          <a:p>
            <a:pPr algn="r">
              <a:spcAft>
                <a:spcPts val="600"/>
              </a:spcAft>
            </a:pPr>
            <a:r>
              <a:rPr lang="en-US" sz="1000" b="1" dirty="0">
                <a:solidFill>
                  <a:schemeClr val="bg1"/>
                </a:solidFill>
                <a:latin typeface="Perpetua Titling MT" panose="02020502060505020804" pitchFamily="18" charset="77"/>
              </a:rPr>
              <a:t>IMAGE CREDIT: ALMA</a:t>
            </a:r>
          </a:p>
        </p:txBody>
      </p:sp>
      <p:sp>
        <p:nvSpPr>
          <p:cNvPr id="10" name="TextBox 4">
            <a:extLst>
              <a:ext uri="{FF2B5EF4-FFF2-40B4-BE49-F238E27FC236}">
                <a16:creationId xmlns:a16="http://schemas.microsoft.com/office/drawing/2014/main" id="{D267B26B-DECA-E8E4-CC66-8B49A9D08AB2}"/>
              </a:ext>
            </a:extLst>
          </p:cNvPr>
          <p:cNvSpPr/>
          <p:nvPr/>
        </p:nvSpPr>
        <p:spPr>
          <a:xfrm>
            <a:off x="636182" y="595705"/>
            <a:ext cx="4116571" cy="566658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r>
              <a:rPr lang="en-US" sz="2400" b="1" i="1" u="none" strike="noStrike" spc="0" dirty="0">
                <a:ln>
                  <a:noFill/>
                </a:ln>
              </a:rPr>
              <a:t>ALMA</a:t>
            </a:r>
          </a:p>
          <a:p>
            <a:pPr marR="0" lvl="0">
              <a:lnSpc>
                <a:spcPct val="90000"/>
              </a:lnSpc>
              <a:spcBef>
                <a:spcPts val="0"/>
              </a:spcBef>
              <a:spcAft>
                <a:spcPts val="600"/>
              </a:spcAft>
              <a:tabLst/>
            </a:pPr>
            <a:endParaRPr lang="en-US" sz="1700" b="1" i="1" dirty="0"/>
          </a:p>
          <a:p>
            <a:pPr marR="0" lvl="0">
              <a:lnSpc>
                <a:spcPct val="90000"/>
              </a:lnSpc>
              <a:spcBef>
                <a:spcPts val="0"/>
              </a:spcBef>
              <a:spcAft>
                <a:spcPts val="600"/>
              </a:spcAft>
              <a:tabLst/>
            </a:pPr>
            <a:r>
              <a:rPr lang="en-US" i="1" dirty="0"/>
              <a:t>The most powerful (sub)mm facility (interferometer) on earth; </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66 antennas (54 12m; 12 7m); three arrays; 10 bands covering 35 – 950 GHz;</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Baselines from 160m to 16km; 10 configurations, up to 0.005” spatial resolution at the highest frequencies and unprecedented sensitivities; </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Spectral resolution up to 0.01km/s;</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b="1" i="1" dirty="0"/>
              <a:t>ALMA has revolutionized our understanding of planet formation, astrochemistry and the high (and cold) Universe.</a:t>
            </a:r>
          </a:p>
          <a:p>
            <a:pPr marR="0" lvl="0">
              <a:lnSpc>
                <a:spcPct val="90000"/>
              </a:lnSpc>
              <a:spcBef>
                <a:spcPts val="0"/>
              </a:spcBef>
              <a:spcAft>
                <a:spcPts val="600"/>
              </a:spcAft>
              <a:tabLst/>
            </a:pPr>
            <a:endParaRPr lang="en-US" sz="1700" i="1" u="none" strike="noStrike" spc="0" dirty="0">
              <a:ln>
                <a:noFill/>
              </a:ln>
            </a:endParaRPr>
          </a:p>
        </p:txBody>
      </p:sp>
      <p:sp>
        <p:nvSpPr>
          <p:cNvPr id="3" name="TextBox 2">
            <a:extLst>
              <a:ext uri="{FF2B5EF4-FFF2-40B4-BE49-F238E27FC236}">
                <a16:creationId xmlns:a16="http://schemas.microsoft.com/office/drawing/2014/main" id="{13999148-C5A2-6EEA-274A-C4899B252979}"/>
              </a:ext>
            </a:extLst>
          </p:cNvPr>
          <p:cNvSpPr txBox="1"/>
          <p:nvPr/>
        </p:nvSpPr>
        <p:spPr>
          <a:xfrm>
            <a:off x="10324654" y="5579953"/>
            <a:ext cx="1771640" cy="246221"/>
          </a:xfrm>
          <a:prstGeom prst="rect">
            <a:avLst/>
          </a:prstGeom>
          <a:noFill/>
        </p:spPr>
        <p:txBody>
          <a:bodyPr wrap="none" rtlCol="0">
            <a:spAutoFit/>
          </a:bodyPr>
          <a:lstStyle/>
          <a:p>
            <a:pPr algn="r">
              <a:spcAft>
                <a:spcPts val="600"/>
              </a:spcAft>
            </a:pPr>
            <a:r>
              <a:rPr lang="en-US" sz="1000" b="1" dirty="0">
                <a:solidFill>
                  <a:schemeClr val="bg1"/>
                </a:solidFill>
                <a:latin typeface="Perpetua Titling MT" panose="02020502060505020804" pitchFamily="18" charset="77"/>
              </a:rPr>
              <a:t>Credit: J. </a:t>
            </a:r>
            <a:r>
              <a:rPr lang="en-US" sz="1000" b="1" dirty="0" err="1">
                <a:solidFill>
                  <a:schemeClr val="bg1"/>
                </a:solidFill>
                <a:latin typeface="Perpetua Titling MT" panose="02020502060505020804" pitchFamily="18" charset="77"/>
              </a:rPr>
              <a:t>CarpENTER</a:t>
            </a:r>
            <a:endParaRPr lang="en-US" sz="1000" b="1" dirty="0">
              <a:solidFill>
                <a:schemeClr val="bg1"/>
              </a:solidFill>
              <a:latin typeface="Perpetua Titling MT" panose="02020502060505020804" pitchFamily="18" charset="77"/>
            </a:endParaRPr>
          </a:p>
        </p:txBody>
      </p:sp>
      <p:sp>
        <p:nvSpPr>
          <p:cNvPr id="4" name="TextBox 3">
            <a:extLst>
              <a:ext uri="{FF2B5EF4-FFF2-40B4-BE49-F238E27FC236}">
                <a16:creationId xmlns:a16="http://schemas.microsoft.com/office/drawing/2014/main" id="{0E236E5A-F0AD-FABD-6C70-421E1457C5F8}"/>
              </a:ext>
            </a:extLst>
          </p:cNvPr>
          <p:cNvSpPr txBox="1"/>
          <p:nvPr/>
        </p:nvSpPr>
        <p:spPr>
          <a:xfrm rot="20790736">
            <a:off x="809095" y="1560981"/>
            <a:ext cx="10751897" cy="3693319"/>
          </a:xfrm>
          <a:custGeom>
            <a:avLst/>
            <a:gdLst>
              <a:gd name="connsiteX0" fmla="*/ 0 w 10751897"/>
              <a:gd name="connsiteY0" fmla="*/ 0 h 3693319"/>
              <a:gd name="connsiteX1" fmla="*/ 564475 w 10751897"/>
              <a:gd name="connsiteY1" fmla="*/ 0 h 3693319"/>
              <a:gd name="connsiteX2" fmla="*/ 1236468 w 10751897"/>
              <a:gd name="connsiteY2" fmla="*/ 0 h 3693319"/>
              <a:gd name="connsiteX3" fmla="*/ 2015981 w 10751897"/>
              <a:gd name="connsiteY3" fmla="*/ 0 h 3693319"/>
              <a:gd name="connsiteX4" fmla="*/ 2795493 w 10751897"/>
              <a:gd name="connsiteY4" fmla="*/ 0 h 3693319"/>
              <a:gd name="connsiteX5" fmla="*/ 3575006 w 10751897"/>
              <a:gd name="connsiteY5" fmla="*/ 0 h 3693319"/>
              <a:gd name="connsiteX6" fmla="*/ 4462037 w 10751897"/>
              <a:gd name="connsiteY6" fmla="*/ 0 h 3693319"/>
              <a:gd name="connsiteX7" fmla="*/ 5134031 w 10751897"/>
              <a:gd name="connsiteY7" fmla="*/ 0 h 3693319"/>
              <a:gd name="connsiteX8" fmla="*/ 5913543 w 10751897"/>
              <a:gd name="connsiteY8" fmla="*/ 0 h 3693319"/>
              <a:gd name="connsiteX9" fmla="*/ 6585537 w 10751897"/>
              <a:gd name="connsiteY9" fmla="*/ 0 h 3693319"/>
              <a:gd name="connsiteX10" fmla="*/ 7257530 w 10751897"/>
              <a:gd name="connsiteY10" fmla="*/ 0 h 3693319"/>
              <a:gd name="connsiteX11" fmla="*/ 7929524 w 10751897"/>
              <a:gd name="connsiteY11" fmla="*/ 0 h 3693319"/>
              <a:gd name="connsiteX12" fmla="*/ 8278961 w 10751897"/>
              <a:gd name="connsiteY12" fmla="*/ 0 h 3693319"/>
              <a:gd name="connsiteX13" fmla="*/ 9058473 w 10751897"/>
              <a:gd name="connsiteY13" fmla="*/ 0 h 3693319"/>
              <a:gd name="connsiteX14" fmla="*/ 9407910 w 10751897"/>
              <a:gd name="connsiteY14" fmla="*/ 0 h 3693319"/>
              <a:gd name="connsiteX15" fmla="*/ 10079903 w 10751897"/>
              <a:gd name="connsiteY15" fmla="*/ 0 h 3693319"/>
              <a:gd name="connsiteX16" fmla="*/ 10751897 w 10751897"/>
              <a:gd name="connsiteY16" fmla="*/ 0 h 3693319"/>
              <a:gd name="connsiteX17" fmla="*/ 10751897 w 10751897"/>
              <a:gd name="connsiteY17" fmla="*/ 689420 h 3693319"/>
              <a:gd name="connsiteX18" fmla="*/ 10751897 w 10751897"/>
              <a:gd name="connsiteY18" fmla="*/ 1194173 h 3693319"/>
              <a:gd name="connsiteX19" fmla="*/ 10751897 w 10751897"/>
              <a:gd name="connsiteY19" fmla="*/ 1735860 h 3693319"/>
              <a:gd name="connsiteX20" fmla="*/ 10751897 w 10751897"/>
              <a:gd name="connsiteY20" fmla="*/ 2277547 h 3693319"/>
              <a:gd name="connsiteX21" fmla="*/ 10751897 w 10751897"/>
              <a:gd name="connsiteY21" fmla="*/ 2893100 h 3693319"/>
              <a:gd name="connsiteX22" fmla="*/ 10751897 w 10751897"/>
              <a:gd name="connsiteY22" fmla="*/ 3693319 h 3693319"/>
              <a:gd name="connsiteX23" fmla="*/ 10187422 w 10751897"/>
              <a:gd name="connsiteY23" fmla="*/ 3693319 h 3693319"/>
              <a:gd name="connsiteX24" fmla="*/ 9515429 w 10751897"/>
              <a:gd name="connsiteY24" fmla="*/ 3693319 h 3693319"/>
              <a:gd name="connsiteX25" fmla="*/ 8628397 w 10751897"/>
              <a:gd name="connsiteY25" fmla="*/ 3693319 h 3693319"/>
              <a:gd name="connsiteX26" fmla="*/ 7956404 w 10751897"/>
              <a:gd name="connsiteY26" fmla="*/ 3693319 h 3693319"/>
              <a:gd name="connsiteX27" fmla="*/ 7176891 w 10751897"/>
              <a:gd name="connsiteY27" fmla="*/ 3693319 h 3693319"/>
              <a:gd name="connsiteX28" fmla="*/ 6827455 w 10751897"/>
              <a:gd name="connsiteY28" fmla="*/ 3693319 h 3693319"/>
              <a:gd name="connsiteX29" fmla="*/ 5940423 w 10751897"/>
              <a:gd name="connsiteY29" fmla="*/ 3693319 h 3693319"/>
              <a:gd name="connsiteX30" fmla="*/ 5375949 w 10751897"/>
              <a:gd name="connsiteY30" fmla="*/ 3693319 h 3693319"/>
              <a:gd name="connsiteX31" fmla="*/ 4596436 w 10751897"/>
              <a:gd name="connsiteY31" fmla="*/ 3693319 h 3693319"/>
              <a:gd name="connsiteX32" fmla="*/ 4246999 w 10751897"/>
              <a:gd name="connsiteY32" fmla="*/ 3693319 h 3693319"/>
              <a:gd name="connsiteX33" fmla="*/ 3359968 w 10751897"/>
              <a:gd name="connsiteY33" fmla="*/ 3693319 h 3693319"/>
              <a:gd name="connsiteX34" fmla="*/ 2795493 w 10751897"/>
              <a:gd name="connsiteY34" fmla="*/ 3693319 h 3693319"/>
              <a:gd name="connsiteX35" fmla="*/ 2123500 w 10751897"/>
              <a:gd name="connsiteY35" fmla="*/ 3693319 h 3693319"/>
              <a:gd name="connsiteX36" fmla="*/ 1666544 w 10751897"/>
              <a:gd name="connsiteY36" fmla="*/ 3693319 h 3693319"/>
              <a:gd name="connsiteX37" fmla="*/ 887032 w 10751897"/>
              <a:gd name="connsiteY37" fmla="*/ 3693319 h 3693319"/>
              <a:gd name="connsiteX38" fmla="*/ 0 w 10751897"/>
              <a:gd name="connsiteY38" fmla="*/ 3693319 h 3693319"/>
              <a:gd name="connsiteX39" fmla="*/ 0 w 10751897"/>
              <a:gd name="connsiteY39" fmla="*/ 3114699 h 3693319"/>
              <a:gd name="connsiteX40" fmla="*/ 0 w 10751897"/>
              <a:gd name="connsiteY40" fmla="*/ 2609945 h 3693319"/>
              <a:gd name="connsiteX41" fmla="*/ 0 w 10751897"/>
              <a:gd name="connsiteY41" fmla="*/ 1957459 h 3693319"/>
              <a:gd name="connsiteX42" fmla="*/ 0 w 10751897"/>
              <a:gd name="connsiteY42" fmla="*/ 1341906 h 3693319"/>
              <a:gd name="connsiteX43" fmla="*/ 0 w 10751897"/>
              <a:gd name="connsiteY43" fmla="*/ 689420 h 3693319"/>
              <a:gd name="connsiteX44" fmla="*/ 0 w 10751897"/>
              <a:gd name="connsiteY44" fmla="*/ 0 h 3693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751897" h="3693319" fill="none" extrusionOk="0">
                <a:moveTo>
                  <a:pt x="0" y="0"/>
                </a:moveTo>
                <a:cubicBezTo>
                  <a:pt x="175809" y="-7764"/>
                  <a:pt x="329731" y="-18276"/>
                  <a:pt x="564475" y="0"/>
                </a:cubicBezTo>
                <a:cubicBezTo>
                  <a:pt x="799219" y="18276"/>
                  <a:pt x="1014149" y="-13639"/>
                  <a:pt x="1236468" y="0"/>
                </a:cubicBezTo>
                <a:cubicBezTo>
                  <a:pt x="1458787" y="13639"/>
                  <a:pt x="1827829" y="-36394"/>
                  <a:pt x="2015981" y="0"/>
                </a:cubicBezTo>
                <a:cubicBezTo>
                  <a:pt x="2204133" y="36394"/>
                  <a:pt x="2617846" y="-24654"/>
                  <a:pt x="2795493" y="0"/>
                </a:cubicBezTo>
                <a:cubicBezTo>
                  <a:pt x="2973140" y="24654"/>
                  <a:pt x="3405107" y="-14576"/>
                  <a:pt x="3575006" y="0"/>
                </a:cubicBezTo>
                <a:cubicBezTo>
                  <a:pt x="3744905" y="14576"/>
                  <a:pt x="4235962" y="30031"/>
                  <a:pt x="4462037" y="0"/>
                </a:cubicBezTo>
                <a:cubicBezTo>
                  <a:pt x="4688112" y="-30031"/>
                  <a:pt x="4866025" y="-12627"/>
                  <a:pt x="5134031" y="0"/>
                </a:cubicBezTo>
                <a:cubicBezTo>
                  <a:pt x="5402037" y="12627"/>
                  <a:pt x="5713738" y="-7884"/>
                  <a:pt x="5913543" y="0"/>
                </a:cubicBezTo>
                <a:cubicBezTo>
                  <a:pt x="6113348" y="7884"/>
                  <a:pt x="6309126" y="-32260"/>
                  <a:pt x="6585537" y="0"/>
                </a:cubicBezTo>
                <a:cubicBezTo>
                  <a:pt x="6861948" y="32260"/>
                  <a:pt x="6958306" y="-8795"/>
                  <a:pt x="7257530" y="0"/>
                </a:cubicBezTo>
                <a:cubicBezTo>
                  <a:pt x="7556754" y="8795"/>
                  <a:pt x="7683788" y="5276"/>
                  <a:pt x="7929524" y="0"/>
                </a:cubicBezTo>
                <a:cubicBezTo>
                  <a:pt x="8175260" y="-5276"/>
                  <a:pt x="8148790" y="-10809"/>
                  <a:pt x="8278961" y="0"/>
                </a:cubicBezTo>
                <a:cubicBezTo>
                  <a:pt x="8409132" y="10809"/>
                  <a:pt x="8745688" y="18862"/>
                  <a:pt x="9058473" y="0"/>
                </a:cubicBezTo>
                <a:cubicBezTo>
                  <a:pt x="9371258" y="-18862"/>
                  <a:pt x="9309362" y="-9224"/>
                  <a:pt x="9407910" y="0"/>
                </a:cubicBezTo>
                <a:cubicBezTo>
                  <a:pt x="9506458" y="9224"/>
                  <a:pt x="9860492" y="25326"/>
                  <a:pt x="10079903" y="0"/>
                </a:cubicBezTo>
                <a:cubicBezTo>
                  <a:pt x="10299314" y="-25326"/>
                  <a:pt x="10423039" y="28184"/>
                  <a:pt x="10751897" y="0"/>
                </a:cubicBezTo>
                <a:cubicBezTo>
                  <a:pt x="10739937" y="171467"/>
                  <a:pt x="10744953" y="368215"/>
                  <a:pt x="10751897" y="689420"/>
                </a:cubicBezTo>
                <a:cubicBezTo>
                  <a:pt x="10758841" y="1010625"/>
                  <a:pt x="10755806" y="971591"/>
                  <a:pt x="10751897" y="1194173"/>
                </a:cubicBezTo>
                <a:cubicBezTo>
                  <a:pt x="10747988" y="1416755"/>
                  <a:pt x="10753697" y="1569776"/>
                  <a:pt x="10751897" y="1735860"/>
                </a:cubicBezTo>
                <a:cubicBezTo>
                  <a:pt x="10750097" y="1901944"/>
                  <a:pt x="10757720" y="2166126"/>
                  <a:pt x="10751897" y="2277547"/>
                </a:cubicBezTo>
                <a:cubicBezTo>
                  <a:pt x="10746074" y="2388968"/>
                  <a:pt x="10758950" y="2732546"/>
                  <a:pt x="10751897" y="2893100"/>
                </a:cubicBezTo>
                <a:cubicBezTo>
                  <a:pt x="10744844" y="3053654"/>
                  <a:pt x="10753347" y="3479017"/>
                  <a:pt x="10751897" y="3693319"/>
                </a:cubicBezTo>
                <a:cubicBezTo>
                  <a:pt x="10629355" y="3668976"/>
                  <a:pt x="10460081" y="3669893"/>
                  <a:pt x="10187422" y="3693319"/>
                </a:cubicBezTo>
                <a:cubicBezTo>
                  <a:pt x="9914763" y="3716745"/>
                  <a:pt x="9843671" y="3684531"/>
                  <a:pt x="9515429" y="3693319"/>
                </a:cubicBezTo>
                <a:cubicBezTo>
                  <a:pt x="9187187" y="3702107"/>
                  <a:pt x="9067320" y="3704437"/>
                  <a:pt x="8628397" y="3693319"/>
                </a:cubicBezTo>
                <a:cubicBezTo>
                  <a:pt x="8189474" y="3682201"/>
                  <a:pt x="8179366" y="3673174"/>
                  <a:pt x="7956404" y="3693319"/>
                </a:cubicBezTo>
                <a:cubicBezTo>
                  <a:pt x="7733442" y="3713464"/>
                  <a:pt x="7446582" y="3654733"/>
                  <a:pt x="7176891" y="3693319"/>
                </a:cubicBezTo>
                <a:cubicBezTo>
                  <a:pt x="6907200" y="3731905"/>
                  <a:pt x="6927182" y="3696489"/>
                  <a:pt x="6827455" y="3693319"/>
                </a:cubicBezTo>
                <a:cubicBezTo>
                  <a:pt x="6727728" y="3690149"/>
                  <a:pt x="6275626" y="3669674"/>
                  <a:pt x="5940423" y="3693319"/>
                </a:cubicBezTo>
                <a:cubicBezTo>
                  <a:pt x="5605220" y="3716964"/>
                  <a:pt x="5539439" y="3671687"/>
                  <a:pt x="5375949" y="3693319"/>
                </a:cubicBezTo>
                <a:cubicBezTo>
                  <a:pt x="5212459" y="3714951"/>
                  <a:pt x="4799679" y="3715559"/>
                  <a:pt x="4596436" y="3693319"/>
                </a:cubicBezTo>
                <a:cubicBezTo>
                  <a:pt x="4393193" y="3671079"/>
                  <a:pt x="4404013" y="3709166"/>
                  <a:pt x="4246999" y="3693319"/>
                </a:cubicBezTo>
                <a:cubicBezTo>
                  <a:pt x="4089985" y="3677472"/>
                  <a:pt x="3771332" y="3685944"/>
                  <a:pt x="3359968" y="3693319"/>
                </a:cubicBezTo>
                <a:cubicBezTo>
                  <a:pt x="2948604" y="3700694"/>
                  <a:pt x="2954875" y="3708972"/>
                  <a:pt x="2795493" y="3693319"/>
                </a:cubicBezTo>
                <a:cubicBezTo>
                  <a:pt x="2636112" y="3677666"/>
                  <a:pt x="2291701" y="3699272"/>
                  <a:pt x="2123500" y="3693319"/>
                </a:cubicBezTo>
                <a:cubicBezTo>
                  <a:pt x="1955299" y="3687366"/>
                  <a:pt x="1766872" y="3695452"/>
                  <a:pt x="1666544" y="3693319"/>
                </a:cubicBezTo>
                <a:cubicBezTo>
                  <a:pt x="1566216" y="3691186"/>
                  <a:pt x="1121181" y="3666295"/>
                  <a:pt x="887032" y="3693319"/>
                </a:cubicBezTo>
                <a:cubicBezTo>
                  <a:pt x="652883" y="3720343"/>
                  <a:pt x="340878" y="3723245"/>
                  <a:pt x="0" y="3693319"/>
                </a:cubicBezTo>
                <a:cubicBezTo>
                  <a:pt x="9792" y="3466615"/>
                  <a:pt x="10629" y="3281820"/>
                  <a:pt x="0" y="3114699"/>
                </a:cubicBezTo>
                <a:cubicBezTo>
                  <a:pt x="-10629" y="2947578"/>
                  <a:pt x="24863" y="2829791"/>
                  <a:pt x="0" y="2609945"/>
                </a:cubicBezTo>
                <a:cubicBezTo>
                  <a:pt x="-24863" y="2390099"/>
                  <a:pt x="-17935" y="2114357"/>
                  <a:pt x="0" y="1957459"/>
                </a:cubicBezTo>
                <a:cubicBezTo>
                  <a:pt x="17935" y="1800561"/>
                  <a:pt x="20557" y="1642266"/>
                  <a:pt x="0" y="1341906"/>
                </a:cubicBezTo>
                <a:cubicBezTo>
                  <a:pt x="-20557" y="1041546"/>
                  <a:pt x="3860" y="896831"/>
                  <a:pt x="0" y="689420"/>
                </a:cubicBezTo>
                <a:cubicBezTo>
                  <a:pt x="-3860" y="482009"/>
                  <a:pt x="-16772" y="145474"/>
                  <a:pt x="0" y="0"/>
                </a:cubicBezTo>
                <a:close/>
              </a:path>
              <a:path w="10751897" h="3693319" stroke="0" extrusionOk="0">
                <a:moveTo>
                  <a:pt x="0" y="0"/>
                </a:moveTo>
                <a:cubicBezTo>
                  <a:pt x="138632" y="-27089"/>
                  <a:pt x="381764" y="-16854"/>
                  <a:pt x="564475" y="0"/>
                </a:cubicBezTo>
                <a:cubicBezTo>
                  <a:pt x="747187" y="16854"/>
                  <a:pt x="773387" y="-1973"/>
                  <a:pt x="913911" y="0"/>
                </a:cubicBezTo>
                <a:cubicBezTo>
                  <a:pt x="1054435" y="1973"/>
                  <a:pt x="1404656" y="-21504"/>
                  <a:pt x="1800943" y="0"/>
                </a:cubicBezTo>
                <a:cubicBezTo>
                  <a:pt x="2197230" y="21504"/>
                  <a:pt x="2243875" y="-6969"/>
                  <a:pt x="2365417" y="0"/>
                </a:cubicBezTo>
                <a:cubicBezTo>
                  <a:pt x="2486959" y="6969"/>
                  <a:pt x="2714526" y="-21356"/>
                  <a:pt x="2929892" y="0"/>
                </a:cubicBezTo>
                <a:cubicBezTo>
                  <a:pt x="3145258" y="21356"/>
                  <a:pt x="3535253" y="42430"/>
                  <a:pt x="3816923" y="0"/>
                </a:cubicBezTo>
                <a:cubicBezTo>
                  <a:pt x="4098593" y="-42430"/>
                  <a:pt x="4165984" y="-2184"/>
                  <a:pt x="4273879" y="0"/>
                </a:cubicBezTo>
                <a:cubicBezTo>
                  <a:pt x="4381774" y="2184"/>
                  <a:pt x="4748963" y="-21465"/>
                  <a:pt x="5160911" y="0"/>
                </a:cubicBezTo>
                <a:cubicBezTo>
                  <a:pt x="5572859" y="21465"/>
                  <a:pt x="5766759" y="20390"/>
                  <a:pt x="6047942" y="0"/>
                </a:cubicBezTo>
                <a:cubicBezTo>
                  <a:pt x="6329125" y="-20390"/>
                  <a:pt x="6569385" y="-7539"/>
                  <a:pt x="6719936" y="0"/>
                </a:cubicBezTo>
                <a:cubicBezTo>
                  <a:pt x="6870487" y="7539"/>
                  <a:pt x="7300749" y="-23049"/>
                  <a:pt x="7606967" y="0"/>
                </a:cubicBezTo>
                <a:cubicBezTo>
                  <a:pt x="7913185" y="23049"/>
                  <a:pt x="7898595" y="24443"/>
                  <a:pt x="8171442" y="0"/>
                </a:cubicBezTo>
                <a:cubicBezTo>
                  <a:pt x="8444290" y="-24443"/>
                  <a:pt x="8554631" y="-17147"/>
                  <a:pt x="8735916" y="0"/>
                </a:cubicBezTo>
                <a:cubicBezTo>
                  <a:pt x="8917201" y="17147"/>
                  <a:pt x="9272345" y="-25786"/>
                  <a:pt x="9515429" y="0"/>
                </a:cubicBezTo>
                <a:cubicBezTo>
                  <a:pt x="9758513" y="25786"/>
                  <a:pt x="9886793" y="20927"/>
                  <a:pt x="10079903" y="0"/>
                </a:cubicBezTo>
                <a:cubicBezTo>
                  <a:pt x="10273013" y="-20927"/>
                  <a:pt x="10440473" y="-25206"/>
                  <a:pt x="10751897" y="0"/>
                </a:cubicBezTo>
                <a:cubicBezTo>
                  <a:pt x="10729288" y="232356"/>
                  <a:pt x="10781351" y="433449"/>
                  <a:pt x="10751897" y="689420"/>
                </a:cubicBezTo>
                <a:cubicBezTo>
                  <a:pt x="10722443" y="945391"/>
                  <a:pt x="10719847" y="1135627"/>
                  <a:pt x="10751897" y="1341906"/>
                </a:cubicBezTo>
                <a:cubicBezTo>
                  <a:pt x="10783947" y="1548185"/>
                  <a:pt x="10728005" y="1703815"/>
                  <a:pt x="10751897" y="1994392"/>
                </a:cubicBezTo>
                <a:cubicBezTo>
                  <a:pt x="10775789" y="2284969"/>
                  <a:pt x="10774402" y="2312529"/>
                  <a:pt x="10751897" y="2499146"/>
                </a:cubicBezTo>
                <a:cubicBezTo>
                  <a:pt x="10729392" y="2685763"/>
                  <a:pt x="10727744" y="2795132"/>
                  <a:pt x="10751897" y="3040833"/>
                </a:cubicBezTo>
                <a:cubicBezTo>
                  <a:pt x="10776050" y="3286534"/>
                  <a:pt x="10758207" y="3561320"/>
                  <a:pt x="10751897" y="3693319"/>
                </a:cubicBezTo>
                <a:cubicBezTo>
                  <a:pt x="10613623" y="3688356"/>
                  <a:pt x="10393606" y="3699222"/>
                  <a:pt x="10187422" y="3693319"/>
                </a:cubicBezTo>
                <a:cubicBezTo>
                  <a:pt x="9981238" y="3687416"/>
                  <a:pt x="9760273" y="3684299"/>
                  <a:pt x="9515429" y="3693319"/>
                </a:cubicBezTo>
                <a:cubicBezTo>
                  <a:pt x="9270585" y="3702339"/>
                  <a:pt x="9247212" y="3691457"/>
                  <a:pt x="9165992" y="3693319"/>
                </a:cubicBezTo>
                <a:cubicBezTo>
                  <a:pt x="9084772" y="3695181"/>
                  <a:pt x="8936237" y="3682339"/>
                  <a:pt x="8816556" y="3693319"/>
                </a:cubicBezTo>
                <a:cubicBezTo>
                  <a:pt x="8696875" y="3704299"/>
                  <a:pt x="8291913" y="3670849"/>
                  <a:pt x="8144562" y="3693319"/>
                </a:cubicBezTo>
                <a:cubicBezTo>
                  <a:pt x="7997211" y="3715789"/>
                  <a:pt x="7887145" y="3714878"/>
                  <a:pt x="7687606" y="3693319"/>
                </a:cubicBezTo>
                <a:cubicBezTo>
                  <a:pt x="7488067" y="3671760"/>
                  <a:pt x="7124299" y="3708017"/>
                  <a:pt x="6908094" y="3693319"/>
                </a:cubicBezTo>
                <a:cubicBezTo>
                  <a:pt x="6691889" y="3678621"/>
                  <a:pt x="6546064" y="3692777"/>
                  <a:pt x="6451138" y="3693319"/>
                </a:cubicBezTo>
                <a:cubicBezTo>
                  <a:pt x="6356212" y="3693861"/>
                  <a:pt x="5900913" y="3682507"/>
                  <a:pt x="5671626" y="3693319"/>
                </a:cubicBezTo>
                <a:cubicBezTo>
                  <a:pt x="5442339" y="3704131"/>
                  <a:pt x="5435146" y="3709858"/>
                  <a:pt x="5322189" y="3693319"/>
                </a:cubicBezTo>
                <a:cubicBezTo>
                  <a:pt x="5209232" y="3676780"/>
                  <a:pt x="4895599" y="3726428"/>
                  <a:pt x="4542676" y="3693319"/>
                </a:cubicBezTo>
                <a:cubicBezTo>
                  <a:pt x="4189753" y="3660210"/>
                  <a:pt x="4297552" y="3688840"/>
                  <a:pt x="4085721" y="3693319"/>
                </a:cubicBezTo>
                <a:cubicBezTo>
                  <a:pt x="3873890" y="3697798"/>
                  <a:pt x="3870857" y="3699619"/>
                  <a:pt x="3736284" y="3693319"/>
                </a:cubicBezTo>
                <a:cubicBezTo>
                  <a:pt x="3601711" y="3687019"/>
                  <a:pt x="3453303" y="3695097"/>
                  <a:pt x="3279329" y="3693319"/>
                </a:cubicBezTo>
                <a:cubicBezTo>
                  <a:pt x="3105356" y="3691541"/>
                  <a:pt x="2806619" y="3688036"/>
                  <a:pt x="2499816" y="3693319"/>
                </a:cubicBezTo>
                <a:cubicBezTo>
                  <a:pt x="2193013" y="3698602"/>
                  <a:pt x="2192007" y="3677195"/>
                  <a:pt x="2042860" y="3693319"/>
                </a:cubicBezTo>
                <a:cubicBezTo>
                  <a:pt x="1893713" y="3709443"/>
                  <a:pt x="1787785" y="3697334"/>
                  <a:pt x="1693424" y="3693319"/>
                </a:cubicBezTo>
                <a:cubicBezTo>
                  <a:pt x="1599063" y="3689304"/>
                  <a:pt x="1368849" y="3714475"/>
                  <a:pt x="1236468" y="3693319"/>
                </a:cubicBezTo>
                <a:cubicBezTo>
                  <a:pt x="1104087" y="3672163"/>
                  <a:pt x="824948" y="3703846"/>
                  <a:pt x="671994" y="3693319"/>
                </a:cubicBezTo>
                <a:cubicBezTo>
                  <a:pt x="519040" y="3682792"/>
                  <a:pt x="291516" y="3680385"/>
                  <a:pt x="0" y="3693319"/>
                </a:cubicBezTo>
                <a:cubicBezTo>
                  <a:pt x="-3981" y="3451801"/>
                  <a:pt x="6537" y="3365690"/>
                  <a:pt x="0" y="3151632"/>
                </a:cubicBezTo>
                <a:cubicBezTo>
                  <a:pt x="-6537" y="2937574"/>
                  <a:pt x="10607" y="2783716"/>
                  <a:pt x="0" y="2609945"/>
                </a:cubicBezTo>
                <a:cubicBezTo>
                  <a:pt x="-10607" y="2436174"/>
                  <a:pt x="10788" y="2273436"/>
                  <a:pt x="0" y="1994392"/>
                </a:cubicBezTo>
                <a:cubicBezTo>
                  <a:pt x="-10788" y="1715348"/>
                  <a:pt x="-21178" y="1650503"/>
                  <a:pt x="0" y="1378839"/>
                </a:cubicBezTo>
                <a:cubicBezTo>
                  <a:pt x="21178" y="1107175"/>
                  <a:pt x="-30536" y="951065"/>
                  <a:pt x="0" y="763286"/>
                </a:cubicBezTo>
                <a:cubicBezTo>
                  <a:pt x="30536" y="575507"/>
                  <a:pt x="8468" y="227992"/>
                  <a:pt x="0" y="0"/>
                </a:cubicBezTo>
                <a:close/>
              </a:path>
            </a:pathLst>
          </a:custGeom>
          <a:solidFill>
            <a:schemeClr val="bg1"/>
          </a:solidFill>
          <a:ln w="57150">
            <a:solidFill>
              <a:schemeClr val="accent1"/>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rtlCol="0">
            <a:spAutoFit/>
          </a:bodyPr>
          <a:lstStyle/>
          <a:p>
            <a:r>
              <a:rPr lang="en-US" sz="3900" i="1" dirty="0">
                <a:solidFill>
                  <a:srgbClr val="FF0000"/>
                </a:solidFill>
              </a:rPr>
              <a:t>“For the first time, ALMA has surpassed the 4,300-hour goal of observations acquired and delivered to the global scientific community. It has also achieved the stretch goal of 4,500 hours, first envisioned in the Forward Look of 2019.”         </a:t>
            </a:r>
            <a:r>
              <a:rPr lang="en-US" sz="3900" dirty="0">
                <a:solidFill>
                  <a:srgbClr val="FF0000"/>
                </a:solidFill>
              </a:rPr>
              <a:t>S. Dougherty, ALMA director, on Cycle 11.</a:t>
            </a:r>
          </a:p>
        </p:txBody>
      </p:sp>
    </p:spTree>
    <p:extLst>
      <p:ext uri="{BB962C8B-B14F-4D97-AF65-F5344CB8AC3E}">
        <p14:creationId xmlns:p14="http://schemas.microsoft.com/office/powerpoint/2010/main" val="454358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and black background&#10;&#10;AI-generated content may be incorrect.">
            <a:extLst>
              <a:ext uri="{FF2B5EF4-FFF2-40B4-BE49-F238E27FC236}">
                <a16:creationId xmlns:a16="http://schemas.microsoft.com/office/drawing/2014/main" id="{E8EA8586-6A2E-765C-0F39-CC60E4482FAB}"/>
              </a:ext>
            </a:extLst>
          </p:cNvPr>
          <p:cNvPicPr>
            <a:picLocks noChangeAspect="1"/>
          </p:cNvPicPr>
          <p:nvPr/>
        </p:nvPicPr>
        <p:blipFill>
          <a:blip r:embed="rId2"/>
          <a:srcRect l="7612" r="14134"/>
          <a:stretch>
            <a:fillRect/>
          </a:stretch>
        </p:blipFill>
        <p:spPr>
          <a:xfrm>
            <a:off x="2522356"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4">
            <a:extLst>
              <a:ext uri="{FF2B5EF4-FFF2-40B4-BE49-F238E27FC236}">
                <a16:creationId xmlns:a16="http://schemas.microsoft.com/office/drawing/2014/main" id="{C600788D-3DC2-12A8-8044-446A18AA796A}"/>
              </a:ext>
            </a:extLst>
          </p:cNvPr>
          <p:cNvSpPr/>
          <p:nvPr/>
        </p:nvSpPr>
        <p:spPr>
          <a:xfrm>
            <a:off x="710609" y="1557619"/>
            <a:ext cx="4669465" cy="374276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rmAutofit/>
          </a:bodyPr>
          <a:lstStyle/>
          <a:p>
            <a:pPr marR="0" lvl="0">
              <a:lnSpc>
                <a:spcPct val="90000"/>
              </a:lnSpc>
              <a:spcBef>
                <a:spcPts val="0"/>
              </a:spcBef>
              <a:spcAft>
                <a:spcPts val="600"/>
              </a:spcAft>
              <a:tabLst/>
            </a:pPr>
            <a:r>
              <a:rPr lang="en-US" sz="2200" b="1" i="1" u="none" strike="noStrike" spc="0" dirty="0">
                <a:ln>
                  <a:noFill/>
                </a:ln>
              </a:rPr>
              <a:t>Search for dark matter with ALMA</a:t>
            </a:r>
          </a:p>
          <a:p>
            <a:pPr marR="0" lvl="0">
              <a:lnSpc>
                <a:spcPct val="90000"/>
              </a:lnSpc>
              <a:spcBef>
                <a:spcPts val="0"/>
              </a:spcBef>
              <a:spcAft>
                <a:spcPts val="600"/>
              </a:spcAft>
              <a:tabLst/>
            </a:pPr>
            <a:endParaRPr lang="en-US" sz="2000" b="1" i="1" dirty="0"/>
          </a:p>
          <a:p>
            <a:pPr marR="0" lvl="0">
              <a:lnSpc>
                <a:spcPct val="90000"/>
              </a:lnSpc>
              <a:spcBef>
                <a:spcPts val="0"/>
              </a:spcBef>
              <a:spcAft>
                <a:spcPts val="600"/>
              </a:spcAft>
              <a:tabLst/>
            </a:pPr>
            <a:endParaRPr lang="en-US" sz="2000" b="1" i="1" dirty="0"/>
          </a:p>
          <a:p>
            <a:pPr marR="0" lvl="0">
              <a:lnSpc>
                <a:spcPct val="90000"/>
              </a:lnSpc>
              <a:spcBef>
                <a:spcPts val="0"/>
              </a:spcBef>
              <a:spcAft>
                <a:spcPts val="600"/>
              </a:spcAft>
              <a:tabLst/>
            </a:pPr>
            <a:r>
              <a:rPr lang="en-US" i="1" dirty="0"/>
              <a:t>Gravitational lensing</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Galaxy kinematics</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Search for axion signatures</a:t>
            </a:r>
            <a:endParaRPr lang="en-US" b="1" i="1" dirty="0"/>
          </a:p>
          <a:p>
            <a:pPr marR="0" lvl="0">
              <a:lnSpc>
                <a:spcPct val="90000"/>
              </a:lnSpc>
              <a:spcBef>
                <a:spcPts val="0"/>
              </a:spcBef>
              <a:spcAft>
                <a:spcPts val="600"/>
              </a:spcAft>
              <a:tabLst/>
            </a:pPr>
            <a:endParaRPr lang="en-US" sz="2000" i="1" u="none" strike="noStrike" spc="0" dirty="0">
              <a:ln>
                <a:noFill/>
              </a:ln>
            </a:endParaRPr>
          </a:p>
        </p:txBody>
      </p:sp>
      <p:sp>
        <p:nvSpPr>
          <p:cNvPr id="5" name="TextBox 4">
            <a:extLst>
              <a:ext uri="{FF2B5EF4-FFF2-40B4-BE49-F238E27FC236}">
                <a16:creationId xmlns:a16="http://schemas.microsoft.com/office/drawing/2014/main" id="{82407967-498A-B6CE-C27A-773539C3F4CF}"/>
              </a:ext>
            </a:extLst>
          </p:cNvPr>
          <p:cNvSpPr txBox="1"/>
          <p:nvPr/>
        </p:nvSpPr>
        <p:spPr>
          <a:xfrm>
            <a:off x="10470211" y="6627158"/>
            <a:ext cx="1718740" cy="230832"/>
          </a:xfrm>
          <a:prstGeom prst="rect">
            <a:avLst/>
          </a:prstGeom>
          <a:noFill/>
        </p:spPr>
        <p:txBody>
          <a:bodyPr wrap="none" rtlCol="0">
            <a:spAutoFit/>
          </a:bodyPr>
          <a:lstStyle/>
          <a:p>
            <a:pPr>
              <a:spcAft>
                <a:spcPts val="600"/>
              </a:spcAft>
            </a:pPr>
            <a:r>
              <a:rPr lang="en-US" sz="900" b="1" dirty="0">
                <a:solidFill>
                  <a:schemeClr val="bg1"/>
                </a:solidFill>
                <a:latin typeface="Perpetua Titling MT" panose="02020502060505020804" pitchFamily="18" charset="77"/>
              </a:rPr>
              <a:t>Image credit: V. RUBIN</a:t>
            </a:r>
          </a:p>
        </p:txBody>
      </p:sp>
    </p:spTree>
    <p:extLst>
      <p:ext uri="{BB962C8B-B14F-4D97-AF65-F5344CB8AC3E}">
        <p14:creationId xmlns:p14="http://schemas.microsoft.com/office/powerpoint/2010/main" val="2060058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6EB627-4C3A-8DA8-D1A6-5F2B7709A18B}"/>
            </a:ext>
          </a:extLst>
        </p:cNvPr>
        <p:cNvGrpSpPr/>
        <p:nvPr/>
      </p:nvGrpSpPr>
      <p:grpSpPr>
        <a:xfrm>
          <a:off x="0" y="0"/>
          <a:ext cx="0" cy="0"/>
          <a:chOff x="0" y="0"/>
          <a:chExt cx="0" cy="0"/>
        </a:xfrm>
      </p:grpSpPr>
      <p:sp>
        <p:nvSpPr>
          <p:cNvPr id="2" name="TextBox 4">
            <a:extLst>
              <a:ext uri="{FF2B5EF4-FFF2-40B4-BE49-F238E27FC236}">
                <a16:creationId xmlns:a16="http://schemas.microsoft.com/office/drawing/2014/main" id="{0BDA0AAF-5EA2-57C0-8B14-7E4F7E3506B3}"/>
              </a:ext>
            </a:extLst>
          </p:cNvPr>
          <p:cNvSpPr/>
          <p:nvPr/>
        </p:nvSpPr>
        <p:spPr>
          <a:xfrm>
            <a:off x="625549" y="771374"/>
            <a:ext cx="3822189" cy="598925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rmAutofit/>
          </a:bodyPr>
          <a:lstStyle/>
          <a:p>
            <a:pPr marR="0" lvl="0">
              <a:lnSpc>
                <a:spcPct val="90000"/>
              </a:lnSpc>
              <a:spcBef>
                <a:spcPts val="0"/>
              </a:spcBef>
              <a:spcAft>
                <a:spcPts val="600"/>
              </a:spcAft>
              <a:tabLst/>
            </a:pPr>
            <a:r>
              <a:rPr lang="en-US" sz="2400" b="1" i="1" u="none" strike="noStrike" spc="0" dirty="0">
                <a:ln>
                  <a:noFill/>
                </a:ln>
              </a:rPr>
              <a:t>Gravitational Lensing</a:t>
            </a:r>
          </a:p>
          <a:p>
            <a:pPr marR="0" lvl="0" indent="-228600">
              <a:lnSpc>
                <a:spcPct val="90000"/>
              </a:lnSpc>
              <a:spcBef>
                <a:spcPts val="0"/>
              </a:spcBef>
              <a:spcAft>
                <a:spcPts val="600"/>
              </a:spcAft>
              <a:buFont typeface="Arial" panose="020B0604020202020204" pitchFamily="34" charset="0"/>
              <a:buChar char="•"/>
              <a:tabLst/>
            </a:pPr>
            <a:endParaRPr lang="en-US" sz="1100" b="0" i="0" u="none" strike="noStrike" spc="0" dirty="0">
              <a:ln>
                <a:noFill/>
              </a:ln>
            </a:endParaRPr>
          </a:p>
          <a:p>
            <a:pPr marR="0" lvl="0">
              <a:lnSpc>
                <a:spcPct val="90000"/>
              </a:lnSpc>
              <a:spcBef>
                <a:spcPts val="0"/>
              </a:spcBef>
              <a:spcAft>
                <a:spcPts val="600"/>
              </a:spcAft>
              <a:tabLst/>
            </a:pPr>
            <a:r>
              <a:rPr lang="en-US" i="1" u="none" strike="noStrike" spc="0" dirty="0">
                <a:ln>
                  <a:noFill/>
                </a:ln>
              </a:rPr>
              <a:t>When a massive object (like a galaxy or galaxy cluster) lies between Earth and a more distant object, its gravity bends and magnifies the light from the background source. </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u="none" strike="noStrike" spc="0" dirty="0">
                <a:ln>
                  <a:noFill/>
                </a:ln>
              </a:rPr>
              <a:t>This creates multiple, distorted, or magnified images, a phenomenon called </a:t>
            </a:r>
            <a:r>
              <a:rPr lang="en-US" b="1" i="1" u="none" strike="noStrike" spc="0" dirty="0">
                <a:ln>
                  <a:noFill/>
                </a:ln>
              </a:rPr>
              <a:t>gravitational lensing</a:t>
            </a:r>
            <a:r>
              <a:rPr lang="en-US" i="1" u="none" strike="noStrike" spc="0" dirty="0">
                <a:ln>
                  <a:noFill/>
                </a:ln>
              </a:rPr>
              <a:t>.</a:t>
            </a:r>
          </a:p>
          <a:p>
            <a:pPr marR="0" lvl="0">
              <a:lnSpc>
                <a:spcPct val="90000"/>
              </a:lnSpc>
              <a:spcBef>
                <a:spcPts val="0"/>
              </a:spcBef>
              <a:spcAft>
                <a:spcPts val="600"/>
              </a:spcAft>
              <a:tabLst/>
            </a:pPr>
            <a:endParaRPr lang="en-US" i="1" dirty="0"/>
          </a:p>
          <a:p>
            <a:pPr marR="0" lvl="0">
              <a:lnSpc>
                <a:spcPct val="90000"/>
              </a:lnSpc>
              <a:spcBef>
                <a:spcPts val="0"/>
              </a:spcBef>
              <a:spcAft>
                <a:spcPts val="600"/>
              </a:spcAft>
              <a:tabLst/>
            </a:pPr>
            <a:r>
              <a:rPr lang="en-US" i="1" dirty="0"/>
              <a:t>The exact positions, shapes, and brightness of these lensed images depend on the total mass distribution along the line of sight, including both visible matter and (invisible) </a:t>
            </a:r>
            <a:r>
              <a:rPr lang="en-US" b="1" i="1" dirty="0"/>
              <a:t>dark matter</a:t>
            </a:r>
            <a:r>
              <a:rPr lang="en-US" i="1" dirty="0"/>
              <a:t>.</a:t>
            </a:r>
          </a:p>
        </p:txBody>
      </p:sp>
      <p:grpSp>
        <p:nvGrpSpPr>
          <p:cNvPr id="6" name="Group 5">
            <a:extLst>
              <a:ext uri="{FF2B5EF4-FFF2-40B4-BE49-F238E27FC236}">
                <a16:creationId xmlns:a16="http://schemas.microsoft.com/office/drawing/2014/main" id="{442A643A-6D91-B8D8-1D1B-491D4AD3BFC0}"/>
              </a:ext>
            </a:extLst>
          </p:cNvPr>
          <p:cNvGrpSpPr/>
          <p:nvPr/>
        </p:nvGrpSpPr>
        <p:grpSpPr>
          <a:xfrm>
            <a:off x="4796113" y="0"/>
            <a:ext cx="4699272" cy="6858000"/>
            <a:chOff x="4796113" y="0"/>
            <a:chExt cx="4699272" cy="6858000"/>
          </a:xfrm>
        </p:grpSpPr>
        <p:pic>
          <p:nvPicPr>
            <p:cNvPr id="4" name="Picture 3">
              <a:extLst>
                <a:ext uri="{FF2B5EF4-FFF2-40B4-BE49-F238E27FC236}">
                  <a16:creationId xmlns:a16="http://schemas.microsoft.com/office/drawing/2014/main" id="{A2C5EDC4-E09A-1587-C162-ECA7E41D32D4}"/>
                </a:ext>
              </a:extLst>
            </p:cNvPr>
            <p:cNvPicPr>
              <a:picLocks noChangeAspect="1"/>
            </p:cNvPicPr>
            <p:nvPr/>
          </p:nvPicPr>
          <p:blipFill>
            <a:blip r:embed="rId2"/>
            <a:stretch>
              <a:fillRect/>
            </a:stretch>
          </p:blipFill>
          <p:spPr>
            <a:xfrm>
              <a:off x="4796113" y="0"/>
              <a:ext cx="4699272" cy="6858000"/>
            </a:xfrm>
            <a:prstGeom prst="rect">
              <a:avLst/>
            </a:prstGeom>
          </p:spPr>
        </p:pic>
        <p:sp>
          <p:nvSpPr>
            <p:cNvPr id="5" name="TextBox 4">
              <a:extLst>
                <a:ext uri="{FF2B5EF4-FFF2-40B4-BE49-F238E27FC236}">
                  <a16:creationId xmlns:a16="http://schemas.microsoft.com/office/drawing/2014/main" id="{6E0E98B3-DE87-0C9B-1B87-76B5CE002478}"/>
                </a:ext>
              </a:extLst>
            </p:cNvPr>
            <p:cNvSpPr txBox="1"/>
            <p:nvPr/>
          </p:nvSpPr>
          <p:spPr>
            <a:xfrm>
              <a:off x="4796113" y="6514404"/>
              <a:ext cx="1013419" cy="246221"/>
            </a:xfrm>
            <a:prstGeom prst="rect">
              <a:avLst/>
            </a:prstGeom>
            <a:noFill/>
          </p:spPr>
          <p:txBody>
            <a:bodyPr wrap="none" rtlCol="0">
              <a:spAutoFit/>
            </a:bodyPr>
            <a:lstStyle/>
            <a:p>
              <a:pPr algn="r">
                <a:spcAft>
                  <a:spcPts val="600"/>
                </a:spcAft>
              </a:pPr>
              <a:r>
                <a:rPr lang="en-US" sz="1000" b="1" dirty="0">
                  <a:latin typeface="Perpetua Titling MT" panose="02020502060505020804" pitchFamily="18" charset="77"/>
                </a:rPr>
                <a:t>Credit: ESA</a:t>
              </a:r>
            </a:p>
          </p:txBody>
        </p:sp>
      </p:grpSp>
      <p:grpSp>
        <p:nvGrpSpPr>
          <p:cNvPr id="10" name="Group 9">
            <a:extLst>
              <a:ext uri="{FF2B5EF4-FFF2-40B4-BE49-F238E27FC236}">
                <a16:creationId xmlns:a16="http://schemas.microsoft.com/office/drawing/2014/main" id="{FCDB594B-3CA9-3E63-695A-3CDB31819888}"/>
              </a:ext>
            </a:extLst>
          </p:cNvPr>
          <p:cNvGrpSpPr/>
          <p:nvPr/>
        </p:nvGrpSpPr>
        <p:grpSpPr>
          <a:xfrm>
            <a:off x="7280527" y="0"/>
            <a:ext cx="4911473" cy="4824970"/>
            <a:chOff x="7280527" y="0"/>
            <a:chExt cx="4911473" cy="4824970"/>
          </a:xfrm>
        </p:grpSpPr>
        <p:pic>
          <p:nvPicPr>
            <p:cNvPr id="8" name="Picture 7">
              <a:extLst>
                <a:ext uri="{FF2B5EF4-FFF2-40B4-BE49-F238E27FC236}">
                  <a16:creationId xmlns:a16="http://schemas.microsoft.com/office/drawing/2014/main" id="{7B5C49DB-03A9-77F9-6F1A-31EDA0F1BD3D}"/>
                </a:ext>
              </a:extLst>
            </p:cNvPr>
            <p:cNvPicPr>
              <a:picLocks noChangeAspect="1"/>
            </p:cNvPicPr>
            <p:nvPr/>
          </p:nvPicPr>
          <p:blipFill>
            <a:blip r:embed="rId3"/>
            <a:stretch>
              <a:fillRect/>
            </a:stretch>
          </p:blipFill>
          <p:spPr>
            <a:xfrm>
              <a:off x="7280527" y="0"/>
              <a:ext cx="4911473" cy="4824970"/>
            </a:xfrm>
            <a:prstGeom prst="rect">
              <a:avLst/>
            </a:prstGeom>
          </p:spPr>
        </p:pic>
        <p:sp>
          <p:nvSpPr>
            <p:cNvPr id="9" name="TextBox 8">
              <a:extLst>
                <a:ext uri="{FF2B5EF4-FFF2-40B4-BE49-F238E27FC236}">
                  <a16:creationId xmlns:a16="http://schemas.microsoft.com/office/drawing/2014/main" id="{25FF6F14-EF00-81F1-586D-13EC8CC15CA9}"/>
                </a:ext>
              </a:extLst>
            </p:cNvPr>
            <p:cNvSpPr txBox="1"/>
            <p:nvPr/>
          </p:nvSpPr>
          <p:spPr>
            <a:xfrm>
              <a:off x="9974725" y="4578749"/>
              <a:ext cx="2217275" cy="246221"/>
            </a:xfrm>
            <a:prstGeom prst="rect">
              <a:avLst/>
            </a:prstGeom>
            <a:noFill/>
          </p:spPr>
          <p:txBody>
            <a:bodyPr wrap="none" rtlCol="0">
              <a:spAutoFit/>
            </a:bodyPr>
            <a:lstStyle/>
            <a:p>
              <a:pPr algn="r">
                <a:spcAft>
                  <a:spcPts val="600"/>
                </a:spcAft>
              </a:pPr>
              <a:r>
                <a:rPr lang="en-US" sz="1000" b="1" dirty="0">
                  <a:solidFill>
                    <a:schemeClr val="bg1"/>
                  </a:solidFill>
                  <a:latin typeface="Perpetua Titling MT" panose="02020502060505020804" pitchFamily="18" charset="77"/>
                </a:rPr>
                <a:t>Credit: ESA, Hubble &amp; NASA</a:t>
              </a:r>
            </a:p>
          </p:txBody>
        </p:sp>
      </p:grpSp>
      <p:grpSp>
        <p:nvGrpSpPr>
          <p:cNvPr id="14" name="Group 13">
            <a:extLst>
              <a:ext uri="{FF2B5EF4-FFF2-40B4-BE49-F238E27FC236}">
                <a16:creationId xmlns:a16="http://schemas.microsoft.com/office/drawing/2014/main" id="{42DEB0A6-1D49-0B91-F332-074B4224B9D7}"/>
              </a:ext>
            </a:extLst>
          </p:cNvPr>
          <p:cNvGrpSpPr/>
          <p:nvPr/>
        </p:nvGrpSpPr>
        <p:grpSpPr>
          <a:xfrm>
            <a:off x="7868910" y="1791149"/>
            <a:ext cx="3949700" cy="3949700"/>
            <a:chOff x="4121150" y="1454150"/>
            <a:chExt cx="3949700" cy="3949700"/>
          </a:xfrm>
        </p:grpSpPr>
        <p:pic>
          <p:nvPicPr>
            <p:cNvPr id="12" name="Picture 11">
              <a:extLst>
                <a:ext uri="{FF2B5EF4-FFF2-40B4-BE49-F238E27FC236}">
                  <a16:creationId xmlns:a16="http://schemas.microsoft.com/office/drawing/2014/main" id="{9A2AEAE4-5F12-4FCF-E5B9-837163CCA2D3}"/>
                </a:ext>
              </a:extLst>
            </p:cNvPr>
            <p:cNvPicPr>
              <a:picLocks noChangeAspect="1"/>
            </p:cNvPicPr>
            <p:nvPr/>
          </p:nvPicPr>
          <p:blipFill>
            <a:blip r:embed="rId4"/>
            <a:stretch>
              <a:fillRect/>
            </a:stretch>
          </p:blipFill>
          <p:spPr>
            <a:xfrm>
              <a:off x="4121150" y="1454150"/>
              <a:ext cx="3949700" cy="3949700"/>
            </a:xfrm>
            <a:prstGeom prst="rect">
              <a:avLst/>
            </a:prstGeom>
          </p:spPr>
        </p:pic>
        <p:sp>
          <p:nvSpPr>
            <p:cNvPr id="13" name="TextBox 12">
              <a:extLst>
                <a:ext uri="{FF2B5EF4-FFF2-40B4-BE49-F238E27FC236}">
                  <a16:creationId xmlns:a16="http://schemas.microsoft.com/office/drawing/2014/main" id="{35171ECB-917C-4650-4CE2-7EB48B1F0711}"/>
                </a:ext>
              </a:extLst>
            </p:cNvPr>
            <p:cNvSpPr txBox="1"/>
            <p:nvPr/>
          </p:nvSpPr>
          <p:spPr>
            <a:xfrm>
              <a:off x="6409818" y="5125662"/>
              <a:ext cx="1661032" cy="246221"/>
            </a:xfrm>
            <a:prstGeom prst="rect">
              <a:avLst/>
            </a:prstGeom>
            <a:noFill/>
          </p:spPr>
          <p:txBody>
            <a:bodyPr wrap="none" rtlCol="0">
              <a:spAutoFit/>
            </a:bodyPr>
            <a:lstStyle/>
            <a:p>
              <a:pPr algn="r">
                <a:spcAft>
                  <a:spcPts val="600"/>
                </a:spcAft>
              </a:pPr>
              <a:r>
                <a:rPr lang="en-US" sz="1000" b="1" dirty="0">
                  <a:solidFill>
                    <a:schemeClr val="bg1"/>
                  </a:solidFill>
                  <a:latin typeface="Perpetua Titling MT" panose="02020502060505020804" pitchFamily="18" charset="77"/>
                </a:rPr>
                <a:t>SOURCE: </a:t>
              </a:r>
              <a:r>
                <a:rPr lang="en-US" sz="1000" b="1" dirty="0" err="1">
                  <a:solidFill>
                    <a:schemeClr val="bg1"/>
                  </a:solidFill>
                  <a:latin typeface="Perpetua Titling MT" panose="02020502060505020804" pitchFamily="18" charset="77"/>
                </a:rPr>
                <a:t>LIVESCIEnCE</a:t>
              </a:r>
              <a:endParaRPr lang="en-US" sz="1000" b="1" dirty="0">
                <a:solidFill>
                  <a:schemeClr val="bg1"/>
                </a:solidFill>
                <a:latin typeface="Perpetua Titling MT" panose="02020502060505020804" pitchFamily="18" charset="77"/>
              </a:endParaRPr>
            </a:p>
          </p:txBody>
        </p:sp>
      </p:grpSp>
      <p:grpSp>
        <p:nvGrpSpPr>
          <p:cNvPr id="18" name="Group 17">
            <a:extLst>
              <a:ext uri="{FF2B5EF4-FFF2-40B4-BE49-F238E27FC236}">
                <a16:creationId xmlns:a16="http://schemas.microsoft.com/office/drawing/2014/main" id="{13FFBB7F-EB77-9E62-EA84-BE0E7BE08C67}"/>
              </a:ext>
            </a:extLst>
          </p:cNvPr>
          <p:cNvGrpSpPr/>
          <p:nvPr/>
        </p:nvGrpSpPr>
        <p:grpSpPr>
          <a:xfrm>
            <a:off x="4393412" y="2412485"/>
            <a:ext cx="7798588" cy="4371975"/>
            <a:chOff x="1142971" y="2265539"/>
            <a:chExt cx="7798588" cy="4371975"/>
          </a:xfrm>
        </p:grpSpPr>
        <p:pic>
          <p:nvPicPr>
            <p:cNvPr id="16" name="Picture 15" descr="A collage of stars and galaxies&#10;&#10;AI-generated content may be incorrect.">
              <a:extLst>
                <a:ext uri="{FF2B5EF4-FFF2-40B4-BE49-F238E27FC236}">
                  <a16:creationId xmlns:a16="http://schemas.microsoft.com/office/drawing/2014/main" id="{AE53F439-354E-0B6A-D8FF-9B310E63ED50}"/>
                </a:ext>
              </a:extLst>
            </p:cNvPr>
            <p:cNvPicPr>
              <a:picLocks noChangeAspect="1"/>
            </p:cNvPicPr>
            <p:nvPr/>
          </p:nvPicPr>
          <p:blipFill>
            <a:blip r:embed="rId5"/>
            <a:stretch>
              <a:fillRect/>
            </a:stretch>
          </p:blipFill>
          <p:spPr>
            <a:xfrm>
              <a:off x="1142971" y="2265539"/>
              <a:ext cx="7772400" cy="4371975"/>
            </a:xfrm>
            <a:prstGeom prst="rect">
              <a:avLst/>
            </a:prstGeom>
          </p:spPr>
        </p:pic>
        <p:sp>
          <p:nvSpPr>
            <p:cNvPr id="17" name="TextBox 16">
              <a:extLst>
                <a:ext uri="{FF2B5EF4-FFF2-40B4-BE49-F238E27FC236}">
                  <a16:creationId xmlns:a16="http://schemas.microsoft.com/office/drawing/2014/main" id="{5C1F90F8-2C03-81B0-E2A6-C40976911E4A}"/>
                </a:ext>
              </a:extLst>
            </p:cNvPr>
            <p:cNvSpPr txBox="1"/>
            <p:nvPr/>
          </p:nvSpPr>
          <p:spPr>
            <a:xfrm>
              <a:off x="4284514" y="6362943"/>
              <a:ext cx="4657045" cy="246221"/>
            </a:xfrm>
            <a:prstGeom prst="rect">
              <a:avLst/>
            </a:prstGeom>
            <a:noFill/>
          </p:spPr>
          <p:txBody>
            <a:bodyPr wrap="none" rtlCol="0">
              <a:spAutoFit/>
            </a:bodyPr>
            <a:lstStyle/>
            <a:p>
              <a:pPr algn="r">
                <a:spcAft>
                  <a:spcPts val="600"/>
                </a:spcAft>
              </a:pPr>
              <a:r>
                <a:rPr lang="en-US" sz="1000" b="1" dirty="0">
                  <a:solidFill>
                    <a:schemeClr val="bg1"/>
                  </a:solidFill>
                  <a:latin typeface="Perpetua Titling MT" panose="02020502060505020804" pitchFamily="18" charset="77"/>
                </a:rPr>
                <a:t>Credit: ESA/Webb, NASA &amp; CSA, H. </a:t>
              </a:r>
              <a:r>
                <a:rPr lang="en-US" sz="1000" b="1" dirty="0" err="1">
                  <a:solidFill>
                    <a:schemeClr val="bg1"/>
                  </a:solidFill>
                  <a:latin typeface="Perpetua Titling MT" panose="02020502060505020804" pitchFamily="18" charset="77"/>
                </a:rPr>
                <a:t>Atek</a:t>
              </a:r>
              <a:r>
                <a:rPr lang="en-US" sz="1000" b="1" dirty="0">
                  <a:solidFill>
                    <a:schemeClr val="bg1"/>
                  </a:solidFill>
                  <a:latin typeface="Perpetua Titling MT" panose="02020502060505020804" pitchFamily="18" charset="77"/>
                </a:rPr>
                <a:t>, M. Zamani (ESA/Webb)</a:t>
              </a:r>
            </a:p>
          </p:txBody>
        </p:sp>
      </p:grpSp>
    </p:spTree>
    <p:extLst>
      <p:ext uri="{BB962C8B-B14F-4D97-AF65-F5344CB8AC3E}">
        <p14:creationId xmlns:p14="http://schemas.microsoft.com/office/powerpoint/2010/main" val="3140337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dissolv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dissolve">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3BFFC68-941E-CB90-60F0-79A0E1BBAA65}"/>
              </a:ext>
            </a:extLst>
          </p:cNvPr>
          <p:cNvPicPr>
            <a:picLocks noChangeAspect="1"/>
          </p:cNvPicPr>
          <p:nvPr/>
        </p:nvPicPr>
        <p:blipFill>
          <a:blip r:embed="rId3"/>
          <a:stretch>
            <a:fillRect/>
          </a:stretch>
        </p:blipFill>
        <p:spPr>
          <a:xfrm>
            <a:off x="0" y="0"/>
            <a:ext cx="7583365" cy="6858000"/>
          </a:xfrm>
          <a:prstGeom prst="rect">
            <a:avLst/>
          </a:prstGeom>
        </p:spPr>
      </p:pic>
      <p:sp>
        <p:nvSpPr>
          <p:cNvPr id="10" name="TextBox 9">
            <a:extLst>
              <a:ext uri="{FF2B5EF4-FFF2-40B4-BE49-F238E27FC236}">
                <a16:creationId xmlns:a16="http://schemas.microsoft.com/office/drawing/2014/main" id="{9DACE86F-CB6D-DE84-1BCD-78DEA613859C}"/>
              </a:ext>
            </a:extLst>
          </p:cNvPr>
          <p:cNvSpPr txBox="1"/>
          <p:nvPr/>
        </p:nvSpPr>
        <p:spPr>
          <a:xfrm>
            <a:off x="0" y="6457890"/>
            <a:ext cx="3948389" cy="400110"/>
          </a:xfrm>
          <a:prstGeom prst="rect">
            <a:avLst/>
          </a:prstGeom>
          <a:noFill/>
        </p:spPr>
        <p:txBody>
          <a:bodyPr wrap="none" rtlCol="0">
            <a:spAutoFit/>
          </a:bodyPr>
          <a:lstStyle/>
          <a:p>
            <a:pPr algn="r">
              <a:spcAft>
                <a:spcPts val="600"/>
              </a:spcAft>
            </a:pPr>
            <a:r>
              <a:rPr lang="en-US" sz="2000" b="1" dirty="0">
                <a:solidFill>
                  <a:schemeClr val="bg1"/>
                </a:solidFill>
                <a:latin typeface="Perpetua Titling MT" panose="02020502060505020804" pitchFamily="18" charset="77"/>
              </a:rPr>
              <a:t>Cox et al. 2025, </a:t>
            </a:r>
            <a:r>
              <a:rPr lang="en-US" sz="2000" b="1" dirty="0" err="1">
                <a:solidFill>
                  <a:schemeClr val="bg1"/>
                </a:solidFill>
                <a:latin typeface="Perpetua Titling MT" panose="02020502060505020804" pitchFamily="18" charset="77"/>
              </a:rPr>
              <a:t>apJ</a:t>
            </a:r>
            <a:r>
              <a:rPr lang="en-US" sz="2000" b="1" dirty="0">
                <a:solidFill>
                  <a:schemeClr val="bg1"/>
                </a:solidFill>
                <a:latin typeface="Perpetua Titling MT" panose="02020502060505020804" pitchFamily="18" charset="77"/>
              </a:rPr>
              <a:t>, 991, 53</a:t>
            </a:r>
          </a:p>
        </p:txBody>
      </p:sp>
      <p:pic>
        <p:nvPicPr>
          <p:cNvPr id="9" name="Picture 8">
            <a:extLst>
              <a:ext uri="{FF2B5EF4-FFF2-40B4-BE49-F238E27FC236}">
                <a16:creationId xmlns:a16="http://schemas.microsoft.com/office/drawing/2014/main" id="{883FD7A8-DA58-1160-0555-40C55EA55638}"/>
              </a:ext>
            </a:extLst>
          </p:cNvPr>
          <p:cNvPicPr>
            <a:picLocks noChangeAspect="1"/>
          </p:cNvPicPr>
          <p:nvPr/>
        </p:nvPicPr>
        <p:blipFill>
          <a:blip r:embed="rId4"/>
          <a:stretch>
            <a:fillRect/>
          </a:stretch>
        </p:blipFill>
        <p:spPr>
          <a:xfrm>
            <a:off x="69954" y="0"/>
            <a:ext cx="12192000" cy="6858000"/>
          </a:xfrm>
          <a:prstGeom prst="rect">
            <a:avLst/>
          </a:prstGeom>
        </p:spPr>
      </p:pic>
      <p:sp>
        <p:nvSpPr>
          <p:cNvPr id="11" name="TextBox 10">
            <a:extLst>
              <a:ext uri="{FF2B5EF4-FFF2-40B4-BE49-F238E27FC236}">
                <a16:creationId xmlns:a16="http://schemas.microsoft.com/office/drawing/2014/main" id="{85F9A81F-2687-1E39-1E7F-24DF43781B7B}"/>
              </a:ext>
            </a:extLst>
          </p:cNvPr>
          <p:cNvSpPr txBox="1"/>
          <p:nvPr/>
        </p:nvSpPr>
        <p:spPr>
          <a:xfrm>
            <a:off x="7640754" y="6611778"/>
            <a:ext cx="4551246" cy="246221"/>
          </a:xfrm>
          <a:prstGeom prst="rect">
            <a:avLst/>
          </a:prstGeom>
          <a:noFill/>
        </p:spPr>
        <p:txBody>
          <a:bodyPr wrap="none" rtlCol="0">
            <a:spAutoFit/>
          </a:bodyPr>
          <a:lstStyle/>
          <a:p>
            <a:pPr algn="r">
              <a:spcAft>
                <a:spcPts val="600"/>
              </a:spcAft>
            </a:pPr>
            <a:r>
              <a:rPr lang="en-US" sz="1000" b="1" dirty="0">
                <a:solidFill>
                  <a:schemeClr val="bg1"/>
                </a:solidFill>
                <a:latin typeface="Perpetua Titling MT" panose="02020502060505020804" pitchFamily="18" charset="77"/>
              </a:rPr>
              <a:t>Credit: N. Lira, Cox et al. - ALMA (ESO/NAOJ/NRAO) / NOEMA</a:t>
            </a:r>
          </a:p>
        </p:txBody>
      </p:sp>
      <p:sp>
        <p:nvSpPr>
          <p:cNvPr id="2" name="TextBox 4">
            <a:extLst>
              <a:ext uri="{FF2B5EF4-FFF2-40B4-BE49-F238E27FC236}">
                <a16:creationId xmlns:a16="http://schemas.microsoft.com/office/drawing/2014/main" id="{2222B3E3-FAFC-9114-8FDF-2C86B7875218}"/>
              </a:ext>
            </a:extLst>
          </p:cNvPr>
          <p:cNvSpPr/>
          <p:nvPr/>
        </p:nvSpPr>
        <p:spPr>
          <a:xfrm>
            <a:off x="459441" y="330855"/>
            <a:ext cx="11273118" cy="253644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p:spPr>
        <p:txBody>
          <a:bodyPr vert="horz" lIns="91440" tIns="45720" rIns="91440" bIns="45720" rtlCol="0" anchorCtr="0" compatLnSpc="0">
            <a:noAutofit/>
          </a:bodyPr>
          <a:lstStyle/>
          <a:p>
            <a:pPr marR="0" lvl="0">
              <a:lnSpc>
                <a:spcPct val="90000"/>
              </a:lnSpc>
              <a:spcBef>
                <a:spcPts val="0"/>
              </a:spcBef>
              <a:spcAft>
                <a:spcPts val="600"/>
              </a:spcAft>
              <a:tabLst/>
            </a:pPr>
            <a:r>
              <a:rPr lang="en-US" sz="1700" i="1" dirty="0">
                <a:solidFill>
                  <a:schemeClr val="bg1"/>
                </a:solidFill>
              </a:rPr>
              <a:t>Observations towards a dusty star-forming galaxy at z=3.0607; </a:t>
            </a:r>
          </a:p>
          <a:p>
            <a:pPr marR="0" lvl="0">
              <a:lnSpc>
                <a:spcPct val="90000"/>
              </a:lnSpc>
              <a:spcBef>
                <a:spcPts val="0"/>
              </a:spcBef>
              <a:spcAft>
                <a:spcPts val="600"/>
              </a:spcAft>
              <a:tabLst/>
            </a:pPr>
            <a:r>
              <a:rPr lang="en-US" sz="1700" i="1" dirty="0">
                <a:solidFill>
                  <a:schemeClr val="bg1"/>
                </a:solidFill>
              </a:rPr>
              <a:t>1 mm observations with NOEMA and ALMA confirm redshift of counterparts;</a:t>
            </a:r>
          </a:p>
          <a:p>
            <a:pPr marR="0" lvl="0">
              <a:lnSpc>
                <a:spcPct val="90000"/>
              </a:lnSpc>
              <a:spcBef>
                <a:spcPts val="0"/>
              </a:spcBef>
              <a:spcAft>
                <a:spcPts val="600"/>
              </a:spcAft>
              <a:tabLst/>
            </a:pPr>
            <a:r>
              <a:rPr lang="en-US" sz="1700" i="1" dirty="0">
                <a:solidFill>
                  <a:schemeClr val="bg1"/>
                </a:solidFill>
              </a:rPr>
              <a:t>HST image reveals foreground lensing group of four with </a:t>
            </a:r>
            <a:r>
              <a:rPr lang="en-US" sz="1700" i="1" dirty="0" err="1">
                <a:solidFill>
                  <a:schemeClr val="bg1"/>
                </a:solidFill>
              </a:rPr>
              <a:t>z</a:t>
            </a:r>
            <a:r>
              <a:rPr lang="en-US" sz="1700" i="1" baseline="-25000" dirty="0" err="1">
                <a:solidFill>
                  <a:schemeClr val="bg1"/>
                </a:solidFill>
              </a:rPr>
              <a:t>phot</a:t>
            </a:r>
            <a:r>
              <a:rPr lang="en-US" sz="1700" i="1" dirty="0">
                <a:solidFill>
                  <a:schemeClr val="bg1"/>
                </a:solidFill>
              </a:rPr>
              <a:t> ∼ 1.0;</a:t>
            </a:r>
          </a:p>
          <a:p>
            <a:pPr marR="0" lvl="0">
              <a:lnSpc>
                <a:spcPct val="90000"/>
              </a:lnSpc>
              <a:spcBef>
                <a:spcPts val="0"/>
              </a:spcBef>
              <a:spcAft>
                <a:spcPts val="600"/>
              </a:spcAft>
              <a:tabLst/>
            </a:pPr>
            <a:r>
              <a:rPr lang="en-US" sz="1700" i="1" dirty="0">
                <a:solidFill>
                  <a:schemeClr val="bg1"/>
                </a:solidFill>
              </a:rPr>
              <a:t>Lens models cannot reproduce HerS-3 unless a fifth, very massive counterpart is added (accounting for up to 90% of total mass). </a:t>
            </a:r>
          </a:p>
          <a:p>
            <a:pPr algn="r">
              <a:lnSpc>
                <a:spcPct val="90000"/>
              </a:lnSpc>
              <a:spcAft>
                <a:spcPts val="600"/>
              </a:spcAft>
            </a:pPr>
            <a:r>
              <a:rPr lang="en-US" sz="1700" b="1" i="1" dirty="0">
                <a:solidFill>
                  <a:schemeClr val="bg1"/>
                </a:solidFill>
              </a:rPr>
              <a:t>Cox et al. 2025, </a:t>
            </a:r>
            <a:r>
              <a:rPr lang="en-US" sz="1700" b="1" i="1" dirty="0" err="1">
                <a:solidFill>
                  <a:schemeClr val="bg1"/>
                </a:solidFill>
              </a:rPr>
              <a:t>ApJ</a:t>
            </a:r>
            <a:r>
              <a:rPr lang="en-US" sz="1700" b="1" i="1" dirty="0">
                <a:solidFill>
                  <a:schemeClr val="bg1"/>
                </a:solidFill>
              </a:rPr>
              <a:t>, 991, 53</a:t>
            </a:r>
          </a:p>
          <a:p>
            <a:pPr marR="0" lvl="0">
              <a:lnSpc>
                <a:spcPct val="90000"/>
              </a:lnSpc>
              <a:spcBef>
                <a:spcPts val="0"/>
              </a:spcBef>
              <a:spcAft>
                <a:spcPts val="600"/>
              </a:spcAft>
              <a:tabLst/>
            </a:pPr>
            <a:endParaRPr lang="en-US" sz="1700" i="1" dirty="0">
              <a:solidFill>
                <a:schemeClr val="bg1"/>
              </a:solidFill>
            </a:endParaRPr>
          </a:p>
          <a:p>
            <a:pPr marR="0" lvl="0">
              <a:lnSpc>
                <a:spcPct val="90000"/>
              </a:lnSpc>
              <a:spcBef>
                <a:spcPts val="0"/>
              </a:spcBef>
              <a:spcAft>
                <a:spcPts val="600"/>
              </a:spcAft>
              <a:tabLst/>
            </a:pPr>
            <a:r>
              <a:rPr lang="en-US" sz="1700" i="1" dirty="0">
                <a:solidFill>
                  <a:schemeClr val="bg1"/>
                </a:solidFill>
              </a:rPr>
              <a:t> </a:t>
            </a:r>
          </a:p>
        </p:txBody>
      </p:sp>
    </p:spTree>
    <p:extLst>
      <p:ext uri="{BB962C8B-B14F-4D97-AF65-F5344CB8AC3E}">
        <p14:creationId xmlns:p14="http://schemas.microsoft.com/office/powerpoint/2010/main" val="2207502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C84B85-03D0-C264-A28A-717491C1CF22}"/>
              </a:ext>
            </a:extLst>
          </p:cNvPr>
          <p:cNvPicPr>
            <a:picLocks noChangeAspect="1"/>
          </p:cNvPicPr>
          <p:nvPr/>
        </p:nvPicPr>
        <p:blipFill>
          <a:blip r:embed="rId3"/>
          <a:stretch>
            <a:fillRect/>
          </a:stretch>
        </p:blipFill>
        <p:spPr>
          <a:xfrm>
            <a:off x="-1" y="-1"/>
            <a:ext cx="8529403" cy="5002207"/>
          </a:xfrm>
          <a:prstGeom prst="rect">
            <a:avLst/>
          </a:prstGeom>
        </p:spPr>
      </p:pic>
      <p:sp>
        <p:nvSpPr>
          <p:cNvPr id="4" name="TextBox 3">
            <a:extLst>
              <a:ext uri="{FF2B5EF4-FFF2-40B4-BE49-F238E27FC236}">
                <a16:creationId xmlns:a16="http://schemas.microsoft.com/office/drawing/2014/main" id="{8FB4185B-FB87-D000-AFAF-914F96F66C41}"/>
              </a:ext>
            </a:extLst>
          </p:cNvPr>
          <p:cNvSpPr txBox="1"/>
          <p:nvPr/>
        </p:nvSpPr>
        <p:spPr>
          <a:xfrm>
            <a:off x="7173244" y="106038"/>
            <a:ext cx="1058303" cy="338554"/>
          </a:xfrm>
          <a:prstGeom prst="rect">
            <a:avLst/>
          </a:prstGeom>
          <a:noFill/>
        </p:spPr>
        <p:txBody>
          <a:bodyPr wrap="none" rtlCol="0">
            <a:spAutoFit/>
          </a:bodyPr>
          <a:lstStyle/>
          <a:p>
            <a:pPr algn="r">
              <a:spcAft>
                <a:spcPts val="600"/>
              </a:spcAft>
            </a:pPr>
            <a:r>
              <a:rPr lang="en-US" sz="1600" b="1" i="1" dirty="0">
                <a:solidFill>
                  <a:schemeClr val="bg1"/>
                </a:solidFill>
                <a:latin typeface="Arial" panose="020B0604020202020204" pitchFamily="34" charset="0"/>
                <a:cs typeface="Arial" panose="020B0604020202020204" pitchFamily="34" charset="0"/>
              </a:rPr>
              <a:t>z </a:t>
            </a:r>
            <a:r>
              <a:rPr lang="en-US" sz="1600" b="1" dirty="0">
                <a:solidFill>
                  <a:schemeClr val="bg1"/>
                </a:solidFill>
                <a:latin typeface="Arial" panose="020B0604020202020204" pitchFamily="34" charset="0"/>
                <a:cs typeface="Arial" panose="020B0604020202020204" pitchFamily="34" charset="0"/>
              </a:rPr>
              <a:t>= 3.042</a:t>
            </a:r>
          </a:p>
        </p:txBody>
      </p:sp>
      <p:pic>
        <p:nvPicPr>
          <p:cNvPr id="6" name="Picture 5">
            <a:extLst>
              <a:ext uri="{FF2B5EF4-FFF2-40B4-BE49-F238E27FC236}">
                <a16:creationId xmlns:a16="http://schemas.microsoft.com/office/drawing/2014/main" id="{145CFAF7-B77C-B606-6CE5-8C5294038463}"/>
              </a:ext>
            </a:extLst>
          </p:cNvPr>
          <p:cNvPicPr>
            <a:picLocks noChangeAspect="1"/>
          </p:cNvPicPr>
          <p:nvPr/>
        </p:nvPicPr>
        <p:blipFill>
          <a:blip r:embed="rId4"/>
          <a:stretch>
            <a:fillRect/>
          </a:stretch>
        </p:blipFill>
        <p:spPr>
          <a:xfrm>
            <a:off x="6096000" y="0"/>
            <a:ext cx="6090557" cy="6858000"/>
          </a:xfrm>
          <a:prstGeom prst="rect">
            <a:avLst/>
          </a:prstGeom>
        </p:spPr>
      </p:pic>
      <p:pic>
        <p:nvPicPr>
          <p:cNvPr id="8" name="Picture 7" descr="A red circle in the sky&#10;&#10;AI-generated content may be incorrect.">
            <a:extLst>
              <a:ext uri="{FF2B5EF4-FFF2-40B4-BE49-F238E27FC236}">
                <a16:creationId xmlns:a16="http://schemas.microsoft.com/office/drawing/2014/main" id="{2719FA7C-6474-585D-ABA3-C0004FE84952}"/>
              </a:ext>
            </a:extLst>
          </p:cNvPr>
          <p:cNvPicPr>
            <a:picLocks noChangeAspect="1"/>
          </p:cNvPicPr>
          <p:nvPr/>
        </p:nvPicPr>
        <p:blipFill>
          <a:blip r:embed="rId5"/>
          <a:stretch>
            <a:fillRect/>
          </a:stretch>
        </p:blipFill>
        <p:spPr>
          <a:xfrm>
            <a:off x="6101443" y="-2"/>
            <a:ext cx="6090557" cy="6858000"/>
          </a:xfrm>
          <a:prstGeom prst="rect">
            <a:avLst/>
          </a:prstGeom>
        </p:spPr>
      </p:pic>
      <p:sp>
        <p:nvSpPr>
          <p:cNvPr id="9" name="TextBox 8">
            <a:extLst>
              <a:ext uri="{FF2B5EF4-FFF2-40B4-BE49-F238E27FC236}">
                <a16:creationId xmlns:a16="http://schemas.microsoft.com/office/drawing/2014/main" id="{AA7C9A46-DEC6-094B-A8DA-1119F86022B6}"/>
              </a:ext>
            </a:extLst>
          </p:cNvPr>
          <p:cNvSpPr txBox="1"/>
          <p:nvPr/>
        </p:nvSpPr>
        <p:spPr>
          <a:xfrm>
            <a:off x="9341540" y="6509889"/>
            <a:ext cx="2850460" cy="246221"/>
          </a:xfrm>
          <a:prstGeom prst="rect">
            <a:avLst/>
          </a:prstGeom>
          <a:noFill/>
        </p:spPr>
        <p:txBody>
          <a:bodyPr wrap="none" rtlCol="0">
            <a:spAutoFit/>
          </a:bodyPr>
          <a:lstStyle/>
          <a:p>
            <a:pPr algn="r">
              <a:spcAft>
                <a:spcPts val="600"/>
              </a:spcAft>
            </a:pPr>
            <a:r>
              <a:rPr lang="en-US" sz="1000" b="1" dirty="0">
                <a:solidFill>
                  <a:schemeClr val="bg1"/>
                </a:solidFill>
                <a:latin typeface="Perpetua Titling MT" panose="02020502060505020804" pitchFamily="18" charset="77"/>
              </a:rPr>
              <a:t>ALMA long baseline campaign 2014</a:t>
            </a:r>
          </a:p>
        </p:txBody>
      </p:sp>
      <p:grpSp>
        <p:nvGrpSpPr>
          <p:cNvPr id="13" name="Group 12">
            <a:extLst>
              <a:ext uri="{FF2B5EF4-FFF2-40B4-BE49-F238E27FC236}">
                <a16:creationId xmlns:a16="http://schemas.microsoft.com/office/drawing/2014/main" id="{7E64D0FB-8EB5-12F7-34E7-8119B0CC9AC8}"/>
              </a:ext>
            </a:extLst>
          </p:cNvPr>
          <p:cNvGrpSpPr/>
          <p:nvPr/>
        </p:nvGrpSpPr>
        <p:grpSpPr>
          <a:xfrm>
            <a:off x="-1096758" y="0"/>
            <a:ext cx="14396401" cy="6894705"/>
            <a:chOff x="-975752" y="669835"/>
            <a:chExt cx="12736590" cy="5904206"/>
          </a:xfrm>
        </p:grpSpPr>
        <p:pic>
          <p:nvPicPr>
            <p:cNvPr id="11" name="Picture 10" descr="A blue and red light in space&#10;&#10;AI-generated content may be incorrect.">
              <a:extLst>
                <a:ext uri="{FF2B5EF4-FFF2-40B4-BE49-F238E27FC236}">
                  <a16:creationId xmlns:a16="http://schemas.microsoft.com/office/drawing/2014/main" id="{29F2AC67-C1C1-0A96-385C-F1D82F1E247E}"/>
                </a:ext>
              </a:extLst>
            </p:cNvPr>
            <p:cNvPicPr>
              <a:picLocks noChangeAspect="1"/>
            </p:cNvPicPr>
            <p:nvPr/>
          </p:nvPicPr>
          <p:blipFill>
            <a:blip r:embed="rId6"/>
            <a:stretch>
              <a:fillRect/>
            </a:stretch>
          </p:blipFill>
          <p:spPr>
            <a:xfrm>
              <a:off x="-975752" y="669835"/>
              <a:ext cx="12736590" cy="5872778"/>
            </a:xfrm>
            <a:prstGeom prst="rect">
              <a:avLst/>
            </a:prstGeom>
          </p:spPr>
        </p:pic>
        <p:sp>
          <p:nvSpPr>
            <p:cNvPr id="12" name="TextBox 11">
              <a:extLst>
                <a:ext uri="{FF2B5EF4-FFF2-40B4-BE49-F238E27FC236}">
                  <a16:creationId xmlns:a16="http://schemas.microsoft.com/office/drawing/2014/main" id="{6EE6232A-68B4-B365-3555-2F20E490CFC3}"/>
                </a:ext>
              </a:extLst>
            </p:cNvPr>
            <p:cNvSpPr txBox="1"/>
            <p:nvPr/>
          </p:nvSpPr>
          <p:spPr>
            <a:xfrm>
              <a:off x="-901351" y="6327820"/>
              <a:ext cx="7180171" cy="246221"/>
            </a:xfrm>
            <a:prstGeom prst="rect">
              <a:avLst/>
            </a:prstGeom>
            <a:noFill/>
          </p:spPr>
          <p:txBody>
            <a:bodyPr wrap="none" rtlCol="0">
              <a:spAutoFit/>
            </a:bodyPr>
            <a:lstStyle/>
            <a:p>
              <a:pPr>
                <a:spcAft>
                  <a:spcPts val="600"/>
                </a:spcAft>
              </a:pPr>
              <a:r>
                <a:rPr lang="en-US" sz="1000" b="1" dirty="0">
                  <a:solidFill>
                    <a:schemeClr val="bg1"/>
                  </a:solidFill>
                  <a:latin typeface="Perpetua Titling MT" panose="02020502060505020804" pitchFamily="18" charset="77"/>
                </a:rPr>
                <a:t>Credit: Y. </a:t>
              </a:r>
              <a:r>
                <a:rPr lang="en-US" sz="1000" b="1" dirty="0" err="1">
                  <a:solidFill>
                    <a:schemeClr val="bg1"/>
                  </a:solidFill>
                  <a:latin typeface="Perpetua Titling MT" panose="02020502060505020804" pitchFamily="18" charset="77"/>
                </a:rPr>
                <a:t>Hezaveh</a:t>
              </a:r>
              <a:r>
                <a:rPr lang="en-US" sz="1000" b="1" dirty="0">
                  <a:solidFill>
                    <a:schemeClr val="bg1"/>
                  </a:solidFill>
                  <a:latin typeface="Perpetua Titling MT" panose="02020502060505020804" pitchFamily="18" charset="77"/>
                </a:rPr>
                <a:t>, Stanford Univ.; ALMA (NRAO/ESO/NAOJ); NASA/ESA Hubble Space Telescope</a:t>
              </a:r>
            </a:p>
          </p:txBody>
        </p:sp>
      </p:grpSp>
      <p:sp>
        <p:nvSpPr>
          <p:cNvPr id="14" name="TextBox 13">
            <a:extLst>
              <a:ext uri="{FF2B5EF4-FFF2-40B4-BE49-F238E27FC236}">
                <a16:creationId xmlns:a16="http://schemas.microsoft.com/office/drawing/2014/main" id="{486F7692-D6A6-FA03-1A32-2113EEB6733A}"/>
              </a:ext>
            </a:extLst>
          </p:cNvPr>
          <p:cNvSpPr txBox="1"/>
          <p:nvPr/>
        </p:nvSpPr>
        <p:spPr>
          <a:xfrm>
            <a:off x="8754203" y="5758008"/>
            <a:ext cx="3342389" cy="353943"/>
          </a:xfrm>
          <a:prstGeom prst="rect">
            <a:avLst/>
          </a:prstGeom>
          <a:noFill/>
        </p:spPr>
        <p:txBody>
          <a:bodyPr wrap="none" rtlCol="0">
            <a:spAutoFit/>
          </a:bodyPr>
          <a:lstStyle/>
          <a:p>
            <a:pPr algn="r">
              <a:spcAft>
                <a:spcPts val="600"/>
              </a:spcAft>
            </a:pPr>
            <a:r>
              <a:rPr lang="en-US" sz="1700" b="1" dirty="0" err="1">
                <a:solidFill>
                  <a:schemeClr val="bg1"/>
                </a:solidFill>
              </a:rPr>
              <a:t>Hezaveh</a:t>
            </a:r>
            <a:r>
              <a:rPr lang="en-US" sz="1700" b="1" dirty="0">
                <a:solidFill>
                  <a:schemeClr val="bg1"/>
                </a:solidFill>
              </a:rPr>
              <a:t> et al. 2016, </a:t>
            </a:r>
            <a:r>
              <a:rPr lang="en-US" sz="1700" b="1" dirty="0" err="1">
                <a:solidFill>
                  <a:schemeClr val="bg1"/>
                </a:solidFill>
              </a:rPr>
              <a:t>ApJ</a:t>
            </a:r>
            <a:r>
              <a:rPr lang="en-US" sz="1700" b="1" dirty="0">
                <a:solidFill>
                  <a:schemeClr val="bg1"/>
                </a:solidFill>
              </a:rPr>
              <a:t>, 823, 37</a:t>
            </a:r>
          </a:p>
        </p:txBody>
      </p:sp>
      <p:sp>
        <p:nvSpPr>
          <p:cNvPr id="15" name="TextBox 14">
            <a:extLst>
              <a:ext uri="{FF2B5EF4-FFF2-40B4-BE49-F238E27FC236}">
                <a16:creationId xmlns:a16="http://schemas.microsoft.com/office/drawing/2014/main" id="{2E35D729-4B56-11E6-699F-022006FFD8B9}"/>
              </a:ext>
            </a:extLst>
          </p:cNvPr>
          <p:cNvSpPr txBox="1"/>
          <p:nvPr/>
        </p:nvSpPr>
        <p:spPr>
          <a:xfrm>
            <a:off x="8408402" y="6036709"/>
            <a:ext cx="3688190" cy="353943"/>
          </a:xfrm>
          <a:prstGeom prst="rect">
            <a:avLst/>
          </a:prstGeom>
          <a:noFill/>
        </p:spPr>
        <p:txBody>
          <a:bodyPr wrap="none" rtlCol="0">
            <a:spAutoFit/>
          </a:bodyPr>
          <a:lstStyle/>
          <a:p>
            <a:pPr algn="r">
              <a:spcAft>
                <a:spcPts val="600"/>
              </a:spcAft>
            </a:pPr>
            <a:r>
              <a:rPr lang="en-US" sz="1700" b="1" dirty="0">
                <a:solidFill>
                  <a:schemeClr val="bg1"/>
                </a:solidFill>
              </a:rPr>
              <a:t>Inoue et al. 2016, MNRAS, 457, 2936</a:t>
            </a:r>
          </a:p>
        </p:txBody>
      </p:sp>
      <p:grpSp>
        <p:nvGrpSpPr>
          <p:cNvPr id="19" name="Group 18">
            <a:extLst>
              <a:ext uri="{FF2B5EF4-FFF2-40B4-BE49-F238E27FC236}">
                <a16:creationId xmlns:a16="http://schemas.microsoft.com/office/drawing/2014/main" id="{F28C97AA-3C80-9393-91A5-D1B039465851}"/>
              </a:ext>
            </a:extLst>
          </p:cNvPr>
          <p:cNvGrpSpPr/>
          <p:nvPr/>
        </p:nvGrpSpPr>
        <p:grpSpPr>
          <a:xfrm>
            <a:off x="-1321805" y="0"/>
            <a:ext cx="13401281" cy="6896690"/>
            <a:chOff x="-1321805" y="0"/>
            <a:chExt cx="13401281" cy="6896690"/>
          </a:xfrm>
        </p:grpSpPr>
        <p:pic>
          <p:nvPicPr>
            <p:cNvPr id="17" name="Picture 16" descr="A screenshot of a graph with Ice hockey rink in the background&#10;&#10;AI-generated content may be incorrect.">
              <a:extLst>
                <a:ext uri="{FF2B5EF4-FFF2-40B4-BE49-F238E27FC236}">
                  <a16:creationId xmlns:a16="http://schemas.microsoft.com/office/drawing/2014/main" id="{D3A8C365-8410-CA2F-9418-3C4DC5BCC2E4}"/>
                </a:ext>
              </a:extLst>
            </p:cNvPr>
            <p:cNvPicPr>
              <a:picLocks noChangeAspect="1"/>
            </p:cNvPicPr>
            <p:nvPr/>
          </p:nvPicPr>
          <p:blipFill>
            <a:blip r:embed="rId7"/>
            <a:stretch>
              <a:fillRect/>
            </a:stretch>
          </p:blipFill>
          <p:spPr>
            <a:xfrm>
              <a:off x="-1321805" y="0"/>
              <a:ext cx="9086515" cy="6896690"/>
            </a:xfrm>
            <a:prstGeom prst="rect">
              <a:avLst/>
            </a:prstGeom>
          </p:spPr>
        </p:pic>
        <p:sp>
          <p:nvSpPr>
            <p:cNvPr id="18" name="TextBox 17">
              <a:extLst>
                <a:ext uri="{FF2B5EF4-FFF2-40B4-BE49-F238E27FC236}">
                  <a16:creationId xmlns:a16="http://schemas.microsoft.com/office/drawing/2014/main" id="{0C53C941-8A97-B156-CAF9-CA14C67305C6}"/>
                </a:ext>
              </a:extLst>
            </p:cNvPr>
            <p:cNvSpPr txBox="1"/>
            <p:nvPr/>
          </p:nvSpPr>
          <p:spPr>
            <a:xfrm>
              <a:off x="7871790" y="116488"/>
              <a:ext cx="4207686" cy="353943"/>
            </a:xfrm>
            <a:prstGeom prst="rect">
              <a:avLst/>
            </a:prstGeom>
            <a:noFill/>
          </p:spPr>
          <p:txBody>
            <a:bodyPr wrap="square" rtlCol="0">
              <a:spAutoFit/>
            </a:bodyPr>
            <a:lstStyle/>
            <a:p>
              <a:pPr algn="r">
                <a:spcAft>
                  <a:spcPts val="600"/>
                </a:spcAft>
              </a:pPr>
              <a:r>
                <a:rPr lang="en-US" sz="1700" b="1" dirty="0">
                  <a:solidFill>
                    <a:schemeClr val="bg1"/>
                  </a:solidFill>
                </a:rPr>
                <a:t>Stacey et al. 2025, A&amp;A, in press</a:t>
              </a:r>
            </a:p>
          </p:txBody>
        </p:sp>
      </p:grpSp>
    </p:spTree>
    <p:extLst>
      <p:ext uri="{BB962C8B-B14F-4D97-AF65-F5344CB8AC3E}">
        <p14:creationId xmlns:p14="http://schemas.microsoft.com/office/powerpoint/2010/main" val="2037026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dissolve">
                                      <p:cBhvr>
                                        <p:cTn id="17" dur="20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dissolv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dissolve">
                                      <p:cBhvr>
                                        <p:cTn id="2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2901</TotalTime>
  <Words>3134</Words>
  <Application>Microsoft Macintosh PowerPoint</Application>
  <PresentationFormat>Widescreen</PresentationFormat>
  <Paragraphs>289</Paragraphs>
  <Slides>34</Slides>
  <Notes>19</Notes>
  <HiddenSlides>1</HiddenSlides>
  <MMClips>1</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34</vt:i4>
      </vt:variant>
    </vt:vector>
  </HeadingPairs>
  <TitlesOfParts>
    <vt:vector size="46" baseType="lpstr">
      <vt:lpstr>Toppan Bunkyu Gothic Regular</vt:lpstr>
      <vt:lpstr>American Typewriter</vt:lpstr>
      <vt:lpstr>Aptos</vt:lpstr>
      <vt:lpstr>Aptos Display</vt:lpstr>
      <vt:lpstr>Arial</vt:lpstr>
      <vt:lpstr>Avenir Light</vt:lpstr>
      <vt:lpstr>Bradley Hand ITC</vt:lpstr>
      <vt:lpstr>CMR6</vt:lpstr>
      <vt:lpstr>CMSY6</vt:lpstr>
      <vt:lpstr>CMSY9</vt:lpstr>
      <vt:lpstr>Perpetua Titling MT</vt:lpstr>
      <vt:lpstr>Office Theme</vt:lpstr>
      <vt:lpstr>Dark Matter with ALMA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ALMA’s Wideband Sensitivity Upgrade</vt:lpstr>
      <vt:lpstr>ALMA’s Wideband Sensitivity Upgrade</vt:lpstr>
      <vt:lpstr>ALMA’s Wideband Sensitivity Upgrade</vt:lpstr>
      <vt:lpstr>ALMA’s Wideband Sensitivity Upgrade</vt:lpstr>
      <vt:lpstr>ALMA’s Wideband Sensitivity Upgrade</vt:lpstr>
      <vt:lpstr>ALMA’s Wideband Sensitivity Upgrade</vt:lpstr>
      <vt:lpstr>ALMA user support in Europe</vt:lpstr>
      <vt:lpstr>PowerPoint Presentation</vt:lpstr>
      <vt:lpstr>PowerPoint Presentation</vt:lpstr>
      <vt:lpstr>Dark Matter with ALMA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Evanthia Hatziminaoglou</dc:creator>
  <cp:lastModifiedBy>Evanthia Hatziminaoglou</cp:lastModifiedBy>
  <cp:revision>33</cp:revision>
  <dcterms:created xsi:type="dcterms:W3CDTF">2025-08-30T14:13:09Z</dcterms:created>
  <dcterms:modified xsi:type="dcterms:W3CDTF">2025-10-02T13:18:59Z</dcterms:modified>
</cp:coreProperties>
</file>