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88" r:id="rId2"/>
    <p:sldId id="303" r:id="rId3"/>
    <p:sldId id="302" r:id="rId4"/>
    <p:sldId id="304" r:id="rId5"/>
    <p:sldId id="305" r:id="rId6"/>
    <p:sldId id="290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7505"/>
  </p:normalViewPr>
  <p:slideViewPr>
    <p:cSldViewPr>
      <p:cViewPr varScale="1">
        <p:scale>
          <a:sx n="100" d="100"/>
          <a:sy n="100" d="100"/>
        </p:scale>
        <p:origin x="78" y="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33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23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5/9/2025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5/9/2025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5/9/2025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5/9/2025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5/9/2025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5/9/2025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5/9/2025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924944"/>
            <a:ext cx="10512550" cy="215326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Energy deposition in Q4/Q5 in IR6 for losses on TCSP/TCDQ 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6" y="5078209"/>
            <a:ext cx="11376026" cy="1008112"/>
          </a:xfrm>
        </p:spPr>
        <p:txBody>
          <a:bodyPr/>
          <a:lstStyle/>
          <a:p>
            <a:pPr algn="l">
              <a:defRPr/>
            </a:pPr>
            <a:endParaRPr lang="en-US" sz="1800" dirty="0" smtClean="0"/>
          </a:p>
          <a:p>
            <a:pPr>
              <a:defRPr/>
            </a:pPr>
            <a:r>
              <a:rPr lang="en-US" sz="1800" dirty="0"/>
              <a:t>Anton </a:t>
            </a:r>
            <a:r>
              <a:rPr lang="en-US" sz="1800" dirty="0" smtClean="0"/>
              <a:t>Lechner</a:t>
            </a:r>
            <a:r>
              <a:rPr lang="en-US" sz="1800" dirty="0"/>
              <a:t> </a:t>
            </a:r>
            <a:r>
              <a:rPr lang="en-US" sz="1800" dirty="0" smtClean="0"/>
              <a:t>(studies by V. </a:t>
            </a:r>
            <a:r>
              <a:rPr lang="en-US" sz="1800" dirty="0" err="1" smtClean="0"/>
              <a:t>Rizzoglio</a:t>
            </a:r>
            <a:r>
              <a:rPr lang="en-US" sz="1800" dirty="0" smtClean="0"/>
              <a:t> and J.B. </a:t>
            </a:r>
            <a:r>
              <a:rPr lang="en-US" sz="1800" dirty="0" err="1" smtClean="0"/>
              <a:t>Potoine</a:t>
            </a:r>
            <a:r>
              <a:rPr lang="en-US" sz="1800" dirty="0" smtClean="0"/>
              <a:t>)</a:t>
            </a:r>
          </a:p>
          <a:p>
            <a:pPr algn="l">
              <a:defRPr/>
            </a:pPr>
            <a:r>
              <a:rPr lang="en-US" sz="1800" dirty="0" smtClean="0"/>
              <a:t>09/05/2025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411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BLM response factors (7 </a:t>
            </a:r>
            <a:r>
              <a:rPr lang="en-US" dirty="0" err="1" smtClean="0"/>
              <a:t>TeV</a:t>
            </a:r>
            <a:r>
              <a:rPr lang="en-US" dirty="0" smtClean="0"/>
              <a:t> protons)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293" y="878151"/>
            <a:ext cx="5854430" cy="341508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900958"/>
              </p:ext>
            </p:extLst>
          </p:nvPr>
        </p:nvGraphicFramePr>
        <p:xfrm>
          <a:off x="335360" y="5074949"/>
          <a:ext cx="9216405" cy="111252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072135">
                  <a:extLst>
                    <a:ext uri="{9D8B030D-6E8A-4147-A177-3AD203B41FA5}">
                      <a16:colId xmlns:a16="http://schemas.microsoft.com/office/drawing/2014/main" val="3099014783"/>
                    </a:ext>
                  </a:extLst>
                </a:gridCol>
                <a:gridCol w="3072135">
                  <a:extLst>
                    <a:ext uri="{9D8B030D-6E8A-4147-A177-3AD203B41FA5}">
                      <a16:colId xmlns:a16="http://schemas.microsoft.com/office/drawing/2014/main" val="1206798678"/>
                    </a:ext>
                  </a:extLst>
                </a:gridCol>
                <a:gridCol w="3072135">
                  <a:extLst>
                    <a:ext uri="{9D8B030D-6E8A-4147-A177-3AD203B41FA5}">
                      <a16:colId xmlns:a16="http://schemas.microsoft.com/office/drawing/2014/main" val="36374434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Impacts</a:t>
                      </a:r>
                      <a:r>
                        <a:rPr lang="en-US" baseline="0" dirty="0" smtClean="0"/>
                        <a:t> on the TCDQ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Impacts</a:t>
                      </a:r>
                      <a:r>
                        <a:rPr lang="en-US" baseline="0" dirty="0" smtClean="0"/>
                        <a:t> on the TCSP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97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BLMQI.04R6.B1E10_MQY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2x10</a:t>
                      </a:r>
                      <a:r>
                        <a:rPr lang="en-US" baseline="30000" dirty="0" smtClean="0"/>
                        <a:t>-12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6x10</a:t>
                      </a:r>
                      <a:r>
                        <a:rPr lang="en-US" baseline="30000" dirty="0" smtClean="0"/>
                        <a:t>-12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/p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909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BLMQI.05R6.B1E10_MQY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1x10</a:t>
                      </a:r>
                      <a:r>
                        <a:rPr lang="en-US" baseline="30000" dirty="0" smtClean="0"/>
                        <a:t>-12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6x10</a:t>
                      </a:r>
                      <a:r>
                        <a:rPr lang="en-US" baseline="30000" dirty="0" smtClean="0"/>
                        <a:t>-12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92815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 bwMode="auto">
          <a:xfrm>
            <a:off x="335360" y="4613127"/>
            <a:ext cx="1044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Q4/Q5 BLM signals for losses on the TCDQ / TCSP: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9581649" y="5445224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Signals per proton on TCDQ or TCSP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423137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Q4/Q5 BLM threshold settings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077"/>
              </p:ext>
            </p:extLst>
          </p:nvPr>
        </p:nvGraphicFramePr>
        <p:xfrm>
          <a:off x="369782" y="1268760"/>
          <a:ext cx="11376024" cy="147828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023716">
                  <a:extLst>
                    <a:ext uri="{9D8B030D-6E8A-4147-A177-3AD203B41FA5}">
                      <a16:colId xmlns:a16="http://schemas.microsoft.com/office/drawing/2014/main" val="3099014783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15730917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206798678"/>
                    </a:ext>
                  </a:extLst>
                </a:gridCol>
                <a:gridCol w="1720852">
                  <a:extLst>
                    <a:ext uri="{9D8B030D-6E8A-4147-A177-3AD203B41FA5}">
                      <a16:colId xmlns:a16="http://schemas.microsoft.com/office/drawing/2014/main" val="3637443422"/>
                    </a:ext>
                  </a:extLst>
                </a:gridCol>
                <a:gridCol w="2166960">
                  <a:extLst>
                    <a:ext uri="{9D8B030D-6E8A-4147-A177-3AD203B41FA5}">
                      <a16:colId xmlns:a16="http://schemas.microsoft.com/office/drawing/2014/main" val="42374994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BLM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Family name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Applied thresholds (MF=0.4)</a:t>
                      </a:r>
                      <a:r>
                        <a:rPr lang="en-US" baseline="0" dirty="0" smtClean="0"/>
                        <a:t> at EL28 (6.8 </a:t>
                      </a:r>
                      <a:r>
                        <a:rPr lang="en-US" baseline="0" dirty="0" err="1" smtClean="0"/>
                        <a:t>TeV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97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RS08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RS09-11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RS12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64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BLMQI.04R6.B1E10_MQY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THRI.LS.P1_MQY_FT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0.001753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0.001718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0.000687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909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BLMQI.05R6.B1E10_MQY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THRI.LS.P1_MQY_FT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0.001753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0.001718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0.000687 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92815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322143"/>
              </p:ext>
            </p:extLst>
          </p:nvPr>
        </p:nvGraphicFramePr>
        <p:xfrm>
          <a:off x="407989" y="3032764"/>
          <a:ext cx="11376024" cy="147828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023716">
                  <a:extLst>
                    <a:ext uri="{9D8B030D-6E8A-4147-A177-3AD203B41FA5}">
                      <a16:colId xmlns:a16="http://schemas.microsoft.com/office/drawing/2014/main" val="3099014783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15730917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206798678"/>
                    </a:ext>
                  </a:extLst>
                </a:gridCol>
                <a:gridCol w="1720852">
                  <a:extLst>
                    <a:ext uri="{9D8B030D-6E8A-4147-A177-3AD203B41FA5}">
                      <a16:colId xmlns:a16="http://schemas.microsoft.com/office/drawing/2014/main" val="3637443422"/>
                    </a:ext>
                  </a:extLst>
                </a:gridCol>
                <a:gridCol w="2166960">
                  <a:extLst>
                    <a:ext uri="{9D8B030D-6E8A-4147-A177-3AD203B41FA5}">
                      <a16:colId xmlns:a16="http://schemas.microsoft.com/office/drawing/2014/main" val="42374994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BLM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Family name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TCSP</a:t>
                      </a:r>
                      <a:r>
                        <a:rPr lang="en-US" baseline="0" dirty="0" smtClean="0"/>
                        <a:t> l</a:t>
                      </a:r>
                      <a:r>
                        <a:rPr lang="en-US" dirty="0" smtClean="0"/>
                        <a:t>osses at Q4/Q5 dump threshold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97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RS08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RS09-11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RS12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64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BLMQI.04R6.B1E10_MQY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THRI.LS.P1_MQY_FT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909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BLMQI.05R6.B1E10_MQY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THRI.LS.P1_MQY_FT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92815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217487"/>
              </p:ext>
            </p:extLst>
          </p:nvPr>
        </p:nvGraphicFramePr>
        <p:xfrm>
          <a:off x="384285" y="4720382"/>
          <a:ext cx="11376024" cy="147828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023716">
                  <a:extLst>
                    <a:ext uri="{9D8B030D-6E8A-4147-A177-3AD203B41FA5}">
                      <a16:colId xmlns:a16="http://schemas.microsoft.com/office/drawing/2014/main" val="3099014783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415730917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206798678"/>
                    </a:ext>
                  </a:extLst>
                </a:gridCol>
                <a:gridCol w="1720852">
                  <a:extLst>
                    <a:ext uri="{9D8B030D-6E8A-4147-A177-3AD203B41FA5}">
                      <a16:colId xmlns:a16="http://schemas.microsoft.com/office/drawing/2014/main" val="3637443422"/>
                    </a:ext>
                  </a:extLst>
                </a:gridCol>
                <a:gridCol w="2166960">
                  <a:extLst>
                    <a:ext uri="{9D8B030D-6E8A-4147-A177-3AD203B41FA5}">
                      <a16:colId xmlns:a16="http://schemas.microsoft.com/office/drawing/2014/main" val="42374994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BLM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Family name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TCDQ</a:t>
                      </a:r>
                      <a:r>
                        <a:rPr lang="en-US" baseline="0" dirty="0" smtClean="0"/>
                        <a:t> l</a:t>
                      </a:r>
                      <a:r>
                        <a:rPr lang="en-US" dirty="0" smtClean="0"/>
                        <a:t>osses at Q4/Q5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dump threshold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97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RS08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RS09-11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RS12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64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BLMQI.04R6.B1E10_MQY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THRI.LS.P1_MQY_FT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909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BLMQI.05R6.B1E10_MQY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THRI.LS.P1_MQY_FT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2x10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2x10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7x10</a:t>
                      </a:r>
                      <a:r>
                        <a:rPr lang="en-US" baseline="30000" dirty="0" smtClean="0"/>
                        <a:t>8</a:t>
                      </a:r>
                      <a:r>
                        <a:rPr lang="en-US" baseline="0" dirty="0" smtClean="0"/>
                        <a:t> p/s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928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18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power density in Q4/Q5 coils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299992"/>
              </p:ext>
            </p:extLst>
          </p:nvPr>
        </p:nvGraphicFramePr>
        <p:xfrm>
          <a:off x="508438" y="2440307"/>
          <a:ext cx="5111988" cy="148336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575483">
                  <a:extLst>
                    <a:ext uri="{9D8B030D-6E8A-4147-A177-3AD203B41FA5}">
                      <a16:colId xmlns:a16="http://schemas.microsoft.com/office/drawing/2014/main" val="3099014783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206798678"/>
                    </a:ext>
                  </a:extLst>
                </a:gridCol>
                <a:gridCol w="2232249">
                  <a:extLst>
                    <a:ext uri="{9D8B030D-6E8A-4147-A177-3AD203B41FA5}">
                      <a16:colId xmlns:a16="http://schemas.microsoft.com/office/drawing/2014/main" val="36374434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 density in</a:t>
                      </a:r>
                      <a:r>
                        <a:rPr lang="en-US" baseline="0" dirty="0" smtClean="0"/>
                        <a:t> coils per proton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642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Impacts on TCDQ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Impacts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on TCSP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97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Q4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0.6x10</a:t>
                      </a:r>
                      <a:r>
                        <a:rPr lang="en-US" baseline="30000" dirty="0" smtClean="0"/>
                        <a:t>-8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</a:t>
                      </a:r>
                      <a:r>
                        <a:rPr lang="en-US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1.7x10</a:t>
                      </a:r>
                      <a:r>
                        <a:rPr lang="en-US" baseline="30000" dirty="0" smtClean="0"/>
                        <a:t>-8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909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Q5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1.3x10</a:t>
                      </a:r>
                      <a:r>
                        <a:rPr lang="en-US" baseline="30000" dirty="0" smtClean="0"/>
                        <a:t>-8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</a:t>
                      </a:r>
                      <a:r>
                        <a:rPr lang="en-US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3.0x10</a:t>
                      </a:r>
                      <a:r>
                        <a:rPr lang="en-US" baseline="30000" dirty="0" smtClean="0"/>
                        <a:t>-8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</a:t>
                      </a:r>
                      <a:r>
                        <a:rPr lang="en-US" baseline="30000" dirty="0" smtClean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928153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906464"/>
            <a:ext cx="4709458" cy="52889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248887" y="1176276"/>
            <a:ext cx="5631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Q4 has a mask (TCDQM), hence the power deposition per proton on TCDQ/TCSP is lower than in the Q5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61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margin with present Q4/Q5 BLM thresholds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29525"/>
              </p:ext>
            </p:extLst>
          </p:nvPr>
        </p:nvGraphicFramePr>
        <p:xfrm>
          <a:off x="839416" y="1954994"/>
          <a:ext cx="8855744" cy="147828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023716">
                  <a:extLst>
                    <a:ext uri="{9D8B030D-6E8A-4147-A177-3AD203B41FA5}">
                      <a16:colId xmlns:a16="http://schemas.microsoft.com/office/drawing/2014/main" val="309901478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206798678"/>
                    </a:ext>
                  </a:extLst>
                </a:gridCol>
                <a:gridCol w="1720852">
                  <a:extLst>
                    <a:ext uri="{9D8B030D-6E8A-4147-A177-3AD203B41FA5}">
                      <a16:colId xmlns:a16="http://schemas.microsoft.com/office/drawing/2014/main" val="3637443422"/>
                    </a:ext>
                  </a:extLst>
                </a:gridCol>
                <a:gridCol w="2166960">
                  <a:extLst>
                    <a:ext uri="{9D8B030D-6E8A-4147-A177-3AD203B41FA5}">
                      <a16:colId xmlns:a16="http://schemas.microsoft.com/office/drawing/2014/main" val="42374994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BLM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Losses on TCSP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97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RS08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RS09-11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RS12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64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909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928153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618894"/>
              </p:ext>
            </p:extLst>
          </p:nvPr>
        </p:nvGraphicFramePr>
        <p:xfrm>
          <a:off x="819712" y="3724901"/>
          <a:ext cx="8855744" cy="147828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023716">
                  <a:extLst>
                    <a:ext uri="{9D8B030D-6E8A-4147-A177-3AD203B41FA5}">
                      <a16:colId xmlns:a16="http://schemas.microsoft.com/office/drawing/2014/main" val="309901478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206798678"/>
                    </a:ext>
                  </a:extLst>
                </a:gridCol>
                <a:gridCol w="1720852">
                  <a:extLst>
                    <a:ext uri="{9D8B030D-6E8A-4147-A177-3AD203B41FA5}">
                      <a16:colId xmlns:a16="http://schemas.microsoft.com/office/drawing/2014/main" val="3637443422"/>
                    </a:ext>
                  </a:extLst>
                </a:gridCol>
                <a:gridCol w="2166960">
                  <a:extLst>
                    <a:ext uri="{9D8B030D-6E8A-4147-A177-3AD203B41FA5}">
                      <a16:colId xmlns:a16="http://schemas.microsoft.com/office/drawing/2014/main" val="42374994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BLM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Losses</a:t>
                      </a:r>
                      <a:r>
                        <a:rPr lang="en-US" baseline="0" dirty="0" smtClean="0"/>
                        <a:t> on TCDQ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979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RS08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RS09-11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RS12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64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909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Q5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 </a:t>
                      </a:r>
                      <a:r>
                        <a:rPr lang="en-US" dirty="0" err="1" smtClean="0"/>
                        <a:t>mW</a:t>
                      </a:r>
                      <a:r>
                        <a:rPr lang="en-US" dirty="0" smtClean="0"/>
                        <a:t>/cm3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928153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 bwMode="auto">
          <a:xfrm>
            <a:off x="623392" y="1094006"/>
            <a:ext cx="10167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magnets are MQY type </a:t>
            </a:r>
            <a:r>
              <a:rPr lang="en-US" dirty="0" smtClean="0">
                <a:sym typeface="Wingdings" panose="05000000000000000000" pitchFamily="2" charset="2"/>
              </a:rPr>
              <a:t> quench level depends on actual current (expected to be around 30-40 </a:t>
            </a:r>
            <a:r>
              <a:rPr lang="en-US" dirty="0" err="1" smtClean="0">
                <a:sym typeface="Wingdings" panose="05000000000000000000" pitchFamily="2" charset="2"/>
              </a:rPr>
              <a:t>mW</a:t>
            </a:r>
            <a:r>
              <a:rPr lang="en-US" dirty="0" smtClean="0">
                <a:sym typeface="Wingdings" panose="05000000000000000000" pitchFamily="2" charset="2"/>
              </a:rPr>
              <a:t>/cm3 at 7 </a:t>
            </a:r>
            <a:r>
              <a:rPr lang="en-US" dirty="0" err="1" smtClean="0">
                <a:sym typeface="Wingdings" panose="05000000000000000000" pitchFamily="2" charset="2"/>
              </a:rPr>
              <a:t>TeV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15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72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9932</TotalTime>
  <Words>296</Words>
  <Application>Microsoft Office PowerPoint</Application>
  <DocSecurity>0</DocSecurity>
  <PresentationFormat>Widescreen</PresentationFormat>
  <Paragraphs>109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Energy deposition in Q4/Q5 in IR6 for losses on TCSP/TCDQ </vt:lpstr>
      <vt:lpstr>Simulated BLM response factors (7 TeV protons)</vt:lpstr>
      <vt:lpstr>Present Q4/Q5 BLM threshold settings</vt:lpstr>
      <vt:lpstr>Simulated power density in Q4/Q5 coils</vt:lpstr>
      <vt:lpstr>Quench margin with present Q4/Q5 BLM thresholds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Anton Lechner</cp:lastModifiedBy>
  <cp:revision>442</cp:revision>
  <dcterms:created xsi:type="dcterms:W3CDTF">2021-11-08T12:53:02Z</dcterms:created>
  <dcterms:modified xsi:type="dcterms:W3CDTF">2025-05-09T09:01:15Z</dcterms:modified>
  <cp:category/>
  <dc:identifier/>
  <cp:contentStatus/>
  <dc:language/>
  <cp:version/>
</cp:coreProperties>
</file>