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m4a" ContentType="audio/mp4"/>
  <Default Extension="png" ContentType="image/png"/>
  <Default Extension="rels" ContentType="application/vnd.openxmlformats-package.relationships+xml"/>
  <Default Extension="wdp" ContentType="image/vnd.ms-photo"/>
  <Default Extension="xls" ContentType="application/vnd.ms-exce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686" r:id="rId2"/>
    <p:sldMasterId id="2147483701" r:id="rId3"/>
  </p:sldMasterIdLst>
  <p:notesMasterIdLst>
    <p:notesMasterId r:id="rId66"/>
  </p:notesMasterIdLst>
  <p:handoutMasterIdLst>
    <p:handoutMasterId r:id="rId67"/>
  </p:handoutMasterIdLst>
  <p:sldIdLst>
    <p:sldId id="256" r:id="rId4"/>
    <p:sldId id="367" r:id="rId5"/>
    <p:sldId id="395" r:id="rId6"/>
    <p:sldId id="434" r:id="rId7"/>
    <p:sldId id="260" r:id="rId8"/>
    <p:sldId id="331" r:id="rId9"/>
    <p:sldId id="323" r:id="rId10"/>
    <p:sldId id="326" r:id="rId11"/>
    <p:sldId id="259" r:id="rId12"/>
    <p:sldId id="435" r:id="rId13"/>
    <p:sldId id="371" r:id="rId14"/>
    <p:sldId id="261" r:id="rId15"/>
    <p:sldId id="262" r:id="rId16"/>
    <p:sldId id="365" r:id="rId17"/>
    <p:sldId id="427" r:id="rId18"/>
    <p:sldId id="313" r:id="rId19"/>
    <p:sldId id="266" r:id="rId20"/>
    <p:sldId id="362" r:id="rId21"/>
    <p:sldId id="270" r:id="rId22"/>
    <p:sldId id="275" r:id="rId23"/>
    <p:sldId id="428" r:id="rId24"/>
    <p:sldId id="429" r:id="rId25"/>
    <p:sldId id="430" r:id="rId26"/>
    <p:sldId id="277" r:id="rId27"/>
    <p:sldId id="377" r:id="rId28"/>
    <p:sldId id="410" r:id="rId29"/>
    <p:sldId id="440" r:id="rId30"/>
    <p:sldId id="393" r:id="rId31"/>
    <p:sldId id="388" r:id="rId32"/>
    <p:sldId id="400" r:id="rId33"/>
    <p:sldId id="279" r:id="rId34"/>
    <p:sldId id="420" r:id="rId35"/>
    <p:sldId id="281" r:id="rId36"/>
    <p:sldId id="340" r:id="rId37"/>
    <p:sldId id="321" r:id="rId38"/>
    <p:sldId id="431" r:id="rId39"/>
    <p:sldId id="356" r:id="rId40"/>
    <p:sldId id="290" r:id="rId41"/>
    <p:sldId id="386" r:id="rId42"/>
    <p:sldId id="355" r:id="rId43"/>
    <p:sldId id="363" r:id="rId44"/>
    <p:sldId id="286" r:id="rId45"/>
    <p:sldId id="287" r:id="rId46"/>
    <p:sldId id="288" r:id="rId47"/>
    <p:sldId id="409" r:id="rId48"/>
    <p:sldId id="408" r:id="rId49"/>
    <p:sldId id="314" r:id="rId50"/>
    <p:sldId id="293" r:id="rId51"/>
    <p:sldId id="295" r:id="rId52"/>
    <p:sldId id="432" r:id="rId53"/>
    <p:sldId id="380" r:id="rId54"/>
    <p:sldId id="302" r:id="rId55"/>
    <p:sldId id="311" r:id="rId56"/>
    <p:sldId id="398" r:id="rId57"/>
    <p:sldId id="301" r:id="rId58"/>
    <p:sldId id="436" r:id="rId59"/>
    <p:sldId id="304" r:id="rId60"/>
    <p:sldId id="308" r:id="rId61"/>
    <p:sldId id="387" r:id="rId62"/>
    <p:sldId id="404" r:id="rId63"/>
    <p:sldId id="309" r:id="rId64"/>
    <p:sldId id="310" r:id="rId65"/>
  </p:sldIdLst>
  <p:sldSz cx="9144000" cy="5143500" type="screen16x9"/>
  <p:notesSz cx="6669088" cy="9926638"/>
  <p:embeddedFontLst>
    <p:embeddedFont>
      <p:font typeface="Amiri" panose="020B0604020202020204" charset="-78"/>
      <p:regular r:id="rId68"/>
      <p:bold r:id="rId69"/>
      <p:italic r:id="rId70"/>
      <p:boldItalic r:id="rId71"/>
    </p:embeddedFont>
    <p:embeddedFont>
      <p:font typeface="Century Gothic" panose="020B0502020202020204" pitchFamily="34" charset="0"/>
      <p:regular r:id="rId72"/>
      <p:bold r:id="rId73"/>
      <p:italic r:id="rId74"/>
      <p:boldItalic r:id="rId75"/>
    </p:embeddedFont>
    <p:embeddedFont>
      <p:font typeface="Georgia" panose="02040502050405020303" pitchFamily="18" charset="0"/>
      <p:regular r:id="rId76"/>
      <p:bold r:id="rId77"/>
      <p:italic r:id="rId78"/>
      <p:boldItalic r:id="rId79"/>
    </p:embeddedFont>
    <p:embeddedFont>
      <p:font typeface="Verdana" panose="020B0604030504040204" pitchFamily="34" charset="0"/>
      <p:regular r:id="rId80"/>
      <p:bold r:id="rId81"/>
      <p:italic r:id="rId82"/>
      <p:boldItalic r:id="rId83"/>
    </p:embeddedFont>
  </p:embeddedFontLst>
  <p:custDataLst>
    <p:tags r:id="rId8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DEFF"/>
    <a:srgbClr val="1E5AAE"/>
    <a:srgbClr val="0033A0"/>
    <a:srgbClr val="0B387C"/>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71977" autoAdjust="0"/>
  </p:normalViewPr>
  <p:slideViewPr>
    <p:cSldViewPr snapToGrid="0" snapToObjects="1">
      <p:cViewPr varScale="1">
        <p:scale>
          <a:sx n="115" d="100"/>
          <a:sy n="115" d="100"/>
        </p:scale>
        <p:origin x="3643" y="67"/>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70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font" Target="fonts/font1.fntdata"/><Relationship Id="rId84" Type="http://schemas.openxmlformats.org/officeDocument/2006/relationships/tags" Target="tags/tag1.xml"/><Relationship Id="rId89" Type="http://schemas.openxmlformats.org/officeDocument/2006/relationships/tableStyles" Target="tableStyles.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font" Target="fonts/font7.fntdata"/><Relationship Id="rId79" Type="http://schemas.openxmlformats.org/officeDocument/2006/relationships/font" Target="fonts/font12.fntdata"/><Relationship Id="rId5" Type="http://schemas.openxmlformats.org/officeDocument/2006/relationships/slide" Target="slides/slide2.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font" Target="fonts/font2.fntdata"/><Relationship Id="rId77" Type="http://schemas.openxmlformats.org/officeDocument/2006/relationships/font" Target="fonts/font10.fntdata"/><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font" Target="fonts/font5.fntdata"/><Relationship Id="rId80" Type="http://schemas.openxmlformats.org/officeDocument/2006/relationships/font" Target="fonts/font13.fntdata"/><Relationship Id="rId85" Type="http://schemas.openxmlformats.org/officeDocument/2006/relationships/commentAuthors" Target="commentAuthor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handoutMaster" Target="handoutMasters/handout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font" Target="fonts/font3.fntdata"/><Relationship Id="rId75" Type="http://schemas.openxmlformats.org/officeDocument/2006/relationships/font" Target="fonts/font8.fntdata"/><Relationship Id="rId83" Type="http://schemas.openxmlformats.org/officeDocument/2006/relationships/font" Target="fonts/font16.fntdata"/><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font" Target="fonts/font6.fntdata"/><Relationship Id="rId78" Type="http://schemas.openxmlformats.org/officeDocument/2006/relationships/font" Target="fonts/font11.fntdata"/><Relationship Id="rId81" Type="http://schemas.openxmlformats.org/officeDocument/2006/relationships/font" Target="fonts/font14.fntdata"/><Relationship Id="rId86"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font" Target="fonts/font9.fntdata"/><Relationship Id="rId7" Type="http://schemas.openxmlformats.org/officeDocument/2006/relationships/slide" Target="slides/slide4.xml"/><Relationship Id="rId71" Type="http://schemas.openxmlformats.org/officeDocument/2006/relationships/font" Target="fonts/font4.fntdata"/><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notesMaster" Target="notesMasters/notesMaster1.xml"/><Relationship Id="rId87" Type="http://schemas.openxmlformats.org/officeDocument/2006/relationships/viewProps" Target="viewProps.xml"/><Relationship Id="rId61" Type="http://schemas.openxmlformats.org/officeDocument/2006/relationships/slide" Target="slides/slide58.xml"/><Relationship Id="rId82" Type="http://schemas.openxmlformats.org/officeDocument/2006/relationships/font" Target="fonts/font15.fntdata"/><Relationship Id="rId19" Type="http://schemas.openxmlformats.org/officeDocument/2006/relationships/slide" Target="slides/slide16.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b="1"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b="1"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2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b="1"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b="1"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b="1"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b="1"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b="1"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b="1"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b="1"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b="1"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b="1" dirty="0"/>
            <a:t>AcceleratorSystems</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custT="1"/>
      <dgm:spPr/>
      <dgm:t>
        <a:bodyPr/>
        <a:lstStyle/>
        <a:p>
          <a:r>
            <a:rPr lang="fr-CH" sz="900" b="1" i="0" dirty="0"/>
            <a:t>Diplomatic &amp; Stakeholder Relations</a:t>
          </a:r>
          <a:endParaRPr lang="en-US" sz="900" b="1" i="0" dirty="0"/>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custT="1"/>
      <dgm:spPr/>
      <dgm:t>
        <a:bodyPr/>
        <a:lstStyle/>
        <a:p>
          <a:pPr marL="0" indent="0"/>
          <a:r>
            <a:rPr lang="en-US" sz="900" b="1" dirty="0"/>
            <a:t>Education, Communication &amp; Outreach</a:t>
          </a:r>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6FBCB857-97C9-4F26-8443-228E7934272A}">
      <dgm:prSet custT="1"/>
      <dgm:spPr/>
      <dgm:t>
        <a:bodyPr/>
        <a:lstStyle/>
        <a:p>
          <a:r>
            <a:rPr lang="fr-CH" sz="900" b="1" dirty="0"/>
            <a:t>Science Gateway Operations</a:t>
          </a:r>
          <a:endParaRPr lang="en-US" sz="900" b="1" dirty="0"/>
        </a:p>
      </dgm:t>
    </dgm:pt>
    <dgm:pt modelId="{2AE6088D-22F6-42B3-BC4C-7887D73DA438}" type="parTrans" cxnId="{2F37EDF1-94F2-4013-92F4-A2B8FB23AA9E}">
      <dgm:prSet/>
      <dgm:spPr/>
      <dgm:t>
        <a:bodyPr/>
        <a:lstStyle/>
        <a:p>
          <a:endParaRPr lang="en-GB"/>
        </a:p>
      </dgm:t>
    </dgm:pt>
    <dgm:pt modelId="{CEA387A3-91A8-4F04-A468-CF60965E4B26}" type="sibTrans" cxnId="{2F37EDF1-94F2-4013-92F4-A2B8FB23AA9E}">
      <dgm:prSet/>
      <dgm:spPr/>
      <dgm:t>
        <a:bodyPr/>
        <a:lstStyle/>
        <a:p>
          <a:endParaRPr lang="en-GB"/>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4"/>
      <dgm:spPr/>
    </dgm:pt>
    <dgm:pt modelId="{DA7CCF86-3120-453C-B4D9-D73958095C99}" type="pres">
      <dgm:prSet presAssocID="{A2D46EEE-4C74-41C8-AA85-2FC23A070AA5}" presName="childText" presStyleLbl="bgAcc1" presStyleIdx="0" presStyleCnt="14">
        <dgm:presLayoutVars>
          <dgm:bulletEnabled val="1"/>
        </dgm:presLayoutVars>
      </dgm:prSet>
      <dgm:spPr/>
    </dgm:pt>
    <dgm:pt modelId="{1F8EE426-C7D8-43D5-8F1E-2820C3128EB6}" type="pres">
      <dgm:prSet presAssocID="{CA8BFBA3-00F6-4D5E-858C-27B1F921E167}" presName="Name13" presStyleLbl="parChTrans1D2" presStyleIdx="1" presStyleCnt="14"/>
      <dgm:spPr/>
    </dgm:pt>
    <dgm:pt modelId="{FC0E0194-178C-42BE-91C8-DCDAE38BA14B}" type="pres">
      <dgm:prSet presAssocID="{A5B46A85-6E39-45F7-AA70-3B9A0A90AE29}" presName="childText" presStyleLbl="bgAcc1" presStyleIdx="1" presStyleCnt="14">
        <dgm:presLayoutVars>
          <dgm:bulletEnabled val="1"/>
        </dgm:presLayoutVars>
      </dgm:prSet>
      <dgm:spPr/>
    </dgm:pt>
    <dgm:pt modelId="{BC6523A5-F901-4C14-834F-8F19FB253565}" type="pres">
      <dgm:prSet presAssocID="{84753535-6F2F-4E39-8360-3EDDB4A3DB52}" presName="Name13" presStyleLbl="parChTrans1D2" presStyleIdx="2" presStyleCnt="14"/>
      <dgm:spPr/>
    </dgm:pt>
    <dgm:pt modelId="{81E8F7C7-6410-4636-9437-5BC103F41506}" type="pres">
      <dgm:prSet presAssocID="{5EBC1F7D-1644-482A-9716-2114C93E2FE7}" presName="childText" presStyleLbl="bgAcc1" presStyleIdx="2" presStyleCnt="14" custLinFactNeighborX="1479" custLinFactNeighborY="3399">
        <dgm:presLayoutVars>
          <dgm:bulletEnabled val="1"/>
        </dgm:presLayoutVars>
      </dgm:prSet>
      <dgm:spPr/>
    </dgm:pt>
    <dgm:pt modelId="{3C6E880E-798A-4E99-B48B-FD619ED8FA63}" type="pres">
      <dgm:prSet presAssocID="{4FB80EAF-271C-42AE-BCE4-8F1CFA3D1542}" presName="Name13" presStyleLbl="parChTrans1D2" presStyleIdx="3" presStyleCnt="14"/>
      <dgm:spPr/>
    </dgm:pt>
    <dgm:pt modelId="{6A2C459D-412F-40F0-9F1C-01994C63547C}" type="pres">
      <dgm:prSet presAssocID="{441B2B92-A128-401C-AA29-95DC3CD9C013}" presName="childText" presStyleLbl="bgAcc1" presStyleIdx="3" presStyleCnt="14">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4"/>
      <dgm:spPr/>
    </dgm:pt>
    <dgm:pt modelId="{DEAFBE4F-F052-4F56-8735-83E63AEFF4DB}" type="pres">
      <dgm:prSet presAssocID="{39108FAD-021C-4AFB-9C5A-7ED86F50D644}" presName="childText" presStyleLbl="bgAcc1" presStyleIdx="4" presStyleCnt="14" custScaleX="118466">
        <dgm:presLayoutVars>
          <dgm:bulletEnabled val="1"/>
        </dgm:presLayoutVars>
      </dgm:prSet>
      <dgm:spPr/>
    </dgm:pt>
    <dgm:pt modelId="{D65E9D8E-0FB4-4DA2-A49F-5B8DD5375BFB}" type="pres">
      <dgm:prSet presAssocID="{7353E32C-47A9-4EC0-9B61-D26B42C5213F}" presName="Name13" presStyleLbl="parChTrans1D2" presStyleIdx="5" presStyleCnt="14"/>
      <dgm:spPr/>
    </dgm:pt>
    <dgm:pt modelId="{7AC5AAD6-546C-42F0-B9F0-33F4B70F1751}" type="pres">
      <dgm:prSet presAssocID="{539AB4CB-28FE-41AE-9620-CC8DC46EB68C}" presName="childText" presStyleLbl="bgAcc1" presStyleIdx="5" presStyleCnt="14" custScaleX="121826" custScaleY="129439">
        <dgm:presLayoutVars>
          <dgm:bulletEnabled val="1"/>
        </dgm:presLayoutVars>
      </dgm:prSet>
      <dgm:spPr/>
    </dgm:pt>
    <dgm:pt modelId="{12B760B6-3DDF-4548-9C92-DB7CEB52880C}" type="pres">
      <dgm:prSet presAssocID="{C9CFF273-83C3-474E-9C1D-1CD4D26FC9EF}" presName="Name13" presStyleLbl="parChTrans1D2" presStyleIdx="6" presStyleCnt="14"/>
      <dgm:spPr/>
    </dgm:pt>
    <dgm:pt modelId="{C1F5CA99-2F35-4670-A117-0D20B5ADE1AB}" type="pres">
      <dgm:prSet presAssocID="{9C7AECA1-16F7-4C5C-A64D-32D2FC42E013}" presName="childText" presStyleLbl="bgAcc1" presStyleIdx="6" presStyleCnt="14" custScaleX="121597" custScaleY="76298">
        <dgm:presLayoutVars>
          <dgm:bulletEnabled val="1"/>
        </dgm:presLayoutVars>
      </dgm:prSet>
      <dgm:spPr/>
    </dgm:pt>
    <dgm:pt modelId="{200386FC-B442-411C-ACC8-9E81282172CD}" type="pres">
      <dgm:prSet presAssocID="{86AF2C3D-1433-4D80-9A63-E430505D246B}" presName="Name13" presStyleLbl="parChTrans1D2" presStyleIdx="7" presStyleCnt="14"/>
      <dgm:spPr/>
    </dgm:pt>
    <dgm:pt modelId="{764768B0-77E8-4473-B436-228C4261FBCD}" type="pres">
      <dgm:prSet presAssocID="{ECC604BF-4896-41E8-B4EC-BCDA7E1B6217}" presName="childText" presStyleLbl="bgAcc1" presStyleIdx="7" presStyleCnt="14" custScaleX="123091" custLinFactNeighborX="3816" custLinFactNeighborY="24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4"/>
      <dgm:spPr/>
    </dgm:pt>
    <dgm:pt modelId="{2A5B49D8-645C-4838-875B-DFD0C5D43DD3}" type="pres">
      <dgm:prSet presAssocID="{88FCB1AF-15DA-4A92-B883-8254C67E3DB2}" presName="childText" presStyleLbl="bgAcc1" presStyleIdx="8" presStyleCnt="14" custScaleX="128616" custLinFactNeighborX="-3564">
        <dgm:presLayoutVars>
          <dgm:bulletEnabled val="1"/>
        </dgm:presLayoutVars>
      </dgm:prSet>
      <dgm:spPr>
        <a:prstGeom prst="hexagon">
          <a:avLst/>
        </a:prstGeom>
      </dgm:spPr>
    </dgm:pt>
    <dgm:pt modelId="{2E4EAA78-1590-46E5-9026-9233B404F275}" type="pres">
      <dgm:prSet presAssocID="{2AE6088D-22F6-42B3-BC4C-7887D73DA438}" presName="Name13" presStyleLbl="parChTrans1D2" presStyleIdx="9" presStyleCnt="14"/>
      <dgm:spPr/>
    </dgm:pt>
    <dgm:pt modelId="{46309AC7-6E4B-47EB-9AE7-E511F7FDD38A}" type="pres">
      <dgm:prSet presAssocID="{6FBCB857-97C9-4F26-8443-228E7934272A}" presName="childText" presStyleLbl="bgAcc1" presStyleIdx="9" presStyleCnt="14" custScaleX="120753">
        <dgm:presLayoutVars>
          <dgm:bulletEnabled val="1"/>
        </dgm:presLayoutVars>
      </dgm:prSet>
      <dgm:spPr>
        <a:prstGeom prst="hexagon">
          <a:avLst/>
        </a:prstGeom>
      </dgm:spPr>
    </dgm:pt>
    <dgm:pt modelId="{D1212626-523F-4F9B-B493-2E8C6793E464}" type="pres">
      <dgm:prSet presAssocID="{7BD7828A-6FC2-4F44-B467-AF76D5897E1A}" presName="Name13" presStyleLbl="parChTrans1D2" presStyleIdx="10" presStyleCnt="14"/>
      <dgm:spPr/>
    </dgm:pt>
    <dgm:pt modelId="{2835AED8-5CAE-46B9-88F3-E0239CA049D5}" type="pres">
      <dgm:prSet presAssocID="{8094EE2D-2FCF-46D5-8907-085C6B7FAA69}" presName="childText" presStyleLbl="bgAcc1" presStyleIdx="10" presStyleCnt="14" custScaleX="130932" custLinFactNeighborX="-3564">
        <dgm:presLayoutVars>
          <dgm:bulletEnabled val="1"/>
        </dgm:presLayoutVars>
      </dgm:prSet>
      <dgm:spPr>
        <a:prstGeom prst="hexag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1" presStyleCnt="14"/>
      <dgm:spPr/>
    </dgm:pt>
    <dgm:pt modelId="{BB07D65E-D755-4ADF-BE10-872FA5B3B89F}" type="pres">
      <dgm:prSet presAssocID="{3FD281C8-6F8D-4926-80D2-B4A1BDF3EC66}" presName="childText" presStyleLbl="bgAcc1" presStyleIdx="11" presStyleCnt="14">
        <dgm:presLayoutVars>
          <dgm:bulletEnabled val="1"/>
        </dgm:presLayoutVars>
      </dgm:prSet>
      <dgm:spPr/>
    </dgm:pt>
    <dgm:pt modelId="{3570A4A0-050F-4C56-AB23-2F0A0B6CB10A}" type="pres">
      <dgm:prSet presAssocID="{D11142CD-F467-4F19-9EC1-5F83A5B1CCBD}" presName="Name13" presStyleLbl="parChTrans1D2" presStyleIdx="12" presStyleCnt="14"/>
      <dgm:spPr/>
    </dgm:pt>
    <dgm:pt modelId="{52F189E8-A88A-40EA-BBDE-521D5CC66B4A}" type="pres">
      <dgm:prSet presAssocID="{FDF2AE1B-088B-4F12-B5E4-32AEFE5748F7}" presName="childText" presStyleLbl="bgAcc1" presStyleIdx="12" presStyleCnt="14">
        <dgm:presLayoutVars>
          <dgm:bulletEnabled val="1"/>
        </dgm:presLayoutVars>
      </dgm:prSet>
      <dgm:spPr/>
    </dgm:pt>
    <dgm:pt modelId="{CCE39531-CE22-4D30-B71F-E93C3D738AC5}" type="pres">
      <dgm:prSet presAssocID="{651423BD-B9A1-4DCB-8D2F-DEB30D583D4A}" presName="Name13" presStyleLbl="parChTrans1D2" presStyleIdx="13" presStyleCnt="14"/>
      <dgm:spPr/>
    </dgm:pt>
    <dgm:pt modelId="{DF687E79-D046-4BF5-A72F-A11B9BC8915F}" type="pres">
      <dgm:prSet presAssocID="{5541189E-B59C-43D7-8ECD-48F0C06731B8}" presName="childText" presStyleLbl="bgAcc1" presStyleIdx="13" presStyleCnt="14">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1A194009-7CC4-4008-A243-7EFED8E2690B}" type="presOf" srcId="{2AE6088D-22F6-42B3-BC4C-7887D73DA438}" destId="{2E4EAA78-1590-46E5-9026-9233B404F27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5979140-A8A6-44CA-B1D1-F37625829377}" type="presOf" srcId="{6FBCB857-97C9-4F26-8443-228E7934272A}" destId="{46309AC7-6E4B-47EB-9AE7-E511F7FDD38A}" srcOrd="0"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2" destOrd="0" parTransId="{7BD7828A-6FC2-4F44-B467-AF76D5897E1A}" sibTransId="{FF87B3AD-6CBD-4289-8D74-E41EC5620CB3}"/>
    <dgm:cxn modelId="{2F37EDF1-94F2-4013-92F4-A2B8FB23AA9E}" srcId="{92B70794-D2B5-44D2-B154-D003643E61A8}" destId="{6FBCB857-97C9-4F26-8443-228E7934272A}" srcOrd="1" destOrd="0" parTransId="{2AE6088D-22F6-42B3-BC4C-7887D73DA438}" sibTransId="{CEA387A3-91A8-4F04-A468-CF60965E4B26}"/>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36782635-578A-4FC2-A535-06FE85262A6E}" type="presParOf" srcId="{7B850852-F351-4086-BE5F-89D7273D4E3F}" destId="{2E4EAA78-1590-46E5-9026-9233B404F275}" srcOrd="2" destOrd="0" presId="urn:microsoft.com/office/officeart/2005/8/layout/hierarchy3"/>
    <dgm:cxn modelId="{78EC4F75-9EA3-4AD8-8694-7E790ECA1225}" type="presParOf" srcId="{7B850852-F351-4086-BE5F-89D7273D4E3F}" destId="{46309AC7-6E4B-47EB-9AE7-E511F7FDD38A}" srcOrd="3" destOrd="0" presId="urn:microsoft.com/office/officeart/2005/8/layout/hierarchy3"/>
    <dgm:cxn modelId="{C43F9A4B-70E4-44F6-B9A1-3AEED555AB1B}" type="presParOf" srcId="{7B850852-F351-4086-BE5F-89D7273D4E3F}" destId="{D1212626-523F-4F9B-B493-2E8C6793E464}" srcOrd="4" destOrd="0" presId="urn:microsoft.com/office/officeart/2005/8/layout/hierarchy3"/>
    <dgm:cxn modelId="{834E0123-5AD4-48BD-8077-A42A159A200B}" type="presParOf" srcId="{7B850852-F351-4086-BE5F-89D7273D4E3F}" destId="{2835AED8-5CAE-46B9-88F3-E0239CA049D5}" srcOrd="5"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3535"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0452" y="17788"/>
        <a:ext cx="1121352" cy="543759"/>
      </dsp:txXfrm>
    </dsp:sp>
    <dsp:sp modelId="{1A14D0EF-8685-4FF9-8196-01F437D357B4}">
      <dsp:nvSpPr>
        <dsp:cNvPr id="0" name=""/>
        <dsp:cNvSpPr/>
      </dsp:nvSpPr>
      <dsp:spPr>
        <a:xfrm>
          <a:off x="429053"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4572" y="722862"/>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Beams</a:t>
          </a:r>
        </a:p>
      </dsp:txBody>
      <dsp:txXfrm>
        <a:off x="561489" y="739779"/>
        <a:ext cx="890314" cy="543759"/>
      </dsp:txXfrm>
    </dsp:sp>
    <dsp:sp modelId="{1F8EE426-C7D8-43D5-8F1E-2820C3128EB6}">
      <dsp:nvSpPr>
        <dsp:cNvPr id="0" name=""/>
        <dsp:cNvSpPr/>
      </dsp:nvSpPr>
      <dsp:spPr>
        <a:xfrm>
          <a:off x="429053" y="578464"/>
          <a:ext cx="115518" cy="1155186"/>
        </a:xfrm>
        <a:custGeom>
          <a:avLst/>
          <a:gdLst/>
          <a:ahLst/>
          <a:cxnLst/>
          <a:rect l="0" t="0" r="0" b="0"/>
          <a:pathLst>
            <a:path>
              <a:moveTo>
                <a:pt x="0" y="0"/>
              </a:moveTo>
              <a:lnTo>
                <a:pt x="0" y="1155186"/>
              </a:lnTo>
              <a:lnTo>
                <a:pt x="115518" y="115518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4572" y="1444853"/>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Technology</a:t>
          </a:r>
        </a:p>
      </dsp:txBody>
      <dsp:txXfrm>
        <a:off x="561489" y="1461770"/>
        <a:ext cx="890314" cy="543759"/>
      </dsp:txXfrm>
    </dsp:sp>
    <dsp:sp modelId="{BC6523A5-F901-4C14-834F-8F19FB253565}">
      <dsp:nvSpPr>
        <dsp:cNvPr id="0" name=""/>
        <dsp:cNvSpPr/>
      </dsp:nvSpPr>
      <dsp:spPr>
        <a:xfrm>
          <a:off x="429053" y="578464"/>
          <a:ext cx="129186" cy="1896809"/>
        </a:xfrm>
        <a:custGeom>
          <a:avLst/>
          <a:gdLst/>
          <a:ahLst/>
          <a:cxnLst/>
          <a:rect l="0" t="0" r="0" b="0"/>
          <a:pathLst>
            <a:path>
              <a:moveTo>
                <a:pt x="0" y="0"/>
              </a:moveTo>
              <a:lnTo>
                <a:pt x="0" y="1896809"/>
              </a:lnTo>
              <a:lnTo>
                <a:pt x="129186" y="189680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58240" y="2186477"/>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Engineering</a:t>
          </a:r>
        </a:p>
      </dsp:txBody>
      <dsp:txXfrm>
        <a:off x="575157" y="2203394"/>
        <a:ext cx="890314" cy="543759"/>
      </dsp:txXfrm>
    </dsp:sp>
    <dsp:sp modelId="{3C6E880E-798A-4E99-B48B-FD619ED8FA63}">
      <dsp:nvSpPr>
        <dsp:cNvPr id="0" name=""/>
        <dsp:cNvSpPr/>
      </dsp:nvSpPr>
      <dsp:spPr>
        <a:xfrm>
          <a:off x="429053" y="578464"/>
          <a:ext cx="115518" cy="2599168"/>
        </a:xfrm>
        <a:custGeom>
          <a:avLst/>
          <a:gdLst/>
          <a:ahLst/>
          <a:cxnLst/>
          <a:rect l="0" t="0" r="0" b="0"/>
          <a:pathLst>
            <a:path>
              <a:moveTo>
                <a:pt x="0" y="0"/>
              </a:moveTo>
              <a:lnTo>
                <a:pt x="0" y="2599168"/>
              </a:lnTo>
              <a:lnTo>
                <a:pt x="115518" y="259916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4572" y="2888836"/>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AcceleratorSystems</a:t>
          </a:r>
        </a:p>
      </dsp:txBody>
      <dsp:txXfrm>
        <a:off x="561489" y="2905753"/>
        <a:ext cx="890314" cy="543759"/>
      </dsp:txXfrm>
    </dsp:sp>
    <dsp:sp modelId="{0E78719B-F783-4874-BEA1-E2C9FFA8E9B0}">
      <dsp:nvSpPr>
        <dsp:cNvPr id="0" name=""/>
        <dsp:cNvSpPr/>
      </dsp:nvSpPr>
      <dsp:spPr>
        <a:xfrm>
          <a:off x="1757517"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rgbClr val="0B387C"/>
              </a:solidFill>
            </a:rPr>
            <a:t>Finance &amp; Human Resources</a:t>
          </a:r>
        </a:p>
      </dsp:txBody>
      <dsp:txXfrm>
        <a:off x="1774434" y="17788"/>
        <a:ext cx="1121352" cy="543759"/>
      </dsp:txXfrm>
    </dsp:sp>
    <dsp:sp modelId="{3C23C20F-BFC5-4097-A4DE-AF3101295735}">
      <dsp:nvSpPr>
        <dsp:cNvPr id="0" name=""/>
        <dsp:cNvSpPr/>
      </dsp:nvSpPr>
      <dsp:spPr>
        <a:xfrm>
          <a:off x="1873036"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1988555" y="722862"/>
          <a:ext cx="1094802"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Finance &amp; Administrative Processes</a:t>
          </a:r>
        </a:p>
      </dsp:txBody>
      <dsp:txXfrm>
        <a:off x="2005472" y="739779"/>
        <a:ext cx="1060968" cy="543759"/>
      </dsp:txXfrm>
    </dsp:sp>
    <dsp:sp modelId="{D65E9D8E-0FB4-4DA2-A49F-5B8DD5375BFB}">
      <dsp:nvSpPr>
        <dsp:cNvPr id="0" name=""/>
        <dsp:cNvSpPr/>
      </dsp:nvSpPr>
      <dsp:spPr>
        <a:xfrm>
          <a:off x="1873036" y="578464"/>
          <a:ext cx="115518" cy="1240204"/>
        </a:xfrm>
        <a:custGeom>
          <a:avLst/>
          <a:gdLst/>
          <a:ahLst/>
          <a:cxnLst/>
          <a:rect l="0" t="0" r="0" b="0"/>
          <a:pathLst>
            <a:path>
              <a:moveTo>
                <a:pt x="0" y="0"/>
              </a:moveTo>
              <a:lnTo>
                <a:pt x="0" y="1240204"/>
              </a:lnTo>
              <a:lnTo>
                <a:pt x="115518" y="1240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1988555" y="1444853"/>
          <a:ext cx="1125853" cy="747630"/>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Industry, Procurement &amp; Knowledge Transfer</a:t>
          </a:r>
        </a:p>
      </dsp:txBody>
      <dsp:txXfrm>
        <a:off x="2010452" y="1466750"/>
        <a:ext cx="1082059" cy="703836"/>
      </dsp:txXfrm>
    </dsp:sp>
    <dsp:sp modelId="{12B760B6-3DDF-4548-9C92-DB7CEB52880C}">
      <dsp:nvSpPr>
        <dsp:cNvPr id="0" name=""/>
        <dsp:cNvSpPr/>
      </dsp:nvSpPr>
      <dsp:spPr>
        <a:xfrm>
          <a:off x="1873036" y="578464"/>
          <a:ext cx="115518" cy="1978764"/>
        </a:xfrm>
        <a:custGeom>
          <a:avLst/>
          <a:gdLst/>
          <a:ahLst/>
          <a:cxnLst/>
          <a:rect l="0" t="0" r="0" b="0"/>
          <a:pathLst>
            <a:path>
              <a:moveTo>
                <a:pt x="0" y="0"/>
              </a:moveTo>
              <a:lnTo>
                <a:pt x="0" y="1978764"/>
              </a:lnTo>
              <a:lnTo>
                <a:pt x="115518" y="197876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1988555" y="2336882"/>
          <a:ext cx="1123737" cy="440691"/>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Human Resources</a:t>
          </a:r>
        </a:p>
      </dsp:txBody>
      <dsp:txXfrm>
        <a:off x="2001462" y="2349789"/>
        <a:ext cx="1097923" cy="414877"/>
      </dsp:txXfrm>
    </dsp:sp>
    <dsp:sp modelId="{200386FC-B442-411C-ACC8-9E81282172CD}">
      <dsp:nvSpPr>
        <dsp:cNvPr id="0" name=""/>
        <dsp:cNvSpPr/>
      </dsp:nvSpPr>
      <dsp:spPr>
        <a:xfrm>
          <a:off x="1873036" y="578464"/>
          <a:ext cx="150784" cy="2633176"/>
        </a:xfrm>
        <a:custGeom>
          <a:avLst/>
          <a:gdLst/>
          <a:ahLst/>
          <a:cxnLst/>
          <a:rect l="0" t="0" r="0" b="0"/>
          <a:pathLst>
            <a:path>
              <a:moveTo>
                <a:pt x="0" y="0"/>
              </a:moveTo>
              <a:lnTo>
                <a:pt x="0" y="2633176"/>
              </a:lnTo>
              <a:lnTo>
                <a:pt x="150784" y="263317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23820" y="2922843"/>
          <a:ext cx="1137544"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Site &amp; Civil Engineering</a:t>
          </a:r>
        </a:p>
      </dsp:txBody>
      <dsp:txXfrm>
        <a:off x="2040737" y="2939760"/>
        <a:ext cx="1103710" cy="543759"/>
      </dsp:txXfrm>
    </dsp:sp>
    <dsp:sp modelId="{01575F11-9931-4F78-8ADC-0E6E97AAD4C1}">
      <dsp:nvSpPr>
        <dsp:cNvPr id="0" name=""/>
        <dsp:cNvSpPr/>
      </dsp:nvSpPr>
      <dsp:spPr>
        <a:xfrm>
          <a:off x="3192351" y="0"/>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09268" y="16917"/>
        <a:ext cx="1121352" cy="543759"/>
      </dsp:txXfrm>
    </dsp:sp>
    <dsp:sp modelId="{D5FDEEAC-4B6E-4EA2-888D-FD0AB0F08232}">
      <dsp:nvSpPr>
        <dsp:cNvPr id="0" name=""/>
        <dsp:cNvSpPr/>
      </dsp:nvSpPr>
      <dsp:spPr>
        <a:xfrm>
          <a:off x="3307870" y="577593"/>
          <a:ext cx="91731" cy="434065"/>
        </a:xfrm>
        <a:custGeom>
          <a:avLst/>
          <a:gdLst/>
          <a:ahLst/>
          <a:cxnLst/>
          <a:rect l="0" t="0" r="0" b="0"/>
          <a:pathLst>
            <a:path>
              <a:moveTo>
                <a:pt x="0" y="0"/>
              </a:moveTo>
              <a:lnTo>
                <a:pt x="0" y="434065"/>
              </a:lnTo>
              <a:lnTo>
                <a:pt x="91731" y="43406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399601" y="722862"/>
          <a:ext cx="1188603"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i="0" kern="1200" dirty="0"/>
            <a:t>Diplomatic &amp; Stakeholder Relations</a:t>
          </a:r>
          <a:endParaRPr lang="en-US" sz="900" b="1" i="0" kern="1200" dirty="0"/>
        </a:p>
      </dsp:txBody>
      <dsp:txXfrm>
        <a:off x="3546784" y="794385"/>
        <a:ext cx="894237" cy="434547"/>
      </dsp:txXfrm>
    </dsp:sp>
    <dsp:sp modelId="{2E4EAA78-1590-46E5-9026-9233B404F275}">
      <dsp:nvSpPr>
        <dsp:cNvPr id="0" name=""/>
        <dsp:cNvSpPr/>
      </dsp:nvSpPr>
      <dsp:spPr>
        <a:xfrm>
          <a:off x="3307870" y="577593"/>
          <a:ext cx="124667" cy="1156057"/>
        </a:xfrm>
        <a:custGeom>
          <a:avLst/>
          <a:gdLst/>
          <a:ahLst/>
          <a:cxnLst/>
          <a:rect l="0" t="0" r="0" b="0"/>
          <a:pathLst>
            <a:path>
              <a:moveTo>
                <a:pt x="0" y="0"/>
              </a:moveTo>
              <a:lnTo>
                <a:pt x="0" y="1156057"/>
              </a:lnTo>
              <a:lnTo>
                <a:pt x="124667" y="11560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309AC7-6E4B-47EB-9AE7-E511F7FDD38A}">
      <dsp:nvSpPr>
        <dsp:cNvPr id="0" name=""/>
        <dsp:cNvSpPr/>
      </dsp:nvSpPr>
      <dsp:spPr>
        <a:xfrm>
          <a:off x="3432537" y="1444853"/>
          <a:ext cx="1115937"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kern="1200" dirty="0"/>
            <a:t>Science Gateway Operations</a:t>
          </a:r>
          <a:endParaRPr lang="en-US" sz="900" b="1" kern="1200" dirty="0"/>
        </a:p>
      </dsp:txBody>
      <dsp:txXfrm>
        <a:off x="3573665" y="1517899"/>
        <a:ext cx="833682" cy="431501"/>
      </dsp:txXfrm>
    </dsp:sp>
    <dsp:sp modelId="{D1212626-523F-4F9B-B493-2E8C6793E464}">
      <dsp:nvSpPr>
        <dsp:cNvPr id="0" name=""/>
        <dsp:cNvSpPr/>
      </dsp:nvSpPr>
      <dsp:spPr>
        <a:xfrm>
          <a:off x="3307870" y="577593"/>
          <a:ext cx="91731" cy="1878048"/>
        </a:xfrm>
        <a:custGeom>
          <a:avLst/>
          <a:gdLst/>
          <a:ahLst/>
          <a:cxnLst/>
          <a:rect l="0" t="0" r="0" b="0"/>
          <a:pathLst>
            <a:path>
              <a:moveTo>
                <a:pt x="0" y="0"/>
              </a:moveTo>
              <a:lnTo>
                <a:pt x="0" y="1878048"/>
              </a:lnTo>
              <a:lnTo>
                <a:pt x="91731" y="187804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399601" y="2166845"/>
          <a:ext cx="1210006"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US" sz="900" b="1" kern="1200" dirty="0"/>
            <a:t>Education, Communication &amp; Outreach</a:t>
          </a:r>
        </a:p>
      </dsp:txBody>
      <dsp:txXfrm>
        <a:off x="3548568" y="2237954"/>
        <a:ext cx="912072" cy="435375"/>
      </dsp:txXfrm>
    </dsp:sp>
    <dsp:sp modelId="{00AD20D3-2D94-47BE-93C6-83B5548C0C32}">
      <dsp:nvSpPr>
        <dsp:cNvPr id="0" name=""/>
        <dsp:cNvSpPr/>
      </dsp:nvSpPr>
      <dsp:spPr>
        <a:xfrm>
          <a:off x="4700303"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17220" y="17788"/>
        <a:ext cx="1121352" cy="543759"/>
      </dsp:txXfrm>
    </dsp:sp>
    <dsp:sp modelId="{E5B5C4AA-0FA8-4860-970A-703352084C88}">
      <dsp:nvSpPr>
        <dsp:cNvPr id="0" name=""/>
        <dsp:cNvSpPr/>
      </dsp:nvSpPr>
      <dsp:spPr>
        <a:xfrm>
          <a:off x="4815822"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31340" y="722862"/>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Experimental Physics</a:t>
          </a:r>
        </a:p>
      </dsp:txBody>
      <dsp:txXfrm>
        <a:off x="4948257" y="739779"/>
        <a:ext cx="890314" cy="543759"/>
      </dsp:txXfrm>
    </dsp:sp>
    <dsp:sp modelId="{3570A4A0-050F-4C56-AB23-2F0A0B6CB10A}">
      <dsp:nvSpPr>
        <dsp:cNvPr id="0" name=""/>
        <dsp:cNvSpPr/>
      </dsp:nvSpPr>
      <dsp:spPr>
        <a:xfrm>
          <a:off x="4815822" y="578464"/>
          <a:ext cx="115518" cy="1155186"/>
        </a:xfrm>
        <a:custGeom>
          <a:avLst/>
          <a:gdLst/>
          <a:ahLst/>
          <a:cxnLst/>
          <a:rect l="0" t="0" r="0" b="0"/>
          <a:pathLst>
            <a:path>
              <a:moveTo>
                <a:pt x="0" y="0"/>
              </a:moveTo>
              <a:lnTo>
                <a:pt x="0" y="1155186"/>
              </a:lnTo>
              <a:lnTo>
                <a:pt x="115518" y="115518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31340" y="1444853"/>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Theory</a:t>
          </a:r>
        </a:p>
      </dsp:txBody>
      <dsp:txXfrm>
        <a:off x="4948257" y="1461770"/>
        <a:ext cx="890314" cy="543759"/>
      </dsp:txXfrm>
    </dsp:sp>
    <dsp:sp modelId="{CCE39531-CE22-4D30-B71F-E93C3D738AC5}">
      <dsp:nvSpPr>
        <dsp:cNvPr id="0" name=""/>
        <dsp:cNvSpPr/>
      </dsp:nvSpPr>
      <dsp:spPr>
        <a:xfrm>
          <a:off x="4815822" y="578464"/>
          <a:ext cx="115518" cy="1877177"/>
        </a:xfrm>
        <a:custGeom>
          <a:avLst/>
          <a:gdLst/>
          <a:ahLst/>
          <a:cxnLst/>
          <a:rect l="0" t="0" r="0" b="0"/>
          <a:pathLst>
            <a:path>
              <a:moveTo>
                <a:pt x="0" y="0"/>
              </a:moveTo>
              <a:lnTo>
                <a:pt x="0" y="1877177"/>
              </a:lnTo>
              <a:lnTo>
                <a:pt x="115518" y="187717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31340" y="2166845"/>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Information Technology</a:t>
          </a:r>
        </a:p>
      </dsp:txBody>
      <dsp:txXfrm>
        <a:off x="4948257" y="2183762"/>
        <a:ext cx="890314" cy="5437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889938" cy="498056"/>
          </a:xfrm>
          <a:prstGeom prst="rect">
            <a:avLst/>
          </a:prstGeom>
        </p:spPr>
        <p:txBody>
          <a:bodyPr vert="horz" lIns="91016" tIns="45508" rIns="91016" bIns="45508" rtlCol="0"/>
          <a:lstStyle>
            <a:lvl1pPr algn="l">
              <a:defRPr sz="1200"/>
            </a:lvl1pPr>
          </a:lstStyle>
          <a:p>
            <a:endParaRPr lang="en-GB"/>
          </a:p>
        </p:txBody>
      </p:sp>
      <p:sp>
        <p:nvSpPr>
          <p:cNvPr id="3" name="Date Placeholder 2"/>
          <p:cNvSpPr>
            <a:spLocks noGrp="1"/>
          </p:cNvSpPr>
          <p:nvPr>
            <p:ph type="dt" sz="quarter" idx="1"/>
          </p:nvPr>
        </p:nvSpPr>
        <p:spPr>
          <a:xfrm>
            <a:off x="3777608" y="0"/>
            <a:ext cx="2889938" cy="498056"/>
          </a:xfrm>
          <a:prstGeom prst="rect">
            <a:avLst/>
          </a:prstGeom>
        </p:spPr>
        <p:txBody>
          <a:bodyPr vert="horz" lIns="91016" tIns="45508" rIns="91016" bIns="45508" rtlCol="0"/>
          <a:lstStyle>
            <a:lvl1pPr algn="r">
              <a:defRPr sz="1200"/>
            </a:lvl1pPr>
          </a:lstStyle>
          <a:p>
            <a:fld id="{A5400F9D-92A0-422B-ABB0-997B961779BE}" type="datetimeFigureOut">
              <a:rPr lang="en-GB" smtClean="0"/>
              <a:t>02/06/2025</a:t>
            </a:fld>
            <a:endParaRPr lang="en-GB"/>
          </a:p>
        </p:txBody>
      </p:sp>
      <p:sp>
        <p:nvSpPr>
          <p:cNvPr id="4" name="Footer Placeholder 3"/>
          <p:cNvSpPr>
            <a:spLocks noGrp="1"/>
          </p:cNvSpPr>
          <p:nvPr>
            <p:ph type="ftr" sz="quarter" idx="2"/>
          </p:nvPr>
        </p:nvSpPr>
        <p:spPr>
          <a:xfrm>
            <a:off x="2" y="9428586"/>
            <a:ext cx="2889938" cy="498055"/>
          </a:xfrm>
          <a:prstGeom prst="rect">
            <a:avLst/>
          </a:prstGeom>
        </p:spPr>
        <p:txBody>
          <a:bodyPr vert="horz" lIns="91016" tIns="45508" rIns="91016" bIns="45508" rtlCol="0" anchor="b"/>
          <a:lstStyle>
            <a:lvl1pPr algn="l">
              <a:defRPr sz="1200"/>
            </a:lvl1pPr>
          </a:lstStyle>
          <a:p>
            <a:endParaRPr lang="en-GB"/>
          </a:p>
        </p:txBody>
      </p:sp>
      <p:sp>
        <p:nvSpPr>
          <p:cNvPr id="5" name="Slide Number Placeholder 4"/>
          <p:cNvSpPr>
            <a:spLocks noGrp="1"/>
          </p:cNvSpPr>
          <p:nvPr>
            <p:ph type="sldNum" sz="quarter" idx="3"/>
          </p:nvPr>
        </p:nvSpPr>
        <p:spPr>
          <a:xfrm>
            <a:off x="3777608" y="9428586"/>
            <a:ext cx="2889938" cy="498055"/>
          </a:xfrm>
          <a:prstGeom prst="rect">
            <a:avLst/>
          </a:prstGeom>
        </p:spPr>
        <p:txBody>
          <a:bodyPr vert="horz" lIns="91016" tIns="45508" rIns="91016" bIns="45508" rtlCol="0" anchor="b"/>
          <a:lstStyle>
            <a:lvl1pPr algn="r">
              <a:defRPr sz="1200"/>
            </a:lvl1pPr>
          </a:lstStyle>
          <a:p>
            <a:fld id="{E867FFE1-D644-4AC2-A698-D91D4AA61EF5}" type="slidenum">
              <a:rPr lang="en-GB" smtClean="0"/>
              <a:t>‹N°›</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889938" cy="498056"/>
          </a:xfrm>
          <a:prstGeom prst="rect">
            <a:avLst/>
          </a:prstGeom>
        </p:spPr>
        <p:txBody>
          <a:bodyPr vert="horz" lIns="91016" tIns="45508" rIns="91016" bIns="45508" rtlCol="0"/>
          <a:lstStyle>
            <a:lvl1pPr algn="l">
              <a:defRPr sz="1200"/>
            </a:lvl1pPr>
          </a:lstStyle>
          <a:p>
            <a:endParaRPr lang="en-GB"/>
          </a:p>
        </p:txBody>
      </p:sp>
      <p:sp>
        <p:nvSpPr>
          <p:cNvPr id="3" name="Date Placeholder 2"/>
          <p:cNvSpPr>
            <a:spLocks noGrp="1"/>
          </p:cNvSpPr>
          <p:nvPr>
            <p:ph type="dt" idx="1"/>
          </p:nvPr>
        </p:nvSpPr>
        <p:spPr>
          <a:xfrm>
            <a:off x="3777608" y="0"/>
            <a:ext cx="2889938" cy="498056"/>
          </a:xfrm>
          <a:prstGeom prst="rect">
            <a:avLst/>
          </a:prstGeom>
        </p:spPr>
        <p:txBody>
          <a:bodyPr vert="horz" lIns="91016" tIns="45508" rIns="91016" bIns="45508" rtlCol="0"/>
          <a:lstStyle>
            <a:lvl1pPr algn="r">
              <a:defRPr sz="1200"/>
            </a:lvl1pPr>
          </a:lstStyle>
          <a:p>
            <a:fld id="{889D642E-375B-4B6C-9A08-D0EF4DEE96CB}" type="datetimeFigureOut">
              <a:rPr lang="en-GB" smtClean="0"/>
              <a:t>02/06/2025</a:t>
            </a:fld>
            <a:endParaRPr lang="en-GB"/>
          </a:p>
        </p:txBody>
      </p:sp>
      <p:sp>
        <p:nvSpPr>
          <p:cNvPr id="4" name="Slide Image Placeholder 3"/>
          <p:cNvSpPr>
            <a:spLocks noGrp="1" noRot="1" noChangeAspect="1"/>
          </p:cNvSpPr>
          <p:nvPr>
            <p:ph type="sldImg" idx="2"/>
          </p:nvPr>
        </p:nvSpPr>
        <p:spPr>
          <a:xfrm>
            <a:off x="357188" y="1243013"/>
            <a:ext cx="5954712" cy="3349625"/>
          </a:xfrm>
          <a:prstGeom prst="rect">
            <a:avLst/>
          </a:prstGeom>
          <a:noFill/>
          <a:ln w="12700">
            <a:solidFill>
              <a:prstClr val="black"/>
            </a:solidFill>
          </a:ln>
        </p:spPr>
        <p:txBody>
          <a:bodyPr vert="horz" lIns="91016" tIns="45508" rIns="91016" bIns="45508" rtlCol="0" anchor="ctr"/>
          <a:lstStyle/>
          <a:p>
            <a:endParaRPr lang="en-GB"/>
          </a:p>
        </p:txBody>
      </p:sp>
      <p:sp>
        <p:nvSpPr>
          <p:cNvPr id="5" name="Notes Placeholder 4"/>
          <p:cNvSpPr>
            <a:spLocks noGrp="1"/>
          </p:cNvSpPr>
          <p:nvPr>
            <p:ph type="body" sz="quarter" idx="3"/>
          </p:nvPr>
        </p:nvSpPr>
        <p:spPr>
          <a:xfrm>
            <a:off x="666910" y="4777196"/>
            <a:ext cx="5335270" cy="3908614"/>
          </a:xfrm>
          <a:prstGeom prst="rect">
            <a:avLst/>
          </a:prstGeom>
        </p:spPr>
        <p:txBody>
          <a:bodyPr vert="horz" lIns="91016" tIns="45508" rIns="91016" bIns="4550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586"/>
            <a:ext cx="2889938" cy="498055"/>
          </a:xfrm>
          <a:prstGeom prst="rect">
            <a:avLst/>
          </a:prstGeom>
        </p:spPr>
        <p:txBody>
          <a:bodyPr vert="horz" lIns="91016" tIns="45508" rIns="91016" bIns="45508" rtlCol="0" anchor="b"/>
          <a:lstStyle>
            <a:lvl1pPr algn="l">
              <a:defRPr sz="1200"/>
            </a:lvl1pPr>
          </a:lstStyle>
          <a:p>
            <a:endParaRPr lang="en-GB"/>
          </a:p>
        </p:txBody>
      </p:sp>
      <p:sp>
        <p:nvSpPr>
          <p:cNvPr id="7" name="Slide Number Placeholder 6"/>
          <p:cNvSpPr>
            <a:spLocks noGrp="1"/>
          </p:cNvSpPr>
          <p:nvPr>
            <p:ph type="sldNum" sz="quarter" idx="5"/>
          </p:nvPr>
        </p:nvSpPr>
        <p:spPr>
          <a:xfrm>
            <a:off x="3777608" y="9428586"/>
            <a:ext cx="2889938" cy="498055"/>
          </a:xfrm>
          <a:prstGeom prst="rect">
            <a:avLst/>
          </a:prstGeom>
        </p:spPr>
        <p:txBody>
          <a:bodyPr vert="horz" lIns="91016" tIns="45508" rIns="91016" bIns="45508" rtlCol="0" anchor="b"/>
          <a:lstStyle>
            <a:lvl1pPr algn="r">
              <a:defRPr sz="1200"/>
            </a:lvl1pPr>
          </a:lstStyle>
          <a:p>
            <a:fld id="{A25B4BE4-2004-4494-AD8A-6209C7B637E4}" type="slidenum">
              <a:rPr lang="en-GB" smtClean="0"/>
              <a:t>‹N°›</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visit.cern/sites/default/files/inline-images/CERN_Science_Gateway_Visitors_Access_Map.pdf"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42.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626273">
              <a:defRPr/>
            </a:pPr>
            <a:fld id="{6FCA74A4-F605-41B5-921E-61A9A8B92EE3}" type="slidenum">
              <a:rPr lang="en-US">
                <a:solidFill>
                  <a:prstClr val="black"/>
                </a:solidFill>
                <a:latin typeface="Calibri" panose="020F0502020204030204"/>
              </a:rPr>
              <a:pPr defTabSz="626273">
                <a:defRPr/>
              </a:pPr>
              <a:t>10</a:t>
            </a:fld>
            <a:endParaRPr lang="en-US">
              <a:solidFill>
                <a:prstClr val="black"/>
              </a:solidFill>
              <a:latin typeface="Calibri" panose="020F0502020204030204"/>
            </a:endParaRPr>
          </a:p>
        </p:txBody>
      </p:sp>
    </p:spTree>
    <p:extLst>
      <p:ext uri="{BB962C8B-B14F-4D97-AF65-F5344CB8AC3E}">
        <p14:creationId xmlns:p14="http://schemas.microsoft.com/office/powerpoint/2010/main" val="204579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A25B4BE4-2004-4494-AD8A-6209C7B637E4}" type="slidenum">
              <a:rPr lang="en-GB" smtClean="0"/>
              <a:t>11</a:t>
            </a:fld>
            <a:endParaRPr lang="en-GB"/>
          </a:p>
        </p:txBody>
      </p:sp>
    </p:spTree>
    <p:extLst>
      <p:ext uri="{BB962C8B-B14F-4D97-AF65-F5344CB8AC3E}">
        <p14:creationId xmlns:p14="http://schemas.microsoft.com/office/powerpoint/2010/main" val="1832091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12</a:t>
            </a:fld>
            <a:endParaRPr lang="en-US"/>
          </a:p>
        </p:txBody>
      </p:sp>
    </p:spTree>
    <p:extLst>
      <p:ext uri="{BB962C8B-B14F-4D97-AF65-F5344CB8AC3E}">
        <p14:creationId xmlns:p14="http://schemas.microsoft.com/office/powerpoint/2010/main" val="10612780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10"/>
          </p:nvPr>
        </p:nvSpPr>
        <p:spPr/>
        <p:txBody>
          <a:bodyPr/>
          <a:lstStyle/>
          <a:p>
            <a:fld id="{6FCA74A4-F605-41B5-921E-61A9A8B92EE3}" type="slidenum">
              <a:rPr lang="en-US" smtClean="0"/>
              <a:t>13</a:t>
            </a:fld>
            <a:endParaRPr lang="en-US"/>
          </a:p>
        </p:txBody>
      </p:sp>
    </p:spTree>
    <p:extLst>
      <p:ext uri="{BB962C8B-B14F-4D97-AF65-F5344CB8AC3E}">
        <p14:creationId xmlns:p14="http://schemas.microsoft.com/office/powerpoint/2010/main" val="37978154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14</a:t>
            </a:fld>
            <a:endParaRPr lang="en-US"/>
          </a:p>
        </p:txBody>
      </p:sp>
    </p:spTree>
    <p:extLst>
      <p:ext uri="{BB962C8B-B14F-4D97-AF65-F5344CB8AC3E}">
        <p14:creationId xmlns:p14="http://schemas.microsoft.com/office/powerpoint/2010/main" val="3261241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5B4BE4-2004-4494-AD8A-6209C7B637E4}" type="slidenum">
              <a:rPr lang="en-GB" smtClean="0"/>
              <a:t>15</a:t>
            </a:fld>
            <a:endParaRPr lang="en-GB"/>
          </a:p>
        </p:txBody>
      </p:sp>
    </p:spTree>
    <p:extLst>
      <p:ext uri="{BB962C8B-B14F-4D97-AF65-F5344CB8AC3E}">
        <p14:creationId xmlns:p14="http://schemas.microsoft.com/office/powerpoint/2010/main" val="1212531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16</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17</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26273"/>
            <a:r>
              <a:rPr lang="fr-CH" dirty="0"/>
              <a:t>Sources: https://cds.cern.ch/record/2897705/files/CERN-HR-STAFF-STAT-2023.pdf (Table 1a) - </a:t>
            </a:r>
            <a:r>
              <a:rPr lang="fr-CH" dirty="0" err="1"/>
              <a:t>Updated</a:t>
            </a:r>
            <a:r>
              <a:rPr lang="fr-CH" dirty="0"/>
              <a:t> 23.04.25 (</a:t>
            </a:r>
            <a:r>
              <a:rPr lang="fr-CH" dirty="0" err="1"/>
              <a:t>except</a:t>
            </a:r>
            <a:r>
              <a:rPr lang="fr-CH" dirty="0"/>
              <a:t> </a:t>
            </a:r>
            <a:r>
              <a:rPr lang="fr-CH" dirty="0" err="1"/>
              <a:t>contrators</a:t>
            </a:r>
            <a:r>
              <a:rPr lang="fr-CH" dirty="0"/>
              <a:t>)</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18</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Sources</a:t>
            </a:r>
            <a:r>
              <a:rPr lang="fr-CH" baseline="0" dirty="0"/>
              <a:t> : </a:t>
            </a:r>
          </a:p>
          <a:p>
            <a:r>
              <a:rPr lang="fr-CH" baseline="0" dirty="0"/>
              <a:t>- </a:t>
            </a:r>
            <a:r>
              <a:rPr lang="fr-CH" baseline="0" dirty="0">
                <a:highlight>
                  <a:srgbClr val="FFFF00"/>
                </a:highlight>
              </a:rPr>
              <a:t>https://cds.cern.ch/record/2888205/files/English.pdf Total=1 408.6M, MS=1 221.9 (86.8%), AMS=33.5 (2.4%), </a:t>
            </a:r>
            <a:r>
              <a:rPr lang="fr-CH" baseline="0" dirty="0" err="1">
                <a:highlight>
                  <a:srgbClr val="FFFF00"/>
                </a:highlight>
              </a:rPr>
              <a:t>spec</a:t>
            </a:r>
            <a:r>
              <a:rPr lang="fr-CH" baseline="0" dirty="0">
                <a:highlight>
                  <a:srgbClr val="FFFF00"/>
                </a:highlight>
              </a:rPr>
              <a:t>. </a:t>
            </a:r>
            <a:r>
              <a:rPr lang="fr-CH" baseline="0" dirty="0" err="1">
                <a:highlight>
                  <a:srgbClr val="FFFF00"/>
                </a:highlight>
              </a:rPr>
              <a:t>contr</a:t>
            </a:r>
            <a:r>
              <a:rPr lang="fr-CH" baseline="0" dirty="0">
                <a:highlight>
                  <a:srgbClr val="FFFF00"/>
                </a:highlight>
              </a:rPr>
              <a:t>=18.5+9.1+14.2 (2.96%), </a:t>
            </a:r>
            <a:r>
              <a:rPr lang="fr-CH" baseline="0" dirty="0" err="1">
                <a:highlight>
                  <a:srgbClr val="FFFF00"/>
                </a:highlight>
              </a:rPr>
              <a:t>Other</a:t>
            </a:r>
            <a:r>
              <a:rPr lang="fr-CH" baseline="0" dirty="0">
                <a:highlight>
                  <a:srgbClr val="FFFF00"/>
                </a:highlight>
              </a:rPr>
              <a:t> - </a:t>
            </a:r>
            <a:r>
              <a:rPr lang="fr-CH" dirty="0" err="1"/>
              <a:t>Updated</a:t>
            </a:r>
            <a:r>
              <a:rPr lang="fr-CH" dirty="0"/>
              <a:t> 23.04.25</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 </a:t>
            </a:r>
            <a:r>
              <a:rPr lang="fr-CH" baseline="0" dirty="0">
                <a:highlight>
                  <a:srgbClr val="FFFF00"/>
                </a:highlight>
              </a:rPr>
              <a:t>dates back 2021!!</a:t>
            </a:r>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19</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910162">
              <a:defRPr/>
            </a:pPr>
            <a:fld id="{A25B4BE4-2004-4494-AD8A-6209C7B637E4}" type="slidenum">
              <a:rPr lang="en-GB">
                <a:solidFill>
                  <a:prstClr val="black"/>
                </a:solidFill>
                <a:latin typeface="Calibri" panose="020F0502020204030204"/>
              </a:rPr>
              <a:pPr defTabSz="910162">
                <a:defRPr/>
              </a:pPr>
              <a:t>2</a:t>
            </a:fld>
            <a:endParaRPr lang="en-GB">
              <a:solidFill>
                <a:prstClr val="black"/>
              </a:solidFill>
              <a:latin typeface="Calibri" panose="020F0502020204030204"/>
            </a:endParaRPr>
          </a:p>
        </p:txBody>
      </p:sp>
    </p:spTree>
    <p:extLst>
      <p:ext uri="{BB962C8B-B14F-4D97-AF65-F5344CB8AC3E}">
        <p14:creationId xmlns:p14="http://schemas.microsoft.com/office/powerpoint/2010/main" val="17854796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https://www.forbes.com/profile/fabiola-gianotti/?list=power-women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https://press.cern/biographies/fabiola-gianotti-born-1960-Italian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20</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A25B4BE4-2004-4494-AD8A-6209C7B637E4}" type="slidenum">
              <a:rPr lang="en-GB" smtClean="0"/>
              <a:t>21</a:t>
            </a:fld>
            <a:endParaRPr lang="en-GB"/>
          </a:p>
        </p:txBody>
      </p:sp>
    </p:spTree>
    <p:extLst>
      <p:ext uri="{BB962C8B-B14F-4D97-AF65-F5344CB8AC3E}">
        <p14:creationId xmlns:p14="http://schemas.microsoft.com/office/powerpoint/2010/main" val="36777675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5B4BE4-2004-4494-AD8A-6209C7B637E4}" type="slidenum">
              <a:rPr lang="en-GB" smtClean="0"/>
              <a:t>22</a:t>
            </a:fld>
            <a:endParaRPr lang="en-GB"/>
          </a:p>
        </p:txBody>
      </p:sp>
    </p:spTree>
    <p:extLst>
      <p:ext uri="{BB962C8B-B14F-4D97-AF65-F5344CB8AC3E}">
        <p14:creationId xmlns:p14="http://schemas.microsoft.com/office/powerpoint/2010/main" val="8511828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23</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24</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25</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7404687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25B4BE4-2004-4494-AD8A-6209C7B637E4}" type="slidenum">
              <a:rPr lang="en-GB" smtClean="0"/>
              <a:t>27</a:t>
            </a:fld>
            <a:endParaRPr lang="en-GB"/>
          </a:p>
        </p:txBody>
      </p:sp>
    </p:spTree>
    <p:extLst>
      <p:ext uri="{BB962C8B-B14F-4D97-AF65-F5344CB8AC3E}">
        <p14:creationId xmlns:p14="http://schemas.microsoft.com/office/powerpoint/2010/main" val="28521228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28</a:t>
            </a:fld>
            <a:endParaRPr lang="en-GB"/>
          </a:p>
        </p:txBody>
      </p:sp>
    </p:spTree>
    <p:extLst>
      <p:ext uri="{BB962C8B-B14F-4D97-AF65-F5344CB8AC3E}">
        <p14:creationId xmlns:p14="http://schemas.microsoft.com/office/powerpoint/2010/main" val="24378880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defTabSz="910162">
              <a:defRPr/>
            </a:pPr>
            <a:fld id="{D0729468-AD07-EE47-93DE-21CCE81A57EF}" type="slidenum">
              <a:rPr lang="de-DE">
                <a:solidFill>
                  <a:prstClr val="black"/>
                </a:solidFill>
                <a:latin typeface="Calibri" panose="020F0502020204030204"/>
              </a:rPr>
              <a:pPr defTabSz="910162">
                <a:defRPr/>
              </a:pPr>
              <a:t>29</a:t>
            </a:fld>
            <a:endParaRPr lang="de-DE">
              <a:solidFill>
                <a:prstClr val="black"/>
              </a:solidFill>
              <a:latin typeface="Calibri" panose="020F0502020204030204"/>
            </a:endParaRPr>
          </a:p>
        </p:txBody>
      </p:sp>
    </p:spTree>
    <p:extLst>
      <p:ext uri="{BB962C8B-B14F-4D97-AF65-F5344CB8AC3E}">
        <p14:creationId xmlns:p14="http://schemas.microsoft.com/office/powerpoint/2010/main" val="3376542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62">
              <a:defRPr/>
            </a:pPr>
            <a:r>
              <a:rPr lang="fr-CH" dirty="0">
                <a:cs typeface="+mn-lt"/>
              </a:rPr>
              <a:t>1</a:t>
            </a:r>
          </a:p>
          <a:p>
            <a:pPr defTabSz="910162">
              <a:defRPr/>
            </a:pPr>
            <a:r>
              <a:rPr lang="fr-CH" dirty="0">
                <a:cs typeface="+mn-lt"/>
              </a:rPr>
              <a:t>WELCOME</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910162">
              <a:defRPr/>
            </a:pPr>
            <a:fld id="{A25B4BE4-2004-4494-AD8A-6209C7B637E4}" type="slidenum">
              <a:rPr lang="en-GB">
                <a:solidFill>
                  <a:prstClr val="black"/>
                </a:solidFill>
                <a:latin typeface="Calibri" panose="020F0502020204030204"/>
              </a:rPr>
              <a:pPr defTabSz="910162">
                <a:defRPr/>
              </a:pPr>
              <a:t>30</a:t>
            </a:fld>
            <a:endParaRPr lang="en-GB">
              <a:solidFill>
                <a:prstClr val="black"/>
              </a:solidFill>
              <a:latin typeface="Calibri" panose="020F0502020204030204"/>
            </a:endParaRPr>
          </a:p>
        </p:txBody>
      </p:sp>
    </p:spTree>
    <p:extLst>
      <p:ext uri="{BB962C8B-B14F-4D97-AF65-F5344CB8AC3E}">
        <p14:creationId xmlns:p14="http://schemas.microsoft.com/office/powerpoint/2010/main" val="38623842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31</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62">
              <a:defRPr/>
            </a:pPr>
            <a:r>
              <a:rPr lang="fr-CH" dirty="0"/>
              <a:t>2</a:t>
            </a:r>
            <a:br>
              <a:rPr lang="fr-CH" dirty="0"/>
            </a:br>
            <a:r>
              <a:rPr lang="fr-CH" dirty="0"/>
              <a:t>************************</a:t>
            </a:r>
            <a:endParaRPr lang="en-GB" dirty="0"/>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32</a:t>
            </a:fld>
            <a:endParaRPr lang="en-GB"/>
          </a:p>
        </p:txBody>
      </p:sp>
    </p:spTree>
    <p:extLst>
      <p:ext uri="{BB962C8B-B14F-4D97-AF65-F5344CB8AC3E}">
        <p14:creationId xmlns:p14="http://schemas.microsoft.com/office/powerpoint/2010/main" val="20594969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26273"/>
            <a:r>
              <a:rPr lang="en-US" dirty="0"/>
              <a:t>Source: </a:t>
            </a:r>
            <a:r>
              <a:rPr lang="en-GB" dirty="0"/>
              <a:t>https://indico.cern.ch/event/669690/contributions/2740056/attachments/1553507/2441980/Mobility_IoT.pptx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33</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Your access card is available for collection at the  </a:t>
            </a:r>
            <a:r>
              <a:rPr lang="en-GB" dirty="0">
                <a:hlinkClick r:id="rId3"/>
              </a:rPr>
              <a:t>CERN Community Support Centre</a:t>
            </a:r>
            <a:r>
              <a:rPr lang="en-GB" dirty="0"/>
              <a:t> (</a:t>
            </a:r>
            <a:r>
              <a:rPr lang="en-GB" dirty="0" err="1"/>
              <a:t>buidling</a:t>
            </a:r>
            <a:r>
              <a:rPr lang="en-GB" dirty="0"/>
              <a:t> 33- </a:t>
            </a:r>
            <a:r>
              <a:rPr lang="en-GB" dirty="0" err="1"/>
              <a:t>Meyrin</a:t>
            </a:r>
            <a:r>
              <a:rPr lang="en-GB" dirty="0"/>
              <a:t> site), in front of CERN tramway stop 18. </a:t>
            </a:r>
          </a:p>
          <a:p>
            <a:r>
              <a:rPr lang="en-GB" dirty="0"/>
              <a:t>The service will be open from 7am. Due to the large number of people coming to CERN that day, please be aware that queues may be expected. You will be able to collect your access card after the Welcome session. </a:t>
            </a:r>
            <a:endParaRPr lang="en-GB" baseline="0" dirty="0"/>
          </a:p>
          <a:p>
            <a:pPr marL="170655" indent="-170655">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34</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35</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36</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p>
          <a:p>
            <a:r>
              <a:rPr lang="en-US" baseline="0" dirty="0"/>
              <a:t>********************</a:t>
            </a:r>
          </a:p>
          <a:p>
            <a:r>
              <a:rPr lang="en-US" baseline="0" dirty="0"/>
              <a:t>How do you do this: </a:t>
            </a:r>
          </a:p>
          <a:p>
            <a:r>
              <a:rPr lang="en-US" baseline="0" dirty="0"/>
              <a:t>- via an EDH request you can ask for the CERN driving authorization. </a:t>
            </a:r>
          </a:p>
          <a:p>
            <a:endParaRPr lang="en-US" baseline="0" dirty="0"/>
          </a:p>
          <a:p>
            <a:r>
              <a:rPr lang="en-US" baseline="0" dirty="0"/>
              <a:t>With regards to the use of private vehicles </a:t>
            </a:r>
            <a:r>
              <a:rPr lang="en-GB" dirty="0"/>
              <a:t>for journeys on official duty (this includes duty travel, but also travel during working hours and travel to and from the Org Sites)</a:t>
            </a:r>
            <a:r>
              <a:rPr lang="en-US" baseline="0" dirty="0"/>
              <a:t>, you can find all details in one of our admin circulars (AC20). </a:t>
            </a:r>
          </a:p>
          <a:p>
            <a:endParaRPr lang="en-US" baseline="0" dirty="0"/>
          </a:p>
          <a:p>
            <a:r>
              <a:rPr lang="en-US" baseline="0" dirty="0"/>
              <a:t>In short are permitted </a:t>
            </a:r>
            <a:r>
              <a:rPr lang="en-GB" dirty="0"/>
              <a:t>for journeys on official duty:</a:t>
            </a:r>
          </a:p>
          <a:p>
            <a:r>
              <a:rPr lang="en-GB" dirty="0"/>
              <a:t>a) private cars provided that they are registered in one of the Organization’s Member States or in a Member State of the European Union, and</a:t>
            </a:r>
          </a:p>
          <a:p>
            <a:r>
              <a:rPr lang="en-GB" dirty="0"/>
              <a:t>b) private non-motorised or electric motor vehicles that do not require vehicle registration.</a:t>
            </a:r>
          </a:p>
          <a:p>
            <a:endParaRPr lang="en-GB" dirty="0"/>
          </a:p>
          <a:p>
            <a:r>
              <a:rPr lang="en-GB" dirty="0"/>
              <a:t>7. Consequently, all other categories of private vehicle, including motorbikes, scooters, mopeds and private utility motor vehicles are not permitted for journeys on official duty.</a:t>
            </a:r>
          </a:p>
          <a:p>
            <a:r>
              <a:rPr lang="en-GB" dirty="0"/>
              <a:t>WHY – For insurance purposes. </a:t>
            </a:r>
          </a:p>
          <a:p>
            <a:endParaRPr lang="en-GB"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37</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38</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39</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pPr defTabSz="910162">
              <a:defRPr/>
            </a:pPr>
            <a:fld id="{58B12F79-F5C2-490B-9685-0971D883351F}" type="slidenum">
              <a:rPr lang="en-US">
                <a:solidFill>
                  <a:prstClr val="black"/>
                </a:solidFill>
                <a:latin typeface="Calibri" panose="020F0502020204030204"/>
              </a:rPr>
              <a:pPr defTabSz="910162">
                <a:defRPr/>
              </a:pPr>
              <a:t>4</a:t>
            </a:fld>
            <a:endParaRPr lang="en-US">
              <a:solidFill>
                <a:prstClr val="black"/>
              </a:solidFill>
              <a:latin typeface="Calibri" panose="020F0502020204030204"/>
            </a:endParaRPr>
          </a:p>
        </p:txBody>
      </p:sp>
    </p:spTree>
    <p:extLst>
      <p:ext uri="{BB962C8B-B14F-4D97-AF65-F5344CB8AC3E}">
        <p14:creationId xmlns:p14="http://schemas.microsoft.com/office/powerpoint/2010/main" val="35988063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40</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62">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41</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endParaRPr lang="en-GB" dirty="0"/>
          </a:p>
          <a:p>
            <a:pPr defTabSz="910162">
              <a:defRPr/>
            </a:pPr>
            <a:r>
              <a:rPr lang="en-GB" baseline="0" dirty="0"/>
              <a:t>The correct answer in all cases is to call your supervisor 4) and in some cases (3,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r>
              <a:rPr lang="en-US" b="0" baseline="0" dirty="0"/>
              <a:t>- needs to be signed by your supervisor, so for that reason they must be informed immediately.</a:t>
            </a:r>
            <a:br>
              <a:rPr lang="en-US" b="0" baseline="0" dirty="0"/>
            </a:br>
            <a:r>
              <a:rPr lang="en-US" b="0" baseline="0" dirty="0"/>
              <a:t>- also used to report near-misses -&gt; can be used to avoid further accidents</a:t>
            </a:r>
          </a:p>
          <a:p>
            <a:endParaRPr lang="en-US" b="0" baseline="0" dirty="0"/>
          </a:p>
          <a:p>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r>
              <a:rPr lang="en-US" b="0" baseline="0" dirty="0"/>
              <a:t>And through the CERN campus app you also have the emergency contact details available at hand. </a:t>
            </a:r>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42</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43</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44</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Training available for all personnel working at CERN: </a:t>
            </a:r>
            <a:r>
              <a:rPr lang="en-GB" b="1" dirty="0"/>
              <a:t>First Aid - Life-Saving Actions (1st responder)</a:t>
            </a:r>
          </a:p>
          <a:p>
            <a:r>
              <a:rPr lang="en-GB" dirty="0"/>
              <a:t>https://lms.cern.ch/ekp/servlet/ekp?TX=FORMAT1&amp;LOTYPE=R&amp;CID=EKP000043535</a:t>
            </a:r>
          </a:p>
        </p:txBody>
      </p:sp>
      <p:sp>
        <p:nvSpPr>
          <p:cNvPr id="4" name="Slide Number Placeholder 3"/>
          <p:cNvSpPr>
            <a:spLocks noGrp="1"/>
          </p:cNvSpPr>
          <p:nvPr>
            <p:ph type="sldNum" sz="quarter" idx="5"/>
          </p:nvPr>
        </p:nvSpPr>
        <p:spPr/>
        <p:txBody>
          <a:bodyPr/>
          <a:lstStyle/>
          <a:p>
            <a:fld id="{A25B4BE4-2004-4494-AD8A-6209C7B637E4}" type="slidenum">
              <a:rPr lang="en-GB" smtClean="0"/>
              <a:t>45</a:t>
            </a:fld>
            <a:endParaRPr lang="en-GB"/>
          </a:p>
        </p:txBody>
      </p:sp>
    </p:spTree>
    <p:extLst>
      <p:ext uri="{BB962C8B-B14F-4D97-AF65-F5344CB8AC3E}">
        <p14:creationId xmlns:p14="http://schemas.microsoft.com/office/powerpoint/2010/main" val="397738862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endParaRPr lang="en-US" dirty="0"/>
          </a:p>
        </p:txBody>
      </p:sp>
      <p:sp>
        <p:nvSpPr>
          <p:cNvPr id="4" name="Slide Number Placeholder 3"/>
          <p:cNvSpPr>
            <a:spLocks noGrp="1"/>
          </p:cNvSpPr>
          <p:nvPr>
            <p:ph type="sldNum" sz="quarter" idx="5"/>
          </p:nvPr>
        </p:nvSpPr>
        <p:spPr/>
        <p:txBody>
          <a:bodyPr/>
          <a:lstStyle/>
          <a:p>
            <a:fld id="{A25B4BE4-2004-4494-AD8A-6209C7B637E4}" type="slidenum">
              <a:rPr lang="en-GB" smtClean="0"/>
              <a:t>46</a:t>
            </a:fld>
            <a:endParaRPr lang="en-GB"/>
          </a:p>
        </p:txBody>
      </p:sp>
    </p:spTree>
    <p:extLst>
      <p:ext uri="{BB962C8B-B14F-4D97-AF65-F5344CB8AC3E}">
        <p14:creationId xmlns:p14="http://schemas.microsoft.com/office/powerpoint/2010/main" val="8831448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62">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47</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Prof. John Ellis, a British theoretical</a:t>
            </a:r>
            <a:r>
              <a:rPr lang="en-US" baseline="0" dirty="0"/>
              <a:t> physicist.</a:t>
            </a:r>
          </a:p>
          <a:p>
            <a:r>
              <a:rPr lang="en-US" baseline="0" dirty="0"/>
              <a:t>Employed by CERN, he once was the Department Head of the Theory department.</a:t>
            </a:r>
          </a:p>
          <a:p>
            <a:endParaRPr lang="en-US"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48</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t>The </a:t>
            </a:r>
            <a:r>
              <a:rPr lang="en-GB" dirty="0">
                <a:latin typeface="Calibri" panose="020F0502020204030204" pitchFamily="34" charset="0"/>
                <a:ea typeface="Calibri" panose="020F0502020204030204" pitchFamily="34" charset="0"/>
              </a:rPr>
              <a:t>Code of conduct was intro</a:t>
            </a:r>
            <a:r>
              <a:rPr lang="en-GB" dirty="0">
                <a:latin typeface="Arial" panose="020B0604020202020204" pitchFamily="34" charset="0"/>
                <a:ea typeface="Calibri" panose="020F0502020204030204" pitchFamily="34" charset="0"/>
              </a:rPr>
              <a:t>duced in 2010 and it is a guide to help us, as CERN contributors, understanding how we should behave, how we should treat others and how we should expect to be treated. </a:t>
            </a:r>
            <a:endParaRPr lang="en-GB" dirty="0">
              <a:latin typeface="Calibri" panose="020F0502020204030204" pitchFamily="34" charset="0"/>
              <a:ea typeface="Calibri" panose="020F0502020204030204" pitchFamily="34" charset="0"/>
            </a:endParaRPr>
          </a:p>
          <a:p>
            <a:r>
              <a:rPr lang="en-GB" dirty="0">
                <a:latin typeface="Arial" panose="020B0604020202020204" pitchFamily="34" charset="0"/>
                <a:ea typeface="Calibri" panose="020F0502020204030204" pitchFamily="34" charset="0"/>
              </a:rPr>
              <a:t>It is structured around the Organization's five core values. We should all be familiar with this code and try to integrate it into our daily lives at CERN.</a:t>
            </a:r>
          </a:p>
          <a:p>
            <a:r>
              <a:rPr lang="en-GB" dirty="0">
                <a:latin typeface="Arial" panose="020B0604020202020204" pitchFamily="34" charset="0"/>
                <a:ea typeface="Calibri" panose="020F0502020204030204" pitchFamily="34" charset="0"/>
              </a:rPr>
              <a:t>You will find a copy of this document on the tables when leaving the Globe.</a:t>
            </a:r>
            <a:endParaRPr lang="en-GB" dirty="0">
              <a:latin typeface="Calibri" panose="020F0502020204030204" pitchFamily="34" charset="0"/>
              <a:ea typeface="Calibri" panose="020F0502020204030204" pitchFamily="34" charset="0"/>
            </a:endParaRPr>
          </a:p>
          <a:p>
            <a:r>
              <a:rPr lang="en-GB" dirty="0">
                <a:latin typeface="Arial" panose="020B0604020202020204" pitchFamily="34" charset="0"/>
                <a:ea typeface="Calibri" panose="020F0502020204030204" pitchFamily="34" charset="0"/>
              </a:rPr>
              <a:t> </a:t>
            </a:r>
            <a:endParaRPr lang="en-GB" dirty="0">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10"/>
          </p:nvPr>
        </p:nvSpPr>
        <p:spPr/>
        <p:txBody>
          <a:bodyPr/>
          <a:lstStyle/>
          <a:p>
            <a:fld id="{FB20FC4B-508F-471A-A16E-47CC971FE331}" type="slidenum">
              <a:rPr lang="en-GB" smtClean="0"/>
              <a:t>49</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p>
          <a:p>
            <a:r>
              <a:rPr lang="fr-CH" dirty="0"/>
              <a:t>But first let me welcome James Purvis, </a:t>
            </a:r>
            <a:r>
              <a:rPr lang="fr-CH" dirty="0" err="1"/>
              <a:t>our</a:t>
            </a:r>
            <a:r>
              <a:rPr lang="fr-CH" dirty="0"/>
              <a:t> Head of HR department. </a:t>
            </a:r>
          </a:p>
          <a:p>
            <a:r>
              <a:rPr lang="fr-CH" dirty="0"/>
              <a:t>Lisette Van Den BOOGAARD, </a:t>
            </a:r>
            <a:r>
              <a:rPr lang="fr-CH" dirty="0" err="1"/>
              <a:t>our</a:t>
            </a:r>
            <a:r>
              <a:rPr lang="fr-CH" dirty="0"/>
              <a:t> HR </a:t>
            </a:r>
            <a:r>
              <a:rPr lang="fr-CH" dirty="0" err="1"/>
              <a:t>Deputy</a:t>
            </a:r>
            <a:r>
              <a:rPr lang="fr-CH" dirty="0"/>
              <a:t> Department Head, </a:t>
            </a:r>
            <a:r>
              <a:rPr lang="fr-CH" dirty="0" err="1"/>
              <a:t>who</a:t>
            </a:r>
            <a:r>
              <a:rPr lang="fr-CH" dirty="0"/>
              <a:t> </a:t>
            </a:r>
            <a:r>
              <a:rPr lang="fr-CH" dirty="0" err="1"/>
              <a:t>will</a:t>
            </a:r>
            <a:r>
              <a:rPr lang="fr-CH" dirty="0"/>
              <a:t> welcome </a:t>
            </a:r>
            <a:r>
              <a:rPr lang="fr-CH" dirty="0" err="1"/>
              <a:t>you</a:t>
            </a:r>
            <a:r>
              <a:rPr lang="fr-CH" dirty="0"/>
              <a:t> </a:t>
            </a:r>
            <a:r>
              <a:rPr lang="fr-CH" dirty="0" err="1"/>
              <a:t>this</a:t>
            </a:r>
            <a:r>
              <a:rPr lang="fr-CH" dirty="0"/>
              <a:t> </a:t>
            </a:r>
            <a:r>
              <a:rPr lang="fr-CH" dirty="0" err="1"/>
              <a:t>morning</a:t>
            </a:r>
            <a:r>
              <a:rPr lang="fr-CH" dirty="0"/>
              <a:t>.</a:t>
            </a:r>
          </a:p>
          <a:p>
            <a:r>
              <a:rPr lang="fr-CH" dirty="0"/>
              <a:t>James/Lisette the </a:t>
            </a:r>
            <a:r>
              <a:rPr lang="fr-CH" dirty="0" err="1"/>
              <a:t>floor</a:t>
            </a:r>
            <a:r>
              <a:rPr lang="fr-CH" dirty="0"/>
              <a:t> </a:t>
            </a:r>
            <a:r>
              <a:rPr lang="fr-CH" dirty="0" err="1"/>
              <a:t>is</a:t>
            </a:r>
            <a:r>
              <a:rPr lang="fr-CH" dirty="0"/>
              <a:t> </a:t>
            </a:r>
            <a:r>
              <a:rPr lang="fr-CH" dirty="0" err="1"/>
              <a:t>yours</a:t>
            </a:r>
            <a:r>
              <a:rPr lang="fr-CH" dirty="0"/>
              <a:t>. </a:t>
            </a:r>
          </a:p>
          <a:p>
            <a:endParaRPr lang="fr-CH" dirty="0"/>
          </a:p>
          <a:p>
            <a:r>
              <a:rPr lang="fr-CH" dirty="0" err="1"/>
              <a:t>Thank</a:t>
            </a:r>
            <a:r>
              <a:rPr lang="fr-CH" dirty="0"/>
              <a:t> </a:t>
            </a:r>
            <a:r>
              <a:rPr lang="fr-CH" dirty="0" err="1"/>
              <a:t>you</a:t>
            </a:r>
            <a:r>
              <a:rPr lang="fr-CH" dirty="0"/>
              <a:t> James. </a:t>
            </a:r>
          </a:p>
        </p:txBody>
      </p:sp>
      <p:sp>
        <p:nvSpPr>
          <p:cNvPr id="4" name="Slide Number Placeholder 3"/>
          <p:cNvSpPr>
            <a:spLocks noGrp="1"/>
          </p:cNvSpPr>
          <p:nvPr>
            <p:ph type="sldNum" sz="quarter" idx="10"/>
          </p:nvPr>
        </p:nvSpPr>
        <p:spPr/>
        <p:txBody>
          <a:bodyPr/>
          <a:lstStyle/>
          <a:p>
            <a:pPr defTabSz="910162">
              <a:defRPr/>
            </a:pPr>
            <a:fld id="{58B12F79-F5C2-490B-9685-0971D883351F}" type="slidenum">
              <a:rPr lang="en-US">
                <a:solidFill>
                  <a:prstClr val="black"/>
                </a:solidFill>
                <a:latin typeface="Calibri" panose="020F0502020204030204"/>
              </a:rPr>
              <a:pPr defTabSz="910162">
                <a:defRPr/>
              </a:pPr>
              <a:t>5</a:t>
            </a:fld>
            <a:endParaRPr lang="en-US">
              <a:solidFill>
                <a:prstClr val="black"/>
              </a:solidFill>
              <a:latin typeface="Calibri" panose="020F0502020204030204"/>
            </a:endParaRPr>
          </a:p>
        </p:txBody>
      </p:sp>
    </p:spTree>
    <p:extLst>
      <p:ext uri="{BB962C8B-B14F-4D97-AF65-F5344CB8AC3E}">
        <p14:creationId xmlns:p14="http://schemas.microsoft.com/office/powerpoint/2010/main" val="15751909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162">
              <a:defRPr/>
            </a:pPr>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50</a:t>
            </a:fld>
            <a:endParaRPr lang="en-GB"/>
          </a:p>
        </p:txBody>
      </p:sp>
    </p:spTree>
    <p:extLst>
      <p:ext uri="{BB962C8B-B14F-4D97-AF65-F5344CB8AC3E}">
        <p14:creationId xmlns:p14="http://schemas.microsoft.com/office/powerpoint/2010/main" val="366935595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51</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52</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7650" y="833438"/>
            <a:ext cx="7402513" cy="41656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53</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54</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55</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26273">
              <a:defRPr/>
            </a:pPr>
            <a:endParaRPr lang="en-GB" dirty="0">
              <a:solidFill>
                <a:srgbClr val="242424"/>
              </a:solidFill>
              <a:latin typeface="Aptos" panose="020B0004020202020204" pitchFamily="34" charset="0"/>
            </a:endParaRPr>
          </a:p>
        </p:txBody>
      </p:sp>
      <p:sp>
        <p:nvSpPr>
          <p:cNvPr id="4" name="Slide Number Placeholder 3"/>
          <p:cNvSpPr>
            <a:spLocks noGrp="1"/>
          </p:cNvSpPr>
          <p:nvPr>
            <p:ph type="sldNum" sz="quarter" idx="10"/>
          </p:nvPr>
        </p:nvSpPr>
        <p:spPr/>
        <p:txBody>
          <a:bodyPr/>
          <a:lstStyle/>
          <a:p>
            <a:pPr defTabSz="910162">
              <a:defRPr/>
            </a:pPr>
            <a:fld id="{A25B4BE4-2004-4494-AD8A-6209C7B637E4}" type="slidenum">
              <a:rPr lang="en-GB">
                <a:solidFill>
                  <a:prstClr val="black"/>
                </a:solidFill>
                <a:latin typeface="Calibri" panose="020F0502020204030204"/>
              </a:rPr>
              <a:pPr defTabSz="910162">
                <a:defRPr/>
              </a:pPr>
              <a:t>56</a:t>
            </a:fld>
            <a:endParaRPr lang="en-GB">
              <a:solidFill>
                <a:prstClr val="black"/>
              </a:solidFill>
              <a:latin typeface="Calibri" panose="020F0502020204030204"/>
            </a:endParaRPr>
          </a:p>
        </p:txBody>
      </p:sp>
    </p:spTree>
    <p:extLst>
      <p:ext uri="{BB962C8B-B14F-4D97-AF65-F5344CB8AC3E}">
        <p14:creationId xmlns:p14="http://schemas.microsoft.com/office/powerpoint/2010/main" val="396089457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57</a:t>
            </a:fld>
            <a:endParaRPr lang="en-US"/>
          </a:p>
        </p:txBody>
      </p:sp>
    </p:spTree>
    <p:extLst>
      <p:ext uri="{BB962C8B-B14F-4D97-AF65-F5344CB8AC3E}">
        <p14:creationId xmlns:p14="http://schemas.microsoft.com/office/powerpoint/2010/main" val="7142609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58</a:t>
            </a:fld>
            <a:endParaRPr lang="en-US"/>
          </a:p>
        </p:txBody>
      </p:sp>
    </p:spTree>
    <p:extLst>
      <p:ext uri="{BB962C8B-B14F-4D97-AF65-F5344CB8AC3E}">
        <p14:creationId xmlns:p14="http://schemas.microsoft.com/office/powerpoint/2010/main" val="105504362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59</a:t>
            </a:fld>
            <a:endParaRPr lang="en-GB"/>
          </a:p>
        </p:txBody>
      </p:sp>
    </p:spTree>
    <p:extLst>
      <p:ext uri="{BB962C8B-B14F-4D97-AF65-F5344CB8AC3E}">
        <p14:creationId xmlns:p14="http://schemas.microsoft.com/office/powerpoint/2010/main" val="1708489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6</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endParaRPr lang="en-GB" sz="1600" dirty="0">
              <a:solidFill>
                <a:schemeClr val="dk1"/>
              </a:solidFill>
            </a:endParaRPr>
          </a:p>
        </p:txBody>
      </p:sp>
      <p:sp>
        <p:nvSpPr>
          <p:cNvPr id="4" name="Slide Number Placeholder 3"/>
          <p:cNvSpPr>
            <a:spLocks noGrp="1"/>
          </p:cNvSpPr>
          <p:nvPr>
            <p:ph type="sldNum" sz="quarter" idx="10"/>
          </p:nvPr>
        </p:nvSpPr>
        <p:spPr/>
        <p:txBody>
          <a:bodyPr/>
          <a:lstStyle/>
          <a:p>
            <a:fld id="{A25B4BE4-2004-4494-AD8A-6209C7B637E4}" type="slidenum">
              <a:rPr lang="en-GB" smtClean="0"/>
              <a:t>60</a:t>
            </a:fld>
            <a:endParaRPr lang="en-GB"/>
          </a:p>
        </p:txBody>
      </p:sp>
    </p:spTree>
    <p:extLst>
      <p:ext uri="{BB962C8B-B14F-4D97-AF65-F5344CB8AC3E}">
        <p14:creationId xmlns:p14="http://schemas.microsoft.com/office/powerpoint/2010/main" val="218085680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61</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62</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7</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8</a:t>
            </a:fld>
            <a:endParaRPr lang="en-GB"/>
          </a:p>
        </p:txBody>
      </p:sp>
    </p:spTree>
    <p:extLst>
      <p:ext uri="{BB962C8B-B14F-4D97-AF65-F5344CB8AC3E}">
        <p14:creationId xmlns:p14="http://schemas.microsoft.com/office/powerpoint/2010/main" val="1990810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ea typeface="Calibri" panose="020F0502020204030204"/>
              <a:cs typeface="Calibri" panose="020F0502020204030204"/>
            </a:endParaRPr>
          </a:p>
        </p:txBody>
      </p:sp>
      <p:sp>
        <p:nvSpPr>
          <p:cNvPr id="4" name="Slide Number Placeholder 3"/>
          <p:cNvSpPr>
            <a:spLocks noGrp="1"/>
          </p:cNvSpPr>
          <p:nvPr>
            <p:ph type="sldNum" sz="quarter" idx="10"/>
          </p:nvPr>
        </p:nvSpPr>
        <p:spPr/>
        <p:txBody>
          <a:bodyPr/>
          <a:lstStyle/>
          <a:p>
            <a:fld id="{6FCA74A4-F605-41B5-921E-61A9A8B92EE3}" type="slidenum">
              <a:rPr lang="en-US" smtClean="0"/>
              <a:t>9</a:t>
            </a:fld>
            <a:endParaRPr lang="en-US"/>
          </a:p>
        </p:txBody>
      </p:sp>
    </p:spTree>
    <p:extLst>
      <p:ext uri="{BB962C8B-B14F-4D97-AF65-F5344CB8AC3E}">
        <p14:creationId xmlns:p14="http://schemas.microsoft.com/office/powerpoint/2010/main" val="20416982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‹N°›</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‹N°›</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‹N°›</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‹N°›</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AE038E-C71A-0447-AD9E-0D2146920161}"/>
              </a:ext>
            </a:extLst>
          </p:cNvPr>
          <p:cNvSpPr>
            <a:spLocks noGrp="1"/>
          </p:cNvSpPr>
          <p:nvPr>
            <p:ph type="ctrTitle"/>
          </p:nvPr>
        </p:nvSpPr>
        <p:spPr>
          <a:xfrm>
            <a:off x="1143000" y="841772"/>
            <a:ext cx="6858000" cy="1790700"/>
          </a:xfrm>
        </p:spPr>
        <p:txBody>
          <a:bodyPr anchor="b"/>
          <a:lstStyle>
            <a:lvl1pPr algn="ctr">
              <a:defRPr sz="4500"/>
            </a:lvl1pPr>
          </a:lstStyle>
          <a:p>
            <a:r>
              <a:rPr lang="de-DE"/>
              <a:t>Mastertitelformat bearbeiten</a:t>
            </a:r>
          </a:p>
        </p:txBody>
      </p:sp>
      <p:sp>
        <p:nvSpPr>
          <p:cNvPr id="3" name="Untertitel 2">
            <a:extLst>
              <a:ext uri="{FF2B5EF4-FFF2-40B4-BE49-F238E27FC236}">
                <a16:creationId xmlns:a16="http://schemas.microsoft.com/office/drawing/2014/main" id="{0DA96AD6-6882-484D-A72F-01E191EB4C19}"/>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p>
        </p:txBody>
      </p:sp>
      <p:sp>
        <p:nvSpPr>
          <p:cNvPr id="4" name="Datumsplatzhalter 3">
            <a:extLst>
              <a:ext uri="{FF2B5EF4-FFF2-40B4-BE49-F238E27FC236}">
                <a16:creationId xmlns:a16="http://schemas.microsoft.com/office/drawing/2014/main" id="{82A619B0-ABEE-C940-A2DC-A66B836696F4}"/>
              </a:ext>
            </a:extLst>
          </p:cNvPr>
          <p:cNvSpPr>
            <a:spLocks noGrp="1"/>
          </p:cNvSpPr>
          <p:nvPr>
            <p:ph type="dt" sz="half" idx="10"/>
          </p:nvPr>
        </p:nvSpPr>
        <p:spPr/>
        <p:txBody>
          <a:bodyPr/>
          <a:lstStyle/>
          <a:p>
            <a:fld id="{89938FCC-7F10-4840-BBFE-2C07C93BF65E}" type="datetimeFigureOut">
              <a:rPr lang="de-DE" smtClean="0"/>
              <a:t>02.06.2025</a:t>
            </a:fld>
            <a:endParaRPr lang="de-DE"/>
          </a:p>
        </p:txBody>
      </p:sp>
      <p:sp>
        <p:nvSpPr>
          <p:cNvPr id="5" name="Fußzeilenplatzhalter 4">
            <a:extLst>
              <a:ext uri="{FF2B5EF4-FFF2-40B4-BE49-F238E27FC236}">
                <a16:creationId xmlns:a16="http://schemas.microsoft.com/office/drawing/2014/main" id="{90241620-11CB-074A-9262-64EAD279943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7FD5128-2A27-FE46-949F-8CED71802142}"/>
              </a:ext>
            </a:extLst>
          </p:cNvPr>
          <p:cNvSpPr>
            <a:spLocks noGrp="1"/>
          </p:cNvSpPr>
          <p:nvPr>
            <p:ph type="sldNum" sz="quarter" idx="12"/>
          </p:nvPr>
        </p:nvSpPr>
        <p:spPr/>
        <p:txBody>
          <a:bodyPr/>
          <a:lstStyle/>
          <a:p>
            <a:fld id="{15CBD26D-DDD9-1A48-BF71-48115E0A10A0}" type="slidenum">
              <a:rPr lang="de-DE" smtClean="0"/>
              <a:t>‹N°›</a:t>
            </a:fld>
            <a:endParaRPr lang="de-DE"/>
          </a:p>
        </p:txBody>
      </p:sp>
    </p:spTree>
    <p:extLst>
      <p:ext uri="{BB962C8B-B14F-4D97-AF65-F5344CB8AC3E}">
        <p14:creationId xmlns:p14="http://schemas.microsoft.com/office/powerpoint/2010/main" val="3941773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8C582A-DBC2-F143-BF51-664739C30A3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EE40A20-A645-D940-A566-08134301B19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81CC4B9-248A-CA40-B0E0-3AAA08FDAF76}"/>
              </a:ext>
            </a:extLst>
          </p:cNvPr>
          <p:cNvSpPr>
            <a:spLocks noGrp="1"/>
          </p:cNvSpPr>
          <p:nvPr>
            <p:ph type="dt" sz="half" idx="10"/>
          </p:nvPr>
        </p:nvSpPr>
        <p:spPr/>
        <p:txBody>
          <a:bodyPr/>
          <a:lstStyle/>
          <a:p>
            <a:fld id="{FCD5364E-3F6F-8049-AF68-A99918F8D33D}" type="datetimeFigureOut">
              <a:rPr lang="de-DE" smtClean="0"/>
              <a:t>02.06.2025</a:t>
            </a:fld>
            <a:endParaRPr lang="de-DE"/>
          </a:p>
        </p:txBody>
      </p:sp>
      <p:sp>
        <p:nvSpPr>
          <p:cNvPr id="5" name="Fußzeilenplatzhalter 4">
            <a:extLst>
              <a:ext uri="{FF2B5EF4-FFF2-40B4-BE49-F238E27FC236}">
                <a16:creationId xmlns:a16="http://schemas.microsoft.com/office/drawing/2014/main" id="{D7C89FBA-A100-7541-91EE-DB0D9B578CE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278FC59-87A5-6647-A94D-3CB84D142D52}"/>
              </a:ext>
            </a:extLst>
          </p:cNvPr>
          <p:cNvSpPr>
            <a:spLocks noGrp="1"/>
          </p:cNvSpPr>
          <p:nvPr>
            <p:ph type="sldNum" sz="quarter" idx="12"/>
          </p:nvPr>
        </p:nvSpPr>
        <p:spPr/>
        <p:txBody>
          <a:bodyPr/>
          <a:lstStyle/>
          <a:p>
            <a:fld id="{87E42BD7-3E56-9A47-9759-3A66B8D3D2FC}" type="slidenum">
              <a:rPr lang="de-DE" smtClean="0"/>
              <a:t>‹N°›</a:t>
            </a:fld>
            <a:endParaRPr lang="de-DE"/>
          </a:p>
        </p:txBody>
      </p:sp>
    </p:spTree>
    <p:extLst>
      <p:ext uri="{BB962C8B-B14F-4D97-AF65-F5344CB8AC3E}">
        <p14:creationId xmlns:p14="http://schemas.microsoft.com/office/powerpoint/2010/main" val="1267950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B9CEEF-EE42-B74B-91F2-CCD0CE01CD85}"/>
              </a:ext>
            </a:extLst>
          </p:cNvPr>
          <p:cNvSpPr>
            <a:spLocks noGrp="1"/>
          </p:cNvSpPr>
          <p:nvPr>
            <p:ph type="title"/>
          </p:nvPr>
        </p:nvSpPr>
        <p:spPr>
          <a:xfrm>
            <a:off x="623888" y="1282304"/>
            <a:ext cx="7886700" cy="2139553"/>
          </a:xfrm>
        </p:spPr>
        <p:txBody>
          <a:bodyPr anchor="b"/>
          <a:lstStyle>
            <a:lvl1pPr>
              <a:defRPr sz="4500"/>
            </a:lvl1pPr>
          </a:lstStyle>
          <a:p>
            <a:r>
              <a:rPr lang="de-DE"/>
              <a:t>Mastertitelformat bearbeiten</a:t>
            </a:r>
          </a:p>
        </p:txBody>
      </p:sp>
      <p:sp>
        <p:nvSpPr>
          <p:cNvPr id="3" name="Textplatzhalter 2">
            <a:extLst>
              <a:ext uri="{FF2B5EF4-FFF2-40B4-BE49-F238E27FC236}">
                <a16:creationId xmlns:a16="http://schemas.microsoft.com/office/drawing/2014/main" id="{5640E8FC-147F-6D47-9291-5DD0DF98B320}"/>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EDA56D8-DD63-DE43-BB97-977D3F691EAC}"/>
              </a:ext>
            </a:extLst>
          </p:cNvPr>
          <p:cNvSpPr>
            <a:spLocks noGrp="1"/>
          </p:cNvSpPr>
          <p:nvPr>
            <p:ph type="dt" sz="half" idx="10"/>
          </p:nvPr>
        </p:nvSpPr>
        <p:spPr/>
        <p:txBody>
          <a:bodyPr/>
          <a:lstStyle/>
          <a:p>
            <a:fld id="{89938FCC-7F10-4840-BBFE-2C07C93BF65E}" type="datetimeFigureOut">
              <a:rPr lang="de-DE" smtClean="0"/>
              <a:t>02.06.2025</a:t>
            </a:fld>
            <a:endParaRPr lang="de-DE"/>
          </a:p>
        </p:txBody>
      </p:sp>
      <p:sp>
        <p:nvSpPr>
          <p:cNvPr id="5" name="Fußzeilenplatzhalter 4">
            <a:extLst>
              <a:ext uri="{FF2B5EF4-FFF2-40B4-BE49-F238E27FC236}">
                <a16:creationId xmlns:a16="http://schemas.microsoft.com/office/drawing/2014/main" id="{2D07249D-3453-3B4A-A431-E3446876AC5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EBDD154-3234-7746-B14F-EC8CFE733ECA}"/>
              </a:ext>
            </a:extLst>
          </p:cNvPr>
          <p:cNvSpPr>
            <a:spLocks noGrp="1"/>
          </p:cNvSpPr>
          <p:nvPr>
            <p:ph type="sldNum" sz="quarter" idx="12"/>
          </p:nvPr>
        </p:nvSpPr>
        <p:spPr/>
        <p:txBody>
          <a:bodyPr/>
          <a:lstStyle/>
          <a:p>
            <a:fld id="{15CBD26D-DDD9-1A48-BF71-48115E0A10A0}" type="slidenum">
              <a:rPr lang="de-DE" smtClean="0"/>
              <a:t>‹N°›</a:t>
            </a:fld>
            <a:endParaRPr lang="de-DE"/>
          </a:p>
        </p:txBody>
      </p:sp>
    </p:spTree>
    <p:extLst>
      <p:ext uri="{BB962C8B-B14F-4D97-AF65-F5344CB8AC3E}">
        <p14:creationId xmlns:p14="http://schemas.microsoft.com/office/powerpoint/2010/main" val="26156081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B3116E-0B98-7045-8CFD-33743E6487F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C1E7355-E0C9-0A4B-ACB1-C70C1C16AE86}"/>
              </a:ext>
            </a:extLst>
          </p:cNvPr>
          <p:cNvSpPr>
            <a:spLocks noGrp="1"/>
          </p:cNvSpPr>
          <p:nvPr>
            <p:ph sz="half" idx="1"/>
          </p:nvPr>
        </p:nvSpPr>
        <p:spPr>
          <a:xfrm>
            <a:off x="628650" y="1369219"/>
            <a:ext cx="3886200" cy="326350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DCDDBF8C-E41B-9E4B-AE39-F9E8D288EFA6}"/>
              </a:ext>
            </a:extLst>
          </p:cNvPr>
          <p:cNvSpPr>
            <a:spLocks noGrp="1"/>
          </p:cNvSpPr>
          <p:nvPr>
            <p:ph sz="half" idx="2"/>
          </p:nvPr>
        </p:nvSpPr>
        <p:spPr>
          <a:xfrm>
            <a:off x="4629150" y="1369219"/>
            <a:ext cx="3886200" cy="326350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FBBCCF3-6619-2843-9DFC-C3E8FEF1F2CA}"/>
              </a:ext>
            </a:extLst>
          </p:cNvPr>
          <p:cNvSpPr>
            <a:spLocks noGrp="1"/>
          </p:cNvSpPr>
          <p:nvPr>
            <p:ph type="dt" sz="half" idx="10"/>
          </p:nvPr>
        </p:nvSpPr>
        <p:spPr/>
        <p:txBody>
          <a:bodyPr/>
          <a:lstStyle/>
          <a:p>
            <a:fld id="{89938FCC-7F10-4840-BBFE-2C07C93BF65E}" type="datetimeFigureOut">
              <a:rPr lang="de-DE" smtClean="0"/>
              <a:t>02.06.2025</a:t>
            </a:fld>
            <a:endParaRPr lang="de-DE"/>
          </a:p>
        </p:txBody>
      </p:sp>
      <p:sp>
        <p:nvSpPr>
          <p:cNvPr id="6" name="Fußzeilenplatzhalter 5">
            <a:extLst>
              <a:ext uri="{FF2B5EF4-FFF2-40B4-BE49-F238E27FC236}">
                <a16:creationId xmlns:a16="http://schemas.microsoft.com/office/drawing/2014/main" id="{11716F09-1E32-F546-B8C0-214166B3852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D7FA621-E48B-B843-95DD-080D1B9EBF97}"/>
              </a:ext>
            </a:extLst>
          </p:cNvPr>
          <p:cNvSpPr>
            <a:spLocks noGrp="1"/>
          </p:cNvSpPr>
          <p:nvPr>
            <p:ph type="sldNum" sz="quarter" idx="12"/>
          </p:nvPr>
        </p:nvSpPr>
        <p:spPr/>
        <p:txBody>
          <a:bodyPr/>
          <a:lstStyle/>
          <a:p>
            <a:fld id="{15CBD26D-DDD9-1A48-BF71-48115E0A10A0}" type="slidenum">
              <a:rPr lang="de-DE" smtClean="0"/>
              <a:t>‹N°›</a:t>
            </a:fld>
            <a:endParaRPr lang="de-DE"/>
          </a:p>
        </p:txBody>
      </p:sp>
    </p:spTree>
    <p:extLst>
      <p:ext uri="{BB962C8B-B14F-4D97-AF65-F5344CB8AC3E}">
        <p14:creationId xmlns:p14="http://schemas.microsoft.com/office/powerpoint/2010/main" val="14224031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19D660-44F2-EE4F-AAA1-555398E99AF0}"/>
              </a:ext>
            </a:extLst>
          </p:cNvPr>
          <p:cNvSpPr>
            <a:spLocks noGrp="1"/>
          </p:cNvSpPr>
          <p:nvPr>
            <p:ph type="title"/>
          </p:nvPr>
        </p:nvSpPr>
        <p:spPr>
          <a:xfrm>
            <a:off x="629841" y="273844"/>
            <a:ext cx="7886700" cy="994172"/>
          </a:xfrm>
        </p:spPr>
        <p:txBody>
          <a:bodyPr/>
          <a:lstStyle/>
          <a:p>
            <a:r>
              <a:rPr lang="de-DE"/>
              <a:t>Mastertitelformat bearbeiten</a:t>
            </a:r>
          </a:p>
        </p:txBody>
      </p:sp>
      <p:sp>
        <p:nvSpPr>
          <p:cNvPr id="3" name="Textplatzhalter 2">
            <a:extLst>
              <a:ext uri="{FF2B5EF4-FFF2-40B4-BE49-F238E27FC236}">
                <a16:creationId xmlns:a16="http://schemas.microsoft.com/office/drawing/2014/main" id="{AAE485F3-7A1A-7D4C-B038-54350258A782}"/>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Inhaltsplatzhalter 3">
            <a:extLst>
              <a:ext uri="{FF2B5EF4-FFF2-40B4-BE49-F238E27FC236}">
                <a16:creationId xmlns:a16="http://schemas.microsoft.com/office/drawing/2014/main" id="{BA756594-9DA7-E948-A15B-A48D8DF18D57}"/>
              </a:ext>
            </a:extLst>
          </p:cNvPr>
          <p:cNvSpPr>
            <a:spLocks noGrp="1"/>
          </p:cNvSpPr>
          <p:nvPr>
            <p:ph sz="half" idx="2"/>
          </p:nvPr>
        </p:nvSpPr>
        <p:spPr>
          <a:xfrm>
            <a:off x="629842" y="1878806"/>
            <a:ext cx="3868340" cy="2763441"/>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87BFE555-B827-ED4F-BEAA-E0ED2E3E8648}"/>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Inhaltsplatzhalter 5">
            <a:extLst>
              <a:ext uri="{FF2B5EF4-FFF2-40B4-BE49-F238E27FC236}">
                <a16:creationId xmlns:a16="http://schemas.microsoft.com/office/drawing/2014/main" id="{0CBD16AE-1284-AB4E-9E77-33F263222618}"/>
              </a:ext>
            </a:extLst>
          </p:cNvPr>
          <p:cNvSpPr>
            <a:spLocks noGrp="1"/>
          </p:cNvSpPr>
          <p:nvPr>
            <p:ph sz="quarter" idx="4"/>
          </p:nvPr>
        </p:nvSpPr>
        <p:spPr>
          <a:xfrm>
            <a:off x="4629150" y="1878806"/>
            <a:ext cx="3887391" cy="2763441"/>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90C3B9F-2FFB-6740-961F-2A1349496138}"/>
              </a:ext>
            </a:extLst>
          </p:cNvPr>
          <p:cNvSpPr>
            <a:spLocks noGrp="1"/>
          </p:cNvSpPr>
          <p:nvPr>
            <p:ph type="dt" sz="half" idx="10"/>
          </p:nvPr>
        </p:nvSpPr>
        <p:spPr/>
        <p:txBody>
          <a:bodyPr/>
          <a:lstStyle/>
          <a:p>
            <a:fld id="{89938FCC-7F10-4840-BBFE-2C07C93BF65E}" type="datetimeFigureOut">
              <a:rPr lang="de-DE" smtClean="0"/>
              <a:t>02.06.2025</a:t>
            </a:fld>
            <a:endParaRPr lang="de-DE"/>
          </a:p>
        </p:txBody>
      </p:sp>
      <p:sp>
        <p:nvSpPr>
          <p:cNvPr id="8" name="Fußzeilenplatzhalter 7">
            <a:extLst>
              <a:ext uri="{FF2B5EF4-FFF2-40B4-BE49-F238E27FC236}">
                <a16:creationId xmlns:a16="http://schemas.microsoft.com/office/drawing/2014/main" id="{B797F382-AFB8-2246-8057-550443149F34}"/>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AB85FF27-90AF-5842-8910-C0DE552C8EA5}"/>
              </a:ext>
            </a:extLst>
          </p:cNvPr>
          <p:cNvSpPr>
            <a:spLocks noGrp="1"/>
          </p:cNvSpPr>
          <p:nvPr>
            <p:ph type="sldNum" sz="quarter" idx="12"/>
          </p:nvPr>
        </p:nvSpPr>
        <p:spPr/>
        <p:txBody>
          <a:bodyPr/>
          <a:lstStyle/>
          <a:p>
            <a:fld id="{15CBD26D-DDD9-1A48-BF71-48115E0A10A0}" type="slidenum">
              <a:rPr lang="de-DE" smtClean="0"/>
              <a:t>‹N°›</a:t>
            </a:fld>
            <a:endParaRPr lang="de-DE"/>
          </a:p>
        </p:txBody>
      </p:sp>
    </p:spTree>
    <p:extLst>
      <p:ext uri="{BB962C8B-B14F-4D97-AF65-F5344CB8AC3E}">
        <p14:creationId xmlns:p14="http://schemas.microsoft.com/office/powerpoint/2010/main" val="7842939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B44C51-1548-BE41-A3D2-80092F82D6AF}"/>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E327EE97-6FFE-B44B-B76A-AE4026401678}"/>
              </a:ext>
            </a:extLst>
          </p:cNvPr>
          <p:cNvSpPr>
            <a:spLocks noGrp="1"/>
          </p:cNvSpPr>
          <p:nvPr>
            <p:ph type="dt" sz="half" idx="10"/>
          </p:nvPr>
        </p:nvSpPr>
        <p:spPr/>
        <p:txBody>
          <a:bodyPr/>
          <a:lstStyle/>
          <a:p>
            <a:fld id="{89938FCC-7F10-4840-BBFE-2C07C93BF65E}" type="datetimeFigureOut">
              <a:rPr lang="de-DE" smtClean="0"/>
              <a:t>02.06.2025</a:t>
            </a:fld>
            <a:endParaRPr lang="de-DE"/>
          </a:p>
        </p:txBody>
      </p:sp>
      <p:sp>
        <p:nvSpPr>
          <p:cNvPr id="4" name="Fußzeilenplatzhalter 3">
            <a:extLst>
              <a:ext uri="{FF2B5EF4-FFF2-40B4-BE49-F238E27FC236}">
                <a16:creationId xmlns:a16="http://schemas.microsoft.com/office/drawing/2014/main" id="{C0A0B54B-2EED-AC4B-8196-FCF0C096D492}"/>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FC83C807-422E-B14A-85C3-050DD13BACBA}"/>
              </a:ext>
            </a:extLst>
          </p:cNvPr>
          <p:cNvSpPr>
            <a:spLocks noGrp="1"/>
          </p:cNvSpPr>
          <p:nvPr>
            <p:ph type="sldNum" sz="quarter" idx="12"/>
          </p:nvPr>
        </p:nvSpPr>
        <p:spPr/>
        <p:txBody>
          <a:bodyPr/>
          <a:lstStyle/>
          <a:p>
            <a:fld id="{15CBD26D-DDD9-1A48-BF71-48115E0A10A0}" type="slidenum">
              <a:rPr lang="de-DE" smtClean="0"/>
              <a:t>‹N°›</a:t>
            </a:fld>
            <a:endParaRPr lang="de-DE"/>
          </a:p>
        </p:txBody>
      </p:sp>
    </p:spTree>
    <p:extLst>
      <p:ext uri="{BB962C8B-B14F-4D97-AF65-F5344CB8AC3E}">
        <p14:creationId xmlns:p14="http://schemas.microsoft.com/office/powerpoint/2010/main" val="41522773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CAED4386-7A93-334E-BF44-EBC2FB06B158}"/>
              </a:ext>
            </a:extLst>
          </p:cNvPr>
          <p:cNvSpPr>
            <a:spLocks noGrp="1"/>
          </p:cNvSpPr>
          <p:nvPr>
            <p:ph type="dt" sz="half" idx="10"/>
          </p:nvPr>
        </p:nvSpPr>
        <p:spPr/>
        <p:txBody>
          <a:bodyPr/>
          <a:lstStyle/>
          <a:p>
            <a:fld id="{89938FCC-7F10-4840-BBFE-2C07C93BF65E}" type="datetimeFigureOut">
              <a:rPr lang="de-DE" smtClean="0"/>
              <a:t>02.06.2025</a:t>
            </a:fld>
            <a:endParaRPr lang="de-DE"/>
          </a:p>
        </p:txBody>
      </p:sp>
      <p:sp>
        <p:nvSpPr>
          <p:cNvPr id="3" name="Fußzeilenplatzhalter 2">
            <a:extLst>
              <a:ext uri="{FF2B5EF4-FFF2-40B4-BE49-F238E27FC236}">
                <a16:creationId xmlns:a16="http://schemas.microsoft.com/office/drawing/2014/main" id="{6F35B2EB-6858-E044-812C-B4BA5EEE0C0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44EB3F47-5C12-9E45-900E-45C97E715CCC}"/>
              </a:ext>
            </a:extLst>
          </p:cNvPr>
          <p:cNvSpPr>
            <a:spLocks noGrp="1"/>
          </p:cNvSpPr>
          <p:nvPr>
            <p:ph type="sldNum" sz="quarter" idx="12"/>
          </p:nvPr>
        </p:nvSpPr>
        <p:spPr/>
        <p:txBody>
          <a:bodyPr/>
          <a:lstStyle/>
          <a:p>
            <a:fld id="{15CBD26D-DDD9-1A48-BF71-48115E0A10A0}" type="slidenum">
              <a:rPr lang="de-DE" smtClean="0"/>
              <a:t>‹N°›</a:t>
            </a:fld>
            <a:endParaRPr lang="de-DE"/>
          </a:p>
        </p:txBody>
      </p:sp>
    </p:spTree>
    <p:extLst>
      <p:ext uri="{BB962C8B-B14F-4D97-AF65-F5344CB8AC3E}">
        <p14:creationId xmlns:p14="http://schemas.microsoft.com/office/powerpoint/2010/main" val="770316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AF5FA5-D684-8647-B89B-468364DD240F}"/>
              </a:ext>
            </a:extLst>
          </p:cNvPr>
          <p:cNvSpPr>
            <a:spLocks noGrp="1"/>
          </p:cNvSpPr>
          <p:nvPr>
            <p:ph type="title"/>
          </p:nvPr>
        </p:nvSpPr>
        <p:spPr>
          <a:xfrm>
            <a:off x="629841" y="342900"/>
            <a:ext cx="2949178" cy="1200150"/>
          </a:xfrm>
        </p:spPr>
        <p:txBody>
          <a:bodyPr anchor="b"/>
          <a:lstStyle>
            <a:lvl1pPr>
              <a:defRPr sz="2400"/>
            </a:lvl1pPr>
          </a:lstStyle>
          <a:p>
            <a:r>
              <a:rPr lang="de-DE"/>
              <a:t>Mastertitelformat bearbeiten</a:t>
            </a:r>
          </a:p>
        </p:txBody>
      </p:sp>
      <p:sp>
        <p:nvSpPr>
          <p:cNvPr id="3" name="Inhaltsplatzhalter 2">
            <a:extLst>
              <a:ext uri="{FF2B5EF4-FFF2-40B4-BE49-F238E27FC236}">
                <a16:creationId xmlns:a16="http://schemas.microsoft.com/office/drawing/2014/main" id="{BD74967B-27D4-B747-B2FF-D50A0C336FCB}"/>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ABDC6B27-2BCC-F84F-9A22-2D760BAA789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umsplatzhalter 4">
            <a:extLst>
              <a:ext uri="{FF2B5EF4-FFF2-40B4-BE49-F238E27FC236}">
                <a16:creationId xmlns:a16="http://schemas.microsoft.com/office/drawing/2014/main" id="{8FF9BF51-3DC7-954D-B22A-536F262DD2F7}"/>
              </a:ext>
            </a:extLst>
          </p:cNvPr>
          <p:cNvSpPr>
            <a:spLocks noGrp="1"/>
          </p:cNvSpPr>
          <p:nvPr>
            <p:ph type="dt" sz="half" idx="10"/>
          </p:nvPr>
        </p:nvSpPr>
        <p:spPr/>
        <p:txBody>
          <a:bodyPr/>
          <a:lstStyle/>
          <a:p>
            <a:fld id="{89938FCC-7F10-4840-BBFE-2C07C93BF65E}" type="datetimeFigureOut">
              <a:rPr lang="de-DE" smtClean="0"/>
              <a:t>02.06.2025</a:t>
            </a:fld>
            <a:endParaRPr lang="de-DE"/>
          </a:p>
        </p:txBody>
      </p:sp>
      <p:sp>
        <p:nvSpPr>
          <p:cNvPr id="6" name="Fußzeilenplatzhalter 5">
            <a:extLst>
              <a:ext uri="{FF2B5EF4-FFF2-40B4-BE49-F238E27FC236}">
                <a16:creationId xmlns:a16="http://schemas.microsoft.com/office/drawing/2014/main" id="{43A942D5-9262-E847-8328-5DE7941F0BB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29F4C8C-A688-4C48-BF08-B79A60F3771F}"/>
              </a:ext>
            </a:extLst>
          </p:cNvPr>
          <p:cNvSpPr>
            <a:spLocks noGrp="1"/>
          </p:cNvSpPr>
          <p:nvPr>
            <p:ph type="sldNum" sz="quarter" idx="12"/>
          </p:nvPr>
        </p:nvSpPr>
        <p:spPr/>
        <p:txBody>
          <a:bodyPr/>
          <a:lstStyle/>
          <a:p>
            <a:fld id="{15CBD26D-DDD9-1A48-BF71-48115E0A10A0}" type="slidenum">
              <a:rPr lang="de-DE" smtClean="0"/>
              <a:t>‹N°›</a:t>
            </a:fld>
            <a:endParaRPr lang="de-DE"/>
          </a:p>
        </p:txBody>
      </p:sp>
    </p:spTree>
    <p:extLst>
      <p:ext uri="{BB962C8B-B14F-4D97-AF65-F5344CB8AC3E}">
        <p14:creationId xmlns:p14="http://schemas.microsoft.com/office/powerpoint/2010/main" val="41180942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DB0CEA-EA18-334B-8BFE-F934362AEF21}"/>
              </a:ext>
            </a:extLst>
          </p:cNvPr>
          <p:cNvSpPr>
            <a:spLocks noGrp="1"/>
          </p:cNvSpPr>
          <p:nvPr>
            <p:ph type="title"/>
          </p:nvPr>
        </p:nvSpPr>
        <p:spPr>
          <a:xfrm>
            <a:off x="629841" y="342900"/>
            <a:ext cx="2949178" cy="1200150"/>
          </a:xfrm>
        </p:spPr>
        <p:txBody>
          <a:bodyPr anchor="b"/>
          <a:lstStyle>
            <a:lvl1pPr>
              <a:defRPr sz="2400"/>
            </a:lvl1pPr>
          </a:lstStyle>
          <a:p>
            <a:r>
              <a:rPr lang="de-DE"/>
              <a:t>Mastertitelformat bearbeiten</a:t>
            </a:r>
          </a:p>
        </p:txBody>
      </p:sp>
      <p:sp>
        <p:nvSpPr>
          <p:cNvPr id="3" name="Bildplatzhalter 2">
            <a:extLst>
              <a:ext uri="{FF2B5EF4-FFF2-40B4-BE49-F238E27FC236}">
                <a16:creationId xmlns:a16="http://schemas.microsoft.com/office/drawing/2014/main" id="{7642F6DA-1E85-B743-820B-5F10F66EF5C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de-DE"/>
          </a:p>
        </p:txBody>
      </p:sp>
      <p:sp>
        <p:nvSpPr>
          <p:cNvPr id="4" name="Textplatzhalter 3">
            <a:extLst>
              <a:ext uri="{FF2B5EF4-FFF2-40B4-BE49-F238E27FC236}">
                <a16:creationId xmlns:a16="http://schemas.microsoft.com/office/drawing/2014/main" id="{BC0E0822-BAAF-6A4D-ABD9-4D6BA2CB4E7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umsplatzhalter 4">
            <a:extLst>
              <a:ext uri="{FF2B5EF4-FFF2-40B4-BE49-F238E27FC236}">
                <a16:creationId xmlns:a16="http://schemas.microsoft.com/office/drawing/2014/main" id="{049742D0-3BFA-D94D-A0BE-846CFE26F789}"/>
              </a:ext>
            </a:extLst>
          </p:cNvPr>
          <p:cNvSpPr>
            <a:spLocks noGrp="1"/>
          </p:cNvSpPr>
          <p:nvPr>
            <p:ph type="dt" sz="half" idx="10"/>
          </p:nvPr>
        </p:nvSpPr>
        <p:spPr/>
        <p:txBody>
          <a:bodyPr/>
          <a:lstStyle/>
          <a:p>
            <a:fld id="{89938FCC-7F10-4840-BBFE-2C07C93BF65E}" type="datetimeFigureOut">
              <a:rPr lang="de-DE" smtClean="0"/>
              <a:t>02.06.2025</a:t>
            </a:fld>
            <a:endParaRPr lang="de-DE"/>
          </a:p>
        </p:txBody>
      </p:sp>
      <p:sp>
        <p:nvSpPr>
          <p:cNvPr id="6" name="Fußzeilenplatzhalter 5">
            <a:extLst>
              <a:ext uri="{FF2B5EF4-FFF2-40B4-BE49-F238E27FC236}">
                <a16:creationId xmlns:a16="http://schemas.microsoft.com/office/drawing/2014/main" id="{5A63E13B-3737-0F42-980E-E43239F2973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17FB512-C05D-574D-BE92-7E4D967A4E9C}"/>
              </a:ext>
            </a:extLst>
          </p:cNvPr>
          <p:cNvSpPr>
            <a:spLocks noGrp="1"/>
          </p:cNvSpPr>
          <p:nvPr>
            <p:ph type="sldNum" sz="quarter" idx="12"/>
          </p:nvPr>
        </p:nvSpPr>
        <p:spPr/>
        <p:txBody>
          <a:bodyPr/>
          <a:lstStyle/>
          <a:p>
            <a:fld id="{15CBD26D-DDD9-1A48-BF71-48115E0A10A0}" type="slidenum">
              <a:rPr lang="de-DE" smtClean="0"/>
              <a:t>‹N°›</a:t>
            </a:fld>
            <a:endParaRPr lang="de-DE"/>
          </a:p>
        </p:txBody>
      </p:sp>
    </p:spTree>
    <p:extLst>
      <p:ext uri="{BB962C8B-B14F-4D97-AF65-F5344CB8AC3E}">
        <p14:creationId xmlns:p14="http://schemas.microsoft.com/office/powerpoint/2010/main" val="2654867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74C6A4-1D18-994B-8FBA-CF9C243730FA}"/>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FF5CEF2A-44BD-3449-B56C-53211940822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6670F68-20EF-1941-95B8-92B74C2D18EC}"/>
              </a:ext>
            </a:extLst>
          </p:cNvPr>
          <p:cNvSpPr>
            <a:spLocks noGrp="1"/>
          </p:cNvSpPr>
          <p:nvPr>
            <p:ph type="dt" sz="half" idx="10"/>
          </p:nvPr>
        </p:nvSpPr>
        <p:spPr/>
        <p:txBody>
          <a:bodyPr/>
          <a:lstStyle/>
          <a:p>
            <a:fld id="{89938FCC-7F10-4840-BBFE-2C07C93BF65E}" type="datetimeFigureOut">
              <a:rPr lang="de-DE" smtClean="0"/>
              <a:t>02.06.2025</a:t>
            </a:fld>
            <a:endParaRPr lang="de-DE"/>
          </a:p>
        </p:txBody>
      </p:sp>
      <p:sp>
        <p:nvSpPr>
          <p:cNvPr id="5" name="Fußzeilenplatzhalter 4">
            <a:extLst>
              <a:ext uri="{FF2B5EF4-FFF2-40B4-BE49-F238E27FC236}">
                <a16:creationId xmlns:a16="http://schemas.microsoft.com/office/drawing/2014/main" id="{9C7F7E9B-6854-FB42-86C6-83BCBCB2F47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45B6192-DCE7-9B4E-BD00-BB20C9B29800}"/>
              </a:ext>
            </a:extLst>
          </p:cNvPr>
          <p:cNvSpPr>
            <a:spLocks noGrp="1"/>
          </p:cNvSpPr>
          <p:nvPr>
            <p:ph type="sldNum" sz="quarter" idx="12"/>
          </p:nvPr>
        </p:nvSpPr>
        <p:spPr/>
        <p:txBody>
          <a:bodyPr/>
          <a:lstStyle/>
          <a:p>
            <a:fld id="{15CBD26D-DDD9-1A48-BF71-48115E0A10A0}" type="slidenum">
              <a:rPr lang="de-DE" smtClean="0"/>
              <a:t>‹N°›</a:t>
            </a:fld>
            <a:endParaRPr lang="de-DE"/>
          </a:p>
        </p:txBody>
      </p:sp>
    </p:spTree>
    <p:extLst>
      <p:ext uri="{BB962C8B-B14F-4D97-AF65-F5344CB8AC3E}">
        <p14:creationId xmlns:p14="http://schemas.microsoft.com/office/powerpoint/2010/main" val="91426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4B865FC6-FAA6-F848-BDD9-04D0C20D3D5E}"/>
              </a:ext>
            </a:extLst>
          </p:cNvPr>
          <p:cNvSpPr>
            <a:spLocks noGrp="1"/>
          </p:cNvSpPr>
          <p:nvPr>
            <p:ph type="title" orient="vert"/>
          </p:nvPr>
        </p:nvSpPr>
        <p:spPr>
          <a:xfrm>
            <a:off x="6543675" y="273844"/>
            <a:ext cx="1971675" cy="4358879"/>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8785947C-5885-C147-8410-F06F136B4E6F}"/>
              </a:ext>
            </a:extLst>
          </p:cNvPr>
          <p:cNvSpPr>
            <a:spLocks noGrp="1"/>
          </p:cNvSpPr>
          <p:nvPr>
            <p:ph type="body" orient="vert" idx="1"/>
          </p:nvPr>
        </p:nvSpPr>
        <p:spPr>
          <a:xfrm>
            <a:off x="628650" y="273844"/>
            <a:ext cx="5800725" cy="4358879"/>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6543994-D889-9C4E-B710-66C857C7CC5B}"/>
              </a:ext>
            </a:extLst>
          </p:cNvPr>
          <p:cNvSpPr>
            <a:spLocks noGrp="1"/>
          </p:cNvSpPr>
          <p:nvPr>
            <p:ph type="dt" sz="half" idx="10"/>
          </p:nvPr>
        </p:nvSpPr>
        <p:spPr/>
        <p:txBody>
          <a:bodyPr/>
          <a:lstStyle/>
          <a:p>
            <a:fld id="{89938FCC-7F10-4840-BBFE-2C07C93BF65E}" type="datetimeFigureOut">
              <a:rPr lang="de-DE" smtClean="0"/>
              <a:t>02.06.2025</a:t>
            </a:fld>
            <a:endParaRPr lang="de-DE"/>
          </a:p>
        </p:txBody>
      </p:sp>
      <p:sp>
        <p:nvSpPr>
          <p:cNvPr id="5" name="Fußzeilenplatzhalter 4">
            <a:extLst>
              <a:ext uri="{FF2B5EF4-FFF2-40B4-BE49-F238E27FC236}">
                <a16:creationId xmlns:a16="http://schemas.microsoft.com/office/drawing/2014/main" id="{48655082-AE96-0B47-BC50-522A025738B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D055DF8-5F52-D242-8F14-F1C6945F3448}"/>
              </a:ext>
            </a:extLst>
          </p:cNvPr>
          <p:cNvSpPr>
            <a:spLocks noGrp="1"/>
          </p:cNvSpPr>
          <p:nvPr>
            <p:ph type="sldNum" sz="quarter" idx="12"/>
          </p:nvPr>
        </p:nvSpPr>
        <p:spPr/>
        <p:txBody>
          <a:bodyPr/>
          <a:lstStyle/>
          <a:p>
            <a:fld id="{15CBD26D-DDD9-1A48-BF71-48115E0A10A0}" type="slidenum">
              <a:rPr lang="de-DE" smtClean="0"/>
              <a:t>‹N°›</a:t>
            </a:fld>
            <a:endParaRPr lang="de-DE"/>
          </a:p>
        </p:txBody>
      </p:sp>
    </p:spTree>
    <p:extLst>
      <p:ext uri="{BB962C8B-B14F-4D97-AF65-F5344CB8AC3E}">
        <p14:creationId xmlns:p14="http://schemas.microsoft.com/office/powerpoint/2010/main" val="1737506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Image with Text colorful">
    <p:bg>
      <p:bgPr>
        <a:gradFill>
          <a:gsLst>
            <a:gs pos="0">
              <a:srgbClr val="693AB7"/>
            </a:gs>
            <a:gs pos="100000">
              <a:srgbClr val="A44273"/>
            </a:gs>
          </a:gsLst>
          <a:lin ang="600000" scaled="0"/>
        </a:gradFill>
        <a:effectLst/>
      </p:bgPr>
    </p:bg>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0F482595-4C4F-475E-8095-FC4BA5F41F48}"/>
              </a:ext>
            </a:extLst>
          </p:cNvPr>
          <p:cNvSpPr>
            <a:spLocks noGrp="1"/>
          </p:cNvSpPr>
          <p:nvPr>
            <p:ph type="pic" idx="1"/>
          </p:nvPr>
        </p:nvSpPr>
        <p:spPr>
          <a:xfrm>
            <a:off x="250032" y="410765"/>
            <a:ext cx="4207669" cy="4321970"/>
          </a:xfrm>
        </p:spPr>
        <p:txBody>
          <a:bodyPr/>
          <a:lstStyle>
            <a:lvl1pPr marL="0" indent="0">
              <a:buNone/>
              <a:defRPr sz="2400">
                <a:solidFill>
                  <a:schemeClr val="bg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platzhalter 3">
            <a:extLst>
              <a:ext uri="{FF2B5EF4-FFF2-40B4-BE49-F238E27FC236}">
                <a16:creationId xmlns:a16="http://schemas.microsoft.com/office/drawing/2014/main" id="{DFDD6A5D-9EDC-48B1-89B2-11E454B6388C}"/>
              </a:ext>
            </a:extLst>
          </p:cNvPr>
          <p:cNvSpPr>
            <a:spLocks noGrp="1"/>
          </p:cNvSpPr>
          <p:nvPr>
            <p:ph type="body" sz="half" idx="2"/>
          </p:nvPr>
        </p:nvSpPr>
        <p:spPr>
          <a:xfrm>
            <a:off x="4686302" y="1117997"/>
            <a:ext cx="4207667" cy="3614738"/>
          </a:xfrm>
        </p:spPr>
        <p:txBody>
          <a:bodyPr/>
          <a:lstStyle>
            <a:lvl1pPr marL="214313" indent="-214313">
              <a:buFont typeface="Arial" panose="020B0604020202020204" pitchFamily="34" charset="0"/>
              <a:buChar char="•"/>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9" name="Titel 8">
            <a:extLst>
              <a:ext uri="{FF2B5EF4-FFF2-40B4-BE49-F238E27FC236}">
                <a16:creationId xmlns:a16="http://schemas.microsoft.com/office/drawing/2014/main" id="{A0883CEC-7BC4-4383-83C7-D1C819470D6B}"/>
              </a:ext>
            </a:extLst>
          </p:cNvPr>
          <p:cNvSpPr>
            <a:spLocks noGrp="1"/>
          </p:cNvSpPr>
          <p:nvPr>
            <p:ph type="title" hasCustomPrompt="1"/>
          </p:nvPr>
        </p:nvSpPr>
        <p:spPr>
          <a:xfrm>
            <a:off x="4686300" y="410766"/>
            <a:ext cx="4207669" cy="546496"/>
          </a:xfrm>
        </p:spPr>
        <p:txBody>
          <a:bodyPr>
            <a:normAutofit/>
          </a:bodyPr>
          <a:lstStyle>
            <a:lvl1pPr>
              <a:defRPr sz="2100">
                <a:solidFill>
                  <a:schemeClr val="bg1"/>
                </a:solidFill>
              </a:defRPr>
            </a:lvl1pPr>
          </a:lstStyle>
          <a:p>
            <a:r>
              <a:rPr lang="de-DE" dirty="0"/>
              <a:t>Mastertitelformat bearbeiten--</a:t>
            </a:r>
            <a:endParaRPr lang="en-US" dirty="0"/>
          </a:p>
        </p:txBody>
      </p:sp>
    </p:spTree>
    <p:extLst>
      <p:ext uri="{BB962C8B-B14F-4D97-AF65-F5344CB8AC3E}">
        <p14:creationId xmlns:p14="http://schemas.microsoft.com/office/powerpoint/2010/main" val="1475552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extLst>
      <p:ext uri="{BB962C8B-B14F-4D97-AF65-F5344CB8AC3E}">
        <p14:creationId xmlns:p14="http://schemas.microsoft.com/office/powerpoint/2010/main" val="3689916628"/>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DEB3858-43F0-4C58-B529-7FF92DB11A6D}" type="datetimeFigureOut">
              <a:rPr lang="en-GB" smtClean="0"/>
              <a:t>02/06/2025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B20D4B-AD33-4BD1-8E9A-AF0B9A8634FB}" type="slidenum">
              <a:rPr lang="en-GB" smtClean="0"/>
              <a:t>‹N°›</a:t>
            </a:fld>
            <a:endParaRPr lang="en-GB"/>
          </a:p>
        </p:txBody>
      </p:sp>
    </p:spTree>
    <p:extLst>
      <p:ext uri="{BB962C8B-B14F-4D97-AF65-F5344CB8AC3E}">
        <p14:creationId xmlns:p14="http://schemas.microsoft.com/office/powerpoint/2010/main" val="31473411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DEB3858-43F0-4C58-B529-7FF92DB11A6D}" type="datetimeFigureOut">
              <a:rPr lang="en-GB" smtClean="0"/>
              <a:t>02/06/2025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B20D4B-AD33-4BD1-8E9A-AF0B9A8634FB}" type="slidenum">
              <a:rPr lang="en-GB" smtClean="0"/>
              <a:t>‹N°›</a:t>
            </a:fld>
            <a:endParaRPr lang="en-GB"/>
          </a:p>
        </p:txBody>
      </p:sp>
    </p:spTree>
    <p:extLst>
      <p:ext uri="{BB962C8B-B14F-4D97-AF65-F5344CB8AC3E}">
        <p14:creationId xmlns:p14="http://schemas.microsoft.com/office/powerpoint/2010/main" val="29233690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DEB3858-43F0-4C58-B529-7FF92DB11A6D}" type="datetimeFigureOut">
              <a:rPr lang="en-GB" smtClean="0"/>
              <a:t>02/06/2025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B20D4B-AD33-4BD1-8E9A-AF0B9A8634FB}" type="slidenum">
              <a:rPr lang="en-GB" smtClean="0"/>
              <a:t>‹N°›</a:t>
            </a:fld>
            <a:endParaRPr lang="en-GB"/>
          </a:p>
        </p:txBody>
      </p:sp>
    </p:spTree>
    <p:extLst>
      <p:ext uri="{BB962C8B-B14F-4D97-AF65-F5344CB8AC3E}">
        <p14:creationId xmlns:p14="http://schemas.microsoft.com/office/powerpoint/2010/main" val="2615491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DEB3858-43F0-4C58-B529-7FF92DB11A6D}" type="datetimeFigureOut">
              <a:rPr lang="en-GB" smtClean="0"/>
              <a:t>02/06/2025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B20D4B-AD33-4BD1-8E9A-AF0B9A8634FB}" type="slidenum">
              <a:rPr lang="en-GB" smtClean="0"/>
              <a:t>‹N°›</a:t>
            </a:fld>
            <a:endParaRPr lang="en-GB"/>
          </a:p>
        </p:txBody>
      </p:sp>
    </p:spTree>
    <p:extLst>
      <p:ext uri="{BB962C8B-B14F-4D97-AF65-F5344CB8AC3E}">
        <p14:creationId xmlns:p14="http://schemas.microsoft.com/office/powerpoint/2010/main" val="4224748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DEB3858-43F0-4C58-B529-7FF92DB11A6D}" type="datetimeFigureOut">
              <a:rPr lang="en-GB" smtClean="0"/>
              <a:t>02/06/2025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6B20D4B-AD33-4BD1-8E9A-AF0B9A8634FB}" type="slidenum">
              <a:rPr lang="en-GB" smtClean="0"/>
              <a:t>‹N°›</a:t>
            </a:fld>
            <a:endParaRPr lang="en-GB"/>
          </a:p>
        </p:txBody>
      </p:sp>
    </p:spTree>
    <p:extLst>
      <p:ext uri="{BB962C8B-B14F-4D97-AF65-F5344CB8AC3E}">
        <p14:creationId xmlns:p14="http://schemas.microsoft.com/office/powerpoint/2010/main" val="19695658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DEB3858-43F0-4C58-B529-7FF92DB11A6D}" type="datetimeFigureOut">
              <a:rPr lang="en-GB" smtClean="0"/>
              <a:t>02/06/2025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6B20D4B-AD33-4BD1-8E9A-AF0B9A8634FB}" type="slidenum">
              <a:rPr lang="en-GB" smtClean="0"/>
              <a:t>‹N°›</a:t>
            </a:fld>
            <a:endParaRPr lang="en-GB"/>
          </a:p>
        </p:txBody>
      </p:sp>
    </p:spTree>
    <p:extLst>
      <p:ext uri="{BB962C8B-B14F-4D97-AF65-F5344CB8AC3E}">
        <p14:creationId xmlns:p14="http://schemas.microsoft.com/office/powerpoint/2010/main" val="8151686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EB3858-43F0-4C58-B529-7FF92DB11A6D}" type="datetimeFigureOut">
              <a:rPr lang="en-GB" smtClean="0"/>
              <a:t>02/06/2025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6B20D4B-AD33-4BD1-8E9A-AF0B9A8634FB}" type="slidenum">
              <a:rPr lang="en-GB" smtClean="0"/>
              <a:t>‹N°›</a:t>
            </a:fld>
            <a:endParaRPr lang="en-GB"/>
          </a:p>
        </p:txBody>
      </p:sp>
    </p:spTree>
    <p:extLst>
      <p:ext uri="{BB962C8B-B14F-4D97-AF65-F5344CB8AC3E}">
        <p14:creationId xmlns:p14="http://schemas.microsoft.com/office/powerpoint/2010/main" val="15244027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ADEB3858-43F0-4C58-B529-7FF92DB11A6D}" type="datetimeFigureOut">
              <a:rPr lang="en-GB" smtClean="0"/>
              <a:t>02/06/2025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B20D4B-AD33-4BD1-8E9A-AF0B9A8634FB}" type="slidenum">
              <a:rPr lang="en-GB" smtClean="0"/>
              <a:t>‹N°›</a:t>
            </a:fld>
            <a:endParaRPr lang="en-GB"/>
          </a:p>
        </p:txBody>
      </p:sp>
    </p:spTree>
    <p:extLst>
      <p:ext uri="{BB962C8B-B14F-4D97-AF65-F5344CB8AC3E}">
        <p14:creationId xmlns:p14="http://schemas.microsoft.com/office/powerpoint/2010/main" val="15313936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ADEB3858-43F0-4C58-B529-7FF92DB11A6D}" type="datetimeFigureOut">
              <a:rPr lang="en-GB" smtClean="0"/>
              <a:t>02/06/2025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B20D4B-AD33-4BD1-8E9A-AF0B9A8634FB}" type="slidenum">
              <a:rPr lang="en-GB" smtClean="0"/>
              <a:t>‹N°›</a:t>
            </a:fld>
            <a:endParaRPr lang="en-GB"/>
          </a:p>
        </p:txBody>
      </p:sp>
    </p:spTree>
    <p:extLst>
      <p:ext uri="{BB962C8B-B14F-4D97-AF65-F5344CB8AC3E}">
        <p14:creationId xmlns:p14="http://schemas.microsoft.com/office/powerpoint/2010/main" val="2363203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DEB3858-43F0-4C58-B529-7FF92DB11A6D}" type="datetimeFigureOut">
              <a:rPr lang="en-GB" smtClean="0"/>
              <a:t>02/06/2025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B20D4B-AD33-4BD1-8E9A-AF0B9A8634FB}" type="slidenum">
              <a:rPr lang="en-GB" smtClean="0"/>
              <a:t>‹N°›</a:t>
            </a:fld>
            <a:endParaRPr lang="en-GB"/>
          </a:p>
        </p:txBody>
      </p:sp>
    </p:spTree>
    <p:extLst>
      <p:ext uri="{BB962C8B-B14F-4D97-AF65-F5344CB8AC3E}">
        <p14:creationId xmlns:p14="http://schemas.microsoft.com/office/powerpoint/2010/main" val="3115145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DEB3858-43F0-4C58-B529-7FF92DB11A6D}" type="datetimeFigureOut">
              <a:rPr lang="en-GB" smtClean="0"/>
              <a:t>02/06/2025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B20D4B-AD33-4BD1-8E9A-AF0B9A8634FB}" type="slidenum">
              <a:rPr lang="en-GB" smtClean="0"/>
              <a:t>‹N°›</a:t>
            </a:fld>
            <a:endParaRPr lang="en-GB"/>
          </a:p>
        </p:txBody>
      </p:sp>
    </p:spTree>
    <p:extLst>
      <p:ext uri="{BB962C8B-B14F-4D97-AF65-F5344CB8AC3E}">
        <p14:creationId xmlns:p14="http://schemas.microsoft.com/office/powerpoint/2010/main" val="709299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ADCDCF3-8DA2-F24B-8B79-2FD28B55457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2C0EABFA-1E39-3C43-A822-B51646A7BC83}"/>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BFD8706-75E1-7A4F-A0D1-D4B3FB0DF15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9938FCC-7F10-4840-BBFE-2C07C93BF65E}" type="datetimeFigureOut">
              <a:rPr lang="de-DE" smtClean="0"/>
              <a:t>02.06.2025</a:t>
            </a:fld>
            <a:endParaRPr lang="de-DE"/>
          </a:p>
        </p:txBody>
      </p:sp>
      <p:sp>
        <p:nvSpPr>
          <p:cNvPr id="5" name="Fußzeilenplatzhalter 4">
            <a:extLst>
              <a:ext uri="{FF2B5EF4-FFF2-40B4-BE49-F238E27FC236}">
                <a16:creationId xmlns:a16="http://schemas.microsoft.com/office/drawing/2014/main" id="{AA5EAE9B-5131-8A4F-ADC1-D365698E337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86EFE908-8106-3041-96F8-1A33EF585160}"/>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5CBD26D-DDD9-1A48-BF71-48115E0A10A0}" type="slidenum">
              <a:rPr lang="de-DE" smtClean="0"/>
              <a:t>‹N°›</a:t>
            </a:fld>
            <a:endParaRPr lang="de-DE"/>
          </a:p>
        </p:txBody>
      </p:sp>
    </p:spTree>
    <p:extLst>
      <p:ext uri="{BB962C8B-B14F-4D97-AF65-F5344CB8AC3E}">
        <p14:creationId xmlns:p14="http://schemas.microsoft.com/office/powerpoint/2010/main" val="267517043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DEB3858-43F0-4C58-B529-7FF92DB11A6D}" type="datetimeFigureOut">
              <a:rPr lang="en-GB" smtClean="0"/>
              <a:t>02/06/2025</a:t>
            </a:fld>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6B20D4B-AD33-4BD1-8E9A-AF0B9A8634FB}" type="slidenum">
              <a:rPr lang="en-GB" smtClean="0"/>
              <a:t>‹N°›</a:t>
            </a:fld>
            <a:endParaRPr lang="en-GB"/>
          </a:p>
        </p:txBody>
      </p:sp>
    </p:spTree>
    <p:extLst>
      <p:ext uri="{BB962C8B-B14F-4D97-AF65-F5344CB8AC3E}">
        <p14:creationId xmlns:p14="http://schemas.microsoft.com/office/powerpoint/2010/main" val="3828397727"/>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4.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hyperlink" Target="https://visit.cern/globe" TargetMode="External"/><Relationship Id="rId2" Type="http://schemas.openxmlformats.org/officeDocument/2006/relationships/notesSlide" Target="../notesSlides/notesSlide16.xml"/><Relationship Id="rId1" Type="http://schemas.openxmlformats.org/officeDocument/2006/relationships/slideLayout" Target="../slideLayouts/slideLayout15.xml"/><Relationship Id="rId5" Type="http://schemas.openxmlformats.org/officeDocument/2006/relationships/image" Target="../media/image27.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1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7.xml"/><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9.xml"/><Relationship Id="rId1" Type="http://schemas.openxmlformats.org/officeDocument/2006/relationships/tags" Target="../tags/tag2.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44.emf"/><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oleObject" Target="../embeddings/Microsoft_Excel_Chart.xls"/><Relationship Id="rId5" Type="http://schemas.openxmlformats.org/officeDocument/2006/relationships/notesSlide" Target="../notesSlides/notesSlide32.xml"/><Relationship Id="rId4"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5.png"/><Relationship Id="rId7" Type="http://schemas.openxmlformats.org/officeDocument/2006/relationships/image" Target="../media/image48.png"/><Relationship Id="rId2" Type="http://schemas.openxmlformats.org/officeDocument/2006/relationships/notesSlide" Target="../notesSlides/notesSlide33.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47.png"/><Relationship Id="rId4" Type="http://schemas.openxmlformats.org/officeDocument/2006/relationships/image" Target="../media/image46.png"/><Relationship Id="rId9" Type="http://schemas.openxmlformats.org/officeDocument/2006/relationships/image" Target="../media/image50.png"/></Relationships>
</file>

<file path=ppt/slides/_rels/slide3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4.xml"/><Relationship Id="rId1" Type="http://schemas.openxmlformats.org/officeDocument/2006/relationships/slideLayout" Target="../slideLayouts/slideLayout8.xml"/><Relationship Id="rId5" Type="http://schemas.openxmlformats.org/officeDocument/2006/relationships/hyperlink" Target="https://visit.cern/sites/default/files/inline-images/CERN_Science_Gateway_Visitors_Access_Map.pdf" TargetMode="External"/><Relationship Id="rId4" Type="http://schemas.openxmlformats.org/officeDocument/2006/relationships/hyperlink" Target="https://sce-dep.web.cern.ch/security/access" TargetMode="External"/></Relationships>
</file>

<file path=ppt/slides/_rels/slide35.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hyperlink" Target="https://sce-dep.web.cern.ch/gates-opening-hours" TargetMode="External"/><Relationship Id="rId7" Type="http://schemas.openxmlformats.org/officeDocument/2006/relationships/image" Target="../media/image54.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hyperlink" Target="https://home.cern/news/official-news/cern/gate-e-meyrin-site-reminder-0"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59.png"/><Relationship Id="rId2" Type="http://schemas.openxmlformats.org/officeDocument/2006/relationships/notesSlide" Target="../notesSlides/notesSlide36.xml"/><Relationship Id="rId1" Type="http://schemas.openxmlformats.org/officeDocument/2006/relationships/slideLayout" Target="../slideLayouts/slideLayout10.xml"/><Relationship Id="rId6" Type="http://schemas.openxmlformats.org/officeDocument/2006/relationships/hyperlink" Target="https://home.cern/news/announcement/cern/restaurants-offer-student-discount-over-summer" TargetMode="External"/><Relationship Id="rId5" Type="http://schemas.openxmlformats.org/officeDocument/2006/relationships/image" Target="../media/image58.jpeg"/><Relationship Id="rId4" Type="http://schemas.openxmlformats.org/officeDocument/2006/relationships/image" Target="../media/image57.jpeg"/></Relationships>
</file>

<file path=ppt/slides/_rels/slide37.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37.xml"/><Relationship Id="rId1" Type="http://schemas.openxmlformats.org/officeDocument/2006/relationships/slideLayout" Target="../slideLayouts/slideLayout8.xml"/><Relationship Id="rId5" Type="http://schemas.openxmlformats.org/officeDocument/2006/relationships/image" Target="../media/image60.png"/><Relationship Id="rId4" Type="http://schemas.openxmlformats.org/officeDocument/2006/relationships/hyperlink" Target="https://edh.cern.ch/"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8.xml"/><Relationship Id="rId1" Type="http://schemas.openxmlformats.org/officeDocument/2006/relationships/slideLayout" Target="../slideLayouts/slideLayout10.xml"/><Relationship Id="rId5" Type="http://schemas.openxmlformats.org/officeDocument/2006/relationships/hyperlink" Target="https://sce-dep.web.cern.ch/campus-life/mobility" TargetMode="External"/><Relationship Id="rId4" Type="http://schemas.openxmlformats.org/officeDocument/2006/relationships/image" Target="../media/image62.png"/></Relationships>
</file>

<file path=ppt/slides/_rels/slide39.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hyperlink" Target="https://app.glide.io/" TargetMode="External"/><Relationship Id="rId7" Type="http://schemas.openxmlformats.org/officeDocument/2006/relationships/image" Target="../media/image65.png"/><Relationship Id="rId2" Type="http://schemas.openxmlformats.org/officeDocument/2006/relationships/notesSlide" Target="../notesSlides/notesSlide39.xml"/><Relationship Id="rId1" Type="http://schemas.openxmlformats.org/officeDocument/2006/relationships/slideLayout" Target="../slideLayouts/slideLayout9.xml"/><Relationship Id="rId6" Type="http://schemas.openxmlformats.org/officeDocument/2006/relationships/image" Target="../media/image64.png"/><Relationship Id="rId11" Type="http://schemas.openxmlformats.org/officeDocument/2006/relationships/image" Target="../media/image69.png"/><Relationship Id="rId5" Type="http://schemas.openxmlformats.org/officeDocument/2006/relationships/image" Target="../media/image63.png"/><Relationship Id="rId10" Type="http://schemas.openxmlformats.org/officeDocument/2006/relationships/image" Target="../media/image68.png"/><Relationship Id="rId4" Type="http://schemas.openxmlformats.org/officeDocument/2006/relationships/hyperlink" Target="https://www.mobility-parc.net/m/welcome.do?alc=true&amp;communityId=234" TargetMode="External"/><Relationship Id="rId9" Type="http://schemas.openxmlformats.org/officeDocument/2006/relationships/image" Target="../media/image6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hyperlink" Target="https://sce-dep.web.cern.ch/cern-shuttle-service" TargetMode="External"/></Relationships>
</file>

<file path=ppt/slides/_rels/slide41.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hyperlink" Target="https://cern.service-now.com/service-portal/?id=about" TargetMode="External"/><Relationship Id="rId3" Type="http://schemas.openxmlformats.org/officeDocument/2006/relationships/image" Target="../media/image72.png"/><Relationship Id="rId7" Type="http://schemas.openxmlformats.org/officeDocument/2006/relationships/image" Target="../media/image75.png"/><Relationship Id="rId12" Type="http://schemas.openxmlformats.org/officeDocument/2006/relationships/image" Target="../media/image79.png"/><Relationship Id="rId2" Type="http://schemas.openxmlformats.org/officeDocument/2006/relationships/notesSlide" Target="../notesSlides/notesSlide41.xml"/><Relationship Id="rId1" Type="http://schemas.openxmlformats.org/officeDocument/2006/relationships/slideLayout" Target="../slideLayouts/slideLayout17.xml"/><Relationship Id="rId6" Type="http://schemas.openxmlformats.org/officeDocument/2006/relationships/image" Target="../media/image74.png"/><Relationship Id="rId11" Type="http://schemas.openxmlformats.org/officeDocument/2006/relationships/image" Target="../media/image78.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73.png"/><Relationship Id="rId9" Type="http://schemas.openxmlformats.org/officeDocument/2006/relationships/image" Target="../media/image77.png"/><Relationship Id="rId14" Type="http://schemas.openxmlformats.org/officeDocument/2006/relationships/image" Target="../media/image80.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43.xml"/><Relationship Id="rId1" Type="http://schemas.openxmlformats.org/officeDocument/2006/relationships/slideLayout" Target="../slideLayouts/slideLayout10.xml"/><Relationship Id="rId5" Type="http://schemas.microsoft.com/office/2007/relationships/hdphoto" Target="../media/hdphoto1.wdp"/><Relationship Id="rId4" Type="http://schemas.openxmlformats.org/officeDocument/2006/relationships/image" Target="../media/image82.png"/></Relationships>
</file>

<file path=ppt/slides/_rels/slide4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4.xml"/><Relationship Id="rId1" Type="http://schemas.openxmlformats.org/officeDocument/2006/relationships/slideLayout" Target="../slideLayouts/slideLayout14.xml"/><Relationship Id="rId6" Type="http://schemas.microsoft.com/office/2007/relationships/hdphoto" Target="../media/hdphoto2.wdp"/><Relationship Id="rId5" Type="http://schemas.openxmlformats.org/officeDocument/2006/relationships/image" Target="../media/image84.png"/><Relationship Id="rId4" Type="http://schemas.openxmlformats.org/officeDocument/2006/relationships/hyperlink" Target="http://safety.cern.ch/FirstAid.html"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edms.cern.ch/ui/file/2874423/LAST_RELEASED/safety_newcomers_flyer_web_vFinal.pdf" TargetMode="External"/><Relationship Id="rId2" Type="http://schemas.openxmlformats.org/officeDocument/2006/relationships/notesSlide" Target="../notesSlides/notesSlide45.xml"/><Relationship Id="rId1" Type="http://schemas.openxmlformats.org/officeDocument/2006/relationships/slideLayout" Target="../slideLayouts/slideLayout14.xml"/><Relationship Id="rId5" Type="http://schemas.openxmlformats.org/officeDocument/2006/relationships/hyperlink" Target="https://lms.cern.ch/ekp/servlet/ekp?TX=FORMAT1&amp;LOTYPE=R&amp;CID=EKP000043535" TargetMode="External"/><Relationship Id="rId4" Type="http://schemas.openxmlformats.org/officeDocument/2006/relationships/image" Target="../media/image85.png"/></Relationships>
</file>

<file path=ppt/slides/_rels/slide46.xml.rels><?xml version="1.0" encoding="UTF-8" standalone="yes"?>
<Relationships xmlns="http://schemas.openxmlformats.org/package/2006/relationships"><Relationship Id="rId3" Type="http://schemas.openxmlformats.org/officeDocument/2006/relationships/hyperlink" Target="https://lms.cern.ch/ekp/servlet/ekp?CID=EKP000043535&amp;TX=FORMAT1&amp;BACKTOCATALOG=Y&amp;DECORATEPAGE=N" TargetMode="External"/><Relationship Id="rId2" Type="http://schemas.openxmlformats.org/officeDocument/2006/relationships/notesSlide" Target="../notesSlides/notesSlide46.xml"/><Relationship Id="rId1" Type="http://schemas.openxmlformats.org/officeDocument/2006/relationships/slideLayout" Target="../slideLayouts/slideLayout10.xml"/><Relationship Id="rId4" Type="http://schemas.openxmlformats.org/officeDocument/2006/relationships/image" Target="../media/image86.jpeg"/></Relationships>
</file>

<file path=ppt/slides/_rels/slide47.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47.xml"/><Relationship Id="rId1" Type="http://schemas.openxmlformats.org/officeDocument/2006/relationships/slideLayout" Target="../slideLayouts/slideLayout15.xml"/><Relationship Id="rId6" Type="http://schemas.openxmlformats.org/officeDocument/2006/relationships/image" Target="../media/image88.png"/><Relationship Id="rId5" Type="http://schemas.openxmlformats.org/officeDocument/2006/relationships/hyperlink" Target="https://alumni.cern/signup" TargetMode="External"/><Relationship Id="rId4" Type="http://schemas.openxmlformats.org/officeDocument/2006/relationships/image" Target="../media/image87.png"/></Relationships>
</file>

<file path=ppt/slides/_rels/slide48.xml.rels><?xml version="1.0" encoding="UTF-8" standalone="yes"?>
<Relationships xmlns="http://schemas.openxmlformats.org/package/2006/relationships"><Relationship Id="rId8" Type="http://schemas.openxmlformats.org/officeDocument/2006/relationships/image" Target="../media/image94.jpg"/><Relationship Id="rId3" Type="http://schemas.openxmlformats.org/officeDocument/2006/relationships/image" Target="../media/image89.jpeg"/><Relationship Id="rId7" Type="http://schemas.openxmlformats.org/officeDocument/2006/relationships/image" Target="../media/image93.jpeg"/><Relationship Id="rId2" Type="http://schemas.openxmlformats.org/officeDocument/2006/relationships/notesSlide" Target="../notesSlides/notesSlide48.xml"/><Relationship Id="rId1" Type="http://schemas.openxmlformats.org/officeDocument/2006/relationships/slideLayout" Target="../slideLayouts/slideLayout10.xml"/><Relationship Id="rId6" Type="http://schemas.openxmlformats.org/officeDocument/2006/relationships/image" Target="../media/image92.jpeg"/><Relationship Id="rId5" Type="http://schemas.openxmlformats.org/officeDocument/2006/relationships/image" Target="../media/image91.jpeg"/><Relationship Id="rId4" Type="http://schemas.openxmlformats.org/officeDocument/2006/relationships/image" Target="../media/image90.jpeg"/><Relationship Id="rId9" Type="http://schemas.openxmlformats.org/officeDocument/2006/relationships/image" Target="../media/image95.jpeg"/></Relationships>
</file>

<file path=ppt/slides/_rels/slide4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9.xml"/><Relationship Id="rId1" Type="http://schemas.openxmlformats.org/officeDocument/2006/relationships/slideLayout" Target="../slideLayouts/slideLayout10.xml"/><Relationship Id="rId5" Type="http://schemas.openxmlformats.org/officeDocument/2006/relationships/hyperlink" Target="https://hr.web.cern.ch/cerns-values-and-code-conduct" TargetMode="External"/><Relationship Id="rId4" Type="http://schemas.openxmlformats.org/officeDocument/2006/relationships/hyperlink" Target="https://cern.ch/codeofconduc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0.xml"/><Relationship Id="rId1" Type="http://schemas.openxmlformats.org/officeDocument/2006/relationships/slideLayout" Target="../slideLayouts/slideLayout7.xml"/><Relationship Id="rId5" Type="http://schemas.openxmlformats.org/officeDocument/2006/relationships/hyperlink" Target="https://hr.web.cern.ch/ethics" TargetMode="External"/><Relationship Id="rId4" Type="http://schemas.openxmlformats.org/officeDocument/2006/relationships/image" Target="../media/image98.png"/></Relationships>
</file>

<file path=ppt/slides/_rels/slide51.xml.rels><?xml version="1.0" encoding="UTF-8" standalone="yes"?>
<Relationships xmlns="http://schemas.openxmlformats.org/package/2006/relationships"><Relationship Id="rId8" Type="http://schemas.openxmlformats.org/officeDocument/2006/relationships/image" Target="../media/image100.jpeg"/><Relationship Id="rId3" Type="http://schemas.openxmlformats.org/officeDocument/2006/relationships/hyperlink" Target="https://cernphone.docs.cern.ch/install_cp/" TargetMode="External"/><Relationship Id="rId7" Type="http://schemas.openxmlformats.org/officeDocument/2006/relationships/image" Target="../media/image99.png"/><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hyperlink" Target="https://mattermost.web.cern.ch/signup_user_complete/?id=7ko15fz7b7fbzbtip7yb84y3xa" TargetMode="External"/><Relationship Id="rId4" Type="http://schemas.openxmlformats.org/officeDocument/2006/relationships/hyperlink" Target="https://cern.zoom.us/" TargetMode="External"/><Relationship Id="rId9" Type="http://schemas.openxmlformats.org/officeDocument/2006/relationships/image" Target="../media/image101.png"/></Relationships>
</file>

<file path=ppt/slides/_rels/slide52.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52.xml"/><Relationship Id="rId1" Type="http://schemas.openxmlformats.org/officeDocument/2006/relationships/slideLayout" Target="../slideLayouts/slideLayout14.xml"/><Relationship Id="rId4" Type="http://schemas.openxmlformats.org/officeDocument/2006/relationships/image" Target="../media/image102.png"/></Relationships>
</file>

<file path=ppt/slides/_rels/slide5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53.xml"/><Relationship Id="rId1" Type="http://schemas.openxmlformats.org/officeDocument/2006/relationships/slideLayout" Target="../slideLayouts/slideLayout15.xml"/><Relationship Id="rId5" Type="http://schemas.openxmlformats.org/officeDocument/2006/relationships/image" Target="../media/image105.png"/><Relationship Id="rId4" Type="http://schemas.openxmlformats.org/officeDocument/2006/relationships/image" Target="../media/image104.png"/></Relationships>
</file>

<file path=ppt/slides/_rels/slide54.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54.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106.png"/></Relationships>
</file>

<file path=ppt/slides/_rels/slide55.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55.xml"/><Relationship Id="rId1" Type="http://schemas.openxmlformats.org/officeDocument/2006/relationships/slideLayout" Target="../slideLayouts/slideLayout15.xml"/><Relationship Id="rId5" Type="http://schemas.microsoft.com/office/2007/relationships/hdphoto" Target="../media/hdphoto3.wdp"/><Relationship Id="rId4" Type="http://schemas.openxmlformats.org/officeDocument/2006/relationships/image" Target="../media/image108.png"/></Relationships>
</file>

<file path=ppt/slides/_rels/slide56.xml.rels><?xml version="1.0" encoding="UTF-8" standalone="yes"?>
<Relationships xmlns="http://schemas.openxmlformats.org/package/2006/relationships"><Relationship Id="rId8" Type="http://schemas.openxmlformats.org/officeDocument/2006/relationships/hyperlink" Target="https://indico.cern.ch/category/10150/" TargetMode="External"/><Relationship Id="rId3" Type="http://schemas.openxmlformats.org/officeDocument/2006/relationships/hyperlink" Target="https://lms.cern.ch/ekp/servlet/ekp?CID=EKP000043688&amp;TX=FORMAT1&amp;BACKTOCATALOG=Y&amp;DECORATEPAGE=N" TargetMode="External"/><Relationship Id="rId7" Type="http://schemas.openxmlformats.org/officeDocument/2006/relationships/hyperlink" Target="https://indico.cern.ch/category/14568/" TargetMode="External"/><Relationship Id="rId2" Type="http://schemas.openxmlformats.org/officeDocument/2006/relationships/notesSlide" Target="../notesSlides/notesSlide56.xml"/><Relationship Id="rId1" Type="http://schemas.openxmlformats.org/officeDocument/2006/relationships/slideLayout" Target="../slideLayouts/slideLayout7.xml"/><Relationship Id="rId6" Type="http://schemas.openxmlformats.org/officeDocument/2006/relationships/hyperlink" Target="https://indico.cern.ch/category/16898/" TargetMode="External"/><Relationship Id="rId5" Type="http://schemas.openxmlformats.org/officeDocument/2006/relationships/hyperlink" Target="https://indico.cern.ch/category/13631/" TargetMode="External"/><Relationship Id="rId4" Type="http://schemas.openxmlformats.org/officeDocument/2006/relationships/hyperlink" Target="https://lms.cern.ch/ekp/servlet/ekp?CID=EKP000044158&amp;TX=FORMAT1&amp;BACKTOCATALOG=Y&amp;DECORATEPAGE=N" TargetMode="Externa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hyperlink" Target="https://pixabay.com/en/trash-trashcan-bin-garbage-296726/" TargetMode="External"/><Relationship Id="rId4" Type="http://schemas.openxmlformats.org/officeDocument/2006/relationships/image" Target="../media/image110.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9.jpeg"/><Relationship Id="rId7" Type="http://schemas.openxmlformats.org/officeDocument/2006/relationships/hyperlink" Target="https://language-tandem.web.cern.ch/" TargetMode="External"/><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hyperlink" Target="https://lms.cern.ch/" TargetMode="External"/><Relationship Id="rId5" Type="http://schemas.openxmlformats.org/officeDocument/2006/relationships/image" Target="../media/image10.png"/><Relationship Id="rId4" Type="http://schemas.openxmlformats.org/officeDocument/2006/relationships/hyperlink" Target="https://lms.cern.ch/ekp/servlet/ekp?TX=STRUCTUREDCATALOG&amp;CAT=0"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60.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003" y="176492"/>
            <a:ext cx="9470003" cy="1261282"/>
          </a:xfrm>
        </p:spPr>
        <p:txBody>
          <a:bodyPr vert="horz" lIns="45720" tIns="45720" rIns="45720" bIns="45720" anchor="ctr">
            <a:noAutofit/>
          </a:bodyPr>
          <a:lstStyle/>
          <a:p>
            <a:r>
              <a:rPr lang="en-US" sz="3600" dirty="0">
                <a:solidFill>
                  <a:schemeClr val="tx1">
                    <a:lumMod val="60000"/>
                    <a:lumOff val="40000"/>
                  </a:schemeClr>
                </a:solidFill>
              </a:rPr>
              <a:t>Also: Tuesday 3</a:t>
            </a:r>
            <a:r>
              <a:rPr lang="en-US" sz="3600" baseline="30000" dirty="0">
                <a:solidFill>
                  <a:schemeClr val="tx1">
                    <a:lumMod val="60000"/>
                    <a:lumOff val="40000"/>
                  </a:schemeClr>
                </a:solidFill>
              </a:rPr>
              <a:t>rd</a:t>
            </a:r>
            <a:r>
              <a:rPr lang="en-US" sz="3600" dirty="0">
                <a:solidFill>
                  <a:schemeClr val="tx1">
                    <a:lumMod val="60000"/>
                    <a:lumOff val="40000"/>
                  </a:schemeClr>
                </a:solidFill>
              </a:rPr>
              <a:t> June</a:t>
            </a:r>
            <a:br>
              <a:rPr lang="en-US" sz="3600" baseline="30000" dirty="0">
                <a:solidFill>
                  <a:schemeClr val="tx1">
                    <a:lumMod val="60000"/>
                    <a:lumOff val="40000"/>
                  </a:schemeClr>
                </a:solidFill>
              </a:rPr>
            </a:br>
            <a:br>
              <a:rPr lang="en-US" sz="3600" baseline="30000" dirty="0">
                <a:solidFill>
                  <a:schemeClr val="tx1">
                    <a:lumMod val="60000"/>
                    <a:lumOff val="40000"/>
                  </a:schemeClr>
                </a:solidFill>
              </a:rPr>
            </a:br>
            <a:endParaRPr lang="en-GB" sz="36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6" name="Picture 5"/>
          <p:cNvPicPr>
            <a:picLocks noChangeAspect="1"/>
          </p:cNvPicPr>
          <p:nvPr/>
        </p:nvPicPr>
        <p:blipFill rotWithShape="1">
          <a:blip r:embed="rId3"/>
          <a:srcRect l="32614" t="10266" r="33298" b="10026"/>
          <a:stretch/>
        </p:blipFill>
        <p:spPr>
          <a:xfrm>
            <a:off x="347947" y="2383015"/>
            <a:ext cx="965008" cy="1186443"/>
          </a:xfrm>
          <a:prstGeom prst="rect">
            <a:avLst/>
          </a:prstGeom>
        </p:spPr>
      </p:pic>
      <p:pic>
        <p:nvPicPr>
          <p:cNvPr id="14" name="Picture 10" descr="RÃ©sultat de recherche d'images pour &quot;cern indico logo&quot;"/>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10524" y="1524952"/>
            <a:ext cx="1239853" cy="507728"/>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a:extLst>
              <a:ext uri="{FF2B5EF4-FFF2-40B4-BE49-F238E27FC236}">
                <a16:creationId xmlns:a16="http://schemas.microsoft.com/office/drawing/2014/main" id="{367E95AB-0173-D98A-76F1-28F479FC7ABB}"/>
              </a:ext>
            </a:extLst>
          </p:cNvPr>
          <p:cNvPicPr>
            <a:picLocks noChangeAspect="1"/>
          </p:cNvPicPr>
          <p:nvPr/>
        </p:nvPicPr>
        <p:blipFill>
          <a:blip r:embed="rId5"/>
          <a:stretch>
            <a:fillRect/>
          </a:stretch>
        </p:blipFill>
        <p:spPr>
          <a:xfrm>
            <a:off x="1553734" y="1121845"/>
            <a:ext cx="7268445" cy="2645199"/>
          </a:xfrm>
          <a:prstGeom prst="rect">
            <a:avLst/>
          </a:prstGeom>
        </p:spPr>
      </p:pic>
      <p:sp>
        <p:nvSpPr>
          <p:cNvPr id="13" name="Oval 12"/>
          <p:cNvSpPr/>
          <p:nvPr/>
        </p:nvSpPr>
        <p:spPr>
          <a:xfrm>
            <a:off x="7703682" y="1074362"/>
            <a:ext cx="825011" cy="525427"/>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9" name="Oval 8">
            <a:extLst>
              <a:ext uri="{FF2B5EF4-FFF2-40B4-BE49-F238E27FC236}">
                <a16:creationId xmlns:a16="http://schemas.microsoft.com/office/drawing/2014/main" id="{D16A67A7-B7BD-C07A-E7E5-286AE136E46B}"/>
              </a:ext>
            </a:extLst>
          </p:cNvPr>
          <p:cNvSpPr/>
          <p:nvPr/>
        </p:nvSpPr>
        <p:spPr>
          <a:xfrm>
            <a:off x="7649009" y="2132933"/>
            <a:ext cx="825011" cy="525427"/>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11" name="Oval 10">
            <a:extLst>
              <a:ext uri="{FF2B5EF4-FFF2-40B4-BE49-F238E27FC236}">
                <a16:creationId xmlns:a16="http://schemas.microsoft.com/office/drawing/2014/main" id="{2A55BB33-9FCA-E498-DB6F-DD7585DC2BB9}"/>
              </a:ext>
            </a:extLst>
          </p:cNvPr>
          <p:cNvSpPr/>
          <p:nvPr/>
        </p:nvSpPr>
        <p:spPr>
          <a:xfrm>
            <a:off x="7418539" y="2917586"/>
            <a:ext cx="825011" cy="525427"/>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704561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3443" y="982570"/>
            <a:ext cx="2967916" cy="2967916"/>
          </a:xfrm>
          <a:prstGeom prst="rect">
            <a:avLst/>
          </a:prstGeom>
        </p:spPr>
      </p:pic>
      <p:sp>
        <p:nvSpPr>
          <p:cNvPr id="5" name="TextBox 4"/>
          <p:cNvSpPr txBox="1"/>
          <p:nvPr/>
        </p:nvSpPr>
        <p:spPr>
          <a:xfrm>
            <a:off x="739472" y="1578916"/>
            <a:ext cx="4277801" cy="1569660"/>
          </a:xfrm>
          <a:prstGeom prst="rect">
            <a:avLst/>
          </a:prstGeom>
          <a:noFill/>
        </p:spPr>
        <p:txBody>
          <a:bodyPr wrap="square" rtlCol="0">
            <a:spAutoFit/>
          </a:bodyPr>
          <a:lstStyle/>
          <a:p>
            <a:r>
              <a:rPr lang="en-US" sz="3200" dirty="0"/>
              <a:t>Ready to learn</a:t>
            </a:r>
          </a:p>
          <a:p>
            <a:r>
              <a:rPr lang="en-US" sz="3200" dirty="0"/>
              <a:t>more about CERN </a:t>
            </a:r>
          </a:p>
          <a:p>
            <a:r>
              <a:rPr lang="en-US" sz="3200" dirty="0"/>
              <a:t>with a quiz?</a:t>
            </a:r>
            <a:endParaRPr lang="en-GB" sz="3200" dirty="0"/>
          </a:p>
        </p:txBody>
      </p:sp>
    </p:spTree>
    <p:extLst>
      <p:ext uri="{BB962C8B-B14F-4D97-AF65-F5344CB8AC3E}">
        <p14:creationId xmlns:p14="http://schemas.microsoft.com/office/powerpoint/2010/main" val="1261914076"/>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082" y="175120"/>
            <a:ext cx="7232960" cy="705332"/>
          </a:xfrm>
        </p:spPr>
        <p:txBody>
          <a:bodyPr>
            <a:normAutofit fontScale="90000"/>
          </a:bodyPr>
          <a:lstStyle/>
          <a:p>
            <a:r>
              <a:rPr lang="fr-CH">
                <a:solidFill>
                  <a:schemeClr val="tx1">
                    <a:lumMod val="60000"/>
                    <a:lumOff val="40000"/>
                  </a:schemeClr>
                </a:solidFill>
              </a:rPr>
              <a:t>Quiz – voting clickers</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423081" y="951570"/>
            <a:ext cx="5709864" cy="3371850"/>
          </a:xfrm>
        </p:spPr>
        <p:txBody>
          <a:bodyPr>
            <a:normAutofit/>
          </a:bodyPr>
          <a:lstStyle/>
          <a:p>
            <a:pPr marL="27432" indent="0">
              <a:buNone/>
            </a:pPr>
            <a:endParaRPr lang="fr-CH" sz="2800" b="1" dirty="0"/>
          </a:p>
          <a:p>
            <a:pPr marL="27432" indent="0">
              <a:buNone/>
            </a:pPr>
            <a:endParaRPr lang="fr-CH" sz="2800" b="1" dirty="0"/>
          </a:p>
          <a:p>
            <a:pPr marL="27432" indent="0">
              <a:buNone/>
            </a:pPr>
            <a:r>
              <a:rPr lang="fr-CH" sz="2800" b="1" dirty="0"/>
              <a:t>Team </a:t>
            </a:r>
            <a:r>
              <a:rPr lang="fr-CH" sz="2800" b="1" dirty="0" err="1"/>
              <a:t>work</a:t>
            </a:r>
            <a:r>
              <a:rPr lang="fr-CH" sz="2800" b="1" dirty="0"/>
              <a:t>!</a:t>
            </a:r>
            <a:br>
              <a:rPr lang="fr-CH" sz="2100" dirty="0"/>
            </a:br>
            <a:r>
              <a:rPr lang="fr-CH" sz="2100" dirty="0"/>
              <a:t>One </a:t>
            </a:r>
            <a:r>
              <a:rPr lang="fr-CH" sz="2100" dirty="0" err="1"/>
              <a:t>clicker</a:t>
            </a:r>
            <a:r>
              <a:rPr lang="fr-CH" sz="2100" dirty="0"/>
              <a:t> for 2 or 3 people</a:t>
            </a:r>
          </a:p>
          <a:p>
            <a:pPr marL="27432" indent="0">
              <a:buNone/>
            </a:pPr>
            <a:r>
              <a:rPr lang="fr-CH" sz="2100" dirty="0" err="1"/>
              <a:t>Get</a:t>
            </a:r>
            <a:r>
              <a:rPr lang="fr-CH" sz="2100" dirty="0"/>
              <a:t> </a:t>
            </a:r>
            <a:r>
              <a:rPr lang="fr-CH" sz="2100" dirty="0" err="1"/>
              <a:t>together</a:t>
            </a:r>
            <a:r>
              <a:rPr lang="fr-CH" sz="2100" dirty="0"/>
              <a:t>!</a:t>
            </a:r>
          </a:p>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7" name="Slide Number Placeholder 6"/>
          <p:cNvSpPr>
            <a:spLocks noGrp="1"/>
          </p:cNvSpPr>
          <p:nvPr>
            <p:ph type="sldNum" sz="quarter" idx="10"/>
          </p:nvPr>
        </p:nvSpPr>
        <p:spPr/>
        <p:txBody>
          <a:bodyPr/>
          <a:lstStyle/>
          <a:p>
            <a:fld id="{17918391-D411-FE40-AAD7-861AE5233E0E}" type="slidenum">
              <a:rPr lang="en-US" smtClean="0"/>
              <a:pPr/>
              <a:t>12</a:t>
            </a:fld>
            <a:endParaRPr lang="en-US" dirty="0"/>
          </a:p>
        </p:txBody>
      </p:sp>
      <p:pic>
        <p:nvPicPr>
          <p:cNvPr id="13" name="Picture 12" descr="A close-up of a device&#10;&#10;Description automatically generated with medium confidence">
            <a:extLst>
              <a:ext uri="{FF2B5EF4-FFF2-40B4-BE49-F238E27FC236}">
                <a16:creationId xmlns:a16="http://schemas.microsoft.com/office/drawing/2014/main" id="{1C72ECC3-B701-AD3E-5BDE-294F6D9AF9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5407" y="820080"/>
            <a:ext cx="2120635" cy="3530159"/>
          </a:xfrm>
          <a:prstGeom prst="rect">
            <a:avLst/>
          </a:prstGeom>
        </p:spPr>
      </p:pic>
    </p:spTree>
    <p:extLst>
      <p:ext uri="{BB962C8B-B14F-4D97-AF65-F5344CB8AC3E}">
        <p14:creationId xmlns:p14="http://schemas.microsoft.com/office/powerpoint/2010/main" val="827043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390" y="175120"/>
            <a:ext cx="7126652" cy="705332"/>
          </a:xfrm>
        </p:spPr>
        <p:txBody>
          <a:bodyPr>
            <a:normAutofit fontScale="90000"/>
          </a:bodyPr>
          <a:lstStyle/>
          <a:p>
            <a:r>
              <a:rPr lang="fr-CH" dirty="0">
                <a:solidFill>
                  <a:schemeClr val="tx1">
                    <a:lumMod val="60000"/>
                    <a:lumOff val="40000"/>
                  </a:schemeClr>
                </a:solidFill>
              </a:rPr>
              <a:t>How to </a:t>
            </a:r>
            <a:r>
              <a:rPr lang="fr-CH" dirty="0" err="1">
                <a:solidFill>
                  <a:schemeClr val="tx1">
                    <a:lumMod val="60000"/>
                    <a:lumOff val="40000"/>
                  </a:schemeClr>
                </a:solidFill>
              </a:rPr>
              <a:t>answer</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489281" y="944752"/>
            <a:ext cx="8165438" cy="3520699"/>
          </a:xfrm>
        </p:spPr>
        <p:txBody>
          <a:bodyPr>
            <a:normAutofit/>
          </a:bodyPr>
          <a:lstStyle/>
          <a:p>
            <a:pPr marL="27432" indent="0">
              <a:buNone/>
            </a:pPr>
            <a:r>
              <a:rPr lang="fr-CH" sz="2100" dirty="0"/>
              <a:t>Question </a:t>
            </a:r>
            <a:r>
              <a:rPr lang="fr-CH" sz="2100" dirty="0" err="1"/>
              <a:t>with</a:t>
            </a:r>
            <a:r>
              <a:rPr lang="fr-CH" sz="2100" dirty="0"/>
              <a:t> </a:t>
            </a:r>
            <a:r>
              <a:rPr lang="fr-CH" sz="2100" b="1" dirty="0" err="1">
                <a:solidFill>
                  <a:srgbClr val="92D050"/>
                </a:solidFill>
              </a:rPr>
              <a:t>only</a:t>
            </a:r>
            <a:r>
              <a:rPr lang="fr-CH" sz="2100" b="1" dirty="0">
                <a:solidFill>
                  <a:srgbClr val="92D050"/>
                </a:solidFill>
              </a:rPr>
              <a:t> one correct </a:t>
            </a:r>
            <a:r>
              <a:rPr lang="fr-CH" sz="2100" dirty="0" err="1"/>
              <a:t>answer</a:t>
            </a:r>
            <a:r>
              <a:rPr lang="fr-CH" sz="2100" b="1" dirty="0">
                <a:solidFill>
                  <a:srgbClr val="92D050"/>
                </a:solidFill>
              </a:rPr>
              <a:t> </a:t>
            </a:r>
          </a:p>
          <a:p>
            <a:pPr lvl="1">
              <a:buFont typeface="Wingdings" panose="05000000000000000000" pitchFamily="2" charset="2"/>
              <a:buChar char="ü"/>
            </a:pPr>
            <a:r>
              <a:rPr lang="fr-CH" sz="1800" dirty="0"/>
              <a:t>	Click on the </a:t>
            </a:r>
            <a:r>
              <a:rPr lang="fr-CH" sz="1800" dirty="0" err="1"/>
              <a:t>number</a:t>
            </a:r>
            <a:r>
              <a:rPr lang="fr-CH" sz="1800" dirty="0"/>
              <a:t> of </a:t>
            </a:r>
            <a:r>
              <a:rPr lang="fr-CH" sz="1800" dirty="0" err="1"/>
              <a:t>your</a:t>
            </a:r>
            <a:r>
              <a:rPr lang="fr-CH" sz="1800" dirty="0"/>
              <a:t> </a:t>
            </a:r>
            <a:r>
              <a:rPr lang="fr-CH" sz="1800" dirty="0" err="1"/>
              <a:t>choice</a:t>
            </a:r>
            <a:r>
              <a:rPr lang="fr-CH" sz="1800" dirty="0"/>
              <a:t> – </a:t>
            </a:r>
            <a:r>
              <a:rPr lang="fr-CH" sz="1800" dirty="0" err="1"/>
              <a:t>blinks</a:t>
            </a:r>
            <a:r>
              <a:rPr lang="fr-CH" sz="1800" dirty="0"/>
              <a:t> green</a:t>
            </a:r>
          </a:p>
          <a:p>
            <a:pPr lvl="1">
              <a:buFont typeface="Wingdings" panose="05000000000000000000" pitchFamily="2" charset="2"/>
              <a:buChar char="v"/>
            </a:pPr>
            <a:r>
              <a:rPr lang="fr-CH" sz="1800" dirty="0" err="1"/>
              <a:t>Mistake</a:t>
            </a:r>
            <a:r>
              <a:rPr lang="fr-CH" sz="1800" dirty="0"/>
              <a:t>? Just enter </a:t>
            </a:r>
            <a:r>
              <a:rPr lang="fr-CH" sz="1800" dirty="0" err="1"/>
              <a:t>your</a:t>
            </a:r>
            <a:r>
              <a:rPr lang="fr-CH" sz="1800" dirty="0"/>
              <a:t> new </a:t>
            </a:r>
            <a:r>
              <a:rPr lang="fr-CH" sz="1800" dirty="0" err="1"/>
              <a:t>choice</a:t>
            </a:r>
            <a:r>
              <a:rPr lang="fr-CH" sz="1800" dirty="0"/>
              <a:t> – </a:t>
            </a:r>
            <a:r>
              <a:rPr lang="fr-CH" sz="1800" dirty="0" err="1"/>
              <a:t>blinks</a:t>
            </a:r>
            <a:r>
              <a:rPr lang="fr-CH" sz="1800" dirty="0"/>
              <a:t> green </a:t>
            </a:r>
          </a:p>
          <a:p>
            <a:pPr lvl="1"/>
            <a:endParaRPr lang="fr-CH" sz="2100" dirty="0"/>
          </a:p>
          <a:p>
            <a:pPr marL="27432" indent="0">
              <a:buNone/>
            </a:pPr>
            <a:r>
              <a:rPr lang="fr-CH" sz="2100" dirty="0"/>
              <a:t>Question </a:t>
            </a:r>
            <a:r>
              <a:rPr lang="fr-CH" sz="2100" dirty="0" err="1"/>
              <a:t>with</a:t>
            </a:r>
            <a:r>
              <a:rPr lang="fr-CH" sz="2100" dirty="0"/>
              <a:t> </a:t>
            </a:r>
            <a:r>
              <a:rPr lang="fr-CH" sz="2100" b="1" dirty="0" err="1">
                <a:solidFill>
                  <a:srgbClr val="92D050"/>
                </a:solidFill>
              </a:rPr>
              <a:t>several</a:t>
            </a:r>
            <a:r>
              <a:rPr lang="fr-CH" sz="2100" b="1" dirty="0">
                <a:solidFill>
                  <a:srgbClr val="92D050"/>
                </a:solidFill>
              </a:rPr>
              <a:t> correct </a:t>
            </a:r>
            <a:r>
              <a:rPr lang="fr-CH" sz="2100" dirty="0" err="1"/>
              <a:t>answers</a:t>
            </a:r>
            <a:endParaRPr lang="fr-CH" sz="2100" dirty="0"/>
          </a:p>
          <a:p>
            <a:pPr lvl="1">
              <a:buFont typeface="Wingdings" panose="05000000000000000000" pitchFamily="2" charset="2"/>
              <a:buChar char="ü"/>
            </a:pPr>
            <a:r>
              <a:rPr lang="fr-CH" sz="1800" dirty="0"/>
              <a:t>Click on the </a:t>
            </a:r>
            <a:r>
              <a:rPr lang="fr-CH" sz="1800" dirty="0" err="1"/>
              <a:t>different</a:t>
            </a:r>
            <a:r>
              <a:rPr lang="fr-CH" sz="1800" dirty="0"/>
              <a:t> </a:t>
            </a:r>
            <a:r>
              <a:rPr lang="fr-CH" sz="1800" dirty="0" err="1"/>
              <a:t>numbers</a:t>
            </a:r>
            <a:r>
              <a:rPr lang="fr-CH" sz="1800" dirty="0"/>
              <a:t> of </a:t>
            </a:r>
            <a:r>
              <a:rPr lang="fr-CH" sz="1800" dirty="0" err="1"/>
              <a:t>your</a:t>
            </a:r>
            <a:r>
              <a:rPr lang="fr-CH" sz="1800" dirty="0"/>
              <a:t> </a:t>
            </a:r>
            <a:r>
              <a:rPr lang="fr-CH" sz="1800" dirty="0" err="1"/>
              <a:t>choice</a:t>
            </a:r>
            <a:endParaRPr lang="fr-CH" sz="1800" dirty="0"/>
          </a:p>
          <a:p>
            <a:pPr marL="448056" lvl="1" indent="0">
              <a:buNone/>
            </a:pPr>
            <a:r>
              <a:rPr lang="fr-CH" sz="1800" dirty="0"/>
              <a:t>	</a:t>
            </a:r>
            <a:r>
              <a:rPr lang="fr-CH" sz="1800" dirty="0" err="1"/>
              <a:t>Blinks</a:t>
            </a:r>
            <a:r>
              <a:rPr lang="fr-CH" sz="1800" dirty="0"/>
              <a:t> green on </a:t>
            </a:r>
            <a:r>
              <a:rPr lang="fr-CH" sz="1800" dirty="0" err="1"/>
              <a:t>every</a:t>
            </a:r>
            <a:r>
              <a:rPr lang="fr-CH" sz="1800" dirty="0"/>
              <a:t> entry</a:t>
            </a:r>
          </a:p>
          <a:p>
            <a:pPr lvl="1">
              <a:buFont typeface="Wingdings" panose="05000000000000000000" pitchFamily="2" charset="2"/>
              <a:buChar char="v"/>
            </a:pPr>
            <a:r>
              <a:rPr lang="fr-CH" sz="1800" dirty="0" err="1"/>
              <a:t>Mistake</a:t>
            </a:r>
            <a:r>
              <a:rPr lang="fr-CH" sz="1800" dirty="0"/>
              <a:t>? </a:t>
            </a:r>
            <a:r>
              <a:rPr lang="fr-CH" sz="1800" b="1" dirty="0"/>
              <a:t>Reset</a:t>
            </a:r>
            <a:r>
              <a:rPr lang="fr-CH" sz="1800" dirty="0"/>
              <a:t> </a:t>
            </a:r>
            <a:r>
              <a:rPr lang="fr-CH" sz="1800" dirty="0" err="1"/>
              <a:t>response</a:t>
            </a:r>
            <a:r>
              <a:rPr lang="fr-CH" sz="1800" dirty="0"/>
              <a:t> by pressing on </a:t>
            </a:r>
            <a:r>
              <a:rPr lang="fr-CH" sz="1800" dirty="0" err="1"/>
              <a:t>button</a:t>
            </a:r>
            <a:r>
              <a:rPr lang="fr-CH" sz="1800" dirty="0"/>
              <a:t> ’10’</a:t>
            </a:r>
            <a:r>
              <a:rPr lang="fr-CH" sz="1600" dirty="0"/>
              <a:t> </a:t>
            </a:r>
          </a:p>
          <a:p>
            <a:pPr marL="448056" lvl="1" indent="0">
              <a:buNone/>
            </a:pPr>
            <a:r>
              <a:rPr lang="fr-CH" sz="1600" dirty="0"/>
              <a:t>	</a:t>
            </a:r>
            <a:r>
              <a:rPr lang="fr-CH" sz="1800" dirty="0" err="1"/>
              <a:t>Blinks</a:t>
            </a:r>
            <a:r>
              <a:rPr lang="fr-CH" sz="1800" dirty="0"/>
              <a:t> </a:t>
            </a:r>
            <a:r>
              <a:rPr lang="fr-CH" sz="1800" dirty="0" err="1"/>
              <a:t>red</a:t>
            </a:r>
            <a:r>
              <a:rPr lang="fr-CH" sz="1800" dirty="0"/>
              <a:t>. </a:t>
            </a:r>
            <a:r>
              <a:rPr lang="fr-CH" sz="1800" dirty="0" err="1"/>
              <a:t>Now</a:t>
            </a:r>
            <a:r>
              <a:rPr lang="fr-CH" sz="1800" dirty="0"/>
              <a:t> enter all </a:t>
            </a:r>
            <a:r>
              <a:rPr lang="fr-CH" sz="1800" dirty="0" err="1"/>
              <a:t>your</a:t>
            </a:r>
            <a:r>
              <a:rPr lang="fr-CH" sz="1800" dirty="0"/>
              <a:t> </a:t>
            </a:r>
            <a:r>
              <a:rPr lang="fr-CH" sz="1800" dirty="0" err="1"/>
              <a:t>answers</a:t>
            </a:r>
            <a:r>
              <a:rPr lang="fr-CH" sz="1800" dirty="0"/>
              <a:t> </a:t>
            </a:r>
            <a:r>
              <a:rPr lang="fr-CH" sz="1800" dirty="0" err="1"/>
              <a:t>again</a:t>
            </a:r>
            <a:endParaRPr lang="fr-CH" sz="1800" dirty="0"/>
          </a:p>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8" name="Slide Number Placeholder 7"/>
          <p:cNvSpPr>
            <a:spLocks noGrp="1"/>
          </p:cNvSpPr>
          <p:nvPr>
            <p:ph type="sldNum" sz="quarter" idx="10"/>
          </p:nvPr>
        </p:nvSpPr>
        <p:spPr/>
        <p:txBody>
          <a:bodyPr/>
          <a:lstStyle/>
          <a:p>
            <a:fld id="{17918391-D411-FE40-AAD7-861AE5233E0E}" type="slidenum">
              <a:rPr lang="en-US" smtClean="0"/>
              <a:pPr/>
              <a:t>13</a:t>
            </a:fld>
            <a:endParaRPr lang="en-US" dirty="0"/>
          </a:p>
        </p:txBody>
      </p:sp>
      <p:pic>
        <p:nvPicPr>
          <p:cNvPr id="12" name="Picture 11" descr="A close-up of a device&#10;&#10;Description automatically generated with medium confidence">
            <a:extLst>
              <a:ext uri="{FF2B5EF4-FFF2-40B4-BE49-F238E27FC236}">
                <a16:creationId xmlns:a16="http://schemas.microsoft.com/office/drawing/2014/main" id="{EB1A6AC0-A9F0-6333-1502-A3FCA8F654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5730" y="555206"/>
            <a:ext cx="2120635" cy="3530159"/>
          </a:xfrm>
          <a:prstGeom prst="rect">
            <a:avLst/>
          </a:prstGeom>
        </p:spPr>
      </p:pic>
      <p:sp>
        <p:nvSpPr>
          <p:cNvPr id="13" name="Sun 12">
            <a:extLst>
              <a:ext uri="{FF2B5EF4-FFF2-40B4-BE49-F238E27FC236}">
                <a16:creationId xmlns:a16="http://schemas.microsoft.com/office/drawing/2014/main" id="{8A082E8C-9BDE-0A5D-DD19-4572978F1A56}"/>
              </a:ext>
            </a:extLst>
          </p:cNvPr>
          <p:cNvSpPr/>
          <p:nvPr/>
        </p:nvSpPr>
        <p:spPr>
          <a:xfrm>
            <a:off x="7648832" y="1281573"/>
            <a:ext cx="231785" cy="243281"/>
          </a:xfrm>
          <a:prstGeom prst="sun">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Sun 14">
            <a:extLst>
              <a:ext uri="{FF2B5EF4-FFF2-40B4-BE49-F238E27FC236}">
                <a16:creationId xmlns:a16="http://schemas.microsoft.com/office/drawing/2014/main" id="{238A3650-D9A6-1632-00C6-0B7D40257B9B}"/>
              </a:ext>
            </a:extLst>
          </p:cNvPr>
          <p:cNvSpPr/>
          <p:nvPr/>
        </p:nvSpPr>
        <p:spPr>
          <a:xfrm>
            <a:off x="7645181" y="1298813"/>
            <a:ext cx="231785" cy="243281"/>
          </a:xfrm>
          <a:prstGeom prst="su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58624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35" presetClass="emph" presetSubtype="0" repeatCount="indefinite" fill="hold" grpId="0" nodeType="withEffect">
                                  <p:stCondLst>
                                    <p:cond delay="0"/>
                                  </p:stCondLst>
                                  <p:endCondLst>
                                    <p:cond evt="onNext" delay="0">
                                      <p:tgtEl>
                                        <p:sldTgt/>
                                      </p:tgtEl>
                                    </p:cond>
                                  </p:endCondLst>
                                  <p:childTnLst>
                                    <p:anim calcmode="discrete" valueType="str">
                                      <p:cBhvr>
                                        <p:cTn id="16" dur="1000" fill="hold"/>
                                        <p:tgtEl>
                                          <p:spTgt spid="13"/>
                                        </p:tgtEl>
                                        <p:attrNameLst>
                                          <p:attrName>style.visibility</p:attrName>
                                        </p:attrNameLst>
                                      </p:cBhvr>
                                      <p:tavLst>
                                        <p:tav tm="0">
                                          <p:val>
                                            <p:strVal val="hidden"/>
                                          </p:val>
                                        </p:tav>
                                        <p:tav tm="50000">
                                          <p:val>
                                            <p:strVal val="visible"/>
                                          </p:val>
                                        </p:tav>
                                      </p:tavLst>
                                    </p:anim>
                                  </p:childTnLst>
                                </p:cTn>
                              </p:par>
                              <p:par>
                                <p:cTn id="17" presetID="1" presetClass="entr" presetSubtype="0" fill="hold" nodeType="withEffect">
                                  <p:stCondLst>
                                    <p:cond delay="0"/>
                                  </p:stCondLst>
                                  <p:childTnLst>
                                    <p:set>
                                      <p:cBhvr>
                                        <p:cTn id="18" dur="1" fill="hold">
                                          <p:stCondLst>
                                            <p:cond delay="0"/>
                                          </p:stCondLst>
                                        </p:cTn>
                                        <p:tgtEl>
                                          <p:spTgt spid="10">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3"/>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10">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8" end="8"/>
                                            </p:txEl>
                                          </p:spTgt>
                                        </p:tgtEl>
                                        <p:attrNameLst>
                                          <p:attrName>style.visibility</p:attrName>
                                        </p:attrNameLst>
                                      </p:cBhvr>
                                      <p:to>
                                        <p:strVal val="visible"/>
                                      </p:to>
                                    </p:set>
                                  </p:childTnLst>
                                </p:cTn>
                              </p:par>
                              <p:par>
                                <p:cTn id="33" presetID="1" presetClass="entr" presetSubtype="0" fill="hold" grpId="1"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35" presetClass="emph" presetSubtype="0" repeatCount="indefinite" fill="hold" grpId="0" nodeType="withEffect">
                                  <p:stCondLst>
                                    <p:cond delay="0"/>
                                  </p:stCondLst>
                                  <p:endCondLst>
                                    <p:cond evt="onNext" delay="0">
                                      <p:tgtEl>
                                        <p:sldTgt/>
                                      </p:tgtEl>
                                    </p:cond>
                                  </p:endCondLst>
                                  <p:childTnLst>
                                    <p:anim calcmode="discrete" valueType="str">
                                      <p:cBhvr>
                                        <p:cTn id="36" dur="1000" fill="hold"/>
                                        <p:tgtEl>
                                          <p:spTgt spid="1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P spid="15" grpId="0" animBg="1"/>
      <p:bldP spid="1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10460" y="68621"/>
            <a:ext cx="2862316" cy="800703"/>
          </a:xfrm>
        </p:spPr>
        <p:txBody>
          <a:bodyPr>
            <a:normAutofit fontScale="90000"/>
          </a:bodyPr>
          <a:lstStyle/>
          <a:p>
            <a:r>
              <a:rPr lang="en-US" dirty="0"/>
              <a:t>CERN Map</a:t>
            </a:r>
            <a:endParaRPr lang="en-GB" dirty="0"/>
          </a:p>
        </p:txBody>
      </p:sp>
      <p:pic>
        <p:nvPicPr>
          <p:cNvPr id="5" name="Picture 4"/>
          <p:cNvPicPr>
            <a:picLocks noChangeAspect="1"/>
          </p:cNvPicPr>
          <p:nvPr/>
        </p:nvPicPr>
        <p:blipFill>
          <a:blip r:embed="rId3"/>
          <a:stretch>
            <a:fillRect/>
          </a:stretch>
        </p:blipFill>
        <p:spPr>
          <a:xfrm>
            <a:off x="1612699" y="972448"/>
            <a:ext cx="5877123" cy="3309684"/>
          </a:xfrm>
          <a:prstGeom prst="rect">
            <a:avLst/>
          </a:prstGeom>
        </p:spPr>
      </p:pic>
      <p:pic>
        <p:nvPicPr>
          <p:cNvPr id="6" name="Picture 5"/>
          <p:cNvPicPr>
            <a:picLocks noChangeAspect="1"/>
          </p:cNvPicPr>
          <p:nvPr/>
        </p:nvPicPr>
        <p:blipFill>
          <a:blip r:embed="rId4"/>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1302191359"/>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5E421E-F955-38D1-FF33-4E6F2A67231E}"/>
              </a:ext>
            </a:extLst>
          </p:cNvPr>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6" name="Picture 5" descr="A screen shot of a cell phone&#10;&#10;Description automatically generated">
            <a:extLst>
              <a:ext uri="{FF2B5EF4-FFF2-40B4-BE49-F238E27FC236}">
                <a16:creationId xmlns:a16="http://schemas.microsoft.com/office/drawing/2014/main" id="{06DE4096-B56F-6BE8-4CFF-73820EFE34C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473790" y="155552"/>
            <a:ext cx="2231435" cy="4250186"/>
          </a:xfrm>
          <a:prstGeom prst="rect">
            <a:avLst/>
          </a:prstGeom>
        </p:spPr>
      </p:pic>
      <p:pic>
        <p:nvPicPr>
          <p:cNvPr id="8" name="Picture 7" descr="A qr code on a white background&#10;&#10;Description automatically generated">
            <a:extLst>
              <a:ext uri="{FF2B5EF4-FFF2-40B4-BE49-F238E27FC236}">
                <a16:creationId xmlns:a16="http://schemas.microsoft.com/office/drawing/2014/main" id="{490A3530-D8E5-658E-108F-83F3361D5167}"/>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922684" y="2905801"/>
            <a:ext cx="1349493" cy="1337310"/>
          </a:xfrm>
          <a:prstGeom prst="rect">
            <a:avLst/>
          </a:prstGeom>
        </p:spPr>
      </p:pic>
      <p:sp>
        <p:nvSpPr>
          <p:cNvPr id="9" name="TextBox 8">
            <a:extLst>
              <a:ext uri="{FF2B5EF4-FFF2-40B4-BE49-F238E27FC236}">
                <a16:creationId xmlns:a16="http://schemas.microsoft.com/office/drawing/2014/main" id="{E0A860E3-6548-BD0B-668A-6A2E5623E6DF}"/>
              </a:ext>
            </a:extLst>
          </p:cNvPr>
          <p:cNvSpPr txBox="1"/>
          <p:nvPr/>
        </p:nvSpPr>
        <p:spPr>
          <a:xfrm>
            <a:off x="4959077" y="609841"/>
            <a:ext cx="3685649" cy="1785104"/>
          </a:xfrm>
          <a:prstGeom prst="rect">
            <a:avLst/>
          </a:prstGeom>
          <a:noFill/>
        </p:spPr>
        <p:txBody>
          <a:bodyPr wrap="square" rtlCol="0">
            <a:spAutoFit/>
          </a:bodyPr>
          <a:lstStyle/>
          <a:p>
            <a:r>
              <a:rPr lang="en-US" sz="2800" b="1" dirty="0">
                <a:solidFill>
                  <a:srgbClr val="92D050"/>
                </a:solidFill>
              </a:rPr>
              <a:t>New</a:t>
            </a:r>
            <a:br>
              <a:rPr lang="en-US" sz="2800" b="1" dirty="0"/>
            </a:br>
            <a:r>
              <a:rPr lang="en-US" sz="2800" b="1" dirty="0"/>
              <a:t>CERN Campus app</a:t>
            </a:r>
            <a:br>
              <a:rPr lang="en-US" dirty="0"/>
            </a:br>
            <a:br>
              <a:rPr lang="en-US" dirty="0"/>
            </a:br>
            <a:r>
              <a:rPr lang="en-GB" dirty="0"/>
              <a:t>centralises all most important campus services in one place</a:t>
            </a:r>
          </a:p>
        </p:txBody>
      </p:sp>
    </p:spTree>
    <p:extLst>
      <p:ext uri="{BB962C8B-B14F-4D97-AF65-F5344CB8AC3E}">
        <p14:creationId xmlns:p14="http://schemas.microsoft.com/office/powerpoint/2010/main" val="2953971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841052"/>
            <a:ext cx="8229600" cy="285780"/>
          </a:xfrm>
        </p:spPr>
        <p:txBody>
          <a:bodyPr>
            <a:normAutofit fontScale="47500" lnSpcReduction="20000"/>
          </a:bodyPr>
          <a:lstStyle/>
          <a:p>
            <a:pPr marL="36576" indent="0">
              <a:buNone/>
            </a:pPr>
            <a:r>
              <a:rPr lang="en-US" dirty="0">
                <a:hlinkClick r:id="rId3"/>
              </a:rPr>
              <a:t>https://visit.cern/globe</a:t>
            </a:r>
            <a:endParaRPr lang="en-GB" dirty="0"/>
          </a:p>
        </p:txBody>
      </p:sp>
      <p:pic>
        <p:nvPicPr>
          <p:cNvPr id="5" name="Picture 4"/>
          <p:cNvPicPr>
            <a:picLocks noChangeAspect="1"/>
          </p:cNvPicPr>
          <p:nvPr/>
        </p:nvPicPr>
        <p:blipFill>
          <a:blip r:embed="rId4"/>
          <a:stretch>
            <a:fillRect/>
          </a:stretch>
        </p:blipFill>
        <p:spPr>
          <a:xfrm>
            <a:off x="180473" y="376739"/>
            <a:ext cx="3827361" cy="2546935"/>
          </a:xfrm>
          <a:prstGeom prst="rect">
            <a:avLst/>
          </a:prstGeom>
        </p:spPr>
      </p:pic>
      <p:pic>
        <p:nvPicPr>
          <p:cNvPr id="6" name="Picture 5"/>
          <p:cNvPicPr>
            <a:picLocks noChangeAspect="1"/>
          </p:cNvPicPr>
          <p:nvPr/>
        </p:nvPicPr>
        <p:blipFill>
          <a:blip r:embed="rId5"/>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16</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3487644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923330"/>
          </a:xfrm>
          <a:prstGeom prst="rect">
            <a:avLst/>
          </a:prstGeom>
          <a:noFill/>
          <a:ln w="3175">
            <a:solidFill>
              <a:schemeClr val="tx1"/>
            </a:solidFill>
          </a:ln>
        </p:spPr>
        <p:txBody>
          <a:bodyPr wrap="square" lIns="91440" tIns="45720" rIns="91440" bIns="45720" rtlCol="0" anchor="t">
            <a:spAutoFit/>
          </a:bodyPr>
          <a:lstStyle/>
          <a:p>
            <a:r>
              <a:rPr lang="en-GB" dirty="0"/>
              <a:t>Fellows/ Graduates</a:t>
            </a:r>
          </a:p>
          <a:p>
            <a:r>
              <a:rPr lang="en-GB" dirty="0"/>
              <a:t>~ 1000</a:t>
            </a:r>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2 670</a:t>
            </a:r>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12 370</a:t>
            </a:r>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990</a:t>
            </a:r>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520</a:t>
            </a:r>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3 670</a:t>
            </a:r>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13 880</a:t>
            </a:r>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~17 550</a:t>
            </a:r>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38513" y="3425978"/>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073031" y="336858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3" name="Picture 2" descr="The Ten Typical Associates at Work - Business Buzz">
            <a:extLst>
              <a:ext uri="{FF2B5EF4-FFF2-40B4-BE49-F238E27FC236}">
                <a16:creationId xmlns:a16="http://schemas.microsoft.com/office/drawing/2014/main" id="{D64834EF-6478-6C4E-CCC5-4B769A5B2C3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04219" y="3425978"/>
            <a:ext cx="1015804" cy="760672"/>
          </a:xfrm>
          <a:prstGeom prst="rect">
            <a:avLst/>
          </a:prstGeom>
        </p:spPr>
      </p:pic>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7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37"/>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2024</a:t>
            </a:r>
          </a:p>
          <a:p>
            <a:pPr marL="27432"/>
            <a:br>
              <a:rPr lang="en-US" sz="1350" dirty="0"/>
            </a:br>
            <a:r>
              <a:rPr lang="en-US" sz="1600" b="1" dirty="0">
                <a:solidFill>
                  <a:srgbClr val="00B0F0"/>
                </a:solidFill>
              </a:rPr>
              <a:t>Member State contributions </a:t>
            </a:r>
            <a:r>
              <a:rPr lang="en-US" sz="1600" dirty="0"/>
              <a:t>	</a:t>
            </a:r>
            <a:r>
              <a:rPr lang="en-US" sz="1600" b="1" dirty="0">
                <a:solidFill>
                  <a:srgbClr val="00B0F0"/>
                </a:solidFill>
              </a:rPr>
              <a:t>87 %</a:t>
            </a:r>
          </a:p>
          <a:p>
            <a:pPr marL="27432"/>
            <a:r>
              <a:rPr lang="en-US" sz="1600" dirty="0"/>
              <a:t>Associate Member State contributions	  2 %</a:t>
            </a:r>
          </a:p>
          <a:p>
            <a:pPr marL="27432"/>
            <a:r>
              <a:rPr lang="en-US" sz="1600" dirty="0"/>
              <a:t>Special contributions		  3 %</a:t>
            </a:r>
          </a:p>
          <a:p>
            <a:pPr marL="27432"/>
            <a:r>
              <a:rPr lang="en-US" sz="1400" i="1" dirty="0"/>
              <a:t>(to HL-LHC, specific experiments, from EU)</a:t>
            </a:r>
          </a:p>
          <a:p>
            <a:pPr marL="27432"/>
            <a:r>
              <a:rPr lang="en-US" sz="1600" dirty="0"/>
              <a:t>Other 	  			  8 %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sz="1600"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peningclip">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82187" y="4247534"/>
            <a:ext cx="609600" cy="609600"/>
          </a:xfrm>
          <a:prstGeom prst="rect">
            <a:avLst/>
          </a:prstGeom>
        </p:spPr>
      </p:pic>
      <p:sp>
        <p:nvSpPr>
          <p:cNvPr id="2" name="Title 1"/>
          <p:cNvSpPr txBox="1">
            <a:spLocks/>
          </p:cNvSpPr>
          <p:nvPr/>
        </p:nvSpPr>
        <p:spPr>
          <a:xfrm>
            <a:off x="196645" y="512557"/>
            <a:ext cx="8514517" cy="3430177"/>
          </a:xfrm>
          <a:prstGeom prst="rect">
            <a:avLst/>
          </a:prstGeom>
          <a:solidFill>
            <a:srgbClr val="004482"/>
          </a:solidFill>
        </p:spPr>
        <p:txBody>
          <a:bodyP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dirty="0">
                <a:ln>
                  <a:noFill/>
                </a:ln>
                <a:solidFill>
                  <a:prstClr val="white"/>
                </a:solidFill>
                <a:effectLst/>
                <a:uLnTx/>
                <a:uFillTx/>
                <a:latin typeface="Arial"/>
                <a:ea typeface="+mj-ea"/>
                <a:cs typeface="+mj-cs"/>
              </a:rPr>
              <a:t>Are you ready?</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a:ln>
                  <a:noFill/>
                </a:ln>
                <a:solidFill>
                  <a:prstClr val="white"/>
                </a:solidFill>
                <a:effectLst/>
                <a:uLnTx/>
                <a:uFillTx/>
                <a:latin typeface="Arial"/>
                <a:ea typeface="+mj-ea"/>
                <a:cs typeface="+mj-cs"/>
              </a:rPr>
              <a:t>Take </a:t>
            </a:r>
            <a:r>
              <a:rPr kumimoji="0" lang="en-US" sz="4600" b="0" i="0" u="none" strike="noStrike" kern="1200" cap="none" spc="0" normalizeH="0" baseline="0" noProof="0" dirty="0">
                <a:ln>
                  <a:noFill/>
                </a:ln>
                <a:solidFill>
                  <a:prstClr val="white"/>
                </a:solidFill>
                <a:effectLst/>
                <a:uLnTx/>
                <a:uFillTx/>
                <a:latin typeface="Arial"/>
                <a:ea typeface="+mj-ea"/>
                <a:cs typeface="+mj-cs"/>
              </a:rPr>
              <a:t>a seat, the session will start shortly…</a:t>
            </a:r>
            <a:endParaRPr kumimoji="0" lang="en-GB" sz="4600" b="0" i="0" u="none" strike="noStrike" kern="1200" cap="none" spc="0" normalizeH="0" baseline="0" noProof="0" dirty="0">
              <a:ln>
                <a:noFill/>
              </a:ln>
              <a:solidFill>
                <a:prstClr val="white"/>
              </a:solidFill>
              <a:effectLst/>
              <a:uLnTx/>
              <a:uFillTx/>
              <a:latin typeface="Arial"/>
              <a:ea typeface="+mj-ea"/>
              <a:cs typeface="+mj-cs"/>
            </a:endParaRPr>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32453" y="3942734"/>
            <a:ext cx="964504" cy="914400"/>
          </a:xfrm>
          <a:prstGeom prst="rect">
            <a:avLst/>
          </a:prstGeom>
        </p:spPr>
      </p:pic>
      <p:sp>
        <p:nvSpPr>
          <p:cNvPr id="4" name="Rounded Rectangle 3"/>
          <p:cNvSpPr/>
          <p:nvPr/>
        </p:nvSpPr>
        <p:spPr>
          <a:xfrm>
            <a:off x="1660125" y="2891711"/>
            <a:ext cx="6492240" cy="554154"/>
          </a:xfrm>
          <a:prstGeom prst="roundRect">
            <a:avLst/>
          </a:prstGeom>
          <a:solidFill>
            <a:srgbClr val="00B0F0"/>
          </a:solidFill>
          <a:ln w="762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 name="Rounded Rectangle 4"/>
          <p:cNvSpPr/>
          <p:nvPr/>
        </p:nvSpPr>
        <p:spPr>
          <a:xfrm>
            <a:off x="1630302" y="2891711"/>
            <a:ext cx="6551885" cy="561702"/>
          </a:xfrm>
          <a:prstGeom prst="roundRect">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80218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67000"/>
                                        <p:tgtEl>
                                          <p:spTgt spid="4"/>
                                        </p:tgtEl>
                                      </p:cBhvr>
                                    </p:animEffect>
                                  </p:childTnLst>
                                </p:cTn>
                              </p:par>
                              <p:par>
                                <p:cTn id="8" presetID="1" presetClass="mediacall" presetSubtype="0" fill="hold" nodeType="withEffect">
                                  <p:stCondLst>
                                    <p:cond delay="3000"/>
                                  </p:stCondLst>
                                  <p:childTnLst>
                                    <p:cmd type="call" cmd="playFrom(0.0)">
                                      <p:cBhvr>
                                        <p:cTn id="9" dur="6004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6"/>
                </p:tgtEl>
              </p:cMediaNode>
            </p:audio>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20</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0D346F-4BD0-F1A1-38D1-FC4A09DCF90E}"/>
              </a:ext>
            </a:extLst>
          </p:cNvPr>
          <p:cNvSpPr>
            <a:spLocks noGrp="1"/>
          </p:cNvSpPr>
          <p:nvPr>
            <p:ph type="sldNum" sz="quarter" idx="10"/>
          </p:nvPr>
        </p:nvSpPr>
        <p:spPr/>
        <p:txBody>
          <a:bodyPr/>
          <a:lstStyle/>
          <a:p>
            <a:fld id="{17918391-D411-FE40-AAD7-861AE5233E0E}" type="slidenum">
              <a:rPr lang="en-US" smtClean="0"/>
              <a:pPr/>
              <a:t>21</a:t>
            </a:fld>
            <a:endParaRPr lang="en-US" dirty="0"/>
          </a:p>
        </p:txBody>
      </p:sp>
      <p:graphicFrame>
        <p:nvGraphicFramePr>
          <p:cNvPr id="25" name="Content Placeholder 3">
            <a:extLst>
              <a:ext uri="{FF2B5EF4-FFF2-40B4-BE49-F238E27FC236}">
                <a16:creationId xmlns:a16="http://schemas.microsoft.com/office/drawing/2014/main" id="{7E45C152-0C22-9E2A-E757-A88DA8CB14E0}"/>
              </a:ext>
            </a:extLst>
          </p:cNvPr>
          <p:cNvGraphicFramePr>
            <a:graphicFrameLocks/>
          </p:cNvGraphicFramePr>
          <p:nvPr/>
        </p:nvGraphicFramePr>
        <p:xfrm>
          <a:off x="0" y="1058863"/>
          <a:ext cx="6169025" cy="3500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 name="Rounded Rectangle 4">
            <a:extLst>
              <a:ext uri="{FF2B5EF4-FFF2-40B4-BE49-F238E27FC236}">
                <a16:creationId xmlns:a16="http://schemas.microsoft.com/office/drawing/2014/main" id="{DC03259D-BAFE-7BD8-A09A-ED12443875EB}"/>
              </a:ext>
            </a:extLst>
          </p:cNvPr>
          <p:cNvSpPr txBox="1"/>
          <p:nvPr/>
        </p:nvSpPr>
        <p:spPr>
          <a:xfrm>
            <a:off x="2854100" y="312208"/>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28" name="Rounded Rectangle 4">
            <a:extLst>
              <a:ext uri="{FF2B5EF4-FFF2-40B4-BE49-F238E27FC236}">
                <a16:creationId xmlns:a16="http://schemas.microsoft.com/office/drawing/2014/main" id="{E7DDE697-56ED-96BF-0897-F6DBE7CC6583}"/>
              </a:ext>
            </a:extLst>
          </p:cNvPr>
          <p:cNvSpPr txBox="1"/>
          <p:nvPr/>
        </p:nvSpPr>
        <p:spPr>
          <a:xfrm>
            <a:off x="4735863" y="85556"/>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9" name="Straight Connector 28">
            <a:extLst>
              <a:ext uri="{FF2B5EF4-FFF2-40B4-BE49-F238E27FC236}">
                <a16:creationId xmlns:a16="http://schemas.microsoft.com/office/drawing/2014/main" id="{56B8FADC-A206-2569-7A59-AD1BC1B6F2EC}"/>
              </a:ext>
            </a:extLst>
          </p:cNvPr>
          <p:cNvCxnSpPr>
            <a:cxnSpLocks/>
            <a:stCxn id="27" idx="3"/>
          </p:cNvCxnSpPr>
          <p:nvPr/>
        </p:nvCxnSpPr>
        <p:spPr>
          <a:xfrm>
            <a:off x="4272935" y="586604"/>
            <a:ext cx="396424"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EFD86B10-91B1-008A-95D3-5806F9F38F92}"/>
              </a:ext>
            </a:extLst>
          </p:cNvPr>
          <p:cNvCxnSpPr/>
          <p:nvPr/>
        </p:nvCxnSpPr>
        <p:spPr>
          <a:xfrm flipV="1">
            <a:off x="832522" y="954080"/>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526F1512-9E89-12C9-48BF-63C840D56B9C}"/>
              </a:ext>
            </a:extLst>
          </p:cNvPr>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95EEA90D-1D64-6FAB-6381-D1044D29AF58}"/>
              </a:ext>
            </a:extLst>
          </p:cNvPr>
          <p:cNvCxnSpPr/>
          <p:nvPr/>
        </p:nvCxnSpPr>
        <p:spPr>
          <a:xfrm>
            <a:off x="1910056" y="959410"/>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57AAD5AB-925B-976A-BEE3-6A76400081F7}"/>
              </a:ext>
            </a:extLst>
          </p:cNvPr>
          <p:cNvCxnSpPr/>
          <p:nvPr/>
        </p:nvCxnSpPr>
        <p:spPr>
          <a:xfrm>
            <a:off x="3628350" y="952423"/>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9E584CA1-6329-B4EE-CBFD-A772F8F188B7}"/>
              </a:ext>
            </a:extLst>
          </p:cNvPr>
          <p:cNvCxnSpPr/>
          <p:nvPr/>
        </p:nvCxnSpPr>
        <p:spPr>
          <a:xfrm>
            <a:off x="5319636" y="960517"/>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BFD406FD-70EB-D621-CFC2-D084D32A4811}"/>
              </a:ext>
            </a:extLst>
          </p:cNvPr>
          <p:cNvCxnSpPr/>
          <p:nvPr/>
        </p:nvCxnSpPr>
        <p:spPr>
          <a:xfrm>
            <a:off x="837412" y="97008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Rounded Rectangle 47">
            <a:extLst>
              <a:ext uri="{FF2B5EF4-FFF2-40B4-BE49-F238E27FC236}">
                <a16:creationId xmlns:a16="http://schemas.microsoft.com/office/drawing/2014/main" id="{F135CE9F-0AC8-1CD8-110A-59A9F97945F8}"/>
              </a:ext>
            </a:extLst>
          </p:cNvPr>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grpSp>
        <p:nvGrpSpPr>
          <p:cNvPr id="39" name="Group 38">
            <a:extLst>
              <a:ext uri="{FF2B5EF4-FFF2-40B4-BE49-F238E27FC236}">
                <a16:creationId xmlns:a16="http://schemas.microsoft.com/office/drawing/2014/main" id="{CBB97E5B-D37D-DB2C-C1C1-FC8D76BBEC7D}"/>
              </a:ext>
            </a:extLst>
          </p:cNvPr>
          <p:cNvGrpSpPr/>
          <p:nvPr/>
        </p:nvGrpSpPr>
        <p:grpSpPr>
          <a:xfrm>
            <a:off x="7280877" y="2092255"/>
            <a:ext cx="1522415" cy="582939"/>
            <a:chOff x="4921168" y="2187423"/>
            <a:chExt cx="932703" cy="582939"/>
          </a:xfrm>
        </p:grpSpPr>
        <p:sp>
          <p:nvSpPr>
            <p:cNvPr id="40" name="Rounded Rectangle 51">
              <a:extLst>
                <a:ext uri="{FF2B5EF4-FFF2-40B4-BE49-F238E27FC236}">
                  <a16:creationId xmlns:a16="http://schemas.microsoft.com/office/drawing/2014/main" id="{D688285E-6BDF-8ED7-127A-1FAC250733C1}"/>
                </a:ext>
              </a:extLst>
            </p:cNvPr>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41" name="Rounded Rectangle 4">
              <a:extLst>
                <a:ext uri="{FF2B5EF4-FFF2-40B4-BE49-F238E27FC236}">
                  <a16:creationId xmlns:a16="http://schemas.microsoft.com/office/drawing/2014/main" id="{E61280BD-D4CC-EB60-C824-DB8E117D6583}"/>
                </a:ext>
              </a:extLst>
            </p:cNvPr>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42" name="Rounded Rectangle 4">
            <a:extLst>
              <a:ext uri="{FF2B5EF4-FFF2-40B4-BE49-F238E27FC236}">
                <a16:creationId xmlns:a16="http://schemas.microsoft.com/office/drawing/2014/main" id="{A8DD8914-249B-2413-5450-B7276157B067}"/>
              </a:ext>
            </a:extLst>
          </p:cNvPr>
          <p:cNvSpPr txBox="1"/>
          <p:nvPr/>
        </p:nvSpPr>
        <p:spPr>
          <a:xfrm>
            <a:off x="4732573" y="279523"/>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43" name="Rounded Rectangle 4">
            <a:extLst>
              <a:ext uri="{FF2B5EF4-FFF2-40B4-BE49-F238E27FC236}">
                <a16:creationId xmlns:a16="http://schemas.microsoft.com/office/drawing/2014/main" id="{3D6636FE-79CF-69AF-60BC-D65E9BE6AF2E}"/>
              </a:ext>
            </a:extLst>
          </p:cNvPr>
          <p:cNvSpPr txBox="1"/>
          <p:nvPr/>
        </p:nvSpPr>
        <p:spPr>
          <a:xfrm>
            <a:off x="4730322" y="470715"/>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45" name="Rectangle 44">
            <a:extLst>
              <a:ext uri="{FF2B5EF4-FFF2-40B4-BE49-F238E27FC236}">
                <a16:creationId xmlns:a16="http://schemas.microsoft.com/office/drawing/2014/main" id="{6951C159-5CBA-75BC-2474-09AC32E1FCC1}"/>
              </a:ext>
            </a:extLst>
          </p:cNvPr>
          <p:cNvSpPr/>
          <p:nvPr/>
        </p:nvSpPr>
        <p:spPr>
          <a:xfrm>
            <a:off x="4669359" y="36632"/>
            <a:ext cx="2263456" cy="630353"/>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Hexagon 45">
            <a:extLst>
              <a:ext uri="{FF2B5EF4-FFF2-40B4-BE49-F238E27FC236}">
                <a16:creationId xmlns:a16="http://schemas.microsoft.com/office/drawing/2014/main" id="{6EE8D1CB-7DAC-D7CA-4920-CFA194B1FC2E}"/>
              </a:ext>
            </a:extLst>
          </p:cNvPr>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47" name="Rectangle 46">
            <a:extLst>
              <a:ext uri="{FF2B5EF4-FFF2-40B4-BE49-F238E27FC236}">
                <a16:creationId xmlns:a16="http://schemas.microsoft.com/office/drawing/2014/main" id="{E787139E-FF72-B036-93A6-BB5E4A68413B}"/>
              </a:ext>
            </a:extLst>
          </p:cNvPr>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
        <p:nvSpPr>
          <p:cNvPr id="4" name="Rounded Rectangle 4">
            <a:extLst>
              <a:ext uri="{FF2B5EF4-FFF2-40B4-BE49-F238E27FC236}">
                <a16:creationId xmlns:a16="http://schemas.microsoft.com/office/drawing/2014/main" id="{9CF16DF0-BFB8-71C7-B065-104424518402}"/>
              </a:ext>
            </a:extLst>
          </p:cNvPr>
          <p:cNvSpPr txBox="1"/>
          <p:nvPr/>
        </p:nvSpPr>
        <p:spPr>
          <a:xfrm>
            <a:off x="4726168" y="720605"/>
            <a:ext cx="2130446" cy="180011"/>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050" dirty="0"/>
              <a:t>Pension Fund</a:t>
            </a:r>
          </a:p>
        </p:txBody>
      </p:sp>
    </p:spTree>
    <p:extLst>
      <p:ext uri="{BB962C8B-B14F-4D97-AF65-F5344CB8AC3E}">
        <p14:creationId xmlns:p14="http://schemas.microsoft.com/office/powerpoint/2010/main" val="552405443"/>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390B41-13D2-8893-6CB9-35B855CB98A9}"/>
              </a:ext>
            </a:extLst>
          </p:cNvPr>
          <p:cNvSpPr>
            <a:spLocks noGrp="1"/>
          </p:cNvSpPr>
          <p:nvPr>
            <p:ph type="sldNum" sz="quarter" idx="10"/>
          </p:nvPr>
        </p:nvSpPr>
        <p:spPr/>
        <p:txBody>
          <a:bodyPr/>
          <a:lstStyle/>
          <a:p>
            <a:fld id="{17918391-D411-FE40-AAD7-861AE5233E0E}" type="slidenum">
              <a:rPr lang="en-US" smtClean="0"/>
              <a:pPr/>
              <a:t>22</a:t>
            </a:fld>
            <a:endParaRPr lang="en-US" dirty="0"/>
          </a:p>
        </p:txBody>
      </p:sp>
      <p:graphicFrame>
        <p:nvGraphicFramePr>
          <p:cNvPr id="3" name="Content Placeholder 3">
            <a:extLst>
              <a:ext uri="{FF2B5EF4-FFF2-40B4-BE49-F238E27FC236}">
                <a16:creationId xmlns:a16="http://schemas.microsoft.com/office/drawing/2014/main" id="{03C2CBE8-7422-8851-7950-DB07A5BBE694}"/>
              </a:ext>
            </a:extLst>
          </p:cNvPr>
          <p:cNvGraphicFramePr>
            <a:graphicFrameLocks/>
          </p:cNvGraphicFramePr>
          <p:nvPr>
            <p:extLst>
              <p:ext uri="{D42A27DB-BD31-4B8C-83A1-F6EECF244321}">
                <p14:modId xmlns:p14="http://schemas.microsoft.com/office/powerpoint/2010/main" val="1204970735"/>
              </p:ext>
            </p:extLst>
          </p:nvPr>
        </p:nvGraphicFramePr>
        <p:xfrm>
          <a:off x="1025055" y="1081095"/>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a:extLst>
              <a:ext uri="{FF2B5EF4-FFF2-40B4-BE49-F238E27FC236}">
                <a16:creationId xmlns:a16="http://schemas.microsoft.com/office/drawing/2014/main" id="{B144BC9C-D241-5662-25B8-3682BA7EB89D}"/>
              </a:ext>
            </a:extLst>
          </p:cNvPr>
          <p:cNvSpPr txBox="1"/>
          <p:nvPr/>
        </p:nvSpPr>
        <p:spPr>
          <a:xfrm>
            <a:off x="2968827" y="174778"/>
            <a:ext cx="1261808" cy="660606"/>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DG</a:t>
            </a:r>
          </a:p>
        </p:txBody>
      </p:sp>
      <p:sp>
        <p:nvSpPr>
          <p:cNvPr id="6" name="Rounded Rectangle 4">
            <a:extLst>
              <a:ext uri="{FF2B5EF4-FFF2-40B4-BE49-F238E27FC236}">
                <a16:creationId xmlns:a16="http://schemas.microsoft.com/office/drawing/2014/main" id="{91177B9E-375C-0F21-EF21-40CA60C05C8E}"/>
              </a:ext>
            </a:extLst>
          </p:cNvPr>
          <p:cNvSpPr txBox="1"/>
          <p:nvPr/>
        </p:nvSpPr>
        <p:spPr>
          <a:xfrm>
            <a:off x="4677727" y="54802"/>
            <a:ext cx="1232967" cy="436063"/>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HSE</a:t>
            </a:r>
          </a:p>
        </p:txBody>
      </p:sp>
      <p:cxnSp>
        <p:nvCxnSpPr>
          <p:cNvPr id="8" name="Straight Connector 7">
            <a:extLst>
              <a:ext uri="{FF2B5EF4-FFF2-40B4-BE49-F238E27FC236}">
                <a16:creationId xmlns:a16="http://schemas.microsoft.com/office/drawing/2014/main" id="{CBEF159F-CAED-B939-703C-A9BBC0097082}"/>
              </a:ext>
            </a:extLst>
          </p:cNvPr>
          <p:cNvCxnSpPr/>
          <p:nvPr/>
        </p:nvCxnSpPr>
        <p:spPr>
          <a:xfrm>
            <a:off x="4197984" y="305380"/>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7EE2BDAB-B732-E6EF-42D5-287E47D843F8}"/>
              </a:ext>
            </a:extLst>
          </p:cNvPr>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E3982F3F-5437-14A2-7B57-BA5230AA20AF}"/>
              </a:ext>
            </a:extLst>
          </p:cNvPr>
          <p:cNvCxnSpPr>
            <a:cxnSpLocks/>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BBDCECDB-064A-4DC5-F279-3D104F2EDEC4}"/>
              </a:ext>
            </a:extLst>
          </p:cNvPr>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CC2E9387-AF9B-61B4-1A96-040360AEEB51}"/>
              </a:ext>
            </a:extLst>
          </p:cNvPr>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C2DFAFBB-8D16-60BB-B338-DDCF55034D0F}"/>
              </a:ext>
            </a:extLst>
          </p:cNvPr>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F9A87F3-DD8C-1BF5-13BD-7AA5328F862E}"/>
              </a:ext>
            </a:extLst>
          </p:cNvPr>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EA46DE34-5C6E-E0AF-DDFF-37CD160FAD65}"/>
              </a:ext>
            </a:extLst>
          </p:cNvPr>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6" name="TextBox 15">
            <a:extLst>
              <a:ext uri="{FF2B5EF4-FFF2-40B4-BE49-F238E27FC236}">
                <a16:creationId xmlns:a16="http://schemas.microsoft.com/office/drawing/2014/main" id="{A8228A1F-6BA5-4212-6A9E-C247A783B2B2}"/>
              </a:ext>
            </a:extLst>
          </p:cNvPr>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17" name="TextBox 16">
            <a:extLst>
              <a:ext uri="{FF2B5EF4-FFF2-40B4-BE49-F238E27FC236}">
                <a16:creationId xmlns:a16="http://schemas.microsoft.com/office/drawing/2014/main" id="{E0693E10-722B-D48C-6BB7-84B1EB164C53}"/>
              </a:ext>
            </a:extLst>
          </p:cNvPr>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18" name="TextBox 17">
            <a:extLst>
              <a:ext uri="{FF2B5EF4-FFF2-40B4-BE49-F238E27FC236}">
                <a16:creationId xmlns:a16="http://schemas.microsoft.com/office/drawing/2014/main" id="{994C7517-9D04-B4E1-F9AB-2D04BCCB3BE9}"/>
              </a:ext>
            </a:extLst>
          </p:cNvPr>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19" name="TextBox 18">
            <a:extLst>
              <a:ext uri="{FF2B5EF4-FFF2-40B4-BE49-F238E27FC236}">
                <a16:creationId xmlns:a16="http://schemas.microsoft.com/office/drawing/2014/main" id="{7EF0AE45-27C7-19C2-195C-D814FAAA29EA}"/>
              </a:ext>
            </a:extLst>
          </p:cNvPr>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20" name="TextBox 19">
            <a:extLst>
              <a:ext uri="{FF2B5EF4-FFF2-40B4-BE49-F238E27FC236}">
                <a16:creationId xmlns:a16="http://schemas.microsoft.com/office/drawing/2014/main" id="{2B166E4C-D934-F66E-1117-1A75F027BCED}"/>
              </a:ext>
            </a:extLst>
          </p:cNvPr>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21" name="TextBox 20">
            <a:extLst>
              <a:ext uri="{FF2B5EF4-FFF2-40B4-BE49-F238E27FC236}">
                <a16:creationId xmlns:a16="http://schemas.microsoft.com/office/drawing/2014/main" id="{BD2A6A49-569E-53D7-8A84-AAA995C17ED9}"/>
              </a:ext>
            </a:extLst>
          </p:cNvPr>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22" name="TextBox 21">
            <a:extLst>
              <a:ext uri="{FF2B5EF4-FFF2-40B4-BE49-F238E27FC236}">
                <a16:creationId xmlns:a16="http://schemas.microsoft.com/office/drawing/2014/main" id="{659567E2-9C82-0F1D-CE6C-1284D7D6F776}"/>
              </a:ext>
            </a:extLst>
          </p:cNvPr>
          <p:cNvSpPr txBox="1"/>
          <p:nvPr/>
        </p:nvSpPr>
        <p:spPr>
          <a:xfrm>
            <a:off x="3117702" y="4386615"/>
            <a:ext cx="1187231" cy="215444"/>
          </a:xfrm>
          <a:prstGeom prst="rect">
            <a:avLst/>
          </a:prstGeom>
          <a:noFill/>
        </p:spPr>
        <p:txBody>
          <a:bodyPr wrap="square" rtlCol="0">
            <a:spAutoFit/>
          </a:bodyPr>
          <a:lstStyle/>
          <a:p>
            <a:r>
              <a:rPr lang="fr-CH" sz="800" dirty="0"/>
              <a:t>Mar Capeans</a:t>
            </a:r>
            <a:endParaRPr lang="en-GB" sz="800" dirty="0"/>
          </a:p>
        </p:txBody>
      </p:sp>
      <p:sp>
        <p:nvSpPr>
          <p:cNvPr id="23" name="TextBox 22">
            <a:extLst>
              <a:ext uri="{FF2B5EF4-FFF2-40B4-BE49-F238E27FC236}">
                <a16:creationId xmlns:a16="http://schemas.microsoft.com/office/drawing/2014/main" id="{70408E9E-3EC2-58FF-A028-8531023459A5}"/>
              </a:ext>
            </a:extLst>
          </p:cNvPr>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24" name="TextBox 23">
            <a:extLst>
              <a:ext uri="{FF2B5EF4-FFF2-40B4-BE49-F238E27FC236}">
                <a16:creationId xmlns:a16="http://schemas.microsoft.com/office/drawing/2014/main" id="{12C646BA-9CE4-9A76-AC16-2E993BEA9157}"/>
              </a:ext>
            </a:extLst>
          </p:cNvPr>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25" name="TextBox 24">
            <a:extLst>
              <a:ext uri="{FF2B5EF4-FFF2-40B4-BE49-F238E27FC236}">
                <a16:creationId xmlns:a16="http://schemas.microsoft.com/office/drawing/2014/main" id="{4862AA34-10D6-D650-6044-5F7FB8AC0E18}"/>
              </a:ext>
            </a:extLst>
          </p:cNvPr>
          <p:cNvSpPr txBox="1"/>
          <p:nvPr/>
        </p:nvSpPr>
        <p:spPr>
          <a:xfrm>
            <a:off x="2968827" y="2180033"/>
            <a:ext cx="1187231" cy="215444"/>
          </a:xfrm>
          <a:prstGeom prst="rect">
            <a:avLst/>
          </a:prstGeom>
          <a:noFill/>
        </p:spPr>
        <p:txBody>
          <a:bodyPr wrap="square" rtlCol="0">
            <a:spAutoFit/>
          </a:bodyPr>
          <a:lstStyle/>
          <a:p>
            <a:r>
              <a:rPr lang="fr-CH" sz="800" dirty="0"/>
              <a:t>Florian Sonneman</a:t>
            </a:r>
            <a:endParaRPr lang="en-GB" sz="800" dirty="0"/>
          </a:p>
        </p:txBody>
      </p:sp>
      <p:sp>
        <p:nvSpPr>
          <p:cNvPr id="26" name="TextBox 25">
            <a:extLst>
              <a:ext uri="{FF2B5EF4-FFF2-40B4-BE49-F238E27FC236}">
                <a16:creationId xmlns:a16="http://schemas.microsoft.com/office/drawing/2014/main" id="{EE6CD714-413B-5D55-91B0-5423E9E5D5B9}"/>
              </a:ext>
            </a:extLst>
          </p:cNvPr>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27" name="TextBox 26">
            <a:extLst>
              <a:ext uri="{FF2B5EF4-FFF2-40B4-BE49-F238E27FC236}">
                <a16:creationId xmlns:a16="http://schemas.microsoft.com/office/drawing/2014/main" id="{AF06A2A8-CEE6-1D32-138D-03D19B0BED63}"/>
              </a:ext>
            </a:extLst>
          </p:cNvPr>
          <p:cNvSpPr txBox="1"/>
          <p:nvPr/>
        </p:nvSpPr>
        <p:spPr>
          <a:xfrm>
            <a:off x="4304933" y="3132308"/>
            <a:ext cx="724267" cy="369332"/>
          </a:xfrm>
          <a:prstGeom prst="rect">
            <a:avLst/>
          </a:prstGeom>
          <a:noFill/>
        </p:spPr>
        <p:txBody>
          <a:bodyPr wrap="square" rtlCol="0">
            <a:spAutoFit/>
          </a:bodyPr>
          <a:lstStyle/>
          <a:p>
            <a:endParaRPr lang="en-GB" dirty="0"/>
          </a:p>
        </p:txBody>
      </p:sp>
      <p:sp>
        <p:nvSpPr>
          <p:cNvPr id="28" name="TextBox 27">
            <a:extLst>
              <a:ext uri="{FF2B5EF4-FFF2-40B4-BE49-F238E27FC236}">
                <a16:creationId xmlns:a16="http://schemas.microsoft.com/office/drawing/2014/main" id="{FD166D01-B764-0FDB-5E7D-B0A69135F412}"/>
              </a:ext>
            </a:extLst>
          </p:cNvPr>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29" name="TextBox 28">
            <a:extLst>
              <a:ext uri="{FF2B5EF4-FFF2-40B4-BE49-F238E27FC236}">
                <a16:creationId xmlns:a16="http://schemas.microsoft.com/office/drawing/2014/main" id="{235DB74A-7EEE-7B17-4AB6-38F140E53A56}"/>
              </a:ext>
            </a:extLst>
          </p:cNvPr>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30" name="TextBox 29">
            <a:extLst>
              <a:ext uri="{FF2B5EF4-FFF2-40B4-BE49-F238E27FC236}">
                <a16:creationId xmlns:a16="http://schemas.microsoft.com/office/drawing/2014/main" id="{15CF7700-AE7F-17BD-6E59-5A2296D1BFA0}"/>
              </a:ext>
            </a:extLst>
          </p:cNvPr>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31" name="TextBox 30">
            <a:extLst>
              <a:ext uri="{FF2B5EF4-FFF2-40B4-BE49-F238E27FC236}">
                <a16:creationId xmlns:a16="http://schemas.microsoft.com/office/drawing/2014/main" id="{A4295751-F5DD-D894-2C78-60C709BA51CC}"/>
              </a:ext>
            </a:extLst>
          </p:cNvPr>
          <p:cNvSpPr txBox="1"/>
          <p:nvPr/>
        </p:nvSpPr>
        <p:spPr>
          <a:xfrm>
            <a:off x="4880386" y="323676"/>
            <a:ext cx="1187231" cy="215444"/>
          </a:xfrm>
          <a:prstGeom prst="rect">
            <a:avLst/>
          </a:prstGeom>
          <a:noFill/>
        </p:spPr>
        <p:txBody>
          <a:bodyPr wrap="square" rtlCol="0">
            <a:spAutoFit/>
          </a:bodyPr>
          <a:lstStyle/>
          <a:p>
            <a:r>
              <a:rPr lang="en-GB" sz="800" dirty="0"/>
              <a:t>Benoit Delille</a:t>
            </a:r>
          </a:p>
        </p:txBody>
      </p:sp>
      <p:sp>
        <p:nvSpPr>
          <p:cNvPr id="32" name="TextBox 31">
            <a:extLst>
              <a:ext uri="{FF2B5EF4-FFF2-40B4-BE49-F238E27FC236}">
                <a16:creationId xmlns:a16="http://schemas.microsoft.com/office/drawing/2014/main" id="{C7E8A04A-0B12-82B0-FB4C-3DECECD02745}"/>
              </a:ext>
            </a:extLst>
          </p:cNvPr>
          <p:cNvSpPr txBox="1"/>
          <p:nvPr/>
        </p:nvSpPr>
        <p:spPr>
          <a:xfrm>
            <a:off x="3107086" y="601385"/>
            <a:ext cx="1356754" cy="215444"/>
          </a:xfrm>
          <a:prstGeom prst="rect">
            <a:avLst/>
          </a:prstGeom>
          <a:noFill/>
        </p:spPr>
        <p:txBody>
          <a:bodyPr wrap="square" rtlCol="0">
            <a:spAutoFit/>
          </a:bodyPr>
          <a:lstStyle/>
          <a:p>
            <a:r>
              <a:rPr lang="en-GB" sz="800" dirty="0"/>
              <a:t>Fabiola Gianotti</a:t>
            </a:r>
          </a:p>
        </p:txBody>
      </p:sp>
      <p:sp>
        <p:nvSpPr>
          <p:cNvPr id="33" name="Rounded Rectangle 47">
            <a:extLst>
              <a:ext uri="{FF2B5EF4-FFF2-40B4-BE49-F238E27FC236}">
                <a16:creationId xmlns:a16="http://schemas.microsoft.com/office/drawing/2014/main" id="{08D1CED9-8B5B-F595-0D19-647612D3A5AB}"/>
              </a:ext>
            </a:extLst>
          </p:cNvPr>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grpSp>
        <p:nvGrpSpPr>
          <p:cNvPr id="35" name="Group 34">
            <a:extLst>
              <a:ext uri="{FF2B5EF4-FFF2-40B4-BE49-F238E27FC236}">
                <a16:creationId xmlns:a16="http://schemas.microsoft.com/office/drawing/2014/main" id="{B36EB68B-FFD6-6DAC-EC98-2A92CF329432}"/>
              </a:ext>
            </a:extLst>
          </p:cNvPr>
          <p:cNvGrpSpPr/>
          <p:nvPr/>
        </p:nvGrpSpPr>
        <p:grpSpPr>
          <a:xfrm>
            <a:off x="7280877" y="2092255"/>
            <a:ext cx="1522415" cy="582939"/>
            <a:chOff x="4921168" y="2187423"/>
            <a:chExt cx="932703" cy="582939"/>
          </a:xfrm>
        </p:grpSpPr>
        <p:sp>
          <p:nvSpPr>
            <p:cNvPr id="36" name="Rounded Rectangle 51">
              <a:extLst>
                <a:ext uri="{FF2B5EF4-FFF2-40B4-BE49-F238E27FC236}">
                  <a16:creationId xmlns:a16="http://schemas.microsoft.com/office/drawing/2014/main" id="{EAFBFC74-6CB9-6499-34EA-F2CDA4FBFBE6}"/>
                </a:ext>
              </a:extLst>
            </p:cNvPr>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37" name="Rounded Rectangle 4">
              <a:extLst>
                <a:ext uri="{FF2B5EF4-FFF2-40B4-BE49-F238E27FC236}">
                  <a16:creationId xmlns:a16="http://schemas.microsoft.com/office/drawing/2014/main" id="{F869E077-F217-3F84-D93D-63179AE6643A}"/>
                </a:ext>
              </a:extLst>
            </p:cNvPr>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42" name="Rounded Rectangle 4">
            <a:extLst>
              <a:ext uri="{FF2B5EF4-FFF2-40B4-BE49-F238E27FC236}">
                <a16:creationId xmlns:a16="http://schemas.microsoft.com/office/drawing/2014/main" id="{665D9E0F-43F4-5F49-34E4-73A17A97B009}"/>
              </a:ext>
            </a:extLst>
          </p:cNvPr>
          <p:cNvSpPr txBox="1"/>
          <p:nvPr/>
        </p:nvSpPr>
        <p:spPr>
          <a:xfrm>
            <a:off x="6147632" y="75049"/>
            <a:ext cx="1078313" cy="436063"/>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PF</a:t>
            </a:r>
          </a:p>
        </p:txBody>
      </p:sp>
      <p:sp>
        <p:nvSpPr>
          <p:cNvPr id="43" name="TextBox 42">
            <a:extLst>
              <a:ext uri="{FF2B5EF4-FFF2-40B4-BE49-F238E27FC236}">
                <a16:creationId xmlns:a16="http://schemas.microsoft.com/office/drawing/2014/main" id="{CFA00C2E-A542-4FCA-188A-F93EA859F28C}"/>
              </a:ext>
            </a:extLst>
          </p:cNvPr>
          <p:cNvSpPr txBox="1"/>
          <p:nvPr/>
        </p:nvSpPr>
        <p:spPr>
          <a:xfrm>
            <a:off x="6330511" y="329141"/>
            <a:ext cx="1187231" cy="215444"/>
          </a:xfrm>
          <a:prstGeom prst="rect">
            <a:avLst/>
          </a:prstGeom>
          <a:noFill/>
        </p:spPr>
        <p:txBody>
          <a:bodyPr wrap="square" rtlCol="0">
            <a:spAutoFit/>
          </a:bodyPr>
          <a:lstStyle/>
          <a:p>
            <a:r>
              <a:rPr lang="en-GB" sz="800" dirty="0"/>
              <a:t>Doug Heron</a:t>
            </a:r>
          </a:p>
        </p:txBody>
      </p:sp>
    </p:spTree>
    <p:extLst>
      <p:ext uri="{BB962C8B-B14F-4D97-AF65-F5344CB8AC3E}">
        <p14:creationId xmlns:p14="http://schemas.microsoft.com/office/powerpoint/2010/main" val="146136642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23</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lstStyle/>
              <a:p>
                <a:endParaRPr lang="en-GB"/>
              </a:p>
            </p:txBody>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lstStyle/>
              <a:p>
                <a:endParaRPr lang="en-GB"/>
              </a:p>
            </p:txBody>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Georges </a:t>
            </a:r>
            <a:r>
              <a:rPr lang="en-US" dirty="0" err="1"/>
              <a:t>Charpak</a:t>
            </a:r>
            <a:endParaRPr lang="en-US" dirty="0"/>
          </a:p>
          <a:p>
            <a:r>
              <a:rPr lang="en-US" dirty="0"/>
              <a:t>1988: Carlo Rubbia  &amp; Simon van der Meer</a:t>
            </a:r>
          </a:p>
          <a:p>
            <a:r>
              <a:rPr lang="en-US" dirty="0"/>
              <a:t>1984: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Felix Bloch</a:t>
            </a:r>
          </a:p>
          <a:p>
            <a:r>
              <a:rPr lang="en-US" dirty="0"/>
              <a:t>1976: Sam Ting</a:t>
            </a:r>
          </a:p>
          <a:p>
            <a:pPr marL="27432" indent="0">
              <a:buNone/>
            </a:pPr>
            <a:endParaRPr lang="en-US" b="1" dirty="0"/>
          </a:p>
          <a:p>
            <a:pPr marL="27432" indent="0">
              <a:buNone/>
            </a:pPr>
            <a:r>
              <a:rPr lang="en-US" b="1" dirty="0"/>
              <a:t>Nobel prize thanks to discoveries at CERN</a:t>
            </a:r>
          </a:p>
          <a:p>
            <a:r>
              <a:rPr lang="en-US" dirty="0"/>
              <a:t>2013: Peter Higgs &amp; Francois Englert</a:t>
            </a:r>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24</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Graduates (Origin, Quest, …)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25</a:t>
            </a:fld>
            <a:endParaRPr lang="en-US" dirty="0"/>
          </a:p>
        </p:txBody>
      </p:sp>
      <p:sp>
        <p:nvSpPr>
          <p:cNvPr id="5" name="Right Brace 4"/>
          <p:cNvSpPr/>
          <p:nvPr/>
        </p:nvSpPr>
        <p:spPr>
          <a:xfrm>
            <a:off x="525312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C43753-1343-BCC5-E71E-5FF1EF212A01}"/>
              </a:ext>
            </a:extLst>
          </p:cNvPr>
          <p:cNvSpPr>
            <a:spLocks noGrp="1"/>
          </p:cNvSpPr>
          <p:nvPr>
            <p:ph type="sldNum" sz="quarter" idx="10"/>
          </p:nvPr>
        </p:nvSpPr>
        <p:spPr/>
        <p:txBody>
          <a:bodyPr/>
          <a:lstStyle/>
          <a:p>
            <a:fld id="{17918391-D411-FE40-AAD7-861AE5233E0E}" type="slidenum">
              <a:rPr lang="en-US" smtClean="0"/>
              <a:pPr/>
              <a:t>26</a:t>
            </a:fld>
            <a:endParaRPr lang="en-US" dirty="0"/>
          </a:p>
        </p:txBody>
      </p:sp>
      <p:pic>
        <p:nvPicPr>
          <p:cNvPr id="4" name="Picture 3" descr="A picture containing text&#10;&#10;Description automatically generated">
            <a:extLst>
              <a:ext uri="{FF2B5EF4-FFF2-40B4-BE49-F238E27FC236}">
                <a16:creationId xmlns:a16="http://schemas.microsoft.com/office/drawing/2014/main" id="{7E04FC07-9ADE-B479-C4E3-0D02548655C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74497518"/>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514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Image 2" descr="Une image contenant texte, capture d’écran, Visage humain, personne">
            <a:extLst>
              <a:ext uri="{FF2B5EF4-FFF2-40B4-BE49-F238E27FC236}">
                <a16:creationId xmlns:a16="http://schemas.microsoft.com/office/drawing/2014/main" id="{3FD11C38-521C-67EA-04BE-D1899B8B8FD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991" y="0"/>
            <a:ext cx="9140017" cy="5143500"/>
          </a:xfrm>
          <a:prstGeom prst="rect">
            <a:avLst/>
          </a:prstGeom>
        </p:spPr>
      </p:pic>
    </p:spTree>
    <p:extLst>
      <p:ext uri="{BB962C8B-B14F-4D97-AF65-F5344CB8AC3E}">
        <p14:creationId xmlns:p14="http://schemas.microsoft.com/office/powerpoint/2010/main" val="14876333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28</a:t>
            </a:fld>
            <a:endParaRPr lang="en-US" dirty="0"/>
          </a:p>
        </p:txBody>
      </p:sp>
      <p:sp>
        <p:nvSpPr>
          <p:cNvPr id="7" name="TextBox 6"/>
          <p:cNvSpPr txBox="1"/>
          <p:nvPr/>
        </p:nvSpPr>
        <p:spPr>
          <a:xfrm>
            <a:off x="7368986" y="4129207"/>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pic>
        <p:nvPicPr>
          <p:cNvPr id="5" name="Picture 4">
            <a:extLst>
              <a:ext uri="{FF2B5EF4-FFF2-40B4-BE49-F238E27FC236}">
                <a16:creationId xmlns:a16="http://schemas.microsoft.com/office/drawing/2014/main" id="{77B8DF6D-9735-466E-9571-920B7DFCE453}"/>
              </a:ext>
            </a:extLst>
          </p:cNvPr>
          <p:cNvPicPr>
            <a:picLocks noChangeAspect="1"/>
          </p:cNvPicPr>
          <p:nvPr/>
        </p:nvPicPr>
        <p:blipFill>
          <a:blip r:embed="rId3"/>
          <a:stretch>
            <a:fillRect/>
          </a:stretch>
        </p:blipFill>
        <p:spPr>
          <a:xfrm>
            <a:off x="1" y="-206812"/>
            <a:ext cx="9143999" cy="4705351"/>
          </a:xfrm>
          <a:prstGeom prst="rect">
            <a:avLst/>
          </a:prstGeom>
        </p:spPr>
      </p:pic>
      <p:sp>
        <p:nvSpPr>
          <p:cNvPr id="2" name="Title 1"/>
          <p:cNvSpPr>
            <a:spLocks noGrp="1"/>
          </p:cNvSpPr>
          <p:nvPr>
            <p:ph type="title"/>
          </p:nvPr>
        </p:nvSpPr>
        <p:spPr>
          <a:xfrm>
            <a:off x="209234" y="-2545"/>
            <a:ext cx="8226854" cy="705332"/>
          </a:xfrm>
        </p:spPr>
        <p:txBody>
          <a:bodyPr>
            <a:normAutofit fontScale="90000"/>
          </a:bodyPr>
          <a:lstStyle/>
          <a:p>
            <a:r>
              <a:rPr lang="en-US" dirty="0">
                <a:solidFill>
                  <a:srgbClr val="B9DEFF"/>
                </a:solidFill>
              </a:rPr>
              <a:t>Time for a group photo!</a:t>
            </a:r>
            <a:endParaRPr lang="en-GB" dirty="0">
              <a:solidFill>
                <a:srgbClr val="B9DEFF"/>
              </a:solidFill>
            </a:endParaRPr>
          </a:p>
        </p:txBody>
      </p:sp>
    </p:spTree>
    <p:extLst>
      <p:ext uri="{BB962C8B-B14F-4D97-AF65-F5344CB8AC3E}">
        <p14:creationId xmlns:p14="http://schemas.microsoft.com/office/powerpoint/2010/main" val="38947937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a:extLst>
              <a:ext uri="{FF2B5EF4-FFF2-40B4-BE49-F238E27FC236}">
                <a16:creationId xmlns:a16="http://schemas.microsoft.com/office/drawing/2014/main" id="{21FC5E2C-E54E-DD41-A966-97201C5F57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7700720" cy="5143500"/>
          </a:xfrm>
          <a:prstGeom prst="rect">
            <a:avLst/>
          </a:prstGeom>
        </p:spPr>
      </p:pic>
      <p:sp>
        <p:nvSpPr>
          <p:cNvPr id="11" name="Rechteck 10">
            <a:extLst>
              <a:ext uri="{FF2B5EF4-FFF2-40B4-BE49-F238E27FC236}">
                <a16:creationId xmlns:a16="http://schemas.microsoft.com/office/drawing/2014/main" id="{85B2FBA5-F08D-344B-A8BD-350DEB13C02A}"/>
              </a:ext>
            </a:extLst>
          </p:cNvPr>
          <p:cNvSpPr/>
          <p:nvPr/>
        </p:nvSpPr>
        <p:spPr>
          <a:xfrm>
            <a:off x="1194" y="0"/>
            <a:ext cx="9144000" cy="51435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3600" dirty="0">
              <a:solidFill>
                <a:prstClr val="white"/>
              </a:solidFill>
              <a:latin typeface="Avenir" panose="02000503020000020003" pitchFamily="2" charset="0"/>
              <a:ea typeface="Amiri" pitchFamily="2" charset="-78"/>
              <a:cs typeface="Amiri" pitchFamily="2" charset="-78"/>
            </a:endParaRPr>
          </a:p>
        </p:txBody>
      </p:sp>
      <p:sp>
        <p:nvSpPr>
          <p:cNvPr id="4" name="Rechteck 3">
            <a:extLst>
              <a:ext uri="{FF2B5EF4-FFF2-40B4-BE49-F238E27FC236}">
                <a16:creationId xmlns:a16="http://schemas.microsoft.com/office/drawing/2014/main" id="{D0E95465-F8FA-9042-81EB-508656A78606}"/>
              </a:ext>
            </a:extLst>
          </p:cNvPr>
          <p:cNvSpPr/>
          <p:nvPr/>
        </p:nvSpPr>
        <p:spPr>
          <a:xfrm>
            <a:off x="51688" y="3618689"/>
            <a:ext cx="28080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sp>
        <p:nvSpPr>
          <p:cNvPr id="12" name="Textfeld 11">
            <a:extLst>
              <a:ext uri="{FF2B5EF4-FFF2-40B4-BE49-F238E27FC236}">
                <a16:creationId xmlns:a16="http://schemas.microsoft.com/office/drawing/2014/main" id="{22CB2FEB-F361-444B-8337-AA0B741B74D0}"/>
              </a:ext>
            </a:extLst>
          </p:cNvPr>
          <p:cNvSpPr txBox="1"/>
          <p:nvPr/>
        </p:nvSpPr>
        <p:spPr>
          <a:xfrm>
            <a:off x="3938260" y="2738327"/>
            <a:ext cx="3767614" cy="923330"/>
          </a:xfrm>
          <a:prstGeom prst="rect">
            <a:avLst/>
          </a:prstGeom>
          <a:noFill/>
        </p:spPr>
        <p:txBody>
          <a:bodyPr wrap="square" rtlCol="0">
            <a:spAutoFit/>
          </a:bodyPr>
          <a:lstStyle/>
          <a:p>
            <a:pPr algn="r" defTabSz="685800"/>
            <a:r>
              <a:rPr lang="de-DE" sz="5400" b="1" i="1" dirty="0">
                <a:solidFill>
                  <a:srgbClr val="71A8B1"/>
                </a:solidFill>
                <a:latin typeface="Calibri Light" panose="020F0302020204030204"/>
                <a:ea typeface="Cambria" panose="02040503050406030204" pitchFamily="18" charset="0"/>
              </a:rPr>
              <a:t>BREAK TIME</a:t>
            </a:r>
          </a:p>
        </p:txBody>
      </p:sp>
      <p:sp>
        <p:nvSpPr>
          <p:cNvPr id="13" name="Textfeld 12">
            <a:extLst>
              <a:ext uri="{FF2B5EF4-FFF2-40B4-BE49-F238E27FC236}">
                <a16:creationId xmlns:a16="http://schemas.microsoft.com/office/drawing/2014/main" id="{185DB18D-E959-424B-9484-2FD700C7DA31}"/>
              </a:ext>
            </a:extLst>
          </p:cNvPr>
          <p:cNvSpPr txBox="1"/>
          <p:nvPr/>
        </p:nvSpPr>
        <p:spPr>
          <a:xfrm>
            <a:off x="1088479" y="805882"/>
            <a:ext cx="3443015" cy="3554819"/>
          </a:xfrm>
          <a:prstGeom prst="rect">
            <a:avLst/>
          </a:prstGeom>
          <a:noFill/>
        </p:spPr>
        <p:txBody>
          <a:bodyPr wrap="square" rtlCol="0">
            <a:spAutoFit/>
          </a:bodyPr>
          <a:lstStyle/>
          <a:p>
            <a:pPr defTabSz="685800"/>
            <a:r>
              <a:rPr lang="de-DE" sz="22500" b="1" dirty="0">
                <a:solidFill>
                  <a:srgbClr val="71A8B1"/>
                </a:solidFill>
                <a:latin typeface="Amiri" pitchFamily="2" charset="-78"/>
                <a:ea typeface="Amiri" pitchFamily="2" charset="-78"/>
                <a:cs typeface="Amiri" pitchFamily="2" charset="-78"/>
              </a:rPr>
              <a:t>30</a:t>
            </a:r>
          </a:p>
        </p:txBody>
      </p:sp>
      <p:sp>
        <p:nvSpPr>
          <p:cNvPr id="7" name="Textfeld 6">
            <a:extLst>
              <a:ext uri="{FF2B5EF4-FFF2-40B4-BE49-F238E27FC236}">
                <a16:creationId xmlns:a16="http://schemas.microsoft.com/office/drawing/2014/main" id="{406E53D0-4E04-0642-8D3D-3E51AC254219}"/>
              </a:ext>
            </a:extLst>
          </p:cNvPr>
          <p:cNvSpPr txBox="1"/>
          <p:nvPr/>
        </p:nvSpPr>
        <p:spPr>
          <a:xfrm>
            <a:off x="4371134" y="2290552"/>
            <a:ext cx="3767614" cy="646331"/>
          </a:xfrm>
          <a:prstGeom prst="rect">
            <a:avLst/>
          </a:prstGeom>
          <a:noFill/>
        </p:spPr>
        <p:txBody>
          <a:bodyPr wrap="square" rtlCol="0">
            <a:spAutoFit/>
          </a:bodyPr>
          <a:lstStyle/>
          <a:p>
            <a:pPr defTabSz="685800"/>
            <a:r>
              <a:rPr lang="de-DE" sz="3600" i="1" dirty="0">
                <a:solidFill>
                  <a:srgbClr val="71A8B1"/>
                </a:solidFill>
                <a:latin typeface="Calibri Light" panose="020F0302020204030204"/>
                <a:ea typeface="Cambria" panose="02040503050406030204" pitchFamily="18" charset="0"/>
              </a:rPr>
              <a:t>MINUTES</a:t>
            </a:r>
            <a:endParaRPr lang="de-DE" sz="4050" i="1" dirty="0">
              <a:solidFill>
                <a:srgbClr val="71A8B1"/>
              </a:solidFill>
              <a:latin typeface="Calibri Light" panose="020F0302020204030204"/>
              <a:ea typeface="Cambria" panose="02040503050406030204" pitchFamily="18" charset="0"/>
            </a:endParaRPr>
          </a:p>
        </p:txBody>
      </p:sp>
      <p:sp>
        <p:nvSpPr>
          <p:cNvPr id="10" name="Rechteck 3">
            <a:extLst>
              <a:ext uri="{FF2B5EF4-FFF2-40B4-BE49-F238E27FC236}">
                <a16:creationId xmlns:a16="http://schemas.microsoft.com/office/drawing/2014/main" id="{D0E95465-F8FA-9042-81EB-508656A78606}"/>
              </a:ext>
            </a:extLst>
          </p:cNvPr>
          <p:cNvSpPr/>
          <p:nvPr/>
        </p:nvSpPr>
        <p:spPr>
          <a:xfrm>
            <a:off x="2859688" y="3618688"/>
            <a:ext cx="27108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sp>
        <p:nvSpPr>
          <p:cNvPr id="14" name="Rechteck 3">
            <a:extLst>
              <a:ext uri="{FF2B5EF4-FFF2-40B4-BE49-F238E27FC236}">
                <a16:creationId xmlns:a16="http://schemas.microsoft.com/office/drawing/2014/main" id="{D0E95465-F8FA-9042-81EB-508656A78606}"/>
              </a:ext>
            </a:extLst>
          </p:cNvPr>
          <p:cNvSpPr/>
          <p:nvPr/>
        </p:nvSpPr>
        <p:spPr>
          <a:xfrm>
            <a:off x="5570488" y="3618689"/>
            <a:ext cx="28080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pic>
        <p:nvPicPr>
          <p:cNvPr id="2" name="Picture 1">
            <a:extLst>
              <a:ext uri="{FF2B5EF4-FFF2-40B4-BE49-F238E27FC236}">
                <a16:creationId xmlns:a16="http://schemas.microsoft.com/office/drawing/2014/main" id="{5D0C2D8B-8229-2CF5-C0A0-873BCF706B87}"/>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08575" y="297638"/>
            <a:ext cx="1382035" cy="1334797"/>
          </a:xfrm>
          <a:prstGeom prst="rect">
            <a:avLst/>
          </a:prstGeom>
        </p:spPr>
      </p:pic>
      <p:pic>
        <p:nvPicPr>
          <p:cNvPr id="3" name="Picture 2">
            <a:extLst>
              <a:ext uri="{FF2B5EF4-FFF2-40B4-BE49-F238E27FC236}">
                <a16:creationId xmlns:a16="http://schemas.microsoft.com/office/drawing/2014/main" id="{4958AF0F-D1FD-84B4-1A2D-AB71CE59CC7F}"/>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935888" y="578302"/>
            <a:ext cx="2764833" cy="1555679"/>
          </a:xfrm>
          <a:prstGeom prst="rect">
            <a:avLst/>
          </a:prstGeom>
        </p:spPr>
      </p:pic>
    </p:spTree>
    <p:custDataLst>
      <p:tags r:id="rId1"/>
    </p:custDataLst>
    <p:extLst>
      <p:ext uri="{BB962C8B-B14F-4D97-AF65-F5344CB8AC3E}">
        <p14:creationId xmlns:p14="http://schemas.microsoft.com/office/powerpoint/2010/main" val="1455602978"/>
      </p:ext>
    </p:extLst>
  </p:cSld>
  <p:clrMapOvr>
    <a:masterClrMapping/>
  </p:clrMapOvr>
  <mc:AlternateContent xmlns:mc="http://schemas.openxmlformats.org/markup-compatibility/2006" xmlns:p14="http://schemas.microsoft.com/office/powerpoint/2010/main">
    <mc:Choice Requires="p14">
      <p:transition spd="slow" p14:dur="30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hold" grpId="0" nodeType="withEffect">
                                  <p:stCondLst>
                                    <p:cond delay="0"/>
                                  </p:stCondLst>
                                  <p:childTnLst>
                                    <p:anim calcmode="lin" valueType="num">
                                      <p:cBhvr additive="base">
                                        <p:cTn id="6" dur="600000"/>
                                        <p:tgtEl>
                                          <p:spTgt spid="14"/>
                                        </p:tgtEl>
                                        <p:attrNameLst>
                                          <p:attrName>ppt_x</p:attrName>
                                        </p:attrNameLst>
                                      </p:cBhvr>
                                      <p:tavLst>
                                        <p:tav tm="0">
                                          <p:val>
                                            <p:strVal val="ppt_x"/>
                                          </p:val>
                                        </p:tav>
                                        <p:tav tm="100000">
                                          <p:val>
                                            <p:strVal val="0-ppt_w/2"/>
                                          </p:val>
                                        </p:tav>
                                      </p:tavLst>
                                    </p:anim>
                                    <p:anim calcmode="lin" valueType="num">
                                      <p:cBhvr additive="base">
                                        <p:cTn id="7" dur="600000"/>
                                        <p:tgtEl>
                                          <p:spTgt spid="14"/>
                                        </p:tgtEl>
                                        <p:attrNameLst>
                                          <p:attrName>ppt_y</p:attrName>
                                        </p:attrNameLst>
                                      </p:cBhvr>
                                      <p:tavLst>
                                        <p:tav tm="0">
                                          <p:val>
                                            <p:strVal val="ppt_y"/>
                                          </p:val>
                                        </p:tav>
                                        <p:tav tm="100000">
                                          <p:val>
                                            <p:strVal val="ppt_y"/>
                                          </p:val>
                                        </p:tav>
                                      </p:tavLst>
                                    </p:anim>
                                    <p:set>
                                      <p:cBhvr>
                                        <p:cTn id="8" dur="1" fill="hold">
                                          <p:stCondLst>
                                            <p:cond delay="599999"/>
                                          </p:stCondLst>
                                        </p:cTn>
                                        <p:tgtEl>
                                          <p:spTgt spid="14"/>
                                        </p:tgtEl>
                                        <p:attrNameLst>
                                          <p:attrName>style.visibility</p:attrName>
                                        </p:attrNameLst>
                                      </p:cBhvr>
                                      <p:to>
                                        <p:strVal val="hidden"/>
                                      </p:to>
                                    </p:set>
                                  </p:childTnLst>
                                </p:cTn>
                              </p:par>
                            </p:childTnLst>
                          </p:cTn>
                        </p:par>
                        <p:par>
                          <p:cTn id="9" fill="hold">
                            <p:stCondLst>
                              <p:cond delay="600000"/>
                            </p:stCondLst>
                            <p:childTnLst>
                              <p:par>
                                <p:cTn id="10" presetID="2" presetClass="exit" presetSubtype="8" fill="hold" grpId="0" nodeType="afterEffect">
                                  <p:stCondLst>
                                    <p:cond delay="4800"/>
                                  </p:stCondLst>
                                  <p:childTnLst>
                                    <p:anim calcmode="lin" valueType="num">
                                      <p:cBhvr additive="base">
                                        <p:cTn id="11" dur="600000"/>
                                        <p:tgtEl>
                                          <p:spTgt spid="10"/>
                                        </p:tgtEl>
                                        <p:attrNameLst>
                                          <p:attrName>ppt_x</p:attrName>
                                        </p:attrNameLst>
                                      </p:cBhvr>
                                      <p:tavLst>
                                        <p:tav tm="0">
                                          <p:val>
                                            <p:strVal val="ppt_x"/>
                                          </p:val>
                                        </p:tav>
                                        <p:tav tm="100000">
                                          <p:val>
                                            <p:strVal val="0-ppt_w/2"/>
                                          </p:val>
                                        </p:tav>
                                      </p:tavLst>
                                    </p:anim>
                                    <p:anim calcmode="lin" valueType="num">
                                      <p:cBhvr additive="base">
                                        <p:cTn id="12" dur="600000"/>
                                        <p:tgtEl>
                                          <p:spTgt spid="10"/>
                                        </p:tgtEl>
                                        <p:attrNameLst>
                                          <p:attrName>ppt_y</p:attrName>
                                        </p:attrNameLst>
                                      </p:cBhvr>
                                      <p:tavLst>
                                        <p:tav tm="0">
                                          <p:val>
                                            <p:strVal val="ppt_y"/>
                                          </p:val>
                                        </p:tav>
                                        <p:tav tm="100000">
                                          <p:val>
                                            <p:strVal val="ppt_y"/>
                                          </p:val>
                                        </p:tav>
                                      </p:tavLst>
                                    </p:anim>
                                    <p:set>
                                      <p:cBhvr>
                                        <p:cTn id="13" dur="1" fill="hold">
                                          <p:stCondLst>
                                            <p:cond delay="599999"/>
                                          </p:stCondLst>
                                        </p:cTn>
                                        <p:tgtEl>
                                          <p:spTgt spid="10"/>
                                        </p:tgtEl>
                                        <p:attrNameLst>
                                          <p:attrName>style.visibility</p:attrName>
                                        </p:attrNameLst>
                                      </p:cBhvr>
                                      <p:to>
                                        <p:strVal val="hidden"/>
                                      </p:to>
                                    </p:set>
                                  </p:childTnLst>
                                </p:cTn>
                              </p:par>
                            </p:childTnLst>
                          </p:cTn>
                        </p:par>
                        <p:par>
                          <p:cTn id="14" fill="hold">
                            <p:stCondLst>
                              <p:cond delay="1204800"/>
                            </p:stCondLst>
                            <p:childTnLst>
                              <p:par>
                                <p:cTn id="15" presetID="2" presetClass="exit" presetSubtype="8" fill="hold" grpId="0" nodeType="afterEffect">
                                  <p:stCondLst>
                                    <p:cond delay="0"/>
                                  </p:stCondLst>
                                  <p:childTnLst>
                                    <p:anim calcmode="lin" valueType="num">
                                      <p:cBhvr additive="base">
                                        <p:cTn id="16" dur="600000"/>
                                        <p:tgtEl>
                                          <p:spTgt spid="4"/>
                                        </p:tgtEl>
                                        <p:attrNameLst>
                                          <p:attrName>ppt_x</p:attrName>
                                        </p:attrNameLst>
                                      </p:cBhvr>
                                      <p:tavLst>
                                        <p:tav tm="0">
                                          <p:val>
                                            <p:strVal val="ppt_x"/>
                                          </p:val>
                                        </p:tav>
                                        <p:tav tm="100000">
                                          <p:val>
                                            <p:strVal val="0-ppt_w/2"/>
                                          </p:val>
                                        </p:tav>
                                      </p:tavLst>
                                    </p:anim>
                                    <p:anim calcmode="lin" valueType="num">
                                      <p:cBhvr additive="base">
                                        <p:cTn id="17" dur="600000"/>
                                        <p:tgtEl>
                                          <p:spTgt spid="4"/>
                                        </p:tgtEl>
                                        <p:attrNameLst>
                                          <p:attrName>ppt_y</p:attrName>
                                        </p:attrNameLst>
                                      </p:cBhvr>
                                      <p:tavLst>
                                        <p:tav tm="0">
                                          <p:val>
                                            <p:strVal val="ppt_y"/>
                                          </p:val>
                                        </p:tav>
                                        <p:tav tm="100000">
                                          <p:val>
                                            <p:strVal val="ppt_y"/>
                                          </p:val>
                                        </p:tav>
                                      </p:tavLst>
                                    </p:anim>
                                    <p:set>
                                      <p:cBhvr>
                                        <p:cTn id="18" dur="1" fill="hold">
                                          <p:stCondLst>
                                            <p:cond delay="599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3</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1200329"/>
          </a:xfrm>
          <a:prstGeom prst="rect">
            <a:avLst/>
          </a:prstGeom>
          <a:noFill/>
        </p:spPr>
        <p:txBody>
          <a:bodyPr wrap="square" rtlCol="0">
            <a:spAutoFit/>
          </a:bodyPr>
          <a:lstStyle/>
          <a:p>
            <a:pPr algn="ctr"/>
            <a:r>
              <a:rPr lang="en-US" sz="7200" b="1" dirty="0">
                <a:solidFill>
                  <a:schemeClr val="bg1"/>
                </a:solidFill>
              </a:rPr>
              <a:t>Welcome @ CERN</a:t>
            </a: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peningclip">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82187" y="4247534"/>
            <a:ext cx="609600" cy="609600"/>
          </a:xfrm>
          <a:prstGeom prst="rect">
            <a:avLst/>
          </a:prstGeom>
        </p:spPr>
      </p:pic>
      <p:sp>
        <p:nvSpPr>
          <p:cNvPr id="2" name="Title 1"/>
          <p:cNvSpPr txBox="1">
            <a:spLocks/>
          </p:cNvSpPr>
          <p:nvPr/>
        </p:nvSpPr>
        <p:spPr>
          <a:xfrm>
            <a:off x="196645" y="512557"/>
            <a:ext cx="8514517" cy="3430177"/>
          </a:xfrm>
          <a:prstGeom prst="rect">
            <a:avLst/>
          </a:prstGeom>
          <a:solidFill>
            <a:srgbClr val="004482"/>
          </a:solidFill>
        </p:spPr>
        <p:txBody>
          <a:bodyP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dirty="0">
                <a:ln>
                  <a:noFill/>
                </a:ln>
                <a:solidFill>
                  <a:prstClr val="white"/>
                </a:solidFill>
                <a:effectLst/>
                <a:uLnTx/>
                <a:uFillTx/>
                <a:latin typeface="Arial"/>
                <a:ea typeface="+mj-ea"/>
                <a:cs typeface="+mj-cs"/>
              </a:rPr>
              <a:t>Are you ready?</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0" normalizeH="0" baseline="0" noProof="0" dirty="0">
                <a:ln>
                  <a:noFill/>
                </a:ln>
                <a:solidFill>
                  <a:prstClr val="white"/>
                </a:solidFill>
                <a:effectLst/>
                <a:uLnTx/>
                <a:uFillTx/>
                <a:latin typeface="Arial"/>
                <a:ea typeface="+mj-ea"/>
                <a:cs typeface="+mj-cs"/>
              </a:rPr>
              <a:t>Take a seat, the session will start again shortly…</a:t>
            </a:r>
            <a:endParaRPr kumimoji="0" lang="en-GB" sz="4600" b="0" i="0" u="none" strike="noStrike" kern="1200" cap="none" spc="0" normalizeH="0" baseline="0" noProof="0" dirty="0">
              <a:ln>
                <a:noFill/>
              </a:ln>
              <a:solidFill>
                <a:prstClr val="white"/>
              </a:solidFill>
              <a:effectLst/>
              <a:uLnTx/>
              <a:uFillTx/>
              <a:latin typeface="Arial"/>
              <a:ea typeface="+mj-ea"/>
              <a:cs typeface="+mj-cs"/>
            </a:endParaRPr>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32453" y="3942734"/>
            <a:ext cx="964504" cy="914400"/>
          </a:xfrm>
          <a:prstGeom prst="rect">
            <a:avLst/>
          </a:prstGeom>
        </p:spPr>
      </p:pic>
      <p:sp>
        <p:nvSpPr>
          <p:cNvPr id="4" name="Rounded Rectangle 3"/>
          <p:cNvSpPr/>
          <p:nvPr/>
        </p:nvSpPr>
        <p:spPr>
          <a:xfrm>
            <a:off x="1660125" y="2891711"/>
            <a:ext cx="6492240" cy="554154"/>
          </a:xfrm>
          <a:prstGeom prst="roundRect">
            <a:avLst/>
          </a:prstGeom>
          <a:solidFill>
            <a:srgbClr val="00B0F0"/>
          </a:solidFill>
          <a:ln w="762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5" name="Rounded Rectangle 4"/>
          <p:cNvSpPr/>
          <p:nvPr/>
        </p:nvSpPr>
        <p:spPr>
          <a:xfrm>
            <a:off x="1630302" y="2891711"/>
            <a:ext cx="6551885" cy="561702"/>
          </a:xfrm>
          <a:prstGeom prst="roundRect">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0173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67000"/>
                                        <p:tgtEl>
                                          <p:spTgt spid="4"/>
                                        </p:tgtEl>
                                      </p:cBhvr>
                                    </p:animEffect>
                                  </p:childTnLst>
                                </p:cTn>
                              </p:par>
                              <p:par>
                                <p:cTn id="8" presetID="1" presetClass="mediacall" presetSubtype="0" fill="hold" nodeType="withEffect">
                                  <p:stCondLst>
                                    <p:cond delay="3000"/>
                                  </p:stCondLst>
                                  <p:childTnLst>
                                    <p:cmd type="call" cmd="playFrom(0.0)">
                                      <p:cBhvr>
                                        <p:cTn id="9" dur="6004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6"/>
                </p:tgtEl>
              </p:cMediaNode>
            </p:audio>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31</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51D25-A5D7-45A5-1BC2-51C6DCA59752}"/>
              </a:ext>
            </a:extLst>
          </p:cNvPr>
          <p:cNvSpPr>
            <a:spLocks noGrp="1"/>
          </p:cNvSpPr>
          <p:nvPr>
            <p:ph type="title"/>
            <p:custDataLst>
              <p:tags r:id="rId2"/>
            </p:custDataLst>
          </p:nvPr>
        </p:nvSpPr>
        <p:spPr/>
        <p:txBody>
          <a:bodyPr>
            <a:normAutofit fontScale="90000"/>
          </a:bodyPr>
          <a:lstStyle/>
          <a:p>
            <a:r>
              <a:rPr lang="en-US" dirty="0"/>
              <a:t>CERN infrastructure covers…</a:t>
            </a:r>
            <a:endParaRPr lang="en-GB" dirty="0"/>
          </a:p>
        </p:txBody>
      </p:sp>
      <p:sp>
        <p:nvSpPr>
          <p:cNvPr id="3" name="Text Placeholder 2">
            <a:extLst>
              <a:ext uri="{FF2B5EF4-FFF2-40B4-BE49-F238E27FC236}">
                <a16:creationId xmlns:a16="http://schemas.microsoft.com/office/drawing/2014/main" id="{77FB7CCB-E4C2-B3D2-288E-EEB4C29154A8}"/>
              </a:ext>
            </a:extLst>
          </p:cNvPr>
          <p:cNvSpPr>
            <a:spLocks noGrp="1"/>
          </p:cNvSpPr>
          <p:nvPr>
            <p:ph type="body" idx="1"/>
            <p:custDataLst>
              <p:tags r:id="rId3"/>
            </p:custDataLst>
          </p:nvPr>
        </p:nvSpPr>
        <p:spPr>
          <a:xfrm>
            <a:off x="457200" y="1227891"/>
            <a:ext cx="4572000" cy="2760672"/>
          </a:xfrm>
        </p:spPr>
        <p:txBody>
          <a:bodyPr>
            <a:normAutofit/>
          </a:bodyPr>
          <a:lstStyle/>
          <a:p>
            <a:pPr marL="541782" indent="-514350">
              <a:buFont typeface="+mj-lt"/>
              <a:buAutoNum type="arabicPeriod"/>
            </a:pPr>
            <a:r>
              <a:rPr lang="en-US" sz="2800" dirty="0"/>
              <a:t>625 ha of land</a:t>
            </a:r>
          </a:p>
          <a:p>
            <a:pPr marL="541782" indent="-514350">
              <a:buFont typeface="+mj-lt"/>
              <a:buAutoNum type="arabicPeriod"/>
            </a:pPr>
            <a:r>
              <a:rPr lang="en-US" sz="2800" dirty="0"/>
              <a:t>700+ buildings</a:t>
            </a:r>
          </a:p>
          <a:p>
            <a:pPr marL="541782" indent="-514350">
              <a:buFont typeface="+mj-lt"/>
              <a:buAutoNum type="arabicPeriod"/>
            </a:pPr>
            <a:r>
              <a:rPr lang="en-US" sz="2800" dirty="0"/>
              <a:t>30 km of roads</a:t>
            </a:r>
          </a:p>
          <a:p>
            <a:pPr marL="541782" indent="-514350">
              <a:buFont typeface="+mj-lt"/>
              <a:buAutoNum type="arabicPeriod"/>
            </a:pPr>
            <a:r>
              <a:rPr lang="en-US" sz="2800" dirty="0"/>
              <a:t>One site in France + one site in Switzerland</a:t>
            </a:r>
          </a:p>
        </p:txBody>
      </p:sp>
      <p:sp>
        <p:nvSpPr>
          <p:cNvPr id="4" name="Slide Number Placeholder 3">
            <a:extLst>
              <a:ext uri="{FF2B5EF4-FFF2-40B4-BE49-F238E27FC236}">
                <a16:creationId xmlns:a16="http://schemas.microsoft.com/office/drawing/2014/main" id="{D81F76FB-9473-8E3B-1448-5021E7D572AA}"/>
              </a:ext>
            </a:extLst>
          </p:cNvPr>
          <p:cNvSpPr>
            <a:spLocks noGrp="1"/>
          </p:cNvSpPr>
          <p:nvPr>
            <p:ph type="sldNum" sz="quarter" idx="10"/>
          </p:nvPr>
        </p:nvSpPr>
        <p:spPr/>
        <p:txBody>
          <a:bodyPr/>
          <a:lstStyle/>
          <a:p>
            <a:fld id="{17918391-D411-FE40-AAD7-861AE5233E0E}" type="slidenum">
              <a:rPr lang="en-US" smtClean="0"/>
              <a:pPr/>
              <a:t>32</a:t>
            </a:fld>
            <a:endParaRPr lang="en-US" dirty="0"/>
          </a:p>
        </p:txBody>
      </p:sp>
      <p:graphicFrame>
        <p:nvGraphicFramePr>
          <p:cNvPr id="5" name="OMBEA Response Chart Object">
            <a:extLst>
              <a:ext uri="{FF2B5EF4-FFF2-40B4-BE49-F238E27FC236}">
                <a16:creationId xmlns:a16="http://schemas.microsoft.com/office/drawing/2014/main" id="{417E19DE-4386-D7BD-B382-5EF915CC74A6}"/>
              </a:ext>
            </a:extLst>
          </p:cNvPr>
          <p:cNvGraphicFramePr>
            <a:graphicFrameLocks noChangeAspect="1"/>
          </p:cNvGraphicFramePr>
          <p:nvPr>
            <p:extLst>
              <p:ext uri="{D42A27DB-BD31-4B8C-83A1-F6EECF244321}">
                <p14:modId xmlns:p14="http://schemas.microsoft.com/office/powerpoint/2010/main" val="2112639786"/>
              </p:ext>
            </p:extLst>
          </p:nvPr>
        </p:nvGraphicFramePr>
        <p:xfrm>
          <a:off x="5021263" y="536575"/>
          <a:ext cx="3508375" cy="3719513"/>
        </p:xfrm>
        <a:graphic>
          <a:graphicData uri="http://schemas.openxmlformats.org/presentationml/2006/ole">
            <mc:AlternateContent xmlns:mc="http://schemas.openxmlformats.org/markup-compatibility/2006">
              <mc:Choice xmlns:v="urn:schemas-microsoft-com:vml" Requires="v">
                <p:oleObj name="Chart" r:id="rId6" imgW="4191088" imgH="4442341" progId="Excel.Chart.8">
                  <p:embed followColorScheme="full"/>
                </p:oleObj>
              </mc:Choice>
              <mc:Fallback>
                <p:oleObj name="Chart" r:id="rId6" imgW="4191088" imgH="4442341" progId="Excel.Chart.8">
                  <p:embed followColorScheme="full"/>
                  <p:pic>
                    <p:nvPicPr>
                      <p:cNvPr id="5" name="OMBEA Response Chart Object">
                        <a:extLst>
                          <a:ext uri="{FF2B5EF4-FFF2-40B4-BE49-F238E27FC236}">
                            <a16:creationId xmlns:a16="http://schemas.microsoft.com/office/drawing/2014/main" id="{417E19DE-4386-D7BD-B382-5EF915CC74A6}"/>
                          </a:ext>
                        </a:extLst>
                      </p:cNvPr>
                      <p:cNvPicPr/>
                      <p:nvPr/>
                    </p:nvPicPr>
                    <p:blipFill>
                      <a:blip r:embed="rId7"/>
                      <a:stretch>
                        <a:fillRect/>
                      </a:stretch>
                    </p:blipFill>
                    <p:spPr>
                      <a:xfrm>
                        <a:off x="5021263" y="536575"/>
                        <a:ext cx="3508375" cy="3719513"/>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799366DC-C44A-4E4F-3809-195AF45FA4E2}"/>
              </a:ext>
            </a:extLst>
          </p:cNvPr>
          <p:cNvSpPr txBox="1"/>
          <p:nvPr/>
        </p:nvSpPr>
        <p:spPr>
          <a:xfrm>
            <a:off x="943345" y="3957395"/>
            <a:ext cx="3024336" cy="300082"/>
          </a:xfrm>
          <a:prstGeom prst="rect">
            <a:avLst/>
          </a:prstGeom>
          <a:noFill/>
        </p:spPr>
        <p:txBody>
          <a:bodyPr wrap="square" rtlCol="0">
            <a:spAutoFit/>
          </a:bodyPr>
          <a:lstStyle/>
          <a:p>
            <a:r>
              <a:rPr lang="en-US" sz="1350" dirty="0"/>
              <a:t> Several correct answers!</a:t>
            </a:r>
            <a:endParaRPr lang="en-GB" sz="1350" dirty="0">
              <a:solidFill>
                <a:srgbClr val="C00000"/>
              </a:solidFill>
            </a:endParaRPr>
          </a:p>
        </p:txBody>
      </p:sp>
    </p:spTree>
    <p:custDataLst>
      <p:tags r:id="rId1"/>
    </p:custDataLst>
    <p:extLst>
      <p:ext uri="{BB962C8B-B14F-4D97-AF65-F5344CB8AC3E}">
        <p14:creationId xmlns:p14="http://schemas.microsoft.com/office/powerpoint/2010/main" val="242694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mph" presetSubtype="0" fill="hold" nodeType="withEffect">
                                  <p:stCondLst>
                                    <p:cond delay="0"/>
                                  </p:stCondLst>
                                  <p:childTnLst>
                                    <p:animClr clrSpc="rgb" dir="cw">
                                      <p:cBhvr override="childStyle">
                                        <p:cTn id="8" dur="500" fill="hold"/>
                                        <p:tgtEl>
                                          <p:spTgt spid="3">
                                            <p:txEl>
                                              <p:pRg st="0" end="0"/>
                                            </p:txEl>
                                          </p:spTgt>
                                        </p:tgtEl>
                                        <p:attrNameLst>
                                          <p:attrName>style.color</p:attrName>
                                        </p:attrNameLst>
                                      </p:cBhvr>
                                      <p:to>
                                        <a:srgbClr val="00FF00"/>
                                      </p:to>
                                    </p:animClr>
                                    <p:animClr clrSpc="rgb" dir="cw">
                                      <p:cBhvr>
                                        <p:cTn id="9" dur="500" fill="hold"/>
                                        <p:tgtEl>
                                          <p:spTgt spid="3">
                                            <p:txEl>
                                              <p:pRg st="0" end="0"/>
                                            </p:txEl>
                                          </p:spTgt>
                                        </p:tgtEl>
                                        <p:attrNameLst>
                                          <p:attrName>fillcolor</p:attrName>
                                        </p:attrNameLst>
                                      </p:cBhvr>
                                      <p:to>
                                        <a:srgbClr val="00FF00"/>
                                      </p:to>
                                    </p:animClr>
                                    <p:set>
                                      <p:cBhvr>
                                        <p:cTn id="10" dur="500" fill="hold"/>
                                        <p:tgtEl>
                                          <p:spTgt spid="3">
                                            <p:txEl>
                                              <p:pRg st="0" end="0"/>
                                            </p:txEl>
                                          </p:spTgt>
                                        </p:tgtEl>
                                        <p:attrNameLst>
                                          <p:attrName>fill.type</p:attrName>
                                        </p:attrNameLst>
                                      </p:cBhvr>
                                      <p:to>
                                        <p:strVal val="solid"/>
                                      </p:to>
                                    </p:set>
                                    <p:set>
                                      <p:cBhvr>
                                        <p:cTn id="11" dur="500" fill="hold"/>
                                        <p:tgtEl>
                                          <p:spTgt spid="3">
                                            <p:txEl>
                                              <p:pRg st="0" end="0"/>
                                            </p:txEl>
                                          </p:spTgt>
                                        </p:tgtEl>
                                        <p:attrNameLst>
                                          <p:attrName>fill.on</p:attrName>
                                        </p:attrNameLst>
                                      </p:cBhvr>
                                      <p:to>
                                        <p:strVal val="true"/>
                                      </p:to>
                                    </p:set>
                                  </p:childTnLst>
                                </p:cTn>
                              </p:par>
                              <p:par>
                                <p:cTn id="12" presetID="19" presetClass="emph" presetSubtype="0" fill="hold" nodeType="withEffect">
                                  <p:stCondLst>
                                    <p:cond delay="0"/>
                                  </p:stCondLst>
                                  <p:childTnLst>
                                    <p:animClr clrSpc="rgb" dir="cw">
                                      <p:cBhvr override="childStyle">
                                        <p:cTn id="13" dur="500" fill="hold"/>
                                        <p:tgtEl>
                                          <p:spTgt spid="3">
                                            <p:txEl>
                                              <p:pRg st="1" end="1"/>
                                            </p:txEl>
                                          </p:spTgt>
                                        </p:tgtEl>
                                        <p:attrNameLst>
                                          <p:attrName>style.color</p:attrName>
                                        </p:attrNameLst>
                                      </p:cBhvr>
                                      <p:to>
                                        <a:srgbClr val="00FF00"/>
                                      </p:to>
                                    </p:animClr>
                                    <p:animClr clrSpc="rgb" dir="cw">
                                      <p:cBhvr>
                                        <p:cTn id="14" dur="500" fill="hold"/>
                                        <p:tgtEl>
                                          <p:spTgt spid="3">
                                            <p:txEl>
                                              <p:pRg st="1" end="1"/>
                                            </p:txEl>
                                          </p:spTgt>
                                        </p:tgtEl>
                                        <p:attrNameLst>
                                          <p:attrName>fillcolor</p:attrName>
                                        </p:attrNameLst>
                                      </p:cBhvr>
                                      <p:to>
                                        <a:srgbClr val="00FF00"/>
                                      </p:to>
                                    </p:animClr>
                                    <p:set>
                                      <p:cBhvr>
                                        <p:cTn id="15" dur="500" fill="hold"/>
                                        <p:tgtEl>
                                          <p:spTgt spid="3">
                                            <p:txEl>
                                              <p:pRg st="1" end="1"/>
                                            </p:txEl>
                                          </p:spTgt>
                                        </p:tgtEl>
                                        <p:attrNameLst>
                                          <p:attrName>fill.type</p:attrName>
                                        </p:attrNameLst>
                                      </p:cBhvr>
                                      <p:to>
                                        <p:strVal val="solid"/>
                                      </p:to>
                                    </p:set>
                                    <p:set>
                                      <p:cBhvr>
                                        <p:cTn id="16" dur="500" fill="hold"/>
                                        <p:tgtEl>
                                          <p:spTgt spid="3">
                                            <p:txEl>
                                              <p:pRg st="1" end="1"/>
                                            </p:txEl>
                                          </p:spTgt>
                                        </p:tgtEl>
                                        <p:attrNameLst>
                                          <p:attrName>fill.on</p:attrName>
                                        </p:attrNameLst>
                                      </p:cBhvr>
                                      <p:to>
                                        <p:strVal val="true"/>
                                      </p:to>
                                    </p:set>
                                  </p:childTnLst>
                                </p:cTn>
                              </p:par>
                              <p:par>
                                <p:cTn id="17" presetID="19" presetClass="emph" presetSubtype="0" fill="hold" nodeType="withEffect">
                                  <p:stCondLst>
                                    <p:cond delay="0"/>
                                  </p:stCondLst>
                                  <p:childTnLst>
                                    <p:animClr clrSpc="rgb" dir="cw">
                                      <p:cBhvr override="childStyle">
                                        <p:cTn id="18" dur="500" fill="hold"/>
                                        <p:tgtEl>
                                          <p:spTgt spid="3">
                                            <p:txEl>
                                              <p:pRg st="2" end="2"/>
                                            </p:txEl>
                                          </p:spTgt>
                                        </p:tgtEl>
                                        <p:attrNameLst>
                                          <p:attrName>style.color</p:attrName>
                                        </p:attrNameLst>
                                      </p:cBhvr>
                                      <p:to>
                                        <a:srgbClr val="00FF00"/>
                                      </p:to>
                                    </p:animClr>
                                    <p:animClr clrSpc="rgb" dir="cw">
                                      <p:cBhvr>
                                        <p:cTn id="19" dur="500" fill="hold"/>
                                        <p:tgtEl>
                                          <p:spTgt spid="3">
                                            <p:txEl>
                                              <p:pRg st="2" end="2"/>
                                            </p:txEl>
                                          </p:spTgt>
                                        </p:tgtEl>
                                        <p:attrNameLst>
                                          <p:attrName>fillcolor</p:attrName>
                                        </p:attrNameLst>
                                      </p:cBhvr>
                                      <p:to>
                                        <a:srgbClr val="00FF00"/>
                                      </p:to>
                                    </p:animClr>
                                    <p:set>
                                      <p:cBhvr>
                                        <p:cTn id="20" dur="500" fill="hold"/>
                                        <p:tgtEl>
                                          <p:spTgt spid="3">
                                            <p:txEl>
                                              <p:pRg st="2" end="2"/>
                                            </p:txEl>
                                          </p:spTgt>
                                        </p:tgtEl>
                                        <p:attrNameLst>
                                          <p:attrName>fill.type</p:attrName>
                                        </p:attrNameLst>
                                      </p:cBhvr>
                                      <p:to>
                                        <p:strVal val="solid"/>
                                      </p:to>
                                    </p:set>
                                    <p:set>
                                      <p:cBhvr>
                                        <p:cTn id="21" dur="500" fill="hold"/>
                                        <p:tgtEl>
                                          <p:spTgt spid="3">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grpSp>
        <p:nvGrpSpPr>
          <p:cNvPr id="4" name="Group 3">
            <a:extLst>
              <a:ext uri="{FF2B5EF4-FFF2-40B4-BE49-F238E27FC236}">
                <a16:creationId xmlns:a16="http://schemas.microsoft.com/office/drawing/2014/main" id="{2DE601C8-D95D-B677-7C27-68E7EDAB661C}"/>
              </a:ext>
            </a:extLst>
          </p:cNvPr>
          <p:cNvGrpSpPr/>
          <p:nvPr/>
        </p:nvGrpSpPr>
        <p:grpSpPr>
          <a:xfrm>
            <a:off x="5037020" y="2451523"/>
            <a:ext cx="3368024" cy="522983"/>
            <a:chOff x="5037020" y="2451523"/>
            <a:chExt cx="3368024" cy="522983"/>
          </a:xfrm>
        </p:grpSpPr>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037020" y="2451523"/>
              <a:ext cx="523473" cy="522983"/>
            </a:xfrm>
            <a:prstGeom prst="rect">
              <a:avLst/>
            </a:prstGeom>
          </p:spPr>
        </p:pic>
      </p:grpSp>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grpSp>
        <p:nvGrpSpPr>
          <p:cNvPr id="3" name="Group 2">
            <a:extLst>
              <a:ext uri="{FF2B5EF4-FFF2-40B4-BE49-F238E27FC236}">
                <a16:creationId xmlns:a16="http://schemas.microsoft.com/office/drawing/2014/main" id="{34F5D7BF-99DA-2BFB-7766-77C40BB47B05}"/>
              </a:ext>
            </a:extLst>
          </p:cNvPr>
          <p:cNvGrpSpPr/>
          <p:nvPr/>
        </p:nvGrpSpPr>
        <p:grpSpPr>
          <a:xfrm>
            <a:off x="6571129" y="3288775"/>
            <a:ext cx="2169802" cy="1061829"/>
            <a:chOff x="6499496" y="3397781"/>
            <a:chExt cx="2169802" cy="1061829"/>
          </a:xfrm>
        </p:grpSpPr>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397781"/>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grpSp>
      <p:sp>
        <p:nvSpPr>
          <p:cNvPr id="5" name="Slide Number Placeholder 4"/>
          <p:cNvSpPr>
            <a:spLocks noGrp="1"/>
          </p:cNvSpPr>
          <p:nvPr>
            <p:ph type="sldNum" sz="quarter" idx="4"/>
          </p:nvPr>
        </p:nvSpPr>
        <p:spPr/>
        <p:txBody>
          <a:bodyPr/>
          <a:lstStyle/>
          <a:p>
            <a:fld id="{17918391-D411-FE40-AAD7-861AE5233E0E}" type="slidenum">
              <a:rPr lang="en-US" smtClean="0"/>
              <a:pPr/>
              <a:t>33</a:t>
            </a:fld>
            <a:endParaRPr lang="en-US" dirty="0"/>
          </a:p>
        </p:txBody>
      </p:sp>
      <p:sp>
        <p:nvSpPr>
          <p:cNvPr id="7" name="TextBox 6">
            <a:extLst>
              <a:ext uri="{FF2B5EF4-FFF2-40B4-BE49-F238E27FC236}">
                <a16:creationId xmlns:a16="http://schemas.microsoft.com/office/drawing/2014/main" id="{79A6DAA2-3E91-44E8-5924-078D5190C194}"/>
              </a:ext>
            </a:extLst>
          </p:cNvPr>
          <p:cNvSpPr txBox="1"/>
          <p:nvPr/>
        </p:nvSpPr>
        <p:spPr>
          <a:xfrm>
            <a:off x="5232616" y="746835"/>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1000" fill="hold"/>
                                        <p:tgtEl>
                                          <p:spTgt spid="22"/>
                                        </p:tgtEl>
                                        <p:attrNameLst>
                                          <p:attrName>ppt_w</p:attrName>
                                        </p:attrNameLst>
                                      </p:cBhvr>
                                      <p:tavLst>
                                        <p:tav tm="0">
                                          <p:val>
                                            <p:fltVal val="0"/>
                                          </p:val>
                                        </p:tav>
                                        <p:tav tm="100000">
                                          <p:val>
                                            <p:strVal val="#ppt_w"/>
                                          </p:val>
                                        </p:tav>
                                      </p:tavLst>
                                    </p:anim>
                                    <p:anim calcmode="lin" valueType="num">
                                      <p:cBhvr>
                                        <p:cTn id="20" dur="1000" fill="hold"/>
                                        <p:tgtEl>
                                          <p:spTgt spid="22"/>
                                        </p:tgtEl>
                                        <p:attrNameLst>
                                          <p:attrName>ppt_h</p:attrName>
                                        </p:attrNameLst>
                                      </p:cBhvr>
                                      <p:tavLst>
                                        <p:tav tm="0">
                                          <p:val>
                                            <p:fltVal val="0"/>
                                          </p:val>
                                        </p:tav>
                                        <p:tav tm="100000">
                                          <p:val>
                                            <p:strVal val="#ppt_h"/>
                                          </p:val>
                                        </p:tav>
                                      </p:tavLst>
                                    </p:anim>
                                    <p:anim calcmode="lin" valueType="num">
                                      <p:cBhvr>
                                        <p:cTn id="21" dur="1000" fill="hold"/>
                                        <p:tgtEl>
                                          <p:spTgt spid="22"/>
                                        </p:tgtEl>
                                        <p:attrNameLst>
                                          <p:attrName>style.rotation</p:attrName>
                                        </p:attrNameLst>
                                      </p:cBhvr>
                                      <p:tavLst>
                                        <p:tav tm="0">
                                          <p:val>
                                            <p:fltVal val="90"/>
                                          </p:val>
                                        </p:tav>
                                        <p:tav tm="100000">
                                          <p:val>
                                            <p:fltVal val="0"/>
                                          </p:val>
                                        </p:tav>
                                      </p:tavLst>
                                    </p:anim>
                                    <p:animEffect transition="in" filter="fade">
                                      <p:cBhvr>
                                        <p:cTn id="22" dur="10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318066" y="603200"/>
            <a:ext cx="2263951" cy="1811161"/>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840465" y="1062571"/>
            <a:ext cx="4957219" cy="2760071"/>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dirty="0">
                <a:hlinkClick r:id="rId5"/>
              </a:rPr>
              <a:t>CERN Community Support Centre</a:t>
            </a:r>
            <a:r>
              <a:rPr lang="en-GB" dirty="0"/>
              <a:t> </a:t>
            </a:r>
          </a:p>
          <a:p>
            <a:pPr marL="36576" indent="0">
              <a:buNone/>
            </a:pPr>
            <a:r>
              <a:rPr lang="en-GB" sz="2100" dirty="0" err="1"/>
              <a:t>Buidling</a:t>
            </a:r>
            <a:r>
              <a:rPr lang="en-GB" sz="2100" dirty="0"/>
              <a:t> 33 - </a:t>
            </a:r>
            <a:r>
              <a:rPr lang="en-GB" sz="2100" dirty="0" err="1"/>
              <a:t>Meyrin</a:t>
            </a:r>
            <a:r>
              <a:rPr lang="en-GB" sz="2100" dirty="0"/>
              <a:t> site,</a:t>
            </a:r>
          </a:p>
          <a:p>
            <a:pPr marL="36576" indent="0">
              <a:buNone/>
            </a:pPr>
            <a:r>
              <a:rPr lang="en-GB" dirty="0"/>
              <a:t> </a:t>
            </a:r>
            <a:r>
              <a:rPr lang="en-GB" sz="1600" b="1" dirty="0"/>
              <a:t>7.00 am to 6.30 pm, Monday to Friday</a:t>
            </a:r>
            <a:endParaRPr lang="en-GB" sz="2400" dirty="0"/>
          </a:p>
          <a:p>
            <a:endParaRPr lang="en-GB" sz="2400" dirty="0"/>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34</a:t>
            </a:fld>
            <a:endParaRPr lang="en-US" dirty="0"/>
          </a:p>
        </p:txBody>
      </p:sp>
      <p:sp>
        <p:nvSpPr>
          <p:cNvPr id="2" name="TextBox 1"/>
          <p:cNvSpPr txBox="1"/>
          <p:nvPr/>
        </p:nvSpPr>
        <p:spPr>
          <a:xfrm>
            <a:off x="748748" y="3896263"/>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066472489"/>
              </p:ext>
            </p:extLst>
          </p:nvPr>
        </p:nvGraphicFramePr>
        <p:xfrm>
          <a:off x="245338" y="84347"/>
          <a:ext cx="8798361" cy="428244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i="0" dirty="0">
                          <a:hlinkClick r:id="rId3"/>
                        </a:rPr>
                        <a:t>Gates</a:t>
                      </a:r>
                      <a:endParaRPr lang="en-GB" sz="2000" b="1" i="0" dirty="0"/>
                    </a:p>
                  </a:txBody>
                  <a:tcPr anchor="ctr"/>
                </a:tc>
                <a:tc>
                  <a:txBody>
                    <a:bodyPr/>
                    <a:lstStyle/>
                    <a:p>
                      <a:r>
                        <a:rPr lang="en-GB" sz="2000" b="1" i="0" dirty="0"/>
                        <a:t>Days</a:t>
                      </a:r>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extLst>
                  <a:ext uri="{0D108BD9-81ED-4DB2-BD59-A6C34878D82A}">
                    <a16:rowId xmlns:a16="http://schemas.microsoft.com/office/drawing/2014/main" val="554095061"/>
                  </a:ext>
                </a:extLst>
              </a:tr>
              <a:tr h="360173">
                <a:tc>
                  <a:txBody>
                    <a:bodyPr/>
                    <a:lstStyle/>
                    <a:p>
                      <a:r>
                        <a:rPr lang="en-GB" i="0" dirty="0" err="1"/>
                        <a:t>Meyrin</a:t>
                      </a:r>
                      <a:r>
                        <a:rPr lang="en-GB" i="0" dirty="0"/>
                        <a:t> A</a:t>
                      </a:r>
                    </a:p>
                  </a:txBody>
                  <a:tcPr anchor="ctr"/>
                </a:tc>
                <a:tc>
                  <a:txBody>
                    <a:bodyPr/>
                    <a:lstStyle/>
                    <a:p>
                      <a:r>
                        <a:rPr lang="en-GB" sz="1600" i="0" dirty="0"/>
                        <a:t>Mon-Fri</a:t>
                      </a:r>
                    </a:p>
                  </a:txBody>
                  <a:tcPr anchor="ctr"/>
                </a:tc>
                <a:tc gridSpan="2">
                  <a:txBody>
                    <a:bodyPr/>
                    <a:lstStyle/>
                    <a:p>
                      <a:pPr lvl="0" algn="ctr">
                        <a:buNone/>
                      </a:pPr>
                      <a:r>
                        <a:rPr lang="en-GB" i="0" dirty="0"/>
                        <a:t>24/24</a:t>
                      </a:r>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dirty="0"/>
                        <a:t>7-20</a:t>
                      </a:r>
                      <a:endParaRPr lang="en-US" dirty="0"/>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i="0" dirty="0"/>
                        <a:t>Porte Jura </a:t>
                      </a:r>
                      <a:r>
                        <a:rPr lang="en-GB" i="0" dirty="0" err="1"/>
                        <a:t>Bldg</a:t>
                      </a:r>
                      <a:r>
                        <a:rPr lang="en-GB" i="0" baseline="0" dirty="0"/>
                        <a:t> </a:t>
                      </a:r>
                      <a:r>
                        <a:rPr lang="en-GB" i="0" dirty="0"/>
                        <a:t>33</a:t>
                      </a:r>
                    </a:p>
                  </a:txBody>
                  <a:tcPr anchor="ctr"/>
                </a:tc>
                <a:tc>
                  <a:txBody>
                    <a:bodyPr/>
                    <a:lstStyle/>
                    <a:p>
                      <a:endParaRPr lang="en-GB" sz="1600" i="0" dirty="0"/>
                    </a:p>
                  </a:txBody>
                  <a:tcPr anchor="ctr"/>
                </a:tc>
                <a:tc>
                  <a:txBody>
                    <a:bodyPr/>
                    <a:lstStyle/>
                    <a:p>
                      <a:pPr algn="ctr"/>
                      <a:r>
                        <a:rPr lang="en-GB" i="0" dirty="0"/>
                        <a:t>24/24</a:t>
                      </a:r>
                    </a:p>
                  </a:txBody>
                  <a:tcPr anchor="ctr">
                    <a:solidFill>
                      <a:srgbClr val="92D05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i="0" dirty="0" err="1"/>
                        <a:t>Meyrin</a:t>
                      </a:r>
                      <a:r>
                        <a:rPr lang="en-GB" b="1" i="0" dirty="0"/>
                        <a:t> B (Main entrance)</a:t>
                      </a:r>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i="0"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i="0" dirty="0" err="1"/>
                        <a:t>Meyrin</a:t>
                      </a:r>
                      <a:r>
                        <a:rPr lang="en-GB" i="0" dirty="0"/>
                        <a:t> C</a:t>
                      </a:r>
                    </a:p>
                  </a:txBody>
                  <a:tcPr anchor="ctr"/>
                </a:tc>
                <a:tc>
                  <a:txBody>
                    <a:bodyPr/>
                    <a:lstStyle/>
                    <a:p>
                      <a:r>
                        <a:rPr lang="en-GB" sz="1600" i="0" dirty="0"/>
                        <a:t>Mon-Fri</a:t>
                      </a:r>
                    </a:p>
                  </a:txBody>
                  <a:tcPr anchor="ctr"/>
                </a:tc>
                <a:tc gridSpan="2">
                  <a:txBody>
                    <a:bodyPr/>
                    <a:lstStyle/>
                    <a:p>
                      <a:pPr algn="ctr"/>
                      <a:r>
                        <a:rPr lang="en-GB" i="0" dirty="0"/>
                        <a:t>24/24</a:t>
                      </a:r>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i="0" dirty="0"/>
                        <a:t>7-20</a:t>
                      </a:r>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0" err="1"/>
                        <a:t>Meyrin</a:t>
                      </a:r>
                      <a:r>
                        <a:rPr lang="en-GB" i="0" dirty="0"/>
                        <a:t> D </a:t>
                      </a:r>
                      <a:r>
                        <a:rPr lang="en-GB" sz="1100" i="0" dirty="0">
                          <a:solidFill>
                            <a:srgbClr val="FF0000"/>
                          </a:solidFill>
                        </a:rPr>
                        <a:t>(goods only)</a:t>
                      </a:r>
                    </a:p>
                  </a:txBody>
                  <a:tcPr anchor="ctr"/>
                </a:tc>
                <a:tc>
                  <a:txBody>
                    <a:bodyPr/>
                    <a:lstStyle/>
                    <a:p>
                      <a:r>
                        <a:rPr lang="en-GB" sz="1600" i="0" dirty="0"/>
                        <a:t>Mon-Fri</a:t>
                      </a:r>
                    </a:p>
                  </a:txBody>
                  <a:tcPr anchor="ctr"/>
                </a:tc>
                <a:tc gridSpan="3">
                  <a:txBody>
                    <a:bodyPr/>
                    <a:lstStyle/>
                    <a:p>
                      <a:pPr algn="ctr"/>
                      <a:endParaRPr lang="en-GB" i="0"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0" dirty="0"/>
                        <a:t>08-12</a:t>
                      </a:r>
                      <a:br>
                        <a:rPr lang="en-GB" sz="1000" i="0" dirty="0"/>
                      </a:br>
                      <a:r>
                        <a:rPr lang="en-GB" sz="1000" i="0" dirty="0"/>
                        <a:t>13-16</a:t>
                      </a:r>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i="0" dirty="0" err="1"/>
                        <a:t>Meyrin</a:t>
                      </a:r>
                      <a:r>
                        <a:rPr lang="en-GB" i="0" dirty="0"/>
                        <a:t> E </a:t>
                      </a:r>
                      <a:r>
                        <a:rPr kumimoji="0" lang="en-GB" sz="1100" i="0" kern="1200" dirty="0">
                          <a:solidFill>
                            <a:srgbClr val="FF0000"/>
                          </a:solidFill>
                          <a:latin typeface="+mn-lt"/>
                          <a:ea typeface="+mn-ea"/>
                          <a:cs typeface="+mn-cs"/>
                        </a:rPr>
                        <a:t>(</a:t>
                      </a:r>
                      <a:r>
                        <a:rPr kumimoji="0" lang="en-GB" sz="1100" i="0" kern="1200" noProof="0" dirty="0">
                          <a:solidFill>
                            <a:srgbClr val="FF0000"/>
                          </a:solidFill>
                          <a:latin typeface="+mn-lt"/>
                          <a:ea typeface="+mn-ea"/>
                          <a:cs typeface="+mn-cs"/>
                        </a:rPr>
                        <a:t>Only Authorised Personnel and contractors. </a:t>
                      </a:r>
                      <a:r>
                        <a:rPr kumimoji="0" lang="en-GB" sz="1100" i="0" kern="1200" noProof="0" dirty="0">
                          <a:solidFill>
                            <a:srgbClr val="FF0000"/>
                          </a:solidFill>
                          <a:latin typeface="+mn-lt"/>
                          <a:ea typeface="+mn-ea"/>
                          <a:cs typeface="+mn-cs"/>
                          <a:hlinkClick r:id="rId4">
                            <a:extLst>
                              <a:ext uri="{A12FA001-AC4F-418D-AE19-62706E023703}">
                                <ahyp:hlinkClr xmlns:ahyp="http://schemas.microsoft.com/office/drawing/2018/hyperlinkcolor" val="tx"/>
                              </a:ext>
                            </a:extLst>
                          </a:hlinkClick>
                        </a:rPr>
                        <a:t>Rules of Use</a:t>
                      </a:r>
                      <a:r>
                        <a:rPr kumimoji="0" lang="en-GB" sz="1100" i="0" kern="1200" noProof="0" dirty="0">
                          <a:solidFill>
                            <a:srgbClr val="FF0000"/>
                          </a:solidFill>
                          <a:latin typeface="+mn-lt"/>
                          <a:ea typeface="+mn-ea"/>
                          <a:cs typeface="+mn-cs"/>
                        </a:rPr>
                        <a:t>)</a:t>
                      </a:r>
                      <a:endParaRPr kumimoji="0" lang="en-GB" sz="1100" i="0" kern="1200" dirty="0">
                        <a:solidFill>
                          <a:srgbClr val="FF0000"/>
                        </a:solidFill>
                        <a:latin typeface="+mn-lt"/>
                        <a:ea typeface="+mn-ea"/>
                        <a:cs typeface="+mn-cs"/>
                      </a:endParaRPr>
                    </a:p>
                  </a:txBody>
                  <a:tcPr anchor="ctr"/>
                </a:tc>
                <a:tc>
                  <a:txBody>
                    <a:bodyPr/>
                    <a:lstStyle/>
                    <a:p>
                      <a:r>
                        <a:rPr lang="en-GB" sz="1600" i="0" dirty="0"/>
                        <a:t>Mon-Fri</a:t>
                      </a:r>
                    </a:p>
                  </a:txBody>
                  <a:tcPr anchor="ctr"/>
                </a:tc>
                <a:tc gridSpan="3">
                  <a:txBody>
                    <a:bodyPr/>
                    <a:lstStyle/>
                    <a:p>
                      <a:pPr algn="ctr"/>
                      <a:r>
                        <a:rPr lang="en-GB" sz="1400" i="0" dirty="0"/>
                        <a:t> In: 7-9.30</a:t>
                      </a:r>
                      <a:r>
                        <a:rPr lang="en-GB" sz="1400" i="0" baseline="0" dirty="0"/>
                        <a:t> </a:t>
                      </a:r>
                    </a:p>
                    <a:p>
                      <a:pPr algn="ctr"/>
                      <a:r>
                        <a:rPr lang="en-GB" sz="1400" i="0" dirty="0"/>
                        <a:t>Out: 16.30-20</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0" dirty="0" err="1"/>
                        <a:t>Intersite</a:t>
                      </a:r>
                      <a:r>
                        <a:rPr lang="en-GB" i="0" dirty="0"/>
                        <a:t> tunnel </a:t>
                      </a:r>
                      <a:r>
                        <a:rPr lang="en-GB" sz="1100" i="0" dirty="0">
                          <a:solidFill>
                            <a:srgbClr val="FF0000"/>
                          </a:solidFill>
                        </a:rPr>
                        <a:t>(restrictions apply)</a:t>
                      </a:r>
                    </a:p>
                  </a:txBody>
                  <a:tcPr anchor="ctr"/>
                </a:tc>
                <a:tc>
                  <a:txBody>
                    <a:bodyPr/>
                    <a:lstStyle/>
                    <a:p>
                      <a:r>
                        <a:rPr lang="en-GB" sz="1600" i="0" dirty="0"/>
                        <a:t>Mon-Fri</a:t>
                      </a:r>
                    </a:p>
                  </a:txBody>
                  <a:tcPr anchor="ctr"/>
                </a:tc>
                <a:tc gridSpan="2">
                  <a:txBody>
                    <a:bodyPr/>
                    <a:lstStyle/>
                    <a:p>
                      <a:pPr algn="ctr"/>
                      <a:endParaRPr lang="en-GB" i="0" dirty="0"/>
                    </a:p>
                  </a:txBody>
                  <a:tcPr anchor="ctr">
                    <a:solidFill>
                      <a:srgbClr val="FF0000"/>
                    </a:solidFill>
                  </a:tcPr>
                </a:tc>
                <a:tc hMerge="1">
                  <a:txBody>
                    <a:bodyPr/>
                    <a:lstStyle/>
                    <a:p>
                      <a:endParaRPr lang="en-GB"/>
                    </a:p>
                  </a:txBody>
                  <a:tcPr/>
                </a:tc>
                <a:tc>
                  <a:txBody>
                    <a:bodyPr/>
                    <a:lstStyle/>
                    <a:p>
                      <a:pPr algn="ctr"/>
                      <a:r>
                        <a:rPr lang="en-GB" i="0" dirty="0"/>
                        <a:t>7-18</a:t>
                      </a:r>
                    </a:p>
                  </a:txBody>
                  <a:tcPr anchor="ctr">
                    <a:solidFill>
                      <a:srgbClr val="92D050"/>
                    </a:solidFill>
                  </a:tcPr>
                </a:tc>
                <a:tc>
                  <a:txBody>
                    <a:bodyPr/>
                    <a:lstStyle/>
                    <a:p>
                      <a:endParaRPr lang="en-GB" i="0"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i="0" dirty="0" err="1"/>
                        <a:t>Prévessin</a:t>
                      </a:r>
                      <a:r>
                        <a:rPr lang="en-GB" b="1" i="0" dirty="0"/>
                        <a:t> Main</a:t>
                      </a:r>
                      <a:r>
                        <a:rPr lang="en-GB" b="1" i="0" baseline="0" dirty="0"/>
                        <a:t> entrance</a:t>
                      </a:r>
                      <a:endParaRPr lang="en-GB" b="1" i="0" dirty="0"/>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55A0"/>
                          </a:solidFill>
                          <a:effectLst/>
                          <a:uLnTx/>
                          <a:uFillTx/>
                          <a:latin typeface="+mn-lt"/>
                          <a:ea typeface="+mn-ea"/>
                          <a:cs typeface="+mn-cs"/>
                        </a:rPr>
                        <a:t>08-12</a:t>
                      </a:r>
                      <a:br>
                        <a:rPr kumimoji="0" lang="en-GB" sz="1000" b="0" i="0" u="none" strike="noStrike" kern="1200" cap="none" spc="0" normalizeH="0" baseline="0" noProof="0" dirty="0">
                          <a:ln>
                            <a:noFill/>
                          </a:ln>
                          <a:solidFill>
                            <a:srgbClr val="0055A0"/>
                          </a:solidFill>
                          <a:effectLst/>
                          <a:uLnTx/>
                          <a:uFillTx/>
                          <a:latin typeface="+mn-lt"/>
                          <a:ea typeface="+mn-ea"/>
                          <a:cs typeface="+mn-cs"/>
                        </a:rPr>
                      </a:br>
                      <a:r>
                        <a:rPr kumimoji="0" lang="en-GB" sz="1000" b="0" i="0" u="none" strike="noStrike" kern="1200" cap="none" spc="0" normalizeH="0" baseline="0" noProof="0" dirty="0">
                          <a:ln>
                            <a:noFill/>
                          </a:ln>
                          <a:solidFill>
                            <a:srgbClr val="0055A0"/>
                          </a:solidFill>
                          <a:effectLst/>
                          <a:uLnTx/>
                          <a:uFillTx/>
                          <a:latin typeface="+mn-lt"/>
                          <a:ea typeface="+mn-ea"/>
                          <a:cs typeface="+mn-cs"/>
                        </a:rPr>
                        <a:t>13-16</a:t>
                      </a:r>
                    </a:p>
                  </a:txBody>
                  <a:tcPr anchor="ctr">
                    <a:solidFill>
                      <a:srgbClr val="92D050"/>
                    </a:solidFill>
                  </a:tcPr>
                </a:tc>
                <a:extLst>
                  <a:ext uri="{0D108BD9-81ED-4DB2-BD59-A6C34878D82A}">
                    <a16:rowId xmlns:a16="http://schemas.microsoft.com/office/drawing/2014/main" val="2134736004"/>
                  </a:ext>
                </a:extLst>
              </a:tr>
              <a:tr h="360173">
                <a:tc>
                  <a:txBody>
                    <a:bodyPr/>
                    <a:lstStyle/>
                    <a:p>
                      <a:r>
                        <a:rPr lang="en-GB" i="0" dirty="0" err="1"/>
                        <a:t>Prévessin</a:t>
                      </a:r>
                      <a:r>
                        <a:rPr lang="en-GB" i="0" dirty="0"/>
                        <a:t> </a:t>
                      </a:r>
                      <a:r>
                        <a:rPr lang="en-GB" sz="1400" i="0" dirty="0"/>
                        <a:t>Route du Maroc</a:t>
                      </a:r>
                      <a:endParaRPr lang="en-GB" sz="1600" i="0" dirty="0"/>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i="0" dirty="0" err="1"/>
                        <a:t>Prévessin</a:t>
                      </a:r>
                      <a:r>
                        <a:rPr lang="en-GB" i="0" dirty="0"/>
                        <a:t> </a:t>
                      </a:r>
                      <a:r>
                        <a:rPr lang="en-GB" sz="1400" i="0" dirty="0"/>
                        <a:t>Moulin des Ponts</a:t>
                      </a:r>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18918958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5136548" y="2517342"/>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(R1 &amp; R2)</a:t>
            </a:r>
          </a:p>
          <a:p>
            <a:r>
              <a:rPr lang="en-US" sz="2100" dirty="0"/>
              <a:t>1 in </a:t>
            </a:r>
            <a:r>
              <a:rPr lang="en-US" sz="2100" dirty="0" err="1"/>
              <a:t>Prévessin</a:t>
            </a:r>
            <a:r>
              <a:rPr lang="en-US" sz="2100" dirty="0"/>
              <a:t> (R3)</a:t>
            </a:r>
          </a:p>
          <a:p>
            <a:endParaRPr lang="en-US" sz="2100" dirty="0"/>
          </a:p>
          <a:p>
            <a:r>
              <a:rPr lang="en-US" sz="2100" b="1" dirty="0"/>
              <a:t>Cafeterias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36</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27810" y="2503571"/>
            <a:ext cx="2629055" cy="1864986"/>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644249" y="611544"/>
            <a:ext cx="2499751" cy="172031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group of people in a buffet line&#10;&#10;Description automatically generated">
            <a:hlinkClick r:id="rId6"/>
            <a:extLst>
              <a:ext uri="{FF2B5EF4-FFF2-40B4-BE49-F238E27FC236}">
                <a16:creationId xmlns:a16="http://schemas.microsoft.com/office/drawing/2014/main" id="{C5C4EA39-E786-D6AD-6613-540420ABA12B}"/>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832044" y="636303"/>
            <a:ext cx="2609008" cy="1720315"/>
          </a:xfrm>
          <a:prstGeom prst="rect">
            <a:avLst/>
          </a:prstGeom>
        </p:spPr>
      </p:pic>
      <p:cxnSp>
        <p:nvCxnSpPr>
          <p:cNvPr id="13" name="Connector: Curved 12">
            <a:extLst>
              <a:ext uri="{FF2B5EF4-FFF2-40B4-BE49-F238E27FC236}">
                <a16:creationId xmlns:a16="http://schemas.microsoft.com/office/drawing/2014/main" id="{6903DBC5-0C81-207B-E551-E6B30856D91E}"/>
              </a:ext>
            </a:extLst>
          </p:cNvPr>
          <p:cNvCxnSpPr>
            <a:cxnSpLocks/>
            <a:stCxn id="18" idx="1"/>
          </p:cNvCxnSpPr>
          <p:nvPr/>
        </p:nvCxnSpPr>
        <p:spPr>
          <a:xfrm rot="10800000" flipV="1">
            <a:off x="4572001" y="380302"/>
            <a:ext cx="421067" cy="231241"/>
          </a:xfrm>
          <a:prstGeom prst="curvedConnector3">
            <a:avLst>
              <a:gd name="adj1" fmla="val 111743"/>
            </a:avLst>
          </a:prstGeom>
          <a:ln>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8AF9046E-345B-856A-6338-632F3B6C9D5E}"/>
              </a:ext>
            </a:extLst>
          </p:cNvPr>
          <p:cNvSpPr txBox="1"/>
          <p:nvPr/>
        </p:nvSpPr>
        <p:spPr>
          <a:xfrm>
            <a:off x="4993067" y="241803"/>
            <a:ext cx="2034990" cy="276999"/>
          </a:xfrm>
          <a:prstGeom prst="rect">
            <a:avLst/>
          </a:prstGeom>
          <a:noFill/>
        </p:spPr>
        <p:txBody>
          <a:bodyPr wrap="square" rtlCol="0">
            <a:spAutoFit/>
          </a:bodyPr>
          <a:lstStyle/>
          <a:p>
            <a:r>
              <a:rPr lang="en-US" sz="1200" i="1" dirty="0"/>
              <a:t>Click for more info</a:t>
            </a:r>
            <a:endParaRPr lang="en-GB" sz="1200" i="1" dirty="0"/>
          </a:p>
        </p:txBody>
      </p:sp>
    </p:spTree>
    <p:extLst>
      <p:ext uri="{BB962C8B-B14F-4D97-AF65-F5344CB8AC3E}">
        <p14:creationId xmlns:p14="http://schemas.microsoft.com/office/powerpoint/2010/main" val="185536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80">
                                          <p:stCondLst>
                                            <p:cond delay="0"/>
                                          </p:stCondLst>
                                        </p:cTn>
                                        <p:tgtEl>
                                          <p:spTgt spid="3"/>
                                        </p:tgtEl>
                                      </p:cBhvr>
                                    </p:animEffect>
                                    <p:anim calcmode="lin" valueType="num">
                                      <p:cBhvr>
                                        <p:cTn id="1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gtEl>
                                      </p:cBhvr>
                                      <p:to x="100000" y="60000"/>
                                    </p:animScale>
                                    <p:animScale>
                                      <p:cBhvr>
                                        <p:cTn id="20" dur="166" decel="50000">
                                          <p:stCondLst>
                                            <p:cond delay="676"/>
                                          </p:stCondLst>
                                        </p:cTn>
                                        <p:tgtEl>
                                          <p:spTgt spid="3"/>
                                        </p:tgtEl>
                                      </p:cBhvr>
                                      <p:to x="100000" y="100000"/>
                                    </p:animScale>
                                    <p:animScale>
                                      <p:cBhvr>
                                        <p:cTn id="21" dur="26">
                                          <p:stCondLst>
                                            <p:cond delay="1312"/>
                                          </p:stCondLst>
                                        </p:cTn>
                                        <p:tgtEl>
                                          <p:spTgt spid="3"/>
                                        </p:tgtEl>
                                      </p:cBhvr>
                                      <p:to x="100000" y="80000"/>
                                    </p:animScale>
                                    <p:animScale>
                                      <p:cBhvr>
                                        <p:cTn id="22" dur="166" decel="50000">
                                          <p:stCondLst>
                                            <p:cond delay="1338"/>
                                          </p:stCondLst>
                                        </p:cTn>
                                        <p:tgtEl>
                                          <p:spTgt spid="3"/>
                                        </p:tgtEl>
                                      </p:cBhvr>
                                      <p:to x="100000" y="100000"/>
                                    </p:animScale>
                                    <p:animScale>
                                      <p:cBhvr>
                                        <p:cTn id="23" dur="26">
                                          <p:stCondLst>
                                            <p:cond delay="1642"/>
                                          </p:stCondLst>
                                        </p:cTn>
                                        <p:tgtEl>
                                          <p:spTgt spid="3"/>
                                        </p:tgtEl>
                                      </p:cBhvr>
                                      <p:to x="100000" y="90000"/>
                                    </p:animScale>
                                    <p:animScale>
                                      <p:cBhvr>
                                        <p:cTn id="24" dur="166" decel="50000">
                                          <p:stCondLst>
                                            <p:cond delay="1668"/>
                                          </p:stCondLst>
                                        </p:cTn>
                                        <p:tgtEl>
                                          <p:spTgt spid="3"/>
                                        </p:tgtEl>
                                      </p:cBhvr>
                                      <p:to x="100000" y="100000"/>
                                    </p:animScale>
                                    <p:animScale>
                                      <p:cBhvr>
                                        <p:cTn id="25" dur="26">
                                          <p:stCondLst>
                                            <p:cond delay="1808"/>
                                          </p:stCondLst>
                                        </p:cTn>
                                        <p:tgtEl>
                                          <p:spTgt spid="3"/>
                                        </p:tgtEl>
                                      </p:cBhvr>
                                      <p:to x="100000" y="95000"/>
                                    </p:animScale>
                                    <p:animScale>
                                      <p:cBhvr>
                                        <p:cTn id="26" dur="166" decel="50000">
                                          <p:stCondLst>
                                            <p:cond delay="1834"/>
                                          </p:stCondLst>
                                        </p:cTn>
                                        <p:tgtEl>
                                          <p:spTgt spid="3"/>
                                        </p:tgtEl>
                                      </p:cBhvr>
                                      <p:to x="100000" y="100000"/>
                                    </p:animScale>
                                  </p:childTnLst>
                                </p:cTn>
                              </p:par>
                            </p:childTnLst>
                          </p:cTn>
                        </p:par>
                        <p:par>
                          <p:cTn id="27" fill="hold">
                            <p:stCondLst>
                              <p:cond delay="2000"/>
                            </p:stCondLst>
                            <p:childTnLst>
                              <p:par>
                                <p:cTn id="28" presetID="26" presetClass="entr" presetSubtype="0" fill="hold" nodeType="afterEffect">
                                  <p:stCondLst>
                                    <p:cond delay="300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80">
                                          <p:stCondLst>
                                            <p:cond delay="0"/>
                                          </p:stCondLst>
                                        </p:cTn>
                                        <p:tgtEl>
                                          <p:spTgt spid="13"/>
                                        </p:tgtEl>
                                      </p:cBhvr>
                                    </p:animEffect>
                                    <p:anim calcmode="lin" valueType="num">
                                      <p:cBhvr>
                                        <p:cTn id="31"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6" dur="26">
                                          <p:stCondLst>
                                            <p:cond delay="650"/>
                                          </p:stCondLst>
                                        </p:cTn>
                                        <p:tgtEl>
                                          <p:spTgt spid="13"/>
                                        </p:tgtEl>
                                      </p:cBhvr>
                                      <p:to x="100000" y="60000"/>
                                    </p:animScale>
                                    <p:animScale>
                                      <p:cBhvr>
                                        <p:cTn id="37" dur="166" decel="50000">
                                          <p:stCondLst>
                                            <p:cond delay="676"/>
                                          </p:stCondLst>
                                        </p:cTn>
                                        <p:tgtEl>
                                          <p:spTgt spid="13"/>
                                        </p:tgtEl>
                                      </p:cBhvr>
                                      <p:to x="100000" y="100000"/>
                                    </p:animScale>
                                    <p:animScale>
                                      <p:cBhvr>
                                        <p:cTn id="38" dur="26">
                                          <p:stCondLst>
                                            <p:cond delay="1312"/>
                                          </p:stCondLst>
                                        </p:cTn>
                                        <p:tgtEl>
                                          <p:spTgt spid="13"/>
                                        </p:tgtEl>
                                      </p:cBhvr>
                                      <p:to x="100000" y="80000"/>
                                    </p:animScale>
                                    <p:animScale>
                                      <p:cBhvr>
                                        <p:cTn id="39" dur="166" decel="50000">
                                          <p:stCondLst>
                                            <p:cond delay="1338"/>
                                          </p:stCondLst>
                                        </p:cTn>
                                        <p:tgtEl>
                                          <p:spTgt spid="13"/>
                                        </p:tgtEl>
                                      </p:cBhvr>
                                      <p:to x="100000" y="100000"/>
                                    </p:animScale>
                                    <p:animScale>
                                      <p:cBhvr>
                                        <p:cTn id="40" dur="26">
                                          <p:stCondLst>
                                            <p:cond delay="1642"/>
                                          </p:stCondLst>
                                        </p:cTn>
                                        <p:tgtEl>
                                          <p:spTgt spid="13"/>
                                        </p:tgtEl>
                                      </p:cBhvr>
                                      <p:to x="100000" y="90000"/>
                                    </p:animScale>
                                    <p:animScale>
                                      <p:cBhvr>
                                        <p:cTn id="41" dur="166" decel="50000">
                                          <p:stCondLst>
                                            <p:cond delay="1668"/>
                                          </p:stCondLst>
                                        </p:cTn>
                                        <p:tgtEl>
                                          <p:spTgt spid="13"/>
                                        </p:tgtEl>
                                      </p:cBhvr>
                                      <p:to x="100000" y="100000"/>
                                    </p:animScale>
                                    <p:animScale>
                                      <p:cBhvr>
                                        <p:cTn id="42" dur="26">
                                          <p:stCondLst>
                                            <p:cond delay="1808"/>
                                          </p:stCondLst>
                                        </p:cTn>
                                        <p:tgtEl>
                                          <p:spTgt spid="13"/>
                                        </p:tgtEl>
                                      </p:cBhvr>
                                      <p:to x="100000" y="95000"/>
                                    </p:animScale>
                                    <p:animScale>
                                      <p:cBhvr>
                                        <p:cTn id="43" dur="166" decel="50000">
                                          <p:stCondLst>
                                            <p:cond delay="1834"/>
                                          </p:stCondLst>
                                        </p:cTn>
                                        <p:tgtEl>
                                          <p:spTgt spid="13"/>
                                        </p:tgtEl>
                                      </p:cBhvr>
                                      <p:to x="100000" y="100000"/>
                                    </p:animScale>
                                  </p:childTnLst>
                                </p:cTn>
                              </p:par>
                              <p:par>
                                <p:cTn id="44" presetID="26" presetClass="entr" presetSubtype="0" fill="hold" grpId="0" nodeType="withEffect">
                                  <p:stCondLst>
                                    <p:cond delay="3000"/>
                                  </p:stCondLst>
                                  <p:childTnLst>
                                    <p:set>
                                      <p:cBhvr>
                                        <p:cTn id="45" dur="1" fill="hold">
                                          <p:stCondLst>
                                            <p:cond delay="0"/>
                                          </p:stCondLst>
                                        </p:cTn>
                                        <p:tgtEl>
                                          <p:spTgt spid="18"/>
                                        </p:tgtEl>
                                        <p:attrNameLst>
                                          <p:attrName>style.visibility</p:attrName>
                                        </p:attrNameLst>
                                      </p:cBhvr>
                                      <p:to>
                                        <p:strVal val="visible"/>
                                      </p:to>
                                    </p:set>
                                    <p:animEffect transition="in" filter="wipe(down)">
                                      <p:cBhvr>
                                        <p:cTn id="46" dur="580">
                                          <p:stCondLst>
                                            <p:cond delay="0"/>
                                          </p:stCondLst>
                                        </p:cTn>
                                        <p:tgtEl>
                                          <p:spTgt spid="18"/>
                                        </p:tgtEl>
                                      </p:cBhvr>
                                    </p:animEffect>
                                    <p:anim calcmode="lin" valueType="num">
                                      <p:cBhvr>
                                        <p:cTn id="47"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52" dur="26">
                                          <p:stCondLst>
                                            <p:cond delay="650"/>
                                          </p:stCondLst>
                                        </p:cTn>
                                        <p:tgtEl>
                                          <p:spTgt spid="18"/>
                                        </p:tgtEl>
                                      </p:cBhvr>
                                      <p:to x="100000" y="60000"/>
                                    </p:animScale>
                                    <p:animScale>
                                      <p:cBhvr>
                                        <p:cTn id="53" dur="166" decel="50000">
                                          <p:stCondLst>
                                            <p:cond delay="676"/>
                                          </p:stCondLst>
                                        </p:cTn>
                                        <p:tgtEl>
                                          <p:spTgt spid="18"/>
                                        </p:tgtEl>
                                      </p:cBhvr>
                                      <p:to x="100000" y="100000"/>
                                    </p:animScale>
                                    <p:animScale>
                                      <p:cBhvr>
                                        <p:cTn id="54" dur="26">
                                          <p:stCondLst>
                                            <p:cond delay="1312"/>
                                          </p:stCondLst>
                                        </p:cTn>
                                        <p:tgtEl>
                                          <p:spTgt spid="18"/>
                                        </p:tgtEl>
                                      </p:cBhvr>
                                      <p:to x="100000" y="80000"/>
                                    </p:animScale>
                                    <p:animScale>
                                      <p:cBhvr>
                                        <p:cTn id="55" dur="166" decel="50000">
                                          <p:stCondLst>
                                            <p:cond delay="1338"/>
                                          </p:stCondLst>
                                        </p:cTn>
                                        <p:tgtEl>
                                          <p:spTgt spid="18"/>
                                        </p:tgtEl>
                                      </p:cBhvr>
                                      <p:to x="100000" y="100000"/>
                                    </p:animScale>
                                    <p:animScale>
                                      <p:cBhvr>
                                        <p:cTn id="56" dur="26">
                                          <p:stCondLst>
                                            <p:cond delay="1642"/>
                                          </p:stCondLst>
                                        </p:cTn>
                                        <p:tgtEl>
                                          <p:spTgt spid="18"/>
                                        </p:tgtEl>
                                      </p:cBhvr>
                                      <p:to x="100000" y="90000"/>
                                    </p:animScale>
                                    <p:animScale>
                                      <p:cBhvr>
                                        <p:cTn id="57" dur="166" decel="50000">
                                          <p:stCondLst>
                                            <p:cond delay="1668"/>
                                          </p:stCondLst>
                                        </p:cTn>
                                        <p:tgtEl>
                                          <p:spTgt spid="18"/>
                                        </p:tgtEl>
                                      </p:cBhvr>
                                      <p:to x="100000" y="100000"/>
                                    </p:animScale>
                                    <p:animScale>
                                      <p:cBhvr>
                                        <p:cTn id="58" dur="26">
                                          <p:stCondLst>
                                            <p:cond delay="1808"/>
                                          </p:stCondLst>
                                        </p:cTn>
                                        <p:tgtEl>
                                          <p:spTgt spid="18"/>
                                        </p:tgtEl>
                                      </p:cBhvr>
                                      <p:to x="100000" y="95000"/>
                                    </p:animScale>
                                    <p:animScale>
                                      <p:cBhvr>
                                        <p:cTn id="59"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authorisation</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Must be 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37</a:t>
            </a:fld>
            <a:endParaRPr lang="en-US" dirty="0"/>
          </a:p>
        </p:txBody>
      </p:sp>
      <p:pic>
        <p:nvPicPr>
          <p:cNvPr id="6" name="Picture 5">
            <a:hlinkClick r:id="rId4"/>
          </p:cNvPr>
          <p:cNvPicPr>
            <a:picLocks noChangeAspect="1"/>
          </p:cNvPicPr>
          <p:nvPr/>
        </p:nvPicPr>
        <p:blipFill>
          <a:blip r:embed="rId5"/>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t>Car sharing</a:t>
            </a:r>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38</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5"/>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a:xfrm>
            <a:off x="224384" y="1051169"/>
            <a:ext cx="4040188" cy="2764991"/>
          </a:xfrm>
        </p:spPr>
        <p:txBody>
          <a:bodyPr/>
          <a:lstStyle/>
          <a:p>
            <a:pPr marL="36576" indent="0" algn="r">
              <a:buNone/>
            </a:pPr>
            <a:r>
              <a:rPr lang="en-US" sz="2800" dirty="0">
                <a:solidFill>
                  <a:srgbClr val="C00000"/>
                </a:solidFill>
              </a:rPr>
              <a:t>Car sharing</a:t>
            </a:r>
          </a:p>
          <a:p>
            <a:pPr marL="36576" indent="0">
              <a:buNone/>
            </a:pPr>
            <a:endParaRPr lang="en-US" sz="2000" dirty="0">
              <a:hlinkClick r:id="rId3"/>
            </a:endParaRPr>
          </a:p>
          <a:p>
            <a:pPr marL="36576" indent="0">
              <a:spcBef>
                <a:spcPts val="0"/>
              </a:spcBef>
              <a:buNone/>
            </a:pP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a:xfrm>
            <a:off x="4482101" y="1051169"/>
            <a:ext cx="4350868" cy="2764991"/>
          </a:xfrm>
        </p:spPr>
        <p:txBody>
          <a:bodyPr/>
          <a:lstStyle/>
          <a:p>
            <a:pPr marL="36576" indent="0">
              <a:buNone/>
            </a:pPr>
            <a:r>
              <a:rPr lang="en-US" sz="2800" dirty="0">
                <a:solidFill>
                  <a:srgbClr val="92D050"/>
                </a:solidFill>
              </a:rPr>
              <a:t>Bike sharing</a:t>
            </a:r>
          </a:p>
          <a:p>
            <a:pPr marL="36576" indent="0" algn="r">
              <a:buNone/>
            </a:pPr>
            <a:br>
              <a:rPr lang="en-US" dirty="0"/>
            </a:br>
            <a:r>
              <a:rPr lang="en-US" dirty="0">
                <a:hlinkClick r:id="rId4"/>
              </a:rPr>
              <a:t>www.mobility-parc.net/</a:t>
            </a:r>
            <a:br>
              <a:rPr lang="en-US" dirty="0"/>
            </a:br>
            <a:r>
              <a:rPr lang="en-US" sz="1400" dirty="0"/>
              <a:t>login with CERN SSO</a:t>
            </a:r>
            <a:endParaRPr lang="en-GB" sz="2400" dirty="0"/>
          </a:p>
          <a:p>
            <a:pPr marL="36576" indent="0" algn="r">
              <a:buNone/>
            </a:pP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39</a:t>
            </a:fld>
            <a:endParaRPr lang="en-US" dirty="0"/>
          </a:p>
        </p:txBody>
      </p:sp>
      <p:pic>
        <p:nvPicPr>
          <p:cNvPr id="7" name="Content Placeholder 3"/>
          <p:cNvPicPr>
            <a:picLocks noChangeAspect="1"/>
          </p:cNvPicPr>
          <p:nvPr/>
        </p:nvPicPr>
        <p:blipFill rotWithShape="1">
          <a:blip r:embed="rId5"/>
          <a:srcRect l="8467" t="750" r="13301" b="56277"/>
          <a:stretch/>
        </p:blipFill>
        <p:spPr>
          <a:xfrm>
            <a:off x="4525143" y="2646130"/>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03853" y="2690020"/>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35294" y="2625198"/>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110350" y="2603571"/>
            <a:ext cx="1036316" cy="482958"/>
          </a:xfrm>
          <a:prstGeom prst="rect">
            <a:avLst/>
          </a:prstGeom>
        </p:spPr>
      </p:pic>
      <p:pic>
        <p:nvPicPr>
          <p:cNvPr id="11" name="Picture 10"/>
          <p:cNvPicPr>
            <a:picLocks noChangeAspect="1"/>
          </p:cNvPicPr>
          <p:nvPr/>
        </p:nvPicPr>
        <p:blipFill>
          <a:blip r:embed="rId6"/>
          <a:stretch>
            <a:fillRect/>
          </a:stretch>
        </p:blipFill>
        <p:spPr>
          <a:xfrm>
            <a:off x="382588" y="94333"/>
            <a:ext cx="1514465" cy="1444026"/>
          </a:xfrm>
          <a:prstGeom prst="rect">
            <a:avLst/>
          </a:prstGeom>
        </p:spPr>
      </p:pic>
      <p:pic>
        <p:nvPicPr>
          <p:cNvPr id="12" name="Picture 11"/>
          <p:cNvPicPr>
            <a:picLocks noChangeAspect="1"/>
          </p:cNvPicPr>
          <p:nvPr/>
        </p:nvPicPr>
        <p:blipFill>
          <a:blip r:embed="rId7"/>
          <a:stretch>
            <a:fillRect/>
          </a:stretch>
        </p:blipFill>
        <p:spPr>
          <a:xfrm>
            <a:off x="358940" y="3148320"/>
            <a:ext cx="1092068" cy="1134727"/>
          </a:xfrm>
          <a:prstGeom prst="rect">
            <a:avLst/>
          </a:prstGeom>
        </p:spPr>
      </p:pic>
      <p:pic>
        <p:nvPicPr>
          <p:cNvPr id="13" name="Picture 12"/>
          <p:cNvPicPr>
            <a:picLocks noChangeAspect="1"/>
          </p:cNvPicPr>
          <p:nvPr/>
        </p:nvPicPr>
        <p:blipFill>
          <a:blip r:embed="rId8"/>
          <a:stretch>
            <a:fillRect/>
          </a:stretch>
        </p:blipFill>
        <p:spPr>
          <a:xfrm>
            <a:off x="2335294" y="3123890"/>
            <a:ext cx="1230603" cy="1239586"/>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21" name="Content Placeholder 7" descr="Icon&#10;&#10;Description automatically generated">
            <a:extLst>
              <a:ext uri="{FF2B5EF4-FFF2-40B4-BE49-F238E27FC236}">
                <a16:creationId xmlns:a16="http://schemas.microsoft.com/office/drawing/2014/main" id="{4CA4E048-75B5-4868-A4D0-0518491BA8A8}"/>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l="30284" t="11755" r="30054" b="12701"/>
          <a:stretch/>
        </p:blipFill>
        <p:spPr>
          <a:xfrm>
            <a:off x="7039973" y="0"/>
            <a:ext cx="1602377" cy="1602378"/>
          </a:xfrm>
          <a:prstGeom prst="rect">
            <a:avLst/>
          </a:prstGeom>
        </p:spPr>
      </p:pic>
      <p:pic>
        <p:nvPicPr>
          <p:cNvPr id="23" name="Picture 22">
            <a:extLst>
              <a:ext uri="{FF2B5EF4-FFF2-40B4-BE49-F238E27FC236}">
                <a16:creationId xmlns:a16="http://schemas.microsoft.com/office/drawing/2014/main" id="{5DB5C2C9-9E69-C9D7-38D1-EBA043608FB0}"/>
              </a:ext>
            </a:extLst>
          </p:cNvPr>
          <p:cNvPicPr>
            <a:picLocks noChangeAspect="1"/>
          </p:cNvPicPr>
          <p:nvPr/>
        </p:nvPicPr>
        <p:blipFill>
          <a:blip r:embed="rId10"/>
          <a:stretch>
            <a:fillRect/>
          </a:stretch>
        </p:blipFill>
        <p:spPr>
          <a:xfrm>
            <a:off x="7080778" y="3071134"/>
            <a:ext cx="1274005" cy="1292380"/>
          </a:xfrm>
          <a:prstGeom prst="rect">
            <a:avLst/>
          </a:prstGeom>
        </p:spPr>
      </p:pic>
      <p:pic>
        <p:nvPicPr>
          <p:cNvPr id="25" name="Picture 24">
            <a:extLst>
              <a:ext uri="{FF2B5EF4-FFF2-40B4-BE49-F238E27FC236}">
                <a16:creationId xmlns:a16="http://schemas.microsoft.com/office/drawing/2014/main" id="{4F5552CE-8E65-444C-6FDD-A38B373CFDA7}"/>
              </a:ext>
            </a:extLst>
          </p:cNvPr>
          <p:cNvPicPr>
            <a:picLocks noChangeAspect="1"/>
          </p:cNvPicPr>
          <p:nvPr/>
        </p:nvPicPr>
        <p:blipFill>
          <a:blip r:embed="rId11"/>
          <a:stretch>
            <a:fillRect/>
          </a:stretch>
        </p:blipFill>
        <p:spPr>
          <a:xfrm>
            <a:off x="4568152" y="3053549"/>
            <a:ext cx="1348438" cy="1291728"/>
          </a:xfrm>
          <a:prstGeom prst="rect">
            <a:avLst/>
          </a:prstGeom>
        </p:spPr>
      </p:pic>
    </p:spTree>
    <p:extLst>
      <p:ext uri="{BB962C8B-B14F-4D97-AF65-F5344CB8AC3E}">
        <p14:creationId xmlns:p14="http://schemas.microsoft.com/office/powerpoint/2010/main" val="1037504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113" y="360756"/>
            <a:ext cx="8260432" cy="1340987"/>
          </a:xfrm>
        </p:spPr>
        <p:txBody>
          <a:bodyPr>
            <a:noAutofit/>
          </a:bodyPr>
          <a:lstStyle/>
          <a:p>
            <a:r>
              <a:rPr lang="fr-FR" dirty="0">
                <a:solidFill>
                  <a:schemeClr val="tx1">
                    <a:lumMod val="60000"/>
                    <a:lumOff val="40000"/>
                  </a:schemeClr>
                </a:solidFill>
              </a:rPr>
              <a:t>Welcome              Bienvenue </a:t>
            </a:r>
          </a:p>
        </p:txBody>
      </p:sp>
      <p:sp>
        <p:nvSpPr>
          <p:cNvPr id="6" name="Text Placeholder 5"/>
          <p:cNvSpPr>
            <a:spLocks noGrp="1"/>
          </p:cNvSpPr>
          <p:nvPr>
            <p:ph type="body" idx="10"/>
          </p:nvPr>
        </p:nvSpPr>
        <p:spPr>
          <a:xfrm>
            <a:off x="5121869" y="2038325"/>
            <a:ext cx="3693264" cy="1042196"/>
          </a:xfrm>
        </p:spPr>
        <p:txBody>
          <a:bodyPr>
            <a:noAutofit/>
          </a:bodyPr>
          <a:lstStyle/>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lang="en-US" sz="1800" b="1" dirty="0">
                <a:solidFill>
                  <a:srgbClr val="001844"/>
                </a:solidFill>
                <a:latin typeface="Arial"/>
              </a:rPr>
              <a:t>Florence Licci-Ounnough</a:t>
            </a:r>
            <a:endParaRPr kumimoji="0" lang="en-US" sz="18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b="0" i="0" u="none" strike="noStrike" kern="1200" cap="none" spc="0" normalizeH="0" baseline="0" noProof="0" dirty="0">
                <a:ln>
                  <a:noFill/>
                </a:ln>
                <a:solidFill>
                  <a:srgbClr val="001844"/>
                </a:solidFill>
                <a:effectLst/>
                <a:uLnTx/>
                <a:uFillTx/>
                <a:latin typeface="Arial"/>
                <a:ea typeface="+mn-ea"/>
                <a:cs typeface="+mn-cs"/>
              </a:rPr>
              <a:t>HR </a:t>
            </a:r>
            <a:r>
              <a:rPr kumimoji="0" lang="fr-FR" b="0" i="0" u="none" strike="noStrike" kern="1200" cap="none" spc="0" normalizeH="0" baseline="0" noProof="0" dirty="0" err="1">
                <a:ln>
                  <a:noFill/>
                </a:ln>
                <a:solidFill>
                  <a:srgbClr val="001844"/>
                </a:solidFill>
                <a:effectLst/>
                <a:uLnTx/>
                <a:uFillTx/>
                <a:latin typeface="Arial"/>
                <a:ea typeface="+mn-ea"/>
                <a:cs typeface="+mn-cs"/>
              </a:rPr>
              <a:t>Department</a:t>
            </a:r>
            <a:endParaRPr kumimoji="0" lang="fr-FR" b="0" i="0" u="none" strike="noStrike" kern="1200" cap="none" spc="0" normalizeH="0" baseline="0" noProof="0" dirty="0">
              <a:ln>
                <a:noFill/>
              </a:ln>
              <a:solidFill>
                <a:srgbClr val="001844"/>
              </a:solidFill>
              <a:effectLst/>
              <a:uLnTx/>
              <a:uFillTx/>
              <a:latin typeface="Arial"/>
              <a:ea typeface="+mn-ea"/>
              <a:cs typeface="+mn-cs"/>
            </a:endParaRP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lang="en-GB" dirty="0">
                <a:solidFill>
                  <a:srgbClr val="001844"/>
                </a:solidFill>
                <a:latin typeface="Arial"/>
              </a:rPr>
              <a:t>Learning &amp; Development</a:t>
            </a: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3" name="Text Placeholder 5">
            <a:extLst>
              <a:ext uri="{FF2B5EF4-FFF2-40B4-BE49-F238E27FC236}">
                <a16:creationId xmlns:a16="http://schemas.microsoft.com/office/drawing/2014/main" id="{26AEB27B-6D4A-964E-D379-3AC1BA514413}"/>
              </a:ext>
            </a:extLst>
          </p:cNvPr>
          <p:cNvSpPr txBox="1">
            <a:spLocks/>
          </p:cNvSpPr>
          <p:nvPr/>
        </p:nvSpPr>
        <p:spPr>
          <a:xfrm>
            <a:off x="371113" y="2062978"/>
            <a:ext cx="3833233" cy="1017543"/>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lang="en-GB" sz="1800" b="1" dirty="0">
                <a:solidFill>
                  <a:srgbClr val="001844"/>
                </a:solidFill>
                <a:latin typeface="Arial"/>
              </a:rPr>
              <a:t>Amy Collins</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lang="en-GB" dirty="0">
                <a:solidFill>
                  <a:srgbClr val="001844"/>
                </a:solidFill>
                <a:latin typeface="Arial"/>
              </a:rPr>
              <a:t>HR Department</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lang="en-GB" dirty="0">
                <a:solidFill>
                  <a:srgbClr val="001844"/>
                </a:solidFill>
                <a:latin typeface="Arial"/>
              </a:rPr>
              <a:t>Learning &amp; Development</a:t>
            </a:r>
          </a:p>
        </p:txBody>
      </p:sp>
    </p:spTree>
    <p:extLst>
      <p:ext uri="{BB962C8B-B14F-4D97-AF65-F5344CB8AC3E}">
        <p14:creationId xmlns:p14="http://schemas.microsoft.com/office/powerpoint/2010/main" val="2789248578"/>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09" y="1233591"/>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40</a:t>
            </a:fld>
            <a:endParaRPr lang="en-US" dirty="0"/>
          </a:p>
        </p:txBody>
      </p:sp>
      <p:pic>
        <p:nvPicPr>
          <p:cNvPr id="5" name="Picture 4"/>
          <p:cNvPicPr>
            <a:picLocks noChangeAspect="1"/>
          </p:cNvPicPr>
          <p:nvPr/>
        </p:nvPicPr>
        <p:blipFill rotWithShape="1">
          <a:blip r:embed="rId5"/>
          <a:srcRect r="-3898" b="79391"/>
          <a:stretch/>
        </p:blipFill>
        <p:spPr>
          <a:xfrm>
            <a:off x="306439" y="209606"/>
            <a:ext cx="7684621" cy="672685"/>
          </a:xfrm>
          <a:prstGeom prst="rect">
            <a:avLst/>
          </a:prstGeom>
        </p:spPr>
      </p:pic>
      <p:pic>
        <p:nvPicPr>
          <p:cNvPr id="6" name="Picture 5">
            <a:hlinkClick r:id="rId4"/>
            <a:extLst>
              <a:ext uri="{FF2B5EF4-FFF2-40B4-BE49-F238E27FC236}">
                <a16:creationId xmlns:a16="http://schemas.microsoft.com/office/drawing/2014/main" id="{124A9ACF-BCFD-563B-5329-86915BA88F1C}"/>
              </a:ext>
            </a:extLst>
          </p:cNvPr>
          <p:cNvPicPr>
            <a:picLocks noChangeAspect="1"/>
          </p:cNvPicPr>
          <p:nvPr/>
        </p:nvPicPr>
        <p:blipFill>
          <a:blip r:embed="rId6"/>
          <a:stretch>
            <a:fillRect/>
          </a:stretch>
        </p:blipFill>
        <p:spPr>
          <a:xfrm>
            <a:off x="626091" y="882291"/>
            <a:ext cx="7809997" cy="3136298"/>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(Geneva time)</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41</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3844768"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9"/>
            <a:ext cx="2726153" cy="410874"/>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42</a:t>
            </a:fld>
            <a:endParaRPr lang="en-US" dirty="0"/>
          </a:p>
        </p:txBody>
      </p:sp>
      <p:sp>
        <p:nvSpPr>
          <p:cNvPr id="5" name="TextBox 4">
            <a:extLst>
              <a:ext uri="{FF2B5EF4-FFF2-40B4-BE49-F238E27FC236}">
                <a16:creationId xmlns:a16="http://schemas.microsoft.com/office/drawing/2014/main" id="{91BFFA72-161F-BD1F-EC9A-55B1B1CDB191}"/>
              </a:ext>
            </a:extLst>
          </p:cNvPr>
          <p:cNvSpPr txBox="1"/>
          <p:nvPr/>
        </p:nvSpPr>
        <p:spPr>
          <a:xfrm>
            <a:off x="1067630" y="1794425"/>
            <a:ext cx="2726153" cy="646331"/>
          </a:xfrm>
          <a:prstGeom prst="rect">
            <a:avLst/>
          </a:prstGeom>
          <a:noFill/>
        </p:spPr>
        <p:txBody>
          <a:bodyPr wrap="square" rtlCol="0">
            <a:spAutoFit/>
          </a:bodyPr>
          <a:lstStyle/>
          <a:p>
            <a:pPr algn="ctr"/>
            <a:r>
              <a:rPr lang="en-US" dirty="0"/>
              <a:t>Inform your </a:t>
            </a:r>
            <a:r>
              <a:rPr lang="en-US" b="1" dirty="0"/>
              <a:t>supervisor </a:t>
            </a:r>
          </a:p>
          <a:p>
            <a:pPr algn="ctr"/>
            <a:endParaRPr lang="en-GB"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631216"/>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are closest to </a:t>
            </a:r>
          </a:p>
          <a:p>
            <a:r>
              <a:rPr lang="en-US" sz="1500" dirty="0"/>
              <a:t>your office / usual workplaces</a:t>
            </a:r>
          </a:p>
        </p:txBody>
      </p:sp>
      <p:sp>
        <p:nvSpPr>
          <p:cNvPr id="4" name="TextBox 3"/>
          <p:cNvSpPr txBox="1"/>
          <p:nvPr/>
        </p:nvSpPr>
        <p:spPr>
          <a:xfrm>
            <a:off x="7098389" y="4071867"/>
            <a:ext cx="1188132" cy="253916"/>
          </a:xfrm>
          <a:prstGeom prst="rect">
            <a:avLst/>
          </a:prstGeom>
          <a:noFill/>
        </p:spPr>
        <p:txBody>
          <a:bodyPr wrap="square" rtlCol="0">
            <a:spAutoFit/>
          </a:bodyPr>
          <a:lstStyle/>
          <a:p>
            <a:r>
              <a:rPr lang="en-US" sz="1050" dirty="0">
                <a:solidFill>
                  <a:schemeClr val="bg1"/>
                </a:solidFill>
              </a:rPr>
              <a:t>© CERN Photo</a:t>
            </a:r>
            <a:endParaRPr lang="en-GB" sz="1050" dirty="0">
              <a:solidFill>
                <a:schemeClr val="bg1"/>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43</a:t>
            </a:fld>
            <a:endParaRPr lang="en-US" dirty="0"/>
          </a:p>
        </p:txBody>
      </p:sp>
      <p:pic>
        <p:nvPicPr>
          <p:cNvPr id="10" name="Picture 9">
            <a:extLst>
              <a:ext uri="{FF2B5EF4-FFF2-40B4-BE49-F238E27FC236}">
                <a16:creationId xmlns:a16="http://schemas.microsoft.com/office/drawing/2014/main" id="{138BE724-5075-18A8-7A97-2D817A5B87CD}"/>
              </a:ext>
            </a:extLst>
          </p:cNvPr>
          <p:cNvPicPr>
            <a:picLocks noChangeAspect="1"/>
          </p:cNvPicPr>
          <p:nvPr/>
        </p:nvPicPr>
        <p:blipFill>
          <a:blip r:embed="rId4" cstate="email">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611841" y="2258946"/>
            <a:ext cx="2273570" cy="146681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444487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120"/>
            <a:ext cx="8102600" cy="705332"/>
          </a:xfrm>
        </p:spPr>
        <p:txBody>
          <a:bodyPr>
            <a:normAutofit fontScale="90000"/>
          </a:bodyPr>
          <a:lstStyle/>
          <a:p>
            <a:r>
              <a:rPr lang="en-GB" dirty="0"/>
              <a:t>First Aider door sticker</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1184125" y="2287822"/>
            <a:ext cx="2769477" cy="1792355"/>
          </a:xfrm>
        </p:spPr>
      </p:pic>
      <p:sp>
        <p:nvSpPr>
          <p:cNvPr id="2" name="Slide Number Placeholder 1"/>
          <p:cNvSpPr>
            <a:spLocks noGrp="1"/>
          </p:cNvSpPr>
          <p:nvPr>
            <p:ph type="sldNum" sz="quarter" idx="10"/>
          </p:nvPr>
        </p:nvSpPr>
        <p:spPr/>
        <p:txBody>
          <a:bodyPr/>
          <a:lstStyle/>
          <a:p>
            <a:fld id="{17918391-D411-FE40-AAD7-861AE5233E0E}" type="slidenum">
              <a:rPr lang="en-US" smtClean="0"/>
              <a:pPr/>
              <a:t>44</a:t>
            </a:fld>
            <a:endParaRPr lang="en-US" dirty="0"/>
          </a:p>
        </p:txBody>
      </p:sp>
      <p:sp>
        <p:nvSpPr>
          <p:cNvPr id="6" name="TextBox 5"/>
          <p:cNvSpPr txBox="1"/>
          <p:nvPr/>
        </p:nvSpPr>
        <p:spPr>
          <a:xfrm>
            <a:off x="2263132" y="1168638"/>
            <a:ext cx="5168984" cy="830997"/>
          </a:xfrm>
          <a:prstGeom prst="rect">
            <a:avLst/>
          </a:prstGeom>
          <a:noFill/>
        </p:spPr>
        <p:txBody>
          <a:bodyPr wrap="square" rtlCol="0">
            <a:spAutoFit/>
          </a:bodyPr>
          <a:lstStyle/>
          <a:p>
            <a:r>
              <a:rPr lang="en-GB" sz="2400" dirty="0"/>
              <a:t>Your safety contacts : </a:t>
            </a:r>
            <a:r>
              <a:rPr lang="en-GB" sz="2400" dirty="0">
                <a:hlinkClick r:id="rId4"/>
              </a:rPr>
              <a:t>http://safety.cern.ch/FirstAid.html</a:t>
            </a:r>
            <a:r>
              <a:rPr lang="en-GB" sz="2400" dirty="0"/>
              <a:t> </a:t>
            </a:r>
          </a:p>
        </p:txBody>
      </p:sp>
      <p:pic>
        <p:nvPicPr>
          <p:cNvPr id="7" name="Picture 6" descr="A close up of a name tag&#10;&#10;Description automatically generated with low confidence">
            <a:extLst>
              <a:ext uri="{FF2B5EF4-FFF2-40B4-BE49-F238E27FC236}">
                <a16:creationId xmlns:a16="http://schemas.microsoft.com/office/drawing/2014/main" id="{1A29DE38-8275-E74A-FDAC-77A1F413DF7C}"/>
              </a:ext>
            </a:extLst>
          </p:cNvPr>
          <p:cNvPicPr>
            <a:picLocks noChangeAspect="1"/>
          </p:cNvPicPr>
          <p:nvPr/>
        </p:nvPicPr>
        <p:blipFill rotWithShape="1">
          <a:blip r:embed="rId5" cstate="email">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l="23223" t="28673" r="17104" b="18834"/>
          <a:stretch/>
        </p:blipFill>
        <p:spPr>
          <a:xfrm>
            <a:off x="5190398" y="2230265"/>
            <a:ext cx="2769477" cy="182720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763202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25D645A-6F31-101C-91A3-AEE6C5D24FCF}"/>
              </a:ext>
            </a:extLst>
          </p:cNvPr>
          <p:cNvSpPr>
            <a:spLocks noGrp="1"/>
          </p:cNvSpPr>
          <p:nvPr>
            <p:ph type="sldNum" sz="quarter" idx="10"/>
          </p:nvPr>
        </p:nvSpPr>
        <p:spPr/>
        <p:txBody>
          <a:bodyPr/>
          <a:lstStyle/>
          <a:p>
            <a:fld id="{17918391-D411-FE40-AAD7-861AE5233E0E}" type="slidenum">
              <a:rPr lang="en-US" smtClean="0"/>
              <a:pPr/>
              <a:t>45</a:t>
            </a:fld>
            <a:endParaRPr lang="en-US" dirty="0"/>
          </a:p>
        </p:txBody>
      </p:sp>
      <p:pic>
        <p:nvPicPr>
          <p:cNvPr id="10" name="Content Placeholder 9">
            <a:hlinkClick r:id="rId3"/>
            <a:extLst>
              <a:ext uri="{FF2B5EF4-FFF2-40B4-BE49-F238E27FC236}">
                <a16:creationId xmlns:a16="http://schemas.microsoft.com/office/drawing/2014/main" id="{F4F4F954-29EA-A93B-EE3A-7429094085A9}"/>
              </a:ext>
            </a:extLst>
          </p:cNvPr>
          <p:cNvPicPr>
            <a:picLocks noGrp="1" noChangeAspect="1"/>
          </p:cNvPicPr>
          <p:nvPr>
            <p:ph idx="1"/>
          </p:nvPr>
        </p:nvPicPr>
        <p:blipFill rotWithShape="1">
          <a:blip r:embed="rId4"/>
          <a:srcRect l="779" t="735" r="50227" b="6828"/>
          <a:stretch/>
        </p:blipFill>
        <p:spPr>
          <a:xfrm>
            <a:off x="457200" y="172438"/>
            <a:ext cx="3062428" cy="4129150"/>
          </a:xfrm>
        </p:spPr>
      </p:pic>
      <p:pic>
        <p:nvPicPr>
          <p:cNvPr id="11" name="Content Placeholder 9">
            <a:hlinkClick r:id="rId3"/>
            <a:extLst>
              <a:ext uri="{FF2B5EF4-FFF2-40B4-BE49-F238E27FC236}">
                <a16:creationId xmlns:a16="http://schemas.microsoft.com/office/drawing/2014/main" id="{4468155D-B43F-2765-7B3C-8B8C9A8BF8B2}"/>
              </a:ext>
            </a:extLst>
          </p:cNvPr>
          <p:cNvPicPr>
            <a:picLocks noChangeAspect="1"/>
          </p:cNvPicPr>
          <p:nvPr/>
        </p:nvPicPr>
        <p:blipFill rotWithShape="1">
          <a:blip r:embed="rId4"/>
          <a:srcRect l="51720" t="1213" r="1424" b="1457"/>
          <a:stretch/>
        </p:blipFill>
        <p:spPr>
          <a:xfrm>
            <a:off x="5714697" y="54428"/>
            <a:ext cx="2972103" cy="4365171"/>
          </a:xfrm>
          <a:prstGeom prst="rect">
            <a:avLst/>
          </a:prstGeom>
        </p:spPr>
      </p:pic>
      <p:sp>
        <p:nvSpPr>
          <p:cNvPr id="12" name="TextBox 11">
            <a:extLst>
              <a:ext uri="{FF2B5EF4-FFF2-40B4-BE49-F238E27FC236}">
                <a16:creationId xmlns:a16="http://schemas.microsoft.com/office/drawing/2014/main" id="{0CBD3196-287A-2C72-9E6D-5817FC3CE9C2}"/>
              </a:ext>
            </a:extLst>
          </p:cNvPr>
          <p:cNvSpPr txBox="1"/>
          <p:nvPr/>
        </p:nvSpPr>
        <p:spPr>
          <a:xfrm>
            <a:off x="3907970" y="832961"/>
            <a:ext cx="1328058" cy="1477328"/>
          </a:xfrm>
          <a:prstGeom prst="rect">
            <a:avLst/>
          </a:prstGeom>
          <a:noFill/>
        </p:spPr>
        <p:txBody>
          <a:bodyPr wrap="square" rtlCol="0">
            <a:spAutoFit/>
          </a:bodyPr>
          <a:lstStyle/>
          <a:p>
            <a:pPr algn="ctr"/>
            <a:r>
              <a:rPr lang="en-US" dirty="0"/>
              <a:t>Click on the picture to download the flyer</a:t>
            </a:r>
            <a:endParaRPr lang="en-GB" dirty="0"/>
          </a:p>
        </p:txBody>
      </p:sp>
      <p:sp>
        <p:nvSpPr>
          <p:cNvPr id="2" name="TextBox 1">
            <a:extLst>
              <a:ext uri="{FF2B5EF4-FFF2-40B4-BE49-F238E27FC236}">
                <a16:creationId xmlns:a16="http://schemas.microsoft.com/office/drawing/2014/main" id="{1503A1BF-C849-4304-F464-29C77387DBD1}"/>
              </a:ext>
            </a:extLst>
          </p:cNvPr>
          <p:cNvSpPr txBox="1"/>
          <p:nvPr/>
        </p:nvSpPr>
        <p:spPr>
          <a:xfrm>
            <a:off x="3776662" y="2728437"/>
            <a:ext cx="1590675" cy="1200329"/>
          </a:xfrm>
          <a:prstGeom prst="rect">
            <a:avLst/>
          </a:prstGeom>
          <a:noFill/>
        </p:spPr>
        <p:txBody>
          <a:bodyPr wrap="square" rtlCol="0">
            <a:spAutoFit/>
          </a:bodyPr>
          <a:lstStyle/>
          <a:p>
            <a:pPr algn="ctr"/>
            <a:r>
              <a:rPr lang="en-GB" dirty="0"/>
              <a:t>Training for all: </a:t>
            </a:r>
            <a:r>
              <a:rPr lang="en-GB" dirty="0">
                <a:hlinkClick r:id="rId5"/>
              </a:rPr>
              <a:t>First Aid - Life-Saving Actions</a:t>
            </a:r>
            <a:endParaRPr lang="en-GB" dirty="0"/>
          </a:p>
        </p:txBody>
      </p:sp>
    </p:spTree>
    <p:extLst>
      <p:ext uri="{BB962C8B-B14F-4D97-AF65-F5344CB8AC3E}">
        <p14:creationId xmlns:p14="http://schemas.microsoft.com/office/powerpoint/2010/main" val="42092509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F8038E-5017-DE57-BE53-1BCD3D7D7A96}"/>
              </a:ext>
            </a:extLst>
          </p:cNvPr>
          <p:cNvSpPr>
            <a:spLocks noGrp="1"/>
          </p:cNvSpPr>
          <p:nvPr>
            <p:ph type="sldNum" sz="quarter" idx="4"/>
          </p:nvPr>
        </p:nvSpPr>
        <p:spPr/>
        <p:txBody>
          <a:bodyPr/>
          <a:lstStyle/>
          <a:p>
            <a:fld id="{17918391-D411-FE40-AAD7-861AE5233E0E}" type="slidenum">
              <a:rPr lang="en-US" smtClean="0"/>
              <a:pPr/>
              <a:t>46</a:t>
            </a:fld>
            <a:endParaRPr lang="en-US" dirty="0"/>
          </a:p>
        </p:txBody>
      </p:sp>
      <p:pic>
        <p:nvPicPr>
          <p:cNvPr id="4" name="Picture 3" descr="Graphical user interface&#10;&#10;Description automatically generated">
            <a:hlinkClick r:id="rId3"/>
            <a:extLst>
              <a:ext uri="{FF2B5EF4-FFF2-40B4-BE49-F238E27FC236}">
                <a16:creationId xmlns:a16="http://schemas.microsoft.com/office/drawing/2014/main" id="{8F14712A-6B32-94FA-7BFF-674CEFDB18EB}"/>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TextBox 4">
            <a:extLst>
              <a:ext uri="{FF2B5EF4-FFF2-40B4-BE49-F238E27FC236}">
                <a16:creationId xmlns:a16="http://schemas.microsoft.com/office/drawing/2014/main" id="{17F76035-E939-72AF-0CE1-C668372C75F1}"/>
              </a:ext>
            </a:extLst>
          </p:cNvPr>
          <p:cNvSpPr txBox="1"/>
          <p:nvPr/>
        </p:nvSpPr>
        <p:spPr>
          <a:xfrm>
            <a:off x="2271370" y="4522506"/>
            <a:ext cx="1787669" cy="307777"/>
          </a:xfrm>
          <a:prstGeom prst="rect">
            <a:avLst/>
          </a:prstGeom>
          <a:noFill/>
        </p:spPr>
        <p:txBody>
          <a:bodyPr wrap="none" rtlCol="0">
            <a:spAutoFit/>
          </a:bodyPr>
          <a:lstStyle/>
          <a:p>
            <a:r>
              <a:rPr lang="en-US" sz="1400" dirty="0">
                <a:solidFill>
                  <a:schemeClr val="bg1"/>
                </a:solidFill>
              </a:rPr>
              <a:t>or click on this slide </a:t>
            </a:r>
            <a:endParaRPr lang="en-GB" sz="1400" dirty="0">
              <a:solidFill>
                <a:schemeClr val="bg1"/>
              </a:solidFill>
            </a:endParaRPr>
          </a:p>
        </p:txBody>
      </p:sp>
    </p:spTree>
    <p:extLst>
      <p:ext uri="{BB962C8B-B14F-4D97-AF65-F5344CB8AC3E}">
        <p14:creationId xmlns:p14="http://schemas.microsoft.com/office/powerpoint/2010/main" val="41310929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7709" y="1303559"/>
            <a:ext cx="8229600" cy="3203575"/>
          </a:xfrm>
        </p:spPr>
        <p:txBody>
          <a:bodyPr>
            <a:normAutofit/>
          </a:bodyPr>
          <a:lstStyle/>
          <a:p>
            <a:r>
              <a:rPr lang="en-GB" dirty="0"/>
              <a:t>Defends all personnel </a:t>
            </a:r>
            <a:br>
              <a:rPr lang="en-GB" dirty="0"/>
            </a:br>
            <a:r>
              <a:rPr lang="en-GB" dirty="0"/>
              <a:t>on a collective and individual basis</a:t>
            </a:r>
            <a:br>
              <a:rPr lang="en-GB" dirty="0"/>
            </a:br>
            <a:r>
              <a:rPr lang="en-GB" dirty="0"/>
              <a:t>Become a member </a:t>
            </a:r>
            <a:r>
              <a:rPr lang="en-GB" dirty="0">
                <a:hlinkClick r:id="rId3"/>
              </a:rPr>
              <a:t>here</a:t>
            </a:r>
            <a:r>
              <a:rPr lang="en-GB" dirty="0"/>
              <a:t>. </a:t>
            </a:r>
          </a:p>
        </p:txBody>
      </p:sp>
      <p:sp>
        <p:nvSpPr>
          <p:cNvPr id="2" name="Slide Number Placeholder 1"/>
          <p:cNvSpPr>
            <a:spLocks noGrp="1"/>
          </p:cNvSpPr>
          <p:nvPr>
            <p:ph type="sldNum" sz="quarter" idx="10"/>
          </p:nvPr>
        </p:nvSpPr>
        <p:spPr>
          <a:xfrm>
            <a:off x="8185376" y="4767263"/>
            <a:ext cx="501424" cy="273844"/>
          </a:xfrm>
        </p:spPr>
        <p:txBody>
          <a:bodyPr/>
          <a:lstStyle/>
          <a:p>
            <a:fld id="{17918391-D411-FE40-AAD7-861AE5233E0E}" type="slidenum">
              <a:rPr lang="en-US" smtClean="0"/>
              <a:pPr/>
              <a:t>47</a:t>
            </a:fld>
            <a:endParaRPr lang="en-US" dirty="0"/>
          </a:p>
        </p:txBody>
      </p:sp>
      <p:pic>
        <p:nvPicPr>
          <p:cNvPr id="4" name="Picture 3"/>
          <p:cNvPicPr>
            <a:picLocks noChangeAspect="1"/>
          </p:cNvPicPr>
          <p:nvPr/>
        </p:nvPicPr>
        <p:blipFill>
          <a:blip r:embed="rId4"/>
          <a:stretch>
            <a:fillRect/>
          </a:stretch>
        </p:blipFill>
        <p:spPr>
          <a:xfrm>
            <a:off x="346075" y="8159"/>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work(ed) at CERN</a:t>
            </a:r>
            <a:endParaRPr lang="en-GB" dirty="0"/>
          </a:p>
          <a:p>
            <a:r>
              <a:rPr lang="en-GB" sz="2600" dirty="0"/>
              <a:t>Become a member </a:t>
            </a:r>
            <a:r>
              <a:rPr lang="en-GB" sz="2600" dirty="0">
                <a:hlinkClick r:id="rId5"/>
              </a:rPr>
              <a:t>here</a:t>
            </a:r>
            <a:r>
              <a:rPr lang="en-GB" sz="2600" dirty="0"/>
              <a:t>.</a:t>
            </a:r>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652759"/>
            <a:ext cx="3321625" cy="1705219"/>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872"/>
          <a:stretch/>
        </p:blipFill>
        <p:spPr>
          <a:xfrm>
            <a:off x="1493659" y="2652759"/>
            <a:ext cx="1782198" cy="1705219"/>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2975956" y="1694487"/>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00237" y="58908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705193" y="720158"/>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48</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83074" y="129377"/>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49</a:t>
            </a:fld>
            <a:endParaRPr lang="en-US" dirty="0"/>
          </a:p>
        </p:txBody>
      </p:sp>
      <p:pic>
        <p:nvPicPr>
          <p:cNvPr id="9" name="Picture 8">
            <a:extLst>
              <a:ext uri="{FF2B5EF4-FFF2-40B4-BE49-F238E27FC236}">
                <a16:creationId xmlns:a16="http://schemas.microsoft.com/office/drawing/2014/main" id="{46A705A5-6CBD-6482-CB3E-7D2938B38991}"/>
              </a:ext>
            </a:extLst>
          </p:cNvPr>
          <p:cNvPicPr>
            <a:picLocks noChangeAspect="1"/>
          </p:cNvPicPr>
          <p:nvPr/>
        </p:nvPicPr>
        <p:blipFill>
          <a:blip r:embed="rId3"/>
          <a:stretch>
            <a:fillRect/>
          </a:stretch>
        </p:blipFill>
        <p:spPr>
          <a:xfrm>
            <a:off x="535832" y="791652"/>
            <a:ext cx="4418321" cy="3560196"/>
          </a:xfrm>
          <a:prstGeom prst="rect">
            <a:avLst/>
          </a:prstGeom>
        </p:spPr>
      </p:pic>
      <p:sp>
        <p:nvSpPr>
          <p:cNvPr id="10" name="TextBox 9">
            <a:extLst>
              <a:ext uri="{FF2B5EF4-FFF2-40B4-BE49-F238E27FC236}">
                <a16:creationId xmlns:a16="http://schemas.microsoft.com/office/drawing/2014/main" id="{A1664FA9-0588-8008-B9B5-F8A191848A21}"/>
              </a:ext>
            </a:extLst>
          </p:cNvPr>
          <p:cNvSpPr txBox="1"/>
          <p:nvPr/>
        </p:nvSpPr>
        <p:spPr>
          <a:xfrm>
            <a:off x="5325275" y="1659265"/>
            <a:ext cx="2659702" cy="1477328"/>
          </a:xfrm>
          <a:prstGeom prst="rect">
            <a:avLst/>
          </a:prstGeom>
          <a:noFill/>
        </p:spPr>
        <p:txBody>
          <a:bodyPr wrap="none" rtlCol="0">
            <a:spAutoFit/>
          </a:bodyPr>
          <a:lstStyle/>
          <a:p>
            <a:endParaRPr lang="en-GB" dirty="0">
              <a:hlinkClick r:id="rId4"/>
            </a:endParaRPr>
          </a:p>
          <a:p>
            <a:endParaRPr lang="en-GB" dirty="0">
              <a:hlinkClick r:id="rId4"/>
            </a:endParaRPr>
          </a:p>
          <a:p>
            <a:r>
              <a:rPr lang="en-GB" dirty="0">
                <a:hlinkClick r:id="rId5"/>
              </a:rPr>
              <a:t>Link to Code of Conduct</a:t>
            </a:r>
            <a:br>
              <a:rPr lang="en-GB" dirty="0"/>
            </a:br>
            <a:br>
              <a:rPr lang="en-GB" dirty="0"/>
            </a:br>
            <a:endParaRPr lang="en-GB" dirty="0"/>
          </a:p>
        </p:txBody>
      </p:sp>
    </p:spTree>
    <p:extLst>
      <p:ext uri="{BB962C8B-B14F-4D97-AF65-F5344CB8AC3E}">
        <p14:creationId xmlns:p14="http://schemas.microsoft.com/office/powerpoint/2010/main" val="3200467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1479892" cy="369332"/>
          </a:xfrm>
          <a:prstGeom prst="rect">
            <a:avLst/>
          </a:prstGeom>
          <a:noFill/>
        </p:spPr>
        <p:txBody>
          <a:bodyPr wrap="none" rtlCol="0">
            <a:spAutoFit/>
          </a:bodyPr>
          <a:lstStyle/>
          <a:p>
            <a:r>
              <a:rPr lang="en-GB" dirty="0"/>
              <a:t>Link to </a:t>
            </a:r>
            <a:r>
              <a:rPr lang="en-GB" dirty="0">
                <a:hlinkClick r:id="rId4"/>
              </a:rPr>
              <a:t>video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DEFCB20-95A4-22BA-A5A1-2A540FF1E400}"/>
              </a:ext>
            </a:extLst>
          </p:cNvPr>
          <p:cNvPicPr>
            <a:picLocks noChangeAspect="1"/>
          </p:cNvPicPr>
          <p:nvPr/>
        </p:nvPicPr>
        <p:blipFill>
          <a:blip r:embed="rId3"/>
          <a:stretch>
            <a:fillRect/>
          </a:stretch>
        </p:blipFill>
        <p:spPr>
          <a:xfrm>
            <a:off x="1937106" y="611567"/>
            <a:ext cx="5154427" cy="4059110"/>
          </a:xfrm>
          <a:prstGeom prst="rect">
            <a:avLst/>
          </a:prstGeom>
          <a:noFill/>
        </p:spPr>
      </p:pic>
      <p:sp>
        <p:nvSpPr>
          <p:cNvPr id="2" name="Slide Number Placeholder 1"/>
          <p:cNvSpPr>
            <a:spLocks noGrp="1"/>
          </p:cNvSpPr>
          <p:nvPr>
            <p:ph type="sldNum" sz="quarter" idx="4"/>
          </p:nvPr>
        </p:nvSpPr>
        <p:spPr>
          <a:xfrm>
            <a:off x="8185376" y="4767263"/>
            <a:ext cx="501424" cy="273844"/>
          </a:xfrm>
        </p:spPr>
        <p:txBody>
          <a:bodyPr vert="horz" lIns="91440" tIns="45720" rIns="91440" bIns="45720" rtlCol="0" anchor="ctr">
            <a:normAutofit/>
          </a:bodyPr>
          <a:lstStyle/>
          <a:p>
            <a:pPr>
              <a:lnSpc>
                <a:spcPct val="90000"/>
              </a:lnSpc>
              <a:spcAft>
                <a:spcPts val="600"/>
              </a:spcAft>
            </a:pPr>
            <a:fld id="{17918391-D411-FE40-AAD7-861AE5233E0E}" type="slidenum">
              <a:rPr lang="en-US" smtClean="0"/>
              <a:pPr>
                <a:lnSpc>
                  <a:spcPct val="90000"/>
                </a:lnSpc>
                <a:spcAft>
                  <a:spcPts val="600"/>
                </a:spcAft>
              </a:pPr>
              <a:t>50</a:t>
            </a:fld>
            <a:endParaRPr lang="en-US"/>
          </a:p>
        </p:txBody>
      </p:sp>
      <p:pic>
        <p:nvPicPr>
          <p:cNvPr id="4" name="Picture 3">
            <a:extLst>
              <a:ext uri="{FF2B5EF4-FFF2-40B4-BE49-F238E27FC236}">
                <a16:creationId xmlns:a16="http://schemas.microsoft.com/office/drawing/2014/main" id="{B631822B-A982-0716-FD23-954B84670EFF}"/>
              </a:ext>
            </a:extLst>
          </p:cNvPr>
          <p:cNvPicPr>
            <a:picLocks noChangeAspect="1"/>
          </p:cNvPicPr>
          <p:nvPr/>
        </p:nvPicPr>
        <p:blipFill>
          <a:blip r:embed="rId4"/>
          <a:stretch>
            <a:fillRect/>
          </a:stretch>
        </p:blipFill>
        <p:spPr>
          <a:xfrm>
            <a:off x="161130" y="-78941"/>
            <a:ext cx="8571719" cy="820331"/>
          </a:xfrm>
          <a:prstGeom prst="rect">
            <a:avLst/>
          </a:prstGeom>
        </p:spPr>
      </p:pic>
      <p:sp>
        <p:nvSpPr>
          <p:cNvPr id="5" name="TextBox 4">
            <a:extLst>
              <a:ext uri="{FF2B5EF4-FFF2-40B4-BE49-F238E27FC236}">
                <a16:creationId xmlns:a16="http://schemas.microsoft.com/office/drawing/2014/main" id="{57AF5E92-471C-B5BB-A1CD-3C292433E88A}"/>
              </a:ext>
            </a:extLst>
          </p:cNvPr>
          <p:cNvSpPr txBox="1"/>
          <p:nvPr/>
        </p:nvSpPr>
        <p:spPr>
          <a:xfrm>
            <a:off x="2749022" y="4660784"/>
            <a:ext cx="3044488" cy="369332"/>
          </a:xfrm>
          <a:prstGeom prst="rect">
            <a:avLst/>
          </a:prstGeom>
          <a:noFill/>
        </p:spPr>
        <p:txBody>
          <a:bodyPr wrap="none" rtlCol="0">
            <a:spAutoFit/>
          </a:bodyPr>
          <a:lstStyle/>
          <a:p>
            <a:r>
              <a:rPr lang="en-GB" dirty="0">
                <a:solidFill>
                  <a:schemeClr val="bg1"/>
                </a:solidFill>
                <a:hlinkClick r:id="rId5">
                  <a:extLst>
                    <a:ext uri="{A12FA001-AC4F-418D-AE19-62706E023703}">
                      <ahyp:hlinkClr xmlns:ahyp="http://schemas.microsoft.com/office/drawing/2018/hyperlinkcolor" val="tx"/>
                    </a:ext>
                  </a:extLst>
                </a:hlinkClick>
              </a:rPr>
              <a:t>https://hr.web.cern.ch/ethics</a:t>
            </a:r>
            <a:endParaRPr lang="en-GB" dirty="0">
              <a:solidFill>
                <a:schemeClr val="bg1"/>
              </a:solidFill>
            </a:endParaRPr>
          </a:p>
        </p:txBody>
      </p:sp>
    </p:spTree>
    <p:extLst>
      <p:ext uri="{BB962C8B-B14F-4D97-AF65-F5344CB8AC3E}">
        <p14:creationId xmlns:p14="http://schemas.microsoft.com/office/powerpoint/2010/main" val="11634918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CERN tools </a:t>
            </a:r>
            <a:endParaRPr lang="en-GB" dirty="0"/>
          </a:p>
        </p:txBody>
      </p:sp>
      <p:sp>
        <p:nvSpPr>
          <p:cNvPr id="3" name="Content Placeholder 2"/>
          <p:cNvSpPr>
            <a:spLocks noGrp="1"/>
          </p:cNvSpPr>
          <p:nvPr>
            <p:ph idx="1"/>
          </p:nvPr>
        </p:nvSpPr>
        <p:spPr>
          <a:xfrm>
            <a:off x="1554592" y="1164234"/>
            <a:ext cx="7129462" cy="3319247"/>
          </a:xfrm>
        </p:spPr>
        <p:txBody>
          <a:bodyPr>
            <a:normAutofit fontScale="77500" lnSpcReduction="20000"/>
          </a:bodyPr>
          <a:lstStyle/>
          <a:p>
            <a:pPr marL="36576" indent="0">
              <a:buNone/>
            </a:pPr>
            <a:r>
              <a:rPr lang="en-US" dirty="0">
                <a:solidFill>
                  <a:schemeClr val="tx1">
                    <a:lumMod val="60000"/>
                    <a:lumOff val="40000"/>
                  </a:schemeClr>
                </a:solidFill>
                <a:hlinkClick r:id="rId3">
                  <a:extLst>
                    <a:ext uri="{A12FA001-AC4F-418D-AE19-62706E023703}">
                      <ahyp:hlinkClr xmlns:ahyp="http://schemas.microsoft.com/office/drawing/2018/hyperlinkcolor" val="tx"/>
                    </a:ext>
                  </a:extLst>
                </a:hlinkClick>
              </a:rPr>
              <a:t>Phone (audio only): CERNphone</a:t>
            </a:r>
            <a:endParaRPr lang="en-US" dirty="0">
              <a:solidFill>
                <a:schemeClr val="tx1">
                  <a:lumMod val="60000"/>
                  <a:lumOff val="40000"/>
                </a:schemeClr>
              </a:solidFill>
            </a:endParaRPr>
          </a:p>
          <a:p>
            <a:pPr lvl="1"/>
            <a:r>
              <a:rPr lang="en-US" dirty="0"/>
              <a:t>Mobile App (iOS and Android)</a:t>
            </a:r>
          </a:p>
          <a:p>
            <a:pPr lvl="1"/>
            <a:r>
              <a:rPr lang="en-US" dirty="0"/>
              <a:t>Desktop client (Windows, macOS, Linux)</a:t>
            </a:r>
          </a:p>
          <a:p>
            <a:pPr marL="448056" lvl="1" indent="0">
              <a:buNone/>
            </a:pPr>
            <a:endParaRPr lang="en-GB" dirty="0"/>
          </a:p>
          <a:p>
            <a:pPr marL="36576" indent="0">
              <a:buNone/>
            </a:pPr>
            <a:r>
              <a:rPr lang="en-GB" dirty="0"/>
              <a:t>Videocalls and videoconferencing: </a:t>
            </a:r>
            <a:r>
              <a:rPr lang="en-GB" dirty="0" err="1">
                <a:hlinkClick r:id="rId4"/>
              </a:rPr>
              <a:t>cern.zoom</a:t>
            </a:r>
            <a:endParaRPr lang="en-GB" dirty="0"/>
          </a:p>
          <a:p>
            <a:pPr marL="36576" indent="0">
              <a:buNone/>
            </a:pPr>
            <a:br>
              <a:rPr lang="en-US" sz="1800" dirty="0"/>
            </a:br>
            <a:endParaRPr lang="en-US" sz="1800" dirty="0"/>
          </a:p>
          <a:p>
            <a:pPr marL="36576" indent="0">
              <a:buNone/>
            </a:pPr>
            <a:r>
              <a:rPr lang="en-US" dirty="0"/>
              <a:t>Messaging – Personal and public/private ”channels”</a:t>
            </a:r>
          </a:p>
          <a:p>
            <a:pPr marL="895350" indent="-447675"/>
            <a:r>
              <a:rPr lang="en-US" sz="2600" dirty="0"/>
              <a:t>integration with Zoom</a:t>
            </a:r>
          </a:p>
          <a:p>
            <a:pPr marL="895350" indent="-447675"/>
            <a:r>
              <a:rPr lang="en-US" sz="2600" dirty="0"/>
              <a:t>dedicated channel </a:t>
            </a:r>
            <a:r>
              <a:rPr lang="en-US" sz="2600" dirty="0">
                <a:hlinkClick r:id="rId5"/>
              </a:rPr>
              <a:t>NEWCOMERS@CERN</a:t>
            </a:r>
            <a:endParaRPr lang="en-GB" sz="26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51</a:t>
            </a:fld>
            <a:endParaRPr lang="en-US" dirty="0"/>
          </a:p>
        </p:txBody>
      </p:sp>
      <p:pic>
        <p:nvPicPr>
          <p:cNvPr id="8" name="Picture 7"/>
          <p:cNvPicPr>
            <a:picLocks noChangeAspect="1"/>
          </p:cNvPicPr>
          <p:nvPr/>
        </p:nvPicPr>
        <p:blipFill rotWithShape="1">
          <a:blip r:embed="rId6"/>
          <a:srcRect l="32614" t="10266" r="33298" b="10026"/>
          <a:stretch/>
        </p:blipFill>
        <p:spPr>
          <a:xfrm>
            <a:off x="403954" y="2292849"/>
            <a:ext cx="715831" cy="880088"/>
          </a:xfrm>
          <a:prstGeom prst="rect">
            <a:avLst/>
          </a:prstGeom>
        </p:spPr>
      </p:pic>
      <p:pic>
        <p:nvPicPr>
          <p:cNvPr id="9" name="Picture 8"/>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10991" y="1064974"/>
            <a:ext cx="701756" cy="701756"/>
          </a:xfrm>
          <a:prstGeom prst="rect">
            <a:avLst/>
          </a:prstGeom>
        </p:spPr>
      </p:pic>
      <p:pic>
        <p:nvPicPr>
          <p:cNvPr id="7" name="Picture 6"/>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236565" y="3419044"/>
            <a:ext cx="1050608" cy="669618"/>
          </a:xfrm>
          <a:prstGeom prst="rect">
            <a:avLst/>
          </a:prstGeom>
        </p:spPr>
      </p:pic>
      <p:pic>
        <p:nvPicPr>
          <p:cNvPr id="5" name="Picture 4"/>
          <p:cNvPicPr>
            <a:picLocks noChangeAspect="1"/>
          </p:cNvPicPr>
          <p:nvPr/>
        </p:nvPicPr>
        <p:blipFill rotWithShape="1">
          <a:blip r:embed="rId9"/>
          <a:srcRect l="997" t="5712" r="10876" b="8412"/>
          <a:stretch/>
        </p:blipFill>
        <p:spPr>
          <a:xfrm>
            <a:off x="7589408" y="360546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52</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9" name="Picture 8"/>
          <p:cNvPicPr>
            <a:picLocks noChangeAspect="1"/>
          </p:cNvPicPr>
          <p:nvPr/>
        </p:nvPicPr>
        <p:blipFill>
          <a:blip r:embed="rId4"/>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720858" y="2324713"/>
            <a:ext cx="752620" cy="956849"/>
          </a:xfrm>
          <a:prstGeom prst="rect">
            <a:avLst/>
          </a:prstGeom>
        </p:spPr>
      </p:pic>
      <p:pic>
        <p:nvPicPr>
          <p:cNvPr id="6" name="Picture 5"/>
          <p:cNvPicPr>
            <a:picLocks noChangeAspect="1"/>
          </p:cNvPicPr>
          <p:nvPr/>
        </p:nvPicPr>
        <p:blipFill>
          <a:blip r:embed="rId5"/>
          <a:stretch>
            <a:fillRect/>
          </a:stretch>
        </p:blipFill>
        <p:spPr>
          <a:xfrm>
            <a:off x="692399"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53</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vert="horz" lIns="91440" tIns="45720" rIns="91440" bIns="45720" anchor="t">
            <a:normAutofit fontScale="62500" lnSpcReduction="20000"/>
          </a:bodyPr>
          <a:lstStyle/>
          <a:p>
            <a:pPr marL="36195" indent="0">
              <a:buNone/>
            </a:pPr>
            <a:r>
              <a:rPr lang="en-US" sz="5100" b="1" dirty="0">
                <a:solidFill>
                  <a:srgbClr val="00B0F0"/>
                </a:solidFill>
              </a:rPr>
              <a:t>Directorate		</a:t>
            </a:r>
            <a:r>
              <a:rPr lang="en-US" sz="3800" i="1" dirty="0">
                <a:solidFill>
                  <a:srgbClr val="0055A0"/>
                </a:solidFill>
              </a:rPr>
              <a:t> </a:t>
            </a:r>
            <a:endParaRPr lang="en-US" sz="3800" dirty="0">
              <a:solidFill>
                <a:srgbClr val="FF0000"/>
              </a:solidFill>
              <a:cs typeface="Arial"/>
            </a:endParaRPr>
          </a:p>
          <a:p>
            <a:pPr marL="457200">
              <a:buFont typeface="Courier New" panose="02070309020205020404" pitchFamily="49" charset="0"/>
              <a:buChar char="o"/>
            </a:pPr>
            <a:r>
              <a:rPr lang="en-US" sz="3800" dirty="0"/>
              <a:t>Highlights of Council Week and other recent news.</a:t>
            </a:r>
          </a:p>
          <a:p>
            <a:pPr marL="457200">
              <a:buFont typeface="Courier New" panose="02070309020205020404" pitchFamily="49" charset="0"/>
              <a:buChar char="o"/>
            </a:pPr>
            <a:endParaRPr lang="en-US" sz="3800" dirty="0"/>
          </a:p>
          <a:p>
            <a:pPr marL="0" indent="0">
              <a:buNone/>
            </a:pPr>
            <a:r>
              <a:rPr lang="en-US" sz="5100" b="1" dirty="0">
                <a:solidFill>
                  <a:srgbClr val="00B0F0"/>
                </a:solidFill>
              </a:rPr>
              <a:t>HR </a:t>
            </a:r>
            <a:endParaRPr lang="en-US" sz="3900" dirty="0">
              <a:solidFill>
                <a:srgbClr val="FF0000"/>
              </a:solidFill>
              <a:cs typeface="Arial"/>
            </a:endParaRPr>
          </a:p>
          <a:p>
            <a:pPr marL="571500" indent="-571500">
              <a:buFont typeface="Courier New" panose="02070309020205020404" pitchFamily="49" charset="0"/>
              <a:buChar char="o"/>
            </a:pPr>
            <a:r>
              <a:rPr lang="en-US" sz="4000" dirty="0"/>
              <a:t>Focus on one topic (eg. flexibility)</a:t>
            </a:r>
          </a:p>
          <a:p>
            <a:pPr marL="685800" indent="-685800">
              <a:buFont typeface="Courier New" panose="02070309020205020404" pitchFamily="49" charset="0"/>
              <a:buChar char="o"/>
            </a:pPr>
            <a:endParaRPr lang="en-US" sz="3900" dirty="0"/>
          </a:p>
          <a:p>
            <a:pPr marL="36195" indent="0">
              <a:buNone/>
            </a:pPr>
            <a:r>
              <a:rPr lang="en-US" sz="5100" b="1" dirty="0">
                <a:solidFill>
                  <a:srgbClr val="00B0F0"/>
                </a:solidFill>
              </a:rPr>
              <a:t>Staff Association </a:t>
            </a:r>
            <a:endParaRPr lang="en-US" sz="3800" dirty="0">
              <a:solidFill>
                <a:srgbClr val="0055A0"/>
              </a:solidFill>
            </a:endParaRPr>
          </a:p>
          <a:p>
            <a:pPr marL="607695" indent="-571500">
              <a:buFont typeface="Courier New"/>
              <a:buChar char="o"/>
            </a:pPr>
            <a:r>
              <a:rPr lang="en-US" sz="3800" dirty="0">
                <a:solidFill>
                  <a:srgbClr val="0055A0"/>
                </a:solidFill>
              </a:rPr>
              <a:t>Latest</a:t>
            </a:r>
            <a:r>
              <a:rPr lang="en-US" sz="3800" dirty="0"/>
              <a:t> information on priorities and current issues</a:t>
            </a:r>
            <a:endParaRPr lang="en-US" dirty="0">
              <a:cs typeface="Arial"/>
            </a:endParaRP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54</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Important information to remember</a:t>
            </a:r>
            <a:endParaRPr lang="en-GB" dirty="0"/>
          </a:p>
        </p:txBody>
      </p:sp>
      <p:sp>
        <p:nvSpPr>
          <p:cNvPr id="3" name="Text Placeholder 2"/>
          <p:cNvSpPr>
            <a:spLocks noGrp="1"/>
          </p:cNvSpPr>
          <p:nvPr>
            <p:ph type="body" idx="1"/>
          </p:nvPr>
        </p:nvSpPr>
        <p:spPr>
          <a:xfrm>
            <a:off x="166977" y="999022"/>
            <a:ext cx="5443175" cy="3311721"/>
          </a:xfrm>
        </p:spPr>
        <p:txBody>
          <a:bodyPr>
            <a:normAutofit fontScale="92500" lnSpcReduction="20000"/>
          </a:bodyPr>
          <a:lstStyle/>
          <a:p>
            <a:pPr marL="27432" indent="0">
              <a:buNone/>
            </a:pPr>
            <a:endParaRPr lang="en-US" sz="1500" dirty="0"/>
          </a:p>
          <a:p>
            <a:pPr>
              <a:buFontTx/>
              <a:buChar char="-"/>
            </a:pPr>
            <a:r>
              <a:rPr lang="en-US" dirty="0"/>
              <a:t>Download the </a:t>
            </a:r>
            <a:r>
              <a:rPr lang="en-US" b="1" dirty="0"/>
              <a:t>CERN Campus app </a:t>
            </a:r>
            <a:r>
              <a:rPr lang="en-US" dirty="0"/>
              <a:t>on your phone</a:t>
            </a:r>
          </a:p>
          <a:p>
            <a:pPr>
              <a:buFontTx/>
              <a:buChar char="-"/>
            </a:pPr>
            <a:endParaRPr lang="en-US" sz="1500" dirty="0"/>
          </a:p>
          <a:p>
            <a:pPr>
              <a:buFontTx/>
              <a:buChar char="-"/>
            </a:pPr>
            <a:r>
              <a:rPr lang="en-US" dirty="0"/>
              <a:t>Enter the </a:t>
            </a:r>
            <a:r>
              <a:rPr lang="en-US" b="1" dirty="0"/>
              <a:t>Fire and rescue</a:t>
            </a:r>
            <a:r>
              <a:rPr lang="en-US" dirty="0"/>
              <a:t> service number in your phone</a:t>
            </a:r>
          </a:p>
          <a:p>
            <a:pPr>
              <a:buFontTx/>
              <a:buChar char="-"/>
            </a:pPr>
            <a:endParaRPr lang="en-US" sz="1500" dirty="0"/>
          </a:p>
          <a:p>
            <a:pPr>
              <a:buFontTx/>
              <a:buChar char="-"/>
            </a:pPr>
            <a:r>
              <a:rPr lang="en-US" dirty="0"/>
              <a:t>Find out who are the closest </a:t>
            </a:r>
            <a:r>
              <a:rPr lang="en-US" b="1" dirty="0"/>
              <a:t>First Aiders</a:t>
            </a:r>
            <a:r>
              <a:rPr lang="en-US" dirty="0"/>
              <a:t> to you</a:t>
            </a:r>
          </a:p>
          <a:p>
            <a:pPr marL="27432" indent="0">
              <a:buNone/>
            </a:pPr>
            <a:endParaRPr lang="en-GB" dirty="0"/>
          </a:p>
        </p:txBody>
      </p:sp>
      <p:pic>
        <p:nvPicPr>
          <p:cNvPr id="4" name="Picture 3"/>
          <p:cNvPicPr>
            <a:picLocks noChangeAspect="1"/>
          </p:cNvPicPr>
          <p:nvPr/>
        </p:nvPicPr>
        <p:blipFill>
          <a:blip r:embed="rId3"/>
          <a:stretch>
            <a:fillRect/>
          </a:stretch>
        </p:blipFill>
        <p:spPr>
          <a:xfrm>
            <a:off x="6884385" y="1040272"/>
            <a:ext cx="1080120" cy="1060265"/>
          </a:xfrm>
          <a:prstGeom prst="rect">
            <a:avLst/>
          </a:prstGeom>
        </p:spPr>
      </p:pic>
      <p:sp>
        <p:nvSpPr>
          <p:cNvPr id="5" name="TextBox 4"/>
          <p:cNvSpPr txBox="1"/>
          <p:nvPr/>
        </p:nvSpPr>
        <p:spPr>
          <a:xfrm>
            <a:off x="5701411" y="2265701"/>
            <a:ext cx="3446068" cy="507831"/>
          </a:xfrm>
          <a:prstGeom prst="rect">
            <a:avLst/>
          </a:prstGeom>
          <a:noFill/>
        </p:spPr>
        <p:txBody>
          <a:bodyPr wrap="square" rtlCol="0">
            <a:spAutoFit/>
          </a:bodyPr>
          <a:lstStyle/>
          <a:p>
            <a:pPr algn="ctr"/>
            <a:r>
              <a:rPr lang="en-US" sz="2700" b="1" dirty="0">
                <a:solidFill>
                  <a:srgbClr val="C00000"/>
                </a:solidFill>
              </a:rPr>
              <a:t>+ 41 22 76 74444</a:t>
            </a:r>
            <a:endParaRPr lang="en-GB" sz="2700" b="1" dirty="0">
              <a:solidFill>
                <a:srgbClr val="C00000"/>
              </a:solidFill>
            </a:endParaRPr>
          </a:p>
        </p:txBody>
      </p:sp>
      <p:sp>
        <p:nvSpPr>
          <p:cNvPr id="6" name="Slide Number Placeholder 5"/>
          <p:cNvSpPr>
            <a:spLocks noGrp="1"/>
          </p:cNvSpPr>
          <p:nvPr>
            <p:ph type="sldNum" sz="quarter" idx="10"/>
          </p:nvPr>
        </p:nvSpPr>
        <p:spPr/>
        <p:txBody>
          <a:bodyPr/>
          <a:lstStyle/>
          <a:p>
            <a:fld id="{17918391-D411-FE40-AAD7-861AE5233E0E}" type="slidenum">
              <a:rPr lang="en-US" smtClean="0"/>
              <a:pPr/>
              <a:t>55</a:t>
            </a:fld>
            <a:endParaRPr lang="en-US" dirty="0"/>
          </a:p>
        </p:txBody>
      </p:sp>
      <p:pic>
        <p:nvPicPr>
          <p:cNvPr id="7" name="Picture 6">
            <a:extLst>
              <a:ext uri="{FF2B5EF4-FFF2-40B4-BE49-F238E27FC236}">
                <a16:creationId xmlns:a16="http://schemas.microsoft.com/office/drawing/2014/main" id="{5CB01823-EA5C-09A5-7562-FE0DB6B0E085}"/>
              </a:ext>
            </a:extLst>
          </p:cNvPr>
          <p:cNvPicPr>
            <a:picLocks noChangeAspect="1"/>
          </p:cNvPicPr>
          <p:nvPr/>
        </p:nvPicPr>
        <p:blipFill>
          <a:blip r:embed="rId4" cstate="email">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6393923" y="2938696"/>
            <a:ext cx="2050427" cy="1322856"/>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p:spPr>
      </p:pic>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30340"/>
            <a:ext cx="8607736" cy="4070581"/>
          </a:xfrm>
        </p:spPr>
        <p:txBody>
          <a:bodyPr vert="horz" lIns="91440" tIns="45720" rIns="91440" bIns="45720" anchor="t">
            <a:noAutofit/>
          </a:bodyPr>
          <a:lstStyle/>
          <a:p>
            <a:pPr>
              <a:lnSpc>
                <a:spcPct val="120000"/>
              </a:lnSpc>
              <a:buFont typeface="Wingdings" panose="05000000000000000000" pitchFamily="2" charset="2"/>
              <a:buChar char="q"/>
            </a:pPr>
            <a:r>
              <a:rPr lang="en-US" sz="1400" dirty="0"/>
              <a:t>Welcome session in </a:t>
            </a:r>
            <a:r>
              <a:rPr lang="en-US" sz="1400" b="1" dirty="0"/>
              <a:t>your department</a:t>
            </a:r>
            <a:r>
              <a:rPr lang="en-US" sz="1400" b="1" i="1" dirty="0">
                <a:solidFill>
                  <a:srgbClr val="92D050"/>
                </a:solidFill>
              </a:rPr>
              <a:t>	</a:t>
            </a:r>
          </a:p>
          <a:p>
            <a:pPr>
              <a:lnSpc>
                <a:spcPct val="120000"/>
              </a:lnSpc>
              <a:buFont typeface="Wingdings" panose="05000000000000000000" pitchFamily="2" charset="2"/>
              <a:buChar char="q"/>
            </a:pPr>
            <a:r>
              <a:rPr lang="en-US" sz="1400" dirty="0"/>
              <a:t>Meet the experts (online – Zoom)</a:t>
            </a:r>
          </a:p>
          <a:p>
            <a:pPr marL="904875" lvl="1">
              <a:lnSpc>
                <a:spcPct val="120000"/>
              </a:lnSpc>
              <a:buFont typeface="Wingdings" panose="05000000000000000000" pitchFamily="2" charset="2"/>
              <a:buChar char="Ø"/>
            </a:pPr>
            <a:r>
              <a:rPr lang="en-US" sz="1200" b="1" i="1" dirty="0"/>
              <a:t>CERN Health Insurance (CHIS) 	</a:t>
            </a:r>
            <a:r>
              <a:rPr lang="en-US" sz="1200" dirty="0"/>
              <a:t>3 June, 11.00 – 11.25</a:t>
            </a:r>
            <a:endParaRPr lang="en-US" sz="1200" dirty="0">
              <a:cs typeface="Arial"/>
            </a:endParaRPr>
          </a:p>
          <a:p>
            <a:pPr marL="904875" lvl="1">
              <a:lnSpc>
                <a:spcPct val="120000"/>
              </a:lnSpc>
              <a:buFont typeface="Wingdings" panose="05000000000000000000" pitchFamily="2" charset="2"/>
              <a:buChar char="Ø"/>
            </a:pPr>
            <a:r>
              <a:rPr lang="en-US" sz="1200" b="1" dirty="0"/>
              <a:t>Legitimation cards 		</a:t>
            </a:r>
            <a:r>
              <a:rPr lang="en-US" sz="1200" dirty="0"/>
              <a:t>3 June, 11.35 – 12.05</a:t>
            </a:r>
          </a:p>
          <a:p>
            <a:pPr marL="904875" lvl="1">
              <a:lnSpc>
                <a:spcPct val="120000"/>
              </a:lnSpc>
              <a:buFont typeface="Wingdings" panose="05000000000000000000" pitchFamily="2" charset="2"/>
              <a:buChar char="Ø"/>
            </a:pPr>
            <a:r>
              <a:rPr lang="en-US" sz="1200" b="1" i="1" dirty="0"/>
              <a:t>Computer security		</a:t>
            </a:r>
            <a:r>
              <a:rPr lang="en-US" sz="1200" dirty="0"/>
              <a:t>3 June, 13.30 – 14.00</a:t>
            </a:r>
          </a:p>
          <a:p>
            <a:pPr>
              <a:lnSpc>
                <a:spcPct val="120000"/>
              </a:lnSpc>
              <a:buFont typeface="Wingdings" panose="05000000000000000000" pitchFamily="2" charset="2"/>
              <a:buChar char="q"/>
            </a:pPr>
            <a:r>
              <a:rPr lang="en-US" sz="1400" dirty="0"/>
              <a:t>More short sessions with experts (online – Zoom)</a:t>
            </a:r>
          </a:p>
          <a:p>
            <a:pPr marL="733425" lvl="1" indent="-285750">
              <a:lnSpc>
                <a:spcPct val="120000"/>
              </a:lnSpc>
              <a:buFont typeface="Wingdings" panose="05000000000000000000" pitchFamily="2" charset="2"/>
              <a:buChar char="Ø"/>
            </a:pPr>
            <a:r>
              <a:rPr lang="en-US" sz="1400" b="1" i="1" dirty="0">
                <a:solidFill>
                  <a:srgbClr val="00B050"/>
                </a:solidFill>
                <a:hlinkClick r:id="rId3">
                  <a:extLst>
                    <a:ext uri="{A12FA001-AC4F-418D-AE19-62706E023703}">
                      <ahyp:hlinkClr xmlns:ahyp="http://schemas.microsoft.com/office/drawing/2018/hyperlinkcolor" val="tx"/>
                    </a:ext>
                  </a:extLst>
                </a:hlinkClick>
              </a:rPr>
              <a:t>Pension Fund</a:t>
            </a:r>
            <a:r>
              <a:rPr lang="en-US" sz="1400" b="1" i="1" dirty="0">
                <a:solidFill>
                  <a:srgbClr val="00B050"/>
                </a:solidFill>
              </a:rPr>
              <a:t>*</a:t>
            </a:r>
            <a:r>
              <a:rPr lang="en-US" sz="1400" b="1" i="1" dirty="0">
                <a:solidFill>
                  <a:srgbClr val="C00000"/>
                </a:solidFill>
              </a:rPr>
              <a:t>		</a:t>
            </a:r>
            <a:r>
              <a:rPr lang="en-US" sz="1200" dirty="0"/>
              <a:t>22</a:t>
            </a:r>
            <a:r>
              <a:rPr lang="en-US" sz="1400" b="1" i="1" dirty="0">
                <a:solidFill>
                  <a:srgbClr val="C00000"/>
                </a:solidFill>
              </a:rPr>
              <a:t> </a:t>
            </a:r>
            <a:r>
              <a:rPr lang="en-US" sz="1200" dirty="0"/>
              <a:t>September, 13.30 – 14.00</a:t>
            </a:r>
          </a:p>
          <a:p>
            <a:pPr marL="733425" lvl="1" indent="-285750">
              <a:lnSpc>
                <a:spcPct val="120000"/>
              </a:lnSpc>
              <a:buFont typeface="Wingdings" panose="05000000000000000000" pitchFamily="2" charset="2"/>
              <a:buChar char="Ø"/>
            </a:pPr>
            <a:r>
              <a:rPr lang="en-US" sz="1400" b="1" i="1" dirty="0">
                <a:solidFill>
                  <a:srgbClr val="00B050"/>
                </a:solidFill>
                <a:hlinkClick r:id="rId4">
                  <a:extLst>
                    <a:ext uri="{A12FA001-AC4F-418D-AE19-62706E023703}">
                      <ahyp:hlinkClr xmlns:ahyp="http://schemas.microsoft.com/office/drawing/2018/hyperlinkcolor" val="tx"/>
                    </a:ext>
                  </a:extLst>
                </a:hlinkClick>
              </a:rPr>
              <a:t>Library and Open Science</a:t>
            </a:r>
            <a:r>
              <a:rPr lang="en-US" sz="1400" b="1" i="1" dirty="0">
                <a:solidFill>
                  <a:srgbClr val="00B050"/>
                </a:solidFill>
              </a:rPr>
              <a:t>*</a:t>
            </a:r>
            <a:r>
              <a:rPr lang="en-US" sz="1400" b="1" i="1" dirty="0">
                <a:solidFill>
                  <a:srgbClr val="92D050"/>
                </a:solidFill>
              </a:rPr>
              <a:t> 	</a:t>
            </a:r>
            <a:r>
              <a:rPr lang="en-US" sz="1200" dirty="0"/>
              <a:t>17 June, 13.30 – 14.00 </a:t>
            </a:r>
            <a:r>
              <a:rPr lang="en-US" sz="1400" dirty="0"/>
              <a:t>	</a:t>
            </a:r>
            <a:endParaRPr lang="en-US" dirty="0"/>
          </a:p>
          <a:p>
            <a:pPr marL="493395">
              <a:lnSpc>
                <a:spcPct val="120000"/>
              </a:lnSpc>
              <a:buFont typeface="Wingdings" panose="05000000000000000000" pitchFamily="2" charset="2"/>
              <a:buChar char="q"/>
            </a:pPr>
            <a:r>
              <a:rPr lang="en-US" sz="1400" b="1" i="1" dirty="0">
                <a:solidFill>
                  <a:srgbClr val="00B050"/>
                </a:solidFill>
                <a:hlinkClick r:id="rId5">
                  <a:extLst>
                    <a:ext uri="{A12FA001-AC4F-418D-AE19-62706E023703}">
                      <ahyp:hlinkClr xmlns:ahyp="http://schemas.microsoft.com/office/drawing/2018/hyperlinkcolor" val="tx"/>
                    </a:ext>
                  </a:extLst>
                </a:hlinkClick>
              </a:rPr>
              <a:t>Connecting the dots</a:t>
            </a:r>
            <a:r>
              <a:rPr lang="en-US" sz="1400" b="1" i="1" dirty="0">
                <a:solidFill>
                  <a:srgbClr val="00B050"/>
                </a:solidFill>
              </a:rPr>
              <a:t>* </a:t>
            </a:r>
            <a:r>
              <a:rPr lang="en-US" sz="1400" b="1" i="1" dirty="0">
                <a:solidFill>
                  <a:srgbClr val="C00000"/>
                </a:solidFill>
              </a:rPr>
              <a:t>		</a:t>
            </a:r>
            <a:r>
              <a:rPr lang="en-US" sz="1200" dirty="0"/>
              <a:t>10 June, 13.30 – 18.00</a:t>
            </a:r>
          </a:p>
          <a:p>
            <a:pPr marL="493395">
              <a:lnSpc>
                <a:spcPct val="120000"/>
              </a:lnSpc>
              <a:buFont typeface="Wingdings" panose="05000000000000000000" pitchFamily="2" charset="2"/>
              <a:buChar char="q"/>
            </a:pPr>
            <a:r>
              <a:rPr lang="en-US" sz="1400" b="1" i="1" dirty="0">
                <a:solidFill>
                  <a:srgbClr val="00B050"/>
                </a:solidFill>
                <a:hlinkClick r:id="rId6">
                  <a:extLst>
                    <a:ext uri="{A12FA001-AC4F-418D-AE19-62706E023703}">
                      <ahyp:hlinkClr xmlns:ahyp="http://schemas.microsoft.com/office/drawing/2018/hyperlinkcolor" val="tx"/>
                    </a:ext>
                  </a:extLst>
                </a:hlinkClick>
              </a:rPr>
              <a:t>Spouse welcome session</a:t>
            </a:r>
            <a:r>
              <a:rPr lang="en-US" sz="1400" b="1" i="1" dirty="0">
                <a:solidFill>
                  <a:srgbClr val="00B050"/>
                </a:solidFill>
              </a:rPr>
              <a:t>*</a:t>
            </a:r>
            <a:r>
              <a:rPr lang="en-US" sz="1200" dirty="0">
                <a:cs typeface="Arial"/>
              </a:rPr>
              <a:t>		30 September, 16:00 – 18:00</a:t>
            </a:r>
            <a:endParaRPr lang="en-US" sz="1200" i="1" dirty="0">
              <a:highlight>
                <a:srgbClr val="FFFF00"/>
              </a:highlight>
              <a:cs typeface="Arial"/>
            </a:endParaRPr>
          </a:p>
          <a:p>
            <a:pPr>
              <a:lnSpc>
                <a:spcPct val="120000"/>
              </a:lnSpc>
              <a:buFont typeface="Wingdings" panose="05000000000000000000" pitchFamily="2" charset="2"/>
              <a:buChar char="q"/>
            </a:pPr>
            <a:r>
              <a:rPr lang="en-US" sz="1400" b="1" i="1" dirty="0">
                <a:solidFill>
                  <a:srgbClr val="00B050"/>
                </a:solidFill>
              </a:rPr>
              <a:t>Collective induction session </a:t>
            </a:r>
            <a:r>
              <a:rPr lang="en-US" sz="1200" dirty="0"/>
              <a:t>or </a:t>
            </a:r>
            <a:r>
              <a:rPr lang="en-US" sz="1400" b="1" i="1" dirty="0">
                <a:solidFill>
                  <a:srgbClr val="00B050"/>
                </a:solidFill>
              </a:rPr>
              <a:t>Individual contact by HRA</a:t>
            </a:r>
          </a:p>
          <a:p>
            <a:pPr>
              <a:lnSpc>
                <a:spcPct val="120000"/>
              </a:lnSpc>
              <a:buFont typeface="Wingdings" panose="05000000000000000000" pitchFamily="2" charset="2"/>
              <a:buChar char="q"/>
            </a:pPr>
            <a:r>
              <a:rPr lang="en-US" sz="1400" b="1" i="1" dirty="0">
                <a:solidFill>
                  <a:srgbClr val="C00000"/>
                </a:solidFill>
              </a:rPr>
              <a:t>Visit*</a:t>
            </a:r>
            <a:r>
              <a:rPr lang="en-US" sz="1400" dirty="0"/>
              <a:t> of CERN installations – register via </a:t>
            </a:r>
            <a:r>
              <a:rPr lang="en-US" sz="1400" dirty="0">
                <a:solidFill>
                  <a:schemeClr val="accent6">
                    <a:lumMod val="50000"/>
                  </a:schemeClr>
                </a:solidFill>
                <a:hlinkClick r:id="rId7">
                  <a:extLst>
                    <a:ext uri="{A12FA001-AC4F-418D-AE19-62706E023703}">
                      <ahyp:hlinkClr xmlns:ahyp="http://schemas.microsoft.com/office/drawing/2018/hyperlinkcolor" val="tx"/>
                    </a:ext>
                  </a:extLst>
                </a:hlinkClick>
              </a:rPr>
              <a:t>Indico</a:t>
            </a:r>
            <a:endParaRPr lang="en-US" sz="1400" dirty="0">
              <a:solidFill>
                <a:schemeClr val="accent6">
                  <a:lumMod val="50000"/>
                </a:schemeClr>
              </a:solidFill>
            </a:endParaRP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6697255" y="3728385"/>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00B050"/>
                </a:solidFill>
                <a:effectLst/>
                <a:uLnTx/>
                <a:uFillTx/>
                <a:latin typeface="Arial"/>
                <a:ea typeface="+mn-ea"/>
                <a:cs typeface="+mn-cs"/>
              </a:rPr>
              <a:t>*</a:t>
            </a:r>
            <a:r>
              <a:rPr kumimoji="0" lang="en-GB" sz="1600" b="0" i="1" u="none" strike="noStrike" kern="1200" cap="none" spc="0" normalizeH="0" baseline="0" noProof="0" dirty="0">
                <a:ln>
                  <a:noFill/>
                </a:ln>
                <a:solidFill>
                  <a:srgbClr val="00B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790438" y="1250370"/>
            <a:ext cx="446820" cy="1015752"/>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7247531" y="1122727"/>
            <a:ext cx="1709871"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55A0"/>
                </a:solidFill>
                <a:effectLst/>
                <a:uLnTx/>
                <a:uFillTx/>
                <a:latin typeface="Arial"/>
                <a:ea typeface="+mn-ea"/>
                <a:cs typeface="+mn-cs"/>
              </a:rPr>
              <a:t>Part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55A0"/>
                </a:solidFill>
                <a:effectLst/>
                <a:uLnTx/>
                <a:uFillTx/>
                <a:latin typeface="Arial"/>
                <a:ea typeface="+mn-ea"/>
                <a:cs typeface="+mn-cs"/>
              </a:rPr>
              <a:t>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see </a:t>
            </a:r>
            <a:r>
              <a:rPr kumimoji="0" lang="en-US" sz="1400" b="0" i="0" u="none" strike="noStrike" kern="1200" cap="none" spc="0" normalizeH="0" baseline="0" noProof="0" dirty="0">
                <a:ln>
                  <a:noFill/>
                </a:ln>
                <a:solidFill>
                  <a:srgbClr val="4D4D4D">
                    <a:lumMod val="50000"/>
                  </a:srgbClr>
                </a:solidFill>
                <a:effectLst/>
                <a:uLnTx/>
                <a:uFillTx/>
                <a:latin typeface="Arial"/>
                <a:ea typeface="+mn-ea"/>
                <a:cs typeface="+mn-cs"/>
                <a:hlinkClick r:id="rId8">
                  <a:extLst>
                    <a:ext uri="{A12FA001-AC4F-418D-AE19-62706E023703}">
                      <ahyp:hlinkClr xmlns:ahyp="http://schemas.microsoft.com/office/drawing/2018/hyperlinkcolor" val="tx"/>
                    </a:ext>
                  </a:extLst>
                </a:hlinkClick>
              </a:rPr>
              <a:t>Indico</a:t>
            </a:r>
            <a:endParaRPr kumimoji="0" lang="en-GB" sz="1400" b="0"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Tree>
    <p:extLst>
      <p:ext uri="{BB962C8B-B14F-4D97-AF65-F5344CB8AC3E}">
        <p14:creationId xmlns:p14="http://schemas.microsoft.com/office/powerpoint/2010/main" val="3931530490"/>
      </p:ext>
    </p:extLst>
  </p:cSld>
  <p:clrMapOvr>
    <a:masterClrMapping/>
  </p:clrMapOvr>
  <p:transition spd="slow">
    <p:push dir="u"/>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816" y="1646915"/>
            <a:ext cx="8265984" cy="1369772"/>
          </a:xfrm>
        </p:spPr>
        <p:txBody>
          <a:bodyPr>
            <a:normAutofit/>
          </a:bodyPr>
          <a:lstStyle/>
          <a:p>
            <a:r>
              <a:rPr lang="en-US" sz="4400" dirty="0"/>
              <a:t>Before joining your Department</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57</a:t>
            </a:fld>
            <a:endParaRPr lang="en-US" dirty="0"/>
          </a:p>
        </p:txBody>
      </p:sp>
    </p:spTree>
    <p:extLst>
      <p:ext uri="{BB962C8B-B14F-4D97-AF65-F5344CB8AC3E}">
        <p14:creationId xmlns:p14="http://schemas.microsoft.com/office/powerpoint/2010/main" val="32187890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Meet your new colleagues !</a:t>
            </a:r>
            <a:endParaRPr lang="en-GB" dirty="0"/>
          </a:p>
        </p:txBody>
      </p:sp>
      <p:sp>
        <p:nvSpPr>
          <p:cNvPr id="3" name="Text Placeholder 2"/>
          <p:cNvSpPr>
            <a:spLocks noGrp="1"/>
          </p:cNvSpPr>
          <p:nvPr>
            <p:ph type="body" idx="1"/>
          </p:nvPr>
        </p:nvSpPr>
        <p:spPr>
          <a:xfrm>
            <a:off x="457200" y="994205"/>
            <a:ext cx="8229600" cy="3203145"/>
          </a:xfrm>
        </p:spPr>
        <p:txBody>
          <a:bodyPr>
            <a:normAutofit/>
          </a:bodyPr>
          <a:lstStyle/>
          <a:p>
            <a:pPr marL="36576" indent="0">
              <a:lnSpc>
                <a:spcPct val="120000"/>
              </a:lnSpc>
              <a:buNone/>
            </a:pPr>
            <a:r>
              <a:rPr lang="en-US" dirty="0"/>
              <a:t>Go to the flag of your Department/Unit.</a:t>
            </a:r>
          </a:p>
          <a:p>
            <a:pPr marL="550926" indent="-514350">
              <a:lnSpc>
                <a:spcPct val="120000"/>
              </a:lnSpc>
              <a:buFont typeface="+mj-lt"/>
              <a:buAutoNum type="arabicPeriod"/>
            </a:pPr>
            <a:r>
              <a:rPr lang="en-US" dirty="0"/>
              <a:t>Introduce yourself to your </a:t>
            </a:r>
            <a:r>
              <a:rPr lang="en-US" b="1" dirty="0">
                <a:solidFill>
                  <a:srgbClr val="FFC000"/>
                </a:solidFill>
              </a:rPr>
              <a:t>colleagues</a:t>
            </a:r>
          </a:p>
          <a:p>
            <a:pPr marL="550926" indent="-514350">
              <a:buFont typeface="+mj-lt"/>
              <a:buAutoNum type="arabicPeriod"/>
            </a:pPr>
            <a:r>
              <a:rPr lang="en-US" dirty="0"/>
              <a:t>Meet with your </a:t>
            </a:r>
            <a:r>
              <a:rPr lang="en-US" b="1" dirty="0">
                <a:solidFill>
                  <a:srgbClr val="FFC000"/>
                </a:solidFill>
              </a:rPr>
              <a:t>DAO</a:t>
            </a:r>
          </a:p>
          <a:p>
            <a:pPr lvl="1">
              <a:buFont typeface="Wingdings" panose="05000000000000000000" pitchFamily="2" charset="2"/>
              <a:buChar char="Ø"/>
            </a:pPr>
            <a:r>
              <a:rPr lang="en-US" sz="2400" dirty="0"/>
              <a:t>in the Globe</a:t>
            </a:r>
          </a:p>
          <a:p>
            <a:pPr lvl="1">
              <a:buFont typeface="Wingdings" panose="05000000000000000000" pitchFamily="2" charset="2"/>
              <a:buChar char="Ø"/>
            </a:pPr>
            <a:r>
              <a:rPr lang="en-US" sz="2400" dirty="0"/>
              <a:t>on Zoom</a:t>
            </a:r>
          </a:p>
          <a:p>
            <a:pPr lvl="1">
              <a:buFont typeface="Wingdings" panose="05000000000000000000" pitchFamily="2" charset="2"/>
              <a:buChar char="Ø"/>
            </a:pPr>
            <a:r>
              <a:rPr lang="en-US" sz="2400" dirty="0"/>
              <a:t>in their office</a:t>
            </a:r>
          </a:p>
        </p:txBody>
      </p:sp>
      <p:sp>
        <p:nvSpPr>
          <p:cNvPr id="7" name="Slide Number Placeholder 6"/>
          <p:cNvSpPr>
            <a:spLocks noGrp="1"/>
          </p:cNvSpPr>
          <p:nvPr>
            <p:ph type="sldNum" sz="quarter" idx="10"/>
          </p:nvPr>
        </p:nvSpPr>
        <p:spPr/>
        <p:txBody>
          <a:bodyPr/>
          <a:lstStyle/>
          <a:p>
            <a:fld id="{17918391-D411-FE40-AAD7-861AE5233E0E}" type="slidenum">
              <a:rPr lang="en-US" smtClean="0"/>
              <a:pPr/>
              <a:t>58</a:t>
            </a:fld>
            <a:endParaRPr lang="en-US" dirty="0"/>
          </a:p>
        </p:txBody>
      </p:sp>
    </p:spTree>
    <p:extLst>
      <p:ext uri="{BB962C8B-B14F-4D97-AF65-F5344CB8AC3E}">
        <p14:creationId xmlns:p14="http://schemas.microsoft.com/office/powerpoint/2010/main" val="243093018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0494" y="2145736"/>
            <a:ext cx="2323012" cy="705332"/>
          </a:xfrm>
        </p:spPr>
        <p:txBody>
          <a:bodyPr>
            <a:normAutofit fontScale="90000"/>
          </a:bodyPr>
          <a:lstStyle/>
          <a:p>
            <a:pPr algn="ctr"/>
            <a:r>
              <a:rPr lang="en-US" dirty="0"/>
              <a:t>Thanks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59</a:t>
            </a:fld>
            <a:endParaRPr lang="en-US" dirty="0"/>
          </a:p>
        </p:txBody>
      </p:sp>
      <p:pic>
        <p:nvPicPr>
          <p:cNvPr id="6" name="Picture 5"/>
          <p:cNvPicPr>
            <a:picLocks noChangeAspect="1"/>
          </p:cNvPicPr>
          <p:nvPr/>
        </p:nvPicPr>
        <p:blipFill>
          <a:blip r:embed="rId3"/>
          <a:stretch>
            <a:fillRect/>
          </a:stretch>
        </p:blipFill>
        <p:spPr>
          <a:xfrm>
            <a:off x="3535572" y="560087"/>
            <a:ext cx="2072856" cy="1364630"/>
          </a:xfrm>
          <a:prstGeom prst="rect">
            <a:avLst/>
          </a:prstGeom>
        </p:spPr>
      </p:pic>
      <p:pic>
        <p:nvPicPr>
          <p:cNvPr id="7" name="Picture 6" descr="A picture containing icon">
            <a:extLst>
              <a:ext uri="{FF2B5EF4-FFF2-40B4-BE49-F238E27FC236}">
                <a16:creationId xmlns:a16="http://schemas.microsoft.com/office/drawing/2014/main" id="{4732B5B4-079A-2D6D-7090-83DD63B67BB5}"/>
              </a:ext>
            </a:extLst>
          </p:cNvPr>
          <p:cNvPicPr>
            <a:picLocks noChangeAspect="1"/>
          </p:cNvPicPr>
          <p:nvPr/>
        </p:nvPicPr>
        <p:blipFill>
          <a:blip r:embed="rId4" cstate="email">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239334" y="811355"/>
            <a:ext cx="2447466" cy="3141133"/>
          </a:xfrm>
          <a:prstGeom prst="rect">
            <a:avLst/>
          </a:prstGeom>
        </p:spPr>
      </p:pic>
      <p:pic>
        <p:nvPicPr>
          <p:cNvPr id="3" name="Picture 2" descr="A close-up of a device&#10;&#10;Description automatically generated with medium confidence">
            <a:extLst>
              <a:ext uri="{FF2B5EF4-FFF2-40B4-BE49-F238E27FC236}">
                <a16:creationId xmlns:a16="http://schemas.microsoft.com/office/drawing/2014/main" id="{2BC87570-5274-FFDB-EAE6-8A887F36CA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354589">
            <a:off x="858561" y="724039"/>
            <a:ext cx="2120635" cy="3530159"/>
          </a:xfrm>
          <a:prstGeom prst="rect">
            <a:avLst/>
          </a:prstGeom>
        </p:spPr>
      </p:pic>
    </p:spTree>
    <p:extLst>
      <p:ext uri="{BB962C8B-B14F-4D97-AF65-F5344CB8AC3E}">
        <p14:creationId xmlns:p14="http://schemas.microsoft.com/office/powerpoint/2010/main" val="1125006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a:hlinkClick r:id="rId4"/>
          </p:cNvPr>
          <p:cNvPicPr>
            <a:picLocks noGrp="1" noChangeAspect="1"/>
          </p:cNvPicPr>
          <p:nvPr>
            <p:ph idx="1"/>
          </p:nvPr>
        </p:nvPicPr>
        <p:blipFill>
          <a:blip r:embed="rId5"/>
          <a:stretch>
            <a:fillRect/>
          </a:stretch>
        </p:blipFill>
        <p:spPr>
          <a:xfrm>
            <a:off x="795664" y="941647"/>
            <a:ext cx="1808512" cy="1795312"/>
          </a:xfrm>
          <a:prstGeom prst="rect">
            <a:avLst/>
          </a:prstGeom>
          <a:ln>
            <a:solidFill>
              <a:schemeClr val="accent1">
                <a:lumMod val="75000"/>
              </a:schemeClr>
            </a:solidFill>
          </a:ln>
        </p:spPr>
      </p:pic>
      <p:sp>
        <p:nvSpPr>
          <p:cNvPr id="9" name="TextBox 8"/>
          <p:cNvSpPr txBox="1"/>
          <p:nvPr/>
        </p:nvSpPr>
        <p:spPr>
          <a:xfrm>
            <a:off x="154713" y="2825515"/>
            <a:ext cx="3235758" cy="1446550"/>
          </a:xfrm>
          <a:prstGeom prst="rect">
            <a:avLst/>
          </a:prstGeom>
          <a:noFill/>
        </p:spPr>
        <p:txBody>
          <a:bodyPr wrap="none" rtlCol="0">
            <a:spAutoFit/>
          </a:bodyPr>
          <a:lstStyle/>
          <a:p>
            <a:r>
              <a:rPr lang="en-GB" sz="1600" dirty="0"/>
              <a:t>Different levels, different formulas</a:t>
            </a:r>
          </a:p>
          <a:p>
            <a:pPr marL="285750" indent="-285750">
              <a:buFont typeface="Arial" panose="020B0604020202020204" pitchFamily="34" charset="0"/>
              <a:buChar char="•"/>
            </a:pPr>
            <a:r>
              <a:rPr lang="en-GB" sz="1400" dirty="0"/>
              <a:t>classroom on site</a:t>
            </a:r>
          </a:p>
          <a:p>
            <a:pPr marL="285750" indent="-285750">
              <a:buFont typeface="Arial" panose="020B0604020202020204" pitchFamily="34" charset="0"/>
              <a:buChar char="•"/>
            </a:pPr>
            <a:r>
              <a:rPr lang="en-GB" sz="1400" dirty="0"/>
              <a:t>virtual classroom (online)</a:t>
            </a:r>
          </a:p>
          <a:p>
            <a:pPr marL="285750" indent="-285750">
              <a:buFont typeface="Arial" panose="020B0604020202020204" pitchFamily="34" charset="0"/>
              <a:buChar char="•"/>
            </a:pPr>
            <a:r>
              <a:rPr lang="en-GB" sz="1400" dirty="0"/>
              <a:t>blended (mix)</a:t>
            </a:r>
          </a:p>
          <a:p>
            <a:pPr marL="285750" indent="-285750">
              <a:buFont typeface="Arial" panose="020B0604020202020204" pitchFamily="34" charset="0"/>
              <a:buChar char="•"/>
            </a:pPr>
            <a:r>
              <a:rPr lang="en-GB" sz="1400" dirty="0"/>
              <a:t>self-study with online platform</a:t>
            </a:r>
            <a:br>
              <a:rPr lang="en-GB" sz="1600" dirty="0"/>
            </a:br>
            <a:r>
              <a:rPr lang="en-GB" sz="1600" dirty="0">
                <a:sym typeface="Symbol" panose="05050102010706020507" pitchFamily="18" charset="2"/>
              </a:rPr>
              <a:t> </a:t>
            </a:r>
            <a:r>
              <a:rPr lang="en-GB" sz="1600" dirty="0">
                <a:sym typeface="Symbol" panose="05050102010706020507" pitchFamily="18" charset="2"/>
                <a:hlinkClick r:id="rId6"/>
              </a:rPr>
              <a:t>Learning Hub</a:t>
            </a:r>
            <a:endParaRPr lang="en-GB" sz="1200"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sym typeface="Symbol" panose="05050102010706020507" pitchFamily="18" charset="2"/>
              </a:rPr>
              <a:t> </a:t>
            </a:r>
            <a:r>
              <a:rPr lang="en-GB" dirty="0">
                <a:hlinkClick r:id="rId7"/>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8"/>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1662085" y="1771869"/>
            <a:ext cx="4119481" cy="575744"/>
          </a:xfrm>
        </p:spPr>
        <p:txBody>
          <a:bodyPr>
            <a:noAutofit/>
          </a:bodyPr>
          <a:lstStyle/>
          <a:p>
            <a:pPr algn="ctr"/>
            <a:r>
              <a:rPr lang="en-US" sz="4000" dirty="0"/>
              <a:t>Meeting points</a:t>
            </a:r>
            <a:endParaRPr lang="en-GB" sz="4000" dirty="0"/>
          </a:p>
        </p:txBody>
      </p:sp>
      <p:sp>
        <p:nvSpPr>
          <p:cNvPr id="4" name="Slide Number Placeholder 3"/>
          <p:cNvSpPr>
            <a:spLocks noGrp="1"/>
          </p:cNvSpPr>
          <p:nvPr>
            <p:ph type="sldNum" sz="quarter" idx="10"/>
          </p:nvPr>
        </p:nvSpPr>
        <p:spPr/>
        <p:txBody>
          <a:bodyPr/>
          <a:lstStyle/>
          <a:p>
            <a:fld id="{17918391-D411-FE40-AAD7-861AE5233E0E}" type="slidenum">
              <a:rPr lang="en-US" sz="1600" smtClean="0"/>
              <a:pPr/>
              <a:t>60</a:t>
            </a:fld>
            <a:endParaRPr lang="en-US" sz="1600" dirty="0"/>
          </a:p>
        </p:txBody>
      </p:sp>
      <p:sp>
        <p:nvSpPr>
          <p:cNvPr id="6" name="Rectangle 1">
            <a:extLst>
              <a:ext uri="{FF2B5EF4-FFF2-40B4-BE49-F238E27FC236}">
                <a16:creationId xmlns:a16="http://schemas.microsoft.com/office/drawing/2014/main" id="{3333340C-6A3D-D132-F812-2DCEEEC0B05E}"/>
              </a:ext>
            </a:extLst>
          </p:cNvPr>
          <p:cNvSpPr>
            <a:spLocks noChangeArrowheads="1"/>
          </p:cNvSpPr>
          <p:nvPr/>
        </p:nvSpPr>
        <p:spPr bwMode="auto">
          <a:xfrm>
            <a:off x="3776663" y="936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3" name="Picture 2">
            <a:extLst>
              <a:ext uri="{FF2B5EF4-FFF2-40B4-BE49-F238E27FC236}">
                <a16:creationId xmlns:a16="http://schemas.microsoft.com/office/drawing/2014/main" id="{F032E925-93CC-BB89-BB75-C7BFC65BC261}"/>
              </a:ext>
            </a:extLst>
          </p:cNvPr>
          <p:cNvPicPr>
            <a:picLocks noChangeAspect="1"/>
          </p:cNvPicPr>
          <p:nvPr/>
        </p:nvPicPr>
        <p:blipFill>
          <a:blip r:embed="rId3"/>
          <a:stretch>
            <a:fillRect/>
          </a:stretch>
        </p:blipFill>
        <p:spPr>
          <a:xfrm>
            <a:off x="1166310" y="160747"/>
            <a:ext cx="7407282" cy="4133446"/>
          </a:xfrm>
          <a:prstGeom prst="rect">
            <a:avLst/>
          </a:prstGeom>
        </p:spPr>
      </p:pic>
    </p:spTree>
    <p:extLst>
      <p:ext uri="{BB962C8B-B14F-4D97-AF65-F5344CB8AC3E}">
        <p14:creationId xmlns:p14="http://schemas.microsoft.com/office/powerpoint/2010/main" val="118902514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61</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7</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24507" cy="646331"/>
          </a:xfrm>
          <a:prstGeom prst="rect">
            <a:avLst/>
          </a:prstGeom>
          <a:noFill/>
        </p:spPr>
        <p:txBody>
          <a:bodyPr wrap="none" rtlCol="0">
            <a:spAutoFit/>
          </a:bodyPr>
          <a:lstStyle/>
          <a:p>
            <a:r>
              <a:rPr lang="en-GB" dirty="0"/>
              <a:t>Available at any time</a:t>
            </a:r>
          </a:p>
          <a:p>
            <a:r>
              <a:rPr lang="en-GB" dirty="0"/>
              <a:t>Direct link: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906" y="175120"/>
            <a:ext cx="8659906" cy="705332"/>
          </a:xfrm>
        </p:spPr>
        <p:txBody>
          <a:bodyPr>
            <a:normAutofit fontScale="90000"/>
          </a:bodyPr>
          <a:lstStyle/>
          <a:p>
            <a:pPr algn="ctr"/>
            <a:r>
              <a:rPr lang="fr-FR" dirty="0"/>
              <a:t>Emergency </a:t>
            </a:r>
            <a:r>
              <a:rPr lang="fr-FR" dirty="0" err="1"/>
              <a:t>Procedure</a:t>
            </a:r>
            <a:endParaRPr lang="fr-FR" dirty="0"/>
          </a:p>
        </p:txBody>
      </p:sp>
      <p:grpSp>
        <p:nvGrpSpPr>
          <p:cNvPr id="3" name="Group 2"/>
          <p:cNvGrpSpPr/>
          <p:nvPr/>
        </p:nvGrpSpPr>
        <p:grpSpPr>
          <a:xfrm>
            <a:off x="555812" y="995082"/>
            <a:ext cx="7844361" cy="3163943"/>
            <a:chOff x="1304602" y="1312300"/>
            <a:chExt cx="6367117" cy="2580897"/>
          </a:xfrm>
        </p:grpSpPr>
        <p:sp>
          <p:nvSpPr>
            <p:cNvPr id="8" name="Rectangle 7"/>
            <p:cNvSpPr/>
            <p:nvPr/>
          </p:nvSpPr>
          <p:spPr>
            <a:xfrm>
              <a:off x="1589563" y="1312300"/>
              <a:ext cx="1989683" cy="2580897"/>
            </a:xfrm>
            <a:prstGeom prst="rect">
              <a:avLst/>
            </a:prstGeom>
          </p:spPr>
          <p:txBody>
            <a:bodyPr wrap="none">
              <a:spAutoFit/>
            </a:bodyPr>
            <a:lstStyle/>
            <a:p>
              <a:pPr defTabSz="257169">
                <a:lnSpc>
                  <a:spcPct val="110000"/>
                </a:lnSpc>
                <a:defRPr/>
              </a:pPr>
              <a:endParaRPr lang="en-US" sz="900" dirty="0">
                <a:solidFill>
                  <a:prstClr val="black"/>
                </a:solidFill>
                <a:latin typeface="Optima"/>
                <a:cs typeface="DIN-Medium"/>
              </a:endParaRPr>
            </a:p>
            <a:p>
              <a:pPr defTabSz="257169">
                <a:lnSpc>
                  <a:spcPct val="110000"/>
                </a:lnSpc>
                <a:defRPr/>
              </a:pPr>
              <a:endParaRPr lang="en-US" sz="900" dirty="0">
                <a:solidFill>
                  <a:prstClr val="black"/>
                </a:solidFill>
                <a:latin typeface="Optima"/>
                <a:cs typeface="DIN-Medium"/>
              </a:endParaRPr>
            </a:p>
            <a:p>
              <a:pPr marL="161996" algn="dist" defTabSz="257169">
                <a:lnSpc>
                  <a:spcPts val="557"/>
                </a:lnSpc>
                <a:defRPr/>
              </a:pPr>
              <a:endParaRPr lang="en-US" sz="900" dirty="0">
                <a:solidFill>
                  <a:srgbClr val="404040"/>
                </a:solidFill>
                <a:latin typeface="Optima"/>
                <a:cs typeface="DIN-Medium"/>
              </a:endParaRPr>
            </a:p>
            <a:p>
              <a:pPr marL="161996" algn="dist" defTabSz="257169">
                <a:lnSpc>
                  <a:spcPts val="557"/>
                </a:lnSpc>
                <a:defRPr/>
              </a:pPr>
              <a:r>
                <a:rPr lang="en-US" sz="900" dirty="0">
                  <a:solidFill>
                    <a:srgbClr val="404040"/>
                  </a:solidFill>
                  <a:latin typeface="Optima"/>
                  <a:cs typeface="DIN-Medium"/>
                </a:rPr>
                <a:t>When the alarm sounds</a:t>
              </a:r>
            </a:p>
            <a:p>
              <a:pPr marL="161996" algn="dist" defTabSz="257169">
                <a:lnSpc>
                  <a:spcPts val="557"/>
                </a:lnSpc>
                <a:defRPr/>
              </a:pPr>
              <a:endParaRPr lang="en-US" sz="900" dirty="0">
                <a:solidFill>
                  <a:srgbClr val="7F7F7F"/>
                </a:solidFill>
                <a:latin typeface="Optima"/>
                <a:cs typeface="DIN-Medium"/>
              </a:endParaRPr>
            </a:p>
            <a:p>
              <a:pPr marL="161996" algn="dist" defTabSz="257169">
                <a:lnSpc>
                  <a:spcPts val="557"/>
                </a:lnSpc>
                <a:defRPr/>
              </a:pPr>
              <a:r>
                <a:rPr lang="en-US" sz="900" dirty="0" err="1">
                  <a:solidFill>
                    <a:srgbClr val="7F7F7F"/>
                  </a:solidFill>
                  <a:latin typeface="Optima"/>
                  <a:cs typeface="DIN-Medium"/>
                </a:rPr>
                <a:t>Lorsque</a:t>
              </a:r>
              <a:r>
                <a:rPr lang="en-US" sz="900" dirty="0">
                  <a:solidFill>
                    <a:srgbClr val="7F7F7F"/>
                  </a:solidFill>
                  <a:latin typeface="Optima"/>
                  <a:cs typeface="DIN-Medium"/>
                </a:rPr>
                <a:t> le signal </a:t>
              </a:r>
              <a:r>
                <a:rPr lang="en-US" sz="900" dirty="0" err="1">
                  <a:solidFill>
                    <a:srgbClr val="7F7F7F"/>
                  </a:solidFill>
                  <a:latin typeface="Optima"/>
                  <a:cs typeface="DIN-Medium"/>
                </a:rPr>
                <a:t>d’évacuation</a:t>
              </a:r>
              <a:r>
                <a:rPr lang="en-US" sz="900" dirty="0">
                  <a:solidFill>
                    <a:srgbClr val="7F7F7F"/>
                  </a:solidFill>
                  <a:latin typeface="Optima"/>
                  <a:cs typeface="DIN-Medium"/>
                </a:rPr>
                <a:t> </a:t>
              </a:r>
              <a:r>
                <a:rPr lang="en-US" sz="900" dirty="0" err="1">
                  <a:solidFill>
                    <a:srgbClr val="7F7F7F"/>
                  </a:solidFill>
                  <a:latin typeface="Optima"/>
                  <a:cs typeface="DIN-Medium"/>
                </a:rPr>
                <a:t>retentit</a:t>
              </a:r>
              <a:endParaRPr lang="en-US" sz="900" dirty="0">
                <a:solidFill>
                  <a:srgbClr val="7F7F7F"/>
                </a:solidFill>
                <a:latin typeface="Optima"/>
                <a:cs typeface="DIN-Medium"/>
              </a:endParaRPr>
            </a:p>
            <a:p>
              <a:pPr marL="161996" algn="dist" defTabSz="257169">
                <a:lnSpc>
                  <a:spcPts val="557"/>
                </a:lnSpc>
                <a:defRPr/>
              </a:pPr>
              <a:endParaRPr lang="en-US" sz="900" dirty="0">
                <a:solidFill>
                  <a:prstClr val="black"/>
                </a:solidFill>
                <a:latin typeface="Optima"/>
                <a:cs typeface="DIN-Medium"/>
              </a:endParaRPr>
            </a:p>
            <a:p>
              <a:pPr marL="161996" defTabSz="257169">
                <a:lnSpc>
                  <a:spcPct val="110000"/>
                </a:lnSpc>
                <a:defRPr/>
              </a:pPr>
              <a:endParaRPr lang="en-US" sz="900" dirty="0">
                <a:solidFill>
                  <a:srgbClr val="404040"/>
                </a:solidFill>
                <a:latin typeface="Optima"/>
                <a:cs typeface="DIN-Medium"/>
              </a:endParaRPr>
            </a:p>
            <a:p>
              <a:pPr marL="161996" defTabSz="257169">
                <a:lnSpc>
                  <a:spcPct val="110000"/>
                </a:lnSpc>
                <a:defRPr/>
              </a:pPr>
              <a:endParaRPr lang="en-US" sz="600" dirty="0">
                <a:solidFill>
                  <a:srgbClr val="404040"/>
                </a:solidFill>
                <a:latin typeface="Optima"/>
                <a:cs typeface="DIN-Medium"/>
              </a:endParaRPr>
            </a:p>
            <a:p>
              <a:pPr marL="161996" defTabSz="257169">
                <a:lnSpc>
                  <a:spcPct val="110000"/>
                </a:lnSpc>
                <a:defRPr/>
              </a:pPr>
              <a:r>
                <a:rPr lang="en-US" sz="900" dirty="0">
                  <a:solidFill>
                    <a:srgbClr val="404040"/>
                  </a:solidFill>
                  <a:latin typeface="Optima"/>
                  <a:cs typeface="DIN-Medium"/>
                </a:rPr>
                <a:t>Evacuate immediately</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Évacuez</a:t>
              </a:r>
              <a:r>
                <a:rPr lang="en-US" sz="900" dirty="0">
                  <a:solidFill>
                    <a:srgbClr val="7F7F7F"/>
                  </a:solidFill>
                  <a:latin typeface="Optima"/>
                  <a:cs typeface="DIN-Medium"/>
                </a:rPr>
                <a:t> </a:t>
              </a:r>
              <a:r>
                <a:rPr lang="en-US" sz="900" dirty="0" err="1">
                  <a:solidFill>
                    <a:srgbClr val="7F7F7F"/>
                  </a:solidFill>
                  <a:latin typeface="Optima"/>
                  <a:cs typeface="DIN-Medium"/>
                </a:rPr>
                <a:t>immédiatement</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Don’t use the lift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N’utilisez</a:t>
              </a:r>
              <a:r>
                <a:rPr lang="en-US" sz="900" dirty="0">
                  <a:solidFill>
                    <a:srgbClr val="7F7F7F"/>
                  </a:solidFill>
                  <a:latin typeface="Optima"/>
                  <a:cs typeface="DIN-Medium"/>
                </a:rPr>
                <a:t> pas </a:t>
              </a:r>
              <a:r>
                <a:rPr lang="en-US" sz="900" dirty="0" err="1">
                  <a:solidFill>
                    <a:srgbClr val="7F7F7F"/>
                  </a:solidFill>
                  <a:latin typeface="Optima"/>
                  <a:cs typeface="DIN-Medium"/>
                </a:rPr>
                <a:t>l’ascenseur</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40000"/>
                </a:lnSpc>
                <a:defRPr/>
              </a:pPr>
              <a:endParaRPr lang="en-US" sz="900" dirty="0">
                <a:solidFill>
                  <a:srgbClr val="404040"/>
                </a:solidFill>
                <a:latin typeface="Optima"/>
                <a:cs typeface="DIN-Medium"/>
              </a:endParaRPr>
            </a:p>
            <a:p>
              <a:pPr marL="161996" defTabSz="257169">
                <a:lnSpc>
                  <a:spcPct val="140000"/>
                </a:lnSpc>
                <a:defRPr/>
              </a:pPr>
              <a:r>
                <a:rPr lang="en-US" sz="900" dirty="0">
                  <a:solidFill>
                    <a:srgbClr val="404040"/>
                  </a:solidFill>
                  <a:latin typeface="Optima"/>
                  <a:cs typeface="DIN-Medium"/>
                </a:rPr>
                <a:t>Follow the signs</a:t>
              </a:r>
              <a:endParaRPr lang="en-US" sz="6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Suivez</a:t>
              </a:r>
              <a:r>
                <a:rPr lang="en-US" sz="900" dirty="0">
                  <a:solidFill>
                    <a:srgbClr val="7F7F7F"/>
                  </a:solidFill>
                  <a:latin typeface="Optima"/>
                  <a:cs typeface="DIN-Medium"/>
                </a:rPr>
                <a:t> le balisage</a:t>
              </a: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Go to assembly point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Rendez-vous</a:t>
              </a:r>
              <a:r>
                <a:rPr lang="en-US" sz="900" dirty="0">
                  <a:solidFill>
                    <a:srgbClr val="7F7F7F"/>
                  </a:solidFill>
                  <a:latin typeface="Optima"/>
                  <a:cs typeface="DIN-Medium"/>
                </a:rPr>
                <a:t> au point de </a:t>
              </a:r>
              <a:r>
                <a:rPr lang="en-US" sz="900" dirty="0" err="1">
                  <a:solidFill>
                    <a:srgbClr val="7F7F7F"/>
                  </a:solidFill>
                  <a:latin typeface="Optima"/>
                  <a:cs typeface="DIN-Medium"/>
                </a:rPr>
                <a:t>rassemblement</a:t>
              </a: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p:txBody>
        </p:sp>
        <p:sp>
          <p:nvSpPr>
            <p:cNvPr id="9" name="Rectangle 8"/>
            <p:cNvSpPr/>
            <p:nvPr/>
          </p:nvSpPr>
          <p:spPr>
            <a:xfrm>
              <a:off x="6512155" y="1482798"/>
              <a:ext cx="1159564" cy="2330255"/>
            </a:xfrm>
            <a:prstGeom prst="rect">
              <a:avLst/>
            </a:prstGeom>
          </p:spPr>
          <p:txBody>
            <a:bodyPr wrap="none">
              <a:spAutoFit/>
            </a:bodyPr>
            <a:lstStyle/>
            <a:p>
              <a:pPr marL="161996" defTabSz="257169">
                <a:lnSpc>
                  <a:spcPct val="60000"/>
                </a:lnSpc>
                <a:defRPr/>
              </a:pPr>
              <a:endParaRPr lang="en-US" sz="600" dirty="0">
                <a:solidFill>
                  <a:srgbClr val="404040"/>
                </a:solidFill>
                <a:latin typeface="Optima"/>
                <a:cs typeface="DIN-Medium"/>
              </a:endParaRPr>
            </a:p>
            <a:p>
              <a:pPr defTabSz="257169">
                <a:lnSpc>
                  <a:spcPct val="60000"/>
                </a:lnSpc>
                <a:defRPr/>
              </a:pPr>
              <a:endParaRPr lang="en-US" sz="900" dirty="0">
                <a:solidFill>
                  <a:srgbClr val="404040"/>
                </a:solidFill>
                <a:latin typeface="Optima"/>
                <a:cs typeface="DIN-Medium"/>
              </a:endParaRPr>
            </a:p>
            <a:p>
              <a:pPr defTabSz="257169">
                <a:lnSpc>
                  <a:spcPct val="60000"/>
                </a:lnSpc>
                <a:defRPr/>
              </a:pPr>
              <a:r>
                <a:rPr lang="en-US" sz="900" dirty="0">
                  <a:solidFill>
                    <a:srgbClr val="404040"/>
                  </a:solidFill>
                  <a:latin typeface="Optima"/>
                  <a:cs typeface="DIN-Medium"/>
                </a:rPr>
                <a:t>74444</a:t>
              </a:r>
            </a:p>
            <a:p>
              <a:pPr defTabSz="257169">
                <a:lnSpc>
                  <a:spcPct val="210000"/>
                </a:lnSpc>
                <a:defRPr/>
              </a:pPr>
              <a:endParaRPr lang="en-US" sz="900" dirty="0">
                <a:solidFill>
                  <a:srgbClr val="404040"/>
                </a:solidFill>
                <a:latin typeface="Optima"/>
                <a:cs typeface="DIN-Medium"/>
              </a:endParaRPr>
            </a:p>
            <a:p>
              <a:pPr defTabSz="257169">
                <a:lnSpc>
                  <a:spcPct val="150000"/>
                </a:lnSpc>
                <a:defRPr/>
              </a:pPr>
              <a:r>
                <a:rPr lang="en-US" sz="900" kern="0" dirty="0">
                  <a:solidFill>
                    <a:srgbClr val="404040"/>
                  </a:solidFill>
                  <a:latin typeface="Optima"/>
                  <a:cs typeface="DIN-Medium"/>
                </a:rPr>
                <a:t>Escape routes</a:t>
              </a:r>
            </a:p>
            <a:p>
              <a:pPr defTabSz="257169">
                <a:lnSpc>
                  <a:spcPts val="501"/>
                </a:lnSpc>
                <a:defRPr/>
              </a:pPr>
              <a:br>
                <a:rPr lang="en-US" sz="900" kern="0" dirty="0">
                  <a:solidFill>
                    <a:prstClr val="white">
                      <a:lumMod val="50000"/>
                    </a:prstClr>
                  </a:solidFill>
                  <a:latin typeface="Optima"/>
                  <a:cs typeface="DIN-Medium"/>
                </a:rPr>
              </a:br>
              <a:r>
                <a:rPr lang="en-US" sz="900" kern="0" dirty="0" err="1">
                  <a:solidFill>
                    <a:prstClr val="white">
                      <a:lumMod val="50000"/>
                    </a:prstClr>
                  </a:solidFill>
                  <a:latin typeface="Optima"/>
                  <a:cs typeface="DIN-Medium"/>
                </a:rPr>
                <a:t>Voies</a:t>
              </a:r>
              <a:r>
                <a:rPr lang="en-US" sz="900" kern="0" dirty="0">
                  <a:solidFill>
                    <a:prstClr val="white">
                      <a:lumMod val="50000"/>
                    </a:prstClr>
                  </a:solidFill>
                  <a:latin typeface="Optima"/>
                  <a:cs typeface="DIN-Medium"/>
                </a:rPr>
                <a:t> </a:t>
              </a:r>
              <a:r>
                <a:rPr lang="en-US" sz="900" kern="0" dirty="0" err="1">
                  <a:solidFill>
                    <a:prstClr val="white">
                      <a:lumMod val="50000"/>
                    </a:prstClr>
                  </a:solidFill>
                  <a:latin typeface="Optima"/>
                  <a:cs typeface="DIN-Medium"/>
                </a:rPr>
                <a:t>d’évacuation</a:t>
              </a:r>
              <a:endParaRPr lang="en-US" sz="900" kern="0" dirty="0">
                <a:solidFill>
                  <a:prstClr val="white">
                    <a:lumMod val="50000"/>
                  </a:prstClr>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404040"/>
                  </a:solidFill>
                  <a:latin typeface="Optima"/>
                  <a:cs typeface="DIN-Medium"/>
                </a:rPr>
                <a:t>Fire hose</a:t>
              </a: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7F7F7F"/>
                  </a:solidFill>
                  <a:latin typeface="Optima"/>
                  <a:cs typeface="DIN-Medium"/>
                </a:rPr>
                <a:t>Lance </a:t>
              </a:r>
              <a:r>
                <a:rPr lang="en-US" sz="900" kern="0" dirty="0" err="1">
                  <a:solidFill>
                    <a:srgbClr val="7F7F7F"/>
                  </a:solidFill>
                  <a:latin typeface="Optima"/>
                  <a:cs typeface="DIN-Medium"/>
                </a:rPr>
                <a:t>d’incendie</a:t>
              </a:r>
              <a:endParaRPr lang="en-US" sz="900" kern="0" dirty="0">
                <a:solidFill>
                  <a:srgbClr val="7F7F7F"/>
                </a:solidFill>
                <a:latin typeface="Optima"/>
                <a:cs typeface="DIN-Medium"/>
              </a:endParaRPr>
            </a:p>
            <a:p>
              <a:pPr defTabSz="257169">
                <a:lnSpc>
                  <a:spcPct val="50000"/>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ct val="130000"/>
                </a:lnSpc>
                <a:defRPr/>
              </a:pPr>
              <a:endParaRPr lang="en-US" sz="900" kern="0" dirty="0">
                <a:solidFill>
                  <a:srgbClr val="404040"/>
                </a:solidFill>
                <a:latin typeface="Optima"/>
                <a:cs typeface="DIN-Medium"/>
              </a:endParaRPr>
            </a:p>
            <a:p>
              <a:pPr defTabSz="257169">
                <a:lnSpc>
                  <a:spcPct val="130000"/>
                </a:lnSpc>
                <a:defRPr/>
              </a:pPr>
              <a:r>
                <a:rPr lang="en-US" sz="900" kern="0" dirty="0">
                  <a:solidFill>
                    <a:srgbClr val="404040"/>
                  </a:solidFill>
                  <a:latin typeface="Optima"/>
                  <a:cs typeface="DIN-Medium"/>
                </a:rPr>
                <a:t>Extinguisher</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err="1">
                  <a:solidFill>
                    <a:srgbClr val="7F7F7F"/>
                  </a:solidFill>
                  <a:latin typeface="Optima"/>
                  <a:cs typeface="DIN-Medium"/>
                </a:rPr>
                <a:t>Extincteur</a:t>
              </a:r>
              <a:br>
                <a:rPr lang="en-US" sz="900" kern="0" dirty="0">
                  <a:solidFill>
                    <a:srgbClr val="7F7F7F"/>
                  </a:solidFill>
                  <a:latin typeface="Optima"/>
                  <a:cs typeface="DIN-Medium"/>
                </a:rPr>
              </a:br>
              <a:br>
                <a:rPr lang="en-US" sz="900" kern="0" dirty="0">
                  <a:solidFill>
                    <a:srgbClr val="7F7F7F"/>
                  </a:solidFill>
                  <a:latin typeface="Optima"/>
                  <a:cs typeface="DIN-Medium"/>
                </a:rPr>
              </a:br>
              <a:endParaRPr lang="en-US" sz="900" kern="0" dirty="0">
                <a:solidFill>
                  <a:prstClr val="black"/>
                </a:solidFill>
                <a:latin typeface="Optima"/>
                <a:cs typeface="DIN-Medium"/>
              </a:endParaRPr>
            </a:p>
            <a:p>
              <a:pPr defTabSz="257169">
                <a:lnSpc>
                  <a:spcPct val="120000"/>
                </a:lnSpc>
                <a:defRPr/>
              </a:pPr>
              <a:endParaRPr lang="en-US" sz="900" kern="0" dirty="0">
                <a:solidFill>
                  <a:srgbClr val="404040"/>
                </a:solidFill>
                <a:latin typeface="Optima"/>
                <a:cs typeface="DIN-Medium"/>
              </a:endParaRPr>
            </a:p>
            <a:p>
              <a:pPr defTabSz="257169">
                <a:lnSpc>
                  <a:spcPct val="120000"/>
                </a:lnSpc>
                <a:defRPr/>
              </a:pPr>
              <a:r>
                <a:rPr lang="en-US" sz="900" kern="0" dirty="0">
                  <a:solidFill>
                    <a:srgbClr val="404040"/>
                  </a:solidFill>
                  <a:latin typeface="Optima"/>
                  <a:cs typeface="DIN-Medium"/>
                </a:rPr>
                <a:t>Assembly point</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a:solidFill>
                    <a:srgbClr val="7F7F7F"/>
                  </a:solidFill>
                  <a:latin typeface="Optima"/>
                  <a:cs typeface="DIN-Medium"/>
                </a:rPr>
                <a:t>Point de </a:t>
              </a:r>
              <a:r>
                <a:rPr lang="en-US" sz="900" kern="0" dirty="0" err="1">
                  <a:solidFill>
                    <a:srgbClr val="7F7F7F"/>
                  </a:solidFill>
                  <a:latin typeface="Optima"/>
                  <a:cs typeface="DIN-Medium"/>
                </a:rPr>
                <a:t>rassemblement</a:t>
              </a:r>
              <a:endParaRPr lang="en-US" sz="900" kern="0" dirty="0">
                <a:solidFill>
                  <a:srgbClr val="7F7F7F"/>
                </a:solidFill>
                <a:latin typeface="Optima"/>
                <a:cs typeface="DIN-Medium"/>
              </a:endParaRPr>
            </a:p>
          </p:txBody>
        </p:sp>
        <p:pic>
          <p:nvPicPr>
            <p:cNvPr id="14" name="Picture 2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53448" y="1567537"/>
              <a:ext cx="286541" cy="2164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304602" y="1618186"/>
              <a:ext cx="350273" cy="21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590169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a:solidFill>
                  <a:schemeClr val="tx1">
                    <a:lumMod val="60000"/>
                    <a:lumOff val="40000"/>
                  </a:schemeClr>
                </a:solidFill>
              </a:rPr>
              <a:t>Programme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2646878"/>
          </a:xfrm>
          <a:prstGeom prst="rect">
            <a:avLst/>
          </a:prstGeom>
          <a:noFill/>
        </p:spPr>
        <p:txBody>
          <a:bodyPr wrap="square" lIns="91440" tIns="45720" rIns="91440" bIns="45720" rtlCol="0" anchor="t">
            <a:spAutoFit/>
          </a:bodyPr>
          <a:lstStyle/>
          <a:p>
            <a:endParaRPr lang="en-US" sz="900" dirty="0"/>
          </a:p>
          <a:p>
            <a:r>
              <a:rPr lang="en-US" sz="2000" dirty="0"/>
              <a:t>08.50		Quiz – Part 1: </a:t>
            </a:r>
            <a:r>
              <a:rPr lang="en-US" sz="2000" b="1" dirty="0"/>
              <a:t>CERN as an </a:t>
            </a:r>
            <a:r>
              <a:rPr lang="en-US" sz="2000" b="1" dirty="0" err="1"/>
              <a:t>organisation</a:t>
            </a:r>
            <a:endParaRPr lang="en-US" sz="2000" b="1" dirty="0"/>
          </a:p>
          <a:p>
            <a:endParaRPr lang="en-US" sz="900" dirty="0"/>
          </a:p>
          <a:p>
            <a:r>
              <a:rPr lang="en-US" sz="2000" dirty="0">
                <a:solidFill>
                  <a:srgbClr val="00DB81"/>
                </a:solidFill>
              </a:rPr>
              <a:t>09.15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Part 2: </a:t>
            </a:r>
            <a:r>
              <a:rPr lang="en-US" sz="2000" b="1" dirty="0"/>
              <a:t>Daily life at CERN </a:t>
            </a:r>
          </a:p>
          <a:p>
            <a:endParaRPr lang="en-US" sz="900" dirty="0"/>
          </a:p>
          <a:p>
            <a:r>
              <a:rPr lang="en-US" sz="2000" dirty="0"/>
              <a:t>10.25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24797389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TPVERSION" val="8"/>
  <p:tag name="PPTVERSION" val="16"/>
  <p:tag name="TPOS" val="2"/>
  <p:tag name="TPLASTSAVEVERSION" val="6.4 PC"/>
  <p:tag name="WASPOLLED" val="FC34D51B9A7A40BA91781A8C9268F15C"/>
  <p:tag name="TPFULLVERSION" val="9.0.10.4"/>
  <p:tag name="OR_PRESENTATION" val="True"/>
</p:tagLst>
</file>

<file path=ppt/tags/tag2.xml><?xml version="1.0" encoding="utf-8"?>
<p:tagLst xmlns:a="http://schemas.openxmlformats.org/drawingml/2006/main" xmlns:r="http://schemas.openxmlformats.org/officeDocument/2006/relationships" xmlns:p="http://schemas.openxmlformats.org/presentationml/2006/main">
  <p:tag name="SLIDELIZARD_POLLTEMPLATEID" val="61309dc3c81cfb13fecb03c4"/>
</p:tagLst>
</file>

<file path=ppt/tags/tag3.xml><?xml version="1.0" encoding="utf-8"?>
<p:tagLst xmlns:a="http://schemas.openxmlformats.org/drawingml/2006/main" xmlns:r="http://schemas.openxmlformats.org/officeDocument/2006/relationships" xmlns:p="http://schemas.openxmlformats.org/presentationml/2006/main">
  <p:tag name="OR_SLIDE_GUID" val="9292FBC3-D3FD-456A-AD4D-2515210F9A07"/>
  <p:tag name="OR_OFFICE_MAJOR_VERSION" val="16"/>
  <p:tag name="OR_POLL_START_MODE" val="Automatic"/>
  <p:tag name="OR_POLL_COUNTDOWN_START_MODE" val="Automatic"/>
  <p:tag name="OR_POLL_FLOW" val="Automatic"/>
  <p:tag name="OR_CHART_VALUE_LABEL_FORMAT" val="Response_Count"/>
  <p:tag name="OR_CHART_RESPONSE_DENOMINATOR" val="Responses"/>
  <p:tag name="OR_CHART_FIXED_RESPONSE_DENOMINATOR" val="100"/>
  <p:tag name="OR_CHART_APPLY_OMBEA_TEMPLATE" val="True"/>
  <p:tag name="OR_CHART_DISPLAY_MODE" val="Automatic"/>
  <p:tag name="OR_CHART_TYPE" val="xlColumnClustered"/>
  <p:tag name="OR_POLL_DUPLICATES_ALLOWED" val="False"/>
  <p:tag name="OR_POLL_DEFAULT_ANSWER_OPTION" val="None"/>
  <p:tag name="OR_CATEGORIZING" val="False"/>
  <p:tag name="OR_POLL_TIME_LIMIT" val="-1"/>
  <p:tag name="OR_SLIDE_TYPE" val="OR_QUESTION_SLIDE"/>
  <p:tag name="OR_CHART_COLOR_MODE" val="User_Defined"/>
  <p:tag name="OR_PRIORITY_RANKING" val="False"/>
  <p:tag name="OR_ANSWERS_BULLET_STYLE" val="ppBulletArabicPeriod"/>
  <p:tag name="OR_POLL_MULTIPLE_RESPONSES" val="4"/>
  <p:tag name="OR_IS_POLLED" val="False"/>
</p:tagLst>
</file>

<file path=ppt/tags/tag4.xml><?xml version="1.0" encoding="utf-8"?>
<p:tagLst xmlns:a="http://schemas.openxmlformats.org/drawingml/2006/main" xmlns:r="http://schemas.openxmlformats.org/officeDocument/2006/relationships" xmlns:p="http://schemas.openxmlformats.org/presentationml/2006/main">
  <p:tag name="OR_SHAPE_TYPE" val="OR_TITLE"/>
</p:tagLst>
</file>

<file path=ppt/tags/tag5.xml><?xml version="1.0" encoding="utf-8"?>
<p:tagLst xmlns:a="http://schemas.openxmlformats.org/drawingml/2006/main" xmlns:r="http://schemas.openxmlformats.org/officeDocument/2006/relationships" xmlns:p="http://schemas.openxmlformats.org/presentationml/2006/main">
  <p:tag name="OR_SHAPE_TYPE" val="OR_ANSWERS"/>
  <p:tag name="OR_ANSWERS_TEXT" val="625 ha of land&#10;700+ buildings&#10;30 km of roads&#10;One site in France + one site in Switzerland"/>
  <p:tag name="OR_ANSWER_POINTS" val="0.00,0.00,0.00,0.00"/>
  <p:tag name="OR_EXCEL_ANSWER_COLORS" val="-8323200,-8323200,-8323200,-32640"/>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67319</TotalTime>
  <Words>2905</Words>
  <Application>Microsoft Office PowerPoint</Application>
  <PresentationFormat>Affichage à l'écran (16:9)</PresentationFormat>
  <Paragraphs>666</Paragraphs>
  <Slides>62</Slides>
  <Notes>62</Notes>
  <HiddenSlides>0</HiddenSlides>
  <MMClips>2</MMClips>
  <ScaleCrop>false</ScaleCrop>
  <HeadingPairs>
    <vt:vector size="8" baseType="variant">
      <vt:variant>
        <vt:lpstr>Polices utilisées</vt:lpstr>
      </vt:variant>
      <vt:variant>
        <vt:i4>13</vt:i4>
      </vt:variant>
      <vt:variant>
        <vt:lpstr>Thème</vt:lpstr>
      </vt:variant>
      <vt:variant>
        <vt:i4>3</vt:i4>
      </vt:variant>
      <vt:variant>
        <vt:lpstr>Serveurs OLE incorporés</vt:lpstr>
      </vt:variant>
      <vt:variant>
        <vt:i4>1</vt:i4>
      </vt:variant>
      <vt:variant>
        <vt:lpstr>Titres des diapositives</vt:lpstr>
      </vt:variant>
      <vt:variant>
        <vt:i4>62</vt:i4>
      </vt:variant>
    </vt:vector>
  </HeadingPairs>
  <TitlesOfParts>
    <vt:vector size="79" baseType="lpstr">
      <vt:lpstr>Courier New</vt:lpstr>
      <vt:lpstr>Aptos</vt:lpstr>
      <vt:lpstr>Arial</vt:lpstr>
      <vt:lpstr>Georgia</vt:lpstr>
      <vt:lpstr>Optima</vt:lpstr>
      <vt:lpstr>Wingdings</vt:lpstr>
      <vt:lpstr>Symbol</vt:lpstr>
      <vt:lpstr>Avenir</vt:lpstr>
      <vt:lpstr>Calibri</vt:lpstr>
      <vt:lpstr>Century Gothic</vt:lpstr>
      <vt:lpstr>Amiri</vt:lpstr>
      <vt:lpstr>Verdana</vt:lpstr>
      <vt:lpstr>Calibri Light</vt:lpstr>
      <vt:lpstr>CERNCorporate16-9</vt:lpstr>
      <vt:lpstr>Office</vt:lpstr>
      <vt:lpstr>1_Office Theme</vt:lpstr>
      <vt:lpstr>Graphique Microsoft Excel</vt:lpstr>
      <vt:lpstr>Présentation PowerPoint</vt:lpstr>
      <vt:lpstr>Présentation PowerPoint</vt:lpstr>
      <vt:lpstr>Présentation PowerPoint</vt:lpstr>
      <vt:lpstr>Welcome              Bienvenue </vt:lpstr>
      <vt:lpstr>Bienvenue Welcome</vt:lpstr>
      <vt:lpstr>Logistics - language</vt:lpstr>
      <vt:lpstr>Logistics - slides</vt:lpstr>
      <vt:lpstr>Emergency Procedure</vt:lpstr>
      <vt:lpstr>Programme of the morning</vt:lpstr>
      <vt:lpstr>Also: Tuesday 3rd June  </vt:lpstr>
      <vt:lpstr>Présentation PowerPoint</vt:lpstr>
      <vt:lpstr>Quiz – voting clickers</vt:lpstr>
      <vt:lpstr>How to answer</vt:lpstr>
      <vt:lpstr>CERN Map</vt:lpstr>
      <vt:lpstr>Présentation PowerPoint</vt:lpstr>
      <vt:lpstr>Présentation PowerPoint</vt:lpstr>
      <vt:lpstr>CERN as an international organization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Welcome to HR-PXE colleagues</vt:lpstr>
      <vt:lpstr>Présentation PowerPoint</vt:lpstr>
      <vt:lpstr>Présentation PowerPoint</vt:lpstr>
      <vt:lpstr>Time for a group photo!</vt:lpstr>
      <vt:lpstr>Présentation PowerPoint</vt:lpstr>
      <vt:lpstr>Présentation PowerPoint</vt:lpstr>
      <vt:lpstr>Daily life at CERN</vt:lpstr>
      <vt:lpstr>CERN infrastructure covers…</vt:lpstr>
      <vt:lpstr>Présentation PowerPoint</vt:lpstr>
      <vt:lpstr>CERN access card</vt:lpstr>
      <vt:lpstr>Présentation PowerPoint</vt:lpstr>
      <vt:lpstr>Présentation PowerPoint</vt:lpstr>
      <vt:lpstr>Présentation PowerPoint</vt:lpstr>
      <vt:lpstr>Présentation PowerPoint</vt:lpstr>
      <vt:lpstr>Mobility apps</vt:lpstr>
      <vt:lpstr>Présentation PowerPoint</vt:lpstr>
      <vt:lpstr>Présentation PowerPoint</vt:lpstr>
      <vt:lpstr>Accident on site – different cases</vt:lpstr>
      <vt:lpstr>Présentation PowerPoint</vt:lpstr>
      <vt:lpstr>First Aider door sticker</vt:lpstr>
      <vt:lpstr>Présentation PowerPoint</vt:lpstr>
      <vt:lpstr>Présentation PowerPoint</vt:lpstr>
      <vt:lpstr>Présentation PowerPoint</vt:lpstr>
      <vt:lpstr>Présentation PowerPoint</vt:lpstr>
      <vt:lpstr>Présentation PowerPoint</vt:lpstr>
      <vt:lpstr>Présentation PowerPoint</vt:lpstr>
      <vt:lpstr>CERN tools </vt:lpstr>
      <vt:lpstr>Newcomers website</vt:lpstr>
      <vt:lpstr>Many questions, answers are…</vt:lpstr>
      <vt:lpstr>Public meetings</vt:lpstr>
      <vt:lpstr>Important information to remember</vt:lpstr>
      <vt:lpstr>Onboarding continues with …</vt:lpstr>
      <vt:lpstr>Before joining your Department</vt:lpstr>
      <vt:lpstr>Meet your new colleagues !</vt:lpstr>
      <vt:lpstr>Thanks !</vt:lpstr>
      <vt:lpstr>Meeting points</vt:lpstr>
      <vt:lpstr>Présentation PowerPoint</vt:lpstr>
      <vt:lpstr>Présentation PowerPoint</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Florence Licci-Ounnough</cp:lastModifiedBy>
  <cp:revision>1475</cp:revision>
  <cp:lastPrinted>2025-04-23T07:24:25Z</cp:lastPrinted>
  <dcterms:created xsi:type="dcterms:W3CDTF">2012-11-30T11:04:26Z</dcterms:created>
  <dcterms:modified xsi:type="dcterms:W3CDTF">2025-06-02T12:18:20Z</dcterms:modified>
</cp:coreProperties>
</file>