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6" r:id="rId2"/>
    <p:sldId id="299" r:id="rId3"/>
    <p:sldId id="304" r:id="rId4"/>
    <p:sldId id="271" r:id="rId5"/>
    <p:sldId id="309" r:id="rId6"/>
    <p:sldId id="312" r:id="rId7"/>
    <p:sldId id="308" r:id="rId8"/>
    <p:sldId id="301" r:id="rId9"/>
    <p:sldId id="302" r:id="rId10"/>
    <p:sldId id="300" r:id="rId11"/>
    <p:sldId id="303" r:id="rId12"/>
    <p:sldId id="305" r:id="rId13"/>
    <p:sldId id="307" r:id="rId14"/>
    <p:sldId id="313" r:id="rId15"/>
    <p:sldId id="314" r:id="rId16"/>
    <p:sldId id="315" r:id="rId17"/>
    <p:sldId id="316" r:id="rId18"/>
    <p:sldId id="306" r:id="rId19"/>
    <p:sldId id="317" r:id="rId20"/>
    <p:sldId id="310" r:id="rId21"/>
    <p:sldId id="31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86"/>
  </p:normalViewPr>
  <p:slideViewPr>
    <p:cSldViewPr snapToGrid="0" snapToObjects="1">
      <p:cViewPr varScale="1">
        <p:scale>
          <a:sx n="110" d="100"/>
          <a:sy n="110" d="100"/>
        </p:scale>
        <p:origin x="524" y="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28352"/>
            <a:ext cx="6024562" cy="636535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F98339-E070-0B40-97F0-DD1091222F17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433E64-BAC8-7844-93E6-35B78BC84365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535451-0807-7546-9B7F-2C5F4896E0C9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165547F-F0F9-DD41-9B08-C9ED6F5C773D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C6A92C8-D53D-B349-BD05-0C19068A9ED7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62B1584-1EA9-D84C-8255-292270117702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4624B5D-6C07-C443-85E4-77D8A7807A32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AAE4979-12BB-E54B-AAEE-547F3E4CC611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869C-91F8-FB4D-8D78-7ABE8C91CAD1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5946" y="6445933"/>
            <a:ext cx="1773923" cy="365125"/>
          </a:xfrm>
        </p:spPr>
        <p:txBody>
          <a:bodyPr/>
          <a:lstStyle/>
          <a:p>
            <a:fld id="{7BD9D091-274A-6E4C-9813-8694F930265D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45933"/>
            <a:ext cx="3601152" cy="365125"/>
          </a:xfr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4984" y="64928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DFE6-49D2-D243-9032-0EDD0F67B372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DA3E-815F-174A-B47A-5D715EEA1E95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D9-4802-274B-A297-54BB02B41CDF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A63E-1518-784B-9B3F-BC39B00BE2ED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9017"/>
            <a:ext cx="4116387" cy="640019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EC2F-2CE6-2845-A25C-49F0638AF47C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EE50-B7B8-9742-A475-8A323B085249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23EC-891D-9F47-9785-E9B5EA6A9875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fld id="{7604A569-4775-8748-9874-D7E37A1B841B}" type="datetime3">
              <a:rPr lang="en-US" smtClean="0"/>
              <a:t>15 May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sz="54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Equipments</a:t>
            </a:r>
            <a:r>
              <a:rPr lang="fr-CH" sz="5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for </a:t>
            </a:r>
            <a:r>
              <a:rPr lang="fr-CH" sz="54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54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5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		 in SM18 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500" dirty="0"/>
              <a:t>By S. Juberg and G. Pichon</a:t>
            </a:r>
          </a:p>
          <a:p>
            <a:r>
              <a:rPr lang="en-GB" sz="1500" dirty="0"/>
              <a:t>15/05/2025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7416B-3481-B545-D47B-3A806AACA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voltage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E6C49E-A0AC-1FDF-584E-5C0D2199DF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 voltage rack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B762CF-7708-9C4E-5EE2-CDE87D6C25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8" y="2059966"/>
            <a:ext cx="5616575" cy="4051273"/>
          </a:xfrm>
        </p:spPr>
        <p:txBody>
          <a:bodyPr>
            <a:normAutofit/>
          </a:bodyPr>
          <a:lstStyle/>
          <a:p>
            <a:r>
              <a:rPr lang="en-US" dirty="0"/>
              <a:t>Composition :</a:t>
            </a:r>
          </a:p>
          <a:p>
            <a:pPr marL="342900" lvl="1" indent="-342900">
              <a:buAutoNum type="arabicPeriod"/>
            </a:pPr>
            <a:r>
              <a:rPr lang="en-US" b="1" dirty="0"/>
              <a:t>PXI</a:t>
            </a:r>
            <a:r>
              <a:rPr lang="en-US" dirty="0"/>
              <a:t> National instrument : </a:t>
            </a:r>
          </a:p>
          <a:p>
            <a:pPr marL="285750" lvl="1" indent="-285750">
              <a:buFontTx/>
              <a:buChar char="-"/>
            </a:pPr>
            <a:r>
              <a:rPr lang="en-US" dirty="0"/>
              <a:t>Remote control of the Megger</a:t>
            </a:r>
          </a:p>
          <a:p>
            <a:pPr marL="285750" lvl="1" indent="-285750">
              <a:buFontTx/>
              <a:buChar char="-"/>
            </a:pPr>
            <a:r>
              <a:rPr lang="en-US" dirty="0"/>
              <a:t>Commutation of circuits</a:t>
            </a:r>
          </a:p>
          <a:p>
            <a:pPr marL="285750" lvl="1" indent="-285750">
              <a:buFontTx/>
              <a:buChar char="-"/>
            </a:pPr>
            <a:r>
              <a:rPr lang="en-US" dirty="0"/>
              <a:t>Data acquisitions</a:t>
            </a:r>
          </a:p>
          <a:p>
            <a:pPr marL="0" lvl="1" indent="0">
              <a:buNone/>
            </a:pPr>
            <a:r>
              <a:rPr lang="en-US" dirty="0"/>
              <a:t>2.  </a:t>
            </a:r>
            <a:r>
              <a:rPr lang="en-US" b="1" dirty="0"/>
              <a:t>Electronic crate </a:t>
            </a:r>
          </a:p>
          <a:p>
            <a:pPr marL="285750" lvl="1" indent="-285750">
              <a:buFontTx/>
              <a:buChar char="-"/>
            </a:pPr>
            <a:r>
              <a:rPr lang="en-US" dirty="0"/>
              <a:t>Interface between the PXI and the relay box</a:t>
            </a:r>
          </a:p>
          <a:p>
            <a:pPr marL="0" lvl="1" indent="0">
              <a:buNone/>
            </a:pPr>
            <a:r>
              <a:rPr lang="en-US" dirty="0"/>
              <a:t>3.  </a:t>
            </a:r>
            <a:r>
              <a:rPr lang="en-US" b="1" dirty="0"/>
              <a:t>Megger S1-568</a:t>
            </a:r>
          </a:p>
          <a:p>
            <a:pPr marL="0" lvl="1" indent="0">
              <a:buNone/>
            </a:pPr>
            <a:r>
              <a:rPr lang="en-US" dirty="0"/>
              <a:t>4.  </a:t>
            </a:r>
            <a:r>
              <a:rPr lang="en-US" b="1" dirty="0"/>
              <a:t>Relay box </a:t>
            </a:r>
            <a:r>
              <a:rPr lang="en-US" dirty="0"/>
              <a:t>: 16 channels / 3 positions (HV+;HV-;Float)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842571-A003-A150-DC8E-A3F6B1422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36958E-A4D9-4D56-337D-90776569C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pic>
        <p:nvPicPr>
          <p:cNvPr id="12" name="Content Placeholder 11" descr="A machine with a screen and a monitor&#10;&#10;AI-generated content may be incorrect.">
            <a:extLst>
              <a:ext uri="{FF2B5EF4-FFF2-40B4-BE49-F238E27FC236}">
                <a16:creationId xmlns:a16="http://schemas.microsoft.com/office/drawing/2014/main" id="{28885947-B058-D40C-4AE9-AAAF938217D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13748" r="11875"/>
          <a:stretch/>
        </p:blipFill>
        <p:spPr>
          <a:xfrm rot="5400000">
            <a:off x="7231362" y="2853591"/>
            <a:ext cx="3498276" cy="2645668"/>
          </a:xfr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D38AC633-6D09-F5FB-E05A-0185A85C2B4C}"/>
              </a:ext>
            </a:extLst>
          </p:cNvPr>
          <p:cNvSpPr/>
          <p:nvPr/>
        </p:nvSpPr>
        <p:spPr>
          <a:xfrm>
            <a:off x="7330037" y="3645068"/>
            <a:ext cx="327629" cy="29173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4D6DB7D-4553-CB76-6481-962074C50986}"/>
              </a:ext>
            </a:extLst>
          </p:cNvPr>
          <p:cNvSpPr/>
          <p:nvPr/>
        </p:nvSpPr>
        <p:spPr>
          <a:xfrm>
            <a:off x="7318622" y="4176425"/>
            <a:ext cx="327629" cy="29173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3519161-B981-8534-C4E4-D48174BE5547}"/>
              </a:ext>
            </a:extLst>
          </p:cNvPr>
          <p:cNvSpPr/>
          <p:nvPr/>
        </p:nvSpPr>
        <p:spPr>
          <a:xfrm>
            <a:off x="7330037" y="4785315"/>
            <a:ext cx="327629" cy="29173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354A94F-C20B-959C-241B-61479486D737}"/>
              </a:ext>
            </a:extLst>
          </p:cNvPr>
          <p:cNvSpPr/>
          <p:nvPr/>
        </p:nvSpPr>
        <p:spPr>
          <a:xfrm>
            <a:off x="7318621" y="5355439"/>
            <a:ext cx="327629" cy="29173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33D8A65-2284-D4A9-157C-61424B5CD0B4}"/>
              </a:ext>
            </a:extLst>
          </p:cNvPr>
          <p:cNvCxnSpPr>
            <a:cxnSpLocks/>
            <a:stCxn id="13" idx="6"/>
          </p:cNvCxnSpPr>
          <p:nvPr/>
        </p:nvCxnSpPr>
        <p:spPr>
          <a:xfrm>
            <a:off x="7657666" y="3790937"/>
            <a:ext cx="991034" cy="8002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6C30FF4-7B5A-04BF-3A4A-C7C2893CD982}"/>
              </a:ext>
            </a:extLst>
          </p:cNvPr>
          <p:cNvCxnSpPr>
            <a:cxnSpLocks/>
            <a:stCxn id="14" idx="6"/>
          </p:cNvCxnSpPr>
          <p:nvPr/>
        </p:nvCxnSpPr>
        <p:spPr>
          <a:xfrm>
            <a:off x="7646251" y="4322294"/>
            <a:ext cx="79670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14D967B-3AA4-6714-EE42-BE07F742A77A}"/>
              </a:ext>
            </a:extLst>
          </p:cNvPr>
          <p:cNvCxnSpPr>
            <a:cxnSpLocks/>
            <a:stCxn id="15" idx="6"/>
          </p:cNvCxnSpPr>
          <p:nvPr/>
        </p:nvCxnSpPr>
        <p:spPr>
          <a:xfrm flipV="1">
            <a:off x="7657666" y="4838700"/>
            <a:ext cx="884354" cy="924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BE39936-B0DB-3349-8BF3-CCDAEB88ED8B}"/>
              </a:ext>
            </a:extLst>
          </p:cNvPr>
          <p:cNvCxnSpPr>
            <a:cxnSpLocks/>
            <a:stCxn id="17" idx="6"/>
          </p:cNvCxnSpPr>
          <p:nvPr/>
        </p:nvCxnSpPr>
        <p:spPr>
          <a:xfrm>
            <a:off x="7646250" y="5501308"/>
            <a:ext cx="79671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155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CC234-A10A-4ED3-9A0F-910E2D797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FC534-CF29-85AA-EB1A-EED509A23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voltage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777AB-164B-65FE-73F9-18756A5CC0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 voltage rack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AA315C-ABA3-1339-778E-5E275C6F004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Automatization of the tests</a:t>
            </a:r>
          </a:p>
          <a:p>
            <a:r>
              <a:rPr lang="en-US" dirty="0"/>
              <a:t>Repeatability</a:t>
            </a:r>
          </a:p>
          <a:p>
            <a:r>
              <a:rPr lang="en-US" dirty="0"/>
              <a:t>Interlock with the PLC of the test bench</a:t>
            </a:r>
          </a:p>
          <a:p>
            <a:r>
              <a:rPr lang="en-US" dirty="0"/>
              <a:t>Cycle (ramp + plateau)</a:t>
            </a:r>
          </a:p>
          <a:p>
            <a:r>
              <a:rPr lang="en-US" dirty="0"/>
              <a:t>LabVIEW software </a:t>
            </a:r>
            <a:r>
              <a:rPr lang="en-US" dirty="0" err="1"/>
              <a:t>programmation</a:t>
            </a:r>
            <a:r>
              <a:rPr lang="en-US" dirty="0"/>
              <a:t> and support by BE-CEM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0C4F13-85BC-4A9C-27E3-7FD5AAAB37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/>
              <a:t>Labview</a:t>
            </a:r>
            <a:r>
              <a:rPr lang="en-US" dirty="0"/>
              <a:t> interface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2A9265-1D44-F346-2F9A-02CDF3D2D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DAEC12-B44B-42E5-4F93-63B4206EC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B24E6F6-1C84-21B0-A058-7E370BA95F3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8647" t="7274" r="9022" b="11411"/>
          <a:stretch/>
        </p:blipFill>
        <p:spPr>
          <a:xfrm>
            <a:off x="6172200" y="2606040"/>
            <a:ext cx="5611813" cy="346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68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D8E49-A9F2-4E39-976E-C65A1E5A9A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56EFA-A1BE-CFA1-2EA2-EC016429A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voltage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4CD3B-0BAE-06D6-3037-4EA4ABF19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 voltage rack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1E6573-EC76-4C78-B595-3585D8BB13E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Configuration</a:t>
            </a:r>
          </a:p>
          <a:p>
            <a:pPr>
              <a:buFontTx/>
              <a:buChar char="-"/>
            </a:pPr>
            <a:r>
              <a:rPr lang="en-US" sz="1800" b="0" dirty="0"/>
              <a:t>Selection of the polarity for each output</a:t>
            </a:r>
          </a:p>
          <a:p>
            <a:pPr>
              <a:buFontTx/>
              <a:buChar char="-"/>
            </a:pPr>
            <a:r>
              <a:rPr lang="en-US" sz="1800" b="0" dirty="0"/>
              <a:t>Test voltage at cold or at warm</a:t>
            </a:r>
          </a:p>
          <a:p>
            <a:pPr>
              <a:buFontTx/>
              <a:buChar char="-"/>
            </a:pPr>
            <a:r>
              <a:rPr lang="en-US" sz="1800" b="0" dirty="0"/>
              <a:t>Maximum current allowed</a:t>
            </a:r>
          </a:p>
          <a:p>
            <a:pPr>
              <a:buFontTx/>
              <a:buChar char="-"/>
            </a:pPr>
            <a:r>
              <a:rPr lang="en-US" sz="1800" b="0" dirty="0"/>
              <a:t>Expected capacitance</a:t>
            </a:r>
          </a:p>
          <a:p>
            <a:pPr>
              <a:buFontTx/>
              <a:buChar char="-"/>
            </a:pPr>
            <a:r>
              <a:rPr lang="en-US" sz="1800" b="0" dirty="0"/>
              <a:t>Cycle : ramp + plateau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B56096-D9AE-1C31-DA54-B22245829D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/>
              <a:t>Labview</a:t>
            </a:r>
            <a:r>
              <a:rPr lang="en-US" dirty="0"/>
              <a:t> interface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912484-D42D-438C-B042-B2FC209A5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1B4D26-C464-5099-BF0D-80B02A049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42400A5-21CB-2FC3-6B55-3B78B1DF4E6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8559" t="6793" r="8569" b="10427"/>
          <a:stretch/>
        </p:blipFill>
        <p:spPr>
          <a:xfrm>
            <a:off x="6172200" y="2556731"/>
            <a:ext cx="5611813" cy="350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49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255139-B0A8-DDE2-8F5B-A28B1399B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86588-6D69-AEA2-4ED8-14536267C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594" y="271487"/>
            <a:ext cx="11380812" cy="1084263"/>
          </a:xfrm>
        </p:spPr>
        <p:txBody>
          <a:bodyPr/>
          <a:lstStyle/>
          <a:p>
            <a:r>
              <a:rPr lang="en-US" dirty="0"/>
              <a:t>Capacitive discharge test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845CE-7B44-9FAE-02A9-6CF37576B1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CDG-7000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04382-3D75-4B7C-B91B-88182D99B91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DD8E40-331D-8298-C46C-F79CA82787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443882" y="1592263"/>
            <a:ext cx="3692420" cy="655634"/>
          </a:xfrm>
        </p:spPr>
        <p:txBody>
          <a:bodyPr/>
          <a:lstStyle/>
          <a:p>
            <a:r>
              <a:rPr lang="en-US" dirty="0"/>
              <a:t>CDG-7000 device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90498B-DEF8-6D93-295E-5D7096746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02A031-3460-8800-3EDF-FCBE4E7A5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731C975-6C9B-D29F-8B8A-DC30FFA70C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749" y="2495606"/>
            <a:ext cx="5611813" cy="3762376"/>
          </a:xfrm>
        </p:spPr>
        <p:txBody>
          <a:bodyPr>
            <a:normAutofit/>
          </a:bodyPr>
          <a:lstStyle/>
          <a:p>
            <a:r>
              <a:rPr lang="en-US" b="0" dirty="0"/>
              <a:t>CDG-7000 with 7 kV max output voltage, 2 kA max output current and 49 J max pulse energy</a:t>
            </a:r>
          </a:p>
          <a:p>
            <a:r>
              <a:rPr lang="en-US" b="0" dirty="0"/>
              <a:t>Tests performed up to 600 V </a:t>
            </a:r>
          </a:p>
          <a:p>
            <a:r>
              <a:rPr lang="en-US" b="0" dirty="0"/>
              <a:t>Tester connected to the IFS boxes to discharge in full coil, coil pairs and individual coils</a:t>
            </a:r>
          </a:p>
          <a:p>
            <a:r>
              <a:rPr lang="en-US" b="0" dirty="0"/>
              <a:t>Manual setup, configuration and saving on USB stick</a:t>
            </a:r>
          </a:p>
          <a:p>
            <a:r>
              <a:rPr lang="en-US" b="0" dirty="0"/>
              <a:t>Prone to human errors during tests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E3F7C69A-2C8C-75F8-28CF-D6B49003025F}"/>
              </a:ext>
            </a:extLst>
          </p:cNvPr>
          <p:cNvSpPr txBox="1">
            <a:spLocks/>
          </p:cNvSpPr>
          <p:nvPr/>
        </p:nvSpPr>
        <p:spPr>
          <a:xfrm>
            <a:off x="6176987" y="2495606"/>
            <a:ext cx="5611813" cy="37623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6" name="Picture 5" descr="A machine in a factory&#10;&#10;Description automatically generated">
            <a:extLst>
              <a:ext uri="{FF2B5EF4-FFF2-40B4-BE49-F238E27FC236}">
                <a16:creationId xmlns:a16="http://schemas.microsoft.com/office/drawing/2014/main" id="{B4EC52D5-AC0F-D3EA-988A-6240017F3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3563" y="2022580"/>
            <a:ext cx="3073540" cy="40980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4170E1C9-A27B-6652-4916-A6D9F395A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5518" y="2032508"/>
            <a:ext cx="2080149" cy="138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601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42692-1342-F900-B9A6-A1C76C1D7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DAB5-98CE-C661-0F23-4A4C11030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594" y="271487"/>
            <a:ext cx="11380812" cy="1084263"/>
          </a:xfrm>
        </p:spPr>
        <p:txBody>
          <a:bodyPr/>
          <a:lstStyle/>
          <a:p>
            <a:r>
              <a:rPr lang="en-US" dirty="0"/>
              <a:t>Capacitive discharge test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CB6505-244C-3034-43F3-D474A4E23A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AWT – Automatic Winding Tester CD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D7C98-1A98-B55E-7C7D-BAB0F09ED0A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6C706F-55B3-95DA-6A95-985F68E44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D9DC0A-43EC-892D-4A05-DDEE4209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0D260E7-5ACD-A276-BEF5-A2B9BB58C0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749" y="2495606"/>
            <a:ext cx="6251160" cy="3762376"/>
          </a:xfrm>
        </p:spPr>
        <p:txBody>
          <a:bodyPr/>
          <a:lstStyle/>
          <a:p>
            <a:r>
              <a:rPr lang="en-US" b="0" dirty="0"/>
              <a:t>Project initiated in 2024 to automate, save time and free operator to perform other tests</a:t>
            </a:r>
          </a:p>
          <a:p>
            <a:r>
              <a:rPr lang="en-US" b="0" dirty="0"/>
              <a:t>Thanks to AWT team: Unai Martinez Hernandez &amp; Roberto Gabriel Dias Goncalves</a:t>
            </a:r>
          </a:p>
          <a:p>
            <a:r>
              <a:rPr lang="en-US" b="0" dirty="0"/>
              <a:t>Remote control of CDG 7000</a:t>
            </a:r>
          </a:p>
          <a:p>
            <a:r>
              <a:rPr lang="en-US" b="0" dirty="0"/>
              <a:t>Automatic configurations and saving process</a:t>
            </a:r>
          </a:p>
          <a:p>
            <a:r>
              <a:rPr lang="en-US" b="0" dirty="0"/>
              <a:t>Relays and driver board for individual relay control</a:t>
            </a:r>
          </a:p>
          <a:p>
            <a:endParaRPr lang="en-US" b="0" dirty="0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05810436-530C-6C08-EC80-022E17374F63}"/>
              </a:ext>
            </a:extLst>
          </p:cNvPr>
          <p:cNvSpPr txBox="1">
            <a:spLocks/>
          </p:cNvSpPr>
          <p:nvPr/>
        </p:nvSpPr>
        <p:spPr>
          <a:xfrm>
            <a:off x="6176987" y="2495606"/>
            <a:ext cx="5611813" cy="37623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4" name="Picture 13" descr="A machine with wires and switches&#10;&#10;AI-generated content may be incorrect.">
            <a:extLst>
              <a:ext uri="{FF2B5EF4-FFF2-40B4-BE49-F238E27FC236}">
                <a16:creationId xmlns:a16="http://schemas.microsoft.com/office/drawing/2014/main" id="{4B6AB6A3-5E85-AE4B-3752-E9B771CB5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0859" y="1020253"/>
            <a:ext cx="2850991" cy="506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081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2A19D5-1BD1-C0B4-6F88-F1B692AB92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88E8D-5592-186C-268F-78257C5F6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594" y="271487"/>
            <a:ext cx="11380812" cy="1084263"/>
          </a:xfrm>
        </p:spPr>
        <p:txBody>
          <a:bodyPr/>
          <a:lstStyle/>
          <a:p>
            <a:r>
              <a:rPr lang="en-US" dirty="0"/>
              <a:t>Capacitive discharge test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F514E-0F00-EA9E-DB72-E4B4A23763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AWT – Automatic Winding Tester CD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87AEB5-6470-D054-A761-BDBD9EA041E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42EF41-076B-8A53-27E0-06F5C148C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218068-A2B7-1BF4-BF89-12A469E70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C446C4E-1F7A-B4D5-1DE6-4181996793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749" y="2495606"/>
            <a:ext cx="6251160" cy="3762376"/>
          </a:xfrm>
        </p:spPr>
        <p:txBody>
          <a:bodyPr/>
          <a:lstStyle/>
          <a:p>
            <a:r>
              <a:rPr lang="en-US" b="0" dirty="0"/>
              <a:t>Independent controlled relays by driver board</a:t>
            </a:r>
          </a:p>
          <a:p>
            <a:r>
              <a:rPr lang="en-US" b="0" dirty="0"/>
              <a:t>Modular relay chassis 1:128</a:t>
            </a:r>
          </a:p>
          <a:p>
            <a:r>
              <a:rPr lang="en-US" b="0" dirty="0"/>
              <a:t>Cable adaptors for each magnet type</a:t>
            </a:r>
          </a:p>
          <a:p>
            <a:r>
              <a:rPr lang="en-US" b="0" dirty="0"/>
              <a:t>NI I/O module, DAQmx, Modbus and LabVIEW environment</a:t>
            </a:r>
          </a:p>
          <a:p>
            <a:r>
              <a:rPr lang="en-US" b="0" dirty="0"/>
              <a:t>Multimeter </a:t>
            </a:r>
          </a:p>
          <a:p>
            <a:endParaRPr lang="en-US" b="0" dirty="0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0B6DC1A7-9DA2-5044-9688-9CF17211424F}"/>
              </a:ext>
            </a:extLst>
          </p:cNvPr>
          <p:cNvSpPr txBox="1">
            <a:spLocks/>
          </p:cNvSpPr>
          <p:nvPr/>
        </p:nvSpPr>
        <p:spPr>
          <a:xfrm>
            <a:off x="6176987" y="2495606"/>
            <a:ext cx="5611813" cy="37623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6" name="Picture 5" descr="A green circuit board with black and silver components&#10;&#10;AI-generated content may be incorrect.">
            <a:extLst>
              <a:ext uri="{FF2B5EF4-FFF2-40B4-BE49-F238E27FC236}">
                <a16:creationId xmlns:a16="http://schemas.microsoft.com/office/drawing/2014/main" id="{9FE25103-1491-7EFE-6276-501C9E3DA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013978" y="813618"/>
            <a:ext cx="2184686" cy="3880437"/>
          </a:xfrm>
          <a:prstGeom prst="rect">
            <a:avLst/>
          </a:prstGeom>
        </p:spPr>
      </p:pic>
      <p:pic>
        <p:nvPicPr>
          <p:cNvPr id="12" name="Picture 11" descr="A green circuit board with black square objects on it&#10;&#10;AI-generated content may be incorrect.">
            <a:extLst>
              <a:ext uri="{FF2B5EF4-FFF2-40B4-BE49-F238E27FC236}">
                <a16:creationId xmlns:a16="http://schemas.microsoft.com/office/drawing/2014/main" id="{26742601-BD2C-4BEA-36F1-332954319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8926" y="3671797"/>
            <a:ext cx="2438611" cy="251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61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41CB3-EC80-3268-C2FF-FF36D2EB8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BE426-7F90-45F1-F9E4-3597C121C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594" y="271487"/>
            <a:ext cx="11380812" cy="1084263"/>
          </a:xfrm>
        </p:spPr>
        <p:txBody>
          <a:bodyPr/>
          <a:lstStyle/>
          <a:p>
            <a:r>
              <a:rPr lang="en-US" dirty="0"/>
              <a:t>Capacitive discharge test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0856CB-E61F-48C2-72AC-F47258DBDE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AWT – Automatic Winding Tester CD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5E391-736C-3AA1-BF1D-D5579B3F9E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6FCF48-DA2C-ED9B-D02B-3B7CE2459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0759E9-82D0-53C0-1C49-0822E69A7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C1E4204-B902-22DE-9881-C3FBB64632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749" y="2495606"/>
            <a:ext cx="6251160" cy="3762376"/>
          </a:xfrm>
        </p:spPr>
        <p:txBody>
          <a:bodyPr/>
          <a:lstStyle/>
          <a:p>
            <a:r>
              <a:rPr lang="en-US" b="0" dirty="0"/>
              <a:t>Simple GUI for user</a:t>
            </a:r>
          </a:p>
          <a:p>
            <a:r>
              <a:rPr lang="en-US" b="0" dirty="0"/>
              <a:t>Easy setup, “Plug and play”</a:t>
            </a:r>
          </a:p>
          <a:p>
            <a:r>
              <a:rPr lang="en-US" b="0" dirty="0"/>
              <a:t>Outputs dataset in .txt and graphs in .</a:t>
            </a:r>
            <a:r>
              <a:rPr lang="en-US" b="0" dirty="0" err="1"/>
              <a:t>png</a:t>
            </a:r>
            <a:endParaRPr lang="en-US" b="0" dirty="0"/>
          </a:p>
          <a:p>
            <a:r>
              <a:rPr lang="en-US" b="0" dirty="0"/>
              <a:t>NI I/O module, DAQmx, Modbus and LabVIEW environment</a:t>
            </a:r>
          </a:p>
          <a:p>
            <a:endParaRPr lang="en-US" b="0" dirty="0"/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3327D581-6638-549E-3D18-37F6A558A415}"/>
              </a:ext>
            </a:extLst>
          </p:cNvPr>
          <p:cNvSpPr txBox="1">
            <a:spLocks/>
          </p:cNvSpPr>
          <p:nvPr/>
        </p:nvSpPr>
        <p:spPr>
          <a:xfrm>
            <a:off x="6176987" y="2495606"/>
            <a:ext cx="5611813" cy="37623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9E85094-4F0E-4AFE-C505-503A0CC466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4527" y="820488"/>
            <a:ext cx="5294273" cy="2651279"/>
          </a:xfrm>
          <a:prstGeom prst="rect">
            <a:avLst/>
          </a:prstGeom>
        </p:spPr>
      </p:pic>
      <p:pic>
        <p:nvPicPr>
          <p:cNvPr id="16" name="Picture 1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23EF9A1-C76D-EBD6-D6F5-8C04569D5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527" y="3540086"/>
            <a:ext cx="5284724" cy="265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806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822231-D7F1-2C42-2267-1CB485548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C7358-4E4A-BF1C-9E75-D42EC47AE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US" dirty="0"/>
              <a:t>Capacitive discharge test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04DDAD-8794-F8BF-E33D-F4E1D174D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>
            <a:normAutofit/>
          </a:bodyPr>
          <a:lstStyle/>
          <a:p>
            <a:r>
              <a:rPr lang="en-US" dirty="0"/>
              <a:t>AWT – Automatic Winding Tester CD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619EF1-36BC-E76A-08A2-6995600245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>
            <a:normAutofit/>
          </a:bodyPr>
          <a:lstStyle/>
          <a:p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12" name="Picture 11" descr="A machine with green lights&#10;&#10;AI-generated content may be incorrect.">
            <a:extLst>
              <a:ext uri="{FF2B5EF4-FFF2-40B4-BE49-F238E27FC236}">
                <a16:creationId xmlns:a16="http://schemas.microsoft.com/office/drawing/2014/main" id="{1D8B7705-6D81-B851-E01C-E8D166F5B4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1214" b="-1"/>
          <a:stretch>
            <a:fillRect/>
          </a:stretch>
        </p:blipFill>
        <p:spPr>
          <a:xfrm>
            <a:off x="407988" y="2420938"/>
            <a:ext cx="5616575" cy="3779837"/>
          </a:xfrm>
          <a:prstGeom prst="rect">
            <a:avLst/>
          </a:prstGeom>
          <a:noFill/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10B495-4B1B-CA83-AEEE-0CBE4B6E1DB8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A44C39-75E0-2CE7-1242-9EDEFF002C8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368056" y="6424669"/>
            <a:ext cx="376933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CH">
                <a:effectLst/>
              </a:rPr>
              <a:t>Equipements for </a:t>
            </a:r>
            <a:r>
              <a:rPr lang="fr-CH" err="1"/>
              <a:t>e</a:t>
            </a:r>
            <a:r>
              <a:rPr lang="fr-CH" err="1">
                <a:effectLst/>
              </a:rPr>
              <a:t>lectrical</a:t>
            </a:r>
            <a:r>
              <a:rPr lang="fr-CH">
                <a:effectLst/>
              </a:rPr>
              <a:t> tests in SM18 </a:t>
            </a:r>
            <a:endParaRPr lang="en-US"/>
          </a:p>
        </p:txBody>
      </p:sp>
      <p:pic>
        <p:nvPicPr>
          <p:cNvPr id="18" name="Picture 17" descr="A close-up of a computer&#10;&#10;AI-generated content may be incorrect.">
            <a:extLst>
              <a:ext uri="{FF2B5EF4-FFF2-40B4-BE49-F238E27FC236}">
                <a16:creationId xmlns:a16="http://schemas.microsoft.com/office/drawing/2014/main" id="{29341290-6006-4B63-940D-CCC93A5BB0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360" r="5055" b="-2"/>
          <a:stretch>
            <a:fillRect/>
          </a:stretch>
        </p:blipFill>
        <p:spPr>
          <a:xfrm>
            <a:off x="6172200" y="2420938"/>
            <a:ext cx="5616575" cy="3779837"/>
          </a:xfrm>
          <a:prstGeom prst="rect">
            <a:avLst/>
          </a:prstGeom>
          <a:noFill/>
        </p:spPr>
      </p:pic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996A5DB0-3143-9ACF-F43C-5046936BA3B9}"/>
              </a:ext>
            </a:extLst>
          </p:cNvPr>
          <p:cNvSpPr txBox="1">
            <a:spLocks/>
          </p:cNvSpPr>
          <p:nvPr/>
        </p:nvSpPr>
        <p:spPr>
          <a:xfrm>
            <a:off x="6176987" y="2495606"/>
            <a:ext cx="5611813" cy="37623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646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8639C0-44D5-14BC-713B-96F6C3B38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CB2D0-FFD7-7C41-C99B-A164600C2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function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58C07B-4F8B-7E8C-141E-33B790FCC7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LCR meter : HIOKI IM3533-01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B7BAB-3F04-6118-D636-CBEA6B90C8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b="0" dirty="0"/>
              <a:t>4-wires measurements</a:t>
            </a:r>
          </a:p>
          <a:p>
            <a:r>
              <a:rPr lang="en-US" b="0" dirty="0"/>
              <a:t>Manual setup, configuration and saving on laptop</a:t>
            </a:r>
          </a:p>
          <a:p>
            <a:r>
              <a:rPr lang="en-US" b="0" dirty="0"/>
              <a:t>Prone to human errors during tests</a:t>
            </a:r>
          </a:p>
          <a:p>
            <a:endParaRPr lang="en-US" b="0" dirty="0"/>
          </a:p>
          <a:p>
            <a:r>
              <a:rPr lang="en-US" b="0" dirty="0"/>
              <a:t>Connected through a test box</a:t>
            </a:r>
          </a:p>
          <a:p>
            <a:r>
              <a:rPr lang="en-US" b="0" dirty="0"/>
              <a:t>Prone to human errors during tests</a:t>
            </a:r>
          </a:p>
          <a:p>
            <a:endParaRPr lang="en-US" b="0" dirty="0"/>
          </a:p>
          <a:p>
            <a:r>
              <a:rPr lang="en-US" b="0" dirty="0"/>
              <a:t>Controlled with HIOKI software 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8F8ACB-1ECF-F0FE-4176-3C233D0CD1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HIOKI connection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0D907F-49FB-C352-646F-456340AB3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74DCDC-AD01-2169-CC2B-3A9477BEE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EA35F4A-8FC5-CA81-61D2-B597D08C3F2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7926213" y="2427288"/>
            <a:ext cx="2103787" cy="3762375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DAD509-80F3-61DF-4625-36E564B13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060" y="5013852"/>
            <a:ext cx="2713936" cy="117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10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B2FA59-66A5-30F3-A59D-10A49266E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9468B-5B72-FB14-651E-8CCD9C380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function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655D0-1D60-F1E4-DD29-EECD320BA6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AWT TF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A2A684-7779-9A18-4740-E645D5ED6B7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b="0" dirty="0"/>
              <a:t>Same HW setup as AWT CD with double amount of relays</a:t>
            </a:r>
          </a:p>
          <a:p>
            <a:r>
              <a:rPr lang="en-US" b="0" dirty="0"/>
              <a:t>Premade drivers from manufacturer was not robust so new home-made drivers in progress</a:t>
            </a:r>
          </a:p>
          <a:p>
            <a:r>
              <a:rPr lang="en-US" b="0" dirty="0"/>
              <a:t>Same SW with almost similar setup as AWT CD</a:t>
            </a:r>
          </a:p>
          <a:p>
            <a:r>
              <a:rPr lang="en-US" b="0" dirty="0"/>
              <a:t>Connected through a test box</a:t>
            </a:r>
          </a:p>
          <a:p>
            <a:r>
              <a:rPr lang="en-US" b="0" dirty="0"/>
              <a:t>Controlled with HIOKI software 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8B970B-5C30-6250-6621-EA188D1C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918F11-9293-4AC9-336F-614D55D46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pic>
        <p:nvPicPr>
          <p:cNvPr id="13" name="Content Placeholder 1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9D3D0AA3-39EE-F8E5-31B0-30B98A9312B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767722" y="1127689"/>
            <a:ext cx="3867577" cy="2129184"/>
          </a:xfrm>
        </p:spPr>
      </p:pic>
      <p:pic>
        <p:nvPicPr>
          <p:cNvPr id="15" name="Picture 14" descr="A blue and white document with black text&#10;&#10;AI-generated content may be incorrect.">
            <a:extLst>
              <a:ext uri="{FF2B5EF4-FFF2-40B4-BE49-F238E27FC236}">
                <a16:creationId xmlns:a16="http://schemas.microsoft.com/office/drawing/2014/main" id="{C711FF67-2D30-2D11-9AD6-36B3CDB7D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455" y="2427287"/>
            <a:ext cx="3579841" cy="390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207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8C11A9-FCB4-A84D-16EF-E1E784519E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Test plan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High voltage tests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Capacitive discharge and AWT CD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Transfer function and AWT TF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	</a:t>
            </a:r>
          </a:p>
          <a:p>
            <a:r>
              <a:rPr lang="en-US" dirty="0"/>
              <a:t>	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E15A86-ACC7-1D1D-8DDA-465477EF3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41DEA-DBBF-2255-38F0-057C3B0E1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ADBCD-9539-7A86-8981-EA101D64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728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9CBD0B-99CA-A5BD-6A75-92EDFAB87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8575C-FDBA-4EB6-4ACE-C907EF0B3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Transfer function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48D5AC-F8A4-AE1B-D07F-FF34C2E9D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/>
          <a:p>
            <a:r>
              <a:rPr lang="en-US" dirty="0"/>
              <a:t>HIOKI IM3533-01 &amp; AWT TF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C8F175-D1AF-ABF6-CC5E-17BFE4CA13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Data file HIOKI and AWT TF : .csv or .bpm</a:t>
            </a:r>
          </a:p>
          <a:p>
            <a:r>
              <a:rPr lang="en-US" dirty="0"/>
              <a:t>Frequency, impedance and phase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C67BD4-21E7-D9CF-10E1-C412AE29C9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/>
          <a:p>
            <a:r>
              <a:rPr lang="en-US" dirty="0"/>
              <a:t>HIOKI data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594418B-F116-9471-F903-23242755A25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7527670" y="2427288"/>
            <a:ext cx="2900873" cy="3762375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151910-4FC3-740B-7603-6CF2A584D3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34E547-4722-6581-FA00-910CA3014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68056" y="6424669"/>
            <a:ext cx="3769336" cy="365125"/>
          </a:xfrm>
        </p:spPr>
        <p:txBody>
          <a:bodyPr/>
          <a:lstStyle/>
          <a:p>
            <a:r>
              <a:rPr lang="fr-CH" dirty="0"/>
              <a:t>Equipements for </a:t>
            </a:r>
            <a:r>
              <a:rPr lang="fr-CH" dirty="0" err="1"/>
              <a:t>electrical</a:t>
            </a:r>
            <a:r>
              <a:rPr lang="fr-CH" dirty="0"/>
              <a:t> tests in SM18 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0A5C750-5DBD-18F4-4B41-AB1A78B16A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7546" y="4014255"/>
            <a:ext cx="3649562" cy="210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085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659EB3-CDF1-CDC3-F37C-05BF9EE8B1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023B7-2137-0972-96E5-6FA36F9E6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function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348FE4-CC10-AE6A-1272-9147C8F93F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HIOKI IM3533-01 &amp; AWT TF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CD1DDD-053A-67B0-1C61-94C6472DFE9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EMU </a:t>
            </a:r>
          </a:p>
          <a:p>
            <a:pPr>
              <a:buFontTx/>
              <a:buChar char="-"/>
            </a:pPr>
            <a:r>
              <a:rPr lang="en-US" b="0" dirty="0"/>
              <a:t>Merges all the data files</a:t>
            </a:r>
          </a:p>
          <a:p>
            <a:pPr>
              <a:buFontTx/>
              <a:buChar char="-"/>
            </a:pPr>
            <a:r>
              <a:rPr lang="en-US" b="0" dirty="0"/>
              <a:t>Creates plots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DC8606-B9DB-842F-4915-2AF0F22590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Data compilation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1D0317-1BF1-8713-61A5-E1EFE5AB2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ED70F2-986E-3AE1-EE74-70D5A5307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1D852C1-677F-CF68-25F3-89D1447C5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288" y="2203550"/>
            <a:ext cx="4429725" cy="2300928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DCE87290-0E96-45C3-E30C-BB913F6615B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810412" y="3512820"/>
            <a:ext cx="3409788" cy="2676843"/>
          </a:xfrm>
        </p:spPr>
      </p:pic>
    </p:spTree>
    <p:extLst>
      <p:ext uri="{BB962C8B-B14F-4D97-AF65-F5344CB8AC3E}">
        <p14:creationId xmlns:p14="http://schemas.microsoft.com/office/powerpoint/2010/main" val="3134550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2CDCE6-9CA6-D882-5F89-578DAF244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FD64F-58AC-655E-A378-DB7B81E9A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tests in SM18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9081C-2454-B831-4E01-99DC1E529B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Test plan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10605E-1A5C-8766-26B6-13D3C6157F7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2"/>
            <a:r>
              <a:rPr lang="en-US" b="1" dirty="0"/>
              <a:t>HV tests </a:t>
            </a:r>
            <a:r>
              <a:rPr lang="en-US" dirty="0"/>
              <a:t>:</a:t>
            </a:r>
          </a:p>
          <a:p>
            <a:pPr lvl="2">
              <a:buFontTx/>
              <a:buChar char="-"/>
            </a:pPr>
            <a:r>
              <a:rPr lang="en-US" dirty="0"/>
              <a:t>At reception</a:t>
            </a:r>
          </a:p>
          <a:p>
            <a:pPr lvl="2">
              <a:buFontTx/>
              <a:buChar char="-"/>
            </a:pPr>
            <a:r>
              <a:rPr lang="en-US" dirty="0"/>
              <a:t>After installation on the test bench</a:t>
            </a:r>
          </a:p>
          <a:p>
            <a:pPr lvl="2">
              <a:buFontTx/>
              <a:buChar char="-"/>
            </a:pPr>
            <a:r>
              <a:rPr lang="en-US" dirty="0"/>
              <a:t>At cold before and after the powering tests 	 ( repeated if thermal cycle )</a:t>
            </a:r>
          </a:p>
          <a:p>
            <a:pPr lvl="2">
              <a:buFontTx/>
              <a:buChar char="-"/>
            </a:pPr>
            <a:r>
              <a:rPr lang="en-US" dirty="0"/>
              <a:t>At 100 K during the final warmup</a:t>
            </a:r>
          </a:p>
          <a:p>
            <a:pPr lvl="2">
              <a:buFontTx/>
              <a:buChar char="-"/>
            </a:pPr>
            <a:r>
              <a:rPr lang="en-US" dirty="0"/>
              <a:t>At room temperature before departure</a:t>
            </a:r>
          </a:p>
          <a:p>
            <a:pPr marL="324000" lvl="2" indent="0">
              <a:buNone/>
            </a:pPr>
            <a:endParaRPr lang="en-US" dirty="0"/>
          </a:p>
          <a:p>
            <a:pPr lvl="2"/>
            <a:r>
              <a:rPr lang="en-US" b="1" dirty="0"/>
              <a:t>Transfer functions and capacitive discharges</a:t>
            </a:r>
            <a:r>
              <a:rPr lang="en-US" dirty="0"/>
              <a:t>: Once at warm and twice at cold.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37FCCB-A920-7FC2-A257-DBFD5DE6B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194C35-D08E-8D2E-C3A9-C27BE31B1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92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voltage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D96A5-0591-3145-AF4F-52E6DDB12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934831" cy="668337"/>
          </a:xfrm>
        </p:spPr>
        <p:txBody>
          <a:bodyPr/>
          <a:lstStyle/>
          <a:p>
            <a:r>
              <a:rPr lang="en-US" dirty="0"/>
              <a:t>Stand alone Megger S1-568 (or MIT-525)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C65A9-C170-AE44-8D09-23070DF61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8" y="2153487"/>
            <a:ext cx="5616575" cy="3762376"/>
          </a:xfrm>
        </p:spPr>
        <p:txBody>
          <a:bodyPr/>
          <a:lstStyle/>
          <a:p>
            <a:pPr lvl="2"/>
            <a:r>
              <a:rPr lang="en-US" dirty="0"/>
              <a:t>Positive terminal directly connected to the equipment to be tested (Busbars or vtaps). </a:t>
            </a:r>
          </a:p>
          <a:p>
            <a:pPr lvl="2"/>
            <a:r>
              <a:rPr lang="en-US" dirty="0"/>
              <a:t>The other circuits connected to the ground:</a:t>
            </a:r>
          </a:p>
          <a:p>
            <a:pPr lvl="2">
              <a:buFontTx/>
              <a:buChar char="-"/>
            </a:pPr>
            <a:r>
              <a:rPr lang="en-US" dirty="0"/>
              <a:t>along the test bench</a:t>
            </a:r>
          </a:p>
          <a:p>
            <a:pPr lvl="2">
              <a:buFontTx/>
              <a:buChar char="-"/>
            </a:pPr>
            <a:r>
              <a:rPr lang="en-US" dirty="0"/>
              <a:t>On the cold mass </a:t>
            </a:r>
          </a:p>
          <a:p>
            <a:pPr lvl="2"/>
            <a:r>
              <a:rPr lang="en-US" dirty="0"/>
              <a:t>IR(t) or SV </a:t>
            </a:r>
          </a:p>
          <a:p>
            <a:pPr marL="324000" lvl="2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3DE09B1-3605-17B6-E909-5916EDA0F59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7391400" y="1449388"/>
            <a:ext cx="3684316" cy="4670414"/>
          </a:xfrm>
        </p:spPr>
      </p:pic>
    </p:spTree>
    <p:extLst>
      <p:ext uri="{BB962C8B-B14F-4D97-AF65-F5344CB8AC3E}">
        <p14:creationId xmlns:p14="http://schemas.microsoft.com/office/powerpoint/2010/main" val="3354641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6DCBB-DCD0-5665-774C-58026AB8EA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5B507-DDCE-A02A-3AB0-0C6C53F73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voltage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762A9-22AA-38FF-3DCB-CAA86CB04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759452" cy="668337"/>
          </a:xfrm>
        </p:spPr>
        <p:txBody>
          <a:bodyPr/>
          <a:lstStyle/>
          <a:p>
            <a:r>
              <a:rPr lang="en-US" dirty="0"/>
              <a:t>Stand alone Megger S1-568 (or MIT-525)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7F07EC-906C-6BC8-68AB-B15852F2A1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8" y="2153487"/>
            <a:ext cx="5616575" cy="3762376"/>
          </a:xfrm>
        </p:spPr>
        <p:txBody>
          <a:bodyPr/>
          <a:lstStyle/>
          <a:p>
            <a:pPr marL="324000" lvl="2" indent="0">
              <a:buNone/>
            </a:pPr>
            <a:endParaRPr lang="en-US" dirty="0"/>
          </a:p>
          <a:p>
            <a:pPr lvl="2"/>
            <a:r>
              <a:rPr lang="en-US" b="1" dirty="0"/>
              <a:t>Check if the circuits are properly connected</a:t>
            </a:r>
            <a:r>
              <a:rPr lang="en-US" dirty="0"/>
              <a:t>:</a:t>
            </a:r>
          </a:p>
          <a:p>
            <a:pPr lvl="2">
              <a:buFontTx/>
              <a:buChar char="-"/>
            </a:pPr>
            <a:r>
              <a:rPr lang="en-US" dirty="0"/>
              <a:t>At the minimum voltage of the Megger (40 V)</a:t>
            </a:r>
          </a:p>
          <a:p>
            <a:pPr lvl="2">
              <a:buFontTx/>
              <a:buChar char="-"/>
            </a:pPr>
            <a:r>
              <a:rPr lang="en-US" dirty="0"/>
              <a:t>A multimeter is connected on the circuit and the ground</a:t>
            </a:r>
          </a:p>
          <a:p>
            <a:pPr marL="324000" lvl="2" indent="0">
              <a:buNone/>
            </a:pPr>
            <a:r>
              <a:rPr lang="en-US" dirty="0"/>
              <a:t>=&gt; Voltage measured = Voltage Megger</a:t>
            </a:r>
          </a:p>
          <a:p>
            <a:pPr marL="324000" lvl="2" indent="0">
              <a:buNone/>
            </a:pPr>
            <a:r>
              <a:rPr lang="en-US" dirty="0"/>
              <a:t>=&gt; Insulation resistance displayed = multimeter impedance  </a:t>
            </a:r>
          </a:p>
          <a:p>
            <a:pPr lvl="2">
              <a:buFontTx/>
              <a:buChar char="-"/>
            </a:pPr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F2605E-4A35-2F84-B038-30E641B5A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64C337-7502-B495-878B-FE4F58505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268EE0B-D3DE-4B46-B10D-15B1031F594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172200" y="2729235"/>
            <a:ext cx="5611813" cy="3158481"/>
          </a:xfr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168B2D3C-A54F-445F-5770-754E898E57D5}"/>
              </a:ext>
            </a:extLst>
          </p:cNvPr>
          <p:cNvSpPr txBox="1">
            <a:spLocks/>
          </p:cNvSpPr>
          <p:nvPr/>
        </p:nvSpPr>
        <p:spPr>
          <a:xfrm>
            <a:off x="6370637" y="1592263"/>
            <a:ext cx="5616575" cy="668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Connection check</a:t>
            </a:r>
          </a:p>
        </p:txBody>
      </p:sp>
    </p:spTree>
    <p:extLst>
      <p:ext uri="{BB962C8B-B14F-4D97-AF65-F5344CB8AC3E}">
        <p14:creationId xmlns:p14="http://schemas.microsoft.com/office/powerpoint/2010/main" val="1176005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84D45F-A765-1C0B-1D21-4DB7BEE7B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18D9C-7F5E-2936-FF7B-F930C689B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voltage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7A0BF-7521-E9B3-2FA7-3424033E7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759452" cy="668337"/>
          </a:xfrm>
        </p:spPr>
        <p:txBody>
          <a:bodyPr/>
          <a:lstStyle/>
          <a:p>
            <a:r>
              <a:rPr lang="en-US" dirty="0"/>
              <a:t>Stand alone Megger S1-568 (or MIT-525)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4ECD8D-44FA-53AA-5136-468F56EB23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8" y="2153487"/>
            <a:ext cx="5616575" cy="3762376"/>
          </a:xfrm>
        </p:spPr>
        <p:txBody>
          <a:bodyPr/>
          <a:lstStyle/>
          <a:p>
            <a:pPr marL="324000" lvl="2" indent="0">
              <a:buNone/>
            </a:pPr>
            <a:endParaRPr lang="en-US" dirty="0"/>
          </a:p>
          <a:p>
            <a:pPr lvl="2"/>
            <a:r>
              <a:rPr lang="en-US" dirty="0"/>
              <a:t>Discharge after test :</a:t>
            </a:r>
          </a:p>
          <a:p>
            <a:pPr lvl="2">
              <a:buFontTx/>
              <a:buChar char="-"/>
            </a:pPr>
            <a:r>
              <a:rPr lang="en-US" dirty="0"/>
              <a:t>Internal load of the Megger</a:t>
            </a:r>
          </a:p>
          <a:p>
            <a:pPr lvl="2">
              <a:buFontTx/>
              <a:buChar char="-"/>
            </a:pPr>
            <a:r>
              <a:rPr lang="en-US" dirty="0"/>
              <a:t>all circuits grounded after each configuration </a:t>
            </a:r>
          </a:p>
          <a:p>
            <a:pPr lvl="2">
              <a:buFontTx/>
              <a:buChar char="-"/>
            </a:pPr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C5E70D-4150-6F85-A063-BD58EFB3B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13EBBC-27C4-51FB-3C27-593783544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7FB4E67-D0D5-8EFF-F632-AC37450ACFA7}"/>
              </a:ext>
            </a:extLst>
          </p:cNvPr>
          <p:cNvSpPr txBox="1">
            <a:spLocks/>
          </p:cNvSpPr>
          <p:nvPr/>
        </p:nvSpPr>
        <p:spPr>
          <a:xfrm>
            <a:off x="6370637" y="1592263"/>
            <a:ext cx="5616575" cy="668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Connection check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5F7AEBF-CE20-C54A-1C13-AD7AE08F3FC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 rot="10800000" flipH="1" flipV="1">
            <a:off x="6666886" y="2724180"/>
            <a:ext cx="5117127" cy="288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56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78D9A5-9D36-C736-73EA-D624A6372A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44ECC-1C4B-510A-0B21-9A59D7BD2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voltage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E34FB2-F3CC-4496-D24B-B4C04B4AC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764213" cy="668337"/>
          </a:xfrm>
        </p:spPr>
        <p:txBody>
          <a:bodyPr/>
          <a:lstStyle/>
          <a:p>
            <a:r>
              <a:rPr lang="en-US" dirty="0"/>
              <a:t>Stand alone Megger S1-568 (or MIT-525)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8D162F-3658-E0CF-D42A-DDCF392262F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2"/>
            <a:r>
              <a:rPr lang="en-US" dirty="0"/>
              <a:t>The data are recorded with a laptop through the application of the manufacturer (USB connection) : </a:t>
            </a:r>
            <a:r>
              <a:rPr lang="en-US" dirty="0" err="1"/>
              <a:t>PowerDB</a:t>
            </a:r>
            <a:endParaRPr lang="en-US" dirty="0"/>
          </a:p>
          <a:p>
            <a:pPr lvl="2"/>
            <a:r>
              <a:rPr lang="en-US" dirty="0"/>
              <a:t>One point per second</a:t>
            </a:r>
          </a:p>
          <a:p>
            <a:pPr lvl="2"/>
            <a:r>
              <a:rPr lang="en-US" dirty="0"/>
              <a:t>Plot the graph in live </a:t>
            </a:r>
          </a:p>
          <a:p>
            <a:pPr marL="324000" lvl="2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BD0DED-CD71-C23D-3308-4649D807F3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err="1"/>
              <a:t>PowerDB</a:t>
            </a:r>
            <a:r>
              <a:rPr lang="en-US" dirty="0"/>
              <a:t> interface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B110BC-6C43-8C03-37A8-AEDAF6FC8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94E465-E7BB-1E7E-C7AE-4EA817EC2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1C4E970B-2EE2-485E-03EF-C78EAF1E6D5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172200" y="2461827"/>
            <a:ext cx="5611813" cy="3693297"/>
          </a:xfrm>
        </p:spPr>
      </p:pic>
    </p:spTree>
    <p:extLst>
      <p:ext uri="{BB962C8B-B14F-4D97-AF65-F5344CB8AC3E}">
        <p14:creationId xmlns:p14="http://schemas.microsoft.com/office/powerpoint/2010/main" val="3236756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CC1EB-36F9-D2AF-C7D2-8CFE0CD79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31E0B-5E1C-C1C8-632C-706147B86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voltage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676659-8372-59EB-EA87-343DF94AC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832793" cy="668337"/>
          </a:xfrm>
        </p:spPr>
        <p:txBody>
          <a:bodyPr/>
          <a:lstStyle/>
          <a:p>
            <a:r>
              <a:rPr lang="en-US" dirty="0"/>
              <a:t>Stand alone Megger S1-568 (or MIT-525)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F1E7F9-510F-EEF6-7BDE-81B8764AF64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2"/>
            <a:r>
              <a:rPr lang="en-US" b="1" dirty="0"/>
              <a:t>The data are exported in a .csv file :</a:t>
            </a:r>
          </a:p>
          <a:p>
            <a:pPr lvl="2"/>
            <a:endParaRPr lang="en-US" dirty="0"/>
          </a:p>
          <a:p>
            <a:pPr lvl="2">
              <a:buFontTx/>
              <a:buChar char="-"/>
            </a:pPr>
            <a:r>
              <a:rPr lang="en-US" dirty="0"/>
              <a:t>One point per second</a:t>
            </a:r>
          </a:p>
          <a:p>
            <a:pPr lvl="2">
              <a:buFontTx/>
              <a:buChar char="-"/>
            </a:pPr>
            <a:r>
              <a:rPr lang="en-US" dirty="0"/>
              <a:t>Date </a:t>
            </a:r>
          </a:p>
          <a:p>
            <a:pPr lvl="2">
              <a:buFontTx/>
              <a:buChar char="-"/>
            </a:pPr>
            <a:r>
              <a:rPr lang="en-US" dirty="0"/>
              <a:t>Relative time</a:t>
            </a:r>
          </a:p>
          <a:p>
            <a:pPr lvl="2">
              <a:buFontTx/>
              <a:buChar char="-"/>
            </a:pPr>
            <a:r>
              <a:rPr lang="en-US" dirty="0"/>
              <a:t>Voltage measured </a:t>
            </a:r>
          </a:p>
          <a:p>
            <a:pPr lvl="2">
              <a:buFontTx/>
              <a:buChar char="-"/>
            </a:pPr>
            <a:r>
              <a:rPr lang="en-US" dirty="0"/>
              <a:t>Current</a:t>
            </a:r>
          </a:p>
          <a:p>
            <a:pPr lvl="2">
              <a:buFontTx/>
              <a:buChar char="-"/>
            </a:pPr>
            <a:r>
              <a:rPr lang="en-US" dirty="0"/>
              <a:t>Resistance</a:t>
            </a:r>
          </a:p>
          <a:p>
            <a:pPr marL="324000" lvl="2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8EE5E3-A392-C9C1-BEF3-F0510D4A6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Raw data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532B74-530B-724F-6280-0E43D9546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29E722-575B-8A7B-B1C6-B582DE87C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30F094BC-9753-2F9A-3985-444F5540E6A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7352695" y="2427288"/>
            <a:ext cx="3250823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02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EE7E2-081E-3C81-6DAE-DEA0756E3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99770-EFA1-99E4-397F-68560FCEC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voltage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596282-C49F-958E-6165-8C6589AACE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Stand alone Megger S1-568 (MIT-525)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36D74E-BC2E-ACA1-FBCC-4E7528ABF7E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24000" lvl="2" indent="0">
              <a:buNone/>
            </a:pPr>
            <a:endParaRPr lang="en-US" dirty="0"/>
          </a:p>
          <a:p>
            <a:pPr lvl="2"/>
            <a:r>
              <a:rPr lang="en-US" dirty="0"/>
              <a:t>Data conversion with EMU application in DIADEM </a:t>
            </a:r>
          </a:p>
          <a:p>
            <a:pPr marL="324000" lvl="2" indent="0">
              <a:buNone/>
            </a:pPr>
            <a:r>
              <a:rPr lang="en-US" dirty="0"/>
              <a:t>( National Instrument software ) :</a:t>
            </a:r>
          </a:p>
          <a:p>
            <a:pPr lvl="2"/>
            <a:r>
              <a:rPr lang="en-US" dirty="0"/>
              <a:t>Generate :</a:t>
            </a:r>
          </a:p>
          <a:p>
            <a:pPr lvl="2">
              <a:buFontTx/>
              <a:buChar char="-"/>
            </a:pPr>
            <a:r>
              <a:rPr lang="en-US" dirty="0"/>
              <a:t>Plots in *.PNG files</a:t>
            </a:r>
          </a:p>
          <a:p>
            <a:pPr lvl="2">
              <a:buFontTx/>
              <a:buChar char="-"/>
            </a:pPr>
            <a:r>
              <a:rPr lang="en-US" dirty="0"/>
              <a:t>A text file to export to the data base Carpenter (QA) </a:t>
            </a:r>
          </a:p>
          <a:p>
            <a:pPr lvl="2">
              <a:buFontTx/>
              <a:buChar char="-"/>
            </a:pPr>
            <a:endParaRPr lang="en-US" dirty="0"/>
          </a:p>
          <a:p>
            <a:pPr lvl="2">
              <a:buFontTx/>
              <a:buChar char="-"/>
            </a:pPr>
            <a:endParaRPr lang="en-US" dirty="0"/>
          </a:p>
          <a:p>
            <a:pPr lvl="2">
              <a:buFontTx/>
              <a:buChar char="-"/>
            </a:pPr>
            <a:endParaRPr lang="en-US" dirty="0"/>
          </a:p>
          <a:p>
            <a:pPr lvl="2"/>
            <a:endParaRPr lang="en-US" dirty="0"/>
          </a:p>
          <a:p>
            <a:pPr marL="324000" lvl="2" indent="0">
              <a:buNone/>
            </a:pPr>
            <a:endParaRPr lang="en-US" dirty="0"/>
          </a:p>
          <a:p>
            <a:pPr marL="324000" lvl="2" indent="0">
              <a:buNone/>
            </a:pPr>
            <a:endParaRPr lang="en-US" dirty="0"/>
          </a:p>
          <a:p>
            <a:pPr marL="324000" lvl="2" indent="0">
              <a:buNone/>
            </a:pPr>
            <a:endParaRPr lang="en-US" dirty="0"/>
          </a:p>
          <a:p>
            <a:pPr marL="324000" lvl="2" indent="0">
              <a:buNone/>
            </a:pPr>
            <a:endParaRPr lang="en-US" dirty="0"/>
          </a:p>
          <a:p>
            <a:pPr marL="324000" lvl="2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6674AF-86A4-36DA-8E97-C1629436E4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Post-processing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D39327-75A4-9C64-34C1-EA3FC0FCE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9FAF25-F9C6-4C45-2DD9-6DF6E2019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Equipements for </a:t>
            </a:r>
            <a:r>
              <a:rPr lang="fr-CH" sz="900" dirty="0" err="1"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</a:t>
            </a:r>
            <a:r>
              <a:rPr lang="fr-CH" sz="9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lectrical</a:t>
            </a:r>
            <a:r>
              <a:rPr lang="fr-CH" sz="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tests in SM18 </a:t>
            </a:r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3564A75-AD64-3E16-EE50-070E3020C07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019801" y="2240655"/>
            <a:ext cx="6232466" cy="3170763"/>
          </a:xfrm>
        </p:spPr>
      </p:pic>
    </p:spTree>
    <p:extLst>
      <p:ext uri="{BB962C8B-B14F-4D97-AF65-F5344CB8AC3E}">
        <p14:creationId xmlns:p14="http://schemas.microsoft.com/office/powerpoint/2010/main" val="3951809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IR_template  presentation</Template>
  <TotalTime>5031</TotalTime>
  <Words>989</Words>
  <Application>Microsoft Office PowerPoint</Application>
  <PresentationFormat>Widescreen</PresentationFormat>
  <Paragraphs>228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Aptos</vt:lpstr>
      <vt:lpstr>Arial</vt:lpstr>
      <vt:lpstr>Calibri</vt:lpstr>
      <vt:lpstr>Office Theme</vt:lpstr>
      <vt:lpstr>Equipments for electrical tests   in SM18 </vt:lpstr>
      <vt:lpstr>Summary</vt:lpstr>
      <vt:lpstr>Electrical tests in SM18</vt:lpstr>
      <vt:lpstr>High voltage tests</vt:lpstr>
      <vt:lpstr>High voltage tests</vt:lpstr>
      <vt:lpstr>High voltage tests</vt:lpstr>
      <vt:lpstr>High voltage tests</vt:lpstr>
      <vt:lpstr>High voltage tests</vt:lpstr>
      <vt:lpstr>High voltage tests</vt:lpstr>
      <vt:lpstr>High voltage tests</vt:lpstr>
      <vt:lpstr>High voltage tests</vt:lpstr>
      <vt:lpstr>High voltage tests</vt:lpstr>
      <vt:lpstr>Capacitive discharge test</vt:lpstr>
      <vt:lpstr>Capacitive discharge test</vt:lpstr>
      <vt:lpstr>Capacitive discharge test</vt:lpstr>
      <vt:lpstr>Capacitive discharge test</vt:lpstr>
      <vt:lpstr>Capacitive discharge test</vt:lpstr>
      <vt:lpstr>Transfer function</vt:lpstr>
      <vt:lpstr>Transfer function</vt:lpstr>
      <vt:lpstr>Transfer function</vt:lpstr>
      <vt:lpstr>Transfer function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Guillaume Pichon</dc:creator>
  <cp:lastModifiedBy>Stian Juberg</cp:lastModifiedBy>
  <cp:revision>66</cp:revision>
  <dcterms:created xsi:type="dcterms:W3CDTF">2025-05-05T11:52:01Z</dcterms:created>
  <dcterms:modified xsi:type="dcterms:W3CDTF">2025-05-15T06:56:07Z</dcterms:modified>
</cp:coreProperties>
</file>