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65" r:id="rId4"/>
    <p:sldId id="267" r:id="rId5"/>
    <p:sldId id="268" r:id="rId6"/>
    <p:sldId id="269" r:id="rId7"/>
    <p:sldId id="263" r:id="rId8"/>
    <p:sldId id="271" r:id="rId9"/>
    <p:sldId id="272" r:id="rId10"/>
    <p:sldId id="274" r:id="rId11"/>
    <p:sldId id="275" r:id="rId12"/>
    <p:sldId id="273" r:id="rId13"/>
    <p:sldId id="270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 snapToGrid="0">
      <p:cViewPr varScale="1">
        <p:scale>
          <a:sx n="199" d="100"/>
          <a:sy n="199" d="100"/>
        </p:scale>
        <p:origin x="630" y="150"/>
      </p:cViewPr>
      <p:guideLst>
        <p:guide orient="horz" pos="320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3726D-FBF5-40C9-B2D2-8EF37F8EF38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8DADE-DF32-45E5-B94C-E4981DEA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56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Ludovic Grand-Clément - MSC Technical Forum #14 – 15/05/2025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Ludovic Grand-Clément - MSC Technical Forum #14 – 15/05/2025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0C72E-56DE-C37F-CAD9-4A68301C34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MSC Technical Forum #14 </a:t>
            </a:r>
            <a:br>
              <a:rPr lang="en-US" dirty="0"/>
            </a:br>
            <a:r>
              <a:rPr lang="en-GB" dirty="0"/>
              <a:t>Electrical tests during HL-LHC magnet assembly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37D93-A3FA-F334-DC98-D72EBCA5CC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Ludovic Grand-Clément</a:t>
            </a:r>
          </a:p>
          <a:p>
            <a:r>
              <a:rPr lang="en-US" dirty="0"/>
              <a:t>Franck Evrard &amp; Jérémy Pechiney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1510AE-5A2E-9058-775A-DB34A0A8B3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MSC Technical Forum #14 Electrical Test Techniques for Magnets Insulation Systems – 15/05/2025</a:t>
            </a:r>
          </a:p>
        </p:txBody>
      </p:sp>
    </p:spTree>
    <p:extLst>
      <p:ext uri="{BB962C8B-B14F-4D97-AF65-F5344CB8AC3E}">
        <p14:creationId xmlns:p14="http://schemas.microsoft.com/office/powerpoint/2010/main" val="3629857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B7CB6-ADD6-CCE0-D1D4-6256D8357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Special test 4</a:t>
            </a:r>
            <a:br>
              <a:rPr lang="de-CH" dirty="0"/>
            </a:br>
            <a:r>
              <a:rPr lang="de-CH" dirty="0"/>
              <a:t>Thermic camera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C80EEE-2241-A59D-A2FF-4F972FFCAA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892D590-F208-3A2F-E66A-2122B5D10F7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/>
            <a:r>
              <a:rPr lang="de-CH" dirty="0"/>
              <a:t>Usually, used to find hot point in an electrical cabinet</a:t>
            </a:r>
          </a:p>
          <a:p>
            <a:pPr algn="l"/>
            <a:r>
              <a:rPr lang="de-CH" dirty="0"/>
              <a:t>Coupling with a DLRO600</a:t>
            </a:r>
          </a:p>
          <a:p>
            <a:pPr lvl="1" algn="l"/>
            <a:r>
              <a:rPr lang="de-CH" dirty="0" err="1"/>
              <a:t>Weakness</a:t>
            </a:r>
            <a:r>
              <a:rPr lang="de-CH" dirty="0"/>
              <a:t> in a </a:t>
            </a:r>
            <a:r>
              <a:rPr lang="de-CH" dirty="0" err="1"/>
              <a:t>splice</a:t>
            </a:r>
            <a:endParaRPr lang="de-CH" dirty="0"/>
          </a:p>
          <a:p>
            <a:pPr lvl="1" algn="l"/>
            <a:r>
              <a:rPr lang="de-CH" dirty="0"/>
              <a:t>Qualification of Quench Heater connection</a:t>
            </a:r>
          </a:p>
          <a:p>
            <a:pPr lvl="1" algn="l"/>
            <a:endParaRPr lang="de-CH" dirty="0"/>
          </a:p>
          <a:p>
            <a:pPr algn="l"/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20F3D51-B8CE-E7E5-8B15-F4305F04D6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AFCC7B2-33B6-F30B-33F4-A2389DE06CA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8ED5EE-5327-619E-284A-9D72CE77E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Ludovic Grand-Clément - MSC Technical Forum #14 – 15/05/2025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32525B-893A-DC81-2116-DBBFA7B50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917ECB2-04E0-5397-29FA-B8BC8DD2F7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4401" y="2041373"/>
            <a:ext cx="2012399" cy="19059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96DB883-DE3F-3BC7-168C-862F6A4824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755218" y="1993834"/>
            <a:ext cx="1661354" cy="205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71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92E76-CF27-B579-D3C1-A97564D30F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3C9E725-5C4B-9B92-BBC1-76BCEB65A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911424"/>
            <a:ext cx="4040188" cy="3595092"/>
          </a:xfrm>
        </p:spPr>
        <p:txBody>
          <a:bodyPr/>
          <a:lstStyle/>
          <a:p>
            <a:pPr algn="l"/>
            <a:r>
              <a:rPr lang="en-GB"/>
              <a:t>Resistance measurement</a:t>
            </a:r>
          </a:p>
          <a:p>
            <a:pPr algn="l"/>
            <a:r>
              <a:rPr lang="en-GB" dirty="0"/>
              <a:t>Powering with 10 A</a:t>
            </a:r>
          </a:p>
          <a:p>
            <a:pPr algn="l"/>
            <a:r>
              <a:rPr lang="en-GB" dirty="0"/>
              <a:t>DLRO10</a:t>
            </a:r>
          </a:p>
          <a:p>
            <a:pPr algn="l"/>
            <a:r>
              <a:rPr lang="en-GB" dirty="0"/>
              <a:t>To qualify splice at RT</a:t>
            </a:r>
          </a:p>
          <a:p>
            <a:pPr algn="l"/>
            <a:r>
              <a:rPr lang="en-GB" dirty="0"/>
              <a:t>17 splice configurations qualified</a:t>
            </a:r>
          </a:p>
          <a:p>
            <a:pPr algn="l"/>
            <a:r>
              <a:rPr lang="en-GB" dirty="0"/>
              <a:t>Long side and transversal</a:t>
            </a:r>
          </a:p>
          <a:p>
            <a:pPr lvl="1"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911708-A227-91FC-19D7-8F7F4D0CE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Special test 5</a:t>
            </a:r>
            <a:br>
              <a:rPr lang="de-CH" dirty="0"/>
            </a:br>
            <a:r>
              <a:rPr lang="de-CH" dirty="0"/>
              <a:t>Splice qualification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27A937-DE31-BB6E-3747-3A1DC97300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11" descr="A person using a tool to cut copper tube&#10;&#10;AI-generated content may be incorrect.">
            <a:extLst>
              <a:ext uri="{FF2B5EF4-FFF2-40B4-BE49-F238E27FC236}">
                <a16:creationId xmlns:a16="http://schemas.microsoft.com/office/drawing/2014/main" id="{C97E2932-66C4-45A3-BE7D-9119B59DCB8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6" y="911424"/>
            <a:ext cx="3706566" cy="18000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413A6A-EEEA-8F0B-CF97-1DBB77F64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70547-6613-E70D-0E02-A12E7C94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4" name="Picture 13" descr="A person using a calculator to check the quality of a machine&#10;&#10;AI-generated content may be incorrect.">
            <a:extLst>
              <a:ext uri="{FF2B5EF4-FFF2-40B4-BE49-F238E27FC236}">
                <a16:creationId xmlns:a16="http://schemas.microsoft.com/office/drawing/2014/main" id="{DC34B8F4-5101-E8A1-C737-E4A1C98FC6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66800" y="2667263"/>
            <a:ext cx="24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514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04EEA-87FF-9937-71BC-F43220DB7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analysis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BDD0CE-A6B0-A50F-3F5A-7C2E5B7E0C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Excel « queries »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13BFD-0197-174E-6D04-68C90A2CC9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GB" dirty="0"/>
              <a:t>« Queries » used for each template</a:t>
            </a:r>
          </a:p>
          <a:p>
            <a:pPr algn="l"/>
            <a:r>
              <a:rPr lang="en-GB" dirty="0"/>
              <a:t>For each file, data are compiled in a « data » table</a:t>
            </a:r>
          </a:p>
          <a:p>
            <a:pPr algn="l"/>
            <a:r>
              <a:rPr lang="en-GB" dirty="0"/>
              <a:t>The « data » tables are compiled together, and processed in a new file</a:t>
            </a:r>
          </a:p>
          <a:p>
            <a:pPr algn="l"/>
            <a:r>
              <a:rPr lang="en-GB" dirty="0"/>
              <a:t>One sheet per kind of test (R, L, Discharge, etc.)</a:t>
            </a:r>
          </a:p>
          <a:p>
            <a:pPr algn="l"/>
            <a:r>
              <a:rPr lang="en-GB" dirty="0"/>
              <a:t>Statistical analysis, average, sigma, lowest &amp; highest value</a:t>
            </a:r>
          </a:p>
          <a:p>
            <a:pPr algn="l"/>
            <a:r>
              <a:rPr lang="en-GB" dirty="0"/>
              <a:t>Limits can be calculated directly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036E0C9-D3FE-56F6-B16F-DFD5BA78E1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MQXFB coil</a:t>
            </a:r>
          </a:p>
          <a:p>
            <a:r>
              <a:rPr lang="en-GB" dirty="0"/>
              <a:t>L after impregnation - 1 Hz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7E1FC18-7B08-1FA1-17AB-AAD254A4009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568" y="1543050"/>
            <a:ext cx="3834688" cy="296386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96E5B4-AFBA-95EE-A6CC-8C6CED581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Ludovic Grand-Clément - MSC Technical Forum #14 – 15/05/2025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8ECACC-DC48-5A2B-927F-332CEEC4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53789B-0FF5-8E77-21F7-3610C8C9A2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215247" y="1181049"/>
            <a:ext cx="438210" cy="724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9428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4702793-CDAB-D270-30E7-3CD5033F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Merci à tous !</a:t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CA2AB-602D-2DCD-4AC5-DF3C78033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CAE2E3-D446-A27A-FBB9-974A445DE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F9D3E-B7DC-A41C-47C3-8EE3464733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115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1E9CF-6E84-FA0C-72A2-1E68DE24B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/>
          </a:bodyPr>
          <a:lstStyle/>
          <a:p>
            <a:r>
              <a:rPr lang="en-GB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A3EA7-F5F5-F402-9361-29D244718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3864750" cy="3680222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fr-FR" sz="2000" dirty="0"/>
              <a:t>LMF support</a:t>
            </a:r>
          </a:p>
          <a:p>
            <a:pPr algn="l">
              <a:lnSpc>
                <a:spcPct val="90000"/>
              </a:lnSpc>
            </a:pPr>
            <a:r>
              <a:rPr lang="fr-FR" sz="2000" dirty="0"/>
              <a:t>Equipment</a:t>
            </a:r>
          </a:p>
          <a:p>
            <a:pPr lvl="1" algn="l">
              <a:lnSpc>
                <a:spcPct val="90000"/>
              </a:lnSpc>
            </a:pPr>
            <a:r>
              <a:rPr lang="fr-FR" sz="2000" dirty="0"/>
              <a:t>Standard</a:t>
            </a:r>
          </a:p>
          <a:p>
            <a:pPr lvl="1" algn="l">
              <a:lnSpc>
                <a:spcPct val="90000"/>
              </a:lnSpc>
            </a:pPr>
            <a:r>
              <a:rPr lang="fr-FR" sz="2000" dirty="0"/>
              <a:t>Rack auto</a:t>
            </a:r>
          </a:p>
          <a:p>
            <a:pPr algn="l">
              <a:lnSpc>
                <a:spcPct val="90000"/>
              </a:lnSpc>
            </a:pPr>
            <a:r>
              <a:rPr lang="en-US" sz="2000" dirty="0"/>
              <a:t>Test</a:t>
            </a:r>
          </a:p>
          <a:p>
            <a:pPr algn="l">
              <a:lnSpc>
                <a:spcPct val="90000"/>
              </a:lnSpc>
            </a:pPr>
            <a:r>
              <a:rPr lang="en-US" sz="2000" dirty="0"/>
              <a:t>Special test</a:t>
            </a:r>
          </a:p>
          <a:p>
            <a:pPr lvl="1" algn="l">
              <a:lnSpc>
                <a:spcPct val="90000"/>
              </a:lnSpc>
            </a:pPr>
            <a:r>
              <a:rPr lang="en-US" sz="2000" dirty="0"/>
              <a:t>Water</a:t>
            </a:r>
          </a:p>
          <a:p>
            <a:pPr lvl="1" algn="l">
              <a:lnSpc>
                <a:spcPct val="90000"/>
              </a:lnSpc>
            </a:pPr>
            <a:r>
              <a:rPr lang="en-US" sz="2000" dirty="0"/>
              <a:t>Polarity</a:t>
            </a:r>
          </a:p>
          <a:p>
            <a:pPr lvl="1" algn="l">
              <a:lnSpc>
                <a:spcPct val="90000"/>
              </a:lnSpc>
            </a:pPr>
            <a:r>
              <a:rPr lang="en-US" sz="2000" dirty="0"/>
              <a:t>Fault localization</a:t>
            </a:r>
          </a:p>
          <a:p>
            <a:pPr lvl="1" algn="l">
              <a:lnSpc>
                <a:spcPct val="90000"/>
              </a:lnSpc>
            </a:pPr>
            <a:r>
              <a:rPr lang="en-US" sz="2000" dirty="0"/>
              <a:t>Thermic camera</a:t>
            </a:r>
          </a:p>
          <a:p>
            <a:pPr algn="l">
              <a:lnSpc>
                <a:spcPct val="90000"/>
              </a:lnSpc>
            </a:pPr>
            <a:r>
              <a:rPr lang="en-US" sz="2000" dirty="0"/>
              <a:t>Data analysis</a:t>
            </a:r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4B8A5D-117F-240C-0BF0-4CD086E94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FD1D1-28E9-3A85-8ABA-A49BB219B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2</a:t>
            </a:fld>
            <a:endParaRPr lang="fr-FR"/>
          </a:p>
        </p:txBody>
      </p:sp>
      <p:pic>
        <p:nvPicPr>
          <p:cNvPr id="12" name="Picture 11" descr="A machine on a floor&#10;&#10;AI-generated content may be incorrect.">
            <a:extLst>
              <a:ext uri="{FF2B5EF4-FFF2-40B4-BE49-F238E27FC236}">
                <a16:creationId xmlns:a16="http://schemas.microsoft.com/office/drawing/2014/main" id="{26E79F6A-8BF9-7FA7-BC96-783873F414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4759514" y="822137"/>
            <a:ext cx="3680222" cy="3864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0849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6D7B1-9AE2-5AD4-B967-EED5DFC03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/>
              <a:t>LMF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0F57D-69B8-65DF-D1C6-53029C6A8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3502800" cy="3680222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GB" dirty="0"/>
              <a:t>180</a:t>
            </a:r>
          </a:p>
          <a:p>
            <a:pPr lvl="1" algn="l"/>
            <a:r>
              <a:rPr lang="en-GB" dirty="0"/>
              <a:t>Cable to cold mass</a:t>
            </a:r>
          </a:p>
          <a:p>
            <a:pPr algn="l"/>
            <a:r>
              <a:rPr lang="en-GB" dirty="0"/>
              <a:t>SMI2</a:t>
            </a:r>
          </a:p>
          <a:p>
            <a:pPr lvl="1" algn="l"/>
            <a:r>
              <a:rPr lang="en-GB" dirty="0"/>
              <a:t>Cryostat</a:t>
            </a:r>
          </a:p>
          <a:p>
            <a:pPr lvl="2" algn="l"/>
            <a:r>
              <a:rPr lang="en-GB" dirty="0"/>
              <a:t>IFS instrumentation</a:t>
            </a:r>
          </a:p>
          <a:p>
            <a:pPr lvl="2" algn="l"/>
            <a:r>
              <a:rPr lang="en-GB" dirty="0"/>
              <a:t>Current lead check (CP)</a:t>
            </a:r>
          </a:p>
          <a:p>
            <a:pPr lvl="2" algn="l"/>
            <a:r>
              <a:rPr lang="en-GB" dirty="0"/>
              <a:t>Splice resistance measurement (DCM)</a:t>
            </a:r>
          </a:p>
          <a:p>
            <a:pPr algn="l"/>
            <a:r>
              <a:rPr lang="en-GB" dirty="0"/>
              <a:t>SMS18 - SM18</a:t>
            </a:r>
          </a:p>
          <a:p>
            <a:pPr lvl="1" algn="l"/>
            <a:r>
              <a:rPr lang="en-GB" dirty="0"/>
              <a:t>Shuffling Module /  DFB</a:t>
            </a:r>
          </a:p>
          <a:p>
            <a:pPr lvl="1" algn="l"/>
            <a:r>
              <a:rPr lang="en-GB" dirty="0"/>
              <a:t>IFS box – cover flange exchange</a:t>
            </a:r>
          </a:p>
          <a:p>
            <a:pPr lvl="1" algn="l"/>
            <a:r>
              <a:rPr lang="en-GB" dirty="0"/>
              <a:t>Information exchange</a:t>
            </a:r>
          </a:p>
          <a:p>
            <a:pPr algn="l"/>
            <a:r>
              <a:rPr lang="en-GB" dirty="0"/>
              <a:t>String</a:t>
            </a:r>
          </a:p>
          <a:p>
            <a:pPr lvl="1" algn="l"/>
            <a:r>
              <a:rPr lang="en-GB" dirty="0"/>
              <a:t>Grounding</a:t>
            </a:r>
          </a:p>
          <a:p>
            <a:pPr lvl="1" algn="l"/>
            <a:r>
              <a:rPr lang="en-GB" dirty="0"/>
              <a:t>Splice resistance measurement</a:t>
            </a:r>
          </a:p>
          <a:p>
            <a:pPr lvl="1" algn="l"/>
            <a:r>
              <a:rPr lang="en-GB" dirty="0" err="1"/>
              <a:t>Vtaps</a:t>
            </a:r>
            <a:r>
              <a:rPr lang="en-GB" dirty="0"/>
              <a:t> checking</a:t>
            </a:r>
          </a:p>
          <a:p>
            <a:pPr algn="l"/>
            <a:r>
              <a:rPr lang="en-GB" dirty="0"/>
              <a:t>LS_</a:t>
            </a:r>
          </a:p>
          <a:p>
            <a:pPr lvl="1" algn="l"/>
            <a:r>
              <a:rPr lang="en-GB" dirty="0"/>
              <a:t>Diode</a:t>
            </a:r>
          </a:p>
          <a:p>
            <a:pPr lvl="2" algn="l"/>
            <a:r>
              <a:rPr lang="en-GB" dirty="0"/>
              <a:t>Exchange</a:t>
            </a:r>
          </a:p>
          <a:p>
            <a:pPr lvl="2" algn="l"/>
            <a:r>
              <a:rPr lang="en-GB" dirty="0"/>
              <a:t>Connection consolidation</a:t>
            </a:r>
          </a:p>
          <a:p>
            <a:pPr lvl="2" algn="l"/>
            <a:r>
              <a:rPr lang="en-GB" dirty="0"/>
              <a:t>Insulation upgrade</a:t>
            </a:r>
          </a:p>
          <a:p>
            <a:pPr lvl="1" algn="l"/>
            <a:r>
              <a:rPr lang="en-GB" dirty="0"/>
              <a:t>Splice resistance measurement</a:t>
            </a:r>
          </a:p>
          <a:p>
            <a:pPr lvl="1" algn="l"/>
            <a:endParaRPr lang="en-GB" dirty="0"/>
          </a:p>
          <a:p>
            <a:pPr lvl="1"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A6BE4-0903-452E-AE13-2ED7523D0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3DBE06-B80C-53B8-A3DB-C3D6CEBCA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 descr="A person sitting on a machine&#10;&#10;AI-generated content may be incorrect.">
            <a:extLst>
              <a:ext uri="{FF2B5EF4-FFF2-40B4-BE49-F238E27FC236}">
                <a16:creationId xmlns:a16="http://schemas.microsoft.com/office/drawing/2014/main" id="{42FB3F38-BFCB-AA40-5C49-58CAD5F29B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46" y="741092"/>
            <a:ext cx="2400000" cy="18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C47365-A23D-38CB-6FC5-A2F5FA2FBA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9202" y="2794623"/>
            <a:ext cx="2400000" cy="1800000"/>
          </a:xfrm>
          <a:prstGeom prst="rect">
            <a:avLst/>
          </a:prstGeom>
        </p:spPr>
      </p:pic>
      <p:pic>
        <p:nvPicPr>
          <p:cNvPr id="8" name="Picture 7" descr="A person standing next to a machine&#10;&#10;AI-generated content may be incorrect.">
            <a:extLst>
              <a:ext uri="{FF2B5EF4-FFF2-40B4-BE49-F238E27FC236}">
                <a16:creationId xmlns:a16="http://schemas.microsoft.com/office/drawing/2014/main" id="{DED5C26C-9A82-14AD-802D-FFBB3926E4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46" y="2794623"/>
            <a:ext cx="24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29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19196-7587-5301-B8D7-3642649FA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Equipment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05A77-C969-0CD7-6352-CD02DC8F0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l"/>
            <a:r>
              <a:rPr lang="fr-FR" dirty="0"/>
              <a:t>Power </a:t>
            </a:r>
            <a:r>
              <a:rPr lang="fr-FR" dirty="0" err="1"/>
              <a:t>supply</a:t>
            </a:r>
            <a:endParaRPr lang="fr-FR" dirty="0"/>
          </a:p>
          <a:p>
            <a:pPr algn="l"/>
            <a:r>
              <a:rPr lang="fr-FR" dirty="0" err="1"/>
              <a:t>Multimetre</a:t>
            </a:r>
            <a:r>
              <a:rPr lang="fr-FR" dirty="0"/>
              <a:t> (R, U, I)</a:t>
            </a:r>
          </a:p>
          <a:p>
            <a:pPr algn="l"/>
            <a:r>
              <a:rPr lang="fr-FR" dirty="0"/>
              <a:t>LCR </a:t>
            </a:r>
            <a:r>
              <a:rPr lang="fr-FR" dirty="0" err="1"/>
              <a:t>meter</a:t>
            </a:r>
            <a:endParaRPr lang="fr-FR" dirty="0"/>
          </a:p>
          <a:p>
            <a:pPr lvl="1" algn="l"/>
            <a:r>
              <a:rPr lang="fr-FR" dirty="0" err="1"/>
              <a:t>Hioki</a:t>
            </a:r>
            <a:r>
              <a:rPr lang="fr-FR" dirty="0"/>
              <a:t> / Bode</a:t>
            </a:r>
          </a:p>
          <a:p>
            <a:pPr algn="l"/>
            <a:r>
              <a:rPr lang="fr-FR" dirty="0"/>
              <a:t>Insulation tester</a:t>
            </a:r>
          </a:p>
          <a:p>
            <a:pPr lvl="1" algn="l"/>
            <a:r>
              <a:rPr lang="fr-FR" dirty="0" err="1"/>
              <a:t>Megger</a:t>
            </a:r>
            <a:endParaRPr lang="fr-FR" dirty="0"/>
          </a:p>
          <a:p>
            <a:pPr lvl="1" algn="l"/>
            <a:r>
              <a:rPr lang="fr-FR" dirty="0"/>
              <a:t>Chroma19057</a:t>
            </a:r>
          </a:p>
          <a:p>
            <a:pPr algn="l"/>
            <a:r>
              <a:rPr lang="fr-FR" dirty="0" err="1"/>
              <a:t>Microohmmetre</a:t>
            </a:r>
            <a:endParaRPr lang="fr-FR" dirty="0"/>
          </a:p>
          <a:p>
            <a:pPr lvl="1" algn="l"/>
            <a:r>
              <a:rPr lang="fr-FR" dirty="0"/>
              <a:t>DLRo10</a:t>
            </a:r>
          </a:p>
          <a:p>
            <a:pPr lvl="1" algn="l"/>
            <a:r>
              <a:rPr lang="fr-FR" dirty="0"/>
              <a:t>DLRo600</a:t>
            </a:r>
          </a:p>
          <a:p>
            <a:pPr algn="l"/>
            <a:r>
              <a:rPr lang="fr-FR" dirty="0" err="1"/>
              <a:t>Discharge</a:t>
            </a:r>
            <a:endParaRPr lang="fr-FR" dirty="0"/>
          </a:p>
          <a:p>
            <a:pPr lvl="1" algn="l"/>
            <a:r>
              <a:rPr lang="fr-FR" dirty="0"/>
              <a:t>CDG7000</a:t>
            </a:r>
          </a:p>
          <a:p>
            <a:pPr lvl="1" algn="l"/>
            <a:r>
              <a:rPr lang="fr-FR" dirty="0" err="1"/>
              <a:t>Effacec</a:t>
            </a:r>
            <a:endParaRPr lang="fr-FR" dirty="0"/>
          </a:p>
          <a:p>
            <a:pPr algn="l"/>
            <a:r>
              <a:rPr lang="fr-FR" dirty="0" err="1"/>
              <a:t>Automatic</a:t>
            </a:r>
            <a:r>
              <a:rPr lang="fr-FR" dirty="0"/>
              <a:t> rack</a:t>
            </a:r>
          </a:p>
          <a:p>
            <a:pPr lvl="1" algn="l"/>
            <a:r>
              <a:rPr lang="en-US" dirty="0"/>
              <a:t>R 2/4 wires</a:t>
            </a:r>
          </a:p>
          <a:p>
            <a:pPr lvl="1" algn="l"/>
            <a:r>
              <a:rPr lang="en-US" dirty="0"/>
              <a:t>HV (on going)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5BDB3-C8D8-A3D5-7AFF-01F9E9768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E5F519-ADCE-8B6B-895C-8811C66F5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D3C76A-31B4-C46A-E681-B9499E24A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3767" y="847640"/>
            <a:ext cx="1646215" cy="3680222"/>
          </a:xfrm>
          <a:prstGeom prst="rect">
            <a:avLst/>
          </a:prstGeom>
        </p:spPr>
      </p:pic>
      <p:pic>
        <p:nvPicPr>
          <p:cNvPr id="10" name="Picture 9" descr="A machine with many electronic components&#10;&#10;AI-generated content may be incorrect.">
            <a:extLst>
              <a:ext uri="{FF2B5EF4-FFF2-40B4-BE49-F238E27FC236}">
                <a16:creationId xmlns:a16="http://schemas.microsoft.com/office/drawing/2014/main" id="{20397EE7-F265-B85F-FD88-A6B42FFE0E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14896" y="1810758"/>
            <a:ext cx="3680221" cy="175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24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39010-18C2-1DAA-CAF0-6E166BD50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Test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9C848CE-15BF-473C-607F-4246AAEE8D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B5E57-0D38-32A0-2D6C-607D692136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GB" dirty="0"/>
              <a:t>R (2/4w), (dc) (</a:t>
            </a:r>
            <a:r>
              <a:rPr lang="en-GB" dirty="0" err="1"/>
              <a:t>μΩ</a:t>
            </a:r>
            <a:r>
              <a:rPr lang="en-GB" dirty="0"/>
              <a:t>)</a:t>
            </a:r>
          </a:p>
          <a:p>
            <a:pPr algn="l"/>
            <a:r>
              <a:rPr lang="en-GB" dirty="0"/>
              <a:t>L</a:t>
            </a:r>
          </a:p>
          <a:p>
            <a:pPr algn="l"/>
            <a:r>
              <a:rPr lang="en-GB" dirty="0"/>
              <a:t>C</a:t>
            </a:r>
          </a:p>
          <a:p>
            <a:pPr algn="l"/>
            <a:r>
              <a:rPr lang="en-GB" dirty="0"/>
              <a:t>Period</a:t>
            </a:r>
          </a:p>
          <a:p>
            <a:pPr algn="l"/>
            <a:r>
              <a:rPr lang="en-GB" dirty="0"/>
              <a:t>Tau</a:t>
            </a:r>
          </a:p>
          <a:p>
            <a:pPr algn="l"/>
            <a:r>
              <a:rPr lang="en-GB" dirty="0"/>
              <a:t>Insulation resistance</a:t>
            </a:r>
          </a:p>
          <a:p>
            <a:pPr algn="l"/>
            <a:r>
              <a:rPr lang="en-GB" dirty="0"/>
              <a:t>Leakage current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A2779BD-4754-F891-4B86-97D392407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129E666-843B-4B6D-0943-F19C0B60C96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F08A50-7A68-83B3-EE4E-784D44D5D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1DE6AF-7BF6-1F2D-013C-C41E87701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701444-0B8F-DB9B-A9A5-7B3AD29B91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468" y="911424"/>
            <a:ext cx="3288890" cy="14149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86E503-4C35-4B66-3938-894BD3C110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553" y="2035125"/>
            <a:ext cx="3939247" cy="273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05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A66CB-41B7-E9BA-42E1-B1975CC0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Special</a:t>
            </a:r>
            <a:r>
              <a:rPr lang="fr-FR" dirty="0"/>
              <a:t> test 1.1</a:t>
            </a:r>
            <a:br>
              <a:rPr lang="fr-FR" dirty="0"/>
            </a:br>
            <a:r>
              <a:rPr lang="fr-FR" dirty="0"/>
              <a:t>Water test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2B431-41AB-3E96-B99D-262A0B765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5995277" cy="368022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dirty="0"/>
              <a:t>Before insertion into IFS tube insulation wires must be checked &amp; validated.</a:t>
            </a:r>
          </a:p>
          <a:p>
            <a:pPr algn="l"/>
            <a:r>
              <a:rPr lang="en-GB" dirty="0"/>
              <a:t>Different cases have been studied, EDMS 2900678, the fault was detected:</a:t>
            </a:r>
          </a:p>
          <a:p>
            <a:pPr lvl="1" algn="l"/>
            <a:r>
              <a:rPr lang="en-GB" dirty="0"/>
              <a:t>8 kV - Wires in capillary tube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/>
              <a:t>5,6 kV - Wires in Helium bag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/>
              <a:t>1 kV - Wires in water</a:t>
            </a:r>
          </a:p>
          <a:p>
            <a:pPr algn="l"/>
            <a:r>
              <a:rPr lang="en-GB" dirty="0"/>
              <a:t>Drying the wires at 60 ℃ for 3 hours removes any measurable trace of water in the insulation. EDMS 3010970 J. Osuna</a:t>
            </a:r>
          </a:p>
          <a:p>
            <a:pPr algn="l"/>
            <a:r>
              <a:rPr lang="en-GB" dirty="0"/>
              <a:t>The test has been added in all cold mass assembly by LMF, and approved by HL-MCF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/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CA3556-509E-B3A8-1F53-425617CC5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6AD8F1-BBC1-A18A-A642-C27CBFB06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C34CDA-725D-4CAB-428D-63555D52B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0707" y="914401"/>
            <a:ext cx="2036093" cy="187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30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73A50-38E9-A758-2427-10CF8FC7A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Special</a:t>
            </a:r>
            <a:r>
              <a:rPr lang="fr-FR" dirty="0"/>
              <a:t> test 1.2</a:t>
            </a:r>
            <a:br>
              <a:rPr lang="fr-FR" dirty="0"/>
            </a:br>
            <a:r>
              <a:rPr lang="fr-FR" dirty="0"/>
              <a:t>Water test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4A1BF0-AC22-7DDE-BCF0-5436EE01B2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1A51895-A1EF-8780-45D8-B00F525428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US" dirty="0"/>
              <a:t>Wires end and all circuits connected to the cold mass</a:t>
            </a:r>
          </a:p>
          <a:p>
            <a:pPr algn="l"/>
            <a:r>
              <a:rPr lang="en-US" dirty="0"/>
              <a:t>Wires immersed in tap water in half tube, except wires end</a:t>
            </a:r>
          </a:p>
          <a:p>
            <a:pPr algn="l"/>
            <a:r>
              <a:rPr lang="en-US" dirty="0"/>
              <a:t>Conductor “mass braiding”  in water along the ½ tube</a:t>
            </a:r>
          </a:p>
          <a:p>
            <a:pPr algn="l"/>
            <a:r>
              <a:rPr lang="en-US" dirty="0"/>
              <a:t>“+” terminal on the water via mass braiding</a:t>
            </a:r>
          </a:p>
          <a:p>
            <a:pPr algn="l"/>
            <a:r>
              <a:rPr lang="en-US" dirty="0"/>
              <a:t>“-” terminal on all other circuits</a:t>
            </a:r>
          </a:p>
          <a:p>
            <a:pPr algn="l"/>
            <a:r>
              <a:rPr lang="en-US" dirty="0"/>
              <a:t>500 V, 30 s, R&gt;1 G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endParaRPr lang="fr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1 kV, 2 min, I &lt; 10 µA</a:t>
            </a:r>
          </a:p>
          <a:p>
            <a:pPr algn="l"/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2 kV, 2 min, I &lt; 10 µA</a:t>
            </a:r>
          </a:p>
          <a:p>
            <a:pPr algn="l"/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Dry the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wires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, 60 °C, 3 h</a:t>
            </a:r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527C565-3553-8ADD-69A5-550AB78E04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59C37A-92C4-6522-C465-915C173A3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Ludovic Grand-Clément - MSC Technical Forum #14 – 15/05/2025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8AC2B8-2970-A630-5455-C6A18A22E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7404E73-71CB-CF8D-EB90-B188DB8049E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093776" y="1543050"/>
            <a:ext cx="3144272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910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0F4C8DD-3BAE-CA0F-0EA3-4DE2C599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Special test 2</a:t>
            </a:r>
            <a:br>
              <a:rPr lang="en-GB" dirty="0"/>
            </a:br>
            <a:r>
              <a:rPr lang="en-GB" dirty="0"/>
              <a:t>Polarity test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7B0093-A9EB-463E-F5D9-6716EB508C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B99FECE-8A02-4D88-2D5E-7F2B50EE47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GB" dirty="0"/>
              <a:t>During cold mass assembly, the </a:t>
            </a:r>
            <a:r>
              <a:rPr lang="en-GB" dirty="0" err="1"/>
              <a:t>Vtaps</a:t>
            </a:r>
            <a:r>
              <a:rPr lang="en-GB" dirty="0"/>
              <a:t> and leads labelling must be exact, some operations are delicate</a:t>
            </a:r>
          </a:p>
          <a:p>
            <a:pPr lvl="1" algn="l"/>
            <a:r>
              <a:rPr lang="en-GB" dirty="0"/>
              <a:t>Leads &amp; </a:t>
            </a:r>
            <a:r>
              <a:rPr lang="en-GB" dirty="0" err="1"/>
              <a:t>Vtaps</a:t>
            </a:r>
            <a:r>
              <a:rPr lang="en-GB" dirty="0"/>
              <a:t> extension</a:t>
            </a:r>
          </a:p>
          <a:p>
            <a:pPr lvl="1" algn="l"/>
            <a:r>
              <a:rPr lang="en-GB" dirty="0"/>
              <a:t>Capillary tube insertion</a:t>
            </a:r>
          </a:p>
          <a:p>
            <a:pPr lvl="1" algn="l"/>
            <a:r>
              <a:rPr lang="en-GB" dirty="0"/>
              <a:t>“Reception test”, Cern labelling instead of the company’s</a:t>
            </a:r>
          </a:p>
          <a:p>
            <a:pPr lvl="1" algn="l"/>
            <a:r>
              <a:rPr lang="en-GB" dirty="0"/>
              <a:t>Magnet upside down or turned</a:t>
            </a:r>
          </a:p>
          <a:p>
            <a:pPr algn="l"/>
            <a:r>
              <a:rPr lang="en-GB" dirty="0"/>
              <a:t>A polarity check is performed</a:t>
            </a:r>
          </a:p>
          <a:p>
            <a:pPr lvl="1" algn="l"/>
            <a:r>
              <a:rPr lang="en-GB" dirty="0"/>
              <a:t>Powering the magnet</a:t>
            </a:r>
          </a:p>
          <a:p>
            <a:pPr lvl="1" algn="l"/>
            <a:r>
              <a:rPr lang="en-GB" dirty="0"/>
              <a:t>Magnet orientation to consider vs final orientation</a:t>
            </a:r>
          </a:p>
          <a:p>
            <a:pPr lvl="1" algn="l"/>
            <a:r>
              <a:rPr lang="en-GB" dirty="0"/>
              <a:t>Check the magnetic field orientation with a compass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37620F-32C7-893F-A2E5-89CE60B58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LHC Magnet Polarities</a:t>
            </a:r>
          </a:p>
          <a:p>
            <a:r>
              <a:rPr lang="en-GB" dirty="0"/>
              <a:t>LHC-DC-ES-0001-30-20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1C8942F-37E1-759D-89F5-D2240431F51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726" y="1543051"/>
            <a:ext cx="2758836" cy="2060494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C90445A-E384-9575-4D87-C52B4667D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Ludovic Grand-Clément - MSC Technical Forum #14 – 15/05/2025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3C8F5D-0CB2-1FC0-A4F2-5C5538A72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3" name="Picture 12" descr="Close-up of a machine&#10;&#10;AI-generated content may be incorrect.">
            <a:extLst>
              <a:ext uri="{FF2B5EF4-FFF2-40B4-BE49-F238E27FC236}">
                <a16:creationId xmlns:a16="http://schemas.microsoft.com/office/drawing/2014/main" id="{3D53F064-F6F9-EF57-808A-3F8782BF1A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800" y="2964292"/>
            <a:ext cx="24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13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C4BDD-0F82-EB67-BBDD-CDF218C39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Special test 3</a:t>
            </a:r>
            <a:br>
              <a:rPr lang="en-GB" dirty="0"/>
            </a:br>
            <a:r>
              <a:rPr lang="en-GB" dirty="0"/>
              <a:t>Fault localization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91C43-C2B2-9A94-B10A-2DC75DED5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5473668" cy="368022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/>
              <a:t>Short-circuit between 2 circuits :</a:t>
            </a:r>
          </a:p>
          <a:p>
            <a:pPr lvl="1" algn="l"/>
            <a:r>
              <a:rPr lang="en-GB" dirty="0"/>
              <a:t>Voltage applied on the resistive circuit</a:t>
            </a:r>
          </a:p>
          <a:p>
            <a:pPr lvl="1" algn="l"/>
            <a:r>
              <a:rPr lang="en-GB" dirty="0"/>
              <a:t>Voltage measured on the other circuit, same minus potential than the powering</a:t>
            </a:r>
          </a:p>
          <a:p>
            <a:pPr algn="l"/>
            <a:r>
              <a:rPr lang="en-GB" dirty="0"/>
              <a:t>Local pressure or positioning impacts the resistance between circuits</a:t>
            </a:r>
          </a:p>
          <a:p>
            <a:pPr algn="l"/>
            <a:r>
              <a:rPr lang="en-GB" dirty="0"/>
              <a:t>Destructive test by applying over voltage or high energy discharge</a:t>
            </a:r>
          </a:p>
          <a:p>
            <a:pPr algn="l"/>
            <a:r>
              <a:rPr lang="en-GB" dirty="0"/>
              <a:t>Compass in certain cases</a:t>
            </a:r>
          </a:p>
          <a:p>
            <a:pPr algn="l"/>
            <a:endParaRPr lang="en-GB" dirty="0"/>
          </a:p>
          <a:p>
            <a:pPr lvl="1"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2D8294-FB94-EECA-C707-E9D268AE6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Ludovic Grand-Clément - MSC Technical Forum #14 – 15/05/2025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47B5D2-DBFE-5BE5-9D50-8F5FA8836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7" name="Picture 6" descr="A person wearing a red glove&#10;&#10;AI-generated content may be incorrect.">
            <a:extLst>
              <a:ext uri="{FF2B5EF4-FFF2-40B4-BE49-F238E27FC236}">
                <a16:creationId xmlns:a16="http://schemas.microsoft.com/office/drawing/2014/main" id="{D6AFCE3C-C33C-C062-9DF6-5CC191174F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637" y="914402"/>
            <a:ext cx="2532163" cy="1895957"/>
          </a:xfrm>
          <a:prstGeom prst="rect">
            <a:avLst/>
          </a:prstGeom>
        </p:spPr>
      </p:pic>
      <p:pic>
        <p:nvPicPr>
          <p:cNvPr id="9" name="Picture 8" descr="A close up of a door&#10;&#10;AI-generated content may be incorrect.">
            <a:extLst>
              <a:ext uri="{FF2B5EF4-FFF2-40B4-BE49-F238E27FC236}">
                <a16:creationId xmlns:a16="http://schemas.microsoft.com/office/drawing/2014/main" id="{71378D79-755B-90FD-CDB8-A1DFB2C79A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51157" y="2551620"/>
            <a:ext cx="1899123" cy="253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85310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Hi-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Hi-Lumi" id="{758E258E-C4C8-413F-BF0F-6E93DEEE3827}" vid="{D1C62D50-BF68-48D9-9158-857B738481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PresentationHi-Lumi</Template>
  <TotalTime>3675</TotalTime>
  <Words>749</Words>
  <Application>Microsoft Office PowerPoint</Application>
  <PresentationFormat>On-screen Show (16:9)</PresentationFormat>
  <Paragraphs>150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Arial</vt:lpstr>
      <vt:lpstr>Calibri</vt:lpstr>
      <vt:lpstr>Wingdings</vt:lpstr>
      <vt:lpstr>PresentationHi-Lumi</vt:lpstr>
      <vt:lpstr>MSC Technical Forum #14  Electrical tests during HL-LHC magnet assembly</vt:lpstr>
      <vt:lpstr>Summary</vt:lpstr>
      <vt:lpstr>LMF support</vt:lpstr>
      <vt:lpstr>Equipment</vt:lpstr>
      <vt:lpstr>Test</vt:lpstr>
      <vt:lpstr>Special test 1.1 Water test</vt:lpstr>
      <vt:lpstr>Special test 1.2 Water test</vt:lpstr>
      <vt:lpstr>Special test 2 Polarity test</vt:lpstr>
      <vt:lpstr>Special test 3 Fault localization</vt:lpstr>
      <vt:lpstr>Special test 4 Thermic camera</vt:lpstr>
      <vt:lpstr>Special test 5 Splice qualification</vt:lpstr>
      <vt:lpstr>Data analysis</vt:lpstr>
      <vt:lpstr>Merci à tous 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Ludovic Grand-Clement</dc:creator>
  <cp:lastModifiedBy>Ludovic Grand-Clement</cp:lastModifiedBy>
  <cp:revision>26</cp:revision>
  <dcterms:created xsi:type="dcterms:W3CDTF">2024-06-24T08:11:22Z</dcterms:created>
  <dcterms:modified xsi:type="dcterms:W3CDTF">2025-05-15T07:02:54Z</dcterms:modified>
</cp:coreProperties>
</file>