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6"/>
  </p:notesMasterIdLst>
  <p:sldIdLst>
    <p:sldId id="256" r:id="rId3"/>
    <p:sldId id="273" r:id="rId4"/>
    <p:sldId id="274" r:id="rId5"/>
    <p:sldId id="258" r:id="rId6"/>
    <p:sldId id="259" r:id="rId7"/>
    <p:sldId id="290" r:id="rId8"/>
    <p:sldId id="275" r:id="rId9"/>
    <p:sldId id="276" r:id="rId10"/>
    <p:sldId id="285" r:id="rId11"/>
    <p:sldId id="277" r:id="rId12"/>
    <p:sldId id="278" r:id="rId13"/>
    <p:sldId id="283" r:id="rId14"/>
    <p:sldId id="280" r:id="rId15"/>
    <p:sldId id="281" r:id="rId16"/>
    <p:sldId id="284" r:id="rId17"/>
    <p:sldId id="282" r:id="rId18"/>
    <p:sldId id="263" r:id="rId19"/>
    <p:sldId id="287" r:id="rId20"/>
    <p:sldId id="288" r:id="rId21"/>
    <p:sldId id="289" r:id="rId22"/>
    <p:sldId id="265" r:id="rId23"/>
    <p:sldId id="266" r:id="rId24"/>
    <p:sldId id="271" r:id="rId2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8" d="100"/>
          <a:sy n="158" d="100"/>
        </p:scale>
        <p:origin x="-78" y="-2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350" b="0" strike="noStrike" spc="-1">
                <a:solidFill>
                  <a:srgbClr val="0F124A"/>
                </a:solidFill>
                <a:latin typeface="Arial"/>
              </a:rPr>
              <a:t>Click to move the slide</a:t>
            </a:r>
          </a:p>
        </p:txBody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172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173" name="PlaceHolder 4"/>
          <p:cNvSpPr>
            <a:spLocks noGrp="1"/>
          </p:cNvSpPr>
          <p:nvPr>
            <p:ph type="dt" idx="7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174" name="PlaceHolder 5"/>
          <p:cNvSpPr>
            <a:spLocks noGrp="1"/>
          </p:cNvSpPr>
          <p:nvPr>
            <p:ph type="ftr" idx="8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175" name="PlaceHolder 6"/>
          <p:cNvSpPr>
            <a:spLocks noGrp="1"/>
          </p:cNvSpPr>
          <p:nvPr>
            <p:ph type="sldNum" idx="9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95F7C628-D69D-430C-A9B2-F83B9321E1EC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31236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9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99" name="PlaceHolder 3"/>
          <p:cNvSpPr>
            <a:spLocks noGrp="1"/>
          </p:cNvSpPr>
          <p:nvPr>
            <p:ph type="sldNum" idx="2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8FC49719-C8A2-4131-BC0D-924FAF77084D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33E74C64-0B10-BB83-AE02-F63EFFE0BBF8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13464006" name="Slide Image Placeholder 1">
            <a:extLst>
              <a:ext uri="{FF2B5EF4-FFF2-40B4-BE49-F238E27FC236}">
                <a16:creationId xmlns="" xmlns:a16="http://schemas.microsoft.com/office/drawing/2014/main" id="{3D4F7E83-B286-09D0-BD4F-530111C71B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xfrm>
            <a:off x="217488" y="812800"/>
            <a:ext cx="7124700" cy="4008438"/>
          </a:xfrm>
        </p:spPr>
      </p:sp>
      <p:sp>
        <p:nvSpPr>
          <p:cNvPr id="1937392350" name="Notes Placeholder 2">
            <a:extLst>
              <a:ext uri="{FF2B5EF4-FFF2-40B4-BE49-F238E27FC236}">
                <a16:creationId xmlns="" xmlns:a16="http://schemas.microsoft.com/office/drawing/2014/main" id="{384AC998-3820-4A60-F9AE-32032579268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337386364" name="Slide Number Placeholder 3">
            <a:extLst>
              <a:ext uri="{FF2B5EF4-FFF2-40B4-BE49-F238E27FC236}">
                <a16:creationId xmlns="" xmlns:a16="http://schemas.microsoft.com/office/drawing/2014/main" id="{5ACBC7E9-6B21-EB8B-5F2A-3A703B1644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12EC842-AFF7-E3F5-BC7F-27D69BA3EC09}" type="slidenum">
              <a:rPr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6454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362909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217488" y="812800"/>
            <a:ext cx="7124700" cy="4008438"/>
          </a:xfrm>
        </p:spPr>
      </p:sp>
      <p:sp>
        <p:nvSpPr>
          <p:cNvPr id="33479677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2721893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E76C00C-A62E-2C10-CCDD-33769A99B264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31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314" name="PlaceHolder 3"/>
          <p:cNvSpPr>
            <a:spLocks noGrp="1"/>
          </p:cNvSpPr>
          <p:nvPr>
            <p:ph type="sldNum" idx="32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432F3D6E-B5EC-4E15-9874-CACB3CCF12B5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6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30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305" name="PlaceHolder 3"/>
          <p:cNvSpPr>
            <a:spLocks noGrp="1"/>
          </p:cNvSpPr>
          <p:nvPr>
            <p:ph type="sldNum" idx="29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908E7917-7D1E-4059-A952-394E47AECC1E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7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4503741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217488" y="812800"/>
            <a:ext cx="7124700" cy="4008438"/>
          </a:xfrm>
        </p:spPr>
      </p:sp>
      <p:sp>
        <p:nvSpPr>
          <p:cNvPr id="125394752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0586375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E2BCC1E-BA3A-5B22-2CEE-A5CC1D039888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31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311" name="PlaceHolder 3"/>
          <p:cNvSpPr>
            <a:spLocks noGrp="1"/>
          </p:cNvSpPr>
          <p:nvPr>
            <p:ph type="sldNum" idx="31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02AC63C8-B700-468E-8CEA-6B639A312A79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9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4503741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217488" y="812800"/>
            <a:ext cx="7124700" cy="4008438"/>
          </a:xfrm>
        </p:spPr>
      </p:sp>
      <p:sp>
        <p:nvSpPr>
          <p:cNvPr id="125394752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0586375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E2BCC1E-BA3A-5B22-2CEE-A5CC1D039888}" type="slidenum">
              <a:rPr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96028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599BA1C5-0C00-FEBE-3123-1C786121B366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13464006" name="Slide Image Placeholder 1">
            <a:extLst>
              <a:ext uri="{FF2B5EF4-FFF2-40B4-BE49-F238E27FC236}">
                <a16:creationId xmlns="" xmlns:a16="http://schemas.microsoft.com/office/drawing/2014/main" id="{A218C717-54A6-449B-C94A-5E0BB5D0F1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xfrm>
            <a:off x="217488" y="812800"/>
            <a:ext cx="7124700" cy="4008438"/>
          </a:xfrm>
        </p:spPr>
      </p:sp>
      <p:sp>
        <p:nvSpPr>
          <p:cNvPr id="1937392350" name="Notes Placeholder 2">
            <a:extLst>
              <a:ext uri="{FF2B5EF4-FFF2-40B4-BE49-F238E27FC236}">
                <a16:creationId xmlns="" xmlns:a16="http://schemas.microsoft.com/office/drawing/2014/main" id="{6D96EA46-E546-A94D-15C6-B489A904E82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337386364" name="Slide Number Placeholder 3">
            <a:extLst>
              <a:ext uri="{FF2B5EF4-FFF2-40B4-BE49-F238E27FC236}">
                <a16:creationId xmlns="" xmlns:a16="http://schemas.microsoft.com/office/drawing/2014/main" id="{A827CEDB-742E-EA62-681C-C33B37CF82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12EC842-AFF7-E3F5-BC7F-27D69BA3EC09}" type="slidenum">
              <a:rPr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21245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33E74C64-0B10-BB83-AE02-F63EFFE0BBF8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13464006" name="Slide Image Placeholder 1">
            <a:extLst>
              <a:ext uri="{FF2B5EF4-FFF2-40B4-BE49-F238E27FC236}">
                <a16:creationId xmlns="" xmlns:a16="http://schemas.microsoft.com/office/drawing/2014/main" id="{3D4F7E83-B286-09D0-BD4F-530111C71B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xfrm>
            <a:off x="217488" y="812800"/>
            <a:ext cx="7124700" cy="4008438"/>
          </a:xfrm>
        </p:spPr>
      </p:sp>
      <p:sp>
        <p:nvSpPr>
          <p:cNvPr id="1937392350" name="Notes Placeholder 2">
            <a:extLst>
              <a:ext uri="{FF2B5EF4-FFF2-40B4-BE49-F238E27FC236}">
                <a16:creationId xmlns="" xmlns:a16="http://schemas.microsoft.com/office/drawing/2014/main" id="{384AC998-3820-4A60-F9AE-32032579268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337386364" name="Slide Number Placeholder 3">
            <a:extLst>
              <a:ext uri="{FF2B5EF4-FFF2-40B4-BE49-F238E27FC236}">
                <a16:creationId xmlns="" xmlns:a16="http://schemas.microsoft.com/office/drawing/2014/main" id="{5ACBC7E9-6B21-EB8B-5F2A-3A703B1644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12EC842-AFF7-E3F5-BC7F-27D69BA3EC09}" type="slidenum">
              <a:rPr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645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C2C7F594-79A6-49B0-AE9B-A409CCBB0E2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35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42800" y="1745280"/>
            <a:ext cx="826308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42800" y="3180240"/>
            <a:ext cx="826308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232D7276-CC49-4679-956F-FF5D054B9998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35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42800" y="1745280"/>
            <a:ext cx="403236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7120" y="1745280"/>
            <a:ext cx="403236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42800" y="3180240"/>
            <a:ext cx="403236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7120" y="3180240"/>
            <a:ext cx="403236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86474E04-2AF1-4C59-980B-510A482C554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35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42800" y="1745280"/>
            <a:ext cx="266040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6760" y="1745280"/>
            <a:ext cx="266040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30360" y="1745280"/>
            <a:ext cx="266040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42800" y="3180240"/>
            <a:ext cx="266040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6760" y="3180240"/>
            <a:ext cx="266040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30360" y="3180240"/>
            <a:ext cx="266040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089B0A0E-3348-4C05-8262-51EDEF60BB7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3434B28-6B8C-40B6-89FB-B0FCFCE1282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35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42800" y="1745280"/>
            <a:ext cx="8263080" cy="274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F84FE287-ADC3-4C4D-B781-03C7BA0CA87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35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442800" y="1745280"/>
            <a:ext cx="8263080" cy="274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C7DE7B5-8079-474D-93F7-E5B6217F96F4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35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42800" y="1745280"/>
            <a:ext cx="4032360" cy="274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4677120" y="1745280"/>
            <a:ext cx="4032360" cy="274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B92F738-93DA-45CE-BB55-55025957AFBE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35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4491180C-E84A-43D6-8B69-54C34FF234D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442800" y="577800"/>
            <a:ext cx="8263080" cy="3727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AE433B1-FD90-49AF-BD77-4FCC1EBD44C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35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442800" y="1745280"/>
            <a:ext cx="403236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4677120" y="1745280"/>
            <a:ext cx="4032360" cy="274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442800" y="3180240"/>
            <a:ext cx="403236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2A4A01C-AB5E-476F-9713-418004CBFFE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35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42800" y="1745280"/>
            <a:ext cx="8263080" cy="274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B6543735-962D-4C78-86BD-0020A6BA870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35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442800" y="1745280"/>
            <a:ext cx="4032360" cy="274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4677120" y="1745280"/>
            <a:ext cx="403236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4677120" y="3180240"/>
            <a:ext cx="403236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55803CC-4E0D-4974-B3C3-49C5001C00D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35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442800" y="1745280"/>
            <a:ext cx="403236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4677120" y="1745280"/>
            <a:ext cx="403236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442800" y="3180240"/>
            <a:ext cx="826308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BC9FBFD-1F2C-4DB3-8270-273925CD6891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35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42800" y="1745280"/>
            <a:ext cx="826308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42800" y="3180240"/>
            <a:ext cx="826308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6AAA75A-898F-4452-BCE4-AAFEDD842C3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35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442800" y="1745280"/>
            <a:ext cx="403236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4677120" y="1745280"/>
            <a:ext cx="403236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442800" y="3180240"/>
            <a:ext cx="403236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4677120" y="3180240"/>
            <a:ext cx="403236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8294F17-6BEE-4352-AE96-710DE3BD9E51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35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442800" y="1745280"/>
            <a:ext cx="266040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3236760" y="1745280"/>
            <a:ext cx="266040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/>
          </p:nvPr>
        </p:nvSpPr>
        <p:spPr>
          <a:xfrm>
            <a:off x="6030360" y="1745280"/>
            <a:ext cx="266040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/>
          </p:nvPr>
        </p:nvSpPr>
        <p:spPr>
          <a:xfrm>
            <a:off x="442800" y="3180240"/>
            <a:ext cx="266040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/>
          </p:nvPr>
        </p:nvSpPr>
        <p:spPr>
          <a:xfrm>
            <a:off x="3236760" y="3180240"/>
            <a:ext cx="266040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/>
          </p:nvPr>
        </p:nvSpPr>
        <p:spPr>
          <a:xfrm>
            <a:off x="6030360" y="3180240"/>
            <a:ext cx="266040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0E4664D-F1A4-4848-9D61-734918F3FEF8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itle +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8A1DFE4-5FC5-43BD-BB7E-75EAD82B965F}" type="slidenum">
              <a:rPr lang="en-US"/>
              <a:t>‹#›</a:t>
            </a:fld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>
              <a:defRPr/>
            </a:pPr>
            <a:r>
              <a:rPr lang="en-US"/>
              <a:t>Add Subtitle</a:t>
            </a:r>
            <a:endParaRPr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>
              <a:defRPr/>
            </a:pPr>
            <a:r>
              <a:rPr lang="en-US"/>
              <a:t>First Level (Running Text)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Add Title</a:t>
            </a:r>
            <a:endParaRPr lang="de-AT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2"/>
              </a:lnSpc>
              <a:defRPr sz="750"/>
            </a:lvl1pPr>
            <a:lvl2pPr marL="0" indent="0">
              <a:lnSpc>
                <a:spcPts val="1012"/>
              </a:lnSpc>
              <a:buNone/>
              <a:defRPr sz="750"/>
            </a:lvl2pPr>
            <a:lvl3pPr marL="0" indent="0">
              <a:lnSpc>
                <a:spcPts val="1012"/>
              </a:lnSpc>
              <a:buFont typeface="Arial"/>
              <a:buNone/>
              <a:defRPr sz="750"/>
            </a:lvl3pPr>
            <a:lvl4pPr marL="0" indent="0">
              <a:lnSpc>
                <a:spcPts val="1012"/>
              </a:lnSpc>
              <a:buFont typeface="Arial"/>
              <a:buNone/>
              <a:defRPr sz="750"/>
            </a:lvl4pPr>
            <a:lvl5pPr marL="0" indent="0">
              <a:lnSpc>
                <a:spcPts val="1012"/>
              </a:lnSpc>
              <a:buFont typeface="Arial"/>
              <a:buNone/>
              <a:defRPr sz="750"/>
            </a:lvl5pPr>
          </a:lstStyle>
          <a:p>
            <a:pPr lvl="0">
              <a:defRPr/>
            </a:pPr>
            <a:r>
              <a:rPr lang="de-DE"/>
              <a:t>Footnote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71959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35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42800" y="1745280"/>
            <a:ext cx="8263080" cy="274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FF73373D-C86F-45A8-B871-95988838DFDA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35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42800" y="1745280"/>
            <a:ext cx="4032360" cy="274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7120" y="1745280"/>
            <a:ext cx="4032360" cy="274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A84E8AB3-8784-4478-8C82-0A50D706027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35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2BE215C0-4EAF-47A1-83CC-5D7E0A2E3E79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42800" y="577800"/>
            <a:ext cx="8263080" cy="3727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89F6078C-C9A4-4ED7-8288-D0C6E820CDB8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35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42800" y="1745280"/>
            <a:ext cx="403236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7120" y="1745280"/>
            <a:ext cx="4032360" cy="274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42800" y="3180240"/>
            <a:ext cx="403236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E9C22955-4BAE-48B0-BBE3-2F2422BA2798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35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42800" y="1745280"/>
            <a:ext cx="4032360" cy="274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7120" y="1745280"/>
            <a:ext cx="403236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7120" y="3180240"/>
            <a:ext cx="403236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A3A04687-1837-402C-89AE-ABD576BF816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35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42800" y="1745280"/>
            <a:ext cx="403236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7120" y="1745280"/>
            <a:ext cx="403236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42800" y="3180240"/>
            <a:ext cx="8263080" cy="1310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53B85627-063B-41D3-ACB4-B4941CA25580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12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7"/>
          <p:cNvPicPr/>
          <p:nvPr/>
        </p:nvPicPr>
        <p:blipFill>
          <a:blip r:embed="rId14"/>
          <a:stretch/>
        </p:blipFill>
        <p:spPr>
          <a:xfrm>
            <a:off x="0" y="0"/>
            <a:ext cx="9143640" cy="5143320"/>
          </a:xfrm>
          <a:prstGeom prst="rect">
            <a:avLst/>
          </a:prstGeom>
          <a:ln w="0">
            <a:noFill/>
          </a:ln>
        </p:spPr>
      </p:pic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42800" y="1194480"/>
            <a:ext cx="8263080" cy="1790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ctr">
              <a:lnSpc>
                <a:spcPts val="3563"/>
              </a:lnSpc>
              <a:buNone/>
            </a:pPr>
            <a:r>
              <a:rPr lang="en-US" sz="3600" b="0" strike="noStrike" cap="all" spc="-1">
                <a:solidFill>
                  <a:srgbClr val="FFFFFF"/>
                </a:solidFill>
                <a:latin typeface="Arial"/>
                <a:ea typeface="Arial"/>
              </a:rPr>
              <a:t>Add Title</a:t>
            </a:r>
            <a:endParaRPr lang="en-US" sz="3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sldNum" idx="1"/>
          </p:nvPr>
        </p:nvSpPr>
        <p:spPr>
          <a:xfrm>
            <a:off x="8745480" y="52560"/>
            <a:ext cx="289080" cy="1695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ts val="1239"/>
              </a:lnSpc>
              <a:buNone/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ts val="1239"/>
              </a:lnSpc>
              <a:buNone/>
            </a:pPr>
            <a:fld id="{12F6E0BD-5CC6-484D-A3A1-90E7C1E207FE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‹#›</a:t>
            </a:fld>
            <a:endParaRPr lang="en-US" sz="800" b="0" strike="noStrike" spc="-1">
              <a:latin typeface="Times New Roman"/>
            </a:endParaRPr>
          </a:p>
        </p:txBody>
      </p:sp>
      <p:pic>
        <p:nvPicPr>
          <p:cNvPr id="3" name="Grafik 15"/>
          <p:cNvPicPr/>
          <p:nvPr/>
        </p:nvPicPr>
        <p:blipFill>
          <a:blip r:embed="rId15"/>
          <a:stretch/>
        </p:blipFill>
        <p:spPr>
          <a:xfrm>
            <a:off x="130320" y="95760"/>
            <a:ext cx="447480" cy="17964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ts val="1389"/>
              </a:lnSpc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lnSpc>
                <a:spcPts val="1389"/>
              </a:lnSpc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</a:rPr>
              <a:t>Second Outline Level</a:t>
            </a:r>
          </a:p>
          <a:p>
            <a:pPr marL="1296000" lvl="2" indent="-288000">
              <a:lnSpc>
                <a:spcPts val="1389"/>
              </a:lnSpc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</a:rPr>
              <a:t>Third Outline Level</a:t>
            </a:r>
          </a:p>
          <a:p>
            <a:pPr marL="1728000" lvl="3" indent="-216000">
              <a:lnSpc>
                <a:spcPts val="1389"/>
              </a:lnSpc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</a:rPr>
              <a:t>Fourth Outline Level</a:t>
            </a:r>
          </a:p>
          <a:p>
            <a:pPr marL="2160000" lvl="4" indent="-216000">
              <a:lnSpc>
                <a:spcPts val="1389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F124A"/>
                </a:solidFill>
                <a:latin typeface="Arial"/>
              </a:rPr>
              <a:t>Fifth Outline Level</a:t>
            </a:r>
          </a:p>
          <a:p>
            <a:pPr marL="2592000" lvl="5" indent="-216000">
              <a:lnSpc>
                <a:spcPts val="1389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F124A"/>
                </a:solidFill>
                <a:latin typeface="Arial"/>
              </a:rPr>
              <a:t>Sixth Outline Level</a:t>
            </a:r>
          </a:p>
          <a:p>
            <a:pPr marL="3024000" lvl="6" indent="-216000">
              <a:lnSpc>
                <a:spcPts val="1389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F124A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hteck 3"/>
          <p:cNvSpPr/>
          <p:nvPr/>
        </p:nvSpPr>
        <p:spPr>
          <a:xfrm>
            <a:off x="0" y="0"/>
            <a:ext cx="9143640" cy="3596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2" name="Grafik 16"/>
          <p:cNvPicPr/>
          <p:nvPr/>
        </p:nvPicPr>
        <p:blipFill>
          <a:blip r:embed="rId15"/>
          <a:stretch/>
        </p:blipFill>
        <p:spPr>
          <a:xfrm>
            <a:off x="109080" y="90000"/>
            <a:ext cx="447480" cy="179640"/>
          </a:xfrm>
          <a:prstGeom prst="rect">
            <a:avLst/>
          </a:prstGeom>
          <a:ln w="0">
            <a:noFill/>
          </a:ln>
        </p:spPr>
      </p:pic>
      <p:sp>
        <p:nvSpPr>
          <p:cNvPr id="43" name="PlaceHolder 1"/>
          <p:cNvSpPr>
            <a:spLocks noGrp="1"/>
          </p:cNvSpPr>
          <p:nvPr>
            <p:ph type="sldNum" idx="2"/>
          </p:nvPr>
        </p:nvSpPr>
        <p:spPr>
          <a:xfrm>
            <a:off x="8745480" y="95040"/>
            <a:ext cx="289080" cy="1695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ts val="1239"/>
              </a:lnSpc>
              <a:buNone/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ts val="1239"/>
              </a:lnSpc>
              <a:buNone/>
            </a:pPr>
            <a:fld id="{741E946C-2DD7-433D-9B8C-B8E225BDA41D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‹#›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442800" y="1404720"/>
            <a:ext cx="4022640" cy="2120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ts val="1389"/>
              </a:lnSpc>
              <a:buNone/>
              <a:tabLst>
                <a:tab pos="0" algn="l"/>
              </a:tabLst>
            </a:pPr>
            <a:r>
              <a:rPr lang="en-US" sz="1400" b="1" strike="noStrike" spc="-1">
                <a:solidFill>
                  <a:srgbClr val="0F124A"/>
                </a:solidFill>
                <a:latin typeface="Arial"/>
                <a:ea typeface="Arial"/>
              </a:rPr>
              <a:t>Add Subtitle</a:t>
            </a:r>
            <a:endParaRPr lang="en-US" sz="14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442800" y="1745640"/>
            <a:ext cx="8263080" cy="27468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ts val="1950"/>
              </a:lnSpc>
              <a:buNone/>
              <a:tabLst>
                <a:tab pos="0" algn="l"/>
              </a:tabLst>
            </a:pPr>
            <a:r>
              <a:rPr lang="en-US" sz="1600" b="0" strike="noStrike" spc="-1">
                <a:solidFill>
                  <a:srgbClr val="0F124A"/>
                </a:solidFill>
                <a:latin typeface="Arial"/>
                <a:ea typeface="Arial"/>
              </a:rPr>
              <a:t>First Level (Running Text)</a:t>
            </a:r>
            <a:endParaRPr lang="en-US" sz="1600" b="0" strike="noStrike" spc="-1">
              <a:solidFill>
                <a:srgbClr val="0F124A"/>
              </a:solidFill>
              <a:latin typeface="Arial"/>
            </a:endParaRPr>
          </a:p>
          <a:p>
            <a:pPr marL="340200" lvl="1" indent="-340200">
              <a:lnSpc>
                <a:spcPts val="1950"/>
              </a:lnSpc>
              <a:buClr>
                <a:srgbClr val="0F124A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600" b="0" strike="noStrike" spc="-1">
                <a:solidFill>
                  <a:srgbClr val="0F124A"/>
                </a:solidFill>
                <a:latin typeface="Arial"/>
                <a:ea typeface="Arial"/>
              </a:rPr>
              <a:t>Second Level</a:t>
            </a:r>
            <a:endParaRPr lang="en-US" sz="1600" b="0" strike="noStrike" spc="-1">
              <a:solidFill>
                <a:srgbClr val="0F124A"/>
              </a:solidFill>
              <a:latin typeface="Arial"/>
            </a:endParaRPr>
          </a:p>
          <a:p>
            <a:pPr marL="680400" lvl="2" indent="-340200">
              <a:lnSpc>
                <a:spcPts val="1950"/>
              </a:lnSpc>
              <a:buClr>
                <a:srgbClr val="0F124A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600" b="0" strike="noStrike" spc="-1">
                <a:solidFill>
                  <a:srgbClr val="0F124A"/>
                </a:solidFill>
                <a:latin typeface="Arial"/>
                <a:ea typeface="Arial"/>
              </a:rPr>
              <a:t>Third Level</a:t>
            </a:r>
            <a:endParaRPr lang="en-US" sz="1600" b="0" strike="noStrike" spc="-1">
              <a:solidFill>
                <a:srgbClr val="0F124A"/>
              </a:solidFill>
              <a:latin typeface="Arial"/>
            </a:endParaRPr>
          </a:p>
          <a:p>
            <a:pPr marL="1020600" lvl="3" indent="-340200">
              <a:lnSpc>
                <a:spcPts val="1950"/>
              </a:lnSpc>
              <a:buClr>
                <a:srgbClr val="0F124A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600" b="0" strike="noStrike" spc="-1">
                <a:solidFill>
                  <a:srgbClr val="0F124A"/>
                </a:solidFill>
                <a:latin typeface="Arial"/>
                <a:ea typeface="Arial"/>
              </a:rPr>
              <a:t>Fourth Level</a:t>
            </a:r>
            <a:endParaRPr lang="en-US" sz="1600" b="0" strike="noStrike" spc="-1">
              <a:solidFill>
                <a:srgbClr val="0F124A"/>
              </a:solidFill>
              <a:latin typeface="Arial"/>
            </a:endParaRPr>
          </a:p>
          <a:p>
            <a:pPr marL="1360800" lvl="4" indent="-340200">
              <a:lnSpc>
                <a:spcPts val="1950"/>
              </a:lnSpc>
              <a:buClr>
                <a:srgbClr val="0F124A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600" b="0" strike="noStrike" spc="-1">
                <a:solidFill>
                  <a:srgbClr val="0F124A"/>
                </a:solidFill>
                <a:latin typeface="Arial"/>
                <a:ea typeface="Arial"/>
              </a:rPr>
              <a:t>Fifth Level</a:t>
            </a:r>
            <a:endParaRPr lang="en-US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ts val="2999"/>
              </a:lnSpc>
              <a:buNone/>
            </a:pPr>
            <a:r>
              <a:rPr lang="de-DE" sz="3000" b="0" strike="noStrike" spc="-1">
                <a:solidFill>
                  <a:srgbClr val="0F124A"/>
                </a:solidFill>
                <a:latin typeface="Arial"/>
                <a:ea typeface="Arial"/>
              </a:rPr>
              <a:t>Add Title</a:t>
            </a:r>
            <a:endParaRPr lang="en-US" sz="30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body"/>
          </p:nvPr>
        </p:nvSpPr>
        <p:spPr>
          <a:xfrm>
            <a:off x="442800" y="4623840"/>
            <a:ext cx="4022640" cy="3412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ts val="1012"/>
              </a:lnSpc>
              <a:buNone/>
              <a:tabLst>
                <a:tab pos="0" algn="l"/>
              </a:tabLst>
            </a:pPr>
            <a:r>
              <a:rPr lang="de-DE" sz="750" b="0" strike="noStrike" spc="-1">
                <a:solidFill>
                  <a:srgbClr val="0F124A"/>
                </a:solidFill>
                <a:latin typeface="Arial"/>
                <a:ea typeface="Arial"/>
              </a:rPr>
              <a:t>Footnote</a:t>
            </a:r>
            <a:endParaRPr lang="en-US" sz="750" b="0" strike="noStrike" spc="-1">
              <a:solidFill>
                <a:srgbClr val="0F124A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700" r:id="rId13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9509/contributions/6289585/attachments/2995407/5277333/FCC%20physics%20workshop%202025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opscience.iop.org/article/10.1088/1748-0221/19/02/T02004" TargetMode="External"/><Relationship Id="rId2" Type="http://schemas.openxmlformats.org/officeDocument/2006/relationships/hyperlink" Target="https://cds.cern.ch/record/2806400/files/IPAC2022-proceedings.pdf" TargetMode="Externa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indico.gsi.de/event/19249/contributions/82656/attachments/48844/70973/ICAP_Xcoll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442800" y="1194480"/>
            <a:ext cx="8263080" cy="1790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ctr">
              <a:lnSpc>
                <a:spcPts val="3563"/>
              </a:lnSpc>
              <a:buNone/>
            </a:pPr>
            <a:r>
              <a:rPr lang="en-US" sz="3600" b="0" strike="noStrike" cap="all" spc="-1">
                <a:solidFill>
                  <a:srgbClr val="FFFFFF"/>
                </a:solidFill>
                <a:latin typeface="Arial"/>
                <a:ea typeface="Arial"/>
              </a:rPr>
              <a:t>fcc-</a:t>
            </a:r>
            <a:r>
              <a:rPr lang="en-US" sz="3600" b="0" strike="noStrike" spc="-1">
                <a:solidFill>
                  <a:srgbClr val="FFFFFF"/>
                </a:solidFill>
                <a:latin typeface="Arial"/>
                <a:ea typeface="Arial"/>
              </a:rPr>
              <a:t>ee </a:t>
            </a:r>
            <a:r>
              <a:rPr lang="en-US" sz="3600" b="0" strike="noStrike" cap="all" spc="-1">
                <a:solidFill>
                  <a:srgbClr val="FFFFFF"/>
                </a:solidFill>
                <a:latin typeface="Arial"/>
                <a:ea typeface="Arial"/>
              </a:rPr>
              <a:t>Collimation</a:t>
            </a:r>
            <a:endParaRPr lang="en-US" sz="3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 type="subTitle"/>
          </p:nvPr>
        </p:nvSpPr>
        <p:spPr>
          <a:xfrm>
            <a:off x="442800" y="3689280"/>
            <a:ext cx="8263080" cy="7718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algn="ctr">
              <a:lnSpc>
                <a:spcPts val="1389"/>
              </a:lnSpc>
              <a:buNone/>
              <a:tabLst>
                <a:tab pos="0" algn="l"/>
              </a:tabLst>
            </a:pP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Arial"/>
              </a:rPr>
              <a:t>R. Bruce, with material from A. </a:t>
            </a:r>
            <a:r>
              <a:rPr lang="en-US" sz="1200" b="0" strike="noStrike" spc="-1" dirty="0" err="1">
                <a:solidFill>
                  <a:srgbClr val="FFFFFF"/>
                </a:solidFill>
                <a:latin typeface="Arial"/>
                <a:ea typeface="Arial"/>
              </a:rPr>
              <a:t>Abramov</a:t>
            </a: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Arial"/>
              </a:rPr>
              <a:t>, K. Andre, G. </a:t>
            </a:r>
            <a:r>
              <a:rPr lang="en-US" sz="1200" b="0" strike="noStrike" spc="-1" dirty="0" err="1">
                <a:solidFill>
                  <a:srgbClr val="FFFFFF"/>
                </a:solidFill>
                <a:latin typeface="Arial"/>
                <a:ea typeface="Arial"/>
              </a:rPr>
              <a:t>Broggi</a:t>
            </a: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Arial"/>
              </a:rPr>
              <a:t>, M. Hofer, </a:t>
            </a:r>
            <a:r>
              <a:rPr lang="en-US" sz="1200" b="0" strike="noStrike" spc="-1" dirty="0" smtClean="0">
                <a:solidFill>
                  <a:srgbClr val="FFFFFF"/>
                </a:solidFill>
                <a:latin typeface="Arial"/>
                <a:ea typeface="Arial"/>
              </a:rPr>
              <a:t>M</a:t>
            </a: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Arial"/>
              </a:rPr>
              <a:t>. </a:t>
            </a:r>
            <a:r>
              <a:rPr lang="en-US" sz="1200" b="0" strike="noStrike" spc="-1" dirty="0" err="1">
                <a:solidFill>
                  <a:srgbClr val="FFFFFF"/>
                </a:solidFill>
                <a:latin typeface="Arial"/>
                <a:ea typeface="Arial"/>
              </a:rPr>
              <a:t>Boscolo</a:t>
            </a: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Arial"/>
              </a:rPr>
              <a:t>, </a:t>
            </a:r>
            <a:endParaRPr lang="en-US" sz="1200" b="0" strike="noStrike" spc="-1" dirty="0" smtClean="0">
              <a:solidFill>
                <a:srgbClr val="FFFFFF"/>
              </a:solidFill>
              <a:latin typeface="Arial"/>
              <a:ea typeface="Arial"/>
            </a:endParaRPr>
          </a:p>
          <a:p>
            <a:pPr algn="ctr">
              <a:lnSpc>
                <a:spcPts val="1389"/>
              </a:lnSpc>
              <a:buNone/>
              <a:tabLst>
                <a:tab pos="0" algn="l"/>
              </a:tabLst>
            </a:pPr>
            <a:r>
              <a:rPr lang="en-US" sz="1200" b="0" strike="noStrike" spc="-1" dirty="0" smtClean="0">
                <a:solidFill>
                  <a:srgbClr val="FFFFFF"/>
                </a:solidFill>
                <a:latin typeface="Arial"/>
                <a:ea typeface="Arial"/>
              </a:rPr>
              <a:t>X</a:t>
            </a: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Arial"/>
              </a:rPr>
              <a:t>. </a:t>
            </a:r>
            <a:r>
              <a:rPr lang="en-US" sz="1200" b="0" strike="noStrike" spc="-1" dirty="0" err="1">
                <a:solidFill>
                  <a:srgbClr val="FFFFFF"/>
                </a:solidFill>
                <a:latin typeface="Arial"/>
                <a:ea typeface="Arial"/>
              </a:rPr>
              <a:t>Buffat</a:t>
            </a: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Arial"/>
              </a:rPr>
              <a:t>, D. </a:t>
            </a:r>
            <a:r>
              <a:rPr lang="en-US" sz="1200" b="0" strike="noStrike" spc="-1" dirty="0" err="1">
                <a:solidFill>
                  <a:srgbClr val="FFFFFF"/>
                </a:solidFill>
                <a:latin typeface="Arial"/>
                <a:ea typeface="Arial"/>
              </a:rPr>
              <a:t>Gibellieri</a:t>
            </a: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Arial"/>
              </a:rPr>
              <a:t>, A. </a:t>
            </a:r>
            <a:r>
              <a:rPr lang="en-US" sz="1200" b="0" strike="noStrike" spc="-1" dirty="0" err="1">
                <a:solidFill>
                  <a:srgbClr val="FFFFFF"/>
                </a:solidFill>
                <a:latin typeface="Arial"/>
                <a:ea typeface="Arial"/>
              </a:rPr>
              <a:t>Lechner</a:t>
            </a: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Arial"/>
              </a:rPr>
              <a:t>, G. Lerner, M. </a:t>
            </a:r>
            <a:r>
              <a:rPr lang="en-US" sz="1200" b="0" strike="noStrike" spc="-1" dirty="0" err="1">
                <a:solidFill>
                  <a:srgbClr val="FFFFFF"/>
                </a:solidFill>
                <a:latin typeface="Arial"/>
                <a:ea typeface="Arial"/>
              </a:rPr>
              <a:t>Migliorati</a:t>
            </a: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Arial"/>
              </a:rPr>
              <a:t>, </a:t>
            </a:r>
            <a:r>
              <a:rPr lang="en-US" sz="1200" b="0" strike="noStrike" spc="-1" dirty="0" smtClean="0">
                <a:solidFill>
                  <a:srgbClr val="FFFFFF"/>
                </a:solidFill>
                <a:latin typeface="Arial"/>
                <a:ea typeface="Arial"/>
              </a:rPr>
              <a:t>A</a:t>
            </a: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Arial"/>
              </a:rPr>
              <a:t>. </a:t>
            </a:r>
            <a:r>
              <a:rPr lang="en-US" sz="1200" b="0" strike="noStrike" spc="-1" dirty="0" err="1">
                <a:solidFill>
                  <a:srgbClr val="FFFFFF"/>
                </a:solidFill>
                <a:latin typeface="Arial"/>
                <a:ea typeface="Arial"/>
              </a:rPr>
              <a:t>Perillo-Marcone</a:t>
            </a: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Arial"/>
              </a:rPr>
              <a:t>, </a:t>
            </a:r>
            <a:endParaRPr lang="en-US" sz="1200" b="0" strike="noStrike" spc="-1" dirty="0" smtClean="0">
              <a:solidFill>
                <a:srgbClr val="FFFFFF"/>
              </a:solidFill>
              <a:latin typeface="Arial"/>
              <a:ea typeface="Arial"/>
            </a:endParaRPr>
          </a:p>
          <a:p>
            <a:pPr algn="ctr">
              <a:lnSpc>
                <a:spcPts val="1389"/>
              </a:lnSpc>
              <a:buNone/>
              <a:tabLst>
                <a:tab pos="0" algn="l"/>
              </a:tabLst>
            </a:pPr>
            <a:r>
              <a:rPr lang="en-US" sz="1200" b="0" strike="noStrike" spc="-1" dirty="0" smtClean="0">
                <a:solidFill>
                  <a:srgbClr val="FFFFFF"/>
                </a:solidFill>
                <a:latin typeface="Arial"/>
                <a:ea typeface="Arial"/>
              </a:rPr>
              <a:t>S</a:t>
            </a: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Arial"/>
              </a:rPr>
              <a:t>. Marin, S. </a:t>
            </a:r>
            <a:r>
              <a:rPr lang="en-US" sz="1200" b="0" strike="noStrike" spc="-1" dirty="0" err="1">
                <a:solidFill>
                  <a:srgbClr val="FFFFFF"/>
                </a:solidFill>
                <a:latin typeface="Arial"/>
                <a:ea typeface="Arial"/>
              </a:rPr>
              <a:t>Redaelli</a:t>
            </a: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Arial"/>
              </a:rPr>
              <a:t>, K. </a:t>
            </a:r>
            <a:r>
              <a:rPr lang="en-US" sz="1200" b="0" strike="noStrike" spc="-1" dirty="0" err="1">
                <a:solidFill>
                  <a:srgbClr val="FFFFFF"/>
                </a:solidFill>
                <a:latin typeface="Arial"/>
                <a:ea typeface="Arial"/>
              </a:rPr>
              <a:t>Skoufaris</a:t>
            </a: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Arial"/>
              </a:rPr>
              <a:t>, </a:t>
            </a:r>
            <a:r>
              <a:rPr lang="en-US" sz="1200" b="0" strike="noStrike" spc="-1" dirty="0" smtClean="0">
                <a:solidFill>
                  <a:srgbClr val="FFFFFF"/>
                </a:solidFill>
                <a:latin typeface="Arial"/>
                <a:ea typeface="Arial"/>
              </a:rPr>
              <a:t>F. Van der </a:t>
            </a:r>
            <a:r>
              <a:rPr lang="en-US" sz="1200" b="0" strike="noStrike" spc="-1" dirty="0" err="1" smtClean="0">
                <a:solidFill>
                  <a:srgbClr val="FFFFFF"/>
                </a:solidFill>
                <a:latin typeface="Arial"/>
                <a:ea typeface="Arial"/>
              </a:rPr>
              <a:t>Veken</a:t>
            </a:r>
            <a:r>
              <a:rPr lang="en-US" sz="1200" b="0" strike="noStrike" spc="-1" dirty="0" smtClean="0">
                <a:solidFill>
                  <a:srgbClr val="FFFFFF"/>
                </a:solidFill>
                <a:latin typeface="Arial"/>
                <a:ea typeface="Arial"/>
              </a:rPr>
              <a:t>, C</a:t>
            </a: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Arial"/>
              </a:rPr>
              <a:t>. </a:t>
            </a:r>
            <a:r>
              <a:rPr lang="en-US" sz="1200" b="0" strike="noStrike" spc="-1" dirty="0" err="1">
                <a:solidFill>
                  <a:srgbClr val="FFFFFF"/>
                </a:solidFill>
                <a:latin typeface="Arial"/>
                <a:ea typeface="Arial"/>
              </a:rPr>
              <a:t>Zannini</a:t>
            </a:r>
            <a:endParaRPr lang="en-US" sz="1200" b="0" strike="noStrike" spc="-1" dirty="0">
              <a:latin typeface="Arial"/>
            </a:endParaRPr>
          </a:p>
          <a:p>
            <a:pPr algn="ctr">
              <a:lnSpc>
                <a:spcPts val="1389"/>
              </a:lnSpc>
              <a:buNone/>
              <a:tabLst>
                <a:tab pos="0" algn="l"/>
              </a:tabLst>
            </a:pPr>
            <a:endParaRPr lang="en-US" sz="1200" b="0" strike="noStrike" spc="-1" dirty="0">
              <a:latin typeface="Arial"/>
            </a:endParaRPr>
          </a:p>
        </p:txBody>
      </p:sp>
      <p:sp>
        <p:nvSpPr>
          <p:cNvPr id="178" name="PlaceHolder 3"/>
          <p:cNvSpPr>
            <a:spLocks noGrp="1"/>
          </p:cNvSpPr>
          <p:nvPr>
            <p:ph type="sldNum" idx="10"/>
          </p:nvPr>
        </p:nvSpPr>
        <p:spPr>
          <a:xfrm>
            <a:off x="8745480" y="87480"/>
            <a:ext cx="289080" cy="1695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ts val="1239"/>
              </a:lnSpc>
              <a:buNone/>
              <a:defRPr lang="de-AT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ts val="1239"/>
              </a:lnSpc>
              <a:buNone/>
            </a:pPr>
            <a:fld id="{A25D857A-7ED3-4059-A42A-FBC186AB350F}" type="slidenum">
              <a:rPr lang="de-AT" sz="800" b="0" strike="noStrike" spc="-1">
                <a:solidFill>
                  <a:srgbClr val="FFFFFF"/>
                </a:solidFill>
                <a:latin typeface="Arial"/>
                <a:ea typeface="Arial"/>
              </a:rPr>
              <a:t>1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179" name="Textfeld 2"/>
          <p:cNvSpPr/>
          <p:nvPr/>
        </p:nvSpPr>
        <p:spPr>
          <a:xfrm>
            <a:off x="3829680" y="87480"/>
            <a:ext cx="2038320" cy="169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0000" rIns="90000" bIns="90000" anchor="t">
            <a:noAutofit/>
          </a:bodyPr>
          <a:lstStyle/>
          <a:p>
            <a:pPr>
              <a:lnSpc>
                <a:spcPts val="1239"/>
              </a:lnSpc>
              <a:buNone/>
            </a:pP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Roderik Bruce</a:t>
            </a:r>
            <a:endParaRPr lang="en-US" sz="900" b="0" strike="noStrike" spc="-1">
              <a:latin typeface="Arial"/>
            </a:endParaRPr>
          </a:p>
        </p:txBody>
      </p:sp>
      <p:sp>
        <p:nvSpPr>
          <p:cNvPr id="180" name="additional logos"/>
          <p:cNvSpPr/>
          <p:nvPr/>
        </p:nvSpPr>
        <p:spPr>
          <a:xfrm>
            <a:off x="6125040" y="87480"/>
            <a:ext cx="2547000" cy="179640"/>
          </a:xfrm>
          <a:prstGeom prst="rect">
            <a:avLst/>
          </a:prstGeom>
          <a:noFill/>
          <a:ln w="19050">
            <a:solidFill>
              <a:srgbClr val="FFFF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600" b="0" strike="noStrike" cap="all" spc="-1">
                <a:solidFill>
                  <a:srgbClr val="FFFFFF"/>
                </a:solidFill>
                <a:latin typeface="Arial"/>
                <a:ea typeface="Arial"/>
              </a:rPr>
              <a:t>Space</a:t>
            </a:r>
            <a:r>
              <a:rPr lang="en-US" sz="600" b="0" strike="noStrike" cap="all" spc="-1">
                <a:solidFill>
                  <a:srgbClr val="0000FF"/>
                </a:solidFill>
                <a:latin typeface="Arial"/>
                <a:ea typeface="Arial"/>
              </a:rPr>
              <a:t> </a:t>
            </a:r>
            <a:r>
              <a:rPr lang="en-US" sz="600" b="0" strike="noStrike" cap="all" spc="-1">
                <a:solidFill>
                  <a:srgbClr val="FFFFFF"/>
                </a:solidFill>
                <a:latin typeface="Arial"/>
                <a:ea typeface="Arial"/>
              </a:rPr>
              <a:t>for additional logos</a:t>
            </a:r>
            <a:endParaRPr lang="en-US" sz="6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87593577" name="Foliennummernplatzhalter 2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D7441ED-A8C6-5AA2-C2CC-A7A8CED21236}" type="slidenum">
              <a:rPr lang="en-US"/>
              <a:t>10</a:t>
            </a:fld>
            <a:endParaRPr lang="en-US"/>
          </a:p>
        </p:txBody>
      </p:sp>
      <p:sp>
        <p:nvSpPr>
          <p:cNvPr id="1277057103" name="Textplatzhalter 8"/>
          <p:cNvSpPr>
            <a:spLocks noGrp="1"/>
          </p:cNvSpPr>
          <p:nvPr>
            <p:ph type="body" sz="quarter" idx="12"/>
          </p:nvPr>
        </p:nvSpPr>
        <p:spPr bwMode="auto">
          <a:xfrm>
            <a:off x="111012" y="936766"/>
            <a:ext cx="4884155" cy="3830463"/>
          </a:xfr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ts val="1949"/>
              </a:lnSpc>
              <a:defRPr sz="1600"/>
            </a:lvl1pPr>
            <a:lvl2pPr marL="340199" indent="-340199">
              <a:lnSpc>
                <a:spcPts val="1949"/>
              </a:lnSpc>
              <a:defRPr sz="1600"/>
            </a:lvl2pPr>
            <a:lvl3pPr marL="680399" indent="-340199">
              <a:lnSpc>
                <a:spcPts val="1949"/>
              </a:lnSpc>
              <a:defRPr sz="1600"/>
            </a:lvl3pPr>
            <a:lvl4pPr marL="1020600" indent="-340199">
              <a:lnSpc>
                <a:spcPts val="1949"/>
              </a:lnSpc>
              <a:defRPr sz="1600"/>
            </a:lvl4pPr>
            <a:lvl5pPr marL="1360799" indent="-340199">
              <a:lnSpc>
                <a:spcPts val="1949"/>
              </a:lnSpc>
              <a:defRPr sz="1600"/>
            </a:lvl5pPr>
          </a:lstStyle>
          <a:p>
            <a:pPr marL="285750" lvl="1" indent="-28575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latin typeface="Arial"/>
                <a:ea typeface="Arial"/>
                <a:cs typeface="Arial"/>
              </a:rPr>
              <a:t>Synchrotron radiation collimators studied within the machine-detector interface (MDI) working group</a:t>
            </a:r>
          </a:p>
          <a:p>
            <a:pPr marL="680085" lvl="2" indent="-339725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sz="1100" dirty="0">
                <a:latin typeface="Arial"/>
                <a:ea typeface="Arial"/>
                <a:cs typeface="Arial"/>
              </a:rPr>
              <a:t>Meant to intercept photons, not there for beam halo collimation</a:t>
            </a:r>
          </a:p>
          <a:p>
            <a:pPr marL="680085" lvl="2" indent="-339725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sz="1100" dirty="0">
                <a:latin typeface="Arial"/>
                <a:ea typeface="Arial"/>
                <a:cs typeface="Arial"/>
              </a:rPr>
              <a:t>Nevertheless, intercept also beam losses </a:t>
            </a:r>
          </a:p>
          <a:p>
            <a:pPr marL="1020445" lvl="3" indent="-339725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sz="1100" dirty="0">
                <a:latin typeface="Arial"/>
                <a:ea typeface="Arial"/>
                <a:cs typeface="Arial"/>
              </a:rPr>
              <a:t>help the cleaning but also risk being damaged by high losses</a:t>
            </a:r>
          </a:p>
          <a:p>
            <a:pPr marL="340044" lvl="1" indent="-339725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endParaRPr lang="en-US" sz="1400" b="1" dirty="0">
              <a:latin typeface="Arial"/>
              <a:cs typeface="Arial"/>
            </a:endParaRPr>
          </a:p>
          <a:p>
            <a:pPr marL="285750" lvl="1" indent="-28575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latin typeface="Arial"/>
                <a:ea typeface="Arial"/>
                <a:cs typeface="Arial"/>
              </a:rPr>
              <a:t>Robust tertiary collimators added for protection</a:t>
            </a:r>
            <a:endParaRPr lang="en-US" sz="1400" dirty="0">
              <a:latin typeface="Arial"/>
              <a:ea typeface="Arial"/>
              <a:cs typeface="Arial"/>
            </a:endParaRPr>
          </a:p>
          <a:p>
            <a:pPr marL="680085" lvl="2" indent="-339725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sz="1100" dirty="0">
                <a:latin typeface="Arial"/>
                <a:cs typeface="Arial"/>
              </a:rPr>
              <a:t>2 robust collimators (H+V) upstream of SR collimators per IR</a:t>
            </a:r>
            <a:endParaRPr lang="en-US" sz="1100" dirty="0"/>
          </a:p>
          <a:p>
            <a:pPr marL="680085" lvl="2" indent="-339725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sz="1100" dirty="0">
                <a:latin typeface="Arial"/>
                <a:cs typeface="Arial"/>
              </a:rPr>
              <a:t>Task: Protect SR collimators and the rest of the insertion</a:t>
            </a:r>
          </a:p>
          <a:p>
            <a:pPr marL="285750" lvl="1" indent="-28575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endParaRPr lang="en-US" b="1" dirty="0">
              <a:latin typeface="Arial"/>
              <a:cs typeface="Arial"/>
            </a:endParaRPr>
          </a:p>
          <a:p>
            <a:pPr marL="285750" lvl="1" indent="-28575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latin typeface="Arial"/>
                <a:cs typeface="Arial"/>
              </a:rPr>
              <a:t>Additional </a:t>
            </a:r>
            <a:r>
              <a:rPr lang="en-US" sz="1400" b="1" dirty="0" smtClean="0">
                <a:latin typeface="Arial"/>
                <a:cs typeface="Arial"/>
              </a:rPr>
              <a:t>studies</a:t>
            </a:r>
          </a:p>
          <a:p>
            <a:pPr marL="625950" lvl="2" indent="-28575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latin typeface="Arial"/>
                <a:cs typeface="Arial"/>
              </a:rPr>
              <a:t>SR </a:t>
            </a:r>
            <a:r>
              <a:rPr lang="en-US" sz="1400" dirty="0">
                <a:latin typeface="Arial"/>
                <a:cs typeface="Arial"/>
              </a:rPr>
              <a:t>collimators </a:t>
            </a:r>
            <a:r>
              <a:rPr lang="en-US" sz="1400" dirty="0" smtClean="0">
                <a:latin typeface="Arial"/>
                <a:cs typeface="Arial"/>
              </a:rPr>
              <a:t>for </a:t>
            </a:r>
            <a:r>
              <a:rPr lang="en-US" sz="1400" dirty="0">
                <a:latin typeface="Arial"/>
                <a:cs typeface="Arial"/>
              </a:rPr>
              <a:t>reflected </a:t>
            </a:r>
            <a:r>
              <a:rPr lang="en-US" sz="1400" dirty="0" smtClean="0">
                <a:latin typeface="Arial"/>
                <a:cs typeface="Arial"/>
              </a:rPr>
              <a:t>photons</a:t>
            </a:r>
            <a:endParaRPr lang="en-US" sz="1400" dirty="0">
              <a:latin typeface="Arial"/>
              <a:cs typeface="Arial"/>
            </a:endParaRPr>
          </a:p>
          <a:p>
            <a:pPr marL="625950" lvl="2" indent="-28575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latin typeface="Arial"/>
                <a:cs typeface="Arial"/>
              </a:rPr>
              <a:t>optimization of opening (and maybe placement) of SR collimators for latest optics</a:t>
            </a:r>
          </a:p>
          <a:p>
            <a:pPr marL="625950" lvl="2" indent="-28575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solidFill>
                  <a:srgbClr val="FF0000"/>
                </a:solidFill>
                <a:latin typeface="Arial"/>
                <a:cs typeface="Arial"/>
              </a:rPr>
              <a:t>Organization of work: who should continue studies? </a:t>
            </a:r>
            <a:endParaRPr lang="en-US" sz="1400" dirty="0">
              <a:solidFill>
                <a:srgbClr val="FF0000"/>
              </a:solidFill>
            </a:endParaRPr>
          </a:p>
          <a:p>
            <a:pPr marL="261620" lvl="1" indent="-261620">
              <a:lnSpc>
                <a:spcPts val="1948"/>
              </a:lnSpc>
              <a:defRPr/>
            </a:pPr>
            <a:endParaRPr lang="en-US" b="1" dirty="0">
              <a:latin typeface="Arial"/>
              <a:cs typeface="Arial"/>
            </a:endParaRPr>
          </a:p>
        </p:txBody>
      </p:sp>
      <p:sp>
        <p:nvSpPr>
          <p:cNvPr id="1079028723" name="Titel 1"/>
          <p:cNvSpPr>
            <a:spLocks noGrp="1"/>
          </p:cNvSpPr>
          <p:nvPr>
            <p:ph type="title"/>
          </p:nvPr>
        </p:nvSpPr>
        <p:spPr bwMode="auto">
          <a:xfrm>
            <a:off x="437785" y="347193"/>
            <a:ext cx="8263350" cy="563744"/>
          </a:xfrm>
          <a:prstGeom prst="rect">
            <a:avLst/>
          </a:prstGeom>
        </p:spPr>
        <p:txBody>
          <a:bodyPr/>
          <a:lstStyle/>
          <a:p>
            <a:pPr>
              <a:lnSpc>
                <a:spcPts val="2998"/>
              </a:lnSpc>
              <a:defRPr/>
            </a:pPr>
            <a:r>
              <a:rPr lang="en-US" sz="2800" dirty="0">
                <a:latin typeface="Arial"/>
                <a:ea typeface="Arial"/>
                <a:cs typeface="Arial"/>
              </a:rPr>
              <a:t>Experimental insertions</a:t>
            </a:r>
            <a:endParaRPr sz="2800" dirty="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0CF4A29B-D496-C364-D3B4-6E3EA01D1D48}"/>
              </a:ext>
            </a:extLst>
          </p:cNvPr>
          <p:cNvSpPr txBox="1"/>
          <p:nvPr/>
        </p:nvSpPr>
        <p:spPr bwMode="auto">
          <a:xfrm>
            <a:off x="5553464" y="4064754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rtl="0"/>
            <a:r>
              <a:rPr lang="en-US" sz="1200" dirty="0"/>
              <a:t>See talk by K. Andre at</a:t>
            </a:r>
            <a:r>
              <a:rPr lang="en-US" sz="1600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 </a:t>
            </a:r>
            <a:r>
              <a:rPr lang="en-US" sz="1200" b="0" i="0" dirty="0">
                <a:effectLst/>
                <a:latin typeface="Segoe UI" panose="020B0502040204020203" pitchFamily="34" charset="0"/>
                <a:hlinkClick r:id="rId3" tooltip="https://indico.cern.ch/event/1439509/contributions/6289585/attachments/2995407/5277333/FCC%20physics%20workshop%202025.pdf"/>
              </a:rPr>
              <a:t>FCC Physics Workshop 2025</a:t>
            </a:r>
            <a:endParaRPr lang="en-US" sz="1100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28B1B364-F090-64E2-2B18-FF853AC352C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924"/>
          <a:stretch/>
        </p:blipFill>
        <p:spPr>
          <a:xfrm>
            <a:off x="5220072" y="1043992"/>
            <a:ext cx="3669967" cy="2893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150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>
            <a:extLst>
              <a:ext uri="{FF2B5EF4-FFF2-40B4-BE49-F238E27FC236}">
                <a16:creationId xmlns="" xmlns:a16="http://schemas.microsoft.com/office/drawing/2014/main" id="{6D8A2479-8C5B-DF90-4C55-3DD851467A6D}"/>
              </a:ext>
            </a:extLst>
          </p:cNvPr>
          <p:cNvSpPr txBox="1"/>
          <p:nvPr/>
        </p:nvSpPr>
        <p:spPr>
          <a:xfrm>
            <a:off x="99134" y="921164"/>
            <a:ext cx="8963662" cy="1290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8443" indent="-261620" defTabSz="685800">
              <a:lnSpc>
                <a:spcPts val="1948"/>
              </a:lnSpc>
              <a:buFont typeface="Arial"/>
              <a:buChar char="•"/>
              <a:defRPr/>
            </a:pPr>
            <a:r>
              <a:rPr lang="it-IT" sz="1600" b="1" dirty="0">
                <a:latin typeface="Arial"/>
                <a:cs typeface="Arial"/>
              </a:rPr>
              <a:t>FCC-ee presents unique requirements for collimation simulations</a:t>
            </a:r>
          </a:p>
          <a:p>
            <a:pPr marL="600075" lvl="1" indent="-261620" defTabSz="685800">
              <a:lnSpc>
                <a:spcPts val="1948"/>
              </a:lnSpc>
              <a:buFont typeface="Arial"/>
              <a:buChar char="•"/>
              <a:defRPr/>
            </a:pPr>
            <a:r>
              <a:rPr lang="it-IT" sz="1400" dirty="0">
                <a:solidFill>
                  <a:srgbClr val="FF0000"/>
                </a:solidFill>
                <a:latin typeface="Arial"/>
                <a:cs typeface="Arial"/>
              </a:rPr>
              <a:t>Multi-turn tracking in 90+ km beamline including electron/positron-matter interactions, synchrotron radiation and tapering, strong sextupoles, strong beam-beam effects, crab waist</a:t>
            </a:r>
          </a:p>
          <a:p>
            <a:pPr marL="600075" lvl="1" indent="-261620" defTabSz="685800">
              <a:lnSpc>
                <a:spcPts val="1948"/>
              </a:lnSpc>
              <a:buFont typeface="Arial"/>
              <a:buChar char="•"/>
              <a:defRPr/>
            </a:pPr>
            <a:r>
              <a:rPr lang="it-IT" sz="1400" dirty="0">
                <a:latin typeface="Arial"/>
                <a:cs typeface="Arial"/>
              </a:rPr>
              <a:t>Specific beam loss mechanisms: Touschek, beam-gas, spent beam, dynamic failures</a:t>
            </a:r>
          </a:p>
          <a:p>
            <a:pPr marL="600075" lvl="1" indent="-261620" defTabSz="685800">
              <a:lnSpc>
                <a:spcPts val="1948"/>
              </a:lnSpc>
              <a:buFont typeface="Arial"/>
              <a:buChar char="•"/>
              <a:defRPr/>
            </a:pPr>
            <a:r>
              <a:rPr lang="it-IT" sz="1400" dirty="0">
                <a:latin typeface="Arial"/>
                <a:cs typeface="Arial"/>
              </a:rPr>
              <a:t>No existing code had all required features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="" xmlns:a16="http://schemas.microsoft.com/office/drawing/2014/main" id="{45633F51-ABB3-61F8-546C-A278E1614EC5}"/>
              </a:ext>
            </a:extLst>
          </p:cNvPr>
          <p:cNvSpPr txBox="1"/>
          <p:nvPr/>
        </p:nvSpPr>
        <p:spPr>
          <a:xfrm>
            <a:off x="99134" y="2381463"/>
            <a:ext cx="8146232" cy="10284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indent="-257175" defTabSz="514295">
              <a:lnSpc>
                <a:spcPts val="1875"/>
              </a:lnSpc>
              <a:buFont typeface="Arial" panose="020B0604020202020204" pitchFamily="34" charset="0"/>
              <a:buChar char="•"/>
              <a:defRPr/>
            </a:pPr>
            <a:r>
              <a:rPr lang="it-IT" sz="1600" b="1" dirty="0">
                <a:latin typeface="Arial"/>
                <a:cs typeface="Arial"/>
              </a:rPr>
              <a:t>Xsuite + BDSIM (Geant4) coupling developed to include all relevant effects</a:t>
            </a:r>
          </a:p>
          <a:p>
            <a:pPr marL="628650" lvl="1" indent="-285750" defTabSz="514295">
              <a:lnSpc>
                <a:spcPts val="1800"/>
              </a:lnSpc>
              <a:buFont typeface="Arial" panose="020B0604020202020204" pitchFamily="34" charset="0"/>
              <a:buChar char="•"/>
              <a:defRPr/>
            </a:pPr>
            <a:r>
              <a:rPr lang="it-IT" sz="1400" dirty="0">
                <a:latin typeface="Arial"/>
                <a:cs typeface="Arial"/>
              </a:rPr>
              <a:t>See A. Abramov, </a:t>
            </a:r>
            <a:r>
              <a:rPr lang="it-IT" sz="1400" dirty="0">
                <a:latin typeface="Arial"/>
                <a:cs typeface="Arial"/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IPAC’22 paper</a:t>
            </a:r>
            <a:r>
              <a:rPr lang="it-IT" sz="1400" dirty="0">
                <a:latin typeface="Arial"/>
                <a:cs typeface="Arial"/>
              </a:rPr>
              <a:t>, </a:t>
            </a:r>
            <a:r>
              <a:rPr lang="it-IT" sz="1400" dirty="0">
                <a:latin typeface="Arial"/>
                <a:cs typeface="Arial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JINST paper</a:t>
            </a:r>
            <a:r>
              <a:rPr lang="it-IT" sz="1400" dirty="0">
                <a:latin typeface="Arial"/>
                <a:cs typeface="Arial"/>
              </a:rPr>
              <a:t>)</a:t>
            </a:r>
          </a:p>
          <a:p>
            <a:pPr marL="628650" lvl="1" indent="-285750" defTabSz="514295">
              <a:lnSpc>
                <a:spcPts val="1800"/>
              </a:lnSpc>
              <a:buFont typeface="Arial" panose="020B0604020202020204" pitchFamily="34" charset="0"/>
              <a:buChar char="•"/>
              <a:defRPr/>
            </a:pPr>
            <a:r>
              <a:rPr lang="it-IT" sz="1400" dirty="0">
                <a:latin typeface="Arial"/>
                <a:cs typeface="Arial"/>
              </a:rPr>
              <a:t>Benchmarked against other simulation codes and measured data from proton machines</a:t>
            </a:r>
          </a:p>
          <a:p>
            <a:pPr marL="628650" lvl="1" indent="-285750" defTabSz="514295">
              <a:lnSpc>
                <a:spcPts val="1800"/>
              </a:lnSpc>
              <a:buFont typeface="Arial" panose="020B0604020202020204" pitchFamily="34" charset="0"/>
              <a:buChar char="•"/>
              <a:defRPr/>
            </a:pPr>
            <a:r>
              <a:rPr lang="it-IT" sz="1400" dirty="0">
                <a:latin typeface="Arial"/>
                <a:cs typeface="Arial"/>
              </a:rPr>
              <a:t>Xsuite-FLUKA coupling being set up (see F. Van der Veken, </a:t>
            </a:r>
            <a:r>
              <a:rPr lang="it-IT" sz="1400" dirty="0">
                <a:latin typeface="Arial"/>
                <a:cs typeface="Arial"/>
                <a:hlinkClick r:id="rId4"/>
              </a:rPr>
              <a:t>talk at ICAP’24</a:t>
            </a:r>
            <a:r>
              <a:rPr lang="it-IT" sz="1400" dirty="0" smtClean="0">
                <a:latin typeface="Arial"/>
                <a:cs typeface="Arial"/>
              </a:rPr>
              <a:t>)</a:t>
            </a:r>
            <a:endParaRPr lang="it-IT" sz="1400" dirty="0">
              <a:latin typeface="Arial"/>
              <a:cs typeface="Arial"/>
            </a:endParaRPr>
          </a:p>
        </p:txBody>
      </p:sp>
      <p:sp>
        <p:nvSpPr>
          <p:cNvPr id="14" name="Segnaposto numero diapositiva 13">
            <a:extLst>
              <a:ext uri="{FF2B5EF4-FFF2-40B4-BE49-F238E27FC236}">
                <a16:creationId xmlns="" xmlns:a16="http://schemas.microsoft.com/office/drawing/2014/main" id="{693BBF74-C7F0-FD0C-3091-42524290E3B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11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7" name="Titel 1">
            <a:extLst>
              <a:ext uri="{FF2B5EF4-FFF2-40B4-BE49-F238E27FC236}">
                <a16:creationId xmlns="" xmlns:a16="http://schemas.microsoft.com/office/drawing/2014/main" id="{2FB2E252-133D-3988-1AA7-ACECC2E16CE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35030" y="416441"/>
            <a:ext cx="8263350" cy="563744"/>
          </a:xfrm>
          <a:prstGeom prst="rect">
            <a:avLst/>
          </a:prstGeom>
        </p:spPr>
        <p:txBody>
          <a:bodyPr/>
          <a:lstStyle/>
          <a:p>
            <a:pPr>
              <a:lnSpc>
                <a:spcPts val="2998"/>
              </a:lnSpc>
              <a:defRPr/>
            </a:pPr>
            <a:r>
              <a:rPr lang="en-US" sz="2800" b="0" i="0" u="none" strike="noStrike" cap="none" spc="0" dirty="0">
                <a:latin typeface="Arial"/>
                <a:ea typeface="Arial"/>
                <a:cs typeface="Arial"/>
              </a:rPr>
              <a:t>Code development</a:t>
            </a:r>
            <a:endParaRPr sz="2800" dirty="0"/>
          </a:p>
        </p:txBody>
      </p:sp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43460ADD-8A89-BFD1-979C-3423B06DD5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97" y="3757442"/>
            <a:ext cx="4507503" cy="105057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D8927ABE-ED75-C35E-DDA1-0BFDF367DB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8023" y="3499579"/>
            <a:ext cx="4291479" cy="1527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311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>
            <a:extLst>
              <a:ext uri="{FF2B5EF4-FFF2-40B4-BE49-F238E27FC236}">
                <a16:creationId xmlns="" xmlns:a16="http://schemas.microsoft.com/office/drawing/2014/main" id="{6D8A2479-8C5B-DF90-4C55-3DD851467A6D}"/>
              </a:ext>
            </a:extLst>
          </p:cNvPr>
          <p:cNvSpPr txBox="1"/>
          <p:nvPr/>
        </p:nvSpPr>
        <p:spPr>
          <a:xfrm>
            <a:off x="99135" y="921164"/>
            <a:ext cx="4472866" cy="4234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8443" indent="-261620" defTabSz="685800">
              <a:lnSpc>
                <a:spcPts val="1948"/>
              </a:lnSpc>
              <a:buFont typeface="Arial"/>
              <a:buChar char="•"/>
              <a:defRPr/>
            </a:pPr>
            <a:r>
              <a:rPr lang="it-IT" sz="1200" b="1" dirty="0" smtClean="0">
                <a:latin typeface="Arial"/>
                <a:cs typeface="Arial"/>
              </a:rPr>
              <a:t>SuperKEKB is possibly the closest running machine to FCC-ee – perfect for benchmark</a:t>
            </a:r>
          </a:p>
          <a:p>
            <a:pPr marL="238443" indent="-261620" defTabSz="685800">
              <a:lnSpc>
                <a:spcPts val="1948"/>
              </a:lnSpc>
              <a:buFont typeface="Arial"/>
              <a:buChar char="•"/>
              <a:defRPr/>
            </a:pPr>
            <a:endParaRPr lang="it-IT" sz="1200" b="1" dirty="0" smtClean="0">
              <a:latin typeface="Arial"/>
              <a:cs typeface="Arial"/>
            </a:endParaRPr>
          </a:p>
          <a:p>
            <a:pPr marL="238443" indent="-261620" defTabSz="685800">
              <a:lnSpc>
                <a:spcPts val="1948"/>
              </a:lnSpc>
              <a:buFont typeface="Arial"/>
              <a:buChar char="•"/>
              <a:defRPr/>
            </a:pPr>
            <a:r>
              <a:rPr lang="it-IT" sz="1200" b="1" dirty="0" smtClean="0">
                <a:latin typeface="Arial"/>
                <a:cs typeface="Arial"/>
              </a:rPr>
              <a:t>Simulation setup</a:t>
            </a:r>
          </a:p>
          <a:p>
            <a:pPr marL="695643" lvl="1" indent="-261620" defTabSz="685800">
              <a:lnSpc>
                <a:spcPts val="1948"/>
              </a:lnSpc>
              <a:buFont typeface="Arial"/>
              <a:buChar char="•"/>
              <a:defRPr/>
            </a:pPr>
            <a:r>
              <a:rPr lang="it-IT" sz="1200" dirty="0" smtClean="0">
                <a:latin typeface="Arial"/>
                <a:cs typeface="Arial"/>
              </a:rPr>
              <a:t>XSuite simulation of beam losses from Touschek and beam-gas for different collimator settings, including collimator-matter interaction</a:t>
            </a:r>
          </a:p>
          <a:p>
            <a:pPr marL="695643" lvl="1" indent="-261620" defTabSz="685800">
              <a:lnSpc>
                <a:spcPts val="1948"/>
              </a:lnSpc>
              <a:buFont typeface="Arial"/>
              <a:buChar char="•"/>
              <a:defRPr/>
            </a:pPr>
            <a:r>
              <a:rPr lang="it-IT" sz="1200" dirty="0" smtClean="0">
                <a:latin typeface="Arial"/>
                <a:cs typeface="Arial"/>
              </a:rPr>
              <a:t>Simulation of response of Belle-II diamond detector</a:t>
            </a:r>
          </a:p>
          <a:p>
            <a:pPr marL="695643" lvl="1" indent="-261620" defTabSz="685800">
              <a:lnSpc>
                <a:spcPts val="1948"/>
              </a:lnSpc>
              <a:buFont typeface="Arial"/>
              <a:buChar char="•"/>
              <a:defRPr/>
            </a:pPr>
            <a:r>
              <a:rPr lang="it-IT" sz="1200" dirty="0" smtClean="0">
                <a:latin typeface="Arial"/>
                <a:cs typeface="Arial"/>
              </a:rPr>
              <a:t>Comparison with measured Belle-II background vs collimator opening</a:t>
            </a:r>
          </a:p>
          <a:p>
            <a:pPr marL="695643" lvl="1" indent="-261620" defTabSz="685800">
              <a:lnSpc>
                <a:spcPts val="1948"/>
              </a:lnSpc>
              <a:buFont typeface="Arial"/>
              <a:buChar char="•"/>
              <a:defRPr/>
            </a:pPr>
            <a:endParaRPr lang="it-IT" sz="1200" dirty="0">
              <a:latin typeface="Arial"/>
              <a:cs typeface="Arial"/>
            </a:endParaRPr>
          </a:p>
          <a:p>
            <a:pPr marL="238443" indent="-261620" defTabSz="685800">
              <a:lnSpc>
                <a:spcPts val="1948"/>
              </a:lnSpc>
              <a:buFont typeface="Arial"/>
              <a:buChar char="•"/>
              <a:defRPr/>
            </a:pPr>
            <a:r>
              <a:rPr lang="it-IT" sz="1200" b="1" dirty="0" smtClean="0">
                <a:latin typeface="Arial"/>
                <a:cs typeface="Arial"/>
              </a:rPr>
              <a:t>Results</a:t>
            </a:r>
          </a:p>
          <a:p>
            <a:pPr marL="695643" lvl="1" indent="-261620" defTabSz="685800">
              <a:lnSpc>
                <a:spcPts val="1948"/>
              </a:lnSpc>
              <a:buFont typeface="Arial"/>
              <a:buChar char="•"/>
              <a:defRPr/>
            </a:pPr>
            <a:r>
              <a:rPr lang="it-IT" sz="1200" dirty="0" smtClean="0">
                <a:latin typeface="Arial"/>
                <a:cs typeface="Arial"/>
              </a:rPr>
              <a:t>Almost perfect agreement in relative</a:t>
            </a:r>
          </a:p>
          <a:p>
            <a:pPr marL="695643" lvl="1" indent="-261620" defTabSz="685800">
              <a:lnSpc>
                <a:spcPts val="1948"/>
              </a:lnSpc>
              <a:buFont typeface="Arial"/>
              <a:buChar char="•"/>
              <a:defRPr/>
            </a:pPr>
            <a:r>
              <a:rPr lang="it-IT" sz="1200" dirty="0" smtClean="0">
                <a:latin typeface="Arial"/>
                <a:cs typeface="Arial"/>
              </a:rPr>
              <a:t>Factor 3-4 discrepancy in absolute – still excellent result, considering the complexity of the simulation and the uncertainty on inputs (e.g. pressure profile and gas composition)</a:t>
            </a:r>
            <a:endParaRPr lang="it-IT" sz="1200" dirty="0">
              <a:latin typeface="Arial"/>
              <a:cs typeface="Arial"/>
            </a:endParaRPr>
          </a:p>
        </p:txBody>
      </p:sp>
      <p:sp>
        <p:nvSpPr>
          <p:cNvPr id="14" name="Segnaposto numero diapositiva 13">
            <a:extLst>
              <a:ext uri="{FF2B5EF4-FFF2-40B4-BE49-F238E27FC236}">
                <a16:creationId xmlns="" xmlns:a16="http://schemas.microsoft.com/office/drawing/2014/main" id="{693BBF74-C7F0-FD0C-3091-42524290E3B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12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7" name="Titel 1">
            <a:extLst>
              <a:ext uri="{FF2B5EF4-FFF2-40B4-BE49-F238E27FC236}">
                <a16:creationId xmlns="" xmlns:a16="http://schemas.microsoft.com/office/drawing/2014/main" id="{2FB2E252-133D-3988-1AA7-ACECC2E16CE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35030" y="416441"/>
            <a:ext cx="8263350" cy="563744"/>
          </a:xfrm>
          <a:prstGeom prst="rect">
            <a:avLst/>
          </a:prstGeom>
        </p:spPr>
        <p:txBody>
          <a:bodyPr/>
          <a:lstStyle/>
          <a:p>
            <a:pPr>
              <a:lnSpc>
                <a:spcPts val="2998"/>
              </a:lnSpc>
              <a:defRPr/>
            </a:pPr>
            <a:r>
              <a:rPr lang="en-US" sz="2800" b="0" i="0" u="none" strike="noStrike" cap="none" spc="0" dirty="0" err="1" smtClean="0">
                <a:latin typeface="Arial"/>
                <a:ea typeface="Arial"/>
                <a:cs typeface="Arial"/>
              </a:rPr>
              <a:t>SuperKEKB</a:t>
            </a:r>
            <a:r>
              <a:rPr lang="en-US" sz="2800" b="0" i="0" u="none" strike="noStrike" cap="none" spc="0" dirty="0" smtClean="0">
                <a:latin typeface="Arial"/>
                <a:ea typeface="Arial"/>
                <a:cs typeface="Arial"/>
              </a:rPr>
              <a:t> benchmark</a:t>
            </a:r>
            <a:endParaRPr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666750"/>
            <a:ext cx="4419600" cy="1796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953492"/>
            <a:ext cx="2066925" cy="824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724150"/>
            <a:ext cx="2471905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E1E3081E-BDBF-00B7-3FD4-2E97CA9764CB}"/>
              </a:ext>
            </a:extLst>
          </p:cNvPr>
          <p:cNvSpPr txBox="1"/>
          <p:nvPr/>
        </p:nvSpPr>
        <p:spPr bwMode="auto">
          <a:xfrm>
            <a:off x="7924800" y="2419350"/>
            <a:ext cx="7793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G. </a:t>
            </a:r>
            <a:r>
              <a:rPr lang="en-US" sz="1100" i="1" dirty="0" err="1"/>
              <a:t>Broggi</a:t>
            </a:r>
            <a:endParaRPr lang="en-US" sz="1100" i="1" dirty="0"/>
          </a:p>
        </p:txBody>
      </p:sp>
    </p:spTree>
    <p:extLst>
      <p:ext uri="{BB962C8B-B14F-4D97-AF65-F5344CB8AC3E}">
        <p14:creationId xmlns:p14="http://schemas.microsoft.com/office/powerpoint/2010/main" val="66951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="" xmlns:a16="http://schemas.microsoft.com/office/drawing/2014/main" id="{47D5FAFE-583D-E060-D7BA-7ACC40FAE4AA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72012570" name="Foliennummernplatzhalter 2">
            <a:extLst>
              <a:ext uri="{FF2B5EF4-FFF2-40B4-BE49-F238E27FC236}">
                <a16:creationId xmlns="" xmlns:a16="http://schemas.microsoft.com/office/drawing/2014/main" id="{5AF28CE0-2BA2-93A8-71B2-83B681BD4F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3C6EB15-B638-6D4D-B1CD-D0E3DC2DD195}" type="slidenum">
              <a:rPr lang="en-US"/>
              <a:t>13</a:t>
            </a:fld>
            <a:endParaRPr lang="en-US"/>
          </a:p>
        </p:txBody>
      </p:sp>
      <p:sp>
        <p:nvSpPr>
          <p:cNvPr id="331323822" name="Textplatzhalter 8">
            <a:extLst>
              <a:ext uri="{FF2B5EF4-FFF2-40B4-BE49-F238E27FC236}">
                <a16:creationId xmlns="" xmlns:a16="http://schemas.microsoft.com/office/drawing/2014/main" id="{1DE7B318-B129-C43A-5725-6A3A43625D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 bwMode="auto">
          <a:xfrm>
            <a:off x="224669" y="959183"/>
            <a:ext cx="3339219" cy="1972607"/>
          </a:xfr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ts val="1949"/>
              </a:lnSpc>
              <a:defRPr sz="1600"/>
            </a:lvl1pPr>
            <a:lvl2pPr marL="340199" indent="-340199">
              <a:lnSpc>
                <a:spcPts val="1949"/>
              </a:lnSpc>
              <a:defRPr sz="1600"/>
            </a:lvl2pPr>
            <a:lvl3pPr marL="680399" indent="-340199">
              <a:lnSpc>
                <a:spcPts val="1949"/>
              </a:lnSpc>
              <a:defRPr sz="1600"/>
            </a:lvl3pPr>
            <a:lvl4pPr marL="1020600" indent="-340199">
              <a:lnSpc>
                <a:spcPts val="1949"/>
              </a:lnSpc>
              <a:defRPr sz="1600"/>
            </a:lvl4pPr>
            <a:lvl5pPr marL="1360799" indent="-340199">
              <a:lnSpc>
                <a:spcPts val="1949"/>
              </a:lnSpc>
              <a:defRPr sz="1600"/>
            </a:lvl5pPr>
          </a:lstStyle>
          <a:p>
            <a:pPr marL="261620" indent="-261620">
              <a:lnSpc>
                <a:spcPts val="1948"/>
              </a:lnSpc>
              <a:buFont typeface="Arial"/>
              <a:buChar char="•"/>
              <a:defRPr/>
            </a:pPr>
            <a:r>
              <a:rPr lang="en-US" sz="1400" b="1" dirty="0">
                <a:latin typeface="Arial"/>
                <a:ea typeface="Arial"/>
                <a:cs typeface="Arial"/>
              </a:rPr>
              <a:t>Beam-gas losses</a:t>
            </a:r>
            <a:endParaRPr lang="en-US" sz="1400" b="0" i="0" u="none" strike="noStrike" cap="none" spc="0" dirty="0">
              <a:latin typeface="Arial"/>
              <a:cs typeface="Arial"/>
            </a:endParaRPr>
          </a:p>
          <a:p>
            <a:pPr marL="661670" lvl="1" indent="-261620">
              <a:lnSpc>
                <a:spcPts val="1948"/>
              </a:lnSpc>
              <a:defRPr/>
            </a:pPr>
            <a:r>
              <a:rPr lang="en-US" sz="1200" dirty="0">
                <a:latin typeface="Arial"/>
                <a:cs typeface="Arial"/>
              </a:rPr>
              <a:t>Simulation of bremsstrahlung on residual gas, using pressure profile from vacuum group after 1h of conditioning</a:t>
            </a:r>
          </a:p>
          <a:p>
            <a:pPr marL="661670" lvl="1" indent="-261620">
              <a:lnSpc>
                <a:spcPts val="1948"/>
              </a:lnSpc>
              <a:defRPr/>
            </a:pPr>
            <a:r>
              <a:rPr lang="en-US" sz="1200" dirty="0">
                <a:latin typeface="Arial"/>
                <a:cs typeface="Arial"/>
              </a:rPr>
              <a:t>Rather low beam loss power expected – not problematic</a:t>
            </a:r>
            <a:endParaRPr lang="en-US" sz="1400" b="1" dirty="0"/>
          </a:p>
          <a:p>
            <a:pPr marL="661670" marR="0" lvl="1" indent="-261620" algn="l">
              <a:lnSpc>
                <a:spcPts val="1948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1400" b="0" i="0" u="none" strike="noStrike" cap="none" spc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661670" marR="0" lvl="1" indent="-261620" algn="l">
              <a:lnSpc>
                <a:spcPts val="1948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1400" b="0" i="0" u="none" strike="noStrike" cap="none" spc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661670" indent="-261620">
              <a:lnSpc>
                <a:spcPts val="1948"/>
              </a:lnSpc>
              <a:buFont typeface="Arial"/>
              <a:buChar char="•"/>
              <a:defRPr/>
            </a:pPr>
            <a:endParaRPr lang="en-US" sz="1400" dirty="0">
              <a:latin typeface="Arial"/>
              <a:cs typeface="Arial"/>
            </a:endParaRPr>
          </a:p>
        </p:txBody>
      </p:sp>
      <p:sp>
        <p:nvSpPr>
          <p:cNvPr id="314956284" name="Titel 1">
            <a:extLst>
              <a:ext uri="{FF2B5EF4-FFF2-40B4-BE49-F238E27FC236}">
                <a16:creationId xmlns="" xmlns:a16="http://schemas.microsoft.com/office/drawing/2014/main" id="{328210ED-B798-622F-C6E0-9C0E507C2DC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2798" y="396024"/>
            <a:ext cx="8263350" cy="563744"/>
          </a:xfrm>
          <a:prstGeom prst="rect">
            <a:avLst/>
          </a:prstGeom>
        </p:spPr>
        <p:txBody>
          <a:bodyPr/>
          <a:lstStyle/>
          <a:p>
            <a:pPr>
              <a:lnSpc>
                <a:spcPts val="2998"/>
              </a:lnSpc>
              <a:defRPr/>
            </a:pPr>
            <a:r>
              <a:rPr lang="en-US" sz="2800" dirty="0">
                <a:latin typeface="Arial"/>
                <a:cs typeface="Arial"/>
              </a:rPr>
              <a:t>Beam-beam and beam-gas losses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85C0FEBC-13A7-B084-7768-2EA491346E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4580" y="1131590"/>
            <a:ext cx="4994376" cy="1264447"/>
          </a:xfrm>
          <a:prstGeom prst="rect">
            <a:avLst/>
          </a:prstGeom>
        </p:spPr>
      </p:pic>
      <p:sp>
        <p:nvSpPr>
          <p:cNvPr id="7" name="Textplatzhalter 8">
            <a:extLst>
              <a:ext uri="{FF2B5EF4-FFF2-40B4-BE49-F238E27FC236}">
                <a16:creationId xmlns="" xmlns:a16="http://schemas.microsoft.com/office/drawing/2014/main" id="{2F52B284-3A05-E365-ED64-A0CC228E3961}"/>
              </a:ext>
            </a:extLst>
          </p:cNvPr>
          <p:cNvSpPr txBox="1">
            <a:spLocks/>
          </p:cNvSpPr>
          <p:nvPr/>
        </p:nvSpPr>
        <p:spPr bwMode="auto">
          <a:xfrm>
            <a:off x="205644" y="2643758"/>
            <a:ext cx="3798936" cy="41232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685800">
              <a:lnSpc>
                <a:spcPts val="1949"/>
              </a:lnSpc>
              <a:spcBef>
                <a:spcPts val="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199" indent="-340199" algn="l" defTabSz="685800">
              <a:lnSpc>
                <a:spcPts val="1949"/>
              </a:lnSpc>
              <a:spcBef>
                <a:spcPts val="0"/>
              </a:spcBef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399" indent="-340199" algn="l" defTabSz="685800">
              <a:lnSpc>
                <a:spcPts val="1949"/>
              </a:lnSpc>
              <a:spcBef>
                <a:spcPts val="0"/>
              </a:spcBef>
              <a:buSzPct val="100000"/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199" algn="l" defTabSz="685800">
              <a:lnSpc>
                <a:spcPts val="1949"/>
              </a:lnSpc>
              <a:spcBef>
                <a:spcPts val="0"/>
              </a:spcBef>
              <a:buSzPct val="100000"/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799" indent="-340199" algn="l" defTabSz="685800">
              <a:lnSpc>
                <a:spcPts val="1949"/>
              </a:lnSpc>
              <a:spcBef>
                <a:spcPts val="0"/>
              </a:spcBef>
              <a:buSzPct val="100000"/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61670" lvl="1" indent="-261620">
              <a:lnSpc>
                <a:spcPts val="1948"/>
              </a:lnSpc>
              <a:defRPr/>
            </a:pPr>
            <a:endParaRPr lang="en-US" sz="1200" dirty="0">
              <a:latin typeface="Arial"/>
              <a:cs typeface="Arial"/>
            </a:endParaRPr>
          </a:p>
          <a:p>
            <a:pPr marL="261620" indent="-261620">
              <a:lnSpc>
                <a:spcPts val="1948"/>
              </a:lnSpc>
              <a:buFont typeface="Arial,Sans-Serif"/>
              <a:buChar char="•"/>
              <a:defRPr/>
            </a:pPr>
            <a:r>
              <a:rPr lang="en-US" sz="1400" b="1" dirty="0">
                <a:latin typeface="Arial"/>
                <a:cs typeface="Arial"/>
              </a:rPr>
              <a:t>Spent-beam losses</a:t>
            </a:r>
            <a:endParaRPr lang="en-US" sz="1400" dirty="0">
              <a:latin typeface="Arial"/>
              <a:cs typeface="Arial"/>
            </a:endParaRPr>
          </a:p>
          <a:p>
            <a:pPr marL="661670" lvl="1" indent="-261620">
              <a:lnSpc>
                <a:spcPts val="1948"/>
              </a:lnSpc>
              <a:buFont typeface="Arial,Sans-Serif"/>
              <a:buChar char="•"/>
              <a:defRPr/>
            </a:pPr>
            <a:r>
              <a:rPr lang="en-US" sz="1200" dirty="0"/>
              <a:t>First implementation of combined collimation and beam-beam simulation, including beam-beam kicks, </a:t>
            </a:r>
            <a:r>
              <a:rPr lang="en-US" sz="1200" dirty="0" err="1"/>
              <a:t>beamstrahlung</a:t>
            </a:r>
            <a:r>
              <a:rPr lang="en-US" sz="1200" dirty="0"/>
              <a:t>, radiative Bhabha</a:t>
            </a:r>
          </a:p>
          <a:p>
            <a:pPr marL="661670" lvl="1" indent="-261620">
              <a:lnSpc>
                <a:spcPts val="1948"/>
              </a:lnSpc>
              <a:buFont typeface="Arial,Sans-Serif"/>
              <a:buChar char="•"/>
              <a:defRPr/>
            </a:pPr>
            <a:r>
              <a:rPr lang="en-US" sz="1200" dirty="0"/>
              <a:t>Simulated lifetime of 14 minutes </a:t>
            </a:r>
          </a:p>
          <a:p>
            <a:pPr marL="661670" lvl="1" indent="-261620">
              <a:lnSpc>
                <a:spcPts val="1948"/>
              </a:lnSpc>
              <a:buFont typeface="Arial,Sans-Serif"/>
              <a:buChar char="•"/>
              <a:defRPr/>
            </a:pPr>
            <a:r>
              <a:rPr lang="en-US" sz="1200" dirty="0"/>
              <a:t>Affected particles mainly lost downstream of experiments – do we need physics debris collimators? </a:t>
            </a:r>
          </a:p>
          <a:p>
            <a:pPr marL="321471" indent="-261620">
              <a:lnSpc>
                <a:spcPts val="1948"/>
              </a:lnSpc>
              <a:defRPr/>
            </a:pPr>
            <a:r>
              <a:rPr lang="en-US" sz="1200" dirty="0">
                <a:latin typeface="Arial"/>
                <a:cs typeface="Arial"/>
              </a:rPr>
              <a:t> </a:t>
            </a:r>
          </a:p>
          <a:p>
            <a:pPr marL="60325">
              <a:lnSpc>
                <a:spcPts val="1948"/>
              </a:lnSpc>
              <a:defRPr/>
            </a:pPr>
            <a:endParaRPr lang="en-US" sz="1400" b="1" dirty="0"/>
          </a:p>
          <a:p>
            <a:pPr marL="661670" lvl="1" indent="-261620">
              <a:lnSpc>
                <a:spcPts val="1948"/>
              </a:lnSpc>
              <a:defRPr/>
            </a:pPr>
            <a:endParaRPr lang="en-US" sz="1400" dirty="0">
              <a:latin typeface="Arial"/>
              <a:cs typeface="Arial"/>
            </a:endParaRPr>
          </a:p>
          <a:p>
            <a:pPr marL="661670" lvl="1" indent="-261620">
              <a:lnSpc>
                <a:spcPts val="1948"/>
              </a:lnSpc>
              <a:defRPr/>
            </a:pPr>
            <a:endParaRPr lang="en-US" sz="1400" dirty="0">
              <a:latin typeface="Arial"/>
              <a:cs typeface="Arial"/>
            </a:endParaRPr>
          </a:p>
          <a:p>
            <a:pPr marL="661670" indent="-261620">
              <a:lnSpc>
                <a:spcPts val="1948"/>
              </a:lnSpc>
              <a:buFont typeface="Arial"/>
              <a:buChar char="•"/>
              <a:defRPr/>
            </a:pPr>
            <a:endParaRPr lang="en-US" sz="1400" dirty="0">
              <a:latin typeface="Arial"/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AE1AC5D5-71F6-8827-0379-D9C102E8BE8B}"/>
              </a:ext>
            </a:extLst>
          </p:cNvPr>
          <p:cNvSpPr txBox="1"/>
          <p:nvPr/>
        </p:nvSpPr>
        <p:spPr bwMode="auto">
          <a:xfrm>
            <a:off x="5652120" y="843558"/>
            <a:ext cx="17139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Beam-gas loss map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AF1BCD44-FFB1-ADDE-77B6-F299BE8F67B9}"/>
              </a:ext>
            </a:extLst>
          </p:cNvPr>
          <p:cNvSpPr txBox="1"/>
          <p:nvPr/>
        </p:nvSpPr>
        <p:spPr bwMode="auto">
          <a:xfrm>
            <a:off x="5657487" y="2686589"/>
            <a:ext cx="185820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Spent beam loss map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01A4D240-09D6-8AED-DEF1-999673EAF9A4}"/>
              </a:ext>
            </a:extLst>
          </p:cNvPr>
          <p:cNvSpPr txBox="1"/>
          <p:nvPr/>
        </p:nvSpPr>
        <p:spPr bwMode="auto">
          <a:xfrm>
            <a:off x="4355976" y="1250300"/>
            <a:ext cx="8338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G. </a:t>
            </a:r>
            <a:r>
              <a:rPr lang="en-US" sz="1200" i="1" dirty="0" err="1"/>
              <a:t>Broggi</a:t>
            </a:r>
            <a:endParaRPr lang="en-US" sz="1200" i="1" dirty="0"/>
          </a:p>
        </p:txBody>
      </p:sp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45B45D61-B641-A005-2944-8C6FA49F88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76" y="2998436"/>
            <a:ext cx="4223212" cy="207942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EC7B79AB-EE26-ACA1-A30F-BE5F7D4E619C}"/>
              </a:ext>
            </a:extLst>
          </p:cNvPr>
          <p:cNvSpPr txBox="1"/>
          <p:nvPr/>
        </p:nvSpPr>
        <p:spPr bwMode="auto">
          <a:xfrm>
            <a:off x="4745425" y="3147814"/>
            <a:ext cx="8338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G. </a:t>
            </a:r>
            <a:r>
              <a:rPr lang="en-US" sz="1200" i="1" dirty="0" err="1"/>
              <a:t>Broggi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0378999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="" xmlns:a16="http://schemas.microsoft.com/office/drawing/2014/main" id="{B780CE7C-00CD-3102-E7FF-D2FD4A217931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209E6AA1-BE39-ED32-B44C-933DF76CA5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8121" y="900175"/>
            <a:ext cx="4364336" cy="15697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21942478-F326-566D-9F9C-D152C57E48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0110" y="2469933"/>
            <a:ext cx="3379645" cy="2703716"/>
          </a:xfrm>
          <a:prstGeom prst="rect">
            <a:avLst/>
          </a:prstGeom>
        </p:spPr>
      </p:pic>
      <p:sp>
        <p:nvSpPr>
          <p:cNvPr id="1972012570" name="Foliennummernplatzhalter 2">
            <a:extLst>
              <a:ext uri="{FF2B5EF4-FFF2-40B4-BE49-F238E27FC236}">
                <a16:creationId xmlns="" xmlns:a16="http://schemas.microsoft.com/office/drawing/2014/main" id="{57516491-EF9A-AE52-84A6-0962EF2920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3C6EB15-B638-6D4D-B1CD-D0E3DC2DD195}" type="slidenum">
              <a:rPr lang="en-US"/>
              <a:t>14</a:t>
            </a:fld>
            <a:endParaRPr lang="en-US"/>
          </a:p>
        </p:txBody>
      </p:sp>
      <p:sp>
        <p:nvSpPr>
          <p:cNvPr id="331323822" name="Textplatzhalter 8">
            <a:extLst>
              <a:ext uri="{FF2B5EF4-FFF2-40B4-BE49-F238E27FC236}">
                <a16:creationId xmlns="" xmlns:a16="http://schemas.microsoft.com/office/drawing/2014/main" id="{883C8906-0FF0-F669-62AE-15B2D61B039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 bwMode="auto">
          <a:xfrm>
            <a:off x="152400" y="886871"/>
            <a:ext cx="4493452" cy="4123279"/>
          </a:xfr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ts val="1949"/>
              </a:lnSpc>
              <a:defRPr sz="1600"/>
            </a:lvl1pPr>
            <a:lvl2pPr marL="340199" indent="-340199">
              <a:lnSpc>
                <a:spcPts val="1949"/>
              </a:lnSpc>
              <a:defRPr sz="1600"/>
            </a:lvl2pPr>
            <a:lvl3pPr marL="680399" indent="-340199">
              <a:lnSpc>
                <a:spcPts val="1949"/>
              </a:lnSpc>
              <a:defRPr sz="1600"/>
            </a:lvl3pPr>
            <a:lvl4pPr marL="1020600" indent="-340199">
              <a:lnSpc>
                <a:spcPts val="1949"/>
              </a:lnSpc>
              <a:defRPr sz="1600"/>
            </a:lvl4pPr>
            <a:lvl5pPr marL="1360799" indent="-340199">
              <a:lnSpc>
                <a:spcPts val="1949"/>
              </a:lnSpc>
              <a:defRPr sz="1600"/>
            </a:lvl5pPr>
          </a:lstStyle>
          <a:p>
            <a:pPr marL="321471" indent="-261620">
              <a:lnSpc>
                <a:spcPts val="1948"/>
              </a:lnSpc>
              <a:buFont typeface="Arial,Sans-Serif"/>
              <a:buChar char="•"/>
              <a:defRPr/>
            </a:pPr>
            <a:r>
              <a:rPr lang="en-US" sz="1200" b="1" dirty="0">
                <a:latin typeface="Arial"/>
                <a:cs typeface="Arial"/>
              </a:rPr>
              <a:t>Instability with a few turns risetime expected in case of damper failure</a:t>
            </a:r>
          </a:p>
          <a:p>
            <a:pPr marL="321471" indent="-261620">
              <a:lnSpc>
                <a:spcPts val="1948"/>
              </a:lnSpc>
              <a:buFont typeface="Arial,Sans-Serif"/>
              <a:buChar char="•"/>
              <a:defRPr/>
            </a:pPr>
            <a:endParaRPr lang="en-US" sz="1200" dirty="0">
              <a:latin typeface="Arial"/>
              <a:cs typeface="Arial"/>
            </a:endParaRPr>
          </a:p>
          <a:p>
            <a:pPr marL="321471" indent="-261620">
              <a:lnSpc>
                <a:spcPts val="1948"/>
              </a:lnSpc>
              <a:buFont typeface="Arial,Sans-Serif"/>
              <a:buChar char="•"/>
              <a:defRPr/>
            </a:pPr>
            <a:r>
              <a:rPr lang="en-US" sz="1200" b="1" dirty="0">
                <a:latin typeface="Arial"/>
                <a:cs typeface="Arial"/>
              </a:rPr>
              <a:t>Studied beam loss distribution resulting from coherent oscillation at different phases</a:t>
            </a:r>
          </a:p>
          <a:p>
            <a:pPr marL="661670" lvl="1" indent="-261620">
              <a:lnSpc>
                <a:spcPts val="1948"/>
              </a:lnSpc>
              <a:buFont typeface="Arial,Sans-Serif"/>
              <a:buChar char="•"/>
              <a:defRPr/>
            </a:pPr>
            <a:r>
              <a:rPr lang="en-US" sz="1200" dirty="0">
                <a:latin typeface="Arial"/>
                <a:cs typeface="Arial"/>
              </a:rPr>
              <a:t>Losses are so fast that we get primary losses on tertiary collimators</a:t>
            </a:r>
          </a:p>
          <a:p>
            <a:pPr marL="661670" lvl="1" indent="-261620">
              <a:lnSpc>
                <a:spcPts val="1948"/>
              </a:lnSpc>
              <a:buFont typeface="Arial,Sans-Serif"/>
              <a:buChar char="•"/>
              <a:defRPr/>
            </a:pPr>
            <a:r>
              <a:rPr lang="en-US" sz="1200" dirty="0">
                <a:latin typeface="Arial"/>
                <a:cs typeface="Arial"/>
              </a:rPr>
              <a:t>Could have O(10 MJ) losses on primary collimators before beam is dumped – robustness is important</a:t>
            </a:r>
            <a:r>
              <a:rPr lang="en-US" sz="1200" dirty="0" smtClean="0">
                <a:latin typeface="Arial"/>
                <a:cs typeface="Arial"/>
              </a:rPr>
              <a:t>!</a:t>
            </a:r>
          </a:p>
          <a:p>
            <a:pPr marL="661670" lvl="1" indent="-261620">
              <a:lnSpc>
                <a:spcPts val="1948"/>
              </a:lnSpc>
              <a:buFont typeface="Arial,Sans-Serif"/>
              <a:buChar char="•"/>
              <a:defRPr/>
            </a:pPr>
            <a:endParaRPr lang="en-US" sz="1200" dirty="0">
              <a:latin typeface="Arial"/>
              <a:cs typeface="Arial"/>
            </a:endParaRPr>
          </a:p>
          <a:p>
            <a:pPr marL="321471" indent="-261620">
              <a:lnSpc>
                <a:spcPts val="1948"/>
              </a:lnSpc>
              <a:buFont typeface="Arial,Sans-Serif"/>
              <a:buChar char="•"/>
              <a:defRPr/>
            </a:pPr>
            <a:r>
              <a:rPr lang="en-US" sz="1200" b="1" dirty="0" smtClean="0">
                <a:latin typeface="Arial"/>
                <a:cs typeface="Arial"/>
              </a:rPr>
              <a:t>Collimator robustness to be studied</a:t>
            </a:r>
          </a:p>
          <a:p>
            <a:pPr marL="321471" indent="-261620">
              <a:lnSpc>
                <a:spcPts val="1948"/>
              </a:lnSpc>
              <a:buFont typeface="Arial,Sans-Serif"/>
              <a:buChar char="•"/>
              <a:defRPr/>
            </a:pPr>
            <a:endParaRPr lang="en-US" sz="1200" b="1" dirty="0">
              <a:latin typeface="Arial"/>
              <a:cs typeface="Arial"/>
            </a:endParaRPr>
          </a:p>
          <a:p>
            <a:pPr marL="321471" indent="-261620">
              <a:lnSpc>
                <a:spcPts val="1948"/>
              </a:lnSpc>
              <a:buFont typeface="Arial,Sans-Serif"/>
              <a:buChar char="•"/>
              <a:defRPr/>
            </a:pPr>
            <a:r>
              <a:rPr lang="en-US" sz="1200" b="1" dirty="0" smtClean="0">
                <a:latin typeface="Arial"/>
                <a:cs typeface="Arial"/>
              </a:rPr>
              <a:t>High losses on tertiary collimators – impact on experiments to be studied</a:t>
            </a:r>
            <a:endParaRPr lang="en-US" sz="1200" b="1" dirty="0">
              <a:latin typeface="Arial"/>
              <a:cs typeface="Arial"/>
            </a:endParaRPr>
          </a:p>
          <a:p>
            <a:pPr marL="321471" indent="-261620">
              <a:lnSpc>
                <a:spcPts val="1948"/>
              </a:lnSpc>
              <a:buFont typeface="Arial,Sans-Serif"/>
              <a:buChar char="•"/>
              <a:defRPr/>
            </a:pPr>
            <a:endParaRPr lang="en-US" sz="1200" dirty="0">
              <a:latin typeface="Arial"/>
              <a:cs typeface="Arial"/>
            </a:endParaRPr>
          </a:p>
          <a:p>
            <a:pPr marL="321471" indent="-261620">
              <a:lnSpc>
                <a:spcPts val="1948"/>
              </a:lnSpc>
              <a:buFont typeface="Arial,Sans-Serif"/>
              <a:buChar char="•"/>
              <a:defRPr/>
            </a:pPr>
            <a:r>
              <a:rPr lang="en-US" sz="1200" b="1" dirty="0">
                <a:latin typeface="Arial"/>
                <a:cs typeface="Arial"/>
              </a:rPr>
              <a:t>Mitigations: </a:t>
            </a:r>
            <a:r>
              <a:rPr lang="en-US" sz="1200" dirty="0">
                <a:latin typeface="Arial"/>
                <a:cs typeface="Arial"/>
              </a:rPr>
              <a:t>Design redundant damper system so this cannot happen?</a:t>
            </a:r>
            <a:endParaRPr lang="en-US" sz="1400" dirty="0"/>
          </a:p>
          <a:p>
            <a:pPr marL="661670" marR="0" lvl="1" indent="-261620" algn="l">
              <a:lnSpc>
                <a:spcPts val="1948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1400" b="0" i="0" u="none" strike="noStrike" cap="none" spc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661670" marR="0" lvl="1" indent="-261620" algn="l">
              <a:lnSpc>
                <a:spcPts val="1948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1400" b="0" i="0" u="none" strike="noStrike" cap="none" spc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661670" indent="-261620">
              <a:lnSpc>
                <a:spcPts val="1948"/>
              </a:lnSpc>
              <a:buFont typeface="Arial"/>
              <a:buChar char="•"/>
              <a:defRPr/>
            </a:pPr>
            <a:endParaRPr lang="en-US" sz="1400" dirty="0">
              <a:latin typeface="Arial"/>
              <a:cs typeface="Arial"/>
            </a:endParaRPr>
          </a:p>
        </p:txBody>
      </p:sp>
      <p:sp>
        <p:nvSpPr>
          <p:cNvPr id="314956284" name="Titel 1">
            <a:extLst>
              <a:ext uri="{FF2B5EF4-FFF2-40B4-BE49-F238E27FC236}">
                <a16:creationId xmlns="" xmlns:a16="http://schemas.microsoft.com/office/drawing/2014/main" id="{855F883F-C3B8-3892-3A04-D70F01C6D72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2798" y="396024"/>
            <a:ext cx="8263350" cy="563744"/>
          </a:xfrm>
          <a:prstGeom prst="rect">
            <a:avLst/>
          </a:prstGeom>
        </p:spPr>
        <p:txBody>
          <a:bodyPr/>
          <a:lstStyle/>
          <a:p>
            <a:pPr>
              <a:lnSpc>
                <a:spcPts val="2998"/>
              </a:lnSpc>
              <a:defRPr/>
            </a:pPr>
            <a:r>
              <a:rPr lang="en-US" sz="2800" dirty="0">
                <a:latin typeface="Arial"/>
                <a:cs typeface="Arial"/>
              </a:rPr>
              <a:t>Losses from fast instability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E081CF3-92FB-7CAD-3A33-825FFE57963F}"/>
              </a:ext>
            </a:extLst>
          </p:cNvPr>
          <p:cNvSpPr txBox="1"/>
          <p:nvPr/>
        </p:nvSpPr>
        <p:spPr bwMode="auto">
          <a:xfrm>
            <a:off x="7514606" y="2529526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G. </a:t>
            </a:r>
            <a:r>
              <a:rPr lang="en-US" sz="1200" i="1" dirty="0" err="1"/>
              <a:t>Nigrelli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6227667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="" xmlns:a16="http://schemas.microsoft.com/office/drawing/2014/main" id="{B780CE7C-00CD-3102-E7FF-D2FD4A217931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72012570" name="Foliennummernplatzhalter 2">
            <a:extLst>
              <a:ext uri="{FF2B5EF4-FFF2-40B4-BE49-F238E27FC236}">
                <a16:creationId xmlns="" xmlns:a16="http://schemas.microsoft.com/office/drawing/2014/main" id="{57516491-EF9A-AE52-84A6-0962EF2920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3C6EB15-B638-6D4D-B1CD-D0E3DC2DD195}" type="slidenum">
              <a:rPr lang="en-US"/>
              <a:t>15</a:t>
            </a:fld>
            <a:endParaRPr lang="en-US"/>
          </a:p>
        </p:txBody>
      </p:sp>
      <p:sp>
        <p:nvSpPr>
          <p:cNvPr id="331323822" name="Textplatzhalter 8">
            <a:extLst>
              <a:ext uri="{FF2B5EF4-FFF2-40B4-BE49-F238E27FC236}">
                <a16:creationId xmlns="" xmlns:a16="http://schemas.microsoft.com/office/drawing/2014/main" id="{883C8906-0FF0-F669-62AE-15B2D61B039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 bwMode="auto">
          <a:xfrm>
            <a:off x="224669" y="1123950"/>
            <a:ext cx="4275323" cy="3958511"/>
          </a:xfr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ts val="1949"/>
              </a:lnSpc>
              <a:defRPr sz="1600"/>
            </a:lvl1pPr>
            <a:lvl2pPr marL="340199" indent="-340199">
              <a:lnSpc>
                <a:spcPts val="1949"/>
              </a:lnSpc>
              <a:defRPr sz="1600"/>
            </a:lvl2pPr>
            <a:lvl3pPr marL="680399" indent="-340199">
              <a:lnSpc>
                <a:spcPts val="1949"/>
              </a:lnSpc>
              <a:defRPr sz="1600"/>
            </a:lvl3pPr>
            <a:lvl4pPr marL="1020600" indent="-340199">
              <a:lnSpc>
                <a:spcPts val="1949"/>
              </a:lnSpc>
              <a:defRPr sz="1600"/>
            </a:lvl4pPr>
            <a:lvl5pPr marL="1360799" indent="-340199">
              <a:lnSpc>
                <a:spcPts val="1949"/>
              </a:lnSpc>
              <a:defRPr sz="1600"/>
            </a:lvl5pPr>
          </a:lstStyle>
          <a:p>
            <a:pPr marL="321471" indent="-261620">
              <a:lnSpc>
                <a:spcPts val="1948"/>
              </a:lnSpc>
              <a:buFont typeface="Arial,Sans-Serif"/>
              <a:buChar char="•"/>
              <a:defRPr/>
            </a:pPr>
            <a:r>
              <a:rPr lang="en-US" sz="1400" b="1" i="0" u="none" strike="noStrike" cap="none" spc="0" dirty="0" smtClean="0">
                <a:solidFill>
                  <a:schemeClr val="tx1"/>
                </a:solidFill>
                <a:latin typeface="Arial"/>
                <a:cs typeface="Arial"/>
              </a:rPr>
              <a:t>Simulations of losses from injected beam as well as losse</a:t>
            </a:r>
            <a:r>
              <a:rPr lang="en-US" sz="1400" b="1" dirty="0" smtClean="0">
                <a:solidFill>
                  <a:schemeClr val="tx1"/>
                </a:solidFill>
                <a:latin typeface="Arial"/>
                <a:cs typeface="Arial"/>
              </a:rPr>
              <a:t>s on bumped circulating beam</a:t>
            </a:r>
          </a:p>
          <a:p>
            <a:pPr marL="321471" indent="-261620">
              <a:lnSpc>
                <a:spcPts val="1948"/>
              </a:lnSpc>
              <a:buFont typeface="Arial,Sans-Serif"/>
              <a:buChar char="•"/>
              <a:defRPr/>
            </a:pPr>
            <a:endParaRPr lang="en-US" sz="1400" b="1" i="0" u="none" strike="noStrike" cap="none" spc="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marL="321471" indent="-261620">
              <a:lnSpc>
                <a:spcPts val="1948"/>
              </a:lnSpc>
              <a:buFont typeface="Arial,Sans-Serif"/>
              <a:buChar char="•"/>
              <a:defRPr/>
            </a:pPr>
            <a:r>
              <a:rPr lang="en-US" sz="1400" b="1" dirty="0" smtClean="0">
                <a:solidFill>
                  <a:schemeClr val="tx1"/>
                </a:solidFill>
                <a:latin typeface="Arial"/>
                <a:cs typeface="Arial"/>
              </a:rPr>
              <a:t>High losses observed, but need detailed design of injection absorber</a:t>
            </a:r>
          </a:p>
          <a:p>
            <a:pPr marL="661670" lvl="1" indent="-261620">
              <a:lnSpc>
                <a:spcPts val="1948"/>
              </a:lnSpc>
              <a:buFont typeface="Arial,Sans-Serif"/>
              <a:buChar char="•"/>
              <a:defRPr/>
            </a:pPr>
            <a:r>
              <a:rPr lang="en-US" sz="1400" i="0" u="none" strike="noStrike" cap="none" spc="0" dirty="0" smtClean="0">
                <a:solidFill>
                  <a:schemeClr val="tx1"/>
                </a:solidFill>
                <a:latin typeface="Arial"/>
                <a:cs typeface="Arial"/>
              </a:rPr>
              <a:t>For now, assumed same as primary collimator – conservative</a:t>
            </a:r>
          </a:p>
          <a:p>
            <a:pPr marL="661670" lvl="1" indent="-261620">
              <a:lnSpc>
                <a:spcPts val="1948"/>
              </a:lnSpc>
              <a:buFont typeface="Arial,Sans-Serif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latin typeface="Arial"/>
                <a:cs typeface="Arial"/>
              </a:rPr>
              <a:t>High losses observed on tertiary collimators</a:t>
            </a:r>
            <a:endParaRPr lang="en-US" sz="1400" i="0" u="none" strike="noStrike" cap="none" spc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321471" indent="-261620">
              <a:lnSpc>
                <a:spcPts val="1948"/>
              </a:lnSpc>
              <a:buFont typeface="Arial,Sans-Serif"/>
              <a:buChar char="•"/>
              <a:defRPr/>
            </a:pPr>
            <a:endParaRPr lang="en-US" sz="1400" b="1" i="0" u="none" strike="noStrike" cap="none" spc="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marL="321471" indent="-261620">
              <a:lnSpc>
                <a:spcPts val="1948"/>
              </a:lnSpc>
              <a:buFont typeface="Arial,Sans-Serif"/>
              <a:buChar char="•"/>
              <a:defRPr/>
            </a:pPr>
            <a:r>
              <a:rPr lang="en-US" sz="1400" b="1" i="0" u="none" strike="noStrike" cap="none" spc="0" dirty="0" smtClean="0">
                <a:solidFill>
                  <a:schemeClr val="tx1"/>
                </a:solidFill>
                <a:latin typeface="Arial"/>
                <a:cs typeface="Arial"/>
              </a:rPr>
              <a:t>Background estimate ongoing</a:t>
            </a:r>
            <a:endParaRPr lang="en-US" b="0" i="0" u="none" strike="noStrike" cap="none" spc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661670" marR="0" lvl="1" indent="-261620" algn="l">
              <a:lnSpc>
                <a:spcPts val="1948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b="0" i="0" u="none" strike="noStrike" cap="none" spc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661670" indent="-261620">
              <a:lnSpc>
                <a:spcPts val="1948"/>
              </a:lnSpc>
              <a:buFont typeface="Arial"/>
              <a:buChar char="•"/>
              <a:defRPr/>
            </a:pPr>
            <a:endParaRPr lang="en-US" dirty="0">
              <a:latin typeface="Arial"/>
              <a:cs typeface="Arial"/>
            </a:endParaRPr>
          </a:p>
        </p:txBody>
      </p:sp>
      <p:sp>
        <p:nvSpPr>
          <p:cNvPr id="314956284" name="Titel 1">
            <a:extLst>
              <a:ext uri="{FF2B5EF4-FFF2-40B4-BE49-F238E27FC236}">
                <a16:creationId xmlns="" xmlns:a16="http://schemas.microsoft.com/office/drawing/2014/main" id="{855F883F-C3B8-3892-3A04-D70F01C6D72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2798" y="396024"/>
            <a:ext cx="8263350" cy="563744"/>
          </a:xfrm>
          <a:prstGeom prst="rect">
            <a:avLst/>
          </a:prstGeom>
        </p:spPr>
        <p:txBody>
          <a:bodyPr/>
          <a:lstStyle/>
          <a:p>
            <a:pPr>
              <a:lnSpc>
                <a:spcPts val="2998"/>
              </a:lnSpc>
              <a:defRPr/>
            </a:pPr>
            <a:r>
              <a:rPr lang="en-US" sz="2800" dirty="0" smtClean="0">
                <a:latin typeface="Arial"/>
                <a:cs typeface="Arial"/>
              </a:rPr>
              <a:t>Injection losses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032" y="3028950"/>
            <a:ext cx="4340025" cy="1653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342" y="971550"/>
            <a:ext cx="4365715" cy="1637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EE081CF3-92FB-7CAD-3A33-825FFE57963F}"/>
              </a:ext>
            </a:extLst>
          </p:cNvPr>
          <p:cNvSpPr txBox="1"/>
          <p:nvPr/>
        </p:nvSpPr>
        <p:spPr bwMode="auto">
          <a:xfrm>
            <a:off x="7514606" y="2647950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G. </a:t>
            </a:r>
            <a:r>
              <a:rPr lang="en-US" sz="1200" i="1" dirty="0" err="1"/>
              <a:t>Nigrelli</a:t>
            </a:r>
            <a:endParaRPr lang="en-US" sz="1200" i="1" dirty="0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EE081CF3-92FB-7CAD-3A33-825FFE57963F}"/>
              </a:ext>
            </a:extLst>
          </p:cNvPr>
          <p:cNvSpPr txBox="1"/>
          <p:nvPr/>
        </p:nvSpPr>
        <p:spPr bwMode="auto">
          <a:xfrm>
            <a:off x="5410200" y="618351"/>
            <a:ext cx="2486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Halo losses from circulating beam</a:t>
            </a:r>
            <a:endParaRPr lang="en-US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EE081CF3-92FB-7CAD-3A33-825FFE57963F}"/>
              </a:ext>
            </a:extLst>
          </p:cNvPr>
          <p:cNvSpPr txBox="1"/>
          <p:nvPr/>
        </p:nvSpPr>
        <p:spPr bwMode="auto">
          <a:xfrm>
            <a:off x="5638800" y="2746665"/>
            <a:ext cx="20185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Losses from injected beam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808168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535BFA8A-8F31-B8C9-2404-5E9D7F4AF1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A1DFE4-5FC5-43BD-BB7E-75EAD82B965F}" type="slidenum">
              <a:rPr lang="en-US" smtClean="0"/>
              <a:t>16</a:t>
            </a:fld>
            <a:endParaRPr lang="en-US"/>
          </a:p>
        </p:txBody>
      </p:sp>
      <p:pic>
        <p:nvPicPr>
          <p:cNvPr id="174" name="Picture 173">
            <a:extLst>
              <a:ext uri="{FF2B5EF4-FFF2-40B4-BE49-F238E27FC236}">
                <a16:creationId xmlns="" xmlns:a16="http://schemas.microsoft.com/office/drawing/2014/main" id="{7CB45AFC-B2DD-F7DA-DFD5-3C805AD39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96" y="1056224"/>
            <a:ext cx="5472608" cy="1880087"/>
          </a:xfrm>
          <a:prstGeom prst="rect">
            <a:avLst/>
          </a:prstGeom>
        </p:spPr>
      </p:pic>
      <p:sp>
        <p:nvSpPr>
          <p:cNvPr id="176" name="TextBox 175">
            <a:extLst>
              <a:ext uri="{FF2B5EF4-FFF2-40B4-BE49-F238E27FC236}">
                <a16:creationId xmlns="" xmlns:a16="http://schemas.microsoft.com/office/drawing/2014/main" id="{5AA12F74-3705-5731-96F8-2A7273D0583A}"/>
              </a:ext>
            </a:extLst>
          </p:cNvPr>
          <p:cNvSpPr txBox="1"/>
          <p:nvPr/>
        </p:nvSpPr>
        <p:spPr bwMode="auto">
          <a:xfrm>
            <a:off x="7637773" y="2739720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S. Marin et al.</a:t>
            </a:r>
          </a:p>
        </p:txBody>
      </p:sp>
      <p:pic>
        <p:nvPicPr>
          <p:cNvPr id="177" name="Content Placeholder 4" descr="A graph of a normal distribution&#10;&#10;Description automatically generated with medium confidence">
            <a:extLst>
              <a:ext uri="{FF2B5EF4-FFF2-40B4-BE49-F238E27FC236}">
                <a16:creationId xmlns="" xmlns:a16="http://schemas.microsoft.com/office/drawing/2014/main" id="{4B3FF4A4-C3DD-9029-0B47-14218EA03B38}"/>
              </a:ext>
            </a:extLst>
          </p:cNvPr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572000" y="3039802"/>
            <a:ext cx="2842905" cy="1991233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8832454-0543-91D9-1B42-214418CAEB6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6102" y="1419622"/>
            <a:ext cx="3889834" cy="381642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FLUKA model of PF set up </a:t>
            </a:r>
            <a:br>
              <a:rPr lang="en-US" sz="1400" b="1" dirty="0"/>
            </a:br>
            <a:r>
              <a:rPr lang="en-US" sz="1400" dirty="0"/>
              <a:t>(FLUKA team)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2 shower absorbers added </a:t>
            </a:r>
            <a:br>
              <a:rPr lang="en-US" sz="1400" b="1" dirty="0"/>
            </a:br>
            <a:r>
              <a:rPr lang="en-US" sz="1400" dirty="0"/>
              <a:t>to decrease energy deposited </a:t>
            </a:r>
            <a:br>
              <a:rPr lang="en-US" sz="1400" dirty="0"/>
            </a:br>
            <a:r>
              <a:rPr lang="en-US" sz="1400" dirty="0"/>
              <a:t>in vacuum chamber, tunnel, earth</a:t>
            </a:r>
            <a:endParaRPr lang="en-US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Peak energy density in primary collimator is challenging</a:t>
            </a:r>
          </a:p>
          <a:p>
            <a:pPr marL="625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Graphite could withstand about 45 impacting bunches</a:t>
            </a:r>
          </a:p>
          <a:p>
            <a:pPr marL="966150" lvl="2" indent="-285750">
              <a:buFont typeface="Arial" panose="020B0604020202020204" pitchFamily="34" charset="0"/>
              <a:buChar char="•"/>
            </a:pPr>
            <a:r>
              <a:rPr lang="en-US" sz="1200" dirty="0"/>
              <a:t>with nominal beam size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10" name="Titel 1">
            <a:extLst>
              <a:ext uri="{FF2B5EF4-FFF2-40B4-BE49-F238E27FC236}">
                <a16:creationId xmlns="" xmlns:a16="http://schemas.microsoft.com/office/drawing/2014/main" id="{855F883F-C3B8-3892-3A04-D70F01C6D72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2798" y="407806"/>
            <a:ext cx="8263350" cy="563744"/>
          </a:xfrm>
          <a:prstGeom prst="rect">
            <a:avLst/>
          </a:prstGeom>
        </p:spPr>
        <p:txBody>
          <a:bodyPr/>
          <a:lstStyle/>
          <a:p>
            <a:pPr>
              <a:lnSpc>
                <a:spcPts val="2998"/>
              </a:lnSpc>
              <a:defRPr/>
            </a:pPr>
            <a:r>
              <a:rPr lang="en-US" sz="2800" dirty="0" smtClean="0">
                <a:latin typeface="Arial"/>
                <a:cs typeface="Arial"/>
              </a:rPr>
              <a:t>Energy deposition studies in 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9246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sldNum" idx="17"/>
          </p:nvPr>
        </p:nvSpPr>
        <p:spPr>
          <a:xfrm>
            <a:off x="8745480" y="95040"/>
            <a:ext cx="289080" cy="1695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ts val="1239"/>
              </a:lnSpc>
              <a:buNone/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ts val="1239"/>
              </a:lnSpc>
              <a:buNone/>
            </a:pPr>
            <a:fld id="{C38C6648-3124-4237-82C5-4A2F35F1E4FB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17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249" name="PlaceHolder 3"/>
          <p:cNvSpPr>
            <a:spLocks noGrp="1"/>
          </p:cNvSpPr>
          <p:nvPr>
            <p:ph type="title"/>
          </p:nvPr>
        </p:nvSpPr>
        <p:spPr>
          <a:xfrm>
            <a:off x="442800" y="339480"/>
            <a:ext cx="8263080" cy="5533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ts val="2999"/>
              </a:lnSpc>
              <a:buNone/>
            </a:pPr>
            <a:r>
              <a:rPr lang="en-US" sz="3000" b="0" strike="noStrike" spc="-1" dirty="0" smtClean="0">
                <a:solidFill>
                  <a:srgbClr val="0F124A"/>
                </a:solidFill>
                <a:latin typeface="Arial"/>
                <a:ea typeface="Arial"/>
              </a:rPr>
              <a:t>Topics </a:t>
            </a:r>
            <a:r>
              <a:rPr lang="en-US" sz="30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for future work (1)</a:t>
            </a:r>
            <a:endParaRPr lang="en-US" sz="3000" b="0" strike="noStrike" spc="-1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5" name="Textplatzhalter 8">
            <a:extLst>
              <a:ext uri="{FF2B5EF4-FFF2-40B4-BE49-F238E27FC236}">
                <a16:creationId xmlns="" xmlns:a16="http://schemas.microsoft.com/office/drawing/2014/main" id="{883C8906-0FF0-F669-62AE-15B2D61B0399}"/>
              </a:ext>
            </a:extLst>
          </p:cNvPr>
          <p:cNvSpPr txBox="1">
            <a:spLocks/>
          </p:cNvSpPr>
          <p:nvPr/>
        </p:nvSpPr>
        <p:spPr bwMode="auto">
          <a:xfrm>
            <a:off x="224669" y="971550"/>
            <a:ext cx="8614531" cy="3886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ts val="1949"/>
              </a:lnSpc>
              <a:defRPr sz="1600"/>
            </a:lvl1pPr>
            <a:lvl2pPr marL="340199" indent="-340199">
              <a:lnSpc>
                <a:spcPts val="1949"/>
              </a:lnSpc>
              <a:defRPr sz="1600"/>
            </a:lvl2pPr>
            <a:lvl3pPr marL="680399" indent="-340199">
              <a:lnSpc>
                <a:spcPts val="1949"/>
              </a:lnSpc>
              <a:defRPr sz="1600"/>
            </a:lvl3pPr>
            <a:lvl4pPr marL="1020600" indent="-340199">
              <a:lnSpc>
                <a:spcPts val="1949"/>
              </a:lnSpc>
              <a:defRPr sz="1600"/>
            </a:lvl4pPr>
            <a:lvl5pPr marL="1360799" indent="-340199">
              <a:lnSpc>
                <a:spcPts val="1949"/>
              </a:lnSpc>
              <a:defRPr sz="1600"/>
            </a:lvl5pPr>
          </a:lstStyle>
          <a:p>
            <a:pPr marL="285841" indent="-285840">
              <a:lnSpc>
                <a:spcPts val="1389"/>
              </a:lnSpc>
              <a:spcBef>
                <a:spcPts val="575"/>
              </a:spcBef>
              <a:buClr>
                <a:srgbClr val="0F124A"/>
              </a:buClr>
              <a:buFont typeface="Arial"/>
              <a:buChar char="•"/>
              <a:defRPr/>
            </a:pPr>
            <a:r>
              <a:rPr lang="en-US" sz="1400" b="1" spc="-1" dirty="0">
                <a:solidFill>
                  <a:srgbClr val="0F124A"/>
                </a:solidFill>
                <a:ea typeface="Arial"/>
              </a:rPr>
              <a:t>In every new iteration of optics / layout – “continuous work”</a:t>
            </a:r>
          </a:p>
          <a:p>
            <a:pPr marL="626040" lvl="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0F124A"/>
                </a:solidFill>
                <a:ea typeface="Arial"/>
              </a:rPr>
              <a:t>Introduce collimation layout, check constraints </a:t>
            </a:r>
            <a:r>
              <a:rPr lang="en-US" sz="1200" spc="-1" dirty="0">
                <a:solidFill>
                  <a:srgbClr val="0F124A"/>
                </a:solidFill>
                <a:ea typeface="Arial"/>
              </a:rPr>
              <a:t>from </a:t>
            </a:r>
            <a:r>
              <a:rPr lang="en-US" sz="1200" spc="-1" dirty="0" smtClean="0">
                <a:solidFill>
                  <a:srgbClr val="0F124A"/>
                </a:solidFill>
                <a:ea typeface="Arial"/>
              </a:rPr>
              <a:t>collimation</a:t>
            </a:r>
          </a:p>
          <a:p>
            <a:pPr marL="966240" lvl="2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0F124A"/>
                </a:solidFill>
                <a:ea typeface="Arial"/>
              </a:rPr>
              <a:t>In present v25: need to solve issue of protection of small horizontal aperture. Impedance?</a:t>
            </a:r>
          </a:p>
          <a:p>
            <a:pPr marL="626040" lvl="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spc="-1" dirty="0">
                <a:solidFill>
                  <a:srgbClr val="0F124A"/>
                </a:solidFill>
                <a:ea typeface="Arial"/>
              </a:rPr>
              <a:t>C</a:t>
            </a:r>
            <a:r>
              <a:rPr lang="en-US" sz="1200" spc="-1" dirty="0" smtClean="0">
                <a:solidFill>
                  <a:srgbClr val="0F124A"/>
                </a:solidFill>
                <a:ea typeface="Arial"/>
              </a:rPr>
              <a:t>ollimation </a:t>
            </a:r>
            <a:r>
              <a:rPr lang="en-US" sz="1200" spc="-1" dirty="0">
                <a:solidFill>
                  <a:srgbClr val="0F124A"/>
                </a:solidFill>
                <a:ea typeface="Arial"/>
              </a:rPr>
              <a:t>optics coupled to </a:t>
            </a:r>
            <a:r>
              <a:rPr lang="en-US" sz="1200" spc="-1" dirty="0" err="1">
                <a:solidFill>
                  <a:srgbClr val="0F124A"/>
                </a:solidFill>
                <a:ea typeface="Arial"/>
              </a:rPr>
              <a:t>emittance</a:t>
            </a:r>
            <a:r>
              <a:rPr lang="en-US" sz="1200" spc="-1" dirty="0">
                <a:solidFill>
                  <a:srgbClr val="0F124A"/>
                </a:solidFill>
                <a:ea typeface="Arial"/>
              </a:rPr>
              <a:t> in non-trivial </a:t>
            </a:r>
            <a:r>
              <a:rPr lang="en-US" sz="1200" spc="-1" dirty="0" smtClean="0">
                <a:solidFill>
                  <a:srgbClr val="0F124A"/>
                </a:solidFill>
                <a:ea typeface="Arial"/>
              </a:rPr>
              <a:t>way</a:t>
            </a:r>
          </a:p>
          <a:p>
            <a:pPr marL="626040" lvl="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0F124A"/>
                </a:solidFill>
                <a:ea typeface="Arial"/>
              </a:rPr>
              <a:t>Aperture </a:t>
            </a:r>
            <a:r>
              <a:rPr lang="en-US" sz="1200" spc="-1" dirty="0">
                <a:solidFill>
                  <a:srgbClr val="0F124A"/>
                </a:solidFill>
                <a:ea typeface="Arial"/>
              </a:rPr>
              <a:t>validation and tolerances, collimation settings compatible with aperture</a:t>
            </a:r>
          </a:p>
          <a:p>
            <a:pPr marL="626040" lvl="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spc="-1" dirty="0">
                <a:solidFill>
                  <a:srgbClr val="0F124A"/>
                </a:solidFill>
                <a:ea typeface="Arial"/>
              </a:rPr>
              <a:t>For major changes, repeat key studies</a:t>
            </a:r>
          </a:p>
          <a:p>
            <a:pPr marL="626040" lvl="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spc="-1" dirty="0">
                <a:solidFill>
                  <a:srgbClr val="0F124A"/>
                </a:solidFill>
                <a:ea typeface="Arial"/>
              </a:rPr>
              <a:t>Upcoming (~September): collimation studies with LCC when lattice becomes available</a:t>
            </a:r>
          </a:p>
          <a:p>
            <a:pPr marL="626040" lvl="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kern="0" dirty="0" smtClean="0">
                <a:solidFill>
                  <a:srgbClr val="FF0000"/>
                </a:solidFill>
                <a:latin typeface="Arial"/>
                <a:cs typeface="Arial"/>
              </a:rPr>
              <a:t>Challenge: rapid optics development</a:t>
            </a:r>
          </a:p>
          <a:p>
            <a:pPr marL="321471" indent="-261620">
              <a:lnSpc>
                <a:spcPts val="1948"/>
              </a:lnSpc>
              <a:buFont typeface="Arial,Sans-Serif"/>
              <a:buChar char="•"/>
              <a:defRPr/>
            </a:pPr>
            <a:endParaRPr lang="en-US" sz="1400" b="1" kern="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marL="285841" indent="-285840">
              <a:lnSpc>
                <a:spcPts val="1389"/>
              </a:lnSpc>
              <a:spcBef>
                <a:spcPts val="575"/>
              </a:spcBef>
              <a:buClr>
                <a:srgbClr val="0F124A"/>
              </a:buClr>
              <a:buFont typeface="Arial"/>
              <a:buChar char="•"/>
              <a:defRPr/>
            </a:pPr>
            <a:r>
              <a:rPr lang="en-US" sz="1400" b="1" spc="-1" dirty="0">
                <a:solidFill>
                  <a:srgbClr val="0F124A"/>
                </a:solidFill>
                <a:ea typeface="Arial"/>
              </a:rPr>
              <a:t>Repeat key studies for </a:t>
            </a:r>
            <a:r>
              <a:rPr lang="en-US" sz="1400" b="1" spc="-1" dirty="0" err="1">
                <a:solidFill>
                  <a:srgbClr val="0F124A"/>
                </a:solidFill>
                <a:ea typeface="Arial"/>
              </a:rPr>
              <a:t>for</a:t>
            </a:r>
            <a:r>
              <a:rPr lang="en-US" sz="1400" b="1" spc="-1" dirty="0">
                <a:solidFill>
                  <a:srgbClr val="0F124A"/>
                </a:solidFill>
                <a:ea typeface="Arial"/>
              </a:rPr>
              <a:t> all operation modes (ongoing) and for B2 when available</a:t>
            </a:r>
          </a:p>
          <a:p>
            <a:pPr marL="626040" lvl="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  <a:defRPr/>
            </a:pPr>
            <a:r>
              <a:rPr lang="en-US" sz="1200" spc="-1" dirty="0">
                <a:solidFill>
                  <a:srgbClr val="0F124A"/>
                </a:solidFill>
                <a:ea typeface="Arial"/>
              </a:rPr>
              <a:t>Ongoing work to define collimation settings at each energy, trying to keep the same hardware</a:t>
            </a:r>
          </a:p>
          <a:p>
            <a:pPr marL="626040" lvl="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  <a:defRPr/>
            </a:pPr>
            <a:r>
              <a:rPr lang="en-US" sz="1200" spc="-1" dirty="0">
                <a:solidFill>
                  <a:srgbClr val="0F124A"/>
                </a:solidFill>
                <a:ea typeface="Arial"/>
              </a:rPr>
              <a:t>For now, assumed same as primary collimator – conservative</a:t>
            </a:r>
          </a:p>
          <a:p>
            <a:pPr marL="626040" lvl="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  <a:defRPr/>
            </a:pPr>
            <a:r>
              <a:rPr lang="en-US" sz="1200" spc="-1" dirty="0">
                <a:solidFill>
                  <a:srgbClr val="0F124A"/>
                </a:solidFill>
                <a:ea typeface="Arial"/>
              </a:rPr>
              <a:t>High losses observed on tertiary collimators</a:t>
            </a:r>
          </a:p>
          <a:p>
            <a:pPr marL="321471" indent="-261620">
              <a:lnSpc>
                <a:spcPts val="1948"/>
              </a:lnSpc>
              <a:buFont typeface="Arial,Sans-Serif"/>
              <a:buChar char="•"/>
              <a:defRPr/>
            </a:pPr>
            <a:endParaRPr lang="en-US" sz="1400" b="1" kern="0" dirty="0" smtClean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sldNum" idx="4294967295"/>
          </p:nvPr>
        </p:nvSpPr>
        <p:spPr>
          <a:xfrm>
            <a:off x="8745480" y="95040"/>
            <a:ext cx="289080" cy="1695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ts val="1239"/>
              </a:lnSpc>
              <a:buNone/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ts val="1239"/>
              </a:lnSpc>
              <a:buNone/>
            </a:pPr>
            <a:fld id="{C38C6648-3124-4237-82C5-4A2F35F1E4FB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18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249" name="PlaceHolder 3"/>
          <p:cNvSpPr>
            <a:spLocks noGrp="1"/>
          </p:cNvSpPr>
          <p:nvPr>
            <p:ph type="title" idx="4294967295"/>
          </p:nvPr>
        </p:nvSpPr>
        <p:spPr>
          <a:xfrm>
            <a:off x="442800" y="339480"/>
            <a:ext cx="8263080" cy="5533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ts val="2999"/>
              </a:lnSpc>
              <a:buNone/>
            </a:pPr>
            <a:r>
              <a:rPr lang="en-US" sz="3000" b="0" strike="noStrike" spc="-1" dirty="0" smtClean="0">
                <a:solidFill>
                  <a:srgbClr val="0F124A"/>
                </a:solidFill>
                <a:latin typeface="Arial"/>
                <a:ea typeface="Arial"/>
              </a:rPr>
              <a:t>Topics </a:t>
            </a:r>
            <a:r>
              <a:rPr lang="en-US" sz="30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for future work </a:t>
            </a:r>
            <a:r>
              <a:rPr lang="en-US" sz="3000" b="0" strike="noStrike" spc="-1" dirty="0" smtClean="0">
                <a:solidFill>
                  <a:srgbClr val="0F124A"/>
                </a:solidFill>
                <a:latin typeface="Arial"/>
                <a:ea typeface="Arial"/>
              </a:rPr>
              <a:t>(2)</a:t>
            </a:r>
            <a:endParaRPr lang="en-US" sz="3000" b="0" strike="noStrike" spc="-1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5" name="Textplatzhalter 8">
            <a:extLst>
              <a:ext uri="{FF2B5EF4-FFF2-40B4-BE49-F238E27FC236}">
                <a16:creationId xmlns="" xmlns:a16="http://schemas.microsoft.com/office/drawing/2014/main" id="{883C8906-0FF0-F669-62AE-15B2D61B0399}"/>
              </a:ext>
            </a:extLst>
          </p:cNvPr>
          <p:cNvSpPr txBox="1">
            <a:spLocks/>
          </p:cNvSpPr>
          <p:nvPr/>
        </p:nvSpPr>
        <p:spPr bwMode="auto">
          <a:xfrm>
            <a:off x="224669" y="971550"/>
            <a:ext cx="8614531" cy="3886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ts val="1949"/>
              </a:lnSpc>
              <a:defRPr sz="1600"/>
            </a:lvl1pPr>
            <a:lvl2pPr marL="340199" indent="-340199">
              <a:lnSpc>
                <a:spcPts val="1949"/>
              </a:lnSpc>
              <a:defRPr sz="1600"/>
            </a:lvl2pPr>
            <a:lvl3pPr marL="680399" indent="-340199">
              <a:lnSpc>
                <a:spcPts val="1949"/>
              </a:lnSpc>
              <a:defRPr sz="1600"/>
            </a:lvl3pPr>
            <a:lvl4pPr marL="1020600" indent="-340199">
              <a:lnSpc>
                <a:spcPts val="1949"/>
              </a:lnSpc>
              <a:defRPr sz="1600"/>
            </a:lvl4pPr>
            <a:lvl5pPr marL="1360799" indent="-340199">
              <a:lnSpc>
                <a:spcPts val="1949"/>
              </a:lnSpc>
              <a:defRPr sz="1600"/>
            </a:lvl5pPr>
          </a:lstStyle>
          <a:p>
            <a:pPr marL="285841" indent="-285840">
              <a:lnSpc>
                <a:spcPts val="1389"/>
              </a:lnSpc>
              <a:spcBef>
                <a:spcPts val="575"/>
              </a:spcBef>
              <a:buClr>
                <a:srgbClr val="0F124A"/>
              </a:buClr>
              <a:buFont typeface="Arial"/>
              <a:buChar char="•"/>
            </a:pPr>
            <a:r>
              <a:rPr lang="en-US" sz="1400" b="1" spc="-1" dirty="0">
                <a:solidFill>
                  <a:srgbClr val="0F124A"/>
                </a:solidFill>
                <a:ea typeface="Arial"/>
              </a:rPr>
              <a:t>Set up studies for all remaining beam loss scenarios – on a good </a:t>
            </a:r>
            <a:r>
              <a:rPr lang="en-US" sz="1400" b="1" spc="-1" dirty="0" smtClean="0">
                <a:solidFill>
                  <a:srgbClr val="0F124A"/>
                </a:solidFill>
                <a:ea typeface="Arial"/>
              </a:rPr>
              <a:t>track</a:t>
            </a:r>
          </a:p>
          <a:p>
            <a:pPr marL="601919" lvl="2" indent="-261720">
              <a:lnSpc>
                <a:spcPts val="1947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0F124A"/>
                </a:solidFill>
                <a:ea typeface="Arial"/>
              </a:rPr>
              <a:t>Injection failure, extraction failure, sudden beam loss, thermal photons, other failures. MP?</a:t>
            </a:r>
          </a:p>
          <a:p>
            <a:pPr marL="601919" lvl="2" indent="-261720">
              <a:lnSpc>
                <a:spcPts val="1947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spc="-1" dirty="0">
                <a:solidFill>
                  <a:srgbClr val="0F124A"/>
                </a:solidFill>
              </a:rPr>
              <a:t>Impact </a:t>
            </a:r>
            <a:r>
              <a:rPr lang="en-US" sz="1200" spc="-1" dirty="0" smtClean="0">
                <a:solidFill>
                  <a:srgbClr val="0F124A"/>
                </a:solidFill>
              </a:rPr>
              <a:t>distributions for realistic loss scenarios – cleaning worse at smaller impact parameters</a:t>
            </a:r>
            <a:endParaRPr lang="en-US" sz="1200" spc="-1" dirty="0" smtClean="0">
              <a:solidFill>
                <a:srgbClr val="0F124A"/>
              </a:solidFill>
              <a:ea typeface="Arial"/>
            </a:endParaRPr>
          </a:p>
          <a:p>
            <a:pPr marL="601919" lvl="2" indent="-261720">
              <a:lnSpc>
                <a:spcPts val="1947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0F124A"/>
                </a:solidFill>
                <a:ea typeface="Arial"/>
              </a:rPr>
              <a:t>Estimate halo distribution and lifetime from natural beam evolution with collimation aperture</a:t>
            </a:r>
          </a:p>
          <a:p>
            <a:pPr marL="601919" lvl="2" indent="-261720">
              <a:lnSpc>
                <a:spcPts val="1947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FF0000"/>
                </a:solidFill>
                <a:ea typeface="Arial"/>
              </a:rPr>
              <a:t>Challenge: additional inputs and/or significant work needed for some scenarios</a:t>
            </a:r>
            <a:r>
              <a:rPr lang="en-US" sz="1200" spc="-1" dirty="0" smtClean="0">
                <a:solidFill>
                  <a:srgbClr val="0F124A"/>
                </a:solidFill>
                <a:ea typeface="Arial"/>
              </a:rPr>
              <a:t>, e.g. thermal photons</a:t>
            </a:r>
          </a:p>
          <a:p>
            <a:pPr marL="601919" lvl="2" indent="-261720">
              <a:lnSpc>
                <a:spcPts val="1947"/>
              </a:lnSpc>
              <a:buClr>
                <a:srgbClr val="0F124A"/>
              </a:buClr>
              <a:buFont typeface="Arial"/>
              <a:buChar char="•"/>
            </a:pPr>
            <a:endParaRPr lang="en-US" sz="1200" spc="-1" dirty="0">
              <a:solidFill>
                <a:srgbClr val="0F124A"/>
              </a:solidFill>
              <a:ea typeface="Arial"/>
            </a:endParaRPr>
          </a:p>
          <a:p>
            <a:pPr marL="261719" lvl="1" indent="-261720">
              <a:lnSpc>
                <a:spcPts val="1947"/>
              </a:lnSpc>
              <a:buClr>
                <a:srgbClr val="0F124A"/>
              </a:buClr>
              <a:buFont typeface="Arial"/>
              <a:buChar char="•"/>
            </a:pPr>
            <a:r>
              <a:rPr lang="en-US" sz="1400" b="1" spc="-1" dirty="0" smtClean="0">
                <a:solidFill>
                  <a:srgbClr val="0F124A"/>
                </a:solidFill>
                <a:ea typeface="Arial"/>
              </a:rPr>
              <a:t>Simulate key beam losses with machine errors and corrections – need inputs</a:t>
            </a:r>
            <a:endParaRPr lang="en-US" sz="1400" b="1" spc="-1" dirty="0">
              <a:solidFill>
                <a:srgbClr val="0F124A"/>
              </a:solidFill>
              <a:ea typeface="Arial"/>
            </a:endParaRPr>
          </a:p>
          <a:p>
            <a:pPr marL="601919" lvl="2" indent="-261720">
              <a:lnSpc>
                <a:spcPts val="1947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0F124A"/>
                </a:solidFill>
                <a:ea typeface="Arial"/>
              </a:rPr>
              <a:t>Need inputs: imperfect lattices after corrections for several seeds</a:t>
            </a:r>
          </a:p>
          <a:p>
            <a:pPr marL="601919" lvl="2" indent="-261720">
              <a:lnSpc>
                <a:spcPts val="1947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0F124A"/>
                </a:solidFill>
                <a:ea typeface="Arial"/>
              </a:rPr>
              <a:t>Devise tolerances on collimator imperfections (tilt angle, flatness, optics, orbit, …)</a:t>
            </a:r>
          </a:p>
          <a:p>
            <a:pPr marL="626040" lvl="1" indent="-285840">
              <a:lnSpc>
                <a:spcPts val="1389"/>
              </a:lnSpc>
              <a:spcBef>
                <a:spcPts val="575"/>
              </a:spcBef>
              <a:buClr>
                <a:srgbClr val="0F124A"/>
              </a:buClr>
              <a:buFont typeface="Arial"/>
              <a:buChar char="•"/>
            </a:pPr>
            <a:endParaRPr lang="en-US" sz="1400" b="1" spc="-1" dirty="0">
              <a:solidFill>
                <a:srgbClr val="0F124A"/>
              </a:solidFill>
              <a:ea typeface="Arial"/>
            </a:endParaRPr>
          </a:p>
          <a:p>
            <a:pPr marL="285841" indent="-285840">
              <a:lnSpc>
                <a:spcPts val="1389"/>
              </a:lnSpc>
              <a:spcBef>
                <a:spcPts val="575"/>
              </a:spcBef>
              <a:buClr>
                <a:srgbClr val="0F124A"/>
              </a:buClr>
              <a:buFont typeface="Arial"/>
              <a:buChar char="•"/>
            </a:pPr>
            <a:r>
              <a:rPr lang="en-US" sz="1400" b="1" spc="-1" dirty="0" smtClean="0">
                <a:solidFill>
                  <a:srgbClr val="0F124A"/>
                </a:solidFill>
                <a:ea typeface="Arial"/>
              </a:rPr>
              <a:t>Dynamic/momentum aperture </a:t>
            </a:r>
            <a:r>
              <a:rPr lang="en-US" sz="1400" b="1" spc="-1" dirty="0" err="1">
                <a:solidFill>
                  <a:srgbClr val="0F124A"/>
                </a:solidFill>
                <a:ea typeface="Arial"/>
              </a:rPr>
              <a:t>vs</a:t>
            </a:r>
            <a:r>
              <a:rPr lang="en-US" sz="1400" b="1" spc="-1" dirty="0">
                <a:solidFill>
                  <a:srgbClr val="0F124A"/>
                </a:solidFill>
                <a:ea typeface="Arial"/>
              </a:rPr>
              <a:t> </a:t>
            </a:r>
            <a:r>
              <a:rPr lang="en-US" sz="1400" b="1" spc="-1" dirty="0" smtClean="0">
                <a:solidFill>
                  <a:srgbClr val="0F124A"/>
                </a:solidFill>
                <a:ea typeface="Arial"/>
              </a:rPr>
              <a:t>TCP </a:t>
            </a:r>
            <a:r>
              <a:rPr lang="en-US" sz="1400" b="1" spc="-1" dirty="0">
                <a:solidFill>
                  <a:srgbClr val="0F124A"/>
                </a:solidFill>
                <a:ea typeface="Arial"/>
              </a:rPr>
              <a:t>setting </a:t>
            </a:r>
            <a:endParaRPr lang="en-US" sz="1400" b="1" spc="-1" dirty="0" smtClean="0">
              <a:solidFill>
                <a:srgbClr val="0F124A"/>
              </a:solidFill>
              <a:ea typeface="Arial"/>
            </a:endParaRPr>
          </a:p>
          <a:p>
            <a:pPr marL="601919" lvl="2" indent="-261720">
              <a:lnSpc>
                <a:spcPts val="1947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0F124A"/>
                </a:solidFill>
                <a:ea typeface="Arial"/>
              </a:rPr>
              <a:t>TCP V outside </a:t>
            </a:r>
            <a:r>
              <a:rPr lang="en-US" sz="1200" spc="-1" dirty="0">
                <a:solidFill>
                  <a:srgbClr val="0F124A"/>
                </a:solidFill>
                <a:ea typeface="Arial"/>
              </a:rPr>
              <a:t>DA </a:t>
            </a:r>
            <a:r>
              <a:rPr lang="en-US" sz="1200" spc="-1" dirty="0">
                <a:solidFill>
                  <a:srgbClr val="0F124A"/>
                </a:solidFill>
                <a:latin typeface="Wingdings"/>
                <a:ea typeface="Arial"/>
              </a:rPr>
              <a:t></a:t>
            </a:r>
            <a:r>
              <a:rPr lang="en-US" sz="1200" spc="-1" dirty="0">
                <a:solidFill>
                  <a:srgbClr val="0F124A"/>
                </a:solidFill>
                <a:ea typeface="Arial"/>
              </a:rPr>
              <a:t> chaotic motion causes primary impacts in experimental </a:t>
            </a:r>
            <a:r>
              <a:rPr lang="en-US" sz="1200" spc="-1" dirty="0" smtClean="0">
                <a:solidFill>
                  <a:srgbClr val="0F124A"/>
                </a:solidFill>
                <a:ea typeface="Arial"/>
              </a:rPr>
              <a:t>insertions – tolerable?</a:t>
            </a:r>
            <a:endParaRPr lang="en-US" sz="1200" spc="-1" dirty="0">
              <a:solidFill>
                <a:srgbClr val="0F124A"/>
              </a:solidFill>
            </a:endParaRPr>
          </a:p>
          <a:p>
            <a:pPr marL="601919" lvl="2" indent="-261720">
              <a:lnSpc>
                <a:spcPts val="1947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0F124A"/>
                </a:solidFill>
                <a:ea typeface="Arial"/>
              </a:rPr>
              <a:t>TCP V inside DA </a:t>
            </a:r>
            <a:r>
              <a:rPr lang="en-US" sz="1200" spc="-1" dirty="0">
                <a:solidFill>
                  <a:srgbClr val="0F124A"/>
                </a:solidFill>
                <a:latin typeface="Wingdings"/>
                <a:ea typeface="Arial"/>
              </a:rPr>
              <a:t></a:t>
            </a:r>
            <a:r>
              <a:rPr lang="en-US" sz="1200" spc="-1" dirty="0">
                <a:solidFill>
                  <a:srgbClr val="0F124A"/>
                </a:solidFill>
                <a:ea typeface="Arial"/>
              </a:rPr>
              <a:t> impacts in PF, smaller spot size (bad for robustness), higher </a:t>
            </a:r>
            <a:r>
              <a:rPr lang="en-US" sz="1200" spc="-1" dirty="0" smtClean="0">
                <a:solidFill>
                  <a:srgbClr val="0F124A"/>
                </a:solidFill>
                <a:ea typeface="Arial"/>
              </a:rPr>
              <a:t>impedance</a:t>
            </a:r>
          </a:p>
          <a:p>
            <a:pPr marL="601919" lvl="2" indent="-261720">
              <a:lnSpc>
                <a:spcPts val="1947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0F124A"/>
                </a:solidFill>
              </a:rPr>
              <a:t>Setting of off-momentum TCP </a:t>
            </a:r>
            <a:r>
              <a:rPr lang="en-US" sz="1200" spc="-1" dirty="0" err="1" smtClean="0">
                <a:solidFill>
                  <a:srgbClr val="0F124A"/>
                </a:solidFill>
              </a:rPr>
              <a:t>vs</a:t>
            </a:r>
            <a:r>
              <a:rPr lang="en-US" sz="1200" spc="-1" dirty="0" smtClean="0">
                <a:solidFill>
                  <a:srgbClr val="0F124A"/>
                </a:solidFill>
              </a:rPr>
              <a:t> MA – strong influence by higher order dispersion</a:t>
            </a:r>
          </a:p>
          <a:p>
            <a:pPr marL="340200" lvl="1" indent="0">
              <a:lnSpc>
                <a:spcPts val="1950"/>
              </a:lnSpc>
              <a:buClr>
                <a:srgbClr val="0F124A"/>
              </a:buClr>
            </a:pPr>
            <a:endParaRPr lang="en-US" sz="1400" spc="-1" dirty="0">
              <a:solidFill>
                <a:srgbClr val="0F124A"/>
              </a:solidFill>
            </a:endParaRPr>
          </a:p>
          <a:p>
            <a:pPr marL="321471" indent="-261620">
              <a:lnSpc>
                <a:spcPts val="1948"/>
              </a:lnSpc>
              <a:buFont typeface="Arial,Sans-Serif"/>
              <a:buChar char="•"/>
              <a:defRPr/>
            </a:pPr>
            <a:endParaRPr lang="en-US" sz="1200" kern="0" dirty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6962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sldNum" idx="4294967295"/>
          </p:nvPr>
        </p:nvSpPr>
        <p:spPr>
          <a:xfrm>
            <a:off x="8745480" y="95040"/>
            <a:ext cx="289080" cy="1695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ts val="1239"/>
              </a:lnSpc>
              <a:buNone/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ts val="1239"/>
              </a:lnSpc>
              <a:buNone/>
            </a:pPr>
            <a:fld id="{C38C6648-3124-4237-82C5-4A2F35F1E4FB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19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249" name="PlaceHolder 3"/>
          <p:cNvSpPr>
            <a:spLocks noGrp="1"/>
          </p:cNvSpPr>
          <p:nvPr>
            <p:ph type="title" idx="4294967295"/>
          </p:nvPr>
        </p:nvSpPr>
        <p:spPr>
          <a:xfrm>
            <a:off x="442800" y="339480"/>
            <a:ext cx="8263080" cy="5533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ts val="2999"/>
              </a:lnSpc>
              <a:buNone/>
            </a:pPr>
            <a:r>
              <a:rPr lang="en-US" sz="3000" b="0" strike="noStrike" spc="-1" dirty="0" smtClean="0">
                <a:solidFill>
                  <a:srgbClr val="0F124A"/>
                </a:solidFill>
                <a:latin typeface="Arial"/>
                <a:ea typeface="Arial"/>
              </a:rPr>
              <a:t>Topics </a:t>
            </a:r>
            <a:r>
              <a:rPr lang="en-US" sz="30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for future work </a:t>
            </a:r>
            <a:r>
              <a:rPr lang="en-US" sz="3000" b="0" strike="noStrike" spc="-1" dirty="0" smtClean="0">
                <a:solidFill>
                  <a:srgbClr val="0F124A"/>
                </a:solidFill>
                <a:latin typeface="Arial"/>
                <a:ea typeface="Arial"/>
              </a:rPr>
              <a:t>(3)</a:t>
            </a:r>
            <a:endParaRPr lang="en-US" sz="3000" b="0" strike="noStrike" spc="-1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5" name="Textplatzhalter 8">
            <a:extLst>
              <a:ext uri="{FF2B5EF4-FFF2-40B4-BE49-F238E27FC236}">
                <a16:creationId xmlns="" xmlns:a16="http://schemas.microsoft.com/office/drawing/2014/main" id="{883C8906-0FF0-F669-62AE-15B2D61B0399}"/>
              </a:ext>
            </a:extLst>
          </p:cNvPr>
          <p:cNvSpPr txBox="1">
            <a:spLocks/>
          </p:cNvSpPr>
          <p:nvPr/>
        </p:nvSpPr>
        <p:spPr bwMode="auto">
          <a:xfrm>
            <a:off x="224669" y="971550"/>
            <a:ext cx="8614531" cy="3886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ts val="1949"/>
              </a:lnSpc>
              <a:defRPr sz="1600"/>
            </a:lvl1pPr>
            <a:lvl2pPr marL="340199" indent="-340199">
              <a:lnSpc>
                <a:spcPts val="1949"/>
              </a:lnSpc>
              <a:defRPr sz="1600"/>
            </a:lvl2pPr>
            <a:lvl3pPr marL="680399" indent="-340199">
              <a:lnSpc>
                <a:spcPts val="1949"/>
              </a:lnSpc>
              <a:defRPr sz="1600"/>
            </a:lvl3pPr>
            <a:lvl4pPr marL="1020600" indent="-340199">
              <a:lnSpc>
                <a:spcPts val="1949"/>
              </a:lnSpc>
              <a:defRPr sz="1600"/>
            </a:lvl4pPr>
            <a:lvl5pPr marL="1360799" indent="-340199">
              <a:lnSpc>
                <a:spcPts val="1949"/>
              </a:lnSpc>
              <a:defRPr sz="1600"/>
            </a:lvl5pPr>
          </a:lstStyle>
          <a:p>
            <a:pPr marL="285841" indent="-285840">
              <a:lnSpc>
                <a:spcPts val="1389"/>
              </a:lnSpc>
              <a:spcBef>
                <a:spcPts val="575"/>
              </a:spcBef>
              <a:buClr>
                <a:srgbClr val="0F124A"/>
              </a:buClr>
              <a:buFont typeface="Arial"/>
              <a:buChar char="•"/>
              <a:defRPr/>
            </a:pPr>
            <a:r>
              <a:rPr lang="en-US" sz="1400" b="1" spc="-1" dirty="0" smtClean="0">
                <a:solidFill>
                  <a:srgbClr val="0F124A"/>
                </a:solidFill>
                <a:ea typeface="Arial"/>
              </a:rPr>
              <a:t>Work out beam loss tolerances</a:t>
            </a:r>
            <a:endParaRPr lang="en-US" sz="1400" b="1" spc="-1" dirty="0">
              <a:solidFill>
                <a:srgbClr val="0F124A"/>
              </a:solidFill>
              <a:ea typeface="Arial"/>
            </a:endParaRPr>
          </a:p>
          <a:p>
            <a:pPr marL="626040" lvl="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spc="-1" dirty="0">
                <a:solidFill>
                  <a:srgbClr val="0F124A"/>
                </a:solidFill>
                <a:ea typeface="Arial"/>
              </a:rPr>
              <a:t>Simulate experimental backgrounds from different sources (with MDI, FLUKA </a:t>
            </a:r>
            <a:r>
              <a:rPr lang="en-US" sz="1200" spc="-1" dirty="0" smtClean="0">
                <a:solidFill>
                  <a:srgbClr val="0F124A"/>
                </a:solidFill>
                <a:ea typeface="Arial"/>
              </a:rPr>
              <a:t>team)</a:t>
            </a:r>
          </a:p>
          <a:p>
            <a:pPr marL="966240" lvl="2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0F124A"/>
                </a:solidFill>
                <a:ea typeface="Arial"/>
              </a:rPr>
              <a:t>need </a:t>
            </a:r>
            <a:r>
              <a:rPr lang="en-US" sz="1200" spc="-1" dirty="0">
                <a:solidFill>
                  <a:srgbClr val="0F124A"/>
                </a:solidFill>
                <a:ea typeface="Arial"/>
              </a:rPr>
              <a:t>of re-distributing losses from tertiary collimators? </a:t>
            </a:r>
            <a:endParaRPr lang="en-US" sz="1200" spc="-1" dirty="0" smtClean="0">
              <a:solidFill>
                <a:srgbClr val="0F124A"/>
              </a:solidFill>
              <a:ea typeface="Arial"/>
            </a:endParaRPr>
          </a:p>
          <a:p>
            <a:pPr marL="966240" lvl="2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dirty="0"/>
              <a:t>Synchrotron radiation </a:t>
            </a:r>
            <a:r>
              <a:rPr lang="en-US" sz="1200" dirty="0" smtClean="0"/>
              <a:t>background</a:t>
            </a:r>
          </a:p>
          <a:p>
            <a:pPr marL="626040" lvl="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0F124A"/>
                </a:solidFill>
                <a:ea typeface="Arial"/>
              </a:rPr>
              <a:t>Shower </a:t>
            </a:r>
            <a:r>
              <a:rPr lang="en-US" sz="1200" spc="-1" dirty="0">
                <a:solidFill>
                  <a:srgbClr val="0F124A"/>
                </a:solidFill>
                <a:ea typeface="Arial"/>
              </a:rPr>
              <a:t>simulations of radiation, risk of damage on collimators in realistic impact </a:t>
            </a:r>
            <a:r>
              <a:rPr lang="en-US" sz="1200" spc="-1" dirty="0" smtClean="0">
                <a:solidFill>
                  <a:srgbClr val="0F124A"/>
                </a:solidFill>
                <a:ea typeface="Arial"/>
              </a:rPr>
              <a:t>scenarios - STI</a:t>
            </a:r>
            <a:endParaRPr lang="en-US" sz="1200" spc="-1" dirty="0">
              <a:solidFill>
                <a:srgbClr val="0F124A"/>
              </a:solidFill>
              <a:ea typeface="Arial"/>
            </a:endParaRPr>
          </a:p>
          <a:p>
            <a:pPr marL="626040" lvl="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spc="-1" dirty="0">
                <a:solidFill>
                  <a:srgbClr val="0F124A"/>
                </a:solidFill>
                <a:ea typeface="Arial"/>
              </a:rPr>
              <a:t>Obtain inputs on quench limits, energy deposition studies of doublets</a:t>
            </a:r>
          </a:p>
          <a:p>
            <a:pPr marL="626040" lvl="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  <a:defRPr/>
            </a:pPr>
            <a:endParaRPr lang="en-US" sz="1400" b="1" spc="-1" dirty="0">
              <a:solidFill>
                <a:srgbClr val="0F124A"/>
              </a:solidFill>
              <a:ea typeface="Arial"/>
            </a:endParaRPr>
          </a:p>
          <a:p>
            <a:pPr marL="28584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400" b="1" spc="-1" dirty="0">
                <a:solidFill>
                  <a:srgbClr val="0F124A"/>
                </a:solidFill>
                <a:ea typeface="Arial"/>
              </a:rPr>
              <a:t>Optimize materials</a:t>
            </a:r>
            <a:r>
              <a:rPr lang="en-US" sz="1400" spc="-1" dirty="0">
                <a:solidFill>
                  <a:srgbClr val="0F124A"/>
                </a:solidFill>
                <a:ea typeface="Arial"/>
              </a:rPr>
              <a:t>: Impedance </a:t>
            </a:r>
            <a:r>
              <a:rPr lang="en-US" sz="1400" spc="-1" dirty="0" err="1">
                <a:solidFill>
                  <a:srgbClr val="0F124A"/>
                </a:solidFill>
                <a:ea typeface="Arial"/>
              </a:rPr>
              <a:t>vs</a:t>
            </a:r>
            <a:r>
              <a:rPr lang="en-US" sz="1400" spc="-1" dirty="0">
                <a:solidFill>
                  <a:srgbClr val="0F124A"/>
                </a:solidFill>
                <a:ea typeface="Arial"/>
              </a:rPr>
              <a:t> robustness: what is required on each? </a:t>
            </a:r>
            <a:endParaRPr lang="en-US" sz="1400" spc="-1" dirty="0">
              <a:solidFill>
                <a:srgbClr val="0F124A"/>
              </a:solidFill>
            </a:endParaRPr>
          </a:p>
          <a:p>
            <a:pPr marL="626040" lvl="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spc="-1" dirty="0">
                <a:solidFill>
                  <a:srgbClr val="0F124A"/>
                </a:solidFill>
                <a:ea typeface="Arial"/>
              </a:rPr>
              <a:t>damage at O(45) bunches on graphite TCP, </a:t>
            </a:r>
            <a:r>
              <a:rPr lang="en-US" sz="1200" spc="-1" dirty="0" err="1">
                <a:solidFill>
                  <a:srgbClr val="0F124A"/>
                </a:solidFill>
                <a:ea typeface="Arial"/>
              </a:rPr>
              <a:t>MoGr</a:t>
            </a:r>
            <a:r>
              <a:rPr lang="en-US" sz="1200" spc="-1" dirty="0">
                <a:solidFill>
                  <a:srgbClr val="0F124A"/>
                </a:solidFill>
                <a:ea typeface="Arial"/>
              </a:rPr>
              <a:t> likely slightly less – good enough?</a:t>
            </a:r>
          </a:p>
          <a:p>
            <a:pPr marL="626040" lvl="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endParaRPr lang="en-US" sz="1400" spc="-1" dirty="0">
              <a:solidFill>
                <a:srgbClr val="0F124A"/>
              </a:solidFill>
            </a:endParaRPr>
          </a:p>
          <a:p>
            <a:pPr marL="28584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400" b="1" spc="-1" dirty="0">
                <a:solidFill>
                  <a:srgbClr val="0F124A"/>
                </a:solidFill>
              </a:rPr>
              <a:t>Energy deposition studies with FLUKA team</a:t>
            </a:r>
          </a:p>
          <a:p>
            <a:pPr marL="626040" lvl="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spc="-1" dirty="0">
                <a:solidFill>
                  <a:srgbClr val="0F124A"/>
                </a:solidFill>
              </a:rPr>
              <a:t>Need shower absorbers after tertiary collimators? </a:t>
            </a:r>
          </a:p>
          <a:p>
            <a:pPr marL="28584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endParaRPr lang="en-US" sz="1400" spc="-1" dirty="0">
              <a:solidFill>
                <a:srgbClr val="0F124A"/>
              </a:solidFill>
            </a:endParaRPr>
          </a:p>
          <a:p>
            <a:pPr marL="28584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400" b="1" spc="-1" dirty="0">
                <a:solidFill>
                  <a:srgbClr val="0F124A"/>
                </a:solidFill>
              </a:rPr>
              <a:t>Collimator hardware: Provide specifications for hardware design in STI</a:t>
            </a:r>
          </a:p>
          <a:p>
            <a:pPr marL="261719" lvl="1" indent="-261720">
              <a:lnSpc>
                <a:spcPts val="1947"/>
              </a:lnSpc>
              <a:buClr>
                <a:srgbClr val="0F124A"/>
              </a:buClr>
              <a:buFont typeface="Arial"/>
              <a:buChar char="•"/>
            </a:pPr>
            <a:endParaRPr lang="en-US" sz="1400" spc="-1" dirty="0">
              <a:solidFill>
                <a:srgbClr val="0F124A"/>
              </a:solidFill>
            </a:endParaRPr>
          </a:p>
          <a:p>
            <a:pPr marL="340200" lvl="1" indent="0">
              <a:lnSpc>
                <a:spcPts val="1950"/>
              </a:lnSpc>
              <a:buClr>
                <a:srgbClr val="0F124A"/>
              </a:buClr>
              <a:defRPr/>
            </a:pPr>
            <a:endParaRPr lang="en-US" sz="1400" b="1" spc="-1" dirty="0" smtClean="0">
              <a:solidFill>
                <a:srgbClr val="0F124A"/>
              </a:solidFill>
              <a:ea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6074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24E69212-F894-4245-244B-7F2CC614405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A1DFE4-5FC5-43BD-BB7E-75EAD82B965F}" type="slidenum">
              <a:rPr lang="en-US"/>
              <a:t>2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763CFBA7-CF89-FBCD-BF1D-12629530E77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6866" y="1274086"/>
            <a:ext cx="5115635" cy="320266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/>
              <a:t>Unprecedented stored beam energy of up to 17.5 MJ (Z-mode)</a:t>
            </a:r>
            <a:endParaRPr lang="en-US" b="1" dirty="0">
              <a:solidFill>
                <a:srgbClr val="000000"/>
              </a:solidFill>
            </a:endParaRPr>
          </a:p>
          <a:p>
            <a:pPr marL="625475" lvl="1" indent="-261620">
              <a:buFont typeface="Courier New"/>
              <a:buChar char="o"/>
            </a:pPr>
            <a:r>
              <a:rPr lang="en-US" sz="1400" dirty="0"/>
              <a:t>Comparable to LHC with </a:t>
            </a:r>
            <a:r>
              <a:rPr lang="en-US" sz="1400" dirty="0" err="1"/>
              <a:t>Pb</a:t>
            </a:r>
            <a:r>
              <a:rPr lang="en-US" sz="1400" dirty="0"/>
              <a:t> ions in 2023</a:t>
            </a:r>
            <a:endParaRPr lang="en-US" sz="1400" dirty="0">
              <a:solidFill>
                <a:srgbClr val="000000"/>
              </a:solidFill>
            </a:endParaRPr>
          </a:p>
          <a:p>
            <a:pPr marL="625475" lvl="1" indent="-261620">
              <a:buFont typeface="Courier New"/>
              <a:buChar char="o"/>
            </a:pPr>
            <a:r>
              <a:rPr lang="en-US" sz="1400" dirty="0" smtClean="0"/>
              <a:t>Factor </a:t>
            </a:r>
            <a:r>
              <a:rPr lang="en-US" sz="1400" dirty="0"/>
              <a:t>~100 higher than </a:t>
            </a:r>
            <a:r>
              <a:rPr lang="en-US" sz="1400" dirty="0" err="1" smtClean="0"/>
              <a:t>SuperKEKB</a:t>
            </a:r>
            <a:r>
              <a:rPr lang="en-US" sz="1400" dirty="0" smtClean="0"/>
              <a:t>, where damage to detector and collimators was observed</a:t>
            </a:r>
            <a:endParaRPr lang="en-US" sz="1400" dirty="0"/>
          </a:p>
          <a:p>
            <a:pPr marL="285750" indent="-285750">
              <a:buFont typeface="Arial"/>
              <a:buChar char="•"/>
            </a:pPr>
            <a:endParaRPr lang="en-US" b="1" dirty="0" smtClean="0"/>
          </a:p>
          <a:p>
            <a:pPr marL="285750" indent="-285750">
              <a:buFont typeface="Arial"/>
              <a:buChar char="•"/>
            </a:pPr>
            <a:r>
              <a:rPr lang="en-US" b="1" dirty="0" smtClean="0"/>
              <a:t>Without collimation in FCC-</a:t>
            </a:r>
            <a:r>
              <a:rPr lang="en-US" b="1" dirty="0" err="1" smtClean="0"/>
              <a:t>ee</a:t>
            </a:r>
            <a:endParaRPr lang="en-US" b="1" dirty="0" smtClean="0"/>
          </a:p>
          <a:p>
            <a:pPr marL="625475" lvl="1" indent="-285750">
              <a:buFont typeface="Courier New"/>
              <a:buChar char="o"/>
            </a:pPr>
            <a:r>
              <a:rPr lang="en-US" sz="1400" dirty="0" smtClean="0"/>
              <a:t>Risk of quenches or damage due to uncontrolled beam losses in regular operation and during accidents</a:t>
            </a:r>
          </a:p>
          <a:p>
            <a:pPr marL="625475" lvl="1" indent="-285750">
              <a:buFont typeface="Courier New"/>
              <a:buChar char="o"/>
            </a:pPr>
            <a:r>
              <a:rPr lang="en-US" sz="1400" dirty="0" smtClean="0"/>
              <a:t>Risk of too high background at the experiments</a:t>
            </a:r>
            <a:endParaRPr lang="en-US" dirty="0" smtClean="0"/>
          </a:p>
          <a:p>
            <a:pPr marL="285750" indent="-285750">
              <a:buChar char="•"/>
            </a:pPr>
            <a:endParaRPr lang="en-US" b="1" dirty="0" smtClean="0"/>
          </a:p>
          <a:p>
            <a:pPr marL="625475" lvl="1" indent="-285750">
              <a:buFont typeface="Courier New"/>
              <a:buChar char="o"/>
            </a:pPr>
            <a:endParaRPr lang="en-US" sz="1400" dirty="0"/>
          </a:p>
          <a:p>
            <a:pPr marL="625475" lvl="1" indent="-285750">
              <a:buFont typeface="Courier New"/>
              <a:buChar char="o"/>
            </a:pPr>
            <a:endParaRPr lang="en-US" dirty="0"/>
          </a:p>
          <a:p>
            <a:pPr marL="625475" lvl="1" indent="-285750">
              <a:buFont typeface="Courier New"/>
              <a:buChar char="o"/>
            </a:pPr>
            <a:endParaRPr lang="en-US" dirty="0"/>
          </a:p>
          <a:p>
            <a:pPr marL="625475" lvl="1" indent="-285750">
              <a:buFont typeface="Courier New"/>
              <a:buChar char="o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3D10DE33-A9C1-D8A6-607C-91B144832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399206"/>
            <a:ext cx="8263350" cy="804066"/>
          </a:xfrm>
        </p:spPr>
        <p:txBody>
          <a:bodyPr/>
          <a:lstStyle/>
          <a:p>
            <a:r>
              <a:rPr lang="en-US" sz="2400" dirty="0"/>
              <a:t>Why do we need collimation in the FCC-</a:t>
            </a:r>
            <a:r>
              <a:rPr lang="en-US" sz="2400" dirty="0" err="1"/>
              <a:t>ee</a:t>
            </a:r>
            <a:r>
              <a:rPr lang="en-US" sz="2400" dirty="0"/>
              <a:t>? </a:t>
            </a:r>
          </a:p>
        </p:txBody>
      </p:sp>
      <p:pic>
        <p:nvPicPr>
          <p:cNvPr id="7" name="Picture 6" descr="Graph with numbers and letters on it&#10;&#10;Description automatically generated">
            <a:extLst>
              <a:ext uri="{FF2B5EF4-FFF2-40B4-BE49-F238E27FC236}">
                <a16:creationId xmlns="" xmlns:a16="http://schemas.microsoft.com/office/drawing/2014/main" id="{0A614BFE-8C5D-62AF-2ED9-2B457616FA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410200" y="2571750"/>
            <a:ext cx="3296622" cy="2484712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5" r="10370" b="60948"/>
          <a:stretch/>
        </p:blipFill>
        <p:spPr bwMode="auto">
          <a:xfrm>
            <a:off x="6096000" y="992855"/>
            <a:ext cx="2189762" cy="142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2392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sldNum" idx="4294967295"/>
          </p:nvPr>
        </p:nvSpPr>
        <p:spPr>
          <a:xfrm>
            <a:off x="8745480" y="95040"/>
            <a:ext cx="289080" cy="1695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ts val="1239"/>
              </a:lnSpc>
              <a:buNone/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ts val="1239"/>
              </a:lnSpc>
              <a:buNone/>
            </a:pPr>
            <a:fld id="{C38C6648-3124-4237-82C5-4A2F35F1E4FB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20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249" name="PlaceHolder 3"/>
          <p:cNvSpPr>
            <a:spLocks noGrp="1"/>
          </p:cNvSpPr>
          <p:nvPr>
            <p:ph type="title" idx="4294967295"/>
          </p:nvPr>
        </p:nvSpPr>
        <p:spPr>
          <a:xfrm>
            <a:off x="442800" y="339480"/>
            <a:ext cx="8263080" cy="5533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ts val="2999"/>
              </a:lnSpc>
              <a:buNone/>
            </a:pPr>
            <a:r>
              <a:rPr lang="en-US" sz="3000" b="0" strike="noStrike" spc="-1" dirty="0" smtClean="0">
                <a:solidFill>
                  <a:srgbClr val="0F124A"/>
                </a:solidFill>
                <a:latin typeface="Arial"/>
                <a:ea typeface="Arial"/>
              </a:rPr>
              <a:t>Topics </a:t>
            </a:r>
            <a:r>
              <a:rPr lang="en-US" sz="30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for future work </a:t>
            </a:r>
            <a:r>
              <a:rPr lang="en-US" sz="3000" b="0" strike="noStrike" spc="-1" dirty="0" smtClean="0">
                <a:solidFill>
                  <a:srgbClr val="0F124A"/>
                </a:solidFill>
                <a:latin typeface="Arial"/>
                <a:ea typeface="Arial"/>
              </a:rPr>
              <a:t>(4)</a:t>
            </a:r>
            <a:endParaRPr lang="en-US" sz="3000" b="0" strike="noStrike" spc="-1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5" name="Textplatzhalter 8">
            <a:extLst>
              <a:ext uri="{FF2B5EF4-FFF2-40B4-BE49-F238E27FC236}">
                <a16:creationId xmlns="" xmlns:a16="http://schemas.microsoft.com/office/drawing/2014/main" id="{883C8906-0FF0-F669-62AE-15B2D61B0399}"/>
              </a:ext>
            </a:extLst>
          </p:cNvPr>
          <p:cNvSpPr txBox="1">
            <a:spLocks/>
          </p:cNvSpPr>
          <p:nvPr/>
        </p:nvSpPr>
        <p:spPr bwMode="auto">
          <a:xfrm>
            <a:off x="224669" y="971550"/>
            <a:ext cx="8614531" cy="3886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ts val="1949"/>
              </a:lnSpc>
              <a:defRPr sz="1600"/>
            </a:lvl1pPr>
            <a:lvl2pPr marL="340199" indent="-340199">
              <a:lnSpc>
                <a:spcPts val="1949"/>
              </a:lnSpc>
              <a:defRPr sz="1600"/>
            </a:lvl2pPr>
            <a:lvl3pPr marL="680399" indent="-340199">
              <a:lnSpc>
                <a:spcPts val="1949"/>
              </a:lnSpc>
              <a:defRPr sz="1600"/>
            </a:lvl3pPr>
            <a:lvl4pPr marL="1020600" indent="-340199">
              <a:lnSpc>
                <a:spcPts val="1949"/>
              </a:lnSpc>
              <a:defRPr sz="1600"/>
            </a:lvl4pPr>
            <a:lvl5pPr marL="1360799" indent="-340199">
              <a:lnSpc>
                <a:spcPts val="1949"/>
              </a:lnSpc>
              <a:defRPr sz="1600"/>
            </a:lvl5pPr>
          </a:lstStyle>
          <a:p>
            <a:pPr marL="285841" indent="-285840">
              <a:lnSpc>
                <a:spcPts val="1389"/>
              </a:lnSpc>
              <a:spcBef>
                <a:spcPts val="575"/>
              </a:spcBef>
              <a:buClr>
                <a:srgbClr val="0F124A"/>
              </a:buClr>
              <a:buFont typeface="Arial"/>
              <a:buChar char="•"/>
              <a:defRPr/>
            </a:pPr>
            <a:r>
              <a:rPr lang="en-US" sz="1400" b="1" spc="-1" dirty="0" smtClean="0">
                <a:solidFill>
                  <a:srgbClr val="0F124A"/>
                </a:solidFill>
                <a:ea typeface="Arial"/>
              </a:rPr>
              <a:t>Code development</a:t>
            </a:r>
            <a:endParaRPr lang="en-US" sz="1400" b="1" spc="-1" dirty="0">
              <a:solidFill>
                <a:srgbClr val="0F124A"/>
              </a:solidFill>
              <a:ea typeface="Arial"/>
            </a:endParaRPr>
          </a:p>
          <a:p>
            <a:pPr marL="626040" lvl="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0F124A"/>
                </a:solidFill>
                <a:ea typeface="Arial"/>
              </a:rPr>
              <a:t>Set up coupling to FLUKA, as alternative to BDSIM - ongoing</a:t>
            </a:r>
          </a:p>
          <a:p>
            <a:pPr marL="626040" lvl="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0F124A"/>
                </a:solidFill>
                <a:ea typeface="Arial"/>
              </a:rPr>
              <a:t>Further benchmarks at </a:t>
            </a:r>
            <a:r>
              <a:rPr lang="en-US" sz="1200" spc="-1" dirty="0" err="1" smtClean="0">
                <a:solidFill>
                  <a:srgbClr val="0F124A"/>
                </a:solidFill>
                <a:ea typeface="Arial"/>
              </a:rPr>
              <a:t>SuperKEKB</a:t>
            </a:r>
            <a:r>
              <a:rPr lang="en-US" sz="1200" spc="-1" dirty="0" smtClean="0">
                <a:solidFill>
                  <a:srgbClr val="0F124A"/>
                </a:solidFill>
                <a:ea typeface="Arial"/>
              </a:rPr>
              <a:t> or other machines (DAFNE)? </a:t>
            </a:r>
          </a:p>
          <a:p>
            <a:pPr marL="966240" lvl="2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0F124A"/>
                </a:solidFill>
                <a:ea typeface="Arial"/>
              </a:rPr>
              <a:t>Potentially time-consuming, not easy with present resources</a:t>
            </a:r>
          </a:p>
          <a:p>
            <a:pPr marL="626040" lvl="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0F124A"/>
                </a:solidFill>
                <a:ea typeface="Arial"/>
              </a:rPr>
              <a:t>Implement needed physics in </a:t>
            </a:r>
            <a:r>
              <a:rPr lang="en-US" sz="1200" spc="-1" dirty="0" err="1" smtClean="0">
                <a:solidFill>
                  <a:srgbClr val="0F124A"/>
                </a:solidFill>
                <a:ea typeface="Arial"/>
              </a:rPr>
              <a:t>XSuite</a:t>
            </a:r>
            <a:r>
              <a:rPr lang="en-US" sz="1200" spc="-1" dirty="0" smtClean="0">
                <a:solidFill>
                  <a:srgbClr val="0F124A"/>
                </a:solidFill>
                <a:ea typeface="Arial"/>
              </a:rPr>
              <a:t> (scattering on thermal photons? SR photons? Sudden beam loss element? …)</a:t>
            </a:r>
          </a:p>
          <a:p>
            <a:pPr marL="626040" lvl="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endParaRPr lang="en-US" sz="1400" b="1" spc="-1" dirty="0">
              <a:solidFill>
                <a:srgbClr val="0F124A"/>
              </a:solidFill>
              <a:ea typeface="Arial"/>
            </a:endParaRPr>
          </a:p>
          <a:p>
            <a:pPr marL="285750" indent="-285750">
              <a:lnSpc>
                <a:spcPts val="1389"/>
              </a:lnSpc>
              <a:spcBef>
                <a:spcPts val="1417"/>
              </a:spcBef>
              <a:buFont typeface="Arial" panose="020B0604020202020204" pitchFamily="34" charset="0"/>
              <a:buChar char="•"/>
            </a:pPr>
            <a:r>
              <a:rPr lang="en-US" sz="1400" b="1" spc="-1" dirty="0">
                <a:solidFill>
                  <a:srgbClr val="0F124A"/>
                </a:solidFill>
                <a:ea typeface="Arial"/>
              </a:rPr>
              <a:t>Collimation in the booster?</a:t>
            </a:r>
            <a:r>
              <a:rPr lang="en-US" sz="1400" spc="-1" dirty="0">
                <a:solidFill>
                  <a:srgbClr val="0F124A"/>
                </a:solidFill>
                <a:ea typeface="Arial"/>
              </a:rPr>
              <a:t> (1% of stored beam energy</a:t>
            </a:r>
            <a:r>
              <a:rPr lang="en-US" sz="1400" spc="-1" dirty="0" smtClean="0">
                <a:solidFill>
                  <a:srgbClr val="0F124A"/>
                </a:solidFill>
                <a:ea typeface="Arial"/>
              </a:rPr>
              <a:t>)</a:t>
            </a:r>
          </a:p>
          <a:p>
            <a:pPr marL="625949" lvl="1" indent="-285750">
              <a:lnSpc>
                <a:spcPts val="1389"/>
              </a:lnSpc>
              <a:spcBef>
                <a:spcPts val="1417"/>
              </a:spcBef>
              <a:buFont typeface="Arial" panose="020B0604020202020204" pitchFamily="34" charset="0"/>
              <a:buChar char="•"/>
            </a:pPr>
            <a:r>
              <a:rPr lang="en-US" sz="1200" spc="-1" dirty="0" smtClean="0">
                <a:solidFill>
                  <a:srgbClr val="0F124A"/>
                </a:solidFill>
                <a:ea typeface="Arial"/>
              </a:rPr>
              <a:t>Presently no resources for this, but maybe also not needed</a:t>
            </a:r>
          </a:p>
          <a:p>
            <a:pPr marL="625949" lvl="1" indent="-285750">
              <a:lnSpc>
                <a:spcPts val="1389"/>
              </a:lnSpc>
              <a:spcBef>
                <a:spcPts val="1417"/>
              </a:spcBef>
              <a:buFont typeface="Arial" panose="020B0604020202020204" pitchFamily="34" charset="0"/>
              <a:buChar char="•"/>
            </a:pPr>
            <a:endParaRPr lang="en-US" sz="1200" spc="-1" dirty="0">
              <a:solidFill>
                <a:srgbClr val="0F124A"/>
              </a:solidFill>
              <a:ea typeface="Arial"/>
            </a:endParaRPr>
          </a:p>
          <a:p>
            <a:pPr marL="285750" indent="-285750">
              <a:lnSpc>
                <a:spcPts val="1389"/>
              </a:lnSpc>
              <a:spcBef>
                <a:spcPts val="1417"/>
              </a:spcBef>
              <a:buFont typeface="Arial" panose="020B0604020202020204" pitchFamily="34" charset="0"/>
              <a:buChar char="•"/>
            </a:pPr>
            <a:r>
              <a:rPr lang="en-US" sz="1400" b="1" spc="-1" dirty="0">
                <a:solidFill>
                  <a:srgbClr val="FF0000"/>
                </a:solidFill>
                <a:ea typeface="Arial"/>
              </a:rPr>
              <a:t>Timeline: Goal </a:t>
            </a:r>
            <a:r>
              <a:rPr lang="en-US" sz="1400" b="1" spc="-1" dirty="0" smtClean="0">
                <a:solidFill>
                  <a:srgbClr val="FF0000"/>
                </a:solidFill>
                <a:ea typeface="Arial"/>
              </a:rPr>
              <a:t>is to </a:t>
            </a:r>
            <a:r>
              <a:rPr lang="en-US" sz="1400" b="1" spc="-1" dirty="0">
                <a:solidFill>
                  <a:srgbClr val="FF0000"/>
                </a:solidFill>
                <a:ea typeface="Arial"/>
              </a:rPr>
              <a:t>converge on all </a:t>
            </a:r>
            <a:r>
              <a:rPr lang="en-US" sz="1400" b="1" spc="-1" dirty="0" smtClean="0">
                <a:solidFill>
                  <a:srgbClr val="FF0000"/>
                </a:solidFill>
                <a:ea typeface="Arial"/>
              </a:rPr>
              <a:t>open points </a:t>
            </a:r>
            <a:r>
              <a:rPr lang="en-US" sz="1400" b="1" spc="-1" smtClean="0">
                <a:solidFill>
                  <a:srgbClr val="FF0000"/>
                </a:solidFill>
                <a:ea typeface="Arial"/>
              </a:rPr>
              <a:t>for </a:t>
            </a:r>
            <a:r>
              <a:rPr lang="en-US" sz="1400" b="1" spc="-1">
                <a:solidFill>
                  <a:srgbClr val="FF0000"/>
                </a:solidFill>
                <a:ea typeface="Arial"/>
              </a:rPr>
              <a:t>TDR (</a:t>
            </a:r>
            <a:r>
              <a:rPr lang="en-US" sz="1400" b="1" spc="-1">
                <a:solidFill>
                  <a:srgbClr val="FF0000"/>
                </a:solidFill>
                <a:ea typeface="Arial"/>
              </a:rPr>
              <a:t>2027 </a:t>
            </a:r>
            <a:r>
              <a:rPr lang="en-US" sz="1400" b="1" spc="-1" smtClean="0">
                <a:solidFill>
                  <a:srgbClr val="FF0000"/>
                </a:solidFill>
                <a:ea typeface="Arial"/>
              </a:rPr>
              <a:t>)</a:t>
            </a:r>
            <a:endParaRPr lang="en-US" sz="1400" spc="-1" dirty="0">
              <a:solidFill>
                <a:srgbClr val="FF0000"/>
              </a:solidFill>
              <a:ea typeface="Arial"/>
            </a:endParaRPr>
          </a:p>
          <a:p>
            <a:pPr marL="261719" lvl="1" indent="-261720">
              <a:lnSpc>
                <a:spcPts val="1947"/>
              </a:lnSpc>
              <a:buClr>
                <a:srgbClr val="0F124A"/>
              </a:buClr>
              <a:buFont typeface="Arial"/>
              <a:buChar char="•"/>
            </a:pPr>
            <a:endParaRPr lang="en-US" sz="1400" spc="-1" dirty="0">
              <a:solidFill>
                <a:srgbClr val="0F124A"/>
              </a:solidFill>
            </a:endParaRPr>
          </a:p>
          <a:p>
            <a:pPr marL="340200" lvl="1" indent="0">
              <a:lnSpc>
                <a:spcPts val="1950"/>
              </a:lnSpc>
              <a:buClr>
                <a:srgbClr val="0F124A"/>
              </a:buClr>
              <a:defRPr/>
            </a:pPr>
            <a:endParaRPr lang="en-US" sz="1400" b="1" spc="-1" dirty="0" smtClean="0">
              <a:solidFill>
                <a:srgbClr val="0F124A"/>
              </a:solidFill>
              <a:ea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869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sldNum" idx="19"/>
          </p:nvPr>
        </p:nvSpPr>
        <p:spPr>
          <a:xfrm>
            <a:off x="8745480" y="95040"/>
            <a:ext cx="289080" cy="1695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ts val="1239"/>
              </a:lnSpc>
              <a:buNone/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ts val="1239"/>
              </a:lnSpc>
              <a:buNone/>
            </a:pPr>
            <a:fld id="{31759070-1353-4999-8E75-6A7B7F901A9A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21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/>
          </p:nvPr>
        </p:nvSpPr>
        <p:spPr>
          <a:xfrm>
            <a:off x="437760" y="771480"/>
            <a:ext cx="8263080" cy="3672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85840" indent="-285840">
              <a:lnSpc>
                <a:spcPts val="1950"/>
              </a:lnSpc>
              <a:buClr>
                <a:srgbClr val="0000FF"/>
              </a:buClr>
              <a:buFont typeface="Arial"/>
              <a:buChar char="•"/>
            </a:pPr>
            <a:r>
              <a:rPr lang="en-US" sz="1400" b="1" strike="noStrike" spc="-1" dirty="0">
                <a:solidFill>
                  <a:srgbClr val="0000FF"/>
                </a:solidFill>
                <a:latin typeface="Arial"/>
                <a:ea typeface="Arial"/>
              </a:rPr>
              <a:t>Core workforce for ABP collimation and beam dynamics studies</a:t>
            </a:r>
            <a:r>
              <a:rPr lang="en-US" sz="1400" b="0" strike="noStrike" spc="-1" dirty="0">
                <a:solidFill>
                  <a:srgbClr val="0000FF"/>
                </a:solidFill>
                <a:latin typeface="Arial"/>
                <a:ea typeface="Arial"/>
              </a:rPr>
              <a:t>: G. </a:t>
            </a:r>
            <a:r>
              <a:rPr lang="en-US" sz="1400" b="0" strike="noStrike" spc="-1" dirty="0" err="1">
                <a:solidFill>
                  <a:srgbClr val="0000FF"/>
                </a:solidFill>
                <a:latin typeface="Arial"/>
                <a:ea typeface="Arial"/>
              </a:rPr>
              <a:t>Broggi</a:t>
            </a:r>
            <a:r>
              <a:rPr lang="en-US" sz="1400" b="0" strike="noStrike" spc="-1" dirty="0">
                <a:solidFill>
                  <a:srgbClr val="0000FF"/>
                </a:solidFill>
                <a:latin typeface="Arial"/>
                <a:ea typeface="Arial"/>
              </a:rPr>
              <a:t> (DOCT, paid 50% FCC, last year), G. </a:t>
            </a:r>
            <a:r>
              <a:rPr lang="en-US" sz="1400" b="0" strike="noStrike" spc="-1" dirty="0" err="1">
                <a:solidFill>
                  <a:srgbClr val="0000FF"/>
                </a:solidFill>
                <a:latin typeface="Arial"/>
                <a:ea typeface="Arial"/>
              </a:rPr>
              <a:t>Nigrelli</a:t>
            </a:r>
            <a:r>
              <a:rPr lang="en-US" sz="1400" b="0" strike="noStrike" spc="-1" dirty="0">
                <a:solidFill>
                  <a:srgbClr val="0000FF"/>
                </a:solidFill>
                <a:latin typeface="Arial"/>
                <a:ea typeface="Arial"/>
              </a:rPr>
              <a:t> (DOCT, Italian grant with 2/3 FCC contribution over 2 years)</a:t>
            </a:r>
            <a:endParaRPr lang="en-US" sz="1400" b="0" strike="noStrike" spc="-1" dirty="0">
              <a:solidFill>
                <a:srgbClr val="0F124A"/>
              </a:solidFill>
              <a:latin typeface="Arial"/>
            </a:endParaRPr>
          </a:p>
          <a:p>
            <a:pPr marL="626040" lvl="1" indent="-285840">
              <a:lnSpc>
                <a:spcPts val="1950"/>
              </a:lnSpc>
              <a:buClr>
                <a:srgbClr val="0000FF"/>
              </a:buClr>
              <a:buFont typeface="Arial"/>
              <a:buChar char="•"/>
            </a:pPr>
            <a:r>
              <a:rPr lang="en-US" sz="1200" b="0" strike="noStrike" spc="-1" dirty="0">
                <a:solidFill>
                  <a:srgbClr val="0000FF"/>
                </a:solidFill>
                <a:latin typeface="Arial"/>
                <a:ea typeface="Arial"/>
              </a:rPr>
              <a:t>Staff: fraction of R. Bruce, F. Van der </a:t>
            </a:r>
            <a:r>
              <a:rPr lang="en-US" sz="1200" b="0" strike="noStrike" spc="-1" dirty="0" err="1">
                <a:solidFill>
                  <a:srgbClr val="0000FF"/>
                </a:solidFill>
                <a:latin typeface="Arial"/>
                <a:ea typeface="Arial"/>
              </a:rPr>
              <a:t>Veken</a:t>
            </a:r>
            <a:r>
              <a:rPr lang="en-US" sz="1200" b="0" strike="noStrike" spc="-1" dirty="0">
                <a:solidFill>
                  <a:srgbClr val="0000FF"/>
                </a:solidFill>
                <a:latin typeface="Arial"/>
                <a:ea typeface="Arial"/>
              </a:rPr>
              <a:t> and K. </a:t>
            </a:r>
            <a:r>
              <a:rPr lang="en-US" sz="1200" b="0" strike="noStrike" spc="-1" dirty="0" err="1" smtClean="0">
                <a:solidFill>
                  <a:srgbClr val="0000FF"/>
                </a:solidFill>
                <a:latin typeface="Arial"/>
                <a:ea typeface="Arial"/>
              </a:rPr>
              <a:t>Skoufaris</a:t>
            </a:r>
            <a:endParaRPr lang="en-US" sz="1200" b="0" strike="noStrike" spc="-1" dirty="0" smtClean="0">
              <a:solidFill>
                <a:srgbClr val="0000FF"/>
              </a:solidFill>
              <a:latin typeface="Arial"/>
              <a:ea typeface="Arial"/>
            </a:endParaRPr>
          </a:p>
          <a:p>
            <a:pPr marL="626040" lvl="1" indent="-285840">
              <a:lnSpc>
                <a:spcPts val="1950"/>
              </a:lnSpc>
              <a:buClr>
                <a:srgbClr val="0000FF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0000FF"/>
                </a:solidFill>
                <a:latin typeface="Arial"/>
              </a:rPr>
              <a:t>Trainees: D. </a:t>
            </a:r>
            <a:r>
              <a:rPr lang="en-US" sz="1200" spc="-1" dirty="0" err="1" smtClean="0">
                <a:solidFill>
                  <a:srgbClr val="0000FF"/>
                </a:solidFill>
                <a:latin typeface="Arial"/>
              </a:rPr>
              <a:t>Proniakova</a:t>
            </a:r>
            <a:r>
              <a:rPr lang="en-US" sz="1200" spc="-1" dirty="0" smtClean="0">
                <a:solidFill>
                  <a:srgbClr val="0000FF"/>
                </a:solidFill>
                <a:latin typeface="Arial"/>
              </a:rPr>
              <a:t> (EPFL), Liverpool trainee planned to start soon</a:t>
            </a:r>
            <a:endParaRPr lang="en-US" sz="1200" b="0" strike="noStrike" spc="-1" dirty="0">
              <a:solidFill>
                <a:srgbClr val="0F124A"/>
              </a:solidFill>
              <a:latin typeface="Arial"/>
            </a:endParaRPr>
          </a:p>
          <a:p>
            <a:pPr marL="626040" lvl="1" indent="-285840">
              <a:lnSpc>
                <a:spcPts val="1950"/>
              </a:lnSpc>
              <a:buClr>
                <a:srgbClr val="0000FF"/>
              </a:buClr>
              <a:buFont typeface="Arial"/>
              <a:buChar char="•"/>
            </a:pPr>
            <a:r>
              <a:rPr lang="en-US" sz="1200" b="0" strike="noStrike" spc="-1" dirty="0">
                <a:solidFill>
                  <a:srgbClr val="0000FF"/>
                </a:solidFill>
                <a:latin typeface="Arial"/>
                <a:ea typeface="Arial"/>
              </a:rPr>
              <a:t>Would need another fellow – A. </a:t>
            </a:r>
            <a:r>
              <a:rPr lang="en-US" sz="1200" b="0" strike="noStrike" spc="-1" dirty="0" err="1">
                <a:solidFill>
                  <a:srgbClr val="0000FF"/>
                </a:solidFill>
                <a:latin typeface="Arial"/>
                <a:ea typeface="Arial"/>
              </a:rPr>
              <a:t>Abramov</a:t>
            </a:r>
            <a:r>
              <a:rPr lang="en-US" sz="1200" b="0" strike="noStrike" spc="-1" dirty="0">
                <a:solidFill>
                  <a:srgbClr val="0000FF"/>
                </a:solidFill>
                <a:latin typeface="Arial"/>
                <a:ea typeface="Arial"/>
              </a:rPr>
              <a:t> not </a:t>
            </a:r>
            <a:r>
              <a:rPr lang="en-US" sz="1200" b="0" strike="noStrike" spc="-1" dirty="0" smtClean="0">
                <a:solidFill>
                  <a:srgbClr val="0000FF"/>
                </a:solidFill>
                <a:latin typeface="Arial"/>
                <a:ea typeface="Arial"/>
              </a:rPr>
              <a:t>replaced</a:t>
            </a:r>
          </a:p>
          <a:p>
            <a:pPr marL="285840" indent="-285840">
              <a:lnSpc>
                <a:spcPts val="1950"/>
              </a:lnSpc>
              <a:buFont typeface="Arial"/>
              <a:buChar char="•"/>
            </a:pPr>
            <a:r>
              <a:rPr lang="en-US" sz="1400" b="0" strike="noStrike" spc="-1" dirty="0" smtClean="0">
                <a:solidFill>
                  <a:srgbClr val="0F124A"/>
                </a:solidFill>
                <a:latin typeface="Arial"/>
                <a:ea typeface="Arial"/>
              </a:rPr>
              <a:t>SR collimators </a:t>
            </a:r>
            <a:r>
              <a:rPr lang="en-US" sz="14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studied by MDI </a:t>
            </a:r>
            <a:r>
              <a:rPr lang="en-US" sz="1400" b="0" strike="noStrike" spc="-1" dirty="0" smtClean="0">
                <a:solidFill>
                  <a:srgbClr val="0F124A"/>
                </a:solidFill>
                <a:latin typeface="Arial"/>
                <a:ea typeface="Arial"/>
              </a:rPr>
              <a:t>team, but closely linked to collimation</a:t>
            </a:r>
          </a:p>
          <a:p>
            <a:pPr marL="626040" lvl="1" indent="-285840">
              <a:lnSpc>
                <a:spcPts val="1950"/>
              </a:lnSpc>
              <a:buFont typeface="Arial"/>
              <a:buChar char="•"/>
            </a:pPr>
            <a:r>
              <a:rPr lang="en-US" sz="1400" b="0" strike="noStrike" spc="-1" dirty="0" smtClean="0">
                <a:solidFill>
                  <a:srgbClr val="0F124A"/>
                </a:solidFill>
                <a:latin typeface="Arial"/>
                <a:ea typeface="Arial"/>
              </a:rPr>
              <a:t>K. Andre (CERN ABP contract finished), M. </a:t>
            </a:r>
            <a:r>
              <a:rPr lang="en-US" sz="1400" b="0" strike="noStrike" spc="-1" dirty="0" err="1" smtClean="0">
                <a:solidFill>
                  <a:srgbClr val="0F124A"/>
                </a:solidFill>
                <a:latin typeface="Arial"/>
                <a:ea typeface="Arial"/>
              </a:rPr>
              <a:t>Boscolo</a:t>
            </a:r>
            <a:endParaRPr lang="en-US" sz="1400" b="0" strike="noStrike" spc="-1" dirty="0" smtClean="0">
              <a:solidFill>
                <a:srgbClr val="0F124A"/>
              </a:solidFill>
              <a:latin typeface="Arial"/>
              <a:ea typeface="Arial"/>
            </a:endParaRPr>
          </a:p>
          <a:p>
            <a:pPr marL="626040" lvl="1" indent="-285840">
              <a:lnSpc>
                <a:spcPts val="1950"/>
              </a:lnSpc>
              <a:buFont typeface="Arial"/>
              <a:buChar char="•"/>
            </a:pPr>
            <a:r>
              <a:rPr lang="en-US" sz="1400" b="0" strike="noStrike" spc="-1" dirty="0" smtClean="0">
                <a:solidFill>
                  <a:srgbClr val="FF0000"/>
                </a:solidFill>
                <a:latin typeface="Arial"/>
                <a:ea typeface="Arial"/>
              </a:rPr>
              <a:t>Need clear strategy on how to continue synchrotron radiation studies</a:t>
            </a:r>
            <a:endParaRPr lang="en-US" sz="1400" b="0" strike="noStrike" spc="-1" dirty="0" smtClean="0">
              <a:solidFill>
                <a:srgbClr val="FF0000"/>
              </a:solidFill>
              <a:latin typeface="Arial"/>
            </a:endParaRPr>
          </a:p>
          <a:p>
            <a:pPr marL="285840" indent="-285840">
              <a:lnSpc>
                <a:spcPts val="1389"/>
              </a:lnSpc>
              <a:spcBef>
                <a:spcPts val="1417"/>
              </a:spcBef>
              <a:buClr>
                <a:srgbClr val="0F124A"/>
              </a:buClr>
              <a:buFont typeface="Arial"/>
              <a:buChar char="•"/>
            </a:pPr>
            <a:r>
              <a:rPr lang="en-US" sz="1400" b="0" strike="noStrike" spc="-1" dirty="0" smtClean="0">
                <a:solidFill>
                  <a:srgbClr val="0F124A"/>
                </a:solidFill>
                <a:latin typeface="Arial"/>
                <a:ea typeface="Arial"/>
              </a:rPr>
              <a:t>Energy deposition studies in FLUKA team: S. Marin (fellow), supervised by A. </a:t>
            </a:r>
            <a:r>
              <a:rPr lang="en-US" sz="1400" b="0" strike="noStrike" spc="-1" dirty="0" err="1" smtClean="0">
                <a:solidFill>
                  <a:srgbClr val="0F124A"/>
                </a:solidFill>
                <a:latin typeface="Arial"/>
                <a:ea typeface="Arial"/>
              </a:rPr>
              <a:t>Lechner</a:t>
            </a:r>
            <a:r>
              <a:rPr lang="en-US" sz="1400" b="0" strike="noStrike" spc="-1" dirty="0" smtClean="0">
                <a:solidFill>
                  <a:srgbClr val="0F124A"/>
                </a:solidFill>
                <a:latin typeface="Arial"/>
                <a:ea typeface="Arial"/>
              </a:rPr>
              <a:t> </a:t>
            </a:r>
            <a:endParaRPr lang="en-US" sz="1400" b="0" strike="noStrike" spc="-1" dirty="0" smtClean="0">
              <a:solidFill>
                <a:srgbClr val="0F124A"/>
              </a:solidFill>
              <a:latin typeface="Arial"/>
            </a:endParaRPr>
          </a:p>
          <a:p>
            <a:pPr marL="285840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400" b="0" strike="noStrike" spc="-1" dirty="0" smtClean="0">
                <a:solidFill>
                  <a:srgbClr val="0F124A"/>
                </a:solidFill>
                <a:latin typeface="Arial"/>
                <a:ea typeface="Arial"/>
              </a:rPr>
              <a:t>Background </a:t>
            </a:r>
            <a:r>
              <a:rPr lang="en-US" sz="14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studies –within MDI, but </a:t>
            </a:r>
            <a:r>
              <a:rPr lang="en-US" sz="1400" b="0" strike="noStrike" spc="-1" dirty="0" smtClean="0">
                <a:solidFill>
                  <a:srgbClr val="0F124A"/>
                </a:solidFill>
                <a:latin typeface="Arial"/>
                <a:ea typeface="Arial"/>
              </a:rPr>
              <a:t>closely linked to collimation (tolerances)</a:t>
            </a:r>
            <a:endParaRPr lang="en-US" sz="1400" b="0" strike="noStrike" spc="-1" dirty="0">
              <a:solidFill>
                <a:srgbClr val="0F124A"/>
              </a:solidFill>
              <a:latin typeface="Arial"/>
            </a:endParaRPr>
          </a:p>
          <a:p>
            <a:pPr marL="626040" lvl="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FLUKA studies, based on inputs from ABP tracking: A. </a:t>
            </a:r>
            <a:r>
              <a:rPr lang="en-US" sz="1200" b="0" strike="noStrike" spc="-1" dirty="0" err="1">
                <a:solidFill>
                  <a:srgbClr val="0F124A"/>
                </a:solidFill>
                <a:latin typeface="Arial"/>
                <a:ea typeface="Arial"/>
              </a:rPr>
              <a:t>Frasca</a:t>
            </a: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 in FLUKA team (DOCT, last year), G. </a:t>
            </a:r>
            <a:r>
              <a:rPr lang="en-US" sz="1200" b="0" strike="noStrike" spc="-1" dirty="0" err="1">
                <a:solidFill>
                  <a:srgbClr val="0F124A"/>
                </a:solidFill>
                <a:latin typeface="Arial"/>
                <a:ea typeface="Arial"/>
              </a:rPr>
              <a:t>Nigrelli</a:t>
            </a: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 (</a:t>
            </a:r>
            <a:r>
              <a:rPr lang="en-US" sz="1200" b="0" strike="noStrike" spc="-1" dirty="0" smtClean="0">
                <a:solidFill>
                  <a:srgbClr val="0F124A"/>
                </a:solidFill>
                <a:latin typeface="Arial"/>
                <a:ea typeface="Arial"/>
              </a:rPr>
              <a:t>ABP, but partly working with FLUKA team) </a:t>
            </a:r>
          </a:p>
          <a:p>
            <a:pPr marL="626040" lvl="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200" b="0" strike="noStrike" spc="-1" dirty="0" smtClean="0">
                <a:solidFill>
                  <a:srgbClr val="0F124A"/>
                </a:solidFill>
                <a:latin typeface="Arial"/>
                <a:ea typeface="Arial"/>
              </a:rPr>
              <a:t>Detector </a:t>
            </a: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studies: External collaborators: A. </a:t>
            </a:r>
            <a:r>
              <a:rPr lang="en-US" sz="1200" b="0" strike="noStrike" spc="-1" dirty="0" err="1">
                <a:solidFill>
                  <a:srgbClr val="0F124A"/>
                </a:solidFill>
                <a:latin typeface="Arial"/>
                <a:ea typeface="Arial"/>
              </a:rPr>
              <a:t>Ciarma</a:t>
            </a: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, M. </a:t>
            </a:r>
            <a:r>
              <a:rPr lang="en-US" sz="1200" b="0" strike="noStrike" spc="-1" dirty="0" err="1" smtClean="0">
                <a:solidFill>
                  <a:srgbClr val="0F124A"/>
                </a:solidFill>
                <a:latin typeface="Arial"/>
                <a:ea typeface="Arial"/>
              </a:rPr>
              <a:t>Boscolo</a:t>
            </a:r>
            <a:r>
              <a:rPr lang="en-US" sz="1200" b="0" strike="noStrike" spc="-1" dirty="0" smtClean="0">
                <a:solidFill>
                  <a:srgbClr val="0F124A"/>
                </a:solidFill>
                <a:latin typeface="Arial"/>
                <a:ea typeface="Arial"/>
              </a:rPr>
              <a:t>, (possibly G. </a:t>
            </a:r>
            <a:r>
              <a:rPr lang="en-US" sz="1200" b="0" strike="noStrike" spc="-1" dirty="0" err="1" smtClean="0">
                <a:solidFill>
                  <a:srgbClr val="0F124A"/>
                </a:solidFill>
                <a:latin typeface="Arial"/>
                <a:ea typeface="Arial"/>
              </a:rPr>
              <a:t>Nigrelli</a:t>
            </a:r>
            <a:r>
              <a:rPr lang="en-US" sz="1200" b="0" strike="noStrike" spc="-1" dirty="0" smtClean="0">
                <a:solidFill>
                  <a:srgbClr val="0F124A"/>
                </a:solidFill>
                <a:latin typeface="Arial"/>
                <a:ea typeface="Arial"/>
              </a:rPr>
              <a:t>)</a:t>
            </a:r>
            <a:endParaRPr lang="en-US" sz="1400" b="0" strike="noStrike" spc="-1" dirty="0">
              <a:solidFill>
                <a:srgbClr val="0F124A"/>
              </a:solidFill>
              <a:latin typeface="Arial"/>
            </a:endParaRPr>
          </a:p>
          <a:p>
            <a:pPr marL="285840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Close collaboration with optics team, ABP impedance and collective effects team, </a:t>
            </a:r>
            <a:r>
              <a:rPr lang="en-US" sz="1400" b="0" strike="noStrike" spc="-1" dirty="0" err="1">
                <a:solidFill>
                  <a:srgbClr val="0F124A"/>
                </a:solidFill>
                <a:latin typeface="Arial"/>
                <a:ea typeface="Arial"/>
              </a:rPr>
              <a:t>XSuite</a:t>
            </a:r>
            <a:r>
              <a:rPr lang="en-US" sz="14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 development team, machine protection, hardware design team in SY/STI, instrumentation SY/BI</a:t>
            </a:r>
            <a:endParaRPr lang="en-US" sz="1400" b="0" strike="noStrike" spc="-1" dirty="0">
              <a:solidFill>
                <a:srgbClr val="0F124A"/>
              </a:solidFill>
              <a:latin typeface="Arial"/>
            </a:endParaRPr>
          </a:p>
          <a:p>
            <a:pPr>
              <a:lnSpc>
                <a:spcPts val="1950"/>
              </a:lnSpc>
              <a:buNone/>
            </a:pPr>
            <a:endParaRPr lang="en-US" sz="1400" b="0" strike="noStrike" spc="-1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5" name="PlaceHolder 3"/>
          <p:cNvSpPr>
            <a:spLocks noGrp="1"/>
          </p:cNvSpPr>
          <p:nvPr>
            <p:ph type="title"/>
          </p:nvPr>
        </p:nvSpPr>
        <p:spPr>
          <a:xfrm>
            <a:off x="442800" y="33948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ts val="2999"/>
              </a:lnSpc>
              <a:buNone/>
            </a:pPr>
            <a:r>
              <a:rPr lang="en-US" sz="30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Resources and interfaces</a:t>
            </a:r>
            <a:endParaRPr lang="en-US" sz="3000" b="0" strike="noStrike" spc="-1" dirty="0">
              <a:solidFill>
                <a:srgbClr val="0F124A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PlaceHolder 1"/>
          <p:cNvSpPr>
            <a:spLocks noGrp="1"/>
          </p:cNvSpPr>
          <p:nvPr>
            <p:ph type="sldNum" idx="20"/>
          </p:nvPr>
        </p:nvSpPr>
        <p:spPr>
          <a:xfrm>
            <a:off x="8745480" y="95040"/>
            <a:ext cx="289080" cy="1695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ts val="1239"/>
              </a:lnSpc>
              <a:buNone/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ts val="1239"/>
              </a:lnSpc>
              <a:buNone/>
            </a:pPr>
            <a:fld id="{656A2C90-23FA-4956-9551-1064E216FEB7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22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257" name="PlaceHolder 2"/>
          <p:cNvSpPr>
            <a:spLocks noGrp="1"/>
          </p:cNvSpPr>
          <p:nvPr>
            <p:ph/>
          </p:nvPr>
        </p:nvSpPr>
        <p:spPr>
          <a:xfrm>
            <a:off x="442800" y="1404720"/>
            <a:ext cx="4022640" cy="2120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8" name="PlaceHolder 3"/>
          <p:cNvSpPr>
            <a:spLocks noGrp="1"/>
          </p:cNvSpPr>
          <p:nvPr>
            <p:ph/>
          </p:nvPr>
        </p:nvSpPr>
        <p:spPr>
          <a:xfrm>
            <a:off x="442800" y="1745640"/>
            <a:ext cx="8263080" cy="27468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9" name="PlaceHolder 4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ts val="2999"/>
              </a:lnSpc>
              <a:buNone/>
            </a:pPr>
            <a:r>
              <a:rPr lang="en-US" sz="3000" b="0" strike="noStrike" spc="-1">
                <a:solidFill>
                  <a:srgbClr val="0F124A"/>
                </a:solidFill>
                <a:latin typeface="Arial"/>
                <a:ea typeface="Arial"/>
              </a:rPr>
              <a:t>Backup</a:t>
            </a:r>
            <a:endParaRPr lang="en-US" sz="30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60" name="PlaceHolder 5"/>
          <p:cNvSpPr>
            <a:spLocks noGrp="1"/>
          </p:cNvSpPr>
          <p:nvPr>
            <p:ph/>
          </p:nvPr>
        </p:nvSpPr>
        <p:spPr>
          <a:xfrm>
            <a:off x="442800" y="4623840"/>
            <a:ext cx="4022640" cy="3412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PlaceHolder 1"/>
          <p:cNvSpPr>
            <a:spLocks noGrp="1"/>
          </p:cNvSpPr>
          <p:nvPr>
            <p:ph type="sldNum" idx="25"/>
          </p:nvPr>
        </p:nvSpPr>
        <p:spPr>
          <a:xfrm>
            <a:off x="8745480" y="95040"/>
            <a:ext cx="289080" cy="1695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ts val="1239"/>
              </a:lnSpc>
              <a:buNone/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ts val="1239"/>
              </a:lnSpc>
              <a:buNone/>
            </a:pPr>
            <a:fld id="{596BF658-48A2-42EB-BA60-94CD4D273BE3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23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289" name="PlaceHolder 2"/>
          <p:cNvSpPr>
            <a:spLocks noGrp="1"/>
          </p:cNvSpPr>
          <p:nvPr>
            <p:ph/>
          </p:nvPr>
        </p:nvSpPr>
        <p:spPr>
          <a:xfrm>
            <a:off x="442800" y="1285560"/>
            <a:ext cx="8263080" cy="32068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85840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600" b="1" strike="noStrike" spc="-1">
                <a:solidFill>
                  <a:srgbClr val="0F124A"/>
                </a:solidFill>
                <a:latin typeface="Arial"/>
                <a:ea typeface="Arial"/>
              </a:rPr>
              <a:t>Stored beam energy in the booster is only 1% of that in the main FCC-ee ring</a:t>
            </a:r>
            <a:endParaRPr lang="en-US" sz="1600" b="0" strike="noStrike" spc="-1">
              <a:solidFill>
                <a:srgbClr val="0F124A"/>
              </a:solidFill>
              <a:latin typeface="Arial"/>
            </a:endParaRPr>
          </a:p>
          <a:p>
            <a:pPr marL="625320" lvl="1" indent="-285840">
              <a:lnSpc>
                <a:spcPts val="1950"/>
              </a:lnSpc>
              <a:buClr>
                <a:srgbClr val="0F124A"/>
              </a:buClr>
              <a:buFont typeface="Courier New"/>
              <a:buChar char="o"/>
            </a:pPr>
            <a:r>
              <a:rPr lang="en-US" sz="1600" b="0" strike="noStrike" spc="-1">
                <a:solidFill>
                  <a:srgbClr val="0F124A"/>
                </a:solidFill>
                <a:latin typeface="Arial"/>
                <a:ea typeface="Arial"/>
              </a:rPr>
              <a:t>Machine protection is less critical, but not uncritical</a:t>
            </a:r>
            <a:endParaRPr lang="en-US" sz="1600" b="0" strike="noStrike" spc="-1">
              <a:solidFill>
                <a:srgbClr val="0F124A"/>
              </a:solidFill>
              <a:latin typeface="Arial"/>
            </a:endParaRPr>
          </a:p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600" b="0" strike="noStrike" spc="-1">
              <a:solidFill>
                <a:srgbClr val="0F124A"/>
              </a:solidFill>
              <a:latin typeface="Arial"/>
            </a:endParaRPr>
          </a:p>
          <a:p>
            <a:pPr marL="285840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600" b="1" strike="noStrike" spc="-1">
                <a:solidFill>
                  <a:srgbClr val="0F124A"/>
                </a:solidFill>
                <a:latin typeface="Arial"/>
                <a:ea typeface="Arial"/>
              </a:rPr>
              <a:t>No worries about experimental backgrounds in the booster</a:t>
            </a:r>
            <a:endParaRPr lang="en-US" sz="1600" b="0" strike="noStrike" spc="-1">
              <a:solidFill>
                <a:srgbClr val="0F124A"/>
              </a:solidFill>
              <a:latin typeface="Arial"/>
            </a:endParaRPr>
          </a:p>
          <a:p>
            <a:pPr>
              <a:lnSpc>
                <a:spcPts val="1950"/>
              </a:lnSpc>
              <a:buNone/>
            </a:pPr>
            <a:endParaRPr lang="en-US" sz="1600" b="0" strike="noStrike" spc="-1">
              <a:solidFill>
                <a:srgbClr val="0F124A"/>
              </a:solidFill>
              <a:latin typeface="Arial"/>
            </a:endParaRPr>
          </a:p>
          <a:p>
            <a:pPr marL="285840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600" b="1" strike="noStrike" spc="-1">
                <a:solidFill>
                  <a:srgbClr val="0F124A"/>
                </a:solidFill>
                <a:latin typeface="Arial"/>
                <a:ea typeface="Arial"/>
              </a:rPr>
              <a:t>A priori, don't expect that we need extensive halo collimation in the booster, but to be studied</a:t>
            </a:r>
            <a:endParaRPr lang="en-US" sz="1600" b="0" strike="noStrike" spc="-1">
              <a:solidFill>
                <a:srgbClr val="0F124A"/>
              </a:solidFill>
              <a:latin typeface="Arial"/>
            </a:endParaRPr>
          </a:p>
          <a:p>
            <a:pPr marL="625320" lvl="1" indent="-285840">
              <a:lnSpc>
                <a:spcPts val="1950"/>
              </a:lnSpc>
              <a:buClr>
                <a:srgbClr val="0F124A"/>
              </a:buClr>
              <a:buFont typeface="Courier New"/>
              <a:buChar char="o"/>
            </a:pPr>
            <a:r>
              <a:rPr lang="en-US" sz="1600" b="0" strike="noStrike" spc="-1">
                <a:solidFill>
                  <a:srgbClr val="0F124A"/>
                </a:solidFill>
                <a:latin typeface="Arial"/>
                <a:ea typeface="Arial"/>
              </a:rPr>
              <a:t>Still likely need protection absorbers and transfer line collimators – impacts on these collimators needs careful study, but this is outside of the scope of halo collimation studies</a:t>
            </a:r>
            <a:endParaRPr lang="en-US" sz="1600" b="0" strike="noStrike" spc="-1">
              <a:solidFill>
                <a:srgbClr val="0F124A"/>
              </a:solidFill>
              <a:latin typeface="Arial"/>
            </a:endParaRPr>
          </a:p>
          <a:p>
            <a:pPr>
              <a:lnSpc>
                <a:spcPts val="1950"/>
              </a:lnSpc>
              <a:buNone/>
            </a:pPr>
            <a:endParaRPr lang="en-US" sz="1600" b="0" strike="noStrike" spc="-1">
              <a:solidFill>
                <a:srgbClr val="0F124A"/>
              </a:solidFill>
              <a:latin typeface="Arial"/>
            </a:endParaRPr>
          </a:p>
          <a:p>
            <a:pPr marL="285840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600" b="1" strike="noStrike" spc="-1">
                <a:solidFill>
                  <a:srgbClr val="0F124A"/>
                </a:solidFill>
                <a:latin typeface="Arial"/>
                <a:ea typeface="Arial"/>
              </a:rPr>
              <a:t>Collimation system not yet studied for the booster</a:t>
            </a:r>
            <a:endParaRPr lang="en-US" sz="1600" b="0" strike="noStrike" spc="-1">
              <a:solidFill>
                <a:srgbClr val="0F124A"/>
              </a:solidFill>
              <a:latin typeface="Arial"/>
            </a:endParaRPr>
          </a:p>
          <a:p>
            <a:pPr marL="625320" lvl="1" indent="-285840">
              <a:lnSpc>
                <a:spcPts val="1950"/>
              </a:lnSpc>
              <a:buClr>
                <a:srgbClr val="0F124A"/>
              </a:buClr>
              <a:buFont typeface="Courier New"/>
              <a:buChar char="o"/>
            </a:pPr>
            <a:r>
              <a:rPr lang="en-US" sz="1600" b="0" strike="noStrike" spc="-1">
                <a:solidFill>
                  <a:srgbClr val="0F124A"/>
                </a:solidFill>
                <a:latin typeface="Arial"/>
                <a:ea typeface="Arial"/>
              </a:rPr>
              <a:t>Limited resources focused on main ring</a:t>
            </a:r>
            <a:endParaRPr lang="en-US" sz="1600" b="0" strike="noStrike" spc="-1">
              <a:solidFill>
                <a:srgbClr val="0F124A"/>
              </a:solidFill>
              <a:latin typeface="Arial"/>
            </a:endParaRPr>
          </a:p>
          <a:p>
            <a:pPr marL="625320" lvl="1" indent="-285840">
              <a:lnSpc>
                <a:spcPts val="1950"/>
              </a:lnSpc>
              <a:buClr>
                <a:srgbClr val="0F124A"/>
              </a:buClr>
              <a:buFont typeface="Courier New"/>
              <a:buChar char="o"/>
            </a:pPr>
            <a:r>
              <a:rPr lang="en-US" sz="1600" b="0" strike="noStrike" spc="-1">
                <a:solidFill>
                  <a:srgbClr val="0F124A"/>
                </a:solidFill>
                <a:latin typeface="Arial"/>
                <a:ea typeface="Arial"/>
              </a:rPr>
              <a:t>Booster design has changed significantly several times</a:t>
            </a:r>
            <a:endParaRPr lang="en-US" sz="1600" b="0" strike="noStrike" spc="-1">
              <a:solidFill>
                <a:srgbClr val="0F124A"/>
              </a:solidFill>
              <a:latin typeface="Arial"/>
            </a:endParaRPr>
          </a:p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90" name="PlaceHolder 3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ts val="2999"/>
              </a:lnSpc>
              <a:buNone/>
            </a:pPr>
            <a:r>
              <a:rPr lang="en-US" sz="3000" b="0" strike="noStrike" spc="-1">
                <a:solidFill>
                  <a:srgbClr val="0F124A"/>
                </a:solidFill>
                <a:latin typeface="Arial"/>
                <a:ea typeface="Arial"/>
              </a:rPr>
              <a:t>What about collimation in the booster? </a:t>
            </a:r>
            <a:endParaRPr lang="en-US" sz="3000" b="0" strike="noStrike" spc="-1">
              <a:solidFill>
                <a:srgbClr val="0F124A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79193280" name="Foliennummernplatzhalter 2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13A0A69-740E-852F-AFEA-78906009C1F2}" type="slidenum">
              <a:rPr lang="en-US"/>
              <a:t>3</a:t>
            </a:fld>
            <a:endParaRPr lang="en-US"/>
          </a:p>
        </p:txBody>
      </p:sp>
      <p:sp>
        <p:nvSpPr>
          <p:cNvPr id="197662011" name="Textplatzhalter 8"/>
          <p:cNvSpPr>
            <a:spLocks noGrp="1"/>
          </p:cNvSpPr>
          <p:nvPr>
            <p:ph type="body" sz="quarter" idx="12"/>
          </p:nvPr>
        </p:nvSpPr>
        <p:spPr bwMode="auto">
          <a:xfrm>
            <a:off x="224669" y="1144962"/>
            <a:ext cx="8348574" cy="3484188"/>
          </a:xfr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ts val="1949"/>
              </a:lnSpc>
              <a:defRPr sz="1600"/>
            </a:lvl1pPr>
            <a:lvl2pPr marL="340199" indent="-340199">
              <a:lnSpc>
                <a:spcPts val="1949"/>
              </a:lnSpc>
              <a:defRPr sz="1600"/>
            </a:lvl2pPr>
            <a:lvl3pPr marL="680399" indent="-340199">
              <a:lnSpc>
                <a:spcPts val="1949"/>
              </a:lnSpc>
              <a:defRPr sz="1600"/>
            </a:lvl3pPr>
            <a:lvl4pPr marL="1020600" indent="-340199">
              <a:lnSpc>
                <a:spcPts val="1949"/>
              </a:lnSpc>
              <a:defRPr sz="1600"/>
            </a:lvl4pPr>
            <a:lvl5pPr marL="1360799" indent="-340199">
              <a:lnSpc>
                <a:spcPts val="1949"/>
              </a:lnSpc>
              <a:defRPr sz="1600"/>
            </a:lvl5pPr>
          </a:lstStyle>
          <a:p>
            <a:pPr marL="661670" lvl="1" indent="-261620">
              <a:buFont typeface="Arial"/>
              <a:buChar char="•"/>
              <a:defRPr/>
            </a:pPr>
            <a:r>
              <a:rPr dirty="0"/>
              <a:t>Collimation system should be the </a:t>
            </a:r>
            <a:r>
              <a:rPr b="1" dirty="0">
                <a:solidFill>
                  <a:srgbClr val="FF0000"/>
                </a:solidFill>
              </a:rPr>
              <a:t>aperture bottleneck of the ring</a:t>
            </a:r>
            <a:r>
              <a:rPr dirty="0">
                <a:solidFill>
                  <a:srgbClr val="FF0000"/>
                </a:solidFill>
              </a:rPr>
              <a:t> </a:t>
            </a:r>
            <a:r>
              <a:rPr dirty="0"/>
              <a:t>intercepting primary losses</a:t>
            </a:r>
            <a:endParaRPr lang="en-US" dirty="0"/>
          </a:p>
          <a:p>
            <a:pPr marL="661670" lvl="1" indent="-261620">
              <a:lnSpc>
                <a:spcPts val="1948"/>
              </a:lnSpc>
              <a:defRPr/>
            </a:pPr>
            <a:endParaRPr lang="en-US" dirty="0"/>
          </a:p>
          <a:p>
            <a:pPr marL="661670" lvl="1" indent="-261620">
              <a:buFont typeface="Arial"/>
              <a:buChar char="•"/>
              <a:defRPr/>
            </a:pPr>
            <a:r>
              <a:rPr dirty="0"/>
              <a:t>Collimation should </a:t>
            </a:r>
          </a:p>
          <a:p>
            <a:pPr marL="1061720" lvl="2" indent="-261620">
              <a:buFont typeface="Arial"/>
              <a:buChar char="•"/>
              <a:defRPr/>
            </a:pPr>
            <a:r>
              <a:rPr b="1" dirty="0">
                <a:solidFill>
                  <a:srgbClr val="FF0000"/>
                </a:solidFill>
              </a:rPr>
              <a:t>Suppress experimental backgrounds </a:t>
            </a:r>
            <a:r>
              <a:rPr dirty="0"/>
              <a:t>to tolerable levels</a:t>
            </a:r>
          </a:p>
          <a:p>
            <a:pPr marL="1061720" lvl="2" indent="-261620">
              <a:buFont typeface="Arial"/>
              <a:buChar char="•"/>
              <a:defRPr/>
            </a:pPr>
            <a:r>
              <a:rPr b="1" dirty="0">
                <a:solidFill>
                  <a:srgbClr val="FF0000"/>
                </a:solidFill>
              </a:rPr>
              <a:t>Suppress losses </a:t>
            </a:r>
            <a:r>
              <a:rPr dirty="0"/>
              <a:t>sufficiently so that any leakage out of the collimation system does not damage impacted machine components or quench superconducting elements for given </a:t>
            </a:r>
            <a:r>
              <a:rPr lang="de-DE" sz="1600" b="0" i="0" u="none" strike="noStrike" cap="none" spc="0" dirty="0">
                <a:latin typeface="+mn-lt"/>
                <a:ea typeface="+mn-ea"/>
                <a:cs typeface="+mn-cs"/>
              </a:rPr>
              <a:t>“</a:t>
            </a:r>
            <a:r>
              <a:rPr dirty="0"/>
              <a:t>design beam losses“, nor should the collimators themselves be </a:t>
            </a:r>
            <a:r>
              <a:rPr dirty="0" smtClean="0"/>
              <a:t>damaged</a:t>
            </a:r>
            <a:endParaRPr lang="en-US" dirty="0" smtClean="0"/>
          </a:p>
          <a:p>
            <a:pPr marL="1401921" lvl="3" indent="-261620">
              <a:buFont typeface="Arial"/>
              <a:buChar char="•"/>
              <a:defRPr/>
            </a:pPr>
            <a:r>
              <a:rPr lang="en-US" dirty="0" smtClean="0"/>
              <a:t>New regime for lepton colliders, where collimation is typically needed only for backgrounds</a:t>
            </a:r>
            <a:endParaRPr dirty="0"/>
          </a:p>
          <a:p>
            <a:pPr marL="1061720" lvl="2" indent="-261620">
              <a:buFont typeface="Arial"/>
              <a:buChar char="•"/>
              <a:defRPr/>
            </a:pPr>
            <a:endParaRPr dirty="0"/>
          </a:p>
          <a:p>
            <a:pPr marL="745490" lvl="1" indent="-28575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dirty="0"/>
              <a:t>Total impedance of the collimators should </a:t>
            </a:r>
            <a:r>
              <a:rPr lang="en-US" b="1" dirty="0">
                <a:solidFill>
                  <a:srgbClr val="FF0000"/>
                </a:solidFill>
              </a:rPr>
              <a:t>stay within the allowed impedance </a:t>
            </a:r>
            <a:r>
              <a:rPr lang="en-US" b="1" dirty="0" smtClean="0">
                <a:solidFill>
                  <a:srgbClr val="FF0000"/>
                </a:solidFill>
              </a:rPr>
              <a:t>budget, not significantly degrade beam lifetime, or in other ways jeopardize the beam quality and machine performance</a:t>
            </a:r>
            <a:endParaRPr dirty="0">
              <a:solidFill>
                <a:srgbClr val="FF0000"/>
              </a:solidFill>
            </a:endParaRPr>
          </a:p>
          <a:p>
            <a:pPr marL="661670" lvl="1" indent="-261620">
              <a:buFont typeface="Arial"/>
              <a:buChar char="•"/>
              <a:defRPr/>
            </a:pPr>
            <a:endParaRPr dirty="0"/>
          </a:p>
          <a:p>
            <a:pPr marL="261620" indent="-261620">
              <a:buFont typeface="Arial"/>
              <a:buChar char="•"/>
              <a:defRPr/>
            </a:pPr>
            <a:endParaRPr lang="en-US" dirty="0"/>
          </a:p>
        </p:txBody>
      </p:sp>
      <p:sp>
        <p:nvSpPr>
          <p:cNvPr id="1389132982" name="Titel 1"/>
          <p:cNvSpPr>
            <a:spLocks noGrp="1"/>
          </p:cNvSpPr>
          <p:nvPr>
            <p:ph type="title"/>
          </p:nvPr>
        </p:nvSpPr>
        <p:spPr bwMode="auto">
          <a:xfrm>
            <a:off x="442799" y="577799"/>
            <a:ext cx="8263350" cy="56374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sz="2800" dirty="0"/>
              <a:t>Collimation system design </a:t>
            </a:r>
            <a:r>
              <a:rPr lang="en-US" sz="2800" dirty="0"/>
              <a:t>considerations</a:t>
            </a:r>
            <a:endParaRPr sz="2800" dirty="0"/>
          </a:p>
        </p:txBody>
      </p:sp>
    </p:spTree>
    <p:extLst>
      <p:ext uri="{BB962C8B-B14F-4D97-AF65-F5344CB8AC3E}">
        <p14:creationId xmlns:p14="http://schemas.microsoft.com/office/powerpoint/2010/main" val="20167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sldNum" idx="12"/>
          </p:nvPr>
        </p:nvSpPr>
        <p:spPr>
          <a:xfrm>
            <a:off x="8745480" y="95040"/>
            <a:ext cx="289080" cy="1695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ts val="1239"/>
              </a:lnSpc>
              <a:buNone/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ts val="1239"/>
              </a:lnSpc>
              <a:buNone/>
            </a:pPr>
            <a:fld id="{A8E2AFD7-739C-49AA-BBA4-70ADE4AD3E9A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4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/>
          </p:nvPr>
        </p:nvSpPr>
        <p:spPr>
          <a:xfrm>
            <a:off x="58320" y="962280"/>
            <a:ext cx="2136960" cy="3913200"/>
          </a:xfrm>
          <a:prstGeom prst="rect">
            <a:avLst/>
          </a:prstGeom>
          <a:gradFill rotWithShape="0">
            <a:gsLst>
              <a:gs pos="0">
                <a:srgbClr val="F1FFA5"/>
              </a:gs>
              <a:gs pos="100000">
                <a:srgbClr val="EFFF96"/>
              </a:gs>
            </a:gsLst>
            <a:lin ang="5400000"/>
          </a:gradFill>
          <a:ln w="6480">
            <a:solidFill>
              <a:srgbClr val="E8FF2E"/>
            </a:solidFill>
            <a:miter/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txBody>
          <a:bodyPr anchor="t">
            <a:noAutofit/>
          </a:bodyPr>
          <a:lstStyle/>
          <a:p>
            <a:pPr>
              <a:lnSpc>
                <a:spcPts val="1950"/>
              </a:lnSpc>
              <a:buNone/>
              <a:tabLst>
                <a:tab pos="0" algn="l"/>
              </a:tabLst>
            </a:pPr>
            <a:r>
              <a:rPr lang="en-US" sz="14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System design</a:t>
            </a:r>
            <a:endParaRPr lang="en-US" sz="1400" b="0" strike="noStrike" spc="-1" dirty="0">
              <a:solidFill>
                <a:srgbClr val="0F124A"/>
              </a:solidFill>
              <a:latin typeface="Arial"/>
            </a:endParaRPr>
          </a:p>
          <a:p>
            <a:pPr marL="285840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Layout and number  of collimators</a:t>
            </a:r>
            <a:endParaRPr lang="en-US" sz="1200" b="0" strike="noStrike" spc="-1" dirty="0">
              <a:solidFill>
                <a:srgbClr val="0F124A"/>
              </a:solidFill>
              <a:latin typeface="Arial"/>
            </a:endParaRPr>
          </a:p>
          <a:p>
            <a:pPr marL="626040" lvl="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200" b="0" strike="noStrike" spc="-1" dirty="0" err="1">
                <a:solidFill>
                  <a:srgbClr val="0F124A"/>
                </a:solidFill>
                <a:latin typeface="Arial"/>
                <a:ea typeface="Arial"/>
              </a:rPr>
              <a:t>Betatron</a:t>
            </a: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, off-momentum, experimental insertions</a:t>
            </a:r>
            <a:endParaRPr lang="en-US" sz="1200" b="0" strike="noStrike" spc="-1" dirty="0">
              <a:solidFill>
                <a:srgbClr val="0F124A"/>
              </a:solidFill>
              <a:latin typeface="Arial"/>
            </a:endParaRPr>
          </a:p>
          <a:p>
            <a:pPr marL="285840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Collimator settings</a:t>
            </a:r>
            <a:endParaRPr lang="en-US" sz="1200" b="0" strike="noStrike" spc="-1" dirty="0">
              <a:solidFill>
                <a:srgbClr val="0F124A"/>
              </a:solidFill>
              <a:latin typeface="Arial"/>
            </a:endParaRPr>
          </a:p>
          <a:p>
            <a:pPr marL="285840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Materials, lengths</a:t>
            </a:r>
            <a:endParaRPr lang="en-US" sz="1200" b="0" strike="noStrike" spc="-1" dirty="0">
              <a:solidFill>
                <a:srgbClr val="0F124A"/>
              </a:solidFill>
              <a:latin typeface="Arial"/>
            </a:endParaRPr>
          </a:p>
          <a:p>
            <a:pPr marL="285840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Iterate system design based on performance and optics evolution</a:t>
            </a:r>
            <a:endParaRPr lang="en-US" sz="1200" b="0" strike="noStrike" spc="-1" dirty="0">
              <a:solidFill>
                <a:srgbClr val="0F124A"/>
              </a:solidFill>
              <a:latin typeface="Arial"/>
            </a:endParaRPr>
          </a:p>
          <a:p>
            <a:pPr marL="285840" indent="-285840">
              <a:lnSpc>
                <a:spcPts val="1950"/>
              </a:lnSpc>
              <a:buClr>
                <a:srgbClr val="A6A6A6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200" b="0" strike="noStrike" spc="-1" dirty="0">
                <a:solidFill>
                  <a:srgbClr val="A6A6A6"/>
                </a:solidFill>
                <a:latin typeface="Arial"/>
                <a:ea typeface="Arial"/>
              </a:rPr>
              <a:t>Hardware design, controls, instrumentation (not ABP)</a:t>
            </a:r>
            <a:endParaRPr lang="en-US" sz="1200" b="0" strike="noStrike" spc="-1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188" name="PlaceHolder 3"/>
          <p:cNvSpPr>
            <a:spLocks noGrp="1"/>
          </p:cNvSpPr>
          <p:nvPr>
            <p:ph type="title"/>
          </p:nvPr>
        </p:nvSpPr>
        <p:spPr>
          <a:xfrm>
            <a:off x="442800" y="3996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ts val="2999"/>
              </a:lnSpc>
              <a:buNone/>
            </a:pPr>
            <a:r>
              <a:rPr lang="en-US" sz="3000" b="0" strike="noStrike" spc="-1">
                <a:solidFill>
                  <a:srgbClr val="0F124A"/>
                </a:solidFill>
                <a:latin typeface="Arial"/>
                <a:ea typeface="Arial"/>
              </a:rPr>
              <a:t>Work needed for collimation design</a:t>
            </a:r>
            <a:endParaRPr lang="en-US" sz="30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89" name="Text Placeholder 3"/>
          <p:cNvSpPr/>
          <p:nvPr/>
        </p:nvSpPr>
        <p:spPr>
          <a:xfrm>
            <a:off x="2627640" y="962280"/>
            <a:ext cx="1688040" cy="2802240"/>
          </a:xfrm>
          <a:prstGeom prst="rect">
            <a:avLst/>
          </a:prstGeom>
          <a:gradFill rotWithShape="0">
            <a:gsLst>
              <a:gs pos="0">
                <a:srgbClr val="A7DDA8"/>
              </a:gs>
              <a:gs pos="100000">
                <a:srgbClr val="99D89A"/>
              </a:gs>
            </a:gsLst>
            <a:lin ang="5400000"/>
          </a:gradFill>
          <a:ln>
            <a:solidFill>
              <a:srgbClr val="40C245"/>
            </a:solidFill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/>
        </p:style>
        <p:txBody>
          <a:bodyPr anchor="t">
            <a:noAutofit/>
          </a:bodyPr>
          <a:lstStyle/>
          <a:p>
            <a:pPr>
              <a:lnSpc>
                <a:spcPts val="1950"/>
              </a:lnSpc>
              <a:buNone/>
              <a:tabLst>
                <a:tab pos="0" algn="l"/>
              </a:tabLst>
            </a:pPr>
            <a:r>
              <a:rPr lang="en-US" sz="1400" b="1" strike="noStrike" spc="-1">
                <a:solidFill>
                  <a:srgbClr val="0F124A"/>
                </a:solidFill>
                <a:latin typeface="Arial"/>
                <a:ea typeface="Arial"/>
              </a:rPr>
              <a:t>Beam loss scenarios</a:t>
            </a:r>
            <a:endParaRPr lang="en-US" sz="1400" b="0" strike="noStrike" spc="-1">
              <a:latin typeface="Arial"/>
            </a:endParaRPr>
          </a:p>
          <a:p>
            <a:pPr marL="285840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Define scenarios</a:t>
            </a:r>
            <a:endParaRPr lang="en-US" sz="1200" b="0" strike="noStrike" spc="-1">
              <a:latin typeface="Arial"/>
            </a:endParaRPr>
          </a:p>
          <a:p>
            <a:pPr marL="285840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Set up simulation models for each scenario</a:t>
            </a:r>
            <a:endParaRPr lang="en-US" sz="1200" b="0" strike="noStrike" spc="-1">
              <a:latin typeface="Arial"/>
            </a:endParaRPr>
          </a:p>
          <a:p>
            <a:pPr marL="285840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200" b="1" strike="noStrike" spc="-1">
                <a:solidFill>
                  <a:srgbClr val="0F124A"/>
                </a:solidFill>
                <a:latin typeface="Arial"/>
                <a:ea typeface="Arial"/>
              </a:rPr>
              <a:t>Study performance, compare with tolerances 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190" name="Text Placeholder 3"/>
          <p:cNvSpPr/>
          <p:nvPr/>
        </p:nvSpPr>
        <p:spPr>
          <a:xfrm>
            <a:off x="7014960" y="1104480"/>
            <a:ext cx="2019600" cy="2664000"/>
          </a:xfrm>
          <a:prstGeom prst="rect">
            <a:avLst/>
          </a:prstGeom>
          <a:gradFill rotWithShape="0">
            <a:gsLst>
              <a:gs pos="0">
                <a:srgbClr val="9E9EFF"/>
              </a:gs>
              <a:gs pos="100000">
                <a:srgbClr val="9090FF"/>
              </a:gs>
            </a:gsLst>
            <a:lin ang="5400000"/>
          </a:gradFill>
          <a:ln>
            <a:solidFill>
              <a:srgbClr val="0000FF"/>
            </a:solidFill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  <p:txBody>
          <a:bodyPr anchor="t">
            <a:noAutofit/>
          </a:bodyPr>
          <a:lstStyle/>
          <a:p>
            <a:pPr>
              <a:lnSpc>
                <a:spcPts val="1950"/>
              </a:lnSpc>
              <a:buNone/>
              <a:tabLst>
                <a:tab pos="0" algn="l"/>
              </a:tabLst>
            </a:pPr>
            <a:r>
              <a:rPr lang="en-US" sz="1400" b="1" strike="noStrike" spc="-1">
                <a:solidFill>
                  <a:srgbClr val="0F124A"/>
                </a:solidFill>
                <a:latin typeface="Arial"/>
                <a:ea typeface="Arial"/>
              </a:rPr>
              <a:t>Beam loss tolerances</a:t>
            </a:r>
            <a:endParaRPr lang="en-US" sz="1400" b="0" strike="noStrike" spc="-1">
              <a:latin typeface="Arial"/>
            </a:endParaRPr>
          </a:p>
          <a:p>
            <a:pPr marL="285840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Obtain inputs on tolerances (background, damage limits, quench limits)</a:t>
            </a:r>
            <a:endParaRPr lang="en-US" sz="1200" b="0" strike="noStrike" spc="-1">
              <a:latin typeface="Arial"/>
            </a:endParaRPr>
          </a:p>
          <a:p>
            <a:pPr marL="285840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Dedicated studies of beam impacts</a:t>
            </a:r>
            <a:endParaRPr lang="en-US" sz="1200" b="0" strike="noStrike" spc="-1">
              <a:latin typeface="Arial"/>
            </a:endParaRPr>
          </a:p>
          <a:p>
            <a:pPr marL="626040" lvl="1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E.g. background study </a:t>
            </a:r>
            <a:r>
              <a:rPr lang="en-US" sz="1200" b="0" strike="noStrike" spc="-1">
                <a:solidFill>
                  <a:srgbClr val="0F124A"/>
                </a:solidFill>
                <a:latin typeface="Wingdings"/>
                <a:ea typeface="Arial"/>
              </a:rPr>
              <a:t></a:t>
            </a: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 synergy with MDI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191" name="Text Placeholder 3"/>
          <p:cNvSpPr/>
          <p:nvPr/>
        </p:nvSpPr>
        <p:spPr>
          <a:xfrm>
            <a:off x="4639680" y="1748880"/>
            <a:ext cx="2157480" cy="2016000"/>
          </a:xfrm>
          <a:prstGeom prst="rect">
            <a:avLst/>
          </a:prstGeom>
          <a:gradFill rotWithShape="0">
            <a:gsLst>
              <a:gs pos="0">
                <a:srgbClr val="FFACA4"/>
              </a:gs>
              <a:gs pos="100000">
                <a:srgbClr val="FF9D95"/>
              </a:gs>
            </a:gsLst>
            <a:lin ang="5400000"/>
          </a:gradFill>
          <a:ln>
            <a:solidFill>
              <a:srgbClr val="FF4A29"/>
            </a:solidFill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anchor="t">
            <a:noAutofit/>
          </a:bodyPr>
          <a:lstStyle/>
          <a:p>
            <a:pPr>
              <a:lnSpc>
                <a:spcPts val="1950"/>
              </a:lnSpc>
              <a:buNone/>
              <a:tabLst>
                <a:tab pos="0" algn="l"/>
              </a:tabLst>
            </a:pPr>
            <a:r>
              <a:rPr lang="en-US" sz="1400" b="1" strike="noStrike" spc="-1">
                <a:solidFill>
                  <a:srgbClr val="0F124A"/>
                </a:solidFill>
                <a:latin typeface="Arial"/>
                <a:ea typeface="Arial"/>
              </a:rPr>
              <a:t>Code development</a:t>
            </a:r>
            <a:endParaRPr lang="en-US" sz="1400" b="0" strike="noStrike" spc="-1">
              <a:latin typeface="Arial"/>
            </a:endParaRPr>
          </a:p>
          <a:p>
            <a:pPr marL="285840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Implement and missing physical effects relevant for collimation studies</a:t>
            </a:r>
            <a:endParaRPr lang="en-US" sz="1200" b="0" strike="noStrike" spc="-1">
              <a:latin typeface="Arial"/>
            </a:endParaRPr>
          </a:p>
          <a:p>
            <a:pPr marL="285840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Code benchmarks with existing machines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192" name="Arrow: Right 9"/>
          <p:cNvSpPr/>
          <p:nvPr/>
        </p:nvSpPr>
        <p:spPr>
          <a:xfrm>
            <a:off x="2326680" y="1707480"/>
            <a:ext cx="275760" cy="28764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>
            <a:solidFill>
              <a:srgbClr val="00006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3" name="Arrow: Right 10"/>
          <p:cNvSpPr/>
          <p:nvPr/>
        </p:nvSpPr>
        <p:spPr>
          <a:xfrm rot="10800000">
            <a:off x="2315160" y="2140200"/>
            <a:ext cx="275760" cy="28764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>
            <a:solidFill>
              <a:srgbClr val="00006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4" name="Arrow: Right 11"/>
          <p:cNvSpPr/>
          <p:nvPr/>
        </p:nvSpPr>
        <p:spPr>
          <a:xfrm rot="10800000">
            <a:off x="4428360" y="1194840"/>
            <a:ext cx="2484000" cy="28764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>
            <a:solidFill>
              <a:srgbClr val="00006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5" name="Arrow: Right 12"/>
          <p:cNvSpPr/>
          <p:nvPr/>
        </p:nvSpPr>
        <p:spPr>
          <a:xfrm rot="10800000">
            <a:off x="4428000" y="4444200"/>
            <a:ext cx="283680" cy="28764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>
            <a:solidFill>
              <a:srgbClr val="00006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6" name="Arrow: Right 13"/>
          <p:cNvSpPr/>
          <p:nvPr/>
        </p:nvSpPr>
        <p:spPr>
          <a:xfrm>
            <a:off x="4467240" y="4127400"/>
            <a:ext cx="283680" cy="28764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>
            <a:solidFill>
              <a:srgbClr val="00006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197" name="Group 21"/>
          <p:cNvGrpSpPr/>
          <p:nvPr/>
        </p:nvGrpSpPr>
        <p:grpSpPr>
          <a:xfrm>
            <a:off x="2653560" y="4009320"/>
            <a:ext cx="2586240" cy="1045440"/>
            <a:chOff x="2653560" y="4009320"/>
            <a:chExt cx="2586240" cy="1045440"/>
          </a:xfrm>
        </p:grpSpPr>
        <p:sp>
          <p:nvSpPr>
            <p:cNvPr id="198" name="Rectangle: Rounded Corners 5"/>
            <p:cNvSpPr/>
            <p:nvPr/>
          </p:nvSpPr>
          <p:spPr>
            <a:xfrm>
              <a:off x="2653560" y="4009320"/>
              <a:ext cx="2586240" cy="1045440"/>
            </a:xfrm>
            <a:prstGeom prst="roundRect">
              <a:avLst>
                <a:gd name="adj" fmla="val 16667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00006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99" name="Text Placeholder 3"/>
            <p:cNvSpPr/>
            <p:nvPr/>
          </p:nvSpPr>
          <p:spPr>
            <a:xfrm>
              <a:off x="2717640" y="4381920"/>
              <a:ext cx="1317600" cy="529200"/>
            </a:xfrm>
            <a:prstGeom prst="rect">
              <a:avLst/>
            </a:prstGeom>
            <a:gradFill rotWithShape="0">
              <a:gsLst>
                <a:gs pos="0">
                  <a:srgbClr val="C6AAFF"/>
                </a:gs>
                <a:gs pos="100000">
                  <a:srgbClr val="BB9AFF"/>
                </a:gs>
              </a:gsLst>
              <a:lin ang="5400000"/>
            </a:gradFill>
            <a:ln>
              <a:solidFill>
                <a:srgbClr val="8F3DFF"/>
              </a:solidFill>
            </a:ln>
            <a:effectLst>
              <a:outerShdw blurRad="39960" dist="2016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/>
          </p:style>
          <p:txBody>
            <a:bodyPr anchor="t">
              <a:noAutofit/>
            </a:bodyPr>
            <a:lstStyle/>
            <a:p>
              <a:pPr>
                <a:lnSpc>
                  <a:spcPts val="1950"/>
                </a:lnSpc>
                <a:buNone/>
                <a:tabLst>
                  <a:tab pos="0" algn="l"/>
                </a:tabLst>
              </a:pPr>
              <a:r>
                <a:rPr lang="en-US" sz="1200" b="0" strike="noStrike" spc="-1">
                  <a:solidFill>
                    <a:srgbClr val="0F124A"/>
                  </a:solidFill>
                  <a:latin typeface="Arial"/>
                  <a:ea typeface="Arial"/>
                </a:rPr>
                <a:t>Impedance, collective effects</a:t>
              </a:r>
              <a:endParaRPr lang="en-US" sz="1200" b="0" strike="noStrike" spc="-1">
                <a:latin typeface="Arial"/>
              </a:endParaRPr>
            </a:p>
          </p:txBody>
        </p:sp>
        <p:sp>
          <p:nvSpPr>
            <p:cNvPr id="200" name="Text Placeholder 3"/>
            <p:cNvSpPr/>
            <p:nvPr/>
          </p:nvSpPr>
          <p:spPr>
            <a:xfrm>
              <a:off x="3888360" y="4039920"/>
              <a:ext cx="639720" cy="287640"/>
            </a:xfrm>
            <a:prstGeom prst="rect">
              <a:avLst/>
            </a:prstGeom>
            <a:gradFill rotWithShape="0">
              <a:gsLst>
                <a:gs pos="0">
                  <a:srgbClr val="C6AAFF"/>
                </a:gs>
                <a:gs pos="100000">
                  <a:srgbClr val="BB9AFF"/>
                </a:gs>
              </a:gsLst>
              <a:lin ang="5400000"/>
            </a:gradFill>
            <a:ln>
              <a:solidFill>
                <a:srgbClr val="8F3DFF"/>
              </a:solidFill>
            </a:ln>
            <a:effectLst>
              <a:outerShdw blurRad="39960" dist="2016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/>
          </p:style>
          <p:txBody>
            <a:bodyPr anchor="t">
              <a:noAutofit/>
            </a:bodyPr>
            <a:lstStyle/>
            <a:p>
              <a:pPr>
                <a:lnSpc>
                  <a:spcPts val="1950"/>
                </a:lnSpc>
                <a:buNone/>
                <a:tabLst>
                  <a:tab pos="0" algn="l"/>
                </a:tabLst>
              </a:pPr>
              <a:r>
                <a:rPr lang="en-US" sz="1200" b="0" strike="noStrike" spc="-1">
                  <a:solidFill>
                    <a:srgbClr val="0F124A"/>
                  </a:solidFill>
                  <a:latin typeface="Arial"/>
                  <a:ea typeface="Arial"/>
                </a:rPr>
                <a:t>Optics</a:t>
              </a:r>
              <a:endParaRPr lang="en-US" sz="1200" b="0" strike="noStrike" spc="-1">
                <a:latin typeface="Arial"/>
              </a:endParaRPr>
            </a:p>
          </p:txBody>
        </p:sp>
        <p:sp>
          <p:nvSpPr>
            <p:cNvPr id="201" name="Text Placeholder 3"/>
            <p:cNvSpPr/>
            <p:nvPr/>
          </p:nvSpPr>
          <p:spPr>
            <a:xfrm>
              <a:off x="4104720" y="4381920"/>
              <a:ext cx="1068840" cy="534240"/>
            </a:xfrm>
            <a:prstGeom prst="rect">
              <a:avLst/>
            </a:prstGeom>
            <a:gradFill rotWithShape="0">
              <a:gsLst>
                <a:gs pos="0">
                  <a:srgbClr val="C6AAFF"/>
                </a:gs>
                <a:gs pos="100000">
                  <a:srgbClr val="BB9AFF"/>
                </a:gs>
              </a:gsLst>
              <a:lin ang="5400000"/>
            </a:gradFill>
            <a:ln>
              <a:solidFill>
                <a:srgbClr val="8F3DFF"/>
              </a:solidFill>
            </a:ln>
            <a:effectLst>
              <a:outerShdw blurRad="39960" dist="2016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/>
          </p:style>
          <p:txBody>
            <a:bodyPr anchor="t">
              <a:noAutofit/>
            </a:bodyPr>
            <a:lstStyle/>
            <a:p>
              <a:pPr>
                <a:lnSpc>
                  <a:spcPts val="1950"/>
                </a:lnSpc>
                <a:buNone/>
                <a:tabLst>
                  <a:tab pos="0" algn="l"/>
                </a:tabLst>
              </a:pPr>
              <a:r>
                <a:rPr lang="en-US" sz="1200" b="0" strike="noStrike" spc="-1">
                  <a:solidFill>
                    <a:srgbClr val="0F124A"/>
                  </a:solidFill>
                  <a:latin typeface="Arial"/>
                  <a:ea typeface="Arial"/>
                </a:rPr>
                <a:t>Halo, DA, NL dynamics</a:t>
              </a:r>
              <a:endParaRPr lang="en-US" sz="1200" b="0" strike="noStrike" spc="-1">
                <a:latin typeface="Arial"/>
              </a:endParaRPr>
            </a:p>
          </p:txBody>
        </p:sp>
      </p:grpSp>
      <p:sp>
        <p:nvSpPr>
          <p:cNvPr id="202" name="Arrow: Right 22"/>
          <p:cNvSpPr/>
          <p:nvPr/>
        </p:nvSpPr>
        <p:spPr>
          <a:xfrm rot="5400000">
            <a:off x="3247560" y="3819960"/>
            <a:ext cx="190440" cy="133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>
            <a:solidFill>
              <a:srgbClr val="00006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3" name="Text Placeholder 3"/>
          <p:cNvSpPr/>
          <p:nvPr/>
        </p:nvSpPr>
        <p:spPr>
          <a:xfrm>
            <a:off x="3118320" y="4051440"/>
            <a:ext cx="474480" cy="287640"/>
          </a:xfrm>
          <a:prstGeom prst="rect">
            <a:avLst/>
          </a:prstGeom>
          <a:gradFill rotWithShape="0">
            <a:gsLst>
              <a:gs pos="0">
                <a:srgbClr val="C6AAFF"/>
              </a:gs>
              <a:gs pos="100000">
                <a:srgbClr val="BB9AFF"/>
              </a:gs>
            </a:gsLst>
            <a:lin ang="5400000"/>
          </a:gradFill>
          <a:ln>
            <a:solidFill>
              <a:srgbClr val="8F3DFF"/>
            </a:solidFill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anchor="t">
            <a:noAutofit/>
          </a:bodyPr>
          <a:lstStyle/>
          <a:p>
            <a:pPr>
              <a:lnSpc>
                <a:spcPts val="1950"/>
              </a:lnSpc>
              <a:buNone/>
              <a:tabLst>
                <a:tab pos="0" algn="l"/>
              </a:tabLst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MDI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04" name="Arrow: Right 25"/>
          <p:cNvSpPr/>
          <p:nvPr/>
        </p:nvSpPr>
        <p:spPr>
          <a:xfrm>
            <a:off x="4353120" y="1891440"/>
            <a:ext cx="275760" cy="28764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>
            <a:solidFill>
              <a:srgbClr val="00006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5" name="Arrow: Right 26"/>
          <p:cNvSpPr/>
          <p:nvPr/>
        </p:nvSpPr>
        <p:spPr>
          <a:xfrm rot="10800000">
            <a:off x="4341240" y="2323800"/>
            <a:ext cx="275760" cy="28764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>
            <a:solidFill>
              <a:srgbClr val="00006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6" name="Arrow: Right 28"/>
          <p:cNvSpPr/>
          <p:nvPr/>
        </p:nvSpPr>
        <p:spPr>
          <a:xfrm rot="16200000">
            <a:off x="3433680" y="3819960"/>
            <a:ext cx="190440" cy="133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>
            <a:solidFill>
              <a:srgbClr val="00006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7" name="Arrow: Right 29"/>
          <p:cNvSpPr/>
          <p:nvPr/>
        </p:nvSpPr>
        <p:spPr>
          <a:xfrm>
            <a:off x="2261880" y="4029480"/>
            <a:ext cx="275760" cy="28764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>
            <a:solidFill>
              <a:srgbClr val="00006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8" name="Arrow: Right 30"/>
          <p:cNvSpPr/>
          <p:nvPr/>
        </p:nvSpPr>
        <p:spPr>
          <a:xfrm rot="10800000">
            <a:off x="2242080" y="4357440"/>
            <a:ext cx="275760" cy="28764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>
            <a:solidFill>
              <a:srgbClr val="00006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1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4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9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2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7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0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3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6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9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2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5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8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sldNum" idx="13"/>
          </p:nvPr>
        </p:nvSpPr>
        <p:spPr>
          <a:xfrm>
            <a:off x="8745480" y="95040"/>
            <a:ext cx="289080" cy="1695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ts val="1239"/>
              </a:lnSpc>
              <a:buNone/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ts val="1239"/>
              </a:lnSpc>
              <a:buNone/>
            </a:pPr>
            <a:fld id="{F8B6FEE4-240A-498A-92B4-E9AE1234525B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5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 type="title"/>
          </p:nvPr>
        </p:nvSpPr>
        <p:spPr>
          <a:xfrm>
            <a:off x="442800" y="39924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ts val="2999"/>
              </a:lnSpc>
              <a:buNone/>
            </a:pPr>
            <a:r>
              <a:rPr lang="en-US" sz="2400" b="0" strike="noStrike" spc="-1">
                <a:solidFill>
                  <a:srgbClr val="0F124A"/>
                </a:solidFill>
                <a:latin typeface="Arial"/>
                <a:ea typeface="Arial"/>
              </a:rPr>
              <a:t>Present status: Collimation system design</a:t>
            </a:r>
            <a:endParaRPr lang="en-US" sz="2400" b="0" strike="noStrike" spc="-1">
              <a:solidFill>
                <a:srgbClr val="0F124A"/>
              </a:solidFill>
              <a:latin typeface="Arial"/>
            </a:endParaRPr>
          </a:p>
        </p:txBody>
      </p:sp>
      <p:pic>
        <p:nvPicPr>
          <p:cNvPr id="211" name="Picture 5" descr="A diagram of a circular diagram&#10;&#10;Description automatically generated"/>
          <p:cNvPicPr/>
          <p:nvPr/>
        </p:nvPicPr>
        <p:blipFill>
          <a:blip r:embed="rId2"/>
          <a:stretch/>
        </p:blipFill>
        <p:spPr>
          <a:xfrm>
            <a:off x="5726160" y="1005840"/>
            <a:ext cx="3263040" cy="2731320"/>
          </a:xfrm>
          <a:prstGeom prst="rect">
            <a:avLst/>
          </a:prstGeom>
          <a:ln w="0">
            <a:noFill/>
          </a:ln>
        </p:spPr>
      </p:pic>
      <p:sp>
        <p:nvSpPr>
          <p:cNvPr id="212" name="Oval 7"/>
          <p:cNvSpPr/>
          <p:nvPr/>
        </p:nvSpPr>
        <p:spPr>
          <a:xfrm>
            <a:off x="7162560" y="3447000"/>
            <a:ext cx="392400" cy="2498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63360" dist="37674" dir="270000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3" name="Oval 2"/>
          <p:cNvSpPr/>
          <p:nvPr/>
        </p:nvSpPr>
        <p:spPr>
          <a:xfrm>
            <a:off x="8061840" y="3196800"/>
            <a:ext cx="392400" cy="2498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63360" dist="37674" dir="270000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4" name="Oval 6"/>
          <p:cNvSpPr/>
          <p:nvPr/>
        </p:nvSpPr>
        <p:spPr>
          <a:xfrm>
            <a:off x="5997240" y="2321640"/>
            <a:ext cx="392400" cy="2498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63360" dist="37674" dir="270000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5" name="Oval 8"/>
          <p:cNvSpPr/>
          <p:nvPr/>
        </p:nvSpPr>
        <p:spPr>
          <a:xfrm>
            <a:off x="7142400" y="1162080"/>
            <a:ext cx="392400" cy="2498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63360" dist="37674" dir="270000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6" name="Oval 9"/>
          <p:cNvSpPr/>
          <p:nvPr/>
        </p:nvSpPr>
        <p:spPr>
          <a:xfrm>
            <a:off x="8355960" y="2321640"/>
            <a:ext cx="392400" cy="2498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63360" dist="37674" dir="270000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7" name="PlaceHolder 3"/>
          <p:cNvSpPr>
            <a:spLocks noGrp="1"/>
          </p:cNvSpPr>
          <p:nvPr>
            <p:ph/>
          </p:nvPr>
        </p:nvSpPr>
        <p:spPr>
          <a:xfrm>
            <a:off x="35640" y="899280"/>
            <a:ext cx="8136720" cy="3760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85840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4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Several iterations on system design carried out, </a:t>
            </a:r>
            <a:r>
              <a:rPr lang="en-US" sz="1400" b="1" strike="noStrike" spc="-1" dirty="0" smtClean="0">
                <a:solidFill>
                  <a:srgbClr val="0F124A"/>
                </a:solidFill>
                <a:latin typeface="Arial"/>
                <a:ea typeface="Arial"/>
              </a:rPr>
              <a:t>probably more </a:t>
            </a:r>
            <a:r>
              <a:rPr lang="en-US" sz="14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to come</a:t>
            </a:r>
            <a:endParaRPr lang="en-US" sz="1400" b="0" strike="noStrike" spc="-1" dirty="0">
              <a:solidFill>
                <a:srgbClr val="0F124A"/>
              </a:solidFill>
              <a:latin typeface="Arial"/>
            </a:endParaRPr>
          </a:p>
          <a:p>
            <a:pPr>
              <a:lnSpc>
                <a:spcPts val="1950"/>
              </a:lnSpc>
              <a:buNone/>
            </a:pPr>
            <a:endParaRPr lang="en-US" sz="1400" b="0" strike="noStrike" spc="-1" dirty="0">
              <a:solidFill>
                <a:srgbClr val="0F124A"/>
              </a:solidFill>
              <a:latin typeface="Arial"/>
            </a:endParaRPr>
          </a:p>
          <a:p>
            <a:pPr marL="285840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4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Combined 2-stage </a:t>
            </a:r>
            <a:r>
              <a:rPr lang="en-US" sz="1400" b="1" strike="noStrike" spc="-1" dirty="0" err="1">
                <a:solidFill>
                  <a:srgbClr val="0F124A"/>
                </a:solidFill>
                <a:latin typeface="Arial"/>
                <a:ea typeface="Arial"/>
              </a:rPr>
              <a:t>betatron</a:t>
            </a:r>
            <a:r>
              <a:rPr lang="en-US" sz="14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 and momentum collimation in PF</a:t>
            </a:r>
            <a:endParaRPr lang="en-US" sz="1400" b="0" strike="noStrike" spc="-1" dirty="0">
              <a:solidFill>
                <a:srgbClr val="0F124A"/>
              </a:solidFill>
              <a:latin typeface="Arial"/>
            </a:endParaRPr>
          </a:p>
          <a:p>
            <a:pPr marL="625320" lvl="1" indent="-285840">
              <a:lnSpc>
                <a:spcPts val="1950"/>
              </a:lnSpc>
              <a:buClr>
                <a:srgbClr val="0F124A"/>
              </a:buClr>
              <a:buFont typeface="Courier New"/>
              <a:buChar char="o"/>
            </a:pP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Primary ring aperture for slow losses far from experiments</a:t>
            </a:r>
            <a:endParaRPr lang="en-US" sz="1200" b="0" strike="noStrike" spc="-1" dirty="0">
              <a:solidFill>
                <a:srgbClr val="0F124A"/>
              </a:solidFill>
              <a:latin typeface="Arial"/>
            </a:endParaRPr>
          </a:p>
          <a:p>
            <a:pPr marL="625320" lvl="1" indent="-285840">
              <a:lnSpc>
                <a:spcPts val="1950"/>
              </a:lnSpc>
              <a:buClr>
                <a:srgbClr val="0F124A"/>
              </a:buClr>
              <a:buFont typeface="Courier New"/>
              <a:buChar char="o"/>
            </a:pP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One primary collimator, two </a:t>
            </a:r>
            <a:r>
              <a:rPr lang="en-US" sz="1200" b="0" strike="noStrike" spc="-1" dirty="0" err="1" smtClean="0">
                <a:solidFill>
                  <a:srgbClr val="0F124A"/>
                </a:solidFill>
                <a:latin typeface="Arial"/>
                <a:ea typeface="Arial"/>
              </a:rPr>
              <a:t>secondaries</a:t>
            </a:r>
            <a:r>
              <a:rPr lang="en-US" sz="1200" b="0" strike="noStrike" spc="-1" dirty="0" smtClean="0">
                <a:solidFill>
                  <a:srgbClr val="0F124A"/>
                </a:solidFill>
                <a:latin typeface="Arial"/>
                <a:ea typeface="Arial"/>
              </a:rPr>
              <a:t>, for </a:t>
            </a: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horizontal, vertical and </a:t>
            </a:r>
            <a:r>
              <a:rPr sz="1200" dirty="0"/>
              <a:t/>
            </a:r>
            <a:br>
              <a:rPr sz="1200" dirty="0"/>
            </a:b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off-momentum losses, one shower absorber each for hor. and ver</a:t>
            </a:r>
            <a:r>
              <a:rPr lang="en-US" sz="1200" b="0" strike="noStrike" spc="-1" dirty="0" smtClean="0">
                <a:solidFill>
                  <a:srgbClr val="0F124A"/>
                </a:solidFill>
                <a:latin typeface="Arial"/>
                <a:ea typeface="Arial"/>
              </a:rPr>
              <a:t>.</a:t>
            </a:r>
            <a:endParaRPr lang="en-US" sz="1200" spc="-1" dirty="0">
              <a:solidFill>
                <a:srgbClr val="0F124A"/>
              </a:solidFill>
              <a:latin typeface="Arial"/>
              <a:ea typeface="Arial"/>
            </a:endParaRPr>
          </a:p>
          <a:p>
            <a:pPr marL="625320" lvl="1" indent="-285840">
              <a:lnSpc>
                <a:spcPts val="1950"/>
              </a:lnSpc>
              <a:buClr>
                <a:srgbClr val="0F124A"/>
              </a:buClr>
              <a:buFont typeface="Courier New"/>
              <a:buChar char="o"/>
            </a:pPr>
            <a:endParaRPr lang="en-US" sz="1400" b="0" strike="noStrike" spc="-1" dirty="0">
              <a:solidFill>
                <a:srgbClr val="0F124A"/>
              </a:solidFill>
              <a:latin typeface="Arial"/>
            </a:endParaRPr>
          </a:p>
          <a:p>
            <a:pPr marL="285840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4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Collimators in experimental IRs</a:t>
            </a:r>
            <a:endParaRPr lang="en-US" sz="1400" b="0" strike="noStrike" spc="-1" dirty="0">
              <a:solidFill>
                <a:srgbClr val="0F124A"/>
              </a:solidFill>
              <a:latin typeface="Arial"/>
            </a:endParaRPr>
          </a:p>
          <a:p>
            <a:pPr marL="625320" lvl="1" indent="-285840">
              <a:lnSpc>
                <a:spcPts val="1950"/>
              </a:lnSpc>
              <a:buClr>
                <a:srgbClr val="0F124A"/>
              </a:buClr>
              <a:buFont typeface="Courier New"/>
              <a:buChar char="o"/>
            </a:pP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Synchrotron radiation collimators and masks for reduced backgrounds </a:t>
            </a:r>
            <a:r>
              <a:rPr sz="1200" dirty="0"/>
              <a:t/>
            </a:r>
            <a:br>
              <a:rPr sz="1200" dirty="0"/>
            </a:b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studied by MDI team</a:t>
            </a:r>
            <a:endParaRPr lang="en-US" sz="1200" b="0" strike="noStrike" spc="-1" dirty="0">
              <a:solidFill>
                <a:srgbClr val="0F124A"/>
              </a:solidFill>
              <a:latin typeface="Arial"/>
            </a:endParaRPr>
          </a:p>
          <a:p>
            <a:pPr marL="625320" lvl="1" indent="-285840">
              <a:lnSpc>
                <a:spcPts val="1950"/>
              </a:lnSpc>
              <a:buClr>
                <a:srgbClr val="0F124A"/>
              </a:buClr>
              <a:buFont typeface="Courier New"/>
              <a:buChar char="o"/>
            </a:pP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Robust tertiary collimators - shower absorbers under study</a:t>
            </a:r>
            <a:endParaRPr lang="en-US" sz="1200" b="0" strike="noStrike" spc="-1" dirty="0">
              <a:solidFill>
                <a:srgbClr val="0F124A"/>
              </a:solidFill>
              <a:latin typeface="Arial"/>
            </a:endParaRPr>
          </a:p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400" b="0" strike="noStrike" spc="-1" dirty="0">
              <a:solidFill>
                <a:srgbClr val="0F124A"/>
              </a:solidFill>
              <a:latin typeface="Arial"/>
            </a:endParaRPr>
          </a:p>
          <a:p>
            <a:pPr marL="285120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4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In total, more than 100 collimators</a:t>
            </a:r>
            <a:endParaRPr lang="en-US" sz="1400" b="0" strike="noStrike" spc="-1" dirty="0">
              <a:solidFill>
                <a:srgbClr val="0F124A"/>
              </a:solidFill>
              <a:latin typeface="Arial"/>
            </a:endParaRPr>
          </a:p>
          <a:p>
            <a:pPr>
              <a:lnSpc>
                <a:spcPts val="1950"/>
              </a:lnSpc>
              <a:buNone/>
            </a:pPr>
            <a:endParaRPr lang="en-US" sz="1400" b="0" strike="noStrike" spc="-1" dirty="0">
              <a:solidFill>
                <a:srgbClr val="0F124A"/>
              </a:solidFill>
              <a:latin typeface="Arial"/>
            </a:endParaRPr>
          </a:p>
          <a:p>
            <a:pPr marL="285120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4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In addition, local protection (extraction, injection </a:t>
            </a:r>
            <a:r>
              <a:rPr lang="en-US" sz="1400" b="1" strike="noStrike" spc="-1" dirty="0" err="1">
                <a:solidFill>
                  <a:srgbClr val="0F124A"/>
                </a:solidFill>
                <a:latin typeface="Arial"/>
                <a:ea typeface="Arial"/>
              </a:rPr>
              <a:t>etc</a:t>
            </a:r>
            <a:r>
              <a:rPr lang="en-US" sz="14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) </a:t>
            </a:r>
            <a:r>
              <a:rPr lang="en-US" sz="14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– not treated here (ABT, FLUKA…), possible physics debris collimators</a:t>
            </a:r>
            <a:endParaRPr lang="en-US" sz="1400" b="0" strike="noStrike" spc="-1" dirty="0">
              <a:solidFill>
                <a:srgbClr val="0F124A"/>
              </a:solidFill>
              <a:latin typeface="Arial"/>
            </a:endParaRPr>
          </a:p>
          <a:p>
            <a:pPr>
              <a:lnSpc>
                <a:spcPts val="1950"/>
              </a:lnSpc>
              <a:buNone/>
              <a:tabLst>
                <a:tab pos="0" algn="l"/>
              </a:tabLst>
            </a:pPr>
            <a:endParaRPr lang="en-US" sz="1200" b="0" strike="noStrike" spc="-1" dirty="0">
              <a:solidFill>
                <a:srgbClr val="0F124A"/>
              </a:solidFill>
              <a:latin typeface="Arial"/>
            </a:endParaRPr>
          </a:p>
          <a:p>
            <a:pPr>
              <a:lnSpc>
                <a:spcPts val="1389"/>
              </a:lnSpc>
              <a:spcBef>
                <a:spcPts val="1417"/>
              </a:spcBef>
              <a:buNone/>
              <a:tabLst>
                <a:tab pos="0" algn="l"/>
              </a:tabLst>
            </a:pPr>
            <a:endParaRPr lang="en-US" sz="1200" b="0" strike="noStrike" spc="-1" dirty="0">
              <a:solidFill>
                <a:srgbClr val="0F124A"/>
              </a:solidFill>
              <a:latin typeface="Arial"/>
            </a:endParaRPr>
          </a:p>
          <a:p>
            <a:pPr>
              <a:lnSpc>
                <a:spcPts val="1389"/>
              </a:lnSpc>
              <a:spcBef>
                <a:spcPts val="1417"/>
              </a:spcBef>
              <a:buNone/>
              <a:tabLst>
                <a:tab pos="0" algn="l"/>
              </a:tabLst>
            </a:pPr>
            <a:endParaRPr lang="en-US" sz="1400" b="0" strike="noStrike" spc="-1" dirty="0">
              <a:solidFill>
                <a:srgbClr val="0F124A"/>
              </a:solidFill>
              <a:latin typeface="Arial"/>
            </a:endParaRPr>
          </a:p>
          <a:p>
            <a:pPr>
              <a:lnSpc>
                <a:spcPts val="1389"/>
              </a:lnSpc>
              <a:spcBef>
                <a:spcPts val="1417"/>
              </a:spcBef>
              <a:buNone/>
              <a:tabLst>
                <a:tab pos="0" algn="l"/>
              </a:tabLst>
            </a:pPr>
            <a:endParaRPr lang="en-US" sz="1400" b="0" strike="noStrike" spc="-1" dirty="0">
              <a:solidFill>
                <a:srgbClr val="0F124A"/>
              </a:solidFill>
              <a:latin typeface="Arial"/>
            </a:endParaRPr>
          </a:p>
          <a:p>
            <a:pPr>
              <a:lnSpc>
                <a:spcPts val="1389"/>
              </a:lnSpc>
              <a:spcBef>
                <a:spcPts val="1417"/>
              </a:spcBef>
              <a:buNone/>
              <a:tabLst>
                <a:tab pos="0" algn="l"/>
              </a:tabLst>
            </a:pPr>
            <a:endParaRPr lang="en-US" sz="1400" b="0" strike="noStrike" spc="-1" dirty="0">
              <a:solidFill>
                <a:srgbClr val="0F124A"/>
              </a:solidFill>
              <a:latin typeface="Arial"/>
            </a:endParaRPr>
          </a:p>
          <a:p>
            <a:pPr>
              <a:lnSpc>
                <a:spcPts val="1950"/>
              </a:lnSpc>
              <a:buNone/>
              <a:tabLst>
                <a:tab pos="0" algn="l"/>
              </a:tabLst>
            </a:pPr>
            <a:endParaRPr lang="en-US" sz="1400" b="0" strike="noStrike" spc="-1" dirty="0">
              <a:solidFill>
                <a:srgbClr val="0F124A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sldNum" idx="4294967295"/>
          </p:nvPr>
        </p:nvSpPr>
        <p:spPr>
          <a:xfrm>
            <a:off x="8745480" y="95040"/>
            <a:ext cx="289080" cy="1695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ts val="1239"/>
              </a:lnSpc>
              <a:buNone/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ts val="1239"/>
              </a:lnSpc>
              <a:buNone/>
            </a:pPr>
            <a:fld id="{8F3BA10D-4D6B-4860-AED7-1C5908526923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6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262" name="PlaceHolder 2"/>
          <p:cNvSpPr>
            <a:spLocks noGrp="1"/>
          </p:cNvSpPr>
          <p:nvPr>
            <p:ph type="title" idx="4294967295"/>
          </p:nvPr>
        </p:nvSpPr>
        <p:spPr>
          <a:xfrm>
            <a:off x="354240" y="361080"/>
            <a:ext cx="8263080" cy="5634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ts val="2999"/>
              </a:lnSpc>
              <a:buNone/>
            </a:pPr>
            <a:r>
              <a:rPr lang="en-US" sz="2800" b="0" strike="noStrike" spc="-1">
                <a:solidFill>
                  <a:srgbClr val="0F124A"/>
                </a:solidFill>
                <a:latin typeface="Arial"/>
                <a:ea typeface="Arial"/>
              </a:rPr>
              <a:t>Summary of needed collimators </a:t>
            </a:r>
            <a:endParaRPr lang="en-US" sz="2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63" name="TextBox 1479870100"/>
          <p:cNvSpPr/>
          <p:nvPr/>
        </p:nvSpPr>
        <p:spPr>
          <a:xfrm>
            <a:off x="6298920" y="3586680"/>
            <a:ext cx="2838600" cy="258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wrap="none" numCol="1" spcCol="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100" b="0" i="1" strike="noStrike" spc="-1">
                <a:solidFill>
                  <a:srgbClr val="0F124A"/>
                </a:solidFill>
                <a:latin typeface="Arial"/>
                <a:ea typeface="Arial"/>
              </a:rPr>
              <a:t>estimated aperture: 14.6 sig (H), 82 sig (V)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 idx="4294967295"/>
          </p:nvPr>
        </p:nvSpPr>
        <p:spPr>
          <a:xfrm>
            <a:off x="107640" y="924120"/>
            <a:ext cx="3592800" cy="36399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85840" indent="-28584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400" b="1" strike="noStrike" spc="-1">
                <a:solidFill>
                  <a:srgbClr val="0F124A"/>
                </a:solidFill>
                <a:latin typeface="Arial"/>
                <a:ea typeface="Arial"/>
              </a:rPr>
              <a:t>Collimators in present layout</a:t>
            </a:r>
            <a:endParaRPr lang="en-US" sz="1400" b="0" strike="noStrike" spc="-1">
              <a:solidFill>
                <a:srgbClr val="0F124A"/>
              </a:solidFill>
              <a:latin typeface="Arial"/>
            </a:endParaRPr>
          </a:p>
          <a:p>
            <a:pPr marL="625320" lvl="1" indent="-285840">
              <a:lnSpc>
                <a:spcPts val="1950"/>
              </a:lnSpc>
              <a:buClr>
                <a:srgbClr val="FF0000"/>
              </a:buClr>
              <a:buFont typeface="Courier New"/>
              <a:buChar char="o"/>
            </a:pPr>
            <a:r>
              <a:rPr lang="en-US" sz="1200" b="0" strike="noStrike" spc="-1">
                <a:solidFill>
                  <a:srgbClr val="FF0000"/>
                </a:solidFill>
                <a:latin typeface="Arial"/>
                <a:ea typeface="Arial"/>
              </a:rPr>
              <a:t>11 halo collimators </a:t>
            </a: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per beam in PF</a:t>
            </a: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  <a:p>
            <a:pPr marL="625320" lvl="1" indent="-285840">
              <a:lnSpc>
                <a:spcPts val="1950"/>
              </a:lnSpc>
              <a:buClr>
                <a:srgbClr val="FF0000"/>
              </a:buClr>
              <a:buFont typeface="Courier New"/>
              <a:buChar char="o"/>
            </a:pPr>
            <a:r>
              <a:rPr lang="en-US" sz="1200" b="0" strike="noStrike" spc="-1">
                <a:solidFill>
                  <a:srgbClr val="FF0000"/>
                </a:solidFill>
                <a:latin typeface="Arial"/>
                <a:ea typeface="Arial"/>
              </a:rPr>
              <a:t>8 tertiary collimators </a:t>
            </a: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per beam (exp. IRs)</a:t>
            </a: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  <a:p>
            <a:pPr marL="625320" lvl="1" indent="-285840">
              <a:lnSpc>
                <a:spcPts val="1950"/>
              </a:lnSpc>
              <a:buClr>
                <a:srgbClr val="0F124A"/>
              </a:buClr>
              <a:buFont typeface="Courier New"/>
              <a:buChar char="o"/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6 SR collimators per beam in PA, PD, PG, PJ </a:t>
            </a:r>
            <a:r>
              <a:rPr lang="en-US" sz="1200" b="0" strike="noStrike" spc="-1">
                <a:solidFill>
                  <a:srgbClr val="0F124A"/>
                </a:solidFill>
                <a:latin typeface="Wingdings"/>
                <a:ea typeface="Arial"/>
              </a:rPr>
              <a:t></a:t>
            </a: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 </a:t>
            </a:r>
            <a:r>
              <a:rPr lang="en-US" sz="1200" b="0" strike="noStrike" spc="-1">
                <a:solidFill>
                  <a:srgbClr val="FF0000"/>
                </a:solidFill>
                <a:latin typeface="Arial"/>
                <a:ea typeface="Arial"/>
              </a:rPr>
              <a:t>24 devices </a:t>
            </a: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per beam</a:t>
            </a: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  <a:p>
            <a:pPr marL="965520" lvl="2" indent="-285840">
              <a:lnSpc>
                <a:spcPts val="1950"/>
              </a:lnSpc>
              <a:buClr>
                <a:srgbClr val="0F124A"/>
              </a:buClr>
              <a:buFont typeface="Courier New"/>
              <a:buChar char="o"/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8 fixed masks per beam in addition</a:t>
            </a: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400" b="0" strike="noStrike" spc="-1">
              <a:solidFill>
                <a:srgbClr val="0F124A"/>
              </a:solidFill>
              <a:latin typeface="Arial"/>
            </a:endParaRPr>
          </a:p>
          <a:p>
            <a:pPr marL="285840" indent="-34308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400" b="1" strike="noStrike" spc="-1">
                <a:solidFill>
                  <a:srgbClr val="0F124A"/>
                </a:solidFill>
                <a:latin typeface="Arial"/>
                <a:ea typeface="Arial"/>
              </a:rPr>
              <a:t>Under study</a:t>
            </a:r>
            <a:endParaRPr lang="en-US" sz="1400" b="0" strike="noStrike" spc="-1">
              <a:solidFill>
                <a:srgbClr val="0F124A"/>
              </a:solidFill>
              <a:latin typeface="Arial"/>
            </a:endParaRPr>
          </a:p>
          <a:p>
            <a:pPr marL="625320" lvl="1" indent="-285840">
              <a:lnSpc>
                <a:spcPts val="1950"/>
              </a:lnSpc>
              <a:buClr>
                <a:srgbClr val="0F124A"/>
              </a:buClr>
              <a:buFont typeface="Courier New"/>
              <a:buChar char="o"/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2 protection collimators per beam in PA, PD, PG, PJ </a:t>
            </a:r>
            <a:r>
              <a:rPr lang="en-US" sz="1200" b="0" strike="noStrike" spc="-1">
                <a:solidFill>
                  <a:srgbClr val="0F124A"/>
                </a:solidFill>
                <a:latin typeface="Wingdings"/>
                <a:ea typeface="Arial"/>
              </a:rPr>
              <a:t></a:t>
            </a: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 </a:t>
            </a:r>
            <a:r>
              <a:rPr lang="en-US" sz="1200" b="0" strike="noStrike" spc="-1">
                <a:solidFill>
                  <a:srgbClr val="FF0000"/>
                </a:solidFill>
                <a:latin typeface="Arial"/>
                <a:ea typeface="Arial"/>
              </a:rPr>
              <a:t>8 devices</a:t>
            </a: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/beam</a:t>
            </a: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  <a:p>
            <a:pPr marL="625320" lvl="1" indent="-285840">
              <a:lnSpc>
                <a:spcPts val="1950"/>
              </a:lnSpc>
              <a:buClr>
                <a:srgbClr val="0F124A"/>
              </a:buClr>
              <a:buFont typeface="Courier New"/>
              <a:buChar char="o"/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Protection absorbers for extraction and injection in PB (ABT, FLUKA…)</a:t>
            </a:r>
            <a:endParaRPr lang="en-US" sz="1200" b="0" strike="noStrike" spc="-1">
              <a:solidFill>
                <a:srgbClr val="0F124A"/>
              </a:solidFill>
              <a:latin typeface="Arial"/>
            </a:endParaRPr>
          </a:p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400" b="0" strike="noStrike" spc="-1">
              <a:solidFill>
                <a:srgbClr val="0F124A"/>
              </a:solidFill>
              <a:latin typeface="Arial"/>
            </a:endParaRPr>
          </a:p>
          <a:p>
            <a:pPr marL="285840" indent="-343080">
              <a:lnSpc>
                <a:spcPts val="1950"/>
              </a:lnSpc>
              <a:buClr>
                <a:srgbClr val="0F124A"/>
              </a:buClr>
              <a:buFont typeface="Arial"/>
              <a:buChar char="•"/>
            </a:pPr>
            <a:r>
              <a:rPr lang="en-US" sz="1400" b="1" strike="noStrike" spc="-1">
                <a:solidFill>
                  <a:srgbClr val="0F124A"/>
                </a:solidFill>
                <a:latin typeface="Arial"/>
                <a:ea typeface="Arial"/>
              </a:rPr>
              <a:t>In total, O(100) devices needed</a:t>
            </a:r>
            <a:endParaRPr lang="en-US" sz="1400" b="0" strike="noStrike" spc="-1">
              <a:solidFill>
                <a:srgbClr val="0F124A"/>
              </a:solidFill>
              <a:latin typeface="Arial"/>
            </a:endParaRPr>
          </a:p>
          <a:p>
            <a:pPr marL="625320" lvl="1" indent="-343080">
              <a:lnSpc>
                <a:spcPts val="1950"/>
              </a:lnSpc>
              <a:buClr>
                <a:srgbClr val="0F124A"/>
              </a:buClr>
              <a:buFont typeface="Courier New"/>
              <a:buChar char="o"/>
            </a:pPr>
            <a:r>
              <a:rPr lang="en-US" sz="1400" b="0" strike="noStrike" spc="-1">
                <a:solidFill>
                  <a:srgbClr val="0F124A"/>
                </a:solidFill>
                <a:latin typeface="Arial"/>
                <a:ea typeface="Arial"/>
              </a:rPr>
              <a:t>More might be added in the future</a:t>
            </a:r>
            <a:endParaRPr lang="en-US" sz="1400" b="0" strike="noStrike" spc="-1">
              <a:solidFill>
                <a:srgbClr val="0F124A"/>
              </a:solidFill>
              <a:latin typeface="Arial"/>
            </a:endParaRPr>
          </a:p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400" b="0" strike="noStrike" spc="-1">
              <a:solidFill>
                <a:srgbClr val="0F124A"/>
              </a:solidFill>
              <a:latin typeface="Arial"/>
            </a:endParaRPr>
          </a:p>
          <a:p>
            <a:pPr>
              <a:lnSpc>
                <a:spcPts val="1389"/>
              </a:lnSpc>
              <a:spcBef>
                <a:spcPts val="1417"/>
              </a:spcBef>
              <a:buNone/>
            </a:pPr>
            <a:endParaRPr lang="en-US" sz="1400" b="0" strike="noStrike" spc="-1">
              <a:solidFill>
                <a:srgbClr val="0F124A"/>
              </a:solidFill>
              <a:latin typeface="Arial"/>
            </a:endParaRPr>
          </a:p>
        </p:txBody>
      </p:sp>
      <p:pic>
        <p:nvPicPr>
          <p:cNvPr id="265" name="Picture 11"/>
          <p:cNvPicPr/>
          <p:nvPr/>
        </p:nvPicPr>
        <p:blipFill>
          <a:blip r:embed="rId3"/>
          <a:stretch/>
        </p:blipFill>
        <p:spPr>
          <a:xfrm>
            <a:off x="4004640" y="1059480"/>
            <a:ext cx="5000400" cy="251928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324635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sldNum" idx="4294967295"/>
          </p:nvPr>
        </p:nvSpPr>
        <p:spPr>
          <a:xfrm>
            <a:off x="8745480" y="95040"/>
            <a:ext cx="289080" cy="1695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ts val="1239"/>
              </a:lnSpc>
              <a:buNone/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ts val="1239"/>
              </a:lnSpc>
              <a:buNone/>
            </a:pPr>
            <a:fld id="{DC20EE76-FB5F-4C74-9458-3079FB9DC369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7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219" name="PlaceHolder 2"/>
          <p:cNvSpPr>
            <a:spLocks noGrp="1"/>
          </p:cNvSpPr>
          <p:nvPr>
            <p:ph idx="4294967295"/>
          </p:nvPr>
        </p:nvSpPr>
        <p:spPr>
          <a:xfrm>
            <a:off x="224640" y="864000"/>
            <a:ext cx="8348040" cy="34837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61720" indent="-261720">
              <a:lnSpc>
                <a:spcPts val="1947"/>
              </a:lnSpc>
              <a:buClr>
                <a:srgbClr val="0F124A"/>
              </a:buClr>
              <a:buFont typeface="Arial"/>
              <a:buChar char="•"/>
            </a:pPr>
            <a:r>
              <a:rPr lang="en-US" sz="16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Unavoidable sources of beam losses in regular operation</a:t>
            </a:r>
            <a:endParaRPr lang="en-US" sz="1600" b="0" strike="noStrike" spc="-1" dirty="0">
              <a:solidFill>
                <a:srgbClr val="0F124A"/>
              </a:solidFill>
              <a:latin typeface="Arial"/>
            </a:endParaRPr>
          </a:p>
          <a:p>
            <a:pPr marL="661680" lvl="1" indent="-261720">
              <a:lnSpc>
                <a:spcPts val="1947"/>
              </a:lnSpc>
              <a:buClr>
                <a:srgbClr val="0F124A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Beam-gas interactions</a:t>
            </a:r>
            <a:endParaRPr lang="en-US" sz="1600" b="0" strike="noStrike" spc="-1" dirty="0">
              <a:solidFill>
                <a:srgbClr val="0F124A"/>
              </a:solidFill>
              <a:latin typeface="Arial"/>
            </a:endParaRPr>
          </a:p>
          <a:p>
            <a:pPr marL="661680" lvl="1" indent="-261720">
              <a:lnSpc>
                <a:spcPts val="1947"/>
              </a:lnSpc>
              <a:buClr>
                <a:srgbClr val="0F124A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Spent beam from collisions (</a:t>
            </a:r>
            <a:r>
              <a:rPr lang="en-US" sz="1600" b="0" strike="noStrike" spc="-1" dirty="0" err="1">
                <a:solidFill>
                  <a:srgbClr val="0F124A"/>
                </a:solidFill>
                <a:latin typeface="Arial"/>
                <a:ea typeface="Arial"/>
              </a:rPr>
              <a:t>beamstrahlung</a:t>
            </a:r>
            <a:r>
              <a:rPr lang="en-US" sz="16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, </a:t>
            </a:r>
            <a:r>
              <a:rPr lang="en-US" sz="1600" b="0" strike="noStrike" spc="-1" dirty="0" err="1">
                <a:solidFill>
                  <a:srgbClr val="0F124A"/>
                </a:solidFill>
                <a:latin typeface="Arial"/>
                <a:ea typeface="Arial"/>
              </a:rPr>
              <a:t>Bhabha</a:t>
            </a:r>
            <a:r>
              <a:rPr lang="en-US" sz="16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 scattering)</a:t>
            </a:r>
            <a:endParaRPr lang="en-US" sz="1600" b="0" strike="noStrike" spc="-1" dirty="0">
              <a:solidFill>
                <a:srgbClr val="0F124A"/>
              </a:solidFill>
              <a:latin typeface="Arial"/>
            </a:endParaRPr>
          </a:p>
          <a:p>
            <a:pPr marL="661680" lvl="1" indent="-261720">
              <a:lnSpc>
                <a:spcPts val="1947"/>
              </a:lnSpc>
              <a:buClr>
                <a:srgbClr val="0F124A"/>
              </a:buClr>
              <a:buFont typeface="Arial"/>
              <a:buChar char="•"/>
            </a:pPr>
            <a:r>
              <a:rPr lang="en-US" sz="1600" b="0" strike="noStrike" spc="-1" dirty="0" smtClean="0">
                <a:solidFill>
                  <a:srgbClr val="0F124A"/>
                </a:solidFill>
                <a:latin typeface="Arial"/>
                <a:ea typeface="Arial"/>
              </a:rPr>
              <a:t>Losses </a:t>
            </a:r>
            <a:r>
              <a:rPr lang="en-US" sz="16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during top-up injection </a:t>
            </a: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(global leakage, not local protection</a:t>
            </a:r>
            <a:r>
              <a:rPr lang="en-US" sz="1200" b="0" strike="noStrike" spc="-1" dirty="0" smtClean="0">
                <a:solidFill>
                  <a:srgbClr val="0F124A"/>
                </a:solidFill>
                <a:latin typeface="Arial"/>
                <a:ea typeface="Arial"/>
              </a:rPr>
              <a:t>)</a:t>
            </a:r>
          </a:p>
          <a:p>
            <a:pPr marL="661680" lvl="1" indent="-261720">
              <a:lnSpc>
                <a:spcPts val="1947"/>
              </a:lnSpc>
              <a:buClr>
                <a:srgbClr val="0F124A"/>
              </a:buClr>
              <a:buFont typeface="Arial"/>
              <a:buChar char="•"/>
            </a:pPr>
            <a:r>
              <a:rPr lang="en-US" sz="1600" b="0" strike="noStrike" spc="-1" dirty="0" err="1" smtClean="0">
                <a:solidFill>
                  <a:srgbClr val="0F124A"/>
                </a:solidFill>
                <a:latin typeface="Arial"/>
              </a:rPr>
              <a:t>Touschek</a:t>
            </a:r>
            <a:r>
              <a:rPr lang="en-US" sz="1600" b="0" strike="noStrike" spc="-1" dirty="0" smtClean="0">
                <a:solidFill>
                  <a:srgbClr val="0F124A"/>
                </a:solidFill>
                <a:latin typeface="Arial"/>
              </a:rPr>
              <a:t> scattering (probably less important)</a:t>
            </a:r>
          </a:p>
          <a:p>
            <a:pPr marL="661680" lvl="1" indent="-261720">
              <a:lnSpc>
                <a:spcPts val="1947"/>
              </a:lnSpc>
              <a:buClr>
                <a:srgbClr val="0F124A"/>
              </a:buClr>
              <a:buFont typeface="Arial"/>
              <a:buChar char="•"/>
            </a:pPr>
            <a:r>
              <a:rPr lang="en-US" sz="1600" b="0" strike="noStrike" spc="-1" dirty="0" smtClean="0">
                <a:solidFill>
                  <a:srgbClr val="0F124A"/>
                </a:solidFill>
                <a:latin typeface="Arial"/>
                <a:ea typeface="Arial"/>
              </a:rPr>
              <a:t>Scattering </a:t>
            </a:r>
            <a:r>
              <a:rPr lang="en-US" sz="16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on thermal photons</a:t>
            </a:r>
            <a:endParaRPr lang="en-US" sz="1600" b="0" strike="noStrike" spc="-1" dirty="0">
              <a:solidFill>
                <a:srgbClr val="0F124A"/>
              </a:solidFill>
              <a:latin typeface="Arial"/>
            </a:endParaRPr>
          </a:p>
          <a:p>
            <a:pPr marL="399960">
              <a:lnSpc>
                <a:spcPts val="1947"/>
              </a:lnSpc>
              <a:buNone/>
              <a:tabLst>
                <a:tab pos="0" algn="l"/>
              </a:tabLst>
            </a:pPr>
            <a:endParaRPr lang="en-US" sz="1600" b="0" strike="noStrike" spc="-1" dirty="0">
              <a:solidFill>
                <a:srgbClr val="0F124A"/>
              </a:solidFill>
              <a:latin typeface="Arial"/>
            </a:endParaRPr>
          </a:p>
          <a:p>
            <a:pPr marL="261720" indent="-261720">
              <a:lnSpc>
                <a:spcPts val="1947"/>
              </a:lnSpc>
              <a:buClr>
                <a:srgbClr val="0F124A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6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Irregular or accidental losses </a:t>
            </a:r>
            <a:r>
              <a:rPr lang="en-US" sz="14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(</a:t>
            </a: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global effects - local protection absorbers studied elsewhere</a:t>
            </a:r>
            <a:r>
              <a:rPr lang="en-US" sz="14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)</a:t>
            </a:r>
            <a:endParaRPr lang="en-US" sz="1400" b="0" strike="noStrike" spc="-1" dirty="0">
              <a:solidFill>
                <a:srgbClr val="0F124A"/>
              </a:solidFill>
              <a:latin typeface="Arial"/>
            </a:endParaRPr>
          </a:p>
          <a:p>
            <a:pPr marL="661680" lvl="1" indent="-261720">
              <a:lnSpc>
                <a:spcPts val="1947"/>
              </a:lnSpc>
              <a:buClr>
                <a:srgbClr val="0F124A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6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Generic 5-minute beam lifetime </a:t>
            </a: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(could be caused by a number of processes)</a:t>
            </a:r>
            <a:endParaRPr lang="en-US" sz="1200" b="0" strike="noStrike" spc="-1" dirty="0">
              <a:solidFill>
                <a:srgbClr val="0F124A"/>
              </a:solidFill>
              <a:latin typeface="Arial"/>
            </a:endParaRPr>
          </a:p>
          <a:p>
            <a:pPr marL="661680" lvl="1" indent="-261720">
              <a:lnSpc>
                <a:spcPts val="1947"/>
              </a:lnSpc>
              <a:buClr>
                <a:srgbClr val="0F124A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6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Instability after damper failure </a:t>
            </a:r>
            <a:endParaRPr lang="en-US" sz="1600" b="0" strike="noStrike" spc="-1" dirty="0">
              <a:solidFill>
                <a:srgbClr val="0F124A"/>
              </a:solidFill>
              <a:latin typeface="Arial"/>
            </a:endParaRPr>
          </a:p>
          <a:p>
            <a:pPr marL="661680" lvl="1" indent="-261720">
              <a:lnSpc>
                <a:spcPts val="1947"/>
              </a:lnSpc>
              <a:buClr>
                <a:srgbClr val="0F124A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6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Injection failure</a:t>
            </a:r>
            <a:endParaRPr lang="en-US" sz="1600" b="0" strike="noStrike" spc="-1" dirty="0">
              <a:solidFill>
                <a:srgbClr val="0F124A"/>
              </a:solidFill>
              <a:latin typeface="Arial"/>
            </a:endParaRPr>
          </a:p>
          <a:p>
            <a:pPr marL="661680" lvl="1" indent="-261720">
              <a:lnSpc>
                <a:spcPts val="1947"/>
              </a:lnSpc>
              <a:buClr>
                <a:srgbClr val="0F124A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6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Extraction failure</a:t>
            </a:r>
            <a:endParaRPr lang="en-US" sz="1600" b="0" strike="noStrike" spc="-1" dirty="0">
              <a:solidFill>
                <a:srgbClr val="0F124A"/>
              </a:solidFill>
              <a:latin typeface="Arial"/>
            </a:endParaRPr>
          </a:p>
          <a:p>
            <a:pPr marL="661680" lvl="1" indent="-261720">
              <a:lnSpc>
                <a:spcPts val="1947"/>
              </a:lnSpc>
              <a:buClr>
                <a:srgbClr val="0F124A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6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Other failures: power supplies, RF, missing beam-beam, feedback ...</a:t>
            </a:r>
            <a:endParaRPr lang="en-US" sz="1600" b="0" strike="noStrike" spc="-1" dirty="0">
              <a:solidFill>
                <a:srgbClr val="0F124A"/>
              </a:solidFill>
              <a:latin typeface="Arial"/>
            </a:endParaRPr>
          </a:p>
          <a:p>
            <a:pPr marL="661680" lvl="1" indent="-261720">
              <a:lnSpc>
                <a:spcPts val="1947"/>
              </a:lnSpc>
              <a:buClr>
                <a:srgbClr val="0F124A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6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(“crazy beam“ a la </a:t>
            </a:r>
            <a:r>
              <a:rPr lang="en-US" sz="1600" b="0" strike="noStrike" spc="-1" dirty="0" err="1">
                <a:solidFill>
                  <a:srgbClr val="0F124A"/>
                </a:solidFill>
                <a:latin typeface="Arial"/>
                <a:ea typeface="Arial"/>
              </a:rPr>
              <a:t>SuperKEKB</a:t>
            </a:r>
            <a:r>
              <a:rPr lang="en-US" sz="16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, 80% lost in 2-3 turns – not fully understood/</a:t>
            </a:r>
            <a:r>
              <a:rPr lang="en-US" sz="1600" b="0" strike="noStrike" spc="-1" dirty="0" err="1">
                <a:solidFill>
                  <a:srgbClr val="0F124A"/>
                </a:solidFill>
                <a:latin typeface="Arial"/>
                <a:ea typeface="Arial"/>
              </a:rPr>
              <a:t>modelled</a:t>
            </a:r>
            <a:r>
              <a:rPr lang="en-US" sz="16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 – dust?, </a:t>
            </a:r>
            <a:r>
              <a:rPr lang="en-US" sz="1600" b="0" strike="noStrike" spc="-1" dirty="0">
                <a:solidFill>
                  <a:srgbClr val="FF0000"/>
                </a:solidFill>
                <a:latin typeface="Arial"/>
                <a:ea typeface="Arial"/>
              </a:rPr>
              <a:t>presently not designing to sustain this</a:t>
            </a:r>
            <a:r>
              <a:rPr lang="en-US" sz="16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)</a:t>
            </a:r>
            <a:endParaRPr lang="en-US" sz="1600" b="0" strike="noStrike" spc="-1" dirty="0">
              <a:solidFill>
                <a:srgbClr val="0F124A"/>
              </a:solidFill>
              <a:latin typeface="Arial"/>
            </a:endParaRPr>
          </a:p>
          <a:p>
            <a:pPr marL="321840" indent="-261720">
              <a:lnSpc>
                <a:spcPts val="1947"/>
              </a:lnSpc>
              <a:buNone/>
              <a:tabLst>
                <a:tab pos="0" algn="l"/>
              </a:tabLst>
            </a:pPr>
            <a:r>
              <a:rPr lang="en-US" sz="16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 </a:t>
            </a:r>
            <a:r>
              <a:rPr lang="en-US" sz="16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 </a:t>
            </a:r>
            <a:endParaRPr lang="en-US" sz="1600" b="0" strike="noStrike" spc="-1" dirty="0">
              <a:solidFill>
                <a:srgbClr val="0F124A"/>
              </a:solidFill>
              <a:latin typeface="Arial"/>
            </a:endParaRPr>
          </a:p>
          <a:p>
            <a:pPr marL="345960" indent="-285840">
              <a:lnSpc>
                <a:spcPts val="1947"/>
              </a:lnSpc>
              <a:buClr>
                <a:srgbClr val="0F124A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6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Radiation photons going towards the experiments, with MDI</a:t>
            </a:r>
            <a:endParaRPr lang="en-US" sz="1600" b="0" strike="noStrike" spc="-1" dirty="0">
              <a:solidFill>
                <a:srgbClr val="0F124A"/>
              </a:solidFill>
              <a:latin typeface="Arial"/>
            </a:endParaRPr>
          </a:p>
          <a:p>
            <a:pPr>
              <a:lnSpc>
                <a:spcPts val="1389"/>
              </a:lnSpc>
              <a:spcBef>
                <a:spcPts val="1417"/>
              </a:spcBef>
              <a:buNone/>
              <a:tabLst>
                <a:tab pos="0" algn="l"/>
              </a:tabLst>
            </a:pPr>
            <a:endParaRPr lang="en-US" sz="1600" b="0" strike="noStrike" spc="-1" dirty="0">
              <a:solidFill>
                <a:srgbClr val="0F124A"/>
              </a:solidFill>
              <a:latin typeface="Arial"/>
            </a:endParaRPr>
          </a:p>
          <a:p>
            <a:pPr>
              <a:lnSpc>
                <a:spcPts val="1389"/>
              </a:lnSpc>
              <a:spcBef>
                <a:spcPts val="1417"/>
              </a:spcBef>
              <a:buNone/>
              <a:tabLst>
                <a:tab pos="0" algn="l"/>
              </a:tabLst>
            </a:pPr>
            <a:endParaRPr lang="en-US" sz="1600" b="0" strike="noStrike" spc="-1" dirty="0">
              <a:solidFill>
                <a:srgbClr val="0F124A"/>
              </a:solidFill>
              <a:latin typeface="Arial"/>
            </a:endParaRPr>
          </a:p>
          <a:p>
            <a:pPr>
              <a:lnSpc>
                <a:spcPts val="1947"/>
              </a:lnSpc>
              <a:buNone/>
              <a:tabLst>
                <a:tab pos="0" algn="l"/>
              </a:tabLst>
            </a:pPr>
            <a:endParaRPr lang="en-US" sz="1600" b="0" strike="noStrike" spc="-1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220" name="PlaceHolder 3"/>
          <p:cNvSpPr>
            <a:spLocks noGrp="1"/>
          </p:cNvSpPr>
          <p:nvPr>
            <p:ph type="title" idx="4294967295"/>
          </p:nvPr>
        </p:nvSpPr>
        <p:spPr>
          <a:xfrm>
            <a:off x="228600" y="396000"/>
            <a:ext cx="8763000" cy="5634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ts val="2999"/>
              </a:lnSpc>
              <a:buNone/>
            </a:pPr>
            <a:r>
              <a:rPr lang="en-US" sz="28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Present status: beam loss </a:t>
            </a:r>
            <a:r>
              <a:rPr lang="en-US" sz="2800" b="0" strike="noStrike" spc="-1" dirty="0" smtClean="0">
                <a:solidFill>
                  <a:srgbClr val="0F124A"/>
                </a:solidFill>
                <a:latin typeface="Arial"/>
                <a:ea typeface="Arial"/>
              </a:rPr>
              <a:t>scenarios studied (GHC, Z)</a:t>
            </a:r>
            <a:endParaRPr lang="en-US" sz="2800" b="0" strike="noStrike" spc="-1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221" name="Right Brace 1552107723"/>
          <p:cNvSpPr/>
          <p:nvPr/>
        </p:nvSpPr>
        <p:spPr>
          <a:xfrm>
            <a:off x="7164360" y="3638550"/>
            <a:ext cx="290160" cy="895650"/>
          </a:xfrm>
          <a:prstGeom prst="rightBrace">
            <a:avLst>
              <a:gd name="adj1" fmla="val 8333"/>
              <a:gd name="adj2" fmla="val 50000"/>
            </a:avLst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2" name="TextBox 1652862653"/>
          <p:cNvSpPr/>
          <p:nvPr/>
        </p:nvSpPr>
        <p:spPr>
          <a:xfrm>
            <a:off x="7454520" y="3727080"/>
            <a:ext cx="1136520" cy="502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wrap="none" numCol="1" spcCol="0" anchor="t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350" b="0" strike="noStrike" spc="-1">
                <a:solidFill>
                  <a:srgbClr val="FF0000"/>
                </a:solidFill>
                <a:latin typeface="Arial"/>
                <a:ea typeface="Arial"/>
              </a:rPr>
              <a:t>not started - </a:t>
            </a:r>
            <a:endParaRPr lang="en-US" sz="135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350" b="0" strike="noStrike" spc="-1">
                <a:solidFill>
                  <a:srgbClr val="FF0000"/>
                </a:solidFill>
                <a:latin typeface="Arial"/>
                <a:ea typeface="Arial"/>
              </a:rPr>
              <a:t>need inputs</a:t>
            </a:r>
            <a:endParaRPr lang="en-US" sz="1350" b="0" strike="noStrike" spc="-1">
              <a:latin typeface="Arial"/>
            </a:endParaRPr>
          </a:p>
        </p:txBody>
      </p:sp>
      <p:sp>
        <p:nvSpPr>
          <p:cNvPr id="223" name="TextBox 1447719780"/>
          <p:cNvSpPr/>
          <p:nvPr/>
        </p:nvSpPr>
        <p:spPr>
          <a:xfrm>
            <a:off x="6629400" y="2148480"/>
            <a:ext cx="987120" cy="296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wrap="none" numCol="1" spcCol="0" anchor="t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350" b="0" strike="noStrike" spc="-1" dirty="0">
                <a:solidFill>
                  <a:srgbClr val="FF0000"/>
                </a:solidFill>
                <a:latin typeface="Arial"/>
                <a:ea typeface="Arial"/>
              </a:rPr>
              <a:t>not started</a:t>
            </a:r>
            <a:endParaRPr lang="en-US" sz="1350" b="0" strike="noStrike" spc="-1" dirty="0">
              <a:latin typeface="Arial"/>
            </a:endParaRPr>
          </a:p>
        </p:txBody>
      </p:sp>
      <p:sp>
        <p:nvSpPr>
          <p:cNvPr id="226" name="TextBox 250706260"/>
          <p:cNvSpPr/>
          <p:nvPr/>
        </p:nvSpPr>
        <p:spPr>
          <a:xfrm>
            <a:off x="7547794" y="2647950"/>
            <a:ext cx="1596206" cy="71558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wrap="none" numCol="1" spcCol="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350" b="0" strike="noStrike" spc="-1" dirty="0">
                <a:solidFill>
                  <a:srgbClr val="00B050"/>
                </a:solidFill>
                <a:latin typeface="Arial"/>
                <a:ea typeface="Arial"/>
              </a:rPr>
              <a:t>1</a:t>
            </a:r>
            <a:r>
              <a:rPr lang="en-US" sz="1350" b="0" strike="noStrike" spc="-1" baseline="30000" dirty="0">
                <a:solidFill>
                  <a:srgbClr val="00B050"/>
                </a:solidFill>
                <a:latin typeface="Arial"/>
                <a:ea typeface="Arial"/>
              </a:rPr>
              <a:t>st</a:t>
            </a:r>
            <a:r>
              <a:rPr lang="en-US" sz="1350" b="0" strike="noStrike" spc="-1" dirty="0">
                <a:solidFill>
                  <a:srgbClr val="00B050"/>
                </a:solidFill>
                <a:latin typeface="Arial"/>
                <a:ea typeface="Arial"/>
              </a:rPr>
              <a:t> iteration </a:t>
            </a:r>
            <a:r>
              <a:rPr lang="en-US" sz="1350" b="0" strike="noStrike" spc="-1" dirty="0" smtClean="0">
                <a:solidFill>
                  <a:srgbClr val="00B050"/>
                </a:solidFill>
                <a:latin typeface="Arial"/>
                <a:ea typeface="Arial"/>
              </a:rPr>
              <a:t>done; </a:t>
            </a:r>
            <a:br>
              <a:rPr lang="en-US" sz="1350" b="0" strike="noStrike" spc="-1" dirty="0" smtClean="0">
                <a:solidFill>
                  <a:srgbClr val="00B050"/>
                </a:solidFill>
                <a:latin typeface="Arial"/>
                <a:ea typeface="Arial"/>
              </a:rPr>
            </a:br>
            <a:r>
              <a:rPr lang="en-US" sz="1350" b="0" strike="noStrike" spc="-1" dirty="0" smtClean="0">
                <a:solidFill>
                  <a:srgbClr val="00B050"/>
                </a:solidFill>
                <a:latin typeface="Arial"/>
                <a:ea typeface="Arial"/>
              </a:rPr>
              <a:t>tracking + FLUKA</a:t>
            </a:r>
            <a:br>
              <a:rPr lang="en-US" sz="1350" b="0" strike="noStrike" spc="-1" dirty="0" smtClean="0">
                <a:solidFill>
                  <a:srgbClr val="00B050"/>
                </a:solidFill>
                <a:latin typeface="Arial"/>
                <a:ea typeface="Arial"/>
              </a:rPr>
            </a:br>
            <a:r>
              <a:rPr lang="en-US" sz="1350" b="0" strike="noStrike" spc="-1" dirty="0" smtClean="0">
                <a:solidFill>
                  <a:srgbClr val="FFC000"/>
                </a:solidFill>
                <a:latin typeface="Arial"/>
                <a:ea typeface="Arial"/>
              </a:rPr>
              <a:t>Background: </a:t>
            </a:r>
            <a:r>
              <a:rPr lang="en-US" sz="1350" b="0" strike="noStrike" spc="-1" dirty="0" err="1" smtClean="0">
                <a:solidFill>
                  <a:srgbClr val="FFC000"/>
                </a:solidFill>
                <a:latin typeface="Arial"/>
                <a:ea typeface="Arial"/>
              </a:rPr>
              <a:t>w.i.p</a:t>
            </a:r>
            <a:r>
              <a:rPr lang="en-US" sz="1350" b="0" strike="noStrike" spc="-1" dirty="0" smtClean="0">
                <a:solidFill>
                  <a:srgbClr val="FFC000"/>
                </a:solidFill>
                <a:latin typeface="Arial"/>
                <a:ea typeface="Arial"/>
              </a:rPr>
              <a:t>.</a:t>
            </a:r>
            <a:endParaRPr lang="en-US" sz="1350" b="0" strike="noStrike" spc="-1" dirty="0">
              <a:solidFill>
                <a:srgbClr val="FFC000"/>
              </a:solidFill>
              <a:latin typeface="Arial"/>
            </a:endParaRPr>
          </a:p>
        </p:txBody>
      </p:sp>
      <p:sp>
        <p:nvSpPr>
          <p:cNvPr id="227" name="TextBox 1"/>
          <p:cNvSpPr/>
          <p:nvPr/>
        </p:nvSpPr>
        <p:spPr>
          <a:xfrm>
            <a:off x="6751800" y="4742280"/>
            <a:ext cx="1508170" cy="3077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wrap="none" numCol="1" spcCol="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400" b="0" strike="noStrike" spc="-1" dirty="0">
                <a:solidFill>
                  <a:srgbClr val="00B050"/>
                </a:solidFill>
                <a:latin typeface="Arial"/>
                <a:ea typeface="Arial"/>
              </a:rPr>
              <a:t>1</a:t>
            </a:r>
            <a:r>
              <a:rPr lang="en-US" sz="1400" b="0" strike="noStrike" spc="-1" baseline="30000" dirty="0">
                <a:solidFill>
                  <a:srgbClr val="00B050"/>
                </a:solidFill>
                <a:latin typeface="Arial"/>
                <a:ea typeface="Arial"/>
              </a:rPr>
              <a:t>st</a:t>
            </a:r>
            <a:r>
              <a:rPr lang="en-US" sz="1400" b="0" strike="noStrike" spc="-1" dirty="0">
                <a:solidFill>
                  <a:srgbClr val="00B050"/>
                </a:solidFill>
                <a:latin typeface="Arial"/>
                <a:ea typeface="Arial"/>
              </a:rPr>
              <a:t> iteration </a:t>
            </a:r>
            <a:r>
              <a:rPr lang="en-US" sz="1400" b="0" strike="noStrike" spc="-1" dirty="0" smtClean="0">
                <a:solidFill>
                  <a:srgbClr val="00B050"/>
                </a:solidFill>
                <a:latin typeface="Arial"/>
                <a:ea typeface="Arial"/>
              </a:rPr>
              <a:t>done</a:t>
            </a:r>
            <a:endParaRPr lang="en-US" sz="1400" b="0" strike="noStrike" spc="-1" dirty="0">
              <a:latin typeface="Arial"/>
            </a:endParaRPr>
          </a:p>
        </p:txBody>
      </p:sp>
      <p:sp>
        <p:nvSpPr>
          <p:cNvPr id="228" name="TextBox 2"/>
          <p:cNvSpPr/>
          <p:nvPr/>
        </p:nvSpPr>
        <p:spPr>
          <a:xfrm>
            <a:off x="7181280" y="1200150"/>
            <a:ext cx="1512850" cy="50783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wrap="none" numCol="1" spcCol="0" anchor="t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350" b="0" strike="noStrike" spc="-1" dirty="0">
                <a:solidFill>
                  <a:srgbClr val="00B050"/>
                </a:solidFill>
                <a:latin typeface="Arial"/>
                <a:ea typeface="Arial"/>
              </a:rPr>
              <a:t>1</a:t>
            </a:r>
            <a:r>
              <a:rPr lang="en-US" sz="1350" b="0" strike="noStrike" spc="-1" baseline="30000" dirty="0">
                <a:solidFill>
                  <a:srgbClr val="00B050"/>
                </a:solidFill>
                <a:latin typeface="Arial"/>
                <a:ea typeface="Arial"/>
              </a:rPr>
              <a:t>st</a:t>
            </a:r>
            <a:r>
              <a:rPr lang="en-US" sz="1350" b="0" strike="noStrike" spc="-1" dirty="0">
                <a:solidFill>
                  <a:srgbClr val="00B050"/>
                </a:solidFill>
                <a:latin typeface="Arial"/>
                <a:ea typeface="Arial"/>
              </a:rPr>
              <a:t> iteration </a:t>
            </a:r>
            <a:r>
              <a:rPr lang="en-US" sz="1350" b="0" strike="noStrike" spc="-1" dirty="0" smtClean="0">
                <a:solidFill>
                  <a:srgbClr val="00B050"/>
                </a:solidFill>
                <a:latin typeface="Arial"/>
                <a:ea typeface="Arial"/>
              </a:rPr>
              <a:t>done </a:t>
            </a:r>
            <a:br>
              <a:rPr lang="en-US" sz="1350" b="0" strike="noStrike" spc="-1" dirty="0" smtClean="0">
                <a:solidFill>
                  <a:srgbClr val="00B050"/>
                </a:solidFill>
                <a:latin typeface="Arial"/>
                <a:ea typeface="Arial"/>
              </a:rPr>
            </a:br>
            <a:r>
              <a:rPr lang="en-US" sz="1350" b="0" strike="noStrike" spc="-1" dirty="0" smtClean="0">
                <a:solidFill>
                  <a:srgbClr val="00B050"/>
                </a:solidFill>
                <a:latin typeface="Arial"/>
                <a:ea typeface="Arial"/>
              </a:rPr>
              <a:t>in tracking</a:t>
            </a:r>
            <a:endParaRPr lang="en-US" sz="1350" b="0" strike="noStrike" spc="-1" dirty="0">
              <a:latin typeface="Arial"/>
            </a:endParaRPr>
          </a:p>
        </p:txBody>
      </p:sp>
      <p:sp>
        <p:nvSpPr>
          <p:cNvPr id="229" name="Right Brace 3"/>
          <p:cNvSpPr/>
          <p:nvPr/>
        </p:nvSpPr>
        <p:spPr>
          <a:xfrm>
            <a:off x="6742440" y="1056600"/>
            <a:ext cx="319680" cy="829096"/>
          </a:xfrm>
          <a:prstGeom prst="rightBrace">
            <a:avLst>
              <a:gd name="adj1" fmla="val 8333"/>
              <a:gd name="adj2" fmla="val 50000"/>
            </a:avLst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0" name="Right Brace 4"/>
          <p:cNvSpPr/>
          <p:nvPr/>
        </p:nvSpPr>
        <p:spPr>
          <a:xfrm>
            <a:off x="7164360" y="2880359"/>
            <a:ext cx="319680" cy="427821"/>
          </a:xfrm>
          <a:prstGeom prst="rightBrace">
            <a:avLst>
              <a:gd name="adj1" fmla="val 8333"/>
              <a:gd name="adj2" fmla="val 50000"/>
            </a:avLst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" name="TextBox 1447719780"/>
          <p:cNvSpPr/>
          <p:nvPr/>
        </p:nvSpPr>
        <p:spPr>
          <a:xfrm>
            <a:off x="7010400" y="3338468"/>
            <a:ext cx="1487458" cy="30008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wrap="none" numCol="1" spcCol="0" anchor="t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350" b="0" strike="noStrike" spc="-1" dirty="0" smtClean="0">
                <a:solidFill>
                  <a:srgbClr val="FFC000"/>
                </a:solidFill>
                <a:latin typeface="Arial"/>
                <a:ea typeface="Arial"/>
              </a:rPr>
              <a:t>Work in progress</a:t>
            </a:r>
            <a:endParaRPr lang="en-US" sz="1350" b="0" strike="noStrike" spc="-1" dirty="0">
              <a:solidFill>
                <a:srgbClr val="FFC000"/>
              </a:solidFill>
              <a:latin typeface="Arial"/>
            </a:endParaRPr>
          </a:p>
        </p:txBody>
      </p:sp>
      <p:sp>
        <p:nvSpPr>
          <p:cNvPr id="17" name="TextBox 1447719780"/>
          <p:cNvSpPr/>
          <p:nvPr/>
        </p:nvSpPr>
        <p:spPr>
          <a:xfrm>
            <a:off x="6629400" y="1944222"/>
            <a:ext cx="1487458" cy="30008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wrap="none" numCol="1" spcCol="0" anchor="t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350" b="0" strike="noStrike" spc="-1" dirty="0" smtClean="0">
                <a:solidFill>
                  <a:srgbClr val="FFC000"/>
                </a:solidFill>
                <a:latin typeface="Arial"/>
                <a:ea typeface="Arial"/>
              </a:rPr>
              <a:t>Work in progress</a:t>
            </a:r>
            <a:endParaRPr lang="en-US" sz="1350" b="0" strike="noStrike" spc="-1" dirty="0">
              <a:solidFill>
                <a:srgbClr val="FFC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4968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6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5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8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87593577" name="Foliennummernplatzhalter 2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D7441ED-A8C6-5AA2-C2CC-A7A8CED21236}" type="slidenum">
              <a:rPr lang="en-US"/>
              <a:t>8</a:t>
            </a:fld>
            <a:endParaRPr lang="en-US"/>
          </a:p>
        </p:txBody>
      </p:sp>
      <p:sp>
        <p:nvSpPr>
          <p:cNvPr id="1277057103" name="Textplatzhalter 8"/>
          <p:cNvSpPr>
            <a:spLocks noGrp="1"/>
          </p:cNvSpPr>
          <p:nvPr>
            <p:ph type="body" sz="quarter" idx="12"/>
          </p:nvPr>
        </p:nvSpPr>
        <p:spPr bwMode="auto">
          <a:xfrm>
            <a:off x="-482" y="912883"/>
            <a:ext cx="4201491" cy="4107139"/>
          </a:xfr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ts val="1949"/>
              </a:lnSpc>
              <a:defRPr sz="1600"/>
            </a:lvl1pPr>
            <a:lvl2pPr marL="340199" indent="-340199">
              <a:lnSpc>
                <a:spcPts val="1949"/>
              </a:lnSpc>
              <a:defRPr sz="1600"/>
            </a:lvl2pPr>
            <a:lvl3pPr marL="680399" indent="-340199">
              <a:lnSpc>
                <a:spcPts val="1949"/>
              </a:lnSpc>
              <a:defRPr sz="1600"/>
            </a:lvl3pPr>
            <a:lvl4pPr marL="1020600" indent="-340199">
              <a:lnSpc>
                <a:spcPts val="1949"/>
              </a:lnSpc>
              <a:defRPr sz="1600"/>
            </a:lvl4pPr>
            <a:lvl5pPr marL="1360799" indent="-340199">
              <a:lnSpc>
                <a:spcPts val="1949"/>
              </a:lnSpc>
              <a:defRPr sz="1600"/>
            </a:lvl5pPr>
          </a:lstStyle>
          <a:p>
            <a:pPr marL="285750" lvl="1" indent="-28575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latin typeface="Arial"/>
                <a:ea typeface="Arial"/>
                <a:cs typeface="Arial"/>
              </a:rPr>
              <a:t>Optics developed </a:t>
            </a:r>
            <a:r>
              <a:rPr lang="en-US" sz="1400" b="1" dirty="0" smtClean="0">
                <a:latin typeface="Arial"/>
                <a:ea typeface="Arial"/>
                <a:cs typeface="Arial"/>
              </a:rPr>
              <a:t>initially for </a:t>
            </a:r>
            <a:r>
              <a:rPr lang="en-US" sz="1400" b="1" dirty="0">
                <a:latin typeface="Arial"/>
                <a:ea typeface="Arial"/>
                <a:cs typeface="Arial"/>
              </a:rPr>
              <a:t>combined collimation insertion</a:t>
            </a:r>
          </a:p>
          <a:p>
            <a:pPr marL="601820" lvl="2" indent="-26162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sz="1200" dirty="0" err="1">
                <a:latin typeface="Arial"/>
                <a:ea typeface="Arial"/>
                <a:cs typeface="Arial"/>
              </a:rPr>
              <a:t>Betatron</a:t>
            </a:r>
            <a:r>
              <a:rPr lang="en-US" sz="1200" dirty="0">
                <a:latin typeface="Arial"/>
                <a:ea typeface="Arial"/>
                <a:cs typeface="Arial"/>
              </a:rPr>
              <a:t> and off-momentum – several iterations</a:t>
            </a:r>
          </a:p>
          <a:p>
            <a:pPr marL="601820" lvl="2" indent="-26162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latin typeface="Arial"/>
                <a:ea typeface="Arial"/>
                <a:cs typeface="Arial"/>
              </a:rPr>
              <a:t>Placement of collimators coupled to beam optics: phase advances, dispersion, </a:t>
            </a:r>
            <a:r>
              <a:rPr lang="el-GR" sz="1200" dirty="0">
                <a:latin typeface="Arial"/>
                <a:ea typeface="Arial"/>
                <a:cs typeface="Arial"/>
              </a:rPr>
              <a:t>β</a:t>
            </a:r>
            <a:r>
              <a:rPr lang="en-US" sz="1200" dirty="0">
                <a:latin typeface="Arial"/>
                <a:ea typeface="Arial"/>
                <a:cs typeface="Arial"/>
              </a:rPr>
              <a:t>-functions affect impedance </a:t>
            </a:r>
            <a:endParaRPr lang="en-US" sz="1200" dirty="0">
              <a:latin typeface="Times New Roman"/>
              <a:ea typeface="Arial"/>
              <a:cs typeface="Times New Roman"/>
            </a:endParaRPr>
          </a:p>
          <a:p>
            <a:pPr marL="625950" lvl="2" indent="-28575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endParaRPr lang="en-US" sz="1400" b="1" dirty="0">
              <a:latin typeface="Arial"/>
              <a:ea typeface="Arial"/>
              <a:cs typeface="Arial"/>
            </a:endParaRPr>
          </a:p>
          <a:p>
            <a:pPr marL="285750" lvl="1" indent="-28575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latin typeface="Arial"/>
                <a:ea typeface="Arial"/>
                <a:cs typeface="Arial"/>
              </a:rPr>
              <a:t>Problem found with strong vertical emittance blowup in the presence of beam-beam and collimation optics</a:t>
            </a:r>
          </a:p>
          <a:p>
            <a:pPr marL="261620" lvl="1" indent="-26162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endParaRPr lang="en-US" sz="1200" dirty="0">
              <a:latin typeface="Arial"/>
              <a:ea typeface="Arial"/>
              <a:cs typeface="Arial"/>
            </a:endParaRPr>
          </a:p>
          <a:p>
            <a:pPr marL="285750" lvl="1" indent="-28575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latin typeface="Arial"/>
                <a:ea typeface="Arial"/>
                <a:cs typeface="Arial"/>
              </a:rPr>
              <a:t>Mitigated with new common LSS optics</a:t>
            </a:r>
          </a:p>
          <a:p>
            <a:pPr marL="601820" lvl="2" indent="-26162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latin typeface="Arial"/>
                <a:ea typeface="Arial"/>
                <a:cs typeface="Arial"/>
              </a:rPr>
              <a:t>Collaboration with optics team - K. </a:t>
            </a:r>
            <a:r>
              <a:rPr lang="en-US" sz="1200" dirty="0" err="1">
                <a:latin typeface="Arial"/>
                <a:ea typeface="Arial"/>
                <a:cs typeface="Arial"/>
              </a:rPr>
              <a:t>Oide</a:t>
            </a:r>
            <a:endParaRPr lang="en-US" sz="1200" dirty="0">
              <a:latin typeface="Arial"/>
              <a:ea typeface="Arial"/>
              <a:cs typeface="Arial"/>
            </a:endParaRPr>
          </a:p>
          <a:p>
            <a:pPr marL="601820" lvl="2" indent="-26162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latin typeface="Arial"/>
                <a:ea typeface="Arial"/>
                <a:cs typeface="Arial"/>
              </a:rPr>
              <a:t>In latest optics V25, potential issues with small horizontal aperture in experimental IRs</a:t>
            </a:r>
            <a:endParaRPr lang="en-US" sz="1200" dirty="0">
              <a:latin typeface="Arial"/>
              <a:ea typeface="Arial"/>
              <a:cs typeface="Arial"/>
            </a:endParaRPr>
          </a:p>
          <a:p>
            <a:pPr marL="601820" lvl="2" indent="-26162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latin typeface="Arial"/>
                <a:ea typeface="Arial"/>
                <a:cs typeface="Arial"/>
              </a:rPr>
              <a:t>Impedance </a:t>
            </a:r>
            <a:r>
              <a:rPr lang="en-US" sz="1200" dirty="0" smtClean="0">
                <a:latin typeface="Arial"/>
                <a:ea typeface="Arial"/>
                <a:cs typeface="Arial"/>
              </a:rPr>
              <a:t>being assessed</a:t>
            </a:r>
            <a:endParaRPr lang="en-US" sz="1200" dirty="0">
              <a:latin typeface="Arial"/>
              <a:ea typeface="Arial"/>
              <a:cs typeface="Arial"/>
            </a:endParaRPr>
          </a:p>
          <a:p>
            <a:pPr marL="261620" lvl="1" indent="-261620">
              <a:lnSpc>
                <a:spcPts val="1948"/>
              </a:lnSpc>
              <a:defRPr/>
            </a:pPr>
            <a:endParaRPr lang="en-US" sz="1400" b="1" dirty="0">
              <a:latin typeface="Arial"/>
              <a:ea typeface="Arial"/>
              <a:cs typeface="Arial"/>
            </a:endParaRPr>
          </a:p>
          <a:p>
            <a:pPr marL="661670" lvl="2" indent="-261620">
              <a:lnSpc>
                <a:spcPts val="1948"/>
              </a:lnSpc>
              <a:defRPr/>
            </a:pPr>
            <a:endParaRPr lang="en-US" sz="1800" b="1" dirty="0">
              <a:latin typeface="Arial"/>
              <a:cs typeface="Arial"/>
            </a:endParaRPr>
          </a:p>
          <a:p>
            <a:pPr marL="261620" lvl="1" indent="-261620">
              <a:lnSpc>
                <a:spcPts val="1948"/>
              </a:lnSpc>
              <a:defRPr/>
            </a:pPr>
            <a:endParaRPr lang="en-US" sz="1800" b="1" dirty="0">
              <a:latin typeface="Arial"/>
              <a:cs typeface="Arial"/>
            </a:endParaRPr>
          </a:p>
        </p:txBody>
      </p:sp>
      <p:sp>
        <p:nvSpPr>
          <p:cNvPr id="1079028723" name="Titel 1"/>
          <p:cNvSpPr>
            <a:spLocks noGrp="1"/>
          </p:cNvSpPr>
          <p:nvPr>
            <p:ph type="title"/>
          </p:nvPr>
        </p:nvSpPr>
        <p:spPr bwMode="auto">
          <a:xfrm>
            <a:off x="437785" y="417377"/>
            <a:ext cx="8263350" cy="563744"/>
          </a:xfrm>
          <a:prstGeom prst="rect">
            <a:avLst/>
          </a:prstGeom>
        </p:spPr>
        <p:txBody>
          <a:bodyPr/>
          <a:lstStyle/>
          <a:p>
            <a:pPr>
              <a:lnSpc>
                <a:spcPts val="2998"/>
              </a:lnSpc>
              <a:defRPr/>
            </a:pPr>
            <a:r>
              <a:rPr lang="en-US" sz="2800" b="0" i="0" u="none" strike="noStrike" cap="none" spc="0" dirty="0">
                <a:latin typeface="Arial"/>
                <a:ea typeface="Arial"/>
                <a:cs typeface="Arial"/>
              </a:rPr>
              <a:t>Collimation </a:t>
            </a:r>
            <a:r>
              <a:rPr lang="en-US" sz="2800" dirty="0">
                <a:latin typeface="Arial"/>
                <a:ea typeface="Arial"/>
                <a:cs typeface="Arial"/>
              </a:rPr>
              <a:t>system</a:t>
            </a:r>
            <a:r>
              <a:rPr lang="en-US" sz="2800" b="0" i="0" u="none" strike="noStrike" cap="none" spc="0" dirty="0">
                <a:latin typeface="Arial"/>
                <a:ea typeface="Arial"/>
                <a:cs typeface="Arial"/>
              </a:rPr>
              <a:t> </a:t>
            </a:r>
            <a:r>
              <a:rPr lang="en-US" sz="2800" dirty="0">
                <a:latin typeface="Arial"/>
                <a:ea typeface="Arial"/>
                <a:cs typeface="Arial"/>
              </a:rPr>
              <a:t>in</a:t>
            </a:r>
            <a:r>
              <a:rPr lang="en-US" sz="2800" b="0" i="0" u="none" strike="noStrike" cap="none" spc="0" dirty="0">
                <a:latin typeface="Arial"/>
                <a:ea typeface="Arial"/>
                <a:cs typeface="Arial"/>
              </a:rPr>
              <a:t> PF</a:t>
            </a:r>
            <a:endParaRPr sz="2800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E5D28646-0CDC-27EA-DC74-4E9EA465E6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2055" y="843558"/>
            <a:ext cx="4717984" cy="18002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E1E3081E-BDBF-00B7-3FD4-2E97CA9764CB}"/>
              </a:ext>
            </a:extLst>
          </p:cNvPr>
          <p:cNvSpPr txBox="1"/>
          <p:nvPr/>
        </p:nvSpPr>
        <p:spPr bwMode="auto">
          <a:xfrm>
            <a:off x="8028384" y="2578484"/>
            <a:ext cx="7793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G. </a:t>
            </a:r>
            <a:r>
              <a:rPr lang="en-US" sz="1100" i="1" dirty="0" err="1"/>
              <a:t>Broggi</a:t>
            </a:r>
            <a:endParaRPr lang="en-US" sz="1100" i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218" y="2876550"/>
            <a:ext cx="4529982" cy="2254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7406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785303"/>
            <a:ext cx="4136858" cy="1914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1" y="2756677"/>
            <a:ext cx="4202144" cy="2101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8" name="PlaceHolder 1"/>
          <p:cNvSpPr>
            <a:spLocks noGrp="1"/>
          </p:cNvSpPr>
          <p:nvPr>
            <p:ph type="sldNum" idx="4294967295"/>
          </p:nvPr>
        </p:nvSpPr>
        <p:spPr>
          <a:xfrm>
            <a:off x="8745480" y="95040"/>
            <a:ext cx="289080" cy="1695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ts val="1239"/>
              </a:lnSpc>
              <a:buNone/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ts val="1239"/>
              </a:lnSpc>
              <a:buNone/>
            </a:pPr>
            <a:fld id="{D13B1415-ED47-4A50-A755-A5A5DC1D757F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9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240" name="PlaceHolder 3"/>
          <p:cNvSpPr>
            <a:spLocks noGrp="1"/>
          </p:cNvSpPr>
          <p:nvPr>
            <p:ph type="title" idx="4294967295"/>
          </p:nvPr>
        </p:nvSpPr>
        <p:spPr>
          <a:xfrm>
            <a:off x="442800" y="396000"/>
            <a:ext cx="8263080" cy="5634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ts val="2999"/>
              </a:lnSpc>
              <a:buNone/>
            </a:pPr>
            <a:r>
              <a:rPr lang="en-US" sz="2800" b="0" strike="noStrike" spc="-1">
                <a:solidFill>
                  <a:srgbClr val="0F124A"/>
                </a:solidFill>
                <a:latin typeface="Arial"/>
                <a:ea typeface="Arial"/>
              </a:rPr>
              <a:t>Collimation performance</a:t>
            </a:r>
            <a:endParaRPr lang="en-US" sz="2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43" name="TextBox 10"/>
          <p:cNvSpPr/>
          <p:nvPr/>
        </p:nvSpPr>
        <p:spPr>
          <a:xfrm>
            <a:off x="7025040" y="944280"/>
            <a:ext cx="617040" cy="295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350" b="0" strike="noStrike" spc="-1">
                <a:solidFill>
                  <a:srgbClr val="0F124A"/>
                </a:solidFill>
                <a:latin typeface="Arial"/>
                <a:ea typeface="Arial"/>
              </a:rPr>
              <a:t>No tilt</a:t>
            </a:r>
            <a:endParaRPr lang="en-US" sz="1350" b="0" strike="noStrike" spc="-1">
              <a:latin typeface="Arial"/>
            </a:endParaRPr>
          </a:p>
        </p:txBody>
      </p:sp>
      <p:sp>
        <p:nvSpPr>
          <p:cNvPr id="244" name="TextBox 11"/>
          <p:cNvSpPr/>
          <p:nvPr/>
        </p:nvSpPr>
        <p:spPr>
          <a:xfrm>
            <a:off x="6891480" y="2963520"/>
            <a:ext cx="1452240" cy="295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350" b="0" strike="noStrike" spc="-1">
                <a:solidFill>
                  <a:srgbClr val="0F124A"/>
                </a:solidFill>
                <a:latin typeface="Arial"/>
                <a:ea typeface="Arial"/>
              </a:rPr>
              <a:t>Tilted collimators</a:t>
            </a:r>
            <a:endParaRPr lang="en-US" sz="1350" b="0" strike="noStrike" spc="-1">
              <a:latin typeface="Arial"/>
            </a:endParaRPr>
          </a:p>
        </p:txBody>
      </p:sp>
      <p:sp>
        <p:nvSpPr>
          <p:cNvPr id="245" name="TextBox 3"/>
          <p:cNvSpPr/>
          <p:nvPr/>
        </p:nvSpPr>
        <p:spPr>
          <a:xfrm>
            <a:off x="8160480" y="4651920"/>
            <a:ext cx="82728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i="1" strike="noStrike" spc="-1">
                <a:solidFill>
                  <a:srgbClr val="0F124A"/>
                </a:solidFill>
                <a:latin typeface="Arial"/>
                <a:ea typeface="Arial"/>
              </a:rPr>
              <a:t>G. Broggi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46" name="TextBox 1"/>
          <p:cNvSpPr/>
          <p:nvPr/>
        </p:nvSpPr>
        <p:spPr>
          <a:xfrm>
            <a:off x="5812920" y="483480"/>
            <a:ext cx="1987200" cy="295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350" b="0" strike="noStrike" spc="-1">
                <a:solidFill>
                  <a:srgbClr val="0F124A"/>
                </a:solidFill>
                <a:latin typeface="Arial"/>
                <a:ea typeface="Arial"/>
              </a:rPr>
              <a:t>“Generic halo” loss map</a:t>
            </a:r>
            <a:endParaRPr lang="en-US" sz="1350" b="0" strike="noStrike" spc="-1">
              <a:latin typeface="Arial"/>
            </a:endParaRPr>
          </a:p>
        </p:txBody>
      </p:sp>
      <p:sp>
        <p:nvSpPr>
          <p:cNvPr id="12" name="Textplatzhalter 8">
            <a:extLst>
              <a:ext uri="{FF2B5EF4-FFF2-40B4-BE49-F238E27FC236}">
                <a16:creationId xmlns="" xmlns:a16="http://schemas.microsoft.com/office/drawing/2014/main" id="{7C3DAB1C-4546-CD1F-94C3-4A36B99A8B93}"/>
              </a:ext>
            </a:extLst>
          </p:cNvPr>
          <p:cNvSpPr txBox="1">
            <a:spLocks/>
          </p:cNvSpPr>
          <p:nvPr/>
        </p:nvSpPr>
        <p:spPr bwMode="auto">
          <a:xfrm>
            <a:off x="109997" y="895350"/>
            <a:ext cx="4995403" cy="41232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ts val="1949"/>
              </a:lnSpc>
              <a:defRPr sz="1600"/>
            </a:lvl1pPr>
            <a:lvl2pPr marL="340199" indent="-340199">
              <a:lnSpc>
                <a:spcPts val="1949"/>
              </a:lnSpc>
              <a:defRPr sz="1600"/>
            </a:lvl2pPr>
            <a:lvl3pPr marL="680399" indent="-340199">
              <a:lnSpc>
                <a:spcPts val="1949"/>
              </a:lnSpc>
              <a:defRPr sz="1600"/>
            </a:lvl3pPr>
            <a:lvl4pPr marL="1020600" indent="-340199">
              <a:lnSpc>
                <a:spcPts val="1949"/>
              </a:lnSpc>
              <a:defRPr sz="1600"/>
            </a:lvl4pPr>
            <a:lvl5pPr marL="1360799" indent="-340199">
              <a:lnSpc>
                <a:spcPts val="1949"/>
              </a:lnSpc>
              <a:defRPr sz="1600"/>
            </a:lvl5pPr>
          </a:lstStyle>
          <a:p>
            <a:pPr marL="261620" indent="-261620">
              <a:lnSpc>
                <a:spcPts val="1948"/>
              </a:lnSpc>
              <a:buFont typeface="Arial"/>
              <a:buChar char="•"/>
              <a:defRPr/>
            </a:pPr>
            <a:r>
              <a:rPr lang="en-US" sz="1400" b="1" kern="0" dirty="0" smtClean="0">
                <a:solidFill>
                  <a:sysClr val="windowText" lastClr="000000"/>
                </a:solidFill>
                <a:latin typeface="Arial"/>
                <a:ea typeface="Arial"/>
                <a:cs typeface="Arial"/>
              </a:rPr>
              <a:t>Simulation of “Generic halo”</a:t>
            </a:r>
            <a:endParaRPr lang="en-US" sz="1400" kern="0" dirty="0" smtClean="0">
              <a:solidFill>
                <a:sysClr val="windowText" lastClr="000000"/>
              </a:solidFill>
            </a:endParaRPr>
          </a:p>
          <a:p>
            <a:pPr marL="601345" lvl="1" indent="-28575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Arial"/>
                <a:ea typeface="Arial"/>
                <a:cs typeface="Arial"/>
              </a:rPr>
              <a:t>Simulation starting with impact on collimators - diffusion not simulated</a:t>
            </a:r>
          </a:p>
          <a:p>
            <a:pPr marL="601345" lvl="1" indent="-28575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Arial"/>
                <a:ea typeface="Arial"/>
                <a:cs typeface="Arial"/>
              </a:rPr>
              <a:t>Normalized to 5-minute lifetime (58 kW beam loss power)</a:t>
            </a:r>
          </a:p>
          <a:p>
            <a:pPr marL="601345" lvl="1" indent="-28575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endParaRPr lang="en-US" sz="1200" kern="0" dirty="0" smtClean="0">
              <a:solidFill>
                <a:sysClr val="windowText" lastClr="000000"/>
              </a:solidFill>
              <a:latin typeface="Arial"/>
              <a:ea typeface="Arial"/>
              <a:cs typeface="Arial"/>
            </a:endParaRPr>
          </a:p>
          <a:p>
            <a:pPr marL="261146" indent="-28575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sz="1400" b="1" kern="0" dirty="0" smtClean="0">
                <a:solidFill>
                  <a:sysClr val="windowText" lastClr="000000"/>
                </a:solidFill>
                <a:latin typeface="Arial"/>
                <a:cs typeface="Arial"/>
              </a:rPr>
              <a:t>Achieved performance</a:t>
            </a:r>
          </a:p>
          <a:p>
            <a:pPr marL="601345" lvl="1" indent="-28575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Arial"/>
                <a:ea typeface="Arial"/>
                <a:cs typeface="Arial"/>
              </a:rPr>
              <a:t>Loss suppression of factor </a:t>
            </a:r>
            <a:r>
              <a:rPr lang="en-US" sz="1200" kern="0" dirty="0" smtClean="0">
                <a:solidFill>
                  <a:sysClr val="windowText" lastClr="000000"/>
                </a:solidFill>
                <a:ea typeface="Arial"/>
                <a:cs typeface="Arial"/>
              </a:rPr>
              <a:t>10</a:t>
            </a:r>
            <a:r>
              <a:rPr lang="en-US" sz="1200" kern="0" baseline="30000" dirty="0" smtClean="0">
                <a:solidFill>
                  <a:sysClr val="windowText" lastClr="000000"/>
                </a:solidFill>
                <a:ea typeface="Arial"/>
                <a:cs typeface="Arial"/>
              </a:rPr>
              <a:t>2</a:t>
            </a:r>
            <a:r>
              <a:rPr lang="en-US" sz="1200" kern="0" dirty="0" smtClean="0">
                <a:solidFill>
                  <a:sysClr val="windowText" lastClr="000000"/>
                </a:solidFill>
                <a:ea typeface="Arial"/>
                <a:cs typeface="Arial"/>
              </a:rPr>
              <a:t> </a:t>
            </a:r>
            <a:r>
              <a:rPr lang="en-US" sz="1200" kern="0" dirty="0">
                <a:solidFill>
                  <a:sysClr val="windowText" lastClr="000000"/>
                </a:solidFill>
                <a:ea typeface="Arial"/>
                <a:cs typeface="Arial"/>
              </a:rPr>
              <a:t>on </a:t>
            </a:r>
            <a:r>
              <a:rPr lang="en-US" sz="1200" kern="0" dirty="0" smtClean="0">
                <a:solidFill>
                  <a:sysClr val="windowText" lastClr="000000"/>
                </a:solidFill>
                <a:ea typeface="Arial"/>
                <a:cs typeface="Arial"/>
              </a:rPr>
              <a:t>TCTs, 10</a:t>
            </a:r>
            <a:r>
              <a:rPr lang="en-US" sz="1200" kern="0" baseline="30000" dirty="0" smtClean="0">
                <a:solidFill>
                  <a:sysClr val="windowText" lastClr="000000"/>
                </a:solidFill>
                <a:ea typeface="Arial"/>
                <a:cs typeface="Arial"/>
              </a:rPr>
              <a:t>4</a:t>
            </a:r>
            <a:r>
              <a:rPr lang="en-US" sz="1200" kern="0" dirty="0" smtClean="0">
                <a:solidFill>
                  <a:sysClr val="windowText" lastClr="000000"/>
                </a:solidFill>
                <a:ea typeface="Arial"/>
                <a:cs typeface="Arial"/>
              </a:rPr>
              <a:t>-10</a:t>
            </a:r>
            <a:r>
              <a:rPr lang="en-US" sz="1200" kern="0" baseline="30000" dirty="0" smtClean="0">
                <a:solidFill>
                  <a:sysClr val="windowText" lastClr="000000"/>
                </a:solidFill>
                <a:ea typeface="Arial"/>
                <a:cs typeface="Arial"/>
              </a:rPr>
              <a:t>5</a:t>
            </a:r>
            <a:r>
              <a:rPr lang="en-US" sz="1200" kern="0" dirty="0" smtClean="0">
                <a:solidFill>
                  <a:sysClr val="windowText" lastClr="000000"/>
                </a:solidFill>
                <a:ea typeface="Arial"/>
                <a:cs typeface="Arial"/>
              </a:rPr>
              <a:t> on SR collimators, </a:t>
            </a:r>
            <a:r>
              <a:rPr lang="en-US" sz="1200" kern="0" dirty="0" smtClean="0">
                <a:solidFill>
                  <a:sysClr val="windowText" lastClr="000000"/>
                </a:solidFill>
                <a:latin typeface="Arial"/>
                <a:ea typeface="Arial"/>
                <a:cs typeface="Arial"/>
              </a:rPr>
              <a:t>&gt;10</a:t>
            </a:r>
            <a:r>
              <a:rPr lang="en-US" sz="1200" kern="0" baseline="30000" dirty="0" smtClean="0">
                <a:solidFill>
                  <a:sysClr val="windowText" lastClr="000000"/>
                </a:solidFill>
                <a:latin typeface="Arial"/>
                <a:ea typeface="Arial"/>
                <a:cs typeface="Arial"/>
              </a:rPr>
              <a:t>5</a:t>
            </a:r>
            <a:r>
              <a:rPr lang="en-US" sz="1200" kern="0" dirty="0" smtClean="0">
                <a:solidFill>
                  <a:sysClr val="windowText" lastClr="000000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1200" kern="0" dirty="0" smtClean="0">
                <a:solidFill>
                  <a:sysClr val="windowText" lastClr="000000"/>
                </a:solidFill>
                <a:latin typeface="Arial"/>
                <a:ea typeface="Arial"/>
                <a:cs typeface="Arial"/>
              </a:rPr>
              <a:t>on other elements</a:t>
            </a:r>
          </a:p>
          <a:p>
            <a:pPr marL="601345" lvl="1" indent="-28575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Arial"/>
                <a:ea typeface="Arial"/>
                <a:cs typeface="Arial"/>
              </a:rPr>
              <a:t>Aligning collimator tilt angle to beam envelope </a:t>
            </a:r>
            <a:r>
              <a:rPr lang="en-US" sz="1200" kern="0" dirty="0" smtClean="0">
                <a:solidFill>
                  <a:sysClr val="windowText" lastClr="000000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 Almost f</a:t>
            </a:r>
            <a:r>
              <a:rPr lang="en-US" sz="1200" kern="0" dirty="0" smtClean="0">
                <a:solidFill>
                  <a:sysClr val="windowText" lastClr="000000"/>
                </a:solidFill>
                <a:latin typeface="Arial"/>
                <a:ea typeface="Arial"/>
                <a:cs typeface="Arial"/>
              </a:rPr>
              <a:t>actor 100 performance increase </a:t>
            </a:r>
          </a:p>
          <a:p>
            <a:pPr marL="601345" lvl="1" indent="-28575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Arial"/>
                <a:ea typeface="Arial"/>
                <a:cs typeface="Arial"/>
              </a:rPr>
              <a:t>Experimental backgrounds still to be studied</a:t>
            </a:r>
          </a:p>
          <a:p>
            <a:pPr marL="601345" lvl="1" indent="-28575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endParaRPr lang="en-US" sz="1200" kern="0" dirty="0" smtClean="0">
              <a:solidFill>
                <a:sysClr val="windowText" lastClr="000000"/>
              </a:solidFill>
              <a:latin typeface="Arial"/>
              <a:ea typeface="Arial"/>
              <a:cs typeface="Arial"/>
            </a:endParaRPr>
          </a:p>
          <a:p>
            <a:pPr marL="261146" lvl="1" indent="-28575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sz="1400" b="1" kern="0" dirty="0" smtClean="0">
                <a:solidFill>
                  <a:sysClr val="windowText" lastClr="000000"/>
                </a:solidFill>
                <a:latin typeface="Arial"/>
                <a:cs typeface="Arial"/>
              </a:rPr>
              <a:t>Note: impact parameter scan typically gives worse cleaning the smaller the impact parameter</a:t>
            </a:r>
          </a:p>
          <a:p>
            <a:pPr marL="601820" lvl="2" indent="-261620">
              <a:lnSpc>
                <a:spcPts val="1948"/>
              </a:lnSpc>
              <a:buFont typeface="Arial" panose="020B0604020202020204" pitchFamily="34" charset="0"/>
              <a:buChar char="•"/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Arial"/>
                <a:ea typeface="Arial"/>
                <a:cs typeface="Arial"/>
              </a:rPr>
              <a:t>Need to quantify realistic impact parameters – underway together with </a:t>
            </a:r>
            <a:r>
              <a:rPr lang="en-US" sz="1200" kern="0" dirty="0" err="1" smtClean="0">
                <a:solidFill>
                  <a:sysClr val="windowText" lastClr="000000"/>
                </a:solidFill>
                <a:latin typeface="Arial"/>
                <a:ea typeface="Arial"/>
                <a:cs typeface="Arial"/>
              </a:rPr>
              <a:t>modelling</a:t>
            </a:r>
            <a:r>
              <a:rPr lang="en-US" sz="1200" kern="0" dirty="0" smtClean="0">
                <a:solidFill>
                  <a:sysClr val="windowText" lastClr="000000"/>
                </a:solidFill>
                <a:latin typeface="Arial"/>
                <a:ea typeface="Arial"/>
                <a:cs typeface="Arial"/>
              </a:rPr>
              <a:t> of beam loss processes</a:t>
            </a:r>
          </a:p>
          <a:p>
            <a:pPr marL="400050" lvl="1" indent="0">
              <a:lnSpc>
                <a:spcPts val="1948"/>
              </a:lnSpc>
              <a:defRPr/>
            </a:pPr>
            <a:endParaRPr lang="en-US" sz="1400" kern="0" dirty="0" smtClean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marL="661670" lvl="1" indent="-261620">
              <a:lnSpc>
                <a:spcPts val="1948"/>
              </a:lnSpc>
              <a:buFont typeface="Arial,Sans-Serif"/>
              <a:buChar char="•"/>
              <a:defRPr/>
            </a:pPr>
            <a:endParaRPr lang="en-US" sz="1400" kern="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marL="661670" lvl="1" indent="-261620" algn="l">
              <a:lnSpc>
                <a:spcPts val="1948"/>
              </a:lnSpc>
              <a:buFont typeface="Arial"/>
              <a:buChar char="•"/>
              <a:defRPr/>
            </a:pPr>
            <a:endParaRPr lang="en-US" sz="1400" kern="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marL="661670" indent="-261620">
              <a:lnSpc>
                <a:spcPts val="1948"/>
              </a:lnSpc>
              <a:buFont typeface="Arial"/>
              <a:buChar char="•"/>
              <a:defRPr/>
            </a:pPr>
            <a:endParaRPr lang="en-US" sz="1400" kern="0" dirty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E1E3081E-BDBF-00B7-3FD4-2E97CA9764CB}"/>
              </a:ext>
            </a:extLst>
          </p:cNvPr>
          <p:cNvSpPr txBox="1"/>
          <p:nvPr/>
        </p:nvSpPr>
        <p:spPr bwMode="auto">
          <a:xfrm>
            <a:off x="8212219" y="2538740"/>
            <a:ext cx="7793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G. </a:t>
            </a:r>
            <a:r>
              <a:rPr lang="en-US" sz="1100" i="1" dirty="0" err="1"/>
              <a:t>Broggi</a:t>
            </a:r>
            <a:endParaRPr lang="en-US" sz="1100" i="1" dirty="0"/>
          </a:p>
        </p:txBody>
      </p:sp>
    </p:spTree>
    <p:extLst>
      <p:ext uri="{BB962C8B-B14F-4D97-AF65-F5344CB8AC3E}">
        <p14:creationId xmlns:p14="http://schemas.microsoft.com/office/powerpoint/2010/main" val="398264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12732</TotalTime>
  <Words>1728</Words>
  <Application>Microsoft Office PowerPoint</Application>
  <PresentationFormat>On-screen Show (16:9)</PresentationFormat>
  <Paragraphs>342</Paragraphs>
  <Slides>23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Office Theme</vt:lpstr>
      <vt:lpstr>fcc-ee Collimation</vt:lpstr>
      <vt:lpstr>Why do we need collimation in the FCC-ee? </vt:lpstr>
      <vt:lpstr>Collimation system design considerations</vt:lpstr>
      <vt:lpstr>Work needed for collimation design</vt:lpstr>
      <vt:lpstr>Present status: Collimation system design</vt:lpstr>
      <vt:lpstr>Summary of needed collimators </vt:lpstr>
      <vt:lpstr>Present status: beam loss scenarios studied (GHC, Z)</vt:lpstr>
      <vt:lpstr>Collimation system in PF</vt:lpstr>
      <vt:lpstr>Collimation performance</vt:lpstr>
      <vt:lpstr>Experimental insertions</vt:lpstr>
      <vt:lpstr>Code development</vt:lpstr>
      <vt:lpstr>SuperKEKB benchmark</vt:lpstr>
      <vt:lpstr>Beam-beam and beam-gas losses</vt:lpstr>
      <vt:lpstr>Losses from fast instability</vt:lpstr>
      <vt:lpstr>Injection losses</vt:lpstr>
      <vt:lpstr>Energy deposition studies in PF</vt:lpstr>
      <vt:lpstr>Topics for future work (1)</vt:lpstr>
      <vt:lpstr>Topics for future work (2)</vt:lpstr>
      <vt:lpstr>Topics for future work (3)</vt:lpstr>
      <vt:lpstr>Topics for future work (4)</vt:lpstr>
      <vt:lpstr>Resources and interfaces</vt:lpstr>
      <vt:lpstr>Backup</vt:lpstr>
      <vt:lpstr>What about collimation in the booster?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Robert Menghini</dc:creator>
  <dc:description/>
  <cp:lastModifiedBy>Roderik</cp:lastModifiedBy>
  <cp:revision>1351</cp:revision>
  <dcterms:created xsi:type="dcterms:W3CDTF">2020-10-27T09:23:42Z</dcterms:created>
  <dcterms:modified xsi:type="dcterms:W3CDTF">2025-05-15T08:14:36Z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0x010100A4C35461CDCB0E43B6C365D74E28A912</vt:lpwstr>
  </property>
  <property fmtid="{D5CDD505-2E9C-101B-9397-08002B2CF9AE}" pid="3" name="Notes">
    <vt:i4>7</vt:i4>
  </property>
  <property fmtid="{D5CDD505-2E9C-101B-9397-08002B2CF9AE}" pid="4" name="PresentationFormat">
    <vt:lpwstr>On-screen Show (16:9)</vt:lpwstr>
  </property>
  <property fmtid="{D5CDD505-2E9C-101B-9397-08002B2CF9AE}" pid="5" name="Slides">
    <vt:i4>19</vt:i4>
  </property>
</Properties>
</file>