
<file path=[Content_Types].xml><?xml version="1.0" encoding="utf-8"?>
<Types xmlns="http://schemas.openxmlformats.org/package/2006/content-types"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626" r:id="rId2"/>
    <p:sldId id="776" r:id="rId3"/>
    <p:sldId id="997" r:id="rId4"/>
    <p:sldId id="1005" r:id="rId5"/>
    <p:sldId id="1006" r:id="rId6"/>
    <p:sldId id="1007" r:id="rId7"/>
    <p:sldId id="1010" r:id="rId8"/>
    <p:sldId id="1009" r:id="rId9"/>
    <p:sldId id="1012" r:id="rId10"/>
    <p:sldId id="1008" r:id="rId11"/>
    <p:sldId id="1004" r:id="rId12"/>
    <p:sldId id="1015" r:id="rId13"/>
    <p:sldId id="1016" r:id="rId14"/>
    <p:sldId id="1013" r:id="rId15"/>
    <p:sldId id="1011" r:id="rId16"/>
    <p:sldId id="1090" r:id="rId17"/>
    <p:sldId id="1093" r:id="rId18"/>
    <p:sldId id="1100" r:id="rId19"/>
    <p:sldId id="1101" r:id="rId20"/>
    <p:sldId id="1102" r:id="rId21"/>
    <p:sldId id="1098" r:id="rId22"/>
    <p:sldId id="1091" r:id="rId23"/>
    <p:sldId id="1103" r:id="rId24"/>
    <p:sldId id="1014" r:id="rId25"/>
    <p:sldId id="1104" r:id="rId26"/>
    <p:sldId id="1106" r:id="rId27"/>
    <p:sldId id="1105" r:id="rId28"/>
    <p:sldId id="1107" r:id="rId29"/>
    <p:sldId id="1108" r:id="rId30"/>
    <p:sldId id="1109" r:id="rId31"/>
  </p:sldIdLst>
  <p:sldSz cx="9144000" cy="6858000" type="letter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pitchFamily="35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58" userDrawn="1">
          <p15:clr>
            <a:srgbClr val="A4A3A4"/>
          </p15:clr>
        </p15:guide>
        <p15:guide id="2" pos="295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FC8F"/>
    <a:srgbClr val="FF0000"/>
    <a:srgbClr val="98CA00"/>
    <a:srgbClr val="4032A1"/>
    <a:srgbClr val="6BEEE1"/>
    <a:srgbClr val="99CA00"/>
    <a:srgbClr val="A0CA5B"/>
    <a:srgbClr val="4734A0"/>
    <a:srgbClr val="4B3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33"/>
    <p:restoredTop sz="86478"/>
  </p:normalViewPr>
  <p:slideViewPr>
    <p:cSldViewPr>
      <p:cViewPr varScale="1">
        <p:scale>
          <a:sx n="90" d="100"/>
          <a:sy n="90" d="100"/>
        </p:scale>
        <p:origin x="190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5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" d="1"/>
        <a:sy n="1" d="1"/>
      </p:scale>
      <p:origin x="0" y="4536"/>
    </p:cViewPr>
  </p:sorterViewPr>
  <p:notesViewPr>
    <p:cSldViewPr>
      <p:cViewPr varScale="1">
        <p:scale>
          <a:sx n="44" d="100"/>
          <a:sy n="44" d="100"/>
        </p:scale>
        <p:origin x="-1392" y="-72"/>
      </p:cViewPr>
      <p:guideLst>
        <p:guide orient="horz" pos="2258"/>
        <p:guide pos="295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-1210"/>
            <a:ext cx="4160937" cy="3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t" anchorCtr="0" compatLnSpc="1">
            <a:prstTxWarp prst="textNoShape">
              <a:avLst/>
            </a:prstTxWarp>
          </a:bodyPr>
          <a:lstStyle>
            <a:lvl1pPr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40265" y="-1210"/>
            <a:ext cx="4160936" cy="3701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t" anchorCtr="0" compatLnSpc="1">
            <a:prstTxWarp prst="textNoShape">
              <a:avLst/>
            </a:prstTxWarp>
          </a:bodyPr>
          <a:lstStyle>
            <a:lvl1pPr algn="r"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81325" y="560388"/>
            <a:ext cx="3635375" cy="2725737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83494" y="3473753"/>
            <a:ext cx="7034213" cy="329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042" tIns="51377" rIns="101042" bIns="5137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5086"/>
            <a:ext cx="4160937" cy="37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b" anchorCtr="0" compatLnSpc="1">
            <a:prstTxWarp prst="textNoShape">
              <a:avLst/>
            </a:prstTxWarp>
          </a:bodyPr>
          <a:lstStyle>
            <a:lvl1pPr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40265" y="6945086"/>
            <a:ext cx="4160936" cy="37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0551" tIns="0" rIns="20551" bIns="0" numCol="1" anchor="b" anchorCtr="0" compatLnSpc="1">
            <a:prstTxWarp prst="textNoShape">
              <a:avLst/>
            </a:prstTxWarp>
          </a:bodyPr>
          <a:lstStyle>
            <a:lvl1pPr algn="r" defTabSz="1020763">
              <a:defRPr sz="1100" i="1">
                <a:latin typeface="Times New Roman" pitchFamily="-109" charset="0"/>
              </a:defRPr>
            </a:lvl1pPr>
          </a:lstStyle>
          <a:p>
            <a:pPr>
              <a:defRPr/>
            </a:pPr>
            <a:fld id="{887413D6-4D90-094B-878C-C9B479C8F2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109" charset="-128"/>
        <a:cs typeface="ＭＳ Ｐゴシック" pitchFamily="-109" charset="-128"/>
      </a:defRPr>
    </a:lvl1pPr>
    <a:lvl2pPr marL="46831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35038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401763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70075" algn="l" defTabSz="9461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413D6-4D90-094B-878C-C9B479C8F2AA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6177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413D6-4D90-094B-878C-C9B479C8F2A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6998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413D6-4D90-094B-878C-C9B479C8F2A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230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413D6-4D90-094B-878C-C9B479C8F2A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474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413D6-4D90-094B-878C-C9B479C8F2A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027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B9A8CB-A6A2-3EAF-8B30-5E530AAF85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8EFE11-D0AE-12D8-6816-BFE311FEE68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34A7584-A161-A6BA-89FB-C04B38F16D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722F68-22CC-97FA-7F28-FB053FD8D50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8F4A24-2557-0669-5B35-61006572047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413D6-4D90-094B-878C-C9B479C8F2AA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8807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0034B5-3C78-5B6D-44B3-6C11AC326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16C9939-A0D6-BF63-B32F-14F25D8B4B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DCF961A-ACA4-A1EB-D253-CC7155B518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530594-58C8-4DB7-5D60-EF35B2C5A9F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39B5D9A-775A-4E1E-8A26-7173F42835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413D6-4D90-094B-878C-C9B479C8F2A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6156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413D6-4D90-094B-878C-C9B479C8F2A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07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92BD444-4B63-5646-EDDE-00708FDC347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E0AC807-1116-9BC2-B45B-60DC80035CF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BB5F9E-D5E3-49DA-D32D-18F3FA2251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2927CF-A06E-83F0-924B-DF20BBBB68F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Multivariate Analysis        Harrison B. Prosper       Durham, UK 2002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D4F070-958B-515D-972D-0936D199E9B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87413D6-4D90-094B-878C-C9B479C8F2AA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20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295400"/>
            <a:ext cx="7747000" cy="481965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F4C301C-9EF7-E355-B6C7-8432896307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E9F587D-4F72-DDE9-6D0D-42A63BBD01C3}"/>
              </a:ext>
            </a:extLst>
          </p:cNvPr>
          <p:cNvSpPr txBox="1"/>
          <p:nvPr userDrawn="1"/>
        </p:nvSpPr>
        <p:spPr>
          <a:xfrm>
            <a:off x="8642684" y="644324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5112CB-3C62-F745-B70F-3473086D4FC8}" type="slidenum">
              <a:rPr lang="en-US" sz="1600" smtClean="0"/>
              <a:t>‹#›</a:t>
            </a:fld>
            <a:endParaRPr lang="en-US" sz="16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23850"/>
            <a:ext cx="7772400" cy="8382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1882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84F67-D0EA-C8DB-1288-825F84C1E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26E769E-86B2-F6A6-C513-0D5ECA1A18DA}"/>
              </a:ext>
            </a:extLst>
          </p:cNvPr>
          <p:cNvSpPr txBox="1"/>
          <p:nvPr userDrawn="1"/>
        </p:nvSpPr>
        <p:spPr>
          <a:xfrm>
            <a:off x="8642684" y="644324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5112CB-3C62-F745-B70F-3473086D4FC8}" type="slidenum">
              <a:rPr lang="en-US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32568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295400"/>
            <a:ext cx="3810000" cy="481965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3600" y="1295400"/>
            <a:ext cx="3810000" cy="481965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07A4BB-CC02-3293-8E20-ACFCF1CF75D7}"/>
              </a:ext>
            </a:extLst>
          </p:cNvPr>
          <p:cNvSpPr txBox="1"/>
          <p:nvPr userDrawn="1"/>
        </p:nvSpPr>
        <p:spPr>
          <a:xfrm>
            <a:off x="8642684" y="644324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5112CB-3C62-F745-B70F-3473086D4FC8}" type="slidenum">
              <a:rPr lang="en-US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274808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295400"/>
            <a:ext cx="4699000" cy="481965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FCE8F00-04F5-5CD0-9932-DBD543C75833}"/>
              </a:ext>
            </a:extLst>
          </p:cNvPr>
          <p:cNvSpPr txBox="1"/>
          <p:nvPr userDrawn="1"/>
        </p:nvSpPr>
        <p:spPr>
          <a:xfrm>
            <a:off x="8642684" y="644324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5112CB-3C62-F745-B70F-3473086D4FC8}" type="slidenum">
              <a:rPr lang="en-US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5790692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1200" y="1295400"/>
            <a:ext cx="4699000" cy="481965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D78A9B-9F9D-0A97-7B22-4990CE8BDCEE}"/>
              </a:ext>
            </a:extLst>
          </p:cNvPr>
          <p:cNvSpPr txBox="1"/>
          <p:nvPr userDrawn="1"/>
        </p:nvSpPr>
        <p:spPr>
          <a:xfrm>
            <a:off x="8642684" y="644324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5112CB-3C62-F745-B70F-3473086D4FC8}" type="slidenum">
              <a:rPr lang="en-US" sz="1600" smtClean="0"/>
              <a:t>‹#›</a:t>
            </a:fld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150413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1133E5-8221-3C3D-3F92-2D2D5B81A707}"/>
              </a:ext>
            </a:extLst>
          </p:cNvPr>
          <p:cNvSpPr txBox="1"/>
          <p:nvPr userDrawn="1"/>
        </p:nvSpPr>
        <p:spPr>
          <a:xfrm>
            <a:off x="8642684" y="644324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5112CB-3C62-F745-B70F-3473086D4FC8}" type="slidenum">
              <a:rPr lang="en-US" sz="1600" smtClean="0"/>
              <a:t>‹#›</a:t>
            </a:fld>
            <a:endParaRPr lang="en-US" sz="16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D0FAC8A-88C9-7C4D-C365-7401B287EE6C}"/>
              </a:ext>
            </a:extLst>
          </p:cNvPr>
          <p:cNvSpPr txBox="1"/>
          <p:nvPr userDrawn="1"/>
        </p:nvSpPr>
        <p:spPr>
          <a:xfrm>
            <a:off x="8642684" y="644324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5112CB-3C62-F745-B70F-3473086D4FC8}" type="slidenum">
              <a:rPr lang="en-US" sz="1600" smtClean="0"/>
              <a:t>‹#›</a:t>
            </a:fld>
            <a:endParaRPr lang="en-US" sz="160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2825496"/>
            <a:ext cx="7772400" cy="1975104"/>
          </a:xfrm>
        </p:spPr>
        <p:txBody>
          <a:bodyPr/>
          <a:lstStyle>
            <a:lvl1pPr marR="9144" algn="l">
              <a:defRPr sz="3600" b="1" cap="all" spc="0" baseline="0">
                <a:effectLst>
                  <a:reflection blurRad="12700" stA="34000" endA="740" endPos="53000" dir="5400000" sy="-100000" algn="bl" rotWithShape="0"/>
                </a:effectLst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22409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377696"/>
            <a:ext cx="8229600" cy="1975104"/>
          </a:xfrm>
        </p:spPr>
        <p:txBody>
          <a:bodyPr/>
          <a:lstStyle>
            <a:lvl1pPr marR="9144" algn="l">
              <a:defRPr sz="3600" b="1" cap="all" spc="0" baseline="0">
                <a:effectLst>
                  <a:reflection blurRad="12700" stA="34000" endA="740" endPos="53000" dir="5400000" sy="-100000" algn="bl" rotWithShape="0"/>
                </a:effectLst>
                <a:latin typeface="Arial"/>
                <a:cs typeface="Arial"/>
              </a:defRPr>
            </a:lvl1pPr>
          </a:lstStyle>
          <a:p>
            <a:endParaRPr lang="en-US" dirty="0"/>
          </a:p>
        </p:txBody>
      </p:sp>
      <p:sp>
        <p:nvSpPr>
          <p:cNvPr id="2" name="Title 7">
            <a:extLst>
              <a:ext uri="{FF2B5EF4-FFF2-40B4-BE49-F238E27FC236}">
                <a16:creationId xmlns:a16="http://schemas.microsoft.com/office/drawing/2014/main" id="{D9514EB4-1C3F-7203-17FC-7424F799880C}"/>
              </a:ext>
            </a:extLst>
          </p:cNvPr>
          <p:cNvSpPr txBox="1">
            <a:spLocks/>
          </p:cNvSpPr>
          <p:nvPr userDrawn="1"/>
        </p:nvSpPr>
        <p:spPr bwMode="auto">
          <a:xfrm>
            <a:off x="914400" y="3429000"/>
            <a:ext cx="7772400" cy="243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marR="9144" algn="l" rtl="0" eaLnBrk="0" fontAlgn="base" hangingPunct="0">
              <a:spcBef>
                <a:spcPct val="0"/>
              </a:spcBef>
              <a:spcAft>
                <a:spcPct val="0"/>
              </a:spcAft>
              <a:defRPr sz="3600" b="1" cap="all" spc="0" baseline="0">
                <a:solidFill>
                  <a:srgbClr val="0000CC"/>
                </a:solidFill>
                <a:effectLst>
                  <a:reflection blurRad="12700" stA="34000" endA="740" endPos="53000" dir="5400000" sy="-100000" algn="bl" rotWithShape="0"/>
                </a:effectLst>
                <a:latin typeface="Arial"/>
                <a:ea typeface="ＭＳ Ｐゴシック" pitchFamily="-109" charset="-128"/>
                <a:cs typeface="Arial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  <a:ea typeface="ＭＳ Ｐゴシック" pitchFamily="-109" charset="-128"/>
                <a:cs typeface="ＭＳ Ｐゴシック" pitchFamily="-109" charset="-128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000CC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pitchFamily="-65" charset="0"/>
              </a:defRPr>
            </a:lvl9pPr>
          </a:lstStyle>
          <a:p>
            <a:r>
              <a:rPr lang="en-US" sz="2400" b="0" i="0" kern="0" cap="small" baseline="0" dirty="0">
                <a:solidFill>
                  <a:schemeClr val="tx1"/>
                </a:solidFill>
                <a:latin typeface="+mn-lt"/>
              </a:rPr>
              <a:t>				Harrison B. prosper</a:t>
            </a:r>
            <a:endParaRPr lang="en-US" sz="1600" b="0" i="0" kern="0" cap="small" baseline="0" dirty="0">
              <a:solidFill>
                <a:schemeClr val="tx1"/>
              </a:solidFill>
              <a:latin typeface="+mn-lt"/>
            </a:endParaRPr>
          </a:p>
          <a:p>
            <a:r>
              <a:rPr lang="en-US" sz="2400" b="0" i="0" kern="0" cap="small" baseline="0" dirty="0">
                <a:solidFill>
                  <a:schemeClr val="tx1"/>
                </a:solidFill>
                <a:latin typeface="+mn-lt"/>
              </a:rPr>
              <a:t>				</a:t>
            </a:r>
            <a:r>
              <a:rPr lang="en-US" sz="2000" b="0" i="0" kern="0" cap="small" baseline="0" dirty="0">
                <a:solidFill>
                  <a:schemeClr val="tx1"/>
                </a:solidFill>
                <a:latin typeface="+mn-lt"/>
              </a:rPr>
              <a:t>Florida state university					15 May 2025</a:t>
            </a:r>
            <a:endParaRPr lang="en-US" sz="2400" b="0" i="0" kern="0" cap="small" baseline="0" dirty="0">
              <a:solidFill>
                <a:schemeClr val="tx1"/>
              </a:solidFill>
              <a:latin typeface="+mn-lt"/>
            </a:endParaRPr>
          </a:p>
          <a:p>
            <a:endParaRPr lang="en-US" sz="2400" b="0" i="0" kern="0" cap="small" baseline="0" dirty="0">
              <a:solidFill>
                <a:schemeClr val="tx1"/>
              </a:solidFill>
              <a:latin typeface="+mn-lt"/>
            </a:endParaRPr>
          </a:p>
          <a:p>
            <a:r>
              <a:rPr lang="en-US" sz="2400" b="0" i="0" kern="0" cap="small" baseline="0" dirty="0">
                <a:solidFill>
                  <a:schemeClr val="tx1"/>
                </a:solidFill>
                <a:latin typeface="+mn-lt"/>
              </a:rPr>
              <a:t>				</a:t>
            </a:r>
            <a:r>
              <a:rPr lang="en-US" sz="2400" b="1" i="0" kern="0" cap="small" baseline="0" dirty="0">
                <a:solidFill>
                  <a:schemeClr val="tx1"/>
                </a:solidFill>
                <a:latin typeface="+mn-lt"/>
              </a:rPr>
              <a:t>LPC Physics forum</a:t>
            </a:r>
          </a:p>
          <a:p>
            <a:endParaRPr lang="en-US" sz="2400" b="0" i="0" kern="0" cap="small" baseline="0" dirty="0">
              <a:solidFill>
                <a:schemeClr val="tx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0106962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11200" y="1295400"/>
            <a:ext cx="77724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DC0F15DE-6B04-7264-D863-843F42C0E0E9}"/>
              </a:ext>
            </a:extLst>
          </p:cNvPr>
          <p:cNvCxnSpPr/>
          <p:nvPr userDrawn="1"/>
        </p:nvCxnSpPr>
        <p:spPr bwMode="auto">
          <a:xfrm>
            <a:off x="0" y="6400800"/>
            <a:ext cx="9144000" cy="0"/>
          </a:xfrm>
          <a:prstGeom prst="line">
            <a:avLst/>
          </a:prstGeom>
          <a:noFill/>
          <a:ln w="12700" cap="flat" cmpd="sng" algn="ctr">
            <a:solidFill>
              <a:srgbClr val="0033CC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D5F8400A-3CC3-6378-DE8C-E2DD8FBDD0CB}"/>
              </a:ext>
            </a:extLst>
          </p:cNvPr>
          <p:cNvSpPr txBox="1"/>
          <p:nvPr userDrawn="1"/>
        </p:nvSpPr>
        <p:spPr>
          <a:xfrm>
            <a:off x="8642684" y="6443246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5B5112CB-3C62-F745-B70F-3473086D4FC8}" type="slidenum">
              <a:rPr lang="en-US" sz="1600" smtClean="0"/>
              <a:t>‹#›</a:t>
            </a:fld>
            <a:endParaRPr lang="en-US" sz="1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90" r:id="rId2"/>
    <p:sldLayoutId id="2147483889" r:id="rId3"/>
    <p:sldLayoutId id="2147483888" r:id="rId4"/>
    <p:sldLayoutId id="2147483891" r:id="rId5"/>
    <p:sldLayoutId id="2147483884" r:id="rId6"/>
    <p:sldLayoutId id="2147483885" r:id="rId7"/>
    <p:sldLayoutId id="2147483886" r:id="rId8"/>
    <p:sldLayoutId id="2147483892" r:id="rId9"/>
    <p:sldLayoutId id="2147483894" r:id="rId10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/>
          <a:ea typeface="ＭＳ Ｐゴシック" pitchFamily="-109" charset="-128"/>
          <a:cs typeface="Times New Roman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  <a:ea typeface="ＭＳ Ｐゴシック" pitchFamily="-109" charset="-128"/>
          <a:cs typeface="ＭＳ Ｐゴシック" pitchFamily="-109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000CC"/>
          </a:solidFill>
          <a:effectLst>
            <a:outerShdw blurRad="38100" dist="38100" dir="2700000" algn="tl">
              <a:srgbClr val="DDDDDD"/>
            </a:outerShdw>
          </a:effectLst>
          <a:latin typeface="Times New Roman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Ø"/>
        <a:defRPr sz="2400">
          <a:solidFill>
            <a:schemeClr val="tx1"/>
          </a:solidFill>
          <a:latin typeface="Times New Roman"/>
          <a:ea typeface="ＭＳ Ｐゴシック" pitchFamily="-109" charset="-128"/>
          <a:cs typeface="Times New Roman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Font typeface="Wingdings" pitchFamily="2" charset="2"/>
        <a:buChar char="Ø"/>
        <a:defRPr sz="24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Font typeface="Wingdings" pitchFamily="2" charset="2"/>
        <a:buChar char="Ø"/>
        <a:defRPr sz="24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sz="2000">
          <a:solidFill>
            <a:schemeClr val="tx1"/>
          </a:solidFill>
          <a:latin typeface="Times New Roman"/>
          <a:ea typeface="ＭＳ Ｐゴシック" pitchFamily="-65" charset="-128"/>
          <a:cs typeface="Times New Roman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8550/arXiv.2201.05624" TargetMode="External"/><Relationship Id="rId2" Type="http://schemas.openxmlformats.org/officeDocument/2006/relationships/hyperlink" Target="https://www.youtube.com/watch?v=IDIv92Z6Qvc" TargetMode="Externa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doi.org/10.1007/s10915-022-01939-z" TargetMode="External"/><Relationship Id="rId4" Type="http://schemas.openxmlformats.org/officeDocument/2006/relationships/hyperlink" Target="https://arxiv.org/abs/2109.01050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3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35.png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rgbClr val="0033CC"/>
                </a:solidFill>
              </a:rPr>
              <a:t>IQN</a:t>
            </a:r>
            <a:r>
              <a:rPr lang="en-US" sz="2800" dirty="0">
                <a:solidFill>
                  <a:srgbClr val="0033CC"/>
                </a:solidFill>
              </a:rPr>
              <a:t>s</a:t>
            </a:r>
            <a:r>
              <a:rPr lang="en-US" dirty="0">
                <a:solidFill>
                  <a:srgbClr val="0033CC"/>
                </a:solidFill>
              </a:rPr>
              <a:t>, PINN</a:t>
            </a:r>
            <a:r>
              <a:rPr lang="en-US" sz="2800" dirty="0">
                <a:solidFill>
                  <a:srgbClr val="0033CC"/>
                </a:solidFill>
              </a:rPr>
              <a:t>s</a:t>
            </a:r>
            <a:r>
              <a:rPr lang="en-US" dirty="0">
                <a:solidFill>
                  <a:srgbClr val="0033CC"/>
                </a:solidFill>
              </a:rPr>
              <a:t>, </a:t>
            </a:r>
            <a:r>
              <a:rPr lang="en-US" sz="2800" dirty="0">
                <a:solidFill>
                  <a:srgbClr val="0033CC"/>
                </a:solidFill>
              </a:rPr>
              <a:t>and</a:t>
            </a:r>
            <a:r>
              <a:rPr lang="en-US" dirty="0">
                <a:solidFill>
                  <a:srgbClr val="0033CC"/>
                </a:solidFill>
              </a:rPr>
              <a:t> </a:t>
            </a:r>
            <a:br>
              <a:rPr lang="en-US" dirty="0">
                <a:solidFill>
                  <a:srgbClr val="0033CC"/>
                </a:solidFill>
              </a:rPr>
            </a:br>
            <a:r>
              <a:rPr lang="en-US" dirty="0">
                <a:solidFill>
                  <a:srgbClr val="0033CC"/>
                </a:solidFill>
              </a:rPr>
              <a:t>more alphabet soup</a:t>
            </a:r>
          </a:p>
        </p:txBody>
      </p:sp>
    </p:spTree>
    <p:extLst>
      <p:ext uri="{BB962C8B-B14F-4D97-AF65-F5344CB8AC3E}">
        <p14:creationId xmlns:p14="http://schemas.microsoft.com/office/powerpoint/2010/main" val="2663682587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384EE9-8815-5379-01EB-288D949063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729D7EB-2C18-E44E-56E6-F90E100B741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Given data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b="0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US" b="0" i="1" smtClean="0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sSub>
                                      <m:sSubPr>
                                        <m:ctrlPr>
                                          <a:rPr lang="en-US" b="0" i="1" smtClean="0">
                                            <a:solidFill>
                                              <a:srgbClr val="0033C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b="0" i="1" smtClean="0">
                                            <a:solidFill>
                                              <a:srgbClr val="0033C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US" b="0" i="1" smtClean="0">
                                            <a:solidFill>
                                              <a:srgbClr val="0033CC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𝑖</m:t>
                                        </m:r>
                                      </m:sub>
                                    </m:sSub>
                                    <m:r>
                                      <a:rPr lang="en-US" b="0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b="0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𝜏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  <m:r>
                                  <a:rPr lang="en-US" b="0" i="1" smtClean="0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sSub>
                                  <m:sSubPr>
                                    <m:ctrlPr>
                                      <a:rPr lang="en-US" b="0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US" b="0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</m:oMath>
                </a14:m>
                <a:r>
                  <a:rPr lang="en-US" dirty="0"/>
                  <a:t>, any model with sufficient capacity that is trained using the </a:t>
                </a:r>
                <a:r>
                  <a:rPr lang="en-US" dirty="0">
                    <a:solidFill>
                      <a:srgbClr val="0033CC"/>
                    </a:solidFill>
                  </a:rPr>
                  <a:t>quantile loss 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will approximate the quantile function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  <m:d>
                      <m:dPr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 | </m:t>
                        </m:r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r>
                  <a:rPr lang="en-US" dirty="0"/>
                  <a:t>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4729D7EB-2C18-E44E-56E6-F90E100B741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309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64379541-0003-07EA-0136-92EF42D50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mplicit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/>
              <a:t>uantile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  <p:pic>
        <p:nvPicPr>
          <p:cNvPr id="5" name="Picture 4" descr="A group of black text&#10;&#10;AI-generated content may be incorrect.">
            <a:extLst>
              <a:ext uri="{FF2B5EF4-FFF2-40B4-BE49-F238E27FC236}">
                <a16:creationId xmlns:a16="http://schemas.microsoft.com/office/drawing/2014/main" id="{97456A7F-4726-ECA9-05E3-B6BEE7CCA8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12203" y="2590800"/>
            <a:ext cx="6519594" cy="1349486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844694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246392-9861-2DAA-2E36-4D7B9095A0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>
            <a:extLst>
              <a:ext uri="{FF2B5EF4-FFF2-40B4-BE49-F238E27FC236}">
                <a16:creationId xmlns:a16="http://schemas.microsoft.com/office/drawing/2014/main" id="{C940466C-C87E-CC6A-C7DC-858CCD405830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 Aside: </a:t>
            </a:r>
            <a:r>
              <a:rPr lang="en-US" dirty="0">
                <a:solidFill>
                  <a:schemeClr val="accent1"/>
                </a:solidFill>
              </a:rPr>
              <a:t>Risk Minimization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339" name="Rectangle 3">
                <a:extLst>
                  <a:ext uri="{FF2B5EF4-FFF2-40B4-BE49-F238E27FC236}">
                    <a16:creationId xmlns:a16="http://schemas.microsoft.com/office/drawing/2014/main" id="{1C37EFD1-014D-2E67-4C74-4F92C7C61C8D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</p:spPr>
            <p:txBody>
              <a:bodyPr/>
              <a:lstStyle/>
              <a:p>
                <a:pPr>
                  <a:buFont typeface="Marlett" pitchFamily="26" charset="0"/>
                  <a:buNone/>
                </a:pPr>
                <a:r>
                  <a:rPr lang="en-US" dirty="0"/>
                  <a:t>Most ML models are trained by minimizing long sequences of </a:t>
                </a:r>
                <a:r>
                  <a:rPr lang="en-US" i="1" dirty="0"/>
                  <a:t>noisy</a:t>
                </a:r>
                <a:r>
                  <a:rPr lang="en-US" dirty="0"/>
                  <a:t> Monte Carlo approximations of the </a:t>
                </a:r>
                <a:r>
                  <a:rPr lang="en-US" dirty="0">
                    <a:solidFill>
                      <a:srgbClr val="0033CC"/>
                    </a:solidFill>
                  </a:rPr>
                  <a:t>risk functional</a:t>
                </a:r>
                <a:br>
                  <a:rPr lang="en-US" dirty="0"/>
                </a:br>
                <a:endParaRPr lang="en-US" dirty="0"/>
              </a:p>
              <a:p>
                <a:pPr>
                  <a:buFont typeface="Marlett" pitchFamily="26" charset="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begChr m:val="["/>
                          <m:endChr m:val="]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e>
                      </m:nary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𝑑𝑦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</m:e>
                      </m:nary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</m:oMath>
                  </m:oMathPara>
                </a14:m>
                <a:endParaRPr lang="en-US" dirty="0"/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The minimum of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</m:d>
                  </m:oMath>
                </a14:m>
                <a:r>
                  <a:rPr lang="en-US" dirty="0"/>
                  <a:t> satisfies</a:t>
                </a:r>
              </a:p>
              <a:p>
                <a:pPr>
                  <a:buFont typeface="Marlett" pitchFamily="26" charset="0"/>
                  <a:buNone/>
                </a:pPr>
                <a:endParaRPr lang="en-US" dirty="0"/>
              </a:p>
              <a:p>
                <a:pPr>
                  <a:buFont typeface="Marlett" pitchFamily="26" charset="0"/>
                  <a:buNone/>
                </a:pPr>
                <a:endParaRPr lang="en-US" dirty="0"/>
              </a:p>
              <a:p>
                <a:pPr>
                  <a:buFont typeface="Marlett" pitchFamily="26" charset="0"/>
                  <a:buNone/>
                </a:pPr>
                <a:endParaRPr lang="en-US" dirty="0"/>
              </a:p>
              <a:p>
                <a:pPr>
                  <a:buFont typeface="Marlett" pitchFamily="26" charset="0"/>
                  <a:buNone/>
                </a:pPr>
                <a:r>
                  <a:rPr lang="en-US" dirty="0"/>
                  <a:t> </a:t>
                </a:r>
              </a:p>
              <a:p>
                <a:pPr>
                  <a:buFont typeface="Marlett" pitchFamily="26" charset="0"/>
                  <a:buNone/>
                </a:pPr>
                <a:r>
                  <a:rPr lang="en-US" dirty="0">
                    <a:solidFill>
                      <a:srgbClr val="0033CC"/>
                    </a:solidFill>
                  </a:rPr>
                  <a:t>For students</a:t>
                </a:r>
                <a:r>
                  <a:rPr lang="en-US" dirty="0"/>
                  <a:t>: Show that the quantile loss implies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i="1" dirty="0"/>
                  <a:t>.</a:t>
                </a:r>
              </a:p>
            </p:txBody>
          </p:sp>
        </mc:Choice>
        <mc:Fallback xmlns="">
          <p:sp>
            <p:nvSpPr>
              <p:cNvPr id="14339" name="Rectangle 3">
                <a:extLst>
                  <a:ext uri="{FF2B5EF4-FFF2-40B4-BE49-F238E27FC236}">
                    <a16:creationId xmlns:a16="http://schemas.microsoft.com/office/drawing/2014/main" id="{1C37EFD1-014D-2E67-4C74-4F92C7C61C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685800" y="1295400"/>
                <a:ext cx="7772400" cy="5105400"/>
              </a:xfrm>
              <a:blipFill>
                <a:blip r:embed="rId2"/>
                <a:stretch>
                  <a:fillRect l="-1305" t="-7940" r="-48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8D1C0FC-EC8B-B579-3732-9F91AED6F45B}"/>
                  </a:ext>
                </a:extLst>
              </p:cNvPr>
              <p:cNvSpPr txBox="1"/>
              <p:nvPr/>
            </p:nvSpPr>
            <p:spPr>
              <a:xfrm>
                <a:off x="2514600" y="4120669"/>
                <a:ext cx="3009478" cy="1060931"/>
              </a:xfrm>
              <a:prstGeom prst="rect">
                <a:avLst/>
              </a:prstGeom>
              <a:solidFill>
                <a:srgbClr val="FCFFB6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num>
                            <m:den>
                              <m:r>
                                <a:rPr lang="en-US" i="1" smtClean="0">
                                  <a:latin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𝑓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e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𝑋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=0</m:t>
                          </m:r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8D1C0FC-EC8B-B579-3732-9F91AED6F45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00" y="4120669"/>
                <a:ext cx="3009478" cy="10609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60461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43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CC15C3B-6C11-97E2-3EFA-CC0C40D4CC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0F93B2A-0BE4-FAED-7797-A0EA292211E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Modeling the jet response function: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𝑹𝑬𝑪𝑶</m:t>
                            </m:r>
                          </m:sub>
                        </m:sSub>
                      </m:e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>
                    <a:solidFill>
                      <a:srgbClr val="0033CC"/>
                    </a:solidFill>
                  </a:rPr>
                  <a:t>Two approaches</a:t>
                </a:r>
                <a:r>
                  <a:rPr lang="en-US" dirty="0"/>
                  <a:t>: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A neural network for each of 4 quantile functions.</a:t>
                </a: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A single network for the 4 quantile functions.</a:t>
                </a:r>
              </a:p>
              <a:p>
                <a:pPr marL="457200" indent="-457200">
                  <a:buFont typeface="+mj-lt"/>
                  <a:buAutoNum type="arabicPeriod"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sz="1600" dirty="0">
                    <a:solidFill>
                      <a:srgbClr val="000000"/>
                    </a:solidFill>
                    <a:effectLst/>
                    <a:latin typeface="+mn-lt"/>
                  </a:rPr>
                  <a:t>B. Kronheim, A. Al Kadhim, M. P. Kuchera, HBP, and R. Ramanujan, </a:t>
                </a:r>
                <a:r>
                  <a:rPr lang="en-US" sz="1600" i="1" dirty="0">
                    <a:solidFill>
                      <a:srgbClr val="000000"/>
                    </a:solidFill>
                    <a:effectLst/>
                    <a:latin typeface="+mn-lt"/>
                  </a:rPr>
                  <a:t>Implicit quantile networks for emulation in jet physics</a:t>
                </a:r>
                <a:r>
                  <a:rPr lang="en-US" sz="1600" dirty="0">
                    <a:solidFill>
                      <a:srgbClr val="000000"/>
                    </a:solidFill>
                    <a:effectLst/>
                    <a:latin typeface="+mn-lt"/>
                  </a:rPr>
                  <a:t>, Mach. Learn.: Sci. Technol. 5 (2024) 045073.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50F93B2A-0BE4-FAED-7797-A0EA292211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309" t="-1316" b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FECF1A73-5CFE-FB99-2106-E12C5729BC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mplicit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/>
              <a:t>uantile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  <p:pic>
        <p:nvPicPr>
          <p:cNvPr id="2" name="Picture 1" descr="A math equations on a white background&#10;&#10;AI-generated content may be incorrect.">
            <a:extLst>
              <a:ext uri="{FF2B5EF4-FFF2-40B4-BE49-F238E27FC236}">
                <a16:creationId xmlns:a16="http://schemas.microsoft.com/office/drawing/2014/main" id="{487E77D5-A6C9-4AE9-7F51-02B8630A9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2200" y="1752600"/>
            <a:ext cx="4240997" cy="19171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423784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731FC2-C16D-EB37-55D8-A5299CD60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69985CA-6CA1-AA8A-314E-66E2955A5FC9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457200" indent="-45720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effectLst/>
              <a:latin typeface="+mn-lt"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latin typeface="+mn-lt"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effectLst/>
              <a:latin typeface="+mn-lt"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latin typeface="+mn-lt"/>
            </a:endParaRPr>
          </a:p>
          <a:p>
            <a:pPr marL="0" indent="0">
              <a:buNone/>
            </a:pPr>
            <a:endParaRPr lang="en-US" sz="1600" dirty="0">
              <a:solidFill>
                <a:srgbClr val="000000"/>
              </a:solidFill>
              <a:effectLst/>
              <a:latin typeface="+mn-lt"/>
            </a:endParaRPr>
          </a:p>
          <a:p>
            <a:pPr marL="0" indent="0">
              <a:buNone/>
            </a:pPr>
            <a:r>
              <a:rPr lang="en-US" sz="1600" dirty="0">
                <a:solidFill>
                  <a:srgbClr val="000000"/>
                </a:solidFill>
                <a:effectLst/>
                <a:latin typeface="+mn-lt"/>
              </a:rPr>
              <a:t>B. Kronheim, A. Al Kadhim, M. P. Kuchera, HBP, and R. Ramanujan, </a:t>
            </a:r>
            <a:r>
              <a:rPr lang="en-US" sz="1600" i="1" dirty="0">
                <a:solidFill>
                  <a:srgbClr val="000000"/>
                </a:solidFill>
                <a:effectLst/>
                <a:latin typeface="+mn-lt"/>
              </a:rPr>
              <a:t>Implicit quantile networks for emulation in jet physics</a:t>
            </a:r>
            <a:r>
              <a:rPr lang="en-US" sz="1600" dirty="0">
                <a:solidFill>
                  <a:srgbClr val="000000"/>
                </a:solidFill>
                <a:effectLst/>
                <a:latin typeface="+mn-lt"/>
              </a:rPr>
              <a:t>, Mach. Learn.: Sci. Technol. 5 (2024) 045073.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798C46-DC72-06BB-EBEC-D30A1879E0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mplicit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/>
              <a:t>uantile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  <p:pic>
        <p:nvPicPr>
          <p:cNvPr id="6" name="Picture 5" descr="A group of graphs with red lines&#10;&#10;AI-generated content may be incorrect.">
            <a:extLst>
              <a:ext uri="{FF2B5EF4-FFF2-40B4-BE49-F238E27FC236}">
                <a16:creationId xmlns:a16="http://schemas.microsoft.com/office/drawing/2014/main" id="{D1C8186E-EE9B-62E0-8C28-6A3ABB8D4E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7400" y="1300822"/>
            <a:ext cx="4895594" cy="438440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704422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5A2F38D-D1A7-93B8-4444-69E0B69AA6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bowl of soup with letters in it&#10;&#10;AI-generated content may be incorrect.">
            <a:extLst>
              <a:ext uri="{FF2B5EF4-FFF2-40B4-BE49-F238E27FC236}">
                <a16:creationId xmlns:a16="http://schemas.microsoft.com/office/drawing/2014/main" id="{755F7321-24E9-962F-7227-527EE817B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0"/>
            <a:ext cx="4572000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A197BAE-B05A-348D-4038-5F1D58E3B746}"/>
              </a:ext>
            </a:extLst>
          </p:cNvPr>
          <p:cNvSpPr/>
          <p:nvPr/>
        </p:nvSpPr>
        <p:spPr bwMode="auto">
          <a:xfrm>
            <a:off x="2819400" y="3200400"/>
            <a:ext cx="381000" cy="381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3608377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0E4B3F-5470-9BFF-2C52-441959F36F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A813A6E-ECE0-875C-0FBF-AEB62D9C2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dirty="0"/>
              <a:t>hysics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nformed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eural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  <p:pic>
        <p:nvPicPr>
          <p:cNvPr id="4" name="Picture 3" descr="A person with braided hair smiling&#10;&#10;AI-generated content may be incorrect.">
            <a:extLst>
              <a:ext uri="{FF2B5EF4-FFF2-40B4-BE49-F238E27FC236}">
                <a16:creationId xmlns:a16="http://schemas.microsoft.com/office/drawing/2014/main" id="{A0FEEF84-5958-08BF-2C88-6B44C37A21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2600"/>
            <a:ext cx="2895600" cy="2895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 descr="Two men standing together outside&#10;&#10;AI-generated content may be incorrect.">
            <a:extLst>
              <a:ext uri="{FF2B5EF4-FFF2-40B4-BE49-F238E27FC236}">
                <a16:creationId xmlns:a16="http://schemas.microsoft.com/office/drawing/2014/main" id="{7BAF8C6E-3C60-0172-1A08-DEE6071B7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2362200"/>
            <a:ext cx="3124200" cy="3124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61EDA53-22A8-2B65-20C1-851215317F58}"/>
              </a:ext>
            </a:extLst>
          </p:cNvPr>
          <p:cNvSpPr txBox="1"/>
          <p:nvPr/>
        </p:nvSpPr>
        <p:spPr>
          <a:xfrm>
            <a:off x="838200" y="4724569"/>
            <a:ext cx="25699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/>
              <a:t>Dr. Claire David</a:t>
            </a:r>
          </a:p>
          <a:p>
            <a:r>
              <a:rPr lang="en-US" sz="1800" dirty="0"/>
              <a:t>Academic Director AIMS</a:t>
            </a:r>
          </a:p>
          <a:p>
            <a:r>
              <a:rPr lang="en-US" sz="1800" dirty="0"/>
              <a:t>Cape Town, South Africa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3D9794-A01C-4896-D23C-33641A3F5E82}"/>
              </a:ext>
            </a:extLst>
          </p:cNvPr>
          <p:cNvSpPr txBox="1"/>
          <p:nvPr/>
        </p:nvSpPr>
        <p:spPr>
          <a:xfrm>
            <a:off x="6537374" y="5486400"/>
            <a:ext cx="2159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/>
              <a:t>Tlotlo</a:t>
            </a:r>
            <a:r>
              <a:rPr lang="en-US" sz="1800" dirty="0"/>
              <a:t> </a:t>
            </a:r>
            <a:r>
              <a:rPr lang="en-US" sz="1800" dirty="0" err="1"/>
              <a:t>Oepeng</a:t>
            </a:r>
            <a:endParaRPr lang="en-US" sz="1800" dirty="0"/>
          </a:p>
          <a:p>
            <a:r>
              <a:rPr lang="en-US" sz="1800" dirty="0"/>
              <a:t>former AIMS student</a:t>
            </a:r>
          </a:p>
          <a:p>
            <a:r>
              <a:rPr lang="en-US" sz="1800" dirty="0"/>
              <a:t>from Botswana</a:t>
            </a:r>
          </a:p>
        </p:txBody>
      </p:sp>
    </p:spTree>
    <p:extLst>
      <p:ext uri="{BB962C8B-B14F-4D97-AF65-F5344CB8AC3E}">
        <p14:creationId xmlns:p14="http://schemas.microsoft.com/office/powerpoint/2010/main" val="9939197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96790D-88AE-A73C-F5FA-15084DB1DF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6185AD44-D925-119E-72D1-4C1CF699F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dirty="0"/>
              <a:t>hysics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nformed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eural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7038FDA-6B3A-07F1-3A09-711E327B1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A way to solve equations using the computational tools developed for ML.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B. Moseley, see, for example, </a:t>
            </a:r>
            <a:r>
              <a:rPr lang="en-US" sz="2000" dirty="0">
                <a:hlinkClick r:id="rId2"/>
              </a:rPr>
              <a:t>https://www.youtube.com/watch?v=IDIv92Z6Qvc</a:t>
            </a:r>
            <a:r>
              <a:rPr lang="en-US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S. Cuomo </a:t>
            </a:r>
            <a:r>
              <a:rPr lang="en-US" sz="2000" i="1" dirty="0"/>
              <a:t>et al</a:t>
            </a:r>
            <a:r>
              <a:rPr lang="en-US" sz="2000" dirty="0"/>
              <a:t>., </a:t>
            </a:r>
            <a:r>
              <a:rPr lang="en-US" sz="2000" i="1" dirty="0"/>
              <a:t>Scientific Machine Learning through Physics-Informed Neural Networks: Where we are and What's next</a:t>
            </a:r>
            <a:r>
              <a:rPr lang="en-US" sz="2000" dirty="0"/>
              <a:t>, </a:t>
            </a:r>
            <a:r>
              <a:rPr lang="en-US" sz="2000" dirty="0">
                <a:hlinkClick r:id="rId3"/>
              </a:rPr>
              <a:t>https://doi.org/10.48550/arXiv.2201.05624</a:t>
            </a:r>
            <a:r>
              <a:rPr lang="en-US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Aditi S. </a:t>
            </a:r>
            <a:r>
              <a:rPr lang="en-US" sz="2000" dirty="0" err="1"/>
              <a:t>Krishnapriyan</a:t>
            </a:r>
            <a:r>
              <a:rPr lang="en-US" sz="2000" dirty="0"/>
              <a:t>, Amir Gholami, </a:t>
            </a:r>
            <a:r>
              <a:rPr lang="en-US" sz="2000" dirty="0" err="1"/>
              <a:t>Shandian</a:t>
            </a:r>
            <a:r>
              <a:rPr lang="en-US" sz="2000" dirty="0"/>
              <a:t> Zhe, Robert M. Kirby, Michael W. Mahoney, </a:t>
            </a:r>
            <a:r>
              <a:rPr lang="en-US" sz="2000" i="1" dirty="0"/>
              <a:t>Characterizing possible failure modes in physics-informed neural networks</a:t>
            </a:r>
            <a:r>
              <a:rPr lang="en-US" sz="2000" dirty="0"/>
              <a:t>, NIPS'21: Proceedings of the 35th International Conference on Neural Information Processing Systems; </a:t>
            </a:r>
            <a:r>
              <a:rPr lang="en-US" sz="2000" dirty="0">
                <a:hlinkClick r:id="rId4"/>
              </a:rPr>
              <a:t>https://arxiv.org/abs/2109.01050</a:t>
            </a:r>
            <a:r>
              <a:rPr lang="en-US" sz="2000" dirty="0"/>
              <a:t>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/>
              <a:t>D. </a:t>
            </a:r>
            <a:r>
              <a:rPr lang="en-US" sz="2000" dirty="0" err="1"/>
              <a:t>Mortari</a:t>
            </a:r>
            <a:r>
              <a:rPr lang="en-US" sz="2000" dirty="0"/>
              <a:t>, </a:t>
            </a:r>
            <a:r>
              <a:rPr lang="en-US" sz="2000" i="1" dirty="0"/>
              <a:t>The Theory of Connections: Connecting Points</a:t>
            </a:r>
            <a:r>
              <a:rPr lang="en-US" sz="2000" dirty="0"/>
              <a:t>, Mathematics, vol. 5, no. 57, 2017.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>
              <a:buAutoNum type="arabicPeriod"/>
            </a:pPr>
            <a:r>
              <a:rPr lang="en-US" sz="1800" dirty="0" err="1">
                <a:solidFill>
                  <a:srgbClr val="111111"/>
                </a:solidFill>
                <a:effectLst/>
                <a:latin typeface="+mn-lt"/>
              </a:rPr>
              <a:t>Raissi</a:t>
            </a:r>
            <a:r>
              <a:rPr lang="en-US" sz="1800" dirty="0">
                <a:solidFill>
                  <a:srgbClr val="111111"/>
                </a:solidFill>
                <a:effectLst/>
                <a:latin typeface="+mn-lt"/>
              </a:rPr>
              <a:t>, M., </a:t>
            </a:r>
            <a:r>
              <a:rPr lang="en-US" sz="1800" dirty="0" err="1">
                <a:solidFill>
                  <a:srgbClr val="111111"/>
                </a:solidFill>
                <a:effectLst/>
                <a:latin typeface="+mn-lt"/>
              </a:rPr>
              <a:t>Perdikaris</a:t>
            </a:r>
            <a:r>
              <a:rPr lang="en-US" sz="1800" dirty="0">
                <a:solidFill>
                  <a:srgbClr val="111111"/>
                </a:solidFill>
                <a:effectLst/>
                <a:latin typeface="+mn-lt"/>
              </a:rPr>
              <a:t>, P., </a:t>
            </a:r>
            <a:r>
              <a:rPr lang="en-US" sz="1800" dirty="0" err="1">
                <a:solidFill>
                  <a:srgbClr val="111111"/>
                </a:solidFill>
                <a:effectLst/>
                <a:latin typeface="+mn-lt"/>
              </a:rPr>
              <a:t>Karniadakis</a:t>
            </a:r>
            <a:r>
              <a:rPr lang="en-US" sz="1800" dirty="0">
                <a:solidFill>
                  <a:srgbClr val="111111"/>
                </a:solidFill>
                <a:effectLst/>
                <a:latin typeface="+mn-lt"/>
              </a:rPr>
              <a:t>, G.E., Physics-informed neural networks: A deep learning frame-work for solving forward and inverse problems involving nonlinear partial differential equations. J. </a:t>
            </a:r>
            <a:r>
              <a:rPr lang="en-US" sz="1800" dirty="0" err="1">
                <a:solidFill>
                  <a:srgbClr val="111111"/>
                </a:solidFill>
                <a:effectLst/>
                <a:latin typeface="+mn-lt"/>
              </a:rPr>
              <a:t>Comput</a:t>
            </a:r>
            <a:r>
              <a:rPr lang="en-US" sz="1800" dirty="0">
                <a:solidFill>
                  <a:srgbClr val="111111"/>
                </a:solidFill>
                <a:effectLst/>
                <a:latin typeface="+mn-lt"/>
              </a:rPr>
              <a:t>. Phys. 378, 686–707 (2019).</a:t>
            </a:r>
            <a:endParaRPr lang="en-US" sz="1800" dirty="0">
              <a:latin typeface="+mn-lt"/>
            </a:endParaRPr>
          </a:p>
          <a:p>
            <a:pPr>
              <a:buAutoNum type="arabicPeriod"/>
            </a:pPr>
            <a:r>
              <a:rPr lang="en-US" sz="1800" dirty="0">
                <a:solidFill>
                  <a:srgbClr val="111111"/>
                </a:solidFill>
                <a:effectLst/>
                <a:latin typeface="+mn-lt"/>
              </a:rPr>
              <a:t>Cuomo, S </a:t>
            </a:r>
            <a:r>
              <a:rPr lang="en-US" sz="1800" i="1" dirty="0">
                <a:solidFill>
                  <a:srgbClr val="111111"/>
                </a:solidFill>
                <a:effectLst/>
                <a:latin typeface="+mn-lt"/>
              </a:rPr>
              <a:t>et al</a:t>
            </a:r>
            <a:r>
              <a:rPr lang="en-US" sz="1800" dirty="0">
                <a:solidFill>
                  <a:srgbClr val="111111"/>
                </a:solidFill>
                <a:effectLst/>
                <a:latin typeface="+mn-lt"/>
              </a:rPr>
              <a:t>.  Journal of Scientific Computing (2022) 92:88 </a:t>
            </a:r>
            <a:r>
              <a:rPr lang="en-US" sz="1800" dirty="0">
                <a:solidFill>
                  <a:srgbClr val="111111"/>
                </a:solidFill>
                <a:effectLst/>
                <a:latin typeface="+mn-lt"/>
                <a:hlinkClick r:id="rId5"/>
              </a:rPr>
              <a:t>https://doi.org/10.1007/s10915-022-01939-z</a:t>
            </a:r>
            <a:endParaRPr lang="en-US" sz="1800" dirty="0">
              <a:solidFill>
                <a:srgbClr val="111111"/>
              </a:solidFill>
              <a:effectLst/>
              <a:latin typeface="+mn-lt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111111"/>
                </a:solidFill>
                <a:effectLst/>
                <a:latin typeface="+mn-lt"/>
              </a:rPr>
              <a:t> </a:t>
            </a:r>
            <a:endParaRPr lang="en-US" sz="1800" dirty="0">
              <a:latin typeface="+mn-lt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232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8FBF4F-9FFC-09C7-891D-F5EC1DE59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99389FB-795F-6F68-20C4-91E6D48F8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dirty="0"/>
              <a:t>hysics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nformed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eural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ACEA569-1824-8BF2-7D0C-D47358D7F8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Advantages of the PINNs</a:t>
            </a:r>
          </a:p>
          <a:p>
            <a:r>
              <a:rPr lang="en-US" dirty="0"/>
              <a:t>Mesh-free solutions.</a:t>
            </a:r>
          </a:p>
          <a:p>
            <a:r>
              <a:rPr lang="en-US" dirty="0"/>
              <a:t>Scales well with the dimensionality of the space.</a:t>
            </a:r>
          </a:p>
          <a:p>
            <a:r>
              <a:rPr lang="en-US" dirty="0"/>
              <a:t>Can condition on initial/boundary conditions.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0033CC"/>
                </a:solidFill>
              </a:rPr>
              <a:t>Disadvantages of PINNs</a:t>
            </a:r>
          </a:p>
          <a:p>
            <a:r>
              <a:rPr lang="en-US" dirty="0"/>
              <a:t>Much slower than traditional numerical methods for a </a:t>
            </a:r>
            <a:r>
              <a:rPr lang="en-US" i="1" dirty="0"/>
              <a:t>single</a:t>
            </a:r>
            <a:r>
              <a:rPr lang="en-US" dirty="0"/>
              <a:t> set of initial/boundary conditions.</a:t>
            </a:r>
          </a:p>
          <a:p>
            <a:r>
              <a:rPr lang="en-US" dirty="0"/>
              <a:t>Convergence is sensitive to the details of the average loss.</a:t>
            </a:r>
          </a:p>
        </p:txBody>
      </p:sp>
    </p:spTree>
    <p:extLst>
      <p:ext uri="{BB962C8B-B14F-4D97-AF65-F5344CB8AC3E}">
        <p14:creationId xmlns:p14="http://schemas.microsoft.com/office/powerpoint/2010/main" val="1225402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B2B1A4-02FF-057A-2785-7CB1340D0B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0A6BE5E-C587-938D-FA18-51508E898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dirty="0"/>
              <a:t>hysics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nformed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eural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59E204F-9A15-0B99-B345-B0C6D71E33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rgbClr val="0033CC"/>
                </a:solidFill>
              </a:rPr>
              <a:t>Problem statement</a:t>
            </a:r>
          </a:p>
          <a:p>
            <a:pPr marL="0" indent="0">
              <a:buNone/>
            </a:pPr>
            <a:r>
              <a:rPr lang="en-US" dirty="0"/>
              <a:t>Can we model an </a:t>
            </a:r>
            <a:r>
              <a:rPr lang="en-US" i="1" dirty="0">
                <a:solidFill>
                  <a:srgbClr val="0033CC"/>
                </a:solidFill>
              </a:rPr>
              <a:t>infinite</a:t>
            </a:r>
            <a:r>
              <a:rPr lang="en-US" dirty="0"/>
              <a:t> set of photon orbits in a Schwarzschild spacetime using a </a:t>
            </a:r>
            <a:r>
              <a:rPr lang="en-US" i="1" dirty="0">
                <a:solidFill>
                  <a:srgbClr val="0033CC"/>
                </a:solidFill>
              </a:rPr>
              <a:t>single</a:t>
            </a:r>
            <a:r>
              <a:rPr lang="en-US" dirty="0"/>
              <a:t> neural network?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3" name="Picture 2" descr="A graph of a circle with colored lines&#10;&#10;AI-generated content may be incorrect.">
            <a:extLst>
              <a:ext uri="{FF2B5EF4-FFF2-40B4-BE49-F238E27FC236}">
                <a16:creationId xmlns:a16="http://schemas.microsoft.com/office/drawing/2014/main" id="{F87F58CA-3966-8B1F-DBC7-D8759029D8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2590800"/>
            <a:ext cx="6858000" cy="3657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9218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E69A1C-A72F-6765-DB4F-5479566E76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4EC9E3A-D621-0358-E6FD-53249EADA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dirty="0"/>
              <a:t>hysics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nformed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eural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  <a:endParaRPr lang="en-US" dirty="0">
              <a:solidFill>
                <a:schemeClr val="accent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4880172E-8225-A9A3-02F3-E69607309B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Computational task</a:t>
                </a:r>
              </a:p>
              <a:p>
                <a:pPr marL="0" indent="0">
                  <a:buNone/>
                </a:pPr>
                <a:r>
                  <a:rPr lang="en-US" dirty="0"/>
                  <a:t>Solve (in spherical polar coordinates)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̈"/>
                          <m:ctrlPr>
                            <a:rPr lang="en-US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̇"/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</m:acc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US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p>
                          <m:r>
                            <a:rPr lang="en-US" b="0" i="1" dirty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dirty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dirty="0"/>
                  <a:t>where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𝐺𝑀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is the Schwarzschild radius of a spherically symmetric object of mass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𝑀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𝐺</m:t>
                    </m:r>
                  </m:oMath>
                </a14:m>
                <a:r>
                  <a:rPr lang="en-US" dirty="0"/>
                  <a:t> is Newton’s gravitational,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𝑐</m:t>
                    </m:r>
                  </m:oMath>
                </a14:m>
                <a:r>
                  <a:rPr lang="en-US" dirty="0"/>
                  <a:t> the speed of light in vacuum, and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US" dirty="0"/>
                  <a:t> the radial coordinate.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4880172E-8225-A9A3-02F3-E69607309B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05" t="-1316" b="-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71559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CDE2745-1CF7-C92D-6DCC-AB8791AD2B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52400"/>
            <a:ext cx="7772400" cy="31497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A graph with blue and black bars&#10;&#10;AI-generated content may be incorrect.">
            <a:extLst>
              <a:ext uri="{FF2B5EF4-FFF2-40B4-BE49-F238E27FC236}">
                <a16:creationId xmlns:a16="http://schemas.microsoft.com/office/drawing/2014/main" id="{CC8B0310-F0AB-D30A-9AFE-32330EE6E3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2895600"/>
            <a:ext cx="5410200" cy="348707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2422049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BDFADC-90A2-1146-2316-76CDD19F46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5FFA068F-B942-9C74-C75C-E5BDDC60AA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dirty="0"/>
              <a:t>hysics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nformed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eural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4" name="Picture 3" descr="A graph of colored lines&#10;&#10;AI-generated content may be incorrect.">
            <a:extLst>
              <a:ext uri="{FF2B5EF4-FFF2-40B4-BE49-F238E27FC236}">
                <a16:creationId xmlns:a16="http://schemas.microsoft.com/office/drawing/2014/main" id="{674325C9-226C-C598-EE3C-00707E144D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399096"/>
            <a:ext cx="5486400" cy="36576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B0DA94-7EDB-75C1-8ACC-133B23A8A334}"/>
                  </a:ext>
                </a:extLst>
              </p:cNvPr>
              <p:cNvSpPr txBox="1"/>
              <p:nvPr/>
            </p:nvSpPr>
            <p:spPr>
              <a:xfrm>
                <a:off x="2374699" y="5293743"/>
                <a:ext cx="4394601" cy="7903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 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=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𝜋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𝜙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04B0DA94-7EDB-75C1-8ACC-133B23A8A3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4699" y="5293743"/>
                <a:ext cx="4394601" cy="790345"/>
              </a:xfrm>
              <a:prstGeom prst="rect">
                <a:avLst/>
              </a:prstGeom>
              <a:blipFill>
                <a:blip r:embed="rId3"/>
                <a:stretch>
                  <a:fillRect b="-937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4898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FBF944-9C03-076B-9276-C9E97E133F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dirty="0"/>
              <a:t>hysics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nformed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eural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590BA6A-FBA6-16D2-865E-9051450AE8C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Initial conditions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(0),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acc>
                            <m:accPr>
                              <m:chr m:val="̇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</m:acc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Solution ansatz </a:t>
                </a:r>
                <a:r>
                  <a:rPr lang="en-US" dirty="0"/>
                  <a:t>(see Theory of Connections)</a:t>
                </a:r>
                <a:endParaRPr lang="en-US" b="1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𝑢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𝑢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𝜙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𝒇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𝜽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𝜙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̇"/>
                                  <m:ctrlPr>
                                    <a:rPr lang="en-US" b="1" i="1" smtClean="0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solidFill>
                                        <a:srgbClr val="0033CC"/>
                                      </a:solidFill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1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(0, 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𝑢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590BA6A-FBA6-16D2-865E-9051450AE8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309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Content Placeholder 4" descr="A diagram of a circle with a dotted line&#10;&#10;AI-generated content may be incorrect.">
            <a:extLst>
              <a:ext uri="{FF2B5EF4-FFF2-40B4-BE49-F238E27FC236}">
                <a16:creationId xmlns:a16="http://schemas.microsoft.com/office/drawing/2014/main" id="{AC9D05BA-7144-253F-DCA9-A7F65BAE21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57400" y="2286000"/>
            <a:ext cx="5003800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20986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63714E-E401-DCCA-CCD2-8EC4976DE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1968E062-13EB-56E2-44AD-F5B2B41240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PINNs: </a:t>
            </a:r>
            <a:r>
              <a:rPr lang="en-US" dirty="0">
                <a:solidFill>
                  <a:schemeClr val="accent1"/>
                </a:solidFill>
              </a:rPr>
              <a:t>Basic Idea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6C17B8D8-5CFC-CC87-19C8-6E4E9EC0C2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idea is beautifully simple: choose the </a:t>
                </a:r>
                <a:r>
                  <a:rPr lang="en-US" dirty="0">
                    <a:solidFill>
                      <a:srgbClr val="0033CC"/>
                    </a:solidFill>
                  </a:rPr>
                  <a:t>loss function </a:t>
                </a:r>
                <a:r>
                  <a:rPr lang="en-US" dirty="0"/>
                  <a:t>to be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=0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̈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acc>
                                <m:accPr>
                                  <m:chr m:val="̇"/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</m:acc>
                              <m:r>
                                <a:rPr lang="en-US" i="1" dirty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num>
                                <m:den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𝑢</m:t>
                                  </m:r>
                                </m:e>
                                <m:sup>
                                  <m:r>
                                    <a:rPr lang="en-US" i="1" dirty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  <m:sup>
                          <m:r>
                            <a:rPr lang="en-US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dirty="0"/>
                  <a:t>a</a:t>
                </a:r>
                <a:r>
                  <a:rPr lang="en-US" dirty="0">
                    <a:solidFill>
                      <a:schemeClr val="tx1"/>
                    </a:solidFill>
                  </a:rPr>
                  <a:t>nd, like a typical ML training task, minimize the empirical risk (that is, average loss) over a large sequence of batches of data.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6C17B8D8-5CFC-CC87-19C8-6E4E9EC0C2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305" t="-1316" r="-6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48460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9DD211-E785-DC3F-0E64-9632168F35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A436D-BA1B-F166-2F22-8AAE13364F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P</a:t>
            </a:r>
            <a:r>
              <a:rPr lang="en-US" dirty="0"/>
              <a:t>hysics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nformed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eural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  <p:pic>
        <p:nvPicPr>
          <p:cNvPr id="5" name="orbits">
            <a:hlinkClick r:id="" action="ppaction://media"/>
            <a:extLst>
              <a:ext uri="{FF2B5EF4-FFF2-40B4-BE49-F238E27FC236}">
                <a16:creationId xmlns:a16="http://schemas.microsoft.com/office/drawing/2014/main" id="{5C3E53C8-7065-F6E5-1C14-805446C5BF55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350" y="635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673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5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C10149-CB1E-335F-E3E3-F1E213DEB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bowl of soup with letters in it&#10;&#10;AI-generated content may be incorrect.">
            <a:extLst>
              <a:ext uri="{FF2B5EF4-FFF2-40B4-BE49-F238E27FC236}">
                <a16:creationId xmlns:a16="http://schemas.microsoft.com/office/drawing/2014/main" id="{882274A3-68D3-B716-7A39-908D29831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0"/>
            <a:ext cx="4572000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1C357CF5-A330-C945-AF8C-369143592BDB}"/>
              </a:ext>
            </a:extLst>
          </p:cNvPr>
          <p:cNvSpPr/>
          <p:nvPr/>
        </p:nvSpPr>
        <p:spPr bwMode="auto">
          <a:xfrm>
            <a:off x="2895600" y="3810000"/>
            <a:ext cx="381000" cy="381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2495947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B4F936-6716-8092-3400-D383E11B1B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F94C1-A78F-CFD2-BD92-C336032387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dirty="0"/>
              <a:t>everse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dirty="0"/>
              <a:t>ime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dirty="0"/>
              <a:t>iffusion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dirty="0"/>
              <a:t>quations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15C7A9E-23EB-53E8-706D-D3A97BE14DB6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0" dirty="0">
                <a:latin typeface="+mn-lt"/>
              </a:rPr>
              <a:t>Mapping an easily sampled </a:t>
            </a:r>
            <a:r>
              <a:rPr lang="en-US" b="0" i="1" dirty="0">
                <a:latin typeface="+mn-lt"/>
              </a:rPr>
              <a:t>n</a:t>
            </a:r>
            <a:r>
              <a:rPr lang="en-US" b="0" dirty="0">
                <a:latin typeface="+mn-lt"/>
              </a:rPr>
              <a:t>-dimensional density to a difficult to sample </a:t>
            </a:r>
            <a:r>
              <a:rPr lang="en-US" b="0" i="1" dirty="0">
                <a:latin typeface="+mn-lt"/>
              </a:rPr>
              <a:t>n</a:t>
            </a:r>
            <a:r>
              <a:rPr lang="en-US" b="0" dirty="0">
                <a:latin typeface="+mn-lt"/>
              </a:rPr>
              <a:t>-dimensional density is a a very important task.</a:t>
            </a:r>
          </a:p>
          <a:p>
            <a:endParaRPr lang="en-US" dirty="0">
              <a:latin typeface="+mn-lt"/>
            </a:endParaRPr>
          </a:p>
          <a:p>
            <a:r>
              <a:rPr lang="en-US" b="0" dirty="0">
                <a:latin typeface="+mn-lt"/>
              </a:rPr>
              <a:t>Typically, one maps from a diagonal </a:t>
            </a:r>
            <a:r>
              <a:rPr lang="en-US" b="0" i="1" dirty="0">
                <a:latin typeface="+mn-lt"/>
              </a:rPr>
              <a:t>n</a:t>
            </a:r>
            <a:r>
              <a:rPr lang="en-US" b="0" dirty="0">
                <a:latin typeface="+mn-lt"/>
              </a:rPr>
              <a:t>-dimensional Gaussian (zero mean, unit variance).</a:t>
            </a:r>
          </a:p>
          <a:p>
            <a:endParaRPr lang="en-US" dirty="0">
              <a:latin typeface="+mn-lt"/>
            </a:endParaRPr>
          </a:p>
          <a:p>
            <a:r>
              <a:rPr lang="en-US" b="0" dirty="0">
                <a:latin typeface="+mn-lt"/>
              </a:rPr>
              <a:t>This problem has been solved in many ways, including with </a:t>
            </a:r>
            <a:r>
              <a:rPr lang="en-US" b="0" dirty="0">
                <a:solidFill>
                  <a:srgbClr val="0033CC"/>
                </a:solidFill>
                <a:latin typeface="+mn-lt"/>
              </a:rPr>
              <a:t>normalizing flows</a:t>
            </a:r>
            <a:r>
              <a:rPr lang="en-US" b="0" dirty="0">
                <a:latin typeface="+mn-lt"/>
              </a:rPr>
              <a:t>, </a:t>
            </a:r>
            <a:r>
              <a:rPr lang="en-US" b="0" dirty="0">
                <a:solidFill>
                  <a:srgbClr val="0033CC"/>
                </a:solidFill>
                <a:latin typeface="+mn-lt"/>
              </a:rPr>
              <a:t>IQN,</a:t>
            </a:r>
            <a:r>
              <a:rPr lang="en-US" b="0" dirty="0">
                <a:latin typeface="+mn-lt"/>
              </a:rPr>
              <a:t>  and </a:t>
            </a:r>
            <a:r>
              <a:rPr lang="en-US" b="0" dirty="0">
                <a:solidFill>
                  <a:srgbClr val="0033CC"/>
                </a:solidFill>
                <a:latin typeface="+mn-lt"/>
              </a:rPr>
              <a:t>diffusion models</a:t>
            </a:r>
            <a:r>
              <a:rPr lang="en-US" b="0" dirty="0">
                <a:latin typeface="+mn-lt"/>
              </a:rPr>
              <a:t>.</a:t>
            </a:r>
          </a:p>
          <a:p>
            <a:pPr marL="0" indent="0">
              <a:buNone/>
            </a:pPr>
            <a:endParaRPr lang="en-US" dirty="0">
              <a:latin typeface="+mn-lt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35366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5E20BB-CEE8-3817-0576-959B741C9F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9BE3D1-88B4-05AF-B147-70FC8F0A1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dirty="0"/>
              <a:t>everse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dirty="0"/>
              <a:t>ime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dirty="0"/>
              <a:t>iffusion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dirty="0"/>
              <a:t>quations</a:t>
            </a:r>
          </a:p>
        </p:txBody>
      </p:sp>
      <p:pic>
        <p:nvPicPr>
          <p:cNvPr id="3" name="flow">
            <a:hlinkClick r:id="" action="ppaction://media"/>
            <a:extLst>
              <a:ext uri="{FF2B5EF4-FFF2-40B4-BE49-F238E27FC236}">
                <a16:creationId xmlns:a16="http://schemas.microsoft.com/office/drawing/2014/main" id="{79EFA255-355E-B047-3E58-CAEAB69E7A04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828800" y="1066800"/>
            <a:ext cx="5029200" cy="5029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58909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B51FD4-1BCF-0DD1-28FE-4EB8F5AEE1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193ED-512E-5178-D178-9DF63D548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dirty="0"/>
              <a:t>everse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dirty="0"/>
              <a:t>ime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dirty="0"/>
              <a:t>iffusion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dirty="0"/>
              <a:t>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7CD1CB0-43A7-233A-422C-BAA1BD441F79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b="0" dirty="0">
                    <a:latin typeface="+mn-lt"/>
                  </a:rPr>
                  <a:t>It is a remarkable mathematical fact</a:t>
                </a:r>
                <a:r>
                  <a:rPr lang="en-US" b="0" baseline="30000" dirty="0">
                    <a:latin typeface="+mn-lt"/>
                  </a:rPr>
                  <a:t>1,2</a:t>
                </a:r>
                <a:r>
                  <a:rPr lang="en-US" b="0" dirty="0">
                    <a:latin typeface="+mn-lt"/>
                  </a:rPr>
                  <a:t> that these mappings can be implemented by solving a </a:t>
                </a:r>
                <a:r>
                  <a:rPr lang="en-US" b="0" i="1" dirty="0">
                    <a:solidFill>
                      <a:srgbClr val="0033CC"/>
                    </a:solidFill>
                    <a:latin typeface="+mn-lt"/>
                  </a:rPr>
                  <a:t>deterministic</a:t>
                </a:r>
                <a:r>
                  <a:rPr lang="en-US" b="0" dirty="0">
                    <a:latin typeface="+mn-lt"/>
                  </a:rPr>
                  <a:t> first-order </a:t>
                </a:r>
                <a:r>
                  <a:rPr lang="en-US" b="0" dirty="0" err="1">
                    <a:latin typeface="+mn-lt"/>
                  </a:rPr>
                  <a:t>integro</a:t>
                </a:r>
                <a:r>
                  <a:rPr lang="en-US" b="0" dirty="0">
                    <a:latin typeface="+mn-lt"/>
                  </a:rPr>
                  <a:t>-differential equation</a:t>
                </a:r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𝑑𝑥</m:t>
                          </m:r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𝜇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+mn-lt"/>
                  </a:rPr>
                  <a:t>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r>
                  <a:rPr lang="en-US" dirty="0">
                    <a:latin typeface="+mn-lt"/>
                  </a:rPr>
                  <a:t> is an </a:t>
                </a:r>
                <a:r>
                  <a:rPr lang="en-US" i="1" dirty="0">
                    <a:latin typeface="+mn-lt"/>
                  </a:rPr>
                  <a:t>n</a:t>
                </a:r>
                <a:r>
                  <a:rPr lang="en-US" dirty="0">
                    <a:latin typeface="+mn-lt"/>
                  </a:rPr>
                  <a:t>-dimensional vector defined on the domain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∈[1,0]</m:t>
                    </m:r>
                  </m:oMath>
                </a14:m>
                <a:r>
                  <a:rPr lang="en-US" dirty="0">
                    <a:latin typeface="+mn-lt"/>
                  </a:rPr>
                  <a:t>, hence “reverse time”.</a:t>
                </a:r>
              </a:p>
              <a:p>
                <a:pPr marL="0" indent="0">
                  <a:buNone/>
                </a:pPr>
                <a:endParaRPr lang="en-US" dirty="0">
                  <a:latin typeface="+mn-lt"/>
                </a:endParaRPr>
              </a:p>
              <a:p>
                <a:pPr>
                  <a:buFont typeface="+mj-lt"/>
                  <a:buAutoNum type="arabicPeriod"/>
                </a:pPr>
                <a:r>
                  <a:rPr lang="en-US" sz="1600" dirty="0"/>
                  <a:t>Cheng Lu†, Yuhao Zhou†, Fan Bao†, </a:t>
                </a:r>
                <a:r>
                  <a:rPr lang="en-US" sz="1600" dirty="0" err="1"/>
                  <a:t>Jianfei</a:t>
                </a:r>
                <a:r>
                  <a:rPr lang="en-US" sz="1600" dirty="0"/>
                  <a:t> Chen†, </a:t>
                </a:r>
                <a:r>
                  <a:rPr lang="en-US" sz="1600" dirty="0" err="1"/>
                  <a:t>Chongxuan</a:t>
                </a:r>
                <a:r>
                  <a:rPr lang="en-US" sz="1600" dirty="0"/>
                  <a:t> Li‡, Jun Zhu, </a:t>
                </a:r>
                <a:r>
                  <a:rPr lang="en-US" sz="1600" i="1" dirty="0"/>
                  <a:t>DPM-Solver: A Fast ODE Solver for Diffusion Probabilistic Model Sampling in Around 10 Steps</a:t>
                </a:r>
                <a:r>
                  <a:rPr lang="en-US" sz="1600" dirty="0"/>
                  <a:t>, arXiv:2206.00927v3, 13 Oct 2022.</a:t>
                </a:r>
              </a:p>
              <a:p>
                <a:pPr>
                  <a:buFont typeface="+mj-lt"/>
                  <a:buAutoNum type="arabicPeriod"/>
                </a:pPr>
                <a:r>
                  <a:rPr lang="en-US" sz="1600" dirty="0" err="1"/>
                  <a:t>Yanfang</a:t>
                </a:r>
                <a:r>
                  <a:rPr lang="en-US" sz="1600" dirty="0"/>
                  <a:t> Lui, </a:t>
                </a:r>
                <a:r>
                  <a:rPr lang="en-US" sz="1600" dirty="0" err="1"/>
                  <a:t>Minglei</a:t>
                </a:r>
                <a:r>
                  <a:rPr lang="en-US" sz="1600" dirty="0"/>
                  <a:t> Yang, </a:t>
                </a:r>
                <a:r>
                  <a:rPr lang="en-US" sz="1600" dirty="0" err="1"/>
                  <a:t>Zezhong</a:t>
                </a:r>
                <a:r>
                  <a:rPr lang="en-US" sz="1600" dirty="0"/>
                  <a:t> Zhang, Feng Bao, </a:t>
                </a:r>
                <a:r>
                  <a:rPr lang="en-US" sz="1600" dirty="0" err="1"/>
                  <a:t>Yanzhao</a:t>
                </a:r>
                <a:r>
                  <a:rPr lang="en-US" sz="1600" dirty="0"/>
                  <a:t> Cao, and </a:t>
                </a:r>
                <a:r>
                  <a:rPr lang="en-US" sz="1600" dirty="0" err="1"/>
                  <a:t>Guannan</a:t>
                </a:r>
                <a:r>
                  <a:rPr lang="en-US" sz="1600" dirty="0"/>
                  <a:t> Zhang, </a:t>
                </a:r>
                <a:r>
                  <a:rPr lang="en-US" sz="1600" i="1" dirty="0"/>
                  <a:t>Diffusion-Model-Assisted Supervised Learning of Generative Models for Density Estimation</a:t>
                </a:r>
                <a:r>
                  <a:rPr lang="en-US" sz="1600" dirty="0"/>
                  <a:t>, arXiv:2310.14458v1, 22 Oct 2023</a:t>
                </a:r>
              </a:p>
              <a:p>
                <a:pPr marL="0" indent="0">
                  <a:buNone/>
                </a:pPr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37CD1CB0-43A7-233A-422C-BAA1BD441F7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309" t="-7632" b="-2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91034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921446-E8C5-E729-2392-B7446E9593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098B3-6677-31A1-F8F7-9EAA67F92B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dirty="0"/>
              <a:t>everse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dirty="0"/>
              <a:t>ime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dirty="0"/>
              <a:t>iffusion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dirty="0"/>
              <a:t>quations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A6A568C-99D0-1C3E-4174-932E3AD305BC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latin typeface="+mn-lt"/>
                  </a:rPr>
                  <a:t>One obvious but nevertheless very clever idea</a:t>
                </a:r>
                <a:r>
                  <a:rPr lang="en-US" baseline="30000" dirty="0">
                    <a:latin typeface="+mn-lt"/>
                  </a:rPr>
                  <a:t>1</a:t>
                </a:r>
                <a:r>
                  <a:rPr lang="en-US" dirty="0">
                    <a:latin typeface="+mn-lt"/>
                  </a:rPr>
                  <a:t> is to approximate the integral in </a:t>
                </a:r>
              </a:p>
              <a:p>
                <a:pPr marL="0" indent="0">
                  <a:buNone/>
                </a:pPr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sub>
                      </m:sSub>
                      <m:nary>
                        <m:nary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ℝ</m:t>
                              </m:r>
                            </m:e>
                            <m:sup>
                              <m:r>
                                <m:rPr>
                                  <m:brk m:alnAt="23"/>
                                </m:r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p>
                          </m:sSup>
                        </m:sub>
                        <m:sup/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𝑝</m:t>
                          </m:r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sub>
                              </m:sSub>
                            </m:e>
                          </m:d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:r>
                  <a:rPr lang="en-US" dirty="0">
                    <a:latin typeface="+mn-lt"/>
                  </a:rPr>
                  <a:t>with a Monte Carlo approximation using a point cloud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begChr m:val="{"/>
                            <m:endChr m:val="}"/>
                            <m:ctrlPr>
                              <a:rPr lang="en-US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b="0" i="1" smtClean="0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b="0" i="1" smtClean="0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</m:e>
                              <m:sub>
                                <m:r>
                                  <a:rPr lang="en-US" b="0" i="1" smtClean="0">
                                    <a:solidFill>
                                      <a:srgbClr val="0033CC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b="0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b="0" i="1" smtClean="0">
                                        <a:solidFill>
                                          <a:srgbClr val="0033CC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𝑚</m:t>
                                    </m:r>
                                  </m:e>
                                </m:d>
                              </m:sup>
                            </m:sSubSup>
                          </m:e>
                        </m:d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=1</m:t>
                        </m:r>
                      </m:sub>
                      <m:sup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sup>
                    </m:sSubSup>
                  </m:oMath>
                </a14:m>
                <a:r>
                  <a:rPr lang="en-US" dirty="0">
                    <a:latin typeface="+mn-lt"/>
                  </a:rPr>
                  <a:t>, generated via simulation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𝜇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latin typeface="+mn-lt"/>
                  </a:rPr>
                  <a:t>.</a:t>
                </a:r>
              </a:p>
              <a:p>
                <a:pPr marL="0" indent="0">
                  <a:buNone/>
                </a:pPr>
                <a:endParaRPr lang="en-US" dirty="0">
                  <a:latin typeface="+mn-lt"/>
                </a:endParaRPr>
              </a:p>
              <a:p>
                <a:pPr>
                  <a:buFont typeface="+mj-lt"/>
                  <a:buAutoNum type="arabicPeriod"/>
                </a:pPr>
                <a:r>
                  <a:rPr lang="en-US" sz="1600" dirty="0" err="1"/>
                  <a:t>Yanfang</a:t>
                </a:r>
                <a:r>
                  <a:rPr lang="en-US" sz="1600" dirty="0"/>
                  <a:t> Lui, </a:t>
                </a:r>
                <a:r>
                  <a:rPr lang="en-US" sz="1600" dirty="0" err="1"/>
                  <a:t>Minglei</a:t>
                </a:r>
                <a:r>
                  <a:rPr lang="en-US" sz="1600" dirty="0"/>
                  <a:t> Yang, </a:t>
                </a:r>
                <a:r>
                  <a:rPr lang="en-US" sz="1600" dirty="0" err="1"/>
                  <a:t>Zezhong</a:t>
                </a:r>
                <a:r>
                  <a:rPr lang="en-US" sz="1600" dirty="0"/>
                  <a:t> Zhang, Feng Bao, </a:t>
                </a:r>
                <a:r>
                  <a:rPr lang="en-US" sz="1600" dirty="0" err="1"/>
                  <a:t>Yanzhao</a:t>
                </a:r>
                <a:r>
                  <a:rPr lang="en-US" sz="1600" dirty="0"/>
                  <a:t> Cao, and </a:t>
                </a:r>
                <a:r>
                  <a:rPr lang="en-US" sz="1600" dirty="0" err="1"/>
                  <a:t>Guannan</a:t>
                </a:r>
                <a:r>
                  <a:rPr lang="en-US" sz="1600" dirty="0"/>
                  <a:t> Zhang, </a:t>
                </a:r>
                <a:r>
                  <a:rPr lang="en-US" sz="1600" i="1" dirty="0"/>
                  <a:t>Diffusion-Model-Assisted Supervised Learning of Generative Models for Density Estimation</a:t>
                </a:r>
                <a:r>
                  <a:rPr lang="en-US" sz="1600" dirty="0"/>
                  <a:t>, arXiv:2310.14458v1, 22 Oct 2023</a:t>
                </a:r>
              </a:p>
              <a:p>
                <a:pPr marL="0" indent="0">
                  <a:buNone/>
                </a:pPr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:endParaRPr lang="en-US" dirty="0">
                  <a:latin typeface="+mn-lt"/>
                </a:endParaRP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7" name="Content Placeholder 6">
                <a:extLst>
                  <a:ext uri="{FF2B5EF4-FFF2-40B4-BE49-F238E27FC236}">
                    <a16:creationId xmlns:a16="http://schemas.microsoft.com/office/drawing/2014/main" id="{BA6A568C-99D0-1C3E-4174-932E3AD305B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309" t="-6053" b="-28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69763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784E74-1382-FE21-3BE5-DF00B2E9057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flow">
            <a:hlinkClick r:id="" action="ppaction://media"/>
            <a:extLst>
              <a:ext uri="{FF2B5EF4-FFF2-40B4-BE49-F238E27FC236}">
                <a16:creationId xmlns:a16="http://schemas.microsoft.com/office/drawing/2014/main" id="{93A97AE9-89A0-82BE-8003-0CA12505511B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800600" y="1295400"/>
            <a:ext cx="4267200" cy="4267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FE4007C-ABB2-E6FF-F748-70EC2FAFF061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>
                    <a:solidFill>
                      <a:srgbClr val="0033CC"/>
                    </a:solidFill>
                  </a:rPr>
                  <a:t>Some details</a:t>
                </a:r>
              </a:p>
              <a:p>
                <a:r>
                  <a:rPr lang="en-US" dirty="0"/>
                  <a:t>At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(0, 1)</m:t>
                    </m:r>
                  </m:oMath>
                </a14:m>
                <a:endParaRPr lang="en-US" dirty="0">
                  <a:solidFill>
                    <a:srgbClr val="0033CC"/>
                  </a:solidFill>
                </a:endParaRPr>
              </a:p>
              <a:p>
                <a:r>
                  <a:rPr lang="en-US" dirty="0"/>
                  <a:t>Point cloud size: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=5×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Points mapped: </a:t>
                </a:r>
                <a:r>
                  <a:rPr lang="en-US" b="0" dirty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5×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5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b>
                    </m:sSub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r>
                      <m:rPr>
                        <m:lit/>
                      </m:rP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0033CC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b="0" dirty="0"/>
              </a:p>
              <a:p>
                <a:r>
                  <a:rPr lang="en-US" dirty="0"/>
                  <a:t>Method: finite-difference solver</a:t>
                </a:r>
              </a:p>
              <a:p>
                <a:r>
                  <a:rPr lang="en-US" dirty="0"/>
                  <a:t>Mapping rate: 285 points/s</a:t>
                </a:r>
                <a:br>
                  <a:rPr lang="en-US" dirty="0"/>
                </a:br>
                <a:r>
                  <a:rPr lang="en-US" dirty="0"/>
                  <a:t>using </a:t>
                </a:r>
                <a:r>
                  <a:rPr lang="en-US" dirty="0" err="1"/>
                  <a:t>PyTorch</a:t>
                </a:r>
                <a:r>
                  <a:rPr lang="en-US" dirty="0"/>
                  <a:t> on an </a:t>
                </a:r>
                <a:br>
                  <a:rPr lang="en-US" dirty="0"/>
                </a:br>
                <a:r>
                  <a:rPr lang="en-US" dirty="0"/>
                  <a:t>NVIDIA GeForce RTX</a:t>
                </a:r>
                <a:br>
                  <a:rPr lang="en-US" dirty="0"/>
                </a:br>
                <a:r>
                  <a:rPr lang="en-US" dirty="0"/>
                  <a:t>4090</a:t>
                </a:r>
                <a:endParaRPr lang="en-US" b="0" dirty="0"/>
              </a:p>
              <a:p>
                <a:pPr marL="0" indent="0">
                  <a:buNone/>
                </a:pPr>
                <a:endParaRPr lang="en-US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b="0" dirty="0"/>
              </a:p>
              <a:p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FE4007C-ABB2-E6FF-F748-70EC2FAFF0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5"/>
                <a:stretch>
                  <a:fillRect l="-1309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BD83917B-2FB7-DC34-F56D-7FFCAEAFC3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dirty="0"/>
              <a:t>everse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T</a:t>
            </a:r>
            <a:r>
              <a:rPr lang="en-US" dirty="0"/>
              <a:t>ime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D</a:t>
            </a:r>
            <a:r>
              <a:rPr lang="en-US" dirty="0"/>
              <a:t>iffusion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en-US" dirty="0"/>
              <a:t>quations</a:t>
            </a:r>
          </a:p>
        </p:txBody>
      </p:sp>
    </p:spTree>
    <p:extLst>
      <p:ext uri="{BB962C8B-B14F-4D97-AF65-F5344CB8AC3E}">
        <p14:creationId xmlns:p14="http://schemas.microsoft.com/office/powerpoint/2010/main" val="3173597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bowl of soup with letters in it&#10;&#10;AI-generated content may be incorrect.">
            <a:extLst>
              <a:ext uri="{FF2B5EF4-FFF2-40B4-BE49-F238E27FC236}">
                <a16:creationId xmlns:a16="http://schemas.microsoft.com/office/drawing/2014/main" id="{7AC465ED-3EC4-DE84-2001-9B5DEE03FE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0"/>
            <a:ext cx="4572000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69310217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CB42C-B206-1FBB-BF7D-5CC793212D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Generative modeling, whether it be sampling from a high-dimensional probability density or generating solutions from differential equations, is a very important task on which an enormous amount of sophisticated work has been done.</a:t>
            </a:r>
          </a:p>
          <a:p>
            <a:endParaRPr lang="en-US" dirty="0"/>
          </a:p>
          <a:p>
            <a:r>
              <a:rPr lang="en-US" dirty="0"/>
              <a:t>We have considered three, relatively simple generative models, </a:t>
            </a:r>
            <a:r>
              <a:rPr lang="en-US" dirty="0">
                <a:solidFill>
                  <a:srgbClr val="0033CC"/>
                </a:solidFill>
              </a:rPr>
              <a:t>IQNs</a:t>
            </a:r>
            <a:r>
              <a:rPr lang="en-US" dirty="0"/>
              <a:t>, </a:t>
            </a:r>
            <a:r>
              <a:rPr lang="en-US" dirty="0">
                <a:solidFill>
                  <a:srgbClr val="0033CC"/>
                </a:solidFill>
              </a:rPr>
              <a:t>PINNs</a:t>
            </a:r>
            <a:r>
              <a:rPr lang="en-US" dirty="0"/>
              <a:t>, and </a:t>
            </a:r>
            <a:r>
              <a:rPr lang="en-US" dirty="0">
                <a:solidFill>
                  <a:srgbClr val="0033CC"/>
                </a:solidFill>
              </a:rPr>
              <a:t>RTDEs</a:t>
            </a:r>
            <a:r>
              <a:rPr lang="en-US" dirty="0"/>
              <a:t>, from the rapidly diversifying menu of Alphabet Soup.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E947E84-CC89-673F-24F9-11D5BB0F35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56835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9C11DE-6D6E-0035-3C92-AAB611685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Alphabet Soup</a:t>
            </a:r>
          </a:p>
        </p:txBody>
      </p:sp>
      <p:pic>
        <p:nvPicPr>
          <p:cNvPr id="5" name="Content Placeholder 4" descr="A screen shot of a computer&#10;&#10;AI-generated content may be incorrect.">
            <a:extLst>
              <a:ext uri="{FF2B5EF4-FFF2-40B4-BE49-F238E27FC236}">
                <a16:creationId xmlns:a16="http://schemas.microsoft.com/office/drawing/2014/main" id="{1229E7F0-6ABF-3DE7-86A3-D6E737CFD0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9068" y="1156188"/>
            <a:ext cx="4278954" cy="226695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 descr="A white text on a black background&#10;&#10;AI-generated content may be incorrect.">
            <a:extLst>
              <a:ext uri="{FF2B5EF4-FFF2-40B4-BE49-F238E27FC236}">
                <a16:creationId xmlns:a16="http://schemas.microsoft.com/office/drawing/2014/main" id="{08558EAA-7146-80B3-CE2F-86D5744CB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66145"/>
            <a:ext cx="4177411" cy="277034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A white paper with black text&#10;&#10;AI-generated content may be incorrect.">
            <a:extLst>
              <a:ext uri="{FF2B5EF4-FFF2-40B4-BE49-F238E27FC236}">
                <a16:creationId xmlns:a16="http://schemas.microsoft.com/office/drawing/2014/main" id="{D1BAE76E-4E41-5CFC-E5D4-B21C37DBC2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2932" y="1994388"/>
            <a:ext cx="4572000" cy="209916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 descr="A close-up of a document&#10;&#10;AI-generated content may be incorrect.">
            <a:extLst>
              <a:ext uri="{FF2B5EF4-FFF2-40B4-BE49-F238E27FC236}">
                <a16:creationId xmlns:a16="http://schemas.microsoft.com/office/drawing/2014/main" id="{6E9B3583-72BE-5BF0-035B-A3B4A0BF41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24391" y="4712383"/>
            <a:ext cx="5143187" cy="179949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6A12C30-1295-D9D1-DA63-B78C1607EC18}"/>
              </a:ext>
            </a:extLst>
          </p:cNvPr>
          <p:cNvSpPr txBox="1"/>
          <p:nvPr/>
        </p:nvSpPr>
        <p:spPr>
          <a:xfrm>
            <a:off x="2492134" y="1885068"/>
            <a:ext cx="862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3CC"/>
                </a:solidFill>
              </a:rPr>
              <a:t>IQN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29554F-8093-CE11-1D30-40E4E93BB33E}"/>
              </a:ext>
            </a:extLst>
          </p:cNvPr>
          <p:cNvSpPr txBox="1"/>
          <p:nvPr/>
        </p:nvSpPr>
        <p:spPr>
          <a:xfrm>
            <a:off x="5334000" y="4450773"/>
            <a:ext cx="10631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3CC"/>
                </a:solidFill>
              </a:rPr>
              <a:t>PINN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891A4F-A2A3-D6CF-BB6B-C94CFF34EA65}"/>
              </a:ext>
            </a:extLst>
          </p:cNvPr>
          <p:cNvSpPr txBox="1"/>
          <p:nvPr/>
        </p:nvSpPr>
        <p:spPr>
          <a:xfrm>
            <a:off x="1583250" y="5178592"/>
            <a:ext cx="11691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33CC"/>
                </a:solidFill>
              </a:rPr>
              <a:t>RTDE</a:t>
            </a:r>
          </a:p>
        </p:txBody>
      </p:sp>
    </p:spTree>
    <p:extLst>
      <p:ext uri="{BB962C8B-B14F-4D97-AF65-F5344CB8AC3E}">
        <p14:creationId xmlns:p14="http://schemas.microsoft.com/office/powerpoint/2010/main" val="3239996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7570F0-F857-78B8-4682-530EB1EEC0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drawing of a bowl of soup with letters in it&#10;&#10;AI-generated content may be incorrect.">
            <a:extLst>
              <a:ext uri="{FF2B5EF4-FFF2-40B4-BE49-F238E27FC236}">
                <a16:creationId xmlns:a16="http://schemas.microsoft.com/office/drawing/2014/main" id="{1FAACA5B-1142-E17A-BAD2-7B7B9C8E1F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0"/>
            <a:ext cx="4572000" cy="6858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DDD3D101-5B2A-FDDA-C678-671177A3133C}"/>
              </a:ext>
            </a:extLst>
          </p:cNvPr>
          <p:cNvSpPr/>
          <p:nvPr/>
        </p:nvSpPr>
        <p:spPr bwMode="auto">
          <a:xfrm>
            <a:off x="3124200" y="2590800"/>
            <a:ext cx="381000" cy="381000"/>
          </a:xfrm>
          <a:prstGeom prst="ellips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5045312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E47D55B-549C-6470-CC9E-0F8145D42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mplicit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/>
              <a:t>uantile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71E8FFE-AF67-4ECB-6F0E-32D9A3A1383D}"/>
              </a:ext>
            </a:extLst>
          </p:cNvPr>
          <p:cNvGrpSpPr/>
          <p:nvPr/>
        </p:nvGrpSpPr>
        <p:grpSpPr>
          <a:xfrm>
            <a:off x="871616" y="1653472"/>
            <a:ext cx="2419561" cy="2839856"/>
            <a:chOff x="714895" y="2022059"/>
            <a:chExt cx="2419561" cy="2839856"/>
          </a:xfrm>
        </p:grpSpPr>
        <p:pic>
          <p:nvPicPr>
            <p:cNvPr id="8" name="Picture 7" descr="A close-up of a person smiling&#10;&#10;AI-generated content may be incorrect.">
              <a:extLst>
                <a:ext uri="{FF2B5EF4-FFF2-40B4-BE49-F238E27FC236}">
                  <a16:creationId xmlns:a16="http://schemas.microsoft.com/office/drawing/2014/main" id="{94E02792-0A15-433F-E90E-45415573E0D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38200" y="2022059"/>
              <a:ext cx="1911085" cy="225508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96440D3-3AF1-A05A-5045-04E8A0D37027}"/>
                </a:ext>
              </a:extLst>
            </p:cNvPr>
            <p:cNvSpPr txBox="1"/>
            <p:nvPr/>
          </p:nvSpPr>
          <p:spPr>
            <a:xfrm>
              <a:off x="714895" y="4277140"/>
              <a:ext cx="24195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Prof. Michelle Kuchera</a:t>
              </a:r>
            </a:p>
            <a:p>
              <a:r>
                <a:rPr lang="en-US" sz="1600" dirty="0"/>
                <a:t>Davidson College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B2C2D7-D06D-6163-1187-B192624AD6DA}"/>
              </a:ext>
            </a:extLst>
          </p:cNvPr>
          <p:cNvGrpSpPr/>
          <p:nvPr/>
        </p:nvGrpSpPr>
        <p:grpSpPr>
          <a:xfrm>
            <a:off x="3443577" y="1160383"/>
            <a:ext cx="2484976" cy="2654587"/>
            <a:chOff x="3362128" y="1334769"/>
            <a:chExt cx="2484976" cy="2654587"/>
          </a:xfrm>
        </p:grpSpPr>
        <p:pic>
          <p:nvPicPr>
            <p:cNvPr id="10" name="Picture 9" descr="A person in a striped shirt&#10;&#10;AI-generated content may be incorrect.">
              <a:extLst>
                <a:ext uri="{FF2B5EF4-FFF2-40B4-BE49-F238E27FC236}">
                  <a16:creationId xmlns:a16="http://schemas.microsoft.com/office/drawing/2014/main" id="{C79C8B00-3501-4AB7-881C-29EBAE2CC79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84614" y="1334769"/>
              <a:ext cx="1774772" cy="209423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574C53E-67AB-A980-4E5B-0B232924AFE4}"/>
                </a:ext>
              </a:extLst>
            </p:cNvPr>
            <p:cNvSpPr txBox="1"/>
            <p:nvPr/>
          </p:nvSpPr>
          <p:spPr>
            <a:xfrm>
              <a:off x="3362128" y="3404581"/>
              <a:ext cx="248497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effectLst/>
                  <a:latin typeface="+mn-lt"/>
                </a:rPr>
                <a:t>Prof. Raghuram Ramanujan</a:t>
              </a:r>
            </a:p>
            <a:p>
              <a:r>
                <a:rPr lang="en-US" sz="1600" dirty="0"/>
                <a:t>Davidson College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78306DE-2AE1-EE6D-472C-AC41667C9E21}"/>
              </a:ext>
            </a:extLst>
          </p:cNvPr>
          <p:cNvGrpSpPr/>
          <p:nvPr/>
        </p:nvGrpSpPr>
        <p:grpSpPr>
          <a:xfrm>
            <a:off x="6126998" y="2600165"/>
            <a:ext cx="2178802" cy="2616775"/>
            <a:chOff x="5943600" y="3048000"/>
            <a:chExt cx="2178802" cy="2616775"/>
          </a:xfrm>
        </p:grpSpPr>
        <p:pic>
          <p:nvPicPr>
            <p:cNvPr id="12" name="Picture 11" descr="A person with a beard and glasses smiling&#10;&#10;AI-generated content may be incorrect.">
              <a:extLst>
                <a:ext uri="{FF2B5EF4-FFF2-40B4-BE49-F238E27FC236}">
                  <a16:creationId xmlns:a16="http://schemas.microsoft.com/office/drawing/2014/main" id="{D19C0F70-FDCC-2C60-7E91-D420EE432F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96000" y="3048000"/>
              <a:ext cx="1524000" cy="20320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EFCF348-BC82-890C-7693-744BA253F4A9}"/>
                </a:ext>
              </a:extLst>
            </p:cNvPr>
            <p:cNvSpPr txBox="1"/>
            <p:nvPr/>
          </p:nvSpPr>
          <p:spPr>
            <a:xfrm>
              <a:off x="5943600" y="5080000"/>
              <a:ext cx="21788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000000"/>
                  </a:solidFill>
                  <a:effectLst/>
                  <a:latin typeface="+mn-lt"/>
                </a:rPr>
                <a:t>Braden Kronheim</a:t>
              </a:r>
            </a:p>
            <a:p>
              <a:r>
                <a:rPr lang="en-US" sz="1600" dirty="0">
                  <a:solidFill>
                    <a:srgbClr val="000000"/>
                  </a:solidFill>
                  <a:latin typeface="+mn-lt"/>
                </a:rPr>
                <a:t>University of Maryland</a:t>
              </a:r>
              <a:r>
                <a:rPr lang="en-US" sz="1600" dirty="0">
                  <a:solidFill>
                    <a:srgbClr val="000000"/>
                  </a:solidFill>
                  <a:effectLst/>
                  <a:latin typeface="+mn-lt"/>
                </a:rPr>
                <a:t> 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024F434-1314-A42F-77E2-7815AB21D43F}"/>
              </a:ext>
            </a:extLst>
          </p:cNvPr>
          <p:cNvGrpSpPr/>
          <p:nvPr/>
        </p:nvGrpSpPr>
        <p:grpSpPr>
          <a:xfrm>
            <a:off x="3386216" y="3962400"/>
            <a:ext cx="2419561" cy="2426080"/>
            <a:chOff x="3219239" y="4064000"/>
            <a:chExt cx="2419561" cy="2426080"/>
          </a:xfrm>
        </p:grpSpPr>
        <p:pic>
          <p:nvPicPr>
            <p:cNvPr id="14" name="Picture 13" descr="A person wearing glasses and a bandana&#10;&#10;AI-generated content may be incorrect.">
              <a:extLst>
                <a:ext uri="{FF2B5EF4-FFF2-40B4-BE49-F238E27FC236}">
                  <a16:creationId xmlns:a16="http://schemas.microsoft.com/office/drawing/2014/main" id="{EF4205DD-1F49-B902-3295-5F082BF55A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00371" y="4064000"/>
              <a:ext cx="1709730" cy="1828800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19BF2B-4E69-DC9B-63E8-F6A24A7A4EBA}"/>
                </a:ext>
              </a:extLst>
            </p:cNvPr>
            <p:cNvSpPr txBox="1"/>
            <p:nvPr/>
          </p:nvSpPr>
          <p:spPr>
            <a:xfrm>
              <a:off x="3219239" y="5905305"/>
              <a:ext cx="24195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Ali Al Kadhim</a:t>
              </a:r>
            </a:p>
            <a:p>
              <a:r>
                <a:rPr lang="en-US" sz="1600" dirty="0"/>
                <a:t>Florida State University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38231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01C7F9-D61F-5593-EB4D-844727BEF6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C944071-D92B-79E2-516D-39EC821888AD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A very common task: modeling conditional densities: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endChr m:val="|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r>
                  <a:rPr lang="en-US" b="1" dirty="0">
                    <a:solidFill>
                      <a:srgbClr val="0033CC"/>
                    </a:solidFill>
                  </a:rPr>
                  <a:t>Examples</a:t>
                </a:r>
              </a:p>
              <a:p>
                <a:pPr marL="0" indent="0">
                  <a:buNone/>
                </a:pPr>
                <a:endParaRPr lang="en-US" b="1" dirty="0">
                  <a:solidFill>
                    <a:srgbClr val="0033CC"/>
                  </a:solidFill>
                </a:endParaRPr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Jet response function: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rgbClr val="0033CC"/>
                                </a:solidFill>
                                <a:latin typeface="Cambria Math" panose="02040503050406030204" pitchFamily="18" charset="0"/>
                              </a:rPr>
                              <m:t>𝑹𝑬𝑪𝑶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𝐺𝐸𝑁</m:t>
                            </m:r>
                          </m:sub>
                        </m:sSub>
                      </m:e>
                    </m:d>
                  </m:oMath>
                </a14:m>
                <a:br>
                  <a:rPr lang="en-US" dirty="0"/>
                </a:br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Statistical model: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|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0C944071-D92B-79E2-516D-39EC821888A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309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C05B014-5A77-5BE5-7CE0-AE866F07A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mplicit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/>
              <a:t>uantile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</p:spTree>
    <p:extLst>
      <p:ext uri="{BB962C8B-B14F-4D97-AF65-F5344CB8AC3E}">
        <p14:creationId xmlns:p14="http://schemas.microsoft.com/office/powerpoint/2010/main" val="307819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51DFE-D193-F927-F78E-3E642403D9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64C6C38-9F69-A819-9C04-516FF206D335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Consider a </a:t>
                </a:r>
                <a:r>
                  <a:rPr lang="en-US" dirty="0">
                    <a:solidFill>
                      <a:srgbClr val="0033CC"/>
                    </a:solidFill>
                  </a:rPr>
                  <a:t>cumulative distribution function </a:t>
                </a:r>
                <a:r>
                  <a:rPr lang="en-US" dirty="0"/>
                  <a:t>(</a:t>
                </a:r>
                <a:r>
                  <a:rPr lang="en-US" dirty="0" err="1"/>
                  <a:t>cdf</a:t>
                </a:r>
                <a:r>
                  <a:rPr lang="en-US" dirty="0"/>
                  <a:t>)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𝜏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|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≡</m:t>
                      </m:r>
                      <m:func>
                        <m:func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Pr</m:t>
                          </m:r>
                        </m:fName>
                        <m:e>
                          <m:d>
                            <m:dPr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fun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The </a:t>
                </a:r>
                <a:r>
                  <a:rPr lang="en-US" dirty="0">
                    <a:solidFill>
                      <a:srgbClr val="0033CC"/>
                    </a:solidFill>
                  </a:rPr>
                  <a:t>quantile function </a:t>
                </a:r>
                <a:r>
                  <a:rPr lang="en-US" dirty="0"/>
                  <a:t>is the inverse of the </a:t>
                </a:r>
                <a:r>
                  <a:rPr lang="en-US" dirty="0" err="1"/>
                  <a:t>cdf</a:t>
                </a:r>
                <a:br>
                  <a:rPr lang="en-US" dirty="0"/>
                </a:br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| 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r>
                  <a:rPr lang="en-US" dirty="0"/>
                  <a:t>An implicit quantile network (</a:t>
                </a:r>
                <a:r>
                  <a:rPr lang="en-US" b="1" dirty="0">
                    <a:solidFill>
                      <a:srgbClr val="0033CC"/>
                    </a:solidFill>
                  </a:rPr>
                  <a:t>IQN</a:t>
                </a:r>
                <a:r>
                  <a:rPr lang="en-US" dirty="0"/>
                  <a:t>) is a neural network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b="0" i="1" smtClean="0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>
                    <a:solidFill>
                      <a:srgbClr val="0033CC"/>
                    </a:solidFill>
                  </a:rPr>
                  <a:t> </a:t>
                </a:r>
                <a:r>
                  <a:rPr lang="en-US" dirty="0"/>
                  <a:t>that approximates the quantile function. </a:t>
                </a: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64C6C38-9F69-A819-9C04-516FF206D33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309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EA471C98-DAFE-0D7F-0A7D-1338D3A97D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mplicit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/>
              <a:t>uantile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</p:spTree>
    <p:extLst>
      <p:ext uri="{BB962C8B-B14F-4D97-AF65-F5344CB8AC3E}">
        <p14:creationId xmlns:p14="http://schemas.microsoft.com/office/powerpoint/2010/main" val="4208773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CD516-3E3D-8262-8957-6ECC50D306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FD53B14-EB41-F67B-8D67-D213213A9D08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The model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𝜏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i="1">
                        <a:solidFill>
                          <a:srgbClr val="0033CC"/>
                        </a:solidFill>
                        <a:latin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US" dirty="0"/>
                  <a:t>is both </a:t>
                </a:r>
                <a:r>
                  <a:rPr lang="en-US" i="1" dirty="0">
                    <a:solidFill>
                      <a:srgbClr val="0033CC"/>
                    </a:solidFill>
                  </a:rPr>
                  <a:t>generative</a:t>
                </a:r>
                <a:r>
                  <a:rPr lang="en-US" dirty="0"/>
                  <a:t> and a </a:t>
                </a:r>
                <a:r>
                  <a:rPr lang="en-US" dirty="0">
                    <a:solidFill>
                      <a:srgbClr val="0033CC"/>
                    </a:solidFill>
                  </a:rPr>
                  <a:t>regression model</a:t>
                </a:r>
                <a:r>
                  <a:rPr lang="en-US" dirty="0"/>
                  <a:t>:</a:t>
                </a:r>
              </a:p>
              <a:p>
                <a:pPr marL="0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>
                    <a:solidFill>
                      <a:srgbClr val="0033CC"/>
                    </a:solidFill>
                  </a:rPr>
                  <a:t>Generative</a:t>
                </a:r>
                <a:br>
                  <a:rPr lang="en-US" dirty="0"/>
                </a:br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40005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∼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𝑈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0, 1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⇒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solidFill>
                            <a:srgbClr val="0033CC"/>
                          </a:solidFill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33CC"/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;</m:t>
                          </m:r>
                          <m:r>
                            <a:rPr lang="en-US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𝜃</m:t>
                          </m:r>
                        </m:e>
                      </m:d>
                    </m:oMath>
                  </m:oMathPara>
                </a14:m>
                <a:endParaRPr lang="en-US" dirty="0">
                  <a:solidFill>
                    <a:srgbClr val="0033CC"/>
                  </a:solidFill>
                </a:endParaRPr>
              </a:p>
              <a:p>
                <a:pPr marL="400050" lvl="1" indent="0">
                  <a:buNone/>
                </a:pPr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r>
                  <a:rPr lang="en-US" dirty="0">
                    <a:solidFill>
                      <a:srgbClr val="0033CC"/>
                    </a:solidFill>
                  </a:rPr>
                  <a:t>Regression</a:t>
                </a:r>
                <a:r>
                  <a:rPr lang="en-US" dirty="0"/>
                  <a:t> </a:t>
                </a:r>
                <a:endParaRPr lang="en-US" i="1" dirty="0">
                  <a:latin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𝑝</m:t>
                      </m:r>
                      <m:d>
                        <m:dPr>
                          <m:endChr m:val="|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>
                              <a:solidFill>
                                <a:srgbClr val="0033CC"/>
                              </a:solidFill>
                              <a:latin typeface="Cambria Math" panose="02040503050406030204" pitchFamily="18" charset="0"/>
                            </a:rPr>
                            <m:t>𝒚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)=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𝑓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𝜕𝜏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 marL="457200" indent="-457200">
                  <a:buFont typeface="+mj-lt"/>
                  <a:buAutoNum type="arabicPeriod"/>
                </a:pPr>
                <a:endParaRPr lang="en-US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CFD53B14-EB41-F67B-8D67-D213213A9D0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1309" t="-13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EDC040D-0850-2CCA-6FB9-8BCF20E6AA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I</a:t>
            </a:r>
            <a:r>
              <a:rPr lang="en-US" dirty="0"/>
              <a:t>mplicit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Q</a:t>
            </a:r>
            <a:r>
              <a:rPr lang="en-US" dirty="0"/>
              <a:t>uantile </a:t>
            </a:r>
            <a:r>
              <a:rPr lang="en-US" sz="4400" dirty="0">
                <a:solidFill>
                  <a:schemeClr val="accent1">
                    <a:lumMod val="75000"/>
                  </a:schemeClr>
                </a:solidFill>
              </a:rPr>
              <a:t>N</a:t>
            </a:r>
            <a:r>
              <a:rPr lang="en-US" dirty="0"/>
              <a:t>etworks</a:t>
            </a:r>
          </a:p>
        </p:txBody>
      </p:sp>
    </p:spTree>
    <p:extLst>
      <p:ext uri="{BB962C8B-B14F-4D97-AF65-F5344CB8AC3E}">
        <p14:creationId xmlns:p14="http://schemas.microsoft.com/office/powerpoint/2010/main" val="21398305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3399FF"/>
      </a:accent1>
      <a:accent2>
        <a:srgbClr val="99FFCC"/>
      </a:accent2>
      <a:accent3>
        <a:srgbClr val="FFFFFF"/>
      </a:accent3>
      <a:accent4>
        <a:srgbClr val="000000"/>
      </a:accent4>
      <a:accent5>
        <a:srgbClr val="ADCAFF"/>
      </a:accent5>
      <a:accent6>
        <a:srgbClr val="8AE7B9"/>
      </a:accent6>
      <a:hlink>
        <a:srgbClr val="CC00CC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65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0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38C64F51-4645-064B-ACDC-0DE76AF412F6}">
  <we:reference id="wa200000729" version="3.19.222.0" store="en-US" storeType="OMEX"/>
  <we:alternateReferences>
    <we:reference id="wa200000729" version="3.19.222.0" store="wa200000729" storeType="OMEX"/>
  </we:alternateReferences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otalTime>47817</TotalTime>
  <Words>1381</Words>
  <Application>Microsoft Macintosh PowerPoint</Application>
  <PresentationFormat>Letter Paper (8.5x11 in)</PresentationFormat>
  <Paragraphs>219</Paragraphs>
  <Slides>30</Slides>
  <Notes>9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Arial</vt:lpstr>
      <vt:lpstr>Cambria Math</vt:lpstr>
      <vt:lpstr>Marlett</vt:lpstr>
      <vt:lpstr>Times New Roman</vt:lpstr>
      <vt:lpstr>Wingdings</vt:lpstr>
      <vt:lpstr>Default Design</vt:lpstr>
      <vt:lpstr>IQNs, PINNs, and  more alphabet soup</vt:lpstr>
      <vt:lpstr>PowerPoint Presentation</vt:lpstr>
      <vt:lpstr>PowerPoint Presentation</vt:lpstr>
      <vt:lpstr>Alphabet Soup</vt:lpstr>
      <vt:lpstr>PowerPoint Presentation</vt:lpstr>
      <vt:lpstr>Implicit Quantile Networks</vt:lpstr>
      <vt:lpstr>Implicit Quantile Networks</vt:lpstr>
      <vt:lpstr>Implicit Quantile Networks</vt:lpstr>
      <vt:lpstr>Implicit Quantile Networks</vt:lpstr>
      <vt:lpstr>Implicit Quantile Networks</vt:lpstr>
      <vt:lpstr>An Aside: Risk Minimization</vt:lpstr>
      <vt:lpstr>Implicit Quantile Networks</vt:lpstr>
      <vt:lpstr>Implicit Quantile Networks</vt:lpstr>
      <vt:lpstr>PowerPoint Presentation</vt:lpstr>
      <vt:lpstr>Physics Informed Neural Networks</vt:lpstr>
      <vt:lpstr>Physics Informed Neural Networks</vt:lpstr>
      <vt:lpstr>Physics Informed Neural Networks</vt:lpstr>
      <vt:lpstr>Physics Informed Neural Networks</vt:lpstr>
      <vt:lpstr>Physics Informed Neural Networks</vt:lpstr>
      <vt:lpstr>Physics Informed Neural Networks</vt:lpstr>
      <vt:lpstr>Physics Informed Neural Networks</vt:lpstr>
      <vt:lpstr>PINNs: Basic Idea</vt:lpstr>
      <vt:lpstr>Physics Informed Neural Networks</vt:lpstr>
      <vt:lpstr>PowerPoint Presentation</vt:lpstr>
      <vt:lpstr>Reverse Time Diffusion Equations</vt:lpstr>
      <vt:lpstr>Reverse Time Diffusion Equations</vt:lpstr>
      <vt:lpstr>Reverse Time Diffusion Equations</vt:lpstr>
      <vt:lpstr>Reverse Time Diffusion Equations</vt:lpstr>
      <vt:lpstr>Reverse Time Diffusion Equations</vt:lpstr>
      <vt:lpstr>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/>
  <cp:lastModifiedBy>Harrison Prosper</cp:lastModifiedBy>
  <cp:revision>1025</cp:revision>
  <cp:lastPrinted>2019-01-07T00:35:58Z</cp:lastPrinted>
  <dcterms:created xsi:type="dcterms:W3CDTF">2016-06-02T17:30:41Z</dcterms:created>
  <dcterms:modified xsi:type="dcterms:W3CDTF">2025-05-16T03:40:16Z</dcterms:modified>
</cp:coreProperties>
</file>