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 bookmarkIdSeed="2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66" r:id="rId5"/>
    <p:sldId id="260" r:id="rId6"/>
    <p:sldId id="259" r:id="rId7"/>
    <p:sldId id="261" r:id="rId8"/>
    <p:sldId id="262" r:id="rId9"/>
    <p:sldId id="312" r:id="rId10"/>
    <p:sldId id="315" r:id="rId11"/>
    <p:sldId id="264" r:id="rId12"/>
    <p:sldId id="263" r:id="rId13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5" roundtripDataSignature="AMtx7mirfCR6uwd686wDFs9xzC/yH+ypH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17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D242F2F-AADB-4F88-B589-22398603322B}">
  <a:tblStyle styleId="{1D242F2F-AADB-4F88-B589-22398603322B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CDD4EA"/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  <a:fill>
          <a:solidFill>
            <a:srgbClr val="E8EBF5"/>
          </a:solidFill>
        </a:fill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chemeClr val="accen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35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5" name="Google Shape;5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6" name="Google Shape;11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4233260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6" name="Google Shape;11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5055149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34cce2674f7_0_18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5" name="Google Shape;125;g34cce2674f7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8" name="Google Shape;6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8" name="Google Shape;7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6" name="Google Shape;9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3777835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6" name="Google Shape;9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7" name="Google Shape;8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5" name="Google Shape;10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6" name="Google Shape;11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6" name="Google Shape;11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720055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 0" type="tx">
  <p:cSld name="TITLE_AND_BODY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0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1" name="Google Shape;11;p10"/>
          <p:cNvSpPr txBox="1">
            <a:spLocks noGrp="1"/>
          </p:cNvSpPr>
          <p:nvPr>
            <p:ph type="body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/>
            </a:lvl1pPr>
            <a:lvl2pPr marL="914400" lvl="1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/>
            </a:lvl2pPr>
            <a:lvl3pPr marL="1371600" lvl="2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/>
            </a:lvl3pPr>
            <a:lvl4pPr marL="1828800" lvl="3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/>
            </a:lvl4pPr>
            <a:lvl5pPr marL="2286000" lvl="4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" name="Google Shape;12;p10"/>
          <p:cNvSpPr txBox="1">
            <a:spLocks noGrp="1"/>
          </p:cNvSpPr>
          <p:nvPr>
            <p:ph type="sldNum" idx="1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>
  <p:cSld name="Imagen con título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0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20"/>
          <p:cNvSpPr>
            <a:spLocks noGrp="1"/>
          </p:cNvSpPr>
          <p:nvPr>
            <p:ph type="pic" idx="2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51" name="Google Shape;51;p20"/>
          <p:cNvSpPr txBox="1">
            <a:spLocks noGrp="1"/>
          </p:cNvSpPr>
          <p:nvPr>
            <p:ph type="body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/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/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/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2" name="Google Shape;52;p20"/>
          <p:cNvSpPr txBox="1">
            <a:spLocks noGrp="1"/>
          </p:cNvSpPr>
          <p:nvPr>
            <p:ph type="sldNum" idx="1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ítulo y objetos">
  <p:cSld name="1_Título y objeto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1"/>
          <p:cNvSpPr txBox="1">
            <a:spLocks noGrp="1"/>
          </p:cNvSpPr>
          <p:nvPr>
            <p:ph type="body" idx="1"/>
          </p:nvPr>
        </p:nvSpPr>
        <p:spPr>
          <a:xfrm>
            <a:off x="838200" y="2044699"/>
            <a:ext cx="10515600" cy="432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" name="Google Shape;16;p11"/>
          <p:cNvSpPr txBox="1">
            <a:spLocks noGrp="1"/>
          </p:cNvSpPr>
          <p:nvPr>
            <p:ph type="sldNum" idx="1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2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2"/>
          <p:cNvSpPr txBox="1">
            <a:spLocks noGrp="1"/>
          </p:cNvSpPr>
          <p:nvPr>
            <p:ph type="body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/>
            </a:lvl1pPr>
            <a:lvl2pPr marL="914400" lvl="1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/>
            </a:lvl2pPr>
            <a:lvl3pPr marL="1371600" lvl="2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/>
            </a:lvl3pPr>
            <a:lvl4pPr marL="1828800" lvl="3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/>
            </a:lvl4pPr>
            <a:lvl5pPr marL="2286000" lvl="4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12"/>
          <p:cNvSpPr txBox="1">
            <a:spLocks noGrp="1"/>
          </p:cNvSpPr>
          <p:nvPr>
            <p:ph type="sldNum" idx="1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>
  <p:cSld name="Encabezado de sección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4"/>
          <p:cNvSpPr txBox="1">
            <a:spLocks noGrp="1"/>
          </p:cNvSpPr>
          <p:nvPr>
            <p:ph type="body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Calibri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Calibri"/>
              <a:buNone/>
              <a:defRPr sz="24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Calibri"/>
              <a:buNone/>
              <a:defRPr sz="24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Calibri"/>
              <a:buNone/>
              <a:defRPr sz="2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Calibri"/>
              <a:buNone/>
              <a:defRPr sz="2400">
                <a:solidFill>
                  <a:srgbClr val="888888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14"/>
          <p:cNvSpPr txBox="1">
            <a:spLocks noGrp="1"/>
          </p:cNvSpPr>
          <p:nvPr>
            <p:ph type="sldNum" idx="1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>
  <p:cSld name="Dos objeto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15"/>
          <p:cNvSpPr txBox="1">
            <a:spLocks noGrp="1"/>
          </p:cNvSpPr>
          <p:nvPr>
            <p:ph type="sldNum" idx="1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>
  <p:cSld name="Comparación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6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6"/>
          <p:cNvSpPr txBox="1">
            <a:spLocks noGrp="1"/>
          </p:cNvSpPr>
          <p:nvPr>
            <p:ph type="body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 b="1"/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 b="1"/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 b="1"/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  <a:defRPr sz="2400" b="1"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16"/>
          <p:cNvSpPr txBox="1">
            <a:spLocks noGrp="1"/>
          </p:cNvSpPr>
          <p:nvPr>
            <p:ph type="body" idx="2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6"/>
          <p:cNvSpPr txBox="1">
            <a:spLocks noGrp="1"/>
          </p:cNvSpPr>
          <p:nvPr>
            <p:ph type="sldNum" idx="1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>
  <p:cSld name="Solo el título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7"/>
          <p:cNvSpPr txBox="1">
            <a:spLocks noGrp="1"/>
          </p:cNvSpPr>
          <p:nvPr>
            <p:ph type="sldNum" idx="1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>
  <p:cSld name="En blanco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8"/>
          <p:cNvSpPr txBox="1">
            <a:spLocks noGrp="1"/>
          </p:cNvSpPr>
          <p:nvPr>
            <p:ph type="sldNum" idx="1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>
  <p:cSld name="Contenido con título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9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9"/>
          <p:cNvSpPr txBox="1">
            <a:spLocks noGrp="1"/>
          </p:cNvSpPr>
          <p:nvPr>
            <p:ph type="body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200"/>
              <a:buChar char="•"/>
              <a:defRPr sz="3200"/>
            </a:lvl1pPr>
            <a:lvl2pPr marL="914400" lvl="1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200"/>
              <a:buChar char="•"/>
              <a:defRPr sz="3200"/>
            </a:lvl2pPr>
            <a:lvl3pPr marL="1371600" lvl="2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200"/>
              <a:buChar char="•"/>
              <a:defRPr sz="3200"/>
            </a:lvl3pPr>
            <a:lvl4pPr marL="1828800" lvl="3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200"/>
              <a:buChar char="•"/>
              <a:defRPr sz="3200"/>
            </a:lvl4pPr>
            <a:lvl5pPr marL="2286000" lvl="4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200"/>
              <a:buChar char="•"/>
              <a:defRPr sz="3200"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9"/>
          <p:cNvSpPr txBox="1">
            <a:spLocks noGrp="1"/>
          </p:cNvSpPr>
          <p:nvPr>
            <p:ph type="body" idx="2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" name="Google Shape;47;p19"/>
          <p:cNvSpPr txBox="1">
            <a:spLocks noGrp="1"/>
          </p:cNvSpPr>
          <p:nvPr>
            <p:ph type="sldNum" idx="1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p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9"/>
          <p:cNvSpPr txBox="1">
            <a:spLocks noGrp="1"/>
          </p:cNvSpPr>
          <p:nvPr>
            <p:ph type="sldNum" idx="1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D4E5F5"/>
              </a:gs>
              <a:gs pos="100000">
                <a:srgbClr val="70A4D5"/>
              </a:gs>
            </a:gsLst>
            <a:lin ang="5400012" scaled="0"/>
          </a:gradFill>
          <a:ln w="9525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dist="19050" dir="5400000" rotWithShape="0">
              <a:srgbClr val="000000">
                <a:alpha val="62352"/>
              </a:srgbClr>
            </a:outerShdw>
            <a:reflection endPos="30000" dist="38100" dir="5400000" fadeDir="5400012" sy="-100000" algn="bl" rotWithShape="0"/>
          </a:effectLst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Google Shape;58;p1"/>
          <p:cNvSpPr txBox="1">
            <a:spLocks noGrp="1"/>
          </p:cNvSpPr>
          <p:nvPr>
            <p:ph type="title"/>
          </p:nvPr>
        </p:nvSpPr>
        <p:spPr>
          <a:xfrm>
            <a:off x="6568477" y="2555858"/>
            <a:ext cx="4645200" cy="288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100"/>
              <a:buFont typeface="Calibri"/>
              <a:buNone/>
            </a:pPr>
            <a:r>
              <a:rPr lang="en-US" sz="3400" b="1">
                <a:solidFill>
                  <a:schemeClr val="lt1"/>
                </a:solidFill>
              </a:rPr>
              <a:t>ET-PP </a:t>
            </a:r>
            <a:r>
              <a:rPr lang="en-US" sz="3400" b="1">
                <a:solidFill>
                  <a:srgbClr val="FFFF00"/>
                </a:solidFill>
              </a:rPr>
              <a:t>(WPX)</a:t>
            </a:r>
            <a:br>
              <a:rPr lang="en-US" sz="3400" b="1">
                <a:solidFill>
                  <a:schemeClr val="lt1"/>
                </a:solidFill>
              </a:rPr>
            </a:br>
            <a:r>
              <a:rPr lang="en-US" sz="3400" b="1">
                <a:solidFill>
                  <a:schemeClr val="lt1"/>
                </a:solidFill>
              </a:rPr>
              <a:t>2</a:t>
            </a:r>
            <a:r>
              <a:rPr lang="en-US" sz="3400" b="1" baseline="30000">
                <a:solidFill>
                  <a:schemeClr val="lt1"/>
                </a:solidFill>
              </a:rPr>
              <a:t>nd</a:t>
            </a:r>
            <a:r>
              <a:rPr lang="en-US" sz="3400" b="1">
                <a:solidFill>
                  <a:schemeClr val="lt1"/>
                </a:solidFill>
              </a:rPr>
              <a:t> review meeting (RP2)</a:t>
            </a:r>
            <a:endParaRPr sz="3400" b="1">
              <a:solidFill>
                <a:schemeClr val="lt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100"/>
              <a:buFont typeface="Calibri"/>
              <a:buNone/>
            </a:pPr>
            <a:endParaRPr sz="6100">
              <a:solidFill>
                <a:schemeClr val="lt1"/>
              </a:solidFill>
            </a:endParaRPr>
          </a:p>
        </p:txBody>
      </p:sp>
      <p:sp>
        <p:nvSpPr>
          <p:cNvPr id="59" name="Google Shape;59;p1"/>
          <p:cNvSpPr txBox="1">
            <a:spLocks noGrp="1"/>
          </p:cNvSpPr>
          <p:nvPr>
            <p:ph type="body" idx="1"/>
          </p:nvPr>
        </p:nvSpPr>
        <p:spPr>
          <a:xfrm>
            <a:off x="7077702" y="5537117"/>
            <a:ext cx="4645251" cy="1147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r>
              <a:rPr lang="en-US" sz="2000">
                <a:solidFill>
                  <a:srgbClr val="FFFFFF"/>
                </a:solidFill>
              </a:rPr>
              <a:t>15/05/2025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r>
              <a:rPr lang="en-US" sz="2000">
                <a:solidFill>
                  <a:srgbClr val="FFFFFF"/>
                </a:solidFill>
              </a:rPr>
              <a:t>Grant agreement: Nº 101079696</a:t>
            </a:r>
            <a:endParaRPr/>
          </a:p>
        </p:txBody>
      </p:sp>
      <p:sp>
        <p:nvSpPr>
          <p:cNvPr id="60" name="Google Shape;60;p1"/>
          <p:cNvSpPr/>
          <p:nvPr/>
        </p:nvSpPr>
        <p:spPr>
          <a:xfrm flipH="1">
            <a:off x="0" y="0"/>
            <a:ext cx="6172783" cy="6858001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600" y="0"/>
                </a:moveTo>
                <a:lnTo>
                  <a:pt x="242" y="0"/>
                </a:lnTo>
                <a:lnTo>
                  <a:pt x="123" y="841"/>
                </a:lnTo>
                <a:cubicBezTo>
                  <a:pt x="42" y="1562"/>
                  <a:pt x="0" y="2293"/>
                  <a:pt x="0" y="3033"/>
                </a:cubicBezTo>
                <a:cubicBezTo>
                  <a:pt x="0" y="10800"/>
                  <a:pt x="4591" y="17602"/>
                  <a:pt x="11464" y="21361"/>
                </a:cubicBezTo>
                <a:lnTo>
                  <a:pt x="11925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Google Shape;61;p1"/>
          <p:cNvSpPr/>
          <p:nvPr/>
        </p:nvSpPr>
        <p:spPr>
          <a:xfrm>
            <a:off x="0" y="0"/>
            <a:ext cx="6024155" cy="6858001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348" y="0"/>
                </a:lnTo>
                <a:lnTo>
                  <a:pt x="21477" y="895"/>
                </a:lnTo>
                <a:cubicBezTo>
                  <a:pt x="21558" y="1598"/>
                  <a:pt x="21600" y="2311"/>
                  <a:pt x="21600" y="3033"/>
                </a:cubicBezTo>
                <a:cubicBezTo>
                  <a:pt x="21600" y="10972"/>
                  <a:pt x="16563" y="17877"/>
                  <a:pt x="9143" y="21418"/>
                </a:cubicBezTo>
                <a:lnTo>
                  <a:pt x="8738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2" name="Google Shape;62;p1" descr="Imagen 13"/>
          <p:cNvPicPr preferRelativeResize="0"/>
          <p:nvPr/>
        </p:nvPicPr>
        <p:blipFill rotWithShape="1">
          <a:blip r:embed="rId3">
            <a:alphaModFix/>
          </a:blip>
          <a:srcRect l="15989" r="16111"/>
          <a:stretch/>
        </p:blipFill>
        <p:spPr>
          <a:xfrm>
            <a:off x="419381" y="770070"/>
            <a:ext cx="4047844" cy="3949650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"/>
          <p:cNvSpPr txBox="1"/>
          <p:nvPr/>
        </p:nvSpPr>
        <p:spPr>
          <a:xfrm>
            <a:off x="68223" y="15702"/>
            <a:ext cx="5912902" cy="3330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8080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rgbClr val="808080"/>
                </a:solidFill>
                <a:latin typeface="Calibri"/>
                <a:ea typeface="Calibri"/>
                <a:cs typeface="Calibri"/>
                <a:sym typeface="Calibri"/>
              </a:rPr>
              <a:t>Project: 101079696 — ET-PP — HORIZON-INFRA-2021-DEV-02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"/>
          <p:cNvSpPr txBox="1"/>
          <p:nvPr/>
        </p:nvSpPr>
        <p:spPr>
          <a:xfrm>
            <a:off x="267587" y="5537117"/>
            <a:ext cx="2971018" cy="7013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8080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rgbClr val="808080"/>
                </a:solidFill>
                <a:latin typeface="Calibri"/>
                <a:ea typeface="Calibri"/>
                <a:cs typeface="Calibri"/>
                <a:sym typeface="Calibri"/>
              </a:rPr>
              <a:t>Horizon Europe: Coordination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808080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rgbClr val="808080"/>
                </a:solidFill>
                <a:latin typeface="Calibri"/>
                <a:ea typeface="Calibri"/>
                <a:cs typeface="Calibri"/>
                <a:sym typeface="Calibri"/>
              </a:rPr>
              <a:t>and Support Actions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Google Shape;65;p1" title="03_ET_vertical-for_light_backgrounds_and_digital purposes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307275" y="208675"/>
            <a:ext cx="2649352" cy="27102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7"/>
          <p:cNvSpPr txBox="1"/>
          <p:nvPr/>
        </p:nvSpPr>
        <p:spPr>
          <a:xfrm>
            <a:off x="4084319" y="6430701"/>
            <a:ext cx="4023362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</a:pPr>
            <a:r>
              <a:rPr lang="en-US" sz="1400" b="0" i="1" u="none" strike="noStrike" cap="none" dirty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Project: 101079696 — ET-PP, </a:t>
            </a:r>
            <a:r>
              <a:rPr lang="en-US" i="1" dirty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2nd</a:t>
            </a:r>
            <a:r>
              <a:rPr lang="en-US" sz="1400" b="0" i="1" u="none" strike="noStrike" cap="none" dirty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 review meeting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</a:pPr>
            <a:r>
              <a:rPr lang="en-US" sz="2800" b="1" i="0" u="none" strike="noStrike" cap="none" dirty="0">
                <a:solidFill>
                  <a:srgbClr val="1317F5"/>
                </a:solidFill>
                <a:latin typeface="Calibri"/>
                <a:ea typeface="Calibri"/>
                <a:cs typeface="Calibri"/>
                <a:sym typeface="Calibri"/>
              </a:rPr>
              <a:t>WP 2: some take aways 9-10 April 2025</a:t>
            </a:r>
            <a:endParaRPr sz="2800" b="1" dirty="0">
              <a:solidFill>
                <a:srgbClr val="1317F5"/>
              </a:solidFill>
            </a:endParaRP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79F17BF3-A932-A02B-7D6C-6C148FFADB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690688"/>
            <a:ext cx="10515600" cy="4682171"/>
          </a:xfr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Willingness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to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build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the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bridge 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  <a:sym typeface="Wingdings" panose="05000000000000000000" pitchFamily="2" charset="2"/>
              </a:rPr>
              <a:t> “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  <a:sym typeface="Wingdings" panose="05000000000000000000" pitchFamily="2" charset="2"/>
              </a:rPr>
              <a:t>defining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  <a:sym typeface="Wingdings" panose="05000000000000000000" pitchFamily="2" charset="2"/>
              </a:rPr>
              <a:t>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both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sites of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the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riverbank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”: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funding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timelines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and ETO project timeline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BGR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will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work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towards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a 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consensus on a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preferred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legal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entity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: 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flexibility 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nl-NL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HR </a:t>
            </a:r>
            <a:r>
              <a:rPr kumimoji="0" lang="nl-NL" sz="15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scheme</a:t>
            </a:r>
            <a:r>
              <a:rPr kumimoji="0" lang="nl-NL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: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competitive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salaries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with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industry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first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phase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focus on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technicians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and engineers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nl-NL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Fair return*: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apply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a fair return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principle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to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attract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Founding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Members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nl-NL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IKC: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one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central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procurement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office 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is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recommended</a:t>
            </a:r>
            <a:endParaRPr kumimoji="0" lang="nl-NL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Schibsted Grotesk" pitchFamily="2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nl-NL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Multi site </a:t>
            </a:r>
            <a:r>
              <a:rPr kumimoji="0" lang="nl-NL" sz="15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configuration</a:t>
            </a:r>
            <a:r>
              <a:rPr kumimoji="0" lang="nl-NL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: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one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central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organisation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is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recommended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nl-NL" sz="15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Intermedediate</a:t>
            </a:r>
            <a:r>
              <a:rPr kumimoji="0" lang="nl-NL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5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legal</a:t>
            </a:r>
            <a:r>
              <a:rPr kumimoji="0" lang="nl-NL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5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entity</a:t>
            </a:r>
            <a:r>
              <a:rPr kumimoji="0" lang="nl-NL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: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dedicated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entity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for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preparation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ET project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with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defined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purpose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and scope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to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prepare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for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final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legal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entity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and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construction</a:t>
            </a:r>
            <a:endParaRPr kumimoji="0" lang="nl-NL" sz="1100" b="0" i="0" u="none" strike="noStrike" kern="1200" cap="none" spc="0" normalizeH="0" baseline="0" noProof="0" dirty="0">
              <a:ln>
                <a:noFill/>
              </a:ln>
              <a:solidFill>
                <a:srgbClr val="1318F5"/>
              </a:solidFill>
              <a:effectLst/>
              <a:uLnTx/>
              <a:uFillTx/>
              <a:latin typeface="Calibri" panose="020F0502020204030204"/>
              <a:ea typeface="+mn-ea"/>
              <a:cs typeface="Schibsted Grotesk" pitchFamily="2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nl-NL" sz="15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Coordination</a:t>
            </a:r>
            <a:r>
              <a:rPr kumimoji="0" lang="nl-NL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5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by</a:t>
            </a:r>
            <a:r>
              <a:rPr kumimoji="0" lang="nl-NL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ETO: </a:t>
            </a:r>
            <a:r>
              <a:rPr kumimoji="0" lang="nl-NL" sz="1500" b="1" i="0" u="none" strike="noStrike" kern="1200" cap="none" spc="0" normalizeH="0" baseline="0" noProof="0" dirty="0" err="1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c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lear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line of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authority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ETO and ETC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IKC  </a:t>
            </a:r>
          </a:p>
          <a:p>
            <a:pPr marL="45720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nl-NL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Schibsted Grotesk" pitchFamily="2" charset="0"/>
            </a:endParaRP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endParaRPr kumimoji="0" lang="nl-NL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Schibsted Grotesk" pitchFamily="2" charset="0"/>
            </a:endParaRPr>
          </a:p>
          <a:p>
            <a:pPr marL="45720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*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boundary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condition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: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  <a:sym typeface="Wingdings" panose="05000000000000000000" pitchFamily="2" charset="2"/>
              </a:rPr>
              <a:t> consensus on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  <a:sym typeface="Wingdings" panose="05000000000000000000" pitchFamily="2" charset="2"/>
              </a:rPr>
              <a:t>preferred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  <a:sym typeface="Wingdings" panose="05000000000000000000" pitchFamily="2" charset="2"/>
              </a:rPr>
              <a:t>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  <a:sym typeface="Wingdings" panose="05000000000000000000" pitchFamily="2" charset="2"/>
              </a:rPr>
              <a:t>final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  <a:sym typeface="Wingdings" panose="05000000000000000000" pitchFamily="2" charset="2"/>
              </a:rPr>
              <a:t>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  <a:sym typeface="Wingdings" panose="05000000000000000000" pitchFamily="2" charset="2"/>
              </a:rPr>
              <a:t>legal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  <a:sym typeface="Wingdings" panose="05000000000000000000" pitchFamily="2" charset="2"/>
              </a:rPr>
              <a:t>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  <a:sym typeface="Wingdings" panose="05000000000000000000" pitchFamily="2" charset="2"/>
              </a:rPr>
              <a:t>entity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  <a:sym typeface="Wingdings" panose="05000000000000000000" pitchFamily="2" charset="2"/>
              </a:rPr>
              <a:t>,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  <a:sym typeface="Wingdings" panose="05000000000000000000" pitchFamily="2" charset="2"/>
              </a:rPr>
              <a:t>clarity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  <a:sym typeface="Wingdings" panose="05000000000000000000" pitchFamily="2" charset="2"/>
              </a:rPr>
              <a:t> on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  <a:sym typeface="Wingdings" panose="05000000000000000000" pitchFamily="2" charset="2"/>
              </a:rPr>
              <a:t>geometry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  <a:sym typeface="Wingdings" panose="05000000000000000000" pitchFamily="2" charset="2"/>
              </a:rPr>
              <a:t> and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  <a:sym typeface="Wingdings" panose="05000000000000000000" pitchFamily="2" charset="2"/>
              </a:rPr>
              <a:t>configuration</a:t>
            </a:r>
            <a:endParaRPr kumimoji="0" lang="nl-NL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Schibsted Grotesk" pitchFamily="2" charset="0"/>
            </a:endParaRPr>
          </a:p>
          <a:p>
            <a:endParaRPr lang="nl-NL" dirty="0"/>
          </a:p>
        </p:txBody>
      </p:sp>
      <p:sp>
        <p:nvSpPr>
          <p:cNvPr id="120" name="Google Shape;120;p7"/>
          <p:cNvSpPr txBox="1"/>
          <p:nvPr/>
        </p:nvSpPr>
        <p:spPr>
          <a:xfrm>
            <a:off x="883919" y="6444169"/>
            <a:ext cx="26517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</a:pPr>
            <a:r>
              <a:rPr lang="en-US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15/05/2025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2" name="Google Shape;122;p7" title="13_ET_horizontal-USE ONLY AS WEBSITE LOGO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70301" y="136530"/>
            <a:ext cx="3195075" cy="87832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A75AE5D0-5635-E683-0391-9FC57EDCC9C2}"/>
              </a:ext>
            </a:extLst>
          </p:cNvPr>
          <p:cNvSpPr txBox="1"/>
          <p:nvPr/>
        </p:nvSpPr>
        <p:spPr>
          <a:xfrm>
            <a:off x="2649748" y="861319"/>
            <a:ext cx="1027105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8255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/>
            </a:pPr>
            <a:endParaRPr kumimoji="0" lang="nl-NL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Arial"/>
              <a:sym typeface="Arial"/>
            </a:endParaRPr>
          </a:p>
          <a:p>
            <a:pPr marL="0" marR="0" lvl="0" indent="0" algn="l" defTabSz="8255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/>
            </a:pPr>
            <a:endParaRPr lang="nl-NL" sz="1600" b="1" dirty="0">
              <a:latin typeface="Calibri"/>
            </a:endParaRPr>
          </a:p>
          <a:p>
            <a:pPr marL="0" marR="0" lvl="0" indent="0" algn="l" defTabSz="8255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/>
            </a:pPr>
            <a:endParaRPr kumimoji="0" lang="nl-NL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Arial"/>
              <a:sym typeface="Arial"/>
            </a:endParaRP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5C5C1473-74AC-CBA5-D78C-1B11ECDF7A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70301" y="2345332"/>
            <a:ext cx="3195075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7881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7"/>
          <p:cNvSpPr txBox="1"/>
          <p:nvPr/>
        </p:nvSpPr>
        <p:spPr>
          <a:xfrm>
            <a:off x="4084319" y="6430701"/>
            <a:ext cx="4023362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</a:pPr>
            <a:r>
              <a:rPr lang="en-US" sz="1400" b="0" i="1" u="none" strike="noStrike" cap="none" dirty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Project: 101079696 — ET-PP, </a:t>
            </a:r>
            <a:r>
              <a:rPr lang="en-US" i="1" dirty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2nd</a:t>
            </a:r>
            <a:r>
              <a:rPr lang="en-US" sz="1400" b="0" i="1" u="none" strike="noStrike" cap="none" dirty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 review meeting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7"/>
          <p:cNvSpPr txBox="1">
            <a:spLocks noGrp="1"/>
          </p:cNvSpPr>
          <p:nvPr>
            <p:ph type="title"/>
          </p:nvPr>
        </p:nvSpPr>
        <p:spPr>
          <a:xfrm>
            <a:off x="166868" y="136525"/>
            <a:ext cx="10767832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</a:pPr>
            <a:r>
              <a:rPr lang="en-US" sz="3200" b="1" i="0" u="none" strike="noStrike" cap="none" dirty="0">
                <a:solidFill>
                  <a:srgbClr val="1317F5"/>
                </a:solidFill>
                <a:latin typeface="Calibri"/>
                <a:ea typeface="Calibri"/>
                <a:cs typeface="Calibri"/>
                <a:sym typeface="Calibri"/>
              </a:rPr>
              <a:t>WP 2:</a:t>
            </a:r>
            <a:r>
              <a:rPr lang="en-US" sz="3200" b="1" dirty="0">
                <a:solidFill>
                  <a:srgbClr val="1317F5"/>
                </a:solidFill>
              </a:rPr>
              <a:t> next steps 2025-2026</a:t>
            </a:r>
            <a:endParaRPr sz="3200" b="1" dirty="0">
              <a:solidFill>
                <a:srgbClr val="1317F5"/>
              </a:solidFill>
            </a:endParaRPr>
          </a:p>
        </p:txBody>
      </p:sp>
      <p:sp>
        <p:nvSpPr>
          <p:cNvPr id="120" name="Google Shape;120;p7"/>
          <p:cNvSpPr txBox="1"/>
          <p:nvPr/>
        </p:nvSpPr>
        <p:spPr>
          <a:xfrm>
            <a:off x="883919" y="6444169"/>
            <a:ext cx="26517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</a:pPr>
            <a:r>
              <a:rPr lang="en-US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15/05/2025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7"/>
          <p:cNvSpPr txBox="1"/>
          <p:nvPr/>
        </p:nvSpPr>
        <p:spPr>
          <a:xfrm>
            <a:off x="999460" y="1462087"/>
            <a:ext cx="10494335" cy="5185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rPr lang="en-US" sz="1600" b="1" dirty="0">
                <a:solidFill>
                  <a:srgbClr val="1317F5"/>
                </a:solidFill>
                <a:latin typeface="Calibri"/>
                <a:ea typeface="Calibri"/>
                <a:cs typeface="Calibri"/>
                <a:sym typeface="Calibri"/>
              </a:rPr>
              <a:t>Governance development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lang="en-US" sz="1600" b="1" dirty="0"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Wingdings" panose="05000000000000000000" pitchFamily="2" charset="2"/>
              <a:buChar char="Ø"/>
            </a:pPr>
            <a:r>
              <a:rPr lang="en-US" sz="15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Continue exchange and interaction with BGR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lang="en-US" sz="1500" dirty="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rPr lang="en-US" sz="1500" dirty="0">
                <a:latin typeface="Calibri"/>
                <a:ea typeface="Calibri"/>
                <a:cs typeface="Calibri"/>
                <a:sym typeface="Calibri"/>
              </a:rPr>
              <a:t>Q2: 	Governance session with BGR-10, 3-4 June, Maastricht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rPr lang="en-US" sz="1500" dirty="0">
                <a:latin typeface="Calibri"/>
                <a:ea typeface="Calibri"/>
                <a:cs typeface="Calibri"/>
                <a:sym typeface="Calibri"/>
              </a:rPr>
              <a:t>	- Conclusive paper with pro’s and con’s as a discussion starter for weighting process by BGR towards consensus on 	  	preferred legal entity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rPr lang="en-US" sz="1500" dirty="0">
                <a:latin typeface="Calibri"/>
                <a:ea typeface="Calibri"/>
                <a:cs typeface="Calibri"/>
                <a:sym typeface="Calibri"/>
              </a:rPr>
              <a:t>	</a:t>
            </a:r>
            <a:endParaRPr lang="en-US" sz="15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rPr lang="en-US" sz="15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Q3-Q4: 	Follow-up BGR-10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rPr lang="en-US" sz="1500" dirty="0">
                <a:latin typeface="Calibri"/>
                <a:ea typeface="Calibri"/>
                <a:cs typeface="Calibri"/>
                <a:sym typeface="Calibri"/>
              </a:rPr>
              <a:t>	Interaction </a:t>
            </a:r>
            <a:r>
              <a:rPr lang="en-US" sz="15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with BGR-experts to (speed up process and) receive advice on:</a:t>
            </a:r>
          </a:p>
          <a:p>
            <a:pPr lvl="1">
              <a:buSzPts val="1800"/>
            </a:pPr>
            <a:r>
              <a:rPr lang="en-US" sz="15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		to further detail principles of the </a:t>
            </a:r>
            <a:r>
              <a:rPr lang="en-US" sz="1500" dirty="0">
                <a:latin typeface="Calibri"/>
                <a:ea typeface="Calibri"/>
                <a:cs typeface="Calibri"/>
                <a:sym typeface="Calibri"/>
              </a:rPr>
              <a:t>preferred final legal entity</a:t>
            </a:r>
          </a:p>
          <a:p>
            <a:pPr lvl="1">
              <a:buSzPts val="1800"/>
            </a:pPr>
            <a:r>
              <a:rPr lang="en-US" sz="1500" dirty="0">
                <a:latin typeface="Calibri"/>
                <a:ea typeface="Calibri"/>
                <a:cs typeface="Calibri"/>
                <a:sym typeface="Calibri"/>
              </a:rPr>
              <a:t>		to further explore the need of an intermediate legal entity</a:t>
            </a:r>
          </a:p>
          <a:p>
            <a:pPr lvl="1">
              <a:buSzPts val="1800"/>
            </a:pPr>
            <a:r>
              <a:rPr lang="en-US" sz="1500" dirty="0">
                <a:latin typeface="Calibri"/>
                <a:ea typeface="Calibri"/>
                <a:cs typeface="Calibri"/>
                <a:sym typeface="Calibri"/>
              </a:rPr>
              <a:t>		to develop statutes and legal documents</a:t>
            </a:r>
          </a:p>
          <a:p>
            <a:pPr lvl="1">
              <a:buSzPts val="1800"/>
            </a:pPr>
            <a:endParaRPr lang="en-US" sz="1500" dirty="0">
              <a:latin typeface="Calibri"/>
              <a:ea typeface="Calibri"/>
              <a:cs typeface="Calibri"/>
              <a:sym typeface="Calibri"/>
            </a:endParaRPr>
          </a:p>
          <a:p>
            <a:pPr lvl="1">
              <a:buSzPts val="1800"/>
            </a:pPr>
            <a:r>
              <a:rPr lang="en-US" sz="1500" dirty="0">
                <a:latin typeface="Calibri"/>
                <a:ea typeface="Calibri"/>
                <a:cs typeface="Calibri"/>
                <a:sym typeface="Calibri"/>
              </a:rPr>
              <a:t>Q4 2025-Q2 2026 </a:t>
            </a:r>
          </a:p>
          <a:p>
            <a:pPr lvl="1">
              <a:buSzPts val="1800"/>
            </a:pPr>
            <a:r>
              <a:rPr lang="en-US" sz="1500" dirty="0">
                <a:latin typeface="Calibri"/>
                <a:ea typeface="Calibri"/>
                <a:cs typeface="Calibri"/>
                <a:sym typeface="Calibri"/>
              </a:rPr>
              <a:t>	External legal advice to </a:t>
            </a:r>
            <a:r>
              <a:rPr lang="en-US" sz="1500" dirty="0" err="1">
                <a:latin typeface="Calibri"/>
                <a:ea typeface="Calibri"/>
                <a:cs typeface="Calibri"/>
                <a:sym typeface="Calibri"/>
              </a:rPr>
              <a:t>finalise</a:t>
            </a:r>
            <a:r>
              <a:rPr lang="en-US" sz="1500" dirty="0">
                <a:latin typeface="Calibri"/>
                <a:ea typeface="Calibri"/>
                <a:cs typeface="Calibri"/>
                <a:sym typeface="Calibri"/>
              </a:rPr>
              <a:t> legal documents (Del. 2.3.) and detail Roadmap (Del. 2.4.)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lang="en-US" sz="1500" dirty="0"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Wingdings" panose="05000000000000000000" pitchFamily="2" charset="2"/>
              <a:buChar char="Ø"/>
            </a:pPr>
            <a:r>
              <a:rPr lang="en-US" sz="15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Support ETO directorate on legal and organizational aspects</a:t>
            </a:r>
          </a:p>
          <a:p>
            <a:pPr lvl="1">
              <a:buSzPts val="1800"/>
            </a:pPr>
            <a:r>
              <a:rPr lang="en-US" sz="15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lang="en-US" sz="1500" dirty="0" err="1">
                <a:solidFill>
                  <a:schemeClr val="tx1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  <a:sym typeface="Calibri"/>
              </a:rPr>
              <a:t>Strenghtening</a:t>
            </a:r>
            <a:r>
              <a:rPr lang="en-US" sz="1500" dirty="0">
                <a:solidFill>
                  <a:schemeClr val="tx1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  <a:sym typeface="Calibri"/>
              </a:rPr>
              <a:t> governance of ETO </a:t>
            </a:r>
            <a:r>
              <a:rPr lang="en-US" sz="1500" dirty="0" err="1">
                <a:solidFill>
                  <a:schemeClr val="tx1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  <a:sym typeface="Calibri"/>
              </a:rPr>
              <a:t>fundersgroup</a:t>
            </a:r>
            <a:endParaRPr lang="en-US" sz="1500" dirty="0">
              <a:solidFill>
                <a:schemeClr val="tx1"/>
              </a:solidFill>
              <a:highlight>
                <a:srgbClr val="FFFF00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lang="en-US" sz="15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Wingdings" panose="05000000000000000000" pitchFamily="2" charset="2"/>
              <a:buChar char="Ø"/>
            </a:pPr>
            <a:r>
              <a:rPr lang="en-US" sz="15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Exchange with ETPP </a:t>
            </a:r>
            <a:r>
              <a:rPr lang="en-US" sz="1500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workpackages</a:t>
            </a:r>
            <a:endParaRPr lang="en-US" sz="15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2" name="Google Shape;122;p7" title="13_ET_horizontal-USE ONLY AS WEBSITE LOGO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70301" y="136530"/>
            <a:ext cx="3195075" cy="8783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423679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34cce2674f7_0_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D4E5F5"/>
              </a:gs>
              <a:gs pos="100000">
                <a:srgbClr val="70A4D5"/>
              </a:gs>
            </a:gsLst>
            <a:lin ang="5400012" scaled="0"/>
          </a:gradFill>
          <a:ln w="9525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dist="19050" dir="5400000" rotWithShape="0">
              <a:srgbClr val="000000">
                <a:alpha val="62350"/>
              </a:srgbClr>
            </a:outerShdw>
            <a:reflection endPos="30000" dist="38100" dir="5400000" fadeDir="5400012" sy="-100000" algn="bl" rotWithShape="0"/>
          </a:effectLst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g34cce2674f7_0_18"/>
          <p:cNvSpPr txBox="1">
            <a:spLocks noGrp="1"/>
          </p:cNvSpPr>
          <p:nvPr>
            <p:ph type="title"/>
          </p:nvPr>
        </p:nvSpPr>
        <p:spPr>
          <a:xfrm>
            <a:off x="6568477" y="2555858"/>
            <a:ext cx="4645200" cy="288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100"/>
              <a:buFont typeface="Calibri"/>
              <a:buNone/>
            </a:pPr>
            <a:r>
              <a:rPr lang="en-US" sz="3400" b="1">
                <a:solidFill>
                  <a:schemeClr val="lt1"/>
                </a:solidFill>
              </a:rPr>
              <a:t>ET-PP </a:t>
            </a:r>
            <a:r>
              <a:rPr lang="en-US" sz="3400" b="1">
                <a:solidFill>
                  <a:srgbClr val="FFFF00"/>
                </a:solidFill>
              </a:rPr>
              <a:t>(WPX)</a:t>
            </a:r>
            <a:br>
              <a:rPr lang="en-US" sz="3400" b="1">
                <a:solidFill>
                  <a:schemeClr val="lt1"/>
                </a:solidFill>
              </a:rPr>
            </a:br>
            <a:r>
              <a:rPr lang="en-US" sz="3400" b="1">
                <a:solidFill>
                  <a:schemeClr val="lt1"/>
                </a:solidFill>
              </a:rPr>
              <a:t>2</a:t>
            </a:r>
            <a:r>
              <a:rPr lang="en-US" sz="3400" b="1" baseline="30000">
                <a:solidFill>
                  <a:schemeClr val="lt1"/>
                </a:solidFill>
              </a:rPr>
              <a:t>nd</a:t>
            </a:r>
            <a:r>
              <a:rPr lang="en-US" sz="3400" b="1">
                <a:solidFill>
                  <a:schemeClr val="lt1"/>
                </a:solidFill>
              </a:rPr>
              <a:t> review meeting (RP2)</a:t>
            </a:r>
            <a:endParaRPr sz="3400" b="1">
              <a:solidFill>
                <a:schemeClr val="lt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100"/>
              <a:buFont typeface="Calibri"/>
              <a:buNone/>
            </a:pPr>
            <a:endParaRPr sz="6100">
              <a:solidFill>
                <a:schemeClr val="lt1"/>
              </a:solidFill>
            </a:endParaRPr>
          </a:p>
        </p:txBody>
      </p:sp>
      <p:sp>
        <p:nvSpPr>
          <p:cNvPr id="129" name="Google Shape;129;g34cce2674f7_0_18"/>
          <p:cNvSpPr txBox="1">
            <a:spLocks noGrp="1"/>
          </p:cNvSpPr>
          <p:nvPr>
            <p:ph type="body" idx="1"/>
          </p:nvPr>
        </p:nvSpPr>
        <p:spPr>
          <a:xfrm>
            <a:off x="7077702" y="5537117"/>
            <a:ext cx="4645200" cy="11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r>
              <a:rPr lang="en-US" sz="2000">
                <a:solidFill>
                  <a:srgbClr val="FFFFFF"/>
                </a:solidFill>
              </a:rPr>
              <a:t>15/05/2025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r>
              <a:rPr lang="en-US" sz="2000">
                <a:solidFill>
                  <a:srgbClr val="FFFFFF"/>
                </a:solidFill>
              </a:rPr>
              <a:t>Grant agreement: Nº 101079696</a:t>
            </a:r>
            <a:endParaRPr/>
          </a:p>
        </p:txBody>
      </p:sp>
      <p:sp>
        <p:nvSpPr>
          <p:cNvPr id="130" name="Google Shape;130;g34cce2674f7_0_18"/>
          <p:cNvSpPr/>
          <p:nvPr/>
        </p:nvSpPr>
        <p:spPr>
          <a:xfrm flipH="1">
            <a:off x="-11" y="0"/>
            <a:ext cx="6172794" cy="685800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600" y="0"/>
                </a:moveTo>
                <a:lnTo>
                  <a:pt x="242" y="0"/>
                </a:lnTo>
                <a:lnTo>
                  <a:pt x="123" y="841"/>
                </a:lnTo>
                <a:cubicBezTo>
                  <a:pt x="42" y="1562"/>
                  <a:pt x="0" y="2293"/>
                  <a:pt x="0" y="3033"/>
                </a:cubicBezTo>
                <a:cubicBezTo>
                  <a:pt x="0" y="10800"/>
                  <a:pt x="4591" y="17602"/>
                  <a:pt x="11464" y="21361"/>
                </a:cubicBezTo>
                <a:lnTo>
                  <a:pt x="11925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g34cce2674f7_0_18"/>
          <p:cNvSpPr/>
          <p:nvPr/>
        </p:nvSpPr>
        <p:spPr>
          <a:xfrm>
            <a:off x="0" y="0"/>
            <a:ext cx="6024132" cy="685800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348" y="0"/>
                </a:lnTo>
                <a:lnTo>
                  <a:pt x="21477" y="895"/>
                </a:lnTo>
                <a:cubicBezTo>
                  <a:pt x="21558" y="1598"/>
                  <a:pt x="21600" y="2311"/>
                  <a:pt x="21600" y="3033"/>
                </a:cubicBezTo>
                <a:cubicBezTo>
                  <a:pt x="21600" y="10972"/>
                  <a:pt x="16563" y="17877"/>
                  <a:pt x="9143" y="21418"/>
                </a:cubicBezTo>
                <a:lnTo>
                  <a:pt x="8738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2" name="Google Shape;132;g34cce2674f7_0_18" descr="Imagen 13"/>
          <p:cNvPicPr preferRelativeResize="0"/>
          <p:nvPr/>
        </p:nvPicPr>
        <p:blipFill rotWithShape="1">
          <a:blip r:embed="rId3">
            <a:alphaModFix/>
          </a:blip>
          <a:srcRect l="15989" r="16112"/>
          <a:stretch/>
        </p:blipFill>
        <p:spPr>
          <a:xfrm>
            <a:off x="419381" y="770070"/>
            <a:ext cx="4047844" cy="3949649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g34cce2674f7_0_18"/>
          <p:cNvSpPr txBox="1"/>
          <p:nvPr/>
        </p:nvSpPr>
        <p:spPr>
          <a:xfrm>
            <a:off x="68223" y="15702"/>
            <a:ext cx="59130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8080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rgbClr val="808080"/>
                </a:solidFill>
                <a:latin typeface="Calibri"/>
                <a:ea typeface="Calibri"/>
                <a:cs typeface="Calibri"/>
                <a:sym typeface="Calibri"/>
              </a:rPr>
              <a:t>Project: 101079696 — ET-PP — HORIZON-INFRA-2021-DEV-02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g34cce2674f7_0_18"/>
          <p:cNvSpPr txBox="1"/>
          <p:nvPr/>
        </p:nvSpPr>
        <p:spPr>
          <a:xfrm>
            <a:off x="267587" y="5537117"/>
            <a:ext cx="2970900" cy="7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8080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rgbClr val="808080"/>
                </a:solidFill>
                <a:latin typeface="Calibri"/>
                <a:ea typeface="Calibri"/>
                <a:cs typeface="Calibri"/>
                <a:sym typeface="Calibri"/>
              </a:rPr>
              <a:t>Horizon Europe: Coordination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808080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rgbClr val="808080"/>
                </a:solidFill>
                <a:latin typeface="Calibri"/>
                <a:ea typeface="Calibri"/>
                <a:cs typeface="Calibri"/>
                <a:sym typeface="Calibri"/>
              </a:rPr>
              <a:t>and Support Actions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5" name="Google Shape;135;g34cce2674f7_0_18" title="03_ET_vertical-for_light_backgrounds_and_digital purposes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307275" y="208675"/>
            <a:ext cx="2649352" cy="27102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"/>
          <p:cNvSpPr txBox="1"/>
          <p:nvPr/>
        </p:nvSpPr>
        <p:spPr>
          <a:xfrm>
            <a:off x="4084319" y="6430701"/>
            <a:ext cx="4023362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</a:pPr>
            <a:r>
              <a:rPr lang="en-US" sz="1400" b="0" i="1" u="none" strike="noStrike" cap="none" dirty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Project: 101079696 — ET-PP,  </a:t>
            </a:r>
            <a:r>
              <a:rPr lang="en-US" i="1" dirty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lang="en-US" i="1" baseline="30000" dirty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nd</a:t>
            </a:r>
            <a:r>
              <a:rPr lang="en-US" i="1" dirty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400" b="0" i="1" u="none" strike="noStrike" cap="none" dirty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 review meeting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2"/>
          <p:cNvSpPr txBox="1">
            <a:spLocks noGrp="1"/>
          </p:cNvSpPr>
          <p:nvPr>
            <p:ph type="title"/>
          </p:nvPr>
        </p:nvSpPr>
        <p:spPr>
          <a:xfrm>
            <a:off x="166868" y="136525"/>
            <a:ext cx="8215132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</a:pPr>
            <a:r>
              <a:rPr lang="en-US" sz="3200" b="1" i="0" u="none" strike="noStrike" cap="none" dirty="0">
                <a:solidFill>
                  <a:srgbClr val="1317F5"/>
                </a:solidFill>
                <a:latin typeface="Calibri"/>
                <a:ea typeface="Calibri"/>
                <a:cs typeface="Calibri"/>
                <a:sym typeface="Calibri"/>
              </a:rPr>
              <a:t>Introduction WP2 </a:t>
            </a:r>
            <a:endParaRPr sz="3200" b="1" dirty="0">
              <a:solidFill>
                <a:srgbClr val="1317F5"/>
              </a:solidFill>
            </a:endParaRPr>
          </a:p>
        </p:txBody>
      </p:sp>
      <p:sp>
        <p:nvSpPr>
          <p:cNvPr id="72" name="Google Shape;72;p2"/>
          <p:cNvSpPr txBox="1"/>
          <p:nvPr/>
        </p:nvSpPr>
        <p:spPr>
          <a:xfrm>
            <a:off x="363220" y="1701800"/>
            <a:ext cx="8814716" cy="3812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Current</a:t>
            </a:r>
            <a:r>
              <a:rPr kumimoji="0" lang="nl-NL" sz="1600" b="1" i="0" u="none" strike="noStrike" kern="1200" cap="none" spc="0" normalizeH="0" baseline="0" noProof="0" dirty="0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nl-NL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composition</a:t>
            </a:r>
            <a:endParaRPr kumimoji="0" lang="nl-NL" sz="1600" b="1" i="0" u="none" strike="noStrike" kern="1200" cap="none" spc="0" normalizeH="0" baseline="0" noProof="0" dirty="0">
              <a:ln>
                <a:noFill/>
              </a:ln>
              <a:solidFill>
                <a:srgbClr val="1317F5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nl-NL" sz="1600" b="1" i="0" u="none" strike="noStrike" kern="1200" cap="none" spc="0" normalizeH="0" baseline="0" noProof="0" dirty="0">
              <a:ln>
                <a:noFill/>
              </a:ln>
              <a:solidFill>
                <a:srgbClr val="1317F5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Lead Nikhef</a:t>
            </a:r>
            <a:r>
              <a:rPr kumimoji="0" lang="nl-NL" sz="1600" b="1" i="0" u="none" strike="noStrike" kern="1200" cap="none" spc="0" normalizeH="0" baseline="0" noProof="0" dirty="0">
                <a:ln>
                  <a:noFill/>
                </a:ln>
                <a:solidFill>
                  <a:srgbClr val="006FC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3131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INFN, STFC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3131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Nikhef team:   Miriam Roelofs, Hans Chang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13131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INFN team:      Monique Bossi, Federico Ferrini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STFC team:      Laura Woodward, Jamie Parkin</a:t>
            </a:r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nl-NL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Invitation</a:t>
            </a:r>
            <a:r>
              <a:rPr kumimoji="0" lang="nl-NL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nl-NL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to</a:t>
            </a:r>
            <a:r>
              <a:rPr kumimoji="0" lang="nl-NL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: </a:t>
            </a:r>
            <a:r>
              <a:rPr kumimoji="0" lang="nl-NL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ETO </a:t>
            </a:r>
            <a:r>
              <a:rPr kumimoji="0" lang="nl-NL" sz="16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directorate</a:t>
            </a:r>
            <a:r>
              <a:rPr kumimoji="0" lang="nl-NL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(Fernando Ferroni), </a:t>
            </a:r>
            <a:r>
              <a:rPr kumimoji="0" lang="nl-NL" sz="16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secretary</a:t>
            </a:r>
            <a:r>
              <a:rPr kumimoji="0" lang="nl-NL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BGR (Jerome </a:t>
            </a:r>
            <a:r>
              <a:rPr kumimoji="0" lang="nl-NL" sz="16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Pourbaix</a:t>
            </a:r>
            <a:r>
              <a:rPr kumimoji="0" lang="nl-NL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)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nl-NL" sz="14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R="85560" algn="l"/>
            <a:endParaRPr lang="en-US" sz="1800" b="1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73" name="Google Shape;73;p2"/>
          <p:cNvSpPr txBox="1">
            <a:spLocks noGrp="1"/>
          </p:cNvSpPr>
          <p:nvPr>
            <p:ph type="sldNum" idx="4294967295"/>
          </p:nvPr>
        </p:nvSpPr>
        <p:spPr>
          <a:xfrm>
            <a:off x="11159544" y="6444169"/>
            <a:ext cx="194256" cy="2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</a:pPr>
            <a:fld id="{00000000-1234-1234-1234-123412341234}" type="slidenum">
              <a:rPr lang="en-US" sz="1400"/>
              <a:t>2</a:t>
            </a:fld>
            <a:endParaRPr/>
          </a:p>
        </p:txBody>
      </p:sp>
      <p:pic>
        <p:nvPicPr>
          <p:cNvPr id="74" name="Google Shape;74;p2" title="13_ET_horizontal-USE ONLY AS WEBSITE LOGO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70301" y="136530"/>
            <a:ext cx="3195075" cy="878325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2"/>
          <p:cNvSpPr txBox="1"/>
          <p:nvPr/>
        </p:nvSpPr>
        <p:spPr>
          <a:xfrm>
            <a:off x="883919" y="6444169"/>
            <a:ext cx="26517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</a:pPr>
            <a:r>
              <a:rPr lang="en-US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15/05/2025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3"/>
          <p:cNvSpPr txBox="1"/>
          <p:nvPr/>
        </p:nvSpPr>
        <p:spPr>
          <a:xfrm>
            <a:off x="4084319" y="6430701"/>
            <a:ext cx="4023362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</a:pPr>
            <a:r>
              <a:rPr lang="en-US" sz="1400" b="0" i="1" u="none" strike="noStrike" cap="none" dirty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Project: 101079696 — ET-PP, 2nd review meeting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3"/>
          <p:cNvSpPr txBox="1">
            <a:spLocks noGrp="1"/>
          </p:cNvSpPr>
          <p:nvPr>
            <p:ph type="title"/>
          </p:nvPr>
        </p:nvSpPr>
        <p:spPr>
          <a:xfrm>
            <a:off x="166868" y="136525"/>
            <a:ext cx="8215132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</a:pPr>
            <a:r>
              <a:rPr kumimoji="0" lang="nl-NL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Univers" panose="020B0503020202020204"/>
                <a:ea typeface="+mj-ea"/>
                <a:cs typeface="+mj-cs"/>
              </a:rPr>
              <a:t>Objective</a:t>
            </a:r>
            <a:r>
              <a:rPr kumimoji="0" lang="nl-NL" sz="3200" b="1" i="0" u="none" strike="noStrike" kern="1200" cap="none" spc="0" normalizeH="0" baseline="0" noProof="0" dirty="0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Univers" panose="020B0503020202020204"/>
                <a:ea typeface="+mj-ea"/>
                <a:cs typeface="+mj-cs"/>
              </a:rPr>
              <a:t> WP2: </a:t>
            </a:r>
            <a:r>
              <a:rPr kumimoji="0" lang="nl-NL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Univers" panose="020B0503020202020204"/>
                <a:ea typeface="+mj-ea"/>
                <a:cs typeface="+mj-cs"/>
              </a:rPr>
              <a:t>to</a:t>
            </a:r>
            <a:r>
              <a:rPr kumimoji="0" lang="nl-NL" sz="3200" b="1" i="0" u="none" strike="noStrike" kern="1200" cap="none" spc="0" normalizeH="0" baseline="0" noProof="0" dirty="0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Univers" panose="020B0503020202020204"/>
                <a:ea typeface="+mj-ea"/>
                <a:cs typeface="+mj-cs"/>
              </a:rPr>
              <a:t> support </a:t>
            </a:r>
            <a:r>
              <a:rPr kumimoji="0" lang="nl-NL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Univers" panose="020B0503020202020204"/>
                <a:ea typeface="+mj-ea"/>
                <a:cs typeface="+mj-cs"/>
              </a:rPr>
              <a:t>the</a:t>
            </a:r>
            <a:r>
              <a:rPr kumimoji="0" lang="nl-NL" sz="3200" b="1" i="0" u="none" strike="noStrike" kern="1200" cap="none" spc="0" normalizeH="0" baseline="0" noProof="0" dirty="0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Univers" panose="020B0503020202020204"/>
                <a:ea typeface="+mj-ea"/>
                <a:cs typeface="+mj-cs"/>
              </a:rPr>
              <a:t> ET concept</a:t>
            </a:r>
            <a:endParaRPr dirty="0">
              <a:solidFill>
                <a:srgbClr val="1317F5"/>
              </a:solidFill>
            </a:endParaRPr>
          </a:p>
        </p:txBody>
      </p:sp>
      <p:sp>
        <p:nvSpPr>
          <p:cNvPr id="82" name="Google Shape;82;p3"/>
          <p:cNvSpPr txBox="1"/>
          <p:nvPr/>
        </p:nvSpPr>
        <p:spPr>
          <a:xfrm>
            <a:off x="212587" y="1462087"/>
            <a:ext cx="11443282" cy="4747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62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D5D5D5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  <a:sym typeface="Arial"/>
              </a:rPr>
              <a:t>Interaction with the BGR:</a:t>
            </a:r>
          </a:p>
          <a:p>
            <a:pPr marL="457200" marR="0" lvl="0" indent="-457200" algn="l" defTabSz="914400" rtl="0" eaLnBrk="1" fontAlgn="auto" latinLnBrk="0" hangingPunct="1">
              <a:lnSpc>
                <a:spcPts val="162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  <a:sym typeface="Arial"/>
              </a:rPr>
              <a:t>building an understanding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D5D5D5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  <a:sym typeface="Arial"/>
              </a:rPr>
              <a:t>of potential future legal models (ERIC, IGO or hybrid as a domestic company with an international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rgbClr val="D5D5D5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  <a:sym typeface="Arial"/>
              </a:rPr>
              <a:t>flavour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D5D5D5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  <a:sym typeface="Arial"/>
              </a:rPr>
              <a:t>),</a:t>
            </a:r>
          </a:p>
          <a:p>
            <a:pPr marL="457200" marR="0" lvl="0" indent="-457200" algn="l" defTabSz="914400" rtl="0" eaLnBrk="1" fontAlgn="auto" latinLnBrk="0" hangingPunct="1">
              <a:lnSpc>
                <a:spcPts val="162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kern="1200" dirty="0">
                <a:solidFill>
                  <a:srgbClr val="D5D5D5">
                    <a:lumMod val="10000"/>
                  </a:srgbClr>
                </a:solidFill>
                <a:latin typeface="Calibri" panose="020F0502020204030204"/>
                <a:ea typeface="+mn-ea"/>
              </a:rPr>
              <a:t>identifying the key elements with an impact on the governance options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D5D5D5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  <a:sym typeface="Arial"/>
              </a:rPr>
              <a:t>, </a:t>
            </a:r>
          </a:p>
          <a:p>
            <a:pPr marL="457200" marR="0" lvl="0" indent="-457200" algn="l" defTabSz="914400" rtl="0" eaLnBrk="1" fontAlgn="auto" latinLnBrk="0" hangingPunct="1">
              <a:lnSpc>
                <a:spcPts val="162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D5D5D5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  <a:sym typeface="Arial"/>
              </a:rPr>
              <a:t>gathering good practices and lessons learned from current international science projects (CERN, CTAO, SKAO, ESRF, ESS, EGO)</a:t>
            </a:r>
          </a:p>
          <a:p>
            <a:pPr marL="285750" marR="0" lvl="0" indent="-285750" algn="l" defTabSz="914400" rtl="0" eaLnBrk="1" fontAlgn="auto" latinLnBrk="0" hangingPunct="1">
              <a:lnSpc>
                <a:spcPts val="162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b="0" i="1" u="none" strike="noStrike" kern="1200" cap="none" spc="0" normalizeH="0" baseline="0" noProof="0" dirty="0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  <a:sym typeface="Arial"/>
              </a:rPr>
              <a:t>to inform the rules/statutes for the preferred final legal form of ET (</a:t>
            </a:r>
            <a:r>
              <a:rPr kumimoji="0" lang="en-US" b="1" i="1" u="none" strike="noStrike" kern="1200" cap="none" spc="0" normalizeH="0" baseline="0" noProof="0" dirty="0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  <a:sym typeface="Arial"/>
              </a:rPr>
              <a:t>Del.2.3. WP2</a:t>
            </a:r>
            <a:r>
              <a:rPr kumimoji="0" lang="en-US" b="0" i="1" u="none" strike="noStrike" kern="1200" cap="none" spc="0" normalizeH="0" baseline="0" noProof="0" dirty="0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  <a:sym typeface="Arial"/>
              </a:rPr>
              <a:t>)</a:t>
            </a:r>
          </a:p>
          <a:p>
            <a:pPr marL="285750" marR="0" lvl="0" indent="-285750" algn="l" defTabSz="914400" rtl="0" eaLnBrk="1" fontAlgn="auto" latinLnBrk="0" hangingPunct="1">
              <a:lnSpc>
                <a:spcPts val="162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b="0" i="1" u="none" strike="noStrike" kern="1200" cap="none" spc="0" normalizeH="0" baseline="0" noProof="0" dirty="0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  <a:sym typeface="Arial"/>
              </a:rPr>
              <a:t>to inform the roadmap for establishment of the legal entity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  <a:sym typeface="Arial"/>
              </a:rPr>
              <a:t>(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  <a:sym typeface="Arial"/>
              </a:rPr>
              <a:t>Del.2.4. WP2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  <a:sym typeface="Arial"/>
              </a:rPr>
              <a:t>) </a:t>
            </a:r>
          </a:p>
          <a:p>
            <a:pPr marL="285750" marR="0" lvl="0" indent="-285750" algn="l" defTabSz="914400" rtl="0" eaLnBrk="1" fontAlgn="auto" latinLnBrk="0" hangingPunct="1">
              <a:lnSpc>
                <a:spcPts val="162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ts val="162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D5D5D5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  <a:sym typeface="Arial"/>
              </a:rPr>
              <a:t>Interaction with the </a:t>
            </a:r>
            <a:r>
              <a:rPr kumimoji="0" lang="it-IT" b="1" i="0" u="none" strike="noStrike" kern="1200" cap="none" spc="0" normalizeH="0" baseline="0" noProof="0" dirty="0">
                <a:ln>
                  <a:noFill/>
                </a:ln>
                <a:solidFill>
                  <a:srgbClr val="D5D5D5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</a:rPr>
              <a:t>ET-Coordinators/Directorate</a:t>
            </a:r>
          </a:p>
          <a:p>
            <a:pPr marL="519691" marR="57799" lvl="0" indent="-479051" algn="l" defTabSz="914400" rtl="0" eaLnBrk="1" fontAlgn="auto" latinLnBrk="0" hangingPunct="1">
              <a:lnSpc>
                <a:spcPts val="1620"/>
              </a:lnSpc>
              <a:spcBef>
                <a:spcPts val="1000"/>
              </a:spcBef>
              <a:spcAft>
                <a:spcPts val="500"/>
              </a:spcAft>
              <a:buClr>
                <a:srgbClr val="008B9F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b="0" i="0" u="none" strike="noStrike" kern="1200" cap="none" spc="0" normalizeH="0" baseline="0" noProof="0" dirty="0" err="1">
                <a:ln>
                  <a:noFill/>
                </a:ln>
                <a:solidFill>
                  <a:srgbClr val="D5D5D5">
                    <a:lumMod val="10000"/>
                  </a:srgbClr>
                </a:solidFill>
                <a:effectLst/>
                <a:uLnTx/>
                <a:uFill>
                  <a:solidFill>
                    <a:srgbClr val="0042AA"/>
                  </a:solidFill>
                </a:uFill>
                <a:latin typeface="Calibri" panose="020F0502020204030204"/>
                <a:ea typeface="+mn-ea"/>
                <a:cs typeface="+mn-cs"/>
                <a:sym typeface="Minion Pro"/>
              </a:rPr>
              <a:t>With</a:t>
            </a:r>
            <a:r>
              <a:rPr kumimoji="0" lang="nl-NL" b="0" i="0" u="none" strike="noStrike" kern="1200" cap="none" spc="0" normalizeH="0" baseline="0" noProof="0" dirty="0">
                <a:ln>
                  <a:noFill/>
                </a:ln>
                <a:solidFill>
                  <a:srgbClr val="D5D5D5">
                    <a:lumMod val="10000"/>
                  </a:srgbClr>
                </a:solidFill>
                <a:effectLst/>
                <a:uLnTx/>
                <a:uFill>
                  <a:solidFill>
                    <a:srgbClr val="0042AA"/>
                  </a:solidFill>
                </a:uFill>
                <a:latin typeface="Calibri" panose="020F0502020204030204"/>
                <a:ea typeface="+mn-ea"/>
                <a:cs typeface="+mn-cs"/>
                <a:sym typeface="Minion Pro"/>
              </a:rPr>
              <a:t> </a:t>
            </a:r>
            <a:r>
              <a:rPr kumimoji="0" lang="nl-NL" b="0" i="0" u="none" strike="noStrike" kern="1200" cap="none" spc="0" normalizeH="0" baseline="0" noProof="0" dirty="0" err="1">
                <a:ln>
                  <a:noFill/>
                </a:ln>
                <a:solidFill>
                  <a:srgbClr val="D5D5D5">
                    <a:lumMod val="10000"/>
                  </a:srgbClr>
                </a:solidFill>
                <a:effectLst/>
                <a:uLnTx/>
                <a:uFill>
                  <a:solidFill>
                    <a:srgbClr val="0042AA"/>
                  </a:solidFill>
                </a:uFill>
                <a:latin typeface="Calibri" panose="020F0502020204030204"/>
                <a:ea typeface="+mn-ea"/>
                <a:cs typeface="+mn-cs"/>
                <a:sym typeface="Minion Pro"/>
              </a:rPr>
              <a:t>regard</a:t>
            </a:r>
            <a:r>
              <a:rPr kumimoji="0" lang="nl-NL" b="0" i="0" u="none" strike="noStrike" kern="1200" cap="none" spc="0" normalizeH="0" baseline="0" noProof="0" dirty="0">
                <a:ln>
                  <a:noFill/>
                </a:ln>
                <a:solidFill>
                  <a:srgbClr val="D5D5D5">
                    <a:lumMod val="10000"/>
                  </a:srgbClr>
                </a:solidFill>
                <a:effectLst/>
                <a:uLnTx/>
                <a:uFill>
                  <a:solidFill>
                    <a:srgbClr val="0042AA"/>
                  </a:solidFill>
                </a:uFill>
                <a:latin typeface="Calibri" panose="020F0502020204030204"/>
                <a:ea typeface="+mn-ea"/>
                <a:cs typeface="+mn-cs"/>
                <a:sym typeface="Minion Pro"/>
              </a:rPr>
              <a:t> </a:t>
            </a:r>
            <a:r>
              <a:rPr kumimoji="0" lang="nl-NL" b="0" i="0" u="none" strike="noStrike" kern="1200" cap="none" spc="0" normalizeH="0" baseline="0" noProof="0" dirty="0" err="1">
                <a:ln>
                  <a:noFill/>
                </a:ln>
                <a:solidFill>
                  <a:srgbClr val="D5D5D5">
                    <a:lumMod val="10000"/>
                  </a:srgbClr>
                </a:solidFill>
                <a:effectLst/>
                <a:uLnTx/>
                <a:uFill>
                  <a:solidFill>
                    <a:srgbClr val="0042AA"/>
                  </a:solidFill>
                </a:uFill>
                <a:latin typeface="Calibri" panose="020F0502020204030204"/>
                <a:ea typeface="+mn-ea"/>
                <a:cs typeface="+mn-cs"/>
                <a:sym typeface="Minion Pro"/>
              </a:rPr>
              <a:t>to</a:t>
            </a:r>
            <a:r>
              <a:rPr kumimoji="0" lang="nl-NL" b="0" i="0" u="none" strike="noStrike" kern="1200" cap="none" spc="0" normalizeH="0" baseline="0" noProof="0" dirty="0">
                <a:ln>
                  <a:noFill/>
                </a:ln>
                <a:solidFill>
                  <a:srgbClr val="D5D5D5">
                    <a:lumMod val="10000"/>
                  </a:srgbClr>
                </a:solidFill>
                <a:effectLst/>
                <a:uLnTx/>
                <a:uFill>
                  <a:solidFill>
                    <a:srgbClr val="0042AA"/>
                  </a:solidFill>
                </a:uFill>
                <a:latin typeface="Calibri" panose="020F0502020204030204"/>
                <a:ea typeface="+mn-ea"/>
                <a:cs typeface="+mn-cs"/>
                <a:sym typeface="Minion Pro"/>
              </a:rPr>
              <a:t> </a:t>
            </a:r>
            <a:r>
              <a:rPr kumimoji="0" lang="nl-NL" b="0" i="0" u="none" strike="noStrike" kern="1200" cap="none" spc="0" normalizeH="0" baseline="0" noProof="0" dirty="0" err="1">
                <a:ln>
                  <a:noFill/>
                </a:ln>
                <a:solidFill>
                  <a:srgbClr val="D5D5D5">
                    <a:lumMod val="10000"/>
                  </a:srgbClr>
                </a:solidFill>
                <a:effectLst/>
                <a:uLnTx/>
                <a:uFill>
                  <a:solidFill>
                    <a:srgbClr val="0042AA"/>
                  </a:solidFill>
                </a:uFill>
                <a:latin typeface="Calibri" panose="020F0502020204030204"/>
                <a:ea typeface="+mn-ea"/>
                <a:cs typeface="+mn-cs"/>
                <a:sym typeface="Minion Pro"/>
              </a:rPr>
              <a:t>organisational</a:t>
            </a:r>
            <a:r>
              <a:rPr kumimoji="0" lang="nl-NL" b="0" i="0" u="none" strike="noStrike" kern="1200" cap="none" spc="0" normalizeH="0" baseline="0" noProof="0" dirty="0">
                <a:ln>
                  <a:noFill/>
                </a:ln>
                <a:solidFill>
                  <a:srgbClr val="D5D5D5">
                    <a:lumMod val="10000"/>
                  </a:srgbClr>
                </a:solidFill>
                <a:effectLst/>
                <a:uLnTx/>
                <a:uFill>
                  <a:solidFill>
                    <a:srgbClr val="0042AA"/>
                  </a:solidFill>
                </a:uFill>
                <a:latin typeface="Calibri" panose="020F0502020204030204"/>
                <a:ea typeface="+mn-ea"/>
                <a:cs typeface="+mn-cs"/>
                <a:sym typeface="Minion Pro"/>
              </a:rPr>
              <a:t> </a:t>
            </a:r>
            <a:r>
              <a:rPr kumimoji="0" lang="nl-NL" b="0" i="0" u="none" strike="noStrike" kern="1200" cap="none" spc="0" normalizeH="0" baseline="0" noProof="0" dirty="0" err="1">
                <a:ln>
                  <a:noFill/>
                </a:ln>
                <a:solidFill>
                  <a:srgbClr val="D5D5D5">
                    <a:lumMod val="10000"/>
                  </a:srgbClr>
                </a:solidFill>
                <a:effectLst/>
                <a:uLnTx/>
                <a:uFill>
                  <a:solidFill>
                    <a:srgbClr val="0042AA"/>
                  </a:solidFill>
                </a:uFill>
                <a:latin typeface="Calibri" panose="020F0502020204030204"/>
                <a:ea typeface="+mn-ea"/>
                <a:cs typeface="+mn-cs"/>
                <a:sym typeface="Minion Pro"/>
              </a:rPr>
              <a:t>aspects</a:t>
            </a:r>
            <a:endParaRPr kumimoji="0" lang="nl-NL" b="0" i="0" u="none" strike="noStrike" kern="1200" cap="none" spc="0" normalizeH="0" baseline="0" noProof="0" dirty="0">
              <a:ln>
                <a:noFill/>
              </a:ln>
              <a:solidFill>
                <a:srgbClr val="D5D5D5">
                  <a:lumMod val="10000"/>
                </a:srgbClr>
              </a:solidFill>
              <a:effectLst/>
              <a:uLnTx/>
              <a:uFill>
                <a:solidFill>
                  <a:srgbClr val="0042AA"/>
                </a:solidFill>
              </a:uFill>
              <a:latin typeface="Calibri" panose="020F0502020204030204"/>
              <a:ea typeface="+mn-ea"/>
              <a:cs typeface="+mn-cs"/>
              <a:sym typeface="Minion Pro"/>
            </a:endParaRPr>
          </a:p>
          <a:p>
            <a:pPr marL="519691" marR="57799" lvl="0" indent="-479051" algn="l" defTabSz="914400" rtl="0" eaLnBrk="1" fontAlgn="auto" latinLnBrk="0" hangingPunct="1">
              <a:lnSpc>
                <a:spcPts val="1620"/>
              </a:lnSpc>
              <a:spcBef>
                <a:spcPts val="1000"/>
              </a:spcBef>
              <a:spcAft>
                <a:spcPts val="500"/>
              </a:spcAft>
              <a:buClr>
                <a:srgbClr val="008B9F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endParaRPr kumimoji="0" lang="nl-NL" b="0" i="0" u="none" strike="noStrike" kern="1200" cap="none" spc="0" normalizeH="0" baseline="0" noProof="0" dirty="0">
              <a:ln>
                <a:noFill/>
              </a:ln>
              <a:solidFill>
                <a:srgbClr val="D5D5D5">
                  <a:lumMod val="10000"/>
                </a:srgbClr>
              </a:solidFill>
              <a:effectLst/>
              <a:uLnTx/>
              <a:uFill>
                <a:solidFill>
                  <a:srgbClr val="0042AA"/>
                </a:solidFill>
              </a:uFill>
              <a:latin typeface="Calibri" panose="020F0502020204030204"/>
              <a:ea typeface="+mn-ea"/>
              <a:cs typeface="+mn-cs"/>
              <a:sym typeface="Minion Pro"/>
            </a:endParaRPr>
          </a:p>
          <a:p>
            <a:pPr marL="40640" marR="57799" lvl="0" indent="0" algn="l" defTabSz="914400" rtl="0" eaLnBrk="1" fontAlgn="auto" latinLnBrk="0" hangingPunct="1">
              <a:lnSpc>
                <a:spcPts val="1620"/>
              </a:lnSpc>
              <a:spcBef>
                <a:spcPts val="1000"/>
              </a:spcBef>
              <a:spcAft>
                <a:spcPts val="500"/>
              </a:spcAft>
              <a:buClr>
                <a:srgbClr val="008B9F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kumimoji="0" lang="nl-NL" b="1" i="0" u="none" strike="noStrike" kern="0" cap="none" spc="0" normalizeH="0" baseline="0" noProof="0" dirty="0">
                <a:ln>
                  <a:noFill/>
                </a:ln>
                <a:solidFill>
                  <a:srgbClr val="D5D5D5">
                    <a:lumMod val="10000"/>
                  </a:srgbClr>
                </a:solidFill>
                <a:effectLst/>
                <a:uLnTx/>
                <a:uFill>
                  <a:solidFill>
                    <a:srgbClr val="0042AA"/>
                  </a:solidFill>
                </a:uFill>
                <a:latin typeface="Calibri" panose="020F0502020204030204"/>
                <a:ea typeface="+mn-ea"/>
                <a:cs typeface="+mn-cs"/>
                <a:sym typeface="Minion Pro"/>
              </a:rPr>
              <a:t>Exchange </a:t>
            </a:r>
            <a:r>
              <a:rPr kumimoji="0" lang="nl-NL" b="1" i="0" u="none" strike="noStrike" kern="0" cap="none" spc="0" normalizeH="0" baseline="0" noProof="0" dirty="0" err="1">
                <a:ln>
                  <a:noFill/>
                </a:ln>
                <a:solidFill>
                  <a:srgbClr val="D5D5D5">
                    <a:lumMod val="10000"/>
                  </a:srgbClr>
                </a:solidFill>
                <a:effectLst/>
                <a:uLnTx/>
                <a:uFill>
                  <a:solidFill>
                    <a:srgbClr val="0042AA"/>
                  </a:solidFill>
                </a:uFill>
                <a:latin typeface="Calibri" panose="020F0502020204030204"/>
                <a:ea typeface="+mn-ea"/>
                <a:cs typeface="+mn-cs"/>
                <a:sym typeface="Minion Pro"/>
              </a:rPr>
              <a:t>with</a:t>
            </a:r>
            <a:r>
              <a:rPr kumimoji="0" lang="nl-NL" b="1" i="0" u="none" strike="noStrike" kern="0" cap="none" spc="0" normalizeH="0" baseline="0" noProof="0" dirty="0">
                <a:ln>
                  <a:noFill/>
                </a:ln>
                <a:solidFill>
                  <a:srgbClr val="D5D5D5">
                    <a:lumMod val="10000"/>
                  </a:srgbClr>
                </a:solidFill>
                <a:effectLst/>
                <a:uLnTx/>
                <a:uFill>
                  <a:solidFill>
                    <a:srgbClr val="0042AA"/>
                  </a:solidFill>
                </a:uFill>
                <a:latin typeface="Calibri" panose="020F0502020204030204"/>
                <a:ea typeface="+mn-ea"/>
                <a:cs typeface="+mn-cs"/>
                <a:sym typeface="Minion Pro"/>
              </a:rPr>
              <a:t> </a:t>
            </a:r>
            <a:r>
              <a:rPr kumimoji="0" lang="nl-NL" b="1" i="0" u="none" strike="noStrike" kern="0" cap="none" spc="0" normalizeH="0" baseline="0" noProof="0" dirty="0" err="1">
                <a:ln>
                  <a:noFill/>
                </a:ln>
                <a:solidFill>
                  <a:srgbClr val="D5D5D5">
                    <a:lumMod val="10000"/>
                  </a:srgbClr>
                </a:solidFill>
                <a:effectLst/>
                <a:uLnTx/>
                <a:uFill>
                  <a:solidFill>
                    <a:srgbClr val="0042AA"/>
                  </a:solidFill>
                </a:uFill>
                <a:latin typeface="Calibri" panose="020F0502020204030204"/>
                <a:ea typeface="+mn-ea"/>
                <a:cs typeface="+mn-cs"/>
                <a:sym typeface="Minion Pro"/>
              </a:rPr>
              <a:t>other</a:t>
            </a:r>
            <a:r>
              <a:rPr kumimoji="0" lang="nl-NL" b="1" i="0" u="none" strike="noStrike" kern="0" cap="none" spc="0" normalizeH="0" baseline="0" noProof="0" dirty="0">
                <a:ln>
                  <a:noFill/>
                </a:ln>
                <a:solidFill>
                  <a:srgbClr val="D5D5D5">
                    <a:lumMod val="10000"/>
                  </a:srgbClr>
                </a:solidFill>
                <a:effectLst/>
                <a:uLnTx/>
                <a:uFill>
                  <a:solidFill>
                    <a:srgbClr val="0042AA"/>
                  </a:solidFill>
                </a:uFill>
                <a:latin typeface="Calibri" panose="020F0502020204030204"/>
                <a:ea typeface="+mn-ea"/>
                <a:cs typeface="+mn-cs"/>
                <a:sym typeface="Minion Pro"/>
              </a:rPr>
              <a:t> ET PP </a:t>
            </a:r>
            <a:r>
              <a:rPr kumimoji="0" lang="nl-NL" b="1" i="0" u="none" strike="noStrike" kern="0" cap="none" spc="0" normalizeH="0" baseline="0" noProof="0" dirty="0" err="1">
                <a:ln>
                  <a:noFill/>
                </a:ln>
                <a:solidFill>
                  <a:srgbClr val="D5D5D5">
                    <a:lumMod val="10000"/>
                  </a:srgbClr>
                </a:solidFill>
                <a:effectLst/>
                <a:uLnTx/>
                <a:uFill>
                  <a:solidFill>
                    <a:srgbClr val="0042AA"/>
                  </a:solidFill>
                </a:uFill>
                <a:latin typeface="Calibri" panose="020F0502020204030204"/>
                <a:ea typeface="+mn-ea"/>
                <a:cs typeface="+mn-cs"/>
                <a:sym typeface="Minion Pro"/>
              </a:rPr>
              <a:t>workpackages</a:t>
            </a:r>
            <a:r>
              <a:rPr kumimoji="0" lang="nl-NL" b="1" i="0" u="none" strike="noStrike" kern="0" cap="none" spc="0" normalizeH="0" baseline="0" noProof="0" dirty="0">
                <a:ln>
                  <a:noFill/>
                </a:ln>
                <a:solidFill>
                  <a:srgbClr val="D5D5D5">
                    <a:lumMod val="10000"/>
                  </a:srgbClr>
                </a:solidFill>
                <a:effectLst/>
                <a:uLnTx/>
                <a:uFill>
                  <a:solidFill>
                    <a:srgbClr val="0042AA"/>
                  </a:solidFill>
                </a:uFill>
                <a:latin typeface="Calibri" panose="020F0502020204030204"/>
                <a:ea typeface="+mn-ea"/>
                <a:cs typeface="+mn-cs"/>
                <a:sym typeface="Minion Pro"/>
              </a:rPr>
              <a:t>:</a:t>
            </a:r>
          </a:p>
          <a:p>
            <a:pPr marL="519691" marR="57799" lvl="0" indent="-479051" algn="l" defTabSz="914400" rtl="0" eaLnBrk="1" fontAlgn="auto" latinLnBrk="0" hangingPunct="1">
              <a:lnSpc>
                <a:spcPts val="1620"/>
              </a:lnSpc>
              <a:spcBef>
                <a:spcPts val="1000"/>
              </a:spcBef>
              <a:spcAft>
                <a:spcPts val="500"/>
              </a:spcAft>
              <a:buClr>
                <a:srgbClr val="008B9F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b="0" i="0" u="none" strike="noStrike" kern="1200" cap="none" spc="0" normalizeH="0" baseline="0" noProof="0" dirty="0">
                <a:ln>
                  <a:noFill/>
                </a:ln>
                <a:solidFill>
                  <a:srgbClr val="D5D5D5">
                    <a:lumMod val="10000"/>
                  </a:srgbClr>
                </a:solidFill>
                <a:effectLst/>
                <a:uLnTx/>
                <a:uFill>
                  <a:solidFill>
                    <a:srgbClr val="0042AA"/>
                  </a:solidFill>
                </a:uFill>
                <a:latin typeface="Calibri" panose="020F0502020204030204"/>
                <a:ea typeface="+mn-ea"/>
                <a:cs typeface="+mn-cs"/>
                <a:sym typeface="Minion Pro"/>
              </a:rPr>
              <a:t>Input </a:t>
            </a:r>
            <a:r>
              <a:rPr kumimoji="0" lang="nl-NL" b="0" i="0" u="none" strike="noStrike" kern="1200" cap="none" spc="0" normalizeH="0" baseline="0" noProof="0" dirty="0" err="1">
                <a:ln>
                  <a:noFill/>
                </a:ln>
                <a:solidFill>
                  <a:srgbClr val="D5D5D5">
                    <a:lumMod val="10000"/>
                  </a:srgbClr>
                </a:solidFill>
                <a:effectLst/>
                <a:uLnTx/>
                <a:uFill>
                  <a:solidFill>
                    <a:srgbClr val="0042AA"/>
                  </a:solidFill>
                </a:uFill>
                <a:latin typeface="Calibri" panose="020F0502020204030204"/>
                <a:ea typeface="+mn-ea"/>
                <a:cs typeface="+mn-cs"/>
                <a:sym typeface="Minion Pro"/>
              </a:rPr>
              <a:t>for</a:t>
            </a:r>
            <a:r>
              <a:rPr kumimoji="0" lang="nl-NL" b="0" i="0" u="none" strike="noStrike" kern="1200" cap="none" spc="0" normalizeH="0" baseline="0" noProof="0" dirty="0">
                <a:ln>
                  <a:noFill/>
                </a:ln>
                <a:solidFill>
                  <a:srgbClr val="D5D5D5">
                    <a:lumMod val="10000"/>
                  </a:srgbClr>
                </a:solidFill>
                <a:effectLst/>
                <a:uLnTx/>
                <a:uFill>
                  <a:solidFill>
                    <a:srgbClr val="0042AA"/>
                  </a:solidFill>
                </a:uFill>
                <a:latin typeface="Calibri" panose="020F0502020204030204"/>
                <a:ea typeface="+mn-ea"/>
                <a:cs typeface="+mn-cs"/>
                <a:sym typeface="Minion Pro"/>
              </a:rPr>
              <a:t> </a:t>
            </a:r>
            <a:r>
              <a:rPr kumimoji="0" lang="nl-NL" b="0" i="0" u="none" strike="noStrike" kern="1200" cap="none" spc="0" normalizeH="0" baseline="0" noProof="0" dirty="0" err="1">
                <a:ln>
                  <a:noFill/>
                </a:ln>
                <a:solidFill>
                  <a:srgbClr val="D5D5D5">
                    <a:lumMod val="10000"/>
                  </a:srgbClr>
                </a:solidFill>
                <a:effectLst/>
                <a:uLnTx/>
                <a:uFill>
                  <a:solidFill>
                    <a:srgbClr val="0042AA"/>
                  </a:solidFill>
                </a:uFill>
                <a:latin typeface="Calibri" panose="020F0502020204030204"/>
                <a:ea typeface="+mn-ea"/>
                <a:cs typeface="+mn-cs"/>
                <a:sym typeface="Minion Pro"/>
              </a:rPr>
              <a:t>governance</a:t>
            </a:r>
            <a:r>
              <a:rPr kumimoji="0" lang="nl-NL" b="0" i="0" u="none" strike="noStrike" kern="1200" cap="none" spc="0" normalizeH="0" baseline="0" noProof="0" dirty="0">
                <a:ln>
                  <a:noFill/>
                </a:ln>
                <a:solidFill>
                  <a:srgbClr val="D5D5D5">
                    <a:lumMod val="10000"/>
                  </a:srgbClr>
                </a:solidFill>
                <a:effectLst/>
                <a:uLnTx/>
                <a:uFill>
                  <a:solidFill>
                    <a:srgbClr val="0042AA"/>
                  </a:solidFill>
                </a:uFill>
                <a:latin typeface="Calibri" panose="020F0502020204030204"/>
                <a:ea typeface="+mn-ea"/>
                <a:cs typeface="+mn-cs"/>
                <a:sym typeface="Minion Pro"/>
              </a:rPr>
              <a:t> </a:t>
            </a:r>
            <a:r>
              <a:rPr kumimoji="0" lang="nl-NL" b="0" i="0" u="none" strike="noStrike" kern="1200" cap="none" spc="0" normalizeH="0" baseline="0" noProof="0" dirty="0" err="1">
                <a:ln>
                  <a:noFill/>
                </a:ln>
                <a:solidFill>
                  <a:srgbClr val="D5D5D5">
                    <a:lumMod val="10000"/>
                  </a:srgbClr>
                </a:solidFill>
                <a:effectLst/>
                <a:uLnTx/>
                <a:uFill>
                  <a:solidFill>
                    <a:srgbClr val="0042AA"/>
                  </a:solidFill>
                </a:uFill>
                <a:latin typeface="Calibri" panose="020F0502020204030204"/>
                <a:ea typeface="+mn-ea"/>
                <a:cs typeface="+mn-cs"/>
                <a:sym typeface="Minion Pro"/>
              </a:rPr>
              <a:t>requirements</a:t>
            </a:r>
            <a:r>
              <a:rPr kumimoji="0" lang="nl-NL" b="0" i="0" u="none" strike="noStrike" kern="1200" cap="none" spc="0" normalizeH="0" baseline="0" noProof="0" dirty="0">
                <a:ln>
                  <a:noFill/>
                </a:ln>
                <a:solidFill>
                  <a:srgbClr val="D5D5D5">
                    <a:lumMod val="10000"/>
                  </a:srgbClr>
                </a:solidFill>
                <a:effectLst/>
                <a:uLnTx/>
                <a:uFill>
                  <a:solidFill>
                    <a:srgbClr val="0042AA"/>
                  </a:solidFill>
                </a:uFill>
                <a:latin typeface="Calibri" panose="020F0502020204030204"/>
                <a:ea typeface="+mn-ea"/>
                <a:cs typeface="+mn-cs"/>
                <a:sym typeface="Minion Pro"/>
              </a:rPr>
              <a:t> </a:t>
            </a:r>
          </a:p>
          <a:p>
            <a:pPr marL="519691" marR="57799" lvl="0" indent="-479051" algn="l" defTabSz="914400" rtl="0" eaLnBrk="1" fontAlgn="auto" latinLnBrk="0" hangingPunct="1">
              <a:lnSpc>
                <a:spcPts val="1620"/>
              </a:lnSpc>
              <a:spcBef>
                <a:spcPts val="1000"/>
              </a:spcBef>
              <a:spcAft>
                <a:spcPts val="500"/>
              </a:spcAft>
              <a:buClr>
                <a:srgbClr val="008B9F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b="0" i="0" u="none" strike="noStrike" kern="1200" cap="none" spc="0" normalizeH="0" baseline="0" noProof="0" dirty="0">
                <a:ln>
                  <a:noFill/>
                </a:ln>
                <a:solidFill>
                  <a:srgbClr val="D5D5D5">
                    <a:lumMod val="10000"/>
                  </a:srgbClr>
                </a:solidFill>
                <a:effectLst/>
                <a:uLnTx/>
                <a:uFill>
                  <a:solidFill>
                    <a:srgbClr val="0042AA"/>
                  </a:solidFill>
                </a:uFill>
                <a:latin typeface="Calibri" panose="020F0502020204030204"/>
                <a:ea typeface="+mn-ea"/>
                <a:cs typeface="+mn-cs"/>
                <a:sym typeface="Minion Pro"/>
              </a:rPr>
              <a:t>WP3, WP7, WP5: e.g. </a:t>
            </a:r>
            <a:r>
              <a:rPr kumimoji="0" lang="nl-NL" b="0" i="0" u="none" strike="noStrike" kern="1200" cap="none" spc="0" normalizeH="0" baseline="0" noProof="0" dirty="0" err="1">
                <a:ln>
                  <a:noFill/>
                </a:ln>
                <a:solidFill>
                  <a:srgbClr val="D5D5D5">
                    <a:lumMod val="10000"/>
                  </a:srgbClr>
                </a:solidFill>
                <a:effectLst/>
                <a:uLnTx/>
                <a:uFill>
                  <a:solidFill>
                    <a:srgbClr val="0042AA"/>
                  </a:solidFill>
                </a:uFill>
                <a:latin typeface="Calibri" panose="020F0502020204030204"/>
                <a:ea typeface="+mn-ea"/>
                <a:cs typeface="+mn-cs"/>
                <a:sym typeface="Minion Pro"/>
              </a:rPr>
              <a:t>balanced</a:t>
            </a:r>
            <a:r>
              <a:rPr kumimoji="0" lang="nl-NL" b="0" i="0" u="none" strike="noStrike" kern="1200" cap="none" spc="0" normalizeH="0" baseline="0" noProof="0" dirty="0">
                <a:ln>
                  <a:noFill/>
                </a:ln>
                <a:solidFill>
                  <a:srgbClr val="D5D5D5">
                    <a:lumMod val="10000"/>
                  </a:srgbClr>
                </a:solidFill>
                <a:effectLst/>
                <a:uLnTx/>
                <a:uFill>
                  <a:solidFill>
                    <a:srgbClr val="0042AA"/>
                  </a:solidFill>
                </a:uFill>
                <a:latin typeface="Calibri" panose="020F0502020204030204"/>
                <a:ea typeface="+mn-ea"/>
                <a:cs typeface="+mn-cs"/>
                <a:sym typeface="Minion Pro"/>
              </a:rPr>
              <a:t> return on investment, </a:t>
            </a:r>
            <a:r>
              <a:rPr kumimoji="0" lang="nl-NL" b="0" i="0" u="none" strike="noStrike" kern="1200" cap="none" spc="0" normalizeH="0" baseline="0" noProof="0" dirty="0" err="1">
                <a:ln>
                  <a:noFill/>
                </a:ln>
                <a:solidFill>
                  <a:srgbClr val="D5D5D5">
                    <a:lumMod val="10000"/>
                  </a:srgbClr>
                </a:solidFill>
                <a:effectLst/>
                <a:uLnTx/>
                <a:uFill>
                  <a:solidFill>
                    <a:srgbClr val="0042AA"/>
                  </a:solidFill>
                </a:uFill>
                <a:latin typeface="Calibri" panose="020F0502020204030204"/>
                <a:ea typeface="+mn-ea"/>
                <a:cs typeface="+mn-cs"/>
                <a:sym typeface="Minion Pro"/>
              </a:rPr>
              <a:t>procurement</a:t>
            </a:r>
            <a:r>
              <a:rPr kumimoji="0" lang="nl-NL" b="0" i="0" u="none" strike="noStrike" kern="1200" cap="none" spc="0" normalizeH="0" baseline="0" noProof="0" dirty="0">
                <a:ln>
                  <a:noFill/>
                </a:ln>
                <a:solidFill>
                  <a:srgbClr val="D5D5D5">
                    <a:lumMod val="10000"/>
                  </a:srgbClr>
                </a:solidFill>
                <a:effectLst/>
                <a:uLnTx/>
                <a:uFill>
                  <a:solidFill>
                    <a:srgbClr val="0042AA"/>
                  </a:solidFill>
                </a:uFill>
                <a:latin typeface="Calibri" panose="020F0502020204030204"/>
                <a:ea typeface="+mn-ea"/>
                <a:cs typeface="+mn-cs"/>
                <a:sym typeface="Minion Pro"/>
              </a:rPr>
              <a:t>, </a:t>
            </a:r>
            <a:r>
              <a:rPr kumimoji="0" lang="nl-NL" b="0" i="0" u="none" strike="noStrike" kern="1200" cap="none" spc="0" normalizeH="0" baseline="0" noProof="0" dirty="0" err="1">
                <a:ln>
                  <a:noFill/>
                </a:ln>
                <a:solidFill>
                  <a:srgbClr val="D5D5D5">
                    <a:lumMod val="10000"/>
                  </a:srgbClr>
                </a:solidFill>
                <a:effectLst/>
                <a:uLnTx/>
                <a:uFill>
                  <a:solidFill>
                    <a:srgbClr val="0042AA"/>
                  </a:solidFill>
                </a:uFill>
                <a:latin typeface="Calibri" panose="020F0502020204030204"/>
                <a:ea typeface="+mn-ea"/>
                <a:cs typeface="+mn-cs"/>
                <a:sym typeface="Minion Pro"/>
              </a:rPr>
              <a:t>beneficial</a:t>
            </a:r>
            <a:r>
              <a:rPr kumimoji="0" lang="nl-NL" b="0" i="0" u="none" strike="noStrike" kern="1200" cap="none" spc="0" normalizeH="0" baseline="0" noProof="0" dirty="0">
                <a:ln>
                  <a:noFill/>
                </a:ln>
                <a:solidFill>
                  <a:srgbClr val="D5D5D5">
                    <a:lumMod val="10000"/>
                  </a:srgbClr>
                </a:solidFill>
                <a:effectLst/>
                <a:uLnTx/>
                <a:uFill>
                  <a:solidFill>
                    <a:srgbClr val="0042AA"/>
                  </a:solidFill>
                </a:uFill>
                <a:latin typeface="Calibri" panose="020F0502020204030204"/>
                <a:ea typeface="+mn-ea"/>
                <a:cs typeface="+mn-cs"/>
                <a:sym typeface="Minion Pro"/>
              </a:rPr>
              <a:t> </a:t>
            </a:r>
            <a:r>
              <a:rPr kumimoji="0" lang="nl-NL" b="0" i="0" u="none" strike="noStrike" kern="1200" cap="none" spc="0" normalizeH="0" baseline="0" noProof="0" dirty="0" err="1">
                <a:ln>
                  <a:noFill/>
                </a:ln>
                <a:solidFill>
                  <a:srgbClr val="D5D5D5">
                    <a:lumMod val="10000"/>
                  </a:srgbClr>
                </a:solidFill>
                <a:effectLst/>
                <a:uLnTx/>
                <a:uFill>
                  <a:solidFill>
                    <a:srgbClr val="0042AA"/>
                  </a:solidFill>
                </a:uFill>
                <a:latin typeface="Calibri" panose="020F0502020204030204"/>
                <a:ea typeface="+mn-ea"/>
                <a:cs typeface="+mn-cs"/>
                <a:sym typeface="Minion Pro"/>
              </a:rPr>
              <a:t>tax</a:t>
            </a:r>
            <a:r>
              <a:rPr kumimoji="0" lang="nl-NL" b="0" i="0" u="none" strike="noStrike" kern="1200" cap="none" spc="0" normalizeH="0" baseline="0" noProof="0" dirty="0">
                <a:ln>
                  <a:noFill/>
                </a:ln>
                <a:solidFill>
                  <a:srgbClr val="D5D5D5">
                    <a:lumMod val="10000"/>
                  </a:srgbClr>
                </a:solidFill>
                <a:effectLst/>
                <a:uLnTx/>
                <a:uFill>
                  <a:solidFill>
                    <a:srgbClr val="0042AA"/>
                  </a:solidFill>
                </a:uFill>
                <a:latin typeface="Calibri" panose="020F0502020204030204"/>
                <a:ea typeface="+mn-ea"/>
                <a:cs typeface="+mn-cs"/>
                <a:sym typeface="Minion Pro"/>
              </a:rPr>
              <a:t> regime, financial model</a:t>
            </a:r>
          </a:p>
        </p:txBody>
      </p:sp>
      <p:pic>
        <p:nvPicPr>
          <p:cNvPr id="83" name="Google Shape;83;p3" title="13_ET_horizontal-USE ONLY AS WEBSITE LOGO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70301" y="136530"/>
            <a:ext cx="3195075" cy="878325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3"/>
          <p:cNvSpPr txBox="1"/>
          <p:nvPr/>
        </p:nvSpPr>
        <p:spPr>
          <a:xfrm>
            <a:off x="883919" y="6444169"/>
            <a:ext cx="26517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</a:pPr>
            <a:r>
              <a:rPr lang="en-US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15/05/2025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5"/>
          <p:cNvSpPr txBox="1"/>
          <p:nvPr/>
        </p:nvSpPr>
        <p:spPr>
          <a:xfrm>
            <a:off x="4084319" y="6457701"/>
            <a:ext cx="4023362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</a:pPr>
            <a:r>
              <a:rPr lang="en-US" sz="1400" b="0" i="1" u="none" strike="noStrike" cap="none" dirty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Project: 101079696 — ET-PP, </a:t>
            </a:r>
            <a:r>
              <a:rPr lang="en-US" i="1" dirty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2nd</a:t>
            </a:r>
            <a:r>
              <a:rPr lang="en-US" sz="1400" b="0" i="1" u="none" strike="noStrike" cap="none" dirty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 review meeting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5"/>
          <p:cNvSpPr txBox="1">
            <a:spLocks noGrp="1"/>
          </p:cNvSpPr>
          <p:nvPr>
            <p:ph type="title"/>
          </p:nvPr>
        </p:nvSpPr>
        <p:spPr>
          <a:xfrm>
            <a:off x="166868" y="136525"/>
            <a:ext cx="8215132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</a:pPr>
            <a:r>
              <a:rPr lang="en-US" sz="3200" b="1" dirty="0">
                <a:solidFill>
                  <a:srgbClr val="1317F5"/>
                </a:solidFill>
              </a:rPr>
              <a:t>ET working assumptions</a:t>
            </a:r>
            <a:endParaRPr sz="3200" b="1" dirty="0">
              <a:solidFill>
                <a:srgbClr val="1317F5"/>
              </a:solidFill>
            </a:endParaRPr>
          </a:p>
        </p:txBody>
      </p:sp>
      <p:sp>
        <p:nvSpPr>
          <p:cNvPr id="100" name="Google Shape;100;p5"/>
          <p:cNvSpPr txBox="1"/>
          <p:nvPr/>
        </p:nvSpPr>
        <p:spPr>
          <a:xfrm>
            <a:off x="883919" y="6444169"/>
            <a:ext cx="26517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</a:pPr>
            <a:r>
              <a:rPr lang="en-US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15/05/2025</a:t>
            </a:r>
            <a:endParaRPr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5"/>
          <p:cNvSpPr txBox="1"/>
          <p:nvPr/>
        </p:nvSpPr>
        <p:spPr>
          <a:xfrm>
            <a:off x="609246" y="1819878"/>
            <a:ext cx="10051701" cy="29843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/>
            </a:pPr>
            <a:r>
              <a:rPr lang="nl-NL" sz="1600" b="1" dirty="0" err="1">
                <a:latin typeface="Calibri"/>
                <a:cs typeface="Calibri"/>
                <a:sym typeface="Calibri"/>
              </a:rPr>
              <a:t>Previously</a:t>
            </a:r>
            <a:r>
              <a:rPr lang="nl-NL" sz="1600" b="1" dirty="0">
                <a:latin typeface="Calibri"/>
                <a:cs typeface="Calibri"/>
                <a:sym typeface="Calibri"/>
              </a:rPr>
              <a:t> </a:t>
            </a:r>
            <a:r>
              <a:rPr kumimoji="0" lang="nl-NL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known</a:t>
            </a:r>
            <a:r>
              <a:rPr kumimoji="0" lang="nl-NL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 </a:t>
            </a:r>
            <a:r>
              <a:rPr kumimoji="0" lang="nl-NL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assumptions</a:t>
            </a:r>
            <a:r>
              <a:rPr kumimoji="0" lang="nl-NL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 </a:t>
            </a:r>
            <a:endParaRPr kumimoji="0" lang="nl-NL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/>
            </a:pPr>
            <a:r>
              <a:rPr kumimoji="0" lang="nl-NL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E.g. According </a:t>
            </a:r>
            <a:r>
              <a:rPr kumimoji="0" lang="nl-NL" sz="16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to</a:t>
            </a:r>
            <a:r>
              <a:rPr kumimoji="0" lang="nl-NL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 ESFRI </a:t>
            </a:r>
            <a:r>
              <a:rPr kumimoji="0" lang="nl-NL" sz="16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application</a:t>
            </a:r>
            <a:r>
              <a:rPr kumimoji="0" lang="nl-NL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 is ET a single site </a:t>
            </a:r>
            <a:r>
              <a:rPr kumimoji="0" lang="nl-NL" sz="16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observatory</a:t>
            </a:r>
            <a:r>
              <a:rPr kumimoji="0" lang="nl-NL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 </a:t>
            </a:r>
            <a:r>
              <a:rPr kumimoji="0" lang="nl-NL" sz="16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with</a:t>
            </a:r>
            <a:r>
              <a:rPr kumimoji="0" lang="nl-NL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 a </a:t>
            </a:r>
            <a:r>
              <a:rPr kumimoji="0" lang="nl-NL" sz="16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Headquarter</a:t>
            </a:r>
            <a:r>
              <a:rPr kumimoji="0" lang="nl-NL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 and datacenter.</a:t>
            </a:r>
            <a:r>
              <a:rPr lang="en-US" sz="1600" b="1" dirty="0">
                <a:solidFill>
                  <a:srgbClr val="FFFFFF">
                    <a:lumMod val="50000"/>
                  </a:srgbClr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Calibri"/>
              </a:rPr>
              <a:t>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cs typeface="Times New Roman" panose="02020603050405020304" pitchFamily="18" charset="0"/>
                <a:sym typeface="Calibri"/>
              </a:rPr>
              <a:t>However, multiple site configurations are being discussed within the ET </a:t>
            </a:r>
            <a:r>
              <a:rPr kumimoji="0" lang="en-US" sz="16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cs typeface="Times New Roman" panose="02020603050405020304" pitchFamily="18" charset="0"/>
                <a:sym typeface="Calibri"/>
              </a:rPr>
              <a:t>organisation</a:t>
            </a:r>
            <a:r>
              <a:rPr lang="nl-NL" sz="1600" dirty="0">
                <a:solidFill>
                  <a:schemeClr val="tx1"/>
                </a:solidFill>
                <a:latin typeface="Calibri"/>
                <a:cs typeface="Calibri"/>
                <a:sym typeface="Calibri"/>
              </a:rPr>
              <a:t> and ET </a:t>
            </a:r>
            <a:r>
              <a:rPr lang="nl-NL" sz="1600" dirty="0" err="1">
                <a:solidFill>
                  <a:schemeClr val="tx1"/>
                </a:solidFill>
                <a:latin typeface="Calibri"/>
                <a:cs typeface="Calibri"/>
                <a:sym typeface="Calibri"/>
              </a:rPr>
              <a:t>Collaboration</a:t>
            </a:r>
            <a:r>
              <a:rPr lang="nl-NL" sz="1600" dirty="0">
                <a:solidFill>
                  <a:schemeClr val="tx1"/>
                </a:solidFill>
                <a:latin typeface="Calibri"/>
                <a:cs typeface="Calibri"/>
                <a:sym typeface="Calibri"/>
              </a:rPr>
              <a:t>.</a:t>
            </a:r>
            <a:endParaRPr kumimoji="0" lang="nl-NL" sz="1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endParaRPr kumimoji="0" lang="nl-NL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nl-NL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Parallel </a:t>
            </a:r>
            <a:r>
              <a:rPr kumimoji="0" lang="nl-NL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developments</a:t>
            </a:r>
            <a:r>
              <a:rPr kumimoji="0" lang="nl-NL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 </a:t>
            </a:r>
            <a:r>
              <a:rPr kumimoji="0" lang="nl-NL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in </a:t>
            </a:r>
            <a:r>
              <a:rPr kumimoji="0" lang="nl-NL" sz="16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the</a:t>
            </a:r>
            <a:r>
              <a:rPr kumimoji="0" lang="nl-NL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 ET project of </a:t>
            </a:r>
            <a:r>
              <a:rPr kumimoji="0" lang="nl-NL" sz="16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the</a:t>
            </a:r>
            <a:r>
              <a:rPr kumimoji="0" lang="nl-NL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 </a:t>
            </a:r>
            <a:r>
              <a:rPr kumimoji="0" lang="nl-NL" sz="16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future</a:t>
            </a:r>
            <a:r>
              <a:rPr kumimoji="0" lang="nl-NL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 ET </a:t>
            </a:r>
            <a:r>
              <a:rPr kumimoji="0" lang="nl-NL" sz="16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organisation</a:t>
            </a:r>
            <a:r>
              <a:rPr kumimoji="0" lang="nl-NL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: instrument-design, </a:t>
            </a:r>
            <a:r>
              <a:rPr kumimoji="0" lang="nl-NL" sz="16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procurement</a:t>
            </a:r>
            <a:r>
              <a:rPr kumimoji="0" lang="nl-NL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 model, financial model, HR model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Calibri"/>
              </a:rPr>
              <a:t>Later on: possible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Calibri"/>
              </a:rPr>
              <a:t>revision or </a:t>
            </a:r>
            <a:r>
              <a:rPr kumimoji="0" 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Calibri"/>
              </a:rPr>
              <a:t>adjustement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Calibri"/>
              </a:rPr>
              <a:t> of assu</a:t>
            </a:r>
            <a:r>
              <a:rPr kumimoji="0" lang="en-US" sz="1600" b="1" i="0" u="none" strike="noStrike" kern="0" cap="none" spc="-1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Calibri"/>
              </a:rPr>
              <a:t>m</a:t>
            </a:r>
            <a:r>
              <a:rPr kumimoji="0" lang="en-US" sz="1600" b="1" i="0" u="none" strike="noStrike" kern="0" cap="none" spc="-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Calibri"/>
              </a:rPr>
              <a:t>p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Calibri"/>
              </a:rPr>
              <a:t>tions 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Calibri"/>
              </a:rPr>
              <a:t>This </a:t>
            </a:r>
            <a:r>
              <a:rPr kumimoji="0" lang="en-US" sz="1600" b="0" i="0" u="none" strike="noStrike" kern="0" cap="none" spc="-1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Calibri"/>
              </a:rPr>
              <a:t>m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Calibri"/>
              </a:rPr>
              <a:t>ight have an i</a:t>
            </a:r>
            <a:r>
              <a:rPr kumimoji="0" lang="en-US" sz="1600" b="0" i="0" u="none" strike="noStrike" kern="0" cap="none" spc="-1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Calibri"/>
              </a:rPr>
              <a:t>m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Calibri"/>
              </a:rPr>
              <a:t>pact on the preferred legal model preferred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Legal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cs typeface="Times New Roman" panose="02020603050405020304" pitchFamily="18" charset="0"/>
                <a:sym typeface="Calibri"/>
              </a:rPr>
              <a:t>Structure follows function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/>
            </a:pP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Times New Roman" panose="02020603050405020304" pitchFamily="18" charset="0"/>
              <a:sym typeface="Calibri"/>
            </a:endParaRPr>
          </a:p>
        </p:txBody>
      </p:sp>
      <p:pic>
        <p:nvPicPr>
          <p:cNvPr id="102" name="Google Shape;102;p5" title="13_ET_horizontal-USE ONLY AS WEBSITE LOGO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70301" y="136530"/>
            <a:ext cx="3195075" cy="8783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58472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5"/>
          <p:cNvSpPr txBox="1"/>
          <p:nvPr/>
        </p:nvSpPr>
        <p:spPr>
          <a:xfrm>
            <a:off x="4084319" y="6457701"/>
            <a:ext cx="4023362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</a:pPr>
            <a:r>
              <a:rPr lang="en-US" sz="1400" b="0" i="1" u="none" strike="noStrike" cap="none" dirty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Project: 101079696 — ET-PP, </a:t>
            </a:r>
            <a:r>
              <a:rPr lang="en-US" i="1" dirty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2nd</a:t>
            </a:r>
            <a:r>
              <a:rPr lang="en-US" sz="1400" b="0" i="1" u="none" strike="noStrike" cap="none" dirty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 review meeting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5"/>
          <p:cNvSpPr txBox="1">
            <a:spLocks noGrp="1"/>
          </p:cNvSpPr>
          <p:nvPr>
            <p:ph type="title"/>
          </p:nvPr>
        </p:nvSpPr>
        <p:spPr>
          <a:xfrm>
            <a:off x="166868" y="136525"/>
            <a:ext cx="8215132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</a:pPr>
            <a:r>
              <a:rPr lang="en-US" sz="3200" b="1" i="0" u="none" strike="noStrike" cap="none" dirty="0">
                <a:solidFill>
                  <a:srgbClr val="1317F5"/>
                </a:solidFill>
                <a:latin typeface="Calibri"/>
                <a:ea typeface="Calibri"/>
                <a:cs typeface="Calibri"/>
                <a:sym typeface="Calibri"/>
              </a:rPr>
              <a:t>WP 2: Deliverables </a:t>
            </a:r>
            <a:endParaRPr sz="3200" b="1" dirty="0">
              <a:solidFill>
                <a:srgbClr val="1317F5"/>
              </a:solidFill>
            </a:endParaRPr>
          </a:p>
        </p:txBody>
      </p:sp>
      <p:sp>
        <p:nvSpPr>
          <p:cNvPr id="100" name="Google Shape;100;p5"/>
          <p:cNvSpPr txBox="1"/>
          <p:nvPr/>
        </p:nvSpPr>
        <p:spPr>
          <a:xfrm>
            <a:off x="883919" y="6444169"/>
            <a:ext cx="26517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</a:pPr>
            <a:r>
              <a:rPr lang="en-US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15/05/2025</a:t>
            </a:r>
            <a:endParaRPr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5"/>
          <p:cNvSpPr txBox="1"/>
          <p:nvPr/>
        </p:nvSpPr>
        <p:spPr>
          <a:xfrm>
            <a:off x="609246" y="1819878"/>
            <a:ext cx="10051701" cy="47920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  <a:buSzPct val="100000"/>
              <a:buFont typeface="Wingdings" panose="05000000000000000000" pitchFamily="2" charset="2"/>
              <a:buChar char="ü"/>
              <a:tabLst/>
              <a:defRPr/>
            </a:pPr>
            <a:r>
              <a:rPr kumimoji="0" lang="nl-NL" sz="1600" b="1" i="1" u="none" strike="noStrike" kern="0" cap="none" spc="0" normalizeH="0" baseline="0" noProof="0" dirty="0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2.1.  Report </a:t>
            </a:r>
            <a:r>
              <a:rPr kumimoji="0" lang="nl-NL" sz="1600" b="1" i="1" u="none" strike="noStrike" kern="0" cap="none" spc="0" normalizeH="0" baseline="0" noProof="0" dirty="0" err="1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providing</a:t>
            </a:r>
            <a:r>
              <a:rPr kumimoji="0" lang="nl-NL" sz="1600" b="1" i="1" u="none" strike="noStrike" kern="0" cap="none" spc="0" normalizeH="0" baseline="0" noProof="0" dirty="0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 options </a:t>
            </a:r>
            <a:r>
              <a:rPr kumimoji="0" lang="nl-NL" sz="1600" b="1" i="1" u="none" strike="noStrike" kern="0" cap="none" spc="0" normalizeH="0" baseline="0" noProof="0" dirty="0" err="1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for</a:t>
            </a:r>
            <a:r>
              <a:rPr kumimoji="0" lang="nl-NL" sz="1600" b="1" i="1" u="none" strike="noStrike" kern="0" cap="none" spc="0" normalizeH="0" baseline="0" noProof="0" dirty="0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 a </a:t>
            </a:r>
            <a:r>
              <a:rPr kumimoji="0" lang="nl-NL" sz="1600" b="1" i="1" u="none" strike="noStrike" kern="0" cap="none" spc="0" normalizeH="0" baseline="0" noProof="0" dirty="0" err="1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legal</a:t>
            </a:r>
            <a:r>
              <a:rPr kumimoji="0" lang="nl-NL" sz="1600" b="1" i="1" u="none" strike="noStrike" kern="0" cap="none" spc="0" normalizeH="0" baseline="0" noProof="0" dirty="0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 </a:t>
            </a:r>
            <a:r>
              <a:rPr kumimoji="0" lang="nl-NL" sz="1600" b="1" i="1" u="none" strike="noStrike" kern="0" cap="none" spc="0" normalizeH="0" baseline="0" noProof="0" dirty="0" err="1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entity</a:t>
            </a:r>
            <a:r>
              <a:rPr kumimoji="0" lang="nl-NL" sz="1600" b="1" i="1" u="none" strike="noStrike" kern="0" cap="none" spc="0" normalizeH="0" baseline="0" noProof="0" dirty="0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 (</a:t>
            </a:r>
            <a:r>
              <a:rPr kumimoji="0" lang="nl-NL" sz="1600" b="1" i="1" u="none" strike="noStrike" kern="0" cap="none" spc="0" normalizeH="0" baseline="0" noProof="0" dirty="0" err="1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October</a:t>
            </a:r>
            <a:r>
              <a:rPr kumimoji="0" lang="nl-NL" sz="1600" b="1" i="1" u="none" strike="noStrike" kern="0" cap="none" spc="0" normalizeH="0" baseline="0" noProof="0" dirty="0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 2023)</a:t>
            </a:r>
          </a:p>
          <a:p>
            <a:pPr marL="285750" marR="0" lvl="0" indent="-285750" algn="l" defTabSz="8255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1600" b="1" i="1" u="none" strike="noStrike" kern="0" cap="none" spc="0" normalizeH="0" baseline="0" noProof="0" dirty="0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2.2.  Minutes of meetings with involved Ministries (BGR) and EC (October 2023</a:t>
            </a:r>
            <a:r>
              <a:rPr kumimoji="0" lang="en-US" sz="1600" b="1" i="1" u="none" strike="noStrike" kern="0" cap="none" spc="0" normalizeH="0" baseline="0" noProof="0" dirty="0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Calibri"/>
                <a:cs typeface="Arial"/>
                <a:sym typeface="Wingdings" panose="05000000000000000000" pitchFamily="2" charset="2"/>
              </a:rPr>
              <a:t>)</a:t>
            </a:r>
            <a:r>
              <a:rPr kumimoji="0" lang="nl-NL" sz="1600" b="0" i="1" u="none" strike="noStrike" kern="0" cap="none" spc="0" normalizeH="0" baseline="0" noProof="0" dirty="0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t> </a:t>
            </a:r>
            <a:endParaRPr kumimoji="0" lang="nl-NL" sz="1600" b="0" i="1" u="none" strike="noStrike" kern="0" cap="none" spc="0" normalizeH="0" baseline="0" noProof="0" dirty="0">
              <a:ln>
                <a:noFill/>
              </a:ln>
              <a:solidFill>
                <a:srgbClr val="1317F5"/>
              </a:solidFill>
              <a:effectLst/>
              <a:uLnTx/>
              <a:uFillTx/>
              <a:latin typeface="Calibri"/>
              <a:cs typeface="Arial"/>
              <a:sym typeface="Arial"/>
            </a:endParaRPr>
          </a:p>
          <a:p>
            <a:pPr marL="285750" marR="0" lvl="0" indent="-285750" algn="l" defTabSz="8255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nl-NL" sz="1600" b="1" i="1" u="none" strike="noStrike" kern="0" cap="none" spc="0" normalizeH="0" baseline="0" noProof="0" dirty="0" err="1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t>Revised</a:t>
            </a:r>
            <a:r>
              <a:rPr kumimoji="0" lang="nl-NL" sz="1600" b="1" i="1" u="none" strike="noStrike" kern="0" cap="none" spc="0" normalizeH="0" baseline="0" noProof="0" dirty="0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t> Del 2.1. </a:t>
            </a:r>
            <a:r>
              <a:rPr kumimoji="0" lang="nl-NL" sz="1600" b="1" i="1" u="none" strike="noStrike" kern="0" cap="none" spc="0" normalizeH="0" baseline="0" noProof="0" dirty="0" err="1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t>Study</a:t>
            </a:r>
            <a:r>
              <a:rPr kumimoji="0" lang="nl-NL" sz="1600" b="1" i="1" u="none" strike="noStrike" kern="0" cap="none" spc="0" normalizeH="0" baseline="0" noProof="0" dirty="0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t> and analysis on </a:t>
            </a:r>
            <a:r>
              <a:rPr kumimoji="0" lang="nl-NL" sz="1600" b="1" i="1" u="none" strike="noStrike" kern="0" cap="none" spc="0" normalizeH="0" baseline="0" noProof="0" dirty="0" err="1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t>governance</a:t>
            </a:r>
            <a:r>
              <a:rPr kumimoji="0" lang="nl-NL" sz="1600" b="1" i="1" u="none" strike="noStrike" kern="0" cap="none" spc="0" normalizeH="0" baseline="0" noProof="0" dirty="0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t>: </a:t>
            </a:r>
            <a:r>
              <a:rPr kumimoji="0" lang="nl-NL" sz="1600" b="1" i="1" u="none" strike="noStrike" kern="0" cap="none" spc="0" normalizeH="0" baseline="0" noProof="0" dirty="0" err="1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t>Intermediate</a:t>
            </a:r>
            <a:r>
              <a:rPr kumimoji="0" lang="nl-NL" sz="1600" b="1" i="1" u="none" strike="noStrike" kern="0" cap="none" spc="0" normalizeH="0" baseline="0" noProof="0" dirty="0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t> paper (</a:t>
            </a:r>
            <a:r>
              <a:rPr kumimoji="0" lang="nl-NL" sz="1600" b="1" i="1" u="none" strike="noStrike" kern="0" cap="none" spc="0" normalizeH="0" baseline="0" noProof="0" dirty="0" err="1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t>March</a:t>
            </a:r>
            <a:r>
              <a:rPr kumimoji="0" lang="nl-NL" sz="1600" b="1" i="1" u="none" strike="noStrike" kern="0" cap="none" spc="0" normalizeH="0" baseline="0" noProof="0" dirty="0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t> 2024)</a:t>
            </a:r>
          </a:p>
          <a:p>
            <a:pPr lvl="1">
              <a:lnSpc>
                <a:spcPct val="90000"/>
              </a:lnSpc>
              <a:spcBef>
                <a:spcPts val="500"/>
              </a:spcBef>
              <a:buClrTx/>
              <a:defRPr/>
            </a:pPr>
            <a:r>
              <a:rPr kumimoji="0" lang="nl-NL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t>                                                                        </a:t>
            </a:r>
            <a:r>
              <a:rPr kumimoji="0" lang="nl-NL" sz="11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t>Responding</a:t>
            </a:r>
            <a:r>
              <a: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t> </a:t>
            </a:r>
            <a:r>
              <a:rPr kumimoji="0" lang="nl-NL" sz="11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t>to</a:t>
            </a:r>
            <a:r>
              <a: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t> </a:t>
            </a:r>
            <a:r>
              <a:rPr kumimoji="0" lang="nl-NL" sz="11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t>suggestions</a:t>
            </a:r>
            <a:r>
              <a: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t> of EC review</a:t>
            </a:r>
          </a:p>
          <a:p>
            <a:pPr marL="285750" indent="-285750">
              <a:lnSpc>
                <a:spcPct val="90000"/>
              </a:lnSpc>
              <a:spcBef>
                <a:spcPts val="500"/>
              </a:spcBef>
              <a:buClrTx/>
              <a:buFont typeface="Wingdings" panose="05000000000000000000" pitchFamily="2" charset="2"/>
              <a:buChar char="q"/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2.3. Legal documents and content for statutes (Q3 2025)</a:t>
            </a:r>
            <a:endParaRPr kumimoji="0" lang="nl-NL" sz="16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cs typeface="Calibri"/>
              <a:sym typeface="Wingdings" panose="05000000000000000000" pitchFamily="2" charset="2"/>
            </a:endParaRPr>
          </a:p>
          <a:p>
            <a:pPr marL="285750" indent="-285750">
              <a:lnSpc>
                <a:spcPct val="90000"/>
              </a:lnSpc>
              <a:spcBef>
                <a:spcPts val="500"/>
              </a:spcBef>
              <a:buClrTx/>
              <a:buFont typeface="Wingdings" panose="05000000000000000000" pitchFamily="2" charset="2"/>
              <a:buChar char="q"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2.4.  Roadmap to establish the legal entity (Q3 2026)</a:t>
            </a:r>
          </a:p>
          <a:p>
            <a:pPr>
              <a:lnSpc>
                <a:spcPct val="90000"/>
              </a:lnSpc>
              <a:spcBef>
                <a:spcPts val="500"/>
              </a:spcBef>
              <a:buClrTx/>
              <a:defRPr/>
            </a:pPr>
            <a:r>
              <a:rPr lang="en-US" sz="1600" dirty="0">
                <a:latin typeface="Calibri"/>
              </a:rPr>
              <a:t>---------------------------------------------------------------------------------------------------------------------------------------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Arial"/>
              <a:sym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2.3. Legal documents and content for statutes (Q3 2025)</a:t>
            </a:r>
            <a:r>
              <a:rPr kumimoji="0" lang="nl-NL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cs typeface="Calibri"/>
                <a:sym typeface="Wingdings" panose="05000000000000000000" pitchFamily="2" charset="2"/>
              </a:rPr>
              <a:t>, </a:t>
            </a:r>
            <a:r>
              <a:rPr kumimoji="0" lang="nl-NL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cs typeface="Calibri"/>
                <a:sym typeface="Wingdings" panose="05000000000000000000" pitchFamily="2" charset="2"/>
              </a:rPr>
              <a:t>request</a:t>
            </a:r>
            <a:r>
              <a:rPr kumimoji="0" lang="nl-NL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cs typeface="Calibri"/>
                <a:sym typeface="Wingdings" panose="05000000000000000000" pitchFamily="2" charset="2"/>
              </a:rPr>
              <a:t> </a:t>
            </a:r>
            <a:r>
              <a:rPr kumimoji="0" lang="nl-NL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cs typeface="Calibri"/>
                <a:sym typeface="Wingdings" panose="05000000000000000000" pitchFamily="2" charset="2"/>
              </a:rPr>
              <a:t>for</a:t>
            </a:r>
            <a:r>
              <a:rPr kumimoji="0" lang="nl-NL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cs typeface="Calibri"/>
                <a:sym typeface="Wingdings" panose="05000000000000000000" pitchFamily="2" charset="2"/>
              </a:rPr>
              <a:t> </a:t>
            </a:r>
            <a:r>
              <a:rPr kumimoji="0" lang="nl-NL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cs typeface="Calibri"/>
                <a:sym typeface="Wingdings" panose="05000000000000000000" pitchFamily="2" charset="2"/>
              </a:rPr>
              <a:t>amendment</a:t>
            </a:r>
            <a:endParaRPr kumimoji="0" lang="nl-NL" sz="1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Calibri"/>
              <a:sym typeface="Wingdings" panose="05000000000000000000" pitchFamily="2" charset="2"/>
            </a:endParaRPr>
          </a:p>
          <a:p>
            <a:pPr marL="45720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1600" b="0" i="1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10000"/>
                  </a:srgbClr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Wingdings" panose="05000000000000000000" pitchFamily="2" charset="2"/>
              </a:rPr>
              <a:t>Considerations</a:t>
            </a:r>
            <a:r>
              <a:rPr kumimoji="0" lang="nl-NL" sz="1600" b="0" i="1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10000"/>
                  </a:srgbClr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Wingdings" panose="05000000000000000000" pitchFamily="2" charset="2"/>
              </a:rPr>
              <a:t> </a:t>
            </a:r>
            <a:r>
              <a:rPr kumimoji="0" lang="nl-NL" sz="1600" b="0" i="1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10000"/>
                  </a:srgbClr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Wingdings" panose="05000000000000000000" pitchFamily="2" charset="2"/>
              </a:rPr>
              <a:t>for</a:t>
            </a:r>
            <a:r>
              <a:rPr kumimoji="0" lang="nl-NL" sz="1600" b="0" i="1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10000"/>
                  </a:srgbClr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Wingdings" panose="05000000000000000000" pitchFamily="2" charset="2"/>
              </a:rPr>
              <a:t> </a:t>
            </a:r>
            <a:r>
              <a:rPr kumimoji="0" lang="nl-NL" sz="1600" b="0" i="1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10000"/>
                  </a:srgbClr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Wingdings" panose="05000000000000000000" pitchFamily="2" charset="2"/>
              </a:rPr>
              <a:t>request</a:t>
            </a:r>
            <a:r>
              <a:rPr kumimoji="0" lang="nl-NL" sz="1600" b="0" i="1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10000"/>
                  </a:srgbClr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Wingdings" panose="05000000000000000000" pitchFamily="2" charset="2"/>
              </a:rPr>
              <a:t>:</a:t>
            </a:r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srgbClr val="44546A">
                  <a:lumMod val="10000"/>
                </a:srgbClr>
              </a:solidFill>
              <a:effectLst/>
              <a:uLnTx/>
              <a:uFillTx/>
              <a:latin typeface="Calibri"/>
              <a:ea typeface="+mn-ea"/>
              <a:cs typeface="Calibri"/>
              <a:sym typeface="Wingdings" panose="05000000000000000000" pitchFamily="2" charset="2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10000"/>
                  </a:srgbClr>
                </a:solidFill>
                <a:effectLst/>
                <a:uLnTx/>
                <a:uFillTx/>
                <a:latin typeface="Calibri"/>
                <a:cs typeface="Calibri"/>
                <a:sym typeface="Wingdings" panose="05000000000000000000" pitchFamily="2" charset="2"/>
              </a:rPr>
              <a:t>preliminary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10000"/>
                  </a:srgbClr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Wingdings" panose="05000000000000000000" pitchFamily="2" charset="2"/>
              </a:rPr>
              <a:t> state of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10000"/>
                  </a:srgbClr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Wingdings" panose="05000000000000000000" pitchFamily="2" charset="2"/>
              </a:rPr>
              <a:t>discussion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10000"/>
                  </a:srgbClr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Wingdings" panose="05000000000000000000" pitchFamily="2" charset="2"/>
              </a:rPr>
              <a:t> in BGR  consensus on a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10000"/>
                  </a:srgbClr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Wingdings" panose="05000000000000000000" pitchFamily="2" charset="2"/>
              </a:rPr>
              <a:t>preferred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10000"/>
                  </a:srgbClr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Wingdings" panose="05000000000000000000" pitchFamily="2" charset="2"/>
              </a:rPr>
              <a:t>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10000"/>
                  </a:srgbClr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Wingdings" panose="05000000000000000000" pitchFamily="2" charset="2"/>
              </a:rPr>
              <a:t>legal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10000"/>
                  </a:srgbClr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Wingdings" panose="05000000000000000000" pitchFamily="2" charset="2"/>
              </a:rPr>
              <a:t>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10000"/>
                  </a:srgbClr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Wingdings" panose="05000000000000000000" pitchFamily="2" charset="2"/>
              </a:rPr>
              <a:t>framework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10000"/>
                  </a:srgbClr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Wingdings" panose="05000000000000000000" pitchFamily="2" charset="2"/>
              </a:rPr>
              <a:t>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10000"/>
                  </a:srgbClr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Wingdings" panose="05000000000000000000" pitchFamily="2" charset="2"/>
              </a:rPr>
              <a:t>not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10000"/>
                  </a:srgbClr>
                </a:solidFill>
                <a:effectLst/>
                <a:uLnTx/>
                <a:uFillTx/>
                <a:latin typeface="Calibri"/>
                <a:cs typeface="Calibri"/>
                <a:sym typeface="Wingdings" panose="05000000000000000000" pitchFamily="2" charset="2"/>
              </a:rPr>
              <a:t>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10000"/>
                  </a:srgbClr>
                </a:solidFill>
                <a:effectLst/>
                <a:uLnTx/>
                <a:uFillTx/>
                <a:latin typeface="Calibri"/>
                <a:cs typeface="Calibri"/>
                <a:sym typeface="Wingdings" panose="05000000000000000000" pitchFamily="2" charset="2"/>
              </a:rPr>
              <a:t>before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10000"/>
                  </a:srgbClr>
                </a:solidFill>
                <a:effectLst/>
                <a:uLnTx/>
                <a:uFillTx/>
                <a:latin typeface="Calibri"/>
                <a:cs typeface="Calibri"/>
                <a:sym typeface="Wingdings" panose="05000000000000000000" pitchFamily="2" charset="2"/>
              </a:rPr>
              <a:t> Q2 25</a:t>
            </a:r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srgbClr val="44546A">
                  <a:lumMod val="10000"/>
                </a:srgbClr>
              </a:solidFill>
              <a:effectLst/>
              <a:uLnTx/>
              <a:uFillTx/>
              <a:latin typeface="Calibri"/>
              <a:ea typeface="+mn-ea"/>
              <a:cs typeface="Calibri"/>
              <a:sym typeface="Wingdings" panose="05000000000000000000" pitchFamily="2" charset="2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10000"/>
                  </a:srgbClr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Wingdings" panose="05000000000000000000" pitchFamily="2" charset="2"/>
              </a:rPr>
              <a:t>experience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10000"/>
                  </a:srgbClr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Wingdings" panose="05000000000000000000" pitchFamily="2" charset="2"/>
              </a:rPr>
              <a:t>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10000"/>
                  </a:srgbClr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Wingdings" panose="05000000000000000000" pitchFamily="2" charset="2"/>
              </a:rPr>
              <a:t>from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10000"/>
                  </a:srgbClr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Wingdings" panose="05000000000000000000" pitchFamily="2" charset="2"/>
              </a:rPr>
              <a:t>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10000"/>
                  </a:srgbClr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Wingdings" panose="05000000000000000000" pitchFamily="2" charset="2"/>
              </a:rPr>
              <a:t>other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10000"/>
                  </a:srgbClr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Wingdings" panose="05000000000000000000" pitchFamily="2" charset="2"/>
              </a:rPr>
              <a:t> large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10000"/>
                  </a:srgbClr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Wingdings" panose="05000000000000000000" pitchFamily="2" charset="2"/>
              </a:rPr>
              <a:t>scale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10000"/>
                  </a:srgbClr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Wingdings" panose="05000000000000000000" pitchFamily="2" charset="2"/>
              </a:rPr>
              <a:t> research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10000"/>
                  </a:srgbClr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Wingdings" panose="05000000000000000000" pitchFamily="2" charset="2"/>
              </a:rPr>
              <a:t>infrastructures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10000"/>
                  </a:srgbClr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Wingdings" panose="05000000000000000000" pitchFamily="2" charset="2"/>
              </a:rPr>
              <a:t>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10000"/>
                  </a:srgbClr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Wingdings" panose="05000000000000000000" pitchFamily="2" charset="2"/>
              </a:rPr>
              <a:t>with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10000"/>
                  </a:srgbClr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Wingdings" panose="05000000000000000000" pitchFamily="2" charset="2"/>
              </a:rPr>
              <a:t>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10000"/>
                  </a:srgbClr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Wingdings" panose="05000000000000000000" pitchFamily="2" charset="2"/>
              </a:rPr>
              <a:t>regard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10000"/>
                  </a:srgbClr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Wingdings" panose="05000000000000000000" pitchFamily="2" charset="2"/>
              </a:rPr>
              <a:t>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10000"/>
                  </a:srgbClr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Wingdings" panose="05000000000000000000" pitchFamily="2" charset="2"/>
              </a:rPr>
              <a:t>to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10000"/>
                  </a:srgbClr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Wingdings" panose="05000000000000000000" pitchFamily="2" charset="2"/>
              </a:rPr>
              <a:t>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10000"/>
                  </a:srgbClr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Wingdings" panose="05000000000000000000" pitchFamily="2" charset="2"/>
              </a:rPr>
              <a:t>the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10000"/>
                  </a:srgbClr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Wingdings" panose="05000000000000000000" pitchFamily="2" charset="2"/>
              </a:rPr>
              <a:t>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10000"/>
                  </a:srgbClr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Wingdings" panose="05000000000000000000" pitchFamily="2" charset="2"/>
              </a:rPr>
              <a:t>lenght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10000"/>
                  </a:srgbClr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Wingdings" panose="05000000000000000000" pitchFamily="2" charset="2"/>
              </a:rPr>
              <a:t> of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10000"/>
                  </a:srgbClr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Wingdings" panose="05000000000000000000" pitchFamily="2" charset="2"/>
              </a:rPr>
              <a:t>negotiation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10000"/>
                  </a:srgbClr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Wingdings" panose="05000000000000000000" pitchFamily="2" charset="2"/>
              </a:rPr>
              <a:t>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>
                    <a:lumMod val="10000"/>
                  </a:srgbClr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Wingdings" panose="05000000000000000000" pitchFamily="2" charset="2"/>
              </a:rPr>
              <a:t>process</a:t>
            </a:r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srgbClr val="44546A">
                  <a:lumMod val="10000"/>
                </a:srgbClr>
              </a:solidFill>
              <a:effectLst/>
              <a:uLnTx/>
              <a:uFillTx/>
              <a:latin typeface="Calibri"/>
              <a:ea typeface="+mn-ea"/>
              <a:cs typeface="Calibri"/>
              <a:sym typeface="Wingdings" panose="05000000000000000000" pitchFamily="2" charset="2"/>
            </a:endParaRPr>
          </a:p>
          <a:p>
            <a:pPr marL="0" marR="0" lvl="0" indent="0" algn="l" defTabSz="8255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/>
            </a:pPr>
            <a:endParaRPr kumimoji="0" lang="en-US" sz="1600" b="0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cs typeface="Arial"/>
              <a:sym typeface="Arial"/>
            </a:endParaRPr>
          </a:p>
          <a:p>
            <a:pPr marL="0" marR="0" lvl="0" indent="0" algn="l" defTabSz="8255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/>
            </a:pPr>
            <a:r>
              <a:rPr kumimoji="0" lang="en-US" sz="1600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Possible option discussed in October 2024 (Midterm review):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tabLst/>
              <a:defRPr/>
            </a:pPr>
            <a:r>
              <a:rPr kumimoji="0" lang="en-US" sz="1600" b="1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/>
                <a:sym typeface="Calibri"/>
              </a:rPr>
              <a:t>Extension until M47</a:t>
            </a:r>
            <a:r>
              <a:rPr kumimoji="0" lang="en-US" sz="1600" b="0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/>
                <a:sym typeface="Calibri"/>
              </a:rPr>
              <a:t>; with the note that </a:t>
            </a:r>
            <a:r>
              <a:rPr kumimoji="0" lang="en-GB" sz="1600" b="0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/>
                <a:sym typeface="Calibri"/>
              </a:rPr>
              <a:t>a request for a content change may be needed in the future, depending on how discussions progress in terms of the geometry, site selection and legal framework.</a:t>
            </a:r>
            <a:endParaRPr kumimoji="0" lang="nl-NL" sz="1600" b="0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Calibri"/>
              <a:sym typeface="Calibri"/>
            </a:endParaRPr>
          </a:p>
          <a:p>
            <a:pPr marL="0" marR="0" lvl="0" indent="0" algn="l" defTabSz="8255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cs typeface="Arial"/>
              <a:sym typeface="Arial"/>
            </a:endParaRPr>
          </a:p>
          <a:p>
            <a:pPr marL="0" marR="0" lvl="0" indent="0" algn="l" defTabSz="8255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/>
            </a:pPr>
            <a:endParaRPr kumimoji="0" lang="nl-NL" sz="1700" b="0" i="1" u="none" strike="noStrike" kern="0" cap="none" spc="0" normalizeH="0" baseline="0" noProof="0" dirty="0">
              <a:ln>
                <a:noFill/>
              </a:ln>
              <a:solidFill>
                <a:srgbClr val="21AF8A"/>
              </a:solidFill>
              <a:effectLst/>
              <a:uLnTx/>
              <a:uFillTx/>
              <a:latin typeface="Calibri"/>
              <a:cs typeface="Arial"/>
              <a:sym typeface="Arial"/>
            </a:endParaRPr>
          </a:p>
        </p:txBody>
      </p:sp>
      <p:pic>
        <p:nvPicPr>
          <p:cNvPr id="102" name="Google Shape;102;p5" title="13_ET_horizontal-USE ONLY AS WEBSITE LOGO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70301" y="136530"/>
            <a:ext cx="3195075" cy="878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4"/>
          <p:cNvSpPr txBox="1"/>
          <p:nvPr/>
        </p:nvSpPr>
        <p:spPr>
          <a:xfrm>
            <a:off x="4084319" y="6430701"/>
            <a:ext cx="4023362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</a:pPr>
            <a:r>
              <a:rPr lang="en-US" sz="1400" b="0" i="1" u="none" strike="noStrike" cap="none" dirty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Project: 101079696 — ET-PP, </a:t>
            </a:r>
            <a:r>
              <a:rPr lang="en-US" i="1" dirty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lang="en-US" i="1" baseline="30000" dirty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nd</a:t>
            </a:r>
            <a:r>
              <a:rPr lang="en-US" i="1" dirty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400" b="0" i="1" u="none" strike="noStrike" cap="none" dirty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review meeting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4"/>
          <p:cNvSpPr txBox="1">
            <a:spLocks noGrp="1"/>
          </p:cNvSpPr>
          <p:nvPr>
            <p:ph type="title"/>
          </p:nvPr>
        </p:nvSpPr>
        <p:spPr>
          <a:xfrm>
            <a:off x="166868" y="136525"/>
            <a:ext cx="11898132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</a:pPr>
            <a:r>
              <a:rPr lang="en-US" sz="3200" b="1" i="0" u="none" strike="noStrike" cap="none" dirty="0">
                <a:solidFill>
                  <a:srgbClr val="1317F5"/>
                </a:solidFill>
                <a:latin typeface="Calibri"/>
                <a:ea typeface="Calibri"/>
                <a:cs typeface="Calibri"/>
                <a:sym typeface="Calibri"/>
              </a:rPr>
              <a:t>WP 2: Critical risks, deviations from Annex I, contingency plans</a:t>
            </a:r>
            <a:endParaRPr sz="3200" b="1" dirty="0">
              <a:solidFill>
                <a:srgbClr val="1317F5"/>
              </a:solidFill>
            </a:endParaRPr>
          </a:p>
        </p:txBody>
      </p:sp>
      <p:sp>
        <p:nvSpPr>
          <p:cNvPr id="91" name="Google Shape;91;p4"/>
          <p:cNvSpPr txBox="1"/>
          <p:nvPr/>
        </p:nvSpPr>
        <p:spPr>
          <a:xfrm>
            <a:off x="350520" y="1714500"/>
            <a:ext cx="11756936" cy="37856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defTabSz="8255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/>
            </a:pPr>
            <a:r>
              <a:rPr kumimoji="0" lang="en-US" sz="15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Deliverables (2024-2026)</a:t>
            </a:r>
          </a:p>
          <a:p>
            <a:pPr marL="0" marR="0" lvl="0" indent="0" algn="l" defTabSz="8255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2.3.  Legal documents and content for statutes (Q3 2025)</a:t>
            </a:r>
          </a:p>
          <a:p>
            <a:pPr marL="0" marR="0" lvl="0" indent="0" algn="l" defTabSz="8255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2.4.  Roadmap to establish the legal entity (Q3 2026)</a:t>
            </a:r>
          </a:p>
          <a:p>
            <a:pPr marL="0" marR="0" lvl="0" indent="0" algn="l" defTabSz="8255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/>
            </a:pPr>
            <a:endParaRPr kumimoji="0" lang="en-US" sz="15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  <a:p>
            <a:pPr marL="0" marR="0" lvl="0" indent="0" algn="l" defTabSz="8255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/>
            </a:pPr>
            <a:r>
              <a:rPr kumimoji="0" lang="en-US" sz="15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Risks</a:t>
            </a:r>
          </a:p>
          <a:p>
            <a:pPr marL="285750" marR="0" lvl="0" indent="-285750" algn="l" defTabSz="8255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Extension of decision making timelines with an impact on the governance: </a:t>
            </a:r>
          </a:p>
          <a:p>
            <a:pPr lvl="3" defTabSz="825500">
              <a:buClrTx/>
              <a:buSzPct val="100000"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	Instrument-design, procurement model, site selection, funding model</a:t>
            </a:r>
          </a:p>
          <a:p>
            <a:pPr marL="285750" marR="0" lvl="0" indent="-285750" algn="l" defTabSz="8255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WP2 depends on the input from BGR (ET decision making body), if the input for the long term and/or intermediate entity is not timely exchanged: </a:t>
            </a:r>
          </a:p>
          <a:p>
            <a:pPr marR="0" lvl="0" algn="l" defTabSz="8255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tabLst/>
              <a:defRPr/>
            </a:pPr>
            <a:r>
              <a:rPr lang="en-US" sz="1500" dirty="0">
                <a:latin typeface="Calibri"/>
                <a:cs typeface="Calibri"/>
                <a:sym typeface="Calibri"/>
              </a:rPr>
              <a:t>	- </a:t>
            </a: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WP2 is unable to deliver the legal documents ( Del.2.3.) within the ETPP project timeline</a:t>
            </a:r>
          </a:p>
          <a:p>
            <a:pPr marR="0" lvl="0" algn="l" defTabSz="8255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tabLst/>
              <a:defRPr/>
            </a:pPr>
            <a:r>
              <a:rPr lang="en-US" sz="1500" dirty="0">
                <a:latin typeface="Calibri"/>
                <a:cs typeface="Calibri"/>
                <a:sym typeface="Calibri"/>
              </a:rPr>
              <a:t>                    - WP2 is unable to deliver a Roadmap to establish the final legal entity (Del.2.4.) with a certain level of accuracy </a:t>
            </a:r>
            <a:endParaRPr kumimoji="0" lang="en-US" sz="15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  <a:p>
            <a:pPr marL="0" marR="0" lvl="0" indent="0" algn="l" defTabSz="8255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/>
            </a:pPr>
            <a:endParaRPr kumimoji="0" lang="en-US" sz="1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  <a:p>
            <a:pPr marL="0" marR="0" lvl="0" indent="0" algn="l" defTabSz="8255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/>
            </a:pPr>
            <a:r>
              <a:rPr kumimoji="0" lang="en-US" sz="15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Risk Mitigation </a:t>
            </a:r>
          </a:p>
          <a:p>
            <a:pPr marL="285750" marR="0" lvl="0" indent="-285750" algn="l" defTabSz="8255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lang="en-US" sz="1500" dirty="0">
                <a:latin typeface="Calibri"/>
                <a:cs typeface="Calibri"/>
                <a:sym typeface="Calibri"/>
              </a:rPr>
              <a:t>Increased </a:t>
            </a: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 interaction with BGR, </a:t>
            </a:r>
            <a:r>
              <a:rPr lang="en-US" sz="1500" dirty="0">
                <a:latin typeface="Calibri"/>
                <a:cs typeface="Calibri"/>
                <a:sym typeface="Calibri"/>
              </a:rPr>
              <a:t>direct link to BGR secretary, invitation to WP2 meeting</a:t>
            </a:r>
            <a:endParaRPr kumimoji="0" lang="en-US" sz="15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  <a:p>
            <a:pPr marL="285750" marR="0" lvl="0" indent="-285750" algn="l" defTabSz="8255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lang="en-US" sz="1500" dirty="0">
                <a:latin typeface="Calibri"/>
                <a:cs typeface="Calibri"/>
                <a:sym typeface="Calibri"/>
              </a:rPr>
              <a:t>Initiation of (in-person) workshops to facilitate informative discussions: BGR experts, ETO, ETPP</a:t>
            </a:r>
            <a:endParaRPr kumimoji="0" lang="en-US" sz="15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  <a:p>
            <a:pPr marL="285750" marR="0" lvl="0" indent="-285750" algn="l" defTabSz="8255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Interaction with the other ETPP </a:t>
            </a:r>
            <a:r>
              <a:rPr kumimoji="0" lang="en-US" sz="15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workpackages</a:t>
            </a: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 (WP3,WP7) to define relevant aspects (e.g. financial model and procurement strategy)</a:t>
            </a:r>
          </a:p>
          <a:p>
            <a:pPr marL="285750" marR="0" lvl="0" indent="-285750" algn="l" defTabSz="8255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00"/>
                </a:highlight>
                <a:uLnTx/>
                <a:uFillTx/>
                <a:latin typeface="Calibri"/>
                <a:cs typeface="Calibri"/>
                <a:sym typeface="Calibri"/>
              </a:rPr>
              <a:t> Request to BGR to nominate legal experts </a:t>
            </a: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2" name="Google Shape;92;p4" title="13_ET_horizontal-USE ONLY AS WEBSITE LOGO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417225" y="136528"/>
            <a:ext cx="1548150" cy="425600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4"/>
          <p:cNvSpPr txBox="1"/>
          <p:nvPr/>
        </p:nvSpPr>
        <p:spPr>
          <a:xfrm>
            <a:off x="883919" y="6444169"/>
            <a:ext cx="26517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</a:pPr>
            <a:r>
              <a:rPr lang="en-US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15/05/2025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6"/>
          <p:cNvSpPr txBox="1"/>
          <p:nvPr/>
        </p:nvSpPr>
        <p:spPr>
          <a:xfrm>
            <a:off x="4084319" y="6430701"/>
            <a:ext cx="4023362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</a:pPr>
            <a:r>
              <a:rPr lang="en-US" sz="1400" b="0" i="1" u="none" strike="noStrike" cap="none" dirty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Project: 101079696 — ET-PP, </a:t>
            </a:r>
            <a:r>
              <a:rPr lang="en-US" i="1" dirty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2nd</a:t>
            </a:r>
            <a:r>
              <a:rPr lang="en-US" sz="1400" b="0" i="1" u="none" strike="noStrike" cap="none" dirty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 review meeting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6"/>
          <p:cNvSpPr txBox="1">
            <a:spLocks noGrp="1"/>
          </p:cNvSpPr>
          <p:nvPr>
            <p:ph type="title"/>
          </p:nvPr>
        </p:nvSpPr>
        <p:spPr>
          <a:xfrm>
            <a:off x="166868" y="136525"/>
            <a:ext cx="10767832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</a:pPr>
            <a:r>
              <a:rPr lang="en-US" sz="3200" b="1" i="0" u="none" strike="noStrike" cap="none" dirty="0">
                <a:solidFill>
                  <a:srgbClr val="1317F5"/>
                </a:solidFill>
                <a:latin typeface="Calibri"/>
                <a:ea typeface="Calibri"/>
                <a:cs typeface="Calibri"/>
                <a:sym typeface="Calibri"/>
              </a:rPr>
              <a:t>WP 2: Contribution from each partner</a:t>
            </a:r>
            <a:endParaRPr sz="3200" b="1" dirty="0">
              <a:solidFill>
                <a:srgbClr val="1317F5"/>
              </a:solidFill>
            </a:endParaRPr>
          </a:p>
        </p:txBody>
      </p:sp>
      <p:graphicFrame>
        <p:nvGraphicFramePr>
          <p:cNvPr id="110" name="Google Shape;110;p6"/>
          <p:cNvGraphicFramePr/>
          <p:nvPr>
            <p:extLst>
              <p:ext uri="{D42A27DB-BD31-4B8C-83A1-F6EECF244321}">
                <p14:modId xmlns:p14="http://schemas.microsoft.com/office/powerpoint/2010/main" val="2931442678"/>
              </p:ext>
            </p:extLst>
          </p:nvPr>
        </p:nvGraphicFramePr>
        <p:xfrm>
          <a:off x="9940253" y="5141353"/>
          <a:ext cx="66600" cy="254560"/>
        </p:xfrm>
        <a:graphic>
          <a:graphicData uri="http://schemas.openxmlformats.org/drawingml/2006/table">
            <a:tbl>
              <a:tblPr>
                <a:noFill/>
                <a:tableStyleId>{1D242F2F-AADB-4F88-B589-22398603322B}</a:tableStyleId>
              </a:tblPr>
              <a:tblGrid>
                <a:gridCol w="66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lang="en-US" sz="1400" u="none" strike="noStrike" cap="none" dirty="0"/>
                    </a:p>
                  </a:txBody>
                  <a:tcPr marL="20600" marR="20600" marT="20600" marB="2060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11" name="Google Shape;111;p6"/>
          <p:cNvSpPr txBox="1"/>
          <p:nvPr/>
        </p:nvSpPr>
        <p:spPr>
          <a:xfrm>
            <a:off x="863229" y="5962502"/>
            <a:ext cx="1666166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rPr lang="en-US" sz="1800" b="0" i="0" u="none" strike="noStrike" cap="none" dirty="0">
                <a:solidFill>
                  <a:srgbClr val="000000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  <a:sym typeface="Calibri"/>
              </a:rPr>
              <a:t>% PMs used = </a:t>
            </a:r>
            <a:endParaRPr sz="1400" b="0" i="0" u="none" strike="noStrike" cap="none" dirty="0">
              <a:solidFill>
                <a:srgbClr val="000000"/>
              </a:solidFill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2" name="Google Shape;112;p6" title="13_ET_horizontal-USE ONLY AS WEBSITE LOGO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599275" y="136526"/>
            <a:ext cx="2366100" cy="650449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6"/>
          <p:cNvSpPr txBox="1"/>
          <p:nvPr/>
        </p:nvSpPr>
        <p:spPr>
          <a:xfrm>
            <a:off x="1036319" y="6596569"/>
            <a:ext cx="26517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</a:pPr>
            <a:r>
              <a:rPr lang="en-US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15/05/2025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EBA1224F-12BF-A483-7A3B-DF33CBAD1D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2405" y="1371698"/>
            <a:ext cx="8301225" cy="445841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7"/>
          <p:cNvSpPr txBox="1"/>
          <p:nvPr/>
        </p:nvSpPr>
        <p:spPr>
          <a:xfrm>
            <a:off x="4084319" y="6430701"/>
            <a:ext cx="4023362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</a:pPr>
            <a:r>
              <a:rPr lang="en-US" sz="1400" b="0" i="1" u="none" strike="noStrike" cap="none" dirty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Project: 101079696 — ET-PP, </a:t>
            </a:r>
            <a:r>
              <a:rPr lang="en-US" i="1" dirty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2nd</a:t>
            </a:r>
            <a:r>
              <a:rPr lang="en-US" sz="1400" b="0" i="1" u="none" strike="noStrike" cap="none" dirty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 review meeting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7"/>
          <p:cNvSpPr txBox="1">
            <a:spLocks noGrp="1"/>
          </p:cNvSpPr>
          <p:nvPr>
            <p:ph type="title"/>
          </p:nvPr>
        </p:nvSpPr>
        <p:spPr>
          <a:xfrm>
            <a:off x="166868" y="136525"/>
            <a:ext cx="10767832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</a:pPr>
            <a:r>
              <a:rPr lang="en-US" sz="3200" b="1" i="0" u="none" strike="noStrike" cap="none" dirty="0">
                <a:solidFill>
                  <a:srgbClr val="1317F5"/>
                </a:solidFill>
                <a:latin typeface="Calibri"/>
                <a:ea typeface="Calibri"/>
                <a:cs typeface="Calibri"/>
                <a:sym typeface="Calibri"/>
              </a:rPr>
              <a:t>WP 2: update activities 2024</a:t>
            </a:r>
            <a:endParaRPr sz="3200" b="1" dirty="0">
              <a:solidFill>
                <a:srgbClr val="1317F5"/>
              </a:solidFill>
            </a:endParaRPr>
          </a:p>
        </p:txBody>
      </p:sp>
      <p:sp>
        <p:nvSpPr>
          <p:cNvPr id="120" name="Google Shape;120;p7"/>
          <p:cNvSpPr txBox="1"/>
          <p:nvPr/>
        </p:nvSpPr>
        <p:spPr>
          <a:xfrm>
            <a:off x="883919" y="6444169"/>
            <a:ext cx="26517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</a:pPr>
            <a:r>
              <a:rPr lang="en-US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15/05/2025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2" name="Google Shape;122;p7" title="13_ET_horizontal-USE ONLY AS WEBSITE LOGO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70301" y="136530"/>
            <a:ext cx="3195075" cy="87832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A75AE5D0-5635-E683-0391-9FC57EDCC9C2}"/>
              </a:ext>
            </a:extLst>
          </p:cNvPr>
          <p:cNvSpPr txBox="1"/>
          <p:nvPr/>
        </p:nvSpPr>
        <p:spPr>
          <a:xfrm>
            <a:off x="372140" y="803153"/>
            <a:ext cx="10271051" cy="52917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8255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/>
            </a:pPr>
            <a:endParaRPr kumimoji="0" lang="nl-NL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Arial"/>
              <a:sym typeface="Arial"/>
            </a:endParaRPr>
          </a:p>
          <a:p>
            <a:pPr marL="0" marR="0" lvl="0" indent="0" algn="l" defTabSz="8255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/>
            </a:pPr>
            <a:endParaRPr lang="nl-NL" b="1" dirty="0">
              <a:solidFill>
                <a:schemeClr val="tx1"/>
              </a:solidFill>
              <a:latin typeface="Calibri"/>
            </a:endParaRPr>
          </a:p>
          <a:p>
            <a:pPr marL="0" marR="0" lvl="0" indent="0" algn="l" defTabSz="8255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/>
            </a:pPr>
            <a:r>
              <a:rPr lang="nl-NL" b="1" dirty="0">
                <a:solidFill>
                  <a:schemeClr val="tx1"/>
                </a:solidFill>
                <a:latin typeface="Calibri"/>
              </a:rPr>
              <a:t>Every 2-4 weeks: WP2 meetings </a:t>
            </a:r>
            <a:r>
              <a:rPr lang="nl-NL" b="1" dirty="0" err="1">
                <a:solidFill>
                  <a:schemeClr val="tx1"/>
                </a:solidFill>
                <a:latin typeface="Calibri"/>
              </a:rPr>
              <a:t>with</a:t>
            </a:r>
            <a:r>
              <a:rPr lang="nl-NL" b="1" dirty="0">
                <a:solidFill>
                  <a:schemeClr val="tx1"/>
                </a:solidFill>
                <a:latin typeface="Calibri"/>
              </a:rPr>
              <a:t> Nikhef, INFN and STFC</a:t>
            </a:r>
          </a:p>
          <a:p>
            <a:pPr marL="0" marR="0" lvl="0" indent="0" algn="l" defTabSz="8255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/>
            </a:pPr>
            <a:endParaRPr kumimoji="0" lang="nl-NL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highlight>
                <a:srgbClr val="FFFF00"/>
              </a:highlight>
              <a:uLnTx/>
              <a:uFillTx/>
              <a:latin typeface="Calibri"/>
              <a:cs typeface="Arial"/>
              <a:sym typeface="Arial"/>
            </a:endParaRPr>
          </a:p>
          <a:p>
            <a:pPr marL="0" marR="0" lvl="0" indent="0" algn="l" defTabSz="8255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/>
            </a:pPr>
            <a:r>
              <a:rPr lang="nl-NL" b="1" dirty="0">
                <a:latin typeface="Calibri"/>
              </a:rPr>
              <a:t>Three action </a:t>
            </a:r>
            <a:r>
              <a:rPr lang="nl-NL" b="1" dirty="0" err="1">
                <a:latin typeface="Calibri"/>
              </a:rPr>
              <a:t>lines</a:t>
            </a:r>
            <a:r>
              <a:rPr lang="nl-NL" b="1" dirty="0">
                <a:latin typeface="Calibri"/>
              </a:rPr>
              <a:t>: (</a:t>
            </a:r>
            <a:r>
              <a:rPr lang="nl-NL" b="1" dirty="0" err="1">
                <a:latin typeface="Calibri"/>
              </a:rPr>
              <a:t>chronological</a:t>
            </a:r>
            <a:r>
              <a:rPr lang="nl-NL" b="1" dirty="0">
                <a:latin typeface="Calibri"/>
              </a:rPr>
              <a:t> order…)</a:t>
            </a:r>
          </a:p>
          <a:p>
            <a:pPr marL="0" marR="0" lvl="0" indent="0" algn="l" defTabSz="8255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/>
            </a:pPr>
            <a:endParaRPr kumimoji="0" lang="nl-NL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Arial"/>
              <a:sym typeface="Arial"/>
            </a:endParaRPr>
          </a:p>
          <a:p>
            <a:pPr marL="0" marR="0" lvl="0" indent="0" algn="l" defTabSz="8255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/>
            </a:pPr>
            <a:r>
              <a:rPr kumimoji="0" lang="nl-NL" b="1" i="0" u="none" strike="noStrike" kern="0" cap="none" spc="0" normalizeH="0" baseline="0" noProof="0" dirty="0" err="1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Interaction</a:t>
            </a:r>
            <a:r>
              <a:rPr kumimoji="0" lang="nl-NL" b="1" i="0" u="none" strike="noStrike" kern="0" cap="none" spc="0" normalizeH="0" baseline="0" noProof="0" dirty="0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 </a:t>
            </a:r>
            <a:r>
              <a:rPr kumimoji="0" lang="nl-NL" b="1" i="0" u="none" strike="noStrike" kern="0" cap="none" spc="0" normalizeH="0" baseline="0" noProof="0" dirty="0" err="1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with</a:t>
            </a:r>
            <a:r>
              <a:rPr kumimoji="0" lang="nl-NL" b="1" i="0" u="none" strike="noStrike" kern="0" cap="none" spc="0" normalizeH="0" baseline="0" noProof="0" dirty="0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 </a:t>
            </a:r>
            <a:r>
              <a:rPr kumimoji="0" lang="nl-NL" b="1" i="0" u="none" strike="noStrike" kern="0" cap="none" spc="0" normalizeH="0" baseline="0" noProof="0" dirty="0" err="1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the</a:t>
            </a:r>
            <a:r>
              <a:rPr kumimoji="0" lang="nl-NL" b="1" i="0" u="none" strike="noStrike" kern="0" cap="none" spc="0" normalizeH="0" baseline="0" noProof="0" dirty="0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 BGR </a:t>
            </a:r>
          </a:p>
          <a:p>
            <a:pPr marL="0" marR="0" lvl="0" indent="0" algn="l" defTabSz="8255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/>
            </a:pPr>
            <a:r>
              <a:rPr kumimoji="0" lang="nl-NL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BGR-6, 8 </a:t>
            </a:r>
            <a:r>
              <a:rPr kumimoji="0" lang="nl-NL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March</a:t>
            </a:r>
            <a:r>
              <a:rPr kumimoji="0" lang="nl-NL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 2024, online, update </a:t>
            </a:r>
            <a:r>
              <a:rPr kumimoji="0" lang="nl-NL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progress</a:t>
            </a:r>
            <a:r>
              <a:rPr kumimoji="0" lang="nl-NL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 WP2</a:t>
            </a:r>
          </a:p>
          <a:p>
            <a:pPr marL="0" marR="0" lvl="0" indent="0" algn="l" defTabSz="8255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/>
            </a:pPr>
            <a:r>
              <a:rPr kumimoji="0" lang="nl-NL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BGR-7: 4 </a:t>
            </a:r>
            <a:r>
              <a:rPr kumimoji="0" lang="nl-NL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October</a:t>
            </a:r>
            <a:r>
              <a:rPr kumimoji="0" lang="nl-NL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 2024, </a:t>
            </a:r>
            <a:r>
              <a:rPr kumimoji="0" lang="nl-NL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Cascina</a:t>
            </a:r>
            <a:r>
              <a:rPr kumimoji="0" lang="nl-NL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, </a:t>
            </a:r>
            <a:r>
              <a:rPr lang="nl-NL" dirty="0">
                <a:latin typeface="Calibri"/>
              </a:rPr>
              <a:t>g</a:t>
            </a:r>
            <a:r>
              <a:rPr kumimoji="0" lang="nl-NL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overnance</a:t>
            </a:r>
            <a:r>
              <a:rPr kumimoji="0" lang="nl-NL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 workshop </a:t>
            </a:r>
          </a:p>
          <a:p>
            <a:pPr marL="285750" marR="0" lvl="0" indent="-285750" algn="l" defTabSz="8255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WP2 </a:t>
            </a:r>
            <a:r>
              <a:rPr kumimoji="0" lang="nl-NL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Discussionpaper</a:t>
            </a:r>
            <a:r>
              <a:rPr kumimoji="0" lang="nl-NL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 BGR-7, </a:t>
            </a:r>
            <a:r>
              <a:rPr kumimoji="0" lang="nl-NL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including</a:t>
            </a:r>
            <a:r>
              <a:rPr kumimoji="0" lang="nl-NL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 </a:t>
            </a:r>
            <a:r>
              <a:rPr kumimoji="0" lang="nl-NL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outcome</a:t>
            </a:r>
            <a:r>
              <a:rPr kumimoji="0" lang="nl-NL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 of WP7</a:t>
            </a:r>
          </a:p>
          <a:p>
            <a:pPr marL="0" marR="0" lvl="0" indent="0" algn="l" defTabSz="8255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/>
            </a:pPr>
            <a:endParaRPr kumimoji="0" lang="nl-NL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Arial"/>
              <a:sym typeface="Arial"/>
            </a:endParaRPr>
          </a:p>
          <a:p>
            <a:pPr marL="0" marR="0" lvl="0" indent="0" algn="l" defTabSz="8255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/>
            </a:pPr>
            <a:r>
              <a:rPr kumimoji="0" lang="nl-NL" b="1" i="0" u="none" strike="noStrike" kern="0" cap="none" spc="0" normalizeH="0" baseline="0" noProof="0" dirty="0" err="1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Interaction</a:t>
            </a:r>
            <a:r>
              <a:rPr kumimoji="0" lang="nl-NL" b="1" i="0" u="none" strike="noStrike" kern="0" cap="none" spc="0" normalizeH="0" baseline="0" noProof="0" dirty="0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 </a:t>
            </a:r>
            <a:r>
              <a:rPr kumimoji="0" lang="nl-NL" b="1" i="0" u="none" strike="noStrike" kern="0" cap="none" spc="0" normalizeH="0" baseline="0" noProof="0" dirty="0" err="1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with</a:t>
            </a:r>
            <a:r>
              <a:rPr kumimoji="0" lang="nl-NL" b="1" i="0" u="none" strike="noStrike" kern="0" cap="none" spc="0" normalizeH="0" baseline="0" noProof="0" dirty="0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 </a:t>
            </a:r>
            <a:r>
              <a:rPr kumimoji="0" lang="nl-NL" b="1" i="0" u="none" strike="noStrike" kern="0" cap="none" spc="0" normalizeH="0" baseline="0" noProof="0" dirty="0" err="1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the</a:t>
            </a:r>
            <a:r>
              <a:rPr kumimoji="0" lang="nl-NL" b="1" i="0" u="none" strike="noStrike" kern="0" cap="none" spc="0" normalizeH="0" baseline="0" noProof="0" dirty="0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 ETO </a:t>
            </a:r>
            <a:r>
              <a:rPr kumimoji="0" lang="nl-NL" b="1" i="0" u="none" strike="noStrike" kern="0" cap="none" spc="0" normalizeH="0" baseline="0" noProof="0" dirty="0" err="1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directorate</a:t>
            </a:r>
            <a:endParaRPr kumimoji="0" lang="nl-NL" b="1" i="0" u="none" strike="noStrike" kern="0" cap="none" spc="0" normalizeH="0" baseline="0" noProof="0" dirty="0">
              <a:ln>
                <a:noFill/>
              </a:ln>
              <a:solidFill>
                <a:srgbClr val="1317F5"/>
              </a:solidFill>
              <a:effectLst/>
              <a:uLnTx/>
              <a:uFillTx/>
              <a:latin typeface="Calibri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Calibri"/>
              </a:rPr>
              <a:t>WP2 </a:t>
            </a:r>
            <a:r>
              <a:rPr kumimoji="0" lang="nl-NL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Calibri"/>
              </a:rPr>
              <a:t>developed</a:t>
            </a:r>
            <a:r>
              <a:rPr kumimoji="0" lang="nl-NL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Calibri"/>
              </a:rPr>
              <a:t> a draft </a:t>
            </a:r>
            <a:r>
              <a:rPr kumimoji="0" lang="nl-NL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Calibri"/>
              </a:rPr>
              <a:t>MoU</a:t>
            </a:r>
            <a:r>
              <a:rPr kumimoji="0" lang="nl-NL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Calibri"/>
              </a:rPr>
              <a:t> </a:t>
            </a:r>
            <a:r>
              <a:rPr kumimoji="0" lang="nl-NL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Calibri"/>
              </a:rPr>
              <a:t>to</a:t>
            </a:r>
            <a:r>
              <a:rPr kumimoji="0" lang="nl-NL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Calibri"/>
              </a:rPr>
              <a:t> </a:t>
            </a:r>
            <a:r>
              <a:rPr kumimoji="0" lang="nl-NL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Calibri"/>
              </a:rPr>
              <a:t>establish</a:t>
            </a:r>
            <a:r>
              <a:rPr kumimoji="0" lang="nl-NL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Calibri"/>
              </a:rPr>
              <a:t> a joint ETO fund </a:t>
            </a:r>
            <a:r>
              <a:rPr kumimoji="0" lang="nl-NL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Calibri"/>
              </a:rPr>
              <a:t>for</a:t>
            </a:r>
            <a:r>
              <a:rPr kumimoji="0" lang="nl-NL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Calibri"/>
              </a:rPr>
              <a:t> </a:t>
            </a:r>
            <a:r>
              <a:rPr kumimoji="0" lang="nl-NL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Calibri"/>
              </a:rPr>
              <a:t>the</a:t>
            </a:r>
            <a:r>
              <a:rPr kumimoji="0" lang="nl-NL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Calibri"/>
              </a:rPr>
              <a:t> ET project and </a:t>
            </a:r>
            <a:r>
              <a:rPr kumimoji="0" lang="nl-NL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Calibri"/>
              </a:rPr>
              <a:t>installation</a:t>
            </a:r>
            <a:r>
              <a:rPr kumimoji="0" lang="nl-NL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Calibri"/>
              </a:rPr>
              <a:t> of </a:t>
            </a:r>
            <a:r>
              <a:rPr kumimoji="0" lang="nl-NL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Calibri"/>
              </a:rPr>
              <a:t>an</a:t>
            </a:r>
            <a:r>
              <a:rPr kumimoji="0" lang="nl-NL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Calibri"/>
              </a:rPr>
              <a:t> ETO </a:t>
            </a:r>
            <a:r>
              <a:rPr kumimoji="0" lang="nl-NL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Calibri"/>
              </a:rPr>
              <a:t>Funders</a:t>
            </a:r>
            <a:r>
              <a:rPr kumimoji="0" lang="nl-NL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Calibri"/>
              </a:rPr>
              <a:t> </a:t>
            </a:r>
            <a:r>
              <a:rPr kumimoji="0" lang="nl-NL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Calibri"/>
              </a:rPr>
              <a:t>group</a:t>
            </a:r>
            <a:endParaRPr kumimoji="0" lang="nl-NL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Calibri"/>
              <a:sym typeface="Calibri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nl-NL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Times New Roman" panose="02020603050405020304" pitchFamily="18" charset="0"/>
                <a:cs typeface="Calibri"/>
                <a:sym typeface="Calibri"/>
              </a:rPr>
              <a:t>Undersignment</a:t>
            </a:r>
            <a:r>
              <a:rPr kumimoji="0" lang="nl-NL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Times New Roman" panose="02020603050405020304" pitchFamily="18" charset="0"/>
                <a:cs typeface="Calibri"/>
                <a:sym typeface="Calibri"/>
              </a:rPr>
              <a:t> December 2024: Nikhef, INFN, </a:t>
            </a:r>
            <a:r>
              <a:rPr kumimoji="0" lang="nl-NL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Times New Roman" panose="02020603050405020304" pitchFamily="18" charset="0"/>
                <a:cs typeface="Calibri"/>
                <a:sym typeface="Calibri"/>
              </a:rPr>
              <a:t>Belspo</a:t>
            </a:r>
            <a:r>
              <a:rPr kumimoji="0" lang="nl-NL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Times New Roman" panose="02020603050405020304" pitchFamily="18" charset="0"/>
                <a:cs typeface="Calibri"/>
                <a:sym typeface="Calibri"/>
              </a:rPr>
              <a:t>, FWO (Nikhef host agency)</a:t>
            </a:r>
          </a:p>
          <a:p>
            <a:pPr marL="0" marR="0" lvl="0" indent="0" algn="l" defTabSz="8255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/>
            </a:pPr>
            <a:endParaRPr kumimoji="0" lang="nl-NL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Arial"/>
              <a:sym typeface="Arial"/>
            </a:endParaRPr>
          </a:p>
          <a:p>
            <a:pPr marL="0" marR="0" lvl="0" indent="0" algn="l" defTabSz="8255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/>
            </a:pPr>
            <a:r>
              <a:rPr lang="nl-NL" b="1" dirty="0" err="1">
                <a:solidFill>
                  <a:srgbClr val="1317F5"/>
                </a:solidFill>
                <a:latin typeface="Calibri"/>
              </a:rPr>
              <a:t>Collaboration</a:t>
            </a:r>
            <a:r>
              <a:rPr kumimoji="0" lang="nl-NL" b="1" i="0" u="none" strike="noStrike" kern="0" cap="none" spc="0" normalizeH="0" baseline="0" noProof="0" dirty="0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 </a:t>
            </a:r>
            <a:r>
              <a:rPr kumimoji="0" lang="nl-NL" b="1" i="0" u="none" strike="noStrike" kern="0" cap="none" spc="0" normalizeH="0" baseline="0" noProof="0" dirty="0" err="1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with</a:t>
            </a:r>
            <a:r>
              <a:rPr kumimoji="0" lang="nl-NL" b="1" i="0" u="none" strike="noStrike" kern="0" cap="none" spc="0" normalizeH="0" baseline="0" noProof="0" dirty="0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 ETPP </a:t>
            </a:r>
            <a:r>
              <a:rPr kumimoji="0" lang="nl-NL" b="1" i="0" u="none" strike="noStrike" kern="0" cap="none" spc="0" normalizeH="0" baseline="0" noProof="0" dirty="0" err="1">
                <a:ln>
                  <a:noFill/>
                </a:ln>
                <a:solidFill>
                  <a:srgbClr val="1317F5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workpackages</a:t>
            </a:r>
            <a:endParaRPr kumimoji="0" lang="nl-NL" b="1" i="0" u="none" strike="noStrike" kern="0" cap="none" spc="0" normalizeH="0" baseline="0" noProof="0" dirty="0">
              <a:ln>
                <a:noFill/>
              </a:ln>
              <a:solidFill>
                <a:srgbClr val="1317F5"/>
              </a:solidFill>
              <a:effectLst/>
              <a:uLnTx/>
              <a:uFillTx/>
              <a:latin typeface="Calibri"/>
              <a:cs typeface="Arial"/>
              <a:sym typeface="Arial"/>
            </a:endParaRPr>
          </a:p>
          <a:p>
            <a:pPr marL="0" marR="0" lvl="0" indent="0" algn="l" defTabSz="8255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/>
            </a:pPr>
            <a:r>
              <a:rPr kumimoji="0" lang="nl-NL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WP2-WP3 joint </a:t>
            </a:r>
            <a:r>
              <a:rPr kumimoji="0" lang="nl-NL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session</a:t>
            </a:r>
            <a:r>
              <a:rPr kumimoji="0" lang="nl-NL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 ETPP </a:t>
            </a:r>
            <a:r>
              <a:rPr kumimoji="0" lang="nl-NL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Annual</a:t>
            </a:r>
            <a:r>
              <a:rPr kumimoji="0" lang="nl-NL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 (18 </a:t>
            </a:r>
            <a:r>
              <a:rPr kumimoji="0" lang="nl-NL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June</a:t>
            </a:r>
            <a:r>
              <a:rPr kumimoji="0" lang="nl-NL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 Barcelona): </a:t>
            </a:r>
            <a:r>
              <a:rPr kumimoji="0" lang="nl-NL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development of financial and </a:t>
            </a:r>
            <a:r>
              <a:rPr kumimoji="0" lang="nl-NL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legal</a:t>
            </a:r>
            <a:r>
              <a:rPr kumimoji="0" lang="nl-NL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 model</a:t>
            </a:r>
            <a:endParaRPr kumimoji="0" lang="nl-NL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Arial"/>
              <a:sym typeface="Arial"/>
            </a:endParaRPr>
          </a:p>
          <a:p>
            <a:pPr marL="0" marR="0" lvl="0" indent="0" algn="l" defTabSz="8255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/>
            </a:pPr>
            <a:endParaRPr kumimoji="0" lang="nl-NL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Arial"/>
              <a:sym typeface="Arial"/>
            </a:endParaRPr>
          </a:p>
          <a:p>
            <a:pPr marL="0" marR="0" lvl="0" indent="0" algn="l" defTabSz="8255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/>
            </a:pPr>
            <a:r>
              <a:rPr kumimoji="0" lang="nl-NL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WP2-WP3</a:t>
            </a:r>
            <a:r>
              <a:rPr kumimoji="0" lang="nl-NL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 </a:t>
            </a:r>
            <a:r>
              <a:rPr kumimoji="0" lang="nl-NL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joint workshop (15 Nov Warsaw)</a:t>
            </a:r>
            <a:r>
              <a:rPr kumimoji="0" lang="nl-NL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: development of </a:t>
            </a:r>
            <a:r>
              <a:rPr kumimoji="0" lang="nl-NL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sustainable</a:t>
            </a:r>
            <a:r>
              <a:rPr kumimoji="0" lang="nl-NL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 financial model and </a:t>
            </a:r>
            <a:r>
              <a:rPr kumimoji="0" lang="nl-NL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relation</a:t>
            </a:r>
            <a:r>
              <a:rPr kumimoji="0" lang="nl-NL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 </a:t>
            </a:r>
            <a:r>
              <a:rPr kumimoji="0" lang="nl-NL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with</a:t>
            </a:r>
            <a:r>
              <a:rPr kumimoji="0" lang="nl-NL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 </a:t>
            </a:r>
            <a:r>
              <a:rPr kumimoji="0" lang="nl-NL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legal</a:t>
            </a:r>
            <a:r>
              <a:rPr kumimoji="0" lang="nl-NL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 </a:t>
            </a:r>
            <a:r>
              <a:rPr kumimoji="0" lang="nl-NL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framework</a:t>
            </a:r>
            <a:r>
              <a:rPr kumimoji="0" lang="nl-NL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, e.g. HR, </a:t>
            </a:r>
            <a:r>
              <a:rPr kumimoji="0" lang="nl-NL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Procurement</a:t>
            </a:r>
            <a:r>
              <a:rPr kumimoji="0" lang="nl-NL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, In Kind </a:t>
            </a:r>
            <a:r>
              <a:rPr kumimoji="0" lang="nl-NL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contribution</a:t>
            </a:r>
            <a:r>
              <a:rPr kumimoji="0" lang="nl-NL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 (</a:t>
            </a:r>
            <a:r>
              <a:rPr kumimoji="0" lang="nl-NL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keynote</a:t>
            </a:r>
            <a:r>
              <a:rPr kumimoji="0" lang="nl-NL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 speakers </a:t>
            </a:r>
            <a:r>
              <a:rPr kumimoji="0" lang="nl-NL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from</a:t>
            </a:r>
            <a:r>
              <a:rPr kumimoji="0" lang="nl-NL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 </a:t>
            </a:r>
            <a:r>
              <a:rPr kumimoji="0" lang="nl-NL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other</a:t>
            </a:r>
            <a:r>
              <a:rPr kumimoji="0" lang="nl-NL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 </a:t>
            </a:r>
            <a:r>
              <a:rPr kumimoji="0" lang="nl-NL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RI’s</a:t>
            </a:r>
            <a:r>
              <a:rPr kumimoji="0" lang="nl-NL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: </a:t>
            </a:r>
            <a:r>
              <a:rPr lang="nl-NL" b="0" i="0" u="none" strike="noStrike" baseline="0" dirty="0">
                <a:latin typeface="Calibri" panose="020F0502020204030204" pitchFamily="34" charset="0"/>
              </a:rPr>
              <a:t>ESS, </a:t>
            </a:r>
            <a:r>
              <a:rPr lang="nl-NL" b="0" i="0" u="none" strike="noStrike" baseline="0" dirty="0" err="1">
                <a:latin typeface="Calibri" panose="020F0502020204030204" pitchFamily="34" charset="0"/>
              </a:rPr>
              <a:t>Xfel</a:t>
            </a:r>
            <a:r>
              <a:rPr lang="nl-NL" b="0" i="0" u="none" strike="noStrike" baseline="0" dirty="0">
                <a:latin typeface="Calibri" panose="020F0502020204030204" pitchFamily="34" charset="0"/>
              </a:rPr>
              <a:t>, ERIC Forum, ELI, SKAO, CTAO</a:t>
            </a:r>
            <a:r>
              <a:rPr kumimoji="0" lang="nl-NL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) </a:t>
            </a:r>
          </a:p>
          <a:p>
            <a:pPr marL="0" marR="0" lvl="0" indent="0" algn="l" defTabSz="8255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/>
            </a:pPr>
            <a:r>
              <a:rPr kumimoji="0" lang="nl-NL" b="0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https://indico.ego-gw.it/event/764/page/96-et-pp-wp2wp3-joint-workshop</a:t>
            </a:r>
          </a:p>
          <a:p>
            <a:pPr marL="0" marR="0" lvl="0" indent="0" algn="l" defTabSz="8255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/>
            </a:pPr>
            <a:endParaRPr kumimoji="0" lang="nl-NL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Arial"/>
              <a:sym typeface="Arial"/>
            </a:endParaRPr>
          </a:p>
          <a:p>
            <a:pPr marL="0" marR="0" lvl="0" indent="0" algn="l" defTabSz="8255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/>
            </a:pPr>
            <a:r>
              <a:rPr kumimoji="0" lang="nl-NL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WP7: </a:t>
            </a:r>
            <a:r>
              <a:rPr kumimoji="0" lang="nl-NL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preliminary</a:t>
            </a:r>
            <a:r>
              <a:rPr kumimoji="0" lang="nl-NL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 </a:t>
            </a:r>
            <a:r>
              <a:rPr kumimoji="0" lang="nl-NL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results</a:t>
            </a:r>
            <a:r>
              <a:rPr kumimoji="0" lang="nl-NL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 as input </a:t>
            </a:r>
            <a:r>
              <a:rPr kumimoji="0" lang="nl-NL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for</a:t>
            </a:r>
            <a:r>
              <a:rPr kumimoji="0" lang="nl-NL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 </a:t>
            </a:r>
            <a:r>
              <a:rPr kumimoji="0" lang="nl-NL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discussion</a:t>
            </a:r>
            <a:r>
              <a:rPr kumimoji="0" lang="nl-NL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  <a:sym typeface="Arial"/>
              </a:rPr>
              <a:t> paper</a:t>
            </a:r>
            <a:endParaRPr kumimoji="0" lang="nl-NL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603DBC83-D517-FBA1-F59F-736496336E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23563" y="5216161"/>
            <a:ext cx="2373935" cy="150530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7"/>
          <p:cNvSpPr txBox="1"/>
          <p:nvPr/>
        </p:nvSpPr>
        <p:spPr>
          <a:xfrm>
            <a:off x="4084319" y="6430701"/>
            <a:ext cx="4023362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</a:pPr>
            <a:r>
              <a:rPr lang="en-US" sz="1400" b="0" i="1" u="none" strike="noStrike" cap="none" dirty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Project: 101079696 — ET-PP, </a:t>
            </a:r>
            <a:r>
              <a:rPr lang="en-US" i="1" dirty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2nd</a:t>
            </a:r>
            <a:r>
              <a:rPr lang="en-US" sz="1400" b="0" i="1" u="none" strike="noStrike" cap="none" dirty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 review meeting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7"/>
          <p:cNvSpPr txBox="1">
            <a:spLocks noGrp="1"/>
          </p:cNvSpPr>
          <p:nvPr>
            <p:ph type="title"/>
          </p:nvPr>
        </p:nvSpPr>
        <p:spPr>
          <a:xfrm>
            <a:off x="166868" y="136525"/>
            <a:ext cx="10767832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</a:pPr>
            <a:r>
              <a:rPr lang="en-US" sz="3200" b="1" i="0" u="none" strike="noStrike" cap="none" dirty="0">
                <a:solidFill>
                  <a:srgbClr val="1317F5"/>
                </a:solidFill>
                <a:latin typeface="Calibri"/>
                <a:ea typeface="Calibri"/>
                <a:cs typeface="Calibri"/>
                <a:sym typeface="Calibri"/>
              </a:rPr>
              <a:t>WP 2: update activities 2025</a:t>
            </a:r>
            <a:endParaRPr sz="3200" b="1" dirty="0">
              <a:solidFill>
                <a:srgbClr val="1317F5"/>
              </a:solidFill>
            </a:endParaRPr>
          </a:p>
        </p:txBody>
      </p:sp>
      <p:sp>
        <p:nvSpPr>
          <p:cNvPr id="120" name="Google Shape;120;p7"/>
          <p:cNvSpPr txBox="1"/>
          <p:nvPr/>
        </p:nvSpPr>
        <p:spPr>
          <a:xfrm>
            <a:off x="883919" y="6444169"/>
            <a:ext cx="26517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</a:pPr>
            <a:r>
              <a:rPr lang="en-US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15/05/2025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2" name="Google Shape;122;p7" title="13_ET_horizontal-USE ONLY AS WEBSITE LOGO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70301" y="136530"/>
            <a:ext cx="3195075" cy="87832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A75AE5D0-5635-E683-0391-9FC57EDCC9C2}"/>
              </a:ext>
            </a:extLst>
          </p:cNvPr>
          <p:cNvSpPr txBox="1"/>
          <p:nvPr/>
        </p:nvSpPr>
        <p:spPr>
          <a:xfrm>
            <a:off x="372140" y="803153"/>
            <a:ext cx="1027105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8255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/>
            </a:pPr>
            <a:endParaRPr kumimoji="0" lang="nl-NL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Arial"/>
              <a:sym typeface="Arial"/>
            </a:endParaRPr>
          </a:p>
          <a:p>
            <a:pPr marL="0" marR="0" lvl="0" indent="0" algn="l" defTabSz="8255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/>
            </a:pPr>
            <a:endParaRPr lang="nl-NL" sz="1600" b="1" dirty="0">
              <a:latin typeface="Calibri"/>
            </a:endParaRPr>
          </a:p>
          <a:p>
            <a:pPr marL="0" marR="0" lvl="0" indent="0" algn="l" defTabSz="8255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/>
            </a:pPr>
            <a:endParaRPr kumimoji="0" lang="nl-NL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Arial"/>
              <a:sym typeface="Arial"/>
            </a:endParaRP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64B392A3-0A3C-F071-40C8-65C160CF979B}"/>
              </a:ext>
            </a:extLst>
          </p:cNvPr>
          <p:cNvSpPr txBox="1"/>
          <p:nvPr/>
        </p:nvSpPr>
        <p:spPr>
          <a:xfrm>
            <a:off x="638355" y="1218651"/>
            <a:ext cx="9394166" cy="46935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1500" b="1" i="0" u="none" strike="noStrike" kern="1200" cap="none" spc="0" normalizeH="0" baseline="0" noProof="0" dirty="0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In-person </a:t>
            </a:r>
            <a:r>
              <a:rPr lang="nl-NL" sz="1500" b="1" kern="1200" dirty="0">
                <a:solidFill>
                  <a:srgbClr val="1318F5"/>
                </a:solidFill>
                <a:latin typeface="Calibri" panose="020F0502020204030204"/>
                <a:ea typeface="+mn-ea"/>
                <a:cs typeface="Schibsted Grotesk" pitchFamily="2" charset="0"/>
              </a:rPr>
              <a:t>p</a:t>
            </a:r>
            <a:r>
              <a:rPr kumimoji="0" lang="nl-NL" sz="1500" b="1" i="0" u="none" strike="noStrike" kern="1200" cap="none" spc="0" normalizeH="0" baseline="0" noProof="0" dirty="0" err="1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reparatory</a:t>
            </a:r>
            <a:r>
              <a:rPr kumimoji="0" lang="nl-NL" sz="1500" b="1" i="0" u="none" strike="noStrike" kern="1200" cap="none" spc="0" normalizeH="0" baseline="0" noProof="0" dirty="0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WP2 workshop, 9-10 April 2025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nl-NL" sz="15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For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BGR members and BGR experts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“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Weigthing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key</a:t>
            </a:r>
            <a:r>
              <a:rPr lang="nl-NL" sz="15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Schibsted Grotesk" pitchFamily="2" charset="0"/>
              </a:rPr>
              <a:t>-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elements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with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an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impact on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the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governance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options”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nl-NL" sz="1200" b="0" i="1" u="none" strike="noStrike" kern="1200" cap="none" spc="0" normalizeH="0" baseline="0" noProof="0" dirty="0" err="1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To</a:t>
            </a:r>
            <a:r>
              <a:rPr kumimoji="0" lang="nl-NL" sz="1200" b="0" i="1" u="none" strike="noStrike" kern="1200" cap="none" spc="0" normalizeH="0" baseline="0" noProof="0" dirty="0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200" b="0" i="1" u="none" strike="noStrike" kern="1200" cap="none" spc="0" normalizeH="0" baseline="0" noProof="0" dirty="0" err="1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gain</a:t>
            </a:r>
            <a:r>
              <a:rPr kumimoji="0" lang="nl-NL" sz="1200" b="0" i="1" u="none" strike="noStrike" kern="1200" cap="none" spc="0" normalizeH="0" baseline="0" noProof="0" dirty="0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a </a:t>
            </a:r>
            <a:r>
              <a:rPr kumimoji="0" lang="nl-NL" sz="1200" b="0" i="1" u="none" strike="noStrike" kern="1200" cap="none" spc="0" normalizeH="0" baseline="0" noProof="0" dirty="0" err="1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deeper</a:t>
            </a:r>
            <a:r>
              <a:rPr kumimoji="0" lang="nl-NL" sz="1200" b="0" i="1" u="none" strike="noStrike" kern="1200" cap="none" spc="0" normalizeH="0" baseline="0" noProof="0" dirty="0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200" b="0" i="1" u="none" strike="noStrike" kern="1200" cap="none" spc="0" normalizeH="0" baseline="0" noProof="0" dirty="0" err="1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understanding</a:t>
            </a:r>
            <a:r>
              <a:rPr kumimoji="0" lang="nl-NL" sz="1200" b="0" i="1" u="none" strike="noStrike" kern="1200" cap="none" spc="0" normalizeH="0" baseline="0" noProof="0" dirty="0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, </a:t>
            </a:r>
            <a:r>
              <a:rPr kumimoji="0" lang="nl-NL" sz="1200" b="0" i="1" u="none" strike="noStrike" kern="1200" cap="none" spc="0" normalizeH="0" baseline="0" noProof="0" dirty="0" err="1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from</a:t>
            </a:r>
            <a:r>
              <a:rPr kumimoji="0" lang="nl-NL" sz="1200" b="0" i="1" u="none" strike="noStrike" kern="1200" cap="none" spc="0" normalizeH="0" baseline="0" noProof="0" dirty="0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200" b="0" i="1" u="none" strike="noStrike" kern="1200" cap="none" spc="0" normalizeH="0" baseline="0" noProof="0" dirty="0" err="1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all</a:t>
            </a:r>
            <a:r>
              <a:rPr kumimoji="0" lang="nl-NL" sz="1200" b="0" i="1" u="none" strike="noStrike" kern="1200" cap="none" spc="0" normalizeH="0" baseline="0" noProof="0" dirty="0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200" b="0" i="1" u="none" strike="noStrike" kern="1200" cap="none" spc="0" normalizeH="0" baseline="0" noProof="0" dirty="0" err="1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perspectives</a:t>
            </a:r>
            <a:endParaRPr kumimoji="0" lang="nl-NL" sz="1200" b="0" i="1" u="none" strike="noStrike" kern="1200" cap="none" spc="0" normalizeH="0" baseline="0" noProof="0" dirty="0">
              <a:ln>
                <a:noFill/>
              </a:ln>
              <a:solidFill>
                <a:srgbClr val="1318F5"/>
              </a:solidFill>
              <a:effectLst/>
              <a:uLnTx/>
              <a:uFillTx/>
              <a:latin typeface="Calibri" panose="020F0502020204030204"/>
              <a:ea typeface="+mn-ea"/>
              <a:cs typeface="Schibsted Grotesk" pitchFamily="2" charset="0"/>
            </a:endParaRPr>
          </a:p>
          <a:p>
            <a:pPr marL="685800" lvl="2" indent="-22860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/>
            </a:pPr>
            <a:r>
              <a:rPr kumimoji="0" lang="nl-NL" sz="12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To</a:t>
            </a:r>
            <a:r>
              <a:rPr kumimoji="0" lang="nl-NL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2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understand</a:t>
            </a:r>
            <a:r>
              <a:rPr kumimoji="0" lang="nl-NL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2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the</a:t>
            </a:r>
            <a:r>
              <a:rPr kumimoji="0" lang="nl-NL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2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needs</a:t>
            </a:r>
            <a:r>
              <a:rPr kumimoji="0" lang="nl-NL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of </a:t>
            </a:r>
            <a:r>
              <a:rPr kumimoji="0" lang="nl-NL" sz="12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the</a:t>
            </a:r>
            <a:r>
              <a:rPr kumimoji="0" lang="nl-NL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ET project and ETO </a:t>
            </a:r>
            <a:r>
              <a:rPr kumimoji="0" lang="nl-NL" sz="12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organisation</a:t>
            </a:r>
            <a:endParaRPr kumimoji="0" lang="nl-NL" sz="12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Schibsted Grotesk" pitchFamily="2" charset="0"/>
            </a:endParaRPr>
          </a:p>
          <a:p>
            <a:pPr marL="685800" lvl="2" indent="-22860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/>
            </a:pPr>
            <a:r>
              <a:rPr kumimoji="0" lang="nl-NL" sz="12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Explore</a:t>
            </a:r>
            <a:r>
              <a:rPr kumimoji="0" lang="nl-NL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2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the</a:t>
            </a:r>
            <a:r>
              <a:rPr kumimoji="0" lang="nl-NL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2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aspects</a:t>
            </a:r>
            <a:r>
              <a:rPr kumimoji="0" lang="nl-NL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of </a:t>
            </a:r>
            <a:r>
              <a:rPr kumimoji="0" lang="nl-NL" sz="12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the</a:t>
            </a:r>
            <a:r>
              <a:rPr kumimoji="0" lang="nl-NL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topics </a:t>
            </a:r>
            <a:r>
              <a:rPr kumimoji="0" lang="nl-NL" sz="12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with</a:t>
            </a:r>
            <a:r>
              <a:rPr kumimoji="0" lang="nl-NL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2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an</a:t>
            </a:r>
            <a:r>
              <a:rPr kumimoji="0" lang="nl-NL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impact on </a:t>
            </a:r>
            <a:r>
              <a:rPr kumimoji="0" lang="nl-NL" sz="12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governance</a:t>
            </a:r>
            <a:r>
              <a:rPr kumimoji="0" lang="nl-NL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options</a:t>
            </a:r>
          </a:p>
          <a:p>
            <a:pPr marL="685800" lvl="2" indent="-228600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/>
            </a:pPr>
            <a:r>
              <a:rPr kumimoji="0" lang="nl-NL" sz="12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Discuss</a:t>
            </a:r>
            <a:r>
              <a:rPr kumimoji="0" lang="nl-NL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2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the</a:t>
            </a:r>
            <a:r>
              <a:rPr kumimoji="0" lang="nl-NL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2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various</a:t>
            </a:r>
            <a:r>
              <a:rPr kumimoji="0" lang="nl-NL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2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experiences</a:t>
            </a:r>
            <a:r>
              <a:rPr kumimoji="0" lang="nl-NL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and </a:t>
            </a:r>
            <a:r>
              <a:rPr kumimoji="0" lang="nl-NL" sz="12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advices</a:t>
            </a:r>
            <a:r>
              <a:rPr kumimoji="0" lang="nl-NL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of </a:t>
            </a:r>
            <a:r>
              <a:rPr kumimoji="0" lang="nl-NL" sz="12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participants</a:t>
            </a:r>
            <a:r>
              <a:rPr kumimoji="0" lang="nl-NL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1500" b="1" i="0" u="none" strike="noStrike" kern="1200" cap="none" spc="0" normalizeH="0" baseline="0" noProof="0" dirty="0" err="1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Participants</a:t>
            </a:r>
            <a:r>
              <a:rPr kumimoji="0" lang="nl-NL" sz="1500" b="1" i="0" u="none" strike="noStrike" kern="1200" cap="none" spc="0" normalizeH="0" baseline="0" noProof="0" dirty="0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BGR members and BGR experts *</a:t>
            </a:r>
          </a:p>
          <a:p>
            <a:pPr marL="914400" marR="0" lvl="2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(12) Belgium, Italy, Netherlands, United </a:t>
            </a:r>
            <a:r>
              <a:rPr kumimoji="0" lang="nl-NL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Kingdom</a:t>
            </a: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, Germany</a:t>
            </a:r>
          </a:p>
          <a:p>
            <a:pPr marL="45720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	* Poland, France and Spain </a:t>
            </a:r>
            <a:r>
              <a:rPr kumimoji="0" lang="nl-NL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not</a:t>
            </a: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able</a:t>
            </a: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to</a:t>
            </a: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join</a:t>
            </a:r>
            <a:r>
              <a:rPr kumimoji="0" lang="nl-N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in person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ETPP WP2, WP3 and WP7 (6)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ETO (4)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1500" b="1" i="0" u="none" strike="noStrike" kern="1200" cap="none" spc="0" normalizeH="0" baseline="0" noProof="0" dirty="0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Next steps: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With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the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outcomes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of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this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workshop WP2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will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deliver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a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discussion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starter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for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500" b="1" i="0" u="none" strike="noStrike" kern="1200" cap="none" spc="0" normalizeH="0" baseline="0" noProof="0" dirty="0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BGR-10 on 3-4 </a:t>
            </a:r>
            <a:r>
              <a:rPr kumimoji="0" lang="nl-NL" sz="1500" b="1" i="0" u="none" strike="noStrike" kern="1200" cap="none" spc="0" normalizeH="0" baseline="0" noProof="0" dirty="0" err="1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June</a:t>
            </a:r>
            <a:r>
              <a:rPr kumimoji="0" lang="nl-NL" sz="1500" b="1" i="0" u="none" strike="noStrike" kern="1200" cap="none" spc="0" normalizeH="0" baseline="0" noProof="0" dirty="0">
                <a:ln>
                  <a:noFill/>
                </a:ln>
                <a:solidFill>
                  <a:srgbClr val="1318F5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Maastricht: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Compile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matrix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with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pro’s and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con’s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lang="nl-NL" sz="1500" kern="1200" dirty="0" err="1">
                <a:solidFill>
                  <a:prstClr val="black"/>
                </a:solidFill>
                <a:latin typeface="Calibri" panose="020F0502020204030204"/>
                <a:ea typeface="+mn-ea"/>
                <a:cs typeface="Schibsted Grotesk" pitchFamily="2" charset="0"/>
              </a:rPr>
              <a:t>for</a:t>
            </a:r>
            <a:r>
              <a:rPr lang="nl-NL" sz="15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the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key-elements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in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each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of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the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3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legal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frameworks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as input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for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a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decision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on a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preferred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legal</a:t>
            </a:r>
            <a:r>
              <a:rPr kumimoji="0" lang="nl-NL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 </a:t>
            </a:r>
            <a:r>
              <a:rPr kumimoji="0" lang="nl-NL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Schibsted Grotesk" pitchFamily="2" charset="0"/>
              </a:rPr>
              <a:t>framework</a:t>
            </a:r>
            <a:endParaRPr kumimoji="0" lang="nl-NL" sz="1500" b="0" i="0" u="none" strike="noStrike" kern="1200" cap="none" spc="0" normalizeH="0" baseline="0" noProof="0" dirty="0">
              <a:ln>
                <a:noFill/>
              </a:ln>
              <a:solidFill>
                <a:srgbClr val="1318F5"/>
              </a:solidFill>
              <a:effectLst/>
              <a:uLnTx/>
              <a:uFillTx/>
              <a:latin typeface="Calibri" panose="020F0502020204030204"/>
              <a:ea typeface="+mn-ea"/>
              <a:cs typeface="Schibsted Grotesk" pitchFamily="2" charset="0"/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F04D1FCB-8879-2135-80DB-13CD0708C8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14910" y="1270321"/>
            <a:ext cx="4450466" cy="2591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54617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Tema de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Metadata/LabelInfo.xml><?xml version="1.0" encoding="utf-8"?>
<clbl:labelList xmlns:clbl="http://schemas.microsoft.com/office/2020/mipLabelMetadata">
  <clbl:label id="{81e63bdd-534e-4aaf-855a-4c017eec7126}" enabled="0" method="" siteId="{81e63bdd-534e-4aaf-855a-4c017eec7126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2628</TotalTime>
  <Words>1502</Words>
  <Application>Microsoft Office PowerPoint</Application>
  <PresentationFormat>Breedbeeld</PresentationFormat>
  <Paragraphs>174</Paragraphs>
  <Slides>12</Slides>
  <Notes>12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9" baseType="lpstr">
      <vt:lpstr>Arial</vt:lpstr>
      <vt:lpstr>Calibri</vt:lpstr>
      <vt:lpstr>Courier New</vt:lpstr>
      <vt:lpstr>Times New Roman</vt:lpstr>
      <vt:lpstr>Univers</vt:lpstr>
      <vt:lpstr>Wingdings</vt:lpstr>
      <vt:lpstr>Tema de Office</vt:lpstr>
      <vt:lpstr>ET-PP (WPX) 2nd review meeting (RP2) </vt:lpstr>
      <vt:lpstr>Introduction WP2 </vt:lpstr>
      <vt:lpstr>Objective WP2: to support the ET concept</vt:lpstr>
      <vt:lpstr>ET working assumptions</vt:lpstr>
      <vt:lpstr>WP 2: Deliverables </vt:lpstr>
      <vt:lpstr>WP 2: Critical risks, deviations from Annex I, contingency plans</vt:lpstr>
      <vt:lpstr>WP 2: Contribution from each partner</vt:lpstr>
      <vt:lpstr>WP 2: update activities 2024</vt:lpstr>
      <vt:lpstr>WP 2: update activities 2025</vt:lpstr>
      <vt:lpstr>WP 2: some take aways 9-10 April 2025</vt:lpstr>
      <vt:lpstr>WP 2: next steps 2025-2026</vt:lpstr>
      <vt:lpstr>ET-PP (WPX) 2nd review meeting (RP2)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Roelofs, M.E.H. [Miriam]</cp:lastModifiedBy>
  <cp:revision>3</cp:revision>
  <dcterms:modified xsi:type="dcterms:W3CDTF">2025-05-08T07:24:01Z</dcterms:modified>
</cp:coreProperties>
</file>