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3474" r:id="rId4"/>
    <p:sldId id="258" r:id="rId5"/>
    <p:sldId id="259" r:id="rId6"/>
    <p:sldId id="3480" r:id="rId7"/>
    <p:sldId id="3481" r:id="rId8"/>
    <p:sldId id="3482" r:id="rId9"/>
    <p:sldId id="260" r:id="rId10"/>
    <p:sldId id="3485" r:id="rId11"/>
    <p:sldId id="3486" r:id="rId12"/>
    <p:sldId id="3483" r:id="rId13"/>
    <p:sldId id="3487" r:id="rId14"/>
    <p:sldId id="3484" r:id="rId15"/>
    <p:sldId id="3488" r:id="rId16"/>
    <p:sldId id="262" r:id="rId17"/>
    <p:sldId id="263" r:id="rId18"/>
  </p:sldIdLst>
  <p:sldSz cx="12192000" cy="6858000"/>
  <p:notesSz cx="6858000" cy="9144000"/>
  <p:embeddedFontLst>
    <p:embeddedFont>
      <p:font typeface="Aptos Narrow" panose="020B0004020202020204" pitchFamily="34" charset="0"/>
      <p:regular r:id="rId20"/>
      <p:bold r:id="rId21"/>
      <p:italic r:id="rId22"/>
      <p:boldItalic r:id="rId23"/>
    </p:embeddedFont>
    <p:embeddedFont>
      <p:font typeface="Schibsted Grotesk"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j7hfiJY9O1XRZ8rBxiVFMBM/+rF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8DDABC-B037-492A-9220-E1412D95AF4B}">
  <a:tblStyle styleId="{018DDABC-B037-492A-9220-E1412D95AF4B}"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CDD4EA"/>
          </a:solidFill>
        </a:fill>
      </a:tcStyle>
    </a:wholeTbl>
    <a:band1H>
      <a:tcTxStyle b="off" i="off"/>
      <a:tcStyle>
        <a:tcBdr/>
      </a:tcStyle>
    </a:band1H>
    <a:band2H>
      <a:tcTxStyle b="off" i="off"/>
      <a:tcStyle>
        <a:tcBdr/>
        <a:fill>
          <a:solidFill>
            <a:srgbClr val="E8EBF5"/>
          </a:solidFill>
        </a:fill>
      </a:tcStyle>
    </a:band2H>
    <a:band1V>
      <a:tcTxStyle b="off" i="off"/>
      <a:tcStyle>
        <a:tcBdr/>
      </a:tcStyle>
    </a:band1V>
    <a:band2V>
      <a:tcTxStyle b="off" i="off"/>
      <a:tcStyle>
        <a:tcBdr/>
      </a:tcStyle>
    </a:band2V>
    <a:lastCol>
      <a:tcTxStyle b="off" i="off"/>
      <a:tcStyle>
        <a:tcBdr/>
      </a:tcStyle>
    </a:lastCol>
    <a:firstCol>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Col>
    <a:la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381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381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5032" autoAdjust="0"/>
  </p:normalViewPr>
  <p:slideViewPr>
    <p:cSldViewPr snapToGrid="0">
      <p:cViewPr varScale="1">
        <p:scale>
          <a:sx n="118" d="100"/>
          <a:sy n="118" d="100"/>
        </p:scale>
        <p:origin x="12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notesMaster" Target="notesMasters/notesMaster1.xml"/><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5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ED96CF-B95C-4A1D-A96A-8E36F3A36EF0}" type="doc">
      <dgm:prSet loTypeId="urn:microsoft.com/office/officeart/2005/8/layout/chevron1" loCatId="process" qsTypeId="urn:microsoft.com/office/officeart/2005/8/quickstyle/3d5" qsCatId="3D" csTypeId="urn:microsoft.com/office/officeart/2005/8/colors/accent1_3" csCatId="accent1" phldr="1"/>
      <dgm:spPr/>
    </dgm:pt>
    <dgm:pt modelId="{707CC8A9-E30E-48A0-BA88-B3851B079973}">
      <dgm:prSet phldrT="[Text]"/>
      <dgm:spPr>
        <a:xfrm>
          <a:off x="4978" y="0"/>
          <a:ext cx="2983025" cy="989045"/>
        </a:xfrm>
        <a:prstGeom prst="chevron">
          <a:avLst/>
        </a:prstGeom>
        <a:solidFill>
          <a:srgbClr val="00B050"/>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Q1-2025</a:t>
          </a:r>
        </a:p>
      </dgm:t>
    </dgm:pt>
    <dgm:pt modelId="{89861205-36A9-481A-91DD-8CA2BD949F16}" type="parTrans" cxnId="{1C865A19-8FC0-45C0-8855-E0C856A25BA1}">
      <dgm:prSet/>
      <dgm:spPr/>
      <dgm:t>
        <a:bodyPr/>
        <a:lstStyle/>
        <a:p>
          <a:endParaRPr lang="en-GB"/>
        </a:p>
      </dgm:t>
    </dgm:pt>
    <dgm:pt modelId="{AEC324A2-C85F-45C1-B9D1-0E8814960EB2}" type="sibTrans" cxnId="{1C865A19-8FC0-45C0-8855-E0C856A25BA1}">
      <dgm:prSet/>
      <dgm:spPr/>
      <dgm:t>
        <a:bodyPr/>
        <a:lstStyle/>
        <a:p>
          <a:endParaRPr lang="en-GB"/>
        </a:p>
      </dgm:t>
    </dgm:pt>
    <dgm:pt modelId="{E6902A33-D23B-4369-B381-D53430978A9A}">
      <dgm:prSet phldrT="[Text]"/>
      <dgm: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Q2-2025</a:t>
          </a:r>
        </a:p>
      </dgm:t>
    </dgm:pt>
    <dgm:pt modelId="{F761B91E-5223-4CE9-8813-7A49C0C347F8}" type="parTrans" cxnId="{A496ACEF-AEA7-4FED-AE1B-4F99110CA16D}">
      <dgm:prSet/>
      <dgm:spPr/>
      <dgm:t>
        <a:bodyPr/>
        <a:lstStyle/>
        <a:p>
          <a:endParaRPr lang="en-GB"/>
        </a:p>
      </dgm:t>
    </dgm:pt>
    <dgm:pt modelId="{B9BBDB52-A9B8-4612-B02C-AE3A366E16CB}" type="sibTrans" cxnId="{A496ACEF-AEA7-4FED-AE1B-4F99110CA16D}">
      <dgm:prSet/>
      <dgm:spPr/>
      <dgm:t>
        <a:bodyPr/>
        <a:lstStyle/>
        <a:p>
          <a:endParaRPr lang="en-GB"/>
        </a:p>
      </dgm:t>
    </dgm:pt>
    <dgm:pt modelId="{56041C36-FB4A-4530-A3B4-9980201F8F96}">
      <dgm:prSet phldrT="[Text]"/>
      <dgm: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Q3-2025</a:t>
          </a:r>
        </a:p>
      </dgm:t>
    </dgm:pt>
    <dgm:pt modelId="{1E22D607-36AF-4177-8F34-72D1973CC1DB}" type="parTrans" cxnId="{1E85D05D-0A29-432E-A116-BF5B2DB6436E}">
      <dgm:prSet/>
      <dgm:spPr/>
      <dgm:t>
        <a:bodyPr/>
        <a:lstStyle/>
        <a:p>
          <a:endParaRPr lang="en-GB"/>
        </a:p>
      </dgm:t>
    </dgm:pt>
    <dgm:pt modelId="{26551E02-0F6B-4E78-A86C-7169396C55F0}" type="sibTrans" cxnId="{1E85D05D-0A29-432E-A116-BF5B2DB6436E}">
      <dgm:prSet/>
      <dgm:spPr/>
      <dgm:t>
        <a:bodyPr/>
        <a:lstStyle/>
        <a:p>
          <a:endParaRPr lang="en-GB"/>
        </a:p>
      </dgm:t>
    </dgm:pt>
    <dgm:pt modelId="{D5796AFD-FA5C-489B-822A-E5471C8629DF}">
      <dgm:prSet phldrT="[Text]"/>
      <dgm: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Q4-2025</a:t>
          </a:r>
        </a:p>
      </dgm:t>
    </dgm:pt>
    <dgm:pt modelId="{16E51982-E9C2-4D02-B75E-ECBF5EC2E055}" type="parTrans" cxnId="{32A43F0C-ECB1-403E-8B40-0512DCF169F7}">
      <dgm:prSet/>
      <dgm:spPr/>
      <dgm:t>
        <a:bodyPr/>
        <a:lstStyle/>
        <a:p>
          <a:endParaRPr lang="en-GB"/>
        </a:p>
      </dgm:t>
    </dgm:pt>
    <dgm:pt modelId="{22A2158B-474F-4661-9167-2B236B73FBEB}" type="sibTrans" cxnId="{32A43F0C-ECB1-403E-8B40-0512DCF169F7}">
      <dgm:prSet/>
      <dgm:spPr/>
      <dgm:t>
        <a:bodyPr/>
        <a:lstStyle/>
        <a:p>
          <a:endParaRPr lang="en-GB"/>
        </a:p>
      </dgm:t>
    </dgm:pt>
    <dgm:pt modelId="{82FDA777-0CC0-4995-B378-08FF29D45608}" type="pres">
      <dgm:prSet presAssocID="{52ED96CF-B95C-4A1D-A96A-8E36F3A36EF0}" presName="Name0" presStyleCnt="0">
        <dgm:presLayoutVars>
          <dgm:dir/>
          <dgm:animLvl val="lvl"/>
          <dgm:resizeHandles val="exact"/>
        </dgm:presLayoutVars>
      </dgm:prSet>
      <dgm:spPr/>
    </dgm:pt>
    <dgm:pt modelId="{FAD733A5-497F-4E91-9477-6D932951C501}" type="pres">
      <dgm:prSet presAssocID="{707CC8A9-E30E-48A0-BA88-B3851B079973}" presName="parTxOnly" presStyleLbl="node1" presStyleIdx="0" presStyleCnt="4" custLinFactNeighborX="-49" custLinFactNeighborY="89623">
        <dgm:presLayoutVars>
          <dgm:chMax val="0"/>
          <dgm:chPref val="0"/>
          <dgm:bulletEnabled val="1"/>
        </dgm:presLayoutVars>
      </dgm:prSet>
      <dgm:spPr/>
    </dgm:pt>
    <dgm:pt modelId="{10186A8F-2C99-4670-87FC-304FE53E7BFF}" type="pres">
      <dgm:prSet presAssocID="{AEC324A2-C85F-45C1-B9D1-0E8814960EB2}" presName="parTxOnlySpace" presStyleCnt="0"/>
      <dgm:spPr/>
    </dgm:pt>
    <dgm:pt modelId="{DA898CCF-EF01-4B8F-93AF-12F08064EE7C}" type="pres">
      <dgm:prSet presAssocID="{E6902A33-D23B-4369-B381-D53430978A9A}" presName="parTxOnly" presStyleLbl="node1" presStyleIdx="1" presStyleCnt="4">
        <dgm:presLayoutVars>
          <dgm:chMax val="0"/>
          <dgm:chPref val="0"/>
          <dgm:bulletEnabled val="1"/>
        </dgm:presLayoutVars>
      </dgm:prSet>
      <dgm:spPr/>
    </dgm:pt>
    <dgm:pt modelId="{852E95E3-32DA-4B9E-8549-726C916102F8}" type="pres">
      <dgm:prSet presAssocID="{B9BBDB52-A9B8-4612-B02C-AE3A366E16CB}" presName="parTxOnlySpace" presStyleCnt="0"/>
      <dgm:spPr/>
    </dgm:pt>
    <dgm:pt modelId="{7F8CE0CB-B6DF-4F0D-84AD-44364AF78C1A}" type="pres">
      <dgm:prSet presAssocID="{56041C36-FB4A-4530-A3B4-9980201F8F96}" presName="parTxOnly" presStyleLbl="node1" presStyleIdx="2" presStyleCnt="4">
        <dgm:presLayoutVars>
          <dgm:chMax val="0"/>
          <dgm:chPref val="0"/>
          <dgm:bulletEnabled val="1"/>
        </dgm:presLayoutVars>
      </dgm:prSet>
      <dgm:spPr/>
    </dgm:pt>
    <dgm:pt modelId="{11532FD2-CFDB-4053-8390-93839B6E85F1}" type="pres">
      <dgm:prSet presAssocID="{26551E02-0F6B-4E78-A86C-7169396C55F0}" presName="parTxOnlySpace" presStyleCnt="0"/>
      <dgm:spPr/>
    </dgm:pt>
    <dgm:pt modelId="{B266A558-EE29-4904-9FAD-E07DEE67696E}" type="pres">
      <dgm:prSet presAssocID="{D5796AFD-FA5C-489B-822A-E5471C8629DF}" presName="parTxOnly" presStyleLbl="node1" presStyleIdx="3" presStyleCnt="4">
        <dgm:presLayoutVars>
          <dgm:chMax val="0"/>
          <dgm:chPref val="0"/>
          <dgm:bulletEnabled val="1"/>
        </dgm:presLayoutVars>
      </dgm:prSet>
      <dgm:spPr/>
    </dgm:pt>
  </dgm:ptLst>
  <dgm:cxnLst>
    <dgm:cxn modelId="{32A43F0C-ECB1-403E-8B40-0512DCF169F7}" srcId="{52ED96CF-B95C-4A1D-A96A-8E36F3A36EF0}" destId="{D5796AFD-FA5C-489B-822A-E5471C8629DF}" srcOrd="3" destOrd="0" parTransId="{16E51982-E9C2-4D02-B75E-ECBF5EC2E055}" sibTransId="{22A2158B-474F-4661-9167-2B236B73FBEB}"/>
    <dgm:cxn modelId="{24F2DA0F-77BD-4941-8EDD-0D45F7D7B180}" type="presOf" srcId="{52ED96CF-B95C-4A1D-A96A-8E36F3A36EF0}" destId="{82FDA777-0CC0-4995-B378-08FF29D45608}" srcOrd="0" destOrd="0" presId="urn:microsoft.com/office/officeart/2005/8/layout/chevron1"/>
    <dgm:cxn modelId="{1C865A19-8FC0-45C0-8855-E0C856A25BA1}" srcId="{52ED96CF-B95C-4A1D-A96A-8E36F3A36EF0}" destId="{707CC8A9-E30E-48A0-BA88-B3851B079973}" srcOrd="0" destOrd="0" parTransId="{89861205-36A9-481A-91DD-8CA2BD949F16}" sibTransId="{AEC324A2-C85F-45C1-B9D1-0E8814960EB2}"/>
    <dgm:cxn modelId="{1E85D05D-0A29-432E-A116-BF5B2DB6436E}" srcId="{52ED96CF-B95C-4A1D-A96A-8E36F3A36EF0}" destId="{56041C36-FB4A-4530-A3B4-9980201F8F96}" srcOrd="2" destOrd="0" parTransId="{1E22D607-36AF-4177-8F34-72D1973CC1DB}" sibTransId="{26551E02-0F6B-4E78-A86C-7169396C55F0}"/>
    <dgm:cxn modelId="{A4E59A46-FEF0-4B0F-9D12-7BF44AE3DA19}" type="presOf" srcId="{707CC8A9-E30E-48A0-BA88-B3851B079973}" destId="{FAD733A5-497F-4E91-9477-6D932951C501}" srcOrd="0" destOrd="0" presId="urn:microsoft.com/office/officeart/2005/8/layout/chevron1"/>
    <dgm:cxn modelId="{FEFAE171-88E5-4CEA-A122-E1F2982DE979}" type="presOf" srcId="{56041C36-FB4A-4530-A3B4-9980201F8F96}" destId="{7F8CE0CB-B6DF-4F0D-84AD-44364AF78C1A}" srcOrd="0" destOrd="0" presId="urn:microsoft.com/office/officeart/2005/8/layout/chevron1"/>
    <dgm:cxn modelId="{AF697AA3-794F-415E-A1F5-833D0278E917}" type="presOf" srcId="{E6902A33-D23B-4369-B381-D53430978A9A}" destId="{DA898CCF-EF01-4B8F-93AF-12F08064EE7C}" srcOrd="0" destOrd="0" presId="urn:microsoft.com/office/officeart/2005/8/layout/chevron1"/>
    <dgm:cxn modelId="{1F7551B2-58B6-482A-8DFD-344EC852BB92}" type="presOf" srcId="{D5796AFD-FA5C-489B-822A-E5471C8629DF}" destId="{B266A558-EE29-4904-9FAD-E07DEE67696E}" srcOrd="0" destOrd="0" presId="urn:microsoft.com/office/officeart/2005/8/layout/chevron1"/>
    <dgm:cxn modelId="{A496ACEF-AEA7-4FED-AE1B-4F99110CA16D}" srcId="{52ED96CF-B95C-4A1D-A96A-8E36F3A36EF0}" destId="{E6902A33-D23B-4369-B381-D53430978A9A}" srcOrd="1" destOrd="0" parTransId="{F761B91E-5223-4CE9-8813-7A49C0C347F8}" sibTransId="{B9BBDB52-A9B8-4612-B02C-AE3A366E16CB}"/>
    <dgm:cxn modelId="{CCC374DF-DA02-41B7-AA32-6B1FA1F61E1D}" type="presParOf" srcId="{82FDA777-0CC0-4995-B378-08FF29D45608}" destId="{FAD733A5-497F-4E91-9477-6D932951C501}" srcOrd="0" destOrd="0" presId="urn:microsoft.com/office/officeart/2005/8/layout/chevron1"/>
    <dgm:cxn modelId="{BC331283-72D2-434E-9005-2F5AFB5486AC}" type="presParOf" srcId="{82FDA777-0CC0-4995-B378-08FF29D45608}" destId="{10186A8F-2C99-4670-87FC-304FE53E7BFF}" srcOrd="1" destOrd="0" presId="urn:microsoft.com/office/officeart/2005/8/layout/chevron1"/>
    <dgm:cxn modelId="{B47E6757-5EA8-4E5B-A31B-7436CE1EBD4F}" type="presParOf" srcId="{82FDA777-0CC0-4995-B378-08FF29D45608}" destId="{DA898CCF-EF01-4B8F-93AF-12F08064EE7C}" srcOrd="2" destOrd="0" presId="urn:microsoft.com/office/officeart/2005/8/layout/chevron1"/>
    <dgm:cxn modelId="{486DA105-0D8B-4A43-B2E5-06430414FDD3}" type="presParOf" srcId="{82FDA777-0CC0-4995-B378-08FF29D45608}" destId="{852E95E3-32DA-4B9E-8549-726C916102F8}" srcOrd="3" destOrd="0" presId="urn:microsoft.com/office/officeart/2005/8/layout/chevron1"/>
    <dgm:cxn modelId="{7F1FB8BC-0B40-4852-BC7B-6DC3CF1907A0}" type="presParOf" srcId="{82FDA777-0CC0-4995-B378-08FF29D45608}" destId="{7F8CE0CB-B6DF-4F0D-84AD-44364AF78C1A}" srcOrd="4" destOrd="0" presId="urn:microsoft.com/office/officeart/2005/8/layout/chevron1"/>
    <dgm:cxn modelId="{109E7073-4C5D-480A-9C07-85E11E6750A3}" type="presParOf" srcId="{82FDA777-0CC0-4995-B378-08FF29D45608}" destId="{11532FD2-CFDB-4053-8390-93839B6E85F1}" srcOrd="5" destOrd="0" presId="urn:microsoft.com/office/officeart/2005/8/layout/chevron1"/>
    <dgm:cxn modelId="{6DA2F2E5-3689-4159-8875-F6613802C704}" type="presParOf" srcId="{82FDA777-0CC0-4995-B378-08FF29D45608}" destId="{B266A558-EE29-4904-9FAD-E07DEE67696E}"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733A5-497F-4E91-9477-6D932951C501}">
      <dsp:nvSpPr>
        <dsp:cNvPr id="0" name=""/>
        <dsp:cNvSpPr/>
      </dsp:nvSpPr>
      <dsp:spPr>
        <a:xfrm>
          <a:off x="4978" y="0"/>
          <a:ext cx="2983025" cy="989045"/>
        </a:xfrm>
        <a:prstGeom prst="chevron">
          <a:avLst/>
        </a:prstGeom>
        <a:solidFill>
          <a:srgbClr val="00B050"/>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Q1-2025</a:t>
          </a:r>
        </a:p>
      </dsp:txBody>
      <dsp:txXfrm>
        <a:off x="499501" y="0"/>
        <a:ext cx="1993980" cy="989045"/>
      </dsp:txXfrm>
    </dsp:sp>
    <dsp:sp modelId="{DA898CCF-EF01-4B8F-93AF-12F08064EE7C}">
      <dsp:nvSpPr>
        <dsp:cNvPr id="0" name=""/>
        <dsp:cNvSpPr/>
      </dsp:nvSpPr>
      <dsp: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Q2-2025</a:t>
          </a:r>
        </a:p>
      </dsp:txBody>
      <dsp:txXfrm>
        <a:off x="3184370" y="0"/>
        <a:ext cx="1993980" cy="989045"/>
      </dsp:txXfrm>
    </dsp:sp>
    <dsp:sp modelId="{7F8CE0CB-B6DF-4F0D-84AD-44364AF78C1A}">
      <dsp:nvSpPr>
        <dsp:cNvPr id="0" name=""/>
        <dsp:cNvSpPr/>
      </dsp:nvSpPr>
      <dsp: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Q3-2025</a:t>
          </a:r>
        </a:p>
      </dsp:txBody>
      <dsp:txXfrm>
        <a:off x="5869094" y="0"/>
        <a:ext cx="1993980" cy="989045"/>
      </dsp:txXfrm>
    </dsp:sp>
    <dsp:sp modelId="{B266A558-EE29-4904-9FAD-E07DEE67696E}">
      <dsp:nvSpPr>
        <dsp:cNvPr id="0" name=""/>
        <dsp:cNvSpPr/>
      </dsp:nvSpPr>
      <dsp: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Q4-2025</a:t>
          </a:r>
        </a:p>
      </dsp:txBody>
      <dsp:txXfrm>
        <a:off x="8553817" y="0"/>
        <a:ext cx="1993980" cy="9890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983F750-9218-4624-4358-A7C5D13EBDF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78BA1546-FFB0-2409-75DE-39B110069786}"/>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02FD0C92-6E0D-9539-C02B-6177BF1C3B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41280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AEEC0499-ACD8-2379-CEE0-C1FA2A30D4E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AE6EBB8-C96B-3380-0BDF-0299644D8739}"/>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7A2BBFDF-60EA-131B-743C-C081D1FFCB5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172815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C4402EA3-93B5-1D8F-091E-CD0C3B82A46F}"/>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0A5992C8-58FA-8425-281B-28537230CBC2}"/>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D4DDCD92-5EE6-D992-F288-539F7BA51D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719376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AD66FDA-A881-6F93-9D99-51B04643C1DC}"/>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1BE91141-1D3D-4BE9-D6F3-EBB1237C0C7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E00EFCDE-9AA9-5D39-6D1B-CB5CF5590F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87307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D26C7A4-FC74-A039-36D1-50DA0E0D3963}"/>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CB816A3E-4013-4678-AF57-A35F2F4DF874}"/>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9837E198-7B82-8A72-AFA8-7A9165F208C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185126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6BBBE0D-FFB4-2283-56C1-CD1D8C68F34E}"/>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336B138-1206-A126-EF19-1C4F56013D17}"/>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324CFF42-E98B-AE1B-9F41-4365B71A9E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912543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fc8e975fa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g34fc8e975f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a:extLst>
            <a:ext uri="{FF2B5EF4-FFF2-40B4-BE49-F238E27FC236}">
              <a16:creationId xmlns:a16="http://schemas.microsoft.com/office/drawing/2014/main" id="{A0452A2C-C4A5-2D4D-CB5B-E53528ECB485}"/>
            </a:ext>
          </a:extLst>
        </p:cNvPr>
        <p:cNvGrpSpPr/>
        <p:nvPr/>
      </p:nvGrpSpPr>
      <p:grpSpPr>
        <a:xfrm>
          <a:off x="0" y="0"/>
          <a:ext cx="0" cy="0"/>
          <a:chOff x="0" y="0"/>
          <a:chExt cx="0" cy="0"/>
        </a:xfrm>
      </p:grpSpPr>
      <p:sp>
        <p:nvSpPr>
          <p:cNvPr id="71" name="Google Shape;71;p2:notes">
            <a:extLst>
              <a:ext uri="{FF2B5EF4-FFF2-40B4-BE49-F238E27FC236}">
                <a16:creationId xmlns:a16="http://schemas.microsoft.com/office/drawing/2014/main" id="{F0649455-D778-E5F7-B3D4-7A6B81AB1BB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a:extLst>
              <a:ext uri="{FF2B5EF4-FFF2-40B4-BE49-F238E27FC236}">
                <a16:creationId xmlns:a16="http://schemas.microsoft.com/office/drawing/2014/main" id="{FFFCA240-77E8-02BC-C453-2CD9ADDD52F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821584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4fc7864250_0_9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g34fc7864250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fc7864250_0_1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1FF6282-EA43-C144-A34D-9A25B533D6E2}"/>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B18C651-B39F-E2C2-109B-A0BF05A19141}"/>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5D478392-9856-5DED-1EF6-5F861EF64F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431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78ABCC-20B4-E7DB-AB6C-41ED9408369D}"/>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67CE508-6896-3994-0564-9BB741EBDA8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7727A909-735E-0A7A-D68A-0DACCBC59A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8583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1F6EA6-5D06-5940-3E74-6AB55D275E4A}"/>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7E7CCF6F-A550-46A4-BDD2-81C151EB3233}"/>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13809DE2-5BCB-F3E3-40A1-D8931863BD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94765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4fc7864250_0_1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0" type="tx">
  <p:cSld name="TITLE_AND_BODY">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1524000" y="1122362"/>
            <a:ext cx="9144000" cy="2387601"/>
          </a:xfrm>
          <a:prstGeom prst="rect">
            <a:avLst/>
          </a:prstGeom>
          <a:noFill/>
          <a:ln>
            <a:noFill/>
          </a:ln>
        </p:spPr>
        <p:txBody>
          <a:bodyPr spcFirstLastPara="1" wrap="square" lIns="45700" tIns="45700" rIns="45700" bIns="45700" anchor="b" anchorCtr="0">
            <a:normAutofit/>
          </a:bodyPr>
          <a:lstStyle>
            <a:lvl1pPr lvl="0" algn="ctr">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1" name="Google Shape;11;p10"/>
          <p:cNvSpPr txBox="1">
            <a:spLocks noGrp="1"/>
          </p:cNvSpPr>
          <p:nvPr>
            <p:ph type="body" idx="1"/>
          </p:nvPr>
        </p:nvSpPr>
        <p:spPr>
          <a:xfrm>
            <a:off x="1524000" y="3602037"/>
            <a:ext cx="9144000" cy="1655763"/>
          </a:xfrm>
          <a:prstGeom prst="rect">
            <a:avLst/>
          </a:prstGeom>
          <a:noFill/>
          <a:ln>
            <a:noFill/>
          </a:ln>
        </p:spPr>
        <p:txBody>
          <a:bodyPr spcFirstLastPara="1" wrap="square" lIns="45700" tIns="45700" rIns="45700" bIns="45700" anchor="t" anchorCtr="0">
            <a:normAutofit/>
          </a:bodyPr>
          <a:lstStyle>
            <a:lvl1pPr marL="457200" lvl="0" indent="-228600" algn="ctr">
              <a:lnSpc>
                <a:spcPct val="90000"/>
              </a:lnSpc>
              <a:spcBef>
                <a:spcPts val="1000"/>
              </a:spcBef>
              <a:spcAft>
                <a:spcPts val="0"/>
              </a:spcAft>
              <a:buClr>
                <a:srgbClr val="000000"/>
              </a:buClr>
              <a:buSzPts val="2400"/>
              <a:buFont typeface="Calibri"/>
              <a:buNone/>
              <a:defRPr sz="2400"/>
            </a:lvl1pPr>
            <a:lvl2pPr marL="914400" lvl="1" indent="-228600" algn="ctr">
              <a:lnSpc>
                <a:spcPct val="90000"/>
              </a:lnSpc>
              <a:spcBef>
                <a:spcPts val="1000"/>
              </a:spcBef>
              <a:spcAft>
                <a:spcPts val="0"/>
              </a:spcAft>
              <a:buClr>
                <a:srgbClr val="000000"/>
              </a:buClr>
              <a:buSzPts val="2400"/>
              <a:buFont typeface="Calibri"/>
              <a:buNone/>
              <a:defRPr sz="2400"/>
            </a:lvl2pPr>
            <a:lvl3pPr marL="1371600" lvl="2" indent="-228600" algn="ctr">
              <a:lnSpc>
                <a:spcPct val="90000"/>
              </a:lnSpc>
              <a:spcBef>
                <a:spcPts val="1000"/>
              </a:spcBef>
              <a:spcAft>
                <a:spcPts val="0"/>
              </a:spcAft>
              <a:buClr>
                <a:srgbClr val="000000"/>
              </a:buClr>
              <a:buSzPts val="2400"/>
              <a:buFont typeface="Calibri"/>
              <a:buNone/>
              <a:defRPr sz="2400"/>
            </a:lvl3pPr>
            <a:lvl4pPr marL="1828800" lvl="3" indent="-228600" algn="ctr">
              <a:lnSpc>
                <a:spcPct val="90000"/>
              </a:lnSpc>
              <a:spcBef>
                <a:spcPts val="1000"/>
              </a:spcBef>
              <a:spcAft>
                <a:spcPts val="0"/>
              </a:spcAft>
              <a:buClr>
                <a:srgbClr val="000000"/>
              </a:buClr>
              <a:buSzPts val="2400"/>
              <a:buFont typeface="Calibri"/>
              <a:buNone/>
              <a:defRPr sz="2400"/>
            </a:lvl4pPr>
            <a:lvl5pPr marL="2286000" lvl="4" indent="-228600" algn="ctr">
              <a:lnSpc>
                <a:spcPct val="90000"/>
              </a:lnSpc>
              <a:spcBef>
                <a:spcPts val="1000"/>
              </a:spcBef>
              <a:spcAft>
                <a:spcPts val="0"/>
              </a:spcAft>
              <a:buClr>
                <a:srgbClr val="000000"/>
              </a:buClr>
              <a:buSzPts val="2400"/>
              <a:buFont typeface="Calibri"/>
              <a:buNone/>
              <a:defRPr sz="24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2" name="Google Shape;12;p1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13"/>
        <p:cNvGrpSpPr/>
        <p:nvPr/>
      </p:nvGrpSpPr>
      <p:grpSpPr>
        <a:xfrm>
          <a:off x="0" y="0"/>
          <a:ext cx="0" cy="0"/>
          <a:chOff x="0" y="0"/>
          <a:chExt cx="0" cy="0"/>
        </a:xfrm>
      </p:grpSpPr>
      <p:sp>
        <p:nvSpPr>
          <p:cNvPr id="14" name="Google Shape;14;p11"/>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5" name="Google Shape;15;p11"/>
          <p:cNvSpPr txBox="1">
            <a:spLocks noGrp="1"/>
          </p:cNvSpPr>
          <p:nvPr>
            <p:ph type="body" idx="1"/>
          </p:nvPr>
        </p:nvSpPr>
        <p:spPr>
          <a:xfrm>
            <a:off x="838200" y="2044699"/>
            <a:ext cx="10515600" cy="4328160"/>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200"/>
              </a:spcBef>
              <a:spcAft>
                <a:spcPts val="0"/>
              </a:spcAft>
              <a:buClr>
                <a:srgbClr val="000000"/>
              </a:buClr>
              <a:buSzPts val="1800"/>
              <a:buChar char="•"/>
              <a:defRPr/>
            </a:lvl1pPr>
            <a:lvl2pPr marL="914400" lvl="1" indent="-342900" algn="l">
              <a:lnSpc>
                <a:spcPct val="90000"/>
              </a:lnSpc>
              <a:spcBef>
                <a:spcPts val="1200"/>
              </a:spcBef>
              <a:spcAft>
                <a:spcPts val="0"/>
              </a:spcAft>
              <a:buClr>
                <a:srgbClr val="000000"/>
              </a:buClr>
              <a:buSzPts val="1800"/>
              <a:buChar char="•"/>
              <a:defRPr/>
            </a:lvl2pPr>
            <a:lvl3pPr marL="1371600" lvl="2" indent="-342900" algn="l">
              <a:lnSpc>
                <a:spcPct val="90000"/>
              </a:lnSpc>
              <a:spcBef>
                <a:spcPts val="1200"/>
              </a:spcBef>
              <a:spcAft>
                <a:spcPts val="0"/>
              </a:spcAft>
              <a:buClr>
                <a:srgbClr val="000000"/>
              </a:buClr>
              <a:buSzPts val="1800"/>
              <a:buChar char="•"/>
              <a:defRPr/>
            </a:lvl3pPr>
            <a:lvl4pPr marL="1828800" lvl="3" indent="-342900" algn="l">
              <a:lnSpc>
                <a:spcPct val="90000"/>
              </a:lnSpc>
              <a:spcBef>
                <a:spcPts val="1200"/>
              </a:spcBef>
              <a:spcAft>
                <a:spcPts val="0"/>
              </a:spcAft>
              <a:buClr>
                <a:srgbClr val="000000"/>
              </a:buClr>
              <a:buSzPts val="1800"/>
              <a:buChar char="•"/>
              <a:defRPr/>
            </a:lvl4pPr>
            <a:lvl5pPr marL="2286000" lvl="4" indent="-342900" algn="l">
              <a:lnSpc>
                <a:spcPct val="90000"/>
              </a:lnSpc>
              <a:spcBef>
                <a:spcPts val="12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6" name="Google Shape;16;p11"/>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27" name="Google Shape;27;p13"/>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28" name="Google Shape;28;p13"/>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1850" y="1709738"/>
            <a:ext cx="10515600" cy="2852737"/>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1" name="Google Shape;31;p14"/>
          <p:cNvSpPr txBox="1">
            <a:spLocks noGrp="1"/>
          </p:cNvSpPr>
          <p:nvPr>
            <p:ph type="body" idx="1"/>
          </p:nvPr>
        </p:nvSpPr>
        <p:spPr>
          <a:xfrm>
            <a:off x="831850" y="4589462"/>
            <a:ext cx="10515600" cy="15001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888888"/>
              </a:buClr>
              <a:buSzPts val="2400"/>
              <a:buFont typeface="Calibri"/>
              <a:buNone/>
              <a:defRPr sz="2400">
                <a:solidFill>
                  <a:srgbClr val="888888"/>
                </a:solidFill>
              </a:defRPr>
            </a:lvl1pPr>
            <a:lvl2pPr marL="914400" lvl="1" indent="-228600" algn="l">
              <a:lnSpc>
                <a:spcPct val="90000"/>
              </a:lnSpc>
              <a:spcBef>
                <a:spcPts val="1000"/>
              </a:spcBef>
              <a:spcAft>
                <a:spcPts val="0"/>
              </a:spcAft>
              <a:buClr>
                <a:srgbClr val="888888"/>
              </a:buClr>
              <a:buSzPts val="2400"/>
              <a:buFont typeface="Calibri"/>
              <a:buNone/>
              <a:defRPr sz="2400">
                <a:solidFill>
                  <a:srgbClr val="888888"/>
                </a:solidFill>
              </a:defRPr>
            </a:lvl2pPr>
            <a:lvl3pPr marL="1371600" lvl="2" indent="-228600" algn="l">
              <a:lnSpc>
                <a:spcPct val="90000"/>
              </a:lnSpc>
              <a:spcBef>
                <a:spcPts val="1000"/>
              </a:spcBef>
              <a:spcAft>
                <a:spcPts val="0"/>
              </a:spcAft>
              <a:buClr>
                <a:srgbClr val="888888"/>
              </a:buClr>
              <a:buSzPts val="2400"/>
              <a:buFont typeface="Calibri"/>
              <a:buNone/>
              <a:defRPr sz="2400">
                <a:solidFill>
                  <a:srgbClr val="888888"/>
                </a:solidFill>
              </a:defRPr>
            </a:lvl3pPr>
            <a:lvl4pPr marL="1828800" lvl="3" indent="-228600" algn="l">
              <a:lnSpc>
                <a:spcPct val="90000"/>
              </a:lnSpc>
              <a:spcBef>
                <a:spcPts val="1000"/>
              </a:spcBef>
              <a:spcAft>
                <a:spcPts val="0"/>
              </a:spcAft>
              <a:buClr>
                <a:srgbClr val="888888"/>
              </a:buClr>
              <a:buSzPts val="2400"/>
              <a:buFont typeface="Calibri"/>
              <a:buNone/>
              <a:defRPr sz="2400">
                <a:solidFill>
                  <a:srgbClr val="888888"/>
                </a:solidFill>
              </a:defRPr>
            </a:lvl4pPr>
            <a:lvl5pPr marL="2286000" lvl="4" indent="-228600" algn="l">
              <a:lnSpc>
                <a:spcPct val="90000"/>
              </a:lnSpc>
              <a:spcBef>
                <a:spcPts val="1000"/>
              </a:spcBef>
              <a:spcAft>
                <a:spcPts val="0"/>
              </a:spcAft>
              <a:buClr>
                <a:srgbClr val="888888"/>
              </a:buClr>
              <a:buSzPts val="2400"/>
              <a:buFont typeface="Calibri"/>
              <a:buNone/>
              <a:defRPr sz="2400">
                <a:solidFill>
                  <a:srgbClr val="888888"/>
                </a:solidFill>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2" name="Google Shape;32;p14"/>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5" name="Google Shape;35;p15"/>
          <p:cNvSpPr txBox="1">
            <a:spLocks noGrp="1"/>
          </p:cNvSpPr>
          <p:nvPr>
            <p:ph type="body" idx="1"/>
          </p:nvPr>
        </p:nvSpPr>
        <p:spPr>
          <a:xfrm>
            <a:off x="838200" y="1825625"/>
            <a:ext cx="5181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6" name="Google Shape;36;p15"/>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p:cSld name="Comparación">
    <p:spTree>
      <p:nvGrpSpPr>
        <p:cNvPr id="1" name="Shape 37"/>
        <p:cNvGrpSpPr/>
        <p:nvPr/>
      </p:nvGrpSpPr>
      <p:grpSpPr>
        <a:xfrm>
          <a:off x="0" y="0"/>
          <a:ext cx="0" cy="0"/>
          <a:chOff x="0" y="0"/>
          <a:chExt cx="0" cy="0"/>
        </a:xfrm>
      </p:grpSpPr>
      <p:sp>
        <p:nvSpPr>
          <p:cNvPr id="38" name="Google Shape;38;p16"/>
          <p:cNvSpPr txBox="1">
            <a:spLocks noGrp="1"/>
          </p:cNvSpPr>
          <p:nvPr>
            <p:ph type="title"/>
          </p:nvPr>
        </p:nvSpPr>
        <p:spPr>
          <a:xfrm>
            <a:off x="839787" y="365125"/>
            <a:ext cx="10515601"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9" name="Google Shape;39;p16"/>
          <p:cNvSpPr txBox="1">
            <a:spLocks noGrp="1"/>
          </p:cNvSpPr>
          <p:nvPr>
            <p:ph type="body" idx="1"/>
          </p:nvPr>
        </p:nvSpPr>
        <p:spPr>
          <a:xfrm>
            <a:off x="839787" y="1681163"/>
            <a:ext cx="5157789" cy="823913"/>
          </a:xfrm>
          <a:prstGeom prst="rect">
            <a:avLst/>
          </a:prstGeom>
          <a:noFill/>
          <a:ln>
            <a:noFill/>
          </a:ln>
        </p:spPr>
        <p:txBody>
          <a:bodyPr spcFirstLastPara="1" wrap="square" lIns="45700" tIns="45700" rIns="45700" bIns="45700" anchor="b" anchorCtr="0">
            <a:normAutofit/>
          </a:bodyPr>
          <a:lstStyle>
            <a:lvl1pPr marL="457200" lvl="0" indent="-228600" algn="l">
              <a:lnSpc>
                <a:spcPct val="90000"/>
              </a:lnSpc>
              <a:spcBef>
                <a:spcPts val="1000"/>
              </a:spcBef>
              <a:spcAft>
                <a:spcPts val="0"/>
              </a:spcAft>
              <a:buClr>
                <a:srgbClr val="000000"/>
              </a:buClr>
              <a:buSzPts val="2400"/>
              <a:buFont typeface="Calibri"/>
              <a:buNone/>
              <a:defRPr sz="2400" b="1"/>
            </a:lvl1pPr>
            <a:lvl2pPr marL="914400" lvl="1" indent="-228600" algn="l">
              <a:lnSpc>
                <a:spcPct val="90000"/>
              </a:lnSpc>
              <a:spcBef>
                <a:spcPts val="1000"/>
              </a:spcBef>
              <a:spcAft>
                <a:spcPts val="0"/>
              </a:spcAft>
              <a:buClr>
                <a:srgbClr val="000000"/>
              </a:buClr>
              <a:buSzPts val="2400"/>
              <a:buFont typeface="Calibri"/>
              <a:buNone/>
              <a:defRPr sz="2400" b="1"/>
            </a:lvl2pPr>
            <a:lvl3pPr marL="1371600" lvl="2" indent="-228600" algn="l">
              <a:lnSpc>
                <a:spcPct val="90000"/>
              </a:lnSpc>
              <a:spcBef>
                <a:spcPts val="1000"/>
              </a:spcBef>
              <a:spcAft>
                <a:spcPts val="0"/>
              </a:spcAft>
              <a:buClr>
                <a:srgbClr val="000000"/>
              </a:buClr>
              <a:buSzPts val="2400"/>
              <a:buFont typeface="Calibri"/>
              <a:buNone/>
              <a:defRPr sz="2400" b="1"/>
            </a:lvl3pPr>
            <a:lvl4pPr marL="1828800" lvl="3" indent="-228600" algn="l">
              <a:lnSpc>
                <a:spcPct val="90000"/>
              </a:lnSpc>
              <a:spcBef>
                <a:spcPts val="1000"/>
              </a:spcBef>
              <a:spcAft>
                <a:spcPts val="0"/>
              </a:spcAft>
              <a:buClr>
                <a:srgbClr val="000000"/>
              </a:buClr>
              <a:buSzPts val="2400"/>
              <a:buFont typeface="Calibri"/>
              <a:buNone/>
              <a:defRPr sz="2400" b="1"/>
            </a:lvl4pPr>
            <a:lvl5pPr marL="2286000" lvl="4" indent="-228600" algn="l">
              <a:lnSpc>
                <a:spcPct val="90000"/>
              </a:lnSpc>
              <a:spcBef>
                <a:spcPts val="1000"/>
              </a:spcBef>
              <a:spcAft>
                <a:spcPts val="0"/>
              </a:spcAft>
              <a:buClr>
                <a:srgbClr val="000000"/>
              </a:buClr>
              <a:buSzPts val="2400"/>
              <a:buFont typeface="Calibri"/>
              <a:buNone/>
              <a:defRPr sz="2400" b="1"/>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0" name="Google Shape;40;p16"/>
          <p:cNvSpPr txBox="1">
            <a:spLocks noGrp="1"/>
          </p:cNvSpPr>
          <p:nvPr>
            <p:ph type="body" idx="2"/>
          </p:nvPr>
        </p:nvSpPr>
        <p:spPr>
          <a:xfrm>
            <a:off x="6172200" y="1681163"/>
            <a:ext cx="5183188" cy="823913"/>
          </a:xfrm>
          <a:prstGeom prst="rect">
            <a:avLst/>
          </a:prstGeom>
          <a:noFill/>
          <a:ln>
            <a:noFill/>
          </a:ln>
        </p:spPr>
        <p:txBody>
          <a:bodyPr spcFirstLastPara="1" wrap="square" lIns="45700" tIns="45700" rIns="45700" bIns="45700" anchor="b"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1" name="Google Shape;41;p16"/>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42"/>
        <p:cNvGrpSpPr/>
        <p:nvPr/>
      </p:nvGrpSpPr>
      <p:grpSpPr>
        <a:xfrm>
          <a:off x="0" y="0"/>
          <a:ext cx="0" cy="0"/>
          <a:chOff x="0" y="0"/>
          <a:chExt cx="0" cy="0"/>
        </a:xfrm>
      </p:grpSpPr>
      <p:sp>
        <p:nvSpPr>
          <p:cNvPr id="43" name="Google Shape;43;p17"/>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4" name="Google Shape;44;p17"/>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p:cSld name="Contenido con título">
    <p:spTree>
      <p:nvGrpSpPr>
        <p:cNvPr id="1" name="Shape 47"/>
        <p:cNvGrpSpPr/>
        <p:nvPr/>
      </p:nvGrpSpPr>
      <p:grpSpPr>
        <a:xfrm>
          <a:off x="0" y="0"/>
          <a:ext cx="0" cy="0"/>
          <a:chOff x="0" y="0"/>
          <a:chExt cx="0" cy="0"/>
        </a:xfrm>
      </p:grpSpPr>
      <p:sp>
        <p:nvSpPr>
          <p:cNvPr id="48" name="Google Shape;48;p19"/>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9" name="Google Shape;49;p19"/>
          <p:cNvSpPr txBox="1">
            <a:spLocks noGrp="1"/>
          </p:cNvSpPr>
          <p:nvPr>
            <p:ph type="body" idx="1"/>
          </p:nvPr>
        </p:nvSpPr>
        <p:spPr>
          <a:xfrm>
            <a:off x="5183187" y="987425"/>
            <a:ext cx="6172201" cy="4873625"/>
          </a:xfrm>
          <a:prstGeom prst="rect">
            <a:avLst/>
          </a:prstGeom>
          <a:noFill/>
          <a:ln>
            <a:noFill/>
          </a:ln>
        </p:spPr>
        <p:txBody>
          <a:bodyPr spcFirstLastPara="1" wrap="square" lIns="45700" tIns="45700" rIns="45700" bIns="45700" anchor="t" anchorCtr="0">
            <a:normAutofit/>
          </a:bodyPr>
          <a:lstStyle>
            <a:lvl1pPr marL="457200" lvl="0" indent="-431800" algn="l">
              <a:lnSpc>
                <a:spcPct val="90000"/>
              </a:lnSpc>
              <a:spcBef>
                <a:spcPts val="1000"/>
              </a:spcBef>
              <a:spcAft>
                <a:spcPts val="0"/>
              </a:spcAft>
              <a:buClr>
                <a:srgbClr val="000000"/>
              </a:buClr>
              <a:buSzPts val="3200"/>
              <a:buChar char="•"/>
              <a:defRPr sz="3200"/>
            </a:lvl1pPr>
            <a:lvl2pPr marL="914400" lvl="1" indent="-431800" algn="l">
              <a:lnSpc>
                <a:spcPct val="90000"/>
              </a:lnSpc>
              <a:spcBef>
                <a:spcPts val="1000"/>
              </a:spcBef>
              <a:spcAft>
                <a:spcPts val="0"/>
              </a:spcAft>
              <a:buClr>
                <a:srgbClr val="000000"/>
              </a:buClr>
              <a:buSzPts val="3200"/>
              <a:buChar char="•"/>
              <a:defRPr sz="3200"/>
            </a:lvl2pPr>
            <a:lvl3pPr marL="1371600" lvl="2" indent="-431800" algn="l">
              <a:lnSpc>
                <a:spcPct val="90000"/>
              </a:lnSpc>
              <a:spcBef>
                <a:spcPts val="1000"/>
              </a:spcBef>
              <a:spcAft>
                <a:spcPts val="0"/>
              </a:spcAft>
              <a:buClr>
                <a:srgbClr val="000000"/>
              </a:buClr>
              <a:buSzPts val="3200"/>
              <a:buChar char="•"/>
              <a:defRPr sz="3200"/>
            </a:lvl3pPr>
            <a:lvl4pPr marL="1828800" lvl="3" indent="-431800" algn="l">
              <a:lnSpc>
                <a:spcPct val="90000"/>
              </a:lnSpc>
              <a:spcBef>
                <a:spcPts val="1000"/>
              </a:spcBef>
              <a:spcAft>
                <a:spcPts val="0"/>
              </a:spcAft>
              <a:buClr>
                <a:srgbClr val="000000"/>
              </a:buClr>
              <a:buSzPts val="3200"/>
              <a:buChar char="•"/>
              <a:defRPr sz="3200"/>
            </a:lvl4pPr>
            <a:lvl5pPr marL="2286000" lvl="4" indent="-431800" algn="l">
              <a:lnSpc>
                <a:spcPct val="90000"/>
              </a:lnSpc>
              <a:spcBef>
                <a:spcPts val="1000"/>
              </a:spcBef>
              <a:spcAft>
                <a:spcPts val="0"/>
              </a:spcAft>
              <a:buClr>
                <a:srgbClr val="000000"/>
              </a:buClr>
              <a:buSzPts val="3200"/>
              <a:buChar char="•"/>
              <a:defRPr sz="32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0" name="Google Shape;50;p19"/>
          <p:cNvSpPr txBox="1">
            <a:spLocks noGrp="1"/>
          </p:cNvSpPr>
          <p:nvPr>
            <p:ph type="body" idx="2"/>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1" name="Google Shape;51;p1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p:cSld name="Imagen con título">
    <p:spTree>
      <p:nvGrpSpPr>
        <p:cNvPr id="1" name="Shape 52"/>
        <p:cNvGrpSpPr/>
        <p:nvPr/>
      </p:nvGrpSpPr>
      <p:grpSpPr>
        <a:xfrm>
          <a:off x="0" y="0"/>
          <a:ext cx="0" cy="0"/>
          <a:chOff x="0" y="0"/>
          <a:chExt cx="0" cy="0"/>
        </a:xfrm>
      </p:grpSpPr>
      <p:sp>
        <p:nvSpPr>
          <p:cNvPr id="53" name="Google Shape;53;p20"/>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54" name="Google Shape;54;p20"/>
          <p:cNvSpPr>
            <a:spLocks noGrp="1"/>
          </p:cNvSpPr>
          <p:nvPr>
            <p:ph type="pic" idx="2"/>
          </p:nvPr>
        </p:nvSpPr>
        <p:spPr>
          <a:xfrm>
            <a:off x="5183187" y="987425"/>
            <a:ext cx="6172201" cy="4873625"/>
          </a:xfrm>
          <a:prstGeom prst="rect">
            <a:avLst/>
          </a:prstGeom>
          <a:noFill/>
          <a:ln>
            <a:noFill/>
          </a:ln>
        </p:spPr>
      </p:sp>
      <p:sp>
        <p:nvSpPr>
          <p:cNvPr id="55" name="Google Shape;55;p20"/>
          <p:cNvSpPr txBox="1">
            <a:spLocks noGrp="1"/>
          </p:cNvSpPr>
          <p:nvPr>
            <p:ph type="body" idx="1"/>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000000"/>
              </a:buClr>
              <a:buSzPts val="1600"/>
              <a:buFont typeface="Calibri"/>
              <a:buNone/>
              <a:defRPr sz="1600"/>
            </a:lvl1pPr>
            <a:lvl2pPr marL="914400" lvl="1" indent="-228600" algn="l">
              <a:lnSpc>
                <a:spcPct val="90000"/>
              </a:lnSpc>
              <a:spcBef>
                <a:spcPts val="1000"/>
              </a:spcBef>
              <a:spcAft>
                <a:spcPts val="0"/>
              </a:spcAft>
              <a:buClr>
                <a:srgbClr val="000000"/>
              </a:buClr>
              <a:buSzPts val="1600"/>
              <a:buFont typeface="Calibri"/>
              <a:buNone/>
              <a:defRPr sz="1600"/>
            </a:lvl2pPr>
            <a:lvl3pPr marL="1371600" lvl="2" indent="-228600" algn="l">
              <a:lnSpc>
                <a:spcPct val="90000"/>
              </a:lnSpc>
              <a:spcBef>
                <a:spcPts val="1000"/>
              </a:spcBef>
              <a:spcAft>
                <a:spcPts val="0"/>
              </a:spcAft>
              <a:buClr>
                <a:srgbClr val="000000"/>
              </a:buClr>
              <a:buSzPts val="1600"/>
              <a:buFont typeface="Calibri"/>
              <a:buNone/>
              <a:defRPr sz="1600"/>
            </a:lvl3pPr>
            <a:lvl4pPr marL="1828800" lvl="3" indent="-228600" algn="l">
              <a:lnSpc>
                <a:spcPct val="90000"/>
              </a:lnSpc>
              <a:spcBef>
                <a:spcPts val="1000"/>
              </a:spcBef>
              <a:spcAft>
                <a:spcPts val="0"/>
              </a:spcAft>
              <a:buClr>
                <a:srgbClr val="000000"/>
              </a:buClr>
              <a:buSzPts val="1600"/>
              <a:buFont typeface="Calibri"/>
              <a:buNone/>
              <a:defRPr sz="1600"/>
            </a:lvl4pPr>
            <a:lvl5pPr marL="2286000" lvl="4" indent="-228600" algn="l">
              <a:lnSpc>
                <a:spcPct val="90000"/>
              </a:lnSpc>
              <a:spcBef>
                <a:spcPts val="1000"/>
              </a:spcBef>
              <a:spcAft>
                <a:spcPts val="0"/>
              </a:spcAft>
              <a:buClr>
                <a:srgbClr val="000000"/>
              </a:buClr>
              <a:buSzPts val="1600"/>
              <a:buFont typeface="Calibri"/>
              <a:buNone/>
              <a:defRPr sz="16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6" name="Google Shape;56;p2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marR="0" lvl="0"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7" name="Google Shape;7;p9"/>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1pPr>
            <a:lvl2pPr marL="914400" marR="0" lvl="1"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2pPr>
            <a:lvl3pPr marL="1371600" marR="0" lvl="2"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3pPr>
            <a:lvl4pPr marL="1828800" marR="0" lvl="3"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4pPr>
            <a:lvl5pPr marL="2286000" marR="0" lvl="4"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 name="Google Shape;8;p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68"/>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2" name="Google Shape;62;p1"/>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dirty="0">
                <a:solidFill>
                  <a:schemeClr val="lt1"/>
                </a:solidFill>
              </a:rPr>
              <a:t>ET-PP </a:t>
            </a:r>
            <a:r>
              <a:rPr lang="en-US" sz="3400" b="1" dirty="0">
                <a:solidFill>
                  <a:srgbClr val="FFFF00"/>
                </a:solidFill>
              </a:rPr>
              <a:t>(WP6.2)</a:t>
            </a:r>
            <a:br>
              <a:rPr lang="en-US" sz="3400" b="1" dirty="0">
                <a:solidFill>
                  <a:schemeClr val="lt1"/>
                </a:solidFill>
              </a:rPr>
            </a:br>
            <a:r>
              <a:rPr lang="en-US" sz="3400" b="1" dirty="0">
                <a:solidFill>
                  <a:schemeClr val="lt1"/>
                </a:solidFill>
              </a:rPr>
              <a:t>2</a:t>
            </a:r>
            <a:r>
              <a:rPr lang="en-US" sz="3400" b="1" baseline="30000" dirty="0">
                <a:solidFill>
                  <a:schemeClr val="lt1"/>
                </a:solidFill>
              </a:rPr>
              <a:t>nd</a:t>
            </a:r>
            <a:r>
              <a:rPr lang="en-US" sz="3400" b="1" dirty="0">
                <a:solidFill>
                  <a:schemeClr val="lt1"/>
                </a:solidFill>
              </a:rPr>
              <a:t> review meeting (RP2)</a:t>
            </a:r>
            <a:endParaRPr sz="3400" b="1" dirty="0">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dirty="0">
              <a:solidFill>
                <a:schemeClr val="lt1"/>
              </a:solidFill>
            </a:endParaRPr>
          </a:p>
        </p:txBody>
      </p:sp>
      <p:sp>
        <p:nvSpPr>
          <p:cNvPr id="63" name="Google Shape;63;p1"/>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64" name="Google Shape;64;p1"/>
          <p:cNvSpPr/>
          <p:nvPr/>
        </p:nvSpPr>
        <p:spPr>
          <a:xfrm flipH="1">
            <a:off x="0" y="0"/>
            <a:ext cx="6172783" cy="6858001"/>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 name="Google Shape;65;p1"/>
          <p:cNvSpPr/>
          <p:nvPr/>
        </p:nvSpPr>
        <p:spPr>
          <a:xfrm>
            <a:off x="0" y="0"/>
            <a:ext cx="6024155" cy="6858001"/>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66" name="Google Shape;66;p1" descr="Imagen 13"/>
          <p:cNvPicPr preferRelativeResize="0"/>
          <p:nvPr/>
        </p:nvPicPr>
        <p:blipFill rotWithShape="1">
          <a:blip r:embed="rId3">
            <a:alphaModFix/>
          </a:blip>
          <a:srcRect l="15988" r="16110"/>
          <a:stretch/>
        </p:blipFill>
        <p:spPr>
          <a:xfrm>
            <a:off x="419381" y="770070"/>
            <a:ext cx="4047844" cy="3949650"/>
          </a:xfrm>
          <a:prstGeom prst="rect">
            <a:avLst/>
          </a:prstGeom>
          <a:noFill/>
          <a:ln>
            <a:noFill/>
          </a:ln>
        </p:spPr>
      </p:pic>
      <p:sp>
        <p:nvSpPr>
          <p:cNvPr id="67" name="Google Shape;67;p1"/>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68" name="Google Shape;68;p1"/>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69" name="Google Shape;69;p1"/>
          <p:cNvPicPr preferRelativeResize="0"/>
          <p:nvPr/>
        </p:nvPicPr>
        <p:blipFill rotWithShape="1">
          <a:blip r:embed="rId4">
            <a:alphaModFix/>
          </a:blip>
          <a:srcRect/>
          <a:stretch/>
        </p:blipFill>
        <p:spPr>
          <a:xfrm>
            <a:off x="9170018" y="505167"/>
            <a:ext cx="2552922" cy="2610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D64A614-30D6-87AF-8873-CF378416B753}"/>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C704929F-972D-E229-3462-C0641EEEAB3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EB4FF24E-9AA1-5410-7C80-FB8788028D65}"/>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(2)</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E3B85F15-7800-993A-B367-AC03818800A5}"/>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10</a:t>
            </a:fld>
            <a:endParaRPr dirty="0"/>
          </a:p>
        </p:txBody>
      </p:sp>
      <p:cxnSp>
        <p:nvCxnSpPr>
          <p:cNvPr id="124" name="Google Shape;124;g34fc7864250_0_128">
            <a:extLst>
              <a:ext uri="{FF2B5EF4-FFF2-40B4-BE49-F238E27FC236}">
                <a16:creationId xmlns:a16="http://schemas.microsoft.com/office/drawing/2014/main" id="{D54E2BB1-7FC9-4D72-452D-8B7DA97FF233}"/>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0FE7A0-80E1-E874-8E4D-987DB0B576B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61E10236-95DB-854C-B87D-665D3BF49B68}"/>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65253C4-9413-E83A-C980-663B152E662E}"/>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FC4E08B4-C927-8481-9595-2D4E5C4119F3}"/>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90A4DF9-81B6-B297-04F3-1C7D6AD057C4}"/>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2513FF53-539D-DDE1-C023-CB077D01379A}"/>
              </a:ext>
            </a:extLst>
          </p:cNvPr>
          <p:cNvSpPr txBox="1"/>
          <p:nvPr/>
        </p:nvSpPr>
        <p:spPr>
          <a:xfrm>
            <a:off x="311150" y="1601455"/>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a:extLst>
              <a:ext uri="{FF2B5EF4-FFF2-40B4-BE49-F238E27FC236}">
                <a16:creationId xmlns:a16="http://schemas.microsoft.com/office/drawing/2014/main" id="{1123C280-D2FB-BC4C-A10C-22C30CD35026}"/>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descr="A yellow metal bars in a warehouse&#10;&#10;AI-generated content may be incorrect.">
            <a:extLst>
              <a:ext uri="{FF2B5EF4-FFF2-40B4-BE49-F238E27FC236}">
                <a16:creationId xmlns:a16="http://schemas.microsoft.com/office/drawing/2014/main" id="{2E455429-9CBF-181A-D838-0865E74A622A}"/>
              </a:ext>
            </a:extLst>
          </p:cNvPr>
          <p:cNvPicPr>
            <a:picLocks noChangeAspect="1"/>
          </p:cNvPicPr>
          <p:nvPr/>
        </p:nvPicPr>
        <p:blipFill>
          <a:blip r:embed="rId4"/>
          <a:stretch>
            <a:fillRect/>
          </a:stretch>
        </p:blipFill>
        <p:spPr>
          <a:xfrm rot="5400000">
            <a:off x="-142083" y="2576398"/>
            <a:ext cx="4042438" cy="3031828"/>
          </a:xfrm>
          <a:prstGeom prst="rect">
            <a:avLst/>
          </a:prstGeom>
        </p:spPr>
      </p:pic>
      <p:pic>
        <p:nvPicPr>
          <p:cNvPr id="5" name="Picture 4">
            <a:extLst>
              <a:ext uri="{FF2B5EF4-FFF2-40B4-BE49-F238E27FC236}">
                <a16:creationId xmlns:a16="http://schemas.microsoft.com/office/drawing/2014/main" id="{D491950D-893C-AF5F-8DED-D6FDF4F6AD30}"/>
              </a:ext>
            </a:extLst>
          </p:cNvPr>
          <p:cNvPicPr>
            <a:picLocks noChangeAspect="1"/>
          </p:cNvPicPr>
          <p:nvPr/>
        </p:nvPicPr>
        <p:blipFill>
          <a:blip r:embed="rId5"/>
          <a:stretch>
            <a:fillRect/>
          </a:stretch>
        </p:blipFill>
        <p:spPr>
          <a:xfrm>
            <a:off x="3578902" y="2071091"/>
            <a:ext cx="4523949" cy="4041551"/>
          </a:xfrm>
          <a:prstGeom prst="rect">
            <a:avLst/>
          </a:prstGeom>
        </p:spPr>
      </p:pic>
      <p:pic>
        <p:nvPicPr>
          <p:cNvPr id="6" name="Picture 5">
            <a:extLst>
              <a:ext uri="{FF2B5EF4-FFF2-40B4-BE49-F238E27FC236}">
                <a16:creationId xmlns:a16="http://schemas.microsoft.com/office/drawing/2014/main" id="{09FCE38D-1EB3-95D6-29D3-65F4CCD61C2C}"/>
              </a:ext>
            </a:extLst>
          </p:cNvPr>
          <p:cNvPicPr>
            <a:picLocks noChangeAspect="1"/>
          </p:cNvPicPr>
          <p:nvPr/>
        </p:nvPicPr>
        <p:blipFill>
          <a:blip r:embed="rId6"/>
          <a:stretch>
            <a:fillRect/>
          </a:stretch>
        </p:blipFill>
        <p:spPr>
          <a:xfrm>
            <a:off x="8286702" y="2070204"/>
            <a:ext cx="3084191" cy="4042438"/>
          </a:xfrm>
          <a:prstGeom prst="rect">
            <a:avLst/>
          </a:prstGeom>
        </p:spPr>
      </p:pic>
      <p:sp>
        <p:nvSpPr>
          <p:cNvPr id="7" name="TextBox 6">
            <a:extLst>
              <a:ext uri="{FF2B5EF4-FFF2-40B4-BE49-F238E27FC236}">
                <a16:creationId xmlns:a16="http://schemas.microsoft.com/office/drawing/2014/main" id="{63A6F739-4F13-C94B-6438-3D92B76BBEFD}"/>
              </a:ext>
            </a:extLst>
          </p:cNvPr>
          <p:cNvSpPr txBox="1"/>
          <p:nvPr/>
        </p:nvSpPr>
        <p:spPr>
          <a:xfrm>
            <a:off x="457112" y="5558080"/>
            <a:ext cx="2844048" cy="523220"/>
          </a:xfrm>
          <a:prstGeom prst="rect">
            <a:avLst/>
          </a:prstGeom>
          <a:noFill/>
        </p:spPr>
        <p:txBody>
          <a:bodyPr wrap="none" rtlCol="0">
            <a:spAutoFit/>
          </a:bodyPr>
          <a:lstStyle/>
          <a:p>
            <a:r>
              <a:rPr lang="en-GB" b="1" dirty="0">
                <a:solidFill>
                  <a:schemeClr val="bg1"/>
                </a:solidFill>
              </a:rPr>
              <a:t>Test of support installation and</a:t>
            </a:r>
          </a:p>
          <a:p>
            <a:r>
              <a:rPr lang="en-GB" b="1" dirty="0">
                <a:solidFill>
                  <a:schemeClr val="bg1"/>
                </a:solidFill>
              </a:rPr>
              <a:t>alignment in TT4 </a:t>
            </a:r>
          </a:p>
        </p:txBody>
      </p:sp>
      <p:sp>
        <p:nvSpPr>
          <p:cNvPr id="8" name="TextBox 7">
            <a:extLst>
              <a:ext uri="{FF2B5EF4-FFF2-40B4-BE49-F238E27FC236}">
                <a16:creationId xmlns:a16="http://schemas.microsoft.com/office/drawing/2014/main" id="{CDA22664-AB7F-99A4-3B6A-D2DCBE8532E5}"/>
              </a:ext>
            </a:extLst>
          </p:cNvPr>
          <p:cNvSpPr txBox="1"/>
          <p:nvPr/>
        </p:nvSpPr>
        <p:spPr>
          <a:xfrm>
            <a:off x="3811580" y="5558080"/>
            <a:ext cx="3849131" cy="307777"/>
          </a:xfrm>
          <a:prstGeom prst="rect">
            <a:avLst/>
          </a:prstGeom>
          <a:noFill/>
        </p:spPr>
        <p:txBody>
          <a:bodyPr wrap="none" rtlCol="0">
            <a:spAutoFit/>
          </a:bodyPr>
          <a:lstStyle/>
          <a:p>
            <a:r>
              <a:rPr lang="en-GB" b="1" dirty="0">
                <a:solidFill>
                  <a:schemeClr val="bg1"/>
                </a:solidFill>
              </a:rPr>
              <a:t>Installation of the extremity support in TT4 </a:t>
            </a:r>
          </a:p>
        </p:txBody>
      </p:sp>
      <p:sp>
        <p:nvSpPr>
          <p:cNvPr id="9" name="TextBox 8">
            <a:extLst>
              <a:ext uri="{FF2B5EF4-FFF2-40B4-BE49-F238E27FC236}">
                <a16:creationId xmlns:a16="http://schemas.microsoft.com/office/drawing/2014/main" id="{4B0DE39B-8C08-98B5-E2CB-A6D32A3F3D01}"/>
              </a:ext>
            </a:extLst>
          </p:cNvPr>
          <p:cNvSpPr txBox="1"/>
          <p:nvPr/>
        </p:nvSpPr>
        <p:spPr>
          <a:xfrm>
            <a:off x="8465408" y="5572828"/>
            <a:ext cx="2815208" cy="523220"/>
          </a:xfrm>
          <a:prstGeom prst="rect">
            <a:avLst/>
          </a:prstGeom>
          <a:noFill/>
        </p:spPr>
        <p:txBody>
          <a:bodyPr wrap="square" rtlCol="0">
            <a:spAutoFit/>
          </a:bodyPr>
          <a:lstStyle/>
          <a:p>
            <a:r>
              <a:rPr lang="en-GB" b="1" dirty="0">
                <a:solidFill>
                  <a:schemeClr val="bg1"/>
                </a:solidFill>
              </a:rPr>
              <a:t>Compensation bellows in the CERN’s vacuum firing furnace</a:t>
            </a:r>
          </a:p>
        </p:txBody>
      </p:sp>
      <p:sp>
        <p:nvSpPr>
          <p:cNvPr id="2" name="TextBox 1">
            <a:extLst>
              <a:ext uri="{FF2B5EF4-FFF2-40B4-BE49-F238E27FC236}">
                <a16:creationId xmlns:a16="http://schemas.microsoft.com/office/drawing/2014/main" id="{7C96FB92-93AD-EF34-568D-12E41DA3D95B}"/>
              </a:ext>
            </a:extLst>
          </p:cNvPr>
          <p:cNvSpPr txBox="1"/>
          <p:nvPr/>
        </p:nvSpPr>
        <p:spPr>
          <a:xfrm>
            <a:off x="9080299" y="1745833"/>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2145599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82B8B4-3635-5E6D-3B0D-1C415F31FCD4}"/>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7295EEA-3F7B-C724-13FB-713F323C044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60E1615-8A15-9889-7727-ABC4AFF8DE16}"/>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(3)</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790A6B82-4B43-9A3B-D010-6BF704FEFDBC}"/>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11</a:t>
            </a:fld>
            <a:endParaRPr dirty="0"/>
          </a:p>
        </p:txBody>
      </p:sp>
      <p:cxnSp>
        <p:nvCxnSpPr>
          <p:cNvPr id="124" name="Google Shape;124;g34fc7864250_0_128">
            <a:extLst>
              <a:ext uri="{FF2B5EF4-FFF2-40B4-BE49-F238E27FC236}">
                <a16:creationId xmlns:a16="http://schemas.microsoft.com/office/drawing/2014/main" id="{24193C13-65D4-21EA-AA6D-FF4DE4596C5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7AA361-7C45-8B2A-A22E-EC96C0CA5D8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15E83338-B51C-976C-F242-FD5291A5A7C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5D8D8C02-3A50-D380-E8D0-DD6CF6D9208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D3058E4B-10B0-B0BD-31A5-D04DC35BE4B7}"/>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E83E70D1-2099-9D85-3722-DB7E9778186B}"/>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A62636E7-C747-7B59-03E9-412C24518E21}"/>
              </a:ext>
            </a:extLst>
          </p:cNvPr>
          <p:cNvSpPr txBox="1"/>
          <p:nvPr/>
        </p:nvSpPr>
        <p:spPr>
          <a:xfrm>
            <a:off x="363220" y="1509776"/>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Pilot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sector</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from</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conceptual</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design to installation.</a:t>
            </a:r>
            <a:endParaRPr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31" name="Google Shape;131;g34fc7864250_0_128">
            <a:extLst>
              <a:ext uri="{FF2B5EF4-FFF2-40B4-BE49-F238E27FC236}">
                <a16:creationId xmlns:a16="http://schemas.microsoft.com/office/drawing/2014/main" id="{ED400A63-A426-DDD7-1608-52ABF6D250E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large metal cylinder in a factory&#10;&#10;AI-generated content may be incorrect.">
            <a:extLst>
              <a:ext uri="{FF2B5EF4-FFF2-40B4-BE49-F238E27FC236}">
                <a16:creationId xmlns:a16="http://schemas.microsoft.com/office/drawing/2014/main" id="{3338F4DC-DF2D-990C-F404-334AB74E7EE7}"/>
              </a:ext>
            </a:extLst>
          </p:cNvPr>
          <p:cNvPicPr>
            <a:picLocks noChangeAspect="1"/>
          </p:cNvPicPr>
          <p:nvPr/>
        </p:nvPicPr>
        <p:blipFill>
          <a:blip r:embed="rId4"/>
          <a:stretch>
            <a:fillRect/>
          </a:stretch>
        </p:blipFill>
        <p:spPr>
          <a:xfrm rot="5400000">
            <a:off x="7753059" y="2073280"/>
            <a:ext cx="4657967" cy="3493475"/>
          </a:xfrm>
          <a:prstGeom prst="rect">
            <a:avLst/>
          </a:prstGeom>
        </p:spPr>
      </p:pic>
      <p:pic>
        <p:nvPicPr>
          <p:cNvPr id="3" name="Picture 2">
            <a:extLst>
              <a:ext uri="{FF2B5EF4-FFF2-40B4-BE49-F238E27FC236}">
                <a16:creationId xmlns:a16="http://schemas.microsoft.com/office/drawing/2014/main" id="{54F5201C-6E82-9FA3-8D8F-997C0D5296DA}"/>
              </a:ext>
            </a:extLst>
          </p:cNvPr>
          <p:cNvPicPr>
            <a:picLocks noChangeAspect="1"/>
          </p:cNvPicPr>
          <p:nvPr/>
        </p:nvPicPr>
        <p:blipFill>
          <a:blip r:embed="rId5"/>
          <a:stretch>
            <a:fillRect/>
          </a:stretch>
        </p:blipFill>
        <p:spPr>
          <a:xfrm>
            <a:off x="296061" y="1928524"/>
            <a:ext cx="7927300" cy="2573798"/>
          </a:xfrm>
          <a:prstGeom prst="rect">
            <a:avLst/>
          </a:prstGeom>
        </p:spPr>
      </p:pic>
      <p:sp>
        <p:nvSpPr>
          <p:cNvPr id="7" name="TextBox 6">
            <a:extLst>
              <a:ext uri="{FF2B5EF4-FFF2-40B4-BE49-F238E27FC236}">
                <a16:creationId xmlns:a16="http://schemas.microsoft.com/office/drawing/2014/main" id="{118E0D8C-AEA6-CD29-2E21-DFD72B5691FE}"/>
              </a:ext>
            </a:extLst>
          </p:cNvPr>
          <p:cNvSpPr txBox="1"/>
          <p:nvPr/>
        </p:nvSpPr>
        <p:spPr>
          <a:xfrm>
            <a:off x="233719" y="4567399"/>
            <a:ext cx="7918561" cy="1600438"/>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The </a:t>
            </a:r>
            <a:r>
              <a:rPr kumimoji="0" lang="en-US" altLang="en-US" sz="1400" b="1" i="0" u="none" strike="noStrike" cap="none" normalizeH="0" baseline="0" dirty="0">
                <a:ln>
                  <a:noFill/>
                </a:ln>
                <a:solidFill>
                  <a:srgbClr val="00B050"/>
                </a:solidFill>
                <a:effectLst/>
                <a:latin typeface="Calibri" panose="020F0502020204030204" pitchFamily="34" charset="0"/>
                <a:ea typeface="Calibri" panose="020F0502020204030204" pitchFamily="34" charset="0"/>
                <a:cs typeface="Calibri" panose="020F0502020204030204" pitchFamily="34" charset="0"/>
              </a:rPr>
              <a:t>detailed installation and measurement plan </a:t>
            </a: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was prepared in January and is updated monthly based on input from the fabrication teams.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Currently, the measurements are organized into three main </a:t>
            </a:r>
            <a:r>
              <a:rPr lang="en-US" altLang="en-US" dirty="0">
                <a:solidFill>
                  <a:schemeClr val="tx1"/>
                </a:solidFill>
                <a:latin typeface="Calibri" panose="020F0502020204030204" pitchFamily="34" charset="0"/>
                <a:ea typeface="Calibri" panose="020F0502020204030204" pitchFamily="34" charset="0"/>
                <a:cs typeface="Calibri" panose="020F0502020204030204" pitchFamily="34" charset="0"/>
              </a:rPr>
              <a:t>steps</a:t>
            </a:r>
            <a:r>
              <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447675" lvl="2" indent="265113" eaLnBrk="0" fontAlgn="base" hangingPunct="0">
              <a:spcBef>
                <a:spcPct val="0"/>
              </a:spcBef>
              <a:spcAft>
                <a:spcPct val="0"/>
              </a:spcAft>
              <a:buClrTx/>
              <a:buFontTx/>
              <a:buAutoNum type="arabicPeriod"/>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Dust generation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during tube junction assembly.</a:t>
            </a:r>
          </a:p>
          <a:p>
            <a:pPr marL="447675" lvl="2" indent="265113" eaLnBrk="0" fontAlgn="base" hangingPunct="0">
              <a:spcBef>
                <a:spcPct val="0"/>
              </a:spcBef>
              <a:spcAft>
                <a:spcPct val="0"/>
              </a:spcAft>
              <a:buClrTx/>
              <a:buFontTx/>
              <a:buAutoNum type="arabicPeriod" startAt="2"/>
            </a:pP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Performance evaluation of </a:t>
            </a: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pumps and instrumentation</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447675" lvl="2" indent="265113" eaLnBrk="0" fontAlgn="base" hangingPunct="0">
              <a:spcBef>
                <a:spcPct val="0"/>
              </a:spcBef>
              <a:spcAft>
                <a:spcPct val="0"/>
              </a:spcAft>
              <a:buClrTx/>
              <a:buFontTx/>
              <a:buAutoNum type="arabicPeriod" startAt="3"/>
            </a:pP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Performance evaluation of a </a:t>
            </a: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36-metre-long pipe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(scheduled to begin in August).</a:t>
            </a:r>
          </a:p>
        </p:txBody>
      </p:sp>
      <p:sp>
        <p:nvSpPr>
          <p:cNvPr id="8" name="TextBox 7">
            <a:extLst>
              <a:ext uri="{FF2B5EF4-FFF2-40B4-BE49-F238E27FC236}">
                <a16:creationId xmlns:a16="http://schemas.microsoft.com/office/drawing/2014/main" id="{1F5E7DC2-144D-1427-2998-DD00D0D1C94F}"/>
              </a:ext>
            </a:extLst>
          </p:cNvPr>
          <p:cNvSpPr txBox="1"/>
          <p:nvPr/>
        </p:nvSpPr>
        <p:spPr>
          <a:xfrm>
            <a:off x="311150" y="3995753"/>
            <a:ext cx="4867432" cy="523220"/>
          </a:xfrm>
          <a:prstGeom prst="rect">
            <a:avLst/>
          </a:prstGeom>
          <a:noFill/>
        </p:spPr>
        <p:txBody>
          <a:bodyPr wrap="square" rtlCol="0">
            <a:spAutoFit/>
          </a:bodyPr>
          <a:lstStyle/>
          <a:p>
            <a:r>
              <a:rPr lang="en-GB" b="1" dirty="0">
                <a:solidFill>
                  <a:schemeClr val="bg1"/>
                </a:solidFill>
              </a:rPr>
              <a:t>Vacuum tube elements (first phase) at the supplier production plant</a:t>
            </a:r>
          </a:p>
        </p:txBody>
      </p:sp>
      <p:sp>
        <p:nvSpPr>
          <p:cNvPr id="9" name="TextBox 8">
            <a:extLst>
              <a:ext uri="{FF2B5EF4-FFF2-40B4-BE49-F238E27FC236}">
                <a16:creationId xmlns:a16="http://schemas.microsoft.com/office/drawing/2014/main" id="{94D3DF8F-F9AB-A052-89AD-AA84E2B3A8B8}"/>
              </a:ext>
            </a:extLst>
          </p:cNvPr>
          <p:cNvSpPr txBox="1"/>
          <p:nvPr/>
        </p:nvSpPr>
        <p:spPr>
          <a:xfrm>
            <a:off x="8382025" y="5369442"/>
            <a:ext cx="3493475" cy="738664"/>
          </a:xfrm>
          <a:prstGeom prst="rect">
            <a:avLst/>
          </a:prstGeom>
          <a:noFill/>
        </p:spPr>
        <p:txBody>
          <a:bodyPr wrap="square" rtlCol="0">
            <a:spAutoFit/>
          </a:bodyPr>
          <a:lstStyle/>
          <a:p>
            <a:r>
              <a:rPr lang="en-GB" b="1" dirty="0">
                <a:solidFill>
                  <a:schemeClr val="bg1"/>
                </a:solidFill>
              </a:rPr>
              <a:t>Vacuum tube elements (first phase) in TT4 at CERN waiting for optical baffle ring welding.</a:t>
            </a:r>
          </a:p>
        </p:txBody>
      </p:sp>
      <p:sp>
        <p:nvSpPr>
          <p:cNvPr id="4" name="TextBox 3">
            <a:extLst>
              <a:ext uri="{FF2B5EF4-FFF2-40B4-BE49-F238E27FC236}">
                <a16:creationId xmlns:a16="http://schemas.microsoft.com/office/drawing/2014/main" id="{EDD3B388-F894-6548-B7F0-4EED9C8C7C47}"/>
              </a:ext>
            </a:extLst>
          </p:cNvPr>
          <p:cNvSpPr txBox="1"/>
          <p:nvPr/>
        </p:nvSpPr>
        <p:spPr>
          <a:xfrm>
            <a:off x="5975081" y="1590628"/>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4237013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3C5C7AA-2E5C-306C-C645-9A65270F1C9C}"/>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25C6FEAC-17AC-0B6C-4956-9B8516F66507}"/>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C5D17306-82A3-3EC3-9BA8-7951FA9BDC48}"/>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(4)</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98BED2F3-8E1D-D180-516C-5CD923D9472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96E5B572-2F31-CCE5-6FC7-36D71186C320}"/>
              </a:ext>
            </a:extLst>
          </p:cNvPr>
          <p:cNvSpPr txBox="1">
            <a:spLocks noGrp="1"/>
          </p:cNvSpPr>
          <p:nvPr>
            <p:ph type="sldNum" idx="4294967295"/>
          </p:nvPr>
        </p:nvSpPr>
        <p:spPr>
          <a:xfrm>
            <a:off x="11579703" y="6291769"/>
            <a:ext cx="307641"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12</a:t>
            </a:fld>
            <a:endParaRPr dirty="0"/>
          </a:p>
        </p:txBody>
      </p:sp>
      <p:cxnSp>
        <p:nvCxnSpPr>
          <p:cNvPr id="124" name="Google Shape;124;g34fc7864250_0_128">
            <a:extLst>
              <a:ext uri="{FF2B5EF4-FFF2-40B4-BE49-F238E27FC236}">
                <a16:creationId xmlns:a16="http://schemas.microsoft.com/office/drawing/2014/main" id="{276B67EF-08CC-B8BF-46F6-4A51E3F07E3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4250EF99-8B6A-2E7D-9A7C-672F940F54E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B5A61663-B072-9263-2295-14C577DF9A9C}"/>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A75C19C-D908-A0A0-5D49-55AF68E88819}"/>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A6D3420B-2349-6880-CCC6-AAB238B0A0E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39D2793-C767-1C53-D15D-01E435256D88}"/>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B82F81A4-E79F-FD44-EC58-8576BAD0C68F}"/>
              </a:ext>
            </a:extLst>
          </p:cNvPr>
          <p:cNvSpPr txBox="1"/>
          <p:nvPr/>
        </p:nvSpPr>
        <p:spPr>
          <a:xfrm>
            <a:off x="304800" y="1703618"/>
            <a:ext cx="7955121" cy="4031833"/>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600" b="1" dirty="0">
                <a:solidFill>
                  <a:srgbClr val="00B050"/>
                </a:solidFill>
                <a:latin typeface="Calibri"/>
                <a:ea typeface="Calibri"/>
                <a:cs typeface="Calibri"/>
                <a:sym typeface="Calibri"/>
              </a:rPr>
              <a:t>The Pre-TDR </a:t>
            </a:r>
            <a:r>
              <a:rPr lang="en-GB" sz="1600" dirty="0">
                <a:solidFill>
                  <a:schemeClr val="dk1"/>
                </a:solidFill>
                <a:latin typeface="Calibri"/>
                <a:ea typeface="Calibri"/>
                <a:cs typeface="Calibri"/>
                <a:sym typeface="Calibri"/>
              </a:rPr>
              <a:t>was issued in January following a </a:t>
            </a:r>
            <a:r>
              <a:rPr lang="en-GB" sz="1600" b="1" dirty="0">
                <a:solidFill>
                  <a:srgbClr val="00B050"/>
                </a:solidFill>
                <a:latin typeface="Calibri"/>
                <a:ea typeface="Calibri"/>
                <a:cs typeface="Calibri"/>
                <a:sym typeface="Calibri"/>
              </a:rPr>
              <a:t>peer review</a:t>
            </a:r>
            <a:r>
              <a:rPr lang="en-GB" sz="1600"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600" dirty="0">
                <a:solidFill>
                  <a:schemeClr val="dk1"/>
                </a:solidFill>
                <a:latin typeface="Calibri"/>
                <a:ea typeface="Calibri"/>
                <a:cs typeface="Calibri"/>
                <a:sym typeface="Calibri"/>
              </a:rPr>
              <a:t>The review defined the focus areas for our current development activities:</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Corrosion studies</a:t>
            </a:r>
            <a:r>
              <a:rPr lang="en-GB" sz="1600" dirty="0">
                <a:solidFill>
                  <a:schemeClr val="dk1"/>
                </a:solidFill>
                <a:latin typeface="Calibri"/>
                <a:ea typeface="Calibri"/>
                <a:cs typeface="Calibri"/>
                <a:sym typeface="Calibri"/>
              </a:rPr>
              <a:t>: Further investigations under realistic conditions relevant to the proposed sites.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Support system</a:t>
            </a:r>
            <a:r>
              <a:rPr lang="en-GB" sz="1600" dirty="0">
                <a:solidFill>
                  <a:schemeClr val="dk1"/>
                </a:solidFill>
                <a:latin typeface="Calibri"/>
                <a:ea typeface="Calibri"/>
                <a:cs typeface="Calibri"/>
                <a:sym typeface="Calibri"/>
              </a:rPr>
              <a:t>: A dedicated review will be organised before the next TDR version.</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Corrugated pipe design</a:t>
            </a:r>
            <a:r>
              <a:rPr lang="en-GB" sz="1600" dirty="0">
                <a:solidFill>
                  <a:schemeClr val="dk1"/>
                </a:solidFill>
                <a:latin typeface="Calibri"/>
                <a:ea typeface="Calibri"/>
                <a:cs typeface="Calibri"/>
                <a:sym typeface="Calibri"/>
              </a:rPr>
              <a:t>: In collaboration with Dutch and U.S. initiatives.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Gate valve integration</a:t>
            </a:r>
            <a:r>
              <a:rPr lang="en-GB" sz="1600" dirty="0">
                <a:solidFill>
                  <a:schemeClr val="dk1"/>
                </a:solidFill>
                <a:latin typeface="Calibri"/>
                <a:ea typeface="Calibri"/>
                <a:cs typeface="Calibri"/>
                <a:sym typeface="Calibri"/>
              </a:rPr>
              <a:t>: Joint development with PSI and VAT to design alternative valve solutions.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Dust management</a:t>
            </a:r>
            <a:r>
              <a:rPr lang="en-GB" sz="1600" dirty="0">
                <a:solidFill>
                  <a:schemeClr val="dk1"/>
                </a:solidFill>
                <a:latin typeface="Calibri"/>
                <a:ea typeface="Calibri"/>
                <a:cs typeface="Calibri"/>
                <a:sym typeface="Calibri"/>
              </a:rPr>
              <a:t>: Closer collaboration with the team in Padua is anticipated.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Thermal insulation</a:t>
            </a:r>
            <a:r>
              <a:rPr lang="en-GB" sz="1600" dirty="0">
                <a:solidFill>
                  <a:schemeClr val="dk1"/>
                </a:solidFill>
                <a:latin typeface="Calibri"/>
                <a:ea typeface="Calibri"/>
                <a:cs typeface="Calibri"/>
                <a:sym typeface="Calibri"/>
              </a:rPr>
              <a:t>: In partnership with PIEP (University of Minho, Braga, PT).</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Leak detection strategy</a:t>
            </a:r>
            <a:r>
              <a:rPr lang="en-GB" sz="1600" dirty="0">
                <a:solidFill>
                  <a:schemeClr val="dk1"/>
                </a:solidFill>
                <a:latin typeface="Calibri"/>
                <a:ea typeface="Calibri"/>
                <a:cs typeface="Calibri"/>
                <a:sym typeface="Calibri"/>
              </a:rPr>
              <a:t>: A review will be held prior to the next TDR version.</a:t>
            </a:r>
          </a:p>
        </p:txBody>
      </p:sp>
      <p:sp>
        <p:nvSpPr>
          <p:cNvPr id="131" name="Google Shape;131;g34fc7864250_0_128">
            <a:extLst>
              <a:ext uri="{FF2B5EF4-FFF2-40B4-BE49-F238E27FC236}">
                <a16:creationId xmlns:a16="http://schemas.microsoft.com/office/drawing/2014/main" id="{6ADB5FEB-6F25-CA85-78FA-3EE9EDB2BFB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3" name="Picture 2">
            <a:extLst>
              <a:ext uri="{FF2B5EF4-FFF2-40B4-BE49-F238E27FC236}">
                <a16:creationId xmlns:a16="http://schemas.microsoft.com/office/drawing/2014/main" id="{103EF07B-08AD-7AF7-1806-C93BE9FAF903}"/>
              </a:ext>
            </a:extLst>
          </p:cNvPr>
          <p:cNvPicPr>
            <a:picLocks noChangeAspect="1"/>
          </p:cNvPicPr>
          <p:nvPr/>
        </p:nvPicPr>
        <p:blipFill>
          <a:blip r:embed="rId4"/>
          <a:stretch>
            <a:fillRect/>
          </a:stretch>
        </p:blipFill>
        <p:spPr>
          <a:xfrm>
            <a:off x="8318341" y="1622852"/>
            <a:ext cx="3374603" cy="41314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1247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0">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0">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0">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6F6039E8-44B2-BF5C-99AF-1FAF91E1967F}"/>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A93C874E-E359-0257-091E-7F4F7774606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086A714-3134-A4DC-4CE6-3BEDCC0E510C}"/>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16AA9A62-2F43-7EB6-DDAD-CC77B659529D}"/>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0599B822-1018-6773-9491-39D2594E449C}"/>
              </a:ext>
            </a:extLst>
          </p:cNvPr>
          <p:cNvSpPr txBox="1">
            <a:spLocks noGrp="1"/>
          </p:cNvSpPr>
          <p:nvPr>
            <p:ph type="sldNum" idx="4294967295"/>
          </p:nvPr>
        </p:nvSpPr>
        <p:spPr>
          <a:xfrm>
            <a:off x="11587795" y="6291769"/>
            <a:ext cx="299549"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13</a:t>
            </a:fld>
            <a:endParaRPr dirty="0"/>
          </a:p>
        </p:txBody>
      </p:sp>
      <p:cxnSp>
        <p:nvCxnSpPr>
          <p:cNvPr id="124" name="Google Shape;124;g34fc7864250_0_128">
            <a:extLst>
              <a:ext uri="{FF2B5EF4-FFF2-40B4-BE49-F238E27FC236}">
                <a16:creationId xmlns:a16="http://schemas.microsoft.com/office/drawing/2014/main" id="{E1485D13-8D2B-1A8E-EE8C-D7CBE8E41B2D}"/>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A4899C3-116D-4A7E-202F-F345A4584DA2}"/>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A73EA3F6-3AD9-1018-E522-3E24B9CFE50F}"/>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C9962BB8-3A14-C210-3A16-8CA373B42BF1}"/>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725827B6-C4E7-E122-E56B-6CC960775B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6CABC4C8-DFAF-8DDD-D112-9DADA7334300}"/>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9FCD7539-04F6-4E83-AFBA-EC6A32FDCE0C}"/>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a:extLst>
              <a:ext uri="{FF2B5EF4-FFF2-40B4-BE49-F238E27FC236}">
                <a16:creationId xmlns:a16="http://schemas.microsoft.com/office/drawing/2014/main" id="{CD42B5CC-CB54-3EAD-4D2C-C393C80212ED}"/>
              </a:ext>
            </a:extLst>
          </p:cNvPr>
          <p:cNvPicPr>
            <a:picLocks noChangeAspect="1"/>
          </p:cNvPicPr>
          <p:nvPr/>
        </p:nvPicPr>
        <p:blipFill>
          <a:blip r:embed="rId4"/>
          <a:stretch>
            <a:fillRect/>
          </a:stretch>
        </p:blipFill>
        <p:spPr>
          <a:xfrm>
            <a:off x="233412" y="2328865"/>
            <a:ext cx="6040640" cy="2846114"/>
          </a:xfrm>
          <a:prstGeom prst="rect">
            <a:avLst/>
          </a:prstGeom>
        </p:spPr>
      </p:pic>
      <p:pic>
        <p:nvPicPr>
          <p:cNvPr id="6" name="Picture 5">
            <a:extLst>
              <a:ext uri="{FF2B5EF4-FFF2-40B4-BE49-F238E27FC236}">
                <a16:creationId xmlns:a16="http://schemas.microsoft.com/office/drawing/2014/main" id="{B1921CD4-E4B6-6347-4825-9A1A8669C0C7}"/>
              </a:ext>
            </a:extLst>
          </p:cNvPr>
          <p:cNvPicPr>
            <a:picLocks noChangeAspect="1"/>
          </p:cNvPicPr>
          <p:nvPr/>
        </p:nvPicPr>
        <p:blipFill>
          <a:blip r:embed="rId5"/>
          <a:stretch>
            <a:fillRect/>
          </a:stretch>
        </p:blipFill>
        <p:spPr>
          <a:xfrm>
            <a:off x="6529527" y="2328865"/>
            <a:ext cx="5429061" cy="2611019"/>
          </a:xfrm>
          <a:prstGeom prst="rect">
            <a:avLst/>
          </a:prstGeom>
        </p:spPr>
      </p:pic>
      <p:sp>
        <p:nvSpPr>
          <p:cNvPr id="7" name="TextBox 6">
            <a:extLst>
              <a:ext uri="{FF2B5EF4-FFF2-40B4-BE49-F238E27FC236}">
                <a16:creationId xmlns:a16="http://schemas.microsoft.com/office/drawing/2014/main" id="{132FBE36-640D-8AF3-E750-963659C9C434}"/>
              </a:ext>
            </a:extLst>
          </p:cNvPr>
          <p:cNvSpPr txBox="1"/>
          <p:nvPr/>
        </p:nvSpPr>
        <p:spPr>
          <a:xfrm>
            <a:off x="304800" y="1692263"/>
            <a:ext cx="5665333" cy="307777"/>
          </a:xfrm>
          <a:prstGeom prst="rect">
            <a:avLst/>
          </a:prstGeom>
          <a:noFill/>
        </p:spPr>
        <p:txBody>
          <a:bodyPr wrap="none" rtlCol="0">
            <a:spAutoFit/>
          </a:bodyPr>
          <a:lstStyle/>
          <a:p>
            <a:r>
              <a:rPr lang="en-GB" dirty="0"/>
              <a:t>Technical results and achievement presented at the October’s review:</a:t>
            </a:r>
          </a:p>
        </p:txBody>
      </p:sp>
    </p:spTree>
    <p:extLst>
      <p:ext uri="{BB962C8B-B14F-4D97-AF65-F5344CB8AC3E}">
        <p14:creationId xmlns:p14="http://schemas.microsoft.com/office/powerpoint/2010/main" val="2662819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D775497B-DD54-C3F8-6AEB-0040F7C3F40B}"/>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D9FBD33-7369-A392-1FE2-C31346E8AD9D}"/>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2" name="Google Shape;122;g34fc7864250_0_128">
            <a:extLst>
              <a:ext uri="{FF2B5EF4-FFF2-40B4-BE49-F238E27FC236}">
                <a16:creationId xmlns:a16="http://schemas.microsoft.com/office/drawing/2014/main" id="{F06C89FE-C787-5C41-3ADC-26654AF5362B}"/>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79DE7CF7-C0E7-067D-68D4-12492982C45E}"/>
              </a:ext>
            </a:extLst>
          </p:cNvPr>
          <p:cNvSpPr txBox="1">
            <a:spLocks noGrp="1"/>
          </p:cNvSpPr>
          <p:nvPr>
            <p:ph type="sldNum" idx="4294967295"/>
          </p:nvPr>
        </p:nvSpPr>
        <p:spPr>
          <a:xfrm>
            <a:off x="11571611" y="6291801"/>
            <a:ext cx="389519" cy="307736"/>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14</a:t>
            </a:fld>
            <a:endParaRPr dirty="0"/>
          </a:p>
        </p:txBody>
      </p:sp>
      <p:cxnSp>
        <p:nvCxnSpPr>
          <p:cNvPr id="124" name="Google Shape;124;g34fc7864250_0_128">
            <a:extLst>
              <a:ext uri="{FF2B5EF4-FFF2-40B4-BE49-F238E27FC236}">
                <a16:creationId xmlns:a16="http://schemas.microsoft.com/office/drawing/2014/main" id="{B9D0E140-C4EF-A69B-3DB9-DBB40B5616C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FA56D0A9-4344-8634-4452-3F2F724B005A}"/>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4C979CA3-E14D-6CD9-A2CD-29D2EB0DE6A4}"/>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A95E7A99-FF87-12DA-EC7F-052795E53A25}"/>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20D9C676-0B2E-90A7-1954-083B881CC571}"/>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580C1BA4-20D1-14F3-C592-E756A279EA1D}"/>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0B3EAECB-8B8F-7548-E456-EB84ADFDED5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graphicFrame>
        <p:nvGraphicFramePr>
          <p:cNvPr id="2" name="Diagram 1">
            <a:extLst>
              <a:ext uri="{FF2B5EF4-FFF2-40B4-BE49-F238E27FC236}">
                <a16:creationId xmlns:a16="http://schemas.microsoft.com/office/drawing/2014/main" id="{B2A8887A-2724-5166-509A-B29DB06E9A90}"/>
              </a:ext>
            </a:extLst>
          </p:cNvPr>
          <p:cNvGraphicFramePr/>
          <p:nvPr>
            <p:extLst>
              <p:ext uri="{D42A27DB-BD31-4B8C-83A1-F6EECF244321}">
                <p14:modId xmlns:p14="http://schemas.microsoft.com/office/powerpoint/2010/main" val="3232680746"/>
              </p:ext>
            </p:extLst>
          </p:nvPr>
        </p:nvGraphicFramePr>
        <p:xfrm>
          <a:off x="641414" y="3806170"/>
          <a:ext cx="11047445" cy="9890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a:extLst>
              <a:ext uri="{FF2B5EF4-FFF2-40B4-BE49-F238E27FC236}">
                <a16:creationId xmlns:a16="http://schemas.microsoft.com/office/drawing/2014/main" id="{857F5A2B-EBF5-57A5-3822-EBF20FFC3066}"/>
              </a:ext>
            </a:extLst>
          </p:cNvPr>
          <p:cNvSpPr txBox="1"/>
          <p:nvPr/>
        </p:nvSpPr>
        <p:spPr>
          <a:xfrm>
            <a:off x="723788" y="1436828"/>
            <a:ext cx="1027622"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Pre-TDR</a:t>
            </a:r>
          </a:p>
        </p:txBody>
      </p:sp>
      <p:cxnSp>
        <p:nvCxnSpPr>
          <p:cNvPr id="10" name="Connector: Elbow 9">
            <a:extLst>
              <a:ext uri="{FF2B5EF4-FFF2-40B4-BE49-F238E27FC236}">
                <a16:creationId xmlns:a16="http://schemas.microsoft.com/office/drawing/2014/main" id="{6FE4E000-3EEB-4244-3F7C-3AA27761A040}"/>
              </a:ext>
            </a:extLst>
          </p:cNvPr>
          <p:cNvCxnSpPr/>
          <p:nvPr/>
        </p:nvCxnSpPr>
        <p:spPr>
          <a:xfrm rot="16200000" flipH="1">
            <a:off x="779712" y="2076313"/>
            <a:ext cx="1412244" cy="662473"/>
          </a:xfrm>
          <a:prstGeom prst="bentConnector3">
            <a:avLst/>
          </a:prstGeom>
          <a:noFill/>
          <a:ln w="6350" cap="flat" cmpd="sng" algn="ctr">
            <a:solidFill>
              <a:srgbClr val="0033A0"/>
            </a:solidFill>
            <a:prstDash val="solid"/>
            <a:miter lim="800000"/>
            <a:tailEnd type="triangle"/>
          </a:ln>
          <a:effectLst/>
        </p:spPr>
      </p:cxnSp>
      <p:sp>
        <p:nvSpPr>
          <p:cNvPr id="11" name="TextBox 10">
            <a:extLst>
              <a:ext uri="{FF2B5EF4-FFF2-40B4-BE49-F238E27FC236}">
                <a16:creationId xmlns:a16="http://schemas.microsoft.com/office/drawing/2014/main" id="{93F731C7-2E22-F9DB-3AC7-DE60E4E41E90}"/>
              </a:ext>
            </a:extLst>
          </p:cNvPr>
          <p:cNvSpPr txBox="1"/>
          <p:nvPr/>
        </p:nvSpPr>
        <p:spPr>
          <a:xfrm>
            <a:off x="1751410" y="1664017"/>
            <a:ext cx="221176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rPr>
              <a:t>Outgassing rate of small valves finished</a:t>
            </a:r>
            <a:endPar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12" name="Connector: Elbow 11">
            <a:extLst>
              <a:ext uri="{FF2B5EF4-FFF2-40B4-BE49-F238E27FC236}">
                <a16:creationId xmlns:a16="http://schemas.microsoft.com/office/drawing/2014/main" id="{ADF6077A-AF8E-59E1-6CAE-B3285A923206}"/>
              </a:ext>
            </a:extLst>
          </p:cNvPr>
          <p:cNvCxnSpPr>
            <a:cxnSpLocks/>
          </p:cNvCxnSpPr>
          <p:nvPr/>
        </p:nvCxnSpPr>
        <p:spPr>
          <a:xfrm rot="16200000" flipH="1">
            <a:off x="2445581" y="2484731"/>
            <a:ext cx="996901" cy="504435"/>
          </a:xfrm>
          <a:prstGeom prst="bentConnector3">
            <a:avLst>
              <a:gd name="adj1" fmla="val 50000"/>
            </a:avLst>
          </a:prstGeom>
          <a:noFill/>
          <a:ln w="6350" cap="flat" cmpd="sng" algn="ctr">
            <a:solidFill>
              <a:srgbClr val="0033A0"/>
            </a:solidFill>
            <a:prstDash val="solid"/>
            <a:miter lim="800000"/>
            <a:tailEnd type="triangle"/>
          </a:ln>
          <a:effectLst/>
        </p:spPr>
      </p:cxnSp>
      <p:sp>
        <p:nvSpPr>
          <p:cNvPr id="13" name="TextBox 12">
            <a:extLst>
              <a:ext uri="{FF2B5EF4-FFF2-40B4-BE49-F238E27FC236}">
                <a16:creationId xmlns:a16="http://schemas.microsoft.com/office/drawing/2014/main" id="{F45F5077-0EAE-28ED-B4B0-756181441189}"/>
              </a:ext>
            </a:extLst>
          </p:cNvPr>
          <p:cNvSpPr txBox="1"/>
          <p:nvPr/>
        </p:nvSpPr>
        <p:spPr>
          <a:xfrm>
            <a:off x="704777" y="4671994"/>
            <a:ext cx="1959965"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Support installation in TT4</a:t>
            </a:r>
          </a:p>
        </p:txBody>
      </p:sp>
      <p:cxnSp>
        <p:nvCxnSpPr>
          <p:cNvPr id="14" name="Connector: Elbow 13">
            <a:extLst>
              <a:ext uri="{FF2B5EF4-FFF2-40B4-BE49-F238E27FC236}">
                <a16:creationId xmlns:a16="http://schemas.microsoft.com/office/drawing/2014/main" id="{0E062A42-CF17-4DBD-A1C8-F484CF49F7C1}"/>
              </a:ext>
            </a:extLst>
          </p:cNvPr>
          <p:cNvCxnSpPr>
            <a:cxnSpLocks/>
          </p:cNvCxnSpPr>
          <p:nvPr/>
        </p:nvCxnSpPr>
        <p:spPr>
          <a:xfrm rot="5400000" flipH="1" flipV="1">
            <a:off x="2302014" y="4600917"/>
            <a:ext cx="1306332" cy="754042"/>
          </a:xfrm>
          <a:prstGeom prst="bentConnector3">
            <a:avLst>
              <a:gd name="adj1" fmla="val 37525"/>
            </a:avLst>
          </a:prstGeom>
          <a:noFill/>
          <a:ln w="6350" cap="flat" cmpd="sng" algn="ctr">
            <a:solidFill>
              <a:srgbClr val="0033A0"/>
            </a:solidFill>
            <a:prstDash val="solid"/>
            <a:miter lim="800000"/>
            <a:tailEnd type="triangle"/>
          </a:ln>
          <a:effectLst/>
        </p:spPr>
      </p:cxnSp>
      <p:sp>
        <p:nvSpPr>
          <p:cNvPr id="15" name="TextBox 14">
            <a:extLst>
              <a:ext uri="{FF2B5EF4-FFF2-40B4-BE49-F238E27FC236}">
                <a16:creationId xmlns:a16="http://schemas.microsoft.com/office/drawing/2014/main" id="{CA56989B-7512-842D-AD1E-FC428EBFAFAD}"/>
              </a:ext>
            </a:extLst>
          </p:cNvPr>
          <p:cNvSpPr txBox="1"/>
          <p:nvPr/>
        </p:nvSpPr>
        <p:spPr>
          <a:xfrm>
            <a:off x="3142186" y="5186813"/>
            <a:ext cx="245402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rPr>
              <a:t>Vacuum tube elements delivered at CERN. </a:t>
            </a:r>
            <a:endPar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16" name="Connector: Elbow 15">
            <a:extLst>
              <a:ext uri="{FF2B5EF4-FFF2-40B4-BE49-F238E27FC236}">
                <a16:creationId xmlns:a16="http://schemas.microsoft.com/office/drawing/2014/main" id="{0E556F18-A80D-BFBA-8F31-88CF4496E210}"/>
              </a:ext>
            </a:extLst>
          </p:cNvPr>
          <p:cNvCxnSpPr>
            <a:cxnSpLocks/>
          </p:cNvCxnSpPr>
          <p:nvPr/>
        </p:nvCxnSpPr>
        <p:spPr>
          <a:xfrm rot="5400000" flipH="1" flipV="1">
            <a:off x="4050773" y="4619931"/>
            <a:ext cx="692252" cy="448146"/>
          </a:xfrm>
          <a:prstGeom prst="bentConnector3">
            <a:avLst/>
          </a:prstGeom>
          <a:noFill/>
          <a:ln w="6350" cap="flat" cmpd="sng" algn="ctr">
            <a:solidFill>
              <a:srgbClr val="0033A0"/>
            </a:solidFill>
            <a:prstDash val="solid"/>
            <a:miter lim="800000"/>
            <a:tailEnd type="triangle"/>
          </a:ln>
          <a:effectLst/>
        </p:spPr>
      </p:cxnSp>
      <p:cxnSp>
        <p:nvCxnSpPr>
          <p:cNvPr id="18" name="Connector: Elbow 17">
            <a:extLst>
              <a:ext uri="{FF2B5EF4-FFF2-40B4-BE49-F238E27FC236}">
                <a16:creationId xmlns:a16="http://schemas.microsoft.com/office/drawing/2014/main" id="{241CC1B4-40B7-3808-3F94-4C93D01FAC26}"/>
              </a:ext>
            </a:extLst>
          </p:cNvPr>
          <p:cNvCxnSpPr>
            <a:cxnSpLocks/>
          </p:cNvCxnSpPr>
          <p:nvPr/>
        </p:nvCxnSpPr>
        <p:spPr>
          <a:xfrm rot="5400000">
            <a:off x="4822477" y="2688967"/>
            <a:ext cx="1272551" cy="516737"/>
          </a:xfrm>
          <a:prstGeom prst="bentConnector3">
            <a:avLst>
              <a:gd name="adj1" fmla="val 50000"/>
            </a:avLst>
          </a:prstGeom>
          <a:noFill/>
          <a:ln w="6350" cap="flat" cmpd="sng" algn="ctr">
            <a:solidFill>
              <a:srgbClr val="0033A0"/>
            </a:solidFill>
            <a:prstDash val="solid"/>
            <a:miter lim="800000"/>
            <a:tailEnd type="triangle"/>
          </a:ln>
          <a:effectLst/>
        </p:spPr>
      </p:cxnSp>
      <p:sp>
        <p:nvSpPr>
          <p:cNvPr id="22" name="TextBox 21">
            <a:extLst>
              <a:ext uri="{FF2B5EF4-FFF2-40B4-BE49-F238E27FC236}">
                <a16:creationId xmlns:a16="http://schemas.microsoft.com/office/drawing/2014/main" id="{1DF066BF-8DC8-1A60-35D1-283FF11C3CB2}"/>
              </a:ext>
            </a:extLst>
          </p:cNvPr>
          <p:cNvSpPr txBox="1"/>
          <p:nvPr/>
        </p:nvSpPr>
        <p:spPr>
          <a:xfrm>
            <a:off x="9362877" y="5901779"/>
            <a:ext cx="2598254"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srgbClr val="00B050"/>
                </a:solidFill>
                <a:effectLst/>
                <a:uLnTx/>
                <a:uFillTx/>
                <a:latin typeface="Calibri" panose="020F0502020204030204" pitchFamily="34" charset="0"/>
                <a:ea typeface="Calibri" panose="020F0502020204030204" pitchFamily="34" charset="0"/>
                <a:cs typeface="Calibri" panose="020F0502020204030204" pitchFamily="34" charset="0"/>
              </a:rPr>
              <a:t>Extended-TDR ready</a:t>
            </a:r>
          </a:p>
        </p:txBody>
      </p:sp>
      <p:cxnSp>
        <p:nvCxnSpPr>
          <p:cNvPr id="23" name="Connector: Elbow 22">
            <a:extLst>
              <a:ext uri="{FF2B5EF4-FFF2-40B4-BE49-F238E27FC236}">
                <a16:creationId xmlns:a16="http://schemas.microsoft.com/office/drawing/2014/main" id="{93FBF68B-7416-E1BE-C524-5678F0E1B508}"/>
              </a:ext>
            </a:extLst>
          </p:cNvPr>
          <p:cNvCxnSpPr>
            <a:cxnSpLocks/>
          </p:cNvCxnSpPr>
          <p:nvPr/>
        </p:nvCxnSpPr>
        <p:spPr>
          <a:xfrm rot="5400000">
            <a:off x="6455225" y="2571225"/>
            <a:ext cx="1218499" cy="1150160"/>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4" name="Connector: Elbow 23">
            <a:extLst>
              <a:ext uri="{FF2B5EF4-FFF2-40B4-BE49-F238E27FC236}">
                <a16:creationId xmlns:a16="http://schemas.microsoft.com/office/drawing/2014/main" id="{3639057C-EE42-80F0-6BB9-C36DEFBD9B09}"/>
              </a:ext>
            </a:extLst>
          </p:cNvPr>
          <p:cNvCxnSpPr>
            <a:cxnSpLocks/>
          </p:cNvCxnSpPr>
          <p:nvPr/>
        </p:nvCxnSpPr>
        <p:spPr>
          <a:xfrm rot="5400000">
            <a:off x="7975134" y="2882434"/>
            <a:ext cx="1180887" cy="1072534"/>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5" name="Connector: Elbow 24">
            <a:extLst>
              <a:ext uri="{FF2B5EF4-FFF2-40B4-BE49-F238E27FC236}">
                <a16:creationId xmlns:a16="http://schemas.microsoft.com/office/drawing/2014/main" id="{D1CC0F4D-FAF0-D8D5-5ADD-1D74B7492E23}"/>
              </a:ext>
            </a:extLst>
          </p:cNvPr>
          <p:cNvCxnSpPr>
            <a:cxnSpLocks/>
            <a:stCxn id="46" idx="0"/>
          </p:cNvCxnSpPr>
          <p:nvPr/>
        </p:nvCxnSpPr>
        <p:spPr>
          <a:xfrm rot="16200000" flipV="1">
            <a:off x="5052266" y="4909465"/>
            <a:ext cx="1086516" cy="481842"/>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6" name="Connector: Elbow 25">
            <a:extLst>
              <a:ext uri="{FF2B5EF4-FFF2-40B4-BE49-F238E27FC236}">
                <a16:creationId xmlns:a16="http://schemas.microsoft.com/office/drawing/2014/main" id="{D01CA4E8-2394-59D4-0A4D-4EEB2EDAAA00}"/>
              </a:ext>
            </a:extLst>
          </p:cNvPr>
          <p:cNvCxnSpPr>
            <a:cxnSpLocks/>
          </p:cNvCxnSpPr>
          <p:nvPr/>
        </p:nvCxnSpPr>
        <p:spPr>
          <a:xfrm rot="16200000" flipV="1">
            <a:off x="10141869" y="5456298"/>
            <a:ext cx="578596" cy="354761"/>
          </a:xfrm>
          <a:prstGeom prst="bentConnector3">
            <a:avLst/>
          </a:prstGeom>
          <a:noFill/>
          <a:ln w="6350" cap="flat" cmpd="sng" algn="ctr">
            <a:solidFill>
              <a:srgbClr val="0033A0"/>
            </a:solidFill>
            <a:prstDash val="solid"/>
            <a:miter lim="800000"/>
            <a:tailEnd type="triangle"/>
          </a:ln>
          <a:effectLst/>
        </p:spPr>
      </p:cxnSp>
      <p:sp>
        <p:nvSpPr>
          <p:cNvPr id="32" name="TextBox 31">
            <a:extLst>
              <a:ext uri="{FF2B5EF4-FFF2-40B4-BE49-F238E27FC236}">
                <a16:creationId xmlns:a16="http://schemas.microsoft.com/office/drawing/2014/main" id="{6FA1A5E9-FC03-55B9-816E-185ECB55DE51}"/>
              </a:ext>
            </a:extLst>
          </p:cNvPr>
          <p:cNvSpPr txBox="1"/>
          <p:nvPr/>
        </p:nvSpPr>
        <p:spPr>
          <a:xfrm>
            <a:off x="4620971" y="1760499"/>
            <a:ext cx="2603693"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Assembly by sleeves tested with the mock-up.</a:t>
            </a:r>
          </a:p>
        </p:txBody>
      </p:sp>
      <p:sp>
        <p:nvSpPr>
          <p:cNvPr id="33" name="TextBox 32">
            <a:extLst>
              <a:ext uri="{FF2B5EF4-FFF2-40B4-BE49-F238E27FC236}">
                <a16:creationId xmlns:a16="http://schemas.microsoft.com/office/drawing/2014/main" id="{067558DE-42E8-A152-D2B6-984390E76833}"/>
              </a:ext>
            </a:extLst>
          </p:cNvPr>
          <p:cNvSpPr txBox="1"/>
          <p:nvPr/>
        </p:nvSpPr>
        <p:spPr>
          <a:xfrm>
            <a:off x="270061" y="5371884"/>
            <a:ext cx="2771702"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rPr>
              <a:t>Assessment of welds made by the tube supplier</a:t>
            </a:r>
            <a:endPar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498F65CE-7D4B-9F45-9C8E-E09587B2790B}"/>
              </a:ext>
            </a:extLst>
          </p:cNvPr>
          <p:cNvSpPr txBox="1"/>
          <p:nvPr/>
        </p:nvSpPr>
        <p:spPr>
          <a:xfrm>
            <a:off x="3415293" y="2483580"/>
            <a:ext cx="2211769"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Firing of the bellows</a:t>
            </a:r>
          </a:p>
        </p:txBody>
      </p:sp>
      <p:cxnSp>
        <p:nvCxnSpPr>
          <p:cNvPr id="39" name="Connector: Elbow 38">
            <a:extLst>
              <a:ext uri="{FF2B5EF4-FFF2-40B4-BE49-F238E27FC236}">
                <a16:creationId xmlns:a16="http://schemas.microsoft.com/office/drawing/2014/main" id="{2817B6A3-8E24-B313-2203-2DCD2E29BF6C}"/>
              </a:ext>
            </a:extLst>
          </p:cNvPr>
          <p:cNvCxnSpPr>
            <a:cxnSpLocks/>
            <a:stCxn id="38" idx="2"/>
          </p:cNvCxnSpPr>
          <p:nvPr/>
        </p:nvCxnSpPr>
        <p:spPr>
          <a:xfrm rot="5400000">
            <a:off x="4032746" y="2949095"/>
            <a:ext cx="676948" cy="299917"/>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41" name="Connector: Elbow 40">
            <a:extLst>
              <a:ext uri="{FF2B5EF4-FFF2-40B4-BE49-F238E27FC236}">
                <a16:creationId xmlns:a16="http://schemas.microsoft.com/office/drawing/2014/main" id="{BD17796F-3F20-CCE7-55E8-1AFB05AA19C9}"/>
              </a:ext>
            </a:extLst>
          </p:cNvPr>
          <p:cNvCxnSpPr>
            <a:cxnSpLocks/>
          </p:cNvCxnSpPr>
          <p:nvPr/>
        </p:nvCxnSpPr>
        <p:spPr>
          <a:xfrm rot="5400000">
            <a:off x="5852899" y="3120509"/>
            <a:ext cx="612107" cy="474748"/>
          </a:xfrm>
          <a:prstGeom prst="bentConnector3">
            <a:avLst>
              <a:gd name="adj1" fmla="val 50000"/>
            </a:avLst>
          </a:prstGeom>
          <a:noFill/>
          <a:ln w="6350" cap="flat" cmpd="sng" algn="ctr">
            <a:solidFill>
              <a:srgbClr val="0033A0"/>
            </a:solidFill>
            <a:prstDash val="solid"/>
            <a:miter lim="800000"/>
            <a:tailEnd type="triangle"/>
          </a:ln>
          <a:effectLst/>
        </p:spPr>
      </p:cxnSp>
      <p:sp>
        <p:nvSpPr>
          <p:cNvPr id="42" name="TextBox 41">
            <a:extLst>
              <a:ext uri="{FF2B5EF4-FFF2-40B4-BE49-F238E27FC236}">
                <a16:creationId xmlns:a16="http://schemas.microsoft.com/office/drawing/2014/main" id="{10DB1E71-37D4-9BB9-60D6-60AD23AAAC6B}"/>
              </a:ext>
            </a:extLst>
          </p:cNvPr>
          <p:cNvSpPr txBox="1"/>
          <p:nvPr/>
        </p:nvSpPr>
        <p:spPr>
          <a:xfrm>
            <a:off x="5869050" y="2497831"/>
            <a:ext cx="1566047"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Background system ready</a:t>
            </a:r>
          </a:p>
        </p:txBody>
      </p:sp>
      <p:sp>
        <p:nvSpPr>
          <p:cNvPr id="46" name="TextBox 45">
            <a:extLst>
              <a:ext uri="{FF2B5EF4-FFF2-40B4-BE49-F238E27FC236}">
                <a16:creationId xmlns:a16="http://schemas.microsoft.com/office/drawing/2014/main" id="{6E3147F8-4AD8-34EE-4362-395E64357AC1}"/>
              </a:ext>
            </a:extLst>
          </p:cNvPr>
          <p:cNvSpPr txBox="1"/>
          <p:nvPr/>
        </p:nvSpPr>
        <p:spPr>
          <a:xfrm>
            <a:off x="4695330" y="5693644"/>
            <a:ext cx="228222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Beginning of vacuum tube finishing</a:t>
            </a:r>
            <a:endPar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9" name="TextBox 48">
            <a:extLst>
              <a:ext uri="{FF2B5EF4-FFF2-40B4-BE49-F238E27FC236}">
                <a16:creationId xmlns:a16="http://schemas.microsoft.com/office/drawing/2014/main" id="{F8B4C08F-7E51-A281-30B6-99E24BA88D7C}"/>
              </a:ext>
            </a:extLst>
          </p:cNvPr>
          <p:cNvSpPr txBox="1"/>
          <p:nvPr/>
        </p:nvSpPr>
        <p:spPr>
          <a:xfrm>
            <a:off x="7365356" y="1658053"/>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Start of background measurements</a:t>
            </a:r>
          </a:p>
        </p:txBody>
      </p:sp>
      <p:sp>
        <p:nvSpPr>
          <p:cNvPr id="50" name="TextBox 49">
            <a:extLst>
              <a:ext uri="{FF2B5EF4-FFF2-40B4-BE49-F238E27FC236}">
                <a16:creationId xmlns:a16="http://schemas.microsoft.com/office/drawing/2014/main" id="{9E492A77-610D-A2B8-11DA-31EE83C86502}"/>
              </a:ext>
            </a:extLst>
          </p:cNvPr>
          <p:cNvSpPr txBox="1"/>
          <p:nvPr/>
        </p:nvSpPr>
        <p:spPr>
          <a:xfrm>
            <a:off x="9074525" y="2012554"/>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Start of tests with the 36-m pipe </a:t>
            </a:r>
          </a:p>
        </p:txBody>
      </p:sp>
      <p:cxnSp>
        <p:nvCxnSpPr>
          <p:cNvPr id="51" name="Connector: Elbow 50">
            <a:extLst>
              <a:ext uri="{FF2B5EF4-FFF2-40B4-BE49-F238E27FC236}">
                <a16:creationId xmlns:a16="http://schemas.microsoft.com/office/drawing/2014/main" id="{0823A820-A300-D4E0-810E-9B9A4EF13CC1}"/>
              </a:ext>
            </a:extLst>
          </p:cNvPr>
          <p:cNvCxnSpPr>
            <a:cxnSpLocks/>
          </p:cNvCxnSpPr>
          <p:nvPr/>
        </p:nvCxnSpPr>
        <p:spPr>
          <a:xfrm rot="16200000" flipV="1">
            <a:off x="6533361" y="4831872"/>
            <a:ext cx="548256" cy="476759"/>
          </a:xfrm>
          <a:prstGeom prst="bentConnector3">
            <a:avLst>
              <a:gd name="adj1" fmla="val 66513"/>
            </a:avLst>
          </a:prstGeom>
          <a:noFill/>
          <a:ln w="6350" cap="flat" cmpd="sng" algn="ctr">
            <a:solidFill>
              <a:srgbClr val="0033A0"/>
            </a:solidFill>
            <a:prstDash val="solid"/>
            <a:miter lim="800000"/>
            <a:tailEnd type="triangle"/>
          </a:ln>
          <a:effectLst/>
        </p:spPr>
      </p:cxnSp>
      <p:sp>
        <p:nvSpPr>
          <p:cNvPr id="52" name="TextBox 51">
            <a:extLst>
              <a:ext uri="{FF2B5EF4-FFF2-40B4-BE49-F238E27FC236}">
                <a16:creationId xmlns:a16="http://schemas.microsoft.com/office/drawing/2014/main" id="{BE5EBEEC-D08A-5DC5-8613-9CE6C2DD5FBE}"/>
              </a:ext>
            </a:extLst>
          </p:cNvPr>
          <p:cNvSpPr txBox="1"/>
          <p:nvPr/>
        </p:nvSpPr>
        <p:spPr>
          <a:xfrm>
            <a:off x="5936560" y="5109333"/>
            <a:ext cx="306340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latin typeface="Calibri" panose="020F0502020204030204" pitchFamily="34" charset="0"/>
                <a:ea typeface="Calibri" panose="020F0502020204030204" pitchFamily="34" charset="0"/>
                <a:cs typeface="Calibri" panose="020F0502020204030204" pitchFamily="34" charset="0"/>
              </a:rPr>
              <a:t>Proposal of alternative supports and joining methods</a:t>
            </a:r>
            <a:endPar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8" name="TextBox 57">
            <a:extLst>
              <a:ext uri="{FF2B5EF4-FFF2-40B4-BE49-F238E27FC236}">
                <a16:creationId xmlns:a16="http://schemas.microsoft.com/office/drawing/2014/main" id="{3B8C201A-FD77-C4DF-D83F-CDB4AC19F505}"/>
              </a:ext>
            </a:extLst>
          </p:cNvPr>
          <p:cNvSpPr txBox="1"/>
          <p:nvPr/>
        </p:nvSpPr>
        <p:spPr>
          <a:xfrm>
            <a:off x="9500186" y="2892340"/>
            <a:ext cx="2133783" cy="110799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Start of purchasing procedure for alternative tubes (pilot sector v. 2)</a:t>
            </a:r>
          </a:p>
        </p:txBody>
      </p:sp>
      <p:cxnSp>
        <p:nvCxnSpPr>
          <p:cNvPr id="64" name="Connector: Elbow 63">
            <a:extLst>
              <a:ext uri="{FF2B5EF4-FFF2-40B4-BE49-F238E27FC236}">
                <a16:creationId xmlns:a16="http://schemas.microsoft.com/office/drawing/2014/main" id="{603444FF-DCA8-EAF3-8E48-C1C4121536D2}"/>
              </a:ext>
            </a:extLst>
          </p:cNvPr>
          <p:cNvCxnSpPr>
            <a:cxnSpLocks/>
          </p:cNvCxnSpPr>
          <p:nvPr/>
        </p:nvCxnSpPr>
        <p:spPr>
          <a:xfrm rot="10800000" flipV="1">
            <a:off x="7468261" y="3601951"/>
            <a:ext cx="1971597" cy="32074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E2D19D2-7672-DFC4-EF91-625FB9F23A71}"/>
              </a:ext>
            </a:extLst>
          </p:cNvPr>
          <p:cNvSpPr txBox="1"/>
          <p:nvPr/>
        </p:nvSpPr>
        <p:spPr>
          <a:xfrm>
            <a:off x="124918" y="925353"/>
            <a:ext cx="5753498" cy="400110"/>
          </a:xfrm>
          <a:prstGeom prst="rect">
            <a:avLst/>
          </a:prstGeom>
          <a:noFill/>
        </p:spPr>
        <p:txBody>
          <a:bodyPr wrap="none" rtlCol="0">
            <a:spAutoFit/>
          </a:bodyPr>
          <a:lstStyle/>
          <a:p>
            <a:r>
              <a:rPr lang="en-GB" sz="2000" b="1" dirty="0">
                <a:solidFill>
                  <a:srgbClr val="00B050"/>
                </a:solidFill>
                <a:latin typeface="Calibri" panose="020F0502020204030204" pitchFamily="34" charset="0"/>
                <a:ea typeface="Calibri" panose="020F0502020204030204" pitchFamily="34" charset="0"/>
                <a:cs typeface="Calibri" panose="020F0502020204030204" pitchFamily="34" charset="0"/>
              </a:rPr>
              <a:t>Expected technical results and achievement in 2025:</a:t>
            </a:r>
          </a:p>
        </p:txBody>
      </p:sp>
      <p:sp>
        <p:nvSpPr>
          <p:cNvPr id="67" name="Google Shape;121;g34fc7864250_0_128">
            <a:extLst>
              <a:ext uri="{FF2B5EF4-FFF2-40B4-BE49-F238E27FC236}">
                <a16:creationId xmlns:a16="http://schemas.microsoft.com/office/drawing/2014/main" id="{E2583EFB-1E44-DCB6-E1A2-5BF469E7301A}"/>
              </a:ext>
            </a:extLst>
          </p:cNvPr>
          <p:cNvSpPr txBox="1">
            <a:spLocks noGrp="1"/>
          </p:cNvSpPr>
          <p:nvPr>
            <p:ph type="title"/>
          </p:nvPr>
        </p:nvSpPr>
        <p:spPr>
          <a:xfrm>
            <a:off x="5957866" y="605015"/>
            <a:ext cx="5917634"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sz="2800" dirty="0">
                <a:solidFill>
                  <a:schemeClr val="dk1"/>
                </a:solidFill>
              </a:rPr>
              <a:t>WP 6.2: Deliverables and milestones (6)</a:t>
            </a:r>
            <a:endParaRPr sz="2800" dirty="0">
              <a:solidFill>
                <a:schemeClr val="dk1"/>
              </a:solidFill>
            </a:endParaRPr>
          </a:p>
        </p:txBody>
      </p:sp>
    </p:spTree>
    <p:extLst>
      <p:ext uri="{BB962C8B-B14F-4D97-AF65-F5344CB8AC3E}">
        <p14:creationId xmlns:p14="http://schemas.microsoft.com/office/powerpoint/2010/main" val="454971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2C53023-C43D-6A5C-28DF-FC18D56F1B97}"/>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5926FAA8-837C-AEAF-991C-01B4CA33999E}"/>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2ACE7CD0-E1F1-D7F3-F2ED-427E8F7F9794}"/>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EC8111CC-1BAC-3C82-7540-EBF4C794CDC2}"/>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284C2B5B-EED1-DD58-2BCD-6A511CFB859F}"/>
              </a:ext>
            </a:extLst>
          </p:cNvPr>
          <p:cNvSpPr txBox="1">
            <a:spLocks noGrp="1"/>
          </p:cNvSpPr>
          <p:nvPr>
            <p:ph type="sldNum" idx="4294967295"/>
          </p:nvPr>
        </p:nvSpPr>
        <p:spPr>
          <a:xfrm>
            <a:off x="11539242" y="6291769"/>
            <a:ext cx="348102"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15</a:t>
            </a:fld>
            <a:endParaRPr dirty="0"/>
          </a:p>
        </p:txBody>
      </p:sp>
      <p:cxnSp>
        <p:nvCxnSpPr>
          <p:cNvPr id="124" name="Google Shape;124;g34fc7864250_0_128">
            <a:extLst>
              <a:ext uri="{FF2B5EF4-FFF2-40B4-BE49-F238E27FC236}">
                <a16:creationId xmlns:a16="http://schemas.microsoft.com/office/drawing/2014/main" id="{303B3F44-59A0-FC25-551C-ED007C59BF0C}"/>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0DEAB4A9-2C68-4A69-4B9D-85B8DE623F2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87059A5D-EE9B-34AF-2E59-CFFB5B825EE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47BDAE5E-8258-2CDC-5968-F2005AAEDC83}"/>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9D42C7D8-D3B7-9DE9-9F1B-4848BC292E2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A08842AE-D022-8A3C-FD80-88884DD78D2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CA8EA21E-14C6-62B9-50CC-B074231DED2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7" name="TextBox 6">
            <a:extLst>
              <a:ext uri="{FF2B5EF4-FFF2-40B4-BE49-F238E27FC236}">
                <a16:creationId xmlns:a16="http://schemas.microsoft.com/office/drawing/2014/main" id="{57A721CB-DBC3-CD1F-1545-AD05D00EDB36}"/>
              </a:ext>
            </a:extLst>
          </p:cNvPr>
          <p:cNvSpPr txBox="1"/>
          <p:nvPr/>
        </p:nvSpPr>
        <p:spPr>
          <a:xfrm>
            <a:off x="284923" y="1501925"/>
            <a:ext cx="8860118"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Updated master plan that includes the new addendum of our collaboration with NIKHEF, INFN and IFAE:</a:t>
            </a:r>
          </a:p>
        </p:txBody>
      </p:sp>
      <p:graphicFrame>
        <p:nvGraphicFramePr>
          <p:cNvPr id="3" name="Table 2">
            <a:extLst>
              <a:ext uri="{FF2B5EF4-FFF2-40B4-BE49-F238E27FC236}">
                <a16:creationId xmlns:a16="http://schemas.microsoft.com/office/drawing/2014/main" id="{6DA0C0B0-2BAE-72D7-B2C7-A254782AC707}"/>
              </a:ext>
            </a:extLst>
          </p:cNvPr>
          <p:cNvGraphicFramePr>
            <a:graphicFrameLocks noGrp="1"/>
          </p:cNvGraphicFramePr>
          <p:nvPr>
            <p:extLst>
              <p:ext uri="{D42A27DB-BD31-4B8C-83A1-F6EECF244321}">
                <p14:modId xmlns:p14="http://schemas.microsoft.com/office/powerpoint/2010/main" val="2894164546"/>
              </p:ext>
            </p:extLst>
          </p:nvPr>
        </p:nvGraphicFramePr>
        <p:xfrm>
          <a:off x="821475" y="1886591"/>
          <a:ext cx="10515595" cy="2089876"/>
        </p:xfrm>
        <a:graphic>
          <a:graphicData uri="http://schemas.openxmlformats.org/drawingml/2006/table">
            <a:tbl>
              <a:tblPr/>
              <a:tblGrid>
                <a:gridCol w="3253027">
                  <a:extLst>
                    <a:ext uri="{9D8B030D-6E8A-4147-A177-3AD203B41FA5}">
                      <a16:colId xmlns:a16="http://schemas.microsoft.com/office/drawing/2014/main" val="2801796578"/>
                    </a:ext>
                  </a:extLst>
                </a:gridCol>
                <a:gridCol w="605214">
                  <a:extLst>
                    <a:ext uri="{9D8B030D-6E8A-4147-A177-3AD203B41FA5}">
                      <a16:colId xmlns:a16="http://schemas.microsoft.com/office/drawing/2014/main" val="1827858812"/>
                    </a:ext>
                  </a:extLst>
                </a:gridCol>
                <a:gridCol w="605214">
                  <a:extLst>
                    <a:ext uri="{9D8B030D-6E8A-4147-A177-3AD203B41FA5}">
                      <a16:colId xmlns:a16="http://schemas.microsoft.com/office/drawing/2014/main" val="32209132"/>
                    </a:ext>
                  </a:extLst>
                </a:gridCol>
                <a:gridCol w="605214">
                  <a:extLst>
                    <a:ext uri="{9D8B030D-6E8A-4147-A177-3AD203B41FA5}">
                      <a16:colId xmlns:a16="http://schemas.microsoft.com/office/drawing/2014/main" val="2508830478"/>
                    </a:ext>
                  </a:extLst>
                </a:gridCol>
                <a:gridCol w="605214">
                  <a:extLst>
                    <a:ext uri="{9D8B030D-6E8A-4147-A177-3AD203B41FA5}">
                      <a16:colId xmlns:a16="http://schemas.microsoft.com/office/drawing/2014/main" val="1295197458"/>
                    </a:ext>
                  </a:extLst>
                </a:gridCol>
                <a:gridCol w="605214">
                  <a:extLst>
                    <a:ext uri="{9D8B030D-6E8A-4147-A177-3AD203B41FA5}">
                      <a16:colId xmlns:a16="http://schemas.microsoft.com/office/drawing/2014/main" val="10283637"/>
                    </a:ext>
                  </a:extLst>
                </a:gridCol>
                <a:gridCol w="605214">
                  <a:extLst>
                    <a:ext uri="{9D8B030D-6E8A-4147-A177-3AD203B41FA5}">
                      <a16:colId xmlns:a16="http://schemas.microsoft.com/office/drawing/2014/main" val="2955781824"/>
                    </a:ext>
                  </a:extLst>
                </a:gridCol>
                <a:gridCol w="605214">
                  <a:extLst>
                    <a:ext uri="{9D8B030D-6E8A-4147-A177-3AD203B41FA5}">
                      <a16:colId xmlns:a16="http://schemas.microsoft.com/office/drawing/2014/main" val="1228636013"/>
                    </a:ext>
                  </a:extLst>
                </a:gridCol>
                <a:gridCol w="605214">
                  <a:extLst>
                    <a:ext uri="{9D8B030D-6E8A-4147-A177-3AD203B41FA5}">
                      <a16:colId xmlns:a16="http://schemas.microsoft.com/office/drawing/2014/main" val="2699131471"/>
                    </a:ext>
                  </a:extLst>
                </a:gridCol>
                <a:gridCol w="605214">
                  <a:extLst>
                    <a:ext uri="{9D8B030D-6E8A-4147-A177-3AD203B41FA5}">
                      <a16:colId xmlns:a16="http://schemas.microsoft.com/office/drawing/2014/main" val="1411579227"/>
                    </a:ext>
                  </a:extLst>
                </a:gridCol>
                <a:gridCol w="605214">
                  <a:extLst>
                    <a:ext uri="{9D8B030D-6E8A-4147-A177-3AD203B41FA5}">
                      <a16:colId xmlns:a16="http://schemas.microsoft.com/office/drawing/2014/main" val="830641564"/>
                    </a:ext>
                  </a:extLst>
                </a:gridCol>
                <a:gridCol w="605214">
                  <a:extLst>
                    <a:ext uri="{9D8B030D-6E8A-4147-A177-3AD203B41FA5}">
                      <a16:colId xmlns:a16="http://schemas.microsoft.com/office/drawing/2014/main" val="513000465"/>
                    </a:ext>
                  </a:extLst>
                </a:gridCol>
                <a:gridCol w="605214">
                  <a:extLst>
                    <a:ext uri="{9D8B030D-6E8A-4147-A177-3AD203B41FA5}">
                      <a16:colId xmlns:a16="http://schemas.microsoft.com/office/drawing/2014/main" val="321494880"/>
                    </a:ext>
                  </a:extLst>
                </a:gridCol>
              </a:tblGrid>
              <a:tr h="189129">
                <a:tc rowSpan="2">
                  <a:txBody>
                    <a:bodyPr/>
                    <a:lstStyle/>
                    <a:p>
                      <a:pPr algn="ctr"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4">
                  <a:txBody>
                    <a:bodyPr/>
                    <a:lstStyle/>
                    <a:p>
                      <a:pPr algn="ctr" fontAlgn="b"/>
                      <a:r>
                        <a:rPr lang="en-GB" sz="1100" b="1" i="0" u="none" strike="noStrike">
                          <a:solidFill>
                            <a:srgbClr val="000000"/>
                          </a:solidFill>
                          <a:effectLst/>
                          <a:latin typeface="Aptos Narrow" panose="020B0004020202020204" pitchFamily="34" charset="0"/>
                        </a:rPr>
                        <a:t>2025</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2026</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2027</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46116176"/>
                  </a:ext>
                </a:extLst>
              </a:tr>
              <a:tr h="189129">
                <a:tc vMerge="1">
                  <a:txBody>
                    <a:bodyPr/>
                    <a:lstStyle/>
                    <a:p>
                      <a:endParaRPr lang="en-GB"/>
                    </a:p>
                  </a:txBody>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5257331"/>
                  </a:ext>
                </a:extLst>
              </a:tr>
              <a:tr h="189129">
                <a:tc>
                  <a:txBody>
                    <a:bodyPr/>
                    <a:lstStyle/>
                    <a:p>
                      <a:pPr algn="l" fontAlgn="b"/>
                      <a:r>
                        <a:rPr lang="en-GB" sz="1100" b="0" i="0" u="none" strike="noStrike">
                          <a:solidFill>
                            <a:srgbClr val="000000"/>
                          </a:solidFill>
                          <a:effectLst/>
                          <a:latin typeface="Aptos Narrow" panose="020B0004020202020204" pitchFamily="34" charset="0"/>
                        </a:rPr>
                        <a:t>Manufacturing and installation of pilot sector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5E6A2"/>
                      </a:bgClr>
                    </a:patt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15773201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1)</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634130866"/>
                  </a:ext>
                </a:extLst>
              </a:tr>
              <a:tr h="189129">
                <a:tc>
                  <a:txBody>
                    <a:bodyPr/>
                    <a:lstStyle/>
                    <a:p>
                      <a:pPr algn="l" fontAlgn="b"/>
                      <a:r>
                        <a:rPr lang="en-GB" sz="1100" b="0" i="0" u="none" strike="noStrike">
                          <a:solidFill>
                            <a:srgbClr val="000000"/>
                          </a:solidFill>
                          <a:effectLst/>
                          <a:latin typeface="Aptos Narrow" panose="020B0004020202020204" pitchFamily="34" charset="0"/>
                        </a:rPr>
                        <a:t>Extended-TDR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wdUpDiag">
                      <a:fgClr>
                        <a:srgbClr val="FFC000"/>
                      </a:fgClr>
                      <a:bgClr>
                        <a:schemeClr val="bg1"/>
                      </a:bgClr>
                    </a:patt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015921373"/>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34888813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822009735"/>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2581331592"/>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211103744"/>
                  </a:ext>
                </a:extLst>
              </a:tr>
              <a:tr h="189129">
                <a:tc>
                  <a:txBody>
                    <a:bodyPr/>
                    <a:lstStyle/>
                    <a:p>
                      <a:pPr algn="l" fontAlgn="b"/>
                      <a:r>
                        <a:rPr lang="fr-FR" sz="1100" b="0" i="0" u="none" strike="noStrike">
                          <a:solidFill>
                            <a:srgbClr val="000000"/>
                          </a:solidFill>
                          <a:effectLst/>
                          <a:latin typeface="Aptos Narrow" panose="020B0004020202020204" pitchFamily="34" charset="0"/>
                        </a:rPr>
                        <a:t>Technical documents for ET-beampipe market survey</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677440683"/>
                  </a:ext>
                </a:extLst>
              </a:tr>
              <a:tr h="198586">
                <a:tc>
                  <a:txBody>
                    <a:bodyPr/>
                    <a:lstStyle/>
                    <a:p>
                      <a:pPr algn="l" fontAlgn="b"/>
                      <a:r>
                        <a:rPr lang="en-GB" sz="1100" b="0" i="0" u="none" strike="noStrike" dirty="0">
                          <a:solidFill>
                            <a:srgbClr val="000000"/>
                          </a:solidFill>
                          <a:effectLst/>
                          <a:latin typeface="Aptos Narrow" panose="020B0004020202020204" pitchFamily="34" charset="0"/>
                        </a:rPr>
                        <a:t>Final 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052155882"/>
                  </a:ext>
                </a:extLst>
              </a:tr>
            </a:tbl>
          </a:graphicData>
        </a:graphic>
      </p:graphicFrame>
      <p:pic>
        <p:nvPicPr>
          <p:cNvPr id="4" name="Picture 3">
            <a:extLst>
              <a:ext uri="{FF2B5EF4-FFF2-40B4-BE49-F238E27FC236}">
                <a16:creationId xmlns:a16="http://schemas.microsoft.com/office/drawing/2014/main" id="{CF4AA475-046B-4D85-5D03-2C81FCA94D55}"/>
              </a:ext>
            </a:extLst>
          </p:cNvPr>
          <p:cNvPicPr>
            <a:picLocks noChangeAspect="1"/>
          </p:cNvPicPr>
          <p:nvPr/>
        </p:nvPicPr>
        <p:blipFill rotWithShape="1">
          <a:blip r:embed="rId4"/>
          <a:srcRect l="1" r="-306"/>
          <a:stretch/>
        </p:blipFill>
        <p:spPr>
          <a:xfrm>
            <a:off x="808984" y="4515351"/>
            <a:ext cx="6218466" cy="1557323"/>
          </a:xfrm>
          <a:prstGeom prst="rect">
            <a:avLst/>
          </a:prstGeom>
        </p:spPr>
      </p:pic>
      <p:sp>
        <p:nvSpPr>
          <p:cNvPr id="5" name="Rectangle: Rounded Corners 4">
            <a:extLst>
              <a:ext uri="{FF2B5EF4-FFF2-40B4-BE49-F238E27FC236}">
                <a16:creationId xmlns:a16="http://schemas.microsoft.com/office/drawing/2014/main" id="{6D7BE14A-1529-4253-2AF6-BC2DF0B02B64}"/>
              </a:ext>
            </a:extLst>
          </p:cNvPr>
          <p:cNvSpPr/>
          <p:nvPr/>
        </p:nvSpPr>
        <p:spPr>
          <a:xfrm>
            <a:off x="5310890" y="4482996"/>
            <a:ext cx="235862" cy="1544967"/>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EDAED7A0-627C-E618-2915-F1AECC8D5F93}"/>
              </a:ext>
            </a:extLst>
          </p:cNvPr>
          <p:cNvSpPr txBox="1"/>
          <p:nvPr/>
        </p:nvSpPr>
        <p:spPr>
          <a:xfrm>
            <a:off x="304799" y="4178450"/>
            <a:ext cx="1992853"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Previous master plan:</a:t>
            </a:r>
          </a:p>
        </p:txBody>
      </p:sp>
      <p:sp>
        <p:nvSpPr>
          <p:cNvPr id="8" name="Rectangle: Rounded Corners 7">
            <a:extLst>
              <a:ext uri="{FF2B5EF4-FFF2-40B4-BE49-F238E27FC236}">
                <a16:creationId xmlns:a16="http://schemas.microsoft.com/office/drawing/2014/main" id="{11FFAD43-C462-D6B9-AD91-C7E436B44E48}"/>
              </a:ext>
            </a:extLst>
          </p:cNvPr>
          <p:cNvSpPr/>
          <p:nvPr/>
        </p:nvSpPr>
        <p:spPr>
          <a:xfrm>
            <a:off x="4676689" y="1833339"/>
            <a:ext cx="607410" cy="2206484"/>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0" name="TextBox 9">
            <a:extLst>
              <a:ext uri="{FF2B5EF4-FFF2-40B4-BE49-F238E27FC236}">
                <a16:creationId xmlns:a16="http://schemas.microsoft.com/office/drawing/2014/main" id="{6A0AD021-D3F4-A7E7-9337-627921302C29}"/>
              </a:ext>
            </a:extLst>
          </p:cNvPr>
          <p:cNvSpPr txBox="1"/>
          <p:nvPr/>
        </p:nvSpPr>
        <p:spPr>
          <a:xfrm>
            <a:off x="7000077" y="3983445"/>
            <a:ext cx="4915611" cy="2308324"/>
          </a:xfrm>
          <a:prstGeom prst="rect">
            <a:avLst/>
          </a:prstGeom>
          <a:noFill/>
        </p:spPr>
        <p:txBody>
          <a:bodyPr wrap="square" rtlCol="0">
            <a:spAutoFit/>
          </a:bodyPr>
          <a:lstStyle/>
          <a:p>
            <a:pPr>
              <a:buNone/>
            </a:pPr>
            <a:r>
              <a:rPr lang="en-GB" sz="1600" dirty="0">
                <a:latin typeface="Calibri" panose="020F0502020204030204" pitchFamily="34" charset="0"/>
                <a:ea typeface="Calibri" panose="020F0502020204030204" pitchFamily="34" charset="0"/>
                <a:cs typeface="Calibri" panose="020F0502020204030204" pitchFamily="34" charset="0"/>
              </a:rPr>
              <a:t>We are experiencing a </a:t>
            </a:r>
            <a:r>
              <a:rPr lang="en-GB" sz="1600" b="1" dirty="0">
                <a:solidFill>
                  <a:srgbClr val="C00000"/>
                </a:solidFill>
                <a:latin typeface="Calibri" panose="020F0502020204030204" pitchFamily="34" charset="0"/>
                <a:ea typeface="Calibri" panose="020F0502020204030204" pitchFamily="34" charset="0"/>
                <a:cs typeface="Calibri" panose="020F0502020204030204" pitchFamily="34" charset="0"/>
              </a:rPr>
              <a:t>six-month delay </a:t>
            </a:r>
            <a:r>
              <a:rPr lang="en-GB" sz="1600" dirty="0">
                <a:latin typeface="Calibri" panose="020F0502020204030204" pitchFamily="34" charset="0"/>
                <a:ea typeface="Calibri" panose="020F0502020204030204" pitchFamily="34" charset="0"/>
                <a:cs typeface="Calibri" panose="020F0502020204030204" pitchFamily="34" charset="0"/>
              </a:rPr>
              <a:t>compared to the previous master plan.</a:t>
            </a:r>
          </a:p>
          <a:p>
            <a:pPr>
              <a:buNone/>
            </a:pPr>
            <a:endParaRPr lang="en-GB" sz="1600" dirty="0">
              <a:latin typeface="Calibri" panose="020F0502020204030204" pitchFamily="34" charset="0"/>
              <a:ea typeface="Calibri" panose="020F0502020204030204" pitchFamily="34" charset="0"/>
              <a:cs typeface="Calibri" panose="020F0502020204030204" pitchFamily="34" charset="0"/>
            </a:endParaRPr>
          </a:p>
          <a:p>
            <a:pPr>
              <a:buNone/>
            </a:pPr>
            <a:r>
              <a:rPr lang="en-GB" sz="1600" dirty="0">
                <a:latin typeface="Calibri" panose="020F0502020204030204" pitchFamily="34" charset="0"/>
                <a:ea typeface="Calibri" panose="020F0502020204030204" pitchFamily="34" charset="0"/>
                <a:cs typeface="Calibri" panose="020F0502020204030204" pitchFamily="34" charset="0"/>
              </a:rPr>
              <a:t>The first measurements with the pilot sector were initially planned for Q1 2025 but are now expected to begin in August.</a:t>
            </a:r>
          </a:p>
          <a:p>
            <a:pPr>
              <a:buNone/>
            </a:pPr>
            <a:endParaRPr lang="en-GB" sz="1600" dirty="0">
              <a:latin typeface="Calibri" panose="020F0502020204030204" pitchFamily="34" charset="0"/>
              <a:ea typeface="Calibri" panose="020F0502020204030204" pitchFamily="34" charset="0"/>
              <a:cs typeface="Calibri" panose="020F0502020204030204" pitchFamily="34" charset="0"/>
            </a:endParaRPr>
          </a:p>
          <a:p>
            <a:r>
              <a:rPr lang="en-GB" sz="1600" dirty="0">
                <a:latin typeface="Calibri" panose="020F0502020204030204" pitchFamily="34" charset="0"/>
                <a:ea typeface="Calibri" panose="020F0502020204030204" pitchFamily="34" charset="0"/>
                <a:cs typeface="Calibri" panose="020F0502020204030204" pitchFamily="34" charset="0"/>
              </a:rPr>
              <a:t>Despite this delay, we aim to deliver the Extended TDR by the end of Q1 2026.</a:t>
            </a:r>
          </a:p>
        </p:txBody>
      </p:sp>
    </p:spTree>
    <p:extLst>
      <p:ext uri="{BB962C8B-B14F-4D97-AF65-F5344CB8AC3E}">
        <p14:creationId xmlns:p14="http://schemas.microsoft.com/office/powerpoint/2010/main" val="207450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7"/>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54" name="Google Shape;154;p7"/>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16</a:t>
            </a:fld>
            <a:endParaRPr/>
          </a:p>
        </p:txBody>
      </p:sp>
      <p:cxnSp>
        <p:nvCxnSpPr>
          <p:cNvPr id="155" name="Google Shape;155;p7"/>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6" name="Google Shape;156;p7"/>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7" name="Google Shape;157;p7"/>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58" name="Google Shape;158;p7"/>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59" name="Google Shape;159;p7"/>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60" name="Google Shape;160;p7"/>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61" name="Google Shape;161;p7"/>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Outlook and perspectives</a:t>
            </a:r>
            <a:endParaRPr dirty="0">
              <a:solidFill>
                <a:schemeClr val="dk1"/>
              </a:solidFill>
            </a:endParaRPr>
          </a:p>
        </p:txBody>
      </p:sp>
      <p:sp>
        <p:nvSpPr>
          <p:cNvPr id="162" name="Google Shape;162;p7"/>
          <p:cNvSpPr txBox="1"/>
          <p:nvPr/>
        </p:nvSpPr>
        <p:spPr>
          <a:xfrm>
            <a:off x="434250" y="2184015"/>
            <a:ext cx="11329800" cy="317005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We have entered a new phase in our involvement with the ET project. Moving from the conceptual design stage, we are now in the </a:t>
            </a:r>
            <a:r>
              <a:rPr lang="en-GB" sz="2000" b="1" i="0" u="none" strike="noStrike" cap="none" dirty="0">
                <a:solidFill>
                  <a:srgbClr val="00B050"/>
                </a:solidFill>
                <a:latin typeface="Calibri"/>
                <a:ea typeface="Calibri"/>
                <a:cs typeface="Calibri"/>
                <a:sym typeface="Calibri"/>
              </a:rPr>
              <a:t>fabrication and installation phase</a:t>
            </a:r>
            <a:r>
              <a:rPr lang="en-GB" sz="20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This execution phase is encountering </a:t>
            </a:r>
            <a:r>
              <a:rPr lang="en-GB" sz="2000" b="1" i="0" u="none" strike="noStrike" cap="none" dirty="0">
                <a:solidFill>
                  <a:srgbClr val="00B050"/>
                </a:solidFill>
                <a:latin typeface="Calibri"/>
                <a:ea typeface="Calibri"/>
                <a:cs typeface="Calibri"/>
                <a:sym typeface="Calibri"/>
              </a:rPr>
              <a:t>typical challenges </a:t>
            </a:r>
            <a:r>
              <a:rPr lang="en-GB" sz="2000" b="0" i="0" u="none" strike="noStrike" cap="none" dirty="0">
                <a:solidFill>
                  <a:schemeClr val="dk1"/>
                </a:solidFill>
                <a:latin typeface="Calibri"/>
                <a:ea typeface="Calibri"/>
                <a:cs typeface="Calibri"/>
                <a:sym typeface="Calibri"/>
              </a:rPr>
              <a:t>related to purchasing, personnel availability, and technical issues.</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These challenges provide us with </a:t>
            </a:r>
            <a:r>
              <a:rPr lang="en-GB" sz="2000" b="1" i="0" u="none" strike="noStrike" cap="none" dirty="0">
                <a:solidFill>
                  <a:srgbClr val="00B050"/>
                </a:solidFill>
                <a:latin typeface="Calibri"/>
                <a:ea typeface="Calibri"/>
                <a:cs typeface="Calibri"/>
                <a:sym typeface="Calibri"/>
              </a:rPr>
              <a:t>opportunities to optimize</a:t>
            </a:r>
            <a:r>
              <a:rPr lang="en-GB" sz="2000" b="0" i="0" u="none" strike="noStrike" cap="none" dirty="0">
                <a:solidFill>
                  <a:schemeClr val="dk1"/>
                </a:solidFill>
                <a:latin typeface="Calibri"/>
                <a:ea typeface="Calibri"/>
                <a:cs typeface="Calibri"/>
                <a:sym typeface="Calibri"/>
              </a:rPr>
              <a:t> the design and tolerances, refine installation procedures, and continue with parallel studies (e.g., corrosion, supports, and assembly).</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As a result, the </a:t>
            </a:r>
            <a:r>
              <a:rPr lang="en-GB" sz="2000" b="1" i="0" u="none" strike="noStrike" cap="none" dirty="0">
                <a:solidFill>
                  <a:srgbClr val="C00000"/>
                </a:solidFill>
                <a:latin typeface="Calibri"/>
                <a:ea typeface="Calibri"/>
                <a:cs typeface="Calibri"/>
                <a:sym typeface="Calibri"/>
              </a:rPr>
              <a:t>advanced TDR may be delivered a quarter later </a:t>
            </a:r>
            <a:r>
              <a:rPr lang="en-GB" sz="2000" b="0" i="0" u="none" strike="noStrike" cap="none" dirty="0">
                <a:solidFill>
                  <a:schemeClr val="dk1"/>
                </a:solidFill>
                <a:latin typeface="Calibri"/>
                <a:ea typeface="Calibri"/>
                <a:cs typeface="Calibri"/>
                <a:sym typeface="Calibri"/>
              </a:rPr>
              <a:t>than originally planned.</a:t>
            </a:r>
            <a:endParaRPr lang="en-US" sz="2000" dirty="0">
              <a:solidFill>
                <a:schemeClr val="dk1"/>
              </a:solidFill>
              <a:latin typeface="Calibri"/>
              <a:ea typeface="Calibri"/>
              <a:cs typeface="Calibri"/>
              <a:sym typeface="Calibri"/>
            </a:endParaRPr>
          </a:p>
        </p:txBody>
      </p:sp>
      <p:sp>
        <p:nvSpPr>
          <p:cNvPr id="163" name="Google Shape;163;p7"/>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fc8e975fa_0_0"/>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70"/>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9" name="Google Shape;169;g34fc8e975fa_0_0"/>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dirty="0">
                <a:solidFill>
                  <a:schemeClr val="lt1"/>
                </a:solidFill>
              </a:rPr>
              <a:t>ET-PP </a:t>
            </a:r>
            <a:r>
              <a:rPr lang="en-US" sz="3400" b="1" dirty="0">
                <a:solidFill>
                  <a:srgbClr val="FFFF00"/>
                </a:solidFill>
              </a:rPr>
              <a:t>(WP6.2)</a:t>
            </a:r>
            <a:br>
              <a:rPr lang="en-US" sz="3400" b="1" dirty="0">
                <a:solidFill>
                  <a:schemeClr val="lt1"/>
                </a:solidFill>
              </a:rPr>
            </a:br>
            <a:r>
              <a:rPr lang="en-US" sz="3400" b="1" dirty="0">
                <a:solidFill>
                  <a:schemeClr val="lt1"/>
                </a:solidFill>
              </a:rPr>
              <a:t>2</a:t>
            </a:r>
            <a:r>
              <a:rPr lang="en-US" sz="3400" b="1" baseline="30000" dirty="0">
                <a:solidFill>
                  <a:schemeClr val="lt1"/>
                </a:solidFill>
              </a:rPr>
              <a:t>nd</a:t>
            </a:r>
            <a:r>
              <a:rPr lang="en-US" sz="3400" b="1" dirty="0">
                <a:solidFill>
                  <a:schemeClr val="lt1"/>
                </a:solidFill>
              </a:rPr>
              <a:t> review meeting (RP2)</a:t>
            </a:r>
            <a:endParaRPr sz="3400" b="1" dirty="0">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dirty="0">
              <a:solidFill>
                <a:schemeClr val="lt1"/>
              </a:solidFill>
            </a:endParaRPr>
          </a:p>
        </p:txBody>
      </p:sp>
      <p:sp>
        <p:nvSpPr>
          <p:cNvPr id="170" name="Google Shape;170;g34fc8e975fa_0_0"/>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171" name="Google Shape;171;g34fc8e975fa_0_0"/>
          <p:cNvSpPr/>
          <p:nvPr/>
        </p:nvSpPr>
        <p:spPr>
          <a:xfrm flipH="1">
            <a:off x="-11" y="0"/>
            <a:ext cx="6172794" cy="6858000"/>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72" name="Google Shape;172;g34fc8e975fa_0_0"/>
          <p:cNvSpPr/>
          <p:nvPr/>
        </p:nvSpPr>
        <p:spPr>
          <a:xfrm>
            <a:off x="0" y="0"/>
            <a:ext cx="6024132" cy="6858000"/>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73" name="Google Shape;173;g34fc8e975fa_0_0" descr="Imagen 13"/>
          <p:cNvPicPr preferRelativeResize="0"/>
          <p:nvPr/>
        </p:nvPicPr>
        <p:blipFill rotWithShape="1">
          <a:blip r:embed="rId3">
            <a:alphaModFix/>
          </a:blip>
          <a:srcRect l="15991" r="16106"/>
          <a:stretch/>
        </p:blipFill>
        <p:spPr>
          <a:xfrm>
            <a:off x="419381" y="770070"/>
            <a:ext cx="4047844" cy="3949649"/>
          </a:xfrm>
          <a:prstGeom prst="rect">
            <a:avLst/>
          </a:prstGeom>
          <a:noFill/>
          <a:ln>
            <a:noFill/>
          </a:ln>
        </p:spPr>
      </p:pic>
      <p:sp>
        <p:nvSpPr>
          <p:cNvPr id="174" name="Google Shape;174;g34fc8e975fa_0_0"/>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175" name="Google Shape;175;g34fc8e975fa_0_0"/>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176" name="Google Shape;176;g34fc8e975fa_0_0"/>
          <p:cNvPicPr preferRelativeResize="0"/>
          <p:nvPr/>
        </p:nvPicPr>
        <p:blipFill rotWithShape="1">
          <a:blip r:embed="rId4">
            <a:alphaModFix/>
          </a:blip>
          <a:srcRect/>
          <a:stretch/>
        </p:blipFill>
        <p:spPr>
          <a:xfrm>
            <a:off x="9170018" y="505167"/>
            <a:ext cx="2552924" cy="26103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latin typeface="Calibri"/>
                <a:ea typeface="Calibri"/>
                <a:cs typeface="Calibri"/>
                <a:sym typeface="Calibri"/>
              </a:rPr>
              <a:t>WP 6.2: Introduction and objectives (1)</a:t>
            </a:r>
            <a:endParaRPr dirty="0"/>
          </a:p>
        </p:txBody>
      </p:sp>
      <p:sp>
        <p:nvSpPr>
          <p:cNvPr id="77" name="Google Shape;77;p2"/>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2</a:t>
            </a:fld>
            <a:endParaRPr/>
          </a:p>
        </p:txBody>
      </p:sp>
      <p:cxnSp>
        <p:nvCxnSpPr>
          <p:cNvPr id="78" name="Google Shape;78;p2"/>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2" name="CuadroTexto 8">
            <a:extLst>
              <a:ext uri="{FF2B5EF4-FFF2-40B4-BE49-F238E27FC236}">
                <a16:creationId xmlns:a16="http://schemas.microsoft.com/office/drawing/2014/main" id="{3590283E-E47B-95F3-1DC8-984219F9E564}"/>
              </a:ext>
            </a:extLst>
          </p:cNvPr>
          <p:cNvSpPr txBox="1"/>
          <p:nvPr/>
        </p:nvSpPr>
        <p:spPr>
          <a:xfrm>
            <a:off x="451768" y="1587404"/>
            <a:ext cx="11241176" cy="4647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r>
              <a:rPr lang="en-GB" sz="1800" b="0" i="0" u="none" strike="noStrike" dirty="0">
                <a:solidFill>
                  <a:srgbClr val="000000"/>
                </a:solidFill>
                <a:effectLst/>
                <a:latin typeface="Calibri" panose="020F0502020204030204" pitchFamily="34" charset="0"/>
              </a:rPr>
              <a:t>The ET vacuum pipes are metallic tubes through which laser beams propagate in an ultrahigh vacuum (UHV) between the input and end mirrors of the interferometers.</a:t>
            </a:r>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dirty="0">
                <a:solidFill>
                  <a:srgbClr val="00B050"/>
                </a:solidFill>
                <a:latin typeface="Calibri" panose="020F0502020204030204" pitchFamily="34" charset="0"/>
                <a:ea typeface="Calibri" panose="020F0502020204030204" pitchFamily="34" charset="0"/>
                <a:cs typeface="Calibri" panose="020F0502020204030204" pitchFamily="34" charset="0"/>
              </a:rPr>
              <a:t>The objectives of WP6.2 (ET-beampipe) </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are to:</a:t>
            </a:r>
          </a:p>
          <a:p>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Design and test technical solutions that meet the ET requirements in a cost-effective manner.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Manufacture, assemble, and test a pilot sector.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Produce the </a:t>
            </a:r>
            <a:r>
              <a:rPr lang="en-GB" b="1" dirty="0">
                <a:solidFill>
                  <a:srgbClr val="00B050"/>
                </a:solidFill>
                <a:latin typeface="Calibri" panose="020F0502020204030204" pitchFamily="34" charset="0"/>
                <a:ea typeface="Calibri" panose="020F0502020204030204" pitchFamily="34" charset="0"/>
                <a:cs typeface="Calibri" panose="020F0502020204030204" pitchFamily="34" charset="0"/>
              </a:rPr>
              <a:t>technical design report</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 including cost estimates.</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The team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includes CERN staff members contributing the equivalent of 2 FTEs, along with two CERN graduates. An engineer from the University of Antwerp joined the team in 2024. We are contractually linked to INFN, </a:t>
            </a:r>
            <a:r>
              <a:rPr lang="en-GB" b="0" i="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Nikhef</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and IFAE, and maintain open collaboration with LAPP-CNRS (Annecy, FR) and parallel initiatives such as MacBeth (NL) and BeamPipes4ET (DE, BE, NL).</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We report to the Engineering Department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of the ET Organisation (</a:t>
            </a:r>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ETO</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The WP6.2 is led by Ana Teresa Perez Fontenla and Paolo Chiggiato.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a:extLst>
            <a:ext uri="{FF2B5EF4-FFF2-40B4-BE49-F238E27FC236}">
              <a16:creationId xmlns:a16="http://schemas.microsoft.com/office/drawing/2014/main" id="{D6FF21E7-EE2A-14A4-53BF-A44FB0345DA7}"/>
            </a:ext>
          </a:extLst>
        </p:cNvPr>
        <p:cNvGrpSpPr/>
        <p:nvPr/>
      </p:nvGrpSpPr>
      <p:grpSpPr>
        <a:xfrm>
          <a:off x="0" y="0"/>
          <a:ext cx="0" cy="0"/>
          <a:chOff x="0" y="0"/>
          <a:chExt cx="0" cy="0"/>
        </a:xfrm>
      </p:grpSpPr>
      <p:sp>
        <p:nvSpPr>
          <p:cNvPr id="74" name="Google Shape;74;p2">
            <a:extLst>
              <a:ext uri="{FF2B5EF4-FFF2-40B4-BE49-F238E27FC236}">
                <a16:creationId xmlns:a16="http://schemas.microsoft.com/office/drawing/2014/main" id="{2D5A28B8-FAFA-7CF5-AE43-3E492DEC0DD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a:extLst>
              <a:ext uri="{FF2B5EF4-FFF2-40B4-BE49-F238E27FC236}">
                <a16:creationId xmlns:a16="http://schemas.microsoft.com/office/drawing/2014/main" id="{9D032546-C396-1E25-8BCC-FC4CE436C033}"/>
              </a:ext>
            </a:extLst>
          </p:cNvPr>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sym typeface="Calibri"/>
              </a:rPr>
              <a:t>WP 6.2: Introduction and objectives (2)</a:t>
            </a:r>
            <a:endParaRPr dirty="0"/>
          </a:p>
        </p:txBody>
      </p:sp>
      <p:sp>
        <p:nvSpPr>
          <p:cNvPr id="77" name="Google Shape;77;p2">
            <a:extLst>
              <a:ext uri="{FF2B5EF4-FFF2-40B4-BE49-F238E27FC236}">
                <a16:creationId xmlns:a16="http://schemas.microsoft.com/office/drawing/2014/main" id="{C597E3CF-8E54-D280-8C98-C25C334A8607}"/>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3</a:t>
            </a:fld>
            <a:endParaRPr/>
          </a:p>
        </p:txBody>
      </p:sp>
      <p:cxnSp>
        <p:nvCxnSpPr>
          <p:cNvPr id="78" name="Google Shape;78;p2">
            <a:extLst>
              <a:ext uri="{FF2B5EF4-FFF2-40B4-BE49-F238E27FC236}">
                <a16:creationId xmlns:a16="http://schemas.microsoft.com/office/drawing/2014/main" id="{3DD6D1BD-86E6-36F3-D6FC-EFEDC6402CE7}"/>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a:extLst>
              <a:ext uri="{FF2B5EF4-FFF2-40B4-BE49-F238E27FC236}">
                <a16:creationId xmlns:a16="http://schemas.microsoft.com/office/drawing/2014/main" id="{94F405E7-3145-8AB8-3DD1-7181C4EDDE89}"/>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a:extLst>
              <a:ext uri="{FF2B5EF4-FFF2-40B4-BE49-F238E27FC236}">
                <a16:creationId xmlns:a16="http://schemas.microsoft.com/office/drawing/2014/main" id="{D9961679-9FDD-9EEE-ACF6-722F14C2298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a:extLst>
              <a:ext uri="{FF2B5EF4-FFF2-40B4-BE49-F238E27FC236}">
                <a16:creationId xmlns:a16="http://schemas.microsoft.com/office/drawing/2014/main" id="{405EA2E9-A5B6-A249-E212-8FBA534D13A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a:extLst>
              <a:ext uri="{FF2B5EF4-FFF2-40B4-BE49-F238E27FC236}">
                <a16:creationId xmlns:a16="http://schemas.microsoft.com/office/drawing/2014/main" id="{36BBD470-5DC3-72D9-06DB-C9DE0AFA9BD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a:extLst>
              <a:ext uri="{FF2B5EF4-FFF2-40B4-BE49-F238E27FC236}">
                <a16:creationId xmlns:a16="http://schemas.microsoft.com/office/drawing/2014/main" id="{72D850F7-32BE-CAE7-4E31-94573A68346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a:extLst>
              <a:ext uri="{FF2B5EF4-FFF2-40B4-BE49-F238E27FC236}">
                <a16:creationId xmlns:a16="http://schemas.microsoft.com/office/drawing/2014/main" id="{E73CE9AE-9FEA-A57F-0F52-950A5713A429}"/>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4" name="Rectangle 3">
            <a:extLst>
              <a:ext uri="{FF2B5EF4-FFF2-40B4-BE49-F238E27FC236}">
                <a16:creationId xmlns:a16="http://schemas.microsoft.com/office/drawing/2014/main" id="{26EB6534-0605-0269-F4A1-1FD6921B8CB6}"/>
              </a:ext>
            </a:extLst>
          </p:cNvPr>
          <p:cNvSpPr/>
          <p:nvPr/>
        </p:nvSpPr>
        <p:spPr>
          <a:xfrm>
            <a:off x="6096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2019</a:t>
            </a:r>
          </a:p>
        </p:txBody>
      </p:sp>
      <p:sp>
        <p:nvSpPr>
          <p:cNvPr id="13" name="Rectangle 12">
            <a:extLst>
              <a:ext uri="{FF2B5EF4-FFF2-40B4-BE49-F238E27FC236}">
                <a16:creationId xmlns:a16="http://schemas.microsoft.com/office/drawing/2014/main" id="{8B73C345-F95B-D8BB-97E1-B7F242A643E2}"/>
              </a:ext>
            </a:extLst>
          </p:cNvPr>
          <p:cNvSpPr/>
          <p:nvPr/>
        </p:nvSpPr>
        <p:spPr>
          <a:xfrm>
            <a:off x="17907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2020</a:t>
            </a:r>
          </a:p>
        </p:txBody>
      </p:sp>
      <p:sp>
        <p:nvSpPr>
          <p:cNvPr id="14" name="Rectangle 13">
            <a:extLst>
              <a:ext uri="{FF2B5EF4-FFF2-40B4-BE49-F238E27FC236}">
                <a16:creationId xmlns:a16="http://schemas.microsoft.com/office/drawing/2014/main" id="{918D609F-DEA7-F9D5-6E16-3D5EAB661874}"/>
              </a:ext>
            </a:extLst>
          </p:cNvPr>
          <p:cNvSpPr/>
          <p:nvPr/>
        </p:nvSpPr>
        <p:spPr>
          <a:xfrm>
            <a:off x="29718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2021</a:t>
            </a:r>
          </a:p>
        </p:txBody>
      </p:sp>
      <p:sp>
        <p:nvSpPr>
          <p:cNvPr id="15" name="Rectangle 14">
            <a:extLst>
              <a:ext uri="{FF2B5EF4-FFF2-40B4-BE49-F238E27FC236}">
                <a16:creationId xmlns:a16="http://schemas.microsoft.com/office/drawing/2014/main" id="{3EBAAAEE-2E98-1CDF-4D9F-3B7E5780440A}"/>
              </a:ext>
            </a:extLst>
          </p:cNvPr>
          <p:cNvSpPr/>
          <p:nvPr/>
        </p:nvSpPr>
        <p:spPr>
          <a:xfrm>
            <a:off x="41529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2022</a:t>
            </a:r>
          </a:p>
        </p:txBody>
      </p:sp>
      <p:sp>
        <p:nvSpPr>
          <p:cNvPr id="16" name="Rectangle 15">
            <a:extLst>
              <a:ext uri="{FF2B5EF4-FFF2-40B4-BE49-F238E27FC236}">
                <a16:creationId xmlns:a16="http://schemas.microsoft.com/office/drawing/2014/main" id="{3B439181-9075-92C3-BA13-73ACB60FB328}"/>
              </a:ext>
            </a:extLst>
          </p:cNvPr>
          <p:cNvSpPr/>
          <p:nvPr/>
        </p:nvSpPr>
        <p:spPr>
          <a:xfrm>
            <a:off x="5334694"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2023</a:t>
            </a:r>
          </a:p>
        </p:txBody>
      </p:sp>
      <p:sp>
        <p:nvSpPr>
          <p:cNvPr id="17" name="Rectangle 16">
            <a:extLst>
              <a:ext uri="{FF2B5EF4-FFF2-40B4-BE49-F238E27FC236}">
                <a16:creationId xmlns:a16="http://schemas.microsoft.com/office/drawing/2014/main" id="{4F5DA29A-538E-5DE0-9993-4DE870E11ABB}"/>
              </a:ext>
            </a:extLst>
          </p:cNvPr>
          <p:cNvSpPr/>
          <p:nvPr/>
        </p:nvSpPr>
        <p:spPr>
          <a:xfrm>
            <a:off x="65151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2024</a:t>
            </a:r>
          </a:p>
        </p:txBody>
      </p:sp>
      <p:sp>
        <p:nvSpPr>
          <p:cNvPr id="18" name="Rectangle 17">
            <a:extLst>
              <a:ext uri="{FF2B5EF4-FFF2-40B4-BE49-F238E27FC236}">
                <a16:creationId xmlns:a16="http://schemas.microsoft.com/office/drawing/2014/main" id="{F5ACFE7A-0184-4121-4E76-5C3D8AB91264}"/>
              </a:ext>
            </a:extLst>
          </p:cNvPr>
          <p:cNvSpPr/>
          <p:nvPr/>
        </p:nvSpPr>
        <p:spPr>
          <a:xfrm>
            <a:off x="7696200"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2025</a:t>
            </a:r>
          </a:p>
        </p:txBody>
      </p:sp>
      <p:sp>
        <p:nvSpPr>
          <p:cNvPr id="19" name="Rectangle 18">
            <a:extLst>
              <a:ext uri="{FF2B5EF4-FFF2-40B4-BE49-F238E27FC236}">
                <a16:creationId xmlns:a16="http://schemas.microsoft.com/office/drawing/2014/main" id="{E476BC05-39CD-3BC2-6E54-DBD57FD818E6}"/>
              </a:ext>
            </a:extLst>
          </p:cNvPr>
          <p:cNvSpPr/>
          <p:nvPr/>
        </p:nvSpPr>
        <p:spPr>
          <a:xfrm>
            <a:off x="88766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2026</a:t>
            </a:r>
          </a:p>
        </p:txBody>
      </p:sp>
      <p:sp>
        <p:nvSpPr>
          <p:cNvPr id="20" name="Rectangle 19">
            <a:extLst>
              <a:ext uri="{FF2B5EF4-FFF2-40B4-BE49-F238E27FC236}">
                <a16:creationId xmlns:a16="http://schemas.microsoft.com/office/drawing/2014/main" id="{4041C7A1-BEBF-3558-317C-42F86695D5B7}"/>
              </a:ext>
            </a:extLst>
          </p:cNvPr>
          <p:cNvSpPr/>
          <p:nvPr/>
        </p:nvSpPr>
        <p:spPr>
          <a:xfrm>
            <a:off x="100577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2027</a:t>
            </a:r>
          </a:p>
        </p:txBody>
      </p:sp>
      <p:cxnSp>
        <p:nvCxnSpPr>
          <p:cNvPr id="22" name="Connector: Elbow 21">
            <a:extLst>
              <a:ext uri="{FF2B5EF4-FFF2-40B4-BE49-F238E27FC236}">
                <a16:creationId xmlns:a16="http://schemas.microsoft.com/office/drawing/2014/main" id="{9D5BAD42-CBCE-6311-5A29-DEA3369303E7}"/>
              </a:ext>
            </a:extLst>
          </p:cNvPr>
          <p:cNvCxnSpPr/>
          <p:nvPr/>
        </p:nvCxnSpPr>
        <p:spPr>
          <a:xfrm rot="5400000">
            <a:off x="400051" y="4257675"/>
            <a:ext cx="542925" cy="12382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D4D39B5-AAE9-11DF-00A5-4533ED80243C}"/>
              </a:ext>
            </a:extLst>
          </p:cNvPr>
          <p:cNvSpPr txBox="1"/>
          <p:nvPr/>
        </p:nvSpPr>
        <p:spPr>
          <a:xfrm>
            <a:off x="39120" y="4623911"/>
            <a:ext cx="1147088" cy="461665"/>
          </a:xfrm>
          <a:prstGeom prst="rect">
            <a:avLst/>
          </a:prstGeom>
          <a:solidFill>
            <a:schemeClr val="accent5">
              <a:lumMod val="20000"/>
              <a:lumOff val="80000"/>
            </a:schemeClr>
          </a:solidFill>
        </p:spPr>
        <p:txBody>
          <a:bodyPr wrap="square" rtlCol="0">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1</a:t>
            </a:r>
            <a:r>
              <a:rPr lang="en-GB" sz="1200" baseline="30000" dirty="0">
                <a:latin typeface="Calibri" panose="020F0502020204030204" pitchFamily="34" charset="0"/>
                <a:ea typeface="Calibri" panose="020F0502020204030204" pitchFamily="34" charset="0"/>
                <a:cs typeface="Calibri" panose="020F0502020204030204" pitchFamily="34" charset="0"/>
              </a:rPr>
              <a:t>st</a:t>
            </a:r>
            <a:r>
              <a:rPr lang="en-GB" sz="1200" dirty="0">
                <a:latin typeface="Calibri" panose="020F0502020204030204" pitchFamily="34" charset="0"/>
                <a:ea typeface="Calibri" panose="020F0502020204030204" pitchFamily="34" charset="0"/>
                <a:cs typeface="Calibri" panose="020F0502020204030204" pitchFamily="34" charset="0"/>
              </a:rPr>
              <a:t> workshop at</a:t>
            </a:r>
          </a:p>
          <a:p>
            <a:r>
              <a:rPr lang="en-GB" sz="1200" dirty="0">
                <a:latin typeface="Calibri" panose="020F0502020204030204" pitchFamily="34" charset="0"/>
                <a:ea typeface="Calibri" panose="020F0502020204030204" pitchFamily="34" charset="0"/>
                <a:cs typeface="Calibri" panose="020F0502020204030204" pitchFamily="34" charset="0"/>
              </a:rPr>
              <a:t>LIGO Livingston</a:t>
            </a:r>
          </a:p>
        </p:txBody>
      </p:sp>
      <p:cxnSp>
        <p:nvCxnSpPr>
          <p:cNvPr id="55" name="Connector: Elbow 54">
            <a:extLst>
              <a:ext uri="{FF2B5EF4-FFF2-40B4-BE49-F238E27FC236}">
                <a16:creationId xmlns:a16="http://schemas.microsoft.com/office/drawing/2014/main" id="{BAFF34A2-2FCE-A322-DB49-57EE1D3B6204}"/>
              </a:ext>
            </a:extLst>
          </p:cNvPr>
          <p:cNvCxnSpPr>
            <a:cxnSpLocks/>
            <a:endCxn id="58" idx="2"/>
          </p:cNvCxnSpPr>
          <p:nvPr/>
        </p:nvCxnSpPr>
        <p:spPr>
          <a:xfrm rot="16200000" flipV="1">
            <a:off x="938768" y="3348684"/>
            <a:ext cx="590137" cy="9525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TextBox 21">
            <a:extLst>
              <a:ext uri="{FF2B5EF4-FFF2-40B4-BE49-F238E27FC236}">
                <a16:creationId xmlns:a16="http://schemas.microsoft.com/office/drawing/2014/main" id="{EE3711A5-3708-881D-E235-AB3927EAEC04}"/>
              </a:ext>
            </a:extLst>
          </p:cNvPr>
          <p:cNvSpPr txBox="1"/>
          <p:nvPr/>
        </p:nvSpPr>
        <p:spPr>
          <a:xfrm>
            <a:off x="369302" y="2547245"/>
            <a:ext cx="1633812"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Framework collaboration</a:t>
            </a:r>
          </a:p>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agreement </a:t>
            </a:r>
          </a:p>
          <a:p>
            <a:pPr algn="ctr"/>
            <a:r>
              <a:rPr lang="en-GB" sz="1200" b="1" i="1" dirty="0">
                <a:solidFill>
                  <a:srgbClr val="00B050"/>
                </a:solidFill>
                <a:latin typeface="Calibri" panose="020F0502020204030204" pitchFamily="34" charset="0"/>
                <a:ea typeface="Calibri" panose="020F0502020204030204" pitchFamily="34" charset="0"/>
                <a:cs typeface="Calibri" panose="020F0502020204030204" pitchFamily="34" charset="0"/>
              </a:rPr>
              <a:t>CERN-INFN-NIKHEF</a:t>
            </a:r>
          </a:p>
        </p:txBody>
      </p:sp>
      <p:sp>
        <p:nvSpPr>
          <p:cNvPr id="59" name="TextBox 22">
            <a:extLst>
              <a:ext uri="{FF2B5EF4-FFF2-40B4-BE49-F238E27FC236}">
                <a16:creationId xmlns:a16="http://schemas.microsoft.com/office/drawing/2014/main" id="{0A4897D1-2DD3-8702-5072-F7E9D816AA3B}"/>
              </a:ext>
            </a:extLst>
          </p:cNvPr>
          <p:cNvSpPr txBox="1"/>
          <p:nvPr/>
        </p:nvSpPr>
        <p:spPr>
          <a:xfrm>
            <a:off x="3932405" y="2547245"/>
            <a:ext cx="1267877"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Addendum on</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CERN contribution to ET beampipes</a:t>
            </a:r>
          </a:p>
        </p:txBody>
      </p:sp>
      <p:cxnSp>
        <p:nvCxnSpPr>
          <p:cNvPr id="60" name="Connector: Elbow 59">
            <a:extLst>
              <a:ext uri="{FF2B5EF4-FFF2-40B4-BE49-F238E27FC236}">
                <a16:creationId xmlns:a16="http://schemas.microsoft.com/office/drawing/2014/main" id="{C174C10A-3AE9-C61B-67C1-3DA6E4B0F4AF}"/>
              </a:ext>
            </a:extLst>
          </p:cNvPr>
          <p:cNvCxnSpPr>
            <a:cxnSpLocks/>
          </p:cNvCxnSpPr>
          <p:nvPr/>
        </p:nvCxnSpPr>
        <p:spPr>
          <a:xfrm rot="16200000" flipV="1">
            <a:off x="4457457" y="3351264"/>
            <a:ext cx="553998" cy="85359"/>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1E9D2238-39A4-8D30-23AE-AA344823385E}"/>
              </a:ext>
            </a:extLst>
          </p:cNvPr>
          <p:cNvCxnSpPr>
            <a:cxnSpLocks/>
            <a:endCxn id="64" idx="0"/>
          </p:cNvCxnSpPr>
          <p:nvPr/>
        </p:nvCxnSpPr>
        <p:spPr>
          <a:xfrm rot="5400000">
            <a:off x="4404026" y="4232065"/>
            <a:ext cx="871691" cy="36091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23">
            <a:extLst>
              <a:ext uri="{FF2B5EF4-FFF2-40B4-BE49-F238E27FC236}">
                <a16:creationId xmlns:a16="http://schemas.microsoft.com/office/drawing/2014/main" id="{CA77A7E2-AFC2-BF7B-1417-616049E1CD1E}"/>
              </a:ext>
            </a:extLst>
          </p:cNvPr>
          <p:cNvSpPr txBox="1"/>
          <p:nvPr/>
        </p:nvSpPr>
        <p:spPr>
          <a:xfrm>
            <a:off x="3998933" y="4848369"/>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Effective start of the technical activities</a:t>
            </a:r>
          </a:p>
        </p:txBody>
      </p:sp>
      <p:cxnSp>
        <p:nvCxnSpPr>
          <p:cNvPr id="65" name="Connector: Elbow 64">
            <a:extLst>
              <a:ext uri="{FF2B5EF4-FFF2-40B4-BE49-F238E27FC236}">
                <a16:creationId xmlns:a16="http://schemas.microsoft.com/office/drawing/2014/main" id="{9A9ACE92-BDF3-0B3C-7A93-4E8B9A872E81}"/>
              </a:ext>
            </a:extLst>
          </p:cNvPr>
          <p:cNvCxnSpPr>
            <a:cxnSpLocks/>
            <a:endCxn id="68" idx="2"/>
          </p:cNvCxnSpPr>
          <p:nvPr/>
        </p:nvCxnSpPr>
        <p:spPr>
          <a:xfrm rot="16200000" flipV="1">
            <a:off x="5555769" y="3344186"/>
            <a:ext cx="597407" cy="11152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8" name="TextBox 25">
            <a:extLst>
              <a:ext uri="{FF2B5EF4-FFF2-40B4-BE49-F238E27FC236}">
                <a16:creationId xmlns:a16="http://schemas.microsoft.com/office/drawing/2014/main" id="{3724CCE0-8741-C8D4-008D-2204A59245F2}"/>
              </a:ext>
            </a:extLst>
          </p:cNvPr>
          <p:cNvSpPr txBox="1"/>
          <p:nvPr/>
        </p:nvSpPr>
        <p:spPr>
          <a:xfrm>
            <a:off x="5276041" y="2547245"/>
            <a:ext cx="1045339"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IFAE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joins the collaboration agreement</a:t>
            </a:r>
          </a:p>
        </p:txBody>
      </p:sp>
      <p:sp>
        <p:nvSpPr>
          <p:cNvPr id="76" name="TextBox 75">
            <a:extLst>
              <a:ext uri="{FF2B5EF4-FFF2-40B4-BE49-F238E27FC236}">
                <a16:creationId xmlns:a16="http://schemas.microsoft.com/office/drawing/2014/main" id="{EC777017-4477-A170-5D2E-8D72F9098AC2}"/>
              </a:ext>
            </a:extLst>
          </p:cNvPr>
          <p:cNvSpPr txBox="1"/>
          <p:nvPr/>
        </p:nvSpPr>
        <p:spPr>
          <a:xfrm>
            <a:off x="7405101" y="4377807"/>
            <a:ext cx="12664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Preliminary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including peer review</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
        <p:nvSpPr>
          <p:cNvPr id="87" name="TextBox 86">
            <a:extLst>
              <a:ext uri="{FF2B5EF4-FFF2-40B4-BE49-F238E27FC236}">
                <a16:creationId xmlns:a16="http://schemas.microsoft.com/office/drawing/2014/main" id="{16D3A7EA-4FED-2F7A-0EB5-86449EE5B60E}"/>
              </a:ext>
            </a:extLst>
          </p:cNvPr>
          <p:cNvSpPr txBox="1"/>
          <p:nvPr/>
        </p:nvSpPr>
        <p:spPr>
          <a:xfrm>
            <a:off x="6582704" y="5040142"/>
            <a:ext cx="1581150"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Start construction of the ET beampipe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pilot sector</a:t>
            </a:r>
          </a:p>
        </p:txBody>
      </p:sp>
      <p:cxnSp>
        <p:nvCxnSpPr>
          <p:cNvPr id="88" name="Connector: Elbow 87">
            <a:extLst>
              <a:ext uri="{FF2B5EF4-FFF2-40B4-BE49-F238E27FC236}">
                <a16:creationId xmlns:a16="http://schemas.microsoft.com/office/drawing/2014/main" id="{57934BE8-1AB1-A5AE-792F-13118A271567}"/>
              </a:ext>
            </a:extLst>
          </p:cNvPr>
          <p:cNvCxnSpPr>
            <a:cxnSpLocks/>
          </p:cNvCxnSpPr>
          <p:nvPr/>
        </p:nvCxnSpPr>
        <p:spPr>
          <a:xfrm rot="5400000">
            <a:off x="6862217" y="4347632"/>
            <a:ext cx="1019716" cy="357946"/>
          </a:xfrm>
          <a:prstGeom prst="bentConnector3">
            <a:avLst>
              <a:gd name="adj1" fmla="val 2664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5340F170-4BC9-603E-B5E0-3FCCBFEA5A87}"/>
              </a:ext>
            </a:extLst>
          </p:cNvPr>
          <p:cNvSpPr txBox="1"/>
          <p:nvPr/>
        </p:nvSpPr>
        <p:spPr>
          <a:xfrm>
            <a:off x="8077669" y="2420361"/>
            <a:ext cx="1153219" cy="461665"/>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Extended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a:t>
            </a:r>
          </a:p>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p>
        </p:txBody>
      </p:sp>
      <p:cxnSp>
        <p:nvCxnSpPr>
          <p:cNvPr id="94" name="Connector: Elbow 93">
            <a:extLst>
              <a:ext uri="{FF2B5EF4-FFF2-40B4-BE49-F238E27FC236}">
                <a16:creationId xmlns:a16="http://schemas.microsoft.com/office/drawing/2014/main" id="{878D7435-7D8E-9069-4656-CB811FB716B9}"/>
              </a:ext>
            </a:extLst>
          </p:cNvPr>
          <p:cNvCxnSpPr>
            <a:cxnSpLocks/>
            <a:endCxn id="91" idx="2"/>
          </p:cNvCxnSpPr>
          <p:nvPr/>
        </p:nvCxnSpPr>
        <p:spPr>
          <a:xfrm rot="16200000" flipV="1">
            <a:off x="8381262" y="3155043"/>
            <a:ext cx="826524" cy="280489"/>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AEAF4523-BF66-7772-65C7-0A18E09352C2}"/>
              </a:ext>
            </a:extLst>
          </p:cNvPr>
          <p:cNvCxnSpPr>
            <a:cxnSpLocks/>
          </p:cNvCxnSpPr>
          <p:nvPr/>
        </p:nvCxnSpPr>
        <p:spPr>
          <a:xfrm rot="5400000">
            <a:off x="4832289" y="4628446"/>
            <a:ext cx="1357087" cy="53548"/>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TextBox 23">
            <a:extLst>
              <a:ext uri="{FF2B5EF4-FFF2-40B4-BE49-F238E27FC236}">
                <a16:creationId xmlns:a16="http://schemas.microsoft.com/office/drawing/2014/main" id="{F9E8564C-C7CD-67FB-3794-35F6D513A651}"/>
              </a:ext>
            </a:extLst>
          </p:cNvPr>
          <p:cNvSpPr txBox="1"/>
          <p:nvPr/>
        </p:nvSpPr>
        <p:spPr>
          <a:xfrm>
            <a:off x="4830726" y="5342865"/>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2</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99" name="Connector: Elbow 98">
            <a:extLst>
              <a:ext uri="{FF2B5EF4-FFF2-40B4-BE49-F238E27FC236}">
                <a16:creationId xmlns:a16="http://schemas.microsoft.com/office/drawing/2014/main" id="{F9F9B45E-9C85-7B53-853A-8C33A7898CDD}"/>
              </a:ext>
            </a:extLst>
          </p:cNvPr>
          <p:cNvCxnSpPr>
            <a:cxnSpLocks/>
          </p:cNvCxnSpPr>
          <p:nvPr/>
        </p:nvCxnSpPr>
        <p:spPr>
          <a:xfrm rot="5400000">
            <a:off x="6302604" y="4230433"/>
            <a:ext cx="501191" cy="7620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TextBox 23">
            <a:extLst>
              <a:ext uri="{FF2B5EF4-FFF2-40B4-BE49-F238E27FC236}">
                <a16:creationId xmlns:a16="http://schemas.microsoft.com/office/drawing/2014/main" id="{78E24650-631F-EBEB-1255-3AE62AC14EFB}"/>
              </a:ext>
            </a:extLst>
          </p:cNvPr>
          <p:cNvSpPr txBox="1"/>
          <p:nvPr/>
        </p:nvSpPr>
        <p:spPr>
          <a:xfrm>
            <a:off x="5783620" y="4503116"/>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Review of the pilot sector design</a:t>
            </a:r>
          </a:p>
        </p:txBody>
      </p:sp>
      <p:cxnSp>
        <p:nvCxnSpPr>
          <p:cNvPr id="102" name="Connector: Elbow 101">
            <a:extLst>
              <a:ext uri="{FF2B5EF4-FFF2-40B4-BE49-F238E27FC236}">
                <a16:creationId xmlns:a16="http://schemas.microsoft.com/office/drawing/2014/main" id="{36F4D4BA-5D91-80C6-C5B5-EF61BE6FB7F6}"/>
              </a:ext>
            </a:extLst>
          </p:cNvPr>
          <p:cNvCxnSpPr>
            <a:cxnSpLocks/>
          </p:cNvCxnSpPr>
          <p:nvPr/>
        </p:nvCxnSpPr>
        <p:spPr>
          <a:xfrm rot="16200000" flipH="1">
            <a:off x="7682226" y="4041858"/>
            <a:ext cx="397964" cy="293816"/>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1694CD47-FB06-3C12-7B56-B6D16C40CCFA}"/>
              </a:ext>
            </a:extLst>
          </p:cNvPr>
          <p:cNvCxnSpPr>
            <a:cxnSpLocks/>
            <a:endCxn id="106" idx="2"/>
          </p:cNvCxnSpPr>
          <p:nvPr/>
        </p:nvCxnSpPr>
        <p:spPr>
          <a:xfrm rot="16200000" flipV="1">
            <a:off x="6965213" y="3329133"/>
            <a:ext cx="607307" cy="15152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6" name="TextBox 25">
            <a:extLst>
              <a:ext uri="{FF2B5EF4-FFF2-40B4-BE49-F238E27FC236}">
                <a16:creationId xmlns:a16="http://schemas.microsoft.com/office/drawing/2014/main" id="{E0BFE08B-6704-0E7F-8247-93C9C6231E17}"/>
              </a:ext>
            </a:extLst>
          </p:cNvPr>
          <p:cNvSpPr txBox="1"/>
          <p:nvPr/>
        </p:nvSpPr>
        <p:spPr>
          <a:xfrm>
            <a:off x="6515099" y="2547245"/>
            <a:ext cx="1356006"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Amendment signed by CERN, INFN, NIKHEF and IFAE</a:t>
            </a:r>
          </a:p>
        </p:txBody>
      </p:sp>
      <p:sp>
        <p:nvSpPr>
          <p:cNvPr id="107" name="TextBox 106">
            <a:extLst>
              <a:ext uri="{FF2B5EF4-FFF2-40B4-BE49-F238E27FC236}">
                <a16:creationId xmlns:a16="http://schemas.microsoft.com/office/drawing/2014/main" id="{2539DE1A-6313-D0A4-ED8C-243ABFEDBD85}"/>
              </a:ext>
            </a:extLst>
          </p:cNvPr>
          <p:cNvSpPr txBox="1"/>
          <p:nvPr/>
        </p:nvSpPr>
        <p:spPr>
          <a:xfrm>
            <a:off x="10837272" y="2425698"/>
            <a:ext cx="1153219" cy="646331"/>
          </a:xfrm>
          <a:prstGeom prst="rect">
            <a:avLst/>
          </a:prstGeom>
          <a:solidFill>
            <a:schemeClr val="accent3">
              <a:lumMod val="20000"/>
              <a:lumOff val="80000"/>
            </a:schemeClr>
          </a:solidFill>
        </p:spPr>
        <p:txBody>
          <a:bodyPr wrap="square">
            <a:spAutoFit/>
          </a:bodyPr>
          <a:lstStyle/>
          <a:p>
            <a:pPr algn="ctr"/>
            <a:r>
              <a:rPr lang="en-GB" sz="1200" b="1" dirty="0">
                <a:solidFill>
                  <a:srgbClr val="FF0000"/>
                </a:solidFill>
                <a:latin typeface="Calibri" panose="020F0502020204030204" pitchFamily="34" charset="0"/>
                <a:ea typeface="Calibri" panose="020F0502020204030204" pitchFamily="34" charset="0"/>
                <a:cs typeface="Calibri" panose="020F0502020204030204" pitchFamily="34" charset="0"/>
              </a:rPr>
              <a:t>End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of addendum and its amendment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08" name="Connector: Elbow 107">
            <a:extLst>
              <a:ext uri="{FF2B5EF4-FFF2-40B4-BE49-F238E27FC236}">
                <a16:creationId xmlns:a16="http://schemas.microsoft.com/office/drawing/2014/main" id="{FA8F923B-6BFF-35F2-30A3-42EF7B334F16}"/>
              </a:ext>
            </a:extLst>
          </p:cNvPr>
          <p:cNvCxnSpPr>
            <a:cxnSpLocks/>
          </p:cNvCxnSpPr>
          <p:nvPr/>
        </p:nvCxnSpPr>
        <p:spPr>
          <a:xfrm rot="16200000" flipV="1">
            <a:off x="10617716" y="3302093"/>
            <a:ext cx="607632" cy="16852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75B2C3D2-0DB6-83A2-B223-CCD5D7FCA954}"/>
              </a:ext>
            </a:extLst>
          </p:cNvPr>
          <p:cNvSpPr txBox="1"/>
          <p:nvPr/>
        </p:nvSpPr>
        <p:spPr>
          <a:xfrm>
            <a:off x="10486284" y="4662035"/>
            <a:ext cx="15049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Final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r>
              <a:rPr lang="en-GB" sz="1200" dirty="0">
                <a:solidFill>
                  <a:schemeClr val="tx1"/>
                </a:solidFill>
                <a:latin typeface="Calibri" panose="020F0502020204030204" pitchFamily="34" charset="0"/>
                <a:ea typeface="Calibri" panose="020F0502020204030204" pitchFamily="34" charset="0"/>
                <a:cs typeface="Calibri" panose="020F0502020204030204" pitchFamily="34" charset="0"/>
              </a:rPr>
              <a:t>including integration and fabrication drawings </a:t>
            </a:r>
          </a:p>
        </p:txBody>
      </p:sp>
      <p:cxnSp>
        <p:nvCxnSpPr>
          <p:cNvPr id="112" name="Connector: Elbow 111">
            <a:extLst>
              <a:ext uri="{FF2B5EF4-FFF2-40B4-BE49-F238E27FC236}">
                <a16:creationId xmlns:a16="http://schemas.microsoft.com/office/drawing/2014/main" id="{67B4309B-CEDC-8AD6-BE83-21FB1D1418D3}"/>
              </a:ext>
            </a:extLst>
          </p:cNvPr>
          <p:cNvCxnSpPr>
            <a:cxnSpLocks/>
          </p:cNvCxnSpPr>
          <p:nvPr/>
        </p:nvCxnSpPr>
        <p:spPr>
          <a:xfrm rot="16200000" flipH="1">
            <a:off x="10748556" y="4166064"/>
            <a:ext cx="657138" cy="334803"/>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04EB034E-A3B0-9008-EE75-B875614A3E32}"/>
              </a:ext>
            </a:extLst>
          </p:cNvPr>
          <p:cNvSpPr txBox="1"/>
          <p:nvPr/>
        </p:nvSpPr>
        <p:spPr>
          <a:xfrm>
            <a:off x="8313275" y="5173384"/>
            <a:ext cx="1504949" cy="461665"/>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Pilot sector operational</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15" name="Connector: Elbow 114">
            <a:extLst>
              <a:ext uri="{FF2B5EF4-FFF2-40B4-BE49-F238E27FC236}">
                <a16:creationId xmlns:a16="http://schemas.microsoft.com/office/drawing/2014/main" id="{943F3560-9C47-A4E7-D860-4D77DD2727AF}"/>
              </a:ext>
            </a:extLst>
          </p:cNvPr>
          <p:cNvCxnSpPr>
            <a:cxnSpLocks/>
          </p:cNvCxnSpPr>
          <p:nvPr/>
        </p:nvCxnSpPr>
        <p:spPr>
          <a:xfrm rot="16200000" flipH="1">
            <a:off x="8191331" y="4310643"/>
            <a:ext cx="1162788" cy="538999"/>
          </a:xfrm>
          <a:prstGeom prst="bentConnector3">
            <a:avLst>
              <a:gd name="adj1" fmla="val 2640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Right Brace 117">
            <a:extLst>
              <a:ext uri="{FF2B5EF4-FFF2-40B4-BE49-F238E27FC236}">
                <a16:creationId xmlns:a16="http://schemas.microsoft.com/office/drawing/2014/main" id="{19A491C5-A395-60E8-C36B-FC51086B054B}"/>
              </a:ext>
            </a:extLst>
          </p:cNvPr>
          <p:cNvSpPr/>
          <p:nvPr/>
        </p:nvSpPr>
        <p:spPr>
          <a:xfrm rot="5400000">
            <a:off x="9714867" y="3261261"/>
            <a:ext cx="247123" cy="180732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19" name="Connector: Elbow 118">
            <a:extLst>
              <a:ext uri="{FF2B5EF4-FFF2-40B4-BE49-F238E27FC236}">
                <a16:creationId xmlns:a16="http://schemas.microsoft.com/office/drawing/2014/main" id="{573C01E1-4F97-1E51-A900-DD0580AF3959}"/>
              </a:ext>
            </a:extLst>
          </p:cNvPr>
          <p:cNvCxnSpPr>
            <a:cxnSpLocks/>
          </p:cNvCxnSpPr>
          <p:nvPr/>
        </p:nvCxnSpPr>
        <p:spPr>
          <a:xfrm rot="16200000" flipH="1">
            <a:off x="9398810" y="4729193"/>
            <a:ext cx="1171755" cy="28651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DE90B666-414B-7708-B061-CD3CDBF96757}"/>
              </a:ext>
            </a:extLst>
          </p:cNvPr>
          <p:cNvSpPr txBox="1"/>
          <p:nvPr/>
        </p:nvSpPr>
        <p:spPr>
          <a:xfrm>
            <a:off x="9404774" y="5478105"/>
            <a:ext cx="1504949"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Test of different technical solutions with the pilot sector</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21" name="Connector: Elbow 120">
            <a:extLst>
              <a:ext uri="{FF2B5EF4-FFF2-40B4-BE49-F238E27FC236}">
                <a16:creationId xmlns:a16="http://schemas.microsoft.com/office/drawing/2014/main" id="{12A32423-AAD8-7789-9512-CC2779E9F632}"/>
              </a:ext>
            </a:extLst>
          </p:cNvPr>
          <p:cNvCxnSpPr>
            <a:cxnSpLocks/>
          </p:cNvCxnSpPr>
          <p:nvPr/>
        </p:nvCxnSpPr>
        <p:spPr>
          <a:xfrm rot="10800000">
            <a:off x="8228802" y="3510061"/>
            <a:ext cx="274422" cy="180108"/>
          </a:xfrm>
          <a:prstGeom prst="bentConnector3">
            <a:avLst>
              <a:gd name="adj1" fmla="val 18762"/>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TextBox 23">
            <a:extLst>
              <a:ext uri="{FF2B5EF4-FFF2-40B4-BE49-F238E27FC236}">
                <a16:creationId xmlns:a16="http://schemas.microsoft.com/office/drawing/2014/main" id="{7F5B0FBF-6BDC-A7C1-8C67-4C18970656B5}"/>
              </a:ext>
            </a:extLst>
          </p:cNvPr>
          <p:cNvSpPr txBox="1"/>
          <p:nvPr/>
        </p:nvSpPr>
        <p:spPr>
          <a:xfrm>
            <a:off x="7449157" y="3129990"/>
            <a:ext cx="1172322"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3</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LIGO Hanford</a:t>
            </a:r>
          </a:p>
        </p:txBody>
      </p:sp>
      <p:cxnSp>
        <p:nvCxnSpPr>
          <p:cNvPr id="127" name="Connector: Elbow 126">
            <a:extLst>
              <a:ext uri="{FF2B5EF4-FFF2-40B4-BE49-F238E27FC236}">
                <a16:creationId xmlns:a16="http://schemas.microsoft.com/office/drawing/2014/main" id="{AD1DC739-972B-0466-AE1F-FA94F5C09860}"/>
              </a:ext>
            </a:extLst>
          </p:cNvPr>
          <p:cNvCxnSpPr>
            <a:cxnSpLocks/>
          </p:cNvCxnSpPr>
          <p:nvPr/>
        </p:nvCxnSpPr>
        <p:spPr>
          <a:xfrm rot="16200000" flipV="1">
            <a:off x="10205071" y="3414006"/>
            <a:ext cx="307466" cy="265877"/>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8" name="TextBox 23">
            <a:extLst>
              <a:ext uri="{FF2B5EF4-FFF2-40B4-BE49-F238E27FC236}">
                <a16:creationId xmlns:a16="http://schemas.microsoft.com/office/drawing/2014/main" id="{B5C8DE6C-ABC2-55AE-4996-A0166A2A7CB7}"/>
              </a:ext>
            </a:extLst>
          </p:cNvPr>
          <p:cNvSpPr txBox="1"/>
          <p:nvPr/>
        </p:nvSpPr>
        <p:spPr>
          <a:xfrm>
            <a:off x="9370462" y="3162996"/>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4</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th</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130" name="Connector: Elbow 129">
            <a:extLst>
              <a:ext uri="{FF2B5EF4-FFF2-40B4-BE49-F238E27FC236}">
                <a16:creationId xmlns:a16="http://schemas.microsoft.com/office/drawing/2014/main" id="{12C94EE2-C994-BF42-5331-651DFDEE4717}"/>
              </a:ext>
            </a:extLst>
          </p:cNvPr>
          <p:cNvCxnSpPr>
            <a:cxnSpLocks/>
          </p:cNvCxnSpPr>
          <p:nvPr/>
        </p:nvCxnSpPr>
        <p:spPr>
          <a:xfrm rot="16200000" flipV="1">
            <a:off x="2422298" y="3410443"/>
            <a:ext cx="466619" cy="9525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1" name="TextBox 21">
            <a:extLst>
              <a:ext uri="{FF2B5EF4-FFF2-40B4-BE49-F238E27FC236}">
                <a16:creationId xmlns:a16="http://schemas.microsoft.com/office/drawing/2014/main" id="{3EDAD44D-107C-B47B-37D1-9C7517293ECB}"/>
              </a:ext>
            </a:extLst>
          </p:cNvPr>
          <p:cNvSpPr txBox="1"/>
          <p:nvPr/>
        </p:nvSpPr>
        <p:spPr>
          <a:xfrm>
            <a:off x="1791075" y="2855427"/>
            <a:ext cx="1633812"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2" name="Connector: Elbow 131">
            <a:extLst>
              <a:ext uri="{FF2B5EF4-FFF2-40B4-BE49-F238E27FC236}">
                <a16:creationId xmlns:a16="http://schemas.microsoft.com/office/drawing/2014/main" id="{4791483F-16B3-C0B4-35E0-3D930B4513E4}"/>
              </a:ext>
            </a:extLst>
          </p:cNvPr>
          <p:cNvCxnSpPr>
            <a:cxnSpLocks/>
          </p:cNvCxnSpPr>
          <p:nvPr/>
        </p:nvCxnSpPr>
        <p:spPr>
          <a:xfrm rot="16200000" flipV="1">
            <a:off x="5909476" y="2914510"/>
            <a:ext cx="1267746" cy="244256"/>
          </a:xfrm>
          <a:prstGeom prst="bentConnector3">
            <a:avLst>
              <a:gd name="adj1" fmla="val 1619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5" name="TextBox 21">
            <a:extLst>
              <a:ext uri="{FF2B5EF4-FFF2-40B4-BE49-F238E27FC236}">
                <a16:creationId xmlns:a16="http://schemas.microsoft.com/office/drawing/2014/main" id="{432B0392-2244-465B-AB1E-DACD6B52A00B}"/>
              </a:ext>
            </a:extLst>
          </p:cNvPr>
          <p:cNvSpPr txBox="1"/>
          <p:nvPr/>
        </p:nvSpPr>
        <p:spPr>
          <a:xfrm>
            <a:off x="5572743" y="1524238"/>
            <a:ext cx="1633812" cy="923330"/>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 for collaboration in CE </a:t>
            </a:r>
            <a:r>
              <a:rPr lang="en-GB" sz="1200" dirty="0" err="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beamtube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experiment (CEBEX)</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6" name="Connector: Elbow 135">
            <a:extLst>
              <a:ext uri="{FF2B5EF4-FFF2-40B4-BE49-F238E27FC236}">
                <a16:creationId xmlns:a16="http://schemas.microsoft.com/office/drawing/2014/main" id="{332ECA5B-E54E-6681-4F21-DD7A9638FC55}"/>
              </a:ext>
            </a:extLst>
          </p:cNvPr>
          <p:cNvCxnSpPr>
            <a:cxnSpLocks/>
          </p:cNvCxnSpPr>
          <p:nvPr/>
        </p:nvCxnSpPr>
        <p:spPr>
          <a:xfrm rot="16200000" flipV="1">
            <a:off x="3159196" y="2924752"/>
            <a:ext cx="1124631" cy="423174"/>
          </a:xfrm>
          <a:prstGeom prst="bentConnector3">
            <a:avLst>
              <a:gd name="adj1" fmla="val 32214"/>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TextBox 21">
            <a:extLst>
              <a:ext uri="{FF2B5EF4-FFF2-40B4-BE49-F238E27FC236}">
                <a16:creationId xmlns:a16="http://schemas.microsoft.com/office/drawing/2014/main" id="{47CFF3D0-E44E-4EF4-604B-6DA2BFBFF32F}"/>
              </a:ext>
            </a:extLst>
          </p:cNvPr>
          <p:cNvSpPr txBox="1"/>
          <p:nvPr/>
        </p:nvSpPr>
        <p:spPr>
          <a:xfrm>
            <a:off x="2761891" y="1832297"/>
            <a:ext cx="1363128" cy="73866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Presentation to CERN management for approval of technical collaboration</a:t>
            </a:r>
          </a:p>
        </p:txBody>
      </p:sp>
      <p:sp>
        <p:nvSpPr>
          <p:cNvPr id="140" name="TextBox 139">
            <a:extLst>
              <a:ext uri="{FF2B5EF4-FFF2-40B4-BE49-F238E27FC236}">
                <a16:creationId xmlns:a16="http://schemas.microsoft.com/office/drawing/2014/main" id="{B6050F67-8E1E-6F8C-6722-F9A2AC351CD7}"/>
              </a:ext>
            </a:extLst>
          </p:cNvPr>
          <p:cNvSpPr txBox="1"/>
          <p:nvPr/>
        </p:nvSpPr>
        <p:spPr>
          <a:xfrm>
            <a:off x="3305136" y="4357738"/>
            <a:ext cx="1504949" cy="461665"/>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ET-PP INFRA-DEV Kick-off Meeting</a:t>
            </a:r>
          </a:p>
        </p:txBody>
      </p:sp>
      <p:cxnSp>
        <p:nvCxnSpPr>
          <p:cNvPr id="142" name="Connector: Elbow 141">
            <a:extLst>
              <a:ext uri="{FF2B5EF4-FFF2-40B4-BE49-F238E27FC236}">
                <a16:creationId xmlns:a16="http://schemas.microsoft.com/office/drawing/2014/main" id="{D25AB3D4-530A-FA68-67AA-CC69DA012DE9}"/>
              </a:ext>
            </a:extLst>
          </p:cNvPr>
          <p:cNvCxnSpPr>
            <a:cxnSpLocks/>
          </p:cNvCxnSpPr>
          <p:nvPr/>
        </p:nvCxnSpPr>
        <p:spPr>
          <a:xfrm rot="5400000">
            <a:off x="4341548" y="4002360"/>
            <a:ext cx="337514" cy="330289"/>
          </a:xfrm>
          <a:prstGeom prst="bentConnector3">
            <a:avLst>
              <a:gd name="adj1" fmla="val 35889"/>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A36C3707-3061-9045-5348-E958A120A1F4}"/>
              </a:ext>
            </a:extLst>
          </p:cNvPr>
          <p:cNvSpPr txBox="1"/>
          <p:nvPr/>
        </p:nvSpPr>
        <p:spPr>
          <a:xfrm>
            <a:off x="2256230" y="4972351"/>
            <a:ext cx="1108546" cy="276999"/>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ET-ISB  kick-off</a:t>
            </a:r>
          </a:p>
        </p:txBody>
      </p:sp>
      <p:cxnSp>
        <p:nvCxnSpPr>
          <p:cNvPr id="154" name="Connector: Elbow 153">
            <a:extLst>
              <a:ext uri="{FF2B5EF4-FFF2-40B4-BE49-F238E27FC236}">
                <a16:creationId xmlns:a16="http://schemas.microsoft.com/office/drawing/2014/main" id="{F7A299D1-08EA-4B10-305D-73A7BD6CA498}"/>
              </a:ext>
            </a:extLst>
          </p:cNvPr>
          <p:cNvCxnSpPr>
            <a:cxnSpLocks/>
          </p:cNvCxnSpPr>
          <p:nvPr/>
        </p:nvCxnSpPr>
        <p:spPr>
          <a:xfrm rot="5400000">
            <a:off x="2853318" y="4048964"/>
            <a:ext cx="968134" cy="904343"/>
          </a:xfrm>
          <a:prstGeom prst="bentConnector3">
            <a:avLst>
              <a:gd name="adj1" fmla="val 19501"/>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94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childTnLst>
                                </p:cTn>
                              </p:par>
                              <p:par>
                                <p:cTn id="37" presetID="1" presetClass="entr" presetSubtype="0" fill="hold" grpId="3"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58"/>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55"/>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59"/>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60"/>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138"/>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136"/>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6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65"/>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106"/>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105"/>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07"/>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108"/>
                                        </p:tgtEl>
                                        <p:attrNameLst>
                                          <p:attrName>style.visibility</p:attrName>
                                        </p:attrNameLst>
                                      </p:cBhvr>
                                      <p:to>
                                        <p:strVal val="hidden"/>
                                      </p:to>
                                    </p:set>
                                  </p:childTnLst>
                                </p:cTn>
                              </p:par>
                              <p:par>
                                <p:cTn id="81" presetID="1" presetClass="entr" presetSubtype="0" fill="hold" grpId="0" nodeType="withEffect">
                                  <p:stCondLst>
                                    <p:cond delay="0"/>
                                  </p:stCondLst>
                                  <p:childTnLst>
                                    <p:set>
                                      <p:cBhvr>
                                        <p:cTn id="82" dur="1" fill="hold">
                                          <p:stCondLst>
                                            <p:cond delay="0"/>
                                          </p:stCondLst>
                                        </p:cTn>
                                        <p:tgtEl>
                                          <p:spTgt spid="13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30"/>
                                        </p:tgtEl>
                                        <p:attrNameLst>
                                          <p:attrName>style.visibility</p:attrName>
                                        </p:attrNameLst>
                                      </p:cBhvr>
                                      <p:to>
                                        <p:strVal val="visible"/>
                                      </p:to>
                                    </p:set>
                                  </p:childTnLst>
                                </p:cTn>
                              </p:par>
                              <p:par>
                                <p:cTn id="85" presetID="1" presetClass="entr" presetSubtype="0" fill="hold" grpId="3" nodeType="withEffect">
                                  <p:stCondLst>
                                    <p:cond delay="0"/>
                                  </p:stCondLst>
                                  <p:childTnLst>
                                    <p:set>
                                      <p:cBhvr>
                                        <p:cTn id="86" dur="1" fill="hold">
                                          <p:stCondLst>
                                            <p:cond delay="0"/>
                                          </p:stCondLst>
                                        </p:cTn>
                                        <p:tgtEl>
                                          <p:spTgt spid="13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3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grpId="4" nodeType="clickEffect">
                                  <p:stCondLst>
                                    <p:cond delay="0"/>
                                  </p:stCondLst>
                                  <p:childTnLst>
                                    <p:set>
                                      <p:cBhvr>
                                        <p:cTn id="92" dur="1" fill="hold">
                                          <p:stCondLst>
                                            <p:cond delay="0"/>
                                          </p:stCondLst>
                                        </p:cTn>
                                        <p:tgtEl>
                                          <p:spTgt spid="135"/>
                                        </p:tgtEl>
                                        <p:attrNameLst>
                                          <p:attrName>style.visibility</p:attrName>
                                        </p:attrNameLst>
                                      </p:cBhvr>
                                      <p:to>
                                        <p:strVal val="hidden"/>
                                      </p:to>
                                    </p:set>
                                  </p:childTnLst>
                                </p:cTn>
                              </p:par>
                              <p:par>
                                <p:cTn id="93" presetID="1" presetClass="exit" presetSubtype="0" fill="hold" nodeType="withEffect">
                                  <p:stCondLst>
                                    <p:cond delay="0"/>
                                  </p:stCondLst>
                                  <p:childTnLst>
                                    <p:set>
                                      <p:cBhvr>
                                        <p:cTn id="94" dur="1" fill="hold">
                                          <p:stCondLst>
                                            <p:cond delay="0"/>
                                          </p:stCondLst>
                                        </p:cTn>
                                        <p:tgtEl>
                                          <p:spTgt spid="132"/>
                                        </p:tgtEl>
                                        <p:attrNameLst>
                                          <p:attrName>style.visibility</p:attrName>
                                        </p:attrNameLst>
                                      </p:cBhvr>
                                      <p:to>
                                        <p:strVal val="hidden"/>
                                      </p:to>
                                    </p:set>
                                  </p:childTnLst>
                                </p:cTn>
                              </p:par>
                              <p:par>
                                <p:cTn id="95" presetID="1" presetClass="entr" presetSubtype="0" fill="hold" nodeType="withEffect">
                                  <p:stCondLst>
                                    <p:cond delay="0"/>
                                  </p:stCondLst>
                                  <p:childTnLst>
                                    <p:set>
                                      <p:cBhvr>
                                        <p:cTn id="96" dur="1" fill="hold">
                                          <p:stCondLst>
                                            <p:cond delay="0"/>
                                          </p:stCondLst>
                                        </p:cTn>
                                        <p:tgtEl>
                                          <p:spTgt spid="15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4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40"/>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4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64"/>
                                        </p:tgtEl>
                                        <p:attrNameLst>
                                          <p:attrName>style.visibility</p:attrName>
                                        </p:attrNameLst>
                                      </p:cBhvr>
                                      <p:to>
                                        <p:strVal val="visible"/>
                                      </p:to>
                                    </p:set>
                                  </p:childTnLst>
                                </p:cTn>
                              </p:par>
                              <p:par>
                                <p:cTn id="107" presetID="1" presetClass="exit" presetSubtype="0" fill="hold" grpId="1" nodeType="withEffect">
                                  <p:stCondLst>
                                    <p:cond delay="0"/>
                                  </p:stCondLst>
                                  <p:childTnLst>
                                    <p:set>
                                      <p:cBhvr>
                                        <p:cTn id="108" dur="1" fill="hold">
                                          <p:stCondLst>
                                            <p:cond delay="0"/>
                                          </p:stCondLst>
                                        </p:cTn>
                                        <p:tgtEl>
                                          <p:spTgt spid="131"/>
                                        </p:tgtEl>
                                        <p:attrNameLst>
                                          <p:attrName>style.visibility</p:attrName>
                                        </p:attrNameLst>
                                      </p:cBhvr>
                                      <p:to>
                                        <p:strVal val="hidden"/>
                                      </p:to>
                                    </p:set>
                                  </p:childTnLst>
                                </p:cTn>
                              </p:par>
                              <p:par>
                                <p:cTn id="109" presetID="1" presetClass="exit" presetSubtype="0" fill="hold" nodeType="withEffect">
                                  <p:stCondLst>
                                    <p:cond delay="0"/>
                                  </p:stCondLst>
                                  <p:childTnLst>
                                    <p:set>
                                      <p:cBhvr>
                                        <p:cTn id="110" dur="1" fill="hold">
                                          <p:stCondLst>
                                            <p:cond delay="0"/>
                                          </p:stCondLst>
                                        </p:cTn>
                                        <p:tgtEl>
                                          <p:spTgt spid="130"/>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95"/>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97"/>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2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2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28"/>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27"/>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xit" presetSubtype="0" fill="hold" nodeType="clickEffect">
                                  <p:stCondLst>
                                    <p:cond delay="0"/>
                                  </p:stCondLst>
                                  <p:childTnLst>
                                    <p:set>
                                      <p:cBhvr>
                                        <p:cTn id="128" dur="1" fill="hold">
                                          <p:stCondLst>
                                            <p:cond delay="0"/>
                                          </p:stCondLst>
                                        </p:cTn>
                                        <p:tgtEl>
                                          <p:spTgt spid="22"/>
                                        </p:tgtEl>
                                        <p:attrNameLst>
                                          <p:attrName>style.visibility</p:attrName>
                                        </p:attrNameLst>
                                      </p:cBhvr>
                                      <p:to>
                                        <p:strVal val="hidden"/>
                                      </p:to>
                                    </p:set>
                                  </p:childTnLst>
                                </p:cTn>
                              </p:par>
                              <p:par>
                                <p:cTn id="129" presetID="1" presetClass="exit" presetSubtype="0" fill="hold" grpId="2" nodeType="withEffect">
                                  <p:stCondLst>
                                    <p:cond delay="0"/>
                                  </p:stCondLst>
                                  <p:childTnLst>
                                    <p:set>
                                      <p:cBhvr>
                                        <p:cTn id="130" dur="1" fill="hold">
                                          <p:stCondLst>
                                            <p:cond delay="0"/>
                                          </p:stCondLst>
                                        </p:cTn>
                                        <p:tgtEl>
                                          <p:spTgt spid="23"/>
                                        </p:tgtEl>
                                        <p:attrNameLst>
                                          <p:attrName>style.visibility</p:attrName>
                                        </p:attrNameLst>
                                      </p:cBhvr>
                                      <p:to>
                                        <p:strVal val="hidden"/>
                                      </p:to>
                                    </p:set>
                                  </p:childTnLst>
                                </p:cTn>
                              </p:par>
                              <p:par>
                                <p:cTn id="131" presetID="1" presetClass="exit" presetSubtype="0" fill="hold" nodeType="withEffect">
                                  <p:stCondLst>
                                    <p:cond delay="0"/>
                                  </p:stCondLst>
                                  <p:childTnLst>
                                    <p:set>
                                      <p:cBhvr>
                                        <p:cTn id="132" dur="1" fill="hold">
                                          <p:stCondLst>
                                            <p:cond delay="0"/>
                                          </p:stCondLst>
                                        </p:cTn>
                                        <p:tgtEl>
                                          <p:spTgt spid="154"/>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148"/>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140"/>
                                        </p:tgtEl>
                                        <p:attrNameLst>
                                          <p:attrName>style.visibility</p:attrName>
                                        </p:attrNameLst>
                                      </p:cBhvr>
                                      <p:to>
                                        <p:strVal val="hidden"/>
                                      </p:to>
                                    </p:set>
                                  </p:childTnLst>
                                </p:cTn>
                              </p:par>
                              <p:par>
                                <p:cTn id="137" presetID="1" presetClass="exit" presetSubtype="0" fill="hold" nodeType="withEffect">
                                  <p:stCondLst>
                                    <p:cond delay="0"/>
                                  </p:stCondLst>
                                  <p:childTnLst>
                                    <p:set>
                                      <p:cBhvr>
                                        <p:cTn id="138" dur="1" fill="hold">
                                          <p:stCondLst>
                                            <p:cond delay="0"/>
                                          </p:stCondLst>
                                        </p:cTn>
                                        <p:tgtEl>
                                          <p:spTgt spid="142"/>
                                        </p:tgtEl>
                                        <p:attrNameLst>
                                          <p:attrName>style.visibility</p:attrName>
                                        </p:attrNameLst>
                                      </p:cBhvr>
                                      <p:to>
                                        <p:strVal val="hidden"/>
                                      </p:to>
                                    </p:set>
                                  </p:childTnLst>
                                </p:cTn>
                              </p:par>
                              <p:par>
                                <p:cTn id="139" presetID="1" presetClass="exit" presetSubtype="0" fill="hold" nodeType="withEffect">
                                  <p:stCondLst>
                                    <p:cond delay="0"/>
                                  </p:stCondLst>
                                  <p:childTnLst>
                                    <p:set>
                                      <p:cBhvr>
                                        <p:cTn id="140" dur="1" fill="hold">
                                          <p:stCondLst>
                                            <p:cond delay="0"/>
                                          </p:stCondLst>
                                        </p:cTn>
                                        <p:tgtEl>
                                          <p:spTgt spid="61"/>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0"/>
                                          </p:stCondLst>
                                        </p:cTn>
                                        <p:tgtEl>
                                          <p:spTgt spid="64"/>
                                        </p:tgtEl>
                                        <p:attrNameLst>
                                          <p:attrName>style.visibility</p:attrName>
                                        </p:attrNameLst>
                                      </p:cBhvr>
                                      <p:to>
                                        <p:strVal val="hidden"/>
                                      </p:to>
                                    </p:set>
                                  </p:childTnLst>
                                </p:cTn>
                              </p:par>
                              <p:par>
                                <p:cTn id="143" presetID="1" presetClass="exit" presetSubtype="0" fill="hold" nodeType="withEffect">
                                  <p:stCondLst>
                                    <p:cond delay="0"/>
                                  </p:stCondLst>
                                  <p:childTnLst>
                                    <p:set>
                                      <p:cBhvr>
                                        <p:cTn id="144" dur="1" fill="hold">
                                          <p:stCondLst>
                                            <p:cond delay="0"/>
                                          </p:stCondLst>
                                        </p:cTn>
                                        <p:tgtEl>
                                          <p:spTgt spid="95"/>
                                        </p:tgtEl>
                                        <p:attrNameLst>
                                          <p:attrName>style.visibility</p:attrName>
                                        </p:attrNameLst>
                                      </p:cBhvr>
                                      <p:to>
                                        <p:strVal val="hidden"/>
                                      </p:to>
                                    </p:set>
                                  </p:childTnLst>
                                </p:cTn>
                              </p:par>
                              <p:par>
                                <p:cTn id="145" presetID="1" presetClass="exit" presetSubtype="0" fill="hold" grpId="1" nodeType="withEffect">
                                  <p:stCondLst>
                                    <p:cond delay="0"/>
                                  </p:stCondLst>
                                  <p:childTnLst>
                                    <p:set>
                                      <p:cBhvr>
                                        <p:cTn id="146" dur="1" fill="hold">
                                          <p:stCondLst>
                                            <p:cond delay="0"/>
                                          </p:stCondLst>
                                        </p:cTn>
                                        <p:tgtEl>
                                          <p:spTgt spid="97"/>
                                        </p:tgtEl>
                                        <p:attrNameLst>
                                          <p:attrName>style.visibility</p:attrName>
                                        </p:attrNameLst>
                                      </p:cBhvr>
                                      <p:to>
                                        <p:strVal val="hidden"/>
                                      </p:to>
                                    </p:set>
                                  </p:childTnLst>
                                </p:cTn>
                              </p:par>
                              <p:par>
                                <p:cTn id="147" presetID="1" presetClass="exit" presetSubtype="0" fill="hold" grpId="1" nodeType="withEffect">
                                  <p:stCondLst>
                                    <p:cond delay="0"/>
                                  </p:stCondLst>
                                  <p:childTnLst>
                                    <p:set>
                                      <p:cBhvr>
                                        <p:cTn id="148" dur="1" fill="hold">
                                          <p:stCondLst>
                                            <p:cond delay="0"/>
                                          </p:stCondLst>
                                        </p:cTn>
                                        <p:tgtEl>
                                          <p:spTgt spid="123"/>
                                        </p:tgtEl>
                                        <p:attrNameLst>
                                          <p:attrName>style.visibility</p:attrName>
                                        </p:attrNameLst>
                                      </p:cBhvr>
                                      <p:to>
                                        <p:strVal val="hidden"/>
                                      </p:to>
                                    </p:set>
                                  </p:childTnLst>
                                </p:cTn>
                              </p:par>
                              <p:par>
                                <p:cTn id="149" presetID="1" presetClass="exit" presetSubtype="0" fill="hold" nodeType="withEffect">
                                  <p:stCondLst>
                                    <p:cond delay="0"/>
                                  </p:stCondLst>
                                  <p:childTnLst>
                                    <p:set>
                                      <p:cBhvr>
                                        <p:cTn id="150" dur="1" fill="hold">
                                          <p:stCondLst>
                                            <p:cond delay="0"/>
                                          </p:stCondLst>
                                        </p:cTn>
                                        <p:tgtEl>
                                          <p:spTgt spid="121"/>
                                        </p:tgtEl>
                                        <p:attrNameLst>
                                          <p:attrName>style.visibility</p:attrName>
                                        </p:attrNameLst>
                                      </p:cBhvr>
                                      <p:to>
                                        <p:strVal val="hidden"/>
                                      </p:to>
                                    </p:set>
                                  </p:childTnLst>
                                </p:cTn>
                              </p:par>
                              <p:par>
                                <p:cTn id="151" presetID="1" presetClass="exit" presetSubtype="0" fill="hold" grpId="1" nodeType="withEffect">
                                  <p:stCondLst>
                                    <p:cond delay="0"/>
                                  </p:stCondLst>
                                  <p:childTnLst>
                                    <p:set>
                                      <p:cBhvr>
                                        <p:cTn id="152" dur="1" fill="hold">
                                          <p:stCondLst>
                                            <p:cond delay="0"/>
                                          </p:stCondLst>
                                        </p:cTn>
                                        <p:tgtEl>
                                          <p:spTgt spid="128"/>
                                        </p:tgtEl>
                                        <p:attrNameLst>
                                          <p:attrName>style.visibility</p:attrName>
                                        </p:attrNameLst>
                                      </p:cBhvr>
                                      <p:to>
                                        <p:strVal val="hidden"/>
                                      </p:to>
                                    </p:set>
                                  </p:childTnLst>
                                </p:cTn>
                              </p:par>
                              <p:par>
                                <p:cTn id="153" presetID="1" presetClass="exit" presetSubtype="0" fill="hold" nodeType="withEffect">
                                  <p:stCondLst>
                                    <p:cond delay="0"/>
                                  </p:stCondLst>
                                  <p:childTnLst>
                                    <p:set>
                                      <p:cBhvr>
                                        <p:cTn id="154" dur="1" fill="hold">
                                          <p:stCondLst>
                                            <p:cond delay="0"/>
                                          </p:stCondLst>
                                        </p:cTn>
                                        <p:tgtEl>
                                          <p:spTgt spid="127"/>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76"/>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102"/>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91"/>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94"/>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11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11"/>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88"/>
                                        </p:tgtEl>
                                        <p:attrNameLst>
                                          <p:attrName>style.visibility</p:attrName>
                                        </p:attrNameLst>
                                      </p:cBhvr>
                                      <p:to>
                                        <p:strVal val="visible"/>
                                      </p:to>
                                    </p:set>
                                  </p:childTnLst>
                                </p:cTn>
                              </p:par>
                              <p:par>
                                <p:cTn id="171" presetID="1" presetClass="entr" presetSubtype="0" fill="hold" nodeType="withEffect">
                                  <p:stCondLst>
                                    <p:cond delay="0"/>
                                  </p:stCondLst>
                                  <p:childTnLst>
                                    <p:set>
                                      <p:cBhvr>
                                        <p:cTn id="172" dur="1" fill="hold">
                                          <p:stCondLst>
                                            <p:cond delay="0"/>
                                          </p:stCondLst>
                                        </p:cTn>
                                        <p:tgtEl>
                                          <p:spTgt spid="99"/>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87"/>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00"/>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115"/>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14"/>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18"/>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119"/>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20"/>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76"/>
                                        </p:tgtEl>
                                        <p:attrNameLst>
                                          <p:attrName>style.visibility</p:attrName>
                                        </p:attrNameLst>
                                      </p:cBhvr>
                                      <p:to>
                                        <p:strVal val="hidden"/>
                                      </p:to>
                                    </p:set>
                                  </p:childTnLst>
                                </p:cTn>
                              </p:par>
                              <p:par>
                                <p:cTn id="191" presetID="1" presetClass="exit" presetSubtype="0" fill="hold" nodeType="withEffect">
                                  <p:stCondLst>
                                    <p:cond delay="0"/>
                                  </p:stCondLst>
                                  <p:childTnLst>
                                    <p:set>
                                      <p:cBhvr>
                                        <p:cTn id="192" dur="1" fill="hold">
                                          <p:stCondLst>
                                            <p:cond delay="0"/>
                                          </p:stCondLst>
                                        </p:cTn>
                                        <p:tgtEl>
                                          <p:spTgt spid="102"/>
                                        </p:tgtEl>
                                        <p:attrNameLst>
                                          <p:attrName>style.visibility</p:attrName>
                                        </p:attrNameLst>
                                      </p:cBhvr>
                                      <p:to>
                                        <p:strVal val="hidden"/>
                                      </p:to>
                                    </p:set>
                                  </p:childTnLst>
                                </p:cTn>
                              </p:par>
                              <p:par>
                                <p:cTn id="193" presetID="1" presetClass="exit" presetSubtype="0" fill="hold" grpId="1" nodeType="withEffect">
                                  <p:stCondLst>
                                    <p:cond delay="0"/>
                                  </p:stCondLst>
                                  <p:childTnLst>
                                    <p:set>
                                      <p:cBhvr>
                                        <p:cTn id="194" dur="1" fill="hold">
                                          <p:stCondLst>
                                            <p:cond delay="0"/>
                                          </p:stCondLst>
                                        </p:cTn>
                                        <p:tgtEl>
                                          <p:spTgt spid="100"/>
                                        </p:tgtEl>
                                        <p:attrNameLst>
                                          <p:attrName>style.visibility</p:attrName>
                                        </p:attrNameLst>
                                      </p:cBhvr>
                                      <p:to>
                                        <p:strVal val="hidden"/>
                                      </p:to>
                                    </p:set>
                                  </p:childTnLst>
                                </p:cTn>
                              </p:par>
                              <p:par>
                                <p:cTn id="195" presetID="1" presetClass="exit" presetSubtype="0" fill="hold" nodeType="withEffect">
                                  <p:stCondLst>
                                    <p:cond delay="0"/>
                                  </p:stCondLst>
                                  <p:childTnLst>
                                    <p:set>
                                      <p:cBhvr>
                                        <p:cTn id="196" dur="1" fill="hold">
                                          <p:stCondLst>
                                            <p:cond delay="0"/>
                                          </p:stCondLst>
                                        </p:cTn>
                                        <p:tgtEl>
                                          <p:spTgt spid="99"/>
                                        </p:tgtEl>
                                        <p:attrNameLst>
                                          <p:attrName>style.visibility</p:attrName>
                                        </p:attrNameLst>
                                      </p:cBhvr>
                                      <p:to>
                                        <p:strVal val="hidden"/>
                                      </p:to>
                                    </p:set>
                                  </p:childTnLst>
                                </p:cTn>
                              </p:par>
                              <p:par>
                                <p:cTn id="197" presetID="1" presetClass="exit" presetSubtype="0" fill="hold" grpId="1" nodeType="withEffect">
                                  <p:stCondLst>
                                    <p:cond delay="0"/>
                                  </p:stCondLst>
                                  <p:childTnLst>
                                    <p:set>
                                      <p:cBhvr>
                                        <p:cTn id="198" dur="1" fill="hold">
                                          <p:stCondLst>
                                            <p:cond delay="0"/>
                                          </p:stCondLst>
                                        </p:cTn>
                                        <p:tgtEl>
                                          <p:spTgt spid="91"/>
                                        </p:tgtEl>
                                        <p:attrNameLst>
                                          <p:attrName>style.visibility</p:attrName>
                                        </p:attrNameLst>
                                      </p:cBhvr>
                                      <p:to>
                                        <p:strVal val="hidden"/>
                                      </p:to>
                                    </p:set>
                                  </p:childTnLst>
                                </p:cTn>
                              </p:par>
                              <p:par>
                                <p:cTn id="199" presetID="1" presetClass="exit" presetSubtype="0" fill="hold" nodeType="withEffect">
                                  <p:stCondLst>
                                    <p:cond delay="0"/>
                                  </p:stCondLst>
                                  <p:childTnLst>
                                    <p:set>
                                      <p:cBhvr>
                                        <p:cTn id="200" dur="1" fill="hold">
                                          <p:stCondLst>
                                            <p:cond delay="0"/>
                                          </p:stCondLst>
                                        </p:cTn>
                                        <p:tgtEl>
                                          <p:spTgt spid="94"/>
                                        </p:tgtEl>
                                        <p:attrNameLst>
                                          <p:attrName>style.visibility</p:attrName>
                                        </p:attrNameLst>
                                      </p:cBhvr>
                                      <p:to>
                                        <p:strVal val="hidden"/>
                                      </p:to>
                                    </p:set>
                                  </p:childTnLst>
                                </p:cTn>
                              </p:par>
                              <p:par>
                                <p:cTn id="201" presetID="1" presetClass="exit" presetSubtype="0" fill="hold" nodeType="withEffect">
                                  <p:stCondLst>
                                    <p:cond delay="0"/>
                                  </p:stCondLst>
                                  <p:childTnLst>
                                    <p:set>
                                      <p:cBhvr>
                                        <p:cTn id="202" dur="1" fill="hold">
                                          <p:stCondLst>
                                            <p:cond delay="0"/>
                                          </p:stCondLst>
                                        </p:cTn>
                                        <p:tgtEl>
                                          <p:spTgt spid="112"/>
                                        </p:tgtEl>
                                        <p:attrNameLst>
                                          <p:attrName>style.visibility</p:attrName>
                                        </p:attrNameLst>
                                      </p:cBhvr>
                                      <p:to>
                                        <p:strVal val="hidden"/>
                                      </p:to>
                                    </p:set>
                                  </p:childTnLst>
                                </p:cTn>
                              </p:par>
                              <p:par>
                                <p:cTn id="203" presetID="1" presetClass="exit" presetSubtype="0" fill="hold" grpId="1" nodeType="withEffect">
                                  <p:stCondLst>
                                    <p:cond delay="0"/>
                                  </p:stCondLst>
                                  <p:childTnLst>
                                    <p:set>
                                      <p:cBhvr>
                                        <p:cTn id="204" dur="1" fill="hold">
                                          <p:stCondLst>
                                            <p:cond delay="0"/>
                                          </p:stCondLst>
                                        </p:cTn>
                                        <p:tgtEl>
                                          <p:spTgt spid="111"/>
                                        </p:tgtEl>
                                        <p:attrNameLst>
                                          <p:attrName>style.visibility</p:attrName>
                                        </p:attrNameLst>
                                      </p:cBhvr>
                                      <p:to>
                                        <p:strVal val="hidden"/>
                                      </p:to>
                                    </p:set>
                                  </p:childTnLst>
                                </p:cTn>
                              </p:par>
                              <p:par>
                                <p:cTn id="205" presetID="1" presetClass="exit" presetSubtype="0" fill="hold" nodeType="withEffect">
                                  <p:stCondLst>
                                    <p:cond delay="0"/>
                                  </p:stCondLst>
                                  <p:childTnLst>
                                    <p:set>
                                      <p:cBhvr>
                                        <p:cTn id="206" dur="1" fill="hold">
                                          <p:stCondLst>
                                            <p:cond delay="0"/>
                                          </p:stCondLst>
                                        </p:cTn>
                                        <p:tgtEl>
                                          <p:spTgt spid="88"/>
                                        </p:tgtEl>
                                        <p:attrNameLst>
                                          <p:attrName>style.visibility</p:attrName>
                                        </p:attrNameLst>
                                      </p:cBhvr>
                                      <p:to>
                                        <p:strVal val="hidden"/>
                                      </p:to>
                                    </p:set>
                                  </p:childTnLst>
                                </p:cTn>
                              </p:par>
                              <p:par>
                                <p:cTn id="207" presetID="1" presetClass="exit" presetSubtype="0" fill="hold" grpId="1" nodeType="withEffect">
                                  <p:stCondLst>
                                    <p:cond delay="0"/>
                                  </p:stCondLst>
                                  <p:childTnLst>
                                    <p:set>
                                      <p:cBhvr>
                                        <p:cTn id="208" dur="1" fill="hold">
                                          <p:stCondLst>
                                            <p:cond delay="0"/>
                                          </p:stCondLst>
                                        </p:cTn>
                                        <p:tgtEl>
                                          <p:spTgt spid="87"/>
                                        </p:tgtEl>
                                        <p:attrNameLst>
                                          <p:attrName>style.visibility</p:attrName>
                                        </p:attrNameLst>
                                      </p:cBhvr>
                                      <p:to>
                                        <p:strVal val="hidden"/>
                                      </p:to>
                                    </p:set>
                                  </p:childTnLst>
                                </p:cTn>
                              </p:par>
                              <p:par>
                                <p:cTn id="209" presetID="1" presetClass="exit" presetSubtype="0" fill="hold" nodeType="withEffect">
                                  <p:stCondLst>
                                    <p:cond delay="0"/>
                                  </p:stCondLst>
                                  <p:childTnLst>
                                    <p:set>
                                      <p:cBhvr>
                                        <p:cTn id="210" dur="1" fill="hold">
                                          <p:stCondLst>
                                            <p:cond delay="0"/>
                                          </p:stCondLst>
                                        </p:cTn>
                                        <p:tgtEl>
                                          <p:spTgt spid="115"/>
                                        </p:tgtEl>
                                        <p:attrNameLst>
                                          <p:attrName>style.visibility</p:attrName>
                                        </p:attrNameLst>
                                      </p:cBhvr>
                                      <p:to>
                                        <p:strVal val="hidden"/>
                                      </p:to>
                                    </p:set>
                                  </p:childTnLst>
                                </p:cTn>
                              </p:par>
                              <p:par>
                                <p:cTn id="211" presetID="1" presetClass="exit" presetSubtype="0" fill="hold" grpId="1" nodeType="withEffect">
                                  <p:stCondLst>
                                    <p:cond delay="0"/>
                                  </p:stCondLst>
                                  <p:childTnLst>
                                    <p:set>
                                      <p:cBhvr>
                                        <p:cTn id="212" dur="1" fill="hold">
                                          <p:stCondLst>
                                            <p:cond delay="0"/>
                                          </p:stCondLst>
                                        </p:cTn>
                                        <p:tgtEl>
                                          <p:spTgt spid="114"/>
                                        </p:tgtEl>
                                        <p:attrNameLst>
                                          <p:attrName>style.visibility</p:attrName>
                                        </p:attrNameLst>
                                      </p:cBhvr>
                                      <p:to>
                                        <p:strVal val="hidden"/>
                                      </p:to>
                                    </p:set>
                                  </p:childTnLst>
                                </p:cTn>
                              </p:par>
                              <p:par>
                                <p:cTn id="213" presetID="1" presetClass="exit" presetSubtype="0" fill="hold" grpId="1" nodeType="withEffect">
                                  <p:stCondLst>
                                    <p:cond delay="0"/>
                                  </p:stCondLst>
                                  <p:childTnLst>
                                    <p:set>
                                      <p:cBhvr>
                                        <p:cTn id="214" dur="1" fill="hold">
                                          <p:stCondLst>
                                            <p:cond delay="0"/>
                                          </p:stCondLst>
                                        </p:cTn>
                                        <p:tgtEl>
                                          <p:spTgt spid="118"/>
                                        </p:tgtEl>
                                        <p:attrNameLst>
                                          <p:attrName>style.visibility</p:attrName>
                                        </p:attrNameLst>
                                      </p:cBhvr>
                                      <p:to>
                                        <p:strVal val="hidden"/>
                                      </p:to>
                                    </p:set>
                                  </p:childTnLst>
                                </p:cTn>
                              </p:par>
                              <p:par>
                                <p:cTn id="215" presetID="1" presetClass="exit" presetSubtype="0" fill="hold" nodeType="withEffect">
                                  <p:stCondLst>
                                    <p:cond delay="0"/>
                                  </p:stCondLst>
                                  <p:childTnLst>
                                    <p:set>
                                      <p:cBhvr>
                                        <p:cTn id="216" dur="1" fill="hold">
                                          <p:stCondLst>
                                            <p:cond delay="0"/>
                                          </p:stCondLst>
                                        </p:cTn>
                                        <p:tgtEl>
                                          <p:spTgt spid="119"/>
                                        </p:tgtEl>
                                        <p:attrNameLst>
                                          <p:attrName>style.visibility</p:attrName>
                                        </p:attrNameLst>
                                      </p:cBhvr>
                                      <p:to>
                                        <p:strVal val="hidden"/>
                                      </p:to>
                                    </p:set>
                                  </p:childTnLst>
                                </p:cTn>
                              </p:par>
                              <p:par>
                                <p:cTn id="217" presetID="1" presetClass="exit" presetSubtype="0" fill="hold" grpId="1" nodeType="withEffect">
                                  <p:stCondLst>
                                    <p:cond delay="0"/>
                                  </p:stCondLst>
                                  <p:childTnLst>
                                    <p:set>
                                      <p:cBhvr>
                                        <p:cTn id="218" dur="1" fill="hold">
                                          <p:stCondLst>
                                            <p:cond delay="0"/>
                                          </p:stCondLst>
                                        </p:cTn>
                                        <p:tgtEl>
                                          <p:spTgt spid="120"/>
                                        </p:tgtEl>
                                        <p:attrNameLst>
                                          <p:attrName>style.visibility</p:attrName>
                                        </p:attrNameLst>
                                      </p:cBhvr>
                                      <p:to>
                                        <p:strVal val="hidden"/>
                                      </p:to>
                                    </p:set>
                                  </p:childTnLst>
                                </p:cTn>
                              </p:par>
                              <p:par>
                                <p:cTn id="219" presetID="1" presetClass="entr" presetSubtype="0" fill="hold" nodeType="withEffect">
                                  <p:stCondLst>
                                    <p:cond delay="0"/>
                                  </p:stCondLst>
                                  <p:childTnLst>
                                    <p:set>
                                      <p:cBhvr>
                                        <p:cTn id="220" dur="1" fill="hold">
                                          <p:stCondLst>
                                            <p:cond delay="0"/>
                                          </p:stCondLst>
                                        </p:cTn>
                                        <p:tgtEl>
                                          <p:spTgt spid="22"/>
                                        </p:tgtEl>
                                        <p:attrNameLst>
                                          <p:attrName>style.visibility</p:attrName>
                                        </p:attrNameLst>
                                      </p:cBhvr>
                                      <p:to>
                                        <p:strVal val="visible"/>
                                      </p:to>
                                    </p:set>
                                  </p:childTnLst>
                                </p:cTn>
                              </p:par>
                              <p:par>
                                <p:cTn id="221" presetID="1" presetClass="entr" presetSubtype="0" fill="hold" grpId="1" nodeType="withEffect">
                                  <p:stCondLst>
                                    <p:cond delay="0"/>
                                  </p:stCondLst>
                                  <p:childTnLst>
                                    <p:set>
                                      <p:cBhvr>
                                        <p:cTn id="222" dur="1" fill="hold">
                                          <p:stCondLst>
                                            <p:cond delay="0"/>
                                          </p:stCondLst>
                                        </p:cTn>
                                        <p:tgtEl>
                                          <p:spTgt spid="23"/>
                                        </p:tgtEl>
                                        <p:attrNameLst>
                                          <p:attrName>style.visibility</p:attrName>
                                        </p:attrNameLst>
                                      </p:cBhvr>
                                      <p:to>
                                        <p:strVal val="visible"/>
                                      </p:to>
                                    </p:set>
                                  </p:childTnLst>
                                </p:cTn>
                              </p:par>
                              <p:par>
                                <p:cTn id="223" presetID="1" presetClass="entr" presetSubtype="0" fill="hold" grpId="2" nodeType="withEffect">
                                  <p:stCondLst>
                                    <p:cond delay="0"/>
                                  </p:stCondLst>
                                  <p:childTnLst>
                                    <p:set>
                                      <p:cBhvr>
                                        <p:cTn id="224" dur="1" fill="hold">
                                          <p:stCondLst>
                                            <p:cond delay="0"/>
                                          </p:stCondLst>
                                        </p:cTn>
                                        <p:tgtEl>
                                          <p:spTgt spid="58"/>
                                        </p:tgtEl>
                                        <p:attrNameLst>
                                          <p:attrName>style.visibility</p:attrName>
                                        </p:attrNameLst>
                                      </p:cBhvr>
                                      <p:to>
                                        <p:strVal val="visible"/>
                                      </p:to>
                                    </p:set>
                                  </p:childTnLst>
                                </p:cTn>
                              </p:par>
                              <p:par>
                                <p:cTn id="225" presetID="1" presetClass="entr" presetSubtype="0" fill="hold" nodeType="withEffect">
                                  <p:stCondLst>
                                    <p:cond delay="0"/>
                                  </p:stCondLst>
                                  <p:childTnLst>
                                    <p:set>
                                      <p:cBhvr>
                                        <p:cTn id="226" dur="1" fill="hold">
                                          <p:stCondLst>
                                            <p:cond delay="0"/>
                                          </p:stCondLst>
                                        </p:cTn>
                                        <p:tgtEl>
                                          <p:spTgt spid="55"/>
                                        </p:tgtEl>
                                        <p:attrNameLst>
                                          <p:attrName>style.visibility</p:attrName>
                                        </p:attrNameLst>
                                      </p:cBhvr>
                                      <p:to>
                                        <p:strVal val="visible"/>
                                      </p:to>
                                    </p:set>
                                  </p:childTnLst>
                                </p:cTn>
                              </p:par>
                              <p:par>
                                <p:cTn id="227" presetID="1" presetClass="entr" presetSubtype="0" fill="hold" grpId="2" nodeType="withEffect">
                                  <p:stCondLst>
                                    <p:cond delay="0"/>
                                  </p:stCondLst>
                                  <p:childTnLst>
                                    <p:set>
                                      <p:cBhvr>
                                        <p:cTn id="228" dur="1" fill="hold">
                                          <p:stCondLst>
                                            <p:cond delay="0"/>
                                          </p:stCondLst>
                                        </p:cTn>
                                        <p:tgtEl>
                                          <p:spTgt spid="138"/>
                                        </p:tgtEl>
                                        <p:attrNameLst>
                                          <p:attrName>style.visibility</p:attrName>
                                        </p:attrNameLst>
                                      </p:cBhvr>
                                      <p:to>
                                        <p:strVal val="visible"/>
                                      </p:to>
                                    </p:set>
                                  </p:childTnLst>
                                </p:cTn>
                              </p:par>
                              <p:par>
                                <p:cTn id="229" presetID="1" presetClass="entr" presetSubtype="0" fill="hold" nodeType="withEffect">
                                  <p:stCondLst>
                                    <p:cond delay="0"/>
                                  </p:stCondLst>
                                  <p:childTnLst>
                                    <p:set>
                                      <p:cBhvr>
                                        <p:cTn id="230" dur="1" fill="hold">
                                          <p:stCondLst>
                                            <p:cond delay="0"/>
                                          </p:stCondLst>
                                        </p:cTn>
                                        <p:tgtEl>
                                          <p:spTgt spid="136"/>
                                        </p:tgtEl>
                                        <p:attrNameLst>
                                          <p:attrName>style.visibility</p:attrName>
                                        </p:attrNameLst>
                                      </p:cBhvr>
                                      <p:to>
                                        <p:strVal val="visible"/>
                                      </p:to>
                                    </p:set>
                                  </p:childTnLst>
                                </p:cTn>
                              </p:par>
                              <p:par>
                                <p:cTn id="231" presetID="1" presetClass="entr" presetSubtype="0" fill="hold" grpId="2" nodeType="withEffect">
                                  <p:stCondLst>
                                    <p:cond delay="0"/>
                                  </p:stCondLst>
                                  <p:childTnLst>
                                    <p:set>
                                      <p:cBhvr>
                                        <p:cTn id="232" dur="1" fill="hold">
                                          <p:stCondLst>
                                            <p:cond delay="0"/>
                                          </p:stCondLst>
                                        </p:cTn>
                                        <p:tgtEl>
                                          <p:spTgt spid="106"/>
                                        </p:tgtEl>
                                        <p:attrNameLst>
                                          <p:attrName>style.visibility</p:attrName>
                                        </p:attrNameLst>
                                      </p:cBhvr>
                                      <p:to>
                                        <p:strVal val="visible"/>
                                      </p:to>
                                    </p:set>
                                  </p:childTnLst>
                                </p:cTn>
                              </p:par>
                              <p:par>
                                <p:cTn id="233" presetID="1" presetClass="entr" presetSubtype="0" fill="hold" nodeType="withEffect">
                                  <p:stCondLst>
                                    <p:cond delay="0"/>
                                  </p:stCondLst>
                                  <p:childTnLst>
                                    <p:set>
                                      <p:cBhvr>
                                        <p:cTn id="234" dur="1" fill="hold">
                                          <p:stCondLst>
                                            <p:cond delay="0"/>
                                          </p:stCondLst>
                                        </p:cTn>
                                        <p:tgtEl>
                                          <p:spTgt spid="105"/>
                                        </p:tgtEl>
                                        <p:attrNameLst>
                                          <p:attrName>style.visibility</p:attrName>
                                        </p:attrNameLst>
                                      </p:cBhvr>
                                      <p:to>
                                        <p:strVal val="visible"/>
                                      </p:to>
                                    </p:set>
                                  </p:childTnLst>
                                </p:cTn>
                              </p:par>
                              <p:par>
                                <p:cTn id="235" presetID="1" presetClass="entr" presetSubtype="0" fill="hold" grpId="2" nodeType="withEffect">
                                  <p:stCondLst>
                                    <p:cond delay="0"/>
                                  </p:stCondLst>
                                  <p:childTnLst>
                                    <p:set>
                                      <p:cBhvr>
                                        <p:cTn id="236" dur="1" fill="hold">
                                          <p:stCondLst>
                                            <p:cond delay="0"/>
                                          </p:stCondLst>
                                        </p:cTn>
                                        <p:tgtEl>
                                          <p:spTgt spid="107"/>
                                        </p:tgtEl>
                                        <p:attrNameLst>
                                          <p:attrName>style.visibility</p:attrName>
                                        </p:attrNameLst>
                                      </p:cBhvr>
                                      <p:to>
                                        <p:strVal val="visible"/>
                                      </p:to>
                                    </p:set>
                                  </p:childTnLst>
                                </p:cTn>
                              </p:par>
                              <p:par>
                                <p:cTn id="237" presetID="1" presetClass="entr" presetSubtype="0" fill="hold" nodeType="withEffect">
                                  <p:stCondLst>
                                    <p:cond delay="0"/>
                                  </p:stCondLst>
                                  <p:childTnLst>
                                    <p:set>
                                      <p:cBhvr>
                                        <p:cTn id="238" dur="1" fill="hold">
                                          <p:stCondLst>
                                            <p:cond delay="0"/>
                                          </p:stCondLst>
                                        </p:cTn>
                                        <p:tgtEl>
                                          <p:spTgt spid="108"/>
                                        </p:tgtEl>
                                        <p:attrNameLst>
                                          <p:attrName>style.visibility</p:attrName>
                                        </p:attrNameLst>
                                      </p:cBhvr>
                                      <p:to>
                                        <p:strVal val="visible"/>
                                      </p:to>
                                    </p:set>
                                  </p:childTnLst>
                                </p:cTn>
                              </p:par>
                              <p:par>
                                <p:cTn id="239" presetID="1" presetClass="entr" presetSubtype="0" fill="hold" grpId="2" nodeType="withEffect">
                                  <p:stCondLst>
                                    <p:cond delay="0"/>
                                  </p:stCondLst>
                                  <p:childTnLst>
                                    <p:set>
                                      <p:cBhvr>
                                        <p:cTn id="240" dur="1" fill="hold">
                                          <p:stCondLst>
                                            <p:cond delay="0"/>
                                          </p:stCondLst>
                                        </p:cTn>
                                        <p:tgtEl>
                                          <p:spTgt spid="131"/>
                                        </p:tgtEl>
                                        <p:attrNameLst>
                                          <p:attrName>style.visibility</p:attrName>
                                        </p:attrNameLst>
                                      </p:cBhvr>
                                      <p:to>
                                        <p:strVal val="visible"/>
                                      </p:to>
                                    </p:set>
                                  </p:childTnLst>
                                </p:cTn>
                              </p:par>
                              <p:par>
                                <p:cTn id="241" presetID="1" presetClass="entr" presetSubtype="0" fill="hold" nodeType="withEffect">
                                  <p:stCondLst>
                                    <p:cond delay="0"/>
                                  </p:stCondLst>
                                  <p:childTnLst>
                                    <p:set>
                                      <p:cBhvr>
                                        <p:cTn id="242" dur="1" fill="hold">
                                          <p:stCondLst>
                                            <p:cond delay="0"/>
                                          </p:stCondLst>
                                        </p:cTn>
                                        <p:tgtEl>
                                          <p:spTgt spid="130"/>
                                        </p:tgtEl>
                                        <p:attrNameLst>
                                          <p:attrName>style.visibility</p:attrName>
                                        </p:attrNameLst>
                                      </p:cBhvr>
                                      <p:to>
                                        <p:strVal val="visible"/>
                                      </p:to>
                                    </p:set>
                                  </p:childTnLst>
                                </p:cTn>
                              </p:par>
                              <p:par>
                                <p:cTn id="243" presetID="1" presetClass="entr" presetSubtype="0" fill="hold" grpId="2" nodeType="withEffect">
                                  <p:stCondLst>
                                    <p:cond delay="0"/>
                                  </p:stCondLst>
                                  <p:childTnLst>
                                    <p:set>
                                      <p:cBhvr>
                                        <p:cTn id="244" dur="1" fill="hold">
                                          <p:stCondLst>
                                            <p:cond delay="0"/>
                                          </p:stCondLst>
                                        </p:cTn>
                                        <p:tgtEl>
                                          <p:spTgt spid="135"/>
                                        </p:tgtEl>
                                        <p:attrNameLst>
                                          <p:attrName>style.visibility</p:attrName>
                                        </p:attrNameLst>
                                      </p:cBhvr>
                                      <p:to>
                                        <p:strVal val="visible"/>
                                      </p:to>
                                    </p:set>
                                  </p:childTnLst>
                                </p:cTn>
                              </p:par>
                              <p:par>
                                <p:cTn id="245" presetID="1" presetClass="entr" presetSubtype="0" fill="hold" nodeType="withEffect">
                                  <p:stCondLst>
                                    <p:cond delay="0"/>
                                  </p:stCondLst>
                                  <p:childTnLst>
                                    <p:set>
                                      <p:cBhvr>
                                        <p:cTn id="246" dur="1" fill="hold">
                                          <p:stCondLst>
                                            <p:cond delay="0"/>
                                          </p:stCondLst>
                                        </p:cTn>
                                        <p:tgtEl>
                                          <p:spTgt spid="132"/>
                                        </p:tgtEl>
                                        <p:attrNameLst>
                                          <p:attrName>style.visibility</p:attrName>
                                        </p:attrNameLst>
                                      </p:cBhvr>
                                      <p:to>
                                        <p:strVal val="visible"/>
                                      </p:to>
                                    </p:set>
                                  </p:childTnLst>
                                </p:cTn>
                              </p:par>
                              <p:par>
                                <p:cTn id="247" presetID="1" presetClass="entr" presetSubtype="0" fill="hold" nodeType="withEffect">
                                  <p:stCondLst>
                                    <p:cond delay="0"/>
                                  </p:stCondLst>
                                  <p:childTnLst>
                                    <p:set>
                                      <p:cBhvr>
                                        <p:cTn id="248" dur="1" fill="hold">
                                          <p:stCondLst>
                                            <p:cond delay="0"/>
                                          </p:stCondLst>
                                        </p:cTn>
                                        <p:tgtEl>
                                          <p:spTgt spid="154"/>
                                        </p:tgtEl>
                                        <p:attrNameLst>
                                          <p:attrName>style.visibility</p:attrName>
                                        </p:attrNameLst>
                                      </p:cBhvr>
                                      <p:to>
                                        <p:strVal val="visible"/>
                                      </p:to>
                                    </p:set>
                                  </p:childTnLst>
                                </p:cTn>
                              </p:par>
                              <p:par>
                                <p:cTn id="249" presetID="1" presetClass="entr" presetSubtype="0" fill="hold" grpId="2" nodeType="withEffect">
                                  <p:stCondLst>
                                    <p:cond delay="0"/>
                                  </p:stCondLst>
                                  <p:childTnLst>
                                    <p:set>
                                      <p:cBhvr>
                                        <p:cTn id="250" dur="1" fill="hold">
                                          <p:stCondLst>
                                            <p:cond delay="0"/>
                                          </p:stCondLst>
                                        </p:cTn>
                                        <p:tgtEl>
                                          <p:spTgt spid="148"/>
                                        </p:tgtEl>
                                        <p:attrNameLst>
                                          <p:attrName>style.visibility</p:attrName>
                                        </p:attrNameLst>
                                      </p:cBhvr>
                                      <p:to>
                                        <p:strVal val="visible"/>
                                      </p:to>
                                    </p:set>
                                  </p:childTnLst>
                                </p:cTn>
                              </p:par>
                              <p:par>
                                <p:cTn id="251" presetID="1" presetClass="entr" presetSubtype="0" fill="hold" grpId="2" nodeType="withEffect">
                                  <p:stCondLst>
                                    <p:cond delay="0"/>
                                  </p:stCondLst>
                                  <p:childTnLst>
                                    <p:set>
                                      <p:cBhvr>
                                        <p:cTn id="252" dur="1" fill="hold">
                                          <p:stCondLst>
                                            <p:cond delay="0"/>
                                          </p:stCondLst>
                                        </p:cTn>
                                        <p:tgtEl>
                                          <p:spTgt spid="140"/>
                                        </p:tgtEl>
                                        <p:attrNameLst>
                                          <p:attrName>style.visibility</p:attrName>
                                        </p:attrNameLst>
                                      </p:cBhvr>
                                      <p:to>
                                        <p:strVal val="visible"/>
                                      </p:to>
                                    </p:set>
                                  </p:childTnLst>
                                </p:cTn>
                              </p:par>
                              <p:par>
                                <p:cTn id="253" presetID="1" presetClass="entr" presetSubtype="0" fill="hold" nodeType="withEffect">
                                  <p:stCondLst>
                                    <p:cond delay="0"/>
                                  </p:stCondLst>
                                  <p:childTnLst>
                                    <p:set>
                                      <p:cBhvr>
                                        <p:cTn id="254" dur="1" fill="hold">
                                          <p:stCondLst>
                                            <p:cond delay="0"/>
                                          </p:stCondLst>
                                        </p:cTn>
                                        <p:tgtEl>
                                          <p:spTgt spid="142"/>
                                        </p:tgtEl>
                                        <p:attrNameLst>
                                          <p:attrName>style.visibility</p:attrName>
                                        </p:attrNameLst>
                                      </p:cBhvr>
                                      <p:to>
                                        <p:strVal val="visible"/>
                                      </p:to>
                                    </p:set>
                                  </p:childTnLst>
                                </p:cTn>
                              </p:par>
                              <p:par>
                                <p:cTn id="255" presetID="1" presetClass="entr" presetSubtype="0" fill="hold" nodeType="withEffect">
                                  <p:stCondLst>
                                    <p:cond delay="0"/>
                                  </p:stCondLst>
                                  <p:childTnLst>
                                    <p:set>
                                      <p:cBhvr>
                                        <p:cTn id="256" dur="1" fill="hold">
                                          <p:stCondLst>
                                            <p:cond delay="0"/>
                                          </p:stCondLst>
                                        </p:cTn>
                                        <p:tgtEl>
                                          <p:spTgt spid="61"/>
                                        </p:tgtEl>
                                        <p:attrNameLst>
                                          <p:attrName>style.visibility</p:attrName>
                                        </p:attrNameLst>
                                      </p:cBhvr>
                                      <p:to>
                                        <p:strVal val="visible"/>
                                      </p:to>
                                    </p:set>
                                  </p:childTnLst>
                                </p:cTn>
                              </p:par>
                              <p:par>
                                <p:cTn id="257" presetID="1" presetClass="entr" presetSubtype="0" fill="hold" grpId="2" nodeType="withEffect">
                                  <p:stCondLst>
                                    <p:cond delay="0"/>
                                  </p:stCondLst>
                                  <p:childTnLst>
                                    <p:set>
                                      <p:cBhvr>
                                        <p:cTn id="258" dur="1" fill="hold">
                                          <p:stCondLst>
                                            <p:cond delay="0"/>
                                          </p:stCondLst>
                                        </p:cTn>
                                        <p:tgtEl>
                                          <p:spTgt spid="64"/>
                                        </p:tgtEl>
                                        <p:attrNameLst>
                                          <p:attrName>style.visibility</p:attrName>
                                        </p:attrNameLst>
                                      </p:cBhvr>
                                      <p:to>
                                        <p:strVal val="visible"/>
                                      </p:to>
                                    </p:set>
                                  </p:childTnLst>
                                </p:cTn>
                              </p:par>
                              <p:par>
                                <p:cTn id="259" presetID="1" presetClass="entr" presetSubtype="0" fill="hold" nodeType="withEffect">
                                  <p:stCondLst>
                                    <p:cond delay="0"/>
                                  </p:stCondLst>
                                  <p:childTnLst>
                                    <p:set>
                                      <p:cBhvr>
                                        <p:cTn id="260" dur="1" fill="hold">
                                          <p:stCondLst>
                                            <p:cond delay="0"/>
                                          </p:stCondLst>
                                        </p:cTn>
                                        <p:tgtEl>
                                          <p:spTgt spid="95"/>
                                        </p:tgtEl>
                                        <p:attrNameLst>
                                          <p:attrName>style.visibility</p:attrName>
                                        </p:attrNameLst>
                                      </p:cBhvr>
                                      <p:to>
                                        <p:strVal val="visible"/>
                                      </p:to>
                                    </p:set>
                                  </p:childTnLst>
                                </p:cTn>
                              </p:par>
                              <p:par>
                                <p:cTn id="261" presetID="1" presetClass="entr" presetSubtype="0" fill="hold" grpId="2" nodeType="withEffect">
                                  <p:stCondLst>
                                    <p:cond delay="0"/>
                                  </p:stCondLst>
                                  <p:childTnLst>
                                    <p:set>
                                      <p:cBhvr>
                                        <p:cTn id="262" dur="1" fill="hold">
                                          <p:stCondLst>
                                            <p:cond delay="0"/>
                                          </p:stCondLst>
                                        </p:cTn>
                                        <p:tgtEl>
                                          <p:spTgt spid="97"/>
                                        </p:tgtEl>
                                        <p:attrNameLst>
                                          <p:attrName>style.visibility</p:attrName>
                                        </p:attrNameLst>
                                      </p:cBhvr>
                                      <p:to>
                                        <p:strVal val="visible"/>
                                      </p:to>
                                    </p:set>
                                  </p:childTnLst>
                                </p:cTn>
                              </p:par>
                              <p:par>
                                <p:cTn id="263" presetID="1" presetClass="entr" presetSubtype="0" fill="hold" grpId="2" nodeType="withEffect">
                                  <p:stCondLst>
                                    <p:cond delay="0"/>
                                  </p:stCondLst>
                                  <p:childTnLst>
                                    <p:set>
                                      <p:cBhvr>
                                        <p:cTn id="264" dur="1" fill="hold">
                                          <p:stCondLst>
                                            <p:cond delay="0"/>
                                          </p:stCondLst>
                                        </p:cTn>
                                        <p:tgtEl>
                                          <p:spTgt spid="123"/>
                                        </p:tgtEl>
                                        <p:attrNameLst>
                                          <p:attrName>style.visibility</p:attrName>
                                        </p:attrNameLst>
                                      </p:cBhvr>
                                      <p:to>
                                        <p:strVal val="visible"/>
                                      </p:to>
                                    </p:set>
                                  </p:childTnLst>
                                </p:cTn>
                              </p:par>
                              <p:par>
                                <p:cTn id="265" presetID="1" presetClass="entr" presetSubtype="0" fill="hold" nodeType="withEffect">
                                  <p:stCondLst>
                                    <p:cond delay="0"/>
                                  </p:stCondLst>
                                  <p:childTnLst>
                                    <p:set>
                                      <p:cBhvr>
                                        <p:cTn id="266" dur="1" fill="hold">
                                          <p:stCondLst>
                                            <p:cond delay="0"/>
                                          </p:stCondLst>
                                        </p:cTn>
                                        <p:tgtEl>
                                          <p:spTgt spid="121"/>
                                        </p:tgtEl>
                                        <p:attrNameLst>
                                          <p:attrName>style.visibility</p:attrName>
                                        </p:attrNameLst>
                                      </p:cBhvr>
                                      <p:to>
                                        <p:strVal val="visible"/>
                                      </p:to>
                                    </p:set>
                                  </p:childTnLst>
                                </p:cTn>
                              </p:par>
                              <p:par>
                                <p:cTn id="267" presetID="1" presetClass="entr" presetSubtype="0" fill="hold" grpId="2" nodeType="withEffect">
                                  <p:stCondLst>
                                    <p:cond delay="0"/>
                                  </p:stCondLst>
                                  <p:childTnLst>
                                    <p:set>
                                      <p:cBhvr>
                                        <p:cTn id="268" dur="1" fill="hold">
                                          <p:stCondLst>
                                            <p:cond delay="0"/>
                                          </p:stCondLst>
                                        </p:cTn>
                                        <p:tgtEl>
                                          <p:spTgt spid="128"/>
                                        </p:tgtEl>
                                        <p:attrNameLst>
                                          <p:attrName>style.visibility</p:attrName>
                                        </p:attrNameLst>
                                      </p:cBhvr>
                                      <p:to>
                                        <p:strVal val="visible"/>
                                      </p:to>
                                    </p:set>
                                  </p:childTnLst>
                                </p:cTn>
                              </p:par>
                              <p:par>
                                <p:cTn id="269" presetID="1" presetClass="entr" presetSubtype="0" fill="hold" nodeType="withEffect">
                                  <p:stCondLst>
                                    <p:cond delay="0"/>
                                  </p:stCondLst>
                                  <p:childTnLst>
                                    <p:set>
                                      <p:cBhvr>
                                        <p:cTn id="270" dur="1" fill="hold">
                                          <p:stCondLst>
                                            <p:cond delay="0"/>
                                          </p:stCondLst>
                                        </p:cTn>
                                        <p:tgtEl>
                                          <p:spTgt spid="127"/>
                                        </p:tgtEl>
                                        <p:attrNameLst>
                                          <p:attrName>style.visibility</p:attrName>
                                        </p:attrNameLst>
                                      </p:cBhvr>
                                      <p:to>
                                        <p:strVal val="visible"/>
                                      </p:to>
                                    </p:set>
                                  </p:childTnLst>
                                </p:cTn>
                              </p:par>
                              <p:par>
                                <p:cTn id="271" presetID="1" presetClass="entr" presetSubtype="0" fill="hold" grpId="2" nodeType="withEffect">
                                  <p:stCondLst>
                                    <p:cond delay="0"/>
                                  </p:stCondLst>
                                  <p:childTnLst>
                                    <p:set>
                                      <p:cBhvr>
                                        <p:cTn id="272" dur="1" fill="hold">
                                          <p:stCondLst>
                                            <p:cond delay="0"/>
                                          </p:stCondLst>
                                        </p:cTn>
                                        <p:tgtEl>
                                          <p:spTgt spid="100"/>
                                        </p:tgtEl>
                                        <p:attrNameLst>
                                          <p:attrName>style.visibility</p:attrName>
                                        </p:attrNameLst>
                                      </p:cBhvr>
                                      <p:to>
                                        <p:strVal val="visible"/>
                                      </p:to>
                                    </p:set>
                                  </p:childTnLst>
                                </p:cTn>
                              </p:par>
                              <p:par>
                                <p:cTn id="273" presetID="1" presetClass="entr" presetSubtype="0" fill="hold" nodeType="withEffect">
                                  <p:stCondLst>
                                    <p:cond delay="0"/>
                                  </p:stCondLst>
                                  <p:childTnLst>
                                    <p:set>
                                      <p:cBhvr>
                                        <p:cTn id="274" dur="1" fill="hold">
                                          <p:stCondLst>
                                            <p:cond delay="0"/>
                                          </p:stCondLst>
                                        </p:cTn>
                                        <p:tgtEl>
                                          <p:spTgt spid="99"/>
                                        </p:tgtEl>
                                        <p:attrNameLst>
                                          <p:attrName>style.visibility</p:attrName>
                                        </p:attrNameLst>
                                      </p:cBhvr>
                                      <p:to>
                                        <p:strVal val="visible"/>
                                      </p:to>
                                    </p:set>
                                  </p:childTnLst>
                                </p:cTn>
                              </p:par>
                              <p:par>
                                <p:cTn id="275" presetID="1" presetClass="entr" presetSubtype="0" fill="hold" grpId="2" nodeType="withEffect">
                                  <p:stCondLst>
                                    <p:cond delay="0"/>
                                  </p:stCondLst>
                                  <p:childTnLst>
                                    <p:set>
                                      <p:cBhvr>
                                        <p:cTn id="276" dur="1" fill="hold">
                                          <p:stCondLst>
                                            <p:cond delay="0"/>
                                          </p:stCondLst>
                                        </p:cTn>
                                        <p:tgtEl>
                                          <p:spTgt spid="76"/>
                                        </p:tgtEl>
                                        <p:attrNameLst>
                                          <p:attrName>style.visibility</p:attrName>
                                        </p:attrNameLst>
                                      </p:cBhvr>
                                      <p:to>
                                        <p:strVal val="visible"/>
                                      </p:to>
                                    </p:set>
                                  </p:childTnLst>
                                </p:cTn>
                              </p:par>
                              <p:par>
                                <p:cTn id="277" presetID="1" presetClass="entr" presetSubtype="0" fill="hold" nodeType="withEffect">
                                  <p:stCondLst>
                                    <p:cond delay="0"/>
                                  </p:stCondLst>
                                  <p:childTnLst>
                                    <p:set>
                                      <p:cBhvr>
                                        <p:cTn id="278" dur="1" fill="hold">
                                          <p:stCondLst>
                                            <p:cond delay="0"/>
                                          </p:stCondLst>
                                        </p:cTn>
                                        <p:tgtEl>
                                          <p:spTgt spid="102"/>
                                        </p:tgtEl>
                                        <p:attrNameLst>
                                          <p:attrName>style.visibility</p:attrName>
                                        </p:attrNameLst>
                                      </p:cBhvr>
                                      <p:to>
                                        <p:strVal val="visible"/>
                                      </p:to>
                                    </p:set>
                                  </p:childTnLst>
                                </p:cTn>
                              </p:par>
                              <p:par>
                                <p:cTn id="279" presetID="1" presetClass="entr" presetSubtype="0" fill="hold" grpId="2" nodeType="withEffect">
                                  <p:stCondLst>
                                    <p:cond delay="0"/>
                                  </p:stCondLst>
                                  <p:childTnLst>
                                    <p:set>
                                      <p:cBhvr>
                                        <p:cTn id="280" dur="1" fill="hold">
                                          <p:stCondLst>
                                            <p:cond delay="0"/>
                                          </p:stCondLst>
                                        </p:cTn>
                                        <p:tgtEl>
                                          <p:spTgt spid="91"/>
                                        </p:tgtEl>
                                        <p:attrNameLst>
                                          <p:attrName>style.visibility</p:attrName>
                                        </p:attrNameLst>
                                      </p:cBhvr>
                                      <p:to>
                                        <p:strVal val="visible"/>
                                      </p:to>
                                    </p:set>
                                  </p:childTnLst>
                                </p:cTn>
                              </p:par>
                              <p:par>
                                <p:cTn id="281" presetID="1" presetClass="entr" presetSubtype="0" fill="hold" nodeType="withEffect">
                                  <p:stCondLst>
                                    <p:cond delay="0"/>
                                  </p:stCondLst>
                                  <p:childTnLst>
                                    <p:set>
                                      <p:cBhvr>
                                        <p:cTn id="282" dur="1" fill="hold">
                                          <p:stCondLst>
                                            <p:cond delay="0"/>
                                          </p:stCondLst>
                                        </p:cTn>
                                        <p:tgtEl>
                                          <p:spTgt spid="94"/>
                                        </p:tgtEl>
                                        <p:attrNameLst>
                                          <p:attrName>style.visibility</p:attrName>
                                        </p:attrNameLst>
                                      </p:cBhvr>
                                      <p:to>
                                        <p:strVal val="visible"/>
                                      </p:to>
                                    </p:set>
                                  </p:childTnLst>
                                </p:cTn>
                              </p:par>
                              <p:par>
                                <p:cTn id="283" presetID="1" presetClass="entr" presetSubtype="0" fill="hold" nodeType="withEffect">
                                  <p:stCondLst>
                                    <p:cond delay="0"/>
                                  </p:stCondLst>
                                  <p:childTnLst>
                                    <p:set>
                                      <p:cBhvr>
                                        <p:cTn id="284" dur="1" fill="hold">
                                          <p:stCondLst>
                                            <p:cond delay="0"/>
                                          </p:stCondLst>
                                        </p:cTn>
                                        <p:tgtEl>
                                          <p:spTgt spid="112"/>
                                        </p:tgtEl>
                                        <p:attrNameLst>
                                          <p:attrName>style.visibility</p:attrName>
                                        </p:attrNameLst>
                                      </p:cBhvr>
                                      <p:to>
                                        <p:strVal val="visible"/>
                                      </p:to>
                                    </p:set>
                                  </p:childTnLst>
                                </p:cTn>
                              </p:par>
                              <p:par>
                                <p:cTn id="285" presetID="1" presetClass="entr" presetSubtype="0" fill="hold" grpId="2" nodeType="withEffect">
                                  <p:stCondLst>
                                    <p:cond delay="0"/>
                                  </p:stCondLst>
                                  <p:childTnLst>
                                    <p:set>
                                      <p:cBhvr>
                                        <p:cTn id="286" dur="1" fill="hold">
                                          <p:stCondLst>
                                            <p:cond delay="0"/>
                                          </p:stCondLst>
                                        </p:cTn>
                                        <p:tgtEl>
                                          <p:spTgt spid="111"/>
                                        </p:tgtEl>
                                        <p:attrNameLst>
                                          <p:attrName>style.visibility</p:attrName>
                                        </p:attrNameLst>
                                      </p:cBhvr>
                                      <p:to>
                                        <p:strVal val="visible"/>
                                      </p:to>
                                    </p:set>
                                  </p:childTnLst>
                                </p:cTn>
                              </p:par>
                              <p:par>
                                <p:cTn id="287" presetID="1" presetClass="entr" presetSubtype="0" fill="hold" nodeType="withEffect">
                                  <p:stCondLst>
                                    <p:cond delay="0"/>
                                  </p:stCondLst>
                                  <p:childTnLst>
                                    <p:set>
                                      <p:cBhvr>
                                        <p:cTn id="288" dur="1" fill="hold">
                                          <p:stCondLst>
                                            <p:cond delay="0"/>
                                          </p:stCondLst>
                                        </p:cTn>
                                        <p:tgtEl>
                                          <p:spTgt spid="88"/>
                                        </p:tgtEl>
                                        <p:attrNameLst>
                                          <p:attrName>style.visibility</p:attrName>
                                        </p:attrNameLst>
                                      </p:cBhvr>
                                      <p:to>
                                        <p:strVal val="visible"/>
                                      </p:to>
                                    </p:set>
                                  </p:childTnLst>
                                </p:cTn>
                              </p:par>
                              <p:par>
                                <p:cTn id="289" presetID="1" presetClass="entr" presetSubtype="0" fill="hold" grpId="2" nodeType="withEffect">
                                  <p:stCondLst>
                                    <p:cond delay="0"/>
                                  </p:stCondLst>
                                  <p:childTnLst>
                                    <p:set>
                                      <p:cBhvr>
                                        <p:cTn id="290" dur="1" fill="hold">
                                          <p:stCondLst>
                                            <p:cond delay="0"/>
                                          </p:stCondLst>
                                        </p:cTn>
                                        <p:tgtEl>
                                          <p:spTgt spid="87"/>
                                        </p:tgtEl>
                                        <p:attrNameLst>
                                          <p:attrName>style.visibility</p:attrName>
                                        </p:attrNameLst>
                                      </p:cBhvr>
                                      <p:to>
                                        <p:strVal val="visible"/>
                                      </p:to>
                                    </p:set>
                                  </p:childTnLst>
                                </p:cTn>
                              </p:par>
                              <p:par>
                                <p:cTn id="291" presetID="1" presetClass="entr" presetSubtype="0" fill="hold" nodeType="withEffect">
                                  <p:stCondLst>
                                    <p:cond delay="0"/>
                                  </p:stCondLst>
                                  <p:childTnLst>
                                    <p:set>
                                      <p:cBhvr>
                                        <p:cTn id="292" dur="1" fill="hold">
                                          <p:stCondLst>
                                            <p:cond delay="0"/>
                                          </p:stCondLst>
                                        </p:cTn>
                                        <p:tgtEl>
                                          <p:spTgt spid="115"/>
                                        </p:tgtEl>
                                        <p:attrNameLst>
                                          <p:attrName>style.visibility</p:attrName>
                                        </p:attrNameLst>
                                      </p:cBhvr>
                                      <p:to>
                                        <p:strVal val="visible"/>
                                      </p:to>
                                    </p:set>
                                  </p:childTnLst>
                                </p:cTn>
                              </p:par>
                              <p:par>
                                <p:cTn id="293" presetID="1" presetClass="entr" presetSubtype="0" fill="hold" grpId="2" nodeType="withEffect">
                                  <p:stCondLst>
                                    <p:cond delay="0"/>
                                  </p:stCondLst>
                                  <p:childTnLst>
                                    <p:set>
                                      <p:cBhvr>
                                        <p:cTn id="294" dur="1" fill="hold">
                                          <p:stCondLst>
                                            <p:cond delay="0"/>
                                          </p:stCondLst>
                                        </p:cTn>
                                        <p:tgtEl>
                                          <p:spTgt spid="114"/>
                                        </p:tgtEl>
                                        <p:attrNameLst>
                                          <p:attrName>style.visibility</p:attrName>
                                        </p:attrNameLst>
                                      </p:cBhvr>
                                      <p:to>
                                        <p:strVal val="visible"/>
                                      </p:to>
                                    </p:set>
                                  </p:childTnLst>
                                </p:cTn>
                              </p:par>
                              <p:par>
                                <p:cTn id="295" presetID="1" presetClass="entr" presetSubtype="0" fill="hold" grpId="2" nodeType="withEffect">
                                  <p:stCondLst>
                                    <p:cond delay="0"/>
                                  </p:stCondLst>
                                  <p:childTnLst>
                                    <p:set>
                                      <p:cBhvr>
                                        <p:cTn id="296" dur="1" fill="hold">
                                          <p:stCondLst>
                                            <p:cond delay="0"/>
                                          </p:stCondLst>
                                        </p:cTn>
                                        <p:tgtEl>
                                          <p:spTgt spid="118"/>
                                        </p:tgtEl>
                                        <p:attrNameLst>
                                          <p:attrName>style.visibility</p:attrName>
                                        </p:attrNameLst>
                                      </p:cBhvr>
                                      <p:to>
                                        <p:strVal val="visible"/>
                                      </p:to>
                                    </p:set>
                                  </p:childTnLst>
                                </p:cTn>
                              </p:par>
                              <p:par>
                                <p:cTn id="297" presetID="1" presetClass="entr" presetSubtype="0" fill="hold" nodeType="withEffect">
                                  <p:stCondLst>
                                    <p:cond delay="0"/>
                                  </p:stCondLst>
                                  <p:childTnLst>
                                    <p:set>
                                      <p:cBhvr>
                                        <p:cTn id="298" dur="1" fill="hold">
                                          <p:stCondLst>
                                            <p:cond delay="0"/>
                                          </p:stCondLst>
                                        </p:cTn>
                                        <p:tgtEl>
                                          <p:spTgt spid="119"/>
                                        </p:tgtEl>
                                        <p:attrNameLst>
                                          <p:attrName>style.visibility</p:attrName>
                                        </p:attrNameLst>
                                      </p:cBhvr>
                                      <p:to>
                                        <p:strVal val="visible"/>
                                      </p:to>
                                    </p:set>
                                  </p:childTnLst>
                                </p:cTn>
                              </p:par>
                              <p:par>
                                <p:cTn id="299" presetID="1" presetClass="entr" presetSubtype="0" fill="hold" grpId="2" nodeType="withEffect">
                                  <p:stCondLst>
                                    <p:cond delay="0"/>
                                  </p:stCondLst>
                                  <p:childTnLst>
                                    <p:set>
                                      <p:cBhvr>
                                        <p:cTn id="300" dur="1" fill="hold">
                                          <p:stCondLst>
                                            <p:cond delay="0"/>
                                          </p:stCondLst>
                                        </p:cTn>
                                        <p:tgtEl>
                                          <p:spTgt spid="120"/>
                                        </p:tgtEl>
                                        <p:attrNameLst>
                                          <p:attrName>style.visibility</p:attrName>
                                        </p:attrNameLst>
                                      </p:cBhvr>
                                      <p:to>
                                        <p:strVal val="visible"/>
                                      </p:to>
                                    </p:set>
                                  </p:childTnLst>
                                </p:cTn>
                              </p:par>
                              <p:par>
                                <p:cTn id="301" presetID="1" presetClass="entr" presetSubtype="0" fill="hold" grpId="0" nodeType="withEffect">
                                  <p:stCondLst>
                                    <p:cond delay="0"/>
                                  </p:stCondLst>
                                  <p:childTnLst>
                                    <p:set>
                                      <p:cBhvr>
                                        <p:cTn id="302" dur="1" fill="hold">
                                          <p:stCondLst>
                                            <p:cond delay="0"/>
                                          </p:stCondLst>
                                        </p:cTn>
                                        <p:tgtEl>
                                          <p:spTgt spid="59"/>
                                        </p:tgtEl>
                                        <p:attrNameLst>
                                          <p:attrName>style.visibility</p:attrName>
                                        </p:attrNameLst>
                                      </p:cBhvr>
                                      <p:to>
                                        <p:strVal val="visible"/>
                                      </p:to>
                                    </p:set>
                                  </p:childTnLst>
                                </p:cTn>
                              </p:par>
                              <p:par>
                                <p:cTn id="303" presetID="1" presetClass="entr" presetSubtype="0" fill="hold" nodeType="withEffect">
                                  <p:stCondLst>
                                    <p:cond delay="0"/>
                                  </p:stCondLst>
                                  <p:childTnLst>
                                    <p:set>
                                      <p:cBhvr>
                                        <p:cTn id="304"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5" grpId="0" animBg="1"/>
      <p:bldP spid="16" grpId="0" animBg="1"/>
      <p:bldP spid="17" grpId="0" animBg="1"/>
      <p:bldP spid="18" grpId="0" animBg="1"/>
      <p:bldP spid="19" grpId="0" animBg="1"/>
      <p:bldP spid="20" grpId="0" animBg="1"/>
      <p:bldP spid="23" grpId="0" animBg="1"/>
      <p:bldP spid="23" grpId="1" animBg="1"/>
      <p:bldP spid="23" grpId="2" animBg="1"/>
      <p:bldP spid="58" grpId="0" animBg="1"/>
      <p:bldP spid="58" grpId="1" animBg="1"/>
      <p:bldP spid="58" grpId="2" animBg="1"/>
      <p:bldP spid="59" grpId="0" animBg="1"/>
      <p:bldP spid="59" grpId="2" animBg="1"/>
      <p:bldP spid="59" grpId="3" animBg="1"/>
      <p:bldP spid="64" grpId="0"/>
      <p:bldP spid="64" grpId="1"/>
      <p:bldP spid="64" grpId="2"/>
      <p:bldP spid="68" grpId="1" animBg="1"/>
      <p:bldP spid="68" grpId="3" animBg="1"/>
      <p:bldP spid="76" grpId="0" animBg="1"/>
      <p:bldP spid="76" grpId="1" animBg="1"/>
      <p:bldP spid="76" grpId="2" animBg="1"/>
      <p:bldP spid="87" grpId="0"/>
      <p:bldP spid="87" grpId="1"/>
      <p:bldP spid="87" grpId="2"/>
      <p:bldP spid="91" grpId="0" animBg="1"/>
      <p:bldP spid="91" grpId="1" animBg="1"/>
      <p:bldP spid="91" grpId="2" animBg="1"/>
      <p:bldP spid="97" grpId="0" animBg="1"/>
      <p:bldP spid="97" grpId="1" animBg="1"/>
      <p:bldP spid="97" grpId="2" animBg="1"/>
      <p:bldP spid="100" grpId="0"/>
      <p:bldP spid="100" grpId="1"/>
      <p:bldP spid="100" grpId="2"/>
      <p:bldP spid="106" grpId="0" animBg="1"/>
      <p:bldP spid="106" grpId="1" animBg="1"/>
      <p:bldP spid="106" grpId="2" animBg="1"/>
      <p:bldP spid="107" grpId="0" animBg="1"/>
      <p:bldP spid="107" grpId="1" animBg="1"/>
      <p:bldP spid="107" grpId="2" animBg="1"/>
      <p:bldP spid="111" grpId="0" animBg="1"/>
      <p:bldP spid="111" grpId="1" animBg="1"/>
      <p:bldP spid="111" grpId="2" animBg="1"/>
      <p:bldP spid="114" grpId="0"/>
      <p:bldP spid="114" grpId="1"/>
      <p:bldP spid="114" grpId="2"/>
      <p:bldP spid="118" grpId="0" animBg="1"/>
      <p:bldP spid="118" grpId="1" animBg="1"/>
      <p:bldP spid="118" grpId="2" animBg="1"/>
      <p:bldP spid="120" grpId="0"/>
      <p:bldP spid="120" grpId="1"/>
      <p:bldP spid="120" grpId="2"/>
      <p:bldP spid="123" grpId="0" animBg="1"/>
      <p:bldP spid="123" grpId="1" animBg="1"/>
      <p:bldP spid="123" grpId="2" animBg="1"/>
      <p:bldP spid="128" grpId="0" animBg="1"/>
      <p:bldP spid="128" grpId="1" animBg="1"/>
      <p:bldP spid="128" grpId="2" animBg="1"/>
      <p:bldP spid="131" grpId="0"/>
      <p:bldP spid="131" grpId="1"/>
      <p:bldP spid="131" grpId="2"/>
      <p:bldP spid="135" grpId="2"/>
      <p:bldP spid="135" grpId="3"/>
      <p:bldP spid="135" grpId="4"/>
      <p:bldP spid="138" grpId="0"/>
      <p:bldP spid="138" grpId="1"/>
      <p:bldP spid="138" grpId="2"/>
      <p:bldP spid="140" grpId="0"/>
      <p:bldP spid="140" grpId="1"/>
      <p:bldP spid="140" grpId="2"/>
      <p:bldP spid="148" grpId="0"/>
      <p:bldP spid="148" grpId="1"/>
      <p:bldP spid="148"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34fc7864250_0_99"/>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90" name="Google Shape;90;g34fc7864250_0_99"/>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Tasks</a:t>
            </a:r>
            <a:endParaRPr dirty="0"/>
          </a:p>
        </p:txBody>
      </p:sp>
      <p:sp>
        <p:nvSpPr>
          <p:cNvPr id="91" name="Google Shape;91;g34fc7864250_0_99"/>
          <p:cNvSpPr txBox="1"/>
          <p:nvPr/>
        </p:nvSpPr>
        <p:spPr>
          <a:xfrm>
            <a:off x="363220" y="1701800"/>
            <a:ext cx="11512280" cy="397027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Our main task </a:t>
            </a:r>
            <a:r>
              <a:rPr lang="en-GB" sz="1800" b="0" i="0" u="none" strike="noStrike" cap="none" dirty="0">
                <a:solidFill>
                  <a:schemeClr val="dk1"/>
                </a:solidFill>
                <a:latin typeface="Calibri"/>
                <a:ea typeface="Calibri"/>
                <a:cs typeface="Calibri"/>
                <a:sym typeface="Calibri"/>
              </a:rPr>
              <a:t>is the progressive preparation of the Technical Design Reports (TDRs), moving toward their final version by incorporating results from the pilot sector and parallel studies (e.g., corrosion, integration, and interfaces with experimental areas).</a:t>
            </a:r>
          </a:p>
          <a:p>
            <a:pPr marL="0" marR="0" lvl="0" indent="0" algn="l" rtl="0">
              <a:lnSpc>
                <a:spcPct val="100000"/>
              </a:lnSpc>
              <a:spcBef>
                <a:spcPts val="0"/>
              </a:spcBef>
              <a:spcAft>
                <a:spcPts val="0"/>
              </a:spcAft>
              <a:buClr>
                <a:schemeClr val="dk1"/>
              </a:buClr>
              <a:buSzPts val="1800"/>
              <a:buFont typeface="Calibri"/>
              <a:buNone/>
            </a:pPr>
            <a:endParaRPr lang="en-GB"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The TDRs will be revised and adapted to reflect</a:t>
            </a:r>
            <a:r>
              <a:rPr lang="en-GB" sz="18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New infrastructure inputs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Technical results from the pilot sector</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Recommendations from peer reviews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1800" dirty="0">
              <a:solidFill>
                <a:schemeClr val="dk1"/>
              </a:solidFill>
              <a:latin typeface="Calibri"/>
              <a:ea typeface="Calibri"/>
              <a:cs typeface="Calibri"/>
              <a:sym typeface="Calibri"/>
            </a:endParaRPr>
          </a:p>
          <a:p>
            <a:pPr marR="0" lvl="0" algn="l" rtl="0">
              <a:lnSpc>
                <a:spcPct val="100000"/>
              </a:lnSpc>
              <a:spcBef>
                <a:spcPts val="0"/>
              </a:spcBef>
              <a:spcAft>
                <a:spcPts val="0"/>
              </a:spcAft>
              <a:buClr>
                <a:schemeClr val="dk1"/>
              </a:buClr>
              <a:buSzPts val="1800"/>
            </a:pPr>
            <a:r>
              <a:rPr lang="en-GB" sz="1800" b="1" i="0" u="none" strike="noStrike" cap="none" dirty="0">
                <a:solidFill>
                  <a:srgbClr val="00B050"/>
                </a:solidFill>
                <a:latin typeface="Calibri"/>
                <a:ea typeface="Calibri"/>
                <a:cs typeface="Calibri"/>
                <a:sym typeface="Calibri"/>
              </a:rPr>
              <a:t>In Q4 2025, we plan to organise two peer reviews focusing on</a:t>
            </a:r>
            <a:r>
              <a:rPr lang="en-GB" sz="1800" b="0" i="0" u="none" strike="noStrike" cap="none" dirty="0">
                <a:solidFill>
                  <a:schemeClr val="dk1"/>
                </a:solidFill>
                <a:latin typeface="Calibri"/>
                <a:ea typeface="Calibri"/>
                <a:cs typeface="Calibri"/>
                <a:sym typeface="Calibri"/>
              </a:rPr>
              <a:t>:</a:t>
            </a:r>
          </a:p>
          <a:p>
            <a:pPr marR="0" lvl="0" algn="l" rtl="0">
              <a:lnSpc>
                <a:spcPct val="100000"/>
              </a:lnSpc>
              <a:spcBef>
                <a:spcPts val="0"/>
              </a:spcBef>
              <a:spcAft>
                <a:spcPts val="0"/>
              </a:spcAft>
              <a:buClr>
                <a:schemeClr val="dk1"/>
              </a:buClr>
              <a:buSzPts val="1800"/>
            </a:pPr>
            <a:endParaRPr lang="en-GB"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Support systems, once the vacuum pipe envelope and tunnel geometry are defined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Pipe assembly, alignment, and leak detection within the tunnel</a:t>
            </a:r>
            <a:endParaRPr lang="en-GB" sz="1800" b="0" i="0" u="none" strike="noStrike" cap="none" dirty="0">
              <a:solidFill>
                <a:srgbClr val="000000"/>
              </a:solidFill>
              <a:latin typeface="Calibri"/>
              <a:ea typeface="Calibri"/>
              <a:cs typeface="Calibri"/>
              <a:sym typeface="Calibri"/>
            </a:endParaRPr>
          </a:p>
        </p:txBody>
      </p:sp>
      <p:sp>
        <p:nvSpPr>
          <p:cNvPr id="92" name="Google Shape;92;g34fc7864250_0_99"/>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4</a:t>
            </a:fld>
            <a:endParaRPr/>
          </a:p>
        </p:txBody>
      </p:sp>
      <p:cxnSp>
        <p:nvCxnSpPr>
          <p:cNvPr id="93" name="Google Shape;93;g34fc7864250_0_99"/>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4" name="Google Shape;94;g34fc7864250_0_99"/>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5" name="Google Shape;95;g34fc7864250_0_99"/>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96" name="Google Shape;96;g34fc7864250_0_99"/>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97" name="Google Shape;97;g34fc7864250_0_99"/>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98" name="Google Shape;98;g34fc7864250_0_99"/>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99" name="Google Shape;99;g34fc7864250_0_99"/>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1">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1">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1">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4fc7864250_0_113"/>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(1)</a:t>
            </a:r>
            <a:endParaRPr dirty="0">
              <a:solidFill>
                <a:schemeClr val="dk1"/>
              </a:solidFill>
            </a:endParaRPr>
          </a:p>
        </p:txBody>
      </p:sp>
      <p:sp>
        <p:nvSpPr>
          <p:cNvPr id="106" name="Google Shape;106;g34fc7864250_0_113"/>
          <p:cNvSpPr txBox="1"/>
          <p:nvPr/>
        </p:nvSpPr>
        <p:spPr>
          <a:xfrm>
            <a:off x="311150" y="22748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dirty="0">
                <a:solidFill>
                  <a:schemeClr val="dk1"/>
                </a:solidFill>
                <a:latin typeface="Calibri"/>
                <a:ea typeface="Calibri"/>
                <a:cs typeface="Calibri"/>
                <a:sym typeface="Calibri"/>
              </a:rPr>
              <a:t>Critical risks that were </a:t>
            </a:r>
            <a:r>
              <a:rPr lang="en-GB" sz="1800" b="1" i="0" u="none" strike="noStrike" cap="none" dirty="0">
                <a:solidFill>
                  <a:srgbClr val="C00000"/>
                </a:solidFill>
                <a:latin typeface="Calibri"/>
                <a:ea typeface="Calibri"/>
                <a:cs typeface="Calibri"/>
                <a:sym typeface="Calibri"/>
              </a:rPr>
              <a:t>highlighted at the previous review</a:t>
            </a:r>
            <a:r>
              <a:rPr lang="en-GB" sz="1800" b="0" i="0" u="none" strike="noStrike" cap="none" dirty="0">
                <a:solidFill>
                  <a:schemeClr val="dk1"/>
                </a:solidFill>
                <a:latin typeface="Calibri"/>
                <a:ea typeface="Calibri"/>
                <a:cs typeface="Calibri"/>
                <a:sym typeface="Calibri"/>
              </a:rPr>
              <a:t>:</a:t>
            </a:r>
          </a:p>
        </p:txBody>
      </p:sp>
      <p:sp>
        <p:nvSpPr>
          <p:cNvPr id="107" name="Google Shape;107;g34fc7864250_0_113"/>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5</a:t>
            </a:fld>
            <a:endParaRPr/>
          </a:p>
        </p:txBody>
      </p:sp>
      <p:cxnSp>
        <p:nvCxnSpPr>
          <p:cNvPr id="108" name="Google Shape;108;g34fc7864250_0_113"/>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5" name="Google Shape;115;g34fc7864250_0_113"/>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CuadroTexto 2">
            <a:extLst>
              <a:ext uri="{FF2B5EF4-FFF2-40B4-BE49-F238E27FC236}">
                <a16:creationId xmlns:a16="http://schemas.microsoft.com/office/drawing/2014/main" id="{C1D88F96-3F0B-D557-ED3D-64F5F1A11A84}"/>
              </a:ext>
            </a:extLst>
          </p:cNvPr>
          <p:cNvSpPr txBox="1"/>
          <p:nvPr/>
        </p:nvSpPr>
        <p:spPr>
          <a:xfrm>
            <a:off x="314325" y="2834426"/>
            <a:ext cx="11106149" cy="2308324"/>
          </a:xfrm>
          <a:prstGeom prst="rect">
            <a:avLst/>
          </a:prstGeom>
          <a:ln w="57150">
            <a:solidFill>
              <a:schemeClr val="tx2">
                <a:lumMod val="20000"/>
                <a:lumOff val="80000"/>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342900" indent="-342900">
              <a:buFont typeface="+mj-lt"/>
              <a:buAutoNum type="arabicPeriod"/>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This delay might </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come</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from challenges in the procurement process and delays in receiving components from 	the 	industry.</a:t>
            </a:r>
            <a:endPar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startAt="2"/>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success of the WP heavily relies on CERN personnel operating on a best-effort basis. Any shifts in CERN’s priorities 	could result in personnel being reassigned to different tasks, potentially impeding progress in ET-related activities.</a:t>
            </a:r>
          </a:p>
          <a:p>
            <a:pPr lvl="2" indent="0"/>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The proposed manufacturing procedure and material for the beampipe are unusual for UHV applications. 	Incompatibility could appear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necessitating a significant alteration in the work plan and the supply chain</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a:t>
            </a:r>
          </a:p>
        </p:txBody>
      </p:sp>
      <p:sp>
        <p:nvSpPr>
          <p:cNvPr id="3" name="Google Shape;106;g34fc7864250_0_113">
            <a:extLst>
              <a:ext uri="{FF2B5EF4-FFF2-40B4-BE49-F238E27FC236}">
                <a16:creationId xmlns:a16="http://schemas.microsoft.com/office/drawing/2014/main" id="{3546D3B6-A4BA-7486-077F-55C0AFF49386}"/>
              </a:ext>
            </a:extLst>
          </p:cNvPr>
          <p:cNvSpPr txBox="1"/>
          <p:nvPr/>
        </p:nvSpPr>
        <p:spPr>
          <a:xfrm>
            <a:off x="311150" y="5500508"/>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C00000"/>
                </a:solidFill>
                <a:latin typeface="Calibri"/>
                <a:ea typeface="Calibri"/>
                <a:cs typeface="Calibri"/>
                <a:sym typeface="Calibri"/>
              </a:rPr>
              <a:t>All happened in the last six months!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4E1E3810-3A00-8B51-EEBE-668D442D8594}"/>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9B10C6B4-EC68-97CE-2B3C-A2A2CECAAEAC}"/>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7E68410A-328D-96A1-2AB2-6CC3632BCA6B}"/>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(2)</a:t>
            </a:r>
            <a:endParaRPr dirty="0">
              <a:solidFill>
                <a:schemeClr val="dk1"/>
              </a:solidFill>
            </a:endParaRPr>
          </a:p>
        </p:txBody>
      </p:sp>
      <p:sp>
        <p:nvSpPr>
          <p:cNvPr id="106" name="Google Shape;106;g34fc7864250_0_113">
            <a:extLst>
              <a:ext uri="{FF2B5EF4-FFF2-40B4-BE49-F238E27FC236}">
                <a16:creationId xmlns:a16="http://schemas.microsoft.com/office/drawing/2014/main" id="{8C31FF44-E315-DB8E-ABD1-B9567F8F62E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DB3D21EB-EB91-02BB-3E4D-D19EBE45F07B}"/>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6</a:t>
            </a:fld>
            <a:endParaRPr/>
          </a:p>
        </p:txBody>
      </p:sp>
      <p:cxnSp>
        <p:nvCxnSpPr>
          <p:cNvPr id="108" name="Google Shape;108;g34fc7864250_0_113">
            <a:extLst>
              <a:ext uri="{FF2B5EF4-FFF2-40B4-BE49-F238E27FC236}">
                <a16:creationId xmlns:a16="http://schemas.microsoft.com/office/drawing/2014/main" id="{6EF4271B-8A14-CB6A-869D-77612412EFF4}"/>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5F679A0E-BA32-18E6-FFD0-57CAE06F2B3E}"/>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9E8ABDD1-0165-F99A-7768-B223539AB3E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E5BD7483-CE9B-13D6-3BFA-1313899DA2E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9AF8212F-958F-8BE9-4A91-C080DEBBA2B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B01BDD6D-5871-607A-851B-77C4E8E02772}"/>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27EF16C-B7F9-4DF5-786D-6A8567AA2113}"/>
              </a:ext>
            </a:extLst>
          </p:cNvPr>
          <p:cNvSpPr txBox="1"/>
          <p:nvPr/>
        </p:nvSpPr>
        <p:spPr>
          <a:xfrm>
            <a:off x="387320" y="2464896"/>
            <a:ext cx="11305624" cy="2400617"/>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endPar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two-month delay occurred in finalizing the manufacturing specifications and selecting the purchasing strategy.</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similar delay affected the fabrication of the vacuum tube elements, due to interactions between CERN and the supplier to qualify the welding approach.</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 vacuum tube elements were delivered two weeks ago.</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elements now require modifications in CERN’s main workshop to add the optical baffle frames.</a:t>
            </a:r>
          </a:p>
        </p:txBody>
      </p:sp>
      <p:sp>
        <p:nvSpPr>
          <p:cNvPr id="115" name="Google Shape;115;g34fc7864250_0_113">
            <a:extLst>
              <a:ext uri="{FF2B5EF4-FFF2-40B4-BE49-F238E27FC236}">
                <a16:creationId xmlns:a16="http://schemas.microsoft.com/office/drawing/2014/main" id="{70D6826F-5267-D482-F1EE-97674CC8E814}"/>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TextBox 1">
            <a:extLst>
              <a:ext uri="{FF2B5EF4-FFF2-40B4-BE49-F238E27FC236}">
                <a16:creationId xmlns:a16="http://schemas.microsoft.com/office/drawing/2014/main" id="{38B79A9B-3990-8601-3D4E-012CD5AC7E7D}"/>
              </a:ext>
            </a:extLst>
          </p:cNvPr>
          <p:cNvSpPr txBox="1"/>
          <p:nvPr/>
        </p:nvSpPr>
        <p:spPr>
          <a:xfrm>
            <a:off x="461962" y="5086677"/>
            <a:ext cx="10810875" cy="369332"/>
          </a:xfrm>
          <a:prstGeom prst="rect">
            <a:avLst/>
          </a:prstGeom>
          <a:noFill/>
        </p:spPr>
        <p:txBody>
          <a:bodyPr wrap="square" rtlCol="0">
            <a:spAutoFit/>
          </a:bodyPr>
          <a:lstStyle/>
          <a:p>
            <a:r>
              <a:rPr lang="en-GB" sz="1800" dirty="0">
                <a:solidFill>
                  <a:srgbClr val="C00000"/>
                </a:solidFill>
                <a:latin typeface="Calibri" panose="020F0502020204030204" pitchFamily="34" charset="0"/>
                <a:ea typeface="Calibri" panose="020F0502020204030204" pitchFamily="34" charset="0"/>
                <a:cs typeface="Calibri" panose="020F0502020204030204" pitchFamily="34" charset="0"/>
              </a:rPr>
              <a:t>This risk also remains active for any future modifications to the pilot sector.</a:t>
            </a:r>
          </a:p>
        </p:txBody>
      </p:sp>
    </p:spTree>
    <p:extLst>
      <p:ext uri="{BB962C8B-B14F-4D97-AF65-F5344CB8AC3E}">
        <p14:creationId xmlns:p14="http://schemas.microsoft.com/office/powerpoint/2010/main" val="56453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4">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A8D9F8C0-35B9-D33E-3F79-72D142E3AE0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3F6D4933-F150-BA8D-29B3-FA81D94B5D72}"/>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E7EDDF03-8200-6B18-8957-B5D3075D8857}"/>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(3)</a:t>
            </a:r>
            <a:endParaRPr dirty="0">
              <a:solidFill>
                <a:schemeClr val="dk1"/>
              </a:solidFill>
            </a:endParaRPr>
          </a:p>
        </p:txBody>
      </p:sp>
      <p:sp>
        <p:nvSpPr>
          <p:cNvPr id="106" name="Google Shape;106;g34fc7864250_0_113">
            <a:extLst>
              <a:ext uri="{FF2B5EF4-FFF2-40B4-BE49-F238E27FC236}">
                <a16:creationId xmlns:a16="http://schemas.microsoft.com/office/drawing/2014/main" id="{A6994759-E476-37EF-66E9-6C649436606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BA1C7570-34F7-DBB3-3F41-8DA976C02659}"/>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7</a:t>
            </a:fld>
            <a:endParaRPr/>
          </a:p>
        </p:txBody>
      </p:sp>
      <p:cxnSp>
        <p:nvCxnSpPr>
          <p:cNvPr id="108" name="Google Shape;108;g34fc7864250_0_113">
            <a:extLst>
              <a:ext uri="{FF2B5EF4-FFF2-40B4-BE49-F238E27FC236}">
                <a16:creationId xmlns:a16="http://schemas.microsoft.com/office/drawing/2014/main" id="{87E9237C-6B6F-4E35-8093-C95150C04C6F}"/>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E2230E25-D5C0-EC3A-EFF6-5604FC01785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FE6DC454-4E98-7A17-32A9-7A4DA219CE8E}"/>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60603179-781D-D27D-C340-BF20DEBAB74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BFEEDD3A-0269-DE99-A689-D870B073F624}"/>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2981D953-C747-A3CB-1ACF-3F045B2E73AC}"/>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65A19943-F7F4-C19E-2846-49428FF3B791}"/>
              </a:ext>
            </a:extLst>
          </p:cNvPr>
          <p:cNvSpPr txBox="1"/>
          <p:nvPr/>
        </p:nvSpPr>
        <p:spPr>
          <a:xfrm>
            <a:off x="387320" y="2379521"/>
            <a:ext cx="11305624" cy="3231614"/>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startAt="2"/>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As the start of the </a:t>
            </a:r>
            <a:r>
              <a:rPr kumimoji="0" lang="en-US" altLang="en-US" sz="18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Calibri" panose="020F0502020204030204" pitchFamily="34" charset="0"/>
              </a:rPr>
              <a:t>LHC Long Shutdown 3 approaches</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the availability of CERN internal services requires careful planning and flexibility.</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Welding and manufacturing of the pilot sector extremities were delayed by three months due to scheduling conflicts with new LHC equipment.</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Once the first version of the pilot sector is installed, we expect greater flexibility in the schedule to absorb potential fabrication delays.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1" i="0" u="none" strike="noStrike" cap="none" normalizeH="0" baseline="0" dirty="0">
                <a:ln>
                  <a:noFill/>
                </a:ln>
                <a:solidFill>
                  <a:srgbClr val="00B050"/>
                </a:solidFill>
                <a:effectLst/>
                <a:latin typeface="Calibri" panose="020F0502020204030204" pitchFamily="34" charset="0"/>
                <a:ea typeface="Calibri" panose="020F0502020204030204" pitchFamily="34" charset="0"/>
                <a:cs typeface="Calibri" panose="020F0502020204030204" pitchFamily="34" charset="0"/>
              </a:rPr>
              <a:t>A partial mitigation involves anticipating and submitting ‘job requests’ as early as possible</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EB50A11D-CD3C-B995-84BD-F17B899C359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61266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B692E579-FE8B-6967-4FF2-B9FE3DF2A64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D4E003E0-EF24-8A5B-C6BB-8363253B126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FA62798C-C665-0E84-D562-5ED64EB4EE74}"/>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(4)</a:t>
            </a:r>
            <a:endParaRPr dirty="0">
              <a:solidFill>
                <a:schemeClr val="dk1"/>
              </a:solidFill>
            </a:endParaRPr>
          </a:p>
        </p:txBody>
      </p:sp>
      <p:sp>
        <p:nvSpPr>
          <p:cNvPr id="106" name="Google Shape;106;g34fc7864250_0_113">
            <a:extLst>
              <a:ext uri="{FF2B5EF4-FFF2-40B4-BE49-F238E27FC236}">
                <a16:creationId xmlns:a16="http://schemas.microsoft.com/office/drawing/2014/main" id="{78429EC4-7ED5-E8B2-C13C-881768DB9F8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8008C792-B78F-E1E8-A6B0-093D1D6234D0}"/>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8</a:t>
            </a:fld>
            <a:endParaRPr/>
          </a:p>
        </p:txBody>
      </p:sp>
      <p:cxnSp>
        <p:nvCxnSpPr>
          <p:cNvPr id="108" name="Google Shape;108;g34fc7864250_0_113">
            <a:extLst>
              <a:ext uri="{FF2B5EF4-FFF2-40B4-BE49-F238E27FC236}">
                <a16:creationId xmlns:a16="http://schemas.microsoft.com/office/drawing/2014/main" id="{C605B381-02DB-139E-56F3-30E5F6734C2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1A8DFB57-C7AF-DAC1-165C-F40BEEDBFF71}"/>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53CD4A93-E6B4-938B-8719-7E1E5CE97E60}"/>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420DA625-A1ED-C71C-99D2-2D458E192B52}"/>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4423A810-67FE-13D7-CF21-DC2557BF08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1C9AEBDD-098D-A9E4-8C59-8B0C3027AE7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51A402E-82FF-47C5-E400-715A66C28781}"/>
              </a:ext>
            </a:extLst>
          </p:cNvPr>
          <p:cNvSpPr txBox="1"/>
          <p:nvPr/>
        </p:nvSpPr>
        <p:spPr>
          <a:xfrm>
            <a:off x="387320" y="2464896"/>
            <a:ext cx="11305624" cy="2954615"/>
          </a:xfrm>
          <a:prstGeom prst="rect">
            <a:avLst/>
          </a:prstGeom>
          <a:noFill/>
          <a:ln>
            <a:noFill/>
          </a:ln>
        </p:spPr>
        <p:txBody>
          <a:bodyPr spcFirstLastPara="1" wrap="square" lIns="45700" tIns="45700" rIns="45700" bIns="45700" anchor="t" anchorCtr="0">
            <a:spAutoFit/>
          </a:bodyPr>
          <a:lstStyle/>
          <a:p>
            <a:pPr lvl="2" indent="0"/>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encountered a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problem with a mock-up system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used for joining tests: the assembly sleeve was misaligned, and the welding robot developed a water leak during the final phase of the welding process. Notably, all of this occurred in a cleanroom environment.</a:t>
            </a:r>
          </a:p>
          <a:p>
            <a:pPr lvl="2"/>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also faced challenges with meeting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concentricity tolerances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 reminder of real-world complexities.</a:t>
            </a:r>
          </a:p>
          <a:p>
            <a:pPr lvl="2"/>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issues led us to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redesign the assembly methods</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Such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technical challenges are valuable at this stage of the work package</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as we still have time to address them and update the TDR accordingly.</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F8A3790F-1FA3-0BA8-7F0B-F85F8D120E73}"/>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421809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4fc7864250_0_128"/>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(1)</a:t>
            </a:r>
            <a:endParaRPr sz="3559" dirty="0">
              <a:solidFill>
                <a:schemeClr val="dk1"/>
              </a:solidFill>
            </a:endParaRPr>
          </a:p>
        </p:txBody>
      </p:sp>
      <p:sp>
        <p:nvSpPr>
          <p:cNvPr id="122" name="Google Shape;122;g34fc7864250_0_128"/>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9</a:t>
            </a:fld>
            <a:endParaRPr/>
          </a:p>
        </p:txBody>
      </p:sp>
      <p:cxnSp>
        <p:nvCxnSpPr>
          <p:cNvPr id="124" name="Google Shape;124;g34fc7864250_0_128"/>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p:cNvSpPr txBox="1"/>
          <p:nvPr/>
        </p:nvSpPr>
        <p:spPr>
          <a:xfrm>
            <a:off x="363220" y="1701800"/>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drawing of a large machine&#10;&#10;Description automatically generated">
            <a:extLst>
              <a:ext uri="{FF2B5EF4-FFF2-40B4-BE49-F238E27FC236}">
                <a16:creationId xmlns:a16="http://schemas.microsoft.com/office/drawing/2014/main" id="{592620AB-94EA-5DCB-2B8B-77BB01B5A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123503"/>
            <a:ext cx="4946291" cy="3550160"/>
          </a:xfrm>
          <a:prstGeom prst="rect">
            <a:avLst/>
          </a:prstGeom>
        </p:spPr>
      </p:pic>
      <p:pic>
        <p:nvPicPr>
          <p:cNvPr id="3" name="Picture 2">
            <a:extLst>
              <a:ext uri="{FF2B5EF4-FFF2-40B4-BE49-F238E27FC236}">
                <a16:creationId xmlns:a16="http://schemas.microsoft.com/office/drawing/2014/main" id="{F4B7C573-50EE-300A-9A07-5D59D2654CFF}"/>
              </a:ext>
            </a:extLst>
          </p:cNvPr>
          <p:cNvPicPr>
            <a:picLocks noChangeAspect="1"/>
          </p:cNvPicPr>
          <p:nvPr/>
        </p:nvPicPr>
        <p:blipFill>
          <a:blip r:embed="rId5"/>
          <a:stretch>
            <a:fillRect/>
          </a:stretch>
        </p:blipFill>
        <p:spPr>
          <a:xfrm>
            <a:off x="5800454" y="1948012"/>
            <a:ext cx="5655124" cy="4015138"/>
          </a:xfrm>
          <a:prstGeom prst="rect">
            <a:avLst/>
          </a:prstGeom>
          <a:noFill/>
        </p:spPr>
      </p:pic>
      <p:sp>
        <p:nvSpPr>
          <p:cNvPr id="4" name="TextBox 3">
            <a:extLst>
              <a:ext uri="{FF2B5EF4-FFF2-40B4-BE49-F238E27FC236}">
                <a16:creationId xmlns:a16="http://schemas.microsoft.com/office/drawing/2014/main" id="{90F30E3B-E76E-D398-30AB-71A80EC11058}"/>
              </a:ext>
            </a:extLst>
          </p:cNvPr>
          <p:cNvSpPr txBox="1"/>
          <p:nvPr/>
        </p:nvSpPr>
        <p:spPr>
          <a:xfrm>
            <a:off x="2694648" y="4730562"/>
            <a:ext cx="1529586"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Conceptual design</a:t>
            </a:r>
          </a:p>
        </p:txBody>
      </p:sp>
      <p:sp>
        <p:nvSpPr>
          <p:cNvPr id="5" name="TextBox 4">
            <a:extLst>
              <a:ext uri="{FF2B5EF4-FFF2-40B4-BE49-F238E27FC236}">
                <a16:creationId xmlns:a16="http://schemas.microsoft.com/office/drawing/2014/main" id="{1D71D412-62E5-585F-DEFA-241E17DE1B9B}"/>
              </a:ext>
            </a:extLst>
          </p:cNvPr>
          <p:cNvSpPr txBox="1"/>
          <p:nvPr/>
        </p:nvSpPr>
        <p:spPr>
          <a:xfrm>
            <a:off x="9727183" y="1646489"/>
            <a:ext cx="1388522"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Technical design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1968</TotalTime>
  <Words>2182</Words>
  <Application>Microsoft Office PowerPoint</Application>
  <PresentationFormat>Widescreen</PresentationFormat>
  <Paragraphs>390</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Symbol</vt:lpstr>
      <vt:lpstr>Aptos Narrow</vt:lpstr>
      <vt:lpstr>Arial</vt:lpstr>
      <vt:lpstr>Schibsted Grotesk</vt:lpstr>
      <vt:lpstr>Tema de Office</vt:lpstr>
      <vt:lpstr>ET-PP (WP6.2) 2nd review meeting (RP2) </vt:lpstr>
      <vt:lpstr>WP 6.2: Introduction and objectives (1)</vt:lpstr>
      <vt:lpstr>WP 6.2: Introduction and objectives (2)</vt:lpstr>
      <vt:lpstr>WP 6.2: Tasks</vt:lpstr>
      <vt:lpstr>WP 6.2: Critical risks, deviations from Annex I, contingency plans (1)</vt:lpstr>
      <vt:lpstr>WP 6.2: Critical risks, deviations from Annex I, contingency plans (2)</vt:lpstr>
      <vt:lpstr>WP 6.2: Critical risks, deviations from Annex I, contingency plans (3)</vt:lpstr>
      <vt:lpstr>WP 6.2: Critical risks, deviations from Annex I, contingency plans (4)</vt:lpstr>
      <vt:lpstr>WP 6.2: Deliverables and milestones (1)</vt:lpstr>
      <vt:lpstr>WP 6.2: Deliverables and milestones (2)</vt:lpstr>
      <vt:lpstr>WP 6.2: Deliverables and milestones (3)</vt:lpstr>
      <vt:lpstr>WP 6.2: Deliverables and milestones (4)</vt:lpstr>
      <vt:lpstr>WP 6.2: Deliverables and milestones (5)</vt:lpstr>
      <vt:lpstr>WP 6.2: Deliverables and milestones (6)</vt:lpstr>
      <vt:lpstr>WP 6.2: Deliverables and milestones (5)</vt:lpstr>
      <vt:lpstr>WP 6.2: Outlook and perspectives</vt:lpstr>
      <vt:lpstr>ET-PP (WP6.2) 2nd review meeting (RP2)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Paolo Chiggiato</dc:creator>
  <cp:lastModifiedBy>Paolo Chiggiato</cp:lastModifiedBy>
  <cp:revision>13</cp:revision>
  <dcterms:modified xsi:type="dcterms:W3CDTF">2025-05-12T17:35:05Z</dcterms:modified>
</cp:coreProperties>
</file>