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360" r:id="rId5"/>
    <p:sldId id="976" r:id="rId6"/>
    <p:sldId id="975" r:id="rId7"/>
    <p:sldId id="977" r:id="rId8"/>
    <p:sldId id="978" r:id="rId9"/>
    <p:sldId id="979" r:id="rId10"/>
    <p:sldId id="980" r:id="rId11"/>
    <p:sldId id="974" r:id="rId12"/>
  </p:sldIdLst>
  <p:sldSz cx="12192000" cy="6858000"/>
  <p:notesSz cx="68580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BB15BF"/>
    <a:srgbClr val="953B84"/>
    <a:srgbClr val="D196D6"/>
    <a:srgbClr val="E1B5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46" autoAdjust="0"/>
    <p:restoredTop sz="84853" autoAdjust="0"/>
  </p:normalViewPr>
  <p:slideViewPr>
    <p:cSldViewPr>
      <p:cViewPr varScale="1">
        <p:scale>
          <a:sx n="95" d="100"/>
          <a:sy n="95" d="100"/>
        </p:scale>
        <p:origin x="200" y="80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84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2073B-E005-47A8-8348-CFEC9976B1EB}" type="datetimeFigureOut">
              <a:rPr lang="en-GB" smtClean="0"/>
              <a:t>09/05/2025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98D28-F0CC-42AE-8E4B-3DC6358FF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0747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A98F2-C534-4BB0-9B7D-3D1E742F79EB}" type="datetimeFigureOut">
              <a:rPr lang="x-none" smtClean="0"/>
              <a:t>5/9/25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3A0E81-F56B-4286-A265-814A2487383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34838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A0E81-F56B-4286-A265-814A24873831}" type="slidenum">
              <a:rPr lang="x-none" smtClean="0"/>
              <a:t>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92733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Relationship Id="rId9" Type="http://schemas.microsoft.com/office/2007/relationships/hdphoto" Target="../media/hdphoto3.wdp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microsoft.com/office/2007/relationships/hdphoto" Target="../media/hdphoto4.wdp"/><Relationship Id="rId7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Front">
    <p:bg>
      <p:bgPr>
        <a:blipFill dpi="0"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 r="-2000" b="-4000"/>
          </a:stretch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9D88412D-53F3-417A-A73A-DCFFFE6FBA6B}"/>
              </a:ext>
            </a:extLst>
          </p:cNvPr>
          <p:cNvSpPr/>
          <p:nvPr userDrawn="1"/>
        </p:nvSpPr>
        <p:spPr bwMode="auto">
          <a:xfrm rot="5400000">
            <a:off x="2133599" y="-2133600"/>
            <a:ext cx="6858002" cy="11125203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609601" y="1623668"/>
            <a:ext cx="6400800" cy="890932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chemeClr val="accent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838201" y="2743312"/>
            <a:ext cx="4876800" cy="5670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400" b="0" i="0">
                <a:solidFill>
                  <a:srgbClr val="4D4D4D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D8D6D1F3-C0FF-BD64-2BF2-86FF2457807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2222" l="9879" r="89919">
                        <a14:foregroundMark x1="48387" y1="10222" x2="48387" y2="10222"/>
                        <a14:foregroundMark x1="50000" y1="92222" x2="50000" y2="92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6534" y="152400"/>
            <a:ext cx="1621666" cy="147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EA089D1-2EAC-2C4C-A396-78AC683FEB9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auto">
          <a:xfrm>
            <a:off x="143276" y="5486400"/>
            <a:ext cx="543771" cy="543771"/>
          </a:xfrm>
          <a:prstGeom prst="rect">
            <a:avLst/>
          </a:prstGeom>
        </p:spPr>
      </p:pic>
      <p:pic>
        <p:nvPicPr>
          <p:cNvPr id="16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07D1C97F-38A6-2C49-B67D-FAE05B15B04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/>
        </p:blipFill>
        <p:spPr bwMode="auto">
          <a:xfrm>
            <a:off x="830325" y="5476029"/>
            <a:ext cx="577904" cy="543771"/>
          </a:xfrm>
          <a:prstGeom prst="rect">
            <a:avLst/>
          </a:prstGeom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B88D04F4-3A32-8229-EDC6-8B6ABFA69CD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614512"/>
            <a:ext cx="1264953" cy="56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406A2-3BAB-BE2F-2501-EFCD7C658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F0C1DE0-DFE1-82B7-349E-D3D7DE4DAF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6324600"/>
            <a:ext cx="506144" cy="45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E2EEBC8-64B0-B5A1-90BF-E61686CFF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S. Cavanaugh | </a:t>
            </a:r>
            <a:fld id="{E4AF20DD-351D-FA44-B1E0-48044E95CD80}" type="datetime4">
              <a:rPr lang="en-US" smtClean="0"/>
              <a:pPr>
                <a:defRPr/>
              </a:pPr>
              <a:t>May 9, 2025</a:t>
            </a:fld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B23B375-7837-1FD5-7772-3E6EAB0F6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67199" y="6356351"/>
            <a:ext cx="634203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GB" noProof="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3189E84-E875-A562-A876-DDECC5E7D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84700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335360" y="838200"/>
            <a:ext cx="11243380" cy="522922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</a:lstStyle>
          <a:p>
            <a:pPr lvl="0">
              <a:defRPr/>
            </a:pPr>
            <a:r>
              <a:rPr dirty="0"/>
              <a:t>Slide text first level</a:t>
            </a:r>
          </a:p>
          <a:p>
            <a:pPr lvl="1">
              <a:defRPr/>
            </a:pPr>
            <a:r>
              <a:rPr dirty="0"/>
              <a:t>Slide text second level</a:t>
            </a:r>
          </a:p>
          <a:p>
            <a:pPr lvl="2">
              <a:defRPr/>
            </a:pPr>
            <a:r>
              <a:rPr dirty="0"/>
              <a:t>Slide text third level</a:t>
            </a:r>
          </a:p>
          <a:p>
            <a:pPr lvl="3">
              <a:defRPr/>
            </a:pPr>
            <a:r>
              <a:rPr dirty="0"/>
              <a:t>Slide text 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>
          <a:xfrm>
            <a:off x="1592870" y="6356351"/>
            <a:ext cx="2598130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S. Cavanaugh |</a:t>
            </a:r>
            <a:fld id="{B0290AFC-30FD-E345-AB34-DE932BAA04AD}" type="datetime4">
              <a:rPr lang="en-US" smtClean="0"/>
              <a:pPr>
                <a:defRPr/>
              </a:pPr>
              <a:t>May 9, 2025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>
          <a:xfrm>
            <a:off x="4190999" y="6356351"/>
            <a:ext cx="641823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GB" noProof="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1592870" y="6356351"/>
            <a:ext cx="259813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S. </a:t>
            </a:r>
            <a:r>
              <a:rPr lang="fr-FR" dirty="0" err="1"/>
              <a:t>Cavanaugh</a:t>
            </a:r>
            <a:r>
              <a:rPr lang="fr-FR" dirty="0"/>
              <a:t> | </a:t>
            </a:r>
            <a:fld id="{538BC237-4BD2-7948-96CF-7DF0A7FB7AB4}" type="datetime4">
              <a:rPr lang="en-US" smtClean="0"/>
              <a:pPr>
                <a:defRPr/>
              </a:pPr>
              <a:t>May 9, 2025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4190999" y="6356351"/>
            <a:ext cx="641823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</a:lstStyle>
          <a:p>
            <a:pPr lvl="0">
              <a:defRPr/>
            </a:pPr>
            <a:r>
              <a:rPr dirty="0"/>
              <a:t>Slide text first level</a:t>
            </a:r>
          </a:p>
          <a:p>
            <a:pPr lvl="1">
              <a:defRPr/>
            </a:pPr>
            <a:r>
              <a:rPr dirty="0"/>
              <a:t>Slide text second level</a:t>
            </a:r>
          </a:p>
          <a:p>
            <a:pPr lvl="2">
              <a:defRPr/>
            </a:pPr>
            <a:r>
              <a:rPr dirty="0"/>
              <a:t>Slide text third level</a:t>
            </a:r>
          </a:p>
          <a:p>
            <a:pPr lvl="3">
              <a:defRPr/>
            </a:pPr>
            <a:r>
              <a:rPr dirty="0"/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</a:lstStyle>
          <a:p>
            <a:pPr lvl="0">
              <a:defRPr/>
            </a:pPr>
            <a:r>
              <a:rPr dirty="0"/>
              <a:t>Slide text first level</a:t>
            </a:r>
          </a:p>
          <a:p>
            <a:pPr lvl="1">
              <a:defRPr/>
            </a:pPr>
            <a:r>
              <a:rPr dirty="0"/>
              <a:t>Slide text second level</a:t>
            </a:r>
          </a:p>
          <a:p>
            <a:pPr lvl="2">
              <a:defRPr/>
            </a:pPr>
            <a:r>
              <a:rPr dirty="0"/>
              <a:t>Slide text third level</a:t>
            </a:r>
          </a:p>
          <a:p>
            <a:pPr lvl="3">
              <a:defRPr/>
            </a:pPr>
            <a:r>
              <a:rPr dirty="0"/>
              <a:t>Slide text fourth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bg>
      <p:bgPr>
        <a:blipFill dpi="0"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/>
          <a:stretch>
            <a:fillRect l="-3000" r="-3000" b="-6000"/>
          </a:stretch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Right Triangle 2">
            <a:extLst>
              <a:ext uri="{FF2B5EF4-FFF2-40B4-BE49-F238E27FC236}">
                <a16:creationId xmlns:a16="http://schemas.microsoft.com/office/drawing/2014/main" id="{A9B3BA9F-BE3B-0049-982C-BA7C0158A83F}"/>
              </a:ext>
            </a:extLst>
          </p:cNvPr>
          <p:cNvSpPr/>
          <p:nvPr userDrawn="1"/>
        </p:nvSpPr>
        <p:spPr bwMode="auto">
          <a:xfrm rot="10800000">
            <a:off x="0" y="0"/>
            <a:ext cx="12192000" cy="15240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BE712BC5-FA49-F34C-BDC5-3C415B931E3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11125200" y="76200"/>
            <a:ext cx="985144" cy="9269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710282-3970-6443-B712-66AC751FDFC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10359642" y="76200"/>
            <a:ext cx="689358" cy="689358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0F4FAF98-885B-F319-243C-11C7A8997C5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795" y="72642"/>
            <a:ext cx="1459805" cy="821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7FAF7ACC-1B80-671E-D56F-C0D7AD3D1A8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2000" l="9879" r="89919">
                        <a14:foregroundMark x1="47581" y1="10667" x2="47581" y2="10667"/>
                        <a14:foregroundMark x1="48589" y1="10444" x2="48589" y2="10444"/>
                        <a14:foregroundMark x1="50806" y1="92000" x2="50806" y2="92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2600" y="1"/>
            <a:ext cx="985144" cy="89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1592870" y="6356351"/>
            <a:ext cx="26743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 dirty="0"/>
              <a:t>S. Cavanaugh | </a:t>
            </a:r>
            <a:fld id="{E17EEE34-226E-7B4B-86A2-D4F2897639D5}" type="datetime4">
              <a:rPr lang="en-US" smtClean="0"/>
              <a:pPr>
                <a:defRPr/>
              </a:pPr>
              <a:t>May 9, 2025</a:t>
            </a:fld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335360" y="835292"/>
            <a:ext cx="11243379" cy="528928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 dirty="0"/>
              <a:t>Slide text first level</a:t>
            </a:r>
          </a:p>
          <a:p>
            <a:pPr lvl="1">
              <a:defRPr/>
            </a:pPr>
            <a:r>
              <a:rPr lang="en-GB" noProof="0" dirty="0"/>
              <a:t>Slide text second level</a:t>
            </a:r>
          </a:p>
          <a:p>
            <a:pPr lvl="2">
              <a:defRPr/>
            </a:pPr>
            <a:r>
              <a:rPr lang="en-GB" noProof="0" dirty="0"/>
              <a:t>Slide text third level</a:t>
            </a:r>
          </a:p>
          <a:p>
            <a:pPr lvl="3">
              <a:defRPr/>
            </a:pPr>
            <a:r>
              <a:rPr lang="en-GB" noProof="0" dirty="0"/>
              <a:t>Slide text fourth level</a:t>
            </a:r>
          </a:p>
          <a:p>
            <a:pPr lvl="4">
              <a:defRPr/>
            </a:pPr>
            <a:r>
              <a:rPr lang="en-GB" noProof="0" dirty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335360" y="142435"/>
            <a:ext cx="10969139" cy="45920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pPr>
              <a:defRPr/>
            </a:pPr>
            <a:r>
              <a:rPr lang="en-GB" noProof="0" dirty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335360" y="692696"/>
            <a:ext cx="11257171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B2F2EFC7-F9DC-A948-89DD-2957C84B4BE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auto">
          <a:xfrm>
            <a:off x="623392" y="6381328"/>
            <a:ext cx="423482" cy="416651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3B4E956D-396A-DC07-6659-D4BF4E1E002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6324600"/>
            <a:ext cx="506144" cy="45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1A27048-F247-377C-6B23-25517F43BB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67200" y="6356350"/>
            <a:ext cx="63319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1" r:id="rId3"/>
    <p:sldLayoutId id="2147483652" r:id="rId4"/>
    <p:sldLayoutId id="2147483654" r:id="rId5"/>
  </p:sldLayoutIdLst>
  <p:hf hdr="0" ftr="0"/>
  <p:txStyles>
    <p:titleStyle>
      <a:lvl1pPr algn="l" eaLnBrk="1" hangingPunct="1">
        <a:spcBef>
          <a:spcPts val="0"/>
        </a:spcBef>
        <a:buNone/>
        <a:defRPr sz="3200" b="0" i="0">
          <a:solidFill>
            <a:schemeClr val="accent1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eaLnBrk="1" hangingPunct="1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 eaLnBrk="1" hangingPunct="1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 eaLnBrk="1" hangingPunct="1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 eaLnBrk="1" hangingPunct="1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 eaLnBrk="1" hangingPunct="1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 eaLnBrk="1" hangingPunct="1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eaLnBrk="1" hangingPunct="1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eaLnBrk="1" hangingPunct="1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eaLnBrk="1" hangingPunct="1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1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09600" y="1291156"/>
            <a:ext cx="7450667" cy="994844"/>
          </a:xfrm>
        </p:spPr>
        <p:txBody>
          <a:bodyPr anchor="ctr">
            <a:normAutofit fontScale="90000"/>
          </a:bodyPr>
          <a:lstStyle/>
          <a:p>
            <a:pPr>
              <a:lnSpc>
                <a:spcPct val="150000"/>
              </a:lnSpc>
              <a:defRPr/>
            </a:pPr>
            <a:r>
              <a:rPr lang="en-US" dirty="0"/>
              <a:t>Gamma Factory Updates</a:t>
            </a:r>
            <a:br>
              <a:rPr lang="en-US" dirty="0"/>
            </a:br>
            <a:r>
              <a:rPr lang="en-US" sz="3600" dirty="0"/>
              <a:t>May 13</a:t>
            </a:r>
            <a:r>
              <a:rPr lang="en-US" sz="3600" baseline="30000" dirty="0"/>
              <a:t>th</a:t>
            </a:r>
            <a:r>
              <a:rPr lang="en-US" sz="3600" dirty="0"/>
              <a:t> </a:t>
            </a:r>
            <a:endParaRPr lang="en-GB" sz="3600" i="1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667000"/>
            <a:ext cx="7450667" cy="4570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Shelby Cavanaugh</a:t>
            </a:r>
          </a:p>
        </p:txBody>
      </p:sp>
    </p:spTree>
    <p:extLst>
      <p:ext uri="{BB962C8B-B14F-4D97-AF65-F5344CB8AC3E}">
        <p14:creationId xmlns:p14="http://schemas.microsoft.com/office/powerpoint/2010/main" val="2499819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CE91BF-D245-B5D9-B762-DB89B6F0B9C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200000"/>
              </a:lnSpc>
            </a:pPr>
            <a:r>
              <a:rPr lang="en-US" dirty="0"/>
              <a:t>New mirrors arrived</a:t>
            </a:r>
          </a:p>
          <a:p>
            <a:pPr>
              <a:lnSpc>
                <a:spcPct val="200000"/>
              </a:lnSpc>
            </a:pPr>
            <a:r>
              <a:rPr lang="en-US" dirty="0"/>
              <a:t>Did some calculations and reading in the down time</a:t>
            </a:r>
          </a:p>
          <a:p>
            <a:pPr>
              <a:lnSpc>
                <a:spcPct val="200000"/>
              </a:lnSpc>
            </a:pPr>
            <a:r>
              <a:rPr lang="en-US" dirty="0"/>
              <a:t>Moved all my stuff to LARIS on Monday</a:t>
            </a:r>
          </a:p>
          <a:p>
            <a:pPr>
              <a:lnSpc>
                <a:spcPct val="200000"/>
              </a:lnSpc>
            </a:pPr>
            <a:r>
              <a:rPr lang="en-US" dirty="0"/>
              <a:t>Getting familiar with Raspberry Pi 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Going to integrate into my set up for piezo control and recording data</a:t>
            </a:r>
          </a:p>
          <a:p>
            <a:pPr>
              <a:lnSpc>
                <a:spcPct val="200000"/>
              </a:lnSpc>
            </a:pPr>
            <a:r>
              <a:rPr lang="en-US" dirty="0"/>
              <a:t>Set up the new lab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Replaced the Mirrors</a:t>
            </a:r>
          </a:p>
          <a:p>
            <a:pPr>
              <a:lnSpc>
                <a:spcPct val="200000"/>
              </a:lnSpc>
            </a:pPr>
            <a:r>
              <a:rPr lang="en-US" dirty="0"/>
              <a:t>Lots of alignment work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15F33D-2551-2EB5-8A93-163FA0203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9BBE9B-5997-836B-878E-C44033EA8EC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S. Cavanaugh |</a:t>
            </a:r>
            <a:r>
              <a:rPr lang="en-US" dirty="0"/>
              <a:t>May 13,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C92499-4983-3B89-53D5-2B4E825379F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2</a:t>
            </a:fld>
            <a:endParaRPr lang="en-GB" noProof="0"/>
          </a:p>
        </p:txBody>
      </p:sp>
      <p:pic>
        <p:nvPicPr>
          <p:cNvPr id="7" name="Picture 6" descr="A metal object with a round center&#10;&#10;AI-generated content may be incorrect.">
            <a:extLst>
              <a:ext uri="{FF2B5EF4-FFF2-40B4-BE49-F238E27FC236}">
                <a16:creationId xmlns:a16="http://schemas.microsoft.com/office/drawing/2014/main" id="{BCD1F593-4C21-F4C8-EAC8-94A504A67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033612" y="4297613"/>
            <a:ext cx="1462502" cy="1096877"/>
          </a:xfrm>
          <a:prstGeom prst="rect">
            <a:avLst/>
          </a:prstGeom>
        </p:spPr>
      </p:pic>
      <p:pic>
        <p:nvPicPr>
          <p:cNvPr id="9" name="Picture 8" descr="A room with a large metal structure with wires and a television&#10;&#10;AI-generated content may be incorrect.">
            <a:extLst>
              <a:ext uri="{FF2B5EF4-FFF2-40B4-BE49-F238E27FC236}">
                <a16:creationId xmlns:a16="http://schemas.microsoft.com/office/drawing/2014/main" id="{E4D90D6D-071D-5D16-A597-120E4551C8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738099" y="1848545"/>
            <a:ext cx="4425162" cy="331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574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3CC8B8-39C0-DA11-89BA-A8E90FACC9E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5360" y="838200"/>
            <a:ext cx="5532040" cy="5229226"/>
          </a:xfrm>
        </p:spPr>
        <p:txBody>
          <a:bodyPr>
            <a:normAutofit/>
          </a:bodyPr>
          <a:lstStyle/>
          <a:p>
            <a:r>
              <a:rPr lang="en-US" sz="2000" dirty="0"/>
              <a:t>Given enough time allows</a:t>
            </a:r>
          </a:p>
          <a:p>
            <a:r>
              <a:rPr lang="en-US" sz="2000" dirty="0"/>
              <a:t>Going to use to control the </a:t>
            </a:r>
            <a:r>
              <a:rPr lang="en-US" sz="2000" dirty="0" err="1"/>
              <a:t>Piezos</a:t>
            </a:r>
            <a:endParaRPr lang="en-US" sz="2000" dirty="0"/>
          </a:p>
          <a:p>
            <a:pPr lvl="1"/>
            <a:r>
              <a:rPr lang="en-US" sz="1600" dirty="0"/>
              <a:t>Possibly also attach the output of the photodiode </a:t>
            </a:r>
          </a:p>
          <a:p>
            <a:pPr lvl="2"/>
            <a:r>
              <a:rPr lang="en-US" sz="1400" dirty="0"/>
              <a:t>Would remove the need for the oscilloscope </a:t>
            </a:r>
          </a:p>
          <a:p>
            <a:r>
              <a:rPr lang="en-US" sz="2000" dirty="0"/>
              <a:t>This would automate everything to one location and make it easier to quickly adjust and take measurements</a:t>
            </a:r>
          </a:p>
          <a:p>
            <a:pPr lvl="1"/>
            <a:r>
              <a:rPr lang="en-US" sz="1400" dirty="0"/>
              <a:t>Not the most important focus as of right now</a:t>
            </a:r>
          </a:p>
          <a:p>
            <a:pPr lvl="1"/>
            <a:r>
              <a:rPr lang="en-US" sz="1400" dirty="0"/>
              <a:t>Can do the same things with an oscilloscope and direct BNC connection to a signal generator</a:t>
            </a:r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C1D076-3BDA-0AB2-AEFE-FC98409BD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Raspberry Pi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544C24-5ADD-DA34-869E-108FB9C100C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516670" y="6356351"/>
            <a:ext cx="2598130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S. Cavanaugh |</a:t>
            </a:r>
            <a:r>
              <a:rPr lang="en-US" dirty="0"/>
              <a:t>May 13,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26194B-D695-CCC1-D216-69607B615C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3</a:t>
            </a:fld>
            <a:endParaRPr lang="en-GB" noProof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96D1B94-C3C9-A434-B312-8E7395702D83}"/>
              </a:ext>
            </a:extLst>
          </p:cNvPr>
          <p:cNvSpPr txBox="1">
            <a:spLocks/>
          </p:cNvSpPr>
          <p:nvPr/>
        </p:nvSpPr>
        <p:spPr bwMode="auto">
          <a:xfrm>
            <a:off x="6248400" y="866774"/>
            <a:ext cx="5532040" cy="5229226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25425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eaLnBrk="1" hangingPunct="1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eaLnBrk="1" hangingPunct="1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GPIO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DAC (MCP4725)</a:t>
            </a:r>
          </a:p>
          <a:p>
            <a:pPr lvl="1"/>
            <a:r>
              <a:rPr lang="en-US" dirty="0"/>
              <a:t>Creates precise voltage levels or dynamic analog wave forms</a:t>
            </a:r>
          </a:p>
          <a:p>
            <a:pPr lvl="1"/>
            <a:r>
              <a:rPr lang="en-US" dirty="0"/>
              <a:t>VCC to 5V </a:t>
            </a:r>
          </a:p>
          <a:p>
            <a:pPr lvl="1"/>
            <a:r>
              <a:rPr lang="en-US" dirty="0"/>
              <a:t>GND to GND</a:t>
            </a:r>
          </a:p>
          <a:p>
            <a:pPr lvl="1"/>
            <a:r>
              <a:rPr lang="en-US" dirty="0"/>
              <a:t>I2C Communication </a:t>
            </a:r>
          </a:p>
          <a:p>
            <a:pPr lvl="2"/>
            <a:r>
              <a:rPr lang="en-US" dirty="0"/>
              <a:t>SDA to SDA (data)</a:t>
            </a:r>
          </a:p>
          <a:p>
            <a:pPr lvl="2"/>
            <a:r>
              <a:rPr lang="en-US" dirty="0"/>
              <a:t>SCL to SCL (clock)</a:t>
            </a:r>
          </a:p>
          <a:p>
            <a:pPr lvl="2"/>
            <a:r>
              <a:rPr lang="en-US" dirty="0"/>
              <a:t>Output to Op-amp(+)</a:t>
            </a:r>
          </a:p>
          <a:p>
            <a:pPr lvl="3"/>
            <a:r>
              <a:rPr lang="en-US" dirty="0"/>
              <a:t>R1 to GND</a:t>
            </a:r>
          </a:p>
          <a:p>
            <a:pPr lvl="3"/>
            <a:r>
              <a:rPr lang="en-US" dirty="0"/>
              <a:t>R2 to Output to BNC</a:t>
            </a:r>
          </a:p>
          <a:p>
            <a:pPr lvl="4"/>
            <a:r>
              <a:rPr lang="en-US" dirty="0"/>
              <a:t>BNC is the input of the Piezo Amplifier</a:t>
            </a:r>
          </a:p>
          <a:p>
            <a:pPr lvl="4"/>
            <a:r>
              <a:rPr lang="en-US" dirty="0"/>
              <a:t>Op-amp optionally used to scale the DAC 0-5V to the piezo controller voltage range so 0-10V</a:t>
            </a:r>
          </a:p>
          <a:p>
            <a:r>
              <a:rPr lang="en-US" dirty="0"/>
              <a:t>Photodiode Connection</a:t>
            </a:r>
          </a:p>
          <a:p>
            <a:pPr lvl="1"/>
            <a:r>
              <a:rPr lang="en-US" dirty="0"/>
              <a:t>Photodiode current output to Transimpedance amplifier </a:t>
            </a:r>
          </a:p>
          <a:p>
            <a:pPr lvl="2"/>
            <a:r>
              <a:rPr lang="en-US" dirty="0"/>
              <a:t>Converts current to voltage</a:t>
            </a:r>
          </a:p>
          <a:p>
            <a:pPr lvl="1"/>
            <a:r>
              <a:rPr lang="en-US" dirty="0"/>
              <a:t>TIA to ADC</a:t>
            </a:r>
          </a:p>
        </p:txBody>
      </p:sp>
      <p:pic>
        <p:nvPicPr>
          <p:cNvPr id="8" name="Picture 7" descr="A green circuit board with many small chips&#10;&#10;AI-generated content may be incorrect.">
            <a:extLst>
              <a:ext uri="{FF2B5EF4-FFF2-40B4-BE49-F238E27FC236}">
                <a16:creationId xmlns:a16="http://schemas.microsoft.com/office/drawing/2014/main" id="{82D37D93-C246-37C6-9337-0DBF970C0CE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4125" t="21011" r="21957" b="16254"/>
          <a:stretch/>
        </p:blipFill>
        <p:spPr>
          <a:xfrm rot="16200000">
            <a:off x="52310" y="4748292"/>
            <a:ext cx="1571781" cy="1371600"/>
          </a:xfrm>
          <a:prstGeom prst="rect">
            <a:avLst/>
          </a:prstGeom>
        </p:spPr>
      </p:pic>
      <p:pic>
        <p:nvPicPr>
          <p:cNvPr id="12" name="Picture 11" descr="A computer chip with a cable&#10;&#10;AI-generated content may be incorrect.">
            <a:extLst>
              <a:ext uri="{FF2B5EF4-FFF2-40B4-BE49-F238E27FC236}">
                <a16:creationId xmlns:a16="http://schemas.microsoft.com/office/drawing/2014/main" id="{BB5D271A-E418-51FC-6DA9-D67BE8E1706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416" t="33093" r="3405" b="26076"/>
          <a:stretch/>
        </p:blipFill>
        <p:spPr>
          <a:xfrm>
            <a:off x="1568527" y="4648200"/>
            <a:ext cx="4679873" cy="157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136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8E3DB26-67A6-E01A-79B0-2CA98627392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Current major issue</a:t>
            </a:r>
          </a:p>
          <a:p>
            <a:pPr lvl="1"/>
            <a:r>
              <a:rPr lang="en-US" dirty="0"/>
              <a:t>More difficult than it should be indicating something is going wrong </a:t>
            </a:r>
          </a:p>
          <a:p>
            <a:pPr lvl="1"/>
            <a:r>
              <a:rPr lang="en-US" dirty="0"/>
              <a:t>Possibly something not being compensated for</a:t>
            </a:r>
          </a:p>
          <a:p>
            <a:r>
              <a:rPr lang="en-US" dirty="0"/>
              <a:t>Addressing the issues with alignment </a:t>
            </a:r>
          </a:p>
          <a:p>
            <a:pPr lvl="2"/>
            <a:r>
              <a:rPr lang="en-US" dirty="0"/>
              <a:t>Spot size</a:t>
            </a:r>
          </a:p>
          <a:p>
            <a:pPr lvl="3"/>
            <a:r>
              <a:rPr lang="en-US" dirty="0"/>
              <a:t>Issue may be caused from the increasing divergence of flat mirrors</a:t>
            </a:r>
          </a:p>
          <a:p>
            <a:pPr lvl="3"/>
            <a:r>
              <a:rPr lang="en-US" dirty="0"/>
              <a:t>Flat mirrors give a large spot size (w0) but allow for scanning</a:t>
            </a:r>
          </a:p>
          <a:p>
            <a:pPr lvl="3"/>
            <a:r>
              <a:rPr lang="en-US" dirty="0"/>
              <a:t>Can mean that our expanded beam might not meet requirements for saturation making it harder to align</a:t>
            </a:r>
          </a:p>
          <a:p>
            <a:pPr lvl="3"/>
            <a:r>
              <a:rPr lang="en-US" dirty="0"/>
              <a:t>We want to reduce beam divergence by increasing beam diameter</a:t>
            </a:r>
          </a:p>
          <a:p>
            <a:r>
              <a:rPr lang="en-US" dirty="0"/>
              <a:t>Calculate round trips needed for close to equal transmission out of cavity</a:t>
            </a:r>
          </a:p>
          <a:p>
            <a:pPr lvl="1"/>
            <a:r>
              <a:rPr lang="en-US" dirty="0"/>
              <a:t>Easy indication that the cavity is in resonance</a:t>
            </a:r>
          </a:p>
          <a:p>
            <a:pPr lvl="1"/>
            <a:r>
              <a:rPr lang="en-US" dirty="0"/>
              <a:t>Meaning the cavity has hit saturation and can’t transmit more power than was input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EF347D-9639-EA83-AE0F-4509EEC13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Alignment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BD82BD-6710-7E4B-BBE8-719A9F8A833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S. Cavanaugh |</a:t>
            </a:r>
            <a:r>
              <a:rPr lang="en-US" dirty="0"/>
              <a:t>May 13,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FE66DB-0AE8-0548-991A-EA0E151AD6B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4</a:t>
            </a:fld>
            <a:endParaRPr lang="en-GB" noProof="0"/>
          </a:p>
        </p:txBody>
      </p:sp>
      <p:pic>
        <p:nvPicPr>
          <p:cNvPr id="11" name="Picture 10" descr="A drawing of a couple of objects&#10;&#10;AI-generated content may be incorrect.">
            <a:extLst>
              <a:ext uri="{FF2B5EF4-FFF2-40B4-BE49-F238E27FC236}">
                <a16:creationId xmlns:a16="http://schemas.microsoft.com/office/drawing/2014/main" id="{097F221D-6E77-6366-23E3-C5BEC0B3B7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2406" y="1464864"/>
            <a:ext cx="1926826" cy="166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891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8EFF9F0F-C2FB-4971-5906-4287DE22C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42435"/>
            <a:ext cx="10969139" cy="459203"/>
          </a:xfrm>
        </p:spPr>
        <p:txBody>
          <a:bodyPr/>
          <a:lstStyle/>
          <a:p>
            <a:r>
              <a:rPr lang="en-US" dirty="0"/>
              <a:t>Calculations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894425-5567-5634-1916-E9AED61426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92870" y="6356351"/>
            <a:ext cx="259813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S. Cavanaugh |</a:t>
            </a:r>
            <a:fld id="{B0290AFC-30FD-E345-AB34-DE932BAA04AD}" type="datetime4">
              <a:rPr lang="en-US" smtClean="0"/>
              <a:pPr>
                <a:spcAft>
                  <a:spcPts val="600"/>
                </a:spcAft>
                <a:defRPr/>
              </a:pPr>
              <a:t>May 13, 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57DA64-FC53-5E36-BD22-CBA925AF7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9232" y="6356351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8D6C380F-326D-3C40-9EE7-7FBAB0953422}" type="slidenum">
              <a:rPr lang="en-GB" noProof="0" smtClean="0"/>
              <a:pPr>
                <a:spcAft>
                  <a:spcPts val="600"/>
                </a:spcAft>
                <a:defRPr/>
              </a:pPr>
              <a:t>5</a:t>
            </a:fld>
            <a:endParaRPr lang="en-GB" noProof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53295E08-1D54-7B11-DBD3-1E0A52823E8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228600" y="849168"/>
            <a:ext cx="6332500" cy="1208232"/>
          </a:xfrm>
        </p:spPr>
        <p:txBody>
          <a:bodyPr/>
          <a:lstStyle/>
          <a:p>
            <a:r>
              <a:rPr lang="en-US" dirty="0"/>
              <a:t>First need to find the number of round trips needed to reach the maximized transmission.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 descr="A mathematical equation with numbers and symbols&#10;&#10;AI-generated content may be incorrect.">
            <a:extLst>
              <a:ext uri="{FF2B5EF4-FFF2-40B4-BE49-F238E27FC236}">
                <a16:creationId xmlns:a16="http://schemas.microsoft.com/office/drawing/2014/main" id="{2DC81B6D-4B08-3EEE-128C-F0FAAFA634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7431" y="3217028"/>
            <a:ext cx="2298700" cy="1117600"/>
          </a:xfrm>
          <a:prstGeom prst="rect">
            <a:avLst/>
          </a:prstGeom>
        </p:spPr>
      </p:pic>
      <p:pic>
        <p:nvPicPr>
          <p:cNvPr id="19" name="Picture 18" descr="A close-up of a number&#10;&#10;AI-generated content may be incorrect.">
            <a:extLst>
              <a:ext uri="{FF2B5EF4-FFF2-40B4-BE49-F238E27FC236}">
                <a16:creationId xmlns:a16="http://schemas.microsoft.com/office/drawing/2014/main" id="{9CE42A72-9963-4EBE-C22F-CABE8B8580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97" y="2836344"/>
            <a:ext cx="3086100" cy="495300"/>
          </a:xfrm>
          <a:prstGeom prst="rect">
            <a:avLst/>
          </a:prstGeom>
        </p:spPr>
      </p:pic>
      <p:pic>
        <p:nvPicPr>
          <p:cNvPr id="21" name="Picture 20" descr="A square root formula with black text&#10;&#10;AI-generated content may be incorrect.">
            <a:extLst>
              <a:ext uri="{FF2B5EF4-FFF2-40B4-BE49-F238E27FC236}">
                <a16:creationId xmlns:a16="http://schemas.microsoft.com/office/drawing/2014/main" id="{AE44BE55-B24F-3138-22C2-32796B53FA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9581" y="2056754"/>
            <a:ext cx="914400" cy="44450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967A59A8-3DB9-B868-0615-DCCC858E5B57}"/>
              </a:ext>
            </a:extLst>
          </p:cNvPr>
          <p:cNvSpPr txBox="1"/>
          <p:nvPr/>
        </p:nvSpPr>
        <p:spPr>
          <a:xfrm>
            <a:off x="2955780" y="1823506"/>
            <a:ext cx="16764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 = 1.5x10^-3 W</a:t>
            </a:r>
          </a:p>
        </p:txBody>
      </p:sp>
      <p:pic>
        <p:nvPicPr>
          <p:cNvPr id="31" name="Picture 30" descr="A mathematical equation with numbers and symbols&#10;&#10;AI-generated content may be incorrect.">
            <a:extLst>
              <a:ext uri="{FF2B5EF4-FFF2-40B4-BE49-F238E27FC236}">
                <a16:creationId xmlns:a16="http://schemas.microsoft.com/office/drawing/2014/main" id="{B503D029-43F7-2976-A78E-EA284D5D027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8491" b="40698"/>
          <a:stretch/>
        </p:blipFill>
        <p:spPr>
          <a:xfrm>
            <a:off x="2362200" y="2386542"/>
            <a:ext cx="2242984" cy="406697"/>
          </a:xfrm>
          <a:prstGeom prst="rect">
            <a:avLst/>
          </a:prstGeom>
        </p:spPr>
      </p:pic>
      <p:pic>
        <p:nvPicPr>
          <p:cNvPr id="32" name="Picture 31" descr="A diagram of a graph&#10;&#10;AI-generated content may be incorrect.">
            <a:extLst>
              <a:ext uri="{FF2B5EF4-FFF2-40B4-BE49-F238E27FC236}">
                <a16:creationId xmlns:a16="http://schemas.microsoft.com/office/drawing/2014/main" id="{C8E4CED2-BC55-60DD-2AF4-9AE47616D4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514" y="4334627"/>
            <a:ext cx="3086100" cy="1086213"/>
          </a:xfrm>
          <a:prstGeom prst="rect">
            <a:avLst/>
          </a:prstGeom>
        </p:spPr>
      </p:pic>
      <p:pic>
        <p:nvPicPr>
          <p:cNvPr id="34" name="Picture 33" descr="A diagram of a graph&#10;&#10;AI-generated content may be incorrect.">
            <a:extLst>
              <a:ext uri="{FF2B5EF4-FFF2-40B4-BE49-F238E27FC236}">
                <a16:creationId xmlns:a16="http://schemas.microsoft.com/office/drawing/2014/main" id="{BB71A1DE-B6A8-870F-5E74-CC9F5B7474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62400" y="4267200"/>
            <a:ext cx="2871469" cy="1174193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DE2A705E-1889-2153-636C-839D4D469234}"/>
              </a:ext>
            </a:extLst>
          </p:cNvPr>
          <p:cNvSpPr txBox="1"/>
          <p:nvPr/>
        </p:nvSpPr>
        <p:spPr>
          <a:xfrm>
            <a:off x="228600" y="5420840"/>
            <a:ext cx="116268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Each round trip adds in phase to the small transmitted wave of the first mirror. When the wave hits the second mirror a small amount is also transmitted through. Saturation is reached with this amount out cannot be any larger due to the amount of power in. </a:t>
            </a:r>
          </a:p>
        </p:txBody>
      </p:sp>
      <p:pic>
        <p:nvPicPr>
          <p:cNvPr id="37" name="Picture 36" descr="A graph with a blue line&#10;&#10;AI-generated content may be incorrect.">
            <a:extLst>
              <a:ext uri="{FF2B5EF4-FFF2-40B4-BE49-F238E27FC236}">
                <a16:creationId xmlns:a16="http://schemas.microsoft.com/office/drawing/2014/main" id="{A1E6ACB3-5119-E44A-23EF-BE2A983D34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73588" y="849168"/>
            <a:ext cx="588010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84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E37C40-5CAE-9382-268F-CCC35E363BE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35360" y="838200"/>
            <a:ext cx="11243380" cy="495300"/>
          </a:xfrm>
        </p:spPr>
        <p:txBody>
          <a:bodyPr/>
          <a:lstStyle/>
          <a:p>
            <a:r>
              <a:rPr lang="en-US" sz="2400" dirty="0"/>
              <a:t>Use this N and with the length of the cavity to find the beam waist.</a:t>
            </a:r>
          </a:p>
          <a:p>
            <a:pPr marL="0" indent="0">
              <a:buNone/>
            </a:pPr>
            <a:endParaRPr lang="en-US" sz="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2B2108-7505-0FA2-B512-5F5481A79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Waist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59091C-3FD2-7C1D-0943-AC08605F977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S. Cavanaugh |</a:t>
            </a:r>
            <a:fld id="{B0290AFC-30FD-E345-AB34-DE932BAA04AD}" type="datetime4">
              <a:rPr lang="en-US" smtClean="0"/>
              <a:pPr>
                <a:defRPr/>
              </a:pPr>
              <a:t>May 13, 2025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04B6B8-A6B8-A71E-CE68-FC956C9109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6</a:t>
            </a:fld>
            <a:endParaRPr lang="en-GB" noProof="0"/>
          </a:p>
        </p:txBody>
      </p:sp>
      <p:pic>
        <p:nvPicPr>
          <p:cNvPr id="6" name="Picture 5" descr="A mathematical equation with black text&#10;&#10;AI-generated content may be incorrect.">
            <a:extLst>
              <a:ext uri="{FF2B5EF4-FFF2-40B4-BE49-F238E27FC236}">
                <a16:creationId xmlns:a16="http://schemas.microsoft.com/office/drawing/2014/main" id="{956D0918-AA5E-C9EA-040A-99CFEB6075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046" y="2523797"/>
            <a:ext cx="803616" cy="602712"/>
          </a:xfrm>
          <a:prstGeom prst="rect">
            <a:avLst/>
          </a:prstGeom>
        </p:spPr>
      </p:pic>
      <p:pic>
        <p:nvPicPr>
          <p:cNvPr id="7" name="Picture 6" descr="A math problem with numbers and symbols&#10;&#10;AI-generated content may be incorrect.">
            <a:extLst>
              <a:ext uri="{FF2B5EF4-FFF2-40B4-BE49-F238E27FC236}">
                <a16:creationId xmlns:a16="http://schemas.microsoft.com/office/drawing/2014/main" id="{E1B341A9-6FA9-D8A0-CBB8-C3EE1FCE39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600" y="3766662"/>
            <a:ext cx="1381214" cy="652938"/>
          </a:xfrm>
          <a:prstGeom prst="rect">
            <a:avLst/>
          </a:prstGeom>
        </p:spPr>
      </p:pic>
      <p:pic>
        <p:nvPicPr>
          <p:cNvPr id="8" name="Picture 7" descr="A black square and square equation&#10;&#10;AI-generated content may be incorrect.">
            <a:extLst>
              <a:ext uri="{FF2B5EF4-FFF2-40B4-BE49-F238E27FC236}">
                <a16:creationId xmlns:a16="http://schemas.microsoft.com/office/drawing/2014/main" id="{25F463C3-AFA5-264C-D9F6-128D10D4D2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737" y="3132530"/>
            <a:ext cx="1167754" cy="627825"/>
          </a:xfrm>
          <a:prstGeom prst="rect">
            <a:avLst/>
          </a:prstGeom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69825CFE-4717-DA8A-DC01-0CD131FD3129}"/>
              </a:ext>
            </a:extLst>
          </p:cNvPr>
          <p:cNvSpPr txBox="1">
            <a:spLocks/>
          </p:cNvSpPr>
          <p:nvPr/>
        </p:nvSpPr>
        <p:spPr bwMode="auto">
          <a:xfrm>
            <a:off x="396878" y="4457700"/>
            <a:ext cx="7527922" cy="4953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25425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eaLnBrk="1" hangingPunct="1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eaLnBrk="1" hangingPunct="1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700" dirty="0"/>
          </a:p>
        </p:txBody>
      </p:sp>
      <p:pic>
        <p:nvPicPr>
          <p:cNvPr id="10" name="Picture 9" descr="A black text with a white background&#10;&#10;AI-generated content may be incorrect.">
            <a:extLst>
              <a:ext uri="{FF2B5EF4-FFF2-40B4-BE49-F238E27FC236}">
                <a16:creationId xmlns:a16="http://schemas.microsoft.com/office/drawing/2014/main" id="{D9C1512B-C1A6-EB06-8AEC-F4FCDE73BF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228" y="2286000"/>
            <a:ext cx="979406" cy="364138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95EF6BC-7713-BC5D-CEE8-6FDEA06BE1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112423"/>
              </p:ext>
            </p:extLst>
          </p:nvPr>
        </p:nvGraphicFramePr>
        <p:xfrm>
          <a:off x="2667000" y="1752600"/>
          <a:ext cx="4086624" cy="3412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2208">
                  <a:extLst>
                    <a:ext uri="{9D8B030D-6E8A-4147-A177-3AD203B41FA5}">
                      <a16:colId xmlns:a16="http://schemas.microsoft.com/office/drawing/2014/main" val="3221579067"/>
                    </a:ext>
                  </a:extLst>
                </a:gridCol>
                <a:gridCol w="1362208">
                  <a:extLst>
                    <a:ext uri="{9D8B030D-6E8A-4147-A177-3AD203B41FA5}">
                      <a16:colId xmlns:a16="http://schemas.microsoft.com/office/drawing/2014/main" val="1262623297"/>
                    </a:ext>
                  </a:extLst>
                </a:gridCol>
                <a:gridCol w="1362208">
                  <a:extLst>
                    <a:ext uri="{9D8B030D-6E8A-4147-A177-3AD203B41FA5}">
                      <a16:colId xmlns:a16="http://schemas.microsoft.com/office/drawing/2014/main" val="4156815375"/>
                    </a:ext>
                  </a:extLst>
                </a:gridCol>
              </a:tblGrid>
              <a:tr h="791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 = 0.3</a:t>
                      </a:r>
                    </a:p>
                    <a:p>
                      <a:r>
                        <a:rPr lang="en-US" dirty="0"/>
                        <a:t>N = 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 = 0.075</a:t>
                      </a:r>
                    </a:p>
                    <a:p>
                      <a:r>
                        <a:rPr lang="en-US" dirty="0"/>
                        <a:t>N = 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8595694"/>
                  </a:ext>
                </a:extLst>
              </a:tr>
              <a:tr h="791634">
                <a:tc>
                  <a:txBody>
                    <a:bodyPr/>
                    <a:lstStyle/>
                    <a:p>
                      <a:r>
                        <a:rPr lang="en-US" dirty="0"/>
                        <a:t>Rayleigh Range (ZR)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= 120m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= 30m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901918"/>
                  </a:ext>
                </a:extLst>
              </a:tr>
              <a:tr h="791634">
                <a:tc>
                  <a:txBody>
                    <a:bodyPr/>
                    <a:lstStyle/>
                    <a:p>
                      <a:r>
                        <a:rPr lang="en-US" dirty="0"/>
                        <a:t>Beam Waist</a:t>
                      </a:r>
                    </a:p>
                    <a:p>
                      <a:r>
                        <a:rPr lang="en-US" dirty="0"/>
                        <a:t>(w0)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= 4.92mm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= 2.46mm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3942421"/>
                  </a:ext>
                </a:extLst>
              </a:tr>
              <a:tr h="791634">
                <a:tc>
                  <a:txBody>
                    <a:bodyPr/>
                    <a:lstStyle/>
                    <a:p>
                      <a:r>
                        <a:rPr lang="en-US" dirty="0"/>
                        <a:t>Divergence angle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= .000041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= .000082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0499316"/>
                  </a:ext>
                </a:extLst>
              </a:tr>
            </a:tbl>
          </a:graphicData>
        </a:graphic>
      </p:graphicFrame>
      <p:pic>
        <p:nvPicPr>
          <p:cNvPr id="13" name="Picture 12" descr="A machine on a table&#10;&#10;AI-generated content may be incorrect.">
            <a:extLst>
              <a:ext uri="{FF2B5EF4-FFF2-40B4-BE49-F238E27FC236}">
                <a16:creationId xmlns:a16="http://schemas.microsoft.com/office/drawing/2014/main" id="{37C2C1B1-D4B7-2151-102B-87BD4DAA63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73463" y="2029691"/>
            <a:ext cx="3731491" cy="279861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132F290-A4CA-46C4-AFA8-505381664D35}"/>
              </a:ext>
            </a:extLst>
          </p:cNvPr>
          <p:cNvSpPr txBox="1"/>
          <p:nvPr/>
        </p:nvSpPr>
        <p:spPr>
          <a:xfrm>
            <a:off x="396878" y="5257800"/>
            <a:ext cx="115665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 length of the cavity decreases your FSR increases</a:t>
            </a:r>
          </a:p>
          <a:p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The longer the cavity the more precise your FSR is (LIGO)</a:t>
            </a:r>
          </a:p>
          <a:p>
            <a:r>
              <a:rPr lang="en-US" dirty="0">
                <a:sym typeface="Wingdings" pitchFamily="2" charset="2"/>
              </a:rPr>
              <a:t>  The shorter you go the worse resolution you have but the easier it will be to align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674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942559-934C-B749-8277-CF2DC89F727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Sadly, solution did not work and could still barley see any transmission</a:t>
            </a:r>
          </a:p>
          <a:p>
            <a:r>
              <a:rPr lang="en-US" dirty="0"/>
              <a:t>Current state is trying to figure out what else could be wrong</a:t>
            </a:r>
          </a:p>
          <a:p>
            <a:pPr lvl="1"/>
            <a:r>
              <a:rPr lang="en-US" dirty="0"/>
              <a:t>Ideas are limited </a:t>
            </a:r>
            <a:endParaRPr lang="en-US" dirty="0">
              <a:sym typeface="Wingdings" pitchFamily="2" charset="2"/>
            </a:endParaRPr>
          </a:p>
          <a:p>
            <a:pPr lvl="1"/>
            <a:r>
              <a:rPr lang="en-US" dirty="0">
                <a:sym typeface="Wingdings" pitchFamily="2" charset="2"/>
              </a:rPr>
              <a:t>Possibly messing with the laser</a:t>
            </a:r>
          </a:p>
          <a:p>
            <a:pPr lvl="2"/>
            <a:r>
              <a:rPr lang="en-US" dirty="0">
                <a:sym typeface="Wingdings" pitchFamily="2" charset="2"/>
              </a:rPr>
              <a:t>Giving me issues with its frequency lock / stabilization </a:t>
            </a:r>
          </a:p>
          <a:p>
            <a:pPr lvl="1"/>
            <a:r>
              <a:rPr lang="en-US" dirty="0">
                <a:sym typeface="Wingdings" pitchFamily="2" charset="2"/>
              </a:rPr>
              <a:t>Going to try stopping the back reflection from going back to the laser.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109839-05A5-5DE2-09C0-81EB7558B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Didn’t fix the issue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276D6-66E9-5EC3-A2BC-AE6068D015B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S. Cavanaugh |</a:t>
            </a:r>
            <a:fld id="{B0290AFC-30FD-E345-AB34-DE932BAA04AD}" type="datetime4">
              <a:rPr lang="en-US" smtClean="0"/>
              <a:pPr>
                <a:defRPr/>
              </a:pPr>
              <a:t>May 13, 2025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FD8711-B8A9-209A-D348-62274A876D6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7</a:t>
            </a:fld>
            <a:endParaRPr lang="en-GB" noProof="0"/>
          </a:p>
        </p:txBody>
      </p:sp>
      <p:pic>
        <p:nvPicPr>
          <p:cNvPr id="7" name="Picture 6" descr="A diagram of a wave plate&#10;&#10;AI-generated content may be incorrect.">
            <a:extLst>
              <a:ext uri="{FF2B5EF4-FFF2-40B4-BE49-F238E27FC236}">
                <a16:creationId xmlns:a16="http://schemas.microsoft.com/office/drawing/2014/main" id="{4D9DD4EE-99BE-92ED-A418-DF6335F103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3195" y="3962400"/>
            <a:ext cx="4197927" cy="1847088"/>
          </a:xfrm>
          <a:prstGeom prst="rect">
            <a:avLst/>
          </a:prstGeom>
        </p:spPr>
      </p:pic>
      <p:pic>
        <p:nvPicPr>
          <p:cNvPr id="9" name="Picture 8" descr="A person holding a device&#10;&#10;AI-generated content may be incorrect.">
            <a:extLst>
              <a:ext uri="{FF2B5EF4-FFF2-40B4-BE49-F238E27FC236}">
                <a16:creationId xmlns:a16="http://schemas.microsoft.com/office/drawing/2014/main" id="{891A50C2-D092-BD30-4F0E-DAE26DF832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363050" y="3718950"/>
            <a:ext cx="2890800" cy="2168100"/>
          </a:xfrm>
          <a:prstGeom prst="rect">
            <a:avLst/>
          </a:prstGeom>
        </p:spPr>
      </p:pic>
      <p:pic>
        <p:nvPicPr>
          <p:cNvPr id="11" name="Picture 10" descr="A red lights in the dark&#10;&#10;AI-generated content may be incorrect.">
            <a:extLst>
              <a:ext uri="{FF2B5EF4-FFF2-40B4-BE49-F238E27FC236}">
                <a16:creationId xmlns:a16="http://schemas.microsoft.com/office/drawing/2014/main" id="{8753BE5E-71C2-1E3C-BA62-F80A6F1E8E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2153250" y="3703795"/>
            <a:ext cx="2890800" cy="2168100"/>
          </a:xfrm>
          <a:prstGeom prst="rect">
            <a:avLst/>
          </a:prstGeom>
        </p:spPr>
      </p:pic>
      <p:pic>
        <p:nvPicPr>
          <p:cNvPr id="13" name="Picture 12" descr="A red light in the dark&#10;&#10;AI-generated content may be incorrect.">
            <a:extLst>
              <a:ext uri="{FF2B5EF4-FFF2-40B4-BE49-F238E27FC236}">
                <a16:creationId xmlns:a16="http://schemas.microsoft.com/office/drawing/2014/main" id="{A6AAD0C2-D805-10C9-D84A-ADF8739A7E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-56550" y="3714150"/>
            <a:ext cx="2890800" cy="2168100"/>
          </a:xfrm>
          <a:prstGeom prst="rect">
            <a:avLst/>
          </a:prstGeom>
        </p:spPr>
      </p:pic>
      <p:pic>
        <p:nvPicPr>
          <p:cNvPr id="14" name="IMG_1818_F75FCC59-09F0-4194-BABE-FBC197A93CE9.mp4">
            <a:hlinkClick r:id="" action="ppaction://media"/>
            <a:extLst>
              <a:ext uri="{FF2B5EF4-FFF2-40B4-BE49-F238E27FC236}">
                <a16:creationId xmlns:a16="http://schemas.microsoft.com/office/drawing/2014/main" id="{51127ABB-B096-E3D8-4EB1-9E07040E9DD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690445" y="1450199"/>
            <a:ext cx="1626077" cy="2890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775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5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8139815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avanaugh_GF_3_25" id="{EA756EF6-DD27-E94A-A86F-547FC357E30B}" vid="{708B1FA1-6556-D947-B4ED-6DDEBEB63FB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EC119363C39C469A384AB5E04343F1" ma:contentTypeVersion="0" ma:contentTypeDescription="Create a new document." ma:contentTypeScope="" ma:versionID="af4344a90efd31c7a5c38aba7d66ce0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F4CC875-C401-4233-8B71-2C068EC6D3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987FA8-5CC2-4B9B-BD0C-15A83ABCA46A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4A024D3-BF3C-4888-9114-7E7558FC4F7B}">
  <ds:schemaRefs>
    <ds:schemaRef ds:uri="http://schemas.microsoft.com/office/2006/metadata/properties"/>
    <ds:schemaRef ds:uri="http://www.w3.org/2000/xmlns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 copy</Template>
  <TotalTime>11459</TotalTime>
  <Words>607</Words>
  <Application>Microsoft Macintosh PowerPoint</Application>
  <DocSecurity>0</DocSecurity>
  <PresentationFormat>Widescreen</PresentationFormat>
  <Paragraphs>91</Paragraphs>
  <Slides>8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Schoolbook</vt:lpstr>
      <vt:lpstr>Times New Roman</vt:lpstr>
      <vt:lpstr>Wingdings</vt:lpstr>
      <vt:lpstr>CERN_ENdept_Presentation_ArialFont copy</vt:lpstr>
      <vt:lpstr>Gamma Factory Updates May 13th </vt:lpstr>
      <vt:lpstr>Updates</vt:lpstr>
      <vt:lpstr>Raspberry Pi</vt:lpstr>
      <vt:lpstr>Alignment</vt:lpstr>
      <vt:lpstr>Calculations</vt:lpstr>
      <vt:lpstr>Beam Waist</vt:lpstr>
      <vt:lpstr>Didn’t fix the issue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Cavanaugh, Shelby</dc:creator>
  <cp:keywords/>
  <dc:description/>
  <cp:lastModifiedBy>Cavanaugh, Shelby</cp:lastModifiedBy>
  <cp:revision>6</cp:revision>
  <dcterms:created xsi:type="dcterms:W3CDTF">2025-05-02T11:30:23Z</dcterms:created>
  <dcterms:modified xsi:type="dcterms:W3CDTF">2025-05-13T13:42:11Z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0x01010054EC119363C39C469A384AB5E04343F1</vt:lpwstr>
  </property>
</Properties>
</file>