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Nunito"/>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Nunito-bold.fntdata"/><Relationship Id="rId12" Type="http://schemas.openxmlformats.org/officeDocument/2006/relationships/font" Target="fonts/Nunito-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Nunito-boldItalic.fntdata"/><Relationship Id="rId14" Type="http://schemas.openxmlformats.org/officeDocument/2006/relationships/font" Target="fonts/Nuni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43228b7617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43228b7617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9a5ed2014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9a5ed2014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57e9f1d48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57e9f1d48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7e021dd05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7e021dd05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9ad22b885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49ad22b885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SzPts val="1300"/>
              <a:buChar char="●"/>
              <a:defRPr/>
            </a:lvl1pPr>
            <a:lvl2pPr indent="-298450" lvl="1" marL="914400" algn="ctr">
              <a:spcBef>
                <a:spcPts val="0"/>
              </a:spcBef>
              <a:spcAft>
                <a:spcPts val="0"/>
              </a:spcAft>
              <a:buSzPts val="1100"/>
              <a:buChar char="○"/>
              <a:defRPr/>
            </a:lvl2pPr>
            <a:lvl3pPr indent="-298450" lvl="2" marL="1371600" algn="ctr">
              <a:spcBef>
                <a:spcPts val="0"/>
              </a:spcBef>
              <a:spcAft>
                <a:spcPts val="0"/>
              </a:spcAft>
              <a:buSzPts val="1100"/>
              <a:buChar char="■"/>
              <a:defRPr/>
            </a:lvl3pPr>
            <a:lvl4pPr indent="-298450" lvl="3" marL="1828800" algn="ctr">
              <a:spcBef>
                <a:spcPts val="0"/>
              </a:spcBef>
              <a:spcAft>
                <a:spcPts val="0"/>
              </a:spcAft>
              <a:buSzPts val="1100"/>
              <a:buChar char="●"/>
              <a:defRPr/>
            </a:lvl4pPr>
            <a:lvl5pPr indent="-298450" lvl="4" marL="2286000" algn="ctr">
              <a:spcBef>
                <a:spcPts val="0"/>
              </a:spcBef>
              <a:spcAft>
                <a:spcPts val="0"/>
              </a:spcAft>
              <a:buSzPts val="1100"/>
              <a:buChar char="○"/>
              <a:defRPr/>
            </a:lvl5pPr>
            <a:lvl6pPr indent="-298450" lvl="5" marL="2743200" algn="ctr">
              <a:spcBef>
                <a:spcPts val="0"/>
              </a:spcBef>
              <a:spcAft>
                <a:spcPts val="0"/>
              </a:spcAft>
              <a:buSzPts val="1100"/>
              <a:buChar char="■"/>
              <a:defRPr/>
            </a:lvl6pPr>
            <a:lvl7pPr indent="-298450" lvl="6" marL="3200400" algn="ctr">
              <a:spcBef>
                <a:spcPts val="0"/>
              </a:spcBef>
              <a:spcAft>
                <a:spcPts val="0"/>
              </a:spcAft>
              <a:buSzPts val="1100"/>
              <a:buChar char="●"/>
              <a:defRPr/>
            </a:lvl7pPr>
            <a:lvl8pPr indent="-298450" lvl="7" marL="3657600" algn="ctr">
              <a:spcBef>
                <a:spcPts val="0"/>
              </a:spcBef>
              <a:spcAft>
                <a:spcPts val="0"/>
              </a:spcAft>
              <a:buSzPts val="1100"/>
              <a:buChar char="○"/>
              <a:defRPr/>
            </a:lvl8pPr>
            <a:lvl9pPr indent="-298450" lvl="8" marL="4114800" algn="ctr">
              <a:spcBef>
                <a:spcPts val="0"/>
              </a:spcBef>
              <a:spcAft>
                <a:spcPts val="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3"/>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Progress Update #6</a:t>
            </a:r>
            <a:endParaRPr/>
          </a:p>
          <a:p>
            <a:pPr indent="0" lvl="0" marL="0" rtl="0" algn="ctr">
              <a:spcBef>
                <a:spcPts val="0"/>
              </a:spcBef>
              <a:spcAft>
                <a:spcPts val="0"/>
              </a:spcAft>
              <a:buNone/>
            </a:pPr>
            <a:r>
              <a:rPr lang="en" sz="2400"/>
              <a:t>Payton Harvill</a:t>
            </a:r>
            <a:endParaRPr sz="2400"/>
          </a:p>
        </p:txBody>
      </p:sp>
      <p:sp>
        <p:nvSpPr>
          <p:cNvPr id="129" name="Google Shape;129;p13"/>
          <p:cNvSpPr txBox="1"/>
          <p:nvPr>
            <p:ph idx="1" type="subTitle"/>
          </p:nvPr>
        </p:nvSpPr>
        <p:spPr>
          <a:xfrm>
            <a:off x="1858700" y="3413158"/>
            <a:ext cx="5361300" cy="52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13.05.2025</a:t>
            </a:r>
            <a:endParaRPr/>
          </a:p>
        </p:txBody>
      </p:sp>
      <p:sp>
        <p:nvSpPr>
          <p:cNvPr id="130" name="Google Shape;130;p13"/>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31" name="Google Shape;131;p13" title="MIRACLS.png"/>
          <p:cNvPicPr preferRelativeResize="0"/>
          <p:nvPr/>
        </p:nvPicPr>
        <p:blipFill>
          <a:blip r:embed="rId3">
            <a:alphaModFix/>
          </a:blip>
          <a:stretch>
            <a:fillRect/>
          </a:stretch>
        </p:blipFill>
        <p:spPr>
          <a:xfrm>
            <a:off x="5815103" y="3935750"/>
            <a:ext cx="2859447" cy="9150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Reminder From Last Time:</a:t>
            </a:r>
            <a:endParaRPr/>
          </a:p>
        </p:txBody>
      </p:sp>
      <p:sp>
        <p:nvSpPr>
          <p:cNvPr id="137" name="Google Shape;137;p14"/>
          <p:cNvSpPr txBox="1"/>
          <p:nvPr>
            <p:ph idx="1" type="body"/>
          </p:nvPr>
        </p:nvSpPr>
        <p:spPr>
          <a:xfrm>
            <a:off x="819150" y="1460950"/>
            <a:ext cx="7505700" cy="3243300"/>
          </a:xfrm>
          <a:prstGeom prst="rect">
            <a:avLst/>
          </a:prstGeom>
        </p:spPr>
        <p:txBody>
          <a:bodyPr anchorCtr="0" anchor="t" bIns="91425" lIns="91425" spcFirstLastPara="1" rIns="91425" wrap="square" tIns="91425">
            <a:noAutofit/>
          </a:bodyPr>
          <a:lstStyle/>
          <a:p>
            <a:pPr indent="-323850" lvl="0" marL="457200" rtl="0" algn="l">
              <a:spcBef>
                <a:spcPts val="1200"/>
              </a:spcBef>
              <a:spcAft>
                <a:spcPts val="0"/>
              </a:spcAft>
              <a:buClr>
                <a:srgbClr val="000000"/>
              </a:buClr>
              <a:buSzPts val="1500"/>
              <a:buChar char="➔"/>
            </a:pPr>
            <a:r>
              <a:rPr lang="en" sz="1500">
                <a:solidFill>
                  <a:srgbClr val="000000"/>
                </a:solidFill>
              </a:rPr>
              <a:t>Coding Improvements:</a:t>
            </a:r>
            <a:endParaRPr sz="1500">
              <a:solidFill>
                <a:srgbClr val="000000"/>
              </a:solidFill>
            </a:endParaRPr>
          </a:p>
          <a:p>
            <a:pPr indent="-323850" lvl="1" marL="914400" rtl="0" algn="l">
              <a:spcBef>
                <a:spcPts val="0"/>
              </a:spcBef>
              <a:spcAft>
                <a:spcPts val="0"/>
              </a:spcAft>
              <a:buClr>
                <a:srgbClr val="000000"/>
              </a:buClr>
              <a:buSzPts val="1500"/>
              <a:buChar char="◆"/>
            </a:pPr>
            <a:r>
              <a:rPr lang="en" sz="1500">
                <a:solidFill>
                  <a:srgbClr val="000000"/>
                </a:solidFill>
              </a:rPr>
              <a:t>Had the goal of implementing a monte carlo method to </a:t>
            </a:r>
            <a:r>
              <a:rPr lang="en" sz="1500">
                <a:solidFill>
                  <a:srgbClr val="000000"/>
                </a:solidFill>
              </a:rPr>
              <a:t>propagate</a:t>
            </a:r>
            <a:r>
              <a:rPr lang="en" sz="1500">
                <a:solidFill>
                  <a:srgbClr val="000000"/>
                </a:solidFill>
              </a:rPr>
              <a:t> errors</a:t>
            </a:r>
            <a:endParaRPr sz="1500">
              <a:solidFill>
                <a:srgbClr val="000000"/>
              </a:solidFill>
            </a:endParaRPr>
          </a:p>
          <a:p>
            <a:pPr indent="-323850" lvl="1" marL="914400" rtl="0" algn="l">
              <a:spcBef>
                <a:spcPts val="0"/>
              </a:spcBef>
              <a:spcAft>
                <a:spcPts val="0"/>
              </a:spcAft>
              <a:buClr>
                <a:srgbClr val="000000"/>
              </a:buClr>
              <a:buSzPts val="1500"/>
              <a:buChar char="◆"/>
            </a:pPr>
            <a:r>
              <a:rPr lang="en" sz="1500">
                <a:solidFill>
                  <a:srgbClr val="000000"/>
                </a:solidFill>
              </a:rPr>
              <a:t>Remove the AOM signal to improve calculation</a:t>
            </a:r>
            <a:endParaRPr sz="1500">
              <a:solidFill>
                <a:srgbClr val="000000"/>
              </a:solidFill>
            </a:endParaRPr>
          </a:p>
          <a:p>
            <a:pPr indent="-323850" lvl="0" marL="457200" rtl="0" algn="l">
              <a:spcBef>
                <a:spcPts val="0"/>
              </a:spcBef>
              <a:spcAft>
                <a:spcPts val="0"/>
              </a:spcAft>
              <a:buClr>
                <a:srgbClr val="000000"/>
              </a:buClr>
              <a:buSzPts val="1500"/>
              <a:buChar char="➔"/>
            </a:pPr>
            <a:r>
              <a:rPr lang="en" sz="1500">
                <a:solidFill>
                  <a:srgbClr val="000000"/>
                </a:solidFill>
              </a:rPr>
              <a:t>Magnesium Systematics: Photon Recoil</a:t>
            </a:r>
            <a:endParaRPr sz="1500">
              <a:solidFill>
                <a:srgbClr val="000000"/>
              </a:solidFill>
            </a:endParaRPr>
          </a:p>
          <a:p>
            <a:pPr indent="-323850" lvl="1" marL="914400" rtl="0" algn="l">
              <a:spcBef>
                <a:spcPts val="0"/>
              </a:spcBef>
              <a:spcAft>
                <a:spcPts val="0"/>
              </a:spcAft>
              <a:buClr>
                <a:srgbClr val="000000"/>
              </a:buClr>
              <a:buSzPts val="1500"/>
              <a:buChar char="◆"/>
            </a:pPr>
            <a:r>
              <a:rPr lang="en" sz="1500">
                <a:solidFill>
                  <a:srgbClr val="000000"/>
                </a:solidFill>
              </a:rPr>
              <a:t>The new systematic measurements conducted: </a:t>
            </a:r>
            <a:r>
              <a:rPr lang="en" sz="1500"/>
              <a:t>Changing the amount of helium buffer gas, change the number of ions in each bunch by changing the loading time of ions to the trap, changing the laser power to see how the centroid changes</a:t>
            </a:r>
            <a:endParaRPr sz="1500">
              <a:solidFill>
                <a:srgbClr val="000000"/>
              </a:solidFill>
            </a:endParaRPr>
          </a:p>
        </p:txBody>
      </p:sp>
      <p:sp>
        <p:nvSpPr>
          <p:cNvPr id="138" name="Google Shape;138;p14"/>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5"/>
          <p:cNvSpPr txBox="1"/>
          <p:nvPr>
            <p:ph type="title"/>
          </p:nvPr>
        </p:nvSpPr>
        <p:spPr>
          <a:xfrm>
            <a:off x="377575" y="263775"/>
            <a:ext cx="8707200" cy="722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Improving the Uncertainty Calculation:</a:t>
            </a:r>
            <a:endParaRPr/>
          </a:p>
        </p:txBody>
      </p:sp>
      <p:sp>
        <p:nvSpPr>
          <p:cNvPr id="144" name="Google Shape;144;p15"/>
          <p:cNvSpPr txBox="1"/>
          <p:nvPr>
            <p:ph idx="1" type="body"/>
          </p:nvPr>
        </p:nvSpPr>
        <p:spPr>
          <a:xfrm>
            <a:off x="819150" y="986175"/>
            <a:ext cx="7505700" cy="37803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sz="1800"/>
              <a:t>I was able to successfully implement the monte carlo method as well as do the subtraction of the AOM signals</a:t>
            </a:r>
            <a:endParaRPr sz="1800"/>
          </a:p>
          <a:p>
            <a:pPr indent="-342900" lvl="1" marL="914400" rtl="0" algn="l">
              <a:spcBef>
                <a:spcPts val="0"/>
              </a:spcBef>
              <a:spcAft>
                <a:spcPts val="0"/>
              </a:spcAft>
              <a:buSzPts val="1800"/>
              <a:buChar char="◆"/>
            </a:pPr>
            <a:r>
              <a:rPr lang="en" sz="1800"/>
              <a:t>I’ve had to omit a lot of sweeps due to the AOM signal removal so the plots look bad, still need to check for accuracy but the output is promising.. Haven’t perfected it yet</a:t>
            </a:r>
            <a:endParaRPr sz="1800"/>
          </a:p>
          <a:p>
            <a:pPr indent="-342900" lvl="0" marL="457200" rtl="0" algn="l">
              <a:spcBef>
                <a:spcPts val="0"/>
              </a:spcBef>
              <a:spcAft>
                <a:spcPts val="0"/>
              </a:spcAft>
              <a:buSzPts val="1800"/>
              <a:buChar char="➔"/>
            </a:pPr>
            <a:r>
              <a:rPr lang="en" sz="1800"/>
              <a:t>I revisited an idea I had from a couple weeks ago: autocorrelation function</a:t>
            </a:r>
            <a:endParaRPr sz="1800"/>
          </a:p>
          <a:p>
            <a:pPr indent="-342900" lvl="1" marL="914400" rtl="0" algn="l">
              <a:spcBef>
                <a:spcPts val="0"/>
              </a:spcBef>
              <a:spcAft>
                <a:spcPts val="0"/>
              </a:spcAft>
              <a:buSzPts val="1800"/>
              <a:buChar char="◆"/>
            </a:pPr>
            <a:r>
              <a:rPr lang="en" sz="1800"/>
              <a:t>Essentially, it slides the original signal against itself by a certain </a:t>
            </a:r>
            <a:r>
              <a:rPr lang="en" sz="1800"/>
              <a:t>perturbation</a:t>
            </a:r>
            <a:r>
              <a:rPr lang="en" sz="1800"/>
              <a:t> and measures how well it matches at these different time lags, with peaks appearing at integer multiples of the true period. </a:t>
            </a:r>
            <a:endParaRPr sz="1800"/>
          </a:p>
          <a:p>
            <a:pPr indent="-342900" lvl="1" marL="914400" rtl="0" algn="l">
              <a:spcBef>
                <a:spcPts val="0"/>
              </a:spcBef>
              <a:spcAft>
                <a:spcPts val="0"/>
              </a:spcAft>
              <a:buSzPts val="1800"/>
              <a:buChar char="◆"/>
            </a:pPr>
            <a:r>
              <a:rPr lang="en" sz="1800"/>
              <a:t>Not sure if it works yet.</a:t>
            </a:r>
            <a:endParaRPr sz="1800"/>
          </a:p>
        </p:txBody>
      </p:sp>
      <p:sp>
        <p:nvSpPr>
          <p:cNvPr id="145" name="Google Shape;145;p15"/>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6"/>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51" name="Google Shape;151;p16"/>
          <p:cNvSpPr txBox="1"/>
          <p:nvPr/>
        </p:nvSpPr>
        <p:spPr>
          <a:xfrm>
            <a:off x="107900" y="196475"/>
            <a:ext cx="3072600" cy="2385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2"/>
                </a:solidFill>
                <a:latin typeface="Calibri"/>
                <a:ea typeface="Calibri"/>
                <a:cs typeface="Calibri"/>
                <a:sym typeface="Calibri"/>
              </a:rPr>
              <a:t>Produced plots from the autocorrelation function WITHOUT background sub:</a:t>
            </a:r>
            <a:endParaRPr sz="1300">
              <a:solidFill>
                <a:schemeClr val="dk2"/>
              </a:solidFill>
              <a:latin typeface="Calibri"/>
              <a:ea typeface="Calibri"/>
              <a:cs typeface="Calibri"/>
              <a:sym typeface="Calibri"/>
            </a:endParaRPr>
          </a:p>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Seems as though it is much more consistent</a:t>
            </a:r>
            <a:endParaRPr sz="1300">
              <a:solidFill>
                <a:schemeClr val="dk2"/>
              </a:solidFill>
              <a:latin typeface="Calibri"/>
              <a:ea typeface="Calibri"/>
              <a:cs typeface="Calibri"/>
              <a:sym typeface="Calibri"/>
            </a:endParaRPr>
          </a:p>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I hope this is good?</a:t>
            </a:r>
            <a:endParaRPr sz="1300">
              <a:solidFill>
                <a:schemeClr val="dk2"/>
              </a:solidFill>
              <a:latin typeface="Calibri"/>
              <a:ea typeface="Calibri"/>
              <a:cs typeface="Calibri"/>
              <a:sym typeface="Calibri"/>
            </a:endParaRPr>
          </a:p>
          <a:p>
            <a:pPr indent="0" lvl="0" marL="0" rtl="0" algn="l">
              <a:spcBef>
                <a:spcPts val="0"/>
              </a:spcBef>
              <a:spcAft>
                <a:spcPts val="0"/>
              </a:spcAft>
              <a:buNone/>
            </a:pPr>
            <a:r>
              <a:t/>
            </a:r>
            <a:endParaRPr sz="1300">
              <a:solidFill>
                <a:schemeClr val="dk2"/>
              </a:solidFill>
              <a:latin typeface="Calibri"/>
              <a:ea typeface="Calibri"/>
              <a:cs typeface="Calibri"/>
              <a:sym typeface="Calibri"/>
            </a:endParaRPr>
          </a:p>
          <a:p>
            <a:pPr indent="0" lvl="0" marL="0" rtl="0" algn="l">
              <a:spcBef>
                <a:spcPts val="0"/>
              </a:spcBef>
              <a:spcAft>
                <a:spcPts val="0"/>
              </a:spcAft>
              <a:buNone/>
            </a:pPr>
            <a:r>
              <a:rPr lang="en" sz="1300">
                <a:solidFill>
                  <a:schemeClr val="dk2"/>
                </a:solidFill>
                <a:latin typeface="Calibri"/>
                <a:ea typeface="Calibri"/>
                <a:cs typeface="Calibri"/>
                <a:sym typeface="Calibri"/>
              </a:rPr>
              <a:t>Example output: </a:t>
            </a:r>
            <a:endParaRPr sz="1300">
              <a:solidFill>
                <a:schemeClr val="dk2"/>
              </a:solidFill>
              <a:latin typeface="Calibri"/>
              <a:ea typeface="Calibri"/>
              <a:cs typeface="Calibri"/>
              <a:sym typeface="Calibri"/>
            </a:endParaRPr>
          </a:p>
          <a:p>
            <a:pPr indent="0" lvl="0" marL="0" rtl="0" algn="l">
              <a:spcBef>
                <a:spcPts val="0"/>
              </a:spcBef>
              <a:spcAft>
                <a:spcPts val="0"/>
              </a:spcAft>
              <a:buNone/>
            </a:pPr>
            <a:r>
              <a:rPr lang="en" sz="1300">
                <a:solidFill>
                  <a:schemeClr val="dk2"/>
                </a:solidFill>
                <a:latin typeface="Calibri"/>
                <a:ea typeface="Calibri"/>
                <a:cs typeface="Calibri"/>
                <a:sym typeface="Calibri"/>
              </a:rPr>
              <a:t>PMT2sweep18:</a:t>
            </a:r>
            <a:endParaRPr sz="1300">
              <a:solidFill>
                <a:schemeClr val="dk2"/>
              </a:solidFill>
              <a:latin typeface="Calibri"/>
              <a:ea typeface="Calibri"/>
              <a:cs typeface="Calibri"/>
              <a:sym typeface="Calibri"/>
            </a:endParaRPr>
          </a:p>
          <a:p>
            <a:pPr indent="0" lvl="0" marL="0" rtl="0" algn="l">
              <a:spcBef>
                <a:spcPts val="0"/>
              </a:spcBef>
              <a:spcAft>
                <a:spcPts val="0"/>
              </a:spcAft>
              <a:buNone/>
            </a:pPr>
            <a:r>
              <a:rPr lang="en" sz="1300">
                <a:solidFill>
                  <a:schemeClr val="dk2"/>
                </a:solidFill>
                <a:latin typeface="Calibri"/>
                <a:ea typeface="Calibri"/>
                <a:cs typeface="Calibri"/>
                <a:sym typeface="Calibri"/>
              </a:rPr>
              <a:t>Fft: 9099.57±10.83 </a:t>
            </a:r>
            <a:endParaRPr sz="1300">
              <a:solidFill>
                <a:schemeClr val="dk2"/>
              </a:solidFill>
              <a:latin typeface="Calibri"/>
              <a:ea typeface="Calibri"/>
              <a:cs typeface="Calibri"/>
              <a:sym typeface="Calibri"/>
            </a:endParaRPr>
          </a:p>
          <a:p>
            <a:pPr indent="0" lvl="0" marL="0" rtl="0" algn="l">
              <a:spcBef>
                <a:spcPts val="0"/>
              </a:spcBef>
              <a:spcAft>
                <a:spcPts val="0"/>
              </a:spcAft>
              <a:buNone/>
            </a:pPr>
            <a:r>
              <a:rPr lang="en" sz="1300">
                <a:solidFill>
                  <a:schemeClr val="dk2"/>
                </a:solidFill>
                <a:latin typeface="Calibri"/>
                <a:ea typeface="Calibri"/>
                <a:cs typeface="Calibri"/>
                <a:sym typeface="Calibri"/>
              </a:rPr>
              <a:t>Auto:9105.84±0.095736</a:t>
            </a:r>
            <a:endParaRPr sz="1300">
              <a:solidFill>
                <a:schemeClr val="dk2"/>
              </a:solidFill>
              <a:latin typeface="Calibri"/>
              <a:ea typeface="Calibri"/>
              <a:cs typeface="Calibri"/>
              <a:sym typeface="Calibri"/>
            </a:endParaRPr>
          </a:p>
          <a:p>
            <a:pPr indent="0" lvl="0" marL="0" rtl="0" algn="l">
              <a:spcBef>
                <a:spcPts val="0"/>
              </a:spcBef>
              <a:spcAft>
                <a:spcPts val="0"/>
              </a:spcAft>
              <a:buNone/>
            </a:pPr>
            <a:r>
              <a:t/>
            </a:r>
            <a:endParaRPr sz="1300">
              <a:solidFill>
                <a:schemeClr val="dk2"/>
              </a:solidFill>
              <a:latin typeface="Calibri"/>
              <a:ea typeface="Calibri"/>
              <a:cs typeface="Calibri"/>
              <a:sym typeface="Calibri"/>
            </a:endParaRPr>
          </a:p>
        </p:txBody>
      </p:sp>
      <p:pic>
        <p:nvPicPr>
          <p:cNvPr id="152" name="Google Shape;152;p16" title="combined_individual_periods.png"/>
          <p:cNvPicPr preferRelativeResize="0"/>
          <p:nvPr/>
        </p:nvPicPr>
        <p:blipFill>
          <a:blip r:embed="rId3">
            <a:alphaModFix/>
          </a:blip>
          <a:stretch>
            <a:fillRect/>
          </a:stretch>
        </p:blipFill>
        <p:spPr>
          <a:xfrm>
            <a:off x="4238325" y="0"/>
            <a:ext cx="3225800" cy="4838700"/>
          </a:xfrm>
          <a:prstGeom prst="rect">
            <a:avLst/>
          </a:prstGeom>
          <a:noFill/>
          <a:ln>
            <a:noFill/>
          </a:ln>
        </p:spPr>
      </p:pic>
      <p:pic>
        <p:nvPicPr>
          <p:cNvPr id="153" name="Google Shape;153;p16" title="Screenshot 2025-05-13 160550.png"/>
          <p:cNvPicPr preferRelativeResize="0"/>
          <p:nvPr/>
        </p:nvPicPr>
        <p:blipFill rotWithShape="1">
          <a:blip r:embed="rId4">
            <a:alphaModFix/>
          </a:blip>
          <a:srcRect b="40888" l="0" r="56814" t="22826"/>
          <a:stretch/>
        </p:blipFill>
        <p:spPr>
          <a:xfrm>
            <a:off x="43325" y="2529520"/>
            <a:ext cx="4130424" cy="206065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7"/>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Lab work…</a:t>
            </a:r>
            <a:endParaRPr/>
          </a:p>
        </p:txBody>
      </p:sp>
      <p:sp>
        <p:nvSpPr>
          <p:cNvPr id="159" name="Google Shape;159;p17"/>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23850" lvl="0" marL="457200" rtl="0" algn="l">
              <a:lnSpc>
                <a:spcPct val="95000"/>
              </a:lnSpc>
              <a:spcBef>
                <a:spcPts val="0"/>
              </a:spcBef>
              <a:spcAft>
                <a:spcPts val="0"/>
              </a:spcAft>
              <a:buSzPts val="1500"/>
              <a:buChar char="-"/>
            </a:pPr>
            <a:r>
              <a:rPr lang="en" sz="1500"/>
              <a:t>We are helping with another experiment’s beamtime (COLLAPS), so I haven’t done much lab work in the past two weeks</a:t>
            </a:r>
            <a:endParaRPr sz="1500"/>
          </a:p>
          <a:p>
            <a:pPr indent="-323850" lvl="0" marL="457200" rtl="0" algn="l">
              <a:lnSpc>
                <a:spcPct val="95000"/>
              </a:lnSpc>
              <a:spcBef>
                <a:spcPts val="0"/>
              </a:spcBef>
              <a:spcAft>
                <a:spcPts val="0"/>
              </a:spcAft>
              <a:buSzPts val="1500"/>
              <a:buChar char="-"/>
            </a:pPr>
            <a:r>
              <a:rPr lang="en" sz="1500"/>
              <a:t>This experience is preparing me for what I will be doing later on in the summer</a:t>
            </a:r>
            <a:endParaRPr sz="1500"/>
          </a:p>
          <a:p>
            <a:pPr indent="-323850" lvl="0" marL="457200" rtl="0" algn="l">
              <a:lnSpc>
                <a:spcPct val="95000"/>
              </a:lnSpc>
              <a:spcBef>
                <a:spcPts val="0"/>
              </a:spcBef>
              <a:spcAft>
                <a:spcPts val="0"/>
              </a:spcAft>
              <a:buSzPts val="1500"/>
              <a:buChar char="-"/>
            </a:pPr>
            <a:r>
              <a:rPr lang="en" sz="1500"/>
              <a:t>Additionally, we are still working on getting all the necessary parts to do an equipment upgrade for cadmium.</a:t>
            </a:r>
            <a:endParaRPr sz="1500"/>
          </a:p>
          <a:p>
            <a:pPr indent="0" lvl="0" marL="0" rtl="0" algn="l">
              <a:lnSpc>
                <a:spcPct val="95000"/>
              </a:lnSpc>
              <a:spcBef>
                <a:spcPts val="1200"/>
              </a:spcBef>
              <a:spcAft>
                <a:spcPts val="0"/>
              </a:spcAft>
              <a:buNone/>
            </a:pPr>
            <a:r>
              <a:t/>
            </a:r>
            <a:endParaRPr sz="1500"/>
          </a:p>
          <a:p>
            <a:pPr indent="0" lvl="0" marL="0" rtl="0" algn="l">
              <a:lnSpc>
                <a:spcPct val="95000"/>
              </a:lnSpc>
              <a:spcBef>
                <a:spcPts val="1200"/>
              </a:spcBef>
              <a:spcAft>
                <a:spcPts val="0"/>
              </a:spcAft>
              <a:buNone/>
            </a:pPr>
            <a:r>
              <a:t/>
            </a:r>
            <a:endParaRPr sz="1500"/>
          </a:p>
          <a:p>
            <a:pPr indent="0" lvl="0" marL="0" rtl="0" algn="l">
              <a:lnSpc>
                <a:spcPct val="95000"/>
              </a:lnSpc>
              <a:spcBef>
                <a:spcPts val="1200"/>
              </a:spcBef>
              <a:spcAft>
                <a:spcPts val="1200"/>
              </a:spcAft>
              <a:buNone/>
            </a:pPr>
            <a:r>
              <a:rPr lang="en" sz="1500"/>
              <a:t>Still working on characterizing all of the results from the magnesium systematics. It is just anthony and I so there is a lot of work to be done.</a:t>
            </a:r>
            <a:endParaRPr sz="1500"/>
          </a:p>
        </p:txBody>
      </p:sp>
      <p:sp>
        <p:nvSpPr>
          <p:cNvPr id="160" name="Google Shape;160;p17"/>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1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end.</a:t>
            </a:r>
            <a:endParaRPr/>
          </a:p>
        </p:txBody>
      </p:sp>
      <p:sp>
        <p:nvSpPr>
          <p:cNvPr id="166" name="Google Shape;166;p18"/>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
        <p:nvSpPr>
          <p:cNvPr id="167" name="Google Shape;167;p18"/>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
        <p:nvSpPr>
          <p:cNvPr id="168" name="Google Shape;168;p18"/>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