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408" r:id="rId2"/>
    <p:sldId id="413" r:id="rId3"/>
    <p:sldId id="410" r:id="rId4"/>
    <p:sldId id="414" r:id="rId5"/>
    <p:sldId id="416" r:id="rId6"/>
    <p:sldId id="417" r:id="rId7"/>
    <p:sldId id="418" r:id="rId8"/>
    <p:sldId id="419" r:id="rId9"/>
    <p:sldId id="420" r:id="rId10"/>
    <p:sldId id="415" r:id="rId11"/>
    <p:sldId id="421" r:id="rId12"/>
    <p:sldId id="422" r:id="rId13"/>
    <p:sldId id="423" r:id="rId14"/>
    <p:sldId id="424" r:id="rId15"/>
    <p:sldId id="425" r:id="rId16"/>
    <p:sldId id="426" r:id="rId17"/>
    <p:sldId id="427" r:id="rId18"/>
    <p:sldId id="428" r:id="rId19"/>
    <p:sldId id="429" r:id="rId20"/>
    <p:sldId id="40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21"/>
    <p:restoredTop sz="94653"/>
  </p:normalViewPr>
  <p:slideViewPr>
    <p:cSldViewPr snapToGrid="0">
      <p:cViewPr varScale="1">
        <p:scale>
          <a:sx n="59" d="100"/>
          <a:sy n="59" d="100"/>
        </p:scale>
        <p:origin x="208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D76F5-2CB1-BB4C-8EEE-4E11A2AFA659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00797-2465-5C40-81E0-E6377A56A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9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54DD7-3886-A9FD-7F6B-F315E133F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487BDA-768E-F414-3D1A-884D6A47A5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B038CD-3722-AA1D-E564-B5FB5183E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49F07-2031-82DF-4890-64459E76BD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DB7948-D033-B448-B005-0CE2DBE152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5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99B8F-A337-DD9C-8223-55B139B97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09C3D-D453-3F63-7ED8-32F8AE1AFA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78913-B7E3-A0DE-2A89-DB34160C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087B9-7B41-7548-8E79-3F66831F0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D8B09-7648-CD8B-A157-8032270FB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0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2F978-013D-D7C2-122C-FF73C39F4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A42C4E-1B7D-C652-0024-221B6A6BE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9BF11-B1A6-558C-DCA0-559B34C5D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E493-D2B0-8C06-56FF-4AA1EDAC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5B360-3D67-33F4-6578-E6322587F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1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11A10F-B55A-D25B-7775-5431AE0452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59430-0047-684E-6CE3-74A1B8FA8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7EC98-AACD-5C51-50E9-0A714C8AE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E9074-6FB2-E310-8CF1-768E090B6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2FB66-DF26-3054-4E00-EDE453E2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5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B265-B6DC-B8CF-2B5D-2EDDB51F0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78B1D-9FFE-F171-D5D9-994A6C049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FEE05-2807-556F-375D-317691722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1133E-FF29-A9BD-E1B1-308D3E2CD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7D58C-A428-E936-018A-DD44C150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31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73A0C-A2EB-7BEC-08E7-1B6CBAB94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0BBAD-5129-6B3B-FE93-63D327846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62479-E88B-96E4-9216-896EBC3A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F5ED9-694C-C719-1B25-47632D8A5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470C1-C80D-8FD9-5954-7AE99601A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4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C40C0-3B04-8E76-D2A9-7A9D85CB0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6C61E-13AD-83B0-3F07-D08CD5DC79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34867B-AD60-C4EB-A8F2-FD786CA76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9A1C1-BF7C-61C6-D5A0-472240294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B2130-2D23-3842-1150-4863A4F3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7D5C1-0A8F-43E1-86B2-79A81164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8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34163-0E17-E805-CE69-20D97F85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B8E83-C2B7-CC5C-001E-498823C7C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560F4-D972-8D58-A4C1-E7BC04E16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537CD-AB54-DA08-AD92-2C4643CE7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6A1423-9A25-893D-8D07-B1B92D374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3175AF-7AC3-11C0-66DE-3089A60D1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F57F77-5D9E-5729-65B8-BE8CAEB82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A74A1A-E236-0FB8-8E19-231C7D80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9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A5BBA-4604-7EA0-B183-2103C8590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B66FAD-104A-F04F-D8FF-B95E711DC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AAD4D-599B-C514-8421-0D4AC0221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998C1F-4114-AC7F-12DC-99C451B8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1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B47CC-C05E-88A9-4378-0B55C68F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D512F6-F55F-DE62-6EFE-214F2666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8A0B7-61E9-C5CC-717A-5EF3AFE1A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7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BBB4E-1003-527C-9724-EACB4B1D0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70E7B-5913-80AE-93FE-EA6372587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B6A4F-5E98-CD1C-0C29-CD1E603B2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CFB3D-1D1F-6A7E-3DAF-778C0A46C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EC0FAC-22D2-041D-4522-E4D216702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A4F14-913E-FAF6-D8B3-638AF377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8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B08A3-F41E-C32B-F3AB-F7EBA449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4F1F0F-34AF-309D-79F4-9F296AE27B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A4B3D-199A-C9A6-EF01-B4E5526AA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8207A-7FFA-39E2-AC16-652EFCB3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DBC87-9980-B7BB-A85D-C7461F629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BFFB2-E97B-C466-2A80-7E0DA53F1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50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2BB8AC-6685-86D7-292F-19760B7D9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B60FD-49D9-0A89-D9C8-47E6737AF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B4542-D11B-B107-CA51-364C24F8EC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6BB393-7EEA-6F46-B21E-8A6B41C463AE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8697D-F691-32E1-EBEE-386FAA713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A9335-C799-F123-D788-B220E5F05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7863A8-765F-CA4D-8CFE-9100ABD6C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4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sten.lowis@cern.ch" TargetMode="External"/><Relationship Id="rId2" Type="http://schemas.openxmlformats.org/officeDocument/2006/relationships/hyperlink" Target="mailto:sciences@bu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giulia.terragni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2217E-B7EE-3B83-67E8-BD3A552C3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547DC-BE7B-CD71-3874-421BD00AA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Performance Evaluation of TOF-PET Readout Electronics: </a:t>
            </a:r>
            <a:r>
              <a:rPr lang="en-US" dirty="0"/>
              <a:t>Progress &amp; Contributions #6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31D081-C91B-0556-ECA2-D5C1F8EEF1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09441"/>
          </a:xfrm>
        </p:spPr>
        <p:txBody>
          <a:bodyPr>
            <a:normAutofit fontScale="92500"/>
          </a:bodyPr>
          <a:lstStyle/>
          <a:p>
            <a:r>
              <a:rPr lang="en-US" dirty="0"/>
              <a:t>Cesar Cardona*</a:t>
            </a:r>
          </a:p>
          <a:p>
            <a:r>
              <a:rPr lang="en-US" dirty="0"/>
              <a:t>Boston University | Group: EP-CMX-DD</a:t>
            </a:r>
          </a:p>
          <a:p>
            <a:r>
              <a:rPr lang="en-US" dirty="0"/>
              <a:t>Mentors: Carsten </a:t>
            </a:r>
            <a:r>
              <a:rPr lang="en-US" dirty="0" err="1"/>
              <a:t>Lowis</a:t>
            </a:r>
            <a:r>
              <a:rPr lang="en-US" dirty="0"/>
              <a:t>✲ , Giulia </a:t>
            </a:r>
            <a:r>
              <a:rPr lang="en-US" dirty="0" err="1"/>
              <a:t>Terragni</a:t>
            </a:r>
            <a:r>
              <a:rPr lang="en-US" dirty="0"/>
              <a:t>※</a:t>
            </a:r>
          </a:p>
          <a:p>
            <a:endParaRPr lang="en-US" dirty="0"/>
          </a:p>
          <a:p>
            <a:r>
              <a:rPr lang="en-US" dirty="0"/>
              <a:t>* </a:t>
            </a:r>
            <a:r>
              <a:rPr lang="en-US" dirty="0">
                <a:hlinkClick r:id="rId2"/>
              </a:rPr>
              <a:t>sciences@bu.edu</a:t>
            </a:r>
            <a:r>
              <a:rPr lang="en-US" dirty="0"/>
              <a:t> | ✲ </a:t>
            </a:r>
            <a:r>
              <a:rPr lang="en-US" dirty="0">
                <a:hlinkClick r:id="rId3"/>
              </a:rPr>
              <a:t>carsten.lowis@cern.ch</a:t>
            </a:r>
            <a:r>
              <a:rPr lang="en-US" dirty="0"/>
              <a:t> | ※ </a:t>
            </a:r>
            <a:r>
              <a:rPr lang="en-US" dirty="0">
                <a:hlinkClick r:id="rId4"/>
              </a:rPr>
              <a:t>giulia.terragni@cern.ch</a:t>
            </a:r>
            <a:r>
              <a:rPr lang="en-US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9D437D-CC98-F6BB-0D67-80F5EDB0F51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2FC909F-2D3B-A9E3-5393-ADA720928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7A5E77-5AF4-360D-05CF-CEE1ADA75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21FFBE-4C12-6D51-DB64-EC98AACA404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F98CF0-6BD6-608B-FE44-0B3EC84DB74A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2636B4-DCF3-413B-3FA2-C887E03A46C2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logo with a diamond&#10;&#10;AI-generated content may be incorrect.">
            <a:extLst>
              <a:ext uri="{FF2B5EF4-FFF2-40B4-BE49-F238E27FC236}">
                <a16:creationId xmlns:a16="http://schemas.microsoft.com/office/drawing/2014/main" id="{2F4DA6A8-693A-B2B4-A7FD-F7EA3A882E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F9C213-B6CD-8E96-6F1C-FE9378A68A6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05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D7215-A75B-9AD4-C48A-3BD84DDC1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ED51B74-D156-D3CD-CBC1-70D18A658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12186507" cy="61564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Here are some Photos. It took me back to assisting in Ophthalmic Surgeries.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3A403A-2DC0-19B5-1156-F0C9A6942CF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F5EC7CAE-6D51-2803-21E0-9E9514572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13034FB-C9D9-CF6E-7B18-981A99E8F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6D6FCD-70B7-0060-02AA-5A8FE99054D9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A4DCE0-F7AF-E35A-5F5C-47E84977B80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AB8E03F7-A87E-8566-0FBB-BEB8CEDED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14D6DEE-9FAC-0353-DCFE-2484B6CE2CB7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8727763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Hands On Repair at the Soldering Station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7FAA6-08CD-6180-88DC-58AC0B434C09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924EE7-F254-8B24-0F05-684EE86C2756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0D1CFF-EDDF-A954-4C04-4CEC148563E2}"/>
              </a:ext>
            </a:extLst>
          </p:cNvPr>
          <p:cNvGrpSpPr/>
          <p:nvPr/>
        </p:nvGrpSpPr>
        <p:grpSpPr>
          <a:xfrm>
            <a:off x="69319" y="1397283"/>
            <a:ext cx="12088168" cy="4533064"/>
            <a:chOff x="1027272" y="1584207"/>
            <a:chExt cx="9666299" cy="3624863"/>
          </a:xfrm>
        </p:grpSpPr>
        <p:pic>
          <p:nvPicPr>
            <p:cNvPr id="15" name="Picture 14" descr="A person looking through a microscope&#10;&#10;AI-generated content may be incorrect.">
              <a:extLst>
                <a:ext uri="{FF2B5EF4-FFF2-40B4-BE49-F238E27FC236}">
                  <a16:creationId xmlns:a16="http://schemas.microsoft.com/office/drawing/2014/main" id="{54C0898A-4CCA-1CBE-FE74-9632326CC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1027272" y="1584207"/>
              <a:ext cx="4833149" cy="3624862"/>
            </a:xfrm>
            <a:prstGeom prst="rect">
              <a:avLst/>
            </a:prstGeom>
          </p:spPr>
        </p:pic>
        <p:pic>
          <p:nvPicPr>
            <p:cNvPr id="16" name="Picture 15" descr="A person smiling at camera&#10;&#10;AI-generated content may be incorrect.">
              <a:extLst>
                <a:ext uri="{FF2B5EF4-FFF2-40B4-BE49-F238E27FC236}">
                  <a16:creationId xmlns:a16="http://schemas.microsoft.com/office/drawing/2014/main" id="{8AB381C5-64FC-9E0F-8630-0A6D38300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860421" y="1584207"/>
              <a:ext cx="4833150" cy="3624863"/>
            </a:xfrm>
            <a:prstGeom prst="rect">
              <a:avLst/>
            </a:prstGeom>
          </p:spPr>
        </p:pic>
      </p:grpSp>
      <p:pic>
        <p:nvPicPr>
          <p:cNvPr id="10" name="Picture 9" descr="A microscope in a room&#10;&#10;AI-generated content may be incorrect.">
            <a:extLst>
              <a:ext uri="{FF2B5EF4-FFF2-40B4-BE49-F238E27FC236}">
                <a16:creationId xmlns:a16="http://schemas.microsoft.com/office/drawing/2014/main" id="{3A36DC1B-A65A-F2B8-6E3B-61F4BF83C1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523573" y="1961756"/>
            <a:ext cx="4542290" cy="34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33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E8E5D-35F0-FAE9-6951-1815018F7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F1E6FCD-F0B7-D304-FFEB-F7032610C6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447063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With U1 replaced on Boards 02, 04, and 05, timing signals were fully restored.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Board-03 required U2 replacement instead — it also recovered its timing branch (But more on this board later).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All four repaired boards now match the signal profile of Board-01.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1169BC-E765-FF1F-4237-13364E85952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AC91748-981D-ABA2-04BC-33B9B541A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019F54-C0D1-D3FF-67FD-8F852611E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77275B-6BD6-2733-04D0-7452CAD8351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DE5C19-9CAF-0501-CA2A-EE139925E09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4E1E65DB-1E40-ABDB-A68F-EF43C31AB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4AF8D8A-AFB2-B2D1-6813-DBC7BD4AAE7B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All Timing Branches Fixed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11883F-3D53-3288-5734-7EA965A3753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6EE968-2717-8254-4D9E-FD0BD83F935C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4C099B6C-3E0B-2327-7E88-3091148DF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1576" y="900153"/>
            <a:ext cx="6739443" cy="505458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3DB5163-A9D0-85B4-D368-6DFC0018B3D3}"/>
              </a:ext>
            </a:extLst>
          </p:cNvPr>
          <p:cNvGrpSpPr/>
          <p:nvPr/>
        </p:nvGrpSpPr>
        <p:grpSpPr>
          <a:xfrm>
            <a:off x="10389704" y="5231715"/>
            <a:ext cx="1546204" cy="581290"/>
            <a:chOff x="4608616" y="4822065"/>
            <a:chExt cx="1546204" cy="5812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BA61BA-4DE2-1196-5BE2-191E05250E84}"/>
                </a:ext>
              </a:extLst>
            </p:cNvPr>
            <p:cNvGrpSpPr/>
            <p:nvPr/>
          </p:nvGrpSpPr>
          <p:grpSpPr>
            <a:xfrm>
              <a:off x="4608616" y="4970533"/>
              <a:ext cx="729687" cy="432822"/>
              <a:chOff x="4926770" y="5114511"/>
              <a:chExt cx="729687" cy="43282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B6164BC-3B19-4D3C-50AB-156D67934C95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321760FD-7B44-9FA3-5E48-91130B63F8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DC1ECEF2-21DB-50E2-29AA-F216A69BBB1D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AE1F0C8B-83E5-9C0A-F350-284B532C526D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28720EC-F55E-6250-D684-B413F5A4A337}"/>
                  </a:ext>
                </a:extLst>
              </p:cNvPr>
              <p:cNvSpPr txBox="1"/>
              <p:nvPr/>
            </p:nvSpPr>
            <p:spPr>
              <a:xfrm>
                <a:off x="4926770" y="5178001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 ns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BA3FDA9-CCF4-00FB-3613-7A93D11B2DF1}"/>
                </a:ext>
              </a:extLst>
            </p:cNvPr>
            <p:cNvGrpSpPr/>
            <p:nvPr/>
          </p:nvGrpSpPr>
          <p:grpSpPr>
            <a:xfrm>
              <a:off x="5328953" y="4822065"/>
              <a:ext cx="825867" cy="576333"/>
              <a:chOff x="5206658" y="5273208"/>
              <a:chExt cx="825867" cy="57633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64FFEB7-A359-8F4E-BFEE-DBC70A4FDE5F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20440F0F-A154-A807-F693-D0C1827601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982764C8-FB41-6279-2EEA-EE785FB3A1E9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9434806A-87A6-4636-040D-EF9C37C512D1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5B68B9A-5FC1-89AA-9F79-F688F58DB1FD}"/>
                  </a:ext>
                </a:extLst>
              </p:cNvPr>
              <p:cNvSpPr txBox="1"/>
              <p:nvPr/>
            </p:nvSpPr>
            <p:spPr>
              <a:xfrm>
                <a:off x="5206658" y="5480209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20 mV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3117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5DF09-13F3-7D87-D495-222B4E767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7B5263E-2C58-2A8C-EC2E-3A957C5A7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774849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After restoring all timing branches, I proceeded to test the energy output on each board.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The energy branch is typically more stable, but timing was prioritized first because it showed clearer signs of failure and was needed for CTR tests.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Here’s the test setup I used, with the </a:t>
            </a:r>
            <a:r>
              <a:rPr lang="en-US" dirty="0" err="1"/>
              <a:t>SiPM</a:t>
            </a:r>
            <a:r>
              <a:rPr lang="en-US" dirty="0"/>
              <a:t> coupled to a crystal and a Sodium-22 source positioned nearby. Very scientific.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70C314-A5AF-3C82-F3E1-46813E299A4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8877FEF5-4FC5-31B5-332C-F8B3EAF89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C0532B-D9A5-47F4-E254-B199432C1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194BA-E388-5048-5E8F-A5B0AAF5C3A6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D04024-DDAC-7134-3581-E5A5C167E457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260D8B9E-FB5E-91BD-F0C3-F497E889E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2DD2818-D2E1-8E3B-70AA-3A0071309571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Energy Branch Diagnostics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D5B542-5ECC-26BB-2C87-2CEF783A726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9465C6-12EA-FF94-A62F-06A5F40039E7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D04AF13C-33F8-BE99-AC84-B9EC1B13B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713" y="1284847"/>
            <a:ext cx="5717740" cy="4288305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A334316F-9476-E394-BB8C-26BBB361D53C}"/>
              </a:ext>
            </a:extLst>
          </p:cNvPr>
          <p:cNvSpPr/>
          <p:nvPr/>
        </p:nvSpPr>
        <p:spPr>
          <a:xfrm rot="2480293" flipH="1">
            <a:off x="9427806" y="4122069"/>
            <a:ext cx="2348584" cy="6225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Sodium-22 Source</a:t>
            </a:r>
          </a:p>
        </p:txBody>
      </p:sp>
    </p:spTree>
    <p:extLst>
      <p:ext uri="{BB962C8B-B14F-4D97-AF65-F5344CB8AC3E}">
        <p14:creationId xmlns:p14="http://schemas.microsoft.com/office/powerpoint/2010/main" val="1983359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9735A-6978-3E15-5511-934B245B6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AF67E6A-E4CA-860D-1782-7A69E3CEA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108454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All four repaired boards showed energy signals that matched the reference profile from Board-01.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This confirmed that both amplifier channels (U1 and U2) were operational and that the energy pathway was unaffected post-repair.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Except…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1BFB89-8122-78EF-1F1F-0332D44D05DB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C211F2F4-DE1F-BD15-A45B-9B76BA7E0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73E7C5-4F3F-ABFC-C2DC-FCCF8B23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96ADBE-02C7-66CA-19C3-988A01C000D8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EECE25-1735-330D-6F0C-9C6CA80B373A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856051E4-215D-2383-2C10-CC9C4D095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360E29-6078-6324-746B-AD1BD0E35B6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Energy Signal: </a:t>
            </a:r>
            <a:r>
              <a:rPr lang="en-US" sz="4000" dirty="0">
                <a:solidFill>
                  <a:schemeClr val="bg1"/>
                </a:solidFill>
              </a:rPr>
              <a:t>Restored Boards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BDEF06-1FBC-A89F-6544-1E1A9F8C10D5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102904-F665-843B-9BBC-E6ECCC53DE1C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6" name="Picture 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4DD434C-8959-174F-EBD2-291A5C29B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10575"/>
            <a:ext cx="6108454" cy="4581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AA235-B5AE-6320-9CBB-E3172981A9F4}"/>
              </a:ext>
            </a:extLst>
          </p:cNvPr>
          <p:cNvSpPr txBox="1"/>
          <p:nvPr/>
        </p:nvSpPr>
        <p:spPr>
          <a:xfrm>
            <a:off x="8316006" y="5523636"/>
            <a:ext cx="411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Energy Signal (Repaired Board)</a:t>
            </a:r>
          </a:p>
          <a:p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3EBD12-5B36-4F31-5DDE-FED66D5C1414}"/>
              </a:ext>
            </a:extLst>
          </p:cNvPr>
          <p:cNvGrpSpPr/>
          <p:nvPr/>
        </p:nvGrpSpPr>
        <p:grpSpPr>
          <a:xfrm>
            <a:off x="10154115" y="4822351"/>
            <a:ext cx="1882122" cy="585761"/>
            <a:chOff x="4515671" y="4822065"/>
            <a:chExt cx="1882122" cy="58576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6179D05-A330-6589-B3A6-CC86E797D47A}"/>
                </a:ext>
              </a:extLst>
            </p:cNvPr>
            <p:cNvGrpSpPr/>
            <p:nvPr/>
          </p:nvGrpSpPr>
          <p:grpSpPr>
            <a:xfrm>
              <a:off x="4515671" y="4970533"/>
              <a:ext cx="853119" cy="437293"/>
              <a:chOff x="4833825" y="5114511"/>
              <a:chExt cx="853119" cy="43729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750C809-DBC1-1CD2-BEDE-C23DF2EFB93D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B246D874-EA98-0A18-A70C-988FDB1E0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F13A4D4-92C9-5B3A-BA7C-A9B88AD9CDA0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CA7F4A8B-C75B-216C-DAB7-8C9172A1EBA3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21D7F88-574B-0E01-FAF0-250EDD2E0C47}"/>
                  </a:ext>
                </a:extLst>
              </p:cNvPr>
              <p:cNvSpPr txBox="1"/>
              <p:nvPr/>
            </p:nvSpPr>
            <p:spPr>
              <a:xfrm>
                <a:off x="4833825" y="5182472"/>
                <a:ext cx="8531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100 ns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247D8D3-859D-8F93-5CA4-ED135B792D07}"/>
                </a:ext>
              </a:extLst>
            </p:cNvPr>
            <p:cNvGrpSpPr/>
            <p:nvPr/>
          </p:nvGrpSpPr>
          <p:grpSpPr>
            <a:xfrm>
              <a:off x="5448494" y="4822065"/>
              <a:ext cx="949299" cy="585761"/>
              <a:chOff x="5326199" y="5273208"/>
              <a:chExt cx="949299" cy="58576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8986A657-7D17-CBE9-1FCF-750E0C8C9CEE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C2B64546-97F9-0711-C91F-78EDACF9F6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B0D063EA-ED77-2F5F-B62B-0E05D604D888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BB34319-E724-AEA0-D018-A58D6B0FD93D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2AB61F-C816-C553-15A1-3ADB66BBB6B8}"/>
                  </a:ext>
                </a:extLst>
              </p:cNvPr>
              <p:cNvSpPr txBox="1"/>
              <p:nvPr/>
            </p:nvSpPr>
            <p:spPr>
              <a:xfrm>
                <a:off x="5326199" y="5489637"/>
                <a:ext cx="9492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200 mV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532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362ED-2ED7-D0F4-4B7F-12A7EE768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FEBB2A9-09C4-B9A9-641D-F0B014BCF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061487" cy="4926650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dirty="0"/>
              <a:t>• Board-03’s energy branch was the only one that didn’t recover — the waveform showed no clear pulses.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Timing branch was previously fixed by replacing U2, but energy remains unresponsive.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My working theory is that either the </a:t>
            </a:r>
            <a:r>
              <a:rPr lang="en-US" dirty="0" err="1"/>
              <a:t>SiPM</a:t>
            </a:r>
            <a:r>
              <a:rPr lang="en-US" dirty="0"/>
              <a:t> is not properly soldered, or the inductor (L3) is damaged.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I ran out of time to explore further, but I plan to test both hypotheses in the coming weeks.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EB73AE-A075-8A80-F340-41B918D9373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4F2FE521-EC96-6913-B80A-BFE19E9C1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60B29D-4F4C-736F-2452-B53895F7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A75E7D-4A0E-303F-9E2F-74E3EF0B117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390226-DDDA-EE48-7C60-317B9505C90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7E32F3C9-DDD8-6EFC-01AA-B1340E1BE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4F865D6-4128-93AC-FC7B-AEDF57F4D07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Energy Branch Failure: </a:t>
            </a:r>
            <a:r>
              <a:rPr lang="en-US" sz="4000" dirty="0">
                <a:solidFill>
                  <a:schemeClr val="bg1"/>
                </a:solidFill>
              </a:rPr>
              <a:t>Board-03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C7FDA4-3B06-0934-1931-75560EB3F934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596310-7FD2-5926-D88B-63D70C8D2972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8C364C2A-FB4D-F865-8F77-E89EA034D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899613"/>
            <a:ext cx="6108453" cy="45813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2D70F9-BADB-9A5A-8F15-9D84A47BAEE7}"/>
              </a:ext>
            </a:extLst>
          </p:cNvPr>
          <p:cNvSpPr txBox="1"/>
          <p:nvPr/>
        </p:nvSpPr>
        <p:spPr>
          <a:xfrm>
            <a:off x="8714510" y="5502806"/>
            <a:ext cx="370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Board-03 Energy Output (Unfixed)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174E188-4FBE-239E-9607-086379B58775}"/>
              </a:ext>
            </a:extLst>
          </p:cNvPr>
          <p:cNvGrpSpPr/>
          <p:nvPr/>
        </p:nvGrpSpPr>
        <p:grpSpPr>
          <a:xfrm>
            <a:off x="10154115" y="4971976"/>
            <a:ext cx="1882122" cy="585761"/>
            <a:chOff x="4515671" y="4822065"/>
            <a:chExt cx="1882122" cy="58576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075444D-5AFD-9ECA-815F-4A5E44FB1639}"/>
                </a:ext>
              </a:extLst>
            </p:cNvPr>
            <p:cNvGrpSpPr/>
            <p:nvPr/>
          </p:nvGrpSpPr>
          <p:grpSpPr>
            <a:xfrm>
              <a:off x="4515671" y="4970533"/>
              <a:ext cx="853119" cy="437293"/>
              <a:chOff x="4833825" y="5114511"/>
              <a:chExt cx="853119" cy="43729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F988362-BAA7-308A-76DF-918B869EA85C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716F33A-3A33-A731-2B86-65E41D0499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31AC813D-4EC8-C71F-C652-92F9F7B1B718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715F1484-5091-3469-72E3-7F7DBED46726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091CAE6-95DE-0061-6C2A-4E0B938854EB}"/>
                  </a:ext>
                </a:extLst>
              </p:cNvPr>
              <p:cNvSpPr txBox="1"/>
              <p:nvPr/>
            </p:nvSpPr>
            <p:spPr>
              <a:xfrm>
                <a:off x="4833825" y="5182472"/>
                <a:ext cx="8531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100 ns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4B2D2C1-F3C6-5A6A-A634-874977B7060A}"/>
                </a:ext>
              </a:extLst>
            </p:cNvPr>
            <p:cNvGrpSpPr/>
            <p:nvPr/>
          </p:nvGrpSpPr>
          <p:grpSpPr>
            <a:xfrm>
              <a:off x="5448494" y="4822065"/>
              <a:ext cx="949299" cy="585761"/>
              <a:chOff x="5326199" y="5273208"/>
              <a:chExt cx="949299" cy="58576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EDA88B40-619B-4DF7-DF11-C2949FB2315A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5C762921-33EB-E71C-7AE6-2EF661EC50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8491ED57-D18F-7A34-D80B-1B3D7C00F5C8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1E08B90-C120-6F0D-B5C0-324DFFFB99EF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CA5E566-A997-6F78-2C47-0F075BE6AFDC}"/>
                  </a:ext>
                </a:extLst>
              </p:cNvPr>
              <p:cNvSpPr txBox="1"/>
              <p:nvPr/>
            </p:nvSpPr>
            <p:spPr>
              <a:xfrm>
                <a:off x="5326199" y="5489637"/>
                <a:ext cx="9492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200 mV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2289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8049C-A3E5-40D5-F5CE-6AD8AA9CF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C9F1643-590D-B223-AF1F-9D91679F5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883221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After restoring most boards, I began searching for the underlying cause of the failures.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I suspected the bias voltage supply might be unstable.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I tested both supplies with an oscilloscope and captured strange behaviors in one unit — shown on the next slides.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50773B-4FEC-8490-8873-BCAA2D2B8A9A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5782C14F-220E-CBC4-E863-75B669E21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811BD1-EB4C-B3AD-E066-1238453A7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167095-E3A8-93AA-602B-0AECD19BB99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08F12E-A859-EF9A-4D69-68311EE171C1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BCF541EC-B63A-D5B4-599F-C8839FDAD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67DF9D4-A6A7-D36B-5070-E0D6082A77F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Investigating the Root Cause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F9D27E-05F4-2B04-9AD7-E717A8A21A9F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BF61F6-50D3-02A0-0F6F-C516A70513FE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6" name="Picture 5" descr="A white electronic device with buttons and a display&#10;&#10;AI-generated content may be incorrect.">
            <a:extLst>
              <a:ext uri="{FF2B5EF4-FFF2-40B4-BE49-F238E27FC236}">
                <a16:creationId xmlns:a16="http://schemas.microsoft.com/office/drawing/2014/main" id="{A48E9C38-06EA-5F78-EC34-E06AA07A9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7734" y="1072120"/>
            <a:ext cx="6286719" cy="471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28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DBE04-F46B-0101-64DD-9DE8BB88A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B47F719-6D0F-B105-7B21-23D2948C8B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2" y="1030203"/>
            <a:ext cx="6061487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When ramping from 0 V to 10 V, the supply did not transition smoothly.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The scope showed oscillations and sharp intermediate transients before settling.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This kind of instability can create momentary overcurrent or signal injection, damaging sensitive components like U1.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5267D4-8A08-C509-9A5A-940836E77EA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F9C17643-7F99-6E46-6DA5-C1A8DFB45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68198A-62E2-CBCF-0F92-5DE993193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68E43A-E944-1554-450C-78EBF8DD1A2C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3E29CB-3EE9-8A27-4BF0-7ADA273A00AC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94826B17-F2F8-5D17-277F-4E62A9C70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A00A3CB-1BDC-C565-DBCE-7B454685623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Problem #1: </a:t>
            </a:r>
            <a:r>
              <a:rPr lang="en-US" sz="4000" dirty="0">
                <a:solidFill>
                  <a:schemeClr val="bg1"/>
                </a:solidFill>
              </a:rPr>
              <a:t>Voltage Ramp Instability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DFEB46-60AA-7C0C-EF10-B8AD34308C44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B4A7F3-D318-E269-92BD-5CAE976B0492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CDF2C560-32FD-CC85-662A-FB16F96F3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5101" y="901146"/>
            <a:ext cx="6119352" cy="45895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5F9871-C277-E363-FCEC-4175D95A1E83}"/>
              </a:ext>
            </a:extLst>
          </p:cNvPr>
          <p:cNvSpPr txBox="1"/>
          <p:nvPr/>
        </p:nvSpPr>
        <p:spPr>
          <a:xfrm>
            <a:off x="8714510" y="5523636"/>
            <a:ext cx="3627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to 10 V ramp – unstable behavior.</a:t>
            </a:r>
          </a:p>
          <a:p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A39564-2AA6-96D4-3726-B2C76583F31F}"/>
              </a:ext>
            </a:extLst>
          </p:cNvPr>
          <p:cNvGrpSpPr/>
          <p:nvPr/>
        </p:nvGrpSpPr>
        <p:grpSpPr>
          <a:xfrm>
            <a:off x="10247060" y="4932926"/>
            <a:ext cx="1332567" cy="585761"/>
            <a:chOff x="4613179" y="4822065"/>
            <a:chExt cx="1332567" cy="58576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3379089-EA5C-BF01-0CD5-1B7605DC0BBA}"/>
                </a:ext>
              </a:extLst>
            </p:cNvPr>
            <p:cNvGrpSpPr/>
            <p:nvPr/>
          </p:nvGrpSpPr>
          <p:grpSpPr>
            <a:xfrm>
              <a:off x="4613179" y="4970533"/>
              <a:ext cx="801823" cy="437293"/>
              <a:chOff x="4931333" y="5114511"/>
              <a:chExt cx="801823" cy="43729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1F8D4DD-DAEE-4471-1F1B-8707407080E0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4620F9D-54EA-5181-C8BB-730D1018FD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12348A44-F8C3-3E5F-5786-0006EF82EE40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99350D06-D0A6-033C-4D4B-9FAC4EC5D7DA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58835EF-33A6-A640-761A-FCA10AC03F50}"/>
                  </a:ext>
                </a:extLst>
              </p:cNvPr>
              <p:cNvSpPr txBox="1"/>
              <p:nvPr/>
            </p:nvSpPr>
            <p:spPr>
              <a:xfrm>
                <a:off x="4931333" y="5182472"/>
                <a:ext cx="8018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 </a:t>
                </a:r>
                <a:r>
                  <a:rPr lang="en-US" b="1" dirty="0" err="1">
                    <a:solidFill>
                      <a:schemeClr val="bg1"/>
                    </a:solidFill>
                  </a:rPr>
                  <a:t>ms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D6B38F2-AA3C-253C-FAF6-E3FFAD497601}"/>
                </a:ext>
              </a:extLst>
            </p:cNvPr>
            <p:cNvGrpSpPr/>
            <p:nvPr/>
          </p:nvGrpSpPr>
          <p:grpSpPr>
            <a:xfrm>
              <a:off x="5448494" y="4822065"/>
              <a:ext cx="497252" cy="585761"/>
              <a:chOff x="5326199" y="5273208"/>
              <a:chExt cx="497252" cy="58576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2C7EC12-9B7E-194E-4568-ECB9011B582C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43528AC1-2C41-0BC7-031B-EC9DB2EE83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F207B9A-6740-163C-501A-985A48B792FC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1DC535E1-0133-B752-2972-667ED536A829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5ADAF68-7B2F-4BCB-FA6E-B853B9E18138}"/>
                  </a:ext>
                </a:extLst>
              </p:cNvPr>
              <p:cNvSpPr txBox="1"/>
              <p:nvPr/>
            </p:nvSpPr>
            <p:spPr>
              <a:xfrm>
                <a:off x="5326199" y="5489637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 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1441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F44E9-5CCE-8EB4-8728-CE77C343C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2B75B0F-857B-3D52-07C9-7740E13B7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061487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Turning the power supply ON from the physical switch with 0 V setpoint did not yield 0 V output.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The voltage unexpectedly jumped upward before settling back — an unsafe startup transient.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This could easily inject a voltage into downstream components even when “OFF” conditions are expected.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95B4CB-1647-D846-2922-CC628E9E455C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C7F302A6-57F1-C8E6-0221-100470612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ED5D34-8D11-72CF-B222-18B68D6AF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185193-A3EA-BC0D-49AE-3ED87531A710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B132F8-5A5C-EA58-CE35-9B60BF05A1C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AD5BD76-F24C-A107-0ADA-EB1281983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AD8A51B-61E0-51E8-1741-3769EB5762C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Problem #2: </a:t>
            </a:r>
            <a:r>
              <a:rPr lang="en-US" sz="4000" dirty="0">
                <a:solidFill>
                  <a:schemeClr val="bg1"/>
                </a:solidFill>
              </a:rPr>
              <a:t>Voltage Spikes at Power-On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0D3B72-74B3-A657-5A41-DC953B5DB519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10176D-CB2D-DEEF-A7CF-22CDB389B975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6" name="Picture 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0F26D87-2D87-65EB-3D00-A1FADB8DB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01146"/>
            <a:ext cx="6108453" cy="45813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D7C868-1623-CCA7-28FD-6E28B487E70C}"/>
              </a:ext>
            </a:extLst>
          </p:cNvPr>
          <p:cNvSpPr txBox="1"/>
          <p:nvPr/>
        </p:nvSpPr>
        <p:spPr>
          <a:xfrm>
            <a:off x="8740103" y="5558654"/>
            <a:ext cx="3512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Power-On Jump with 0 V Setpoint.</a:t>
            </a:r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F37C1B-E92A-344A-449D-3218EE089848}"/>
              </a:ext>
            </a:extLst>
          </p:cNvPr>
          <p:cNvGrpSpPr/>
          <p:nvPr/>
        </p:nvGrpSpPr>
        <p:grpSpPr>
          <a:xfrm>
            <a:off x="10331958" y="4817168"/>
            <a:ext cx="1247669" cy="585761"/>
            <a:chOff x="4698077" y="4822065"/>
            <a:chExt cx="1247669" cy="58576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E2EC68E-48EE-C42E-FBDC-A6AF2B0F5C52}"/>
                </a:ext>
              </a:extLst>
            </p:cNvPr>
            <p:cNvGrpSpPr/>
            <p:nvPr/>
          </p:nvGrpSpPr>
          <p:grpSpPr>
            <a:xfrm>
              <a:off x="4698077" y="4970533"/>
              <a:ext cx="678391" cy="437293"/>
              <a:chOff x="5016231" y="5114511"/>
              <a:chExt cx="678391" cy="43729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9932CB3-C81D-FE56-A058-6EF2991CA2F9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EE614C3E-E805-E32E-4E3A-5A90730F5A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A294F8B0-5632-5589-6329-EE970A049867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5DFC118-261A-2E82-C178-7EB384489399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E227C80-4027-8CDE-990B-90E4D6687CC0}"/>
                  </a:ext>
                </a:extLst>
              </p:cNvPr>
              <p:cNvSpPr txBox="1"/>
              <p:nvPr/>
            </p:nvSpPr>
            <p:spPr>
              <a:xfrm>
                <a:off x="5016231" y="5182472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 </a:t>
                </a:r>
                <a:r>
                  <a:rPr lang="en-US" b="1" dirty="0" err="1">
                    <a:solidFill>
                      <a:schemeClr val="bg1"/>
                    </a:solidFill>
                  </a:rPr>
                  <a:t>ms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7C9EC35-06E0-9426-72A3-A0BBA1E9537A}"/>
                </a:ext>
              </a:extLst>
            </p:cNvPr>
            <p:cNvGrpSpPr/>
            <p:nvPr/>
          </p:nvGrpSpPr>
          <p:grpSpPr>
            <a:xfrm>
              <a:off x="5448494" y="4822065"/>
              <a:ext cx="497252" cy="585761"/>
              <a:chOff x="5326199" y="5273208"/>
              <a:chExt cx="497252" cy="58576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6B9E17C-8208-5E23-EB73-F2B665F92404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28502B43-7E63-D170-FD9B-54900DBE21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18B172AA-BBBF-76A3-1D98-14256BEE91BA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4C81702E-247A-94CC-0B71-B197D01645B7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6717A54-C3E0-43D2-42AD-D0AB2E6C971B}"/>
                  </a:ext>
                </a:extLst>
              </p:cNvPr>
              <p:cNvSpPr txBox="1"/>
              <p:nvPr/>
            </p:nvSpPr>
            <p:spPr>
              <a:xfrm>
                <a:off x="5326199" y="5489637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 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0610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7F7D3-A5FA-FB54-607A-2954642F0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3A9FFDC-13B5-FAD2-BD14-7FE09A60F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447063" cy="4926650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dirty="0"/>
              <a:t>• When toggling quickly between +1 V and -1 V, the scope shows a transient “bubble.”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While small in amplitude, this change is extremely fast — and all damaged boards had U1 near the HV entry path.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My working theory: fast transients near the transformer (balun) couple into the U1 amp, stressing it despite filtering.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Further tests would be needed to confirm this.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FEB302-E8EA-3BF3-54AE-079C1BE8E9C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E70AC89-641D-583D-4EA2-273D37353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89B2759-9367-0E49-0673-06212E9AA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85142A-856C-FC0C-BB17-175978F5BC5D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129DAD-D51C-D7E8-3605-7FE153AE8250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60E243FF-C421-6588-6AC7-A2546621F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F227261-0DA4-BD27-0AE5-F38F42678917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Problem #3: </a:t>
            </a:r>
            <a:r>
              <a:rPr lang="en-US" sz="4000" dirty="0">
                <a:solidFill>
                  <a:schemeClr val="bg1"/>
                </a:solidFill>
              </a:rPr>
              <a:t>Fast Voltage Toggling Bubble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050CD5-BD95-ACA2-3544-D2F905090B38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E453B2-ED81-FED7-8AA8-930B3745CAB2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012B108B-F5C6-137C-BA10-C7C951AEC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07921"/>
            <a:ext cx="6108453" cy="4581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E8536B-1698-52A6-0796-B7C8AC956710}"/>
              </a:ext>
            </a:extLst>
          </p:cNvPr>
          <p:cNvSpPr txBox="1"/>
          <p:nvPr/>
        </p:nvSpPr>
        <p:spPr>
          <a:xfrm>
            <a:off x="8424968" y="5523636"/>
            <a:ext cx="3866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+1 V to -1 V Toggle – Transient Bubble.</a:t>
            </a:r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496F693-CD80-CD0C-E413-852105C77CA2}"/>
              </a:ext>
            </a:extLst>
          </p:cNvPr>
          <p:cNvGrpSpPr/>
          <p:nvPr/>
        </p:nvGrpSpPr>
        <p:grpSpPr>
          <a:xfrm>
            <a:off x="10247060" y="4841452"/>
            <a:ext cx="1784614" cy="585761"/>
            <a:chOff x="4613179" y="4822065"/>
            <a:chExt cx="1784614" cy="58576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12B1831-12C0-A240-50FD-7BD05FD65CBA}"/>
                </a:ext>
              </a:extLst>
            </p:cNvPr>
            <p:cNvGrpSpPr/>
            <p:nvPr/>
          </p:nvGrpSpPr>
          <p:grpSpPr>
            <a:xfrm>
              <a:off x="4613179" y="4970533"/>
              <a:ext cx="854721" cy="437293"/>
              <a:chOff x="4931333" y="5114511"/>
              <a:chExt cx="854721" cy="43729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918F86B-2550-2749-8D70-0B6B53B08EDF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7E6BF6A-6313-758D-9547-0C4B9BC57A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B8D3E26F-9AF2-8A97-51BA-E74402C01BB2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6D68F52-C51D-C394-DEAF-561BFDB2BF28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0ED9C96-637A-9AF4-BF5D-BFE1405A4830}"/>
                  </a:ext>
                </a:extLst>
              </p:cNvPr>
              <p:cNvSpPr txBox="1"/>
              <p:nvPr/>
            </p:nvSpPr>
            <p:spPr>
              <a:xfrm>
                <a:off x="4931333" y="5182472"/>
                <a:ext cx="854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500 µs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3416983-8CF6-5E62-92AF-17C0C14DDFAB}"/>
                </a:ext>
              </a:extLst>
            </p:cNvPr>
            <p:cNvGrpSpPr/>
            <p:nvPr/>
          </p:nvGrpSpPr>
          <p:grpSpPr>
            <a:xfrm>
              <a:off x="5448494" y="4822065"/>
              <a:ext cx="949299" cy="585761"/>
              <a:chOff x="5326199" y="5273208"/>
              <a:chExt cx="949299" cy="58576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E608F32-337E-374E-6D58-3B97C6D8B147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048B273-DF7D-D867-FAE3-BE4162C580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303D45E0-43E8-7139-AE3D-E12B2BD63EAF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D32D467B-D72F-AEF2-3B5A-BF937080E3A9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C97518E-1742-93B5-C8A3-EB911D92F461}"/>
                  </a:ext>
                </a:extLst>
              </p:cNvPr>
              <p:cNvSpPr txBox="1"/>
              <p:nvPr/>
            </p:nvSpPr>
            <p:spPr>
              <a:xfrm>
                <a:off x="5326199" y="5489637"/>
                <a:ext cx="9492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500 mV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466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CE314-78BD-BE0D-C8A7-8C0BC6C66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E5F818D-8CD5-BCBE-6862-18F249592A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4" t="9703" r="671" b="3816"/>
          <a:stretch/>
        </p:blipFill>
        <p:spPr>
          <a:xfrm>
            <a:off x="0" y="927195"/>
            <a:ext cx="12191999" cy="50263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D4666C3-E835-78AE-C39D-6483E2E3E658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0FBEEAF-4021-DC45-BE6C-CA704A907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C6E168-E0DC-FAB0-F74B-13FF7FAF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613D2C-E30B-9126-01F6-0A7C8648EE66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B72900-ED3C-A378-2017-1F25515331D0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7EBEEA17-6040-EE04-E175-E7D3AB0A8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8CFD0B2-D8D4-D253-98D7-717956009F8C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System Level Schematic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0BB1A5-4FB0-06EE-F696-DB47F38220B2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B109F9-63AC-75D9-AA53-1C8D3C32B1B2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</p:spTree>
    <p:extLst>
      <p:ext uri="{BB962C8B-B14F-4D97-AF65-F5344CB8AC3E}">
        <p14:creationId xmlns:p14="http://schemas.microsoft.com/office/powerpoint/2010/main" val="1676515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3768E-484A-A79E-F486-FF33079D2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C66FE-5A6B-566D-27E6-4B7C46B85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0" y="1501698"/>
            <a:ext cx="9144000" cy="1171005"/>
          </a:xfrm>
        </p:spPr>
        <p:txBody>
          <a:bodyPr>
            <a:normAutofit/>
          </a:bodyPr>
          <a:lstStyle/>
          <a:p>
            <a:r>
              <a:rPr lang="en-US" b="1" dirty="0"/>
              <a:t>April 27 – May 10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DD60DE-3F54-66D3-2CCF-49B8918BC290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1A2E1C89-2406-9B87-E166-84DE118DF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BAA2D6B-51AE-76B2-10EF-26968A19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28BAFF-02EA-3004-767A-803BF4B6E3F9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5C5597-B6AD-8545-C54C-97FEC2D7411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logo with a diamond&#10;&#10;AI-generated content may be incorrect.">
            <a:extLst>
              <a:ext uri="{FF2B5EF4-FFF2-40B4-BE49-F238E27FC236}">
                <a16:creationId xmlns:a16="http://schemas.microsoft.com/office/drawing/2014/main" id="{B25AC5FB-292A-9038-9A6F-F8B7B804C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816218-7A04-3CF8-1203-CEB15245A229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10655E-D667-31A2-BE2D-FA72BA41A0D2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0DBA1B-8594-CD6A-1734-58148904678A}"/>
              </a:ext>
            </a:extLst>
          </p:cNvPr>
          <p:cNvGrpSpPr/>
          <p:nvPr/>
        </p:nvGrpSpPr>
        <p:grpSpPr>
          <a:xfrm>
            <a:off x="1119930" y="2601412"/>
            <a:ext cx="9951340" cy="3310067"/>
            <a:chOff x="0" y="2601412"/>
            <a:chExt cx="9951340" cy="3310067"/>
          </a:xfrm>
        </p:grpSpPr>
        <p:pic>
          <p:nvPicPr>
            <p:cNvPr id="11" name="Picture 10" descr="A screenshot of a calendar&#10;&#10;AI-generated content may be incorrect.">
              <a:extLst>
                <a:ext uri="{FF2B5EF4-FFF2-40B4-BE49-F238E27FC236}">
                  <a16:creationId xmlns:a16="http://schemas.microsoft.com/office/drawing/2014/main" id="{C74B865A-5EF7-68CD-5CFC-D425B25C6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601412"/>
              <a:ext cx="4975670" cy="3310067"/>
            </a:xfrm>
            <a:prstGeom prst="rect">
              <a:avLst/>
            </a:prstGeom>
          </p:spPr>
        </p:pic>
        <p:pic>
          <p:nvPicPr>
            <p:cNvPr id="15" name="Picture 14" descr="A screenshot of a calendar&#10;&#10;AI-generated content may be incorrect.">
              <a:extLst>
                <a:ext uri="{FF2B5EF4-FFF2-40B4-BE49-F238E27FC236}">
                  <a16:creationId xmlns:a16="http://schemas.microsoft.com/office/drawing/2014/main" id="{4A1BBA6D-67E2-8C4D-840C-45AF9B241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5670" y="2607752"/>
              <a:ext cx="4975670" cy="32973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9843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DB7CD-8F68-861C-895D-536EDD4BE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CEFA0-2E4E-3657-E8D4-FB9EC95CF7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949875"/>
          </a:xfrm>
        </p:spPr>
        <p:txBody>
          <a:bodyPr>
            <a:normAutofit/>
          </a:bodyPr>
          <a:lstStyle/>
          <a:p>
            <a:r>
              <a:rPr lang="en-US" b="1" dirty="0"/>
              <a:t>Questions?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AB9BB-92DF-D2F1-38D7-4D19920E3A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D3C44C-AF1E-B257-8447-EB23DB9A093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CB29253D-E880-D9DB-972C-7BF596676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1C3A28-AAD8-6F2F-B44E-C69A7208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325FCA-7FC5-28BD-1C24-F07D8422F248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FA4CDB-59B1-7AE5-17B2-424253B17C7B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C8234BAF-F1C0-5E84-8224-8E50FD896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34D6C1A-68C8-8434-EDF3-FCA79B3E1EBE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D9DC4-4B31-F25B-1E54-25F89D0C5727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1" name="Picture 10" descr="A group of people around a table&#10;&#10;AI-generated content may be incorrect.">
            <a:extLst>
              <a:ext uri="{FF2B5EF4-FFF2-40B4-BE49-F238E27FC236}">
                <a16:creationId xmlns:a16="http://schemas.microsoft.com/office/drawing/2014/main" id="{24F68B19-C879-E602-C74E-F8B549491A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9561" y="1913953"/>
            <a:ext cx="5394949" cy="404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33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36C55-8A33-4EBA-E720-8DE4BEA73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6E861-8F13-FAC3-FD60-6ABD959A7D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CTR Board Fix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97A536-3FF6-1ED3-8C5C-031F806CF0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2C655C-700B-093B-F967-49E4E5EAFCD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59AFAC5-B0BD-0278-BDB7-79A2A452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72325F-0C54-DC22-2204-0D2468282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8DC3C0-8C67-9318-68ED-6697FF757E3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D8BDD9-ADC7-EBC7-3186-2200633CB7E7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FC1B27-13FE-9663-477F-20A318D0BA7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A5AB193C-3B89-F272-66B2-BE7D1CA44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BA5232-C3C5-F70E-CB0C-6B4F850C643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03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89625-C0A7-046D-6069-5A106396A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754953B-1A75-5851-A85D-027E0311E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447063" cy="492665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• Out of 5 TOF-PET readout boards, only one was fully functional by May 9.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• Boards began failing progressively — symptoms first appeared in the timing branch.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• I developed a systematic, multi-step diagnostic method to identify, classify, and repair faulty boards.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1272A0-9BEA-1618-E0C6-D0C1FB9CF40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FBFB652-E93A-FC0F-1FD5-1AEAF9655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2C5B50-0AC1-1662-6EA9-87AD12E62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C52D16-FBA1-5E46-5ABB-43903E4F3E0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6BD338-B18B-0FB6-664A-0EBB733CAFFC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7A060E88-E66A-A31B-97FD-B69C2BB90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11C3DE8-7EC4-E8F7-7225-95E925C71F2B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Initial Board Failures and Diagnostic Approach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EF81AE-8E38-CC22-20DC-E098E8B4088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6F0BCA-240B-2E20-0E69-38E99563D999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1" name="Picture 10" descr="A green circuit board with several metal tubes&#10;&#10;AI-generated content may be incorrect.">
            <a:extLst>
              <a:ext uri="{FF2B5EF4-FFF2-40B4-BE49-F238E27FC236}">
                <a16:creationId xmlns:a16="http://schemas.microsoft.com/office/drawing/2014/main" id="{308D82AD-BC1A-8356-FEEF-B88D3B264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7024" y="901146"/>
            <a:ext cx="6297429" cy="47230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7C9F4F-9BF9-3FBB-D293-33803466E210}"/>
              </a:ext>
            </a:extLst>
          </p:cNvPr>
          <p:cNvSpPr txBox="1"/>
          <p:nvPr/>
        </p:nvSpPr>
        <p:spPr>
          <a:xfrm>
            <a:off x="8381735" y="5643130"/>
            <a:ext cx="3870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a TOF-PET readout board.</a:t>
            </a:r>
          </a:p>
        </p:txBody>
      </p:sp>
    </p:spTree>
    <p:extLst>
      <p:ext uri="{BB962C8B-B14F-4D97-AF65-F5344CB8AC3E}">
        <p14:creationId xmlns:p14="http://schemas.microsoft.com/office/powerpoint/2010/main" val="1434546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34875-F365-45B4-78E0-42DA43E6F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D5FB8C8-11B3-F39F-37FC-2ABEA9978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12001724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The first sign of board failure was a missing timing signal.</a:t>
            </a:r>
          </a:p>
          <a:p>
            <a:pPr algn="l">
              <a:buNone/>
            </a:pPr>
            <a:r>
              <a:rPr lang="en-US" dirty="0"/>
              <a:t>• I compared a known-good board (Board-01) with the four failing boards.</a:t>
            </a:r>
          </a:p>
          <a:p>
            <a:pPr algn="l">
              <a:buNone/>
            </a:pPr>
            <a:r>
              <a:rPr lang="en-US" dirty="0"/>
              <a:t>• Oscilloscope traces clearly distinguished functional timing behavior from flat/noisy output.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EAC777-B1B5-43E9-42F6-2DC982338B2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551FC5DF-F83F-2487-3EB6-2BFC80DAF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7D6553-0754-92F2-CF9C-F2EAE1FB9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B81790-078A-5986-0C8A-4613531DCC1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689A2B-2559-022F-F4FF-1BE3C604F6D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1B716059-DB32-071B-DD1C-F4A8B27A7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DE26DB7-5381-6C7B-E1CD-5199220A197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Timing Branch: </a:t>
            </a:r>
            <a:r>
              <a:rPr lang="en-US" sz="4000" dirty="0">
                <a:solidFill>
                  <a:schemeClr val="bg1"/>
                </a:solidFill>
              </a:rPr>
              <a:t>Good vs. Broken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C37D98-BDDC-D9FE-1A5A-5D8EB203896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8307E6-FF69-47FA-8EBB-9760841B0F6E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0CDF77-98DD-0B57-55D4-E521F12438F5}"/>
              </a:ext>
            </a:extLst>
          </p:cNvPr>
          <p:cNvGrpSpPr/>
          <p:nvPr/>
        </p:nvGrpSpPr>
        <p:grpSpPr>
          <a:xfrm>
            <a:off x="1660583" y="2331841"/>
            <a:ext cx="8870033" cy="3326262"/>
            <a:chOff x="2090260" y="2246392"/>
            <a:chExt cx="8656320" cy="3246120"/>
          </a:xfrm>
        </p:grpSpPr>
        <p:pic>
          <p:nvPicPr>
            <p:cNvPr id="20" name="Picture 19" descr="A screen shot of a computer&#10;&#10;AI-generated content may be incorrect.">
              <a:extLst>
                <a:ext uri="{FF2B5EF4-FFF2-40B4-BE49-F238E27FC236}">
                  <a16:creationId xmlns:a16="http://schemas.microsoft.com/office/drawing/2014/main" id="{1F8092E3-1172-6468-3BF8-6420E8331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8420" y="2246392"/>
              <a:ext cx="4328160" cy="3246120"/>
            </a:xfrm>
            <a:prstGeom prst="rect">
              <a:avLst/>
            </a:prstGeom>
          </p:spPr>
        </p:pic>
        <p:pic>
          <p:nvPicPr>
            <p:cNvPr id="21" name="Picture 20" descr="A screen shot of a computer&#10;&#10;AI-generated content may be incorrect.">
              <a:extLst>
                <a:ext uri="{FF2B5EF4-FFF2-40B4-BE49-F238E27FC236}">
                  <a16:creationId xmlns:a16="http://schemas.microsoft.com/office/drawing/2014/main" id="{E62B7C23-6C1D-DE31-E70A-7D0B97602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90260" y="2246392"/>
              <a:ext cx="4328160" cy="32461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99A8C70-C17B-0310-4F9A-FBA838E69F47}"/>
              </a:ext>
            </a:extLst>
          </p:cNvPr>
          <p:cNvSpPr txBox="1"/>
          <p:nvPr/>
        </p:nvSpPr>
        <p:spPr>
          <a:xfrm>
            <a:off x="-17604" y="5036835"/>
            <a:ext cx="1794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Board-01: Normal Timing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A3A5D1-3987-5C5D-C451-6DE01893C221}"/>
              </a:ext>
            </a:extLst>
          </p:cNvPr>
          <p:cNvSpPr txBox="1"/>
          <p:nvPr/>
        </p:nvSpPr>
        <p:spPr>
          <a:xfrm>
            <a:off x="10530617" y="5029058"/>
            <a:ext cx="1794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Board-05: Broken Board No signal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FF7990-3665-860A-2A3B-265A20B6B506}"/>
              </a:ext>
            </a:extLst>
          </p:cNvPr>
          <p:cNvGrpSpPr/>
          <p:nvPr/>
        </p:nvGrpSpPr>
        <p:grpSpPr>
          <a:xfrm>
            <a:off x="4558747" y="5076813"/>
            <a:ext cx="1546204" cy="581290"/>
            <a:chOff x="4608616" y="4822065"/>
            <a:chExt cx="1546204" cy="5812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64AB369-96A2-5E08-8F22-D082433EC5D7}"/>
                </a:ext>
              </a:extLst>
            </p:cNvPr>
            <p:cNvGrpSpPr/>
            <p:nvPr/>
          </p:nvGrpSpPr>
          <p:grpSpPr>
            <a:xfrm>
              <a:off x="4608616" y="4970533"/>
              <a:ext cx="729687" cy="432822"/>
              <a:chOff x="4926770" y="5114511"/>
              <a:chExt cx="729687" cy="43282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70772A9-21CC-5EF7-F7B1-B2352318EF0E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C5B5805-46C2-1D0F-FE76-C942F5F09D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C4CD1781-618F-A738-E714-53CED6110A55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31261048-F879-10E2-74D4-9702A449222B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C2E76DF-C444-F277-0E46-130E8A5C9322}"/>
                  </a:ext>
                </a:extLst>
              </p:cNvPr>
              <p:cNvSpPr txBox="1"/>
              <p:nvPr/>
            </p:nvSpPr>
            <p:spPr>
              <a:xfrm>
                <a:off x="4926770" y="5178001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 ns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28443E4-1CD0-73F5-0E25-C299A36018CF}"/>
                </a:ext>
              </a:extLst>
            </p:cNvPr>
            <p:cNvGrpSpPr/>
            <p:nvPr/>
          </p:nvGrpSpPr>
          <p:grpSpPr>
            <a:xfrm>
              <a:off x="5328953" y="4822065"/>
              <a:ext cx="825867" cy="576333"/>
              <a:chOff x="5206658" y="5273208"/>
              <a:chExt cx="825867" cy="57633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7568EE9F-B303-2865-286F-73C8D6DFF9A7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6548375C-6642-37B5-7B02-B12DEE80B1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9A626722-D9B1-0182-AAAD-2E630994C31B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50617F5-81A5-FF7A-4272-EC042831489E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011DA5-A329-34EE-2CEC-CDFE76E624FC}"/>
                  </a:ext>
                </a:extLst>
              </p:cNvPr>
              <p:cNvSpPr txBox="1"/>
              <p:nvPr/>
            </p:nvSpPr>
            <p:spPr>
              <a:xfrm>
                <a:off x="5206658" y="5480209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20 mV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5D4D00B-30BF-DBA1-2032-3B1DEDCBD135}"/>
              </a:ext>
            </a:extLst>
          </p:cNvPr>
          <p:cNvGrpSpPr/>
          <p:nvPr/>
        </p:nvGrpSpPr>
        <p:grpSpPr>
          <a:xfrm>
            <a:off x="9068521" y="5135943"/>
            <a:ext cx="1546204" cy="581290"/>
            <a:chOff x="4608616" y="4822065"/>
            <a:chExt cx="1546204" cy="58129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53451C0-EA8D-D436-EC5D-1948D63225C5}"/>
                </a:ext>
              </a:extLst>
            </p:cNvPr>
            <p:cNvGrpSpPr/>
            <p:nvPr/>
          </p:nvGrpSpPr>
          <p:grpSpPr>
            <a:xfrm>
              <a:off x="4608616" y="4970533"/>
              <a:ext cx="729687" cy="432822"/>
              <a:chOff x="4926770" y="5114511"/>
              <a:chExt cx="729687" cy="432822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D770725C-6731-ABC8-93AF-7DC5A7FFBCFA}"/>
                  </a:ext>
                </a:extLst>
              </p:cNvPr>
              <p:cNvGrpSpPr/>
              <p:nvPr/>
            </p:nvGrpSpPr>
            <p:grpSpPr>
              <a:xfrm>
                <a:off x="5152695" y="5114511"/>
                <a:ext cx="473405" cy="117475"/>
                <a:chOff x="5152695" y="5114511"/>
                <a:chExt cx="473405" cy="117475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40B8ED81-A9F9-6DDE-068D-13AD93AF46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047F1330-F2CB-43F9-F453-0838C1836DDD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9894E786-4B62-DE0F-0AF3-0C60AA93653E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2A370EC-6D7C-E064-8D67-F976EF395E90}"/>
                  </a:ext>
                </a:extLst>
              </p:cNvPr>
              <p:cNvSpPr txBox="1"/>
              <p:nvPr/>
            </p:nvSpPr>
            <p:spPr>
              <a:xfrm>
                <a:off x="4926770" y="5178001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10 ns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027A859-EBF7-9A3E-E05D-EFCAD5C5A8A7}"/>
                </a:ext>
              </a:extLst>
            </p:cNvPr>
            <p:cNvGrpSpPr/>
            <p:nvPr/>
          </p:nvGrpSpPr>
          <p:grpSpPr>
            <a:xfrm>
              <a:off x="5328953" y="4822065"/>
              <a:ext cx="825867" cy="576333"/>
              <a:chOff x="5206658" y="5273208"/>
              <a:chExt cx="825867" cy="576333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51140A0-C81D-15DE-E940-3C9A39AE6F1A}"/>
                  </a:ext>
                </a:extLst>
              </p:cNvPr>
              <p:cNvGrpSpPr/>
              <p:nvPr/>
            </p:nvGrpSpPr>
            <p:grpSpPr>
              <a:xfrm rot="5400000">
                <a:off x="5442134" y="5347442"/>
                <a:ext cx="265944" cy="117475"/>
                <a:chOff x="5152695" y="5114511"/>
                <a:chExt cx="473405" cy="117475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7C30A4B7-A5E3-7505-9B40-0B7062EE6B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2695" y="5173249"/>
                  <a:ext cx="473405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03B0B2C3-4BEA-842D-4519-88AB6506AF82}"/>
                    </a:ext>
                  </a:extLst>
                </p:cNvPr>
                <p:cNvCxnSpPr/>
                <p:nvPr/>
              </p:nvCxnSpPr>
              <p:spPr>
                <a:xfrm flipV="1">
                  <a:off x="51526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B6E2031B-53CD-2FD1-8267-F664D7DCA4A6}"/>
                    </a:ext>
                  </a:extLst>
                </p:cNvPr>
                <p:cNvCxnSpPr/>
                <p:nvPr/>
              </p:nvCxnSpPr>
              <p:spPr>
                <a:xfrm flipV="1">
                  <a:off x="5622595" y="5114511"/>
                  <a:ext cx="0" cy="1174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6F800EA-81A8-35B5-0AFC-DA6C4609BF79}"/>
                  </a:ext>
                </a:extLst>
              </p:cNvPr>
              <p:cNvSpPr txBox="1"/>
              <p:nvPr/>
            </p:nvSpPr>
            <p:spPr>
              <a:xfrm>
                <a:off x="5206658" y="5480209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20 mV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632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77A8F-1E3D-63FE-0AD6-8F568FFFE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0847C1E-BC92-5C83-6154-8AD6FB3C2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553200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The first diagnostic step was suggested by Thomas Meyer: measure the resistance across capacitors C11, C12, and C13.</a:t>
            </a:r>
          </a:p>
          <a:p>
            <a:pPr algn="l">
              <a:buNone/>
            </a:pPr>
            <a:r>
              <a:rPr lang="el-GR" dirty="0"/>
              <a:t>• </a:t>
            </a:r>
            <a:r>
              <a:rPr lang="en-US" dirty="0"/>
              <a:t>This quick test allowed me to isolate suspect boards immediately.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F72A68-25A0-2D0E-CD10-AE02237B640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4B2CA003-86E8-5DF2-B7A5-D50A83359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EFCA6C-6077-1F28-09C9-2D9430A91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BB089-8667-94F9-F4A0-46BF0B525BB7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1DA97F-0B82-ABEB-852F-1DD3434B1261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FC34B533-3F8A-0C23-BCAB-04EC8FA57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6684B2F-BB51-CF8A-EE2A-07EF1FD213A0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First Test: </a:t>
            </a:r>
            <a:r>
              <a:rPr lang="en-US" sz="4000" dirty="0">
                <a:solidFill>
                  <a:schemeClr val="bg1"/>
                </a:solidFill>
              </a:rPr>
              <a:t>Resistance Across Timing Capacitors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BDB896-ADD3-EE00-C8E6-081EDBE6F595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1895DE-1B73-C27F-87B8-1A84BA97E7EB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468A9F-41DC-5DEF-69C4-1B751D9DC19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232" t="12280" r="19573" b="13417"/>
          <a:stretch/>
        </p:blipFill>
        <p:spPr>
          <a:xfrm>
            <a:off x="6345936" y="901147"/>
            <a:ext cx="5864352" cy="505239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490CFAE-9057-7E10-F4C1-2E8CDE454A6F}"/>
              </a:ext>
            </a:extLst>
          </p:cNvPr>
          <p:cNvGraphicFramePr>
            <a:graphicFrameLocks noGrp="1"/>
          </p:cNvGraphicFramePr>
          <p:nvPr/>
        </p:nvGraphicFramePr>
        <p:xfrm>
          <a:off x="0" y="3704727"/>
          <a:ext cx="634593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2968">
                  <a:extLst>
                    <a:ext uri="{9D8B030D-6E8A-4147-A177-3AD203B41FA5}">
                      <a16:colId xmlns:a16="http://schemas.microsoft.com/office/drawing/2014/main" val="2609281276"/>
                    </a:ext>
                  </a:extLst>
                </a:gridCol>
                <a:gridCol w="3172968">
                  <a:extLst>
                    <a:ext uri="{9D8B030D-6E8A-4147-A177-3AD203B41FA5}">
                      <a16:colId xmlns:a16="http://schemas.microsoft.com/office/drawing/2014/main" val="563249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382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Board-01 (Good Board)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481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72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377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20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Board-03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76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756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84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378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Board-05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383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87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550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9F014-1B97-0064-96A1-FFDC77454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EC35F6D-0866-121C-B551-930889B6C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7317263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I figured out I could use pin-to-pin resistance to diagnose amplifier damage.</a:t>
            </a:r>
          </a:p>
          <a:p>
            <a:pPr algn="l">
              <a:buNone/>
            </a:pPr>
            <a:r>
              <a:rPr lang="en-US" dirty="0"/>
              <a:t>• This gave a reliable fingerprint of a functioning BGA616 amplifier.</a:t>
            </a:r>
          </a:p>
          <a:p>
            <a:pPr algn="l">
              <a:buNone/>
            </a:pPr>
            <a:r>
              <a:rPr lang="en-US" dirty="0"/>
              <a:t>• Board-01 served as the reference for all others.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C3620B-E3C7-CAE8-375C-4A9AB084C0B0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F753D64-B5B2-1DC9-DF23-CC4D3F3DE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BEF997-40A5-E442-3BAB-2025F338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45F54B-322A-3FE0-CCA8-FADC084326BC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E65012-F327-7BF7-3BDB-F2C62B99F2A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F25B479B-0695-077D-51C3-567F074DC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9154495-B4F1-7128-AB9A-5CF5A2EC6EF7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010949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Amplifier Pin Checks: </a:t>
            </a:r>
            <a:r>
              <a:rPr lang="en-US" sz="4000" dirty="0">
                <a:solidFill>
                  <a:schemeClr val="bg1"/>
                </a:solidFill>
              </a:rPr>
              <a:t>Board-01 Reference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A1FE56-1580-8C2D-133B-B573E93BDD5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AE9265-20A3-256E-7568-CC482179DCB5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0" name="Picture 9" descr="A diagram of a circuit&#10;&#10;AI-generated content may be incorrect.">
            <a:extLst>
              <a:ext uri="{FF2B5EF4-FFF2-40B4-BE49-F238E27FC236}">
                <a16:creationId xmlns:a16="http://schemas.microsoft.com/office/drawing/2014/main" id="{5A037800-64BC-BD46-7F82-D80574DA90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742" r="10993"/>
          <a:stretch/>
        </p:blipFill>
        <p:spPr>
          <a:xfrm>
            <a:off x="6565082" y="910575"/>
            <a:ext cx="5265174" cy="4536345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114E147-BE45-1748-749B-D7471A18BED0}"/>
              </a:ext>
            </a:extLst>
          </p:cNvPr>
          <p:cNvGraphicFramePr>
            <a:graphicFrameLocks noGrp="1"/>
          </p:cNvGraphicFramePr>
          <p:nvPr/>
        </p:nvGraphicFramePr>
        <p:xfrm>
          <a:off x="0" y="2963047"/>
          <a:ext cx="67713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665">
                  <a:extLst>
                    <a:ext uri="{9D8B030D-6E8A-4147-A177-3AD203B41FA5}">
                      <a16:colId xmlns:a16="http://schemas.microsoft.com/office/drawing/2014/main" val="3432812050"/>
                    </a:ext>
                  </a:extLst>
                </a:gridCol>
                <a:gridCol w="3385665">
                  <a:extLst>
                    <a:ext uri="{9D8B030D-6E8A-4147-A177-3AD203B41FA5}">
                      <a16:colId xmlns:a16="http://schemas.microsoft.com/office/drawing/2014/main" val="237795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/>
                        <a:t>U1 Board-01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61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Pin-to-pin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303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1-2 (IN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445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801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1-3 (IN to 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478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58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1-4 (IN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445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03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2-3 (GND to 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502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5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2-4 (GND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741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3-4 (OUT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502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970266"/>
                  </a:ext>
                </a:extLst>
              </a:tr>
            </a:tbl>
          </a:graphicData>
        </a:graphic>
      </p:graphicFrame>
      <p:pic>
        <p:nvPicPr>
          <p:cNvPr id="11" name="Picture 10" descr="A drawing of a square object with a logo&#10;&#10;AI-generated content may be incorrect.">
            <a:extLst>
              <a:ext uri="{FF2B5EF4-FFF2-40B4-BE49-F238E27FC236}">
                <a16:creationId xmlns:a16="http://schemas.microsoft.com/office/drawing/2014/main" id="{CC79F65F-359E-30C6-CD04-E26B96A90C3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939" t="17244" r="12019" b="15806"/>
          <a:stretch/>
        </p:blipFill>
        <p:spPr>
          <a:xfrm>
            <a:off x="10542506" y="2457450"/>
            <a:ext cx="1614981" cy="9715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434570-6005-0453-2914-568430D60F62}"/>
              </a:ext>
            </a:extLst>
          </p:cNvPr>
          <p:cNvSpPr txBox="1"/>
          <p:nvPr/>
        </p:nvSpPr>
        <p:spPr>
          <a:xfrm>
            <a:off x="10171316" y="5481645"/>
            <a:ext cx="20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BGA616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Silicon Germanium Broadband MMIC Amplifier</a:t>
            </a:r>
          </a:p>
        </p:txBody>
      </p:sp>
    </p:spTree>
    <p:extLst>
      <p:ext uri="{BB962C8B-B14F-4D97-AF65-F5344CB8AC3E}">
        <p14:creationId xmlns:p14="http://schemas.microsoft.com/office/powerpoint/2010/main" val="403200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7DE27-A7F1-851E-3016-7449CCC3E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B62AB5-D064-E40B-821B-394ACDCA4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920475"/>
            <a:ext cx="6530569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Damaged amplifiers typically showed 0 </a:t>
            </a:r>
            <a:r>
              <a:rPr lang="el-GR" dirty="0"/>
              <a:t>Ω </a:t>
            </a:r>
            <a:r>
              <a:rPr lang="en-US" dirty="0"/>
              <a:t>across multiple pin pairs.</a:t>
            </a:r>
          </a:p>
          <a:p>
            <a:pPr algn="l">
              <a:buNone/>
            </a:pPr>
            <a:r>
              <a:rPr lang="en-US" dirty="0"/>
              <a:t>• Board-05 had a shorted U1, matching this pattern. However, all other broken boards also had unusual readings in U1.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FACD41-557B-8754-1626-8C50DF613233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5734370-EF31-FB73-A099-2A77BDBA9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3B8C93-7076-4D09-D244-2BEF480C4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162F0C-6672-2D21-1A04-CA9A2815091E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28DE77-E894-3F04-6D2E-C5423AF6F00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BEB2C04-7D01-8E3B-FB5E-78C25BFD8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2DB74EB-B446-BF45-4555-B8F37C4FB6A3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Amplifier Pin Checks: </a:t>
            </a:r>
            <a:r>
              <a:rPr lang="en-US" sz="4000" dirty="0">
                <a:solidFill>
                  <a:schemeClr val="bg1"/>
                </a:solidFill>
              </a:rPr>
              <a:t>Board-05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55C13F-475A-16F5-495C-5B0462F0D458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B8C92E-02B3-D29A-44BB-78A28ED9A3E4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11" name="Picture 10" descr="A diagram of a circuit&#10;&#10;AI-generated content may be incorrect.">
            <a:extLst>
              <a:ext uri="{FF2B5EF4-FFF2-40B4-BE49-F238E27FC236}">
                <a16:creationId xmlns:a16="http://schemas.microsoft.com/office/drawing/2014/main" id="{47173BF9-946C-EC5F-44D9-B960F7C28F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742" r="10993"/>
          <a:stretch/>
        </p:blipFill>
        <p:spPr>
          <a:xfrm>
            <a:off x="6565082" y="910575"/>
            <a:ext cx="5265174" cy="4536345"/>
          </a:xfrm>
          <a:prstGeom prst="rect">
            <a:avLst/>
          </a:prstGeom>
        </p:spPr>
      </p:pic>
      <p:pic>
        <p:nvPicPr>
          <p:cNvPr id="15" name="Picture 14" descr="A drawing of a square object with a logo&#10;&#10;AI-generated content may be incorrect.">
            <a:extLst>
              <a:ext uri="{FF2B5EF4-FFF2-40B4-BE49-F238E27FC236}">
                <a16:creationId xmlns:a16="http://schemas.microsoft.com/office/drawing/2014/main" id="{2361BBD6-E2B5-2909-DC0E-43A69B5351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939" t="17244" r="12019" b="15806"/>
          <a:stretch/>
        </p:blipFill>
        <p:spPr>
          <a:xfrm>
            <a:off x="10542506" y="2457450"/>
            <a:ext cx="1614981" cy="9715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5030DFA-B0AC-2C63-42D2-215CC7681763}"/>
              </a:ext>
            </a:extLst>
          </p:cNvPr>
          <p:cNvSpPr txBox="1"/>
          <p:nvPr/>
        </p:nvSpPr>
        <p:spPr>
          <a:xfrm>
            <a:off x="10171316" y="5481645"/>
            <a:ext cx="20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BGA616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Silicon Germanium Broadband MMIC Amplifier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8AACC8C-6A80-9317-A5A5-6AE339D90B0E}"/>
              </a:ext>
            </a:extLst>
          </p:cNvPr>
          <p:cNvGraphicFramePr>
            <a:graphicFrameLocks noGrp="1"/>
          </p:cNvGraphicFramePr>
          <p:nvPr/>
        </p:nvGraphicFramePr>
        <p:xfrm>
          <a:off x="0" y="2963047"/>
          <a:ext cx="67713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665">
                  <a:extLst>
                    <a:ext uri="{9D8B030D-6E8A-4147-A177-3AD203B41FA5}">
                      <a16:colId xmlns:a16="http://schemas.microsoft.com/office/drawing/2014/main" val="3432812050"/>
                    </a:ext>
                  </a:extLst>
                </a:gridCol>
                <a:gridCol w="3385665">
                  <a:extLst>
                    <a:ext uri="{9D8B030D-6E8A-4147-A177-3AD203B41FA5}">
                      <a16:colId xmlns:a16="http://schemas.microsoft.com/office/drawing/2014/main" val="237795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/>
                        <a:t>U1 Board-05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61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Pin-to-pin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303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1-2 (IN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801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1-3 (IN to 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383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58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1-4 (IN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03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2-3 (GND to 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383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5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2-4 (GND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741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3-4 (OUT to GND)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383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970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286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4772B-59D0-8055-1B79-BB296B7B4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92D5ED-04F5-3F2A-DB1F-4E9314933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6675913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• All four broken boards showed abnormally low resistance across the U1 amplifier pins.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I replaced each U1 amplifier using a precision soldering pen and a microscope.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• This process required careful alignment, solder wick cleanup, and steady reflow soldering of all 4 pins.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00A70E-2FA3-20A3-FBDD-088A444DA296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5A65685B-CD2A-696E-790B-C5DFAA428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19541A-30A7-2031-96E1-C6EB66D13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7E2AB5-0A98-3E58-691D-6B5CE54AB12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CCE785-8848-C4C3-75C0-F5C5C49BC47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40366F9-37B4-5189-B84A-44DCE7009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009519-2245-FCBE-4523-AC83C331572B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Replacing Amplifiers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36A542-75B4-B1F6-8DD6-725A3664E60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0E939-2D88-1934-5707-5F7685F3A0F7}"/>
              </a:ext>
            </a:extLst>
          </p:cNvPr>
          <p:cNvSpPr txBox="1"/>
          <p:nvPr/>
        </p:nvSpPr>
        <p:spPr>
          <a:xfrm>
            <a:off x="7604349" y="6169967"/>
            <a:ext cx="1967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13, 2025</a:t>
            </a:r>
          </a:p>
        </p:txBody>
      </p:sp>
      <p:pic>
        <p:nvPicPr>
          <p:cNvPr id="6" name="Picture 5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8CA21BC9-9A65-2228-20A4-F89A48389C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263"/>
          <a:stretch/>
        </p:blipFill>
        <p:spPr>
          <a:xfrm>
            <a:off x="6710426" y="901145"/>
            <a:ext cx="5513473" cy="505901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734E60A8-2CE4-F385-7807-8451ED1908B8}"/>
              </a:ext>
            </a:extLst>
          </p:cNvPr>
          <p:cNvGrpSpPr/>
          <p:nvPr/>
        </p:nvGrpSpPr>
        <p:grpSpPr>
          <a:xfrm>
            <a:off x="6758191" y="1156101"/>
            <a:ext cx="764953" cy="668871"/>
            <a:chOff x="7076046" y="2420849"/>
            <a:chExt cx="764953" cy="66887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07382C8-786A-A04D-4229-344EF9DABA62}"/>
                </a:ext>
              </a:extLst>
            </p:cNvPr>
            <p:cNvSpPr/>
            <p:nvPr/>
          </p:nvSpPr>
          <p:spPr>
            <a:xfrm rot="5400000">
              <a:off x="7318471" y="2567942"/>
              <a:ext cx="325823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37D8BC-24AF-7E9E-82E3-0C2234E96C26}"/>
                </a:ext>
              </a:extLst>
            </p:cNvPr>
            <p:cNvSpPr txBox="1"/>
            <p:nvPr/>
          </p:nvSpPr>
          <p:spPr>
            <a:xfrm>
              <a:off x="7076046" y="2720388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mm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2F4FDB6-4459-01DA-9DD8-26EDE4ADC782}"/>
                </a:ext>
              </a:extLst>
            </p:cNvPr>
            <p:cNvCxnSpPr>
              <a:cxnSpLocks/>
            </p:cNvCxnSpPr>
            <p:nvPr/>
          </p:nvCxnSpPr>
          <p:spPr>
            <a:xfrm>
              <a:off x="7369300" y="2755097"/>
              <a:ext cx="23504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E90E658-0293-F016-F912-43FDA254A220}"/>
                </a:ext>
              </a:extLst>
            </p:cNvPr>
            <p:cNvCxnSpPr>
              <a:cxnSpLocks/>
            </p:cNvCxnSpPr>
            <p:nvPr/>
          </p:nvCxnSpPr>
          <p:spPr>
            <a:xfrm>
              <a:off x="7364048" y="2420849"/>
              <a:ext cx="23504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1877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1266</Words>
  <Application>Microsoft Macintosh PowerPoint</Application>
  <PresentationFormat>Widescreen</PresentationFormat>
  <Paragraphs>221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Aptos</vt:lpstr>
      <vt:lpstr>Aptos Display</vt:lpstr>
      <vt:lpstr>Arial</vt:lpstr>
      <vt:lpstr>Office Theme</vt:lpstr>
      <vt:lpstr>Performance Evaluation of TOF-PET Readout Electronics: Progress &amp; Contributions #6</vt:lpstr>
      <vt:lpstr>April 27 – May 10</vt:lpstr>
      <vt:lpstr>CTR Board Fix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Cesar Luis Cdn Gdn</dc:creator>
  <cp:lastModifiedBy>Cesar Luis Cdn Gdn</cp:lastModifiedBy>
  <cp:revision>3</cp:revision>
  <dcterms:created xsi:type="dcterms:W3CDTF">2025-05-13T11:57:52Z</dcterms:created>
  <dcterms:modified xsi:type="dcterms:W3CDTF">2025-05-13T12:18:24Z</dcterms:modified>
</cp:coreProperties>
</file>