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9" r:id="rId3"/>
    <p:sldId id="271" r:id="rId4"/>
    <p:sldId id="259" r:id="rId5"/>
    <p:sldId id="257" r:id="rId6"/>
    <p:sldId id="263" r:id="rId7"/>
    <p:sldId id="270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81"/>
  </p:normalViewPr>
  <p:slideViewPr>
    <p:cSldViewPr snapToGrid="0">
      <p:cViewPr varScale="1">
        <p:scale>
          <a:sx n="116" d="100"/>
          <a:sy n="116" d="100"/>
        </p:scale>
        <p:origin x="4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F06EF-1596-184D-98FB-34BAC583E214}" type="datetimeFigureOut">
              <a:rPr lang="en-US" smtClean="0"/>
              <a:t>5/11/25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6BF10-1CD4-684F-BDAF-1DD4038A9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04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33913-CA12-5E59-C2BB-26945162EF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F77D16-E441-4953-A32A-30A08FA127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4D7B6-7B27-0C9B-BEAE-A2C623C7E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EAC75-2F2C-864D-8CFA-E5F8C23E0481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4BF9FD-1E9A-A09C-C485-3CA2C16AD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26DCE-5FE9-1F7E-B4B7-97CD68E9B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156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BCAC2-23B4-8EE2-CDA4-CD5E89D29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0BD712-17D9-4986-EE63-2AF041019C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ED58D-68C6-0F0F-AC09-DE0FDA49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25870-B729-9B49-B271-C1D35A13F733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DB2B3-1595-3A2F-AED4-5E224EF8C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A0AB2-5F59-AA38-40D5-154E97882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4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843EFF-3C3B-5742-23D4-6ABF5D2669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7F0629-5B7D-C6C7-73F9-5058E8638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7E21F0-4833-9009-4626-320E5BCF1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D092-7FAA-CD49-9577-17E429BB30A9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6BAB35-DB5F-638A-E01A-BB073E8DF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55739-6A91-EADD-F48B-D72B44088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516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45243-070C-39C5-6D6C-74DFD4EC0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A6767-EBB9-E954-8A03-9AD316D22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BED121-E9CF-ABF1-28DE-752902A11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FB58C-E586-1843-B948-7F7A0E01903F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BBF3D0-C4D0-C56E-1F7E-22A8C7074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E97B9-4624-2B44-9F2B-B2B15AE42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218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AC80B-F287-6472-1C56-6368FA5E8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A2DD92-2054-64BC-BE37-18A5379D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37948-5DE9-ACCB-6D5F-65289F8A8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F5825-86B9-AC40-8D7A-743420E40858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688C10-3CF0-5DD5-64A0-399BE3964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8EC893-3959-2E19-138A-6788F9B0D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9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86C80-8062-C17E-FC4D-04ECA12E4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DAE9FD-AEB4-0499-D45A-60C638DF47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F85C9B-CD4B-472B-9E42-399605483E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BF8954-BA61-A069-DF22-9E49F4583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45059-4B29-A440-BE63-960CEA017400}" type="datetime1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341AC6-55BB-FC82-B1B0-1E59C934C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E14534-857D-8526-A311-90857F9B9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05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7974D-F2FD-DBA2-B261-E1572AFBF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5E9AF-7B34-1491-BFF7-8AA68B3D1F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5B846C-2586-B28D-E3B6-977AC8220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7BCCF6-FABD-95E6-C32B-B35C282AE6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F00169-9EFC-2EEC-9EB9-D1EF77A5FE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99616C-8537-2DF5-E9B2-C29AC5F3E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B0C7D-4464-464B-AB39-C51FC24D2964}" type="datetime1">
              <a:rPr lang="en-US" smtClean="0"/>
              <a:t>5/13/25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BE01F7-0671-9B6F-32F5-2A3480868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1A9F12-6849-C278-126F-4080E111E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50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4D8DA-5149-3FD1-386F-BDBCF6ABF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13ED91-E8EB-494B-5CCF-8D3BD5548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E0308-9E2C-F846-B422-AFDB80D48ECF}" type="datetime1">
              <a:rPr lang="en-US" smtClean="0"/>
              <a:t>5/13/25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8D8141-948F-F068-8708-F1FB7F028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0FB594-D0FC-98B3-24D9-25D2531F2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9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163538-35FD-CA66-EA7D-E64F69EBD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DECAA-5335-CD4B-9A77-9EC147583B88}" type="datetime1">
              <a:rPr lang="en-US" smtClean="0"/>
              <a:t>5/13/25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FBDFF1-0370-6807-71BA-EDD625B51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4EE6EF-622F-6759-1912-420AB36AD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4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2A06C-2152-ED52-82C9-DC770B26F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37F0B-7E78-7522-CC4C-AC4949CC2E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3D93D1-D3E2-2C85-7A43-002F410AA6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D5F5CE-4AD9-7257-15E1-7C1661353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B455-578F-D542-9385-FE1AAF13B401}" type="datetime1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BF3CBF-8087-6115-CC26-0D133CAA2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D86BD7-4651-7D56-AE79-1438EDBCA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85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DA1E8-4D8E-0272-5C8B-1B12C2475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3D1718-661F-E095-1FBB-BC8DAF9E7B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7F6618-D5A2-C416-6E53-724876AD6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9CA420-6F4B-8E2A-3A43-F272BE605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CA755-14BB-1D4B-89C5-F8BD6A217EEC}" type="datetime1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5269D9-BA13-0FAA-A6BD-E3516C798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96E4FA-9E93-A980-11BF-3838B5F43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578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149A82-02AA-77B1-8CF8-3DF6149F1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D55CB9-71D0-16F4-F777-B390848B4B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C1B59-722A-02BF-6AC2-D2CC484F3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DCFFA1-5707-D749-AF84-2D3A6FFFFE5D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2994E-3239-D4FC-6EAB-E5F322118F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C112D-7EF9-1FC0-4E58-2F9BB4E421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5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277F04-B046-FEE4-ADA0-C11A508B10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93338"/>
            <a:ext cx="9144000" cy="3274592"/>
          </a:xfrm>
        </p:spPr>
        <p:txBody>
          <a:bodyPr anchor="ctr">
            <a:normAutofit/>
          </a:bodyPr>
          <a:lstStyle/>
          <a:p>
            <a:r>
              <a:rPr lang="en-US" dirty="0"/>
              <a:t>BTL</a:t>
            </a:r>
            <a:r>
              <a:rPr lang="en-US" sz="5400" dirty="0"/>
              <a:t> </a:t>
            </a:r>
            <a:r>
              <a:rPr lang="en-US" dirty="0"/>
              <a:t>Progress</a:t>
            </a:r>
            <a:r>
              <a:rPr lang="en-US" sz="5400" dirty="0"/>
              <a:t> Update @ CMS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E8BC01-3E1E-85FA-6EFD-723E4C609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14052"/>
            <a:ext cx="9144000" cy="651910"/>
          </a:xfrm>
        </p:spPr>
        <p:txBody>
          <a:bodyPr anchor="ctr">
            <a:normAutofit/>
          </a:bodyPr>
          <a:lstStyle/>
          <a:p>
            <a:r>
              <a:rPr lang="en-US" altLang="zh-CN" sz="1500" dirty="0"/>
              <a:t>5.13</a:t>
            </a:r>
            <a:r>
              <a:rPr lang="en-US" sz="1500" dirty="0"/>
              <a:t>.2025</a:t>
            </a:r>
          </a:p>
          <a:p>
            <a:r>
              <a:rPr lang="en-US" sz="1500" dirty="0"/>
              <a:t>Zhihao Cheng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3C7DA337-8F64-E844-0296-27373F82A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64" y="5419419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logo of a company&#10;&#10;AI-generated content may be incorrect.">
            <a:extLst>
              <a:ext uri="{FF2B5EF4-FFF2-40B4-BE49-F238E27FC236}">
                <a16:creationId xmlns:a16="http://schemas.microsoft.com/office/drawing/2014/main" id="{1EA8DDB8-5F43-A8E9-67BF-48D3AA709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0270" y="5359257"/>
            <a:ext cx="865266" cy="865266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5D93E1-FECE-9808-FF87-B8C1D56E0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01AF-FE97-8B43-9C2D-540A91A6A4BA}" type="datetime1">
              <a:rPr lang="en-US" smtClean="0"/>
              <a:t>5/13/25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98F90A-C12E-5F09-0B60-E885D7B9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257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6335FD-F1DA-6FDC-A453-A4BC60AD22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49FB5C3-7336-4FE0-A30C-CC0A3646D4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9A6B5CE-CB1D-48EE-8B43-E952235C8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3F3EAA5-4E15-400B-BBA3-82B3F49A21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2BA2E40-BE9B-4C54-9CDD-40EE804CCE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0DA909B4-15FF-46A6-8A7F-7AEF977FE9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517897"/>
            <a:ext cx="11111729" cy="58579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9A91EA-2D7D-5712-BA1F-F7FE76C89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025" y="922644"/>
            <a:ext cx="5040285" cy="1169585"/>
          </a:xfrm>
        </p:spPr>
        <p:txBody>
          <a:bodyPr anchor="b">
            <a:normAutofit/>
          </a:bodyPr>
          <a:lstStyle/>
          <a:p>
            <a:r>
              <a:rPr lang="en-US" sz="4000" dirty="0"/>
              <a:t>TIF Assembly Update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382A32C-5B0C-4B1C-A074-76C6DBCC9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55714" y="2263365"/>
            <a:ext cx="49377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44323DF-5552-1810-6ACA-F75A49CDCC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715" y="2508105"/>
            <a:ext cx="9895014" cy="3632493"/>
          </a:xfrm>
        </p:spPr>
        <p:txBody>
          <a:bodyPr anchor="ctr">
            <a:normAutofit/>
          </a:bodyPr>
          <a:lstStyle/>
          <a:p>
            <a:pPr algn="l">
              <a:buFont typeface="+mj-lt"/>
              <a:buAutoNum type="arabicPeriod"/>
            </a:pPr>
            <a:r>
              <a:rPr lang="en-US" sz="2000" b="0" i="0" dirty="0">
                <a:effectLst/>
              </a:rPr>
              <a:t>We set up the dry air tube yesterday for the test; removed tray #1 out of the 2nd </a:t>
            </a:r>
            <a:r>
              <a:rPr lang="en-US" sz="2000" b="0" i="0" dirty="0" err="1">
                <a:effectLst/>
              </a:rPr>
              <a:t>coldbox</a:t>
            </a:r>
            <a:endParaRPr lang="en-US" sz="2000" b="0" i="0" dirty="0">
              <a:effectLst/>
            </a:endParaRPr>
          </a:p>
          <a:p>
            <a:pPr algn="l">
              <a:buFont typeface="+mj-lt"/>
              <a:buAutoNum type="arabicPeriod"/>
            </a:pPr>
            <a:r>
              <a:rPr lang="en-US" sz="2000" b="0" i="0" dirty="0">
                <a:effectLst/>
              </a:rPr>
              <a:t>We discussed the possibility of grounding using copper inside the box to the aluminum supporter, then outside connected to the supporter, in the consideration between electrical conductivity &amp; thermal conductivity</a:t>
            </a:r>
          </a:p>
          <a:p>
            <a:pPr algn="l">
              <a:buFont typeface="+mj-lt"/>
              <a:buAutoNum type="arabicPeriod"/>
            </a:pPr>
            <a:r>
              <a:rPr lang="en-US" sz="2000" b="0" i="0" dirty="0">
                <a:effectLst/>
              </a:rPr>
              <a:t>We found that the black tape used to seal the </a:t>
            </a:r>
            <a:r>
              <a:rPr lang="en-US" sz="2000" b="0" i="0" dirty="0" err="1">
                <a:effectLst/>
              </a:rPr>
              <a:t>coldbox</a:t>
            </a:r>
            <a:r>
              <a:rPr lang="en-US" sz="2000" b="0" i="0" dirty="0">
                <a:effectLst/>
              </a:rPr>
              <a:t> is “permeable,” that dry air can leak through it noticeably</a:t>
            </a:r>
          </a:p>
          <a:p>
            <a:pPr algn="l">
              <a:buFont typeface="+mj-lt"/>
              <a:buAutoNum type="arabicPeriod"/>
            </a:pPr>
            <a:r>
              <a:rPr lang="en-US" sz="2000" b="0" i="0" dirty="0">
                <a:effectLst/>
              </a:rPr>
              <a:t>The </a:t>
            </a:r>
            <a:r>
              <a:rPr lang="en-US" sz="2000" b="0" i="0" dirty="0" err="1">
                <a:effectLst/>
              </a:rPr>
              <a:t>coldbox</a:t>
            </a:r>
            <a:r>
              <a:rPr lang="en-US" sz="2000" b="0" i="0" dirty="0">
                <a:effectLst/>
              </a:rPr>
              <a:t> might be slightly “damaged” that dry air outflow was found at various spots; sealed with more black tape (humidity goes down afterwards)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48F8F07D-DB0B-D265-92B8-CB22D7A2EB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1248" y="649224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22CA185-D8BF-2141-AFCD-2E8E0D2AE1FE}" type="datetime1">
              <a:rPr lang="en-US" smtClean="0"/>
              <a:t>5/13/25</a:t>
            </a:fld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388AD5-11B6-2976-763B-52910A4AD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2F7722F-654F-D646-B8EC-37BB07463350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pic>
        <p:nvPicPr>
          <p:cNvPr id="3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C2A8DAD0-7EE6-F25A-0CEB-9D01FD9B4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logo of a company&#10;&#10;AI-generated content may be incorrect.">
            <a:extLst>
              <a:ext uri="{FF2B5EF4-FFF2-40B4-BE49-F238E27FC236}">
                <a16:creationId xmlns:a16="http://schemas.microsoft.com/office/drawing/2014/main" id="{D65B75F5-409B-8E05-902A-C6A2067C52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762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blue rectangular object with arrows and red text&#10;&#10;AI-generated content may be incorrect.">
            <a:extLst>
              <a:ext uri="{FF2B5EF4-FFF2-40B4-BE49-F238E27FC236}">
                <a16:creationId xmlns:a16="http://schemas.microsoft.com/office/drawing/2014/main" id="{835441F0-F045-07F7-451F-8EB36CD226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91302"/>
            <a:ext cx="10515600" cy="262159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0EDA4-9959-E600-1211-109776C51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8AF7-236C-6643-8260-82A2F9683CCE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BA07B5-C593-0529-460B-A1452C9CB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 descr="Boston University Logo and symbol, meaning, history, PNG, brand">
            <a:extLst>
              <a:ext uri="{FF2B5EF4-FFF2-40B4-BE49-F238E27FC236}">
                <a16:creationId xmlns:a16="http://schemas.microsoft.com/office/drawing/2014/main" id="{C052D0D1-EE0B-725C-B9EB-8898D7A2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logo of a company&#10;&#10;AI-generated content may be incorrect.">
            <a:extLst>
              <a:ext uri="{FF2B5EF4-FFF2-40B4-BE49-F238E27FC236}">
                <a16:creationId xmlns:a16="http://schemas.microsoft.com/office/drawing/2014/main" id="{3D9C8798-03E8-F345-8A58-E8368EE305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pic>
        <p:nvPicPr>
          <p:cNvPr id="11" name="Picture 10" descr="A blue and black logo&#10;&#10;AI-generated content may be incorrect.">
            <a:extLst>
              <a:ext uri="{FF2B5EF4-FFF2-40B4-BE49-F238E27FC236}">
                <a16:creationId xmlns:a16="http://schemas.microsoft.com/office/drawing/2014/main" id="{C3C8E3D4-840D-7201-2CE0-46F6FF7CCD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3647" y="3639086"/>
            <a:ext cx="3379967" cy="1891070"/>
          </a:xfrm>
          <a:prstGeom prst="rect">
            <a:avLst/>
          </a:prstGeom>
        </p:spPr>
      </p:pic>
      <p:pic>
        <p:nvPicPr>
          <p:cNvPr id="12" name="Picture 11" descr="A close-up of a box&#10;&#10;AI-generated content may be incorrect.">
            <a:extLst>
              <a:ext uri="{FF2B5EF4-FFF2-40B4-BE49-F238E27FC236}">
                <a16:creationId xmlns:a16="http://schemas.microsoft.com/office/drawing/2014/main" id="{1F15E256-552A-1B79-98A9-E3CAF72152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1241461" y="3268521"/>
            <a:ext cx="3883631" cy="2912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720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DA8F75-D829-C772-456A-6E1ABD262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en-US" sz="4800" dirty="0"/>
              <a:t>Tray Assembly Update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B70056-02B7-A7A9-EA79-42EBAB86AE0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7202" y="2124827"/>
                <a:ext cx="4614061" cy="3905259"/>
              </a:xfrm>
            </p:spPr>
            <p:txBody>
              <a:bodyPr anchor="ctr">
                <a:normAutofit/>
              </a:bodyPr>
              <a:lstStyle/>
              <a:p>
                <a:r>
                  <a:rPr lang="en-US" sz="2000" dirty="0"/>
                  <a:t>The concentrator card on our BTL tray #2 RU1 replaced due to unknown instability issue on GBT-SCAs; installed CC 072</a:t>
                </a:r>
              </a:p>
              <a:p>
                <a:r>
                  <a:rPr lang="en-US" sz="2000" dirty="0"/>
                  <a:t>Replacement works as expected; blue washers &amp; thermal pasting stay where they are; replace 1 blue washer with metal for grounding</a:t>
                </a:r>
              </a:p>
              <a:p>
                <a:r>
                  <a:rPr lang="en-US" sz="2000" dirty="0" err="1"/>
                  <a:t>TECNet</a:t>
                </a:r>
                <a:r>
                  <a:rPr lang="en-US" sz="2000" dirty="0"/>
                  <a:t> resistance recorded ~17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Doing full testing on the new CC and retest on RU0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B70056-02B7-A7A9-EA79-42EBAB86AE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202" y="2124827"/>
                <a:ext cx="4614061" cy="3905259"/>
              </a:xfrm>
              <a:blipFill>
                <a:blip r:embed="rId2"/>
                <a:stretch>
                  <a:fillRect l="-822" r="-16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A441C046-34ED-C6D4-5D98-18A03E6B7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logo of a company&#10;&#10;AI-generated content may be incorrect.">
            <a:extLst>
              <a:ext uri="{FF2B5EF4-FFF2-40B4-BE49-F238E27FC236}">
                <a16:creationId xmlns:a16="http://schemas.microsoft.com/office/drawing/2014/main" id="{BEDE7DB2-AA69-EEF7-6113-A9410FEDE9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sp>
        <p:nvSpPr>
          <p:cNvPr id="4" name="AutoShape 2">
            <a:extLst>
              <a:ext uri="{FF2B5EF4-FFF2-40B4-BE49-F238E27FC236}">
                <a16:creationId xmlns:a16="http://schemas.microsoft.com/office/drawing/2014/main" id="{D79D7806-40C6-6E2C-A8D5-E0A25AD3EF6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0C4C5AB1-BCDC-134D-7E45-342624AB2C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8638" y="6445514"/>
            <a:ext cx="2743200" cy="365125"/>
          </a:xfrm>
        </p:spPr>
        <p:txBody>
          <a:bodyPr/>
          <a:lstStyle/>
          <a:p>
            <a:fld id="{512C42C3-96D2-784A-9BC9-280BBBA0EEA6}" type="datetime1">
              <a:rPr lang="en-US" smtClean="0"/>
              <a:t>5/13/25</a:t>
            </a:fld>
            <a:endParaRPr lang="en-US" dirty="0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1103DD91-CAF5-9146-D9D4-6E32A0D86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 descr="A person looking at a machine&#10;&#10;AI-generated content may be incorrect.">
            <a:extLst>
              <a:ext uri="{FF2B5EF4-FFF2-40B4-BE49-F238E27FC236}">
                <a16:creationId xmlns:a16="http://schemas.microsoft.com/office/drawing/2014/main" id="{76B09807-A4D7-55A9-E3D4-6EE5196B20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397194" y="2806877"/>
            <a:ext cx="3961015" cy="2970761"/>
          </a:xfrm>
          <a:prstGeom prst="rect">
            <a:avLst/>
          </a:prstGeom>
        </p:spPr>
      </p:pic>
      <p:pic>
        <p:nvPicPr>
          <p:cNvPr id="17" name="Picture 16" descr="A green circuit board with wires and wires&#10;&#10;AI-generated content may be incorrect.">
            <a:extLst>
              <a:ext uri="{FF2B5EF4-FFF2-40B4-BE49-F238E27FC236}">
                <a16:creationId xmlns:a16="http://schemas.microsoft.com/office/drawing/2014/main" id="{C6052DA0-9096-560A-99D6-E782739DF3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7606269" y="2806877"/>
            <a:ext cx="3961015" cy="2970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507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2A3650-BF82-F639-9DFD-0DB3279E9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US" sz="4800" dirty="0"/>
              <a:t>Testing Procedure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B1CE3-4601-A1F7-1946-FA966CBA3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701" y="2367662"/>
            <a:ext cx="5761900" cy="3603957"/>
          </a:xfrm>
        </p:spPr>
        <p:txBody>
          <a:bodyPr anchor="ctr">
            <a:normAutofit/>
          </a:bodyPr>
          <a:lstStyle/>
          <a:p>
            <a:r>
              <a:rPr lang="en-US" sz="2000" dirty="0"/>
              <a:t>Initializing Z1.1 Serenity card causes problem; we thought the system kernel was the, but the problem wasn’t solved, until 2 days later it “disappeared”</a:t>
            </a:r>
          </a:p>
          <a:p>
            <a:r>
              <a:rPr lang="en-US" sz="2000" dirty="0"/>
              <a:t>Regular testing procedure:</a:t>
            </a:r>
          </a:p>
          <a:p>
            <a:r>
              <a:rPr lang="en-US" sz="2000" dirty="0"/>
              <a:t>Finished the testing procedure 1-4; 5 failed due to a bug on RU1</a:t>
            </a:r>
          </a:p>
          <a:p>
            <a:r>
              <a:rPr lang="en-US" sz="2000" dirty="0"/>
              <a:t>6 and 7 needs to be thoroughly tested in TIF; currently ongoing: optical connection between BTL lab and TIF</a:t>
            </a:r>
          </a:p>
        </p:txBody>
      </p:sp>
      <p:pic>
        <p:nvPicPr>
          <p:cNvPr id="6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7DDE589D-8470-22D9-9942-71AE1E37C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logo of a company&#10;&#10;AI-generated content may be incorrect.">
            <a:extLst>
              <a:ext uri="{FF2B5EF4-FFF2-40B4-BE49-F238E27FC236}">
                <a16:creationId xmlns:a16="http://schemas.microsoft.com/office/drawing/2014/main" id="{4DD1A261-1E22-3279-6A0D-CF44B55ED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AC1EB5A4-7008-9B26-CFEE-D4831C6FC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98BF3-4ADD-B74B-B44C-35C96870CB65}" type="datetime1">
              <a:rPr lang="en-US" smtClean="0"/>
              <a:t>5/13/25</a:t>
            </a:fld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902D3843-82EF-0CCA-D176-897C0F2B5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8A2A3B-E7A6-C320-C002-4F996B03F69E}"/>
              </a:ext>
            </a:extLst>
          </p:cNvPr>
          <p:cNvSpPr txBox="1"/>
          <p:nvPr/>
        </p:nvSpPr>
        <p:spPr>
          <a:xfrm>
            <a:off x="6248400" y="2599981"/>
            <a:ext cx="470232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</a:rPr>
              <a:t>Powering connection with tray power supply distribution board (TPSDB): expected ~0.51 A with 1 RU on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</a:rPr>
              <a:t>Change RU1 structure file so that it points to the correct RU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</a:rPr>
              <a:t>DM Position test using </a:t>
            </a:r>
            <a:r>
              <a:rPr lang="en-US" b="1" dirty="0" err="1">
                <a:solidFill>
                  <a:srgbClr val="002060"/>
                </a:solidFill>
              </a:rPr>
              <a:t>BoardID</a:t>
            </a:r>
            <a:r>
              <a:rPr lang="en-US" b="1" dirty="0">
                <a:solidFill>
                  <a:srgbClr val="002060"/>
                </a:solidFill>
              </a:rPr>
              <a:t>; quick </a:t>
            </a:r>
            <a:r>
              <a:rPr lang="en-US" b="1" dirty="0" err="1">
                <a:solidFill>
                  <a:srgbClr val="002060"/>
                </a:solidFill>
              </a:rPr>
              <a:t>SiPM</a:t>
            </a:r>
            <a:r>
              <a:rPr lang="en-US" b="1" dirty="0">
                <a:solidFill>
                  <a:srgbClr val="002060"/>
                </a:solidFill>
              </a:rPr>
              <a:t> bias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</a:rPr>
              <a:t>TP time resolution test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</a:rPr>
              <a:t>Discriminator &amp; IV scan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</a:rPr>
              <a:t>TEC test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</a:rPr>
              <a:t>LYSO Energy Spectra</a:t>
            </a: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1A58C426-C7D2-B965-7958-893003CD56E3}"/>
              </a:ext>
            </a:extLst>
          </p:cNvPr>
          <p:cNvSpPr/>
          <p:nvPr/>
        </p:nvSpPr>
        <p:spPr>
          <a:xfrm>
            <a:off x="3581400" y="3779759"/>
            <a:ext cx="2666999" cy="34152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760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1" name="Rectangle 6150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BC6633-8E73-11EB-5147-D37B4FEC1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en-US" sz="4800" dirty="0"/>
              <a:t>DM Position Test &amp; </a:t>
            </a:r>
            <a:r>
              <a:rPr lang="en-US" sz="4800" dirty="0" err="1"/>
              <a:t>SiPM</a:t>
            </a:r>
            <a:r>
              <a:rPr lang="en-US" sz="4800" dirty="0"/>
              <a:t> Quick Bias</a:t>
            </a:r>
          </a:p>
        </p:txBody>
      </p:sp>
      <p:sp>
        <p:nvSpPr>
          <p:cNvPr id="6153" name="Rectangle 6152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5" name="Rectangle 6154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BAFFDE4-1892-CCBD-0550-B00CAF26B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088" y="2335534"/>
            <a:ext cx="4664983" cy="3767769"/>
          </a:xfrm>
        </p:spPr>
        <p:txBody>
          <a:bodyPr anchor="ctr">
            <a:normAutofit/>
          </a:bodyPr>
          <a:lstStyle/>
          <a:p>
            <a:r>
              <a:rPr lang="en-US" sz="2000" dirty="0"/>
              <a:t>Each DM on the CC has a switch that points to a certain </a:t>
            </a:r>
            <a:r>
              <a:rPr lang="en-US" sz="2000" dirty="0" err="1"/>
              <a:t>BoardID</a:t>
            </a:r>
            <a:endParaRPr lang="en-US" sz="2000" dirty="0"/>
          </a:p>
          <a:p>
            <a:r>
              <a:rPr lang="en-US" sz="2000" dirty="0"/>
              <a:t>During the test we run 12 individual runs to acquire the response of each DM</a:t>
            </a:r>
            <a:r>
              <a:rPr lang="zh-CN" altLang="en-US" sz="2000" dirty="0"/>
              <a:t> </a:t>
            </a:r>
            <a:endParaRPr lang="en-US" altLang="zh-CN" sz="2000" dirty="0"/>
          </a:p>
          <a:p>
            <a:r>
              <a:rPr lang="en-US" sz="2000" dirty="0" err="1"/>
              <a:t>SiPM</a:t>
            </a:r>
            <a:r>
              <a:rPr lang="en-US" sz="2000" dirty="0"/>
              <a:t> Bias expect temperature readings ~35C after 1min with room lights on</a:t>
            </a:r>
          </a:p>
          <a:p>
            <a:r>
              <a:rPr lang="en-US" sz="2000" dirty="0"/>
              <a:t>With high voltages on, leaving </a:t>
            </a:r>
            <a:r>
              <a:rPr lang="en-US" sz="2000" dirty="0" err="1"/>
              <a:t>SiPMs</a:t>
            </a:r>
            <a:r>
              <a:rPr lang="en-US" sz="2000" dirty="0"/>
              <a:t> under room lights too long could fry the electronics</a:t>
            </a:r>
          </a:p>
        </p:txBody>
      </p:sp>
      <p:sp>
        <p:nvSpPr>
          <p:cNvPr id="6157" name="Rectangle 6156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5162CC99-ED0A-1BE8-04EC-21F3882AB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logo of a company&#10;&#10;AI-generated content may be incorrect.">
            <a:extLst>
              <a:ext uri="{FF2B5EF4-FFF2-40B4-BE49-F238E27FC236}">
                <a16:creationId xmlns:a16="http://schemas.microsoft.com/office/drawing/2014/main" id="{C588BB85-8506-50D4-E11F-BE2A9629F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63D35346-C04F-D5E4-6DE9-CDDCF25F8A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66411"/>
            <a:ext cx="2743200" cy="365125"/>
          </a:xfrm>
        </p:spPr>
        <p:txBody>
          <a:bodyPr/>
          <a:lstStyle/>
          <a:p>
            <a:fld id="{62B37F21-49E2-644B-8EAD-38CFDD183980}" type="datetime1">
              <a:rPr lang="en-US" smtClean="0"/>
              <a:t>5/13/25</a:t>
            </a:fld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1A50A2B-D08A-7B1F-747E-94C125F8F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6</a:t>
            </a:fld>
            <a:endParaRPr lang="en-US"/>
          </a:p>
        </p:txBody>
      </p:sp>
      <p:pic>
        <p:nvPicPr>
          <p:cNvPr id="3" name="Picture 2" descr="A group of printed circuit boards&#10;&#10;AI-generated content may be incorrect.">
            <a:extLst>
              <a:ext uri="{FF2B5EF4-FFF2-40B4-BE49-F238E27FC236}">
                <a16:creationId xmlns:a16="http://schemas.microsoft.com/office/drawing/2014/main" id="{1E05E341-FAE9-4F3B-6161-87DE740ADF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8096" y="2335534"/>
            <a:ext cx="5884633" cy="407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652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B7E75F-EF99-2177-1379-F61A46C60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45824-C14C-F448-A617-965C8F4F0B85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B309CE-4149-98D5-2DFF-9AB232A59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BB616D81-DFE3-3727-3C44-63316BF513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logo of a company&#10;&#10;AI-generated content may be incorrect.">
            <a:extLst>
              <a:ext uri="{FF2B5EF4-FFF2-40B4-BE49-F238E27FC236}">
                <a16:creationId xmlns:a16="http://schemas.microsoft.com/office/drawing/2014/main" id="{20AC3152-6572-D227-ABA9-37ED0FF163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pic>
        <p:nvPicPr>
          <p:cNvPr id="8" name="Picture 7" descr="A screenshot of a chart&#10;&#10;AI-generated content may be incorrect.">
            <a:extLst>
              <a:ext uri="{FF2B5EF4-FFF2-40B4-BE49-F238E27FC236}">
                <a16:creationId xmlns:a16="http://schemas.microsoft.com/office/drawing/2014/main" id="{CA7179D3-FC57-FEF1-24F8-20A154B7FD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79372"/>
            <a:ext cx="8131523" cy="4492715"/>
          </a:xfrm>
          <a:prstGeom prst="rect">
            <a:avLst/>
          </a:prstGeom>
        </p:spPr>
      </p:pic>
      <p:pic>
        <p:nvPicPr>
          <p:cNvPr id="10" name="Picture 9" descr="A graph of numbers and a number&#10;&#10;AI-generated content may be incorrect.">
            <a:extLst>
              <a:ext uri="{FF2B5EF4-FFF2-40B4-BE49-F238E27FC236}">
                <a16:creationId xmlns:a16="http://schemas.microsoft.com/office/drawing/2014/main" id="{061B24B2-7DB5-2EB6-7E06-D84B91B46E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7529" y="1279373"/>
            <a:ext cx="2555951" cy="2531531"/>
          </a:xfrm>
          <a:prstGeom prst="rect">
            <a:avLst/>
          </a:prstGeom>
        </p:spPr>
      </p:pic>
      <p:pic>
        <p:nvPicPr>
          <p:cNvPr id="12" name="Picture 11" descr="A graph of numbers and numbers&#10;&#10;AI-generated content may be incorrect.">
            <a:extLst>
              <a:ext uri="{FF2B5EF4-FFF2-40B4-BE49-F238E27FC236}">
                <a16:creationId xmlns:a16="http://schemas.microsoft.com/office/drawing/2014/main" id="{BC72CCFA-AD6B-A449-0A45-E418FD17BD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07529" y="3982521"/>
            <a:ext cx="2555951" cy="2531531"/>
          </a:xfrm>
          <a:prstGeom prst="rect">
            <a:avLst/>
          </a:prstGeom>
        </p:spPr>
      </p:pic>
      <p:sp>
        <p:nvSpPr>
          <p:cNvPr id="13" name="Right Arrow 12">
            <a:extLst>
              <a:ext uri="{FF2B5EF4-FFF2-40B4-BE49-F238E27FC236}">
                <a16:creationId xmlns:a16="http://schemas.microsoft.com/office/drawing/2014/main" id="{9809F89D-DC5D-EC89-CFBE-0B9B7F53730F}"/>
              </a:ext>
            </a:extLst>
          </p:cNvPr>
          <p:cNvSpPr/>
          <p:nvPr/>
        </p:nvSpPr>
        <p:spPr>
          <a:xfrm rot="9560017">
            <a:off x="3425811" y="819976"/>
            <a:ext cx="1384719" cy="19839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C180AC37-75C1-B67C-FD12-6CBDB3E3D6BC}"/>
              </a:ext>
            </a:extLst>
          </p:cNvPr>
          <p:cNvSpPr/>
          <p:nvPr/>
        </p:nvSpPr>
        <p:spPr>
          <a:xfrm rot="448268">
            <a:off x="5152198" y="822497"/>
            <a:ext cx="3792543" cy="20355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5161E7-5BB2-3FE2-FAA6-6E12B69E3342}"/>
              </a:ext>
            </a:extLst>
          </p:cNvPr>
          <p:cNvSpPr txBox="1"/>
          <p:nvPr/>
        </p:nvSpPr>
        <p:spPr>
          <a:xfrm>
            <a:off x="4245403" y="207463"/>
            <a:ext cx="1465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GOOD!</a:t>
            </a:r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E4FDEBB3-2CF4-EF14-F81A-7158DF7E77A1}"/>
              </a:ext>
            </a:extLst>
          </p:cNvPr>
          <p:cNvSpPr/>
          <p:nvPr/>
        </p:nvSpPr>
        <p:spPr>
          <a:xfrm rot="21165430" flipV="1">
            <a:off x="5713181" y="6243026"/>
            <a:ext cx="2529682" cy="20030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8F05E5-F51E-2E1F-1F8C-00344D4DC405}"/>
              </a:ext>
            </a:extLst>
          </p:cNvPr>
          <p:cNvSpPr txBox="1"/>
          <p:nvPr/>
        </p:nvSpPr>
        <p:spPr>
          <a:xfrm>
            <a:off x="4227685" y="6343179"/>
            <a:ext cx="1465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NOT GOOD!</a:t>
            </a:r>
          </a:p>
        </p:txBody>
      </p:sp>
    </p:spTree>
    <p:extLst>
      <p:ext uri="{BB962C8B-B14F-4D97-AF65-F5344CB8AC3E}">
        <p14:creationId xmlns:p14="http://schemas.microsoft.com/office/powerpoint/2010/main" val="2751964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38" name="Rectangle 5137">
            <a:extLst>
              <a:ext uri="{FF2B5EF4-FFF2-40B4-BE49-F238E27FC236}">
                <a16:creationId xmlns:a16="http://schemas.microsoft.com/office/drawing/2014/main" id="{149FB5C3-7336-4FE0-A30C-CC0A3646D4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40" name="Group 5139">
            <a:extLst>
              <a:ext uri="{FF2B5EF4-FFF2-40B4-BE49-F238E27FC236}">
                <a16:creationId xmlns:a16="http://schemas.microsoft.com/office/drawing/2014/main" id="{19A6B5CE-CB1D-48EE-8B43-E952235C8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5141" name="Rectangle 5140">
              <a:extLst>
                <a:ext uri="{FF2B5EF4-FFF2-40B4-BE49-F238E27FC236}">
                  <a16:creationId xmlns:a16="http://schemas.microsoft.com/office/drawing/2014/main" id="{E3F3EAA5-4E15-400B-BBA3-82B3F49A21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2" name="Rectangle 5141">
              <a:extLst>
                <a:ext uri="{FF2B5EF4-FFF2-40B4-BE49-F238E27FC236}">
                  <a16:creationId xmlns:a16="http://schemas.microsoft.com/office/drawing/2014/main" id="{72BA2E40-BE9B-4C54-9CDD-40EE804CCE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44" name="Rectangle 5143">
            <a:extLst>
              <a:ext uri="{FF2B5EF4-FFF2-40B4-BE49-F238E27FC236}">
                <a16:creationId xmlns:a16="http://schemas.microsoft.com/office/drawing/2014/main" id="{0DA909B4-15FF-46A6-8A7F-7AEF977FE9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517897"/>
            <a:ext cx="11111729" cy="58579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A83234-7DED-2991-1457-CBAA42D68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025" y="922644"/>
            <a:ext cx="4886575" cy="1169585"/>
          </a:xfrm>
        </p:spPr>
        <p:txBody>
          <a:bodyPr anchor="b">
            <a:normAutofit/>
          </a:bodyPr>
          <a:lstStyle/>
          <a:p>
            <a:r>
              <a:rPr lang="en-US" sz="4000" dirty="0"/>
              <a:t>Time resolution Test</a:t>
            </a:r>
            <a:endParaRPr lang="en-US" sz="3700" dirty="0"/>
          </a:p>
        </p:txBody>
      </p:sp>
      <p:sp>
        <p:nvSpPr>
          <p:cNvPr id="5146" name="Rectangle 5145">
            <a:extLst>
              <a:ext uri="{FF2B5EF4-FFF2-40B4-BE49-F238E27FC236}">
                <a16:creationId xmlns:a16="http://schemas.microsoft.com/office/drawing/2014/main" id="{1382A32C-5B0C-4B1C-A074-76C6DBCC9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55714" y="2263365"/>
            <a:ext cx="49377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DAD8A-A1EB-64E8-8D8D-1EC9C477D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66" y="2661807"/>
            <a:ext cx="4633554" cy="3632493"/>
          </a:xfrm>
        </p:spPr>
        <p:txBody>
          <a:bodyPr anchor="ctr">
            <a:normAutofit/>
          </a:bodyPr>
          <a:lstStyle/>
          <a:p>
            <a:r>
              <a:rPr lang="en-US" sz="2000" dirty="0"/>
              <a:t>New CC works as expected</a:t>
            </a:r>
          </a:p>
          <a:p>
            <a:r>
              <a:rPr lang="en-US" sz="2000" dirty="0"/>
              <a:t>In special cases where there is a bimodal distribution, the reason could be how TOFHIRs clock the timestamps</a:t>
            </a:r>
          </a:p>
          <a:p>
            <a:r>
              <a:rPr lang="en-US" sz="2000" dirty="0"/>
              <a:t>Resolution of ~17ps is how fast electronics respond between the TP is sent and TOFHIR “measures its arrival” and converts into readable data</a:t>
            </a:r>
          </a:p>
          <a:p>
            <a:endParaRPr lang="en-US" sz="2000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F2C67F0-A7E3-DF40-B256-F04340A46E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1248" y="649224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53AFC9D-7024-A345-9D9C-0D328EF4984E}" type="datetime1">
              <a:rPr lang="en-US" smtClean="0"/>
              <a:t>5/13/25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4CC45D1-5E26-6606-E8AC-00455EE85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2F7722F-654F-D646-B8EC-37BB07463350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4" name="AutoShape 2" descr="preview url image">
            <a:extLst>
              <a:ext uri="{FF2B5EF4-FFF2-40B4-BE49-F238E27FC236}">
                <a16:creationId xmlns:a16="http://schemas.microsoft.com/office/drawing/2014/main" id="{15CCDEED-FC10-C08A-9657-CBA8DE69E41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6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1275DC3B-7119-3A3B-C5D9-39F3C4646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A logo of a company&#10;&#10;AI-generated content may be incorrect.">
            <a:extLst>
              <a:ext uri="{FF2B5EF4-FFF2-40B4-BE49-F238E27FC236}">
                <a16:creationId xmlns:a16="http://schemas.microsoft.com/office/drawing/2014/main" id="{8B2EEBE7-5FE1-6EE4-67E3-FAEF328980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pic>
        <p:nvPicPr>
          <p:cNvPr id="18" name="Picture 17" descr="A graph of a graph&#10;&#10;AI-generated content may be incorrect.">
            <a:extLst>
              <a:ext uri="{FF2B5EF4-FFF2-40B4-BE49-F238E27FC236}">
                <a16:creationId xmlns:a16="http://schemas.microsoft.com/office/drawing/2014/main" id="{3E6CC9BC-3E74-899F-EAA4-A1F64F1411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8407" y="141928"/>
            <a:ext cx="3300542" cy="2475406"/>
          </a:xfrm>
          <a:prstGeom prst="rect">
            <a:avLst/>
          </a:prstGeom>
        </p:spPr>
      </p:pic>
      <p:pic>
        <p:nvPicPr>
          <p:cNvPr id="20" name="Picture 19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7D360948-9DD2-368F-F29B-2D3CB18E67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5551" y="2661807"/>
            <a:ext cx="6454850" cy="360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966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7648</TotalTime>
  <Words>443</Words>
  <Application>Microsoft Macintosh PowerPoint</Application>
  <PresentationFormat>Widescreen</PresentationFormat>
  <Paragraphs>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Cambria Math</vt:lpstr>
      <vt:lpstr>Office Theme</vt:lpstr>
      <vt:lpstr>BTL Progress Update @ CMS</vt:lpstr>
      <vt:lpstr>TIF Assembly Update</vt:lpstr>
      <vt:lpstr>PowerPoint Presentation</vt:lpstr>
      <vt:lpstr>Tray Assembly Update</vt:lpstr>
      <vt:lpstr>Testing Procedure</vt:lpstr>
      <vt:lpstr>DM Position Test &amp; SiPM Quick Bias</vt:lpstr>
      <vt:lpstr>PowerPoint Presentation</vt:lpstr>
      <vt:lpstr>Time resolution 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Cheng, Zhihao</dc:creator>
  <cp:lastModifiedBy>Cheng, Zhihao</cp:lastModifiedBy>
  <cp:revision>33</cp:revision>
  <dcterms:created xsi:type="dcterms:W3CDTF">2025-03-09T15:00:41Z</dcterms:created>
  <dcterms:modified xsi:type="dcterms:W3CDTF">2025-05-13T14:01:09Z</dcterms:modified>
</cp:coreProperties>
</file>