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514" r:id="rId2"/>
    <p:sldId id="531" r:id="rId3"/>
    <p:sldId id="532" r:id="rId4"/>
    <p:sldId id="537" r:id="rId5"/>
    <p:sldId id="538" r:id="rId6"/>
    <p:sldId id="533" r:id="rId7"/>
    <p:sldId id="534" r:id="rId8"/>
    <p:sldId id="535" r:id="rId9"/>
    <p:sldId id="536" r:id="rId10"/>
  </p:sldIdLst>
  <p:sldSz cx="12192000" cy="6858000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73BDFF"/>
    <a:srgbClr val="0055A0"/>
    <a:srgbClr val="000000"/>
    <a:srgbClr val="0000FF"/>
    <a:srgbClr val="FFFF00"/>
    <a:srgbClr val="FF00FF"/>
    <a:srgbClr val="C0504D"/>
    <a:srgbClr val="F2DCDB"/>
    <a:srgbClr val="EEEC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1" autoAdjust="0"/>
    <p:restoredTop sz="95018" autoAdjust="0"/>
  </p:normalViewPr>
  <p:slideViewPr>
    <p:cSldViewPr snapToGrid="0" snapToObjects="1">
      <p:cViewPr varScale="1">
        <p:scale>
          <a:sx n="113" d="100"/>
          <a:sy n="113" d="100"/>
        </p:scale>
        <p:origin x="444" y="11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79" d="100"/>
          <a:sy n="79" d="100"/>
        </p:scale>
        <p:origin x="395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78427" cy="513508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r">
              <a:defRPr sz="1300"/>
            </a:lvl1pPr>
          </a:lstStyle>
          <a:p>
            <a:fld id="{EC8ACBA2-0FC2-492A-9679-11A86A529BA0}" type="datetimeFigureOut">
              <a:rPr lang="en-GB" smtClean="0"/>
              <a:t>16/05/2025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721108"/>
            <a:ext cx="3078427" cy="513507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r">
              <a:defRPr sz="1300"/>
            </a:lvl1pPr>
          </a:lstStyle>
          <a:p>
            <a:fld id="{C85ADAEC-B3CB-408A-B3D7-CB96002E41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953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78427" cy="513508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r">
              <a:defRPr sz="1300"/>
            </a:lvl1pPr>
          </a:lstStyle>
          <a:p>
            <a:fld id="{8EFD56CF-AD30-4024-9DD2-7762BD2EF69A}" type="datetimeFigureOut">
              <a:rPr lang="en-GB" smtClean="0"/>
              <a:t>16/05/2025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20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57" tIns="49528" rIns="99057" bIns="4952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79"/>
          </a:xfrm>
          <a:prstGeom prst="rect">
            <a:avLst/>
          </a:prstGeom>
        </p:spPr>
        <p:txBody>
          <a:bodyPr vert="horz" lIns="99057" tIns="49528" rIns="99057" bIns="49528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721108"/>
            <a:ext cx="3078427" cy="513507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r">
              <a:defRPr sz="1300"/>
            </a:lvl1pPr>
          </a:lstStyle>
          <a:p>
            <a:fld id="{0E3A60F0-12AF-4A71-BD54-EF56BD5127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600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-1" y="6648863"/>
            <a:ext cx="1597573" cy="2091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9D1C4D-C6E7-4204-A5C5-417C451F80DC}" type="datetime1">
              <a:rPr lang="sl-SI" smtClean="0"/>
              <a:t>16. 05. 2025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702676" y="6648865"/>
            <a:ext cx="9491365" cy="2091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AC-LGAD TCT testing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648864"/>
            <a:ext cx="668565" cy="2018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5121" y="6664411"/>
            <a:ext cx="1718575" cy="1883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C70546-64B7-4EAB-8A12-A401276500B3}" type="datetime1">
              <a:rPr lang="sl-SI" smtClean="0"/>
              <a:t>16. 05. 2025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102448" y="6671347"/>
            <a:ext cx="10208103" cy="181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AC-LGAD TCT testing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664411"/>
            <a:ext cx="668565" cy="181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582956" y="5189"/>
            <a:ext cx="8568566" cy="77632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-1" y="6634926"/>
            <a:ext cx="1582957" cy="2230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9A275-D4EB-4F78-A7AF-7D2CE2D637BC}" type="datetime1">
              <a:rPr lang="sl-SI" smtClean="0"/>
              <a:t>16. 05. 2025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651175"/>
            <a:ext cx="668565" cy="192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10034070" y="32286"/>
            <a:ext cx="21579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latin typeface="Bauhaus 93" panose="04030905020B02020C02" pitchFamily="82" charset="0"/>
              </a:rPr>
              <a:t>DRD3</a:t>
            </a:r>
            <a:endParaRPr lang="en-GB" sz="5400" dirty="0">
              <a:latin typeface="Bauhaus 93" panose="04030905020B02020C02" pitchFamily="82" charset="0"/>
            </a:endParaRPr>
          </a:p>
        </p:txBody>
      </p:sp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A8EB392B-CF98-40CF-9CE8-F36CBBC718E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" y="1"/>
            <a:ext cx="1103870" cy="776220"/>
          </a:xfrm>
          <a:prstGeom prst="rect">
            <a:avLst/>
          </a:prstGeom>
          <a:noFill/>
        </p:spPr>
      </p:pic>
      <p:sp>
        <p:nvSpPr>
          <p:cNvPr id="11" name="Rectangle 1">
            <a:extLst>
              <a:ext uri="{FF2B5EF4-FFF2-40B4-BE49-F238E27FC236}">
                <a16:creationId xmlns:a16="http://schemas.microsoft.com/office/drawing/2014/main" id="{83EA244C-89D2-4BEC-B5AF-7CD5FC4E151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652545" y="669118"/>
            <a:ext cx="8217569" cy="45719"/>
          </a:xfrm>
          <a:prstGeom prst="rect">
            <a:avLst/>
          </a:prstGeom>
          <a:solidFill>
            <a:srgbClr val="004586"/>
          </a:solidFill>
          <a:ln w="9360" cap="flat">
            <a:solidFill>
              <a:srgbClr val="9FB8C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 altLang="x-none">
              <a:solidFill>
                <a:prstClr val="black"/>
              </a:solidFill>
              <a:latin typeface="Calibri" panose="020F0502020204030204"/>
              <a:ea typeface="DejaVu Sans" charset="0"/>
              <a:cs typeface="DejaVu Sans" charset="0"/>
              <a:sym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37968" y="6634926"/>
            <a:ext cx="10191965" cy="2230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AC-LGAD TCT testing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79" r:id="rId2"/>
    <p:sldLayoutId id="2147483680" r:id="rId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563" indent="-14605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49263" indent="-182563" algn="l" rtl="0" eaLnBrk="1" latinLnBrk="0" hangingPunct="1">
        <a:spcBef>
          <a:spcPct val="20000"/>
        </a:spcBef>
        <a:buClr>
          <a:srgbClr val="000000"/>
        </a:buClr>
        <a:buSzPct val="90000"/>
        <a:buFont typeface="Arial"/>
        <a:buChar char="•"/>
        <a:defRPr kumimoji="0" sz="2000" kern="1200">
          <a:solidFill>
            <a:srgbClr val="000000"/>
          </a:solidFill>
          <a:latin typeface="+mn-lt"/>
          <a:ea typeface="+mn-ea"/>
          <a:cs typeface="+mn-cs"/>
        </a:defRPr>
      </a:lvl2pPr>
      <a:lvl3pPr marL="623888" indent="-174625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06450" indent="-182563" algn="l" rtl="0" eaLnBrk="1" latinLnBrk="0" hangingPunct="1">
        <a:spcBef>
          <a:spcPct val="20000"/>
        </a:spcBef>
        <a:buClr>
          <a:srgbClr val="000000"/>
        </a:buClr>
        <a:buSzPct val="90000"/>
        <a:buFont typeface="Arial"/>
        <a:buChar char="•"/>
        <a:defRPr kumimoji="0" sz="1800" kern="1200">
          <a:solidFill>
            <a:srgbClr val="000000"/>
          </a:solidFill>
          <a:latin typeface="+mn-lt"/>
          <a:ea typeface="+mn-ea"/>
          <a:cs typeface="+mn-cs"/>
        </a:defRPr>
      </a:lvl4pPr>
      <a:lvl5pPr marL="989013" indent="-182563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038AF-3DFF-4EF1-BDE9-649A8C423F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430" y="2043264"/>
            <a:ext cx="10969139" cy="167524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Measurements with AC-LGAD at JSI</a:t>
            </a:r>
            <a:endParaRPr lang="LID4096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CD72AF-F482-47BA-B62E-1467FC57AA74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3584027" y="5213131"/>
            <a:ext cx="4719144" cy="1288295"/>
          </a:xfrm>
        </p:spPr>
        <p:txBody>
          <a:bodyPr>
            <a:normAutofit/>
          </a:bodyPr>
          <a:lstStyle/>
          <a:p>
            <a:pPr algn="ctr"/>
            <a:r>
              <a:rPr lang="en-GB" sz="1800" i="1" dirty="0">
                <a:solidFill>
                  <a:srgbClr val="000000"/>
                </a:solidFill>
              </a:rPr>
              <a:t>DRD3</a:t>
            </a:r>
          </a:p>
          <a:p>
            <a:pPr algn="ctr"/>
            <a:r>
              <a:rPr lang="en-GB" sz="1800" dirty="0">
                <a:solidFill>
                  <a:srgbClr val="000000"/>
                </a:solidFill>
              </a:rPr>
              <a:t>16 May 2025</a:t>
            </a:r>
            <a:endParaRPr lang="LID4096" sz="1800" dirty="0">
              <a:solidFill>
                <a:srgbClr val="000000"/>
              </a:solidFill>
            </a:endParaRP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B96206AB-375C-42D8-8F54-C401B4C4E607}"/>
              </a:ext>
            </a:extLst>
          </p:cNvPr>
          <p:cNvSpPr txBox="1">
            <a:spLocks/>
          </p:cNvSpPr>
          <p:nvPr/>
        </p:nvSpPr>
        <p:spPr>
          <a:xfrm>
            <a:off x="1219200" y="3924836"/>
            <a:ext cx="8951270" cy="1288295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9263" indent="-182563" algn="l" rtl="0" eaLnBrk="1" latinLnBrk="0" hangingPunct="1">
              <a:spcBef>
                <a:spcPct val="20000"/>
              </a:spcBef>
              <a:buClr>
                <a:srgbClr val="000000"/>
              </a:buClr>
              <a:buSzPct val="90000"/>
              <a:buFont typeface="Arial"/>
              <a:buNone/>
              <a:defRPr kumimoji="0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623888" indent="-174625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6450" indent="-182563" algn="l" rtl="0" eaLnBrk="1" latinLnBrk="0" hangingPunct="1">
              <a:spcBef>
                <a:spcPct val="20000"/>
              </a:spcBef>
              <a:buClr>
                <a:srgbClr val="000000"/>
              </a:buClr>
              <a:buSzPct val="90000"/>
              <a:buFont typeface="Arial"/>
              <a:buNone/>
              <a:defRPr kumimoji="0" sz="9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989013" indent="-182563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u="sng" dirty="0">
                <a:solidFill>
                  <a:srgbClr val="000000"/>
                </a:solidFill>
              </a:rPr>
              <a:t>Bojan Hiti</a:t>
            </a:r>
            <a:r>
              <a:rPr lang="en-GB" sz="2000" dirty="0">
                <a:solidFill>
                  <a:srgbClr val="000000"/>
                </a:solidFill>
              </a:rPr>
              <a:t> (JSI Ljubljana)</a:t>
            </a:r>
            <a:endParaRPr lang="LID4096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8496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99E27B-3866-4F5B-BD71-9B7A479E1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Samples and readout</a:t>
            </a:r>
            <a:endParaRPr lang="en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4321F6-3628-4CAB-ACA5-E9467574EB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600" y="2337051"/>
            <a:ext cx="6082134" cy="2882595"/>
          </a:xfrm>
        </p:spPr>
        <p:txBody>
          <a:bodyPr>
            <a:normAutofit/>
          </a:bodyPr>
          <a:lstStyle/>
          <a:p>
            <a:r>
              <a:rPr lang="en-US" sz="2000" dirty="0"/>
              <a:t>4 channel AC-LGAD investigated with IR Top-TCT </a:t>
            </a:r>
          </a:p>
          <a:p>
            <a:pPr lvl="1"/>
            <a:r>
              <a:rPr lang="en-US" sz="1800" dirty="0"/>
              <a:t>IHEP V3 W11Q4-1</a:t>
            </a:r>
          </a:p>
          <a:p>
            <a:r>
              <a:rPr lang="en-US" sz="2000" dirty="0"/>
              <a:t>Mounted on 4-channel Chubut2 Front End Board (40 dB)</a:t>
            </a:r>
          </a:p>
          <a:p>
            <a:r>
              <a:rPr lang="en-US" sz="2000" dirty="0"/>
              <a:t>Read out with DRS4 digitizer </a:t>
            </a:r>
          </a:p>
          <a:p>
            <a:pPr lvl="1"/>
            <a:r>
              <a:rPr lang="en-US" sz="1800" dirty="0"/>
              <a:t>700 MHz, 5 GS/s</a:t>
            </a:r>
          </a:p>
          <a:p>
            <a:r>
              <a:rPr lang="en-US" sz="2000" dirty="0"/>
              <a:t>First signals observed last week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E353B7-E1AD-40AE-8160-DE1B4864418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BE9906E-5A9C-41C6-8A2A-55C3B26A6B92}" type="datetime1">
              <a:rPr lang="sl-SI" smtClean="0"/>
              <a:t>16. 05. 2025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1E1AA-F391-45D8-B2A4-1CE74C4464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AC-LGAD TCT testing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4E790-9A50-4CC5-B062-401E6213D1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38A44C9-D5C3-4990-8E23-B2A1D3EF87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3577" y="1186410"/>
            <a:ext cx="5322065" cy="400526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BB6CCB4-2C06-4752-B07C-AC17022761FB}"/>
              </a:ext>
            </a:extLst>
          </p:cNvPr>
          <p:cNvSpPr txBox="1"/>
          <p:nvPr/>
        </p:nvSpPr>
        <p:spPr>
          <a:xfrm>
            <a:off x="11385541" y="2536500"/>
            <a:ext cx="607859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Ch3</a:t>
            </a:r>
            <a:endParaRPr lang="sl-SI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F6B0D2-EF77-42B7-AAB4-21B0F0A75CA8}"/>
              </a:ext>
            </a:extLst>
          </p:cNvPr>
          <p:cNvSpPr txBox="1"/>
          <p:nvPr/>
        </p:nvSpPr>
        <p:spPr>
          <a:xfrm>
            <a:off x="11407783" y="4521791"/>
            <a:ext cx="607859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Ch4</a:t>
            </a:r>
            <a:endParaRPr lang="sl-SI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3FCBA0D-B1E3-4E64-A18A-6B9217B1B47D}"/>
              </a:ext>
            </a:extLst>
          </p:cNvPr>
          <p:cNvSpPr txBox="1"/>
          <p:nvPr/>
        </p:nvSpPr>
        <p:spPr>
          <a:xfrm>
            <a:off x="6547300" y="2504234"/>
            <a:ext cx="607859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Ch1</a:t>
            </a:r>
            <a:endParaRPr lang="sl-SI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57D17A9-B3C0-425A-9419-86F59D12E724}"/>
              </a:ext>
            </a:extLst>
          </p:cNvPr>
          <p:cNvSpPr txBox="1"/>
          <p:nvPr/>
        </p:nvSpPr>
        <p:spPr>
          <a:xfrm>
            <a:off x="6547300" y="4596284"/>
            <a:ext cx="607859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Ch2</a:t>
            </a:r>
            <a:endParaRPr lang="sl-SI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5872445-C0FB-4F4D-8E90-6E4DF371E914}"/>
              </a:ext>
            </a:extLst>
          </p:cNvPr>
          <p:cNvSpPr txBox="1"/>
          <p:nvPr/>
        </p:nvSpPr>
        <p:spPr>
          <a:xfrm>
            <a:off x="9030366" y="876331"/>
            <a:ext cx="1813317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Bias ring (GND)</a:t>
            </a:r>
            <a:endParaRPr lang="sl-SI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4C45F1-7152-45DC-A800-DCEBD3854223}"/>
              </a:ext>
            </a:extLst>
          </p:cNvPr>
          <p:cNvSpPr txBox="1"/>
          <p:nvPr/>
        </p:nvSpPr>
        <p:spPr>
          <a:xfrm>
            <a:off x="8907345" y="1766443"/>
            <a:ext cx="1762021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-HV back plane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613930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C57EF5-D19B-4398-A11A-F390D2B91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First measurements with AC-LGAD (standard TCT)</a:t>
            </a:r>
            <a:endParaRPr lang="sl-SI" sz="2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581C77-9BA4-4337-AE3E-017BD2CA442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EF80C9C-0CBB-4F75-91DA-4377A2D51325}" type="datetime1">
              <a:rPr lang="sl-SI" smtClean="0"/>
              <a:t>16. 05. 2025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96A639-E179-4095-BDB1-3FAF32560A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AC-LGAD TCT testing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EAC41E-21F5-4CA8-A3F3-6574A18207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0E64CCD-8585-4D51-A077-FB6418A9B3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1" y="1633251"/>
            <a:ext cx="12192000" cy="2709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7434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FCFF5-7349-4880-ABD5-A8679AA4DD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219E8F-0E43-45E2-A33A-1901345F0F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C27464-B71A-4DB1-9EB4-732BAAF353B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7C70546-64B7-4EAB-8A12-A401276500B3}" type="datetime1">
              <a:rPr lang="sl-SI" smtClean="0"/>
              <a:t>16. 05. 2025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F400C3-EF17-4E53-8FE8-29A14ABCED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AC-LGAD TCT testing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CEEBF0-0EB1-4DA6-9690-84A6B9C457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21431EF-0B8F-4B5A-B1AB-8569EDB1E1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2215" y="5189"/>
            <a:ext cx="5029644" cy="670619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380F2F1-CAB5-4F49-9E17-6846AEBC30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7986" y="5189"/>
            <a:ext cx="5029644" cy="6706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380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73031D-EA49-4685-95BC-02D80C4CD4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F43617-852B-409B-A0C8-AF7ACDE97B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F16D1C-0B27-46C6-999E-7116DA624EC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7C70546-64B7-4EAB-8A12-A401276500B3}" type="datetime1">
              <a:rPr lang="sl-SI" smtClean="0"/>
              <a:t>16. 05. 2025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03812-D5D0-4183-B554-F94EC21063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AC-LGAD TCT testing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22B856-AC8F-41E0-BC4D-F2497D9B46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Content Placeholder 7">
            <a:extLst>
              <a:ext uri="{FF2B5EF4-FFF2-40B4-BE49-F238E27FC236}">
                <a16:creationId xmlns:a16="http://schemas.microsoft.com/office/drawing/2014/main" id="{C53F7C76-6FFD-4F2D-B2B2-496FA66CD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5786" y="146618"/>
            <a:ext cx="5037033" cy="6716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1332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9C1485-743D-4E8F-BABF-5B4C1BB48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plans</a:t>
            </a:r>
            <a:endParaRPr lang="sl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FDFC4D-0C00-44B6-8996-162C83943D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25607"/>
            <a:ext cx="10969139" cy="5075193"/>
          </a:xfrm>
        </p:spPr>
        <p:txBody>
          <a:bodyPr/>
          <a:lstStyle/>
          <a:p>
            <a:r>
              <a:rPr lang="en-US" dirty="0"/>
              <a:t>Plan to study AC-LGAD performance in terms of hit rate:</a:t>
            </a:r>
          </a:p>
          <a:p>
            <a:pPr lvl="1"/>
            <a:r>
              <a:rPr lang="en-US" dirty="0"/>
              <a:t>What is effect on signal shape by two simultaneous hits spatially ‘close’ together</a:t>
            </a:r>
          </a:p>
          <a:p>
            <a:pPr lvl="1"/>
            <a:r>
              <a:rPr lang="en-US" dirty="0"/>
              <a:t>What is recovery time needed to observe no pile up effects?</a:t>
            </a:r>
          </a:p>
          <a:p>
            <a:pPr lvl="1"/>
            <a:endParaRPr lang="en-US" dirty="0"/>
          </a:p>
          <a:p>
            <a:r>
              <a:rPr lang="en-US" dirty="0"/>
              <a:t>Developing a new laser based test method </a:t>
            </a:r>
          </a:p>
          <a:p>
            <a:pPr lvl="1"/>
            <a:r>
              <a:rPr lang="en-US" dirty="0"/>
              <a:t>Laser allows precise control of hit position/energy/time of hit</a:t>
            </a:r>
          </a:p>
          <a:p>
            <a:pPr lvl="2"/>
            <a:endParaRPr lang="en-US" dirty="0"/>
          </a:p>
          <a:p>
            <a:r>
              <a:rPr lang="en-US" dirty="0"/>
              <a:t>Measurement strategy:</a:t>
            </a:r>
          </a:p>
          <a:p>
            <a:pPr lvl="1"/>
            <a:r>
              <a:rPr lang="en-US" dirty="0"/>
              <a:t>Inject two laser signals:</a:t>
            </a:r>
          </a:p>
          <a:p>
            <a:pPr lvl="2"/>
            <a:r>
              <a:rPr lang="en-US" dirty="0"/>
              <a:t>Hit 1 (normal hit) comes first and is stationary</a:t>
            </a:r>
          </a:p>
          <a:p>
            <a:pPr lvl="2"/>
            <a:r>
              <a:rPr lang="en-US" dirty="0"/>
              <a:t>Hit 2 (probe hit) is injected in different positions</a:t>
            </a:r>
          </a:p>
          <a:p>
            <a:pPr lvl="2"/>
            <a:r>
              <a:rPr lang="en-US" dirty="0"/>
              <a:t>Hit 2 can be delayed by a few ns </a:t>
            </a:r>
            <a:r>
              <a:rPr lang="en-US" dirty="0" err="1"/>
              <a:t>w.r.t.</a:t>
            </a:r>
            <a:r>
              <a:rPr lang="en-US" dirty="0"/>
              <a:t> to Hit 1</a:t>
            </a:r>
          </a:p>
          <a:p>
            <a:pPr lvl="1"/>
            <a:r>
              <a:rPr lang="en-US" dirty="0"/>
              <a:t>Read out the waveform containing both signals</a:t>
            </a:r>
            <a:endParaRPr lang="sl-S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302262-D96E-4AAA-9641-3EE4433943B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B7E14BC-7377-42D0-A3F1-F59701706D4B}" type="datetime1">
              <a:rPr lang="sl-SI" smtClean="0"/>
              <a:t>16. 05. 2025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2487DB-E34D-4803-8762-3DD35A335F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AC-LGAD TCT testing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26488C-0399-4D9D-83DF-1BF5DD58CE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1EF3356-8B10-4DF7-9A0E-BF5A7F103287}"/>
              </a:ext>
            </a:extLst>
          </p:cNvPr>
          <p:cNvSpPr/>
          <p:nvPr/>
        </p:nvSpPr>
        <p:spPr>
          <a:xfrm>
            <a:off x="7491480" y="3745590"/>
            <a:ext cx="4307596" cy="2599980"/>
          </a:xfrm>
          <a:prstGeom prst="round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344BD0F-FCE5-461D-A13C-E215DD3DA8CF}"/>
              </a:ext>
            </a:extLst>
          </p:cNvPr>
          <p:cNvSpPr/>
          <p:nvPr/>
        </p:nvSpPr>
        <p:spPr>
          <a:xfrm>
            <a:off x="7894133" y="4336296"/>
            <a:ext cx="3448280" cy="33326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CE61000-2654-4F6B-BCE0-22BACC57D97B}"/>
              </a:ext>
            </a:extLst>
          </p:cNvPr>
          <p:cNvSpPr/>
          <p:nvPr/>
        </p:nvSpPr>
        <p:spPr>
          <a:xfrm>
            <a:off x="7894133" y="5414499"/>
            <a:ext cx="3448280" cy="33326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0" name="Explosion: 8 Points 9">
            <a:extLst>
              <a:ext uri="{FF2B5EF4-FFF2-40B4-BE49-F238E27FC236}">
                <a16:creationId xmlns:a16="http://schemas.microsoft.com/office/drawing/2014/main" id="{0A8EDC0E-B44D-4954-850E-70E9CECABF6D}"/>
              </a:ext>
            </a:extLst>
          </p:cNvPr>
          <p:cNvSpPr/>
          <p:nvPr/>
        </p:nvSpPr>
        <p:spPr>
          <a:xfrm>
            <a:off x="8586499" y="4799170"/>
            <a:ext cx="319489" cy="333260"/>
          </a:xfrm>
          <a:prstGeom prst="irregularSeal1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1" name="Explosion: 8 Points 10">
            <a:extLst>
              <a:ext uri="{FF2B5EF4-FFF2-40B4-BE49-F238E27FC236}">
                <a16:creationId xmlns:a16="http://schemas.microsoft.com/office/drawing/2014/main" id="{850177EB-FFCC-4B04-97E9-AA578A3636AB}"/>
              </a:ext>
            </a:extLst>
          </p:cNvPr>
          <p:cNvSpPr/>
          <p:nvPr/>
        </p:nvSpPr>
        <p:spPr>
          <a:xfrm>
            <a:off x="9752472" y="4761948"/>
            <a:ext cx="319489" cy="333260"/>
          </a:xfrm>
          <a:prstGeom prst="irregularSeal1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D1A5274-D56A-4AB5-B2B2-BB92DA401FEF}"/>
              </a:ext>
            </a:extLst>
          </p:cNvPr>
          <p:cNvSpPr txBox="1"/>
          <p:nvPr/>
        </p:nvSpPr>
        <p:spPr>
          <a:xfrm>
            <a:off x="7931509" y="4755967"/>
            <a:ext cx="12362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Hit 1</a:t>
            </a:r>
          </a:p>
          <a:p>
            <a:r>
              <a:rPr lang="en-US" dirty="0"/>
              <a:t>Normal hit</a:t>
            </a:r>
          </a:p>
          <a:p>
            <a:endParaRPr lang="sl-SI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9BB72E2-63AE-4EB7-9BC6-27F1C9A642AA}"/>
              </a:ext>
            </a:extLst>
          </p:cNvPr>
          <p:cNvSpPr txBox="1"/>
          <p:nvPr/>
        </p:nvSpPr>
        <p:spPr>
          <a:xfrm>
            <a:off x="10078389" y="4753505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Hit 2</a:t>
            </a:r>
          </a:p>
          <a:p>
            <a:r>
              <a:rPr lang="en-US" dirty="0">
                <a:solidFill>
                  <a:srgbClr val="C00000"/>
                </a:solidFill>
              </a:rPr>
              <a:t>Probe hit</a:t>
            </a:r>
            <a:endParaRPr lang="sl-SI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4666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F233A3-1D8A-46BB-9D4D-D0AAFFB75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Double Beam TCT (DB-TCT)</a:t>
            </a:r>
            <a:endParaRPr lang="sl-S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BBFD33-813A-4ACA-865A-EE7EB8F408F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0972E39-D27B-41A8-95BE-6B4B3C07E894}" type="datetime1">
              <a:rPr lang="sl-SI" smtClean="0"/>
              <a:t>16. 05. 2025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ADCBAA-3FDE-4F97-BFF2-80DB772428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AC-LGAD TCT testing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78231D-8AA8-4F76-BDBA-EB038025FD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D4C0DF69-66AE-468F-9946-3130D37359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759" y="1330484"/>
            <a:ext cx="10969139" cy="1597298"/>
          </a:xfrm>
        </p:spPr>
        <p:txBody>
          <a:bodyPr/>
          <a:lstStyle/>
          <a:p>
            <a:r>
              <a:rPr lang="en-US" b="1" dirty="0"/>
              <a:t>Double Beam TCT – </a:t>
            </a:r>
            <a:r>
              <a:rPr lang="en-US" dirty="0"/>
              <a:t>Two signal injections obtained by splitting an original laser beam into two beams and physically separating two beams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45F0573-4A61-4912-8C7B-3BD16E1AE1F5}"/>
              </a:ext>
            </a:extLst>
          </p:cNvPr>
          <p:cNvSpPr/>
          <p:nvPr/>
        </p:nvSpPr>
        <p:spPr>
          <a:xfrm rot="3758711">
            <a:off x="6588615" y="3546241"/>
            <a:ext cx="2192357" cy="102456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E69F84B-DAAE-4D92-BF4D-2D25D88893F7}"/>
              </a:ext>
            </a:extLst>
          </p:cNvPr>
          <p:cNvSpPr/>
          <p:nvPr/>
        </p:nvSpPr>
        <p:spPr>
          <a:xfrm rot="7614167">
            <a:off x="8679215" y="3698640"/>
            <a:ext cx="2192357" cy="102456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A97173F-79B8-4EB8-8369-8BF131D99CE0}"/>
              </a:ext>
            </a:extLst>
          </p:cNvPr>
          <p:cNvSpPr/>
          <p:nvPr/>
        </p:nvSpPr>
        <p:spPr>
          <a:xfrm>
            <a:off x="830641" y="3034818"/>
            <a:ext cx="1718575" cy="109873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D873773-3C1B-49C7-A66D-299BF587CDE4}"/>
              </a:ext>
            </a:extLst>
          </p:cNvPr>
          <p:cNvSpPr txBox="1"/>
          <p:nvPr/>
        </p:nvSpPr>
        <p:spPr>
          <a:xfrm>
            <a:off x="927313" y="3176097"/>
            <a:ext cx="15183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Laser source</a:t>
            </a:r>
          </a:p>
          <a:p>
            <a:r>
              <a:rPr lang="en-US" dirty="0"/>
              <a:t>1064 nm</a:t>
            </a:r>
          </a:p>
          <a:p>
            <a:r>
              <a:rPr lang="en-US" dirty="0"/>
              <a:t>300 </a:t>
            </a:r>
            <a:r>
              <a:rPr lang="en-US" dirty="0" err="1"/>
              <a:t>ps</a:t>
            </a:r>
            <a:endParaRPr lang="sl-SI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668FA89-5D8E-46E4-B830-CAF6A5036DCC}"/>
              </a:ext>
            </a:extLst>
          </p:cNvPr>
          <p:cNvCxnSpPr>
            <a:stCxn id="13" idx="3"/>
          </p:cNvCxnSpPr>
          <p:nvPr/>
        </p:nvCxnSpPr>
        <p:spPr>
          <a:xfrm flipV="1">
            <a:off x="2549216" y="3584185"/>
            <a:ext cx="672096" cy="1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0BB8EB5D-6987-4C5D-A896-3EE7ECC33707}"/>
              </a:ext>
            </a:extLst>
          </p:cNvPr>
          <p:cNvSpPr/>
          <p:nvPr/>
        </p:nvSpPr>
        <p:spPr>
          <a:xfrm>
            <a:off x="3221312" y="3429001"/>
            <a:ext cx="1555424" cy="34977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7E573BD-27C3-4E97-84F9-E02C5BF3559E}"/>
              </a:ext>
            </a:extLst>
          </p:cNvPr>
          <p:cNvSpPr txBox="1"/>
          <p:nvPr/>
        </p:nvSpPr>
        <p:spPr>
          <a:xfrm>
            <a:off x="3271196" y="3399520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 splitter</a:t>
            </a:r>
            <a:endParaRPr lang="sl-SI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4005D38-C028-420A-BDE0-F8BC3D6739C1}"/>
              </a:ext>
            </a:extLst>
          </p:cNvPr>
          <p:cNvCxnSpPr/>
          <p:nvPr/>
        </p:nvCxnSpPr>
        <p:spPr>
          <a:xfrm flipV="1">
            <a:off x="4782376" y="3521404"/>
            <a:ext cx="672096" cy="1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BEFED74-4D89-4CA4-8CE9-6AEA5E4BD944}"/>
              </a:ext>
            </a:extLst>
          </p:cNvPr>
          <p:cNvCxnSpPr/>
          <p:nvPr/>
        </p:nvCxnSpPr>
        <p:spPr>
          <a:xfrm flipV="1">
            <a:off x="4782376" y="3687885"/>
            <a:ext cx="672096" cy="1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AE479BD4-F8C4-4D20-9738-46EF84A8F589}"/>
              </a:ext>
            </a:extLst>
          </p:cNvPr>
          <p:cNvSpPr/>
          <p:nvPr/>
        </p:nvSpPr>
        <p:spPr>
          <a:xfrm>
            <a:off x="5427133" y="2919140"/>
            <a:ext cx="1786467" cy="791872"/>
          </a:xfrm>
          <a:custGeom>
            <a:avLst/>
            <a:gdLst>
              <a:gd name="connsiteX0" fmla="*/ 0 w 1786467"/>
              <a:gd name="connsiteY0" fmla="*/ 768093 h 791872"/>
              <a:gd name="connsiteX1" fmla="*/ 457200 w 1786467"/>
              <a:gd name="connsiteY1" fmla="*/ 768093 h 791872"/>
              <a:gd name="connsiteX2" fmla="*/ 618067 w 1786467"/>
              <a:gd name="connsiteY2" fmla="*/ 768093 h 791872"/>
              <a:gd name="connsiteX3" fmla="*/ 956733 w 1786467"/>
              <a:gd name="connsiteY3" fmla="*/ 742693 h 791872"/>
              <a:gd name="connsiteX4" fmla="*/ 1227667 w 1786467"/>
              <a:gd name="connsiteY4" fmla="*/ 192360 h 791872"/>
              <a:gd name="connsiteX5" fmla="*/ 1439333 w 1786467"/>
              <a:gd name="connsiteY5" fmla="*/ 14560 h 791872"/>
              <a:gd name="connsiteX6" fmla="*/ 1735667 w 1786467"/>
              <a:gd name="connsiteY6" fmla="*/ 23027 h 791872"/>
              <a:gd name="connsiteX7" fmla="*/ 1786467 w 1786467"/>
              <a:gd name="connsiteY7" fmla="*/ 124627 h 791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86467" h="791872">
                <a:moveTo>
                  <a:pt x="0" y="768093"/>
                </a:moveTo>
                <a:lnTo>
                  <a:pt x="457200" y="768093"/>
                </a:lnTo>
                <a:cubicBezTo>
                  <a:pt x="560211" y="768093"/>
                  <a:pt x="534812" y="772326"/>
                  <a:pt x="618067" y="768093"/>
                </a:cubicBezTo>
                <a:cubicBezTo>
                  <a:pt x="701323" y="763860"/>
                  <a:pt x="855133" y="838649"/>
                  <a:pt x="956733" y="742693"/>
                </a:cubicBezTo>
                <a:cubicBezTo>
                  <a:pt x="1058333" y="646737"/>
                  <a:pt x="1147234" y="313715"/>
                  <a:pt x="1227667" y="192360"/>
                </a:cubicBezTo>
                <a:cubicBezTo>
                  <a:pt x="1308100" y="71005"/>
                  <a:pt x="1354666" y="42782"/>
                  <a:pt x="1439333" y="14560"/>
                </a:cubicBezTo>
                <a:cubicBezTo>
                  <a:pt x="1524000" y="-13662"/>
                  <a:pt x="1677811" y="4683"/>
                  <a:pt x="1735667" y="23027"/>
                </a:cubicBezTo>
                <a:cubicBezTo>
                  <a:pt x="1793523" y="41371"/>
                  <a:pt x="1778000" y="94994"/>
                  <a:pt x="1786467" y="124627"/>
                </a:cubicBezTo>
              </a:path>
            </a:pathLst>
          </a:cu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A3C53EDE-5A7C-417F-83B5-E8A066415A66}"/>
              </a:ext>
            </a:extLst>
          </p:cNvPr>
          <p:cNvSpPr/>
          <p:nvPr/>
        </p:nvSpPr>
        <p:spPr>
          <a:xfrm>
            <a:off x="5449903" y="2562038"/>
            <a:ext cx="5037431" cy="975444"/>
          </a:xfrm>
          <a:custGeom>
            <a:avLst/>
            <a:gdLst>
              <a:gd name="connsiteX0" fmla="*/ 0 w 5037431"/>
              <a:gd name="connsiteY0" fmla="*/ 961552 h 975444"/>
              <a:gd name="connsiteX1" fmla="*/ 228600 w 5037431"/>
              <a:gd name="connsiteY1" fmla="*/ 936152 h 975444"/>
              <a:gd name="connsiteX2" fmla="*/ 491066 w 5037431"/>
              <a:gd name="connsiteY2" fmla="*/ 953085 h 975444"/>
              <a:gd name="connsiteX3" fmla="*/ 753533 w 5037431"/>
              <a:gd name="connsiteY3" fmla="*/ 893819 h 975444"/>
              <a:gd name="connsiteX4" fmla="*/ 1354666 w 5037431"/>
              <a:gd name="connsiteY4" fmla="*/ 89485 h 975444"/>
              <a:gd name="connsiteX5" fmla="*/ 4436533 w 5037431"/>
              <a:gd name="connsiteY5" fmla="*/ 30219 h 975444"/>
              <a:gd name="connsiteX6" fmla="*/ 4969933 w 5037431"/>
              <a:gd name="connsiteY6" fmla="*/ 182619 h 975444"/>
              <a:gd name="connsiteX7" fmla="*/ 5020733 w 5037431"/>
              <a:gd name="connsiteY7" fmla="*/ 893819 h 975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37431" h="975444">
                <a:moveTo>
                  <a:pt x="0" y="961552"/>
                </a:moveTo>
                <a:cubicBezTo>
                  <a:pt x="73378" y="949557"/>
                  <a:pt x="146756" y="937563"/>
                  <a:pt x="228600" y="936152"/>
                </a:cubicBezTo>
                <a:cubicBezTo>
                  <a:pt x="310444" y="934741"/>
                  <a:pt x="403577" y="960140"/>
                  <a:pt x="491066" y="953085"/>
                </a:cubicBezTo>
                <a:cubicBezTo>
                  <a:pt x="578555" y="946030"/>
                  <a:pt x="609600" y="1037752"/>
                  <a:pt x="753533" y="893819"/>
                </a:cubicBezTo>
                <a:cubicBezTo>
                  <a:pt x="897466" y="749886"/>
                  <a:pt x="740833" y="233418"/>
                  <a:pt x="1354666" y="89485"/>
                </a:cubicBezTo>
                <a:cubicBezTo>
                  <a:pt x="1968499" y="-54448"/>
                  <a:pt x="3833989" y="14697"/>
                  <a:pt x="4436533" y="30219"/>
                </a:cubicBezTo>
                <a:cubicBezTo>
                  <a:pt x="5039077" y="45741"/>
                  <a:pt x="4872566" y="38686"/>
                  <a:pt x="4969933" y="182619"/>
                </a:cubicBezTo>
                <a:cubicBezTo>
                  <a:pt x="5067300" y="326552"/>
                  <a:pt x="5034844" y="751297"/>
                  <a:pt x="5020733" y="893819"/>
                </a:cubicBezTo>
              </a:path>
            </a:pathLst>
          </a:cu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8" name="Isosceles Triangle 27">
            <a:extLst>
              <a:ext uri="{FF2B5EF4-FFF2-40B4-BE49-F238E27FC236}">
                <a16:creationId xmlns:a16="http://schemas.microsoft.com/office/drawing/2014/main" id="{7640E499-7913-4930-8D01-D13193DDCD08}"/>
              </a:ext>
            </a:extLst>
          </p:cNvPr>
          <p:cNvSpPr/>
          <p:nvPr/>
        </p:nvSpPr>
        <p:spPr>
          <a:xfrm rot="13101659">
            <a:off x="8650602" y="4984082"/>
            <a:ext cx="411613" cy="836739"/>
          </a:xfrm>
          <a:prstGeom prst="triangl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9" name="Isosceles Triangle 28">
            <a:extLst>
              <a:ext uri="{FF2B5EF4-FFF2-40B4-BE49-F238E27FC236}">
                <a16:creationId xmlns:a16="http://schemas.microsoft.com/office/drawing/2014/main" id="{E673BA84-8615-499C-8FDB-4E757B6AD7F4}"/>
              </a:ext>
            </a:extLst>
          </p:cNvPr>
          <p:cNvSpPr/>
          <p:nvPr/>
        </p:nvSpPr>
        <p:spPr>
          <a:xfrm rot="9081498">
            <a:off x="8197558" y="4997655"/>
            <a:ext cx="411613" cy="779130"/>
          </a:xfrm>
          <a:prstGeom prst="triangl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82E9B82-5A9F-44E6-AF95-8D052B7C29C7}"/>
              </a:ext>
            </a:extLst>
          </p:cNvPr>
          <p:cNvSpPr/>
          <p:nvPr/>
        </p:nvSpPr>
        <p:spPr>
          <a:xfrm>
            <a:off x="7536580" y="5678905"/>
            <a:ext cx="2614941" cy="635268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E75EBAB-548F-4F99-824E-EE2E06F919A2}"/>
              </a:ext>
            </a:extLst>
          </p:cNvPr>
          <p:cNvSpPr txBox="1"/>
          <p:nvPr/>
        </p:nvSpPr>
        <p:spPr>
          <a:xfrm>
            <a:off x="8707532" y="5673564"/>
            <a:ext cx="17798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Sample</a:t>
            </a:r>
          </a:p>
          <a:p>
            <a:r>
              <a:rPr lang="en-US" dirty="0"/>
              <a:t>(not to scale)</a:t>
            </a:r>
            <a:endParaRPr lang="sl-SI" dirty="0"/>
          </a:p>
        </p:txBody>
      </p:sp>
      <p:sp>
        <p:nvSpPr>
          <p:cNvPr id="41" name="Isosceles Triangle 40">
            <a:extLst>
              <a:ext uri="{FF2B5EF4-FFF2-40B4-BE49-F238E27FC236}">
                <a16:creationId xmlns:a16="http://schemas.microsoft.com/office/drawing/2014/main" id="{0673835E-57AC-4E21-943F-00E675CE1958}"/>
              </a:ext>
            </a:extLst>
          </p:cNvPr>
          <p:cNvSpPr/>
          <p:nvPr/>
        </p:nvSpPr>
        <p:spPr>
          <a:xfrm rot="5400000">
            <a:off x="10163501" y="5003227"/>
            <a:ext cx="823217" cy="637770"/>
          </a:xfrm>
          <a:prstGeom prst="triangl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7BF2AA7-EB86-411C-916E-7DE4AE74931F}"/>
              </a:ext>
            </a:extLst>
          </p:cNvPr>
          <p:cNvSpPr/>
          <p:nvPr/>
        </p:nvSpPr>
        <p:spPr>
          <a:xfrm>
            <a:off x="11130315" y="4910503"/>
            <a:ext cx="882844" cy="823218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DRS 4</a:t>
            </a:r>
            <a:endParaRPr lang="sl-SI" dirty="0">
              <a:solidFill>
                <a:srgbClr val="000000"/>
              </a:solidFill>
            </a:endParaRPr>
          </a:p>
        </p:txBody>
      </p:sp>
      <p:cxnSp>
        <p:nvCxnSpPr>
          <p:cNvPr id="44" name="Connector: Elbow 43">
            <a:extLst>
              <a:ext uri="{FF2B5EF4-FFF2-40B4-BE49-F238E27FC236}">
                <a16:creationId xmlns:a16="http://schemas.microsoft.com/office/drawing/2014/main" id="{F2772A5D-74EB-44E1-86F8-79541772D216}"/>
              </a:ext>
            </a:extLst>
          </p:cNvPr>
          <p:cNvCxnSpPr>
            <a:cxnSpLocks/>
            <a:endCxn id="41" idx="3"/>
          </p:cNvCxnSpPr>
          <p:nvPr/>
        </p:nvCxnSpPr>
        <p:spPr>
          <a:xfrm flipV="1">
            <a:off x="9153625" y="5322113"/>
            <a:ext cx="1102600" cy="356792"/>
          </a:xfrm>
          <a:prstGeom prst="bentConnector3">
            <a:avLst>
              <a:gd name="adj1" fmla="val 50873"/>
            </a:avLst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32D2C1BF-F743-4B8E-88FA-429841E71B6A}"/>
              </a:ext>
            </a:extLst>
          </p:cNvPr>
          <p:cNvCxnSpPr>
            <a:stCxn id="41" idx="0"/>
            <a:endCxn id="42" idx="1"/>
          </p:cNvCxnSpPr>
          <p:nvPr/>
        </p:nvCxnSpPr>
        <p:spPr>
          <a:xfrm flipV="1">
            <a:off x="10893995" y="5322112"/>
            <a:ext cx="236320" cy="1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18B08063-C91D-445D-9AA2-446D83DC400D}"/>
              </a:ext>
            </a:extLst>
          </p:cNvPr>
          <p:cNvSpPr txBox="1"/>
          <p:nvPr/>
        </p:nvSpPr>
        <p:spPr>
          <a:xfrm>
            <a:off x="-35537" y="4622687"/>
            <a:ext cx="6425823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Fine alignment of both beams necessary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55A0"/>
                </a:solidFill>
              </a:rPr>
              <a:t>Common focus and known point of entry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Beams refract (favorably) on silicon surface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55A0"/>
                </a:solidFill>
              </a:rPr>
              <a:t>Angle between beams in silicon about 10°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Beam 2 can be moved independently of beam 1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Delay by extending beam 2 fiber length (steps of 5 ns)</a:t>
            </a:r>
            <a:endParaRPr lang="sl-SI" dirty="0">
              <a:solidFill>
                <a:srgbClr val="000000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351AE09-3443-45A7-99EF-D026FCEBCC66}"/>
              </a:ext>
            </a:extLst>
          </p:cNvPr>
          <p:cNvSpPr txBox="1"/>
          <p:nvPr/>
        </p:nvSpPr>
        <p:spPr>
          <a:xfrm>
            <a:off x="5092716" y="3127251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 1</a:t>
            </a:r>
            <a:endParaRPr lang="sl-SI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39225C0-6C21-42A1-9B46-7A05EBE81624}"/>
              </a:ext>
            </a:extLst>
          </p:cNvPr>
          <p:cNvSpPr txBox="1"/>
          <p:nvPr/>
        </p:nvSpPr>
        <p:spPr>
          <a:xfrm>
            <a:off x="5073178" y="3730095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 2</a:t>
            </a:r>
            <a:endParaRPr lang="sl-SI" dirty="0"/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ADBB4AC2-D63E-4DB4-8E08-DC1591AECB65}"/>
              </a:ext>
            </a:extLst>
          </p:cNvPr>
          <p:cNvCxnSpPr>
            <a:cxnSpLocks/>
          </p:cNvCxnSpPr>
          <p:nvPr/>
        </p:nvCxnSpPr>
        <p:spPr>
          <a:xfrm>
            <a:off x="6706562" y="3772268"/>
            <a:ext cx="1780803" cy="3291"/>
          </a:xfrm>
          <a:prstGeom prst="straightConnector1">
            <a:avLst/>
          </a:prstGeom>
          <a:ln w="38100">
            <a:solidFill>
              <a:srgbClr val="000000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95C2D7CE-5B62-42BD-93EC-E8329A8A64A4}"/>
              </a:ext>
            </a:extLst>
          </p:cNvPr>
          <p:cNvSpPr txBox="1"/>
          <p:nvPr/>
        </p:nvSpPr>
        <p:spPr>
          <a:xfrm>
            <a:off x="6495668" y="3360885"/>
            <a:ext cx="2775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 2 positioning stage</a:t>
            </a:r>
            <a:endParaRPr lang="sl-SI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74B3CF1-8B71-4D2A-A165-44AD3201E156}"/>
              </a:ext>
            </a:extLst>
          </p:cNvPr>
          <p:cNvSpPr txBox="1"/>
          <p:nvPr/>
        </p:nvSpPr>
        <p:spPr>
          <a:xfrm>
            <a:off x="8526697" y="6399493"/>
            <a:ext cx="2831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Beam size in focus 10 µm</a:t>
            </a:r>
            <a:endParaRPr lang="sl-SI" dirty="0">
              <a:solidFill>
                <a:srgbClr val="000000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28DAB2D-D141-42CB-B017-B105628B8BE4}"/>
              </a:ext>
            </a:extLst>
          </p:cNvPr>
          <p:cNvSpPr/>
          <p:nvPr/>
        </p:nvSpPr>
        <p:spPr>
          <a:xfrm rot="4932244">
            <a:off x="8252416" y="5983275"/>
            <a:ext cx="688794" cy="4723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2D4501E-0C54-4808-9E1C-22E0785F60C9}"/>
              </a:ext>
            </a:extLst>
          </p:cNvPr>
          <p:cNvSpPr/>
          <p:nvPr/>
        </p:nvSpPr>
        <p:spPr>
          <a:xfrm rot="5642114">
            <a:off x="8267557" y="5980373"/>
            <a:ext cx="682486" cy="4571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0220232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8A9AF2-0438-43E9-8D11-E6256CDE4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DB-TCT setup</a:t>
            </a:r>
            <a:endParaRPr lang="sl-SI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E73E054-D298-4343-BFDF-6D0E3C68D8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10995" y="1095375"/>
            <a:ext cx="5947954" cy="4460966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52995C-88B6-48C3-B147-B7C6BE16AD5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DABCCE9-E311-4A51-B554-1AF3191E55FC}" type="datetime1">
              <a:rPr lang="sl-SI" smtClean="0"/>
              <a:t>16. 05. 2025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359851-68F4-4660-B291-565EA20D23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AC-LGAD TCT testing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3EDEDF-E8A2-4E87-9471-882A9628AB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Content Placeholder 7">
            <a:extLst>
              <a:ext uri="{FF2B5EF4-FFF2-40B4-BE49-F238E27FC236}">
                <a16:creationId xmlns:a16="http://schemas.microsoft.com/office/drawing/2014/main" id="{38CE4636-EEE6-4A0A-93A2-F552EF3E0E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89" y="1095375"/>
            <a:ext cx="5942835" cy="445712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A573397-D6CF-4578-AEC5-71FA9A2643F2}"/>
              </a:ext>
            </a:extLst>
          </p:cNvPr>
          <p:cNvSpPr txBox="1"/>
          <p:nvPr/>
        </p:nvSpPr>
        <p:spPr>
          <a:xfrm>
            <a:off x="9634888" y="4571999"/>
            <a:ext cx="1492716" cy="646331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Chubut 2</a:t>
            </a:r>
          </a:p>
          <a:p>
            <a:r>
              <a:rPr lang="en-US" dirty="0">
                <a:solidFill>
                  <a:srgbClr val="000000"/>
                </a:solidFill>
              </a:rPr>
              <a:t>Motherboard</a:t>
            </a:r>
            <a:endParaRPr lang="sl-SI" dirty="0">
              <a:solidFill>
                <a:srgbClr val="0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1017938-30D1-441E-B57B-FFBC43F2B911}"/>
              </a:ext>
            </a:extLst>
          </p:cNvPr>
          <p:cNvSpPr txBox="1"/>
          <p:nvPr/>
        </p:nvSpPr>
        <p:spPr>
          <a:xfrm>
            <a:off x="7461423" y="4946870"/>
            <a:ext cx="1723549" cy="92333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Chubut 2</a:t>
            </a:r>
          </a:p>
          <a:p>
            <a:r>
              <a:rPr lang="en-US" dirty="0">
                <a:solidFill>
                  <a:srgbClr val="000000"/>
                </a:solidFill>
              </a:rPr>
              <a:t>Daughterboard</a:t>
            </a:r>
          </a:p>
          <a:p>
            <a:r>
              <a:rPr lang="en-US" dirty="0">
                <a:solidFill>
                  <a:srgbClr val="000000"/>
                </a:solidFill>
              </a:rPr>
              <a:t>with sample</a:t>
            </a:r>
            <a:endParaRPr lang="sl-SI" dirty="0">
              <a:solidFill>
                <a:srgbClr val="00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CD26363-A608-4D84-A2AC-94FD6FDCDCC7}"/>
              </a:ext>
            </a:extLst>
          </p:cNvPr>
          <p:cNvSpPr txBox="1"/>
          <p:nvPr/>
        </p:nvSpPr>
        <p:spPr>
          <a:xfrm>
            <a:off x="3715591" y="1305499"/>
            <a:ext cx="1531188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Beam splitter</a:t>
            </a:r>
            <a:endParaRPr lang="sl-SI" dirty="0">
              <a:solidFill>
                <a:srgbClr val="00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0679F86-5112-4730-88F2-44DB455636E2}"/>
              </a:ext>
            </a:extLst>
          </p:cNvPr>
          <p:cNvSpPr txBox="1"/>
          <p:nvPr/>
        </p:nvSpPr>
        <p:spPr>
          <a:xfrm>
            <a:off x="6695829" y="1313555"/>
            <a:ext cx="979755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Beam 2</a:t>
            </a:r>
            <a:endParaRPr lang="sl-SI" dirty="0">
              <a:solidFill>
                <a:srgbClr val="00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AF49BF4-5E8B-404F-9DFA-CA485509AE93}"/>
              </a:ext>
            </a:extLst>
          </p:cNvPr>
          <p:cNvSpPr txBox="1"/>
          <p:nvPr/>
        </p:nvSpPr>
        <p:spPr>
          <a:xfrm>
            <a:off x="10091941" y="1301659"/>
            <a:ext cx="979755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Beam 1</a:t>
            </a:r>
            <a:endParaRPr lang="sl-SI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0007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D0A912-96CE-4A47-89CB-74149D188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DB-TCT first results (with ATLAS HGTD LGAD)</a:t>
            </a:r>
            <a:endParaRPr lang="sl-SI" sz="2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24D1B4-B2D1-480F-91D4-A7C09817B7E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F9919FA-A6BB-4C66-ACF9-0C63AEF033EA}" type="datetime1">
              <a:rPr lang="sl-SI" smtClean="0"/>
              <a:t>16. 05. 2025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E2401B-94EF-419C-A1F2-71BB7C37BD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AC-LGAD TCT testing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3A03AF-900D-4D46-9A84-FFE8B624D2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30ACC88-7E7C-4478-B306-7BDC7627FA56}"/>
              </a:ext>
            </a:extLst>
          </p:cNvPr>
          <p:cNvSpPr/>
          <p:nvPr/>
        </p:nvSpPr>
        <p:spPr>
          <a:xfrm>
            <a:off x="3942202" y="882208"/>
            <a:ext cx="4307596" cy="2599980"/>
          </a:xfrm>
          <a:prstGeom prst="round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F3DC3A6-245B-41A3-A0B2-684CAE111593}"/>
              </a:ext>
            </a:extLst>
          </p:cNvPr>
          <p:cNvSpPr/>
          <p:nvPr/>
        </p:nvSpPr>
        <p:spPr>
          <a:xfrm>
            <a:off x="4838419" y="944389"/>
            <a:ext cx="2436425" cy="1167788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9EFB27F-BE1D-457C-AC86-48FE6E22CF49}"/>
              </a:ext>
            </a:extLst>
          </p:cNvPr>
          <p:cNvSpPr/>
          <p:nvPr/>
        </p:nvSpPr>
        <p:spPr>
          <a:xfrm>
            <a:off x="4838943" y="2231826"/>
            <a:ext cx="2436425" cy="1167788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DEB774C-6643-4739-AA73-0B46F51A5E29}"/>
              </a:ext>
            </a:extLst>
          </p:cNvPr>
          <p:cNvSpPr/>
          <p:nvPr/>
        </p:nvSpPr>
        <p:spPr>
          <a:xfrm>
            <a:off x="5696376" y="1714062"/>
            <a:ext cx="725025" cy="998451"/>
          </a:xfrm>
          <a:prstGeom prst="rect">
            <a:avLst/>
          </a:prstGeom>
          <a:solidFill>
            <a:schemeClr val="accent1"/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6E3FCDF-7F2A-45CC-9B1A-74E7FF46FD90}"/>
              </a:ext>
            </a:extLst>
          </p:cNvPr>
          <p:cNvSpPr txBox="1"/>
          <p:nvPr/>
        </p:nvSpPr>
        <p:spPr>
          <a:xfrm>
            <a:off x="6398294" y="2279972"/>
            <a:ext cx="12362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Beam 2</a:t>
            </a:r>
          </a:p>
          <a:p>
            <a:r>
              <a:rPr lang="en-US" dirty="0">
                <a:solidFill>
                  <a:srgbClr val="C00000"/>
                </a:solidFill>
              </a:rPr>
              <a:t>5 ns delay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1B8D3E8-A183-4DE5-AEC5-B65E73FF0EE7}"/>
              </a:ext>
            </a:extLst>
          </p:cNvPr>
          <p:cNvSpPr txBox="1"/>
          <p:nvPr/>
        </p:nvSpPr>
        <p:spPr>
          <a:xfrm>
            <a:off x="4769313" y="2292905"/>
            <a:ext cx="9797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 1</a:t>
            </a:r>
          </a:p>
          <a:p>
            <a:endParaRPr lang="sl-SI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59DFB78-9926-47FA-8E53-851DF3C8D58E}"/>
              </a:ext>
            </a:extLst>
          </p:cNvPr>
          <p:cNvCxnSpPr/>
          <p:nvPr/>
        </p:nvCxnSpPr>
        <p:spPr>
          <a:xfrm flipV="1">
            <a:off x="3573902" y="2616071"/>
            <a:ext cx="0" cy="110724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985A10B-F507-4F14-B24B-4E72984E43F9}"/>
              </a:ext>
            </a:extLst>
          </p:cNvPr>
          <p:cNvCxnSpPr/>
          <p:nvPr/>
        </p:nvCxnSpPr>
        <p:spPr>
          <a:xfrm>
            <a:off x="3573902" y="3723320"/>
            <a:ext cx="9271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9C0DFE7F-5B4A-4197-B917-32142E80E87A}"/>
              </a:ext>
            </a:extLst>
          </p:cNvPr>
          <p:cNvSpPr txBox="1"/>
          <p:nvPr/>
        </p:nvSpPr>
        <p:spPr>
          <a:xfrm>
            <a:off x="4483343" y="3538654"/>
            <a:ext cx="1039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XY scan</a:t>
            </a:r>
            <a:endParaRPr lang="sl-SI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EF5FA63-EBAB-4304-BF3B-E11656EABF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2926" y="3873628"/>
            <a:ext cx="4619199" cy="2559850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CCB39560-B13F-44E8-910F-BEC4320358A6}"/>
              </a:ext>
            </a:extLst>
          </p:cNvPr>
          <p:cNvSpPr/>
          <p:nvPr/>
        </p:nvSpPr>
        <p:spPr>
          <a:xfrm>
            <a:off x="6017254" y="4309363"/>
            <a:ext cx="277714" cy="1905000"/>
          </a:xfrm>
          <a:prstGeom prst="rect">
            <a:avLst/>
          </a:prstGeom>
          <a:solidFill>
            <a:srgbClr val="73BDFF">
              <a:alpha val="30196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942A3C2-BB7C-40B9-A11E-8AD1799586B7}"/>
              </a:ext>
            </a:extLst>
          </p:cNvPr>
          <p:cNvSpPr/>
          <p:nvPr/>
        </p:nvSpPr>
        <p:spPr>
          <a:xfrm>
            <a:off x="6478357" y="4324067"/>
            <a:ext cx="277714" cy="1905000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B56CE64-A284-48C2-8989-F16845D92B45}"/>
              </a:ext>
            </a:extLst>
          </p:cNvPr>
          <p:cNvCxnSpPr>
            <a:stCxn id="10" idx="2"/>
            <a:endCxn id="25" idx="0"/>
          </p:cNvCxnSpPr>
          <p:nvPr/>
        </p:nvCxnSpPr>
        <p:spPr>
          <a:xfrm>
            <a:off x="5862645" y="2616071"/>
            <a:ext cx="293466" cy="1693292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CE80BE7-AEC7-465B-BE0A-71E254C81D4C}"/>
              </a:ext>
            </a:extLst>
          </p:cNvPr>
          <p:cNvCxnSpPr/>
          <p:nvPr/>
        </p:nvCxnSpPr>
        <p:spPr>
          <a:xfrm>
            <a:off x="6278197" y="2616071"/>
            <a:ext cx="293466" cy="1693292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1" name="Picture 30">
            <a:extLst>
              <a:ext uri="{FF2B5EF4-FFF2-40B4-BE49-F238E27FC236}">
                <a16:creationId xmlns:a16="http://schemas.microsoft.com/office/drawing/2014/main" id="{18018735-A797-4740-8F23-528B7E94C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4982" y="1291569"/>
            <a:ext cx="3467054" cy="1902277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ADA4486B-F9C3-4605-B900-74AB658A56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00214" y="3193846"/>
            <a:ext cx="3467053" cy="1902277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271A5E06-26AC-456E-A648-3C493FFF49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21" y="1016781"/>
            <a:ext cx="3502375" cy="1962268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B771296B-50E1-44FB-8187-62B94C7FD9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3384" y="3155499"/>
            <a:ext cx="3570784" cy="1959191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C45510D6-F613-4611-A7EC-A0F9D1999BC4}"/>
              </a:ext>
            </a:extLst>
          </p:cNvPr>
          <p:cNvSpPr txBox="1"/>
          <p:nvPr/>
        </p:nvSpPr>
        <p:spPr>
          <a:xfrm>
            <a:off x="683777" y="5150501"/>
            <a:ext cx="2287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 1 stays at rest</a:t>
            </a:r>
            <a:endParaRPr lang="sl-SI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0E7D454-FD38-4FFC-B72D-FAE8DA74C575}"/>
              </a:ext>
            </a:extLst>
          </p:cNvPr>
          <p:cNvSpPr txBox="1"/>
          <p:nvPr/>
        </p:nvSpPr>
        <p:spPr>
          <a:xfrm>
            <a:off x="9101502" y="5192158"/>
            <a:ext cx="27279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Beam 2 moves</a:t>
            </a:r>
          </a:p>
          <a:p>
            <a:endParaRPr lang="en-US" dirty="0"/>
          </a:p>
          <a:p>
            <a:r>
              <a:rPr lang="en-US" dirty="0"/>
              <a:t>both beams well aligned </a:t>
            </a:r>
            <a:r>
              <a:rPr lang="en-US" dirty="0" err="1"/>
              <a:t>w.r.t.</a:t>
            </a:r>
            <a:r>
              <a:rPr lang="en-US" dirty="0"/>
              <a:t> each other</a:t>
            </a:r>
            <a:endParaRPr lang="sl-SI" dirty="0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1BF334F8-2D0B-491F-AD77-0F0B165BEE2B}"/>
              </a:ext>
            </a:extLst>
          </p:cNvPr>
          <p:cNvCxnSpPr>
            <a:cxnSpLocks/>
          </p:cNvCxnSpPr>
          <p:nvPr/>
        </p:nvCxnSpPr>
        <p:spPr>
          <a:xfrm>
            <a:off x="6562623" y="2171892"/>
            <a:ext cx="1987128" cy="289405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E583F5C9-4F5D-477F-8224-008881C0CAC0}"/>
              </a:ext>
            </a:extLst>
          </p:cNvPr>
          <p:cNvCxnSpPr>
            <a:cxnSpLocks/>
          </p:cNvCxnSpPr>
          <p:nvPr/>
        </p:nvCxnSpPr>
        <p:spPr>
          <a:xfrm flipH="1" flipV="1">
            <a:off x="3557400" y="2292905"/>
            <a:ext cx="1178863" cy="189156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Rectangle 45">
            <a:extLst>
              <a:ext uri="{FF2B5EF4-FFF2-40B4-BE49-F238E27FC236}">
                <a16:creationId xmlns:a16="http://schemas.microsoft.com/office/drawing/2014/main" id="{D1392BAF-598E-4C45-A533-FB845C6200D5}"/>
              </a:ext>
            </a:extLst>
          </p:cNvPr>
          <p:cNvSpPr/>
          <p:nvPr/>
        </p:nvSpPr>
        <p:spPr>
          <a:xfrm>
            <a:off x="5716017" y="1714062"/>
            <a:ext cx="726509" cy="405051"/>
          </a:xfrm>
          <a:prstGeom prst="rect">
            <a:avLst/>
          </a:prstGeom>
          <a:solidFill>
            <a:srgbClr val="C00000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C090F5C-52C2-4055-BB72-93AE6256F064}"/>
              </a:ext>
            </a:extLst>
          </p:cNvPr>
          <p:cNvSpPr/>
          <p:nvPr/>
        </p:nvSpPr>
        <p:spPr>
          <a:xfrm>
            <a:off x="5726622" y="2273475"/>
            <a:ext cx="726509" cy="405051"/>
          </a:xfrm>
          <a:prstGeom prst="rect">
            <a:avLst/>
          </a:prstGeom>
          <a:solidFill>
            <a:srgbClr val="C00000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0" name="Explosion: 8 Points 9">
            <a:extLst>
              <a:ext uri="{FF2B5EF4-FFF2-40B4-BE49-F238E27FC236}">
                <a16:creationId xmlns:a16="http://schemas.microsoft.com/office/drawing/2014/main" id="{EE292F7F-A698-4695-8322-0E92541EC986}"/>
              </a:ext>
            </a:extLst>
          </p:cNvPr>
          <p:cNvSpPr/>
          <p:nvPr/>
        </p:nvSpPr>
        <p:spPr>
          <a:xfrm>
            <a:off x="5737142" y="2282811"/>
            <a:ext cx="319489" cy="333260"/>
          </a:xfrm>
          <a:prstGeom prst="irregularSeal1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1" name="Explosion: 8 Points 10">
            <a:extLst>
              <a:ext uri="{FF2B5EF4-FFF2-40B4-BE49-F238E27FC236}">
                <a16:creationId xmlns:a16="http://schemas.microsoft.com/office/drawing/2014/main" id="{878E46F3-F1C8-452B-B823-6F4A850D608B}"/>
              </a:ext>
            </a:extLst>
          </p:cNvPr>
          <p:cNvSpPr/>
          <p:nvPr/>
        </p:nvSpPr>
        <p:spPr>
          <a:xfrm>
            <a:off x="6123037" y="2282811"/>
            <a:ext cx="319489" cy="333260"/>
          </a:xfrm>
          <a:prstGeom prst="irregularSeal1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3CBDFF3-ACF3-48CF-9653-E8AF48143923}"/>
              </a:ext>
            </a:extLst>
          </p:cNvPr>
          <p:cNvCxnSpPr>
            <a:cxnSpLocks/>
          </p:cNvCxnSpPr>
          <p:nvPr/>
        </p:nvCxnSpPr>
        <p:spPr>
          <a:xfrm>
            <a:off x="6073110" y="2279972"/>
            <a:ext cx="544104" cy="0"/>
          </a:xfrm>
          <a:prstGeom prst="straightConnector1">
            <a:avLst/>
          </a:prstGeom>
          <a:ln w="28575">
            <a:solidFill>
              <a:srgbClr val="C00000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7053481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66515</TotalTime>
  <Words>403</Words>
  <Application>Microsoft Office PowerPoint</Application>
  <PresentationFormat>Widescreen</PresentationFormat>
  <Paragraphs>97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Bauhaus 93</vt:lpstr>
      <vt:lpstr>Calibri</vt:lpstr>
      <vt:lpstr>DejaVu Sans</vt:lpstr>
      <vt:lpstr>Times New Roman</vt:lpstr>
      <vt:lpstr>CERNCorporate4-3</vt:lpstr>
      <vt:lpstr>Measurements with AC-LGAD at JSI</vt:lpstr>
      <vt:lpstr>Samples and readout</vt:lpstr>
      <vt:lpstr>First measurements with AC-LGAD (standard TCT)</vt:lpstr>
      <vt:lpstr>PowerPoint Presentation</vt:lpstr>
      <vt:lpstr>PowerPoint Presentation</vt:lpstr>
      <vt:lpstr>Future plans</vt:lpstr>
      <vt:lpstr>Double Beam TCT (DB-TCT)</vt:lpstr>
      <vt:lpstr>DB-TCT setup</vt:lpstr>
      <vt:lpstr>DB-TCT first results (with ATLAS HGTD LGAD)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ata krambi</cp:lastModifiedBy>
  <cp:revision>2851</cp:revision>
  <cp:lastPrinted>2021-07-05T09:02:18Z</cp:lastPrinted>
  <dcterms:created xsi:type="dcterms:W3CDTF">2012-11-30T11:04:26Z</dcterms:created>
  <dcterms:modified xsi:type="dcterms:W3CDTF">2025-05-16T12:11:51Z</dcterms:modified>
</cp:coreProperties>
</file>