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sdx" ContentType="application/vnd.ms-visio.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61" r:id="rId1"/>
    <p:sldMasterId id="2147483723" r:id="rId2"/>
    <p:sldMasterId id="2147483735" r:id="rId3"/>
    <p:sldMasterId id="2147483699" r:id="rId4"/>
    <p:sldMasterId id="2147483711" r:id="rId5"/>
    <p:sldMasterId id="2147483673" r:id="rId6"/>
    <p:sldMasterId id="2147483685" r:id="rId7"/>
  </p:sldMasterIdLst>
  <p:notesMasterIdLst>
    <p:notesMasterId r:id="rId15"/>
  </p:notesMasterIdLst>
  <p:sldIdLst>
    <p:sldId id="256" r:id="rId8"/>
    <p:sldId id="258" r:id="rId9"/>
    <p:sldId id="257" r:id="rId10"/>
    <p:sldId id="260" r:id="rId11"/>
    <p:sldId id="259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512" autoAdjust="0"/>
  </p:normalViewPr>
  <p:slideViewPr>
    <p:cSldViewPr snapToGrid="0">
      <p:cViewPr varScale="1">
        <p:scale>
          <a:sx n="86" d="100"/>
          <a:sy n="86" d="100"/>
        </p:scale>
        <p:origin x="128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CE697-343B-4456-A980-07B64859702D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78291-EE8B-4E34-BD4A-AACDB15001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7AA9-EA57-47F3-AC8B-C7D27F3FC09F}" type="datetime1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粒子探测器前端读出电子学系统的研发   胡坤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3D9-D657-4C1C-B06D-6064536F02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52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22C5A-3F46-4AEF-9D0C-34CDD62ADC7E}" type="datetime1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粒子探测器前端读出电子学系统的研发   胡坤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3D9-D657-4C1C-B06D-6064536F02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6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93B-FFD0-47C7-800E-B4F17578E468}" type="datetime1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粒子探测器前端读出电子学系统的研发   胡坤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3D9-D657-4C1C-B06D-6064536F02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77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7EE146-A274-4346-ADC4-202374CED2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58F2582-2D6A-460E-8931-EFEFC34C9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525524-6185-41A0-9112-D1E40E534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CFA3BB1-E98E-4277-BFE5-FDD7DB0A950A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011111B-5416-4E21-AA5A-72FFFDE08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F668522-466F-4675-8DD2-617CC1288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3BF0A78-443B-4188-A07E-8A25774945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248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61262D-0E98-41AE-BFB4-814FE8A75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0ECC2C8-A8F9-45E1-892C-A39435CF9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FA86B5F-79F4-48EC-BA4F-FAEB37914D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CFA3BB1-E98E-4277-BFE5-FDD7DB0A950A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89C974-A2FE-4946-A95D-88DB8102A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907C6A-27D9-4D44-B118-07DC83046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3BF0A78-443B-4188-A07E-8A25774945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081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CFEE0F-8000-486D-9D63-3E53FDC98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DAB949F-7D2C-40CD-A244-39FBC7346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1DBA2A-3C08-4092-96DF-D223C32E8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CFA3BB1-E98E-4277-BFE5-FDD7DB0A950A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07AB1A-87FD-45D5-9D91-0249ABEE6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49FE703-3DD9-4F90-8152-A3167088E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3BF0A78-443B-4188-A07E-8A25774945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154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F088B8-39B6-4781-8915-5AC5F37D1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60CD2B2-C401-4AA8-A1A8-0C581023D5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AA3A76E-C7E5-4F91-BECE-42B8BAC45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6682FCB-0133-485C-869A-0A866F21A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CFA3BB1-E98E-4277-BFE5-FDD7DB0A950A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80283C0-F512-4A10-81BD-27FC5AA5D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57D3A53-E022-4553-8B44-3FC4CD790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3BF0A78-443B-4188-A07E-8A25774945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414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14BC07-1226-461C-A759-33C2F383C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8330777-C580-4CF2-BCC4-9298F5185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C3F709E-25DF-4A8E-B0F2-E598B6E588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23356B9-4D36-4D65-9C48-9D66323A69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FB82DED-DC21-49F7-B4BC-8B48A5A0AA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328E2B1-5279-4E49-A74C-82DCA2BCBE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CFA3BB1-E98E-4277-BFE5-FDD7DB0A950A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CB9FEBC-24C3-40B3-A5F9-D68357799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008F9BC-6DC8-4FE4-AA90-E51EC87DE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3BF0A78-443B-4188-A07E-8A25774945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972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FE4E25-A4AA-465C-8696-02745AF02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0B0C3A-E29F-4FDE-B8D2-A5E0402F95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CFA3BB1-E98E-4277-BFE5-FDD7DB0A950A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28B387C-3D2F-4E28-B2A1-E5DFC62E3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64272C9-595A-4F71-91C5-69F80BCEF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3BF0A78-443B-4188-A07E-8A25774945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9753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383C74A-AD29-4EB5-A86B-10E7A01B1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84194" y="6390861"/>
            <a:ext cx="1358900" cy="36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952DD4-2EB2-42C6-ACAF-404A3974405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D7FFBAE-E69E-4740-BB6C-CD3E03F350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58"/>
            <a:ext cx="788452" cy="788452"/>
          </a:xfrm>
          <a:prstGeom prst="rect">
            <a:avLst/>
          </a:prstGeom>
        </p:spPr>
      </p:pic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65F26100-09E0-4360-82D7-CC9E12D05381}"/>
              </a:ext>
            </a:extLst>
          </p:cNvPr>
          <p:cNvSpPr txBox="1">
            <a:spLocks/>
          </p:cNvSpPr>
          <p:nvPr userDrawn="1"/>
        </p:nvSpPr>
        <p:spPr>
          <a:xfrm>
            <a:off x="7474364" y="6365896"/>
            <a:ext cx="1525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 sz="1600" kern="1200" dirty="0">
                <a:solidFill>
                  <a:schemeClr val="tx1">
                    <a:tint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/>
              <a:t>核电子学 胡坤</a:t>
            </a:r>
          </a:p>
        </p:txBody>
      </p:sp>
      <p:pic>
        <p:nvPicPr>
          <p:cNvPr id="3" name="图片 2" descr="卡通画&#10;&#10;中度可信度描述已自动生成">
            <a:extLst>
              <a:ext uri="{FF2B5EF4-FFF2-40B4-BE49-F238E27FC236}">
                <a16:creationId xmlns:a16="http://schemas.microsoft.com/office/drawing/2014/main" id="{030D033D-4908-4CC1-90D9-5C9726E8A0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615" y="161649"/>
            <a:ext cx="1751385" cy="44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8674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712CA4-25C9-43A5-A44A-3659BEB8C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13E4082-C343-4C94-BBF2-9CC513C36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9F964E4-99A4-44BD-ADBA-68B9E24CE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FA011BD-23A2-4261-906D-AA42A6EBA3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CFA3BB1-E98E-4277-BFE5-FDD7DB0A950A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BC4393D-8A4B-4B9A-9AEC-2461FA9B3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327E81F-F7D8-43AB-8410-283AE81CA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3BF0A78-443B-4188-A07E-8A25774945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86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9" descr="4.bmp">
            <a:extLst>
              <a:ext uri="{FF2B5EF4-FFF2-40B4-BE49-F238E27FC236}">
                <a16:creationId xmlns:a16="http://schemas.microsoft.com/office/drawing/2014/main" id="{DA98884A-1A6E-4DA1-8348-29B461D45F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214313"/>
            <a:ext cx="1304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5B303661-4285-4ECA-A523-9AC1883141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952DD4-2EB2-42C6-ACAF-404A3974405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85FF6E9-C211-4D34-9031-7A797E2A12B9}"/>
              </a:ext>
            </a:extLst>
          </p:cNvPr>
          <p:cNvCxnSpPr/>
          <p:nvPr userDrawn="1"/>
        </p:nvCxnSpPr>
        <p:spPr>
          <a:xfrm>
            <a:off x="0" y="785813"/>
            <a:ext cx="9144000" cy="15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A5ECB620-7B99-4A18-A1FD-4C5DAC57A712}"/>
              </a:ext>
            </a:extLst>
          </p:cNvPr>
          <p:cNvCxnSpPr/>
          <p:nvPr userDrawn="1"/>
        </p:nvCxnSpPr>
        <p:spPr>
          <a:xfrm>
            <a:off x="0" y="6286500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A6413196-02FE-4EFE-8A6F-1879F33F5F5D}"/>
              </a:ext>
            </a:extLst>
          </p:cNvPr>
          <p:cNvSpPr/>
          <p:nvPr userDrawn="1"/>
        </p:nvSpPr>
        <p:spPr>
          <a:xfrm>
            <a:off x="142844" y="6429396"/>
            <a:ext cx="250033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Nuclear Electronics Lab</a:t>
            </a:r>
            <a:endParaRPr lang="zh-CN" altLang="en-US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3" name="Picture 3" descr="C:\Users\Administrator\Desktop\捕获1.PNG">
            <a:extLst>
              <a:ext uri="{FF2B5EF4-FFF2-40B4-BE49-F238E27FC236}">
                <a16:creationId xmlns:a16="http://schemas.microsoft.com/office/drawing/2014/main" id="{2FB06CC5-E2DA-40DF-92F7-1EBD74135C5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988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9091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74BB9E-71C8-4F76-9CE2-434FD463D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90DF0BE-7B95-45D8-A68F-5E02574BB7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E040C18-C0EE-4550-B728-DBA5D1B7BC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37847B0-5735-40E2-A32B-0754FFD6BB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CFA3BB1-E98E-4277-BFE5-FDD7DB0A950A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EB291EC-15AC-4DAD-ABB1-274D14C58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B9DD26A-9074-48EF-85A7-33542BFBF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3BF0A78-443B-4188-A07E-8A25774945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5241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152952-7F4D-4013-BA3E-90475C953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113AB1D-3925-4F77-AF32-B436EE15DE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7652D4-5206-43E3-8EF7-FA2DD2CEC3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CFA3BB1-E98E-4277-BFE5-FDD7DB0A950A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3474251-9C43-42B6-8568-B74EC5590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8BF9DC-602A-46D1-88B8-2916CC257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3BF0A78-443B-4188-A07E-8A25774945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9934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E202FFB-8707-4162-9E80-9542050DE4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2AD5CDA-530F-4629-B9ED-D1E02F14B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895C1C9-92DA-4443-9B95-F28240AA70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CFA3BB1-E98E-4277-BFE5-FDD7DB0A950A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E8A45FB-B687-4730-98A0-41D47E80E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144FAA-3D29-4B22-A1CC-00D3E26A7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3BF0A78-443B-4188-A07E-8A25774945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4268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B65BD3-FD70-435F-988E-D54DC0232E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753D928-7E82-4CE7-AFDB-3B13A6332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112411-90A1-49C1-BDD0-432D790D1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2EE4FE1-02DD-4B48-AD9F-39374984B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CAEA71-95DB-46FF-B102-ABA07729E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4569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ECD8E1-CD70-447F-929E-C918BCE16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BE53D5E-B95A-4A6F-A0DE-428A7361A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50D7EBA-1666-43E4-9899-64D914B60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3213D78-B1C9-41A4-B21C-3D80AE73E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C330475-6804-4DBC-830B-D1A117204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5947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5A7E28-ECF6-46C3-AF69-D6E94A723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6C4A9A4-8E7D-4AD2-90D6-C71523398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8CCF71-3E14-47D3-9CFA-4D4222EEF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969F75-E4E2-4706-92E5-F41183053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83D051-29AB-4AAA-9D6E-9A1A00DB1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6603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433145-599F-4CBC-B71A-7F1B6963A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814ECA-A5DB-49B5-B620-95B0E2FFBB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4F725FB-9B51-45F5-B1B4-60B65FEC0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D1DB731-147F-477F-84B9-B3BAEDA3D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70DC3C6-9E5F-48D0-AAC8-6FD06CAD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CC4B659-D5D2-47A3-A8F3-849E014DD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51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8C5A3B-CC2E-402C-843F-04109CB17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D6375F5-F94C-44E2-8228-18F82B155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55C22ED-FDDA-4A20-ACC9-F4C55A1E24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DE7675B-4FE6-4477-9950-633FE96607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2C9597E-42C3-4A80-97EF-A26ECCDA9C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042B620-8B8A-4775-8B30-B22E9A97F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58E3751-62B8-41DC-915C-8DF6AA710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378B0EE-4ADB-459E-9298-9F46DD266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7710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E01ABB-64FA-4C1E-941B-0AB56CC69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5B4516E-B387-4120-A388-08DEF8ABB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59669B4-233B-4FAA-A61A-15D16472F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DE193BB-DBFE-41BD-B2BF-5B063D135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2203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6120AD1-7F33-4D48-9F3C-6CC10C674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050E604-1048-4A1C-A012-6DD27B062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BBC4118-AF99-4D57-BB15-BA1D057CA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258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0289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B725DA-0E10-4213-AF0E-D3A0692CB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43A0AD2-8629-46C8-B66E-04EFBC5AE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8A7F384-2766-4807-97AD-1B88DEA35B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87C577-EF05-41EA-9EFF-A7A3FB2D2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A1200A6-7881-4590-9A1B-90D176D0C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B0BAB35-35C9-4D60-B00C-6B3451BAB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7613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EB49FA-1AD9-4295-8432-D7F71B7CF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F99119B-9ABA-4C27-B72A-69AC4AD642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F249E84-4FF1-4CCA-B2EB-60E3E5A7E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E0758A5-1B0C-4A87-9FFD-525C423B9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91E7FD4-AB43-4C8E-94BE-93FA20A4D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1D936BB-B637-42F9-972E-9AB78C805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702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3C3E34-2276-4011-AAD7-D72BC55B8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B2D412D-3F95-4C22-B347-B12E338ED4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2424EC-CB1B-4666-AF2D-B296027DE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8CEC431-F2DF-41EE-84A0-85AEC0D6A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41A397A-9872-42F0-B611-1B3FC0D1A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3812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BD3C102-7D55-457C-B5A9-8CA78F84E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D7D7AE0-15D6-4B91-A7EB-C6A15D6CC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0E217D1-2119-44F5-8F00-5E07B8C1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46F951-4841-4F61-A502-6AD38A85C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66BA002-B8A5-4293-B5CC-D640397F6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0688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A8683C-B711-4D0C-9196-AB927E71A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D79AD21-68CE-4B91-A271-C0144F90D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212A371-38B8-459F-8062-B45B1EF46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DCB6010-60C0-4B7A-A337-0B4D9B8F2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3890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6848D0-89EC-4176-A04A-9923D75667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A6CEE23-9525-4035-AA6C-F324A74FD4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C92BA54-D178-4995-8C2A-24F36FE730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F2EA5B-6BA3-48D4-B166-F2C1A3FB8422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C119E1-6004-4386-9327-ED7114D10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EDB6220-A894-46D5-871E-9A38C7D26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0246CB-9764-4119-9B68-DD0306B06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5382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4BBB76-5369-4EF8-8FA3-A40B27C8F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2A9CBF-3F5A-41AC-8890-3377582C3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F557E5-5ACF-4577-B2BE-6BF714CFE3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F2EA5B-6BA3-48D4-B166-F2C1A3FB8422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440D1F-1D60-442E-A8BE-E3E0CF9AD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E532725-A85D-4362-B24A-3102A345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0246CB-9764-4119-9B68-DD0306B06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5715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47744A-1E26-4DF6-B676-7509672F6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31364EC-441C-4C9B-B0C2-8F9DB6512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E88BAD3-1D6C-4171-A073-96C8665208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F2EA5B-6BA3-48D4-B166-F2C1A3FB8422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AC8D5A-9ACC-4D10-B951-DE21BB834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804A0E7-5332-40FF-B456-24682F5BB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0246CB-9764-4119-9B68-DD0306B06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40359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7851E4-AB59-48F2-9EEA-C49D6512A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21330F9-F4E8-482C-9DEC-CB84126EF1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590793A-5030-4660-B0B8-CFAF236CD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64556F0-79E8-4899-9B8D-5816284952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F2EA5B-6BA3-48D4-B166-F2C1A3FB8422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18E0DF1-1ACF-4970-9B51-99C06F412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69DF6B5-C4FD-41F3-9648-3D6B465F8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0246CB-9764-4119-9B68-DD0306B06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7314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D939D3-E648-46D1-B26A-0F4032613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6EC3EAA-F1BE-46C1-8F82-E496D8E47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A585198-2900-40D4-BC0F-D099AE57BF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93606BE-BCC8-46D9-8A60-FF28E80198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573A099-EE2C-40EB-B9C4-3A9E746616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12D433E-1331-46F4-9840-4F80DE9E40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F2EA5B-6BA3-48D4-B166-F2C1A3FB8422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491A1DD-D760-4619-AFDE-8301218EF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3A2F987-D5BF-4BCD-9EEE-191874E15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0246CB-9764-4119-9B68-DD0306B06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44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8D1C-3BDF-4EF4-BB63-F0E5410E9E86}" type="datetime1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粒子探测器前端读出电子学系统的研发   胡坤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3D9-D657-4C1C-B06D-6064536F02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8049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AE0D27-CE3B-443B-A2F8-668821A6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DB6F14-3EAC-468F-85A7-CFDC3FAFD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952DD4-2EB2-42C6-ACAF-404A3974405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81078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8D664F-4D4E-488B-8ED7-CC217D624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952DD4-2EB2-42C6-ACAF-404A3974405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37837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50DA89-AA82-4940-801D-475C8417A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B2F509A-5D98-4446-A512-827F5AF45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3A969D3-545B-4CC4-AE22-5B5F83CEEC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920D186-8308-4825-9B6B-5B321DAB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F2EA5B-6BA3-48D4-B166-F2C1A3FB8422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AF3C8FD-910F-4C94-80FA-E3713C269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4D5C95A-A925-48AA-9A97-AAC147553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0246CB-9764-4119-9B68-DD0306B06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0174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43C000-8055-4756-BF93-B4ED93E93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EB74766-1F1C-48E3-9E78-A056A8BA94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FA8B35-2179-4BDC-A2E3-FF8C74E11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3DD5F65-8F61-45C4-85B2-3336BB565B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F2EA5B-6BA3-48D4-B166-F2C1A3FB8422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E9068DA-8335-4BE4-84AA-A518DD91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E058EDD-CE75-41C9-B0CD-3B7547B21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0246CB-9764-4119-9B68-DD0306B06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3104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78C873-CE10-4BDE-95BD-8571096DF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C1A3E6F-5CEC-42A6-AAB4-A0F65D6E9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EF6F492-57EF-4012-BFFE-7C3CC031AA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F2EA5B-6BA3-48D4-B166-F2C1A3FB8422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06E7C3-48D8-4B17-9308-97021E863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54C5B9-AA22-4929-964B-189878C9E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0246CB-9764-4119-9B68-DD0306B06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2932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E6B95AA-2472-4BE1-BB8E-B4C3B43175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A129E30-5E96-448C-9783-1A807B210E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B82FC4-01DE-4A0D-B874-08F2CACCEE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F2EA5B-6BA3-48D4-B166-F2C1A3FB8422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68BDF5-3435-43FE-8E12-DD9ECE2B4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C924E1F-C110-4652-9D79-36E6BF6C7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B0246CB-9764-4119-9B68-DD0306B06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0350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6DA0D4-EC4A-4CA9-ABE6-037DFE66BF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FC4D176-1E56-470D-8850-69DE4E3118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1D36A8-4ADB-4190-9CA6-55AE86F8A9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5E1473B-FC82-46B1-BC62-426A0F7F1E10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C342198-2FFE-4610-BB7D-641999DCD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CD9414-EA6C-400E-81F0-64FF5DE8B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6572CC1-7BC9-4C19-8CF3-DAFA235377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3497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392630-3475-4151-A97A-65D77A4D0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16A3AD9-4C8D-4EDA-81E6-BB4C8E792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80F5DCB-87BC-4600-A714-869EF69BC6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5E1473B-FC82-46B1-BC62-426A0F7F1E10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15AE715-6DC4-48EC-ACE2-F9866FE87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58C86EE-2E1E-4446-8900-15F5E3F70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6572CC1-7BC9-4C19-8CF3-DAFA235377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5576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149670-B64D-4FE4-9DB4-CB40F22AF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32CEA3-A44A-4C6B-92C4-8F141E9B05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8CEDDC-A344-4F8E-A8D5-81B0711EA8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5E1473B-FC82-46B1-BC62-426A0F7F1E10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DD46EBD-0F7E-4E0F-BD61-4C4472017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54F4BD0-4DD4-441E-8C6A-76F386EE1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6572CC1-7BC9-4C19-8CF3-DAFA235377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9042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1239C6-8DF2-4971-9CEF-CD66F0541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BCB1E3-DCC3-4692-84F9-2DE2C62565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7CB7624-7025-4246-8843-9735472144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BF3FAE5-43C7-4D9F-ACE2-8543892383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5E1473B-FC82-46B1-BC62-426A0F7F1E10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3F3ECA6-D6C5-40C7-89C1-E15C0C5E6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F704E3A-0003-4A20-90F6-4FF26C00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6572CC1-7BC9-4C19-8CF3-DAFA235377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712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11CE-71D2-4FB3-BF03-7B975CD38C12}" type="datetime1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粒子探测器前端读出电子学系统的研发   胡坤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3D9-D657-4C1C-B06D-6064536F02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6747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A0610C-1272-4C19-A623-91FDFAAAE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A88D805-34FA-48E5-B437-66B0BF2D5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54F53C2-C7D3-460D-9B29-3DAE082C5E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73553EE-36D7-4401-A766-41760D19AE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3359F92-9364-4D83-9ACB-735DE7EFE2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E1574FD-6780-4083-869F-266B08B98E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5E1473B-FC82-46B1-BC62-426A0F7F1E10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6F9ED2A-8EA2-45C8-A870-98B203272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24A12E0-D66A-463D-A569-27168F5D3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6572CC1-7BC9-4C19-8CF3-DAFA235377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12042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601D34-D7AF-453A-88E8-9793AE878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A8C9E7-C72C-492A-9E68-8AD0D4D0BA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5E1473B-FC82-46B1-BC62-426A0F7F1E10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EB9A443-FC68-44A0-979C-C5419C500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FACDBA1-4D4D-454E-8626-3C1E97434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6572CC1-7BC9-4C19-8CF3-DAFA235377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5176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7F40C43-BC53-41AF-9BD8-490C61136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952DD4-2EB2-42C6-ACAF-404A3974405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96521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11893E-B4DF-4D73-B668-61593C50C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0BF62B0-1167-44A9-849A-6DEE51039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6719709-96FD-4A91-AC9E-6BA3B908ED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36EAFB4-A479-43E3-AF42-D8C1F8E909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5E1473B-FC82-46B1-BC62-426A0F7F1E10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98A67E6-9E73-4EC3-9F77-8F2ED8679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5DF44B9-2276-4891-83C5-9D13F34C3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6572CC1-7BC9-4C19-8CF3-DAFA235377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6449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331625-40CA-4376-9D79-A2DA4CFF5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D9757D8-8B45-4FA7-81F0-0916A3DDA4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DC39D34-186A-40B4-BB34-163CABAD8D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02AEC53-CE62-4093-B50F-5B48CAEC3B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5E1473B-FC82-46B1-BC62-426A0F7F1E10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07D388C-5A11-470A-A534-05ED7DB7F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A12366F-6F3C-47D1-9860-F790D580A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6572CC1-7BC9-4C19-8CF3-DAFA235377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66948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5ED22E-FEFF-49B5-9758-DBE2FF7D4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D714DF2-99D5-4A56-AA8B-FEAA8A4ABE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6D0C8BA-5316-4BAD-BDBF-CBCA61EFFE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5E1473B-FC82-46B1-BC62-426A0F7F1E10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2FD722A-22D7-49F1-8B8A-773BB1E66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11123B-BF6D-446C-B085-3AF4622A9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6572CC1-7BC9-4C19-8CF3-DAFA235377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3211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F3B92B7-A70D-499D-82E3-DD147E4366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B3B5224-CB6A-41CE-9DD5-896840D96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FBBF6B-0409-4EE1-A8D1-15D583499E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5E1473B-FC82-46B1-BC62-426A0F7F1E10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F8ACA4-3EB9-47D6-8B46-E71DBEA3C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D6C5BA-D9D1-42B8-AFB2-0B43342D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6572CC1-7BC9-4C19-8CF3-DAFA235377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4301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82BA5B-719D-44DA-B937-C7E6EC5B4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240AA52-C384-4159-ADEF-47E7A58015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10D183-3E29-41E5-B0CC-DEE067E8F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CEDD52-50C7-4491-8CA2-66DD87BE1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014B9C-23AF-4289-B78C-AA8A96877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8833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5A69BF-AFC1-45D5-85EA-1419B0B09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CD22712-534C-4AB2-AC30-84BFEB0EF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A3F924E-FCB1-4F7A-8AA2-79F0E5D0D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DD8BB8-5465-4313-A7AF-557DDC22B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F519C09-F9D4-4439-8DFC-D1001DC9C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64117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E83FB1-8BB1-44DB-BA81-622975173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7EDB2AA-97D4-485F-BEC5-3EC1DF03F1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F6DC177-C768-4C7E-A441-7BED348A1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641621-DE14-444E-A5CC-46C048877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64DABE-D582-41BA-9673-86C71C1A8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591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5343-8550-42EE-945B-60BEA670E26E}" type="datetime1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粒子探测器前端读出电子学系统的研发   胡坤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3D9-D657-4C1C-B06D-6064536F02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0489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F926BE-2AF2-457D-BA9E-1548B253A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DE57324-7D6B-492A-9816-49C28C4090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52AB12A-51C5-472D-B068-A5B54B6B6F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739C9BF-0291-414F-8FB4-A7898E553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8F62AE-6C84-4FB4-9134-ED734C847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D43FE39-53B6-4CBC-AE49-5065297E3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6405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083786-3F93-4CF8-B8E4-874CD83CA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D6DE891-939B-481E-964A-EEAC5337C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6E631CC-1009-44EB-8E96-2F7BF747C2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52A2B43-4493-4B6F-9C0F-EE9ECDDBA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D530891-4936-4287-986A-7C9BA6F17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8797788-704D-4199-A456-2500A9B3D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ECF7BAD-E4FB-4CEA-A7C7-416DB79DB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830CFCB-1A69-4A82-B6B3-E2B235D19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8719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F2EE5A-393C-4416-9186-390297DD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A0123D5-A631-4BCB-91BD-BD540EA1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C719E96-D7F4-411D-A2B8-4A591EEF0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EF3F044-534C-493E-AF80-5442F0727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8324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D51C1FD-0615-429B-84F6-B95FDA1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116E894-8714-4EB1-BDCA-390C9D9BB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1A401B-3EB7-4EF2-8806-2EBD506F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87127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8AE0A5-2910-4335-8CAE-A73545083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290F0F-22BA-402D-815F-DEB644A3F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09F4156-1E9B-4FFE-9DE8-1ADE9718B0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3C5213-F10B-4984-9127-FD7D1874E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1BD444-F47C-48F5-8A09-2BAD25BD8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CEC264D-55FE-4409-B98D-BA3BE9DEB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95901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FF8A96-CF05-44E8-85BC-9281773AA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802AD06-F6C9-4575-983A-448153907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AEB1370-1AAA-4F5A-81C3-70EF4CB1FF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37BDF8F-5002-4BB7-BBA1-4A5404760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11DAF2-9730-4C42-8A24-4D9FE4D81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BCE754B-6A55-4330-8D20-666078DED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55391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0DF6EC-5C4F-4BC6-A57D-41D1034C7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6D744FE-DC91-4197-B306-7592AF9984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D4FB0E-CE3C-4A92-B930-08432D940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F35D2E-0EBC-491A-8442-A69180647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BA9C403-47F5-4161-B5C6-D7FDEE2CE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39575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D4AC3CE-2B40-4FFE-A2C7-D11331D029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ED718B3-CBCB-4923-8F6D-F35079D1DB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04D539F-772D-4D18-AEDC-247BBFAA5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FA611F-BC79-4EDF-A9AF-31FEA3A8B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A7697A-4F5B-4EBA-BB6B-02C0548F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53260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C28B83-B3F6-41D3-A1D1-160A39685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5114F24-6FD6-42FD-9B42-65918C056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625176-58C1-4F6D-9D37-ABCF91004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2B086A-2EF8-4E63-AA2C-1D4562612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AF744E-A2F1-475A-B9B8-1235815FD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06719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6A7A83-88A7-4FEF-BDBB-DBC62314A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7759CB-A37B-48E7-BD17-8C3DA9355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6ECE4F4-7E56-4C4B-8FF8-0345E416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2FD1C0-422C-4A4B-BE36-28868498A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8ECD68A-0CEE-4CF8-9673-7B06BF78B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78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C4C6-C8F0-406B-851B-069785BE7CBB}" type="datetime1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粒子探测器前端读出电子学系统的研发   胡坤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3D9-D657-4C1C-B06D-6064536F02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10866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C32D2C-CC40-44FC-BA49-CE9B90141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0840420-5702-4B71-9D37-BFE542B4A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B4348E1-DC39-43AF-B84B-80740D8CC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622705B-5EC5-449E-94A5-B7EBA436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1F6AE88-60CA-4AE1-8DB0-B23906B84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924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E95130-B660-47CA-8436-27621108B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8BDE6EA-EF53-4177-89FC-66738B01D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5C8AF82-07EA-41F8-87CF-B79679439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D602F88-F864-4D9E-A171-87E8FA043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7503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61AE9A-72B4-45F7-92AF-A81C75AD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F6B86F-E103-4C55-A217-033B374B02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9D2D228-75DC-4145-AE12-89A1F2BB24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7894B95-C063-4B15-BA77-1F2BC8F1B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2B5EB84-A6C8-4F30-819E-577F12C6B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36DF0A1-031E-40F0-9188-8B5675628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03734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362711-4827-43D4-ABFF-0FB6372D6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236E731-99FC-4F0C-A753-C82D8B51AF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1629D03-B658-4CAB-91A6-ED52C8F1D2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6272493-DFFC-440F-B662-29BDA86F7D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1DE6797-1ABB-4CA9-A9F7-4D88E8E34E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610AFDF-C7FD-4048-9D61-CA40F1052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2D1FCE8-B374-4537-A072-C00BF0996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11CAEBF-D132-499B-8064-9A3B2E4D1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2345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D9BBA0-EC44-4DD5-81F0-897C26F61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B8AA24C-2747-4EF7-9EAC-69DAE6FCC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F50F053-656A-4ED6-9263-4DD29574F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53EDDF6-2D19-42E1-8D97-ED73EFBB3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96108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B597857-6949-4D15-91AC-723A92430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663FC66-B3CA-42E0-89F5-0D04B7914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96DD85-4DAE-47C0-B07E-6607C36BA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76190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25084A-EB6F-4966-94EF-2606D2169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3BD317E-F1E6-4AE5-BC09-DDA6E32DE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203E3DF-C9E9-4631-BB39-B5C581C90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0F482C-B2B0-490D-8328-BD17BD6FC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C289A6C-636D-4549-A6F5-55EC75FEC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192726-38A1-4192-A1C8-D61EC833D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58222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8933EA-0F7D-4026-9E68-F94B0A41F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11FDB5A-1CA2-4C55-8B30-7A0976054F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A8E2E01-F34A-4565-B2EA-AAD4731967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338913-7304-4C43-BDC4-F704181CE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84EC2A4-DF26-442F-879C-8BCCB1001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054733F-D3F9-44C0-B39C-55FC3949A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06563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6D1470-68E8-408D-A327-EEE604676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95BFEE-7E32-42CD-9D75-E350FF9C17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C65FFF-E000-4EE8-BCCE-611786CD6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FF9CDE-837E-4B2A-90E0-497EC9014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B4DB37D-6A91-454A-84A1-7717C0A43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0252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5B05EBE-4E49-4B5C-8F34-44E46D4C7E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BA9E574-FE13-4AB0-A1CF-B304EC2042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BD9FA45-FA73-4AB4-A77B-028DBB7C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FB8AF2-F359-45E5-A29D-EE604D4CC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90AD46-F7F6-48DC-8222-8B093D926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904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C616-9B20-47AD-A863-866BD4F554FA}" type="datetime1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粒子探测器前端读出电子学系统的研发   胡坤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3D9-D657-4C1C-B06D-6064536F02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84357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AF58B-FFC3-4BF7-B8E2-C713174BF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9810D62-D79A-498B-A950-818DAA16F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CBF3D7A-4580-411F-8842-59559CFF8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F301AEB-59F4-46AA-B2B4-A551FCE85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22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30ED-962E-40A9-95DC-CF2E8D9531FF}" type="datetime1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粒子探测器前端读出电子学系统的研发   胡坤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233D9-D657-4C1C-B06D-6064536F02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980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BBE56-FC5B-4B94-B9BF-0926D7FDAA2C}" type="datetime1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/>
              <a:t>粒子探测器前端读出电子学系统的研发   胡坤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33D9-D657-4C1C-B06D-6064536F02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8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840108FD-778D-4639-9A69-20677350F397}"/>
              </a:ext>
            </a:extLst>
          </p:cNvPr>
          <p:cNvCxnSpPr/>
          <p:nvPr userDrawn="1"/>
        </p:nvCxnSpPr>
        <p:spPr>
          <a:xfrm>
            <a:off x="0" y="785813"/>
            <a:ext cx="9144000" cy="15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121CC606-CF2C-4E51-82FE-71F22F1CE699}"/>
              </a:ext>
            </a:extLst>
          </p:cNvPr>
          <p:cNvCxnSpPr/>
          <p:nvPr userDrawn="1"/>
        </p:nvCxnSpPr>
        <p:spPr>
          <a:xfrm>
            <a:off x="0" y="6286500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8D571960-0D56-471A-92AE-03839CCA8047}"/>
              </a:ext>
            </a:extLst>
          </p:cNvPr>
          <p:cNvSpPr/>
          <p:nvPr userDrawn="1"/>
        </p:nvSpPr>
        <p:spPr>
          <a:xfrm>
            <a:off x="142844" y="6429396"/>
            <a:ext cx="250033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Nuclear Electronics Lab</a:t>
            </a:r>
            <a:endParaRPr lang="zh-CN" altLang="en-US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灯片编号占位符 5">
            <a:extLst>
              <a:ext uri="{FF2B5EF4-FFF2-40B4-BE49-F238E27FC236}">
                <a16:creationId xmlns:a16="http://schemas.microsoft.com/office/drawing/2014/main" id="{A5477D5C-041D-4056-B3C5-E5DB985FC0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952DD4-2EB2-42C6-ACAF-404A3974405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3297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30761D9-0E40-4BD3-8E33-76FA0B582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DABCDF0-A656-4DFC-97EB-C3FA6DC07A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4095A34-0828-49DF-AB21-F518B737E8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7191B-DAF1-40AA-8D20-C986F948F83C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29174C-954D-4EF0-BD38-7D1D74BC4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53FDFE-BC5A-43D6-B88D-D1FFF86473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B1144-1ADA-4D70-9701-A987482BC3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77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>
            <a:extLst>
              <a:ext uri="{FF2B5EF4-FFF2-40B4-BE49-F238E27FC236}">
                <a16:creationId xmlns:a16="http://schemas.microsoft.com/office/drawing/2014/main" id="{CEB11063-AD4D-49A2-ABF4-17B02C3309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763" y="6286500"/>
            <a:ext cx="9144000" cy="571500"/>
          </a:xfrm>
          <a:prstGeom prst="rect">
            <a:avLst/>
          </a:prstGeom>
          <a:solidFill>
            <a:srgbClr val="1E5194"/>
          </a:solidFill>
          <a:ln w="1905">
            <a:noFill/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US" altLang="zh-CN" sz="70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3F00F80-DEFB-4087-A932-91075E6EDB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2400" y="5835650"/>
            <a:ext cx="3502025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7019" tIns="163509" rIns="327019" bIns="16350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68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Helvetica" panose="020B0604020202020204" pitchFamily="34" charset="0"/>
                <a:ea typeface="宋体" panose="02010600030101010101" pitchFamily="2" charset="-122"/>
                <a:cs typeface="Helvetica" panose="020B0604020202020204" pitchFamily="34" charset="0"/>
              </a:rPr>
              <a:t>Radiation Oncology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2AA078B1-318C-4A32-B1F2-923D7147729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172200"/>
            <a:ext cx="182403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89331AD-0E13-46BD-A293-DF0EF4D17220}"/>
              </a:ext>
            </a:extLst>
          </p:cNvPr>
          <p:cNvCxnSpPr/>
          <p:nvPr userDrawn="1"/>
        </p:nvCxnSpPr>
        <p:spPr>
          <a:xfrm>
            <a:off x="0" y="785813"/>
            <a:ext cx="9144000" cy="15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5">
            <a:extLst>
              <a:ext uri="{FF2B5EF4-FFF2-40B4-BE49-F238E27FC236}">
                <a16:creationId xmlns:a16="http://schemas.microsoft.com/office/drawing/2014/main" id="{A58322CC-902E-4600-842C-491B22A10E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7524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灯片编号占位符 5">
            <a:extLst>
              <a:ext uri="{FF2B5EF4-FFF2-40B4-BE49-F238E27FC236}">
                <a16:creationId xmlns:a16="http://schemas.microsoft.com/office/drawing/2014/main" id="{D41436DF-7192-4BCC-B047-5E9B0A96D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952DD4-2EB2-42C6-ACAF-404A3974405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371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86792EEE-D381-415F-AC18-99FD02A31612}"/>
              </a:ext>
            </a:extLst>
          </p:cNvPr>
          <p:cNvCxnSpPr/>
          <p:nvPr userDrawn="1"/>
        </p:nvCxnSpPr>
        <p:spPr>
          <a:xfrm>
            <a:off x="0" y="785813"/>
            <a:ext cx="9144000" cy="15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7E0DD8DD-1A14-45C4-9552-3B82D470CD2B}"/>
              </a:ext>
            </a:extLst>
          </p:cNvPr>
          <p:cNvCxnSpPr/>
          <p:nvPr userDrawn="1"/>
        </p:nvCxnSpPr>
        <p:spPr>
          <a:xfrm>
            <a:off x="0" y="6286500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65B08D71-408D-4C57-AD3C-65D546032E04}"/>
              </a:ext>
            </a:extLst>
          </p:cNvPr>
          <p:cNvSpPr/>
          <p:nvPr userDrawn="1"/>
        </p:nvSpPr>
        <p:spPr>
          <a:xfrm>
            <a:off x="142844" y="6429396"/>
            <a:ext cx="250033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Nuclear Medical Imaging</a:t>
            </a:r>
            <a:endParaRPr lang="zh-CN" altLang="en-US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图片 1">
            <a:extLst>
              <a:ext uri="{FF2B5EF4-FFF2-40B4-BE49-F238E27FC236}">
                <a16:creationId xmlns:a16="http://schemas.microsoft.com/office/drawing/2014/main" id="{6882EB75-E3EA-4418-9989-FA9A4904B6B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55563"/>
            <a:ext cx="12112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灯片编号占位符 5">
            <a:extLst>
              <a:ext uri="{FF2B5EF4-FFF2-40B4-BE49-F238E27FC236}">
                <a16:creationId xmlns:a16="http://schemas.microsoft.com/office/drawing/2014/main" id="{94D98F5D-324E-47B9-906C-02BDF714F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952DD4-2EB2-42C6-ACAF-404A3974405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289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D4836BC-3F87-4496-9843-E00F7146C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F14DE9D-D827-4FD3-B52E-7C5A6F028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D09A49-062A-45DC-B5B0-CB29C0E8BC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7F6F1-B140-40ED-A15C-7C7702E6A3EF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76AB54-C11F-4361-8544-5D585DB92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0AA46A0-1C7E-44E2-890C-E3CC473DBB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5D469-359E-4CB7-9085-FB79FB52F1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603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5E1ECBA-A9D9-4538-A9EA-3D93C5CDC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7A90789-BA56-4A50-A563-EFA94B13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75FF779-14FE-433C-8260-70A9FC6F12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132DB-016B-4685-9CC5-070BFDE7AA93}" type="datetimeFigureOut">
              <a:rPr lang="zh-CN" altLang="en-US" smtClean="0"/>
              <a:t>2025/5/16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F7B6780-C2CA-4F1C-A28E-D48374B2BF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0CA3B3-0AAC-4C5C-97BA-09E81D665F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AC567-E664-4160-BED6-444607FBF8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74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9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package" Target="../embeddings/Microsoft_Visio_Drawing.vsdx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package" Target="../embeddings/Microsoft_Visio_Drawing1.vsdx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02165" y="1773237"/>
            <a:ext cx="8155259" cy="1451517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en-US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  <a:t>AC-LGAD readout electronics based on FPGA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16C1110-91C5-4C4C-B0E2-2323A62F5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813" y="5747862"/>
            <a:ext cx="1432187" cy="1110138"/>
          </a:xfrm>
          <a:prstGeom prst="rect">
            <a:avLst/>
          </a:prstGeom>
        </p:spPr>
      </p:pic>
      <p:pic>
        <p:nvPicPr>
          <p:cNvPr id="4" name="图片 3" descr="卡通人物&#10;&#10;描述已自动生成">
            <a:extLst>
              <a:ext uri="{FF2B5EF4-FFF2-40B4-BE49-F238E27FC236}">
                <a16:creationId xmlns:a16="http://schemas.microsoft.com/office/drawing/2014/main" id="{13794713-2950-4D23-BC49-FEB9227A28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0" y="5747862"/>
            <a:ext cx="3157819" cy="1042344"/>
          </a:xfrm>
          <a:prstGeom prst="rect">
            <a:avLst/>
          </a:prstGeom>
        </p:spPr>
      </p:pic>
      <p:sp>
        <p:nvSpPr>
          <p:cNvPr id="7" name="副标题 5">
            <a:extLst>
              <a:ext uri="{FF2B5EF4-FFF2-40B4-BE49-F238E27FC236}">
                <a16:creationId xmlns:a16="http://schemas.microsoft.com/office/drawing/2014/main" id="{A11414AF-F189-23E6-0F14-964A6D5B44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/>
          <a:p>
            <a:r>
              <a:rPr lang="en-US" altLang="zh-CN" dirty="0"/>
              <a:t>K. Hu</a:t>
            </a:r>
          </a:p>
          <a:p>
            <a:r>
              <a:rPr lang="en-US" altLang="zh-CN" dirty="0"/>
              <a:t>on behalf of the </a:t>
            </a:r>
            <a:r>
              <a:rPr lang="en-US" altLang="zh-CN" i="1" dirty="0"/>
              <a:t>NEX</a:t>
            </a:r>
            <a:r>
              <a:rPr lang="en-US" altLang="zh-CN" dirty="0"/>
              <a:t> group in SDU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8EA4CF-6544-911F-0B4A-5F78187FF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C204C5-5DA2-58F3-A365-B821DF7417A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70156" y="95250"/>
            <a:ext cx="6679581" cy="635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sz="4000" b="1" dirty="0"/>
              <a:t>Front-End Readout electronics</a:t>
            </a:r>
            <a:endParaRPr lang="zh-CN" altLang="en-US" sz="4000" b="1" dirty="0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B928E518-0984-541F-7005-2CC064B4A9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</p:spPr>
        <p:txBody>
          <a:bodyPr/>
          <a:lstStyle/>
          <a:p>
            <a:fld id="{C4F233D9-D657-4C1C-B06D-6064536F027E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7664CE-9D34-0399-2847-5EBC8AB37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644" y="1278672"/>
            <a:ext cx="1048185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A0DCF3E-6FF7-EC83-F0C2-AEFB4F9691FF}"/>
              </a:ext>
            </a:extLst>
          </p:cNvPr>
          <p:cNvSpPr txBox="1"/>
          <p:nvPr/>
        </p:nvSpPr>
        <p:spPr>
          <a:xfrm>
            <a:off x="1152293" y="4308874"/>
            <a:ext cx="62149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Transimpedance Amplifier (</a:t>
            </a:r>
            <a:r>
              <a:rPr lang="en-US" altLang="zh-CN" b="1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TIA</a:t>
            </a: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): </a:t>
            </a:r>
            <a:r>
              <a:rPr lang="en-US" altLang="zh-CN" kern="100" dirty="0" err="1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Vout</a:t>
            </a: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=Iin* R; </a:t>
            </a:r>
          </a:p>
          <a:p>
            <a:pPr algn="just">
              <a:buNone/>
            </a:pPr>
            <a:r>
              <a:rPr lang="en-US" altLang="zh-CN" dirty="0"/>
              <a:t>Voltage Amplifier (</a:t>
            </a:r>
            <a:r>
              <a:rPr lang="en-US" altLang="zh-CN" b="1" dirty="0"/>
              <a:t>VA</a:t>
            </a:r>
            <a:r>
              <a:rPr lang="en-US" altLang="zh-CN" dirty="0"/>
              <a:t>): </a:t>
            </a:r>
            <a:r>
              <a:rPr lang="en-US" altLang="zh-CN" dirty="0" err="1"/>
              <a:t>Vout</a:t>
            </a:r>
            <a:r>
              <a:rPr lang="en-US" altLang="zh-CN" dirty="0"/>
              <a:t> = (1+R2/R1)Vin;</a:t>
            </a:r>
          </a:p>
          <a:p>
            <a:pPr algn="just">
              <a:buNone/>
            </a:pPr>
            <a:r>
              <a:rPr lang="en-US" altLang="zh-CN" dirty="0"/>
              <a:t>Wideband Radio-Frequency Amplifier (</a:t>
            </a:r>
            <a:r>
              <a:rPr lang="en-US" altLang="zh-CN" b="1" dirty="0"/>
              <a:t>RF</a:t>
            </a:r>
            <a:r>
              <a:rPr lang="en-US" altLang="zh-CN" dirty="0"/>
              <a:t>): fixed gain.</a:t>
            </a:r>
            <a:endParaRPr lang="zh-CN" altLang="en-US" dirty="0"/>
          </a:p>
        </p:txBody>
      </p:sp>
      <p:pic>
        <p:nvPicPr>
          <p:cNvPr id="8" name="图片 7" descr="手机屏幕截图&#10;&#10;AI 生成的内容可能不正确。">
            <a:extLst>
              <a:ext uri="{FF2B5EF4-FFF2-40B4-BE49-F238E27FC236}">
                <a16:creationId xmlns:a16="http://schemas.microsoft.com/office/drawing/2014/main" id="{9E2D30BD-EC6D-9D88-EE9F-45CA247207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73" y="1625796"/>
            <a:ext cx="7887870" cy="235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470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970156" y="95250"/>
            <a:ext cx="6679581" cy="635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sz="4000" b="1" dirty="0"/>
              <a:t>Readout electronics</a:t>
            </a:r>
            <a:endParaRPr lang="zh-CN" altLang="en-US" sz="4000" b="1" dirty="0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67553A55-BF6E-425C-96C5-585BAC1AC1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</p:spPr>
        <p:txBody>
          <a:bodyPr/>
          <a:lstStyle/>
          <a:p>
            <a:fld id="{C4F233D9-D657-4C1C-B06D-6064536F027E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913919-AF52-B227-0EDE-85BB06158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644" y="1278672"/>
            <a:ext cx="1048185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4D938537-7856-D006-2A1C-03966BD878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085834"/>
              </p:ext>
            </p:extLst>
          </p:nvPr>
        </p:nvGraphicFramePr>
        <p:xfrm>
          <a:off x="3494050" y="929592"/>
          <a:ext cx="5583043" cy="351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817084" imgH="4914900" progId="Visio.Drawing.15">
                  <p:embed/>
                </p:oleObj>
              </mc:Choice>
              <mc:Fallback>
                <p:oleObj r:id="rId2" imgW="7817084" imgH="491490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4050" y="929592"/>
                        <a:ext cx="5583043" cy="3515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图片 4" descr="图形用户界面, 应用程序&#10;&#10;AI 生成的内容可能不正确。">
            <a:extLst>
              <a:ext uri="{FF2B5EF4-FFF2-40B4-BE49-F238E27FC236}">
                <a16:creationId xmlns:a16="http://schemas.microsoft.com/office/drawing/2014/main" id="{BB191D91-672E-09E2-17BF-1B87E2B5F8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76" y="2051903"/>
            <a:ext cx="2822606" cy="211861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D67A8FEF-8794-275A-57D7-BEFBDF888FE4}"/>
              </a:ext>
            </a:extLst>
          </p:cNvPr>
          <p:cNvSpPr txBox="1"/>
          <p:nvPr/>
        </p:nvSpPr>
        <p:spPr>
          <a:xfrm>
            <a:off x="111513" y="4572929"/>
            <a:ext cx="3657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LGAD detector &amp; adapter board</a:t>
            </a:r>
            <a:endParaRPr lang="zh-CN" altLang="en-US" dirty="0"/>
          </a:p>
        </p:txBody>
      </p:sp>
      <p:sp>
        <p:nvSpPr>
          <p:cNvPr id="11" name="箭头: 右 10">
            <a:extLst>
              <a:ext uri="{FF2B5EF4-FFF2-40B4-BE49-F238E27FC236}">
                <a16:creationId xmlns:a16="http://schemas.microsoft.com/office/drawing/2014/main" id="{C079AB5A-DA56-7F11-FB42-98846CC64AE1}"/>
              </a:ext>
            </a:extLst>
          </p:cNvPr>
          <p:cNvSpPr/>
          <p:nvPr/>
        </p:nvSpPr>
        <p:spPr>
          <a:xfrm>
            <a:off x="3245007" y="2687486"/>
            <a:ext cx="524104" cy="83629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E8B0291-DA0A-EF17-50C4-7CABD937005C}"/>
              </a:ext>
            </a:extLst>
          </p:cNvPr>
          <p:cNvSpPr txBox="1"/>
          <p:nvPr/>
        </p:nvSpPr>
        <p:spPr>
          <a:xfrm>
            <a:off x="4059044" y="4572929"/>
            <a:ext cx="34420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LGAD front-end electronics (FEE)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2D7B95A-B8BD-7C49-C29D-33B9BB690685}"/>
              </a:ext>
            </a:extLst>
          </p:cNvPr>
          <p:cNvSpPr txBox="1"/>
          <p:nvPr/>
        </p:nvSpPr>
        <p:spPr>
          <a:xfrm>
            <a:off x="8512098" y="4624470"/>
            <a:ext cx="5203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PC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0A808-B7DB-49C4-EFB8-EC7E0B944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FCE5CE9F-8897-6B6E-DE45-25BFD91DA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</p:spPr>
        <p:txBody>
          <a:bodyPr/>
          <a:lstStyle/>
          <a:p>
            <a:fld id="{C4F233D9-D657-4C1C-B06D-6064536F027E}" type="slidenum">
              <a:rPr lang="zh-CN" altLang="en-US" smtClean="0"/>
              <a:t>4</a:t>
            </a:fld>
            <a:endParaRPr lang="zh-CN" altLang="en-US"/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8A78A325-F155-296F-5BBA-32F94F5CEE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6445" y="926281"/>
          <a:ext cx="5367454" cy="3221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8667762" imgH="5200650" progId="Visio.Drawing.15">
                  <p:embed/>
                </p:oleObj>
              </mc:Choice>
              <mc:Fallback>
                <p:oleObj r:id="rId2" imgW="8667762" imgH="5200650" progId="Visio.Drawing.15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4711C533-413A-0B62-817C-274A9F5745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445" y="926281"/>
                        <a:ext cx="5367454" cy="32219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图片 14" descr="图表, 折线图&#10;&#10;AI 生成的内容可能不正确。">
            <a:extLst>
              <a:ext uri="{FF2B5EF4-FFF2-40B4-BE49-F238E27FC236}">
                <a16:creationId xmlns:a16="http://schemas.microsoft.com/office/drawing/2014/main" id="{BD95D551-4960-5E24-3CB5-12B4F533C1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81" y="2217009"/>
            <a:ext cx="3370074" cy="178353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5423332C-F44F-EB89-5D22-E7141526F1CD}"/>
              </a:ext>
            </a:extLst>
          </p:cNvPr>
          <p:cNvSpPr txBox="1"/>
          <p:nvPr/>
        </p:nvSpPr>
        <p:spPr>
          <a:xfrm>
            <a:off x="706242" y="4500580"/>
            <a:ext cx="828164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b="1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2-ch test system </a:t>
            </a: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to validate the time resolution measurement:</a:t>
            </a:r>
          </a:p>
          <a:p>
            <a:pPr algn="just">
              <a:buNone/>
            </a:pP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1. RF: ADL5545-&gt;</a:t>
            </a:r>
            <a:r>
              <a:rPr lang="en-US" altLang="zh-CN" b="0" i="0" dirty="0">
                <a:solidFill>
                  <a:srgbClr val="101820"/>
                </a:solidFill>
                <a:effectLst/>
                <a:latin typeface="Inter"/>
              </a:rPr>
              <a:t>6 GHz with i</a:t>
            </a:r>
            <a:r>
              <a:rPr lang="en-US" altLang="zh-CN" dirty="0"/>
              <a:t>ntegrated bias control circuit;</a:t>
            </a:r>
            <a:endParaRPr lang="en-US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dirty="0"/>
              <a:t>Ultrafast </a:t>
            </a: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comparator: ADCMP572 with </a:t>
            </a:r>
            <a:r>
              <a:rPr lang="en-US" altLang="zh-CN" dirty="0"/>
              <a:t>differential output;</a:t>
            </a:r>
          </a:p>
          <a:p>
            <a:pPr algn="just">
              <a:buNone/>
            </a:pP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3.Time-to-Digital Converter (TDC): KCU116 Dev-&gt; Tapped delay time technology in the FPGA.</a:t>
            </a:r>
          </a:p>
          <a:p>
            <a:pPr algn="just">
              <a:buNone/>
            </a:pP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       Currently, ~6 </a:t>
            </a:r>
            <a:r>
              <a:rPr lang="en-US" altLang="zh-CN" kern="100" dirty="0" err="1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ps</a:t>
            </a: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resolution can be achieved.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A0659B1-A210-721F-F040-1DD1205F7BA9}"/>
              </a:ext>
            </a:extLst>
          </p:cNvPr>
          <p:cNvSpPr txBox="1"/>
          <p:nvPr/>
        </p:nvSpPr>
        <p:spPr>
          <a:xfrm>
            <a:off x="6768989" y="4023248"/>
            <a:ext cx="10442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~11 </a:t>
            </a:r>
            <a:r>
              <a:rPr lang="en-US" altLang="zh-CN" kern="100" dirty="0" err="1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ps</a:t>
            </a: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F5DAF663-8044-D9ED-B0B7-2AB61E69D90C}"/>
              </a:ext>
            </a:extLst>
          </p:cNvPr>
          <p:cNvSpPr txBox="1">
            <a:spLocks/>
          </p:cNvSpPr>
          <p:nvPr/>
        </p:nvSpPr>
        <p:spPr>
          <a:xfrm>
            <a:off x="996175" y="138010"/>
            <a:ext cx="6679581" cy="635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/>
              <a:t>FEE Verification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993501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2AF603-E331-1CB9-69A4-68AD840DB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A9987D2A-CD11-F371-DF71-98E4903464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</p:spPr>
        <p:txBody>
          <a:bodyPr/>
          <a:lstStyle/>
          <a:p>
            <a:fld id="{C4F233D9-D657-4C1C-B06D-6064536F027E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4EEEA6-EF05-8305-9BAC-FFAFAF924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644" y="1278672"/>
            <a:ext cx="1048185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A0ECDCC-9836-8F9C-BEFC-81CAF2B84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312" y="1450770"/>
            <a:ext cx="103330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965B601-A1BF-528F-EA64-9D886013BAA0}"/>
              </a:ext>
            </a:extLst>
          </p:cNvPr>
          <p:cNvSpPr txBox="1"/>
          <p:nvPr/>
        </p:nvSpPr>
        <p:spPr>
          <a:xfrm>
            <a:off x="857344" y="4742309"/>
            <a:ext cx="78727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b="1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16-ch front-end board </a:t>
            </a: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algn="just">
              <a:buNone/>
            </a:pP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1. RF: ADL5545-&gt;</a:t>
            </a:r>
            <a:r>
              <a:rPr lang="en-US" altLang="zh-CN" b="0" i="0" dirty="0">
                <a:solidFill>
                  <a:srgbClr val="101820"/>
                </a:solidFill>
                <a:effectLst/>
                <a:latin typeface="Inter"/>
              </a:rPr>
              <a:t>6 GHz with i</a:t>
            </a:r>
            <a:r>
              <a:rPr lang="en-US" altLang="zh-CN" dirty="0"/>
              <a:t>ntegrated bias control circuit</a:t>
            </a:r>
            <a:endParaRPr lang="en-US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2. Comparator: ADCMP572 with </a:t>
            </a:r>
            <a:r>
              <a:rPr lang="en-US" altLang="zh-CN" dirty="0"/>
              <a:t>differential output;</a:t>
            </a:r>
          </a:p>
        </p:txBody>
      </p:sp>
      <p:sp>
        <p:nvSpPr>
          <p:cNvPr id="17" name="标题 1">
            <a:extLst>
              <a:ext uri="{FF2B5EF4-FFF2-40B4-BE49-F238E27FC236}">
                <a16:creationId xmlns:a16="http://schemas.microsoft.com/office/drawing/2014/main" id="{7CD5EFA5-CDDF-1839-80C1-8AC4A93B3B45}"/>
              </a:ext>
            </a:extLst>
          </p:cNvPr>
          <p:cNvSpPr txBox="1">
            <a:spLocks/>
          </p:cNvSpPr>
          <p:nvPr/>
        </p:nvSpPr>
        <p:spPr>
          <a:xfrm>
            <a:off x="970156" y="95250"/>
            <a:ext cx="6679581" cy="635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/>
              <a:t>16-ch electronics prototype</a:t>
            </a:r>
            <a:endParaRPr lang="zh-CN" altLang="en-US" sz="4000" b="1" dirty="0"/>
          </a:p>
        </p:txBody>
      </p:sp>
      <p:pic>
        <p:nvPicPr>
          <p:cNvPr id="19" name="图片 18" descr="电子设备的屏幕&#10;&#10;AI 生成的内容可能不正确。">
            <a:extLst>
              <a:ext uri="{FF2B5EF4-FFF2-40B4-BE49-F238E27FC236}">
                <a16:creationId xmlns:a16="http://schemas.microsoft.com/office/drawing/2014/main" id="{97DB9A41-067D-2797-02E8-E72C6550B6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498" y="885497"/>
            <a:ext cx="5144430" cy="3856812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3C85E1E5-1DCE-AEF4-F307-BF8A6DA36E73}"/>
              </a:ext>
            </a:extLst>
          </p:cNvPr>
          <p:cNvSpPr txBox="1"/>
          <p:nvPr/>
        </p:nvSpPr>
        <p:spPr>
          <a:xfrm>
            <a:off x="7103328" y="3333545"/>
            <a:ext cx="14682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i="0" dirty="0">
                <a:solidFill>
                  <a:srgbClr val="FF0000"/>
                </a:solidFill>
                <a:effectLst/>
                <a:latin typeface="Inter"/>
              </a:rPr>
              <a:t>KCU116 dev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A5D70616-984E-2ADF-83B5-70C5646DE479}"/>
              </a:ext>
            </a:extLst>
          </p:cNvPr>
          <p:cNvCxnSpPr>
            <a:cxnSpLocks/>
          </p:cNvCxnSpPr>
          <p:nvPr/>
        </p:nvCxnSpPr>
        <p:spPr>
          <a:xfrm flipH="1">
            <a:off x="5935980" y="3643399"/>
            <a:ext cx="1167348" cy="36120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7A032ED5-01BD-63E0-5C56-600C9D7E68C5}"/>
              </a:ext>
            </a:extLst>
          </p:cNvPr>
          <p:cNvCxnSpPr>
            <a:cxnSpLocks/>
          </p:cNvCxnSpPr>
          <p:nvPr/>
        </p:nvCxnSpPr>
        <p:spPr>
          <a:xfrm flipH="1">
            <a:off x="5859780" y="1625739"/>
            <a:ext cx="1167348" cy="36120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396B043D-3329-443A-81AD-BEDCE3144DB7}"/>
              </a:ext>
            </a:extLst>
          </p:cNvPr>
          <p:cNvSpPr txBox="1"/>
          <p:nvPr/>
        </p:nvSpPr>
        <p:spPr>
          <a:xfrm>
            <a:off x="6995718" y="1415701"/>
            <a:ext cx="1731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i="0" dirty="0">
                <a:solidFill>
                  <a:srgbClr val="FF0000"/>
                </a:solidFill>
                <a:effectLst/>
                <a:latin typeface="Inter"/>
              </a:rPr>
              <a:t>16-ch front-end board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77AA1B61-4AA1-2EF2-2C26-46B0341A6555}"/>
              </a:ext>
            </a:extLst>
          </p:cNvPr>
          <p:cNvSpPr txBox="1"/>
          <p:nvPr/>
        </p:nvSpPr>
        <p:spPr>
          <a:xfrm>
            <a:off x="857343" y="5661059"/>
            <a:ext cx="62459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b="1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KCU116 dev :  </a:t>
            </a: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TOT &amp; TOA measurement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1DFF33F-C5D9-DD59-D1F6-AE0406F1E8EF}"/>
              </a:ext>
            </a:extLst>
          </p:cNvPr>
          <p:cNvSpPr txBox="1"/>
          <p:nvPr/>
        </p:nvSpPr>
        <p:spPr>
          <a:xfrm>
            <a:off x="5859780" y="5811221"/>
            <a:ext cx="32295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i="1" dirty="0">
                <a:latin typeface="宋体" panose="02010600030101010101" pitchFamily="2" charset="-122"/>
                <a:ea typeface="宋体" panose="02010600030101010101" pitchFamily="2" charset="-122"/>
              </a:rPr>
              <a:t>Thanks for your listening!</a:t>
            </a:r>
            <a:endParaRPr lang="zh-CN" altLang="en-US" b="1" i="1" dirty="0"/>
          </a:p>
        </p:txBody>
      </p:sp>
    </p:spTree>
    <p:extLst>
      <p:ext uri="{BB962C8B-B14F-4D97-AF65-F5344CB8AC3E}">
        <p14:creationId xmlns:p14="http://schemas.microsoft.com/office/powerpoint/2010/main" val="376765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3F827A-E1F5-8B12-5C61-A7EFB49C4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FACE7F5C-3EF7-B389-095F-E3ADFF110C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</p:spPr>
        <p:txBody>
          <a:bodyPr/>
          <a:lstStyle/>
          <a:p>
            <a:fld id="{C4F233D9-D657-4C1C-B06D-6064536F027E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84565D-115C-09E4-D568-DCF01F8E8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644" y="1278672"/>
            <a:ext cx="1048185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AD8648C-723E-4177-2DBF-8AB5B5244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312" y="1450770"/>
            <a:ext cx="103330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标题 1">
            <a:extLst>
              <a:ext uri="{FF2B5EF4-FFF2-40B4-BE49-F238E27FC236}">
                <a16:creationId xmlns:a16="http://schemas.microsoft.com/office/drawing/2014/main" id="{B4B8856D-DD63-0F0F-FF9D-0E9BF6E3EB02}"/>
              </a:ext>
            </a:extLst>
          </p:cNvPr>
          <p:cNvSpPr txBox="1">
            <a:spLocks/>
          </p:cNvSpPr>
          <p:nvPr/>
        </p:nvSpPr>
        <p:spPr>
          <a:xfrm>
            <a:off x="3973552" y="2978692"/>
            <a:ext cx="2196790" cy="635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/>
              <a:t>backup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477980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BC3083-2B8A-F780-3225-FE4AB87D3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FCB1C9F8-0A64-42C4-E9DA-62F0173B94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65896"/>
            <a:ext cx="1358900" cy="492104"/>
          </a:xfrm>
        </p:spPr>
        <p:txBody>
          <a:bodyPr/>
          <a:lstStyle/>
          <a:p>
            <a:fld id="{C4F233D9-D657-4C1C-B06D-6064536F027E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06EA4-2F77-975C-1E8C-9CBB597F6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644" y="1278672"/>
            <a:ext cx="1048185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C65BCBF-BD78-61B0-FCB1-FF7C39252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312" y="1450770"/>
            <a:ext cx="103330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标题 1">
            <a:extLst>
              <a:ext uri="{FF2B5EF4-FFF2-40B4-BE49-F238E27FC236}">
                <a16:creationId xmlns:a16="http://schemas.microsoft.com/office/drawing/2014/main" id="{6BEBB809-8CF9-3668-A7DA-B0CBA8AE8E5D}"/>
              </a:ext>
            </a:extLst>
          </p:cNvPr>
          <p:cNvSpPr txBox="1">
            <a:spLocks/>
          </p:cNvSpPr>
          <p:nvPr/>
        </p:nvSpPr>
        <p:spPr>
          <a:xfrm>
            <a:off x="970156" y="95250"/>
            <a:ext cx="6679581" cy="635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/>
              <a:t>backup</a:t>
            </a:r>
            <a:endParaRPr lang="zh-CN" altLang="en-US" sz="4000" b="1" dirty="0"/>
          </a:p>
        </p:txBody>
      </p:sp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79905ECB-4393-E3C4-1AD7-726AE8A8C98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7081" y="1192965"/>
          <a:ext cx="5029017" cy="438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566673" imgH="3988676" progId="Visio.Drawing.11">
                  <p:embed/>
                </p:oleObj>
              </mc:Choice>
              <mc:Fallback>
                <p:oleObj name="Visio" r:id="rId2" imgW="4566673" imgH="3988676" progId="Visio.Drawing.11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E58B6E4B-5897-E8B2-A285-810405DB75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081" y="1192965"/>
                        <a:ext cx="5029017" cy="4386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46F7EA52-2BF1-D07C-6184-CE6A42AAAB64}"/>
              </a:ext>
            </a:extLst>
          </p:cNvPr>
          <p:cNvSpPr txBox="1"/>
          <p:nvPr/>
        </p:nvSpPr>
        <p:spPr>
          <a:xfrm>
            <a:off x="4962803" y="1956061"/>
            <a:ext cx="401355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914400" eaLnBrk="1" hangingPunct="1"/>
            <a:r>
              <a:rPr lang="en-US" altLang="zh-CN" sz="2000" b="1" dirty="0"/>
              <a:t>FPGA-TDC</a:t>
            </a:r>
            <a:endParaRPr lang="en-US" altLang="zh-CN" sz="2000" dirty="0"/>
          </a:p>
          <a:p>
            <a:pPr lvl="1" defTabSz="914400" eaLnBrk="1" hangingPunct="1"/>
            <a:r>
              <a:rPr lang="en-US" altLang="zh-CN" sz="2000" dirty="0"/>
              <a:t>1.Coase time</a:t>
            </a:r>
            <a:r>
              <a:rPr lang="zh-CN" altLang="en-US" sz="2000" dirty="0"/>
              <a:t>：</a:t>
            </a:r>
            <a:r>
              <a:rPr lang="en-US" altLang="zh-CN" sz="2000" dirty="0"/>
              <a:t>16-bit counter</a:t>
            </a:r>
            <a:r>
              <a:rPr lang="zh-CN" altLang="en-US" sz="2000" dirty="0"/>
              <a:t>；</a:t>
            </a:r>
            <a:endParaRPr lang="en-US" altLang="zh-CN" sz="2000" dirty="0"/>
          </a:p>
          <a:p>
            <a:pPr lvl="1" defTabSz="914400" eaLnBrk="1" hangingPunct="1"/>
            <a:r>
              <a:rPr lang="en-US" altLang="zh-CN" sz="2000" dirty="0"/>
              <a:t>2.Fine time</a:t>
            </a:r>
            <a:r>
              <a:rPr lang="zh-CN" altLang="en-US" sz="2000" dirty="0"/>
              <a:t>：</a:t>
            </a:r>
            <a:r>
              <a:rPr lang="en-US" altLang="zh-CN" sz="2000" dirty="0"/>
              <a:t>Time delay line is implemented CARRY8 primitive</a:t>
            </a:r>
            <a:r>
              <a:rPr lang="zh-CN" altLang="en-US" sz="2000" dirty="0"/>
              <a:t>。</a:t>
            </a:r>
            <a:r>
              <a:rPr lang="en-US" altLang="zh-CN" sz="2000" dirty="0"/>
              <a:t> 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562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4994</TotalTime>
  <Words>214</Words>
  <Application>Microsoft Office PowerPoint</Application>
  <PresentationFormat>全屏显示(4:3)</PresentationFormat>
  <Paragraphs>37</Paragraphs>
  <Slides>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7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6" baseType="lpstr">
      <vt:lpstr>Inter</vt:lpstr>
      <vt:lpstr>等线</vt:lpstr>
      <vt:lpstr>等线 Light</vt:lpstr>
      <vt:lpstr>楷体</vt:lpstr>
      <vt:lpstr>宋体</vt:lpstr>
      <vt:lpstr>Arial</vt:lpstr>
      <vt:lpstr>Calibri</vt:lpstr>
      <vt:lpstr>Calibri Light</vt:lpstr>
      <vt:lpstr>Helvetica</vt:lpstr>
      <vt:lpstr>Times New Roman</vt:lpstr>
      <vt:lpstr>Office 主题​​</vt:lpstr>
      <vt:lpstr>4_自定义设计方案</vt:lpstr>
      <vt:lpstr>5_自定义设计方案</vt:lpstr>
      <vt:lpstr>2_自定义设计方案</vt:lpstr>
      <vt:lpstr>3_自定义设计方案</vt:lpstr>
      <vt:lpstr>自定义设计方案</vt:lpstr>
      <vt:lpstr>1_自定义设计方案</vt:lpstr>
      <vt:lpstr>Visio.Drawing.15</vt:lpstr>
      <vt:lpstr>Visio</vt:lpstr>
      <vt:lpstr>AC-LGAD readout electronics based on FPGA</vt:lpstr>
      <vt:lpstr>Front-End Readout electronics</vt:lpstr>
      <vt:lpstr>Readout electronics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个人情况简介</dc:title>
  <dc:creator>lenovo</dc:creator>
  <cp:lastModifiedBy>kun hu</cp:lastModifiedBy>
  <cp:revision>368</cp:revision>
  <dcterms:created xsi:type="dcterms:W3CDTF">2020-10-16T06:46:29Z</dcterms:created>
  <dcterms:modified xsi:type="dcterms:W3CDTF">2025-05-16T11:14:53Z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2052-1.9.1.2994</vt:lpwstr>
  </property>
</Properties>
</file>