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37"/>
  </p:notesMasterIdLst>
  <p:handoutMasterIdLst>
    <p:handoutMasterId r:id="rId38"/>
  </p:handoutMasterIdLst>
  <p:sldIdLst>
    <p:sldId id="449" r:id="rId2"/>
    <p:sldId id="450" r:id="rId3"/>
    <p:sldId id="451" r:id="rId4"/>
    <p:sldId id="454" r:id="rId5"/>
    <p:sldId id="431" r:id="rId6"/>
    <p:sldId id="420" r:id="rId7"/>
    <p:sldId id="416" r:id="rId8"/>
    <p:sldId id="417" r:id="rId9"/>
    <p:sldId id="397" r:id="rId10"/>
    <p:sldId id="453" r:id="rId11"/>
    <p:sldId id="418" r:id="rId12"/>
    <p:sldId id="459" r:id="rId13"/>
    <p:sldId id="445" r:id="rId14"/>
    <p:sldId id="447" r:id="rId15"/>
    <p:sldId id="448" r:id="rId16"/>
    <p:sldId id="422" r:id="rId17"/>
    <p:sldId id="408" r:id="rId18"/>
    <p:sldId id="409" r:id="rId19"/>
    <p:sldId id="410" r:id="rId20"/>
    <p:sldId id="419" r:id="rId21"/>
    <p:sldId id="390" r:id="rId22"/>
    <p:sldId id="423" r:id="rId23"/>
    <p:sldId id="411" r:id="rId24"/>
    <p:sldId id="395" r:id="rId25"/>
    <p:sldId id="424" r:id="rId26"/>
    <p:sldId id="441" r:id="rId27"/>
    <p:sldId id="442" r:id="rId28"/>
    <p:sldId id="443" r:id="rId29"/>
    <p:sldId id="425" r:id="rId30"/>
    <p:sldId id="413" r:id="rId31"/>
    <p:sldId id="428" r:id="rId32"/>
    <p:sldId id="429" r:id="rId33"/>
    <p:sldId id="452" r:id="rId34"/>
    <p:sldId id="405" r:id="rId35"/>
    <p:sldId id="270" r:id="rId36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39"/>
    </p:embeddedFont>
    <p:embeddedFont>
      <p:font typeface="Nunito" pitchFamily="2" charset="0"/>
      <p:regular r:id="rId40"/>
      <p:bold r:id="rId41"/>
      <p:italic r:id="rId42"/>
      <p:boldItalic r:id="rId43"/>
    </p:embeddedFont>
    <p:embeddedFont>
      <p:font typeface="Open Sans" panose="020B0606030504020204" pitchFamily="34" charset="0"/>
      <p:regular r:id="rId44"/>
      <p:bold r:id="rId45"/>
      <p:italic r:id="rId46"/>
      <p:boldItalic r:id="rId47"/>
    </p:embeddedFont>
    <p:embeddedFont>
      <p:font typeface="Open Sans Light" panose="020B0306030504020204" pitchFamily="34" charset="0"/>
      <p:regular r:id="rId48"/>
      <p:italic r:id="rId49"/>
    </p:embeddedFont>
    <p:embeddedFont>
      <p:font typeface="Open Sans SemiBold" panose="020B0706030804020204" pitchFamily="34" charset="0"/>
      <p:bold r:id="rId50"/>
      <p:boldItalic r:id="rId51"/>
    </p:embeddedFont>
    <p:embeddedFont>
      <p:font typeface="Roboto" panose="02000000000000000000" pitchFamily="2" charset="0"/>
      <p:regular r:id="rId52"/>
      <p:bold r:id="rId53"/>
      <p:italic r:id="rId54"/>
      <p:boldItalic r:id="rId5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3C92"/>
    <a:srgbClr val="3685BB"/>
    <a:srgbClr val="000066"/>
    <a:srgbClr val="000000"/>
    <a:srgbClr val="163567"/>
    <a:srgbClr val="FFFFFF"/>
    <a:srgbClr val="B0928F"/>
    <a:srgbClr val="FF0000"/>
    <a:srgbClr val="7F7F7F"/>
    <a:srgbClr val="E3E3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5" autoAdjust="0"/>
    <p:restoredTop sz="97386" autoAdjust="0"/>
  </p:normalViewPr>
  <p:slideViewPr>
    <p:cSldViewPr snapToGrid="0">
      <p:cViewPr varScale="1">
        <p:scale>
          <a:sx n="164" d="100"/>
          <a:sy n="164" d="100"/>
        </p:scale>
        <p:origin x="99" y="105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5022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50" Type="http://schemas.openxmlformats.org/officeDocument/2006/relationships/font" Target="fonts/font12.fntdata"/><Relationship Id="rId55" Type="http://schemas.openxmlformats.org/officeDocument/2006/relationships/font" Target="fonts/font17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3" Type="http://schemas.openxmlformats.org/officeDocument/2006/relationships/font" Target="fonts/font15.fntdata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Relationship Id="rId48" Type="http://schemas.openxmlformats.org/officeDocument/2006/relationships/font" Target="fonts/font10.fntdata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font" Target="fonts/font13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46" Type="http://schemas.openxmlformats.org/officeDocument/2006/relationships/font" Target="fonts/font8.fntdata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3.fntdata"/><Relationship Id="rId54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1.fntdata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6.fntdata"/><Relationship Id="rId52" Type="http://schemas.openxmlformats.org/officeDocument/2006/relationships/font" Target="fonts/font14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My%20Drive\FoCal\MagneticFiel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Only compensator magnet 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Compensator!$A$2:$A$9</c:f>
              <c:numCache>
                <c:formatCode>General</c:formatCode>
                <c:ptCount val="8"/>
                <c:pt idx="0">
                  <c:v>20</c:v>
                </c:pt>
                <c:pt idx="1">
                  <c:v>30</c:v>
                </c:pt>
                <c:pt idx="2">
                  <c:v>40</c:v>
                </c:pt>
                <c:pt idx="3">
                  <c:v>50</c:v>
                </c:pt>
                <c:pt idx="4">
                  <c:v>60</c:v>
                </c:pt>
                <c:pt idx="5">
                  <c:v>70</c:v>
                </c:pt>
                <c:pt idx="6">
                  <c:v>100</c:v>
                </c:pt>
                <c:pt idx="7">
                  <c:v>120</c:v>
                </c:pt>
              </c:numCache>
            </c:numRef>
          </c:xVal>
          <c:yVal>
            <c:numRef>
              <c:f>Compensator!$B$2:$B$9</c:f>
              <c:numCache>
                <c:formatCode>General</c:formatCode>
                <c:ptCount val="8"/>
                <c:pt idx="0">
                  <c:v>36</c:v>
                </c:pt>
                <c:pt idx="1">
                  <c:v>30</c:v>
                </c:pt>
                <c:pt idx="2">
                  <c:v>20</c:v>
                </c:pt>
                <c:pt idx="3">
                  <c:v>17</c:v>
                </c:pt>
                <c:pt idx="4">
                  <c:v>12</c:v>
                </c:pt>
                <c:pt idx="5">
                  <c:v>10</c:v>
                </c:pt>
                <c:pt idx="6">
                  <c:v>5</c:v>
                </c:pt>
                <c:pt idx="7">
                  <c:v>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E90-4CFA-99AC-43533E922C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0850047"/>
        <c:axId val="1280849087"/>
      </c:scatterChart>
      <c:valAx>
        <c:axId val="1280850047"/>
        <c:scaling>
          <c:orientation val="maxMin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z [cm]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0849087"/>
        <c:crosses val="autoZero"/>
        <c:crossBetween val="midCat"/>
      </c:valAx>
      <c:valAx>
        <c:axId val="1280849087"/>
        <c:scaling>
          <c:orientation val="minMax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 [mT]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085004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FF"/>
    </a:solidFill>
    <a:ln w="12700"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D8AF8D-A6EA-4D97-BABD-EBF82B8B7F9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636443-CDC2-4230-A687-737E50DD28E9}">
      <dgm:prSet phldrT="[Tekst]" custT="1"/>
      <dgm:spPr/>
      <dgm:t>
        <a:bodyPr/>
        <a:lstStyle/>
        <a:p>
          <a:r>
            <a:rPr lang="pl-PL" sz="1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FoCal </a:t>
          </a:r>
          <a:r>
            <a:rPr lang="en-US" sz="1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cooling system</a:t>
          </a:r>
        </a:p>
      </dgm:t>
    </dgm:pt>
    <dgm:pt modelId="{32588733-E5F0-4D2A-A344-AA5629EE7B92}" type="parTrans" cxnId="{80CCF9C1-7BF9-400B-BBB8-6800FAF6A5A0}">
      <dgm:prSet/>
      <dgm:spPr/>
      <dgm:t>
        <a:bodyPr/>
        <a:lstStyle/>
        <a:p>
          <a:endParaRPr lang="en-US" sz="1000"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endParaRPr>
        </a:p>
      </dgm:t>
    </dgm:pt>
    <dgm:pt modelId="{316B1F44-CE57-4079-B123-C6E586271377}" type="sibTrans" cxnId="{80CCF9C1-7BF9-400B-BBB8-6800FAF6A5A0}">
      <dgm:prSet/>
      <dgm:spPr/>
      <dgm:t>
        <a:bodyPr/>
        <a:lstStyle/>
        <a:p>
          <a:endParaRPr lang="en-US" sz="1000"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endParaRPr>
        </a:p>
      </dgm:t>
    </dgm:pt>
    <dgm:pt modelId="{8F58B861-657E-443B-9287-B75AE2C4E68E}">
      <dgm:prSet phldrT="[Tekst]" custT="1"/>
      <dgm:spPr/>
      <dgm:t>
        <a:bodyPr/>
        <a:lstStyle/>
        <a:p>
          <a:r>
            <a:rPr lang="pl-PL" sz="1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FoCal-E </a:t>
          </a:r>
          <a:r>
            <a:rPr lang="en-US" sz="1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cooling system</a:t>
          </a:r>
        </a:p>
      </dgm:t>
    </dgm:pt>
    <dgm:pt modelId="{0DC26951-5A9F-42E5-B2C0-19F807203CD4}" type="parTrans" cxnId="{1E10807F-4688-4055-9517-33D90B097C82}">
      <dgm:prSet/>
      <dgm:spPr/>
      <dgm:t>
        <a:bodyPr/>
        <a:lstStyle/>
        <a:p>
          <a:endParaRPr lang="en-US" sz="1000"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endParaRPr>
        </a:p>
      </dgm:t>
    </dgm:pt>
    <dgm:pt modelId="{0AEBAC56-0A7C-4229-9C12-7CE035EB87ED}" type="sibTrans" cxnId="{1E10807F-4688-4055-9517-33D90B097C82}">
      <dgm:prSet/>
      <dgm:spPr/>
      <dgm:t>
        <a:bodyPr/>
        <a:lstStyle/>
        <a:p>
          <a:endParaRPr lang="en-US" sz="1000"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endParaRPr>
        </a:p>
      </dgm:t>
    </dgm:pt>
    <dgm:pt modelId="{B70A195B-2B9E-4495-9F39-659C272D5909}">
      <dgm:prSet phldrT="[Tekst]" custT="1"/>
      <dgm:spPr/>
      <dgm:t>
        <a:bodyPr/>
        <a:lstStyle/>
        <a:p>
          <a:r>
            <a:rPr lang="pl-PL" sz="1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FoCal-H </a:t>
          </a:r>
          <a:r>
            <a:rPr lang="en-US" sz="1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cooling system</a:t>
          </a:r>
        </a:p>
      </dgm:t>
    </dgm:pt>
    <dgm:pt modelId="{460E42AD-F775-413A-A851-7E05BED34466}" type="parTrans" cxnId="{DB3CFDCE-2225-427E-96CF-6099DEC4FDC3}">
      <dgm:prSet/>
      <dgm:spPr/>
      <dgm:t>
        <a:bodyPr/>
        <a:lstStyle/>
        <a:p>
          <a:endParaRPr lang="en-US" sz="1000"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endParaRPr>
        </a:p>
      </dgm:t>
    </dgm:pt>
    <dgm:pt modelId="{AC78258A-C557-4C2F-BC8C-AFCE8A3E93E6}" type="sibTrans" cxnId="{DB3CFDCE-2225-427E-96CF-6099DEC4FDC3}">
      <dgm:prSet/>
      <dgm:spPr/>
      <dgm:t>
        <a:bodyPr/>
        <a:lstStyle/>
        <a:p>
          <a:endParaRPr lang="en-US" sz="1000"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endParaRPr>
        </a:p>
      </dgm:t>
    </dgm:pt>
    <dgm:pt modelId="{3ABAAB3B-EAEA-41D2-9BCA-B3EF0EB41D23}">
      <dgm:prSet phldrT="[Tekst]" custT="1"/>
      <dgm:spPr/>
      <dgm:t>
        <a:bodyPr/>
        <a:lstStyle/>
        <a:p>
          <a:r>
            <a:rPr lang="pl-PL" sz="1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FoCal-E </a:t>
          </a:r>
          <a:r>
            <a:rPr lang="en-US" sz="1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active volume cooling system</a:t>
          </a:r>
        </a:p>
      </dgm:t>
    </dgm:pt>
    <dgm:pt modelId="{7352DA9B-537F-4775-8DFF-C3C029222B27}" type="parTrans" cxnId="{3FFCAD42-8672-4F1A-815D-2E024A4A4C96}">
      <dgm:prSet/>
      <dgm:spPr/>
      <dgm:t>
        <a:bodyPr/>
        <a:lstStyle/>
        <a:p>
          <a:endParaRPr lang="en-US" sz="1000"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endParaRPr>
        </a:p>
      </dgm:t>
    </dgm:pt>
    <dgm:pt modelId="{5E7B46E6-D8A2-451F-A4BD-5E7E9DB23B91}" type="sibTrans" cxnId="{3FFCAD42-8672-4F1A-815D-2E024A4A4C96}">
      <dgm:prSet/>
      <dgm:spPr/>
      <dgm:t>
        <a:bodyPr/>
        <a:lstStyle/>
        <a:p>
          <a:endParaRPr lang="en-US" sz="1000"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endParaRPr>
        </a:p>
      </dgm:t>
    </dgm:pt>
    <dgm:pt modelId="{F532BD2A-0DA9-4AEB-9683-940A43EC3B5A}">
      <dgm:prSet phldrT="[Tekst]" custT="1"/>
      <dgm:spPr/>
      <dgm:t>
        <a:bodyPr/>
        <a:lstStyle/>
        <a:p>
          <a:r>
            <a:rPr lang="en-GB" sz="1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FoCal-E external electronics </a:t>
          </a:r>
          <a:r>
            <a:rPr lang="pl-PL" sz="1000" dirty="0" err="1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cooling</a:t>
          </a:r>
          <a:r>
            <a:rPr lang="pl-PL" sz="1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 system</a:t>
          </a:r>
          <a:endParaRPr lang="en-US" sz="1000" dirty="0"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endParaRPr>
        </a:p>
      </dgm:t>
    </dgm:pt>
    <dgm:pt modelId="{B5361FE0-4B7A-488D-BC74-C2EC8AEF2221}" type="parTrans" cxnId="{98D70033-C460-4697-BBDC-428E8A7E51AD}">
      <dgm:prSet/>
      <dgm:spPr/>
      <dgm:t>
        <a:bodyPr/>
        <a:lstStyle/>
        <a:p>
          <a:endParaRPr lang="en-US" sz="1000"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endParaRPr>
        </a:p>
      </dgm:t>
    </dgm:pt>
    <dgm:pt modelId="{DA3E0263-B33A-4751-9FB3-30179CFB6A4D}" type="sibTrans" cxnId="{98D70033-C460-4697-BBDC-428E8A7E51AD}">
      <dgm:prSet/>
      <dgm:spPr/>
      <dgm:t>
        <a:bodyPr/>
        <a:lstStyle/>
        <a:p>
          <a:endParaRPr lang="en-US" sz="1000"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endParaRPr>
        </a:p>
      </dgm:t>
    </dgm:pt>
    <dgm:pt modelId="{55AC8F31-3147-44C9-833C-2882DFCD6C42}">
      <dgm:prSet phldrT="[Tekst]" custT="1"/>
      <dgm:spPr/>
      <dgm:t>
        <a:bodyPr/>
        <a:lstStyle/>
        <a:p>
          <a:r>
            <a:rPr lang="pl-PL" sz="1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FoCal-H e</a:t>
          </a:r>
          <a:r>
            <a:rPr lang="en-US" sz="1000" dirty="0" err="1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lectronic</a:t>
          </a:r>
          <a:r>
            <a:rPr lang="pl-PL" sz="1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s</a:t>
          </a:r>
          <a:r>
            <a:rPr lang="en-US" sz="1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 cooling system</a:t>
          </a:r>
        </a:p>
      </dgm:t>
    </dgm:pt>
    <dgm:pt modelId="{14CBA8B9-C2EE-4F41-8472-7904B68E6A05}" type="parTrans" cxnId="{F8A2CF5D-309F-4946-B0A2-352B9CA3E709}">
      <dgm:prSet/>
      <dgm:spPr/>
      <dgm:t>
        <a:bodyPr/>
        <a:lstStyle/>
        <a:p>
          <a:endParaRPr lang="en-US" sz="1000"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endParaRPr>
        </a:p>
      </dgm:t>
    </dgm:pt>
    <dgm:pt modelId="{EDF06F05-B716-4F9A-AB9F-A090F191DB78}" type="sibTrans" cxnId="{F8A2CF5D-309F-4946-B0A2-352B9CA3E709}">
      <dgm:prSet/>
      <dgm:spPr/>
      <dgm:t>
        <a:bodyPr/>
        <a:lstStyle/>
        <a:p>
          <a:endParaRPr lang="en-US" sz="1000"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endParaRPr>
        </a:p>
      </dgm:t>
    </dgm:pt>
    <dgm:pt modelId="{DF537450-FC73-42F4-AA77-1BFBD59C0A65}">
      <dgm:prSet phldrT="[Tekst]" custT="1"/>
      <dgm:spPr/>
      <dgm:t>
        <a:bodyPr/>
        <a:lstStyle/>
        <a:p>
          <a:r>
            <a:rPr lang="pl-PL" sz="1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FoCal-H </a:t>
          </a:r>
          <a:r>
            <a:rPr lang="en-US" sz="1000" dirty="0" err="1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SiPMs</a:t>
          </a:r>
          <a:r>
            <a:rPr lang="en-US" sz="1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 </a:t>
          </a:r>
          <a:r>
            <a:rPr lang="pl-PL" sz="1000" dirty="0" err="1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cooling</a:t>
          </a:r>
          <a:r>
            <a:rPr lang="pl-PL" sz="1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 system</a:t>
          </a:r>
          <a:endParaRPr lang="en-US" sz="1000" dirty="0"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endParaRPr>
        </a:p>
      </dgm:t>
    </dgm:pt>
    <dgm:pt modelId="{EAE900C9-DD9B-425F-B0C1-06720A7D8834}" type="parTrans" cxnId="{D20788F9-D77B-4521-A30C-1E900D5804AD}">
      <dgm:prSet/>
      <dgm:spPr/>
      <dgm:t>
        <a:bodyPr/>
        <a:lstStyle/>
        <a:p>
          <a:endParaRPr lang="en-US" sz="1000"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endParaRPr>
        </a:p>
      </dgm:t>
    </dgm:pt>
    <dgm:pt modelId="{0A1C0F05-24C5-48E8-9808-F50DE56729EE}" type="sibTrans" cxnId="{D20788F9-D77B-4521-A30C-1E900D5804AD}">
      <dgm:prSet/>
      <dgm:spPr/>
      <dgm:t>
        <a:bodyPr/>
        <a:lstStyle/>
        <a:p>
          <a:endParaRPr lang="en-US" sz="1000"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endParaRPr>
        </a:p>
      </dgm:t>
    </dgm:pt>
    <dgm:pt modelId="{3EC4D4BA-D099-45E2-81A5-B71B0306AE36}">
      <dgm:prSet phldrT="[Tekst]" custT="1"/>
      <dgm:spPr/>
      <dgm:t>
        <a:bodyPr/>
        <a:lstStyle/>
        <a:p>
          <a:r>
            <a:rPr lang="en-US" sz="1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FoCal-E pixel Readout </a:t>
          </a:r>
          <a:r>
            <a:rPr lang="pl-PL" sz="1000" dirty="0" err="1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crates</a:t>
          </a:r>
          <a:r>
            <a:rPr lang="pl-PL" sz="1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 </a:t>
          </a:r>
          <a:r>
            <a:rPr lang="pl-PL" sz="1000" dirty="0" err="1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cooling</a:t>
          </a:r>
          <a:r>
            <a:rPr lang="pl-PL" sz="1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 system</a:t>
          </a:r>
          <a:endParaRPr lang="en-US" sz="1000" dirty="0"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endParaRPr>
        </a:p>
      </dgm:t>
    </dgm:pt>
    <dgm:pt modelId="{054D0240-909E-4BB3-8B97-5F6D7C4A5417}" type="parTrans" cxnId="{3AC0ECB8-0425-46A7-837E-6C4450AD7B59}">
      <dgm:prSet/>
      <dgm:spPr/>
      <dgm:t>
        <a:bodyPr/>
        <a:lstStyle/>
        <a:p>
          <a:endParaRPr lang="en-US" sz="1000"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endParaRPr>
        </a:p>
      </dgm:t>
    </dgm:pt>
    <dgm:pt modelId="{14B9F773-623C-45C0-8285-BE8A887338C3}" type="sibTrans" cxnId="{3AC0ECB8-0425-46A7-837E-6C4450AD7B59}">
      <dgm:prSet/>
      <dgm:spPr/>
      <dgm:t>
        <a:bodyPr/>
        <a:lstStyle/>
        <a:p>
          <a:endParaRPr lang="en-US" sz="1000"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endParaRPr>
        </a:p>
      </dgm:t>
    </dgm:pt>
    <dgm:pt modelId="{750DA041-6ACB-4CC3-BD7A-FBCE16250764}" type="pres">
      <dgm:prSet presAssocID="{69D8AF8D-A6EA-4D97-BABD-EBF82B8B7F9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58B8B73-0E29-4A9A-96CE-2EF795C36EE8}" type="pres">
      <dgm:prSet presAssocID="{7B636443-CDC2-4230-A687-737E50DD28E9}" presName="hierRoot1" presStyleCnt="0">
        <dgm:presLayoutVars>
          <dgm:hierBranch val="init"/>
        </dgm:presLayoutVars>
      </dgm:prSet>
      <dgm:spPr/>
    </dgm:pt>
    <dgm:pt modelId="{A5B1850C-4D82-4141-810C-65764DA75B50}" type="pres">
      <dgm:prSet presAssocID="{7B636443-CDC2-4230-A687-737E50DD28E9}" presName="rootComposite1" presStyleCnt="0"/>
      <dgm:spPr/>
    </dgm:pt>
    <dgm:pt modelId="{AF8666CD-960B-43AD-B457-0073CA22AE49}" type="pres">
      <dgm:prSet presAssocID="{7B636443-CDC2-4230-A687-737E50DD28E9}" presName="rootText1" presStyleLbl="node0" presStyleIdx="0" presStyleCnt="1">
        <dgm:presLayoutVars>
          <dgm:chPref val="3"/>
        </dgm:presLayoutVars>
      </dgm:prSet>
      <dgm:spPr/>
    </dgm:pt>
    <dgm:pt modelId="{A1421C75-26A3-4928-A6DB-117A87D23B78}" type="pres">
      <dgm:prSet presAssocID="{7B636443-CDC2-4230-A687-737E50DD28E9}" presName="rootConnector1" presStyleLbl="node1" presStyleIdx="0" presStyleCnt="0"/>
      <dgm:spPr/>
    </dgm:pt>
    <dgm:pt modelId="{C5C797AA-53EE-4199-9102-FC194CE7EF94}" type="pres">
      <dgm:prSet presAssocID="{7B636443-CDC2-4230-A687-737E50DD28E9}" presName="hierChild2" presStyleCnt="0"/>
      <dgm:spPr/>
    </dgm:pt>
    <dgm:pt modelId="{DD7F78B4-B04C-4515-BEC7-113753F47469}" type="pres">
      <dgm:prSet presAssocID="{0DC26951-5A9F-42E5-B2C0-19F807203CD4}" presName="Name37" presStyleLbl="parChTrans1D2" presStyleIdx="0" presStyleCnt="2"/>
      <dgm:spPr/>
    </dgm:pt>
    <dgm:pt modelId="{F9D56FBF-DE93-4334-9986-9A300B7C8915}" type="pres">
      <dgm:prSet presAssocID="{8F58B861-657E-443B-9287-B75AE2C4E68E}" presName="hierRoot2" presStyleCnt="0">
        <dgm:presLayoutVars>
          <dgm:hierBranch val="init"/>
        </dgm:presLayoutVars>
      </dgm:prSet>
      <dgm:spPr/>
    </dgm:pt>
    <dgm:pt modelId="{F7762FC5-B802-4E8F-B3C4-E043C5E21A91}" type="pres">
      <dgm:prSet presAssocID="{8F58B861-657E-443B-9287-B75AE2C4E68E}" presName="rootComposite" presStyleCnt="0"/>
      <dgm:spPr/>
    </dgm:pt>
    <dgm:pt modelId="{03E705F8-EFE0-4468-8DD9-8618088D5915}" type="pres">
      <dgm:prSet presAssocID="{8F58B861-657E-443B-9287-B75AE2C4E68E}" presName="rootText" presStyleLbl="node2" presStyleIdx="0" presStyleCnt="2">
        <dgm:presLayoutVars>
          <dgm:chPref val="3"/>
        </dgm:presLayoutVars>
      </dgm:prSet>
      <dgm:spPr/>
    </dgm:pt>
    <dgm:pt modelId="{4170C178-E398-4094-9FF3-8CBAB7DF6079}" type="pres">
      <dgm:prSet presAssocID="{8F58B861-657E-443B-9287-B75AE2C4E68E}" presName="rootConnector" presStyleLbl="node2" presStyleIdx="0" presStyleCnt="2"/>
      <dgm:spPr/>
    </dgm:pt>
    <dgm:pt modelId="{15AFE2F9-BCF9-45AB-B3D4-CC15B1F4035F}" type="pres">
      <dgm:prSet presAssocID="{8F58B861-657E-443B-9287-B75AE2C4E68E}" presName="hierChild4" presStyleCnt="0"/>
      <dgm:spPr/>
    </dgm:pt>
    <dgm:pt modelId="{DBDA5285-A334-4E98-9D32-1CC6DDCA2151}" type="pres">
      <dgm:prSet presAssocID="{7352DA9B-537F-4775-8DFF-C3C029222B27}" presName="Name37" presStyleLbl="parChTrans1D3" presStyleIdx="0" presStyleCnt="5"/>
      <dgm:spPr/>
    </dgm:pt>
    <dgm:pt modelId="{CF00C50E-A2AA-4A22-9894-56388760DBC3}" type="pres">
      <dgm:prSet presAssocID="{3ABAAB3B-EAEA-41D2-9BCA-B3EF0EB41D23}" presName="hierRoot2" presStyleCnt="0">
        <dgm:presLayoutVars>
          <dgm:hierBranch val="init"/>
        </dgm:presLayoutVars>
      </dgm:prSet>
      <dgm:spPr/>
    </dgm:pt>
    <dgm:pt modelId="{2AE22A24-AA0C-48CB-A380-C51D6BA27802}" type="pres">
      <dgm:prSet presAssocID="{3ABAAB3B-EAEA-41D2-9BCA-B3EF0EB41D23}" presName="rootComposite" presStyleCnt="0"/>
      <dgm:spPr/>
    </dgm:pt>
    <dgm:pt modelId="{6406B5A7-2D25-4ACD-A77A-7B1BEA83073B}" type="pres">
      <dgm:prSet presAssocID="{3ABAAB3B-EAEA-41D2-9BCA-B3EF0EB41D23}" presName="rootText" presStyleLbl="node3" presStyleIdx="0" presStyleCnt="5">
        <dgm:presLayoutVars>
          <dgm:chPref val="3"/>
        </dgm:presLayoutVars>
      </dgm:prSet>
      <dgm:spPr/>
    </dgm:pt>
    <dgm:pt modelId="{ADA3D8FD-5B0F-4207-9E77-9E785DE59AFC}" type="pres">
      <dgm:prSet presAssocID="{3ABAAB3B-EAEA-41D2-9BCA-B3EF0EB41D23}" presName="rootConnector" presStyleLbl="node3" presStyleIdx="0" presStyleCnt="5"/>
      <dgm:spPr/>
    </dgm:pt>
    <dgm:pt modelId="{579F5689-0315-4711-8E6D-67445688994C}" type="pres">
      <dgm:prSet presAssocID="{3ABAAB3B-EAEA-41D2-9BCA-B3EF0EB41D23}" presName="hierChild4" presStyleCnt="0"/>
      <dgm:spPr/>
    </dgm:pt>
    <dgm:pt modelId="{0C5EB808-2FEE-42EC-8014-4814FB69BA18}" type="pres">
      <dgm:prSet presAssocID="{3ABAAB3B-EAEA-41D2-9BCA-B3EF0EB41D23}" presName="hierChild5" presStyleCnt="0"/>
      <dgm:spPr/>
    </dgm:pt>
    <dgm:pt modelId="{06DB9E43-7ABF-4FD0-A198-BAFF9E8D713D}" type="pres">
      <dgm:prSet presAssocID="{B5361FE0-4B7A-488D-BC74-C2EC8AEF2221}" presName="Name37" presStyleLbl="parChTrans1D3" presStyleIdx="1" presStyleCnt="5"/>
      <dgm:spPr/>
    </dgm:pt>
    <dgm:pt modelId="{7D657C21-988F-45CB-8F93-4182F86D5F21}" type="pres">
      <dgm:prSet presAssocID="{F532BD2A-0DA9-4AEB-9683-940A43EC3B5A}" presName="hierRoot2" presStyleCnt="0">
        <dgm:presLayoutVars>
          <dgm:hierBranch val="init"/>
        </dgm:presLayoutVars>
      </dgm:prSet>
      <dgm:spPr/>
    </dgm:pt>
    <dgm:pt modelId="{DD842773-CC01-4B12-AAA4-6E1BFDD31B64}" type="pres">
      <dgm:prSet presAssocID="{F532BD2A-0DA9-4AEB-9683-940A43EC3B5A}" presName="rootComposite" presStyleCnt="0"/>
      <dgm:spPr/>
    </dgm:pt>
    <dgm:pt modelId="{D74D66EB-2CDC-4458-960E-8136185FA031}" type="pres">
      <dgm:prSet presAssocID="{F532BD2A-0DA9-4AEB-9683-940A43EC3B5A}" presName="rootText" presStyleLbl="node3" presStyleIdx="1" presStyleCnt="5">
        <dgm:presLayoutVars>
          <dgm:chPref val="3"/>
        </dgm:presLayoutVars>
      </dgm:prSet>
      <dgm:spPr/>
    </dgm:pt>
    <dgm:pt modelId="{EB336CE9-F590-4645-8477-1CE26D9B52FC}" type="pres">
      <dgm:prSet presAssocID="{F532BD2A-0DA9-4AEB-9683-940A43EC3B5A}" presName="rootConnector" presStyleLbl="node3" presStyleIdx="1" presStyleCnt="5"/>
      <dgm:spPr/>
    </dgm:pt>
    <dgm:pt modelId="{01E3229A-EC68-4138-AF80-38B2E11964F1}" type="pres">
      <dgm:prSet presAssocID="{F532BD2A-0DA9-4AEB-9683-940A43EC3B5A}" presName="hierChild4" presStyleCnt="0"/>
      <dgm:spPr/>
    </dgm:pt>
    <dgm:pt modelId="{E562F95E-8121-4166-8511-CAE1F05930A0}" type="pres">
      <dgm:prSet presAssocID="{F532BD2A-0DA9-4AEB-9683-940A43EC3B5A}" presName="hierChild5" presStyleCnt="0"/>
      <dgm:spPr/>
    </dgm:pt>
    <dgm:pt modelId="{EB948663-391B-4D7F-98CC-3695D1EEE419}" type="pres">
      <dgm:prSet presAssocID="{054D0240-909E-4BB3-8B97-5F6D7C4A5417}" presName="Name37" presStyleLbl="parChTrans1D3" presStyleIdx="2" presStyleCnt="5"/>
      <dgm:spPr/>
    </dgm:pt>
    <dgm:pt modelId="{60364C16-7FA7-4174-A397-CF858FCC451C}" type="pres">
      <dgm:prSet presAssocID="{3EC4D4BA-D099-45E2-81A5-B71B0306AE36}" presName="hierRoot2" presStyleCnt="0">
        <dgm:presLayoutVars>
          <dgm:hierBranch val="init"/>
        </dgm:presLayoutVars>
      </dgm:prSet>
      <dgm:spPr/>
    </dgm:pt>
    <dgm:pt modelId="{06884265-056E-4AFC-A9CC-4B4623A2D927}" type="pres">
      <dgm:prSet presAssocID="{3EC4D4BA-D099-45E2-81A5-B71B0306AE36}" presName="rootComposite" presStyleCnt="0"/>
      <dgm:spPr/>
    </dgm:pt>
    <dgm:pt modelId="{89425224-4325-4042-8C01-DCFB3A73665D}" type="pres">
      <dgm:prSet presAssocID="{3EC4D4BA-D099-45E2-81A5-B71B0306AE36}" presName="rootText" presStyleLbl="node3" presStyleIdx="2" presStyleCnt="5" custLinFactNeighborX="-2000" custLinFactNeighborY="351">
        <dgm:presLayoutVars>
          <dgm:chPref val="3"/>
        </dgm:presLayoutVars>
      </dgm:prSet>
      <dgm:spPr/>
    </dgm:pt>
    <dgm:pt modelId="{9DA29366-1355-4399-BC56-3BA0F24E6756}" type="pres">
      <dgm:prSet presAssocID="{3EC4D4BA-D099-45E2-81A5-B71B0306AE36}" presName="rootConnector" presStyleLbl="node3" presStyleIdx="2" presStyleCnt="5"/>
      <dgm:spPr/>
    </dgm:pt>
    <dgm:pt modelId="{A1DBEF5E-9014-4937-BFDC-0ABE9CB24AED}" type="pres">
      <dgm:prSet presAssocID="{3EC4D4BA-D099-45E2-81A5-B71B0306AE36}" presName="hierChild4" presStyleCnt="0"/>
      <dgm:spPr/>
    </dgm:pt>
    <dgm:pt modelId="{1329D6E1-FEF4-4B7F-8D92-24C6882245CF}" type="pres">
      <dgm:prSet presAssocID="{3EC4D4BA-D099-45E2-81A5-B71B0306AE36}" presName="hierChild5" presStyleCnt="0"/>
      <dgm:spPr/>
    </dgm:pt>
    <dgm:pt modelId="{C67B61D0-E6BD-4225-A81F-4F4AC9FD2D8C}" type="pres">
      <dgm:prSet presAssocID="{8F58B861-657E-443B-9287-B75AE2C4E68E}" presName="hierChild5" presStyleCnt="0"/>
      <dgm:spPr/>
    </dgm:pt>
    <dgm:pt modelId="{F7FF717C-D2BB-4A60-8518-B78437501AD6}" type="pres">
      <dgm:prSet presAssocID="{460E42AD-F775-413A-A851-7E05BED34466}" presName="Name37" presStyleLbl="parChTrans1D2" presStyleIdx="1" presStyleCnt="2"/>
      <dgm:spPr/>
    </dgm:pt>
    <dgm:pt modelId="{AF4C13DA-6AC7-4D49-8F05-F7503D3C003D}" type="pres">
      <dgm:prSet presAssocID="{B70A195B-2B9E-4495-9F39-659C272D5909}" presName="hierRoot2" presStyleCnt="0">
        <dgm:presLayoutVars>
          <dgm:hierBranch val="init"/>
        </dgm:presLayoutVars>
      </dgm:prSet>
      <dgm:spPr/>
    </dgm:pt>
    <dgm:pt modelId="{BEAA5534-D2F8-47E1-92D0-404801A45D4F}" type="pres">
      <dgm:prSet presAssocID="{B70A195B-2B9E-4495-9F39-659C272D5909}" presName="rootComposite" presStyleCnt="0"/>
      <dgm:spPr/>
    </dgm:pt>
    <dgm:pt modelId="{3D7BB14C-E172-4C19-AC05-2ED12DCD2DD6}" type="pres">
      <dgm:prSet presAssocID="{B70A195B-2B9E-4495-9F39-659C272D5909}" presName="rootText" presStyleLbl="node2" presStyleIdx="1" presStyleCnt="2">
        <dgm:presLayoutVars>
          <dgm:chPref val="3"/>
        </dgm:presLayoutVars>
      </dgm:prSet>
      <dgm:spPr/>
    </dgm:pt>
    <dgm:pt modelId="{1B51A25A-8E22-4E08-8DCF-DECD086EBCB0}" type="pres">
      <dgm:prSet presAssocID="{B70A195B-2B9E-4495-9F39-659C272D5909}" presName="rootConnector" presStyleLbl="node2" presStyleIdx="1" presStyleCnt="2"/>
      <dgm:spPr/>
    </dgm:pt>
    <dgm:pt modelId="{F8AD3B43-4B4B-49C3-A818-B0A0B1733368}" type="pres">
      <dgm:prSet presAssocID="{B70A195B-2B9E-4495-9F39-659C272D5909}" presName="hierChild4" presStyleCnt="0"/>
      <dgm:spPr/>
    </dgm:pt>
    <dgm:pt modelId="{E3D2EA2D-6BB3-49DE-BEA4-2FAA50AAE48C}" type="pres">
      <dgm:prSet presAssocID="{14CBA8B9-C2EE-4F41-8472-7904B68E6A05}" presName="Name37" presStyleLbl="parChTrans1D3" presStyleIdx="3" presStyleCnt="5"/>
      <dgm:spPr/>
    </dgm:pt>
    <dgm:pt modelId="{DB926015-FEEA-46F5-A450-B5845F115303}" type="pres">
      <dgm:prSet presAssocID="{55AC8F31-3147-44C9-833C-2882DFCD6C42}" presName="hierRoot2" presStyleCnt="0">
        <dgm:presLayoutVars>
          <dgm:hierBranch val="init"/>
        </dgm:presLayoutVars>
      </dgm:prSet>
      <dgm:spPr/>
    </dgm:pt>
    <dgm:pt modelId="{415C52F9-5C06-47D7-8DDA-B22C99DAF894}" type="pres">
      <dgm:prSet presAssocID="{55AC8F31-3147-44C9-833C-2882DFCD6C42}" presName="rootComposite" presStyleCnt="0"/>
      <dgm:spPr/>
    </dgm:pt>
    <dgm:pt modelId="{78BF8B4F-EA80-4059-BD21-2E9E4F3DE3CE}" type="pres">
      <dgm:prSet presAssocID="{55AC8F31-3147-44C9-833C-2882DFCD6C42}" presName="rootText" presStyleLbl="node3" presStyleIdx="3" presStyleCnt="5">
        <dgm:presLayoutVars>
          <dgm:chPref val="3"/>
        </dgm:presLayoutVars>
      </dgm:prSet>
      <dgm:spPr/>
    </dgm:pt>
    <dgm:pt modelId="{C4102473-F2E5-4D90-B62E-B5243D526B49}" type="pres">
      <dgm:prSet presAssocID="{55AC8F31-3147-44C9-833C-2882DFCD6C42}" presName="rootConnector" presStyleLbl="node3" presStyleIdx="3" presStyleCnt="5"/>
      <dgm:spPr/>
    </dgm:pt>
    <dgm:pt modelId="{80112FCF-D611-443A-AFA3-6648C6D67E92}" type="pres">
      <dgm:prSet presAssocID="{55AC8F31-3147-44C9-833C-2882DFCD6C42}" presName="hierChild4" presStyleCnt="0"/>
      <dgm:spPr/>
    </dgm:pt>
    <dgm:pt modelId="{800F5365-F260-4B34-A975-B43241543555}" type="pres">
      <dgm:prSet presAssocID="{55AC8F31-3147-44C9-833C-2882DFCD6C42}" presName="hierChild5" presStyleCnt="0"/>
      <dgm:spPr/>
    </dgm:pt>
    <dgm:pt modelId="{0E0A0B28-83A3-4E4F-AD96-18919CA1C219}" type="pres">
      <dgm:prSet presAssocID="{EAE900C9-DD9B-425F-B0C1-06720A7D8834}" presName="Name37" presStyleLbl="parChTrans1D3" presStyleIdx="4" presStyleCnt="5"/>
      <dgm:spPr/>
    </dgm:pt>
    <dgm:pt modelId="{5E62AC96-9902-4047-8C5F-B328716797F6}" type="pres">
      <dgm:prSet presAssocID="{DF537450-FC73-42F4-AA77-1BFBD59C0A65}" presName="hierRoot2" presStyleCnt="0">
        <dgm:presLayoutVars>
          <dgm:hierBranch val="init"/>
        </dgm:presLayoutVars>
      </dgm:prSet>
      <dgm:spPr/>
    </dgm:pt>
    <dgm:pt modelId="{3A2BD8A8-B3F9-41BC-B5F0-70C37203781B}" type="pres">
      <dgm:prSet presAssocID="{DF537450-FC73-42F4-AA77-1BFBD59C0A65}" presName="rootComposite" presStyleCnt="0"/>
      <dgm:spPr/>
    </dgm:pt>
    <dgm:pt modelId="{FA33DB25-8BBE-4318-8F05-7B4588E77642}" type="pres">
      <dgm:prSet presAssocID="{DF537450-FC73-42F4-AA77-1BFBD59C0A65}" presName="rootText" presStyleLbl="node3" presStyleIdx="4" presStyleCnt="5">
        <dgm:presLayoutVars>
          <dgm:chPref val="3"/>
        </dgm:presLayoutVars>
      </dgm:prSet>
      <dgm:spPr/>
    </dgm:pt>
    <dgm:pt modelId="{AA3EB608-5006-49C3-9B13-59B61094BFEB}" type="pres">
      <dgm:prSet presAssocID="{DF537450-FC73-42F4-AA77-1BFBD59C0A65}" presName="rootConnector" presStyleLbl="node3" presStyleIdx="4" presStyleCnt="5"/>
      <dgm:spPr/>
    </dgm:pt>
    <dgm:pt modelId="{3255950A-203B-47BD-A301-85422A1C831B}" type="pres">
      <dgm:prSet presAssocID="{DF537450-FC73-42F4-AA77-1BFBD59C0A65}" presName="hierChild4" presStyleCnt="0"/>
      <dgm:spPr/>
    </dgm:pt>
    <dgm:pt modelId="{3F4CA098-7932-4CBD-B2B6-9806C74E00C6}" type="pres">
      <dgm:prSet presAssocID="{DF537450-FC73-42F4-AA77-1BFBD59C0A65}" presName="hierChild5" presStyleCnt="0"/>
      <dgm:spPr/>
    </dgm:pt>
    <dgm:pt modelId="{518BD07C-9FF6-4BD8-96E1-6CA7F3AC1A49}" type="pres">
      <dgm:prSet presAssocID="{B70A195B-2B9E-4495-9F39-659C272D5909}" presName="hierChild5" presStyleCnt="0"/>
      <dgm:spPr/>
    </dgm:pt>
    <dgm:pt modelId="{3507B569-E131-4852-8E87-53A18743FB7B}" type="pres">
      <dgm:prSet presAssocID="{7B636443-CDC2-4230-A687-737E50DD28E9}" presName="hierChild3" presStyleCnt="0"/>
      <dgm:spPr/>
    </dgm:pt>
  </dgm:ptLst>
  <dgm:cxnLst>
    <dgm:cxn modelId="{14DC1F04-64F1-4BF8-A2BD-E2B811848271}" type="presOf" srcId="{0DC26951-5A9F-42E5-B2C0-19F807203CD4}" destId="{DD7F78B4-B04C-4515-BEC7-113753F47469}" srcOrd="0" destOrd="0" presId="urn:microsoft.com/office/officeart/2005/8/layout/orgChart1"/>
    <dgm:cxn modelId="{9078D404-DD7F-48B1-AEB5-2C2F8195BC58}" type="presOf" srcId="{7B636443-CDC2-4230-A687-737E50DD28E9}" destId="{AF8666CD-960B-43AD-B457-0073CA22AE49}" srcOrd="0" destOrd="0" presId="urn:microsoft.com/office/officeart/2005/8/layout/orgChart1"/>
    <dgm:cxn modelId="{9DE6D71F-E075-464A-AE06-0A9A221750CA}" type="presOf" srcId="{DF537450-FC73-42F4-AA77-1BFBD59C0A65}" destId="{FA33DB25-8BBE-4318-8F05-7B4588E77642}" srcOrd="0" destOrd="0" presId="urn:microsoft.com/office/officeart/2005/8/layout/orgChart1"/>
    <dgm:cxn modelId="{5DF7712B-9C6A-467D-94C9-A56BC1B610D2}" type="presOf" srcId="{3ABAAB3B-EAEA-41D2-9BCA-B3EF0EB41D23}" destId="{6406B5A7-2D25-4ACD-A77A-7B1BEA83073B}" srcOrd="0" destOrd="0" presId="urn:microsoft.com/office/officeart/2005/8/layout/orgChart1"/>
    <dgm:cxn modelId="{98D70033-C460-4697-BBDC-428E8A7E51AD}" srcId="{8F58B861-657E-443B-9287-B75AE2C4E68E}" destId="{F532BD2A-0DA9-4AEB-9683-940A43EC3B5A}" srcOrd="1" destOrd="0" parTransId="{B5361FE0-4B7A-488D-BC74-C2EC8AEF2221}" sibTransId="{DA3E0263-B33A-4751-9FB3-30179CFB6A4D}"/>
    <dgm:cxn modelId="{A04E7337-B6EB-4413-8AEE-D08D96FCF342}" type="presOf" srcId="{B5361FE0-4B7A-488D-BC74-C2EC8AEF2221}" destId="{06DB9E43-7ABF-4FD0-A198-BAFF9E8D713D}" srcOrd="0" destOrd="0" presId="urn:microsoft.com/office/officeart/2005/8/layout/orgChart1"/>
    <dgm:cxn modelId="{1C787737-798B-4CE5-B42A-DD066F368852}" type="presOf" srcId="{F532BD2A-0DA9-4AEB-9683-940A43EC3B5A}" destId="{D74D66EB-2CDC-4458-960E-8136185FA031}" srcOrd="0" destOrd="0" presId="urn:microsoft.com/office/officeart/2005/8/layout/orgChart1"/>
    <dgm:cxn modelId="{ACA1AA3B-10E0-4FEA-A090-0315BBBEA6CF}" type="presOf" srcId="{3EC4D4BA-D099-45E2-81A5-B71B0306AE36}" destId="{9DA29366-1355-4399-BC56-3BA0F24E6756}" srcOrd="1" destOrd="0" presId="urn:microsoft.com/office/officeart/2005/8/layout/orgChart1"/>
    <dgm:cxn modelId="{A3A8AE5B-084B-4D78-8B1F-327DCAC7536C}" type="presOf" srcId="{460E42AD-F775-413A-A851-7E05BED34466}" destId="{F7FF717C-D2BB-4A60-8518-B78437501AD6}" srcOrd="0" destOrd="0" presId="urn:microsoft.com/office/officeart/2005/8/layout/orgChart1"/>
    <dgm:cxn modelId="{F8A2CF5D-309F-4946-B0A2-352B9CA3E709}" srcId="{B70A195B-2B9E-4495-9F39-659C272D5909}" destId="{55AC8F31-3147-44C9-833C-2882DFCD6C42}" srcOrd="0" destOrd="0" parTransId="{14CBA8B9-C2EE-4F41-8472-7904B68E6A05}" sibTransId="{EDF06F05-B716-4F9A-AB9F-A090F191DB78}"/>
    <dgm:cxn modelId="{3FFCAD42-8672-4F1A-815D-2E024A4A4C96}" srcId="{8F58B861-657E-443B-9287-B75AE2C4E68E}" destId="{3ABAAB3B-EAEA-41D2-9BCA-B3EF0EB41D23}" srcOrd="0" destOrd="0" parTransId="{7352DA9B-537F-4775-8DFF-C3C029222B27}" sibTransId="{5E7B46E6-D8A2-451F-A4BD-5E7E9DB23B91}"/>
    <dgm:cxn modelId="{8607C948-F582-49EF-BA7B-E32E0607468A}" type="presOf" srcId="{55AC8F31-3147-44C9-833C-2882DFCD6C42}" destId="{78BF8B4F-EA80-4059-BD21-2E9E4F3DE3CE}" srcOrd="0" destOrd="0" presId="urn:microsoft.com/office/officeart/2005/8/layout/orgChart1"/>
    <dgm:cxn modelId="{F1A9BF69-E50C-446F-B8B0-073B7549ED2F}" type="presOf" srcId="{7B636443-CDC2-4230-A687-737E50DD28E9}" destId="{A1421C75-26A3-4928-A6DB-117A87D23B78}" srcOrd="1" destOrd="0" presId="urn:microsoft.com/office/officeart/2005/8/layout/orgChart1"/>
    <dgm:cxn modelId="{61FD2A6D-D898-43F2-BAF9-F1FE3B8D0A3A}" type="presOf" srcId="{3EC4D4BA-D099-45E2-81A5-B71B0306AE36}" destId="{89425224-4325-4042-8C01-DCFB3A73665D}" srcOrd="0" destOrd="0" presId="urn:microsoft.com/office/officeart/2005/8/layout/orgChart1"/>
    <dgm:cxn modelId="{7BEFEF51-DFCF-47FC-9002-A1408D41EB97}" type="presOf" srcId="{8F58B861-657E-443B-9287-B75AE2C4E68E}" destId="{03E705F8-EFE0-4468-8DD9-8618088D5915}" srcOrd="0" destOrd="0" presId="urn:microsoft.com/office/officeart/2005/8/layout/orgChart1"/>
    <dgm:cxn modelId="{DD189D72-0A5F-44B6-8770-A1DD690B7DEA}" type="presOf" srcId="{EAE900C9-DD9B-425F-B0C1-06720A7D8834}" destId="{0E0A0B28-83A3-4E4F-AD96-18919CA1C219}" srcOrd="0" destOrd="0" presId="urn:microsoft.com/office/officeart/2005/8/layout/orgChart1"/>
    <dgm:cxn modelId="{F16DB775-B618-499E-AD63-C3693F37ED5D}" type="presOf" srcId="{55AC8F31-3147-44C9-833C-2882DFCD6C42}" destId="{C4102473-F2E5-4D90-B62E-B5243D526B49}" srcOrd="1" destOrd="0" presId="urn:microsoft.com/office/officeart/2005/8/layout/orgChart1"/>
    <dgm:cxn modelId="{B861EE58-AA9B-4069-A8B7-91EDDFABAED6}" type="presOf" srcId="{3ABAAB3B-EAEA-41D2-9BCA-B3EF0EB41D23}" destId="{ADA3D8FD-5B0F-4207-9E77-9E785DE59AFC}" srcOrd="1" destOrd="0" presId="urn:microsoft.com/office/officeart/2005/8/layout/orgChart1"/>
    <dgm:cxn modelId="{1E10807F-4688-4055-9517-33D90B097C82}" srcId="{7B636443-CDC2-4230-A687-737E50DD28E9}" destId="{8F58B861-657E-443B-9287-B75AE2C4E68E}" srcOrd="0" destOrd="0" parTransId="{0DC26951-5A9F-42E5-B2C0-19F807203CD4}" sibTransId="{0AEBAC56-0A7C-4229-9C12-7CE035EB87ED}"/>
    <dgm:cxn modelId="{94DE8580-70EF-453B-A0A0-151522BE3E67}" type="presOf" srcId="{14CBA8B9-C2EE-4F41-8472-7904B68E6A05}" destId="{E3D2EA2D-6BB3-49DE-BEA4-2FAA50AAE48C}" srcOrd="0" destOrd="0" presId="urn:microsoft.com/office/officeart/2005/8/layout/orgChart1"/>
    <dgm:cxn modelId="{A025A889-7E21-4B75-94DA-4CD1FFABFC81}" type="presOf" srcId="{69D8AF8D-A6EA-4D97-BABD-EBF82B8B7F9C}" destId="{750DA041-6ACB-4CC3-BD7A-FBCE16250764}" srcOrd="0" destOrd="0" presId="urn:microsoft.com/office/officeart/2005/8/layout/orgChart1"/>
    <dgm:cxn modelId="{5FD1B48A-27C0-4C20-8404-F2FDD5373DC2}" type="presOf" srcId="{F532BD2A-0DA9-4AEB-9683-940A43EC3B5A}" destId="{EB336CE9-F590-4645-8477-1CE26D9B52FC}" srcOrd="1" destOrd="0" presId="urn:microsoft.com/office/officeart/2005/8/layout/orgChart1"/>
    <dgm:cxn modelId="{6266C88B-D2B1-4026-8FC3-A40C63682012}" type="presOf" srcId="{DF537450-FC73-42F4-AA77-1BFBD59C0A65}" destId="{AA3EB608-5006-49C3-9B13-59B61094BFEB}" srcOrd="1" destOrd="0" presId="urn:microsoft.com/office/officeart/2005/8/layout/orgChart1"/>
    <dgm:cxn modelId="{2A0CA68E-399E-450E-901D-8D332046A7BB}" type="presOf" srcId="{B70A195B-2B9E-4495-9F39-659C272D5909}" destId="{3D7BB14C-E172-4C19-AC05-2ED12DCD2DD6}" srcOrd="0" destOrd="0" presId="urn:microsoft.com/office/officeart/2005/8/layout/orgChart1"/>
    <dgm:cxn modelId="{A32D3191-1457-4EEE-825E-7BE9EB35F517}" type="presOf" srcId="{8F58B861-657E-443B-9287-B75AE2C4E68E}" destId="{4170C178-E398-4094-9FF3-8CBAB7DF6079}" srcOrd="1" destOrd="0" presId="urn:microsoft.com/office/officeart/2005/8/layout/orgChart1"/>
    <dgm:cxn modelId="{B4A1A1A5-0614-4AAA-B873-31868D64EBCE}" type="presOf" srcId="{7352DA9B-537F-4775-8DFF-C3C029222B27}" destId="{DBDA5285-A334-4E98-9D32-1CC6DDCA2151}" srcOrd="0" destOrd="0" presId="urn:microsoft.com/office/officeart/2005/8/layout/orgChart1"/>
    <dgm:cxn modelId="{3AC0ECB8-0425-46A7-837E-6C4450AD7B59}" srcId="{8F58B861-657E-443B-9287-B75AE2C4E68E}" destId="{3EC4D4BA-D099-45E2-81A5-B71B0306AE36}" srcOrd="2" destOrd="0" parTransId="{054D0240-909E-4BB3-8B97-5F6D7C4A5417}" sibTransId="{14B9F773-623C-45C0-8285-BE8A887338C3}"/>
    <dgm:cxn modelId="{80CCF9C1-7BF9-400B-BBB8-6800FAF6A5A0}" srcId="{69D8AF8D-A6EA-4D97-BABD-EBF82B8B7F9C}" destId="{7B636443-CDC2-4230-A687-737E50DD28E9}" srcOrd="0" destOrd="0" parTransId="{32588733-E5F0-4D2A-A344-AA5629EE7B92}" sibTransId="{316B1F44-CE57-4079-B123-C6E586271377}"/>
    <dgm:cxn modelId="{DB3CFDCE-2225-427E-96CF-6099DEC4FDC3}" srcId="{7B636443-CDC2-4230-A687-737E50DD28E9}" destId="{B70A195B-2B9E-4495-9F39-659C272D5909}" srcOrd="1" destOrd="0" parTransId="{460E42AD-F775-413A-A851-7E05BED34466}" sibTransId="{AC78258A-C557-4C2F-BC8C-AFCE8A3E93E6}"/>
    <dgm:cxn modelId="{C54C9BEE-3C08-401E-8E3B-721DF61DA22F}" type="presOf" srcId="{B70A195B-2B9E-4495-9F39-659C272D5909}" destId="{1B51A25A-8E22-4E08-8DCF-DECD086EBCB0}" srcOrd="1" destOrd="0" presId="urn:microsoft.com/office/officeart/2005/8/layout/orgChart1"/>
    <dgm:cxn modelId="{70312AF7-35DC-48BB-BE93-2100ED2F6FA5}" type="presOf" srcId="{054D0240-909E-4BB3-8B97-5F6D7C4A5417}" destId="{EB948663-391B-4D7F-98CC-3695D1EEE419}" srcOrd="0" destOrd="0" presId="urn:microsoft.com/office/officeart/2005/8/layout/orgChart1"/>
    <dgm:cxn modelId="{D20788F9-D77B-4521-A30C-1E900D5804AD}" srcId="{B70A195B-2B9E-4495-9F39-659C272D5909}" destId="{DF537450-FC73-42F4-AA77-1BFBD59C0A65}" srcOrd="1" destOrd="0" parTransId="{EAE900C9-DD9B-425F-B0C1-06720A7D8834}" sibTransId="{0A1C0F05-24C5-48E8-9808-F50DE56729EE}"/>
    <dgm:cxn modelId="{0BCC3EF6-F5D0-4F48-B389-1D2C89CC23E1}" type="presParOf" srcId="{750DA041-6ACB-4CC3-BD7A-FBCE16250764}" destId="{458B8B73-0E29-4A9A-96CE-2EF795C36EE8}" srcOrd="0" destOrd="0" presId="urn:microsoft.com/office/officeart/2005/8/layout/orgChart1"/>
    <dgm:cxn modelId="{7C68BE91-706E-4D06-AFDD-ADCD7BD737FE}" type="presParOf" srcId="{458B8B73-0E29-4A9A-96CE-2EF795C36EE8}" destId="{A5B1850C-4D82-4141-810C-65764DA75B50}" srcOrd="0" destOrd="0" presId="urn:microsoft.com/office/officeart/2005/8/layout/orgChart1"/>
    <dgm:cxn modelId="{89A4EC2F-EC60-4A5F-BBB1-2F130DFB7C32}" type="presParOf" srcId="{A5B1850C-4D82-4141-810C-65764DA75B50}" destId="{AF8666CD-960B-43AD-B457-0073CA22AE49}" srcOrd="0" destOrd="0" presId="urn:microsoft.com/office/officeart/2005/8/layout/orgChart1"/>
    <dgm:cxn modelId="{64068AAD-5C17-41DA-8D40-B0702B19A94C}" type="presParOf" srcId="{A5B1850C-4D82-4141-810C-65764DA75B50}" destId="{A1421C75-26A3-4928-A6DB-117A87D23B78}" srcOrd="1" destOrd="0" presId="urn:microsoft.com/office/officeart/2005/8/layout/orgChart1"/>
    <dgm:cxn modelId="{03822A43-3083-4E7A-BF3B-1A8739615FB4}" type="presParOf" srcId="{458B8B73-0E29-4A9A-96CE-2EF795C36EE8}" destId="{C5C797AA-53EE-4199-9102-FC194CE7EF94}" srcOrd="1" destOrd="0" presId="urn:microsoft.com/office/officeart/2005/8/layout/orgChart1"/>
    <dgm:cxn modelId="{DF9CDBCD-00FE-4588-B049-0C1B92686A3B}" type="presParOf" srcId="{C5C797AA-53EE-4199-9102-FC194CE7EF94}" destId="{DD7F78B4-B04C-4515-BEC7-113753F47469}" srcOrd="0" destOrd="0" presId="urn:microsoft.com/office/officeart/2005/8/layout/orgChart1"/>
    <dgm:cxn modelId="{14C45B7F-BD3D-4FC3-901B-4732689E12D0}" type="presParOf" srcId="{C5C797AA-53EE-4199-9102-FC194CE7EF94}" destId="{F9D56FBF-DE93-4334-9986-9A300B7C8915}" srcOrd="1" destOrd="0" presId="urn:microsoft.com/office/officeart/2005/8/layout/orgChart1"/>
    <dgm:cxn modelId="{B960C27A-C51D-4108-92DE-722746506087}" type="presParOf" srcId="{F9D56FBF-DE93-4334-9986-9A300B7C8915}" destId="{F7762FC5-B802-4E8F-B3C4-E043C5E21A91}" srcOrd="0" destOrd="0" presId="urn:microsoft.com/office/officeart/2005/8/layout/orgChart1"/>
    <dgm:cxn modelId="{C50BC228-60AB-4841-8263-DC1919A2B8C8}" type="presParOf" srcId="{F7762FC5-B802-4E8F-B3C4-E043C5E21A91}" destId="{03E705F8-EFE0-4468-8DD9-8618088D5915}" srcOrd="0" destOrd="0" presId="urn:microsoft.com/office/officeart/2005/8/layout/orgChart1"/>
    <dgm:cxn modelId="{F5B8CC56-7325-44CC-B958-DAA54EFBB786}" type="presParOf" srcId="{F7762FC5-B802-4E8F-B3C4-E043C5E21A91}" destId="{4170C178-E398-4094-9FF3-8CBAB7DF6079}" srcOrd="1" destOrd="0" presId="urn:microsoft.com/office/officeart/2005/8/layout/orgChart1"/>
    <dgm:cxn modelId="{E619D879-63A9-4EAE-9A6D-CA673C6A8C0B}" type="presParOf" srcId="{F9D56FBF-DE93-4334-9986-9A300B7C8915}" destId="{15AFE2F9-BCF9-45AB-B3D4-CC15B1F4035F}" srcOrd="1" destOrd="0" presId="urn:microsoft.com/office/officeart/2005/8/layout/orgChart1"/>
    <dgm:cxn modelId="{F7B628F3-852B-431C-8F44-A7CB40E184DB}" type="presParOf" srcId="{15AFE2F9-BCF9-45AB-B3D4-CC15B1F4035F}" destId="{DBDA5285-A334-4E98-9D32-1CC6DDCA2151}" srcOrd="0" destOrd="0" presId="urn:microsoft.com/office/officeart/2005/8/layout/orgChart1"/>
    <dgm:cxn modelId="{5CBDD416-1241-4777-B8B9-3329303C6BBC}" type="presParOf" srcId="{15AFE2F9-BCF9-45AB-B3D4-CC15B1F4035F}" destId="{CF00C50E-A2AA-4A22-9894-56388760DBC3}" srcOrd="1" destOrd="0" presId="urn:microsoft.com/office/officeart/2005/8/layout/orgChart1"/>
    <dgm:cxn modelId="{1F50DC68-E6B1-42B4-B0D4-6C46C96B1FD3}" type="presParOf" srcId="{CF00C50E-A2AA-4A22-9894-56388760DBC3}" destId="{2AE22A24-AA0C-48CB-A380-C51D6BA27802}" srcOrd="0" destOrd="0" presId="urn:microsoft.com/office/officeart/2005/8/layout/orgChart1"/>
    <dgm:cxn modelId="{25228A9F-37D0-42CB-AE33-2F6F49CCCC06}" type="presParOf" srcId="{2AE22A24-AA0C-48CB-A380-C51D6BA27802}" destId="{6406B5A7-2D25-4ACD-A77A-7B1BEA83073B}" srcOrd="0" destOrd="0" presId="urn:microsoft.com/office/officeart/2005/8/layout/orgChart1"/>
    <dgm:cxn modelId="{8A9FCBA2-34D9-4EE2-93E0-7E32118C4053}" type="presParOf" srcId="{2AE22A24-AA0C-48CB-A380-C51D6BA27802}" destId="{ADA3D8FD-5B0F-4207-9E77-9E785DE59AFC}" srcOrd="1" destOrd="0" presId="urn:microsoft.com/office/officeart/2005/8/layout/orgChart1"/>
    <dgm:cxn modelId="{D3D61D4D-6D13-4EDA-9306-A7603868E257}" type="presParOf" srcId="{CF00C50E-A2AA-4A22-9894-56388760DBC3}" destId="{579F5689-0315-4711-8E6D-67445688994C}" srcOrd="1" destOrd="0" presId="urn:microsoft.com/office/officeart/2005/8/layout/orgChart1"/>
    <dgm:cxn modelId="{C4E6ECC2-D25D-4114-BFE8-0049EDF9DDF4}" type="presParOf" srcId="{CF00C50E-A2AA-4A22-9894-56388760DBC3}" destId="{0C5EB808-2FEE-42EC-8014-4814FB69BA18}" srcOrd="2" destOrd="0" presId="urn:microsoft.com/office/officeart/2005/8/layout/orgChart1"/>
    <dgm:cxn modelId="{B13892D6-CC77-4C34-B57B-4963F66A068C}" type="presParOf" srcId="{15AFE2F9-BCF9-45AB-B3D4-CC15B1F4035F}" destId="{06DB9E43-7ABF-4FD0-A198-BAFF9E8D713D}" srcOrd="2" destOrd="0" presId="urn:microsoft.com/office/officeart/2005/8/layout/orgChart1"/>
    <dgm:cxn modelId="{BD761A27-CCF5-4AE6-A44E-7D30A0EEED2C}" type="presParOf" srcId="{15AFE2F9-BCF9-45AB-B3D4-CC15B1F4035F}" destId="{7D657C21-988F-45CB-8F93-4182F86D5F21}" srcOrd="3" destOrd="0" presId="urn:microsoft.com/office/officeart/2005/8/layout/orgChart1"/>
    <dgm:cxn modelId="{59F6A6EA-40C4-4687-BA29-E0493823D603}" type="presParOf" srcId="{7D657C21-988F-45CB-8F93-4182F86D5F21}" destId="{DD842773-CC01-4B12-AAA4-6E1BFDD31B64}" srcOrd="0" destOrd="0" presId="urn:microsoft.com/office/officeart/2005/8/layout/orgChart1"/>
    <dgm:cxn modelId="{8E25637C-09AB-4F4D-83FE-82A154EFE055}" type="presParOf" srcId="{DD842773-CC01-4B12-AAA4-6E1BFDD31B64}" destId="{D74D66EB-2CDC-4458-960E-8136185FA031}" srcOrd="0" destOrd="0" presId="urn:microsoft.com/office/officeart/2005/8/layout/orgChart1"/>
    <dgm:cxn modelId="{AA0FD5EA-CC5F-4559-BD43-0FF350077223}" type="presParOf" srcId="{DD842773-CC01-4B12-AAA4-6E1BFDD31B64}" destId="{EB336CE9-F590-4645-8477-1CE26D9B52FC}" srcOrd="1" destOrd="0" presId="urn:microsoft.com/office/officeart/2005/8/layout/orgChart1"/>
    <dgm:cxn modelId="{882F3183-8B07-4253-B4AA-E3B5005F54ED}" type="presParOf" srcId="{7D657C21-988F-45CB-8F93-4182F86D5F21}" destId="{01E3229A-EC68-4138-AF80-38B2E11964F1}" srcOrd="1" destOrd="0" presId="urn:microsoft.com/office/officeart/2005/8/layout/orgChart1"/>
    <dgm:cxn modelId="{5407D0A7-34E3-4E86-B5A8-01F5CA982B92}" type="presParOf" srcId="{7D657C21-988F-45CB-8F93-4182F86D5F21}" destId="{E562F95E-8121-4166-8511-CAE1F05930A0}" srcOrd="2" destOrd="0" presId="urn:microsoft.com/office/officeart/2005/8/layout/orgChart1"/>
    <dgm:cxn modelId="{01481DF2-28A6-4EDB-9743-9AF3622960C7}" type="presParOf" srcId="{15AFE2F9-BCF9-45AB-B3D4-CC15B1F4035F}" destId="{EB948663-391B-4D7F-98CC-3695D1EEE419}" srcOrd="4" destOrd="0" presId="urn:microsoft.com/office/officeart/2005/8/layout/orgChart1"/>
    <dgm:cxn modelId="{0CE09CBA-3516-4DFC-A776-E9049D1EFCBE}" type="presParOf" srcId="{15AFE2F9-BCF9-45AB-B3D4-CC15B1F4035F}" destId="{60364C16-7FA7-4174-A397-CF858FCC451C}" srcOrd="5" destOrd="0" presId="urn:microsoft.com/office/officeart/2005/8/layout/orgChart1"/>
    <dgm:cxn modelId="{59821D6C-953B-4982-B6E1-3B86F1CE7547}" type="presParOf" srcId="{60364C16-7FA7-4174-A397-CF858FCC451C}" destId="{06884265-056E-4AFC-A9CC-4B4623A2D927}" srcOrd="0" destOrd="0" presId="urn:microsoft.com/office/officeart/2005/8/layout/orgChart1"/>
    <dgm:cxn modelId="{BC588E81-BD49-4B79-84DB-5BFC6E45AB41}" type="presParOf" srcId="{06884265-056E-4AFC-A9CC-4B4623A2D927}" destId="{89425224-4325-4042-8C01-DCFB3A73665D}" srcOrd="0" destOrd="0" presId="urn:microsoft.com/office/officeart/2005/8/layout/orgChart1"/>
    <dgm:cxn modelId="{13C94FD3-E526-4EE5-9E66-E0705656A211}" type="presParOf" srcId="{06884265-056E-4AFC-A9CC-4B4623A2D927}" destId="{9DA29366-1355-4399-BC56-3BA0F24E6756}" srcOrd="1" destOrd="0" presId="urn:microsoft.com/office/officeart/2005/8/layout/orgChart1"/>
    <dgm:cxn modelId="{FB18F814-9DE0-4B8F-AEE5-5665739A839E}" type="presParOf" srcId="{60364C16-7FA7-4174-A397-CF858FCC451C}" destId="{A1DBEF5E-9014-4937-BFDC-0ABE9CB24AED}" srcOrd="1" destOrd="0" presId="urn:microsoft.com/office/officeart/2005/8/layout/orgChart1"/>
    <dgm:cxn modelId="{5324DCF3-E572-40DF-8118-BADA1DDEB96D}" type="presParOf" srcId="{60364C16-7FA7-4174-A397-CF858FCC451C}" destId="{1329D6E1-FEF4-4B7F-8D92-24C6882245CF}" srcOrd="2" destOrd="0" presId="urn:microsoft.com/office/officeart/2005/8/layout/orgChart1"/>
    <dgm:cxn modelId="{534AB339-58E8-4FD8-9589-525830B2F77B}" type="presParOf" srcId="{F9D56FBF-DE93-4334-9986-9A300B7C8915}" destId="{C67B61D0-E6BD-4225-A81F-4F4AC9FD2D8C}" srcOrd="2" destOrd="0" presId="urn:microsoft.com/office/officeart/2005/8/layout/orgChart1"/>
    <dgm:cxn modelId="{31BCFCB9-5954-440E-B618-B37C6F59151E}" type="presParOf" srcId="{C5C797AA-53EE-4199-9102-FC194CE7EF94}" destId="{F7FF717C-D2BB-4A60-8518-B78437501AD6}" srcOrd="2" destOrd="0" presId="urn:microsoft.com/office/officeart/2005/8/layout/orgChart1"/>
    <dgm:cxn modelId="{95DCD2A1-A14B-4378-8DEB-C5068527AA7C}" type="presParOf" srcId="{C5C797AA-53EE-4199-9102-FC194CE7EF94}" destId="{AF4C13DA-6AC7-4D49-8F05-F7503D3C003D}" srcOrd="3" destOrd="0" presId="urn:microsoft.com/office/officeart/2005/8/layout/orgChart1"/>
    <dgm:cxn modelId="{56DAC4E3-86EE-4EB5-8FFF-5FD6B695210A}" type="presParOf" srcId="{AF4C13DA-6AC7-4D49-8F05-F7503D3C003D}" destId="{BEAA5534-D2F8-47E1-92D0-404801A45D4F}" srcOrd="0" destOrd="0" presId="urn:microsoft.com/office/officeart/2005/8/layout/orgChart1"/>
    <dgm:cxn modelId="{51AB241E-242A-4F6E-9A36-7D7C2388D375}" type="presParOf" srcId="{BEAA5534-D2F8-47E1-92D0-404801A45D4F}" destId="{3D7BB14C-E172-4C19-AC05-2ED12DCD2DD6}" srcOrd="0" destOrd="0" presId="urn:microsoft.com/office/officeart/2005/8/layout/orgChart1"/>
    <dgm:cxn modelId="{9E60390C-0796-48E8-B1F4-A8F356144C9A}" type="presParOf" srcId="{BEAA5534-D2F8-47E1-92D0-404801A45D4F}" destId="{1B51A25A-8E22-4E08-8DCF-DECD086EBCB0}" srcOrd="1" destOrd="0" presId="urn:microsoft.com/office/officeart/2005/8/layout/orgChart1"/>
    <dgm:cxn modelId="{B9BC22BF-B0B2-42B4-AD56-6F57DD3DE6DA}" type="presParOf" srcId="{AF4C13DA-6AC7-4D49-8F05-F7503D3C003D}" destId="{F8AD3B43-4B4B-49C3-A818-B0A0B1733368}" srcOrd="1" destOrd="0" presId="urn:microsoft.com/office/officeart/2005/8/layout/orgChart1"/>
    <dgm:cxn modelId="{1E0B9559-6829-4A6B-AC4D-54102C188D78}" type="presParOf" srcId="{F8AD3B43-4B4B-49C3-A818-B0A0B1733368}" destId="{E3D2EA2D-6BB3-49DE-BEA4-2FAA50AAE48C}" srcOrd="0" destOrd="0" presId="urn:microsoft.com/office/officeart/2005/8/layout/orgChart1"/>
    <dgm:cxn modelId="{1FFF0489-4988-41B0-940A-C13E04D3112A}" type="presParOf" srcId="{F8AD3B43-4B4B-49C3-A818-B0A0B1733368}" destId="{DB926015-FEEA-46F5-A450-B5845F115303}" srcOrd="1" destOrd="0" presId="urn:microsoft.com/office/officeart/2005/8/layout/orgChart1"/>
    <dgm:cxn modelId="{472A7940-13C1-4B9F-8A5A-29F884DF95C0}" type="presParOf" srcId="{DB926015-FEEA-46F5-A450-B5845F115303}" destId="{415C52F9-5C06-47D7-8DDA-B22C99DAF894}" srcOrd="0" destOrd="0" presId="urn:microsoft.com/office/officeart/2005/8/layout/orgChart1"/>
    <dgm:cxn modelId="{CC833D86-EBE8-40BA-A49B-3C8D9715E498}" type="presParOf" srcId="{415C52F9-5C06-47D7-8DDA-B22C99DAF894}" destId="{78BF8B4F-EA80-4059-BD21-2E9E4F3DE3CE}" srcOrd="0" destOrd="0" presId="urn:microsoft.com/office/officeart/2005/8/layout/orgChart1"/>
    <dgm:cxn modelId="{7F3D7AB4-8615-43BE-9DE5-E8222F9E3AA9}" type="presParOf" srcId="{415C52F9-5C06-47D7-8DDA-B22C99DAF894}" destId="{C4102473-F2E5-4D90-B62E-B5243D526B49}" srcOrd="1" destOrd="0" presId="urn:microsoft.com/office/officeart/2005/8/layout/orgChart1"/>
    <dgm:cxn modelId="{4E401577-EB9A-4941-9E8C-C3D236BC3193}" type="presParOf" srcId="{DB926015-FEEA-46F5-A450-B5845F115303}" destId="{80112FCF-D611-443A-AFA3-6648C6D67E92}" srcOrd="1" destOrd="0" presId="urn:microsoft.com/office/officeart/2005/8/layout/orgChart1"/>
    <dgm:cxn modelId="{6CB2A75B-BFF4-47E6-B0C6-1556952B48A7}" type="presParOf" srcId="{DB926015-FEEA-46F5-A450-B5845F115303}" destId="{800F5365-F260-4B34-A975-B43241543555}" srcOrd="2" destOrd="0" presId="urn:microsoft.com/office/officeart/2005/8/layout/orgChart1"/>
    <dgm:cxn modelId="{84144222-BF4D-4B49-87ED-EFC7E6D36C3D}" type="presParOf" srcId="{F8AD3B43-4B4B-49C3-A818-B0A0B1733368}" destId="{0E0A0B28-83A3-4E4F-AD96-18919CA1C219}" srcOrd="2" destOrd="0" presId="urn:microsoft.com/office/officeart/2005/8/layout/orgChart1"/>
    <dgm:cxn modelId="{2A353125-200B-4F65-8073-2F96419F6B36}" type="presParOf" srcId="{F8AD3B43-4B4B-49C3-A818-B0A0B1733368}" destId="{5E62AC96-9902-4047-8C5F-B328716797F6}" srcOrd="3" destOrd="0" presId="urn:microsoft.com/office/officeart/2005/8/layout/orgChart1"/>
    <dgm:cxn modelId="{40D6D5B7-773B-4473-B4F7-9DE6496F0AFB}" type="presParOf" srcId="{5E62AC96-9902-4047-8C5F-B328716797F6}" destId="{3A2BD8A8-B3F9-41BC-B5F0-70C37203781B}" srcOrd="0" destOrd="0" presId="urn:microsoft.com/office/officeart/2005/8/layout/orgChart1"/>
    <dgm:cxn modelId="{5A6D587C-D2AA-492D-BA61-6B02E37DD3B6}" type="presParOf" srcId="{3A2BD8A8-B3F9-41BC-B5F0-70C37203781B}" destId="{FA33DB25-8BBE-4318-8F05-7B4588E77642}" srcOrd="0" destOrd="0" presId="urn:microsoft.com/office/officeart/2005/8/layout/orgChart1"/>
    <dgm:cxn modelId="{23272E7B-36D9-4ABC-BFBF-575345AE33F9}" type="presParOf" srcId="{3A2BD8A8-B3F9-41BC-B5F0-70C37203781B}" destId="{AA3EB608-5006-49C3-9B13-59B61094BFEB}" srcOrd="1" destOrd="0" presId="urn:microsoft.com/office/officeart/2005/8/layout/orgChart1"/>
    <dgm:cxn modelId="{66397C8A-5D89-4F4A-89DA-54177E9F3C7F}" type="presParOf" srcId="{5E62AC96-9902-4047-8C5F-B328716797F6}" destId="{3255950A-203B-47BD-A301-85422A1C831B}" srcOrd="1" destOrd="0" presId="urn:microsoft.com/office/officeart/2005/8/layout/orgChart1"/>
    <dgm:cxn modelId="{52A879EF-8F07-450B-8A0A-5F9156D8F074}" type="presParOf" srcId="{5E62AC96-9902-4047-8C5F-B328716797F6}" destId="{3F4CA098-7932-4CBD-B2B6-9806C74E00C6}" srcOrd="2" destOrd="0" presId="urn:microsoft.com/office/officeart/2005/8/layout/orgChart1"/>
    <dgm:cxn modelId="{75C7077B-0769-4603-9381-37CE5468838A}" type="presParOf" srcId="{AF4C13DA-6AC7-4D49-8F05-F7503D3C003D}" destId="{518BD07C-9FF6-4BD8-96E1-6CA7F3AC1A49}" srcOrd="2" destOrd="0" presId="urn:microsoft.com/office/officeart/2005/8/layout/orgChart1"/>
    <dgm:cxn modelId="{46D06F5F-F947-4B2E-8CF3-C3276F5930F6}" type="presParOf" srcId="{458B8B73-0E29-4A9A-96CE-2EF795C36EE8}" destId="{3507B569-E131-4852-8E87-53A18743FB7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0A0B28-83A3-4E4F-AD96-18919CA1C219}">
      <dsp:nvSpPr>
        <dsp:cNvPr id="0" name=""/>
        <dsp:cNvSpPr/>
      </dsp:nvSpPr>
      <dsp:spPr>
        <a:xfrm>
          <a:off x="1662054" y="1406830"/>
          <a:ext cx="174391" cy="13602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0254"/>
              </a:lnTo>
              <a:lnTo>
                <a:pt x="174391" y="136025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D2EA2D-6BB3-49DE-BEA4-2FAA50AAE48C}">
      <dsp:nvSpPr>
        <dsp:cNvPr id="0" name=""/>
        <dsp:cNvSpPr/>
      </dsp:nvSpPr>
      <dsp:spPr>
        <a:xfrm>
          <a:off x="1662054" y="1406830"/>
          <a:ext cx="174391" cy="5348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4800"/>
              </a:lnTo>
              <a:lnTo>
                <a:pt x="174391" y="5348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FF717C-D2BB-4A60-8518-B78437501AD6}">
      <dsp:nvSpPr>
        <dsp:cNvPr id="0" name=""/>
        <dsp:cNvSpPr/>
      </dsp:nvSpPr>
      <dsp:spPr>
        <a:xfrm>
          <a:off x="1423719" y="581376"/>
          <a:ext cx="703379" cy="2441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074"/>
              </a:lnTo>
              <a:lnTo>
                <a:pt x="703379" y="122074"/>
              </a:lnTo>
              <a:lnTo>
                <a:pt x="703379" y="2441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948663-391B-4D7F-98CC-3695D1EEE419}">
      <dsp:nvSpPr>
        <dsp:cNvPr id="0" name=""/>
        <dsp:cNvSpPr/>
      </dsp:nvSpPr>
      <dsp:spPr>
        <a:xfrm>
          <a:off x="255295" y="1406830"/>
          <a:ext cx="151139" cy="2185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5779"/>
              </a:lnTo>
              <a:lnTo>
                <a:pt x="151139" y="218577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DB9E43-7ABF-4FD0-A198-BAFF9E8D713D}">
      <dsp:nvSpPr>
        <dsp:cNvPr id="0" name=""/>
        <dsp:cNvSpPr/>
      </dsp:nvSpPr>
      <dsp:spPr>
        <a:xfrm>
          <a:off x="255295" y="1406830"/>
          <a:ext cx="174391" cy="13602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0254"/>
              </a:lnTo>
              <a:lnTo>
                <a:pt x="174391" y="136025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DA5285-A334-4E98-9D32-1CC6DDCA2151}">
      <dsp:nvSpPr>
        <dsp:cNvPr id="0" name=""/>
        <dsp:cNvSpPr/>
      </dsp:nvSpPr>
      <dsp:spPr>
        <a:xfrm>
          <a:off x="255295" y="1406830"/>
          <a:ext cx="174391" cy="5348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4800"/>
              </a:lnTo>
              <a:lnTo>
                <a:pt x="174391" y="5348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7F78B4-B04C-4515-BEC7-113753F47469}">
      <dsp:nvSpPr>
        <dsp:cNvPr id="0" name=""/>
        <dsp:cNvSpPr/>
      </dsp:nvSpPr>
      <dsp:spPr>
        <a:xfrm>
          <a:off x="720339" y="581376"/>
          <a:ext cx="703379" cy="244148"/>
        </a:xfrm>
        <a:custGeom>
          <a:avLst/>
          <a:gdLst/>
          <a:ahLst/>
          <a:cxnLst/>
          <a:rect l="0" t="0" r="0" b="0"/>
          <a:pathLst>
            <a:path>
              <a:moveTo>
                <a:pt x="703379" y="0"/>
              </a:moveTo>
              <a:lnTo>
                <a:pt x="703379" y="122074"/>
              </a:lnTo>
              <a:lnTo>
                <a:pt x="0" y="122074"/>
              </a:lnTo>
              <a:lnTo>
                <a:pt x="0" y="2441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8666CD-960B-43AD-B457-0073CA22AE49}">
      <dsp:nvSpPr>
        <dsp:cNvPr id="0" name=""/>
        <dsp:cNvSpPr/>
      </dsp:nvSpPr>
      <dsp:spPr>
        <a:xfrm>
          <a:off x="842413" y="71"/>
          <a:ext cx="1162610" cy="5813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FoCal </a:t>
          </a:r>
          <a:r>
            <a:rPr lang="en-US" sz="1000" kern="1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cooling system</a:t>
          </a:r>
        </a:p>
      </dsp:txBody>
      <dsp:txXfrm>
        <a:off x="842413" y="71"/>
        <a:ext cx="1162610" cy="581305"/>
      </dsp:txXfrm>
    </dsp:sp>
    <dsp:sp modelId="{03E705F8-EFE0-4468-8DD9-8618088D5915}">
      <dsp:nvSpPr>
        <dsp:cNvPr id="0" name=""/>
        <dsp:cNvSpPr/>
      </dsp:nvSpPr>
      <dsp:spPr>
        <a:xfrm>
          <a:off x="139034" y="825524"/>
          <a:ext cx="1162610" cy="5813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FoCal-E </a:t>
          </a:r>
          <a:r>
            <a:rPr lang="en-US" sz="1000" kern="1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cooling system</a:t>
          </a:r>
        </a:p>
      </dsp:txBody>
      <dsp:txXfrm>
        <a:off x="139034" y="825524"/>
        <a:ext cx="1162610" cy="581305"/>
      </dsp:txXfrm>
    </dsp:sp>
    <dsp:sp modelId="{6406B5A7-2D25-4ACD-A77A-7B1BEA83073B}">
      <dsp:nvSpPr>
        <dsp:cNvPr id="0" name=""/>
        <dsp:cNvSpPr/>
      </dsp:nvSpPr>
      <dsp:spPr>
        <a:xfrm>
          <a:off x="429687" y="1650978"/>
          <a:ext cx="1162610" cy="5813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FoCal-E </a:t>
          </a:r>
          <a:r>
            <a:rPr lang="en-US" sz="1000" kern="1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active volume cooling system</a:t>
          </a:r>
        </a:p>
      </dsp:txBody>
      <dsp:txXfrm>
        <a:off x="429687" y="1650978"/>
        <a:ext cx="1162610" cy="581305"/>
      </dsp:txXfrm>
    </dsp:sp>
    <dsp:sp modelId="{D74D66EB-2CDC-4458-960E-8136185FA031}">
      <dsp:nvSpPr>
        <dsp:cNvPr id="0" name=""/>
        <dsp:cNvSpPr/>
      </dsp:nvSpPr>
      <dsp:spPr>
        <a:xfrm>
          <a:off x="429687" y="2476431"/>
          <a:ext cx="1162610" cy="5813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FoCal-E external electronics </a:t>
          </a:r>
          <a:r>
            <a:rPr lang="pl-PL" sz="1000" kern="1200" dirty="0" err="1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cooling</a:t>
          </a:r>
          <a:r>
            <a:rPr lang="pl-PL" sz="1000" kern="1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 system</a:t>
          </a:r>
          <a:endParaRPr lang="en-US" sz="1000" kern="1200" dirty="0"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endParaRPr>
        </a:p>
      </dsp:txBody>
      <dsp:txXfrm>
        <a:off x="429687" y="2476431"/>
        <a:ext cx="1162610" cy="581305"/>
      </dsp:txXfrm>
    </dsp:sp>
    <dsp:sp modelId="{89425224-4325-4042-8C01-DCFB3A73665D}">
      <dsp:nvSpPr>
        <dsp:cNvPr id="0" name=""/>
        <dsp:cNvSpPr/>
      </dsp:nvSpPr>
      <dsp:spPr>
        <a:xfrm>
          <a:off x="406434" y="3301956"/>
          <a:ext cx="1162610" cy="5813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FoCal-E pixel Readout </a:t>
          </a:r>
          <a:r>
            <a:rPr lang="pl-PL" sz="1000" kern="1200" dirty="0" err="1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crates</a:t>
          </a:r>
          <a:r>
            <a:rPr lang="pl-PL" sz="1000" kern="1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 </a:t>
          </a:r>
          <a:r>
            <a:rPr lang="pl-PL" sz="1000" kern="1200" dirty="0" err="1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cooling</a:t>
          </a:r>
          <a:r>
            <a:rPr lang="pl-PL" sz="1000" kern="1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 system</a:t>
          </a:r>
          <a:endParaRPr lang="en-US" sz="1000" kern="1200" dirty="0"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endParaRPr>
        </a:p>
      </dsp:txBody>
      <dsp:txXfrm>
        <a:off x="406434" y="3301956"/>
        <a:ext cx="1162610" cy="581305"/>
      </dsp:txXfrm>
    </dsp:sp>
    <dsp:sp modelId="{3D7BB14C-E172-4C19-AC05-2ED12DCD2DD6}">
      <dsp:nvSpPr>
        <dsp:cNvPr id="0" name=""/>
        <dsp:cNvSpPr/>
      </dsp:nvSpPr>
      <dsp:spPr>
        <a:xfrm>
          <a:off x="1545793" y="825524"/>
          <a:ext cx="1162610" cy="5813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FoCal-H </a:t>
          </a:r>
          <a:r>
            <a:rPr lang="en-US" sz="1000" kern="1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cooling system</a:t>
          </a:r>
        </a:p>
      </dsp:txBody>
      <dsp:txXfrm>
        <a:off x="1545793" y="825524"/>
        <a:ext cx="1162610" cy="581305"/>
      </dsp:txXfrm>
    </dsp:sp>
    <dsp:sp modelId="{78BF8B4F-EA80-4059-BD21-2E9E4F3DE3CE}">
      <dsp:nvSpPr>
        <dsp:cNvPr id="0" name=""/>
        <dsp:cNvSpPr/>
      </dsp:nvSpPr>
      <dsp:spPr>
        <a:xfrm>
          <a:off x="1836445" y="1650978"/>
          <a:ext cx="1162610" cy="5813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FoCal-H e</a:t>
          </a:r>
          <a:r>
            <a:rPr lang="en-US" sz="1000" kern="1200" dirty="0" err="1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lectronic</a:t>
          </a:r>
          <a:r>
            <a:rPr lang="pl-PL" sz="1000" kern="1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s</a:t>
          </a:r>
          <a:r>
            <a:rPr lang="en-US" sz="1000" kern="1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 cooling system</a:t>
          </a:r>
        </a:p>
      </dsp:txBody>
      <dsp:txXfrm>
        <a:off x="1836445" y="1650978"/>
        <a:ext cx="1162610" cy="581305"/>
      </dsp:txXfrm>
    </dsp:sp>
    <dsp:sp modelId="{FA33DB25-8BBE-4318-8F05-7B4588E77642}">
      <dsp:nvSpPr>
        <dsp:cNvPr id="0" name=""/>
        <dsp:cNvSpPr/>
      </dsp:nvSpPr>
      <dsp:spPr>
        <a:xfrm>
          <a:off x="1836445" y="2476431"/>
          <a:ext cx="1162610" cy="5813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FoCal-H </a:t>
          </a:r>
          <a:r>
            <a:rPr lang="en-US" sz="1000" kern="1200" dirty="0" err="1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SiPMs</a:t>
          </a:r>
          <a:r>
            <a:rPr lang="en-US" sz="1000" kern="1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 </a:t>
          </a:r>
          <a:r>
            <a:rPr lang="pl-PL" sz="1000" kern="1200" dirty="0" err="1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cooling</a:t>
          </a:r>
          <a:r>
            <a:rPr lang="pl-PL" sz="1000" kern="1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rPr>
            <a:t> system</a:t>
          </a:r>
          <a:endParaRPr lang="en-US" sz="1000" kern="1200" dirty="0">
            <a:latin typeface="Open Sans Light" panose="020B0306030504020204" pitchFamily="34" charset="0"/>
            <a:ea typeface="Open Sans Light" panose="020B0306030504020204" pitchFamily="34" charset="0"/>
            <a:cs typeface="Open Sans Light" panose="020B0306030504020204" pitchFamily="34" charset="0"/>
          </a:endParaRPr>
        </a:p>
      </dsp:txBody>
      <dsp:txXfrm>
        <a:off x="1836445" y="2476431"/>
        <a:ext cx="1162610" cy="5813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FA7822B-D0E8-4B4F-1ABD-4C27BC3861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FFD9AA-A5B1-A54D-9E80-7C09A08A1C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7617D4-729E-4F77-8661-79CEB81941EB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89E235-537F-304E-E953-FB1F4833C32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953438-F3FB-9593-0B89-58E5ACEED63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2A661A-4D96-421F-9257-2F67B747A1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848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e04e981a5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e04e981a5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>
          <a:extLst>
            <a:ext uri="{FF2B5EF4-FFF2-40B4-BE49-F238E27FC236}">
              <a16:creationId xmlns:a16="http://schemas.microsoft.com/office/drawing/2014/main" id="{3D6A92FB-0D43-9EC8-5C2D-E48F2E25C3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e04e981a51_0_0:notes">
            <a:extLst>
              <a:ext uri="{FF2B5EF4-FFF2-40B4-BE49-F238E27FC236}">
                <a16:creationId xmlns:a16="http://schemas.microsoft.com/office/drawing/2014/main" id="{CC224500-CD98-1E88-94BB-6C7E8C55EB5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e04e981a51_0_0:notes">
            <a:extLst>
              <a:ext uri="{FF2B5EF4-FFF2-40B4-BE49-F238E27FC236}">
                <a16:creationId xmlns:a16="http://schemas.microsoft.com/office/drawing/2014/main" id="{C11F100F-8E0B-5569-1663-8298C75AE05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86782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976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661054-2AC2-1BDF-6B06-053C63E40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2B856C-AF0F-4F78-1641-7DB4DF9A77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75AA6B-18BE-F334-B334-DADE2985F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419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CEB63C-48AE-A122-8F7E-9CD7ABCB2B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3389B5-28FF-66CB-5146-D3536130DD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BC2B26A-5BC9-08B0-9E9C-2FE612FC76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61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84178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F8BEAF-7B60-8DAD-4EC0-E27DA97F75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E04C5E-5786-1150-A03E-DAE88DA6BA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018DDE-32E8-FA98-D273-96892151C8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98987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10793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7E2E7B-6057-99DE-869F-A7D443A230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A7FA8E2-2B91-B292-E9ED-D9FE450FDC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19BC84-783E-87A6-CE87-8CA1BB222F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10513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2F3F2B-B02C-1E6E-0419-33FC5A1F47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E6F384-52F4-F900-C37C-430C32EEEC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03EDA4-AD3C-0EA8-A9F7-CEACE208CE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7966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">
  <p:cSld name="TITLE_1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Google Shape;51;p13"/>
          <p:cNvCxnSpPr/>
          <p:nvPr/>
        </p:nvCxnSpPr>
        <p:spPr>
          <a:xfrm>
            <a:off x="495300" y="727364"/>
            <a:ext cx="7186800" cy="0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2" name="Google Shape;52;p13"/>
          <p:cNvSpPr txBox="1"/>
          <p:nvPr/>
        </p:nvSpPr>
        <p:spPr>
          <a:xfrm>
            <a:off x="495300" y="272600"/>
            <a:ext cx="3325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434343"/>
                </a:solidFill>
                <a:latin typeface="Open Sans" pitchFamily="2" charset="0"/>
                <a:ea typeface="Open Sans" pitchFamily="2" charset="0"/>
                <a:cs typeface="Open Sans" pitchFamily="2" charset="0"/>
                <a:sym typeface="Nunito"/>
              </a:rPr>
              <a:t>A Large Ion Collider Experiment </a:t>
            </a:r>
            <a:endParaRPr>
              <a:solidFill>
                <a:srgbClr val="434343"/>
              </a:solidFill>
              <a:latin typeface="Open Sans" pitchFamily="2" charset="0"/>
              <a:ea typeface="Open Sans" pitchFamily="2" charset="0"/>
              <a:cs typeface="Open Sans" pitchFamily="2" charset="0"/>
              <a:sym typeface="Nunito"/>
            </a:endParaRPr>
          </a:p>
        </p:txBody>
      </p:sp>
      <p:pic>
        <p:nvPicPr>
          <p:cNvPr id="53" name="Google Shape;53;p13"/>
          <p:cNvPicPr preferRelativeResize="0"/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325" y="85575"/>
            <a:ext cx="1334625" cy="16110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4" name="Google Shape;54;p13"/>
          <p:cNvCxnSpPr/>
          <p:nvPr/>
        </p:nvCxnSpPr>
        <p:spPr>
          <a:xfrm>
            <a:off x="419100" y="4673866"/>
            <a:ext cx="8305800" cy="0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5" name="Google Shape;55;p13"/>
          <p:cNvSpPr txBox="1">
            <a:spLocks noGrp="1"/>
          </p:cNvSpPr>
          <p:nvPr>
            <p:ph type="title"/>
          </p:nvPr>
        </p:nvSpPr>
        <p:spPr>
          <a:xfrm>
            <a:off x="1359750" y="1269575"/>
            <a:ext cx="6424500" cy="192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Font typeface="Nunito"/>
              <a:buNone/>
              <a:defRPr sz="6000">
                <a:latin typeface="Open Sans SemiBold" pitchFamily="2" charset="0"/>
                <a:ea typeface="Open Sans SemiBold" pitchFamily="2" charset="0"/>
                <a:cs typeface="Open Sans SemiBold" pitchFamily="2" charset="0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Font typeface="Nunito"/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Font typeface="Nunito"/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Font typeface="Nunito"/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Font typeface="Nunito"/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Font typeface="Nunito"/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Font typeface="Nunito"/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Font typeface="Nunito"/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Font typeface="Nunito"/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 dirty="0"/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1"/>
          </p:nvPr>
        </p:nvSpPr>
        <p:spPr>
          <a:xfrm>
            <a:off x="1719900" y="3331575"/>
            <a:ext cx="5704200" cy="55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Nunito"/>
              <a:buNone/>
              <a:defRPr sz="2400">
                <a:latin typeface="Open Sans" pitchFamily="2" charset="0"/>
                <a:ea typeface="Open Sans" pitchFamily="2" charset="0"/>
                <a:cs typeface="Open Sans" pitchFamily="2" charset="0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Font typeface="Nunito"/>
              <a:buNone/>
              <a:defRPr sz="24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Font typeface="Nunito"/>
              <a:buNone/>
              <a:defRPr sz="24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Font typeface="Nunito"/>
              <a:buNone/>
              <a:defRPr sz="24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Font typeface="Nunito"/>
              <a:buNone/>
              <a:defRPr sz="24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Font typeface="Nunito"/>
              <a:buNone/>
              <a:defRPr sz="24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Font typeface="Nunito"/>
              <a:buNone/>
              <a:defRPr sz="24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Font typeface="Nunito"/>
              <a:buNone/>
              <a:defRPr sz="24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Font typeface="Nunito"/>
              <a:buNone/>
              <a:defRPr sz="24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_HEADER_1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59" name="Google Shape;59;p14"/>
          <p:cNvCxnSpPr/>
          <p:nvPr/>
        </p:nvCxnSpPr>
        <p:spPr>
          <a:xfrm>
            <a:off x="495300" y="498764"/>
            <a:ext cx="7475400" cy="0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0" name="Google Shape;60;p14"/>
          <p:cNvCxnSpPr/>
          <p:nvPr/>
        </p:nvCxnSpPr>
        <p:spPr>
          <a:xfrm>
            <a:off x="419100" y="4766070"/>
            <a:ext cx="8305800" cy="0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1" name="Google Shape;61;p14"/>
          <p:cNvPicPr preferRelativeResize="0"/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5950" y="66425"/>
            <a:ext cx="860300" cy="1038475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419100" y="17025"/>
            <a:ext cx="5704200" cy="56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Open Sans" pitchFamily="2" charset="0"/>
                <a:ea typeface="Open Sans" pitchFamily="2" charset="0"/>
                <a:cs typeface="Open Sans" pitchFamily="2" charset="0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 dirty="0"/>
          </a:p>
        </p:txBody>
      </p:sp>
      <p:sp>
        <p:nvSpPr>
          <p:cNvPr id="63" name="Google Shape;63;p14"/>
          <p:cNvSpPr txBox="1">
            <a:spLocks noGrp="1"/>
          </p:cNvSpPr>
          <p:nvPr>
            <p:ph type="subTitle" idx="1"/>
          </p:nvPr>
        </p:nvSpPr>
        <p:spPr>
          <a:xfrm>
            <a:off x="1523623" y="4749900"/>
            <a:ext cx="2832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100"/>
              <a:buFont typeface="Nunito"/>
              <a:buNone/>
              <a:defRPr sz="1100">
                <a:latin typeface="Open Sans" pitchFamily="2" charset="0"/>
                <a:ea typeface="Open Sans" pitchFamily="2" charset="0"/>
                <a:cs typeface="Open Sans" pitchFamily="2" charset="0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900"/>
              <a:buFont typeface="Nunito"/>
              <a:buNone/>
              <a:defRPr sz="9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900"/>
              <a:buFont typeface="Nunito"/>
              <a:buNone/>
              <a:defRPr sz="9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900"/>
              <a:buFont typeface="Nunito"/>
              <a:buNone/>
              <a:defRPr sz="9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900"/>
              <a:buFont typeface="Nunito"/>
              <a:buNone/>
              <a:defRPr sz="9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900"/>
              <a:buFont typeface="Nunito"/>
              <a:buNone/>
              <a:defRPr sz="9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900"/>
              <a:buFont typeface="Nunito"/>
              <a:buNone/>
              <a:defRPr sz="9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900"/>
              <a:buFont typeface="Nunito"/>
              <a:buNone/>
              <a:defRPr sz="9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900"/>
              <a:buFont typeface="Nunito"/>
              <a:buNone/>
              <a:defRPr sz="9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ubTitle" idx="2"/>
          </p:nvPr>
        </p:nvSpPr>
        <p:spPr>
          <a:xfrm>
            <a:off x="4356523" y="4760589"/>
            <a:ext cx="2832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50"/>
              <a:buFont typeface="Nunito"/>
              <a:buNone/>
              <a:defRPr sz="1150">
                <a:latin typeface="Open Sans" pitchFamily="2" charset="0"/>
                <a:ea typeface="Open Sans" pitchFamily="2" charset="0"/>
                <a:cs typeface="Open Sans" pitchFamily="2" charset="0"/>
                <a:sym typeface="Nuni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900"/>
              <a:buFont typeface="Nunito"/>
              <a:buNone/>
              <a:defRPr sz="900">
                <a:latin typeface="Nunito"/>
                <a:ea typeface="Nunito"/>
                <a:cs typeface="Nunito"/>
                <a:sym typeface="Nuni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900"/>
              <a:buFont typeface="Nunito"/>
              <a:buNone/>
              <a:defRPr sz="900">
                <a:latin typeface="Nunito"/>
                <a:ea typeface="Nunito"/>
                <a:cs typeface="Nunito"/>
                <a:sym typeface="Nuni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900"/>
              <a:buFont typeface="Nunito"/>
              <a:buNone/>
              <a:defRPr sz="900">
                <a:latin typeface="Nunito"/>
                <a:ea typeface="Nunito"/>
                <a:cs typeface="Nunito"/>
                <a:sym typeface="Nuni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900"/>
              <a:buFont typeface="Nunito"/>
              <a:buNone/>
              <a:defRPr sz="900">
                <a:latin typeface="Nunito"/>
                <a:ea typeface="Nunito"/>
                <a:cs typeface="Nunito"/>
                <a:sym typeface="Nuni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900"/>
              <a:buFont typeface="Nunito"/>
              <a:buNone/>
              <a:defRPr sz="900">
                <a:latin typeface="Nunito"/>
                <a:ea typeface="Nunito"/>
                <a:cs typeface="Nunito"/>
                <a:sym typeface="Nuni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900"/>
              <a:buFont typeface="Nunito"/>
              <a:buNone/>
              <a:defRPr sz="900">
                <a:latin typeface="Nunito"/>
                <a:ea typeface="Nunito"/>
                <a:cs typeface="Nunito"/>
                <a:sym typeface="Nuni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900"/>
              <a:buFont typeface="Nunito"/>
              <a:buNone/>
              <a:defRPr sz="900">
                <a:latin typeface="Nunito"/>
                <a:ea typeface="Nunito"/>
                <a:cs typeface="Nunito"/>
                <a:sym typeface="Nuni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900"/>
              <a:buFont typeface="Nunito"/>
              <a:buNone/>
              <a:defRPr sz="9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 dirty="0"/>
          </a:p>
        </p:txBody>
      </p:sp>
      <p:pic>
        <p:nvPicPr>
          <p:cNvPr id="2" name="Google Shape;81;p16">
            <a:extLst>
              <a:ext uri="{FF2B5EF4-FFF2-40B4-BE49-F238E27FC236}">
                <a16:creationId xmlns:a16="http://schemas.microsoft.com/office/drawing/2014/main" id="{B149A825-A6DE-D177-14A6-9B2747324D52}"/>
              </a:ext>
            </a:extLst>
          </p:cNvPr>
          <p:cNvPicPr preferRelativeResize="0"/>
          <p:nvPr userDrawn="1"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9100" y="4779275"/>
            <a:ext cx="1054249" cy="36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 preserve="1" userDrawn="1">
  <p:cSld name="1_Section header 1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Google Shape;59;p14"/>
          <p:cNvCxnSpPr/>
          <p:nvPr/>
        </p:nvCxnSpPr>
        <p:spPr>
          <a:xfrm>
            <a:off x="495300" y="498764"/>
            <a:ext cx="7475400" cy="0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0" name="Google Shape;60;p14"/>
          <p:cNvCxnSpPr/>
          <p:nvPr/>
        </p:nvCxnSpPr>
        <p:spPr>
          <a:xfrm>
            <a:off x="419100" y="4766070"/>
            <a:ext cx="8305800" cy="0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1" name="Google Shape;61;p14"/>
          <p:cNvPicPr preferRelativeResize="0"/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5950" y="66425"/>
            <a:ext cx="860300" cy="1038475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419100" y="17025"/>
            <a:ext cx="5704200" cy="56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Open Sans" pitchFamily="2" charset="0"/>
                <a:ea typeface="Open Sans" pitchFamily="2" charset="0"/>
                <a:cs typeface="Open Sans" pitchFamily="2" charset="0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 dirty="0"/>
          </a:p>
        </p:txBody>
      </p:sp>
      <p:pic>
        <p:nvPicPr>
          <p:cNvPr id="2" name="Google Shape;81;p16">
            <a:extLst>
              <a:ext uri="{FF2B5EF4-FFF2-40B4-BE49-F238E27FC236}">
                <a16:creationId xmlns:a16="http://schemas.microsoft.com/office/drawing/2014/main" id="{B149A825-A6DE-D177-14A6-9B2747324D52}"/>
              </a:ext>
            </a:extLst>
          </p:cNvPr>
          <p:cNvPicPr preferRelativeResize="0"/>
          <p:nvPr userDrawn="1"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9100" y="4779275"/>
            <a:ext cx="1054249" cy="3642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5DD3B0-4477-AC1E-4251-9ABC036669D5}"/>
              </a:ext>
            </a:extLst>
          </p:cNvPr>
          <p:cNvSpPr txBox="1">
            <a:spLocks/>
          </p:cNvSpPr>
          <p:nvPr userDrawn="1"/>
        </p:nvSpPr>
        <p:spPr>
          <a:xfrm>
            <a:off x="8406123" y="4778375"/>
            <a:ext cx="668565" cy="3651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F1FD9116-B495-4277-9DD2-77EE2B671BDE}" type="slidenum">
              <a:rPr lang="en-US" sz="1200" smtClean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pPr/>
              <a:t>‹#›</a:t>
            </a:fld>
            <a:endParaRPr lang="en-US" sz="12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870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 preserve="1" userDrawn="1">
  <p:cSld name="1_Section header 1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Google Shape;59;p14"/>
          <p:cNvCxnSpPr/>
          <p:nvPr/>
        </p:nvCxnSpPr>
        <p:spPr>
          <a:xfrm>
            <a:off x="495300" y="498764"/>
            <a:ext cx="7475400" cy="0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0" name="Google Shape;60;p14"/>
          <p:cNvCxnSpPr/>
          <p:nvPr/>
        </p:nvCxnSpPr>
        <p:spPr>
          <a:xfrm>
            <a:off x="419100" y="4766070"/>
            <a:ext cx="8305800" cy="0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1" name="Google Shape;61;p14"/>
          <p:cNvPicPr preferRelativeResize="0"/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4948"/>
          <a:stretch/>
        </p:blipFill>
        <p:spPr>
          <a:xfrm>
            <a:off x="8155950" y="66426"/>
            <a:ext cx="860300" cy="779394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419100" y="17025"/>
            <a:ext cx="5704200" cy="56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Open Sans" pitchFamily="2" charset="0"/>
                <a:ea typeface="Open Sans" pitchFamily="2" charset="0"/>
                <a:cs typeface="Open Sans" pitchFamily="2" charset="0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8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 dirty="0"/>
          </a:p>
        </p:txBody>
      </p:sp>
      <p:pic>
        <p:nvPicPr>
          <p:cNvPr id="2" name="Google Shape;81;p16">
            <a:extLst>
              <a:ext uri="{FF2B5EF4-FFF2-40B4-BE49-F238E27FC236}">
                <a16:creationId xmlns:a16="http://schemas.microsoft.com/office/drawing/2014/main" id="{B149A825-A6DE-D177-14A6-9B2747324D52}"/>
              </a:ext>
            </a:extLst>
          </p:cNvPr>
          <p:cNvPicPr preferRelativeResize="0"/>
          <p:nvPr userDrawn="1"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9100" y="4779275"/>
            <a:ext cx="1054249" cy="3642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5DD3B0-4477-AC1E-4251-9ABC036669D5}"/>
              </a:ext>
            </a:extLst>
          </p:cNvPr>
          <p:cNvSpPr txBox="1">
            <a:spLocks/>
          </p:cNvSpPr>
          <p:nvPr userDrawn="1"/>
        </p:nvSpPr>
        <p:spPr>
          <a:xfrm>
            <a:off x="8406123" y="4778375"/>
            <a:ext cx="668565" cy="3651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F1FD9116-B495-4277-9DD2-77EE2B671BDE}" type="slidenum">
              <a:rPr lang="en-US" sz="1200" smtClean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pPr/>
              <a:t>‹#›</a:t>
            </a:fld>
            <a:endParaRPr lang="en-US" sz="12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730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2" r:id="rId3"/>
    <p:sldLayoutId id="2147483663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1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image" Target="../media/image46.emf"/><Relationship Id="rId7" Type="http://schemas.openxmlformats.org/officeDocument/2006/relationships/image" Target="../media/image50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emf"/><Relationship Id="rId11" Type="http://schemas.openxmlformats.org/officeDocument/2006/relationships/image" Target="../media/image54.png"/><Relationship Id="rId5" Type="http://schemas.openxmlformats.org/officeDocument/2006/relationships/image" Target="../media/image48.emf"/><Relationship Id="rId10" Type="http://schemas.openxmlformats.org/officeDocument/2006/relationships/image" Target="../media/image53.emf"/><Relationship Id="rId4" Type="http://schemas.openxmlformats.org/officeDocument/2006/relationships/image" Target="../media/image47.emf"/><Relationship Id="rId9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4.png"/><Relationship Id="rId7" Type="http://schemas.microsoft.com/office/2007/relationships/hdphoto" Target="../media/hdphoto1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5.png"/><Relationship Id="rId5" Type="http://schemas.openxmlformats.org/officeDocument/2006/relationships/hyperlink" Target="https://alice-focal.docs.cern.ch/" TargetMode="External"/><Relationship Id="rId4" Type="http://schemas.openxmlformats.org/officeDocument/2006/relationships/hyperlink" Target="https://gitlab.cern.ch/alice-focal-readout/focale-pixels/documentation" TargetMode="External"/><Relationship Id="rId9" Type="http://schemas.microsoft.com/office/2007/relationships/hdphoto" Target="../media/hdphoto2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8.png"/><Relationship Id="rId7" Type="http://schemas.openxmlformats.org/officeDocument/2006/relationships/image" Target="../media/image70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../media/image69.emf"/><Relationship Id="rId9" Type="http://schemas.openxmlformats.org/officeDocument/2006/relationships/image" Target="../media/image7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5.png"/><Relationship Id="rId4" Type="http://schemas.openxmlformats.org/officeDocument/2006/relationships/image" Target="../media/image74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0.png"/><Relationship Id="rId5" Type="http://schemas.openxmlformats.org/officeDocument/2006/relationships/image" Target="../media/image79.jpg"/><Relationship Id="rId4" Type="http://schemas.openxmlformats.org/officeDocument/2006/relationships/image" Target="../media/image78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1748-0221/17/03/C03015" TargetMode="External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642401/files/RadiationLoadAfterLS2.pdf" TargetMode="External"/><Relationship Id="rId3" Type="http://schemas.openxmlformats.org/officeDocument/2006/relationships/image" Target="NULL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1194180" y="1836778"/>
            <a:ext cx="6755639" cy="192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3800" dirty="0" err="1">
                <a:solidFill>
                  <a:srgbClr val="434343"/>
                </a:solidFill>
                <a:sym typeface="Arial"/>
              </a:rPr>
              <a:t>FoCal</a:t>
            </a:r>
            <a:r>
              <a:rPr lang="en-US" sz="3800" dirty="0">
                <a:solidFill>
                  <a:srgbClr val="434343"/>
                </a:solidFill>
                <a:sym typeface="Arial"/>
              </a:rPr>
              <a:t> </a:t>
            </a:r>
            <a:r>
              <a:rPr lang="en-GB" sz="3800" dirty="0">
                <a:solidFill>
                  <a:srgbClr val="434343"/>
                </a:solidFill>
                <a:sym typeface="Arial"/>
              </a:rPr>
              <a:t>status </a:t>
            </a:r>
            <a:r>
              <a:rPr lang="en-GB" sz="3800" dirty="0" err="1">
                <a:solidFill>
                  <a:srgbClr val="434343"/>
                </a:solidFill>
                <a:sym typeface="Arial"/>
              </a:rPr>
              <a:t>upate</a:t>
            </a:r>
            <a:endParaRPr sz="1729" dirty="0">
              <a:solidFill>
                <a:srgbClr val="434343"/>
              </a:solidFill>
              <a:sym typeface="Arial"/>
            </a:endParaRPr>
          </a:p>
        </p:txBody>
      </p:sp>
      <p:sp>
        <p:nvSpPr>
          <p:cNvPr id="70" name="Google Shape;70;p15"/>
          <p:cNvSpPr txBox="1">
            <a:spLocks noGrp="1"/>
          </p:cNvSpPr>
          <p:nvPr>
            <p:ph type="subTitle" idx="1"/>
          </p:nvPr>
        </p:nvSpPr>
        <p:spPr>
          <a:xfrm>
            <a:off x="1719899" y="2651293"/>
            <a:ext cx="5704200" cy="55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1200"/>
              </a:spcAft>
              <a:buSzPts val="440"/>
              <a:buNone/>
            </a:pPr>
            <a:r>
              <a:rPr lang="en-GB" sz="1480" dirty="0"/>
              <a:t>Nicola Minafra, on behalf of </a:t>
            </a:r>
            <a:r>
              <a:rPr lang="en-GB" sz="1480" dirty="0" err="1"/>
              <a:t>FoCal</a:t>
            </a:r>
            <a:endParaRPr sz="1380" dirty="0"/>
          </a:p>
        </p:txBody>
      </p:sp>
      <p:pic>
        <p:nvPicPr>
          <p:cNvPr id="71" name="Google Shape;71;p15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1825" y="4718740"/>
            <a:ext cx="1397950" cy="364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85394" y="3665249"/>
            <a:ext cx="1130825" cy="973447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>
            <a:spLocks noGrp="1"/>
          </p:cNvSpPr>
          <p:nvPr>
            <p:ph type="subTitle" idx="1"/>
          </p:nvPr>
        </p:nvSpPr>
        <p:spPr>
          <a:xfrm>
            <a:off x="419100" y="4720295"/>
            <a:ext cx="2832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June 17</a:t>
            </a:r>
            <a:r>
              <a:rPr lang="en-GB" sz="900" baseline="30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</a:t>
            </a:r>
            <a:r>
              <a:rPr lang="en-GB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2025</a:t>
            </a:r>
            <a:endParaRPr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" y="3804600"/>
            <a:ext cx="2146074" cy="694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E1F69-D7D2-1617-F6F7-114369B6D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</a:t>
            </a:r>
            <a:r>
              <a:rPr lang="en-US" dirty="0" err="1"/>
              <a:t>FoCal</a:t>
            </a:r>
            <a:r>
              <a:rPr lang="en-US" dirty="0"/>
              <a:t> for pp operations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27FA75-4C0E-8B42-28BF-D2FC739628A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739" b="58273"/>
          <a:stretch>
            <a:fillRect/>
          </a:stretch>
        </p:blipFill>
        <p:spPr>
          <a:xfrm>
            <a:off x="419100" y="1138632"/>
            <a:ext cx="8196176" cy="16249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FF7C1ED-AD2D-CE0B-3EB1-FF20DF7C3B3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2739" b="58273"/>
          <a:stretch>
            <a:fillRect/>
          </a:stretch>
        </p:blipFill>
        <p:spPr>
          <a:xfrm>
            <a:off x="419101" y="2877157"/>
            <a:ext cx="8196175" cy="16249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1F51B03-81AA-0150-3213-D6E5AC6F5407}"/>
              </a:ext>
            </a:extLst>
          </p:cNvPr>
          <p:cNvSpPr txBox="1"/>
          <p:nvPr/>
        </p:nvSpPr>
        <p:spPr>
          <a:xfrm>
            <a:off x="5008816" y="487523"/>
            <a:ext cx="30976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Equivalent pp luminosity of 230 pb</a:t>
            </a:r>
            <a:r>
              <a:rPr lang="en-US" sz="1400" baseline="30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-1</a:t>
            </a:r>
            <a:endParaRPr lang="en-GB" sz="1400" baseline="300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9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38587-15D0-55F9-8250-21ADB2E42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FOCAL bPOL48 Production</a:t>
            </a:r>
          </a:p>
        </p:txBody>
      </p:sp>
      <p:pic>
        <p:nvPicPr>
          <p:cNvPr id="4" name="Picture 3" descr="A group of green circuit boards&#10;&#10;AI-generated content may be incorrect.">
            <a:extLst>
              <a:ext uri="{FF2B5EF4-FFF2-40B4-BE49-F238E27FC236}">
                <a16:creationId xmlns:a16="http://schemas.microsoft.com/office/drawing/2014/main" id="{02FF53AF-030F-BE54-A7E8-FC88D57FAA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622300"/>
            <a:ext cx="5031926" cy="40259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DBC95AC-B0D4-163A-E6EF-412EC8F82147}"/>
              </a:ext>
            </a:extLst>
          </p:cNvPr>
          <p:cNvSpPr txBox="1"/>
          <p:nvPr/>
        </p:nvSpPr>
        <p:spPr>
          <a:xfrm>
            <a:off x="5858279" y="557859"/>
            <a:ext cx="3075263" cy="22478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Several VOUT: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5V for Pixel Power Board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2.75V for Pixel Transition Cards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1.52V for Pad Front-end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2.5V for Pads Data Concentrator Board</a:t>
            </a:r>
          </a:p>
          <a:p>
            <a:pPr>
              <a:lnSpc>
                <a:spcPct val="150000"/>
              </a:lnSpc>
            </a:pPr>
            <a:endParaRPr lang="en-GB" sz="1050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05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Several inductors: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0.2, 0.22 and 1 </a:t>
            </a:r>
            <a:r>
              <a:rPr lang="en-GB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uH</a:t>
            </a:r>
            <a:r>
              <a:rPr lang="en-GB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Ferrite core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0.111 </a:t>
            </a:r>
            <a:r>
              <a:rPr lang="en-GB" sz="10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uH</a:t>
            </a:r>
            <a:r>
              <a:rPr lang="en-GB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Air core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303098-64FC-5A22-FDFB-BA5C5C50F1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2625" y="2947308"/>
            <a:ext cx="2546350" cy="1362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8484DC5-B6F2-F622-6E33-BCFE02875BD2}"/>
              </a:ext>
            </a:extLst>
          </p:cNvPr>
          <p:cNvSpPr txBox="1"/>
          <p:nvPr/>
        </p:nvSpPr>
        <p:spPr>
          <a:xfrm>
            <a:off x="5715000" y="4386445"/>
            <a:ext cx="23939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Test boards produced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3036D4-6456-BADB-E8D8-51CD9EE3DDB6}"/>
              </a:ext>
            </a:extLst>
          </p:cNvPr>
          <p:cNvSpPr txBox="1"/>
          <p:nvPr/>
        </p:nvSpPr>
        <p:spPr>
          <a:xfrm>
            <a:off x="5821681" y="177714"/>
            <a:ext cx="224888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T. Kiss</a:t>
            </a:r>
          </a:p>
        </p:txBody>
      </p:sp>
    </p:spTree>
    <p:extLst>
      <p:ext uri="{BB962C8B-B14F-4D97-AF65-F5344CB8AC3E}">
        <p14:creationId xmlns:p14="http://schemas.microsoft.com/office/powerpoint/2010/main" val="3767897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852E9-4C7A-4B8B-21E3-3BAC4E70D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DCDC testing platform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982F60-6381-A916-4259-867FA820BC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99" y="565114"/>
            <a:ext cx="3083225" cy="4109681"/>
          </a:xfrm>
          <a:prstGeom prst="rect">
            <a:avLst/>
          </a:prstGeom>
        </p:spPr>
      </p:pic>
      <p:pic>
        <p:nvPicPr>
          <p:cNvPr id="3" name="Picture 2" descr="summary.png">
            <a:extLst>
              <a:ext uri="{FF2B5EF4-FFF2-40B4-BE49-F238E27FC236}">
                <a16:creationId xmlns:a16="http://schemas.microsoft.com/office/drawing/2014/main" id="{0375C2DE-AD47-89B0-ABEF-FE3CB58B3A4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166" b="68125"/>
          <a:stretch/>
        </p:blipFill>
        <p:spPr>
          <a:xfrm>
            <a:off x="3502324" y="1329252"/>
            <a:ext cx="5535016" cy="628455"/>
          </a:xfrm>
          <a:prstGeom prst="rect">
            <a:avLst/>
          </a:prstGeom>
        </p:spPr>
      </p:pic>
      <p:pic>
        <p:nvPicPr>
          <p:cNvPr id="5" name="Picture 4" descr="20.0Vin_5.0Iout.png">
            <a:extLst>
              <a:ext uri="{FF2B5EF4-FFF2-40B4-BE49-F238E27FC236}">
                <a16:creationId xmlns:a16="http://schemas.microsoft.com/office/drawing/2014/main" id="{5752534A-5963-2B99-B9E3-D835AA67220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658"/>
          <a:stretch/>
        </p:blipFill>
        <p:spPr>
          <a:xfrm>
            <a:off x="6004028" y="2583090"/>
            <a:ext cx="3033312" cy="2168999"/>
          </a:xfrm>
          <a:prstGeom prst="rect">
            <a:avLst/>
          </a:prstGeom>
        </p:spPr>
      </p:pic>
      <p:pic>
        <p:nvPicPr>
          <p:cNvPr id="6" name="Picture 5" descr="summary.png">
            <a:extLst>
              <a:ext uri="{FF2B5EF4-FFF2-40B4-BE49-F238E27FC236}">
                <a16:creationId xmlns:a16="http://schemas.microsoft.com/office/drawing/2014/main" id="{04B4AF94-5F51-0301-F0E0-087C51609E7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7292"/>
          <a:stretch/>
        </p:blipFill>
        <p:spPr>
          <a:xfrm>
            <a:off x="3502324" y="2031928"/>
            <a:ext cx="5535016" cy="628455"/>
          </a:xfrm>
          <a:prstGeom prst="rect">
            <a:avLst/>
          </a:prstGeom>
        </p:spPr>
      </p:pic>
      <p:pic>
        <p:nvPicPr>
          <p:cNvPr id="7" name="Picture 6" descr="summary.png">
            <a:extLst>
              <a:ext uri="{FF2B5EF4-FFF2-40B4-BE49-F238E27FC236}">
                <a16:creationId xmlns:a16="http://schemas.microsoft.com/office/drawing/2014/main" id="{5EB168E1-DBB3-EEE6-1B5B-D0CBA4882C0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405" t="-105" r="30531" b="92118"/>
          <a:stretch/>
        </p:blipFill>
        <p:spPr>
          <a:xfrm>
            <a:off x="3502324" y="996584"/>
            <a:ext cx="3881471" cy="3968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B18716-59D3-FC56-EB4F-80BE19C6E1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4354042" y="2643714"/>
            <a:ext cx="1174929" cy="212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434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A59EA16-D1EA-CB34-687B-55FE1A504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FoCal</a:t>
            </a:r>
            <a:r>
              <a:rPr lang="en-US" dirty="0"/>
              <a:t> Cooling System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27E1729-1472-254C-0B9D-98A1D3B0EF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8769937"/>
              </p:ext>
            </p:extLst>
          </p:nvPr>
        </p:nvGraphicFramePr>
        <p:xfrm>
          <a:off x="190897" y="684086"/>
          <a:ext cx="3138091" cy="3883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Diagram of a diagram of a temperature measurement&#10;&#10;AI-generated content may be incorrect.">
            <a:extLst>
              <a:ext uri="{FF2B5EF4-FFF2-40B4-BE49-F238E27FC236}">
                <a16:creationId xmlns:a16="http://schemas.microsoft.com/office/drawing/2014/main" id="{54F9F018-60AB-967A-A3B4-02BB9E32A36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200" y="1099009"/>
            <a:ext cx="5518017" cy="3360405"/>
          </a:xfrm>
          <a:prstGeom prst="rect">
            <a:avLst/>
          </a:prstGeom>
        </p:spPr>
      </p:pic>
      <p:sp>
        <p:nvSpPr>
          <p:cNvPr id="7" name="Cross 6">
            <a:extLst>
              <a:ext uri="{FF2B5EF4-FFF2-40B4-BE49-F238E27FC236}">
                <a16:creationId xmlns:a16="http://schemas.microsoft.com/office/drawing/2014/main" id="{8FECE282-E929-E9A6-7E0B-3DE692DA6289}"/>
              </a:ext>
            </a:extLst>
          </p:cNvPr>
          <p:cNvSpPr/>
          <p:nvPr/>
        </p:nvSpPr>
        <p:spPr>
          <a:xfrm rot="18855371">
            <a:off x="6861606" y="2152208"/>
            <a:ext cx="653296" cy="653296"/>
          </a:xfrm>
          <a:prstGeom prst="plus">
            <a:avLst>
              <a:gd name="adj" fmla="val 4140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F9665D-5BC9-F14B-B5E3-BB82AFFA2BDF}"/>
              </a:ext>
            </a:extLst>
          </p:cNvPr>
          <p:cNvSpPr txBox="1"/>
          <p:nvPr/>
        </p:nvSpPr>
        <p:spPr>
          <a:xfrm>
            <a:off x="5059680" y="559118"/>
            <a:ext cx="24731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Suggested during the EDR</a:t>
            </a:r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A1000DC-96FD-A2DA-45C7-CE384FC77D89}"/>
              </a:ext>
            </a:extLst>
          </p:cNvPr>
          <p:cNvCxnSpPr>
            <a:cxnSpLocks/>
            <a:endCxn id="3" idx="2"/>
          </p:cNvCxnSpPr>
          <p:nvPr/>
        </p:nvCxnSpPr>
        <p:spPr>
          <a:xfrm flipH="1" flipV="1">
            <a:off x="6296231" y="866895"/>
            <a:ext cx="892023" cy="155743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3AF5556-8BB7-3773-BDAA-649AB013E5EA}"/>
              </a:ext>
            </a:extLst>
          </p:cNvPr>
          <p:cNvSpPr txBox="1"/>
          <p:nvPr/>
        </p:nvSpPr>
        <p:spPr>
          <a:xfrm>
            <a:off x="6296230" y="4475041"/>
            <a:ext cx="24731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Per side: </a:t>
            </a:r>
            <a:r>
              <a:rPr lang="en-US" sz="1400" dirty="0" err="1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FoCal</a:t>
            </a:r>
            <a:r>
              <a:rPr lang="en-US" sz="14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-I, </a:t>
            </a:r>
            <a:r>
              <a:rPr lang="en-US" sz="1400" dirty="0" err="1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FoCal</a:t>
            </a:r>
            <a:r>
              <a:rPr lang="en-US" sz="14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-O</a:t>
            </a:r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5506C00-A45F-D8D4-CED4-5EEEA75FD9EB}"/>
              </a:ext>
            </a:extLst>
          </p:cNvPr>
          <p:cNvSpPr/>
          <p:nvPr/>
        </p:nvSpPr>
        <p:spPr>
          <a:xfrm>
            <a:off x="3271200" y="1051269"/>
            <a:ext cx="5558293" cy="3683809"/>
          </a:xfrm>
          <a:prstGeom prst="roundRect">
            <a:avLst>
              <a:gd name="adj" fmla="val 4098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845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0B8B16-F9BD-3E9C-3D8D-9CB3FD6DB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BE66E-0295-97EC-0CCD-5967AF596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FoCal</a:t>
            </a:r>
            <a:r>
              <a:rPr lang="en-US" dirty="0"/>
              <a:t>-E cooling system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8B2BE9-C0FF-F02F-3C13-220F067E6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3950" y="42425"/>
            <a:ext cx="488685" cy="436997"/>
          </a:xfrm>
          <a:prstGeom prst="rect">
            <a:avLst/>
          </a:prstGeom>
        </p:spPr>
      </p:pic>
      <p:pic>
        <p:nvPicPr>
          <p:cNvPr id="20" name="Obraz 9">
            <a:extLst>
              <a:ext uri="{FF2B5EF4-FFF2-40B4-BE49-F238E27FC236}">
                <a16:creationId xmlns:a16="http://schemas.microsoft.com/office/drawing/2014/main" id="{18561DB1-8971-2FC6-F612-5854189441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58"/>
          <a:stretch/>
        </p:blipFill>
        <p:spPr>
          <a:xfrm>
            <a:off x="386904" y="594289"/>
            <a:ext cx="1926664" cy="4082549"/>
          </a:xfrm>
          <a:prstGeom prst="rect">
            <a:avLst/>
          </a:prstGeom>
        </p:spPr>
      </p:pic>
      <p:sp>
        <p:nvSpPr>
          <p:cNvPr id="23" name="pole tekstowe 13">
            <a:extLst>
              <a:ext uri="{FF2B5EF4-FFF2-40B4-BE49-F238E27FC236}">
                <a16:creationId xmlns:a16="http://schemas.microsoft.com/office/drawing/2014/main" id="{FCC897AF-2B72-38FE-4A3E-BC7A826505EB}"/>
              </a:ext>
            </a:extLst>
          </p:cNvPr>
          <p:cNvSpPr txBox="1"/>
          <p:nvPr/>
        </p:nvSpPr>
        <p:spPr>
          <a:xfrm>
            <a:off x="2627793" y="548798"/>
            <a:ext cx="2528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Prototype of </a:t>
            </a:r>
            <a:r>
              <a:rPr lang="pl-PL" sz="12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 module with</a:t>
            </a:r>
            <a:r>
              <a:rPr lang="en-US" sz="12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 heat exchangers on top and bottom</a:t>
            </a:r>
            <a:endParaRPr lang="pl-PL" sz="12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pic>
        <p:nvPicPr>
          <p:cNvPr id="24" name="Obraz 3">
            <a:extLst>
              <a:ext uri="{FF2B5EF4-FFF2-40B4-BE49-F238E27FC236}">
                <a16:creationId xmlns:a16="http://schemas.microsoft.com/office/drawing/2014/main" id="{8B1C53C6-C134-A5BB-062F-052B976EC71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03" r="16300" b="38131"/>
          <a:stretch/>
        </p:blipFill>
        <p:spPr>
          <a:xfrm>
            <a:off x="2674346" y="1018345"/>
            <a:ext cx="2506682" cy="1827500"/>
          </a:xfrm>
          <a:prstGeom prst="rect">
            <a:avLst/>
          </a:prstGeom>
        </p:spPr>
      </p:pic>
      <p:sp>
        <p:nvSpPr>
          <p:cNvPr id="30" name="pole tekstowe 25">
            <a:extLst>
              <a:ext uri="{FF2B5EF4-FFF2-40B4-BE49-F238E27FC236}">
                <a16:creationId xmlns:a16="http://schemas.microsoft.com/office/drawing/2014/main" id="{4A1FD62E-E8D3-DFB0-C3FD-8B970598C28F}"/>
              </a:ext>
            </a:extLst>
          </p:cNvPr>
          <p:cNvSpPr txBox="1"/>
          <p:nvPr/>
        </p:nvSpPr>
        <p:spPr>
          <a:xfrm>
            <a:off x="-348163" y="3939126"/>
            <a:ext cx="1049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Supply </a:t>
            </a:r>
            <a:endParaRPr lang="en-US" sz="12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pPr algn="r"/>
            <a:r>
              <a:rPr lang="pl-PL" sz="12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line </a:t>
            </a:r>
          </a:p>
        </p:txBody>
      </p:sp>
      <p:sp>
        <p:nvSpPr>
          <p:cNvPr id="32" name="pole tekstowe 29">
            <a:extLst>
              <a:ext uri="{FF2B5EF4-FFF2-40B4-BE49-F238E27FC236}">
                <a16:creationId xmlns:a16="http://schemas.microsoft.com/office/drawing/2014/main" id="{40CC8DB5-1B3C-0FD7-80F8-BE5B608E92CF}"/>
              </a:ext>
            </a:extLst>
          </p:cNvPr>
          <p:cNvSpPr txBox="1"/>
          <p:nvPr/>
        </p:nvSpPr>
        <p:spPr>
          <a:xfrm>
            <a:off x="1036924" y="4400791"/>
            <a:ext cx="10763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Return </a:t>
            </a:r>
            <a:r>
              <a:rPr lang="en-US" sz="12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line</a:t>
            </a:r>
            <a:r>
              <a:rPr lang="pl-PL" sz="12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 </a:t>
            </a:r>
          </a:p>
        </p:txBody>
      </p:sp>
      <p:pic>
        <p:nvPicPr>
          <p:cNvPr id="36" name="Obraz 3">
            <a:extLst>
              <a:ext uri="{FF2B5EF4-FFF2-40B4-BE49-F238E27FC236}">
                <a16:creationId xmlns:a16="http://schemas.microsoft.com/office/drawing/2014/main" id="{7524466E-B16B-09A0-011C-39ABC767085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503" y="2153751"/>
            <a:ext cx="3215290" cy="2411468"/>
          </a:xfrm>
          <a:prstGeom prst="rect">
            <a:avLst/>
          </a:prstGeom>
        </p:spPr>
      </p:pic>
      <p:sp>
        <p:nvSpPr>
          <p:cNvPr id="37" name="Prostokąt 4">
            <a:extLst>
              <a:ext uri="{FF2B5EF4-FFF2-40B4-BE49-F238E27FC236}">
                <a16:creationId xmlns:a16="http://schemas.microsoft.com/office/drawing/2014/main" id="{DEC00537-0865-63F8-9097-7AB1535DBEB7}"/>
              </a:ext>
            </a:extLst>
          </p:cNvPr>
          <p:cNvSpPr/>
          <p:nvPr/>
        </p:nvSpPr>
        <p:spPr>
          <a:xfrm>
            <a:off x="5541806" y="479422"/>
            <a:ext cx="2839239" cy="15887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Lab @IFJ to measure:</a:t>
            </a:r>
            <a:endParaRPr lang="pl-PL" sz="1100" b="1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IN/OUT temperature</a:t>
            </a:r>
            <a:r>
              <a:rPr lang="pl-PL" sz="11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 for each HEX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1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Pressure drop for each HEX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IN/OUT T</a:t>
            </a:r>
            <a:r>
              <a:rPr lang="pl-PL" sz="11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emperature input (manifold)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1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Presure drop (manifold)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Flow</a:t>
            </a:r>
            <a:endParaRPr lang="pl-PL" sz="11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pic>
        <p:nvPicPr>
          <p:cNvPr id="3" name="Obraz 26">
            <a:extLst>
              <a:ext uri="{FF2B5EF4-FFF2-40B4-BE49-F238E27FC236}">
                <a16:creationId xmlns:a16="http://schemas.microsoft.com/office/drawing/2014/main" id="{97C17FB1-7EE0-4154-DCA8-499893534C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90533" y="3359485"/>
            <a:ext cx="1529355" cy="1383965"/>
          </a:xfrm>
          <a:prstGeom prst="rect">
            <a:avLst/>
          </a:prstGeom>
        </p:spPr>
      </p:pic>
      <p:sp>
        <p:nvSpPr>
          <p:cNvPr id="5" name="pole tekstowe 27">
            <a:extLst>
              <a:ext uri="{FF2B5EF4-FFF2-40B4-BE49-F238E27FC236}">
                <a16:creationId xmlns:a16="http://schemas.microsoft.com/office/drawing/2014/main" id="{B096FE57-BDE8-1E3A-682B-1C454DAD2F43}"/>
              </a:ext>
            </a:extLst>
          </p:cNvPr>
          <p:cNvSpPr txBox="1"/>
          <p:nvPr/>
        </p:nvSpPr>
        <p:spPr>
          <a:xfrm>
            <a:off x="2627793" y="3076051"/>
            <a:ext cx="2594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Experimental measurements compatible with ANSYS simulations</a:t>
            </a:r>
            <a:endParaRPr lang="pl-PL" sz="12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653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5B87B-7FFB-A83A-8755-12A03483D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FoCal</a:t>
            </a:r>
            <a:r>
              <a:rPr lang="en-US" dirty="0"/>
              <a:t>-E Electronics Cooling</a:t>
            </a:r>
            <a:endParaRPr lang="en-GB" dirty="0"/>
          </a:p>
        </p:txBody>
      </p:sp>
      <p:pic>
        <p:nvPicPr>
          <p:cNvPr id="3" name="Obraz 20">
            <a:extLst>
              <a:ext uri="{FF2B5EF4-FFF2-40B4-BE49-F238E27FC236}">
                <a16:creationId xmlns:a16="http://schemas.microsoft.com/office/drawing/2014/main" id="{93F64F23-D088-214A-9B37-9191EFC61DE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64" t="19299"/>
          <a:stretch/>
        </p:blipFill>
        <p:spPr>
          <a:xfrm>
            <a:off x="290112" y="1793959"/>
            <a:ext cx="1829641" cy="1536077"/>
          </a:xfrm>
          <a:prstGeom prst="rect">
            <a:avLst/>
          </a:prstGeom>
        </p:spPr>
      </p:pic>
      <p:pic>
        <p:nvPicPr>
          <p:cNvPr id="8" name="Obraz 13">
            <a:extLst>
              <a:ext uri="{FF2B5EF4-FFF2-40B4-BE49-F238E27FC236}">
                <a16:creationId xmlns:a16="http://schemas.microsoft.com/office/drawing/2014/main" id="{E3202D89-9A6E-2008-946D-F01569007D2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40" t="-1899" r="22712"/>
          <a:stretch/>
        </p:blipFill>
        <p:spPr>
          <a:xfrm>
            <a:off x="5093909" y="2134881"/>
            <a:ext cx="1623552" cy="2582377"/>
          </a:xfrm>
          <a:prstGeom prst="rect">
            <a:avLst/>
          </a:prstGeom>
        </p:spPr>
      </p:pic>
      <p:pic>
        <p:nvPicPr>
          <p:cNvPr id="9" name="Obraz 14">
            <a:extLst>
              <a:ext uri="{FF2B5EF4-FFF2-40B4-BE49-F238E27FC236}">
                <a16:creationId xmlns:a16="http://schemas.microsoft.com/office/drawing/2014/main" id="{13387733-A031-7E03-F54E-C5CB4D16589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8" r="24609"/>
          <a:stretch/>
        </p:blipFill>
        <p:spPr>
          <a:xfrm>
            <a:off x="6819206" y="2193994"/>
            <a:ext cx="1925494" cy="2523264"/>
          </a:xfrm>
          <a:prstGeom prst="rect">
            <a:avLst/>
          </a:prstGeom>
        </p:spPr>
      </p:pic>
      <p:pic>
        <p:nvPicPr>
          <p:cNvPr id="10" name="Obraz 3">
            <a:extLst>
              <a:ext uri="{FF2B5EF4-FFF2-40B4-BE49-F238E27FC236}">
                <a16:creationId xmlns:a16="http://schemas.microsoft.com/office/drawing/2014/main" id="{0C43359C-6B2D-C6DB-A31B-AFF18FEB40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472" y="572295"/>
            <a:ext cx="2187727" cy="1531180"/>
          </a:xfrm>
          <a:prstGeom prst="rect">
            <a:avLst/>
          </a:prstGeom>
        </p:spPr>
      </p:pic>
      <p:pic>
        <p:nvPicPr>
          <p:cNvPr id="11" name="Obraz 19">
            <a:extLst>
              <a:ext uri="{FF2B5EF4-FFF2-40B4-BE49-F238E27FC236}">
                <a16:creationId xmlns:a16="http://schemas.microsoft.com/office/drawing/2014/main" id="{8E0BE0AD-AA79-93CA-F113-07BDA3738910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199" y="585799"/>
            <a:ext cx="1623552" cy="1504173"/>
          </a:xfrm>
          <a:prstGeom prst="rect">
            <a:avLst/>
          </a:prstGeom>
        </p:spPr>
      </p:pic>
      <p:pic>
        <p:nvPicPr>
          <p:cNvPr id="12" name="Obraz 4">
            <a:extLst>
              <a:ext uri="{FF2B5EF4-FFF2-40B4-BE49-F238E27FC236}">
                <a16:creationId xmlns:a16="http://schemas.microsoft.com/office/drawing/2014/main" id="{CE40815C-278A-805B-5F81-7DD4C8A858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43562" y="3176476"/>
            <a:ext cx="640139" cy="1429920"/>
          </a:xfrm>
          <a:prstGeom prst="rect">
            <a:avLst/>
          </a:prstGeom>
        </p:spPr>
      </p:pic>
      <p:pic>
        <p:nvPicPr>
          <p:cNvPr id="13" name="Obraz 5">
            <a:extLst>
              <a:ext uri="{FF2B5EF4-FFF2-40B4-BE49-F238E27FC236}">
                <a16:creationId xmlns:a16="http://schemas.microsoft.com/office/drawing/2014/main" id="{F3AC97C9-CE75-9C7E-8AD1-8118D15AFC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94722" y="3476462"/>
            <a:ext cx="1441746" cy="1129934"/>
          </a:xfrm>
          <a:prstGeom prst="rect">
            <a:avLst/>
          </a:prstGeom>
        </p:spPr>
      </p:pic>
      <p:pic>
        <p:nvPicPr>
          <p:cNvPr id="14" name="Obraz 7">
            <a:extLst>
              <a:ext uri="{FF2B5EF4-FFF2-40B4-BE49-F238E27FC236}">
                <a16:creationId xmlns:a16="http://schemas.microsoft.com/office/drawing/2014/main" id="{FAE1CDCE-06EF-3569-0976-AE518E35E28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4" t="4040" b="3300"/>
          <a:stretch/>
        </p:blipFill>
        <p:spPr>
          <a:xfrm>
            <a:off x="2606826" y="1731261"/>
            <a:ext cx="1829642" cy="157534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A0C87F9-6AEE-A254-378F-C7AA69788804}"/>
              </a:ext>
            </a:extLst>
          </p:cNvPr>
          <p:cNvCxnSpPr>
            <a:cxnSpLocks/>
          </p:cNvCxnSpPr>
          <p:nvPr/>
        </p:nvCxnSpPr>
        <p:spPr>
          <a:xfrm flipH="1">
            <a:off x="4267200" y="1667038"/>
            <a:ext cx="990600" cy="1012662"/>
          </a:xfrm>
          <a:prstGeom prst="line">
            <a:avLst/>
          </a:prstGeom>
          <a:ln w="12700">
            <a:solidFill>
              <a:srgbClr val="093C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4077BA8-C455-C54E-B185-D390352BE860}"/>
              </a:ext>
            </a:extLst>
          </p:cNvPr>
          <p:cNvCxnSpPr>
            <a:cxnSpLocks/>
          </p:cNvCxnSpPr>
          <p:nvPr/>
        </p:nvCxnSpPr>
        <p:spPr>
          <a:xfrm flipH="1">
            <a:off x="3634248" y="1337885"/>
            <a:ext cx="1241119" cy="674750"/>
          </a:xfrm>
          <a:prstGeom prst="line">
            <a:avLst/>
          </a:prstGeom>
          <a:ln w="12700">
            <a:solidFill>
              <a:srgbClr val="093C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ole tekstowe 13">
            <a:extLst>
              <a:ext uri="{FF2B5EF4-FFF2-40B4-BE49-F238E27FC236}">
                <a16:creationId xmlns:a16="http://schemas.microsoft.com/office/drawing/2014/main" id="{4A3EEDB8-3A37-42DC-FFFC-06C3C339C590}"/>
              </a:ext>
            </a:extLst>
          </p:cNvPr>
          <p:cNvSpPr txBox="1"/>
          <p:nvPr/>
        </p:nvSpPr>
        <p:spPr>
          <a:xfrm>
            <a:off x="419100" y="548718"/>
            <a:ext cx="4236373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Finalized component placement on the electronics</a:t>
            </a:r>
            <a:br>
              <a:rPr lang="en-US" sz="12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</a:br>
            <a:r>
              <a:rPr lang="en-US" sz="12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Considering best cooling strategy:</a:t>
            </a:r>
            <a:br>
              <a:rPr lang="en-US" sz="12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</a:br>
            <a:r>
              <a:rPr lang="en-US" sz="12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single or double loop</a:t>
            </a:r>
            <a:endParaRPr lang="pl-PL" sz="12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36CD32F-3589-8AB0-650F-E8238D539889}"/>
              </a:ext>
            </a:extLst>
          </p:cNvPr>
          <p:cNvCxnSpPr>
            <a:cxnSpLocks/>
          </p:cNvCxnSpPr>
          <p:nvPr/>
        </p:nvCxnSpPr>
        <p:spPr>
          <a:xfrm flipH="1" flipV="1">
            <a:off x="1599865" y="2743923"/>
            <a:ext cx="1177329" cy="164377"/>
          </a:xfrm>
          <a:prstGeom prst="line">
            <a:avLst/>
          </a:prstGeom>
          <a:ln w="12700">
            <a:solidFill>
              <a:srgbClr val="093C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40D7670-16AD-854D-8112-589897A825FF}"/>
              </a:ext>
            </a:extLst>
          </p:cNvPr>
          <p:cNvCxnSpPr>
            <a:cxnSpLocks/>
          </p:cNvCxnSpPr>
          <p:nvPr/>
        </p:nvCxnSpPr>
        <p:spPr>
          <a:xfrm flipH="1">
            <a:off x="1628263" y="1876681"/>
            <a:ext cx="1174962" cy="564169"/>
          </a:xfrm>
          <a:prstGeom prst="line">
            <a:avLst/>
          </a:prstGeom>
          <a:ln w="12700">
            <a:solidFill>
              <a:srgbClr val="093C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49358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49E61E-94CE-65E6-BCA7-58ED5B7878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5691A-A5BD-ACC5-06EB-CA5C02C17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942FEB-1FB5-F3DF-CA40-7B605A832C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435262C1-CB23-0759-7362-4E7427D78E7E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E1D64C-0D77-C752-DA6C-1BE94AFB4565}"/>
              </a:ext>
            </a:extLst>
          </p:cNvPr>
          <p:cNvSpPr txBox="1"/>
          <p:nvPr/>
        </p:nvSpPr>
        <p:spPr>
          <a:xfrm>
            <a:off x="5404407" y="1386892"/>
            <a:ext cx="3134379" cy="2185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General Updates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Updates from Pixels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Updates from Pads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Updated from HCAL</a:t>
            </a:r>
          </a:p>
          <a:p>
            <a:pPr marL="285750" lvl="6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Possible descoping options</a:t>
            </a:r>
          </a:p>
        </p:txBody>
      </p:sp>
      <p:pic>
        <p:nvPicPr>
          <p:cNvPr id="11" name="Picture 10" descr="A room with a desk and computer&#10;&#10;Description automatically generated">
            <a:extLst>
              <a:ext uri="{FF2B5EF4-FFF2-40B4-BE49-F238E27FC236}">
                <a16:creationId xmlns:a16="http://schemas.microsoft.com/office/drawing/2014/main" id="{6B8A2CF6-C9C5-B364-40C0-339B25BCD6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86"/>
          <a:stretch/>
        </p:blipFill>
        <p:spPr>
          <a:xfrm>
            <a:off x="0" y="533399"/>
            <a:ext cx="5257372" cy="421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598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C3C56-0FDA-19D5-43DF-60F302CC1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Pixel strings assembly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8D31C6D-5F9C-ED89-ED75-72B9AADE2192}"/>
              </a:ext>
            </a:extLst>
          </p:cNvPr>
          <p:cNvGrpSpPr/>
          <p:nvPr/>
        </p:nvGrpSpPr>
        <p:grpSpPr>
          <a:xfrm>
            <a:off x="419100" y="659121"/>
            <a:ext cx="7758917" cy="1655364"/>
            <a:chOff x="419100" y="659121"/>
            <a:chExt cx="7758917" cy="1655364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1FB3DA9-E04F-2B71-62CA-2A52E321DC81}"/>
                </a:ext>
              </a:extLst>
            </p:cNvPr>
            <p:cNvGrpSpPr/>
            <p:nvPr/>
          </p:nvGrpSpPr>
          <p:grpSpPr>
            <a:xfrm>
              <a:off x="475250" y="785204"/>
              <a:ext cx="1543990" cy="1395339"/>
              <a:chOff x="299972" y="553669"/>
              <a:chExt cx="1603855" cy="1395339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AE08F18F-24A5-5E83-F537-5CF8F391A9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18199" y="1154711"/>
                <a:ext cx="1098643" cy="567600"/>
              </a:xfrm>
              <a:prstGeom prst="rect">
                <a:avLst/>
              </a:prstGeom>
            </p:spPr>
          </p:pic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D1A9FF61-32D2-7285-9798-73BF811B1739}"/>
                  </a:ext>
                </a:extLst>
              </p:cNvPr>
              <p:cNvSpPr/>
              <p:nvPr/>
            </p:nvSpPr>
            <p:spPr>
              <a:xfrm>
                <a:off x="299972" y="553669"/>
                <a:ext cx="1603855" cy="1395339"/>
              </a:xfrm>
              <a:prstGeom prst="roundRect">
                <a:avLst>
                  <a:gd name="adj" fmla="val 5250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200" dirty="0">
                    <a:solidFill>
                      <a:schemeClr val="tx1"/>
                    </a:solidFill>
                    <a:latin typeface="Open Sans Light" pitchFamily="2" charset="0"/>
                    <a:ea typeface="Open Sans Light" pitchFamily="2" charset="0"/>
                    <a:cs typeface="Open Sans Light" pitchFamily="2" charset="0"/>
                  </a:rPr>
                  <a:t>ALPIDEs</a:t>
                </a:r>
                <a:br>
                  <a:rPr lang="en-US" sz="1200" dirty="0">
                    <a:solidFill>
                      <a:schemeClr val="tx1"/>
                    </a:solidFill>
                    <a:latin typeface="Open Sans Light" pitchFamily="2" charset="0"/>
                    <a:ea typeface="Open Sans Light" pitchFamily="2" charset="0"/>
                    <a:cs typeface="Open Sans Light" pitchFamily="2" charset="0"/>
                  </a:rPr>
                </a:br>
                <a:r>
                  <a:rPr lang="en-US" sz="1050" dirty="0">
                    <a:solidFill>
                      <a:schemeClr val="tx1"/>
                    </a:solidFill>
                    <a:latin typeface="Open Sans Light" pitchFamily="2" charset="0"/>
                    <a:ea typeface="Open Sans Light" pitchFamily="2" charset="0"/>
                    <a:cs typeface="Open Sans Light" pitchFamily="2" charset="0"/>
                  </a:rPr>
                  <a:t>(checked on ITS </a:t>
                </a:r>
                <a:r>
                  <a:rPr lang="en-US" sz="1050" dirty="0" err="1">
                    <a:solidFill>
                      <a:schemeClr val="tx1"/>
                    </a:solidFill>
                    <a:latin typeface="Open Sans Light" pitchFamily="2" charset="0"/>
                    <a:ea typeface="Open Sans Light" pitchFamily="2" charset="0"/>
                    <a:cs typeface="Open Sans Light" pitchFamily="2" charset="0"/>
                  </a:rPr>
                  <a:t>db</a:t>
                </a:r>
                <a:r>
                  <a:rPr lang="en-US" sz="1050" dirty="0">
                    <a:solidFill>
                      <a:schemeClr val="tx1"/>
                    </a:solidFill>
                    <a:latin typeface="Open Sans Light" pitchFamily="2" charset="0"/>
                    <a:ea typeface="Open Sans Light" pitchFamily="2" charset="0"/>
                    <a:cs typeface="Open Sans Light" pitchFamily="2" charset="0"/>
                  </a:rPr>
                  <a:t>)</a:t>
                </a:r>
                <a:endParaRPr lang="en-US" sz="1200" dirty="0">
                  <a:solidFill>
                    <a:schemeClr val="tx1"/>
                  </a:solidFill>
                  <a:latin typeface="Open Sans Light" pitchFamily="2" charset="0"/>
                  <a:ea typeface="Open Sans Light" pitchFamily="2" charset="0"/>
                  <a:cs typeface="Open Sans Light" pitchFamily="2" charset="0"/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F96F9D26-240B-4FF2-DD8B-8ADF1C1B0F3D}"/>
                </a:ext>
              </a:extLst>
            </p:cNvPr>
            <p:cNvGrpSpPr/>
            <p:nvPr/>
          </p:nvGrpSpPr>
          <p:grpSpPr>
            <a:xfrm>
              <a:off x="2086475" y="785203"/>
              <a:ext cx="3629204" cy="1399269"/>
              <a:chOff x="1982371" y="549738"/>
              <a:chExt cx="3769920" cy="1399269"/>
            </a:xfrm>
          </p:grpSpPr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3766BB60-CE55-4BFB-AB27-C2852C9F28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22054" y="824536"/>
                <a:ext cx="1128876" cy="1123794"/>
              </a:xfrm>
              <a:prstGeom prst="rect">
                <a:avLst/>
              </a:prstGeom>
            </p:spPr>
          </p:pic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B46F7A63-84E4-A744-27A5-618F113F9C19}"/>
                  </a:ext>
                </a:extLst>
              </p:cNvPr>
              <p:cNvSpPr/>
              <p:nvPr/>
            </p:nvSpPr>
            <p:spPr>
              <a:xfrm>
                <a:off x="1982371" y="553668"/>
                <a:ext cx="1393876" cy="1395339"/>
              </a:xfrm>
              <a:prstGeom prst="roundRect">
                <a:avLst>
                  <a:gd name="adj" fmla="val 5250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200" dirty="0" err="1">
                    <a:solidFill>
                      <a:schemeClr val="tx1"/>
                    </a:solidFill>
                    <a:latin typeface="Open Sans Light" pitchFamily="2" charset="0"/>
                    <a:ea typeface="Open Sans Light" pitchFamily="2" charset="0"/>
                    <a:cs typeface="Open Sans Light" pitchFamily="2" charset="0"/>
                  </a:rPr>
                  <a:t>Chipcable</a:t>
                </a:r>
                <a:endParaRPr lang="en-US" sz="1200" dirty="0">
                  <a:solidFill>
                    <a:schemeClr val="tx1"/>
                  </a:solidFill>
                  <a:latin typeface="Open Sans Light" pitchFamily="2" charset="0"/>
                  <a:ea typeface="Open Sans Light" pitchFamily="2" charset="0"/>
                  <a:cs typeface="Open Sans Light" pitchFamily="2" charset="0"/>
                </a:endParaRPr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A3D0B388-6DA2-EFCB-3E67-0E9684B9F1AD}"/>
                  </a:ext>
                </a:extLst>
              </p:cNvPr>
              <p:cNvSpPr/>
              <p:nvPr/>
            </p:nvSpPr>
            <p:spPr>
              <a:xfrm>
                <a:off x="3460453" y="549738"/>
                <a:ext cx="2291838" cy="1395339"/>
              </a:xfrm>
              <a:prstGeom prst="roundRect">
                <a:avLst>
                  <a:gd name="adj" fmla="val 5250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200" dirty="0">
                    <a:solidFill>
                      <a:schemeClr val="tx1"/>
                    </a:solidFill>
                    <a:latin typeface="Open Sans Light" pitchFamily="2" charset="0"/>
                    <a:ea typeface="Open Sans Light" pitchFamily="2" charset="0"/>
                    <a:cs typeface="Open Sans Light" pitchFamily="2" charset="0"/>
                  </a:rPr>
                  <a:t>ALPIDE + </a:t>
                </a:r>
                <a:r>
                  <a:rPr lang="en-US" sz="1200" dirty="0" err="1">
                    <a:solidFill>
                      <a:schemeClr val="tx1"/>
                    </a:solidFill>
                    <a:latin typeface="Open Sans Light" pitchFamily="2" charset="0"/>
                    <a:ea typeface="Open Sans Light" pitchFamily="2" charset="0"/>
                    <a:cs typeface="Open Sans Light" pitchFamily="2" charset="0"/>
                  </a:rPr>
                  <a:t>Chipcable</a:t>
                </a:r>
                <a:r>
                  <a:rPr lang="en-US" sz="1200" dirty="0">
                    <a:solidFill>
                      <a:schemeClr val="tx1"/>
                    </a:solidFill>
                    <a:latin typeface="Open Sans Light" pitchFamily="2" charset="0"/>
                    <a:ea typeface="Open Sans Light" pitchFamily="2" charset="0"/>
                    <a:cs typeface="Open Sans Light" pitchFamily="2" charset="0"/>
                  </a:rPr>
                  <a:t> + Frame</a:t>
                </a:r>
              </a:p>
            </p:txBody>
          </p:sp>
        </p:grp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C59719AF-04B6-30F9-ECB3-004774A90401}"/>
                </a:ext>
              </a:extLst>
            </p:cNvPr>
            <p:cNvSpPr/>
            <p:nvPr/>
          </p:nvSpPr>
          <p:spPr>
            <a:xfrm>
              <a:off x="419100" y="659121"/>
              <a:ext cx="7758917" cy="1655364"/>
            </a:xfrm>
            <a:prstGeom prst="roundRect">
              <a:avLst>
                <a:gd name="adj" fmla="val 525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r"/>
              <a:r>
                <a:rPr lang="en-US" sz="1050" dirty="0">
                  <a:solidFill>
                    <a:schemeClr val="tx1"/>
                  </a:solidFill>
                  <a:latin typeface="Open Sans Light" pitchFamily="2" charset="0"/>
                  <a:ea typeface="Open Sans Light" pitchFamily="2" charset="0"/>
                  <a:cs typeface="Open Sans Light" pitchFamily="2" charset="0"/>
                </a:rPr>
                <a:t>Tested with PTB (</a:t>
              </a:r>
              <a:r>
                <a:rPr lang="en-US" sz="1050" dirty="0" err="1">
                  <a:solidFill>
                    <a:schemeClr val="tx1"/>
                  </a:solidFill>
                  <a:latin typeface="Open Sans Light" pitchFamily="2" charset="0"/>
                  <a:ea typeface="Open Sans Light" pitchFamily="2" charset="0"/>
                  <a:cs typeface="Open Sans Light" pitchFamily="2" charset="0"/>
                </a:rPr>
                <a:t>pCT</a:t>
              </a:r>
              <a:r>
                <a:rPr lang="en-US" sz="1050" dirty="0">
                  <a:solidFill>
                    <a:schemeClr val="tx1"/>
                  </a:solidFill>
                  <a:latin typeface="Open Sans Light" pitchFamily="2" charset="0"/>
                  <a:ea typeface="Open Sans Light" pitchFamily="2" charset="0"/>
                  <a:cs typeface="Open Sans Light" pitchFamily="2" charset="0"/>
                </a:rPr>
                <a:t> Test Board)</a:t>
              </a:r>
            </a:p>
          </p:txBody>
        </p:sp>
      </p:grp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408A909-7B3B-701D-2BDC-A89113F1C5E4}"/>
              </a:ext>
            </a:extLst>
          </p:cNvPr>
          <p:cNvSpPr/>
          <p:nvPr/>
        </p:nvSpPr>
        <p:spPr>
          <a:xfrm>
            <a:off x="449969" y="2885879"/>
            <a:ext cx="3657740" cy="1627236"/>
          </a:xfrm>
          <a:prstGeom prst="roundRect">
            <a:avLst>
              <a:gd name="adj" fmla="val 525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dirty="0">
                <a:solidFill>
                  <a:schemeClr val="tx1"/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Components for string</a:t>
            </a:r>
            <a:r>
              <a:rPr lang="en-GB" sz="1200" dirty="0">
                <a:solidFill>
                  <a:schemeClr val="tx1"/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s</a:t>
            </a:r>
            <a:endParaRPr lang="en-US" sz="1200" dirty="0">
              <a:solidFill>
                <a:schemeClr val="tx1"/>
              </a:solidFill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63CDC9D-4800-0473-7961-1838A554D4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096" y="3259321"/>
            <a:ext cx="3439712" cy="55963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FF88A46-4563-2294-F413-C60350181B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096" y="3836672"/>
            <a:ext cx="2574736" cy="56223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1DAA6FB-DB43-AFC7-F30B-19ECBD62F3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1866" y="3831347"/>
            <a:ext cx="796942" cy="55963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71E385A-C1DA-8EEF-6BCF-AA559034EC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26836" y="3555936"/>
            <a:ext cx="1298689" cy="56897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7AF7707-B081-1607-F2C4-EBA9014B12BC}"/>
              </a:ext>
            </a:extLst>
          </p:cNvPr>
          <p:cNvSpPr txBox="1"/>
          <p:nvPr/>
        </p:nvSpPr>
        <p:spPr>
          <a:xfrm>
            <a:off x="4153142" y="4134717"/>
            <a:ext cx="133325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i="0" u="none" strike="noStrike" baseline="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Ni/</a:t>
            </a:r>
            <a:r>
              <a:rPr lang="en-GB" sz="1000" b="0" i="0" u="none" strike="noStrike" baseline="0" dirty="0" err="1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SnBi</a:t>
            </a:r>
            <a:r>
              <a:rPr lang="en-GB" sz="1000" b="0" i="0" u="none" strike="noStrike" baseline="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 </a:t>
            </a:r>
            <a:r>
              <a:rPr lang="en-GB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coat</a:t>
            </a:r>
            <a:endParaRPr lang="en-GB" sz="1000" b="0" i="0" u="none" strike="noStrike" baseline="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4B384E-4887-08F0-E5BF-00D20649FFD8}"/>
              </a:ext>
            </a:extLst>
          </p:cNvPr>
          <p:cNvSpPr txBox="1"/>
          <p:nvPr/>
        </p:nvSpPr>
        <p:spPr>
          <a:xfrm>
            <a:off x="376416" y="2545384"/>
            <a:ext cx="363239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b="0" i="0" u="none" strike="noStrike" baseline="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Visual inspection and electrical QA tests on all components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5B7B5D21-5B98-C610-75C7-D78BD01E306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12266" y="2929042"/>
            <a:ext cx="301148" cy="238688"/>
          </a:xfrm>
          <a:prstGeom prst="rect">
            <a:avLst/>
          </a:prstGeom>
        </p:spPr>
      </p:pic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277E729-5768-8262-86B9-AEBCE73DD42E}"/>
              </a:ext>
            </a:extLst>
          </p:cNvPr>
          <p:cNvSpPr/>
          <p:nvPr/>
        </p:nvSpPr>
        <p:spPr>
          <a:xfrm>
            <a:off x="4175743" y="2885879"/>
            <a:ext cx="1405729" cy="1627236"/>
          </a:xfrm>
          <a:prstGeom prst="roundRect">
            <a:avLst>
              <a:gd name="adj" fmla="val 525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dirty="0">
                <a:solidFill>
                  <a:schemeClr val="tx1"/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SMD components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823702AE-F56C-EBC8-B29B-D939BE4FC4DE}"/>
              </a:ext>
            </a:extLst>
          </p:cNvPr>
          <p:cNvSpPr/>
          <p:nvPr/>
        </p:nvSpPr>
        <p:spPr>
          <a:xfrm>
            <a:off x="419101" y="2440568"/>
            <a:ext cx="8274930" cy="2105299"/>
          </a:xfrm>
          <a:prstGeom prst="roundRect">
            <a:avLst>
              <a:gd name="adj" fmla="val 525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sz="1200" dirty="0">
                <a:solidFill>
                  <a:schemeClr val="tx1"/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Mounted on Al Carrier and tested for connectivity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B20112-0E39-601C-FAED-F22F2794E0A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20621" y="3379665"/>
            <a:ext cx="2771794" cy="9033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96E079-C21F-FBB7-9E00-31161E6B38D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82475" y="1050611"/>
            <a:ext cx="1179050" cy="108576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0DCDA86-1580-11DF-AE62-2B5A798AB284}"/>
              </a:ext>
            </a:extLst>
          </p:cNvPr>
          <p:cNvSpPr txBox="1"/>
          <p:nvPr/>
        </p:nvSpPr>
        <p:spPr>
          <a:xfrm>
            <a:off x="5821681" y="177714"/>
            <a:ext cx="224888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I. Tymchuk, T. Van Den Brink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674EF1-ADA5-AD4E-52E2-755D8EBE48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18609" y="931614"/>
            <a:ext cx="1086740" cy="1323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412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43474CBB-9C4A-DC18-1281-4A75BCA3C0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646618"/>
            <a:ext cx="5965196" cy="14167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6DC037-C44B-398C-AE04-6740C670A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Pixel strings assembly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B736C4-F54C-6045-D7A1-4F97FCAB72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17122" y="2476676"/>
            <a:ext cx="6087992" cy="2176029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A4A7F3C-3BE8-D064-1FF6-8F3ABC2AB139}"/>
              </a:ext>
            </a:extLst>
          </p:cNvPr>
          <p:cNvSpPr/>
          <p:nvPr/>
        </p:nvSpPr>
        <p:spPr>
          <a:xfrm>
            <a:off x="6825933" y="2840150"/>
            <a:ext cx="2149256" cy="75405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Possible critical point: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ALPIDE top surface exposed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2FC943C-439A-AE40-0AC3-099AB54B2A84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6384296" y="3217176"/>
            <a:ext cx="441637" cy="0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8BB344DD-DE52-0457-E29D-299D0760A2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5544" y="1094643"/>
            <a:ext cx="2282687" cy="13492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84FD52E-BB64-09A8-C811-228B0F6760A6}"/>
              </a:ext>
            </a:extLst>
          </p:cNvPr>
          <p:cNvSpPr txBox="1"/>
          <p:nvPr/>
        </p:nvSpPr>
        <p:spPr>
          <a:xfrm>
            <a:off x="5821681" y="177714"/>
            <a:ext cx="224888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I. Tymchuk, T. Van Den Brink </a:t>
            </a:r>
          </a:p>
        </p:txBody>
      </p:sp>
    </p:spTree>
    <p:extLst>
      <p:ext uri="{BB962C8B-B14F-4D97-AF65-F5344CB8AC3E}">
        <p14:creationId xmlns:p14="http://schemas.microsoft.com/office/powerpoint/2010/main" val="40451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166573-7268-6696-A027-30948574F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48074-788F-C963-1E1B-F09F2893B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17025"/>
            <a:ext cx="6642882" cy="567600"/>
          </a:xfrm>
        </p:spPr>
        <p:txBody>
          <a:bodyPr>
            <a:normAutofit/>
          </a:bodyPr>
          <a:lstStyle/>
          <a:p>
            <a:r>
              <a:rPr lang="en-US" dirty="0"/>
              <a:t>Pixel strings assembly: improvement after </a:t>
            </a:r>
            <a:r>
              <a:rPr lang="en-US" dirty="0" err="1"/>
              <a:t>pCT</a:t>
            </a:r>
            <a:r>
              <a:rPr lang="en-US" dirty="0"/>
              <a:t> first run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C4DEF9-D478-4610-5995-004BE25C25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7693" y="705538"/>
            <a:ext cx="2852100" cy="18601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F61FB2-7A2A-3DDD-A61D-474942B5D4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" y="584625"/>
            <a:ext cx="2919632" cy="21579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1093BF1-7757-0EA5-E575-B30F7C49A1F8}"/>
              </a:ext>
            </a:extLst>
          </p:cNvPr>
          <p:cNvSpPr txBox="1"/>
          <p:nvPr/>
        </p:nvSpPr>
        <p:spPr>
          <a:xfrm>
            <a:off x="2305068" y="2742614"/>
            <a:ext cx="14322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10 um soft polyamide + 14 um Al</a:t>
            </a:r>
            <a:endParaRPr lang="en-US" sz="1000" b="0" i="0" u="none" strike="noStrike" baseline="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B1A24C2-B2D0-9ACE-3CA9-4CCCEFC3AD20}"/>
              </a:ext>
            </a:extLst>
          </p:cNvPr>
          <p:cNvSpPr/>
          <p:nvPr/>
        </p:nvSpPr>
        <p:spPr>
          <a:xfrm>
            <a:off x="1237958" y="1851863"/>
            <a:ext cx="1308294" cy="7138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945CB9-A96F-1375-8D5E-1D615E343BB4}"/>
              </a:ext>
            </a:extLst>
          </p:cNvPr>
          <p:cNvCxnSpPr>
            <a:cxnSpLocks/>
            <a:stCxn id="10" idx="2"/>
            <a:endCxn id="9" idx="1"/>
          </p:cNvCxnSpPr>
          <p:nvPr/>
        </p:nvCxnSpPr>
        <p:spPr>
          <a:xfrm>
            <a:off x="1892105" y="2565735"/>
            <a:ext cx="412963" cy="3769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79C7138-3169-3AB6-03EC-6C575615A02D}"/>
              </a:ext>
            </a:extLst>
          </p:cNvPr>
          <p:cNvSpPr txBox="1"/>
          <p:nvPr/>
        </p:nvSpPr>
        <p:spPr>
          <a:xfrm>
            <a:off x="3974434" y="2665670"/>
            <a:ext cx="143225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First design:</a:t>
            </a:r>
            <a:b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</a:b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cover removed after assembly</a:t>
            </a:r>
            <a:endParaRPr lang="en-US" sz="1000" b="0" i="0" u="none" strike="noStrike" baseline="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4F45A5F-B1E9-664E-D8D8-B19D14B91D96}"/>
              </a:ext>
            </a:extLst>
          </p:cNvPr>
          <p:cNvSpPr txBox="1"/>
          <p:nvPr/>
        </p:nvSpPr>
        <p:spPr>
          <a:xfrm>
            <a:off x="5819645" y="2663168"/>
            <a:ext cx="143225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Improved design:</a:t>
            </a:r>
            <a:b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</a:b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cover grounded and kept</a:t>
            </a:r>
            <a:endParaRPr lang="en-US" sz="1000" b="0" i="0" u="none" strike="noStrike" baseline="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4EF9EA3-93C9-6BDA-5381-F10A94F015D9}"/>
              </a:ext>
            </a:extLst>
          </p:cNvPr>
          <p:cNvCxnSpPr>
            <a:cxnSpLocks/>
          </p:cNvCxnSpPr>
          <p:nvPr/>
        </p:nvCxnSpPr>
        <p:spPr>
          <a:xfrm>
            <a:off x="5120640" y="1899138"/>
            <a:ext cx="740898" cy="7875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E6C4CFC-FA95-586B-C1B7-C21F385B12B8}"/>
              </a:ext>
            </a:extLst>
          </p:cNvPr>
          <p:cNvCxnSpPr>
            <a:stCxn id="15" idx="3"/>
            <a:endCxn id="16" idx="1"/>
          </p:cNvCxnSpPr>
          <p:nvPr/>
        </p:nvCxnSpPr>
        <p:spPr>
          <a:xfrm flipV="1">
            <a:off x="5406684" y="2940167"/>
            <a:ext cx="412961" cy="25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9124D0AA-D0D4-C71F-7C57-938640856C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6906" y="3605729"/>
            <a:ext cx="7413674" cy="100519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D1B5471F-1F02-833A-D41E-94E0FD34D16C}"/>
              </a:ext>
            </a:extLst>
          </p:cNvPr>
          <p:cNvSpPr txBox="1"/>
          <p:nvPr/>
        </p:nvSpPr>
        <p:spPr>
          <a:xfrm>
            <a:off x="333246" y="3521408"/>
            <a:ext cx="1373634" cy="991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Strings are tested at every step:</a:t>
            </a:r>
            <a:b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</a:b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early detection of failure points</a:t>
            </a:r>
            <a:endParaRPr lang="en-US" sz="1000" b="0" i="0" u="none" strike="noStrike" baseline="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177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CEAC836-BD5E-934C-875E-21D99F6A01B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8585"/>
          <a:stretch/>
        </p:blipFill>
        <p:spPr>
          <a:xfrm>
            <a:off x="804496" y="544198"/>
            <a:ext cx="2265735" cy="25133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2464BE-0BA3-A540-B8DB-2C510434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17025"/>
            <a:ext cx="7505700" cy="567600"/>
          </a:xfrm>
        </p:spPr>
        <p:txBody>
          <a:bodyPr>
            <a:normAutofit/>
          </a:bodyPr>
          <a:lstStyle/>
          <a:p>
            <a:r>
              <a:rPr lang="en-US" dirty="0" err="1"/>
              <a:t>FoCal</a:t>
            </a:r>
            <a:r>
              <a:rPr lang="en-US" dirty="0"/>
              <a:t>: Forward Calorimeter for ALICE detector for Run 4 of the LHC</a:t>
            </a:r>
            <a:endParaRPr lang="LID4096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28008C-EDC3-DF8A-E9FA-9F2B8AF101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8481" y="1194565"/>
            <a:ext cx="5474194" cy="2894189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FCF1CEA-D7F1-678C-9709-0A8EA50900B2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3053286" y="1521707"/>
            <a:ext cx="1380695" cy="7253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ADC1BA65-34DA-30E6-5B4F-2DBB534E019E}"/>
              </a:ext>
            </a:extLst>
          </p:cNvPr>
          <p:cNvSpPr/>
          <p:nvPr/>
        </p:nvSpPr>
        <p:spPr>
          <a:xfrm>
            <a:off x="4335780" y="2148840"/>
            <a:ext cx="670560" cy="670560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FB4D914-FCB4-848D-5C69-ED1E80B808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7406" y="2983109"/>
            <a:ext cx="1947588" cy="1105645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12DAA0B-05E7-B86F-DA94-E624A53B44C0}"/>
              </a:ext>
            </a:extLst>
          </p:cNvPr>
          <p:cNvCxnSpPr>
            <a:cxnSpLocks/>
          </p:cNvCxnSpPr>
          <p:nvPr/>
        </p:nvCxnSpPr>
        <p:spPr>
          <a:xfrm flipH="1">
            <a:off x="2384856" y="2147721"/>
            <a:ext cx="139269" cy="10622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B7FB3DB-0BDE-856B-B150-553D4ADF941A}"/>
              </a:ext>
            </a:extLst>
          </p:cNvPr>
          <p:cNvCxnSpPr>
            <a:cxnSpLocks/>
          </p:cNvCxnSpPr>
          <p:nvPr/>
        </p:nvCxnSpPr>
        <p:spPr>
          <a:xfrm>
            <a:off x="2890838" y="2056277"/>
            <a:ext cx="287137" cy="14796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1C141FF-640E-DD4C-AEA2-2995CBB2E42F}"/>
              </a:ext>
            </a:extLst>
          </p:cNvPr>
          <p:cNvCxnSpPr>
            <a:cxnSpLocks/>
            <a:endCxn id="13" idx="3"/>
          </p:cNvCxnSpPr>
          <p:nvPr/>
        </p:nvCxnSpPr>
        <p:spPr>
          <a:xfrm flipH="1">
            <a:off x="1857122" y="2147721"/>
            <a:ext cx="16782" cy="14789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4EF64A6-6223-D416-0B0A-FEA01F5B0830}"/>
              </a:ext>
            </a:extLst>
          </p:cNvPr>
          <p:cNvCxnSpPr>
            <a:cxnSpLocks/>
          </p:cNvCxnSpPr>
          <p:nvPr/>
        </p:nvCxnSpPr>
        <p:spPr>
          <a:xfrm flipH="1">
            <a:off x="414763" y="1982121"/>
            <a:ext cx="492532" cy="1224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9EB88A21-84C0-DA66-570F-5B90983C72AF}"/>
              </a:ext>
            </a:extLst>
          </p:cNvPr>
          <p:cNvSpPr txBox="1"/>
          <p:nvPr/>
        </p:nvSpPr>
        <p:spPr>
          <a:xfrm>
            <a:off x="3177975" y="4076684"/>
            <a:ext cx="4572000" cy="76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 err="1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FoCal</a:t>
            </a: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-E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20 Layers (LG + HG Si detectors  + W absorbers). Tot ( ~ 20 X</a:t>
            </a:r>
            <a:r>
              <a:rPr lang="en-US" sz="1000" baseline="-25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0</a:t>
            </a: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)</a:t>
            </a:r>
          </a:p>
          <a:p>
            <a:pPr>
              <a:lnSpc>
                <a:spcPct val="150000"/>
              </a:lnSpc>
            </a:pPr>
            <a:endParaRPr lang="en-US" sz="10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3A7B83F-CAE8-931D-E7DD-81BF87E30D08}"/>
              </a:ext>
            </a:extLst>
          </p:cNvPr>
          <p:cNvSpPr txBox="1"/>
          <p:nvPr/>
        </p:nvSpPr>
        <p:spPr>
          <a:xfrm>
            <a:off x="261410" y="4081477"/>
            <a:ext cx="2916565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 err="1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FoCal</a:t>
            </a: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-H</a:t>
            </a:r>
            <a:b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</a:b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Transversally segmented spaghetti calorimeter </a:t>
            </a:r>
          </a:p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Tot thickness ~ 6 𝝀had</a:t>
            </a:r>
          </a:p>
          <a:p>
            <a:endParaRPr lang="en-US" sz="10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endParaRPr lang="en-US" sz="10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D8FA5F-20C0-559A-6971-4DAB9CF83CE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27236"/>
          <a:stretch/>
        </p:blipFill>
        <p:spPr>
          <a:xfrm>
            <a:off x="410030" y="3179171"/>
            <a:ext cx="1447092" cy="894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12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2" grpId="0"/>
      <p:bldP spid="5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71155-9994-FC50-3143-0DAFC2BDE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ALPIDE efficiency dependency on trigger latency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45B4DF5-9A6B-B168-BF29-F5911B01F3DF}"/>
              </a:ext>
            </a:extLst>
          </p:cNvPr>
          <p:cNvSpPr txBox="1"/>
          <p:nvPr/>
        </p:nvSpPr>
        <p:spPr>
          <a:xfrm>
            <a:off x="2695401" y="677708"/>
            <a:ext cx="9134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ALPIDE</a:t>
            </a:r>
            <a:endParaRPr lang="en-US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11F4C08-5704-F894-D3DF-86CD626E85F5}"/>
              </a:ext>
            </a:extLst>
          </p:cNvPr>
          <p:cNvGrpSpPr/>
          <p:nvPr/>
        </p:nvGrpSpPr>
        <p:grpSpPr>
          <a:xfrm>
            <a:off x="488949" y="580497"/>
            <a:ext cx="2546945" cy="1698413"/>
            <a:chOff x="577849" y="977901"/>
            <a:chExt cx="2986088" cy="199125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4AE4815-5352-2D44-6D88-7FF5F9860C08}"/>
                </a:ext>
              </a:extLst>
            </p:cNvPr>
            <p:cNvSpPr/>
            <p:nvPr/>
          </p:nvSpPr>
          <p:spPr>
            <a:xfrm>
              <a:off x="1847849" y="1935162"/>
              <a:ext cx="1270000" cy="8255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64A780D-6C33-0744-1665-C27A8EFCFCA7}"/>
                </a:ext>
              </a:extLst>
            </p:cNvPr>
            <p:cNvSpPr/>
            <p:nvPr/>
          </p:nvSpPr>
          <p:spPr>
            <a:xfrm>
              <a:off x="2122487" y="977901"/>
              <a:ext cx="720725" cy="658812"/>
            </a:xfrm>
            <a:prstGeom prst="rect">
              <a:avLst/>
            </a:prstGeom>
            <a:solidFill>
              <a:srgbClr val="B0928F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Sr90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5555ED8-C2CE-9288-9F10-10995C796275}"/>
                </a:ext>
              </a:extLst>
            </p:cNvPr>
            <p:cNvSpPr/>
            <p:nvPr/>
          </p:nvSpPr>
          <p:spPr>
            <a:xfrm>
              <a:off x="2122487" y="1863724"/>
              <a:ext cx="720725" cy="45719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C5A5318-B3EB-3B42-B5CB-248103CB9EFE}"/>
                </a:ext>
              </a:extLst>
            </p:cNvPr>
            <p:cNvSpPr/>
            <p:nvPr/>
          </p:nvSpPr>
          <p:spPr>
            <a:xfrm>
              <a:off x="2122487" y="2151695"/>
              <a:ext cx="720725" cy="16065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402EA2F-6EEE-9659-B6C3-92E107EFFA3F}"/>
                </a:ext>
              </a:extLst>
            </p:cNvPr>
            <p:cNvSpPr/>
            <p:nvPr/>
          </p:nvSpPr>
          <p:spPr>
            <a:xfrm>
              <a:off x="2843212" y="2089149"/>
              <a:ext cx="720725" cy="28575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PMT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613C8A0-CAA5-CE8E-F5BE-95A39B3BA8F8}"/>
                </a:ext>
              </a:extLst>
            </p:cNvPr>
            <p:cNvSpPr/>
            <p:nvPr/>
          </p:nvSpPr>
          <p:spPr>
            <a:xfrm>
              <a:off x="577849" y="2723725"/>
              <a:ext cx="1387476" cy="245429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Trigger Delay</a:t>
              </a:r>
            </a:p>
          </p:txBody>
        </p:sp>
        <p:cxnSp>
          <p:nvCxnSpPr>
            <p:cNvPr id="11" name="Connector: Elbow 10">
              <a:extLst>
                <a:ext uri="{FF2B5EF4-FFF2-40B4-BE49-F238E27FC236}">
                  <a16:creationId xmlns:a16="http://schemas.microsoft.com/office/drawing/2014/main" id="{271954C9-ACE2-CF1A-CC82-2F0725910810}"/>
                </a:ext>
              </a:extLst>
            </p:cNvPr>
            <p:cNvCxnSpPr>
              <a:cxnSpLocks/>
              <a:stCxn id="8" idx="3"/>
              <a:endCxn id="9" idx="3"/>
            </p:cNvCxnSpPr>
            <p:nvPr/>
          </p:nvCxnSpPr>
          <p:spPr>
            <a:xfrm flipH="1">
              <a:off x="1965325" y="2232024"/>
              <a:ext cx="1598612" cy="614416"/>
            </a:xfrm>
            <a:prstGeom prst="bentConnector3">
              <a:avLst>
                <a:gd name="adj1" fmla="val -143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or: Elbow 13">
              <a:extLst>
                <a:ext uri="{FF2B5EF4-FFF2-40B4-BE49-F238E27FC236}">
                  <a16:creationId xmlns:a16="http://schemas.microsoft.com/office/drawing/2014/main" id="{66FE7C4E-4B8A-1E1C-51C0-CF56C95A7ADB}"/>
                </a:ext>
              </a:extLst>
            </p:cNvPr>
            <p:cNvCxnSpPr>
              <a:cxnSpLocks/>
              <a:stCxn id="9" idx="1"/>
              <a:endCxn id="3" idx="1"/>
            </p:cNvCxnSpPr>
            <p:nvPr/>
          </p:nvCxnSpPr>
          <p:spPr>
            <a:xfrm rot="10800000">
              <a:off x="577849" y="1976438"/>
              <a:ext cx="12700" cy="870003"/>
            </a:xfrm>
            <a:prstGeom prst="bentConnector3">
              <a:avLst>
                <a:gd name="adj1" fmla="val 180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60D14A6-5BF1-ABBB-7D8E-FB1986160F5F}"/>
                </a:ext>
              </a:extLst>
            </p:cNvPr>
            <p:cNvCxnSpPr>
              <a:cxnSpLocks/>
              <a:stCxn id="5" idx="2"/>
            </p:cNvCxnSpPr>
            <p:nvPr/>
          </p:nvCxnSpPr>
          <p:spPr>
            <a:xfrm>
              <a:off x="2482850" y="1636713"/>
              <a:ext cx="23415" cy="7747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4F9ED09-198B-6ACD-FE89-C6C813152B85}"/>
                </a:ext>
              </a:extLst>
            </p:cNvPr>
            <p:cNvCxnSpPr>
              <a:cxnSpLocks/>
              <a:stCxn id="5" idx="2"/>
            </p:cNvCxnSpPr>
            <p:nvPr/>
          </p:nvCxnSpPr>
          <p:spPr>
            <a:xfrm flipH="1">
              <a:off x="2404069" y="1636713"/>
              <a:ext cx="78781" cy="7747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28B3B260-5D76-E3EE-9E9B-CDD81CBCD28D}"/>
                </a:ext>
              </a:extLst>
            </p:cNvPr>
            <p:cNvCxnSpPr>
              <a:cxnSpLocks/>
              <a:stCxn id="5" idx="2"/>
            </p:cNvCxnSpPr>
            <p:nvPr/>
          </p:nvCxnSpPr>
          <p:spPr>
            <a:xfrm>
              <a:off x="2482850" y="1636713"/>
              <a:ext cx="98622" cy="7381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12AF2A3-80EF-0105-6C2D-CD2A97417F1F}"/>
                </a:ext>
              </a:extLst>
            </p:cNvPr>
            <p:cNvSpPr/>
            <p:nvPr/>
          </p:nvSpPr>
          <p:spPr>
            <a:xfrm>
              <a:off x="577849" y="1863724"/>
              <a:ext cx="1270000" cy="225425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DAQ Board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938AB9F-DB99-AD77-A34B-FC0325E86BCD}"/>
                </a:ext>
              </a:extLst>
            </p:cNvPr>
            <p:cNvCxnSpPr>
              <a:stCxn id="6" idx="3"/>
              <a:endCxn id="35" idx="1"/>
            </p:cNvCxnSpPr>
            <p:nvPr/>
          </p:nvCxnSpPr>
          <p:spPr>
            <a:xfrm flipV="1">
              <a:off x="2843212" y="1272296"/>
              <a:ext cx="321524" cy="6142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9" name="Picture 38">
            <a:extLst>
              <a:ext uri="{FF2B5EF4-FFF2-40B4-BE49-F238E27FC236}">
                <a16:creationId xmlns:a16="http://schemas.microsoft.com/office/drawing/2014/main" id="{37A8CE53-160B-BA6D-8B7B-15332CE7DFA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729" b="65864"/>
          <a:stretch/>
        </p:blipFill>
        <p:spPr>
          <a:xfrm>
            <a:off x="6259825" y="3077484"/>
            <a:ext cx="2047282" cy="1066803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DE5ACCB6-CC93-7225-1DDC-00852211DD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4970" b="33173"/>
          <a:stretch/>
        </p:blipFill>
        <p:spPr>
          <a:xfrm>
            <a:off x="6861768" y="3651430"/>
            <a:ext cx="2047282" cy="1048686"/>
          </a:xfrm>
          <a:prstGeom prst="rect">
            <a:avLst/>
          </a:prstGeom>
        </p:spPr>
      </p:pic>
      <p:pic>
        <p:nvPicPr>
          <p:cNvPr id="45" name="Picture 44" descr="A white paper with lines and dots&#10;&#10;AI-generated content may be incorrect.">
            <a:extLst>
              <a:ext uri="{FF2B5EF4-FFF2-40B4-BE49-F238E27FC236}">
                <a16:creationId xmlns:a16="http://schemas.microsoft.com/office/drawing/2014/main" id="{E749EB14-83C8-0038-8895-315627686BB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9025" b="10417"/>
          <a:stretch/>
        </p:blipFill>
        <p:spPr>
          <a:xfrm>
            <a:off x="292099" y="2431561"/>
            <a:ext cx="5866126" cy="2229517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63354F61-5F49-D3F2-C82D-7FEBE2A699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6465" y="713674"/>
            <a:ext cx="2844169" cy="138464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6B30DA0C-7213-7206-2D8F-E25B8924813A}"/>
              </a:ext>
            </a:extLst>
          </p:cNvPr>
          <p:cNvSpPr txBox="1"/>
          <p:nvPr/>
        </p:nvSpPr>
        <p:spPr>
          <a:xfrm>
            <a:off x="4892268" y="2098316"/>
            <a:ext cx="367201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Known “feature”: shorter </a:t>
            </a:r>
            <a:r>
              <a:rPr lang="en-US" sz="1000" dirty="0" err="1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ToT</a:t>
            </a: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 for large charges</a:t>
            </a:r>
            <a:endParaRPr lang="en-US" sz="1000" b="0" i="0" u="none" strike="noStrike" baseline="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7F823D6-2CC5-33CB-8AFB-CFFAF8274B6F}"/>
              </a:ext>
            </a:extLst>
          </p:cNvPr>
          <p:cNvSpPr txBox="1"/>
          <p:nvPr/>
        </p:nvSpPr>
        <p:spPr>
          <a:xfrm>
            <a:off x="6259825" y="2595739"/>
            <a:ext cx="24832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Feature dependent on parameters: parameter scans under study</a:t>
            </a:r>
            <a:endParaRPr lang="en-US" sz="1000" b="0" i="0" u="none" strike="noStrike" baseline="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F146DF-3125-79D8-A9AB-D2A2A30C453D}"/>
              </a:ext>
            </a:extLst>
          </p:cNvPr>
          <p:cNvSpPr txBox="1"/>
          <p:nvPr/>
        </p:nvSpPr>
        <p:spPr>
          <a:xfrm>
            <a:off x="2912814" y="3489281"/>
            <a:ext cx="1629182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Trigger too late: fake hits</a:t>
            </a:r>
            <a:endParaRPr lang="en-US" sz="1000" b="0" i="0" u="none" strike="noStrike" baseline="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4C76BB1-03C6-4779-3F90-D6F0448823CD}"/>
              </a:ext>
            </a:extLst>
          </p:cNvPr>
          <p:cNvSpPr txBox="1"/>
          <p:nvPr/>
        </p:nvSpPr>
        <p:spPr>
          <a:xfrm>
            <a:off x="2073450" y="2632366"/>
            <a:ext cx="1629182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00" b="0" i="0" u="none" strike="noStrike" baseline="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After ~4 us efficiency drops quickly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B8DEAFF-39C5-4D9D-6E41-D633BF571B7E}"/>
              </a:ext>
            </a:extLst>
          </p:cNvPr>
          <p:cNvSpPr txBox="1"/>
          <p:nvPr/>
        </p:nvSpPr>
        <p:spPr>
          <a:xfrm>
            <a:off x="535699" y="3077484"/>
            <a:ext cx="1130300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00" b="0" i="0" u="none" strike="noStrike" baseline="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Linear decrease of efficiency even at low latencies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21BEC62-2AD3-C0D1-AE9F-FC35A098559D}"/>
              </a:ext>
            </a:extLst>
          </p:cNvPr>
          <p:cNvSpPr txBox="1"/>
          <p:nvPr/>
        </p:nvSpPr>
        <p:spPr>
          <a:xfrm>
            <a:off x="5821681" y="177714"/>
            <a:ext cx="224888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A. Kaiser, F. Reidt</a:t>
            </a:r>
          </a:p>
        </p:txBody>
      </p:sp>
    </p:spTree>
    <p:extLst>
      <p:ext uri="{BB962C8B-B14F-4D97-AF65-F5344CB8AC3E}">
        <p14:creationId xmlns:p14="http://schemas.microsoft.com/office/powerpoint/2010/main" val="248342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0EDF77-648F-7B22-7D5B-DDCC33323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CA201A4-62C8-FF2A-467D-39F16178EE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59104" y="515090"/>
            <a:ext cx="3831318" cy="2252194"/>
          </a:xfrm>
          <a:prstGeom prst="rect">
            <a:avLst/>
          </a:prstGeom>
        </p:spPr>
      </p:pic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25A3133B-52BC-5966-F098-BBAD5E66FAAA}"/>
              </a:ext>
            </a:extLst>
          </p:cNvPr>
          <p:cNvSpPr/>
          <p:nvPr/>
        </p:nvSpPr>
        <p:spPr>
          <a:xfrm>
            <a:off x="5418359" y="2845128"/>
            <a:ext cx="3337437" cy="1868575"/>
          </a:xfrm>
          <a:prstGeom prst="roundRect">
            <a:avLst>
              <a:gd name="adj" fmla="val 5250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05B080-0E10-3B7D-690A-3BF110EC0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Pixel Power Boards and Transition Cards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F35AF8-9FD9-93CA-4194-15CC1B529DAB}"/>
              </a:ext>
            </a:extLst>
          </p:cNvPr>
          <p:cNvSpPr txBox="1"/>
          <p:nvPr/>
        </p:nvSpPr>
        <p:spPr>
          <a:xfrm>
            <a:off x="2715031" y="2697809"/>
            <a:ext cx="1676400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bPOL48 mezzanine: </a:t>
            </a:r>
            <a:r>
              <a:rPr lang="en-US" sz="8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designed by CERN EP-ESE modified by </a:t>
            </a:r>
            <a:r>
              <a:rPr lang="en-US" sz="800" dirty="0" err="1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FoCal</a:t>
            </a:r>
            <a:r>
              <a:rPr lang="en-US" sz="8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 </a:t>
            </a:r>
            <a:endParaRPr lang="en-GB" sz="1000" dirty="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567E274A-9500-7317-B86B-11752576B038}"/>
              </a:ext>
            </a:extLst>
          </p:cNvPr>
          <p:cNvSpPr/>
          <p:nvPr/>
        </p:nvSpPr>
        <p:spPr>
          <a:xfrm>
            <a:off x="4169283" y="640438"/>
            <a:ext cx="2037400" cy="1971951"/>
          </a:xfrm>
          <a:prstGeom prst="roundRect">
            <a:avLst>
              <a:gd name="adj" fmla="val 5250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Transition Cards</a:t>
            </a:r>
          </a:p>
          <a:p>
            <a:endParaRPr lang="en-US" dirty="0">
              <a:solidFill>
                <a:schemeClr val="tx1"/>
              </a:solidFill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  <a:p>
            <a:pPr algn="ctr"/>
            <a:endParaRPr lang="en-US" dirty="0">
              <a:solidFill>
                <a:schemeClr val="tx1"/>
              </a:solidFill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  <a:p>
            <a:pPr algn="ctr"/>
            <a:endParaRPr lang="en-US" dirty="0">
              <a:solidFill>
                <a:schemeClr val="tx1"/>
              </a:solidFill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pPr algn="ctr"/>
            <a:endParaRPr lang="en-US" dirty="0">
              <a:solidFill>
                <a:schemeClr val="tx1"/>
              </a:solidFill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pPr algn="ctr"/>
            <a:endParaRPr lang="en-US" dirty="0">
              <a:solidFill>
                <a:schemeClr val="tx1"/>
              </a:solidFill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pPr algn="ctr"/>
            <a:endParaRPr lang="en-US" dirty="0">
              <a:solidFill>
                <a:schemeClr val="tx1"/>
              </a:solidFill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pPr algn="ctr"/>
            <a:endParaRPr lang="en-GB" dirty="0">
              <a:solidFill>
                <a:schemeClr val="tx1"/>
              </a:solidFill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81C0618-6E2C-AF3D-30AA-5B24ACEC07ED}"/>
              </a:ext>
            </a:extLst>
          </p:cNvPr>
          <p:cNvSpPr/>
          <p:nvPr/>
        </p:nvSpPr>
        <p:spPr>
          <a:xfrm>
            <a:off x="4332751" y="1312008"/>
            <a:ext cx="958972" cy="353493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LDO</a:t>
            </a:r>
            <a:endParaRPr lang="en-GB" sz="1000" dirty="0"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148DB94-2F9B-F964-0FB1-3F936B39C6A3}"/>
              </a:ext>
            </a:extLst>
          </p:cNvPr>
          <p:cNvCxnSpPr>
            <a:cxnSpLocks/>
            <a:stCxn id="27" idx="3"/>
          </p:cNvCxnSpPr>
          <p:nvPr/>
        </p:nvCxnSpPr>
        <p:spPr>
          <a:xfrm>
            <a:off x="5291723" y="1488755"/>
            <a:ext cx="402215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55522637-2996-A523-CD91-CBDB7180C888}"/>
              </a:ext>
            </a:extLst>
          </p:cNvPr>
          <p:cNvSpPr/>
          <p:nvPr/>
        </p:nvSpPr>
        <p:spPr>
          <a:xfrm>
            <a:off x="4332751" y="1717773"/>
            <a:ext cx="958972" cy="353493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LDO</a:t>
            </a:r>
            <a:endParaRPr lang="en-GB" sz="1000" dirty="0"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E0F695F-5FB0-097D-38F8-085C71CE7404}"/>
              </a:ext>
            </a:extLst>
          </p:cNvPr>
          <p:cNvCxnSpPr>
            <a:cxnSpLocks/>
            <a:stCxn id="33" idx="3"/>
          </p:cNvCxnSpPr>
          <p:nvPr/>
        </p:nvCxnSpPr>
        <p:spPr>
          <a:xfrm>
            <a:off x="5291723" y="1894520"/>
            <a:ext cx="402215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CF705D53-0761-6D32-1528-50186D9B0DB9}"/>
              </a:ext>
            </a:extLst>
          </p:cNvPr>
          <p:cNvSpPr txBox="1"/>
          <p:nvPr/>
        </p:nvSpPr>
        <p:spPr>
          <a:xfrm>
            <a:off x="5269262" y="1171027"/>
            <a:ext cx="44577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1.9V</a:t>
            </a:r>
            <a:endParaRPr lang="en-GB" sz="1000" dirty="0"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C1E8B79-91C9-CBD5-28B8-FFB61A2D5049}"/>
              </a:ext>
            </a:extLst>
          </p:cNvPr>
          <p:cNvSpPr txBox="1"/>
          <p:nvPr/>
        </p:nvSpPr>
        <p:spPr>
          <a:xfrm>
            <a:off x="5269262" y="1623788"/>
            <a:ext cx="44577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1.9V</a:t>
            </a:r>
            <a:endParaRPr lang="en-GB" sz="1000" dirty="0"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3A1E7C1-5429-2648-FF2B-9C1337A802B1}"/>
              </a:ext>
            </a:extLst>
          </p:cNvPr>
          <p:cNvSpPr txBox="1"/>
          <p:nvPr/>
        </p:nvSpPr>
        <p:spPr>
          <a:xfrm>
            <a:off x="5666786" y="1364867"/>
            <a:ext cx="65511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AVDD</a:t>
            </a:r>
            <a:endParaRPr lang="en-GB" sz="1000" dirty="0"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0EF0F68-7D3A-7A1F-3EFE-D9598036E040}"/>
              </a:ext>
            </a:extLst>
          </p:cNvPr>
          <p:cNvSpPr txBox="1"/>
          <p:nvPr/>
        </p:nvSpPr>
        <p:spPr>
          <a:xfrm>
            <a:off x="5693938" y="1771408"/>
            <a:ext cx="65511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DVDD</a:t>
            </a:r>
            <a:endParaRPr lang="en-GB" sz="1000" dirty="0"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E3158BE-80F7-82A2-796A-991F06AF8A9F}"/>
              </a:ext>
            </a:extLst>
          </p:cNvPr>
          <p:cNvSpPr txBox="1"/>
          <p:nvPr/>
        </p:nvSpPr>
        <p:spPr>
          <a:xfrm>
            <a:off x="5290357" y="1979646"/>
            <a:ext cx="44577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-6V</a:t>
            </a:r>
            <a:endParaRPr lang="en-GB" sz="1000" dirty="0"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6EC24C-0C3F-ED1E-3D90-AE634CCF3146}"/>
              </a:ext>
            </a:extLst>
          </p:cNvPr>
          <p:cNvSpPr txBox="1"/>
          <p:nvPr/>
        </p:nvSpPr>
        <p:spPr>
          <a:xfrm>
            <a:off x="5651155" y="2120527"/>
            <a:ext cx="65511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PWELL</a:t>
            </a:r>
            <a:endParaRPr lang="en-GB" sz="1000" dirty="0"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</p:txBody>
      </p: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292A8F6D-1C74-8737-CE88-6B7AA1E9CCC2}"/>
              </a:ext>
            </a:extLst>
          </p:cNvPr>
          <p:cNvCxnSpPr>
            <a:cxnSpLocks/>
            <a:endCxn id="27" idx="1"/>
          </p:cNvCxnSpPr>
          <p:nvPr/>
        </p:nvCxnSpPr>
        <p:spPr>
          <a:xfrm flipV="1">
            <a:off x="3030747" y="1488755"/>
            <a:ext cx="1302004" cy="508439"/>
          </a:xfrm>
          <a:prstGeom prst="bentConnector3">
            <a:avLst>
              <a:gd name="adj1" fmla="val 63914"/>
            </a:avLst>
          </a:prstGeom>
          <a:ln w="38100">
            <a:solidFill>
              <a:srgbClr val="7F7F7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63EFDA7A-C037-708F-402F-2B1D7B38BC40}"/>
              </a:ext>
            </a:extLst>
          </p:cNvPr>
          <p:cNvCxnSpPr>
            <a:cxnSpLocks/>
            <a:endCxn id="33" idx="1"/>
          </p:cNvCxnSpPr>
          <p:nvPr/>
        </p:nvCxnSpPr>
        <p:spPr>
          <a:xfrm flipV="1">
            <a:off x="3030747" y="1894520"/>
            <a:ext cx="1302004" cy="102674"/>
          </a:xfrm>
          <a:prstGeom prst="bentConnector3">
            <a:avLst>
              <a:gd name="adj1" fmla="val 63693"/>
            </a:avLst>
          </a:prstGeom>
          <a:ln w="38100">
            <a:solidFill>
              <a:srgbClr val="7F7F7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D01D486-0EF9-4B1E-8527-88576655FC6A}"/>
              </a:ext>
            </a:extLst>
          </p:cNvPr>
          <p:cNvCxnSpPr>
            <a:cxnSpLocks/>
          </p:cNvCxnSpPr>
          <p:nvPr/>
        </p:nvCxnSpPr>
        <p:spPr>
          <a:xfrm>
            <a:off x="3585562" y="813127"/>
            <a:ext cx="50152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39E846D7-DAC8-1683-999B-C91C819E3A4E}"/>
              </a:ext>
            </a:extLst>
          </p:cNvPr>
          <p:cNvSpPr txBox="1"/>
          <p:nvPr/>
        </p:nvSpPr>
        <p:spPr>
          <a:xfrm>
            <a:off x="3574570" y="560299"/>
            <a:ext cx="57137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~4m</a:t>
            </a:r>
            <a:endParaRPr lang="en-GB" sz="1100" dirty="0"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0605599C-719A-84DB-21C7-20D378D2BBA4}"/>
              </a:ext>
            </a:extLst>
          </p:cNvPr>
          <p:cNvSpPr/>
          <p:nvPr/>
        </p:nvSpPr>
        <p:spPr>
          <a:xfrm>
            <a:off x="6260812" y="2223197"/>
            <a:ext cx="1830041" cy="4006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ALPIDE String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A7029198-0199-6115-D9E5-5846E838F8C6}"/>
              </a:ext>
            </a:extLst>
          </p:cNvPr>
          <p:cNvSpPr/>
          <p:nvPr/>
        </p:nvSpPr>
        <p:spPr>
          <a:xfrm>
            <a:off x="6260812" y="639541"/>
            <a:ext cx="1830041" cy="4006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ALPIDE String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A37D6C4-88AE-67E3-4976-19F979A7876D}"/>
              </a:ext>
            </a:extLst>
          </p:cNvPr>
          <p:cNvSpPr txBox="1"/>
          <p:nvPr/>
        </p:nvSpPr>
        <p:spPr>
          <a:xfrm>
            <a:off x="6824731" y="1379577"/>
            <a:ext cx="57137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…</a:t>
            </a:r>
            <a:endParaRPr lang="en-GB" sz="1100" dirty="0"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82216C6-DEA3-6E0B-C1CD-95D34E8EB290}"/>
              </a:ext>
            </a:extLst>
          </p:cNvPr>
          <p:cNvSpPr txBox="1"/>
          <p:nvPr/>
        </p:nvSpPr>
        <p:spPr>
          <a:xfrm>
            <a:off x="2765987" y="3967815"/>
            <a:ext cx="283617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Layout completed:</a:t>
            </a:r>
          </a:p>
          <a:p>
            <a:r>
              <a:rPr lang="en-GB" dirty="0">
                <a:solidFill>
                  <a:srgbClr val="FF00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Under Internal Review!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B1C912D-21D6-DCDE-CAFC-A080E5AF8603}"/>
              </a:ext>
            </a:extLst>
          </p:cNvPr>
          <p:cNvSpPr txBox="1"/>
          <p:nvPr/>
        </p:nvSpPr>
        <p:spPr>
          <a:xfrm>
            <a:off x="1699110" y="4777653"/>
            <a:ext cx="68271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latin typeface="Open Sans Light" pitchFamily="2" charset="0"/>
                <a:ea typeface="Open Sans Light" pitchFamily="2" charset="0"/>
                <a:cs typeface="Open Sans Light" pitchFamily="2" charset="0"/>
                <a:hlinkClick r:id="rId4"/>
              </a:rPr>
              <a:t>https://gitlab.cern.ch/alice-focal-readout/focale-pixels/documentation</a:t>
            </a:r>
            <a:r>
              <a:rPr lang="en-GB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/</a:t>
            </a:r>
            <a:br>
              <a:rPr lang="en-GB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</a:br>
            <a:r>
              <a:rPr lang="en-GB" sz="1000" dirty="0">
                <a:latin typeface="Open Sans Light" pitchFamily="2" charset="0"/>
                <a:ea typeface="Open Sans Light" pitchFamily="2" charset="0"/>
                <a:cs typeface="Open Sans Light" pitchFamily="2" charset="0"/>
                <a:hlinkClick r:id="rId5"/>
              </a:rPr>
              <a:t>https://alice-focal.docs.cern.ch/</a:t>
            </a:r>
            <a:endParaRPr lang="en-GB" sz="10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04470E92-B583-3D48-A1BE-E9253A6FA66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15482" t="47055" r="16829" b="12390"/>
          <a:stretch/>
        </p:blipFill>
        <p:spPr>
          <a:xfrm>
            <a:off x="5542518" y="3856677"/>
            <a:ext cx="2432787" cy="81989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B745FE9F-51E3-6C87-0C70-12F137D00D3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15391" t="46286" r="16186" b="9112"/>
          <a:stretch/>
        </p:blipFill>
        <p:spPr>
          <a:xfrm>
            <a:off x="5542518" y="2940013"/>
            <a:ext cx="2499991" cy="916664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26FBD2D6-45B6-1B48-1137-DA87C0F5F4BC}"/>
              </a:ext>
            </a:extLst>
          </p:cNvPr>
          <p:cNvSpPr txBox="1"/>
          <p:nvPr/>
        </p:nvSpPr>
        <p:spPr>
          <a:xfrm>
            <a:off x="7082332" y="3870971"/>
            <a:ext cx="8143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I</a:t>
            </a:r>
            <a:r>
              <a:rPr lang="en-GB" sz="11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B/OB</a:t>
            </a:r>
            <a:endParaRPr lang="en-GB" sz="1100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5AAD716-A970-6287-54B6-DA2D062A4B81}"/>
              </a:ext>
            </a:extLst>
          </p:cNvPr>
          <p:cNvSpPr txBox="1"/>
          <p:nvPr/>
        </p:nvSpPr>
        <p:spPr>
          <a:xfrm>
            <a:off x="7152182" y="2940013"/>
            <a:ext cx="110946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Outer Barrel</a:t>
            </a:r>
            <a:endParaRPr lang="en-GB" sz="1100" dirty="0"/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079A2A8-6738-229F-7633-A819AB11651A}"/>
              </a:ext>
            </a:extLst>
          </p:cNvPr>
          <p:cNvCxnSpPr>
            <a:cxnSpLocks/>
            <a:stCxn id="26" idx="2"/>
            <a:endCxn id="77" idx="1"/>
          </p:cNvCxnSpPr>
          <p:nvPr/>
        </p:nvCxnSpPr>
        <p:spPr>
          <a:xfrm>
            <a:off x="5187983" y="2612389"/>
            <a:ext cx="230376" cy="11670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88B58C2-A000-A5DC-B51A-050E97499FA6}"/>
              </a:ext>
            </a:extLst>
          </p:cNvPr>
          <p:cNvSpPr txBox="1"/>
          <p:nvPr/>
        </p:nvSpPr>
        <p:spPr>
          <a:xfrm>
            <a:off x="5666786" y="2313711"/>
            <a:ext cx="65511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EN</a:t>
            </a:r>
            <a:endParaRPr lang="en-GB" sz="1000" dirty="0"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</p:txBody>
      </p: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B7CF957D-F2A2-B592-ABE9-BD7CD1BE9811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2888374" y="2127079"/>
            <a:ext cx="2762781" cy="116559"/>
          </a:xfrm>
          <a:prstGeom prst="bentConnector3">
            <a:avLst>
              <a:gd name="adj1" fmla="val 35429"/>
            </a:avLst>
          </a:prstGeom>
          <a:ln w="38100">
            <a:solidFill>
              <a:srgbClr val="7F7F7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5E58C11C-81CA-857A-6591-738428EFB16F}"/>
              </a:ext>
            </a:extLst>
          </p:cNvPr>
          <p:cNvCxnSpPr>
            <a:cxnSpLocks/>
          </p:cNvCxnSpPr>
          <p:nvPr/>
        </p:nvCxnSpPr>
        <p:spPr>
          <a:xfrm>
            <a:off x="2888374" y="2127079"/>
            <a:ext cx="2762781" cy="310858"/>
          </a:xfrm>
          <a:prstGeom prst="bentConnector3">
            <a:avLst>
              <a:gd name="adj1" fmla="val 35429"/>
            </a:avLst>
          </a:prstGeom>
          <a:ln w="38100">
            <a:solidFill>
              <a:srgbClr val="7F7F7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E04E74CB-82C5-398A-93E1-9717C588C06F}"/>
              </a:ext>
            </a:extLst>
          </p:cNvPr>
          <p:cNvSpPr/>
          <p:nvPr/>
        </p:nvSpPr>
        <p:spPr>
          <a:xfrm>
            <a:off x="458119" y="3191260"/>
            <a:ext cx="2106811" cy="152244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Backplane: connection with RU</a:t>
            </a:r>
          </a:p>
          <a:p>
            <a:pPr algn="ctr"/>
            <a:endParaRPr lang="en-US" dirty="0">
              <a:solidFill>
                <a:schemeClr val="tx1"/>
              </a:solidFill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Ground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Power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I2C</a:t>
            </a:r>
          </a:p>
        </p:txBody>
      </p: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BE1B14DC-598E-EBA4-C4BE-66661491D948}"/>
              </a:ext>
            </a:extLst>
          </p:cNvPr>
          <p:cNvCxnSpPr>
            <a:cxnSpLocks/>
            <a:stCxn id="42" idx="1"/>
          </p:cNvCxnSpPr>
          <p:nvPr/>
        </p:nvCxnSpPr>
        <p:spPr>
          <a:xfrm rot="10800000">
            <a:off x="265503" y="1771408"/>
            <a:ext cx="192616" cy="2181074"/>
          </a:xfrm>
          <a:prstGeom prst="bentConnector2">
            <a:avLst/>
          </a:prstGeom>
          <a:ln w="38100">
            <a:solidFill>
              <a:srgbClr val="7F7F7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4765FCB3-157C-5352-DDAD-5C1F74148DB5}"/>
              </a:ext>
            </a:extLst>
          </p:cNvPr>
          <p:cNvCxnSpPr>
            <a:cxnSpLocks/>
            <a:stCxn id="14" idx="1"/>
          </p:cNvCxnSpPr>
          <p:nvPr/>
        </p:nvCxnSpPr>
        <p:spPr>
          <a:xfrm rot="10800000">
            <a:off x="2225615" y="1997195"/>
            <a:ext cx="489416" cy="946837"/>
          </a:xfrm>
          <a:prstGeom prst="bentConnector2">
            <a:avLst/>
          </a:prstGeom>
          <a:ln w="38100">
            <a:solidFill>
              <a:srgbClr val="7F7F7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E980E3D0-F76A-BA40-63AF-FA563F6D67BC}"/>
              </a:ext>
            </a:extLst>
          </p:cNvPr>
          <p:cNvSpPr txBox="1"/>
          <p:nvPr/>
        </p:nvSpPr>
        <p:spPr>
          <a:xfrm>
            <a:off x="5821681" y="177714"/>
            <a:ext cx="224888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B. H. Qureshi, Bergen Group</a:t>
            </a:r>
          </a:p>
        </p:txBody>
      </p:sp>
    </p:spTree>
    <p:extLst>
      <p:ext uri="{BB962C8B-B14F-4D97-AF65-F5344CB8AC3E}">
        <p14:creationId xmlns:p14="http://schemas.microsoft.com/office/powerpoint/2010/main" val="1841086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68" grpId="0"/>
      <p:bldP spid="75" grpId="0"/>
      <p:bldP spid="76" grpId="0"/>
      <p:bldP spid="8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157F67-BB7A-9F65-0E85-0FA8DE5D88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2F4F9-C4CB-3E88-0E78-408E5590E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B259D8-0E5D-BA23-C0AC-1BDA825ADE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198A180B-CF16-B47D-D76B-C71CF94694DC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894876-669F-7C11-AEB3-885E21B40B3B}"/>
              </a:ext>
            </a:extLst>
          </p:cNvPr>
          <p:cNvSpPr txBox="1"/>
          <p:nvPr/>
        </p:nvSpPr>
        <p:spPr>
          <a:xfrm>
            <a:off x="5404407" y="1386892"/>
            <a:ext cx="3134379" cy="2185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General Updates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Updates from Pixels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Updates from Pads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Updated from HCAL</a:t>
            </a:r>
          </a:p>
          <a:p>
            <a:pPr marL="285750" lvl="6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Possible descoping options</a:t>
            </a:r>
          </a:p>
        </p:txBody>
      </p:sp>
      <p:pic>
        <p:nvPicPr>
          <p:cNvPr id="11" name="Picture 10" descr="A room with a desk and computer&#10;&#10;Description automatically generated">
            <a:extLst>
              <a:ext uri="{FF2B5EF4-FFF2-40B4-BE49-F238E27FC236}">
                <a16:creationId xmlns:a16="http://schemas.microsoft.com/office/drawing/2014/main" id="{16E33685-9277-C8C1-AB78-DAA806DE99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86"/>
          <a:stretch/>
        </p:blipFill>
        <p:spPr>
          <a:xfrm>
            <a:off x="0" y="533399"/>
            <a:ext cx="5257372" cy="421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891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221D9F-EAD8-7B04-9447-D5436A5F23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E6D46-A54F-16C5-BB7C-910A2FACE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Irradiation campaign 2025 @IRRAD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F851480-DBA0-D6A7-0B03-ED4C0EB83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15670" y="866569"/>
            <a:ext cx="1538214" cy="1343995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68C0AA74-1E48-F483-72F6-657BF4FE4AB3}"/>
              </a:ext>
            </a:extLst>
          </p:cNvPr>
          <p:cNvGrpSpPr/>
          <p:nvPr/>
        </p:nvGrpSpPr>
        <p:grpSpPr>
          <a:xfrm>
            <a:off x="419100" y="2773391"/>
            <a:ext cx="2149983" cy="1906422"/>
            <a:chOff x="419100" y="2571750"/>
            <a:chExt cx="2149983" cy="190642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3F1CE5A-4A1D-BE6B-DC46-6EBBDFDF9A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9100" y="2571750"/>
              <a:ext cx="2149983" cy="190642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1C69319-65AF-7211-656C-AE01C2BF5C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8830" t="34973" r="53609" b="48670"/>
            <a:stretch/>
          </p:blipFill>
          <p:spPr>
            <a:xfrm rot="16200000">
              <a:off x="697513" y="2889005"/>
              <a:ext cx="174589" cy="16723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457A984-DC50-822B-CDE1-5F4CBD156B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8830" t="34973" r="53609" b="48670"/>
            <a:stretch/>
          </p:blipFill>
          <p:spPr>
            <a:xfrm rot="16200000">
              <a:off x="1530164" y="2878789"/>
              <a:ext cx="174589" cy="16723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14A791E-1E98-7B35-0A9E-EB3B8AA1AB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8830" t="34973" r="53609" b="48670"/>
            <a:stretch/>
          </p:blipFill>
          <p:spPr>
            <a:xfrm rot="16200000">
              <a:off x="697514" y="4033283"/>
              <a:ext cx="174589" cy="16723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4265D52-615C-16BC-0F69-738AFB25C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8830" t="34973" r="53609" b="48670"/>
            <a:stretch/>
          </p:blipFill>
          <p:spPr>
            <a:xfrm rot="16200000">
              <a:off x="1514841" y="4028175"/>
              <a:ext cx="174589" cy="16723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D62F4F4-693C-EF7C-3D69-6AC92F007C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8830" t="34973" r="53609" b="48670"/>
            <a:stretch/>
          </p:blipFill>
          <p:spPr>
            <a:xfrm rot="16200000">
              <a:off x="1100836" y="3420276"/>
              <a:ext cx="174589" cy="167238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3B28B7D-1D1B-D479-6270-9CE3902A299A}"/>
                  </a:ext>
                </a:extLst>
              </p:cNvPr>
              <p:cNvSpPr txBox="1"/>
              <p:nvPr/>
            </p:nvSpPr>
            <p:spPr>
              <a:xfrm flipH="1">
                <a:off x="1997062" y="539157"/>
                <a:ext cx="2252075" cy="1615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900" dirty="0">
                    <a:latin typeface="Open Sans Light" pitchFamily="2" charset="0"/>
                    <a:ea typeface="Open Sans Light" pitchFamily="2" charset="0"/>
                    <a:cs typeface="Open Sans Light" pitchFamily="2" charset="0"/>
                  </a:rPr>
                  <a:t>Full sensors from HPK, SCL and BEL characterized before (IV/CV) and after irradiation IV/CV/MIP).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900" dirty="0">
                  <a:latin typeface="Open Sans Light" pitchFamily="2" charset="0"/>
                  <a:ea typeface="Open Sans Light" pitchFamily="2" charset="0"/>
                  <a:cs typeface="Open Sans Light" pitchFamily="2" charset="0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900" dirty="0">
                    <a:latin typeface="Open Sans Light" pitchFamily="2" charset="0"/>
                    <a:ea typeface="Open Sans Light" pitchFamily="2" charset="0"/>
                    <a:cs typeface="Open Sans Light" pitchFamily="2" charset="0"/>
                  </a:rPr>
                  <a:t>Some sensors (&gt;2) irradiated at </a:t>
                </a:r>
                <a14:m>
                  <m:oMath xmlns:m="http://schemas.openxmlformats.org/officeDocument/2006/math">
                    <m:r>
                      <a:rPr lang="en-US" sz="9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Open Sans Light" pitchFamily="2" charset="0"/>
                        <a:cs typeface="Open Sans Light" pitchFamily="2" charset="0"/>
                      </a:rPr>
                      <m:t>7 </m:t>
                    </m:r>
                    <m:sSup>
                      <m:sSupPr>
                        <m:ctrlPr>
                          <a:rPr lang="en-US" sz="9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</m:ctrlPr>
                      </m:sSupPr>
                      <m:e>
                        <m:r>
                          <a:rPr lang="en-US" sz="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  <m:t>10</m:t>
                        </m:r>
                      </m:e>
                      <m:sup>
                        <m:r>
                          <a:rPr lang="en-US" sz="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  <m:t>13</m:t>
                        </m:r>
                      </m:sup>
                    </m:sSup>
                    <m:r>
                      <a:rPr lang="en-US" sz="9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Open Sans Light" pitchFamily="2" charset="0"/>
                        <a:cs typeface="Open Sans Light" pitchFamily="2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9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Open Sans Light" pitchFamily="2" charset="0"/>
                        <a:cs typeface="Open Sans Light" pitchFamily="2" charset="0"/>
                      </a:rPr>
                      <m:t>neq</m:t>
                    </m:r>
                    <m:r>
                      <a:rPr lang="en-US" sz="9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Open Sans Light" pitchFamily="2" charset="0"/>
                        <a:cs typeface="Open Sans Light" pitchFamily="2" charset="0"/>
                      </a:rPr>
                      <m:t> / </m:t>
                    </m:r>
                    <m:sSup>
                      <m:sSupPr>
                        <m:ctrlPr>
                          <a:rPr lang="en-US" sz="9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9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  <m:t>cm</m:t>
                        </m:r>
                      </m:e>
                      <m:sup>
                        <m:r>
                          <a:rPr lang="en-US" sz="9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900" dirty="0">
                  <a:latin typeface="Open Sans Light" pitchFamily="2" charset="0"/>
                  <a:ea typeface="Open Sans Light" pitchFamily="2" charset="0"/>
                  <a:cs typeface="Open Sans Light" pitchFamily="2" charset="0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GB" sz="900" dirty="0">
                  <a:latin typeface="Open Sans Light" pitchFamily="2" charset="0"/>
                  <a:ea typeface="Open Sans Light" pitchFamily="2" charset="0"/>
                  <a:cs typeface="Open Sans Light" pitchFamily="2" charset="0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GB" sz="900" dirty="0">
                    <a:latin typeface="Open Sans Light" pitchFamily="2" charset="0"/>
                    <a:ea typeface="Open Sans Light" pitchFamily="2" charset="0"/>
                    <a:cs typeface="Open Sans Light" pitchFamily="2" charset="0"/>
                  </a:rPr>
                  <a:t>Full sensors irradiated in spots: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GB" sz="900" dirty="0">
                  <a:latin typeface="Open Sans Light" pitchFamily="2" charset="0"/>
                  <a:ea typeface="Open Sans Light" pitchFamily="2" charset="0"/>
                  <a:cs typeface="Open Sans Light" pitchFamily="2" charset="0"/>
                </a:endParaRPr>
              </a:p>
              <a:p>
                <a:pPr marL="171450" lvl="1" indent="-171450">
                  <a:buFont typeface="Arial" panose="020B0604020202020204" pitchFamily="34" charset="0"/>
                  <a:buChar char="•"/>
                </a:pPr>
                <a:endParaRPr lang="en-US" sz="900" dirty="0">
                  <a:latin typeface="Open Sans Light" pitchFamily="2" charset="0"/>
                  <a:ea typeface="Open Sans Light" pitchFamily="2" charset="0"/>
                  <a:cs typeface="Open Sans Light" pitchFamily="2" charset="0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GB" sz="900" dirty="0">
                  <a:latin typeface="Open Sans Light" pitchFamily="2" charset="0"/>
                  <a:ea typeface="Open Sans Light" pitchFamily="2" charset="0"/>
                  <a:cs typeface="Open Sans Light" pitchFamily="2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3B28B7D-1D1B-D479-6270-9CE3902A29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997062" y="539157"/>
                <a:ext cx="2252075" cy="161582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Oval 26">
            <a:extLst>
              <a:ext uri="{FF2B5EF4-FFF2-40B4-BE49-F238E27FC236}">
                <a16:creationId xmlns:a16="http://schemas.microsoft.com/office/drawing/2014/main" id="{3840A266-B6EC-E790-792B-82656061B88B}"/>
              </a:ext>
            </a:extLst>
          </p:cNvPr>
          <p:cNvSpPr/>
          <p:nvPr/>
        </p:nvSpPr>
        <p:spPr>
          <a:xfrm>
            <a:off x="1539962" y="852701"/>
            <a:ext cx="209443" cy="209443"/>
          </a:xfrm>
          <a:prstGeom prst="ellipse">
            <a:avLst/>
          </a:prstGeom>
          <a:solidFill>
            <a:srgbClr val="FF0000">
              <a:alpha val="36078"/>
            </a:srgb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9E941FD-B560-B722-DB5C-0169AAC1E5DA}"/>
              </a:ext>
            </a:extLst>
          </p:cNvPr>
          <p:cNvSpPr/>
          <p:nvPr/>
        </p:nvSpPr>
        <p:spPr>
          <a:xfrm>
            <a:off x="1104854" y="1383972"/>
            <a:ext cx="209443" cy="209443"/>
          </a:xfrm>
          <a:prstGeom prst="ellipse">
            <a:avLst/>
          </a:prstGeom>
          <a:solidFill>
            <a:srgbClr val="FF0000">
              <a:alpha val="58824"/>
            </a:srgb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368AA1-458A-EDD0-2543-BF05BAEAAE38}"/>
              </a:ext>
            </a:extLst>
          </p:cNvPr>
          <p:cNvSpPr/>
          <p:nvPr/>
        </p:nvSpPr>
        <p:spPr>
          <a:xfrm>
            <a:off x="701531" y="1999532"/>
            <a:ext cx="209443" cy="209443"/>
          </a:xfrm>
          <a:prstGeom prst="ellipse">
            <a:avLst/>
          </a:prstGeom>
          <a:solidFill>
            <a:srgbClr val="FF0000">
              <a:alpha val="85882"/>
            </a:srgb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36800D6-71A4-7D27-D778-6E3B67CFC8D5}"/>
              </a:ext>
            </a:extLst>
          </p:cNvPr>
          <p:cNvSpPr/>
          <p:nvPr/>
        </p:nvSpPr>
        <p:spPr>
          <a:xfrm>
            <a:off x="1513081" y="2009298"/>
            <a:ext cx="209443" cy="209443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3404800-CF3C-158E-5000-79474A48966B}"/>
              </a:ext>
            </a:extLst>
          </p:cNvPr>
          <p:cNvSpPr txBox="1"/>
          <p:nvPr/>
        </p:nvSpPr>
        <p:spPr>
          <a:xfrm flipH="1">
            <a:off x="2664633" y="3086970"/>
            <a:ext cx="2252075" cy="152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1x1 cm</a:t>
            </a:r>
            <a:r>
              <a:rPr lang="en-US" sz="900" baseline="30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2</a:t>
            </a:r>
            <a:r>
              <a:rPr lang="en-US" sz="9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 from SCL and BEL ready!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waiting for HPK:</a:t>
            </a:r>
          </a:p>
          <a:p>
            <a:pPr>
              <a:lnSpc>
                <a:spcPct val="150000"/>
              </a:lnSpc>
            </a:pPr>
            <a:endParaRPr lang="en-US" sz="9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9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IV/CV before and after irradiation in progress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9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IV monitoring during irradiation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9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D9EC777-75DF-4D71-6DEA-372E99B83C47}"/>
              </a:ext>
            </a:extLst>
          </p:cNvPr>
          <p:cNvSpPr/>
          <p:nvPr/>
        </p:nvSpPr>
        <p:spPr>
          <a:xfrm>
            <a:off x="1518516" y="3056605"/>
            <a:ext cx="209443" cy="209443"/>
          </a:xfrm>
          <a:prstGeom prst="ellipse">
            <a:avLst/>
          </a:prstGeom>
          <a:solidFill>
            <a:srgbClr val="FF0000">
              <a:alpha val="36078"/>
            </a:srgb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EFEDC1A-AA1F-0E86-9339-65459880D752}"/>
              </a:ext>
            </a:extLst>
          </p:cNvPr>
          <p:cNvSpPr/>
          <p:nvPr/>
        </p:nvSpPr>
        <p:spPr>
          <a:xfrm>
            <a:off x="1083408" y="3587876"/>
            <a:ext cx="209443" cy="209443"/>
          </a:xfrm>
          <a:prstGeom prst="ellipse">
            <a:avLst/>
          </a:prstGeom>
          <a:solidFill>
            <a:srgbClr val="FF0000">
              <a:alpha val="58824"/>
            </a:srgb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F30FEEAF-EF9D-54ED-FCE1-423475CA192C}"/>
              </a:ext>
            </a:extLst>
          </p:cNvPr>
          <p:cNvSpPr/>
          <p:nvPr/>
        </p:nvSpPr>
        <p:spPr>
          <a:xfrm>
            <a:off x="680085" y="4203436"/>
            <a:ext cx="209443" cy="209443"/>
          </a:xfrm>
          <a:prstGeom prst="ellipse">
            <a:avLst/>
          </a:prstGeom>
          <a:solidFill>
            <a:srgbClr val="FF0000">
              <a:alpha val="85882"/>
            </a:srgb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0303853-F39D-8DE8-D84B-93453509D239}"/>
              </a:ext>
            </a:extLst>
          </p:cNvPr>
          <p:cNvSpPr/>
          <p:nvPr/>
        </p:nvSpPr>
        <p:spPr>
          <a:xfrm>
            <a:off x="1491635" y="4213202"/>
            <a:ext cx="209443" cy="209443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AE1C57D-A45F-86C5-F0AA-8F97BC6CB264}"/>
                  </a:ext>
                </a:extLst>
              </p:cNvPr>
              <p:cNvSpPr txBox="1"/>
              <p:nvPr/>
            </p:nvSpPr>
            <p:spPr>
              <a:xfrm>
                <a:off x="3014770" y="1656323"/>
                <a:ext cx="1551803" cy="11053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71450" lvl="1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900" dirty="0">
                    <a:latin typeface="Open Sans Light" pitchFamily="2" charset="0"/>
                    <a:ea typeface="Open Sans Light" pitchFamily="2" charset="0"/>
                    <a:cs typeface="Open Sans Light" pitchFamily="2" charset="0"/>
                  </a:rPr>
                  <a:t>Control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9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Open Sans Light" pitchFamily="2" charset="0"/>
                        <a:cs typeface="Open Sans Light" pitchFamily="2" charset="0"/>
                      </a:rPr>
                      <m:t>~</m:t>
                    </m:r>
                    <m:sSup>
                      <m:sSupPr>
                        <m:ctrlPr>
                          <a:rPr lang="en-US" sz="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</m:ctrlPr>
                      </m:sSupPr>
                      <m:e>
                        <m:r>
                          <a:rPr lang="en-US" sz="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  <m:t>10</m:t>
                        </m:r>
                      </m:e>
                      <m:sup>
                        <m:r>
                          <a:rPr lang="en-US" sz="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  <m:t>11</m:t>
                        </m:r>
                      </m:sup>
                    </m:sSup>
                    <m:r>
                      <a:rPr lang="en-US" sz="9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Open Sans Light" pitchFamily="2" charset="0"/>
                        <a:cs typeface="Open Sans Light" pitchFamily="2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9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Open Sans Light" pitchFamily="2" charset="0"/>
                        <a:cs typeface="Open Sans Light" pitchFamily="2" charset="0"/>
                      </a:rPr>
                      <m:t>neq</m:t>
                    </m:r>
                    <m:r>
                      <a:rPr lang="en-US" sz="9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Open Sans Light" pitchFamily="2" charset="0"/>
                        <a:cs typeface="Open Sans Light" pitchFamily="2" charset="0"/>
                      </a:rPr>
                      <m:t> / </m:t>
                    </m:r>
                    <m:sSup>
                      <m:sSupPr>
                        <m:ctrlPr>
                          <a:rPr lang="en-US" sz="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9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  <m:t>cm</m:t>
                        </m:r>
                      </m:e>
                      <m:sup>
                        <m:r>
                          <a:rPr lang="en-US" sz="9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900" dirty="0">
                  <a:latin typeface="Open Sans Light" pitchFamily="2" charset="0"/>
                  <a:ea typeface="Open Sans Light" pitchFamily="2" charset="0"/>
                  <a:cs typeface="Open Sans Light" pitchFamily="2" charset="0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9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Open Sans Light" pitchFamily="2" charset="0"/>
                        <a:cs typeface="Open Sans Light" pitchFamily="2" charset="0"/>
                      </a:rPr>
                      <m:t>~</m:t>
                    </m:r>
                    <m:sSup>
                      <m:sSupPr>
                        <m:ctrlPr>
                          <a:rPr lang="en-US" sz="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</m:ctrlPr>
                      </m:sSupPr>
                      <m:e>
                        <m:r>
                          <a:rPr lang="en-US" sz="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  <m:t>10</m:t>
                        </m:r>
                      </m:e>
                      <m:sup>
                        <m:r>
                          <a:rPr lang="en-US" sz="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  <m:t>12</m:t>
                        </m:r>
                      </m:sup>
                    </m:sSup>
                    <m:r>
                      <a:rPr lang="en-US" sz="9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Open Sans Light" pitchFamily="2" charset="0"/>
                        <a:cs typeface="Open Sans Light" pitchFamily="2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9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Open Sans Light" pitchFamily="2" charset="0"/>
                        <a:cs typeface="Open Sans Light" pitchFamily="2" charset="0"/>
                      </a:rPr>
                      <m:t>neq</m:t>
                    </m:r>
                    <m:r>
                      <a:rPr lang="en-US" sz="9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Open Sans Light" pitchFamily="2" charset="0"/>
                        <a:cs typeface="Open Sans Light" pitchFamily="2" charset="0"/>
                      </a:rPr>
                      <m:t> / </m:t>
                    </m:r>
                    <m:sSup>
                      <m:sSupPr>
                        <m:ctrlPr>
                          <a:rPr lang="en-US" sz="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9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  <m:t>cm</m:t>
                        </m:r>
                      </m:e>
                      <m:sup>
                        <m:r>
                          <a:rPr lang="en-US" sz="9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900" dirty="0">
                  <a:latin typeface="Open Sans Light" pitchFamily="2" charset="0"/>
                  <a:ea typeface="Open Sans Light" pitchFamily="2" charset="0"/>
                  <a:cs typeface="Open Sans Light" pitchFamily="2" charset="0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9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Open Sans Light" pitchFamily="2" charset="0"/>
                        <a:cs typeface="Open Sans Light" pitchFamily="2" charset="0"/>
                      </a:rPr>
                      <m:t>~7 </m:t>
                    </m:r>
                    <m:sSup>
                      <m:sSupPr>
                        <m:ctrlPr>
                          <a:rPr lang="en-US" sz="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</m:ctrlPr>
                      </m:sSupPr>
                      <m:e>
                        <m:r>
                          <a:rPr lang="en-US" sz="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  <m:t>10</m:t>
                        </m:r>
                      </m:e>
                      <m:sup>
                        <m:r>
                          <a:rPr lang="en-US" sz="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  <m:t>13</m:t>
                        </m:r>
                      </m:sup>
                    </m:sSup>
                    <m:r>
                      <a:rPr lang="en-US" sz="9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Open Sans Light" pitchFamily="2" charset="0"/>
                        <a:cs typeface="Open Sans Light" pitchFamily="2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9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Open Sans Light" pitchFamily="2" charset="0"/>
                        <a:cs typeface="Open Sans Light" pitchFamily="2" charset="0"/>
                      </a:rPr>
                      <m:t>neq</m:t>
                    </m:r>
                    <m:r>
                      <a:rPr lang="en-US" sz="9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Open Sans Light" pitchFamily="2" charset="0"/>
                        <a:cs typeface="Open Sans Light" pitchFamily="2" charset="0"/>
                      </a:rPr>
                      <m:t> / </m:t>
                    </m:r>
                    <m:sSup>
                      <m:sSupPr>
                        <m:ctrlPr>
                          <a:rPr lang="en-US" sz="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9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  <m:t>cm</m:t>
                        </m:r>
                      </m:e>
                      <m:sup>
                        <m:r>
                          <a:rPr lang="en-US" sz="9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900" dirty="0">
                  <a:latin typeface="Open Sans Light" pitchFamily="2" charset="0"/>
                  <a:ea typeface="Open Sans Light" pitchFamily="2" charset="0"/>
                  <a:cs typeface="Open Sans Light" pitchFamily="2" charset="0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9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Open Sans Light" pitchFamily="2" charset="0"/>
                        <a:cs typeface="Open Sans Light" pitchFamily="2" charset="0"/>
                      </a:rPr>
                      <m:t>~</m:t>
                    </m:r>
                    <m:sSup>
                      <m:sSupPr>
                        <m:ctrlPr>
                          <a:rPr lang="en-US" sz="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</m:ctrlPr>
                      </m:sSupPr>
                      <m:e>
                        <m:r>
                          <a:rPr lang="en-US" sz="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  <m:t>7 10</m:t>
                        </m:r>
                      </m:e>
                      <m:sup>
                        <m:r>
                          <a:rPr lang="en-US" sz="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  <m:t>14</m:t>
                        </m:r>
                      </m:sup>
                    </m:sSup>
                    <m:r>
                      <a:rPr lang="en-US" sz="9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Open Sans Light" pitchFamily="2" charset="0"/>
                        <a:cs typeface="Open Sans Light" pitchFamily="2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9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Open Sans Light" pitchFamily="2" charset="0"/>
                        <a:cs typeface="Open Sans Light" pitchFamily="2" charset="0"/>
                      </a:rPr>
                      <m:t>neq</m:t>
                    </m:r>
                    <m:r>
                      <a:rPr lang="en-US" sz="9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Open Sans Light" pitchFamily="2" charset="0"/>
                        <a:cs typeface="Open Sans Light" pitchFamily="2" charset="0"/>
                      </a:rPr>
                      <m:t> / </m:t>
                    </m:r>
                    <m:sSup>
                      <m:sSupPr>
                        <m:ctrlPr>
                          <a:rPr lang="en-US" sz="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9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  <m:t>cm</m:t>
                        </m:r>
                      </m:e>
                      <m:sup>
                        <m:r>
                          <a:rPr lang="en-US" sz="9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 Light" pitchFamily="2" charset="0"/>
                            <a:cs typeface="Open Sans Light" pitchFamily="2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AE1C57D-A45F-86C5-F0AA-8F97BC6CB2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4770" y="1656323"/>
                <a:ext cx="1551803" cy="1105303"/>
              </a:xfrm>
              <a:prstGeom prst="rect">
                <a:avLst/>
              </a:prstGeom>
              <a:blipFill>
                <a:blip r:embed="rId6"/>
                <a:stretch>
                  <a:fillRect b="-5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172C0548-A1A6-B1B7-838F-D8996BFE78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6851" y="606005"/>
            <a:ext cx="2953542" cy="41097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2F8512-7C9B-F43E-7F18-71AA7404F14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4509" y="2799045"/>
            <a:ext cx="2149983" cy="18994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3946C3-4E2D-7CA2-7C6C-2BF247B61A9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74755" y="1226993"/>
            <a:ext cx="1551143" cy="131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858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E039A-EA56-06B6-A669-76A64D94C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17025"/>
            <a:ext cx="3205675" cy="567600"/>
          </a:xfrm>
        </p:spPr>
        <p:txBody>
          <a:bodyPr>
            <a:normAutofit/>
          </a:bodyPr>
          <a:lstStyle/>
          <a:p>
            <a:r>
              <a:rPr lang="en-US" dirty="0"/>
              <a:t>New front-end board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D4FF7C-0F48-E262-8B11-DE1833BF54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1450" y="2617493"/>
            <a:ext cx="1042915" cy="13921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EB866B-42A3-1DB8-BFA2-D9C309F630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-73977" y="1077702"/>
            <a:ext cx="4142104" cy="31559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D1854C-5A30-7C2D-68B1-2E92C37A1A8D}"/>
              </a:ext>
            </a:extLst>
          </p:cNvPr>
          <p:cNvSpPr txBox="1"/>
          <p:nvPr/>
        </p:nvSpPr>
        <p:spPr>
          <a:xfrm>
            <a:off x="3785373" y="584624"/>
            <a:ext cx="5094371" cy="191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First front-end designed by Grenoble, second by ORNL</a:t>
            </a:r>
            <a:b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</a:b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New version designed @VECC: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HGCROC v3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1 independent PCB per sensor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Connected with flex: very low mechanical constraints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Thin PCB: more flexible, easier to produce, better for wire bonding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HV on back side: almost no insulation needed on the PCB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3D852A-277E-89F8-AEFA-D91505315C2F}"/>
              </a:ext>
            </a:extLst>
          </p:cNvPr>
          <p:cNvSpPr txBox="1"/>
          <p:nvPr/>
        </p:nvSpPr>
        <p:spPr>
          <a:xfrm>
            <a:off x="3732821" y="4049620"/>
            <a:ext cx="11932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Setup working with 24” (~61 cm) FFC &gt;&gt; 45 cm  expect max length</a:t>
            </a:r>
            <a:endParaRPr lang="en-GB" sz="9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8144538-8886-6245-3E0E-C61492C3F7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2564" y="2614105"/>
            <a:ext cx="1243991" cy="139217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203E1A8-8532-CAA6-0466-7CA88FF23603}"/>
              </a:ext>
            </a:extLst>
          </p:cNvPr>
          <p:cNvSpPr txBox="1"/>
          <p:nvPr/>
        </p:nvSpPr>
        <p:spPr>
          <a:xfrm>
            <a:off x="5045804" y="4049620"/>
            <a:ext cx="15994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New version designed @VECC, Kolkata</a:t>
            </a:r>
            <a:br>
              <a:rPr lang="en-US" sz="9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</a:br>
            <a:r>
              <a:rPr lang="en-US" sz="9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Review in progress with CMS (M. Noy)</a:t>
            </a:r>
            <a:endParaRPr lang="en-GB" sz="9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54B06B-F82D-CA9F-9610-201C4AC3FED5}"/>
              </a:ext>
            </a:extLst>
          </p:cNvPr>
          <p:cNvSpPr txBox="1"/>
          <p:nvPr/>
        </p:nvSpPr>
        <p:spPr>
          <a:xfrm>
            <a:off x="2400546" y="4418952"/>
            <a:ext cx="117450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@Tsukuba</a:t>
            </a:r>
            <a:endParaRPr lang="en-GB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71F219-1FF4-D461-AD19-7EB87F86CCA6}"/>
              </a:ext>
            </a:extLst>
          </p:cNvPr>
          <p:cNvSpPr txBox="1"/>
          <p:nvPr/>
        </p:nvSpPr>
        <p:spPr>
          <a:xfrm>
            <a:off x="6558196" y="3127114"/>
            <a:ext cx="230864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This board is based on HGCROC v3B </a:t>
            </a:r>
          </a:p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v3D expected this summer</a:t>
            </a:r>
          </a:p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v3E (final?) end of the year </a:t>
            </a:r>
            <a:endParaRPr lang="en-GB" sz="1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1A2C60-E721-8209-63D0-BA8870CBE9FF}"/>
              </a:ext>
            </a:extLst>
          </p:cNvPr>
          <p:cNvSpPr txBox="1"/>
          <p:nvPr/>
        </p:nvSpPr>
        <p:spPr>
          <a:xfrm>
            <a:off x="6571101" y="3845294"/>
            <a:ext cx="230864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HGCROCv3 boards designed by the Japanese team are planned for beginning of 2025</a:t>
            </a:r>
            <a:endParaRPr lang="en-GB" sz="1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7F563B-BB57-B72C-12CB-92C3951E6A67}"/>
              </a:ext>
            </a:extLst>
          </p:cNvPr>
          <p:cNvSpPr txBox="1"/>
          <p:nvPr/>
        </p:nvSpPr>
        <p:spPr>
          <a:xfrm>
            <a:off x="6558196" y="2614105"/>
            <a:ext cx="230864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LDOs purchased from CMS HGCAL (half already in the lab)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336881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8" grpId="0"/>
      <p:bldP spid="4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63EC49-F99C-9B14-453B-796B1E735A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25A84-16C1-7019-88DE-79FC34E4E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9E1C45-A563-A4B8-3453-468E2C41F1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2872EFF7-05C2-6F75-25A9-1271ED51DD7A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C16405-4412-41BE-8081-77E540D7AFDF}"/>
              </a:ext>
            </a:extLst>
          </p:cNvPr>
          <p:cNvSpPr txBox="1"/>
          <p:nvPr/>
        </p:nvSpPr>
        <p:spPr>
          <a:xfrm>
            <a:off x="5404407" y="1386892"/>
            <a:ext cx="3134379" cy="2185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General Updates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Updates from Pixels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Updates from Pads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Updated from HCAL</a:t>
            </a:r>
          </a:p>
          <a:p>
            <a:pPr marL="285750" lvl="6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Possible descoping options</a:t>
            </a:r>
          </a:p>
        </p:txBody>
      </p:sp>
      <p:pic>
        <p:nvPicPr>
          <p:cNvPr id="11" name="Picture 10" descr="A room with a desk and computer&#10;&#10;Description automatically generated">
            <a:extLst>
              <a:ext uri="{FF2B5EF4-FFF2-40B4-BE49-F238E27FC236}">
                <a16:creationId xmlns:a16="http://schemas.microsoft.com/office/drawing/2014/main" id="{6061CAC0-A94D-04E8-243C-430212F302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86"/>
          <a:stretch/>
        </p:blipFill>
        <p:spPr>
          <a:xfrm>
            <a:off x="0" y="533399"/>
            <a:ext cx="5257372" cy="421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6511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1FB5BEBE-651C-5D34-3C43-B06F2C988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Grooved Copper Sheets instead of Capillary Tubes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7CBE73C-A15C-F6D8-C447-EFF892F63C96}"/>
              </a:ext>
            </a:extLst>
          </p:cNvPr>
          <p:cNvGrpSpPr/>
          <p:nvPr/>
        </p:nvGrpSpPr>
        <p:grpSpPr>
          <a:xfrm>
            <a:off x="5040482" y="868781"/>
            <a:ext cx="3992459" cy="3834825"/>
            <a:chOff x="4296537" y="332955"/>
            <a:chExt cx="4555570" cy="4375702"/>
          </a:xfrm>
        </p:grpSpPr>
        <p:pic>
          <p:nvPicPr>
            <p:cNvPr id="3" name="Picture 2" descr="A close-up of a copper plate&#10;&#10;AI-generated content may be incorrect.">
              <a:extLst>
                <a:ext uri="{FF2B5EF4-FFF2-40B4-BE49-F238E27FC236}">
                  <a16:creationId xmlns:a16="http://schemas.microsoft.com/office/drawing/2014/main" id="{8C37371B-B603-5359-F67B-01D66AE4A4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24285" b="13765"/>
            <a:stretch/>
          </p:blipFill>
          <p:spPr>
            <a:xfrm>
              <a:off x="4296537" y="332956"/>
              <a:ext cx="2587047" cy="2136900"/>
            </a:xfrm>
            <a:custGeom>
              <a:avLst/>
              <a:gdLst/>
              <a:ahLst/>
              <a:cxnLst/>
              <a:rect l="l" t="t" r="r" b="b"/>
              <a:pathLst>
                <a:path w="4118110" h="3401568">
                  <a:moveTo>
                    <a:pt x="0" y="0"/>
                  </a:moveTo>
                  <a:lnTo>
                    <a:pt x="3343575" y="0"/>
                  </a:lnTo>
                  <a:lnTo>
                    <a:pt x="3448028" y="215050"/>
                  </a:lnTo>
                  <a:cubicBezTo>
                    <a:pt x="3836103" y="1056037"/>
                    <a:pt x="4076161" y="2055458"/>
                    <a:pt x="4113475" y="3133192"/>
                  </a:cubicBezTo>
                  <a:lnTo>
                    <a:pt x="4118110" y="3401568"/>
                  </a:lnTo>
                  <a:lnTo>
                    <a:pt x="801224" y="3401568"/>
                  </a:lnTo>
                  <a:lnTo>
                    <a:pt x="797493" y="3185579"/>
                  </a:lnTo>
                  <a:cubicBezTo>
                    <a:pt x="756786" y="2009870"/>
                    <a:pt x="474799" y="927359"/>
                    <a:pt x="22579" y="42066"/>
                  </a:cubicBezTo>
                  <a:close/>
                </a:path>
              </a:pathLst>
            </a:custGeom>
          </p:spPr>
        </p:pic>
        <p:pic>
          <p:nvPicPr>
            <p:cNvPr id="4" name="Picture 3" descr="Close-up of a copper bar&#10;&#10;AI-generated content may be incorrect.">
              <a:extLst>
                <a:ext uri="{FF2B5EF4-FFF2-40B4-BE49-F238E27FC236}">
                  <a16:creationId xmlns:a16="http://schemas.microsoft.com/office/drawing/2014/main" id="{30B740AF-BEFC-479C-B914-D850284D62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-1" b="30563"/>
            <a:stretch/>
          </p:blipFill>
          <p:spPr>
            <a:xfrm>
              <a:off x="6551669" y="2571749"/>
              <a:ext cx="2300438" cy="2136907"/>
            </a:xfrm>
            <a:custGeom>
              <a:avLst/>
              <a:gdLst/>
              <a:ahLst/>
              <a:cxnLst/>
              <a:rect l="l" t="t" r="r" b="b"/>
              <a:pathLst>
                <a:path w="3661880" h="3401568">
                  <a:moveTo>
                    <a:pt x="774544" y="0"/>
                  </a:moveTo>
                  <a:lnTo>
                    <a:pt x="3661880" y="0"/>
                  </a:lnTo>
                  <a:lnTo>
                    <a:pt x="3661880" y="3401568"/>
                  </a:lnTo>
                  <a:lnTo>
                    <a:pt x="0" y="3401568"/>
                  </a:lnTo>
                  <a:lnTo>
                    <a:pt x="104462" y="3186501"/>
                  </a:lnTo>
                  <a:cubicBezTo>
                    <a:pt x="492537" y="2345513"/>
                    <a:pt x="732594" y="1346092"/>
                    <a:pt x="769909" y="268359"/>
                  </a:cubicBezTo>
                  <a:close/>
                </a:path>
              </a:pathLst>
            </a:custGeom>
          </p:spPr>
        </p:pic>
        <p:pic>
          <p:nvPicPr>
            <p:cNvPr id="5" name="Picture 4" descr="A close up of a copper bar&#10;&#10;AI-generated content may be incorrect.">
              <a:extLst>
                <a:ext uri="{FF2B5EF4-FFF2-40B4-BE49-F238E27FC236}">
                  <a16:creationId xmlns:a16="http://schemas.microsoft.com/office/drawing/2014/main" id="{AE3A4C91-F848-CFF6-BE53-4DE959987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8644" r="3" b="28592"/>
            <a:stretch/>
          </p:blipFill>
          <p:spPr>
            <a:xfrm>
              <a:off x="4330153" y="2571750"/>
              <a:ext cx="2553431" cy="2136907"/>
            </a:xfrm>
            <a:custGeom>
              <a:avLst/>
              <a:gdLst/>
              <a:ahLst/>
              <a:cxnLst/>
              <a:rect l="l" t="t" r="r" b="b"/>
              <a:pathLst>
                <a:path w="4064598" h="3401568">
                  <a:moveTo>
                    <a:pt x="749132" y="0"/>
                  </a:moveTo>
                  <a:lnTo>
                    <a:pt x="4064598" y="0"/>
                  </a:lnTo>
                  <a:lnTo>
                    <a:pt x="4059963" y="268360"/>
                  </a:lnTo>
                  <a:cubicBezTo>
                    <a:pt x="4022649" y="1346093"/>
                    <a:pt x="3782591" y="2345514"/>
                    <a:pt x="3394516" y="3186502"/>
                  </a:cubicBezTo>
                  <a:lnTo>
                    <a:pt x="3290055" y="3401568"/>
                  </a:lnTo>
                  <a:lnTo>
                    <a:pt x="0" y="3401568"/>
                  </a:lnTo>
                  <a:lnTo>
                    <a:pt x="79008" y="3238906"/>
                  </a:lnTo>
                  <a:cubicBezTo>
                    <a:pt x="502362" y="2321466"/>
                    <a:pt x="749563" y="1215476"/>
                    <a:pt x="749563" y="24956"/>
                  </a:cubicBezTo>
                  <a:close/>
                </a:path>
              </a:pathLst>
            </a:custGeom>
          </p:spPr>
        </p:pic>
        <p:pic>
          <p:nvPicPr>
            <p:cNvPr id="6" name="Picture 5" descr="A close-up of a copper sheet&#10;&#10;AI-generated content may be incorrect.">
              <a:extLst>
                <a:ext uri="{FF2B5EF4-FFF2-40B4-BE49-F238E27FC236}">
                  <a16:creationId xmlns:a16="http://schemas.microsoft.com/office/drawing/2014/main" id="{85A52030-6E8D-0267-4FEE-9DE49A0289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13928" r="5317" b="4"/>
            <a:stretch/>
          </p:blipFill>
          <p:spPr>
            <a:xfrm>
              <a:off x="6551166" y="332955"/>
              <a:ext cx="2300941" cy="2136901"/>
            </a:xfrm>
            <a:custGeom>
              <a:avLst/>
              <a:gdLst/>
              <a:ahLst/>
              <a:cxnLst/>
              <a:rect l="l" t="t" r="r" b="b"/>
              <a:pathLst>
                <a:path w="3662680" h="3401568">
                  <a:moveTo>
                    <a:pt x="0" y="0"/>
                  </a:moveTo>
                  <a:lnTo>
                    <a:pt x="3662680" y="0"/>
                  </a:lnTo>
                  <a:lnTo>
                    <a:pt x="3662680" y="3401568"/>
                  </a:lnTo>
                  <a:lnTo>
                    <a:pt x="774527" y="3401568"/>
                  </a:lnTo>
                  <a:lnTo>
                    <a:pt x="769892" y="3133175"/>
                  </a:lnTo>
                  <a:cubicBezTo>
                    <a:pt x="732577" y="2055441"/>
                    <a:pt x="492520" y="1056020"/>
                    <a:pt x="104445" y="215033"/>
                  </a:cubicBezTo>
                  <a:close/>
                </a:path>
              </a:pathLst>
            </a:cu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B98954D-4E47-AF01-E8B6-08E74B6D98BF}"/>
              </a:ext>
            </a:extLst>
          </p:cNvPr>
          <p:cNvSpPr txBox="1"/>
          <p:nvPr/>
        </p:nvSpPr>
        <p:spPr>
          <a:xfrm>
            <a:off x="380834" y="574857"/>
            <a:ext cx="4783666" cy="1996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Solved production problems:</a:t>
            </a:r>
          </a:p>
          <a:p>
            <a:pPr marL="285750" lvl="4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High cost of milling -&gt; custom technique</a:t>
            </a:r>
          </a:p>
          <a:p>
            <a:pPr marL="285750" lvl="4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Stress in the copper sheets -&gt; rolling after machining</a:t>
            </a:r>
          </a:p>
          <a:p>
            <a:pPr marL="285750" lvl="4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Damage to the copper during machining -&gt; correct thickness of the sheets</a:t>
            </a:r>
          </a:p>
          <a:p>
            <a:pPr lvl="4">
              <a:lnSpc>
                <a:spcPct val="150000"/>
              </a:lnSpc>
            </a:pPr>
            <a:endParaRPr lang="en-US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952C20-8CA3-54DF-58E4-EC8EEC953D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6037" y="2407467"/>
            <a:ext cx="3080406" cy="20738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4648581-9875-DF8E-A938-6B0DCFC53CEF}"/>
              </a:ext>
            </a:extLst>
          </p:cNvPr>
          <p:cNvSpPr txBox="1"/>
          <p:nvPr/>
        </p:nvSpPr>
        <p:spPr>
          <a:xfrm>
            <a:off x="2802679" y="4274718"/>
            <a:ext cx="2267264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4">
              <a:lnSpc>
                <a:spcPct val="150000"/>
              </a:lnSpc>
            </a:pPr>
            <a:r>
              <a:rPr lang="en-US" dirty="0">
                <a:latin typeface="Open Sans" pitchFamily="2" charset="0"/>
                <a:ea typeface="Open Sans" pitchFamily="2" charset="0"/>
                <a:cs typeface="Open Sans" pitchFamily="2" charset="0"/>
              </a:rPr>
              <a:t>Custom pitch possible!</a:t>
            </a:r>
          </a:p>
        </p:txBody>
      </p:sp>
    </p:spTree>
    <p:extLst>
      <p:ext uri="{BB962C8B-B14F-4D97-AF65-F5344CB8AC3E}">
        <p14:creationId xmlns:p14="http://schemas.microsoft.com/office/powerpoint/2010/main" val="2503567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EB71A-30C7-30AD-4D5C-AE3C77BF6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17025"/>
            <a:ext cx="6294120" cy="567600"/>
          </a:xfrm>
        </p:spPr>
        <p:txBody>
          <a:bodyPr>
            <a:normAutofit fontScale="90000"/>
          </a:bodyPr>
          <a:lstStyle/>
          <a:p>
            <a:r>
              <a:rPr lang="en-US" dirty="0"/>
              <a:t>Increased pitch of the scintillating fibers: from 2.5 mm to 4 mm</a:t>
            </a:r>
            <a:endParaRPr lang="en-GB" dirty="0"/>
          </a:p>
        </p:txBody>
      </p:sp>
      <p:pic>
        <p:nvPicPr>
          <p:cNvPr id="3" name="Picture 2" descr="A graph of a graph of energy&#10;&#10;AI-generated content may be incorrect.">
            <a:extLst>
              <a:ext uri="{FF2B5EF4-FFF2-40B4-BE49-F238E27FC236}">
                <a16:creationId xmlns:a16="http://schemas.microsoft.com/office/drawing/2014/main" id="{003E75F4-398A-66AC-7EBA-D9C6335B03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32" y="749561"/>
            <a:ext cx="3974754" cy="1998966"/>
          </a:xfrm>
          <a:prstGeom prst="rect">
            <a:avLst/>
          </a:prstGeom>
        </p:spPr>
      </p:pic>
      <p:pic>
        <p:nvPicPr>
          <p:cNvPr id="4" name="Picture 3" descr="A graph of a graph of a number of electrons&#10;&#10;AI-generated content may be incorrect.">
            <a:extLst>
              <a:ext uri="{FF2B5EF4-FFF2-40B4-BE49-F238E27FC236}">
                <a16:creationId xmlns:a16="http://schemas.microsoft.com/office/drawing/2014/main" id="{2F4BCEF9-C374-1D5D-9A4A-4BA8C34EAD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666" y="2683109"/>
            <a:ext cx="3974754" cy="1996055"/>
          </a:xfrm>
          <a:prstGeom prst="rect">
            <a:avLst/>
          </a:prstGeom>
        </p:spPr>
      </p:pic>
      <p:pic>
        <p:nvPicPr>
          <p:cNvPr id="6" name="Picture 5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DFF58B3D-BC64-8C94-F737-522E8A08FF0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2926"/>
          <a:stretch/>
        </p:blipFill>
        <p:spPr>
          <a:xfrm>
            <a:off x="3832533" y="989766"/>
            <a:ext cx="4759078" cy="3163967"/>
          </a:xfrm>
          <a:prstGeom prst="rect">
            <a:avLst/>
          </a:prstGeom>
        </p:spPr>
      </p:pic>
      <p:pic>
        <p:nvPicPr>
          <p:cNvPr id="7" name="Picture 6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FCC2A0E0-3D29-E52A-226D-658F711CAC2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6879" t="27161" r="2111" b="14558"/>
          <a:stretch/>
        </p:blipFill>
        <p:spPr>
          <a:xfrm>
            <a:off x="8054340" y="891497"/>
            <a:ext cx="895548" cy="12729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FA32AAB-562A-387A-F1AD-7A529529C702}"/>
              </a:ext>
            </a:extLst>
          </p:cNvPr>
          <p:cNvSpPr txBox="1"/>
          <p:nvPr/>
        </p:nvSpPr>
        <p:spPr>
          <a:xfrm>
            <a:off x="4122420" y="4262560"/>
            <a:ext cx="48853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Open Sans" pitchFamily="2" charset="0"/>
                <a:ea typeface="Open Sans" pitchFamily="2" charset="0"/>
                <a:cs typeface="Open Sans" pitchFamily="2" charset="0"/>
              </a:rPr>
              <a:t>Higher pitch is cheaper and with better resolution🤔</a:t>
            </a:r>
            <a:endParaRPr lang="en-GB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4104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3D3AB-12E0-9242-FA43-A33E7957A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resolution vs scintillating fiber pitch</a:t>
            </a:r>
            <a:endParaRPr lang="en-GB" dirty="0"/>
          </a:p>
        </p:txBody>
      </p:sp>
      <p:pic>
        <p:nvPicPr>
          <p:cNvPr id="3" name="Picture 2" descr="A graph with orange and blue dots&#10;&#10;AI-generated content may be incorrect.">
            <a:extLst>
              <a:ext uri="{FF2B5EF4-FFF2-40B4-BE49-F238E27FC236}">
                <a16:creationId xmlns:a16="http://schemas.microsoft.com/office/drawing/2014/main" id="{2227F379-0FC8-3ABE-EF86-C832044B7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706315"/>
            <a:ext cx="6705600" cy="349593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20C044-29CE-C88D-A928-2691953116B4}"/>
              </a:ext>
            </a:extLst>
          </p:cNvPr>
          <p:cNvSpPr txBox="1"/>
          <p:nvPr/>
        </p:nvSpPr>
        <p:spPr>
          <a:xfrm>
            <a:off x="3566160" y="4283296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Not too strong dependence on the pitch</a:t>
            </a:r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84237E1-80BF-C66A-7663-8E5A4D1931D4}"/>
              </a:ext>
            </a:extLst>
          </p:cNvPr>
          <p:cNvSpPr/>
          <p:nvPr/>
        </p:nvSpPr>
        <p:spPr>
          <a:xfrm>
            <a:off x="1348740" y="1562100"/>
            <a:ext cx="2331720" cy="2019300"/>
          </a:xfrm>
          <a:prstGeom prst="ellipse">
            <a:avLst/>
          </a:prstGeom>
          <a:solidFill>
            <a:srgbClr val="000000">
              <a:alpha val="9020"/>
            </a:srgbClr>
          </a:solidFill>
          <a:ln w="12700">
            <a:solidFill>
              <a:srgbClr val="093C9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51BB06C-7F40-94D4-6660-ACC1E24A0F2F}"/>
              </a:ext>
            </a:extLst>
          </p:cNvPr>
          <p:cNvCxnSpPr>
            <a:cxnSpLocks/>
            <a:stCxn id="7" idx="4"/>
            <a:endCxn id="6" idx="1"/>
          </p:cNvCxnSpPr>
          <p:nvPr/>
        </p:nvCxnSpPr>
        <p:spPr>
          <a:xfrm>
            <a:off x="2514600" y="3581400"/>
            <a:ext cx="1051560" cy="855785"/>
          </a:xfrm>
          <a:prstGeom prst="line">
            <a:avLst/>
          </a:prstGeom>
          <a:ln w="12700">
            <a:solidFill>
              <a:srgbClr val="093C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2991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995340-F448-7A6F-FD4D-5239828118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76392-FA0F-47B7-8797-216A353D5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134E0D-8C8E-1605-A0B3-0F8058F25F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05285BA-6F8C-8083-3793-0003EF544B4F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A853F7-0A69-3479-AA9D-8FB4AEC508B4}"/>
              </a:ext>
            </a:extLst>
          </p:cNvPr>
          <p:cNvSpPr txBox="1"/>
          <p:nvPr/>
        </p:nvSpPr>
        <p:spPr>
          <a:xfrm>
            <a:off x="5404407" y="1386892"/>
            <a:ext cx="3134379" cy="2185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General Updates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Updates from Pixels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Updates from Pads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Updated from HCAL</a:t>
            </a:r>
          </a:p>
          <a:p>
            <a:pPr marL="285750" lvl="6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Possible descoping options</a:t>
            </a:r>
          </a:p>
        </p:txBody>
      </p:sp>
      <p:pic>
        <p:nvPicPr>
          <p:cNvPr id="11" name="Picture 10" descr="A room with a desk and computer&#10;&#10;Description automatically generated">
            <a:extLst>
              <a:ext uri="{FF2B5EF4-FFF2-40B4-BE49-F238E27FC236}">
                <a16:creationId xmlns:a16="http://schemas.microsoft.com/office/drawing/2014/main" id="{84EB4CE3-3005-C457-6C66-B38BCC815F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86"/>
          <a:stretch/>
        </p:blipFill>
        <p:spPr>
          <a:xfrm>
            <a:off x="0" y="533399"/>
            <a:ext cx="5257372" cy="421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405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A22562-EA70-C212-FE04-F167495DB2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8E9CC-9488-C2D7-5315-74EE72D64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C36BC0-ECAB-09F4-CE2A-BD69502EEA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8846331A-CDDE-5217-EE74-8EAF8B4BE7E0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D7B259-3206-6294-7420-2BD96D8B73DC}"/>
              </a:ext>
            </a:extLst>
          </p:cNvPr>
          <p:cNvSpPr txBox="1"/>
          <p:nvPr/>
        </p:nvSpPr>
        <p:spPr>
          <a:xfrm>
            <a:off x="5404407" y="1386892"/>
            <a:ext cx="3134379" cy="2185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General Updates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Updates from Pixels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Updates from Pads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Updated from HCAL</a:t>
            </a:r>
          </a:p>
          <a:p>
            <a:pPr marL="285750" lvl="6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Possible descoping options</a:t>
            </a:r>
          </a:p>
        </p:txBody>
      </p:sp>
      <p:pic>
        <p:nvPicPr>
          <p:cNvPr id="11" name="Picture 10" descr="A room with a desk and computer&#10;&#10;Description automatically generated">
            <a:extLst>
              <a:ext uri="{FF2B5EF4-FFF2-40B4-BE49-F238E27FC236}">
                <a16:creationId xmlns:a16="http://schemas.microsoft.com/office/drawing/2014/main" id="{002C7E88-4FF7-111C-C186-B2D9715409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86"/>
          <a:stretch/>
        </p:blipFill>
        <p:spPr>
          <a:xfrm>
            <a:off x="0" y="533399"/>
            <a:ext cx="5257372" cy="421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6467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65B8A-FC59-D02D-5477-A6EDD1229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descoping scenarios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0B2AE9-0732-FC55-D217-95975E27F0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584625"/>
            <a:ext cx="1470697" cy="1762125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C55533E3-593D-0814-68AA-A4481AC8083B}"/>
              </a:ext>
            </a:extLst>
          </p:cNvPr>
          <p:cNvSpPr/>
          <p:nvPr/>
        </p:nvSpPr>
        <p:spPr>
          <a:xfrm>
            <a:off x="1112547" y="1423786"/>
            <a:ext cx="83802" cy="8380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5BA6C4C-11DA-879C-06CC-30A502E5BA5C}"/>
              </a:ext>
            </a:extLst>
          </p:cNvPr>
          <p:cNvGrpSpPr/>
          <p:nvPr/>
        </p:nvGrpSpPr>
        <p:grpSpPr>
          <a:xfrm>
            <a:off x="2114550" y="582243"/>
            <a:ext cx="1470697" cy="1762125"/>
            <a:chOff x="2114550" y="582243"/>
            <a:chExt cx="1470697" cy="176212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CD34EA9-782E-9733-A1C3-B52DEBC0A3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14550" y="582243"/>
              <a:ext cx="1470697" cy="1762125"/>
            </a:xfrm>
            <a:prstGeom prst="rect">
              <a:avLst/>
            </a:prstGeom>
          </p:spPr>
        </p:pic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762C28D-D436-68E4-93AD-9791A44B01B4}"/>
                </a:ext>
              </a:extLst>
            </p:cNvPr>
            <p:cNvSpPr/>
            <p:nvPr/>
          </p:nvSpPr>
          <p:spPr>
            <a:xfrm>
              <a:off x="2807997" y="1423786"/>
              <a:ext cx="83802" cy="8380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412C9EA-9C87-746B-030C-C0911BC85575}"/>
              </a:ext>
            </a:extLst>
          </p:cNvPr>
          <p:cNvGrpSpPr/>
          <p:nvPr/>
        </p:nvGrpSpPr>
        <p:grpSpPr>
          <a:xfrm>
            <a:off x="5452878" y="581698"/>
            <a:ext cx="1470697" cy="1762125"/>
            <a:chOff x="6904947" y="586932"/>
            <a:chExt cx="1470697" cy="176212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B5C851E-D9DE-F912-F7EB-4BA304DA74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04947" y="586932"/>
              <a:ext cx="1470697" cy="1762125"/>
            </a:xfrm>
            <a:prstGeom prst="rect">
              <a:avLst/>
            </a:prstGeom>
          </p:spPr>
        </p:pic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6E8E21A-7600-DDEE-C512-259795E1BD35}"/>
                </a:ext>
              </a:extLst>
            </p:cNvPr>
            <p:cNvSpPr/>
            <p:nvPr/>
          </p:nvSpPr>
          <p:spPr>
            <a:xfrm>
              <a:off x="7598394" y="1417050"/>
              <a:ext cx="83802" cy="8380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7B28D4A3-A5CE-CCC7-FC51-B0739215B1C1}"/>
              </a:ext>
            </a:extLst>
          </p:cNvPr>
          <p:cNvSpPr txBox="1"/>
          <p:nvPr/>
        </p:nvSpPr>
        <p:spPr>
          <a:xfrm>
            <a:off x="481372" y="649978"/>
            <a:ext cx="1053494" cy="553998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Scenario 0:</a:t>
            </a:r>
          </a:p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3888* ALPIDEs</a:t>
            </a:r>
            <a:b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</a:b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1944 pads</a:t>
            </a:r>
            <a:endParaRPr lang="en-GB" sz="10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D6E8738-8039-7CB5-99AC-CB616185C9A9}"/>
              </a:ext>
            </a:extLst>
          </p:cNvPr>
          <p:cNvSpPr txBox="1"/>
          <p:nvPr/>
        </p:nvSpPr>
        <p:spPr>
          <a:xfrm>
            <a:off x="3639934" y="590116"/>
            <a:ext cx="98296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Scenario 1:</a:t>
            </a:r>
          </a:p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3168 ALPIDEs</a:t>
            </a:r>
            <a:b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</a:b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1584 pads</a:t>
            </a:r>
            <a:endParaRPr lang="en-GB" sz="10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D3088F-816D-39B1-1F4B-C30DB3FADA5C}"/>
              </a:ext>
            </a:extLst>
          </p:cNvPr>
          <p:cNvSpPr txBox="1"/>
          <p:nvPr/>
        </p:nvSpPr>
        <p:spPr>
          <a:xfrm>
            <a:off x="7029450" y="590116"/>
            <a:ext cx="98296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Scenario 2:</a:t>
            </a:r>
          </a:p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3096 ALPIDEs</a:t>
            </a:r>
            <a:b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</a:b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1548 pads</a:t>
            </a:r>
            <a:endParaRPr lang="en-GB" sz="10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BFC73DB-0427-B2F0-5CB7-54AA9B766E20}"/>
              </a:ext>
            </a:extLst>
          </p:cNvPr>
          <p:cNvSpPr txBox="1"/>
          <p:nvPr/>
        </p:nvSpPr>
        <p:spPr>
          <a:xfrm>
            <a:off x="3639934" y="1203976"/>
            <a:ext cx="16674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Removing the 2 top layers we keep the possibility of adding them in a second moment</a:t>
            </a:r>
          </a:p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(not excluding the possibility of doing it during a technical stop)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CDCB182-E17B-A5E2-1C4B-0CB2295DBACD}"/>
              </a:ext>
            </a:extLst>
          </p:cNvPr>
          <p:cNvSpPr txBox="1"/>
          <p:nvPr/>
        </p:nvSpPr>
        <p:spPr>
          <a:xfrm>
            <a:off x="7029450" y="1144114"/>
            <a:ext cx="18021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Removing the 2 outermost columns (1 pad, 3x6 ALPIDEs) we simplify the design considerably: more space for electronics and cooling, shorter strings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413697-4C6B-02FB-030F-A5FDE15FEDF1}"/>
              </a:ext>
            </a:extLst>
          </p:cNvPr>
          <p:cNvSpPr txBox="1"/>
          <p:nvPr/>
        </p:nvSpPr>
        <p:spPr>
          <a:xfrm>
            <a:off x="1552573" y="4835341"/>
            <a:ext cx="60308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*: the actual number of chips needed (hence cost) is approximately 2x to account for yield and testing</a:t>
            </a:r>
            <a:endParaRPr lang="en-GB" sz="10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79BA54-5CBF-47EE-53D7-5A8F2471AB2A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19100" y="2433389"/>
            <a:ext cx="1295085" cy="108188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3B1F04-2A29-6E47-92FB-4804C3B27D51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19100" y="3576163"/>
            <a:ext cx="1295085" cy="108189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ADD9A3-F4CA-C518-CDC5-7260190CD361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1714185" y="2442712"/>
            <a:ext cx="1294969" cy="108188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6C678A6-AB9A-6566-A570-147D34CDDD67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 t="1" b="1214"/>
          <a:stretch/>
        </p:blipFill>
        <p:spPr>
          <a:xfrm>
            <a:off x="3029719" y="2433389"/>
            <a:ext cx="2791962" cy="226512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2D0CCC8-75AF-1915-AB96-F58E5E1E1A72}"/>
              </a:ext>
            </a:extLst>
          </p:cNvPr>
          <p:cNvSpPr txBox="1"/>
          <p:nvPr/>
        </p:nvSpPr>
        <p:spPr>
          <a:xfrm>
            <a:off x="5821681" y="177714"/>
            <a:ext cx="224888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I. Arsene, H. Hassan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22DCF65-E6DD-6876-92E7-E417457FA7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13329" y="2667309"/>
            <a:ext cx="1507601" cy="166049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4078111-A1F8-327A-DA96-57CE8F04A957}"/>
              </a:ext>
            </a:extLst>
          </p:cNvPr>
          <p:cNvSpPr txBox="1"/>
          <p:nvPr/>
        </p:nvSpPr>
        <p:spPr>
          <a:xfrm>
            <a:off x="7651166" y="2865015"/>
            <a:ext cx="11804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Scenario 1a (asymmetric):</a:t>
            </a:r>
          </a:p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3168 ALPIDEs</a:t>
            </a:r>
            <a:b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</a:b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1584 pads</a:t>
            </a:r>
            <a:endParaRPr lang="en-GB" sz="10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95C2203-7A61-69FD-8B7A-03536C7D5423}"/>
              </a:ext>
            </a:extLst>
          </p:cNvPr>
          <p:cNvSpPr txBox="1"/>
          <p:nvPr/>
        </p:nvSpPr>
        <p:spPr>
          <a:xfrm>
            <a:off x="7583391" y="3680623"/>
            <a:ext cx="13218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Same as Scenario 1 but better relative acceptance (?)</a:t>
            </a:r>
          </a:p>
        </p:txBody>
      </p:sp>
    </p:spTree>
    <p:extLst>
      <p:ext uri="{BB962C8B-B14F-4D97-AF65-F5344CB8AC3E}">
        <p14:creationId xmlns:p14="http://schemas.microsoft.com/office/powerpoint/2010/main" val="4367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EEAAC8-7E40-4CE6-1EFB-E77D9DAF6C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2C2FF-92B8-9958-EF73-872F55EA5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Luminosity “descoping”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D5BD6FF-F7DB-CAAC-13D1-051A535F6CB3}"/>
              </a:ext>
            </a:extLst>
          </p:cNvPr>
          <p:cNvGrpSpPr/>
          <p:nvPr/>
        </p:nvGrpSpPr>
        <p:grpSpPr>
          <a:xfrm>
            <a:off x="662940" y="3435758"/>
            <a:ext cx="1196059" cy="1200506"/>
            <a:chOff x="4572000" y="2970253"/>
            <a:chExt cx="1772291" cy="176212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1B617A6-8ADE-8C83-306A-E4675F4D39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2000" y="2970253"/>
              <a:ext cx="1772291" cy="1762125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1B91A94-64B5-1AB5-8986-3586D77D9C32}"/>
                </a:ext>
              </a:extLst>
            </p:cNvPr>
            <p:cNvSpPr/>
            <p:nvPr/>
          </p:nvSpPr>
          <p:spPr>
            <a:xfrm>
              <a:off x="5416244" y="3809414"/>
              <a:ext cx="83802" cy="8380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2CA4C8E-11D7-91CE-A196-DAAF2D45D84E}"/>
              </a:ext>
            </a:extLst>
          </p:cNvPr>
          <p:cNvGrpSpPr/>
          <p:nvPr/>
        </p:nvGrpSpPr>
        <p:grpSpPr>
          <a:xfrm>
            <a:off x="2247448" y="3435758"/>
            <a:ext cx="1196059" cy="1200506"/>
            <a:chOff x="6603353" y="2979631"/>
            <a:chExt cx="1772291" cy="176212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7560002-2188-E963-60B8-281460E397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03353" y="2979631"/>
              <a:ext cx="1772291" cy="1762125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23FECDC-62E4-FB3C-C14C-86E8A8445C59}"/>
                </a:ext>
              </a:extLst>
            </p:cNvPr>
            <p:cNvSpPr/>
            <p:nvPr/>
          </p:nvSpPr>
          <p:spPr>
            <a:xfrm>
              <a:off x="7369309" y="3809414"/>
              <a:ext cx="83802" cy="8380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A65EF13-5ED4-A3A5-BE51-B30B79E78F1C}"/>
              </a:ext>
            </a:extLst>
          </p:cNvPr>
          <p:cNvSpPr txBox="1"/>
          <p:nvPr/>
        </p:nvSpPr>
        <p:spPr>
          <a:xfrm>
            <a:off x="361639" y="2263973"/>
            <a:ext cx="1677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Movable platform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13E081-499B-08AC-E6F7-7BEA0EE13228}"/>
              </a:ext>
            </a:extLst>
          </p:cNvPr>
          <p:cNvSpPr txBox="1"/>
          <p:nvPr/>
        </p:nvSpPr>
        <p:spPr>
          <a:xfrm>
            <a:off x="342822" y="2571750"/>
            <a:ext cx="3413838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Lower radiation requirements: we can optimize exposure for pp, </a:t>
            </a:r>
            <a:r>
              <a:rPr lang="en-US" sz="1000" dirty="0" err="1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pPb</a:t>
            </a: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, </a:t>
            </a:r>
            <a:r>
              <a:rPr lang="en-US" sz="1000" dirty="0" err="1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PbPb</a:t>
            </a:r>
            <a:endParaRPr lang="en-US" sz="10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No loss in acceptancy for scenario 2, but in statistics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pic>
        <p:nvPicPr>
          <p:cNvPr id="16" name="Picture 15" descr="A diagram of a blue square with a white square in the center&#10;&#10;AI-generated content may be incorrect.">
            <a:extLst>
              <a:ext uri="{FF2B5EF4-FFF2-40B4-BE49-F238E27FC236}">
                <a16:creationId xmlns:a16="http://schemas.microsoft.com/office/drawing/2014/main" id="{E1E13096-A394-1C6B-0B33-16C3C5258C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4800" y="2755185"/>
            <a:ext cx="2416378" cy="193639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7B7690B-7FC8-5444-769E-D222CCDB2235}"/>
              </a:ext>
            </a:extLst>
          </p:cNvPr>
          <p:cNvSpPr txBox="1"/>
          <p:nvPr/>
        </p:nvSpPr>
        <p:spPr>
          <a:xfrm>
            <a:off x="3879896" y="2562232"/>
            <a:ext cx="2381667" cy="76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More complex mechanical design: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~1mm of uncertainty in x corresponds to ~2% of uncertainty on </a:t>
            </a:r>
            <a:r>
              <a:rPr lang="en-US" sz="1000" dirty="0" err="1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p</a:t>
            </a:r>
            <a:r>
              <a:rPr lang="en-US" sz="1000" baseline="-25000" dirty="0" err="1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T</a:t>
            </a:r>
            <a:endParaRPr lang="en-US" sz="1000" baseline="-250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8AABF1-CBA1-B43A-1BDA-E857D3D39FAF}"/>
              </a:ext>
            </a:extLst>
          </p:cNvPr>
          <p:cNvSpPr txBox="1"/>
          <p:nvPr/>
        </p:nvSpPr>
        <p:spPr>
          <a:xfrm>
            <a:off x="419100" y="572606"/>
            <a:ext cx="4572000" cy="14890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Delivered luminosity expectations for Run 4: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p-Pb: 300 nb</a:t>
            </a:r>
            <a:r>
              <a:rPr lang="en-US" sz="1200" baseline="30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-1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pp ref: 3pb</a:t>
            </a:r>
            <a:r>
              <a:rPr lang="en-US" sz="1200" baseline="30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-1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pp @14 TeV: 600 pb</a:t>
            </a:r>
            <a:r>
              <a:rPr lang="en-US" sz="1200" baseline="30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-1</a:t>
            </a:r>
          </a:p>
          <a:p>
            <a:pPr>
              <a:lnSpc>
                <a:spcPct val="150000"/>
              </a:lnSpc>
            </a:pPr>
            <a:endParaRPr lang="en-US" sz="1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58BE9EA-1F67-BB20-6C9E-94F546D382A8}"/>
              </a:ext>
            </a:extLst>
          </p:cNvPr>
          <p:cNvSpPr/>
          <p:nvPr/>
        </p:nvSpPr>
        <p:spPr>
          <a:xfrm>
            <a:off x="1360170" y="1413510"/>
            <a:ext cx="693420" cy="3429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3C39C9-7D78-5455-3EB6-1E73FC6A5D23}"/>
              </a:ext>
            </a:extLst>
          </p:cNvPr>
          <p:cNvSpPr txBox="1"/>
          <p:nvPr/>
        </p:nvSpPr>
        <p:spPr>
          <a:xfrm>
            <a:off x="982980" y="1752632"/>
            <a:ext cx="27317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Do we really need all 600 pb</a:t>
            </a:r>
            <a:r>
              <a:rPr lang="en-US" sz="1400" baseline="30000" dirty="0">
                <a:solidFill>
                  <a:srgbClr val="FF000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-1</a:t>
            </a:r>
            <a:r>
              <a:rPr lang="en-US" sz="1400" dirty="0">
                <a:solidFill>
                  <a:srgbClr val="FF000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D557F6-9AA7-83EC-F628-75FDE3E51976}"/>
              </a:ext>
            </a:extLst>
          </p:cNvPr>
          <p:cNvSpPr txBox="1"/>
          <p:nvPr/>
        </p:nvSpPr>
        <p:spPr>
          <a:xfrm>
            <a:off x="3879896" y="663484"/>
            <a:ext cx="4129020" cy="1724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pT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range where stat errors become larger than the systematic errors: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P-Pb: ~50 GeV/c (rapidity dependent)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pp reference: ~40 GeV/c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pp at 14 TeV: most likely no statistical limitations for cross-section measurement with &lt;&lt;100 pb^-1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007D83-D6A0-AAF3-5298-9ECA081E4FF2}"/>
              </a:ext>
            </a:extLst>
          </p:cNvPr>
          <p:cNvSpPr txBox="1"/>
          <p:nvPr/>
        </p:nvSpPr>
        <p:spPr>
          <a:xfrm>
            <a:off x="5821681" y="177714"/>
            <a:ext cx="224888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I. Arsene, H. Hassan</a:t>
            </a:r>
          </a:p>
        </p:txBody>
      </p:sp>
    </p:spTree>
    <p:extLst>
      <p:ext uri="{BB962C8B-B14F-4D97-AF65-F5344CB8AC3E}">
        <p14:creationId xmlns:p14="http://schemas.microsoft.com/office/powerpoint/2010/main" val="112114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E7B1DB-1132-71DE-3CFE-768AA09DF6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67FE9-2202-0491-F339-CACAEFABA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Luminosity “descoping”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CB5E2B-8D3F-4220-A31E-062243976C03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339090" y="994731"/>
            <a:ext cx="3637960" cy="213641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978C99C-6EE0-4C9F-2DAE-7AF618FFBFC7}"/>
              </a:ext>
            </a:extLst>
          </p:cNvPr>
          <p:cNvSpPr txBox="1"/>
          <p:nvPr/>
        </p:nvSpPr>
        <p:spPr>
          <a:xfrm>
            <a:off x="419100" y="547037"/>
            <a:ext cx="3939702" cy="367637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5" tIns="40817" rIns="81635" bIns="40817" anchorCtr="0" compatLnSpc="0">
            <a:spAutoFit/>
          </a:bodyPr>
          <a:lstStyle/>
          <a:p>
            <a:pPr hangingPunct="0"/>
            <a:r>
              <a:rPr lang="en-US" sz="1633" kern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Statistical uncertainty expectations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E378A5F-7490-382B-8923-1473C6C7FDA8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493895" y="994731"/>
            <a:ext cx="3128497" cy="254651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0383348-FC12-39BB-5B19-5A2C85420130}"/>
              </a:ext>
            </a:extLst>
          </p:cNvPr>
          <p:cNvSpPr txBox="1"/>
          <p:nvPr/>
        </p:nvSpPr>
        <p:spPr>
          <a:xfrm>
            <a:off x="4785198" y="605859"/>
            <a:ext cx="3939702" cy="367637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5" tIns="40817" rIns="81635" bIns="40817" anchorCtr="0" compatLnSpc="0">
            <a:spAutoFit/>
          </a:bodyPr>
          <a:lstStyle/>
          <a:p>
            <a:pPr hangingPunct="0"/>
            <a:r>
              <a:rPr lang="en-US" sz="1633" kern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Isolated photons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AAB2CF4-AFE0-C0F3-02CA-ADC1BC3F79BD}"/>
              </a:ext>
            </a:extLst>
          </p:cNvPr>
          <p:cNvSpPr txBox="1"/>
          <p:nvPr/>
        </p:nvSpPr>
        <p:spPr>
          <a:xfrm>
            <a:off x="339090" y="3401750"/>
            <a:ext cx="8309610" cy="13348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Differential probes requiring correlations of isolated photons with other probes will require more luminosity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Photon-π</a:t>
            </a:r>
            <a:r>
              <a:rPr lang="en-US" sz="1100" baseline="-25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</a:t>
            </a:r>
            <a:r>
              <a:rPr lang="en-US" sz="11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correlation measurements indicate rather small stat uncertainties for 10 and 100 pb</a:t>
            </a:r>
            <a:r>
              <a:rPr lang="en-US" sz="1100" baseline="30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-1</a:t>
            </a:r>
            <a:r>
              <a:rPr lang="en-US" sz="11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samples when using photon triggers up to 15-25 GeV/c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If required by radiation constraints, the running for pp @ 14 TeV can be reduced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More studies are needed for other, rarer, observables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BADA3D8-3EDA-0722-62A4-BC71C9EB49E0}"/>
              </a:ext>
            </a:extLst>
          </p:cNvPr>
          <p:cNvSpPr txBox="1"/>
          <p:nvPr/>
        </p:nvSpPr>
        <p:spPr>
          <a:xfrm>
            <a:off x="5821681" y="177714"/>
            <a:ext cx="224888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I. Arsene, H. Hassan</a:t>
            </a:r>
          </a:p>
        </p:txBody>
      </p:sp>
    </p:spTree>
    <p:extLst>
      <p:ext uri="{BB962C8B-B14F-4D97-AF65-F5344CB8AC3E}">
        <p14:creationId xmlns:p14="http://schemas.microsoft.com/office/powerpoint/2010/main" val="23677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00888-62E6-990F-1EE5-7BAFECEE2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PAD Workshop: What to discuss?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4185CC-C1DA-A0E4-2A17-05CE49187729}"/>
              </a:ext>
            </a:extLst>
          </p:cNvPr>
          <p:cNvSpPr txBox="1"/>
          <p:nvPr/>
        </p:nvSpPr>
        <p:spPr>
          <a:xfrm>
            <a:off x="419100" y="1089449"/>
            <a:ext cx="8464373" cy="2185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Review of present status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(re)evaluation of responsibilities and milestones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(re)evaluation of logistic of assembly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Definition of technical details of assembly procedure: glue, insulation, QA, testing of the prototypes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067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>
          <a:extLst>
            <a:ext uri="{FF2B5EF4-FFF2-40B4-BE49-F238E27FC236}">
              <a16:creationId xmlns:a16="http://schemas.microsoft.com/office/drawing/2014/main" id="{F4F1F9D8-D461-F8AF-E456-A25F7FAE93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>
            <a:extLst>
              <a:ext uri="{FF2B5EF4-FFF2-40B4-BE49-F238E27FC236}">
                <a16:creationId xmlns:a16="http://schemas.microsoft.com/office/drawing/2014/main" id="{ABD23DD8-2DAB-2150-069A-66A4625B50D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94180" y="1836778"/>
            <a:ext cx="6755639" cy="192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3800" dirty="0" err="1">
                <a:solidFill>
                  <a:srgbClr val="434343"/>
                </a:solidFill>
                <a:sym typeface="Arial"/>
              </a:rPr>
              <a:t>FoCal</a:t>
            </a:r>
            <a:r>
              <a:rPr lang="en-US" sz="3800" dirty="0">
                <a:solidFill>
                  <a:srgbClr val="434343"/>
                </a:solidFill>
                <a:sym typeface="Arial"/>
              </a:rPr>
              <a:t> </a:t>
            </a:r>
            <a:r>
              <a:rPr lang="en-GB" sz="3800" dirty="0">
                <a:solidFill>
                  <a:srgbClr val="434343"/>
                </a:solidFill>
                <a:sym typeface="Arial"/>
              </a:rPr>
              <a:t>status </a:t>
            </a:r>
            <a:r>
              <a:rPr lang="en-GB" sz="3800" dirty="0" err="1">
                <a:solidFill>
                  <a:srgbClr val="434343"/>
                </a:solidFill>
                <a:sym typeface="Arial"/>
              </a:rPr>
              <a:t>upate</a:t>
            </a:r>
            <a:endParaRPr sz="1729" dirty="0">
              <a:solidFill>
                <a:srgbClr val="434343"/>
              </a:solidFill>
              <a:sym typeface="Arial"/>
            </a:endParaRPr>
          </a:p>
        </p:txBody>
      </p:sp>
      <p:sp>
        <p:nvSpPr>
          <p:cNvPr id="70" name="Google Shape;70;p15">
            <a:extLst>
              <a:ext uri="{FF2B5EF4-FFF2-40B4-BE49-F238E27FC236}">
                <a16:creationId xmlns:a16="http://schemas.microsoft.com/office/drawing/2014/main" id="{35CD1A0D-CEAD-C53E-B575-123C237A5AA2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719899" y="2651293"/>
            <a:ext cx="5704200" cy="55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1200"/>
              </a:spcAft>
              <a:buSzPts val="440"/>
              <a:buNone/>
            </a:pPr>
            <a:r>
              <a:rPr lang="en-GB" sz="1480" dirty="0"/>
              <a:t>Nicola Minafra, on behalf of </a:t>
            </a:r>
            <a:r>
              <a:rPr lang="en-GB" sz="1480" dirty="0" err="1"/>
              <a:t>FoCal</a:t>
            </a:r>
            <a:endParaRPr sz="1380" dirty="0"/>
          </a:p>
        </p:txBody>
      </p:sp>
      <p:pic>
        <p:nvPicPr>
          <p:cNvPr id="71" name="Google Shape;71;p15">
            <a:extLst>
              <a:ext uri="{FF2B5EF4-FFF2-40B4-BE49-F238E27FC236}">
                <a16:creationId xmlns:a16="http://schemas.microsoft.com/office/drawing/2014/main" id="{EA45A939-398B-3B62-9F0D-B1FB7E6CE3D9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1825" y="4718740"/>
            <a:ext cx="1397950" cy="364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>
            <a:extLst>
              <a:ext uri="{FF2B5EF4-FFF2-40B4-BE49-F238E27FC236}">
                <a16:creationId xmlns:a16="http://schemas.microsoft.com/office/drawing/2014/main" id="{D17049E0-BD2B-C732-E677-3021D8ECFA75}"/>
              </a:ext>
            </a:extLst>
          </p:cNvPr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85394" y="3665249"/>
            <a:ext cx="1130825" cy="973447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>
            <a:extLst>
              <a:ext uri="{FF2B5EF4-FFF2-40B4-BE49-F238E27FC236}">
                <a16:creationId xmlns:a16="http://schemas.microsoft.com/office/drawing/2014/main" id="{345840C4-B34A-0CC6-225C-077B9E4EE0F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19100" y="4720295"/>
            <a:ext cx="2832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Jan 23</a:t>
            </a:r>
            <a:r>
              <a:rPr lang="en-GB" sz="900" baseline="30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rd</a:t>
            </a:r>
            <a:r>
              <a:rPr lang="en-GB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2025</a:t>
            </a:r>
            <a:endParaRPr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4" name="Google Shape;74;p15">
            <a:extLst>
              <a:ext uri="{FF2B5EF4-FFF2-40B4-BE49-F238E27FC236}">
                <a16:creationId xmlns:a16="http://schemas.microsoft.com/office/drawing/2014/main" id="{68C3A4AF-BA29-FCF5-0EC6-41B81F000990}"/>
              </a:ext>
            </a:extLst>
          </p:cNvPr>
          <p:cNvPicPr preferRelativeResize="0"/>
          <p:nvPr/>
        </p:nvPicPr>
        <p:blipFill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" y="3804600"/>
            <a:ext cx="2146074" cy="6947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6114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C32B6-9D58-202D-F92E-86E2C7DCB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910" y="9396"/>
            <a:ext cx="5704200" cy="567600"/>
          </a:xfrm>
        </p:spPr>
        <p:txBody>
          <a:bodyPr>
            <a:normAutofit/>
          </a:bodyPr>
          <a:lstStyle/>
          <a:p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PADS: the HGCROC readout chip</a:t>
            </a:r>
            <a:endParaRPr lang="en-GB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663D1A5-9005-22E1-6779-1847B8F4A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" y="911194"/>
            <a:ext cx="5120640" cy="318363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EC13B56-3692-9DC6-BBF0-DF600BB6018B}"/>
              </a:ext>
            </a:extLst>
          </p:cNvPr>
          <p:cNvSpPr txBox="1"/>
          <p:nvPr/>
        </p:nvSpPr>
        <p:spPr>
          <a:xfrm flipH="1">
            <a:off x="5701750" y="1158437"/>
            <a:ext cx="3442250" cy="1350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Tunable pre-amplifier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40 MHz 10bits SAR-ADC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Time-of-Arrival: LSB 25 </a:t>
            </a:r>
            <a:r>
              <a:rPr lang="en-GB" dirty="0" err="1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ps</a:t>
            </a:r>
            <a:r>
              <a:rPr lang="en-GB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, 10 bits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Time-over-Threshold: LSB 50ps, 12 bits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179714-941A-6133-C0EC-FF2B647CACCA}"/>
              </a:ext>
            </a:extLst>
          </p:cNvPr>
          <p:cNvSpPr txBox="1"/>
          <p:nvPr/>
        </p:nvSpPr>
        <p:spPr>
          <a:xfrm>
            <a:off x="1831724" y="4822925"/>
            <a:ext cx="619506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ID4096" sz="1000" dirty="0">
                <a:latin typeface="Open Sans Light" pitchFamily="2" charset="0"/>
                <a:ea typeface="Open Sans Light" pitchFamily="2" charset="0"/>
                <a:cs typeface="Open Sans Light" pitchFamily="2" charset="0"/>
                <a:hlinkClick r:id="rId3"/>
              </a:rPr>
              <a:t>https://iopscience.iop.org/article/10.1088/1748-0221/17/03/C03015</a:t>
            </a:r>
            <a:endParaRPr lang="LID4096" sz="10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92CE5C-1C27-2C7C-EB68-DF430A21BC6B}"/>
              </a:ext>
            </a:extLst>
          </p:cNvPr>
          <p:cNvSpPr txBox="1"/>
          <p:nvPr/>
        </p:nvSpPr>
        <p:spPr>
          <a:xfrm flipH="1">
            <a:off x="5701750" y="2781497"/>
            <a:ext cx="344225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DV</a:t>
            </a:r>
            <a:r>
              <a:rPr lang="en-US" baseline="-25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DD</a:t>
            </a: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, AV</a:t>
            </a:r>
            <a:r>
              <a:rPr lang="en-US" baseline="-25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DD</a:t>
            </a:r>
            <a:r>
              <a:rPr lang="en-US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: 1.2 V (&lt;1A)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Data: 2 x 1.280 Mbps (CLPS)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Trigger: 4 x 1.280 Mbps (CLPS)</a:t>
            </a:r>
          </a:p>
        </p:txBody>
      </p:sp>
    </p:spTree>
    <p:extLst>
      <p:ext uri="{BB962C8B-B14F-4D97-AF65-F5344CB8AC3E}">
        <p14:creationId xmlns:p14="http://schemas.microsoft.com/office/powerpoint/2010/main" val="2139464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B4E34-3EF5-4A4F-36A2-0ECB1A5C2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FoCal</a:t>
            </a:r>
            <a:r>
              <a:rPr lang="en-US" dirty="0"/>
              <a:t> Important milestones for 2025 (in evolution)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3257AC-25EC-7E19-70F1-D8E34E29013B}"/>
              </a:ext>
            </a:extLst>
          </p:cNvPr>
          <p:cNvSpPr txBox="1"/>
          <p:nvPr/>
        </p:nvSpPr>
        <p:spPr>
          <a:xfrm>
            <a:off x="468702" y="584625"/>
            <a:ext cx="6389298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rgbClr val="00B050"/>
                </a:solidFill>
                <a:latin typeface="Roboto" panose="02000000000000000000" pitchFamily="2" charset="0"/>
              </a:rPr>
              <a:t>May 27</a:t>
            </a:r>
            <a:r>
              <a:rPr lang="en-US" sz="1100" b="1" baseline="30000" dirty="0">
                <a:solidFill>
                  <a:srgbClr val="00B050"/>
                </a:solidFill>
                <a:latin typeface="Roboto" panose="02000000000000000000" pitchFamily="2" charset="0"/>
              </a:rPr>
              <a:t>th</a:t>
            </a:r>
            <a:r>
              <a:rPr lang="en-US" sz="1100" b="1" dirty="0">
                <a:solidFill>
                  <a:srgbClr val="00B050"/>
                </a:solidFill>
                <a:latin typeface="Roboto" panose="02000000000000000000" pitchFamily="2" charset="0"/>
              </a:rPr>
              <a:t> </a:t>
            </a:r>
            <a:r>
              <a:rPr lang="en-US" sz="1100" b="1" i="0" dirty="0">
                <a:solidFill>
                  <a:srgbClr val="00B050"/>
                </a:solidFill>
                <a:effectLst/>
                <a:latin typeface="Roboto" panose="02000000000000000000" pitchFamily="2" charset="0"/>
              </a:rPr>
              <a:t>2024: Cooling System EDR </a:t>
            </a:r>
            <a:r>
              <a:rPr lang="en-US" sz="1100" b="1" dirty="0">
                <a:solidFill>
                  <a:srgbClr val="00B050"/>
                </a:solidFill>
                <a:latin typeface="Roboto" panose="02000000000000000000" pitchFamily="2" charset="0"/>
              </a:rPr>
              <a:t>(postponed to May 27</a:t>
            </a:r>
            <a:r>
              <a:rPr lang="en-US" sz="1100" b="1" baseline="30000" dirty="0">
                <a:solidFill>
                  <a:srgbClr val="00B050"/>
                </a:solidFill>
                <a:latin typeface="Roboto" panose="02000000000000000000" pitchFamily="2" charset="0"/>
              </a:rPr>
              <a:t>th</a:t>
            </a:r>
            <a:r>
              <a:rPr lang="en-US" sz="1100" b="1" i="0" dirty="0">
                <a:solidFill>
                  <a:srgbClr val="00B050"/>
                </a:solidFill>
                <a:effectLst/>
                <a:latin typeface="Roboto" panose="02000000000000000000" pitchFamily="2" charset="0"/>
              </a:rPr>
              <a:t>)</a:t>
            </a:r>
            <a:endParaRPr lang="en-US" sz="1100" b="0" i="0" dirty="0">
              <a:solidFill>
                <a:srgbClr val="00B050"/>
              </a:solidFill>
              <a:effectLst/>
              <a:latin typeface="Roboto" panose="02000000000000000000" pitchFamily="2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b="0" i="0" dirty="0">
                <a:solidFill>
                  <a:srgbClr val="00B050"/>
                </a:solidFill>
                <a:effectLst/>
                <a:latin typeface="Roboto" panose="02000000000000000000" pitchFamily="2" charset="0"/>
              </a:rPr>
              <a:t>April 30</a:t>
            </a:r>
            <a:r>
              <a:rPr lang="en-US" sz="1100" b="0" i="0" baseline="30000" dirty="0">
                <a:solidFill>
                  <a:srgbClr val="00B050"/>
                </a:solidFill>
                <a:effectLst/>
                <a:latin typeface="Roboto" panose="02000000000000000000" pitchFamily="2" charset="0"/>
              </a:rPr>
              <a:t>th</a:t>
            </a:r>
            <a:r>
              <a:rPr lang="en-US" sz="1100" b="0" i="0" dirty="0">
                <a:solidFill>
                  <a:srgbClr val="00B050"/>
                </a:solidFill>
                <a:effectLst/>
                <a:latin typeface="Roboto" panose="02000000000000000000" pitchFamily="2" charset="0"/>
              </a:rPr>
              <a:t> IB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b="0" i="0" dirty="0">
              <a:solidFill>
                <a:srgbClr val="555555"/>
              </a:solidFill>
              <a:effectLst/>
              <a:latin typeface="Roboto" panose="02000000000000000000" pitchFamily="2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b="1" i="0" dirty="0">
                <a:solidFill>
                  <a:srgbClr val="00B050"/>
                </a:solidFill>
                <a:effectLst/>
                <a:latin typeface="Roboto" panose="02000000000000000000" pitchFamily="2" charset="0"/>
              </a:rPr>
              <a:t>May 27</a:t>
            </a:r>
            <a:r>
              <a:rPr lang="en-US" sz="1100" b="1" i="0" baseline="30000" dirty="0">
                <a:solidFill>
                  <a:srgbClr val="00B050"/>
                </a:solidFill>
                <a:effectLst/>
                <a:latin typeface="Roboto" panose="02000000000000000000" pitchFamily="2" charset="0"/>
              </a:rPr>
              <a:t>th</a:t>
            </a:r>
            <a:r>
              <a:rPr lang="en-US" sz="1100" b="1" i="0" dirty="0">
                <a:solidFill>
                  <a:srgbClr val="00B050"/>
                </a:solidFill>
                <a:effectLst/>
                <a:latin typeface="Roboto" panose="02000000000000000000" pitchFamily="2" charset="0"/>
              </a:rPr>
              <a:t>: HCAL EDR </a:t>
            </a:r>
            <a:r>
              <a:rPr lang="en-US" sz="1100" b="1" dirty="0">
                <a:solidFill>
                  <a:srgbClr val="00B050"/>
                </a:solidFill>
                <a:latin typeface="Roboto" panose="02000000000000000000" pitchFamily="2" charset="0"/>
              </a:rPr>
              <a:t>(Martin Aleksa as external expert)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rgbClr val="00B050"/>
                </a:solidFill>
                <a:latin typeface="Roboto" panose="02000000000000000000" pitchFamily="2" charset="0"/>
              </a:rPr>
              <a:t>June 10</a:t>
            </a:r>
            <a:r>
              <a:rPr lang="en-US" sz="1100" b="1" baseline="30000" dirty="0">
                <a:solidFill>
                  <a:srgbClr val="00B050"/>
                </a:solidFill>
                <a:latin typeface="Roboto" panose="02000000000000000000" pitchFamily="2" charset="0"/>
              </a:rPr>
              <a:t>th</a:t>
            </a:r>
            <a:r>
              <a:rPr lang="en-US" sz="1100" b="1" dirty="0">
                <a:solidFill>
                  <a:srgbClr val="00B050"/>
                </a:solidFill>
                <a:latin typeface="Roboto" panose="02000000000000000000" pitchFamily="2" charset="0"/>
              </a:rPr>
              <a:t>: HCAL Mechanical EDR (+ </a:t>
            </a:r>
            <a:r>
              <a:rPr lang="en-US" sz="1100" b="1" dirty="0" err="1">
                <a:solidFill>
                  <a:srgbClr val="00B050"/>
                </a:solidFill>
                <a:latin typeface="Roboto" panose="02000000000000000000" pitchFamily="2" charset="0"/>
              </a:rPr>
              <a:t>FoCal</a:t>
            </a:r>
            <a:r>
              <a:rPr lang="en-US" sz="1100" b="1" dirty="0">
                <a:solidFill>
                  <a:srgbClr val="00B050"/>
                </a:solidFill>
                <a:latin typeface="Roboto" panose="02000000000000000000" pitchFamily="2" charset="0"/>
              </a:rPr>
              <a:t> Services)</a:t>
            </a:r>
            <a:endParaRPr lang="en-US" sz="1100" b="1" i="0" dirty="0">
              <a:solidFill>
                <a:srgbClr val="00B050"/>
              </a:solidFill>
              <a:effectLst/>
              <a:latin typeface="Roboto" panose="02000000000000000000" pitchFamily="2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b="0" i="0" dirty="0">
              <a:solidFill>
                <a:srgbClr val="555555"/>
              </a:solidFill>
              <a:effectLst/>
              <a:latin typeface="Roboto" panose="02000000000000000000" pitchFamily="2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June 2025: PAD Assembly Workshop in Japan, to decide on detailed procedures and locations</a:t>
            </a:r>
          </a:p>
          <a:p>
            <a:pPr algn="l"/>
            <a:endParaRPr lang="en-US" sz="1100" dirty="0">
              <a:solidFill>
                <a:srgbClr val="555555"/>
              </a:solidFill>
              <a:latin typeface="Roboto" panose="02000000000000000000" pitchFamily="2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July </a:t>
            </a:r>
            <a:r>
              <a:rPr lang="en-US" sz="1100" dirty="0">
                <a:solidFill>
                  <a:srgbClr val="555555"/>
                </a:solidFill>
                <a:latin typeface="Roboto" panose="02000000000000000000" pitchFamily="2" charset="0"/>
              </a:rPr>
              <a:t>2-9: IRRAD</a:t>
            </a:r>
            <a:endParaRPr lang="en-US" sz="1100" b="0" i="0" dirty="0">
              <a:solidFill>
                <a:srgbClr val="555555"/>
              </a:solidFill>
              <a:effectLst/>
              <a:latin typeface="Roboto" panose="02000000000000000000" pitchFamily="2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August 13-20: PS Test Beam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555555"/>
                </a:solidFill>
                <a:latin typeface="Roboto" panose="02000000000000000000" pitchFamily="2" charset="0"/>
              </a:rPr>
              <a:t>September 10-17: SPS Test Beam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rgbClr val="555555"/>
              </a:solidFill>
              <a:latin typeface="Roboto" panose="02000000000000000000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555555"/>
                </a:solidFill>
                <a:latin typeface="Roboto" panose="02000000000000000000" pitchFamily="2" charset="0"/>
              </a:rPr>
              <a:t>September 2025: Focal E Assembly Workshop</a:t>
            </a:r>
            <a:endParaRPr lang="en-US" sz="1100" b="0" i="0" dirty="0">
              <a:solidFill>
                <a:srgbClr val="555555"/>
              </a:solidFill>
              <a:effectLst/>
              <a:latin typeface="Roboto" panose="02000000000000000000" pitchFamily="2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b="0" i="0" dirty="0">
              <a:solidFill>
                <a:srgbClr val="555555"/>
              </a:solidFill>
              <a:effectLst/>
              <a:latin typeface="Roboto" panose="02000000000000000000" pitchFamily="2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b="1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September 2025: Focal Readout EDR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rgbClr val="555555"/>
                </a:solidFill>
                <a:latin typeface="Roboto" panose="02000000000000000000" pitchFamily="2" charset="0"/>
              </a:rPr>
              <a:t>&lt;September 2025: Tungsten Plates EDR</a:t>
            </a:r>
            <a:endParaRPr lang="en-US" sz="1100" b="1" i="0" dirty="0">
              <a:solidFill>
                <a:srgbClr val="555555"/>
              </a:solidFill>
              <a:effectLst/>
              <a:latin typeface="Roboto" panose="02000000000000000000" pitchFamily="2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b="1" dirty="0">
              <a:solidFill>
                <a:srgbClr val="555555"/>
              </a:solidFill>
              <a:latin typeface="Roboto" panose="02000000000000000000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555555"/>
                </a:solidFill>
                <a:latin typeface="Roboto" panose="02000000000000000000" pitchFamily="2" charset="0"/>
              </a:rPr>
              <a:t>October 8-15: SPS Test Beam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rgbClr val="555555"/>
              </a:solidFill>
              <a:latin typeface="Roboto" panose="02000000000000000000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rgbClr val="555555"/>
                </a:solidFill>
                <a:latin typeface="Roboto" panose="02000000000000000000" pitchFamily="2" charset="0"/>
              </a:rPr>
              <a:t>October 15-30 2025: Cooling System PRR</a:t>
            </a:r>
            <a:endParaRPr lang="en-US" sz="1100" b="1" i="0" dirty="0">
              <a:solidFill>
                <a:srgbClr val="555555"/>
              </a:solidFill>
              <a:effectLst/>
              <a:latin typeface="Roboto" panose="02000000000000000000" pitchFamily="2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b="1" i="0" dirty="0">
              <a:solidFill>
                <a:srgbClr val="555555"/>
              </a:solidFill>
              <a:effectLst/>
              <a:latin typeface="Roboto" panose="02000000000000000000" pitchFamily="2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b="1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December 2025: Platform and Positioning system PRR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100" b="1" i="0" dirty="0">
              <a:solidFill>
                <a:srgbClr val="555555"/>
              </a:solidFill>
              <a:effectLst/>
              <a:latin typeface="Roboto" panose="02000000000000000000" pitchFamily="2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b="1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June 2026: FOCAL PRR (no further change to the HW)</a:t>
            </a:r>
          </a:p>
        </p:txBody>
      </p:sp>
    </p:spTree>
    <p:extLst>
      <p:ext uri="{BB962C8B-B14F-4D97-AF65-F5344CB8AC3E}">
        <p14:creationId xmlns:p14="http://schemas.microsoft.com/office/powerpoint/2010/main" val="2026865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580A5-D6E5-668E-A134-DB95C0DB0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</a:t>
            </a:r>
            <a:r>
              <a:rPr lang="en-US" dirty="0" err="1"/>
              <a:t>FoCal</a:t>
            </a:r>
            <a:r>
              <a:rPr lang="en-US" dirty="0"/>
              <a:t> lab under refurbishing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F3F972-3FFF-0A24-D4C1-F85096D4CD11}"/>
              </a:ext>
            </a:extLst>
          </p:cNvPr>
          <p:cNvSpPr txBox="1"/>
          <p:nvPr/>
        </p:nvSpPr>
        <p:spPr>
          <a:xfrm>
            <a:off x="6489383" y="177714"/>
            <a:ext cx="158118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Thanks to A. Tauro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56C4885-F6F9-24B4-5CCA-133C6896B279}"/>
              </a:ext>
            </a:extLst>
          </p:cNvPr>
          <p:cNvGrpSpPr/>
          <p:nvPr/>
        </p:nvGrpSpPr>
        <p:grpSpPr>
          <a:xfrm>
            <a:off x="5505405" y="2216993"/>
            <a:ext cx="3219495" cy="2391836"/>
            <a:chOff x="419100" y="654926"/>
            <a:chExt cx="4198028" cy="2997565"/>
          </a:xfrm>
        </p:grpSpPr>
        <p:pic>
          <p:nvPicPr>
            <p:cNvPr id="7" name="Picture 6" descr="A blueprint of a house&#10;&#10;Description automatically generated">
              <a:extLst>
                <a:ext uri="{FF2B5EF4-FFF2-40B4-BE49-F238E27FC236}">
                  <a16:creationId xmlns:a16="http://schemas.microsoft.com/office/drawing/2014/main" id="{05719EA2-7B3B-8896-4FBA-2DBF88C061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9100" y="654926"/>
              <a:ext cx="4198028" cy="2997565"/>
            </a:xfrm>
            <a:prstGeom prst="rect">
              <a:avLst/>
            </a:prstGeom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550972C-5B37-B9ED-567F-30A20B5CDF1C}"/>
                </a:ext>
              </a:extLst>
            </p:cNvPr>
            <p:cNvCxnSpPr>
              <a:cxnSpLocks/>
            </p:cNvCxnSpPr>
            <p:nvPr/>
          </p:nvCxnSpPr>
          <p:spPr>
            <a:xfrm>
              <a:off x="3074741" y="886650"/>
              <a:ext cx="0" cy="288078"/>
            </a:xfrm>
            <a:prstGeom prst="line">
              <a:avLst/>
            </a:prstGeom>
            <a:ln w="381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4A299C6-BAD5-5A54-86E9-B13EEE1A5F64}"/>
                </a:ext>
              </a:extLst>
            </p:cNvPr>
            <p:cNvGrpSpPr/>
            <p:nvPr/>
          </p:nvGrpSpPr>
          <p:grpSpPr>
            <a:xfrm>
              <a:off x="1362544" y="763745"/>
              <a:ext cx="1596641" cy="2479336"/>
              <a:chOff x="4054414" y="973304"/>
              <a:chExt cx="2820840" cy="4380328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37DC6E4-8225-7A09-E377-F9922216E7CD}"/>
                  </a:ext>
                </a:extLst>
              </p:cNvPr>
              <p:cNvSpPr/>
              <p:nvPr/>
            </p:nvSpPr>
            <p:spPr>
              <a:xfrm>
                <a:off x="5210355" y="1690777"/>
                <a:ext cx="1664898" cy="2346385"/>
              </a:xfrm>
              <a:prstGeom prst="rect">
                <a:avLst/>
              </a:prstGeom>
              <a:solidFill>
                <a:srgbClr val="E3E5DE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E2F40ECC-5659-3994-3EFA-880006D1EAB7}"/>
                  </a:ext>
                </a:extLst>
              </p:cNvPr>
              <p:cNvSpPr/>
              <p:nvPr/>
            </p:nvSpPr>
            <p:spPr>
              <a:xfrm>
                <a:off x="4054414" y="4037162"/>
                <a:ext cx="2518913" cy="1061049"/>
              </a:xfrm>
              <a:prstGeom prst="rect">
                <a:avLst/>
              </a:prstGeom>
              <a:solidFill>
                <a:srgbClr val="E3E5DE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B2A6981B-3A5D-F5A8-B9B3-B26F5D88FB8B}"/>
                  </a:ext>
                </a:extLst>
              </p:cNvPr>
              <p:cNvSpPr/>
              <p:nvPr/>
            </p:nvSpPr>
            <p:spPr>
              <a:xfrm rot="18892252">
                <a:off x="6040603" y="4865959"/>
                <a:ext cx="428169" cy="547177"/>
              </a:xfrm>
              <a:prstGeom prst="rect">
                <a:avLst/>
              </a:prstGeom>
              <a:solidFill>
                <a:srgbClr val="E3E5DE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987A74DF-29F3-EE06-8D37-1345DAF04F9D}"/>
                  </a:ext>
                </a:extLst>
              </p:cNvPr>
              <p:cNvSpPr/>
              <p:nvPr/>
            </p:nvSpPr>
            <p:spPr>
              <a:xfrm>
                <a:off x="6599620" y="973304"/>
                <a:ext cx="275634" cy="717473"/>
              </a:xfrm>
              <a:prstGeom prst="rect">
                <a:avLst/>
              </a:prstGeom>
              <a:solidFill>
                <a:srgbClr val="E3E5DE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</p:grp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6BF158C-1647-8370-80A0-5C90C05D67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62544" y="3095166"/>
              <a:ext cx="1050153" cy="3343"/>
            </a:xfrm>
            <a:prstGeom prst="line">
              <a:avLst/>
            </a:prstGeom>
            <a:ln w="381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211404D-3273-AF88-74D1-4D6694A5B8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7411" y="2475707"/>
              <a:ext cx="306010" cy="0"/>
            </a:xfrm>
            <a:prstGeom prst="line">
              <a:avLst/>
            </a:prstGeom>
            <a:ln w="381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1108BEE-1136-BA93-570F-0CD4DEEA16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88348" y="2485554"/>
              <a:ext cx="189062" cy="342546"/>
            </a:xfrm>
            <a:prstGeom prst="line">
              <a:avLst/>
            </a:prstGeom>
            <a:ln w="381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4069A132-E671-B02C-01A2-A9E50001660A}"/>
                </a:ext>
              </a:extLst>
            </p:cNvPr>
            <p:cNvSpPr/>
            <p:nvPr/>
          </p:nvSpPr>
          <p:spPr>
            <a:xfrm rot="4063350">
              <a:off x="2258757" y="2796176"/>
              <a:ext cx="419912" cy="433365"/>
            </a:xfrm>
            <a:prstGeom prst="arc">
              <a:avLst>
                <a:gd name="adj1" fmla="val 14315613"/>
                <a:gd name="adj2" fmla="val 0"/>
              </a:avLst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6326650-5211-7D2F-0B37-485354C2FC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12697" y="2824719"/>
              <a:ext cx="175541" cy="270447"/>
            </a:xfrm>
            <a:prstGeom prst="line">
              <a:avLst/>
            </a:prstGeom>
            <a:ln w="381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5" name="Triangle 39">
              <a:extLst>
                <a:ext uri="{FF2B5EF4-FFF2-40B4-BE49-F238E27FC236}">
                  <a16:creationId xmlns:a16="http://schemas.microsoft.com/office/drawing/2014/main" id="{6FEFB5B1-1650-9EE6-3D7E-B644D556A440}"/>
                </a:ext>
              </a:extLst>
            </p:cNvPr>
            <p:cNvSpPr/>
            <p:nvPr/>
          </p:nvSpPr>
          <p:spPr>
            <a:xfrm>
              <a:off x="1037808" y="763745"/>
              <a:ext cx="107419" cy="78393"/>
            </a:xfrm>
            <a:prstGeom prst="triangl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E5E316-7138-647E-C4BC-6BEBC45C112C}"/>
                </a:ext>
              </a:extLst>
            </p:cNvPr>
            <p:cNvSpPr/>
            <p:nvPr/>
          </p:nvSpPr>
          <p:spPr>
            <a:xfrm>
              <a:off x="2967322" y="1312212"/>
              <a:ext cx="107419" cy="8951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83FE385-84EE-C3CC-646A-C641613ECDB3}"/>
                </a:ext>
              </a:extLst>
            </p:cNvPr>
            <p:cNvSpPr/>
            <p:nvPr/>
          </p:nvSpPr>
          <p:spPr>
            <a:xfrm>
              <a:off x="2976001" y="1863798"/>
              <a:ext cx="107419" cy="8951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37EEE97-6BE8-47EC-72F8-23501BF08F00}"/>
                </a:ext>
              </a:extLst>
            </p:cNvPr>
            <p:cNvSpPr/>
            <p:nvPr/>
          </p:nvSpPr>
          <p:spPr>
            <a:xfrm>
              <a:off x="558068" y="1534285"/>
              <a:ext cx="107419" cy="8951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56E1D9E-A49A-8D49-15F1-EC99D6865E66}"/>
                </a:ext>
              </a:extLst>
            </p:cNvPr>
            <p:cNvSpPr/>
            <p:nvPr/>
          </p:nvSpPr>
          <p:spPr>
            <a:xfrm>
              <a:off x="1201106" y="752622"/>
              <a:ext cx="107419" cy="8951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2DA3CE0-C8C4-FCB6-E55F-549624CEFC19}"/>
                </a:ext>
              </a:extLst>
            </p:cNvPr>
            <p:cNvSpPr/>
            <p:nvPr/>
          </p:nvSpPr>
          <p:spPr>
            <a:xfrm>
              <a:off x="2148185" y="763745"/>
              <a:ext cx="107419" cy="8951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8A4993-905B-7772-E8E9-3FB7974AE8FF}"/>
                </a:ext>
              </a:extLst>
            </p:cNvPr>
            <p:cNvSpPr/>
            <p:nvPr/>
          </p:nvSpPr>
          <p:spPr>
            <a:xfrm>
              <a:off x="2976001" y="1415339"/>
              <a:ext cx="107419" cy="8951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5975BEF-7100-397C-7A60-8E6FD415C09F}"/>
                </a:ext>
              </a:extLst>
            </p:cNvPr>
            <p:cNvSpPr/>
            <p:nvPr/>
          </p:nvSpPr>
          <p:spPr>
            <a:xfrm>
              <a:off x="1314492" y="756174"/>
              <a:ext cx="107419" cy="8951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A54B151-2309-3195-CDBA-3FBD01E703BD}"/>
                </a:ext>
              </a:extLst>
            </p:cNvPr>
            <p:cNvSpPr/>
            <p:nvPr/>
          </p:nvSpPr>
          <p:spPr>
            <a:xfrm>
              <a:off x="558067" y="1444769"/>
              <a:ext cx="107419" cy="8951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1C24CAC-6BA6-F04A-E943-150E769F737A}"/>
                </a:ext>
              </a:extLst>
            </p:cNvPr>
            <p:cNvSpPr/>
            <p:nvPr/>
          </p:nvSpPr>
          <p:spPr>
            <a:xfrm>
              <a:off x="1352779" y="2063379"/>
              <a:ext cx="107419" cy="8951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FDE5EE36-EC14-730F-A2BE-D799B92613A7}"/>
                </a:ext>
              </a:extLst>
            </p:cNvPr>
            <p:cNvSpPr/>
            <p:nvPr/>
          </p:nvSpPr>
          <p:spPr>
            <a:xfrm rot="6796411">
              <a:off x="2469348" y="2417889"/>
              <a:ext cx="419912" cy="432258"/>
            </a:xfrm>
            <a:prstGeom prst="arc">
              <a:avLst>
                <a:gd name="adj1" fmla="val 15623090"/>
                <a:gd name="adj2" fmla="val 0"/>
              </a:avLst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85CA5424-053C-D15A-23C9-FB4761B6F5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" y="802424"/>
            <a:ext cx="5075207" cy="380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306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606AA-D93C-48C4-2875-F15BB9AE0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field measurements on the mini-frame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22BFBD-6271-6F6E-386C-4EA4370C3AA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826" r="18156" b="28072"/>
          <a:stretch/>
        </p:blipFill>
        <p:spPr>
          <a:xfrm>
            <a:off x="0" y="1085850"/>
            <a:ext cx="9144000" cy="366895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9F3A30D-6303-F023-C8FF-F10E32EC87EE}"/>
              </a:ext>
            </a:extLst>
          </p:cNvPr>
          <p:cNvSpPr/>
          <p:nvPr/>
        </p:nvSpPr>
        <p:spPr>
          <a:xfrm>
            <a:off x="3115542" y="3754416"/>
            <a:ext cx="1517418" cy="25370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Compensator magnet</a:t>
            </a:r>
            <a:endParaRPr lang="en-GB" sz="1000" dirty="0">
              <a:solidFill>
                <a:schemeClr val="tx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30D6AF-0B06-6317-9806-D9125262B0ED}"/>
              </a:ext>
            </a:extLst>
          </p:cNvPr>
          <p:cNvSpPr/>
          <p:nvPr/>
        </p:nvSpPr>
        <p:spPr>
          <a:xfrm>
            <a:off x="6932441" y="1203708"/>
            <a:ext cx="1244257" cy="31241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ALICE magnet</a:t>
            </a:r>
            <a:endParaRPr lang="en-GB" sz="1000" dirty="0">
              <a:solidFill>
                <a:schemeClr val="tx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B83A1466-364D-8A93-B4BE-8F0A65BC9661}"/>
              </a:ext>
            </a:extLst>
          </p:cNvPr>
          <p:cNvGraphicFramePr>
            <a:graphicFrameLocks/>
          </p:cNvGraphicFramePr>
          <p:nvPr/>
        </p:nvGraphicFramePr>
        <p:xfrm>
          <a:off x="528513" y="1261110"/>
          <a:ext cx="2279663" cy="1988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3C7C8EC2-9674-D2AC-A4BE-2A9C9BA96F68}"/>
              </a:ext>
            </a:extLst>
          </p:cNvPr>
          <p:cNvSpPr/>
          <p:nvPr/>
        </p:nvSpPr>
        <p:spPr>
          <a:xfrm>
            <a:off x="5551662" y="3205020"/>
            <a:ext cx="1025344" cy="72405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HCAL Back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 ~10 </a:t>
            </a:r>
            <a:r>
              <a:rPr lang="en-US" sz="1000" dirty="0" err="1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mT</a:t>
            </a:r>
            <a:b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 ~10mT</a:t>
            </a:r>
            <a:b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 ~ 40 </a:t>
            </a:r>
            <a:r>
              <a:rPr lang="en-US" sz="1000" dirty="0" err="1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mT</a:t>
            </a:r>
            <a:endParaRPr lang="en-GB" sz="1000" dirty="0">
              <a:solidFill>
                <a:schemeClr val="tx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7492435-78F4-85CC-F168-0C959FE252EB}"/>
              </a:ext>
            </a:extLst>
          </p:cNvPr>
          <p:cNvSpPr/>
          <p:nvPr/>
        </p:nvSpPr>
        <p:spPr>
          <a:xfrm>
            <a:off x="6249291" y="2508645"/>
            <a:ext cx="880403" cy="64702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 ~10 </a:t>
            </a:r>
            <a:r>
              <a:rPr lang="en-US" sz="1000" dirty="0" err="1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mT</a:t>
            </a:r>
            <a:b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 ~10mT</a:t>
            </a:r>
            <a:b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 ~ 100 </a:t>
            </a:r>
            <a:r>
              <a:rPr lang="en-US" sz="1000" dirty="0" err="1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mT</a:t>
            </a:r>
            <a:endParaRPr lang="en-GB" sz="1000" dirty="0">
              <a:solidFill>
                <a:schemeClr val="tx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3C0EF0A-8FC5-E199-AB34-B48052374B01}"/>
              </a:ext>
            </a:extLst>
          </p:cNvPr>
          <p:cNvSpPr/>
          <p:nvPr/>
        </p:nvSpPr>
        <p:spPr>
          <a:xfrm>
            <a:off x="7732248" y="2079101"/>
            <a:ext cx="722141" cy="40120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RUs</a:t>
            </a:r>
            <a:b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&lt;300 </a:t>
            </a:r>
            <a:r>
              <a:rPr lang="en-US" sz="1000" dirty="0" err="1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mT</a:t>
            </a:r>
            <a:endParaRPr lang="en-GB" sz="1000" dirty="0">
              <a:solidFill>
                <a:schemeClr val="tx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A6D7533-339A-2897-2741-188E402171AB}"/>
              </a:ext>
            </a:extLst>
          </p:cNvPr>
          <p:cNvSpPr/>
          <p:nvPr/>
        </p:nvSpPr>
        <p:spPr>
          <a:xfrm>
            <a:off x="7067623" y="3293839"/>
            <a:ext cx="1073088" cy="79429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ECAL Side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 ~ 35 </a:t>
            </a:r>
            <a:r>
              <a:rPr lang="en-US" sz="1000" dirty="0" err="1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mT</a:t>
            </a:r>
            <a:b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 ~ 150 </a:t>
            </a:r>
            <a:r>
              <a:rPr lang="en-US" sz="1000" dirty="0" err="1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mT</a:t>
            </a:r>
            <a:b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 ~ 150 </a:t>
            </a:r>
            <a:r>
              <a:rPr lang="en-US" sz="1000" dirty="0" err="1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mT</a:t>
            </a:r>
            <a:endParaRPr lang="en-GB" sz="1000" dirty="0">
              <a:solidFill>
                <a:schemeClr val="tx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C44E21-9793-383E-BC2E-FDE9708567D6}"/>
              </a:ext>
            </a:extLst>
          </p:cNvPr>
          <p:cNvSpPr/>
          <p:nvPr/>
        </p:nvSpPr>
        <p:spPr>
          <a:xfrm>
            <a:off x="5462572" y="4057650"/>
            <a:ext cx="1262078" cy="64702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Max in the region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 ~ 50 </a:t>
            </a:r>
            <a:r>
              <a:rPr lang="en-US" sz="1000" dirty="0" err="1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mT</a:t>
            </a:r>
            <a:b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 ~10mT</a:t>
            </a:r>
            <a:b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10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 ~ 50 </a:t>
            </a:r>
            <a:r>
              <a:rPr lang="en-US" sz="1000" dirty="0" err="1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mT</a:t>
            </a:r>
            <a:endParaRPr lang="en-GB" sz="1000" dirty="0">
              <a:solidFill>
                <a:schemeClr val="tx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473F21-1CD0-1FA3-87B1-A1211D8D4369}"/>
              </a:ext>
            </a:extLst>
          </p:cNvPr>
          <p:cNvSpPr txBox="1"/>
          <p:nvPr/>
        </p:nvSpPr>
        <p:spPr>
          <a:xfrm>
            <a:off x="6249291" y="177714"/>
            <a:ext cx="182127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Thanks to A. Tauro, K. Barth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009C5E-96A3-8A43-66B9-21D0AE7A4F4F}"/>
              </a:ext>
            </a:extLst>
          </p:cNvPr>
          <p:cNvSpPr txBox="1"/>
          <p:nvPr/>
        </p:nvSpPr>
        <p:spPr>
          <a:xfrm>
            <a:off x="6489383" y="558142"/>
            <a:ext cx="158118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M. </a:t>
            </a:r>
            <a:r>
              <a:rPr lang="en-GB" sz="1000" dirty="0" err="1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Czarnynoga</a:t>
            </a:r>
            <a:r>
              <a:rPr lang="en-GB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9247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EED1E-A8B4-F44F-81EF-76E0E7C10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FOCAL Test Beams in 2025</a:t>
            </a:r>
          </a:p>
        </p:txBody>
      </p:sp>
      <p:sp>
        <p:nvSpPr>
          <p:cNvPr id="3" name="Dates 2025 TB:…">
            <a:extLst>
              <a:ext uri="{FF2B5EF4-FFF2-40B4-BE49-F238E27FC236}">
                <a16:creationId xmlns:a16="http://schemas.microsoft.com/office/drawing/2014/main" id="{763E8ECD-6E60-8C97-6E22-D0910BD25049}"/>
              </a:ext>
            </a:extLst>
          </p:cNvPr>
          <p:cNvSpPr txBox="1"/>
          <p:nvPr/>
        </p:nvSpPr>
        <p:spPr>
          <a:xfrm>
            <a:off x="419100" y="581812"/>
            <a:ext cx="3580166" cy="1395254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406400" indent="-406400" algn="l" defTabSz="825500">
              <a:lnSpc>
                <a:spcPct val="140000"/>
              </a:lnSpc>
              <a:buSzPct val="123000"/>
              <a:buChar char="•"/>
              <a:defRPr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2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PS (T0): </a:t>
            </a:r>
          </a:p>
          <a:p>
            <a:pPr marL="609600" lvl="1" algn="l" defTabSz="825500">
              <a:buSzPct val="40000"/>
              <a:defRPr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2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week 33 (August 13 - 20) </a:t>
            </a:r>
          </a:p>
          <a:p>
            <a:pPr algn="l" defTabSz="825500">
              <a:defRPr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 </a:t>
            </a:r>
          </a:p>
          <a:p>
            <a:pPr marL="406400" indent="-406400" algn="l" defTabSz="825500">
              <a:lnSpc>
                <a:spcPct val="130000"/>
              </a:lnSpc>
              <a:buSzPct val="123000"/>
              <a:buChar char="•"/>
              <a:defRPr sz="3200">
                <a:solidFill>
                  <a:srgbClr val="D5D5D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200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SPS (H2): </a:t>
            </a:r>
          </a:p>
          <a:p>
            <a:pPr marL="609600" lvl="1" algn="l" defTabSz="825500">
              <a:lnSpc>
                <a:spcPct val="130000"/>
              </a:lnSpc>
              <a:buSzPct val="40000"/>
              <a:defRPr sz="3200">
                <a:solidFill>
                  <a:srgbClr val="D5D5D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200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week 37  (Sep 10 - 17)  </a:t>
            </a:r>
          </a:p>
          <a:p>
            <a:pPr marL="609600" lvl="1" algn="l" defTabSz="825500">
              <a:buSzPct val="40000"/>
              <a:defRPr sz="3200">
                <a:solidFill>
                  <a:srgbClr val="D5D5D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200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week 41  (Oct 8 - 15) </a:t>
            </a:r>
          </a:p>
        </p:txBody>
      </p:sp>
      <p:sp>
        <p:nvSpPr>
          <p:cNvPr id="5" name="Beam:…">
            <a:extLst>
              <a:ext uri="{FF2B5EF4-FFF2-40B4-BE49-F238E27FC236}">
                <a16:creationId xmlns:a16="http://schemas.microsoft.com/office/drawing/2014/main" id="{C2A85FF5-D8A9-28E2-2136-301FF8016D80}"/>
              </a:ext>
            </a:extLst>
          </p:cNvPr>
          <p:cNvSpPr txBox="1"/>
          <p:nvPr/>
        </p:nvSpPr>
        <p:spPr>
          <a:xfrm>
            <a:off x="4863775" y="666274"/>
            <a:ext cx="2127185" cy="11810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825500">
              <a:lnSpc>
                <a:spcPct val="150000"/>
              </a:lnSpc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Beam configuration:</a:t>
            </a:r>
          </a:p>
          <a:p>
            <a:pPr marL="171450" indent="-171450" algn="l" defTabSz="825500">
              <a:lnSpc>
                <a:spcPct val="150000"/>
              </a:lnSpc>
              <a:buFont typeface="Arial" panose="020B0604020202020204" pitchFamily="34" charset="0"/>
              <a:buChar char="•"/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~15 GeV Hadrons </a:t>
            </a:r>
          </a:p>
          <a:p>
            <a:pPr marL="171450" indent="-171450" algn="l" defTabSz="825500">
              <a:lnSpc>
                <a:spcPct val="150000"/>
              </a:lnSpc>
              <a:buFont typeface="Arial" panose="020B0604020202020204" pitchFamily="34" charset="0"/>
              <a:buChar char="•"/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Up to ~10GeV electrons</a:t>
            </a:r>
          </a:p>
          <a:p>
            <a:pPr marL="171450" indent="-171450" algn="l" defTabSz="825500">
              <a:lnSpc>
                <a:spcPct val="150000"/>
              </a:lnSpc>
              <a:buFont typeface="Arial" panose="020B0604020202020204" pitchFamily="34" charset="0"/>
              <a:buChar char="•"/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Up to ~ 10^5 particles/spill</a:t>
            </a:r>
          </a:p>
        </p:txBody>
      </p:sp>
      <p:sp>
        <p:nvSpPr>
          <p:cNvPr id="6" name="Test goals:…">
            <a:extLst>
              <a:ext uri="{FF2B5EF4-FFF2-40B4-BE49-F238E27FC236}">
                <a16:creationId xmlns:a16="http://schemas.microsoft.com/office/drawing/2014/main" id="{BDE91098-AFB4-E112-15CF-0605D32FB02B}"/>
              </a:ext>
            </a:extLst>
          </p:cNvPr>
          <p:cNvSpPr txBox="1"/>
          <p:nvPr/>
        </p:nvSpPr>
        <p:spPr>
          <a:xfrm>
            <a:off x="4863775" y="2204533"/>
            <a:ext cx="3930975" cy="2289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 defTabSz="825500">
              <a:lnSpc>
                <a:spcPct val="150000"/>
              </a:lnSpc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Test goals: </a:t>
            </a:r>
          </a:p>
          <a:p>
            <a:pPr marL="171450" indent="-171450" algn="l" defTabSz="825500">
              <a:lnSpc>
                <a:spcPct val="150000"/>
              </a:lnSpc>
              <a:buFont typeface="Arial" panose="020B0604020202020204" pitchFamily="34" charset="0"/>
              <a:buChar char="•"/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FoCal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-H</a:t>
            </a:r>
          </a:p>
          <a:p>
            <a:pPr lvl="4" defTabSz="825500">
              <a:lnSpc>
                <a:spcPct val="150000"/>
              </a:lnSpc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	Test of new readout chain (VDLB+ -&gt; CRU) </a:t>
            </a:r>
          </a:p>
          <a:p>
            <a:pPr marL="171450" indent="-171450" algn="l" defTabSz="825500">
              <a:lnSpc>
                <a:spcPct val="150000"/>
              </a:lnSpc>
              <a:buFont typeface="Arial" panose="020B0604020202020204" pitchFamily="34" charset="0"/>
              <a:buChar char="•"/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FoCal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-E</a:t>
            </a:r>
          </a:p>
          <a:p>
            <a:pPr lvl="1" defTabSz="825500">
              <a:lnSpc>
                <a:spcPct val="150000"/>
              </a:lnSpc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	Test of effects of trigger latency on ALPIDE 	efficiency</a:t>
            </a:r>
          </a:p>
          <a:p>
            <a:pPr algn="l" defTabSz="825500">
              <a:lnSpc>
                <a:spcPct val="150000"/>
              </a:lnSpc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	Test of 15 strings pixels </a:t>
            </a:r>
          </a:p>
          <a:p>
            <a:pPr marL="171450" indent="-171450" algn="l" defTabSz="825500">
              <a:lnSpc>
                <a:spcPct val="150000"/>
              </a:lnSpc>
              <a:buFont typeface="Arial" panose="020B0604020202020204" pitchFamily="34" charset="0"/>
              <a:buChar char="•"/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Test of new pads production?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5F041E8-EBA1-9673-3CBC-A566157CA4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2136465"/>
            <a:ext cx="4118726" cy="242522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2011D60-97F0-86DF-AE1E-91302DD742DB}"/>
              </a:ext>
            </a:extLst>
          </p:cNvPr>
          <p:cNvSpPr txBox="1"/>
          <p:nvPr/>
        </p:nvSpPr>
        <p:spPr>
          <a:xfrm>
            <a:off x="6489383" y="177714"/>
            <a:ext cx="158118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T. </a:t>
            </a:r>
            <a:r>
              <a:rPr lang="en-GB" sz="1000" dirty="0" err="1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Isidori</a:t>
            </a:r>
            <a:r>
              <a:rPr lang="en-GB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, M. Rauch</a:t>
            </a:r>
          </a:p>
        </p:txBody>
      </p:sp>
    </p:spTree>
    <p:extLst>
      <p:ext uri="{BB962C8B-B14F-4D97-AF65-F5344CB8AC3E}">
        <p14:creationId xmlns:p14="http://schemas.microsoft.com/office/powerpoint/2010/main" val="301473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A0A496-83AF-FCC2-B39D-F3A3352446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B5CD-B89E-01CE-06CB-CF08D7208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FOCAL Test Beams in 2025</a:t>
            </a:r>
          </a:p>
        </p:txBody>
      </p:sp>
      <p:sp>
        <p:nvSpPr>
          <p:cNvPr id="3" name="Dates 2025 TB:…">
            <a:extLst>
              <a:ext uri="{FF2B5EF4-FFF2-40B4-BE49-F238E27FC236}">
                <a16:creationId xmlns:a16="http://schemas.microsoft.com/office/drawing/2014/main" id="{3CF0C9B4-4E92-5A51-8BFB-BF497884168C}"/>
              </a:ext>
            </a:extLst>
          </p:cNvPr>
          <p:cNvSpPr txBox="1"/>
          <p:nvPr/>
        </p:nvSpPr>
        <p:spPr>
          <a:xfrm>
            <a:off x="419100" y="581812"/>
            <a:ext cx="3580166" cy="1395254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406400" indent="-406400" algn="l" defTabSz="825500">
              <a:lnSpc>
                <a:spcPct val="140000"/>
              </a:lnSpc>
              <a:buSzPct val="123000"/>
              <a:buChar char="•"/>
              <a:defRPr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200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PS (T0): </a:t>
            </a:r>
          </a:p>
          <a:p>
            <a:pPr marL="609600" lvl="1" algn="l" defTabSz="825500">
              <a:buSzPct val="40000"/>
              <a:defRPr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200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week 33 (August 13 - 20) </a:t>
            </a:r>
          </a:p>
          <a:p>
            <a:pPr algn="l" defTabSz="825500">
              <a:defRPr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 </a:t>
            </a:r>
          </a:p>
          <a:p>
            <a:pPr marL="406400" indent="-406400" algn="l" defTabSz="825500">
              <a:lnSpc>
                <a:spcPct val="130000"/>
              </a:lnSpc>
              <a:buSzPct val="123000"/>
              <a:buChar char="•"/>
              <a:defRPr sz="3200">
                <a:solidFill>
                  <a:srgbClr val="D5D5D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2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SPS (H2): </a:t>
            </a:r>
          </a:p>
          <a:p>
            <a:pPr marL="609600" lvl="1" algn="l" defTabSz="825500">
              <a:lnSpc>
                <a:spcPct val="130000"/>
              </a:lnSpc>
              <a:buSzPct val="40000"/>
              <a:defRPr sz="3200">
                <a:solidFill>
                  <a:srgbClr val="D5D5D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2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week 37  (Sep 10 - 17)  </a:t>
            </a:r>
          </a:p>
          <a:p>
            <a:pPr marL="609600" lvl="1" algn="l" defTabSz="825500">
              <a:buSzPct val="40000"/>
              <a:defRPr sz="3200">
                <a:solidFill>
                  <a:srgbClr val="D5D5D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2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week 41  (Oct 8 - 15) </a:t>
            </a:r>
          </a:p>
        </p:txBody>
      </p:sp>
      <p:sp>
        <p:nvSpPr>
          <p:cNvPr id="5" name="Beam:…">
            <a:extLst>
              <a:ext uri="{FF2B5EF4-FFF2-40B4-BE49-F238E27FC236}">
                <a16:creationId xmlns:a16="http://schemas.microsoft.com/office/drawing/2014/main" id="{772D00C7-41DA-8194-A949-7ED8C296D343}"/>
              </a:ext>
            </a:extLst>
          </p:cNvPr>
          <p:cNvSpPr txBox="1"/>
          <p:nvPr/>
        </p:nvSpPr>
        <p:spPr>
          <a:xfrm>
            <a:off x="4863775" y="666274"/>
            <a:ext cx="3223639" cy="11810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825500">
              <a:lnSpc>
                <a:spcPct val="150000"/>
              </a:lnSpc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Beam configuration:</a:t>
            </a:r>
          </a:p>
          <a:p>
            <a:pPr marL="171450" indent="-171450" algn="l" defTabSz="825500">
              <a:lnSpc>
                <a:spcPct val="150000"/>
              </a:lnSpc>
              <a:buFont typeface="Arial" panose="020B0604020202020204" pitchFamily="34" charset="0"/>
              <a:buChar char="•"/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Up to 350 GeV Hadrons</a:t>
            </a:r>
          </a:p>
          <a:p>
            <a:pPr marL="171450" indent="-171450" algn="l" defTabSz="825500">
              <a:lnSpc>
                <a:spcPct val="150000"/>
              </a:lnSpc>
              <a:buFont typeface="Arial" panose="020B0604020202020204" pitchFamily="34" charset="0"/>
              <a:buChar char="•"/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Up to 250 GeV electrons (85 - 98% purity)</a:t>
            </a:r>
          </a:p>
          <a:p>
            <a:pPr marL="171450" indent="-171450" algn="l" defTabSz="825500">
              <a:lnSpc>
                <a:spcPct val="150000"/>
              </a:lnSpc>
              <a:buFont typeface="Arial" panose="020B0604020202020204" pitchFamily="34" charset="0"/>
              <a:buChar char="•"/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Up to ~ 10^4 particles/spill (for high purity)</a:t>
            </a:r>
          </a:p>
        </p:txBody>
      </p:sp>
      <p:sp>
        <p:nvSpPr>
          <p:cNvPr id="6" name="Test goals:…">
            <a:extLst>
              <a:ext uri="{FF2B5EF4-FFF2-40B4-BE49-F238E27FC236}">
                <a16:creationId xmlns:a16="http://schemas.microsoft.com/office/drawing/2014/main" id="{29686937-7C6E-2BA6-5442-8C95DAAAD9D1}"/>
              </a:ext>
            </a:extLst>
          </p:cNvPr>
          <p:cNvSpPr txBox="1"/>
          <p:nvPr/>
        </p:nvSpPr>
        <p:spPr>
          <a:xfrm>
            <a:off x="4863775" y="2272086"/>
            <a:ext cx="3930975" cy="2289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 defTabSz="825500">
              <a:lnSpc>
                <a:spcPct val="150000"/>
              </a:lnSpc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Test goals:</a:t>
            </a:r>
          </a:p>
          <a:p>
            <a:pPr marL="171450" indent="-171450" algn="l" defTabSz="825500">
              <a:lnSpc>
                <a:spcPct val="150000"/>
              </a:lnSpc>
              <a:buFont typeface="Arial" panose="020B0604020202020204" pitchFamily="34" charset="0"/>
              <a:buChar char="•"/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FoCal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-H</a:t>
            </a:r>
          </a:p>
          <a:p>
            <a:pPr algn="l" defTabSz="825500">
              <a:lnSpc>
                <a:spcPct val="150000"/>
              </a:lnSpc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	Test of new readout chain (VDLB+ -&gt; CRU) </a:t>
            </a:r>
          </a:p>
          <a:p>
            <a:pPr algn="l" defTabSz="825500">
              <a:lnSpc>
                <a:spcPct val="150000"/>
              </a:lnSpc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	Test of new detector module</a:t>
            </a:r>
          </a:p>
          <a:p>
            <a:pPr marL="171450" indent="-171450" algn="l" defTabSz="825500">
              <a:lnSpc>
                <a:spcPct val="150000"/>
              </a:lnSpc>
              <a:buFont typeface="Arial" panose="020B0604020202020204" pitchFamily="34" charset="0"/>
              <a:buChar char="•"/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FoCal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-E</a:t>
            </a:r>
          </a:p>
          <a:p>
            <a:pPr algn="l" defTabSz="825500">
              <a:lnSpc>
                <a:spcPct val="150000"/>
              </a:lnSpc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	Test of p-type Indian sensor</a:t>
            </a:r>
          </a:p>
          <a:p>
            <a:pPr algn="l" defTabSz="825500">
              <a:lnSpc>
                <a:spcPct val="150000"/>
              </a:lnSpc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	Contingency runs for pixels</a:t>
            </a:r>
          </a:p>
          <a:p>
            <a:pPr algn="l" defTabSz="825500">
              <a:lnSpc>
                <a:spcPct val="150000"/>
              </a:lnSpc>
              <a:defRPr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	Test of new pads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pcb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and readout 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93ABA2-E452-54E7-C440-B7FB8A658544}"/>
              </a:ext>
            </a:extLst>
          </p:cNvPr>
          <p:cNvSpPr txBox="1"/>
          <p:nvPr/>
        </p:nvSpPr>
        <p:spPr>
          <a:xfrm>
            <a:off x="6489383" y="177714"/>
            <a:ext cx="158118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T. </a:t>
            </a:r>
            <a:r>
              <a:rPr lang="en-GB" sz="1000" dirty="0" err="1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Isidori</a:t>
            </a:r>
            <a:r>
              <a:rPr lang="en-GB" sz="1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, M. Rauch</a:t>
            </a:r>
          </a:p>
        </p:txBody>
      </p:sp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505F09B7-D90F-99EA-181B-7DF41474DF0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32" t="3475" b="15447"/>
          <a:stretch>
            <a:fillRect/>
          </a:stretch>
        </p:blipFill>
        <p:spPr>
          <a:xfrm>
            <a:off x="131786" y="2153888"/>
            <a:ext cx="4731989" cy="233973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44841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65B8A-FC59-D02D-5477-A6EDD1229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Fluka</a:t>
            </a:r>
            <a:r>
              <a:rPr lang="en-US" dirty="0"/>
              <a:t> simulations using O2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C3950C8-78E5-2DF4-5F01-73240376C1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06"/>
          <a:stretch/>
        </p:blipFill>
        <p:spPr>
          <a:xfrm>
            <a:off x="2673742" y="634062"/>
            <a:ext cx="2492126" cy="1559586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4881B56-1133-4D84-6F50-14E52DB3B6A9}"/>
              </a:ext>
            </a:extLst>
          </p:cNvPr>
          <p:cNvSpPr/>
          <p:nvPr/>
        </p:nvSpPr>
        <p:spPr>
          <a:xfrm>
            <a:off x="450826" y="559573"/>
            <a:ext cx="7703746" cy="1681880"/>
          </a:xfrm>
          <a:prstGeom prst="roundRect">
            <a:avLst/>
          </a:prstGeom>
          <a:noFill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0" i="0" dirty="0">
                <a:solidFill>
                  <a:schemeClr val="tx1"/>
                </a:solidFill>
                <a:latin typeface="Cambria Math" panose="02040503050406030204" pitchFamily="18" charset="0"/>
                <a:ea typeface="Open Sans Light" pitchFamily="2" charset="0"/>
                <a:cs typeface="Open Sans Light" pitchFamily="2" charset="0"/>
              </a:rPr>
              <a:t>TDR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F37EB8A-46D3-8BB4-9C3E-D857EEBC36D8}"/>
                  </a:ext>
                </a:extLst>
              </p:cNvPr>
              <p:cNvSpPr txBox="1"/>
              <p:nvPr/>
            </p:nvSpPr>
            <p:spPr>
              <a:xfrm flipH="1">
                <a:off x="552220" y="910603"/>
                <a:ext cx="216602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Open Sans Light" pitchFamily="2" charset="0"/>
                          <a:cs typeface="Open Sans Light" pitchFamily="2" charset="0"/>
                        </a:rPr>
                        <m:t>NIEL</m:t>
                      </m:r>
                      <m:r>
                        <a:rPr lang="en-US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Open Sans Light" pitchFamily="2" charset="0"/>
                          <a:cs typeface="Open Sans Light" pitchFamily="2" charset="0"/>
                        </a:rPr>
                        <m:t> </m:t>
                      </m:r>
                      <m:r>
                        <a:rPr lang="en-US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Open Sans Light" pitchFamily="2" charset="0"/>
                        </a:rPr>
                        <m:t>≈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Open Sans Light" pitchFamily="2" charset="0"/>
                          <a:cs typeface="Open Sans Light" pitchFamily="2" charset="0"/>
                        </a:rPr>
                        <m:t>7 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Open Sans Light" pitchFamily="2" charset="0"/>
                              <a:cs typeface="Open Sans Light" pitchFamily="2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Open Sans Light" pitchFamily="2" charset="0"/>
                              <a:cs typeface="Open Sans Light" pitchFamily="2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Open Sans Light" pitchFamily="2" charset="0"/>
                              <a:cs typeface="Open Sans Light" pitchFamily="2" charset="0"/>
                            </a:rPr>
                            <m:t>13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Open Sans Light" pitchFamily="2" charset="0"/>
                          <a:cs typeface="Open Sans Light" pitchFamily="2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Open Sans Light" pitchFamily="2" charset="0"/>
                          <a:cs typeface="Open Sans Light" pitchFamily="2" charset="0"/>
                        </a:rPr>
                        <m:t>neq</m:t>
                      </m:r>
                      <m: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Open Sans Light" pitchFamily="2" charset="0"/>
                          <a:cs typeface="Open Sans Light" pitchFamily="2" charset="0"/>
                        </a:rPr>
                        <m:t> / 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Open Sans Light" pitchFamily="2" charset="0"/>
                              <a:cs typeface="Open Sans Light" pitchFamily="2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Open Sans Light" pitchFamily="2" charset="0"/>
                              <a:cs typeface="Open Sans Light" pitchFamily="2" charset="0"/>
                            </a:rPr>
                            <m:t>cm</m:t>
                          </m:r>
                        </m:e>
                        <m:sup>
                          <m: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Open Sans Light" pitchFamily="2" charset="0"/>
                              <a:cs typeface="Open Sans Light" pitchFamily="2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chemeClr val="tx1"/>
                  </a:solidFill>
                  <a:latin typeface="Open Sans Light" pitchFamily="2" charset="0"/>
                  <a:ea typeface="Open Sans Light" pitchFamily="2" charset="0"/>
                  <a:cs typeface="Open Sans Light" pitchFamily="2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Open Sans Light" pitchFamily="2" charset="0"/>
                          <a:cs typeface="Open Sans Light" pitchFamily="2" charset="0"/>
                        </a:rPr>
                        <m:t>TID</m:t>
                      </m:r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Open Sans Light" pitchFamily="2" charset="0"/>
                          <a:cs typeface="Open Sans Light" pitchFamily="2" charset="0"/>
                        </a:rPr>
                        <m:t> </m:t>
                      </m:r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Open Sans Light" pitchFamily="2" charset="0"/>
                        </a:rPr>
                        <m:t>≈3.5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Open Sans Light" pitchFamily="2" charset="0"/>
                        </a:rPr>
                        <m:t>Mrad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  <a:latin typeface="Open Sans Light" pitchFamily="2" charset="0"/>
                  <a:ea typeface="Open Sans Light" pitchFamily="2" charset="0"/>
                  <a:cs typeface="Open Sans Light" pitchFamily="2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F37EB8A-46D3-8BB4-9C3E-D857EEBC36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52220" y="910603"/>
                <a:ext cx="2166026" cy="523220"/>
              </a:xfrm>
              <a:prstGeom prst="rect">
                <a:avLst/>
              </a:prstGeom>
              <a:blipFill>
                <a:blip r:embed="rId3"/>
                <a:stretch>
                  <a:fillRect t="-1163" r="-563"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AAC6675D-E708-AC66-E1EF-F93F6DEFBC5D}"/>
              </a:ext>
            </a:extLst>
          </p:cNvPr>
          <p:cNvSpPr txBox="1"/>
          <p:nvPr/>
        </p:nvSpPr>
        <p:spPr>
          <a:xfrm flipH="1">
            <a:off x="554803" y="1362874"/>
            <a:ext cx="24199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Including a safety factor of 10</a:t>
            </a:r>
            <a:endParaRPr lang="en-GB" sz="9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7EFDF8-442B-5B39-84B3-3FC4FF2D669E}"/>
              </a:ext>
            </a:extLst>
          </p:cNvPr>
          <p:cNvSpPr txBox="1"/>
          <p:nvPr/>
        </p:nvSpPr>
        <p:spPr>
          <a:xfrm flipH="1">
            <a:off x="5508389" y="858333"/>
            <a:ext cx="24199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Equivalent pp luminosity of 230 pb</a:t>
            </a:r>
            <a:r>
              <a:rPr lang="en-US" sz="900" baseline="300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-1</a:t>
            </a:r>
            <a:endParaRPr lang="en-GB" sz="900" baseline="300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61B5BB4C-D309-3FE5-514E-0450FDB3B2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6351" y="1120421"/>
            <a:ext cx="2701355" cy="73241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35D1A4F4-D152-ED75-DB02-2368F61446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238" y="2655556"/>
            <a:ext cx="2554751" cy="1285309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393965EC-5361-7B06-F82C-AB2F20A583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9134" y="2825239"/>
            <a:ext cx="2881709" cy="1865666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58D3899D-95CC-C526-C687-7CCA33F8DB4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46601" r="27161" b="-1"/>
          <a:stretch/>
        </p:blipFill>
        <p:spPr>
          <a:xfrm>
            <a:off x="3391430" y="2739081"/>
            <a:ext cx="2304520" cy="9236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650D806C-7B2E-18A2-B66D-B2B6F8FA6C08}"/>
              </a:ext>
            </a:extLst>
          </p:cNvPr>
          <p:cNvSpPr txBox="1"/>
          <p:nvPr/>
        </p:nvSpPr>
        <p:spPr>
          <a:xfrm flipH="1">
            <a:off x="322238" y="2351697"/>
            <a:ext cx="24199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Correctly reproduce TDR</a:t>
            </a:r>
            <a:endParaRPr lang="en-GB" sz="11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DA91E35-E5D6-A1E8-EA36-D4658DC79A19}"/>
              </a:ext>
            </a:extLst>
          </p:cNvPr>
          <p:cNvSpPr txBox="1"/>
          <p:nvPr/>
        </p:nvSpPr>
        <p:spPr>
          <a:xfrm flipH="1">
            <a:off x="2971786" y="2346188"/>
            <a:ext cx="3338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Correctly reproduce </a:t>
            </a:r>
            <a:r>
              <a:rPr lang="en-US" sz="1100" dirty="0">
                <a:latin typeface="Open Sans Light" pitchFamily="2" charset="0"/>
                <a:ea typeface="Open Sans Light" pitchFamily="2" charset="0"/>
                <a:cs typeface="Open Sans Light" pitchFamily="2" charset="0"/>
                <a:hlinkClick r:id="rId8"/>
              </a:rPr>
              <a:t>previous works (A. </a:t>
            </a:r>
            <a:r>
              <a:rPr lang="en-US" sz="1100" dirty="0" err="1">
                <a:latin typeface="Open Sans Light" pitchFamily="2" charset="0"/>
                <a:ea typeface="Open Sans Light" pitchFamily="2" charset="0"/>
                <a:cs typeface="Open Sans Light" pitchFamily="2" charset="0"/>
                <a:hlinkClick r:id="rId8"/>
              </a:rPr>
              <a:t>Alici</a:t>
            </a:r>
            <a:r>
              <a:rPr lang="en-US" sz="1100" dirty="0">
                <a:latin typeface="Open Sans Light" pitchFamily="2" charset="0"/>
                <a:ea typeface="Open Sans Light" pitchFamily="2" charset="0"/>
                <a:cs typeface="Open Sans Light" pitchFamily="2" charset="0"/>
                <a:hlinkClick r:id="rId8"/>
              </a:rPr>
              <a:t> et al)</a:t>
            </a:r>
            <a:endParaRPr lang="en-GB" sz="11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3A6B4A5-6689-89F8-01B7-99BECF1F8F5B}"/>
              </a:ext>
            </a:extLst>
          </p:cNvPr>
          <p:cNvSpPr txBox="1"/>
          <p:nvPr/>
        </p:nvSpPr>
        <p:spPr>
          <a:xfrm flipH="1">
            <a:off x="6379636" y="2322518"/>
            <a:ext cx="25278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Correctly reproduce RADMON (2024)</a:t>
            </a:r>
            <a:endParaRPr lang="en-GB" sz="110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F17757-2E9D-B969-775D-A30DA1BF550F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53791" t="23607" r="29822"/>
          <a:stretch>
            <a:fillRect/>
          </a:stretch>
        </p:blipFill>
        <p:spPr>
          <a:xfrm>
            <a:off x="6552323" y="3621847"/>
            <a:ext cx="1375970" cy="10690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58E4E3-0BAC-521E-1B41-78E2AE33F6E2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75454" t="20500" b="3107"/>
          <a:stretch>
            <a:fillRect/>
          </a:stretch>
        </p:blipFill>
        <p:spPr>
          <a:xfrm>
            <a:off x="6562988" y="2571750"/>
            <a:ext cx="2061022" cy="106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93951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21360</TotalTime>
  <Words>1895</Words>
  <Application>Microsoft Office PowerPoint</Application>
  <PresentationFormat>On-screen Show (16:9)</PresentationFormat>
  <Paragraphs>330</Paragraphs>
  <Slides>35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Cambria Math</vt:lpstr>
      <vt:lpstr>Arial</vt:lpstr>
      <vt:lpstr>Roboto</vt:lpstr>
      <vt:lpstr>Open Sans</vt:lpstr>
      <vt:lpstr>Open Sans Light</vt:lpstr>
      <vt:lpstr>Nunito</vt:lpstr>
      <vt:lpstr>Open Sans SemiBold</vt:lpstr>
      <vt:lpstr>Simple Light</vt:lpstr>
      <vt:lpstr>FoCal status upate</vt:lpstr>
      <vt:lpstr>FoCal: Forward Calorimeter for ALICE detector for Run 4 of the LHC</vt:lpstr>
      <vt:lpstr>Outline</vt:lpstr>
      <vt:lpstr>FoCal Important milestones for 2025 (in evolution)</vt:lpstr>
      <vt:lpstr>New FoCal lab under refurbishing</vt:lpstr>
      <vt:lpstr>Magnetic field measurements on the mini-frame</vt:lpstr>
      <vt:lpstr>FOCAL Test Beams in 2025</vt:lpstr>
      <vt:lpstr>FOCAL Test Beams in 2025</vt:lpstr>
      <vt:lpstr>Fluka simulations using O2</vt:lpstr>
      <vt:lpstr>Open FoCal for pp operations</vt:lpstr>
      <vt:lpstr>First FOCAL bPOL48 Production</vt:lpstr>
      <vt:lpstr>DCDC testing platform</vt:lpstr>
      <vt:lpstr>FoCal Cooling System</vt:lpstr>
      <vt:lpstr>FoCal-E cooling system</vt:lpstr>
      <vt:lpstr>FoCal-E Electronics Cooling</vt:lpstr>
      <vt:lpstr>Outline</vt:lpstr>
      <vt:lpstr>Pixel strings assembly</vt:lpstr>
      <vt:lpstr>Pixel strings assembly</vt:lpstr>
      <vt:lpstr>Pixel strings assembly: improvement after pCT first run</vt:lpstr>
      <vt:lpstr>ALPIDE efficiency dependency on trigger latency</vt:lpstr>
      <vt:lpstr>Pixel Power Boards and Transition Cards</vt:lpstr>
      <vt:lpstr>Outline</vt:lpstr>
      <vt:lpstr>Irradiation campaign 2025 @IRRAD</vt:lpstr>
      <vt:lpstr>New front-end board</vt:lpstr>
      <vt:lpstr>Outline</vt:lpstr>
      <vt:lpstr>Grooved Copper Sheets instead of Capillary Tubes</vt:lpstr>
      <vt:lpstr>Increased pitch of the scintillating fibers: from 2.5 mm to 4 mm</vt:lpstr>
      <vt:lpstr>Energy resolution vs scintillating fiber pitch</vt:lpstr>
      <vt:lpstr>Outline</vt:lpstr>
      <vt:lpstr>Possible descoping scenarios</vt:lpstr>
      <vt:lpstr>Luminosity “descoping”</vt:lpstr>
      <vt:lpstr>Luminosity “descoping”</vt:lpstr>
      <vt:lpstr>PAD Workshop: What to discuss?</vt:lpstr>
      <vt:lpstr>FoCal status upate</vt:lpstr>
      <vt:lpstr>PADS: the HGCROC readout chip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FoCal: new power board for OB HICs</dc:title>
  <dc:creator>Nicola Minafra</dc:creator>
  <cp:lastModifiedBy>Minafra, Nicola</cp:lastModifiedBy>
  <cp:revision>201</cp:revision>
  <dcterms:modified xsi:type="dcterms:W3CDTF">2025-06-17T01:11:34Z</dcterms:modified>
</cp:coreProperties>
</file>