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9"/>
  </p:notesMasterIdLst>
  <p:sldIdLst>
    <p:sldId id="256" r:id="rId2"/>
    <p:sldId id="744" r:id="rId3"/>
    <p:sldId id="258" r:id="rId4"/>
    <p:sldId id="718" r:id="rId5"/>
    <p:sldId id="688" r:id="rId6"/>
    <p:sldId id="274" r:id="rId7"/>
    <p:sldId id="677" r:id="rId8"/>
    <p:sldId id="721" r:id="rId9"/>
    <p:sldId id="728" r:id="rId10"/>
    <p:sldId id="729" r:id="rId11"/>
    <p:sldId id="698" r:id="rId12"/>
    <p:sldId id="730" r:id="rId13"/>
    <p:sldId id="731" r:id="rId14"/>
    <p:sldId id="709" r:id="rId15"/>
    <p:sldId id="715" r:id="rId16"/>
    <p:sldId id="732" r:id="rId17"/>
    <p:sldId id="710" r:id="rId18"/>
    <p:sldId id="713" r:id="rId19"/>
    <p:sldId id="726" r:id="rId20"/>
    <p:sldId id="733" r:id="rId21"/>
    <p:sldId id="396" r:id="rId22"/>
    <p:sldId id="380" r:id="rId23"/>
    <p:sldId id="398" r:id="rId24"/>
    <p:sldId id="734" r:id="rId25"/>
    <p:sldId id="707" r:id="rId26"/>
    <p:sldId id="735" r:id="rId27"/>
    <p:sldId id="689" r:id="rId28"/>
    <p:sldId id="717" r:id="rId29"/>
    <p:sldId id="736" r:id="rId30"/>
    <p:sldId id="281" r:id="rId31"/>
    <p:sldId id="260" r:id="rId32"/>
    <p:sldId id="261" r:id="rId33"/>
    <p:sldId id="262" r:id="rId34"/>
    <p:sldId id="263" r:id="rId35"/>
    <p:sldId id="720" r:id="rId36"/>
    <p:sldId id="264" r:id="rId37"/>
    <p:sldId id="265" r:id="rId38"/>
    <p:sldId id="666" r:id="rId39"/>
    <p:sldId id="665" r:id="rId40"/>
    <p:sldId id="725" r:id="rId41"/>
    <p:sldId id="270" r:id="rId42"/>
    <p:sldId id="268" r:id="rId43"/>
    <p:sldId id="271" r:id="rId44"/>
    <p:sldId id="737" r:id="rId45"/>
    <p:sldId id="738" r:id="rId46"/>
    <p:sldId id="739" r:id="rId47"/>
    <p:sldId id="282" r:id="rId48"/>
    <p:sldId id="722" r:id="rId49"/>
    <p:sldId id="723" r:id="rId50"/>
    <p:sldId id="740" r:id="rId51"/>
    <p:sldId id="741" r:id="rId52"/>
    <p:sldId id="742" r:id="rId53"/>
    <p:sldId id="743" r:id="rId54"/>
    <p:sldId id="724" r:id="rId55"/>
    <p:sldId id="283" r:id="rId56"/>
    <p:sldId id="719" r:id="rId57"/>
    <p:sldId id="269" r:id="rId58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3"/>
    <p:restoredTop sz="94658"/>
  </p:normalViewPr>
  <p:slideViewPr>
    <p:cSldViewPr snapToGrid="0" showGuides="1">
      <p:cViewPr varScale="1">
        <p:scale>
          <a:sx n="120" d="100"/>
          <a:sy n="120" d="100"/>
        </p:scale>
        <p:origin x="632" y="184"/>
      </p:cViewPr>
      <p:guideLst>
        <p:guide orient="horz" pos="220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FC8A0-0D2F-8947-8589-3A7ABC680519}" type="datetimeFigureOut">
              <a:rPr lang="en-DK" smtClean="0"/>
              <a:t>19/06/2025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856B9-B36E-0446-A5CE-837F0A4D2A20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65155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856B9-B36E-0446-A5CE-837F0A4D2A20}" type="slidenum">
              <a:rPr lang="en-DK" smtClean="0"/>
              <a:t>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8936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856B9-B36E-0446-A5CE-837F0A4D2A20}" type="slidenum">
              <a:rPr lang="en-DK" smtClean="0"/>
              <a:t>3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8041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027DB-C7FD-362A-E58B-40414F85AC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1F30748-E008-CD4C-996A-CCB89B8A2561}" type="slidenum">
              <a:t>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7C84CF-D20D-1E9E-98CE-41B52DD2EF5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2825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CE6080-A796-6718-3E53-59909CD3E6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040" cy="4114440"/>
          </a:xfrm>
        </p:spPr>
        <p:txBody>
          <a:bodyPr vert="horz"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856B9-B36E-0446-A5CE-837F0A4D2A20}" type="slidenum">
              <a:rPr lang="en-DK" smtClean="0"/>
              <a:t>36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03084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ADD6C-ADFC-CFDD-AB0E-40F511087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B9E48-7544-A669-B61C-936673881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F720F-64C2-6776-645B-D0EB88880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16F0-1492-6AAD-2612-E32AAEFC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37886-63EC-FB1F-728D-E13929E3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722008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589C6-1077-4ED9-3162-DE94AA2BD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99CF04-F49B-FE37-4CFC-BE2E7988B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96F3D-CDD5-2DAA-E7E5-093D6BE85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08EDC-9F2E-EAC8-0FE7-84E1B4844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9AA17-EC24-95E0-E64F-B04632314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0266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86DB7A-2024-7D58-9C34-D48815B37C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9CFBB-696F-7061-49E2-A00C298A2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0973D-55E0-54D8-A750-0504C7AA7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45CF1-DAF1-513B-60A2-C8AAC12E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B5670-5C07-3D6B-9D2F-3BDF38299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022307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686914" y="-60971"/>
            <a:ext cx="10197208" cy="771547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2283" y="25655"/>
            <a:ext cx="572072" cy="59829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5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22177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0089C-34D7-959C-C269-049D7BFC4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E6511-04E4-ABBD-C9CE-25D6B80AC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1pPr>
            <a:lvl2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2pPr>
            <a:lvl3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3pPr>
            <a:lvl4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4pPr>
            <a:lvl5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469B8-D10F-50F7-E2BF-00DD63B41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30923-B700-72D0-FAA6-E908343DB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latin typeface="Baskerville SemiBold" panose="02020502070401020303" pitchFamily="18" charset="0"/>
                <a:ea typeface="Baskerville SemiBold" panose="02020502070401020303" pitchFamily="18" charset="0"/>
              </a:defRPr>
            </a:lvl1pPr>
          </a:lstStyle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48418-FD0E-AEA7-143F-DF8E7F71B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fld id="{755B8A4F-6F69-3544-922C-0B2BBE03F583}" type="slidenum">
              <a:rPr lang="en-DK" smtClean="0"/>
              <a:pPr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983045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64278-67B4-C8B1-5147-DA15580E4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627E2-B400-6EA2-5455-D5FCC7342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C14B3-36C1-2164-88BF-67FA53581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BB76C-B1C4-2395-EC34-9342DDF0E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B16D4-F059-9822-1FC9-3800E8B5E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82054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17FC3-16E5-A3BD-880B-DF3917C5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31F7D-CF90-CC2B-95B1-1085DEDEC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A5786-D40F-9C32-2E0F-BCE82324A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BE624F-2460-1366-655F-90AE3E11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A6555-D282-42C3-8092-0E71DD376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3513D4-621D-ECAA-5B15-156B1C77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9470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D79F-EDA7-E87A-3835-44B64A346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96BB0-2E10-C6A5-1239-711162F94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336EB-191A-7FEF-C895-3DD5B6F6F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C7A5A-697E-290F-41A6-B5873F9302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F1BABE-25EB-0F9C-BA59-0ED5E5BB9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B1DBD0-7A52-D276-78B4-32DC8BEED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EFE00C-2AFC-9FEC-582C-31FF50B51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C52961-21B7-4D4E-8F06-F9999F5D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10754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E2D22-5806-7403-6C66-E02E2B74A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2666B-EADC-DB46-D330-9FEDE06B1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7379C9-EC36-A749-21A1-1D2E9113C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53005-9A44-5237-C8E4-79AF9906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6337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C54A43-5293-60DE-8DC4-CC2010CB0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4D2DFB-4FB9-E4A4-ABB8-0662F136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0307B-27CF-F8CC-FC06-C38C1F55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4172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09B44-55EB-0CF3-A018-2D595489D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A4864-A2BF-6805-2240-E9CF11B25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CB4B7F-07EB-53EC-8A09-57DEFB59A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742FF-8029-E7CF-8DA8-AAC99DAE9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66182-D4D4-5069-8D4A-F01A7F60B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C8B06-756D-EEE5-BC89-FD5F3466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92992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F0A79-E8D2-79E1-B766-0FA86AF92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08AD76-5BFA-9BF4-4679-03A49E495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E403C5-F483-B38F-EBF4-35786F182D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93649-EE81-1F99-1F7E-628744A41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4C448-7DA9-E604-F18A-54FDE4D4B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2A2CA-5CD8-0CE9-EB21-CDB0A98CF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4239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4E8EED-71AD-C502-712B-4C2062938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E8FC4-B86A-997F-E799-0951B67A4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19A69-741E-7323-75D6-7FF78ED76F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4A3E-EAC9-C67B-8633-CCF764BA8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tx1">
                    <a:tint val="82000"/>
                  </a:schemeClr>
                </a:solidFill>
                <a:latin typeface="Baskerville SemiBold" panose="02020502070401020303" pitchFamily="18" charset="0"/>
                <a:ea typeface="Baskerville SemiBold" panose="02020502070401020303" pitchFamily="18" charset="0"/>
              </a:defRPr>
            </a:lvl1pPr>
          </a:lstStyle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7E1AE-5CBD-62C6-24AD-FE60B613E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1">
                <a:solidFill>
                  <a:schemeClr val="tx1">
                    <a:tint val="82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fld id="{755B8A4F-6F69-3544-922C-0B2BBE03F583}" type="slidenum">
              <a:rPr lang="en-DK" smtClean="0"/>
              <a:pPr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95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C00000"/>
          </a:solidFill>
          <a:latin typeface="Baskerville" panose="02020502070401020303" pitchFamily="18" charset="0"/>
          <a:ea typeface="Baskerville" panose="02020502070401020303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skerville" panose="02020502070401020303" pitchFamily="18" charset="0"/>
          <a:ea typeface="Baskerville" panose="02020502070401020303" pitchFamily="18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skerville" panose="02020502070401020303" pitchFamily="18" charset="0"/>
          <a:ea typeface="Baskerville" panose="02020502070401020303" pitchFamily="18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skerville" panose="02020502070401020303" pitchFamily="18" charset="0"/>
          <a:ea typeface="Baskerville" panose="02020502070401020303" pitchFamily="18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skerville" panose="02020502070401020303" pitchFamily="18" charset="0"/>
          <a:ea typeface="Baskerville" panose="02020502070401020303" pitchFamily="18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skerville" panose="02020502070401020303" pitchFamily="18" charset="0"/>
          <a:ea typeface="Baskerville" panose="02020502070401020303" pitchFamily="18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A948B-0556-480B-2CCB-E2E8029DA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1459"/>
            <a:ext cx="9831572" cy="1340681"/>
          </a:xfrm>
        </p:spPr>
        <p:txBody>
          <a:bodyPr>
            <a:normAutofit fontScale="90000"/>
          </a:bodyPr>
          <a:lstStyle/>
          <a:p>
            <a:r>
              <a:rPr lang="en-DK" b="1" dirty="0">
                <a:latin typeface="Baskerville" panose="02020502070401020303" pitchFamily="18" charset="0"/>
                <a:ea typeface="Baskerville" panose="02020502070401020303" pitchFamily="18" charset="0"/>
              </a:rPr>
              <a:t>FoCal-H: </a:t>
            </a:r>
            <a:br>
              <a:rPr lang="en-DK" b="1" dirty="0">
                <a:latin typeface="Baskerville" panose="02020502070401020303" pitchFamily="18" charset="0"/>
                <a:ea typeface="Baskerville" panose="02020502070401020303" pitchFamily="18" charset="0"/>
              </a:rPr>
            </a:br>
            <a:r>
              <a:rPr lang="en-DK" b="1" dirty="0">
                <a:latin typeface="Baskerville" panose="02020502070401020303" pitchFamily="18" charset="0"/>
                <a:ea typeface="Baskerville" panose="02020502070401020303" pitchFamily="18" charset="0"/>
              </a:rPr>
              <a:t>Status &amp; Open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23EED-3765-0AC1-8622-07CF983A8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151" y="1532140"/>
            <a:ext cx="9144000" cy="1655762"/>
          </a:xfrm>
        </p:spPr>
        <p:txBody>
          <a:bodyPr/>
          <a:lstStyle/>
          <a:p>
            <a:r>
              <a:rPr lang="en-DK" dirty="0"/>
              <a:t>I.G. Bearden</a:t>
            </a:r>
          </a:p>
          <a:p>
            <a:r>
              <a:rPr lang="en-DK" dirty="0"/>
              <a:t>NBI</a:t>
            </a:r>
          </a:p>
          <a:p>
            <a:r>
              <a:rPr lang="en-DK" dirty="0"/>
              <a:t>27 May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C0C135-6039-3647-07FD-427D1011F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916" y="2153474"/>
            <a:ext cx="4862185" cy="4513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8627EC-D10E-F34F-1A3F-708273DC15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38" t="3706" r="28013" b="15704"/>
          <a:stretch/>
        </p:blipFill>
        <p:spPr>
          <a:xfrm rot="5400000">
            <a:off x="248357" y="3522768"/>
            <a:ext cx="2948153" cy="276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4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B3CA4-3292-C7D7-0CAB-CC6C5033D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B60EF9-264A-5178-B784-B6543E64A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5" y="773067"/>
            <a:ext cx="11692130" cy="30543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3744BB-FE03-DF44-9567-8653DCA6E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48" y="3864279"/>
            <a:ext cx="4969099" cy="26541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0B89D8-609B-122A-DFE2-493F965A6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113" y="3827417"/>
            <a:ext cx="5163643" cy="283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176C8F-F04B-0549-F291-970BDB6A6145}"/>
              </a:ext>
            </a:extLst>
          </p:cNvPr>
          <p:cNvSpPr txBox="1"/>
          <p:nvPr/>
        </p:nvSpPr>
        <p:spPr>
          <a:xfrm>
            <a:off x="2379342" y="4506073"/>
            <a:ext cx="170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FoCal-E in front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D5C3D-28EF-809B-D042-AE29958D8F88}"/>
              </a:ext>
            </a:extLst>
          </p:cNvPr>
          <p:cNvSpPr txBox="1"/>
          <p:nvPr/>
        </p:nvSpPr>
        <p:spPr>
          <a:xfrm>
            <a:off x="8059783" y="4506073"/>
            <a:ext cx="145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FoCal-H only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414569-5CA4-C9D7-9386-3A462D80B890}"/>
              </a:ext>
            </a:extLst>
          </p:cNvPr>
          <p:cNvSpPr txBox="1">
            <a:spLocks/>
          </p:cNvSpPr>
          <p:nvPr/>
        </p:nvSpPr>
        <p:spPr>
          <a:xfrm>
            <a:off x="356008" y="118328"/>
            <a:ext cx="10197208" cy="771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So far, we base everything on </a:t>
            </a:r>
            <a:r>
              <a:rPr lang="en-DK" sz="5400" dirty="0">
                <a:solidFill>
                  <a:srgbClr val="C00000"/>
                </a:solidFill>
                <a:latin typeface="Symbol" pitchFamily="2" charset="2"/>
                <a:ea typeface="Baskerville" panose="02020502070401020303" pitchFamily="18" charset="0"/>
              </a:rPr>
              <a:t>S</a:t>
            </a:r>
            <a:r>
              <a:rPr lang="en-DK" sz="5400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(</a:t>
            </a:r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ADC)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ADEA15-32A2-619D-7A27-867BEE752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FA5BFC3-1E89-B16A-8051-D60889107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603629B-83ED-3C2D-0A9E-5902284E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10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47942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89383-5C2C-472C-7C39-50F696659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1" y="18406"/>
            <a:ext cx="4319588" cy="1325563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2D: Fit Gaussian to each event…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C5FBDD-215D-5D4D-2BBF-83E496E8F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33" r="4845" b="24792"/>
          <a:stretch/>
        </p:blipFill>
        <p:spPr>
          <a:xfrm>
            <a:off x="7229475" y="169069"/>
            <a:ext cx="4958770" cy="21464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3845F2-FCED-41D4-5EF0-97C50D6EC5F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70224" y="2459085"/>
            <a:ext cx="8121776" cy="4177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5A8E02-9275-149C-90D6-74E6498F12E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94108" y="7445"/>
            <a:ext cx="2926440" cy="23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577FBB-468D-3234-E0C3-469AC840D8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59073"/>
          <a:stretch/>
        </p:blipFill>
        <p:spPr>
          <a:xfrm>
            <a:off x="107941" y="1342995"/>
            <a:ext cx="4206884" cy="40399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F3980-8CF3-94F1-3F51-4A5B60F3A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42ED7F-ABD6-62C0-55B2-26684DB5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438FB-B255-4188-E601-D5B14FF2B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44863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33725-3FCD-6524-6A77-B9AF1609D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943B-B89F-C36E-C0B3-EF992668F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1" y="18406"/>
            <a:ext cx="4319588" cy="1325563"/>
          </a:xfrm>
        </p:spPr>
        <p:txBody>
          <a:bodyPr>
            <a:normAutofit/>
          </a:bodyPr>
          <a:lstStyle/>
          <a:p>
            <a:r>
              <a:rPr lang="en-DK" sz="6000" dirty="0">
                <a:latin typeface="Symbol" pitchFamily="2" charset="2"/>
              </a:rPr>
              <a:t>S</a:t>
            </a:r>
            <a:r>
              <a:rPr lang="en-DK" dirty="0"/>
              <a:t>(ADC)</a:t>
            </a:r>
            <a:endParaRPr lang="en-DK" dirty="0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4AA11-1BD9-894A-97F4-A2EB7FF538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33" r="4845" b="24792"/>
          <a:stretch/>
        </p:blipFill>
        <p:spPr>
          <a:xfrm>
            <a:off x="7229475" y="169069"/>
            <a:ext cx="4958770" cy="214647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97E8C-3E5D-1198-71F7-2EB9C13DE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ACE3C-F470-794C-36AD-888B00CC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F0F52-533B-3CE6-CC0B-118E61CC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12</a:t>
            </a:fld>
            <a:endParaRPr lang="en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4E0E9B-0066-5DB8-7EFA-74F64C822CED}"/>
              </a:ext>
            </a:extLst>
          </p:cNvPr>
          <p:cNvSpPr txBox="1"/>
          <p:nvPr/>
        </p:nvSpPr>
        <p:spPr>
          <a:xfrm>
            <a:off x="2267735" y="3179705"/>
            <a:ext cx="854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latin typeface="American Typewriter" panose="02090604020004020304" pitchFamily="18" charset="77"/>
              </a:rPr>
              <a:t>OK as long as we have only one particle, but w</a:t>
            </a:r>
            <a:r>
              <a:rPr lang="en-US" dirty="0">
                <a:latin typeface="American Typewriter" panose="02090604020004020304" pitchFamily="18" charset="77"/>
              </a:rPr>
              <a:t>ha</a:t>
            </a:r>
            <a:r>
              <a:rPr lang="en-DK" dirty="0">
                <a:latin typeface="American Typewriter" panose="02090604020004020304" pitchFamily="18" charset="77"/>
              </a:rPr>
              <a:t>t do we do with “real” data?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6AD5B1-356B-CEFF-CDB7-5F7CF83F801C}"/>
              </a:ext>
            </a:extLst>
          </p:cNvPr>
          <p:cNvSpPr txBox="1"/>
          <p:nvPr/>
        </p:nvSpPr>
        <p:spPr>
          <a:xfrm>
            <a:off x="2267735" y="3828116"/>
            <a:ext cx="7793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>
                <a:latin typeface="American Typewriter" panose="02090604020004020304" pitchFamily="18" charset="77"/>
              </a:rPr>
              <a:t>Ian P. &amp; Bjartur have looked into this. This summer there are a couple of summer students in Jyvaskyla </a:t>
            </a:r>
            <a:r>
              <a:rPr lang="en-US" dirty="0">
                <a:latin typeface="American Typewriter" panose="02090604020004020304" pitchFamily="18" charset="77"/>
              </a:rPr>
              <a:t>also looking </a:t>
            </a:r>
            <a:r>
              <a:rPr lang="en-US" dirty="0" err="1">
                <a:latin typeface="American Typewriter" panose="02090604020004020304" pitchFamily="18" charset="77"/>
              </a:rPr>
              <a:t>ito</a:t>
            </a:r>
            <a:r>
              <a:rPr lang="en-US" dirty="0">
                <a:latin typeface="American Typewriter" panose="02090604020004020304" pitchFamily="18" charset="77"/>
              </a:rPr>
              <a:t> it.</a:t>
            </a:r>
          </a:p>
          <a:p>
            <a:r>
              <a:rPr lang="en-US" dirty="0">
                <a:latin typeface="American Typewriter" panose="02090604020004020304" pitchFamily="18" charset="77"/>
              </a:rPr>
              <a:t>ML? Clustering algorithms? Mixture?</a:t>
            </a:r>
          </a:p>
          <a:p>
            <a:endParaRPr lang="en-US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96813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6F2E0-F9E5-36ED-4D04-883768278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F38A2-5553-FD58-B8DE-2ACAB9CFA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41" y="18406"/>
            <a:ext cx="4319588" cy="1325563"/>
          </a:xfrm>
        </p:spPr>
        <p:txBody>
          <a:bodyPr>
            <a:normAutofit/>
          </a:bodyPr>
          <a:lstStyle/>
          <a:p>
            <a:r>
              <a:rPr lang="en-DK" sz="6000" dirty="0">
                <a:solidFill>
                  <a:srgbClr val="C00000"/>
                </a:solidFill>
              </a:rPr>
              <a:t>Question 2:</a:t>
            </a:r>
            <a:endParaRPr lang="en-DK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F1C3DE-0EA8-E122-A57B-CDDF8D7BB5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33" r="4845" b="24792"/>
          <a:stretch/>
        </p:blipFill>
        <p:spPr>
          <a:xfrm>
            <a:off x="7229475" y="169069"/>
            <a:ext cx="4958770" cy="214647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E71448-5F20-00B9-0CD8-4DCE9C2A3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3F842C-6008-3BB7-39D9-3CDE10DE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183E0-A072-9D69-3C93-817AFC84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13</a:t>
            </a:fld>
            <a:endParaRPr lang="en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A79A65-9FA8-367E-FC64-6EE54DFB9886}"/>
              </a:ext>
            </a:extLst>
          </p:cNvPr>
          <p:cNvSpPr txBox="1"/>
          <p:nvPr/>
        </p:nvSpPr>
        <p:spPr>
          <a:xfrm>
            <a:off x="1061897" y="3142273"/>
            <a:ext cx="10068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dirty="0">
                <a:latin typeface="American Typewriter" panose="02090604020004020304" pitchFamily="18" charset="77"/>
              </a:rPr>
              <a:t>How do </a:t>
            </a:r>
            <a:r>
              <a:rPr lang="da-DK" sz="4000" dirty="0" err="1">
                <a:latin typeface="American Typewriter" panose="02090604020004020304" pitchFamily="18" charset="77"/>
              </a:rPr>
              <a:t>we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extract</a:t>
            </a:r>
            <a:r>
              <a:rPr lang="da-DK" sz="4000" dirty="0">
                <a:latin typeface="American Typewriter" panose="02090604020004020304" pitchFamily="18" charset="77"/>
              </a:rPr>
              <a:t> ”hits” from </a:t>
            </a:r>
            <a:r>
              <a:rPr lang="da-DK" sz="4000" dirty="0" err="1">
                <a:latin typeface="American Typewriter" panose="02090604020004020304" pitchFamily="18" charset="77"/>
              </a:rPr>
              <a:t>our</a:t>
            </a:r>
            <a:r>
              <a:rPr lang="da-DK" sz="4000" dirty="0">
                <a:latin typeface="American Typewriter" panose="02090604020004020304" pitchFamily="18" charset="77"/>
              </a:rPr>
              <a:t> data?</a:t>
            </a:r>
            <a:endParaRPr lang="en-DK" sz="4000" dirty="0">
              <a:latin typeface="American Typewriter" panose="02090604020004020304" pitchFamily="18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BDD4A9-9049-386E-10E4-A85126AD93D3}"/>
              </a:ext>
            </a:extLst>
          </p:cNvPr>
          <p:cNvSpPr txBox="1"/>
          <p:nvPr/>
        </p:nvSpPr>
        <p:spPr>
          <a:xfrm>
            <a:off x="2926354" y="4475019"/>
            <a:ext cx="6266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In principle, we can get the answers from Proto2 data:</a:t>
            </a:r>
          </a:p>
          <a:p>
            <a:r>
              <a:rPr lang="en-DK" dirty="0"/>
              <a:t>ML studies: what can we conclude from the Prototype 2 data?</a:t>
            </a:r>
          </a:p>
          <a:p>
            <a:r>
              <a:rPr lang="en-DK" dirty="0"/>
              <a:t>”clustering” algorithms, synthetic multi-particle data…</a:t>
            </a:r>
          </a:p>
        </p:txBody>
      </p:sp>
    </p:spTree>
    <p:extLst>
      <p:ext uri="{BB962C8B-B14F-4D97-AF65-F5344CB8AC3E}">
        <p14:creationId xmlns:p14="http://schemas.microsoft.com/office/powerpoint/2010/main" val="3588184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24C19-1583-556D-AA1F-0847C9336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2C511-E83A-58F3-15BA-AC404E260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da-DK" sz="40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Good news: no longer </a:t>
            </a:r>
            <a:r>
              <a:rPr lang="da-DK" sz="4000" b="1" dirty="0" err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using</a:t>
            </a:r>
            <a:r>
              <a:rPr lang="da-DK" sz="40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 CAEN DT5202 </a:t>
            </a:r>
            <a:endParaRPr lang="en-DK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6DE7C-9604-1B85-6EB1-098C510F5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0262"/>
            <a:ext cx="5386039" cy="1325563"/>
          </a:xfrm>
        </p:spPr>
        <p:txBody>
          <a:bodyPr>
            <a:normAutofit fontScale="92500" lnSpcReduction="10000"/>
          </a:bodyPr>
          <a:lstStyle/>
          <a:p>
            <a:r>
              <a:rPr lang="en-DK" dirty="0"/>
              <a:t>SPS test beam 4-11 Sept. 2024</a:t>
            </a:r>
          </a:p>
          <a:p>
            <a:r>
              <a:rPr lang="en-DK" dirty="0"/>
              <a:t>H2GCROCv3+KCU105</a:t>
            </a:r>
          </a:p>
          <a:p>
            <a:r>
              <a:rPr lang="en-DK" dirty="0"/>
              <a:t>Final readout chain: Oct. 2025</a:t>
            </a:r>
          </a:p>
          <a:p>
            <a:pPr marL="0" indent="0">
              <a:buNone/>
            </a:pPr>
            <a:endParaRPr lang="en-D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B48A03-E6C0-EB32-324B-77B2373C7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D3F7-47C8-A945-BDA6-673EC2522CCF}" type="slidenum">
              <a:rPr lang="en-DK" smtClean="0"/>
              <a:t>14</a:t>
            </a:fld>
            <a:endParaRPr lang="en-DK"/>
          </a:p>
        </p:txBody>
      </p:sp>
      <p:pic>
        <p:nvPicPr>
          <p:cNvPr id="11" name="Picture 10" descr="Position scan with 250GeV pions on FoCal-H Prototype 2">
            <a:extLst>
              <a:ext uri="{FF2B5EF4-FFF2-40B4-BE49-F238E27FC236}">
                <a16:creationId xmlns:a16="http://schemas.microsoft.com/office/drawing/2014/main" id="{8A49008A-E1B3-8A8D-0B5C-7BDDC2A35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39" y="2334144"/>
            <a:ext cx="4982117" cy="45238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B89790-4F98-005C-8C08-E2E5F943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03" t="5650"/>
          <a:stretch/>
        </p:blipFill>
        <p:spPr>
          <a:xfrm rot="5400000">
            <a:off x="6366487" y="3370"/>
            <a:ext cx="4643373" cy="66126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AD26BB1-C1C0-497F-D024-8609FA20AA6F}"/>
              </a:ext>
            </a:extLst>
          </p:cNvPr>
          <p:cNvSpPr txBox="1"/>
          <p:nvPr/>
        </p:nvSpPr>
        <p:spPr>
          <a:xfrm>
            <a:off x="0" y="6472160"/>
            <a:ext cx="3141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DK" dirty="0"/>
              <a:t>osition scan (100k events/run)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747E69-364C-03F7-B46D-68D7551D23F2}"/>
              </a:ext>
            </a:extLst>
          </p:cNvPr>
          <p:cNvSpPr txBox="1"/>
          <p:nvPr/>
        </p:nvSpPr>
        <p:spPr>
          <a:xfrm>
            <a:off x="6791093" y="5439862"/>
            <a:ext cx="4960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FoCal-H prototype 2 response (ADC only) for pions.</a:t>
            </a:r>
          </a:p>
          <a:p>
            <a:r>
              <a:rPr lang="en-DK" dirty="0"/>
              <a:t>Still working on combining ADC </a:t>
            </a:r>
            <a:r>
              <a:rPr lang="en-US" dirty="0"/>
              <a:t>and </a:t>
            </a:r>
            <a:r>
              <a:rPr lang="en-US" dirty="0" err="1"/>
              <a:t>ToT</a:t>
            </a:r>
            <a:r>
              <a:rPr lang="en-US" dirty="0"/>
              <a:t>. </a:t>
            </a:r>
            <a:endParaRPr lang="en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F809F-99D9-B2A9-E59C-325D3C4F7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0302A-31EF-4CD0-15C0-E505A1F1A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0754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E37F-B8A9-29C3-A004-0A83FE323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H2GCROC ADC+ToT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86EF2-CE0F-8700-EA7C-BC4B6C3A8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Do we know how to combine them properly?</a:t>
            </a:r>
          </a:p>
          <a:p>
            <a:r>
              <a:rPr lang="en-DK" dirty="0"/>
              <a:t>What settings (current conveyor, etc) should be used?</a:t>
            </a:r>
          </a:p>
          <a:p>
            <a:r>
              <a:rPr lang="en-DK" dirty="0"/>
              <a:t>How do we calibrate?</a:t>
            </a:r>
          </a:p>
          <a:p>
            <a:r>
              <a:rPr lang="en-DK" dirty="0"/>
              <a:t>How stable is calibration?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08E06-CC6C-2B84-49F5-D1B113EA4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0A6D2-9750-DB78-9213-EA0634DB3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D3574-59A0-6A59-317E-BC246DF0E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15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26730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E1C72-F173-5E32-62C8-D97074D04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7DB1A-44B6-C0B6-AD83-9793BB44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3: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8244-2D56-D489-2157-B6897C318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20422-3317-C4A7-A88B-E206B5271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63168-0B64-AD5F-0514-427E0C8E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16</a:t>
            </a:fld>
            <a:endParaRPr lang="en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887BD4-CE84-6531-919F-2AEA4502D008}"/>
              </a:ext>
            </a:extLst>
          </p:cNvPr>
          <p:cNvSpPr txBox="1"/>
          <p:nvPr/>
        </p:nvSpPr>
        <p:spPr>
          <a:xfrm>
            <a:off x="701749" y="2961690"/>
            <a:ext cx="103736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What needs to be done so that we can use </a:t>
            </a:r>
          </a:p>
          <a:p>
            <a:r>
              <a:rPr lang="en-DK" sz="4000" dirty="0">
                <a:latin typeface="American Typewriter" panose="02090604020004020304" pitchFamily="18" charset="77"/>
              </a:rPr>
              <a:t>ADC+ToT in September SPS data?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F20839-DB78-9748-553E-6D90B80D92AD}"/>
              </a:ext>
            </a:extLst>
          </p:cNvPr>
          <p:cNvSpPr txBox="1"/>
          <p:nvPr/>
        </p:nvSpPr>
        <p:spPr>
          <a:xfrm>
            <a:off x="4026688" y="4859074"/>
            <a:ext cx="4065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DK" dirty="0"/>
              <a:t>ab tests using NBI Laser in FIT lab.</a:t>
            </a:r>
          </a:p>
          <a:p>
            <a:r>
              <a:rPr lang="en-DK" dirty="0"/>
              <a:t>How many photons to ”saturate” SiPM?</a:t>
            </a:r>
          </a:p>
          <a:p>
            <a:r>
              <a:rPr lang="en-DK" dirty="0"/>
              <a:t>Comparison of N_photon &amp; H2GCROC.</a:t>
            </a:r>
          </a:p>
        </p:txBody>
      </p:sp>
    </p:spTree>
    <p:extLst>
      <p:ext uri="{BB962C8B-B14F-4D97-AF65-F5344CB8AC3E}">
        <p14:creationId xmlns:p14="http://schemas.microsoft.com/office/powerpoint/2010/main" val="1980138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5B247-6393-E11F-6404-2F1D56DA4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9DE0F-105F-A83C-F871-2266D3A6B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84" y="114571"/>
            <a:ext cx="10515600" cy="1325563"/>
          </a:xfrm>
        </p:spPr>
        <p:txBody>
          <a:bodyPr/>
          <a:lstStyle/>
          <a:p>
            <a:r>
              <a:rPr lang="en-DK" dirty="0"/>
              <a:t>Challenges: radiation dose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C7A91-33A0-A77F-FAD6-8C55415D7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217D3-7BBA-D366-00E5-499AE381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2300E-7A49-D36F-E754-E0A5B17F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17</a:t>
            </a:fld>
            <a:endParaRPr lang="en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48C176-C403-F534-575A-D8452DD947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98" r="25912" b="93777"/>
          <a:stretch>
            <a:fillRect/>
          </a:stretch>
        </p:blipFill>
        <p:spPr>
          <a:xfrm>
            <a:off x="3058297" y="1219930"/>
            <a:ext cx="6314303" cy="3651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494B5D-1B48-549D-B7B7-B5EC5BAE48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t="11059" r="78627" b="44505"/>
          <a:stretch>
            <a:fillRect/>
          </a:stretch>
        </p:blipFill>
        <p:spPr>
          <a:xfrm>
            <a:off x="562492" y="1241855"/>
            <a:ext cx="2605730" cy="26072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0BA62C-6F4F-C01C-199F-AE9B5E5C42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250" t="53529" r="51249"/>
          <a:stretch>
            <a:fillRect/>
          </a:stretch>
        </p:blipFill>
        <p:spPr>
          <a:xfrm>
            <a:off x="7874342" y="1574284"/>
            <a:ext cx="2743200" cy="272671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29D6E6B-68CE-4267-73D5-3B03B1C73746}"/>
              </a:ext>
            </a:extLst>
          </p:cNvPr>
          <p:cNvSpPr/>
          <p:nvPr/>
        </p:nvSpPr>
        <p:spPr>
          <a:xfrm>
            <a:off x="5121361" y="2545493"/>
            <a:ext cx="1949277" cy="177609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7F1624-0B8D-4378-0C82-EA0C61E1DD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55" t="53529" r="25430"/>
          <a:stretch>
            <a:fillRect/>
          </a:stretch>
        </p:blipFill>
        <p:spPr>
          <a:xfrm>
            <a:off x="9398342" y="4144809"/>
            <a:ext cx="2793657" cy="272671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33DC26C-F65A-A998-A7BD-65289E3B7DDD}"/>
              </a:ext>
            </a:extLst>
          </p:cNvPr>
          <p:cNvSpPr/>
          <p:nvPr/>
        </p:nvSpPr>
        <p:spPr>
          <a:xfrm>
            <a:off x="5993027" y="3311611"/>
            <a:ext cx="222422" cy="2471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C353B71-D6AB-BD60-4145-8DC6A2F85B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706" t="11059" r="53530" b="44505"/>
          <a:stretch>
            <a:fillRect/>
          </a:stretch>
        </p:blipFill>
        <p:spPr>
          <a:xfrm>
            <a:off x="2460797" y="3871056"/>
            <a:ext cx="2409568" cy="260727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C08EC1D-203C-CC9B-CC7B-8460B5BBA9B8}"/>
              </a:ext>
            </a:extLst>
          </p:cNvPr>
          <p:cNvCxnSpPr>
            <a:cxnSpLocks/>
          </p:cNvCxnSpPr>
          <p:nvPr/>
        </p:nvCxnSpPr>
        <p:spPr>
          <a:xfrm>
            <a:off x="5955954" y="2113005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633743A-20E8-58FA-9F82-9350DDFD59F5}"/>
              </a:ext>
            </a:extLst>
          </p:cNvPr>
          <p:cNvCxnSpPr>
            <a:cxnSpLocks/>
          </p:cNvCxnSpPr>
          <p:nvPr/>
        </p:nvCxnSpPr>
        <p:spPr>
          <a:xfrm>
            <a:off x="6244281" y="2117121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2ABA438-8994-71D5-943D-B18B3BE1ABFF}"/>
              </a:ext>
            </a:extLst>
          </p:cNvPr>
          <p:cNvCxnSpPr>
            <a:cxnSpLocks/>
          </p:cNvCxnSpPr>
          <p:nvPr/>
        </p:nvCxnSpPr>
        <p:spPr>
          <a:xfrm>
            <a:off x="6244281" y="2129478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50E189-45AB-34C4-67CB-547879D82BA9}"/>
              </a:ext>
            </a:extLst>
          </p:cNvPr>
          <p:cNvCxnSpPr>
            <a:cxnSpLocks/>
          </p:cNvCxnSpPr>
          <p:nvPr/>
        </p:nvCxnSpPr>
        <p:spPr>
          <a:xfrm>
            <a:off x="6532608" y="2133594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8C19DD6-21D7-B57C-8C27-B03F0DC450AF}"/>
              </a:ext>
            </a:extLst>
          </p:cNvPr>
          <p:cNvCxnSpPr>
            <a:cxnSpLocks/>
          </p:cNvCxnSpPr>
          <p:nvPr/>
        </p:nvCxnSpPr>
        <p:spPr>
          <a:xfrm>
            <a:off x="6903314" y="2121237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D8BE978-6088-DF7D-F0F6-3ED1287EEA58}"/>
              </a:ext>
            </a:extLst>
          </p:cNvPr>
          <p:cNvCxnSpPr>
            <a:cxnSpLocks/>
          </p:cNvCxnSpPr>
          <p:nvPr/>
        </p:nvCxnSpPr>
        <p:spPr>
          <a:xfrm>
            <a:off x="7191641" y="2174781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2F43DB3-55F4-4D11-A82B-13EB8D75322C}"/>
              </a:ext>
            </a:extLst>
          </p:cNvPr>
          <p:cNvCxnSpPr>
            <a:cxnSpLocks/>
          </p:cNvCxnSpPr>
          <p:nvPr/>
        </p:nvCxnSpPr>
        <p:spPr>
          <a:xfrm>
            <a:off x="7191641" y="2100639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73ED403-16BE-2298-4A9D-ED0DB1A4F022}"/>
              </a:ext>
            </a:extLst>
          </p:cNvPr>
          <p:cNvCxnSpPr>
            <a:cxnSpLocks/>
          </p:cNvCxnSpPr>
          <p:nvPr/>
        </p:nvCxnSpPr>
        <p:spPr>
          <a:xfrm>
            <a:off x="7479968" y="2129469"/>
            <a:ext cx="0" cy="23851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A1A43E1-F7FE-8772-5764-991FDF93FF17}"/>
              </a:ext>
            </a:extLst>
          </p:cNvPr>
          <p:cNvSpPr txBox="1"/>
          <p:nvPr/>
        </p:nvSpPr>
        <p:spPr>
          <a:xfrm>
            <a:off x="5924357" y="4559705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A418AA-6163-E88C-F900-0F753343CCC4}"/>
              </a:ext>
            </a:extLst>
          </p:cNvPr>
          <p:cNvSpPr txBox="1"/>
          <p:nvPr/>
        </p:nvSpPr>
        <p:spPr>
          <a:xfrm>
            <a:off x="652127" y="1338696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D3631A8-5682-68C0-0E83-024B74D5595D}"/>
              </a:ext>
            </a:extLst>
          </p:cNvPr>
          <p:cNvSpPr txBox="1"/>
          <p:nvPr/>
        </p:nvSpPr>
        <p:spPr>
          <a:xfrm>
            <a:off x="6175613" y="5008667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E4502F-68F4-8C62-DB0C-2A13EA49DC95}"/>
              </a:ext>
            </a:extLst>
          </p:cNvPr>
          <p:cNvSpPr txBox="1"/>
          <p:nvPr/>
        </p:nvSpPr>
        <p:spPr>
          <a:xfrm>
            <a:off x="2423725" y="3952251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51A9A8-2CA3-8218-43F3-9108CF3674DA}"/>
              </a:ext>
            </a:extLst>
          </p:cNvPr>
          <p:cNvSpPr txBox="1"/>
          <p:nvPr/>
        </p:nvSpPr>
        <p:spPr>
          <a:xfrm>
            <a:off x="6866148" y="4603963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6E11D0-F6CA-D80C-945C-11BAD807DC4D}"/>
              </a:ext>
            </a:extLst>
          </p:cNvPr>
          <p:cNvSpPr txBox="1"/>
          <p:nvPr/>
        </p:nvSpPr>
        <p:spPr>
          <a:xfrm>
            <a:off x="7286447" y="4603963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2926919-7637-BAE7-8F86-5C4E92C9FA17}"/>
              </a:ext>
            </a:extLst>
          </p:cNvPr>
          <p:cNvSpPr txBox="1"/>
          <p:nvPr/>
        </p:nvSpPr>
        <p:spPr>
          <a:xfrm>
            <a:off x="7879162" y="1654202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8C79CD-F6D5-53D9-6700-590A19E4BEAA}"/>
              </a:ext>
            </a:extLst>
          </p:cNvPr>
          <p:cNvSpPr txBox="1"/>
          <p:nvPr/>
        </p:nvSpPr>
        <p:spPr>
          <a:xfrm>
            <a:off x="9509848" y="4375039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13495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58E0D17-77FF-BBD5-255A-88DE92C3E2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041" t="71516" r="32396" b="622"/>
          <a:stretch>
            <a:fillRect/>
          </a:stretch>
        </p:blipFill>
        <p:spPr>
          <a:xfrm>
            <a:off x="3541923" y="2042636"/>
            <a:ext cx="4129966" cy="47512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770C7-2615-4983-A643-365951D91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23" y="47498"/>
            <a:ext cx="11442904" cy="482163"/>
          </a:xfrm>
          <a:solidFill>
            <a:srgbClr val="FFFFFF">
              <a:alpha val="60000"/>
            </a:srgbClr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DK" sz="28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FoCal-H: SiPM Radiation Tolerance Tests</a:t>
            </a:r>
            <a:endParaRPr lang="en-US" sz="2800" b="1" dirty="0">
              <a:latin typeface="+mn-lt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0AE65CD-7EFF-4D74-8C14-6655E72B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C385310-4A9C-4657-A072-38ED6C5A3262}" type="slidenum">
              <a:rPr lang="ru-RU" smtClean="0"/>
              <a:t>18</a:t>
            </a:fld>
            <a:endParaRPr lang="ru-RU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5D6FA066-3FBE-49D9-988E-A6DD7CA38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400" y="1301298"/>
            <a:ext cx="3485626" cy="45866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Simulation results:</a:t>
            </a: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312B1C62-2FB5-48E0-AED6-3C97440609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83700" r="40898" b="11811"/>
          <a:stretch/>
        </p:blipFill>
        <p:spPr>
          <a:xfrm>
            <a:off x="8918422" y="3222250"/>
            <a:ext cx="2938703" cy="281855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8FD08AA9-3377-4134-8D10-2EC00E9E21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" t="7080" r="55159" b="49805"/>
          <a:stretch/>
        </p:blipFill>
        <p:spPr>
          <a:xfrm>
            <a:off x="8389398" y="3663535"/>
            <a:ext cx="2725446" cy="2905885"/>
          </a:xfrm>
          <a:prstGeom prst="rect">
            <a:avLst/>
          </a:prstGeom>
        </p:spPr>
      </p:pic>
      <p:sp>
        <p:nvSpPr>
          <p:cNvPr id="39" name="Овал 38">
            <a:extLst>
              <a:ext uri="{FF2B5EF4-FFF2-40B4-BE49-F238E27FC236}">
                <a16:creationId xmlns:a16="http://schemas.microsoft.com/office/drawing/2014/main" id="{BD2A2CEC-9B1D-4323-A823-FC81AF82ABD2}"/>
              </a:ext>
            </a:extLst>
          </p:cNvPr>
          <p:cNvSpPr/>
          <p:nvPr/>
        </p:nvSpPr>
        <p:spPr>
          <a:xfrm>
            <a:off x="9877425" y="5032121"/>
            <a:ext cx="133350" cy="133350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6369B52F-6352-4225-9091-77FE821E71FA}"/>
              </a:ext>
            </a:extLst>
          </p:cNvPr>
          <p:cNvSpPr/>
          <p:nvPr/>
        </p:nvSpPr>
        <p:spPr>
          <a:xfrm>
            <a:off x="11010900" y="5032121"/>
            <a:ext cx="133350" cy="1333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бъект 2">
            <a:extLst>
              <a:ext uri="{FF2B5EF4-FFF2-40B4-BE49-F238E27FC236}">
                <a16:creationId xmlns:a16="http://schemas.microsoft.com/office/drawing/2014/main" id="{252CE392-9133-42C5-AA5E-5A0DF74666B3}"/>
              </a:ext>
            </a:extLst>
          </p:cNvPr>
          <p:cNvSpPr txBox="1">
            <a:spLocks/>
          </p:cNvSpPr>
          <p:nvPr/>
        </p:nvSpPr>
        <p:spPr>
          <a:xfrm>
            <a:off x="9467850" y="5117846"/>
            <a:ext cx="1062726" cy="427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800" b="1" dirty="0"/>
              <a:t>r = 5 cm</a:t>
            </a:r>
          </a:p>
        </p:txBody>
      </p:sp>
      <p:sp>
        <p:nvSpPr>
          <p:cNvPr id="43" name="Объект 2">
            <a:extLst>
              <a:ext uri="{FF2B5EF4-FFF2-40B4-BE49-F238E27FC236}">
                <a16:creationId xmlns:a16="http://schemas.microsoft.com/office/drawing/2014/main" id="{31756BC6-F1A2-4851-84D4-2FBD2B989511}"/>
              </a:ext>
            </a:extLst>
          </p:cNvPr>
          <p:cNvSpPr txBox="1">
            <a:spLocks/>
          </p:cNvSpPr>
          <p:nvPr/>
        </p:nvSpPr>
        <p:spPr>
          <a:xfrm>
            <a:off x="10596201" y="5136896"/>
            <a:ext cx="1062726" cy="4273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800" b="1" dirty="0"/>
              <a:t>r = 50 cm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6D7F77F6-D772-4033-BB00-3A7AC80A839D}"/>
              </a:ext>
            </a:extLst>
          </p:cNvPr>
          <p:cNvSpPr txBox="1">
            <a:spLocks/>
          </p:cNvSpPr>
          <p:nvPr/>
        </p:nvSpPr>
        <p:spPr>
          <a:xfrm>
            <a:off x="216023" y="630924"/>
            <a:ext cx="11371350" cy="458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2000" dirty="0"/>
              <a:t>Hadron fluence well over 1e12 n</a:t>
            </a:r>
            <a:r>
              <a:rPr lang="en-US" sz="2000" baseline="-25000" dirty="0"/>
              <a:t>eqv</a:t>
            </a:r>
            <a:r>
              <a:rPr lang="en-US" sz="2000" dirty="0"/>
              <a:t>/cm</a:t>
            </a:r>
            <a:r>
              <a:rPr lang="en-US" sz="2000" baseline="30000" dirty="0"/>
              <a:t>2</a:t>
            </a:r>
            <a:r>
              <a:rPr lang="en-US" sz="2000" dirty="0"/>
              <a:t> expected for the innermost FoCal-H SiPMs.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F0674F0-5FCC-43D2-B5BF-553301FFEE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63660" r="20361" b="17486"/>
          <a:stretch/>
        </p:blipFill>
        <p:spPr>
          <a:xfrm>
            <a:off x="7266199" y="1750069"/>
            <a:ext cx="4562351" cy="1287691"/>
          </a:xfrm>
          <a:prstGeom prst="rect">
            <a:avLst/>
          </a:prstGeom>
        </p:spPr>
      </p:pic>
      <p:sp>
        <p:nvSpPr>
          <p:cNvPr id="16" name="Объект 2">
            <a:extLst>
              <a:ext uri="{FF2B5EF4-FFF2-40B4-BE49-F238E27FC236}">
                <a16:creationId xmlns:a16="http://schemas.microsoft.com/office/drawing/2014/main" id="{F42B0F70-34A0-482E-8AEC-F064F1CFF175}"/>
              </a:ext>
            </a:extLst>
          </p:cNvPr>
          <p:cNvSpPr txBox="1">
            <a:spLocks/>
          </p:cNvSpPr>
          <p:nvPr/>
        </p:nvSpPr>
        <p:spPr>
          <a:xfrm>
            <a:off x="7266199" y="1382149"/>
            <a:ext cx="4773401" cy="6416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800" dirty="0"/>
              <a:t>Scaling to other colliding systems from the TDR: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9C18D-F5D6-72DB-A7C7-57D69377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23F3EA-AB4A-D289-FF77-0D6FFA5B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A4DEEE-2A65-0EAD-C423-3D20E25F314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" t="11059" r="78627" b="44505"/>
          <a:stretch>
            <a:fillRect/>
          </a:stretch>
        </p:blipFill>
        <p:spPr>
          <a:xfrm>
            <a:off x="363450" y="1290070"/>
            <a:ext cx="2605730" cy="260727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242D85-4513-7DD6-C139-A9F0EB58A310}"/>
              </a:ext>
            </a:extLst>
          </p:cNvPr>
          <p:cNvSpPr txBox="1"/>
          <p:nvPr/>
        </p:nvSpPr>
        <p:spPr>
          <a:xfrm>
            <a:off x="492375" y="1399739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E5DD2A-BE6D-634F-A5F1-9856DC0F1F0C}"/>
              </a:ext>
            </a:extLst>
          </p:cNvPr>
          <p:cNvSpPr txBox="1"/>
          <p:nvPr/>
        </p:nvSpPr>
        <p:spPr>
          <a:xfrm>
            <a:off x="9723376" y="4629158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C30C7-CF8B-5986-2811-3AC90F29E4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250" t="53529" r="51249"/>
          <a:stretch>
            <a:fillRect/>
          </a:stretch>
        </p:blipFill>
        <p:spPr>
          <a:xfrm>
            <a:off x="318399" y="4042082"/>
            <a:ext cx="2743200" cy="272671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9FC912-8BE6-A94F-1ACF-00419CDD2B34}"/>
              </a:ext>
            </a:extLst>
          </p:cNvPr>
          <p:cNvSpPr txBox="1"/>
          <p:nvPr/>
        </p:nvSpPr>
        <p:spPr>
          <a:xfrm>
            <a:off x="397184" y="4152497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75967A-0E08-03C0-C776-3A58697D96F2}"/>
              </a:ext>
            </a:extLst>
          </p:cNvPr>
          <p:cNvSpPr txBox="1"/>
          <p:nvPr/>
        </p:nvSpPr>
        <p:spPr>
          <a:xfrm>
            <a:off x="10960795" y="4583074"/>
            <a:ext cx="3080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FB51CC-0B46-342D-5F40-55CE22A5A033}"/>
              </a:ext>
            </a:extLst>
          </p:cNvPr>
          <p:cNvCxnSpPr/>
          <p:nvPr/>
        </p:nvCxnSpPr>
        <p:spPr>
          <a:xfrm flipV="1">
            <a:off x="4672361" y="3757961"/>
            <a:ext cx="3717037" cy="825113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F6A9992-371A-BCBA-746B-2A725A5EF620}"/>
              </a:ext>
            </a:extLst>
          </p:cNvPr>
          <p:cNvCxnSpPr>
            <a:cxnSpLocks/>
          </p:cNvCxnSpPr>
          <p:nvPr/>
        </p:nvCxnSpPr>
        <p:spPr>
          <a:xfrm>
            <a:off x="4672361" y="5731727"/>
            <a:ext cx="3717037" cy="710678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205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44FC6-9A1A-6C8E-1372-CCF3C056C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Idea arising during EDR…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E50D2-3791-DFEA-154A-16446B2C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934F5-3C6C-0D2D-72E2-324169F22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212C5-F3FA-CEF6-8E31-09144460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19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D8CE63-B3E4-7552-D767-3472F810C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545" y="1690687"/>
            <a:ext cx="8614719" cy="26270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936FD4-E261-4751-33C1-A159560053A4}"/>
              </a:ext>
            </a:extLst>
          </p:cNvPr>
          <p:cNvSpPr txBox="1"/>
          <p:nvPr/>
        </p:nvSpPr>
        <p:spPr>
          <a:xfrm>
            <a:off x="2259227" y="4844147"/>
            <a:ext cx="7673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Use shielding to minimise neutrons.  Perhaps Borated Polyethylene and Cd foil can provide apprecia</a:t>
            </a:r>
            <a:r>
              <a:rPr lang="en-US" dirty="0" err="1"/>
              <a:t>ble</a:t>
            </a:r>
            <a:r>
              <a:rPr lang="en-US" dirty="0"/>
              <a:t> shiel</a:t>
            </a:r>
            <a:r>
              <a:rPr lang="en-DK" dirty="0"/>
              <a:t>ding?</a:t>
            </a:r>
          </a:p>
          <a:p>
            <a:r>
              <a:rPr lang="en-DK" dirty="0"/>
              <a:t>This needs to be simulated and perhaps considered for the FoCal-H “cooling box”. </a:t>
            </a:r>
          </a:p>
        </p:txBody>
      </p:sp>
    </p:spTree>
    <p:extLst>
      <p:ext uri="{BB962C8B-B14F-4D97-AF65-F5344CB8AC3E}">
        <p14:creationId xmlns:p14="http://schemas.microsoft.com/office/powerpoint/2010/main" val="3882147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50F-4813-24EA-1A72-4B316A284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Status: June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832C9-D770-0582-8E34-F2A7A216E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688" y="1420462"/>
            <a:ext cx="10515600" cy="4351338"/>
          </a:xfrm>
        </p:spPr>
        <p:txBody>
          <a:bodyPr/>
          <a:lstStyle/>
          <a:p>
            <a:r>
              <a:rPr lang="en-DK" dirty="0"/>
              <a:t>We will build Prototype 3 this summer.</a:t>
            </a:r>
          </a:p>
          <a:p>
            <a:r>
              <a:rPr lang="en-DK" dirty="0"/>
              <a:t>Beam testing September/October.</a:t>
            </a:r>
          </a:p>
          <a:p>
            <a:r>
              <a:rPr lang="en-DK" dirty="0"/>
              <a:t>Cost reductions (compared to TDR) likely.</a:t>
            </a:r>
          </a:p>
          <a:p>
            <a:r>
              <a:rPr lang="en-DK" dirty="0"/>
              <a:t>Readout electronics (next talk by Shihai Jia) proceeding nicely.</a:t>
            </a:r>
          </a:p>
          <a:p>
            <a:r>
              <a:rPr lang="en-DK" dirty="0"/>
              <a:t>Mechanical design progressing well (thanks to Maciej and Rafal)</a:t>
            </a:r>
          </a:p>
          <a:p>
            <a:r>
              <a:rPr lang="en-DK" dirty="0"/>
              <a:t>Several key decisions need to be made in late 2025, early 2026. </a:t>
            </a:r>
          </a:p>
          <a:p>
            <a:r>
              <a:rPr lang="en-DK" dirty="0"/>
              <a:t>Unlikely to be t</a:t>
            </a:r>
            <a:r>
              <a:rPr lang="en-US" dirty="0"/>
              <a:t>he</a:t>
            </a:r>
            <a:r>
              <a:rPr lang="en-DK" dirty="0"/>
              <a:t> bottleneck in getting FoCal in the cavern in July 2028.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DE639-56F2-923F-CD42-6F9F754C4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4B755-FA2A-5E69-DD97-67F87A8EC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2868F-21C4-E4F5-FE18-A086BC56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2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94807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07252-149F-CC15-D924-5D218DCBC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00AF9-2409-DC51-2FBB-2A3E71F9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4: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C258F-3840-29BA-FEDA-B53E17F18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2815A-C4F6-8EF5-ABFC-FC091596D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94F7D-81D3-8BCE-61CC-DDE29B1B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20</a:t>
            </a:fld>
            <a:endParaRPr lang="en-D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7F18CB-A10E-8BB8-E42C-CD475F2A9952}"/>
              </a:ext>
            </a:extLst>
          </p:cNvPr>
          <p:cNvSpPr txBox="1"/>
          <p:nvPr/>
        </p:nvSpPr>
        <p:spPr>
          <a:xfrm>
            <a:off x="0" y="1818167"/>
            <a:ext cx="10275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What do we need to do to decide whether </a:t>
            </a:r>
          </a:p>
          <a:p>
            <a:r>
              <a:rPr lang="en-DK" sz="4000" dirty="0">
                <a:latin typeface="American Typewriter" panose="02090604020004020304" pitchFamily="18" charset="77"/>
              </a:rPr>
              <a:t>(and how much) </a:t>
            </a:r>
            <a:r>
              <a:rPr lang="en-US" sz="4000" dirty="0">
                <a:latin typeface="American Typewriter" panose="02090604020004020304" pitchFamily="18" charset="77"/>
              </a:rPr>
              <a:t>s</a:t>
            </a:r>
            <a:r>
              <a:rPr lang="en-DK" sz="4000" dirty="0">
                <a:latin typeface="American Typewriter" panose="02090604020004020304" pitchFamily="18" charset="77"/>
              </a:rPr>
              <a:t>hielding helps*?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158A26-DC9D-2BAD-EB6A-61B2F9CC232E}"/>
              </a:ext>
            </a:extLst>
          </p:cNvPr>
          <p:cNvSpPr txBox="1"/>
          <p:nvPr/>
        </p:nvSpPr>
        <p:spPr>
          <a:xfrm>
            <a:off x="3362174" y="5475768"/>
            <a:ext cx="5762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latin typeface="American Typewriter" panose="02090604020004020304" pitchFamily="18" charset="77"/>
              </a:rPr>
              <a:t>*allows SiPMs to </a:t>
            </a:r>
            <a:r>
              <a:rPr lang="en-US" dirty="0">
                <a:latin typeface="American Typewriter" panose="02090604020004020304" pitchFamily="18" charset="77"/>
              </a:rPr>
              <a:t>survive** through one LHC-year</a:t>
            </a:r>
            <a:endParaRPr lang="en-DK" dirty="0">
              <a:latin typeface="American Typewriter" panose="02090604020004020304" pitchFamily="18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70DEC3-DE54-C4D8-1B3B-540A149F78B6}"/>
              </a:ext>
            </a:extLst>
          </p:cNvPr>
          <p:cNvSpPr txBox="1"/>
          <p:nvPr/>
        </p:nvSpPr>
        <p:spPr>
          <a:xfrm>
            <a:off x="3362174" y="5845100"/>
            <a:ext cx="8469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merican Typewriter" panose="02090604020004020304" pitchFamily="18" charset="77"/>
              </a:rPr>
              <a:t>** assuming, as we do, that annealing </a:t>
            </a:r>
            <a:r>
              <a:rPr lang="en-US" dirty="0" err="1">
                <a:latin typeface="American Typewriter" panose="02090604020004020304" pitchFamily="18" charset="77"/>
              </a:rPr>
              <a:t>SiPMs</a:t>
            </a:r>
            <a:r>
              <a:rPr lang="en-US" dirty="0">
                <a:latin typeface="American Typewriter" panose="02090604020004020304" pitchFamily="18" charset="77"/>
              </a:rPr>
              <a:t> during YETS will be sufficient</a:t>
            </a:r>
            <a:endParaRPr lang="en-DK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98397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1CFE5B-242D-45AD-B564-32AF946C1C3F}"/>
              </a:ext>
            </a:extLst>
          </p:cNvPr>
          <p:cNvSpPr txBox="1"/>
          <p:nvPr/>
        </p:nvSpPr>
        <p:spPr>
          <a:xfrm>
            <a:off x="508310" y="335670"/>
            <a:ext cx="8096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SiPM candidates: NDL and Hamamatsu</a:t>
            </a:r>
            <a:endParaRPr lang="ru-RU" sz="2400" b="1" dirty="0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F15C8F-08DD-491C-8613-C74A0EE396C5}"/>
              </a:ext>
            </a:extLst>
          </p:cNvPr>
          <p:cNvSpPr txBox="1"/>
          <p:nvPr/>
        </p:nvSpPr>
        <p:spPr>
          <a:xfrm>
            <a:off x="417197" y="861038"/>
            <a:ext cx="52632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Extensive SiPM characterization outside beam was finished in June: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834616-F2CC-4DC4-A25A-39C297110396}"/>
              </a:ext>
            </a:extLst>
          </p:cNvPr>
          <p:cNvSpPr txBox="1"/>
          <p:nvPr/>
        </p:nvSpPr>
        <p:spPr>
          <a:xfrm>
            <a:off x="816745" y="1694182"/>
            <a:ext cx="592140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2200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NDL features 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B050"/>
                </a:solidFill>
              </a:rPr>
              <a:t>Faster recovery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B050"/>
                </a:solidFill>
              </a:rPr>
              <a:t>Much larger PDE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B050"/>
                </a:solidFill>
              </a:rPr>
              <a:t>Higher gain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B050"/>
                </a:solidFill>
              </a:rPr>
              <a:t>Incomparably better SPE resolution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C000"/>
                </a:solidFill>
              </a:rPr>
              <a:t>DCR similar to Hamamatsu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C000"/>
                </a:solidFill>
              </a:rPr>
              <a:t>Rate capability similar to Hamamatsu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FF6600"/>
                </a:solidFill>
              </a:rPr>
              <a:t>Much higher inter-pixel cross-talks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</a:rPr>
              <a:t>Strong pulse shape distortion at high load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D9BB6AD-7C49-41AF-AEDF-FB2C4C135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135" y="39281"/>
            <a:ext cx="4622700" cy="338971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FDB2EC5-C605-4493-8273-94DCC40C8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348" y="3429000"/>
            <a:ext cx="4664487" cy="3420361"/>
          </a:xfrm>
          <a:prstGeom prst="rect">
            <a:avLst/>
          </a:prstGeom>
        </p:spPr>
      </p:pic>
      <p:sp>
        <p:nvSpPr>
          <p:cNvPr id="7" name="Номер слайда 2">
            <a:extLst>
              <a:ext uri="{FF2B5EF4-FFF2-40B4-BE49-F238E27FC236}">
                <a16:creationId xmlns:a16="http://schemas.microsoft.com/office/drawing/2014/main" id="{F7085A69-8DC4-4A92-B97D-883C9642A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2871" y="6492266"/>
            <a:ext cx="2743200" cy="365125"/>
          </a:xfrm>
        </p:spPr>
        <p:txBody>
          <a:bodyPr/>
          <a:lstStyle/>
          <a:p>
            <a:fld id="{FC385310-4A9C-4657-A072-38ED6C5A3262}" type="slidenum">
              <a:rPr lang="ru-RU" smtClean="0"/>
              <a:t>21</a:t>
            </a:fld>
            <a:endParaRPr lang="ru-RU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46377CF-4E5B-F283-A997-3FA21B7FB99A}"/>
              </a:ext>
            </a:extLst>
          </p:cNvPr>
          <p:cNvCxnSpPr>
            <a:cxnSpLocks/>
          </p:cNvCxnSpPr>
          <p:nvPr/>
        </p:nvCxnSpPr>
        <p:spPr>
          <a:xfrm flipV="1">
            <a:off x="6096000" y="1973766"/>
            <a:ext cx="3170663" cy="3311912"/>
          </a:xfrm>
          <a:prstGeom prst="straightConnector1">
            <a:avLst/>
          </a:prstGeom>
          <a:ln w="57150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DF0C47-3138-A36E-3753-A8296BCF8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8D0941-8B75-E21B-E05B-A0D94700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5A51BD-7D7D-D31A-F9BF-D98AF2BE295F}"/>
              </a:ext>
            </a:extLst>
          </p:cNvPr>
          <p:cNvSpPr txBox="1"/>
          <p:nvPr/>
        </p:nvSpPr>
        <p:spPr>
          <a:xfrm>
            <a:off x="133165" y="5756833"/>
            <a:ext cx="6459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NDL, while excellent for small numbers of photons, not the best for our application.</a:t>
            </a:r>
          </a:p>
        </p:txBody>
      </p:sp>
    </p:spTree>
    <p:extLst>
      <p:ext uri="{BB962C8B-B14F-4D97-AF65-F5344CB8AC3E}">
        <p14:creationId xmlns:p14="http://schemas.microsoft.com/office/powerpoint/2010/main" val="1204492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B5ED4E-8BEB-413F-8262-4AA88C79DD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" r="10905"/>
          <a:stretch/>
        </p:blipFill>
        <p:spPr>
          <a:xfrm>
            <a:off x="5610687" y="817265"/>
            <a:ext cx="6565037" cy="5688936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DB90586-9245-4FA9-B10E-AE9A0343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2524" y="6492875"/>
            <a:ext cx="2743200" cy="365125"/>
          </a:xfrm>
        </p:spPr>
        <p:txBody>
          <a:bodyPr/>
          <a:lstStyle/>
          <a:p>
            <a:fld id="{CE873CB8-BC5D-4186-AEF0-F74BD901870A}" type="slidenum">
              <a:rPr lang="ru-RU" smtClean="0"/>
              <a:t>22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55E1F-4D7E-4FBE-A696-1A59539C9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77" y="3288526"/>
            <a:ext cx="4100420" cy="32138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E71070-F924-4730-B22B-5A303D30EE3C}"/>
              </a:ext>
            </a:extLst>
          </p:cNvPr>
          <p:cNvSpPr txBox="1"/>
          <p:nvPr/>
        </p:nvSpPr>
        <p:spPr>
          <a:xfrm>
            <a:off x="419100" y="355600"/>
            <a:ext cx="8096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SiPM irradiation</a:t>
            </a:r>
            <a:endParaRPr lang="ru-RU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E21BE-B192-4F8D-8D6C-26B3DE7FFF17}"/>
              </a:ext>
            </a:extLst>
          </p:cNvPr>
          <p:cNvSpPr txBox="1"/>
          <p:nvPr/>
        </p:nvSpPr>
        <p:spPr>
          <a:xfrm>
            <a:off x="417197" y="861038"/>
            <a:ext cx="499818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2000" dirty="0"/>
              <a:t>While the dedicated irradiation campaign is being prepared outside CERN, PS IRRAD beam was used for a brief rad. tolerance test for seven pairs of NDL and HPK samples: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27 GeV/c protons, ~1.2e10 p/spill;</a:t>
            </a: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~2h start-to-finish.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98B135-39C7-2685-4881-D9C5314E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5E47FA-E5DE-E1D7-668C-61936416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53046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6A2E0-AB00-4F1C-BB0F-5BE3C830C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9121"/>
            <a:ext cx="10515600" cy="1325563"/>
          </a:xfrm>
        </p:spPr>
        <p:txBody>
          <a:bodyPr/>
          <a:lstStyle/>
          <a:p>
            <a:r>
              <a:rPr lang="en-US" b="1" dirty="0">
                <a:latin typeface="+mn-lt"/>
              </a:rPr>
              <a:t>A few summary slides for the LHCC:</a:t>
            </a:r>
            <a:endParaRPr lang="ru-RU" b="1" dirty="0">
              <a:latin typeface="+mn-lt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95CC632-12A8-4B6A-AE8F-8CAB5714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8756"/>
            <a:ext cx="2743200" cy="365125"/>
          </a:xfrm>
        </p:spPr>
        <p:txBody>
          <a:bodyPr/>
          <a:lstStyle/>
          <a:p>
            <a:fld id="{CE873CB8-BC5D-4186-AEF0-F74BD901870A}" type="slidenum">
              <a:rPr lang="ru-RU" smtClean="0"/>
              <a:t>23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3BB5C4-3CB4-47DD-9F46-4F40C893BE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26"/>
          <a:stretch/>
        </p:blipFill>
        <p:spPr>
          <a:xfrm>
            <a:off x="0" y="994329"/>
            <a:ext cx="12192000" cy="54844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AE6E9C-583B-429A-90AA-D1A2D4E510F0}"/>
              </a:ext>
            </a:extLst>
          </p:cNvPr>
          <p:cNvSpPr txBox="1"/>
          <p:nvPr/>
        </p:nvSpPr>
        <p:spPr>
          <a:xfrm>
            <a:off x="5601809" y="3808521"/>
            <a:ext cx="3493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430 photons seen by a healthy NDL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09A689-C64E-4F02-A13F-C37ADBC24132}"/>
              </a:ext>
            </a:extLst>
          </p:cNvPr>
          <p:cNvSpPr txBox="1"/>
          <p:nvPr/>
        </p:nvSpPr>
        <p:spPr>
          <a:xfrm>
            <a:off x="838200" y="1169820"/>
            <a:ext cx="4381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Same pulse seen by </a:t>
            </a:r>
            <a:r>
              <a:rPr lang="en-US" dirty="0">
                <a:solidFill>
                  <a:srgbClr val="FFFF00"/>
                </a:solidFill>
              </a:rPr>
              <a:t>NDL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en-US" dirty="0">
                <a:solidFill>
                  <a:srgbClr val="FF40FF"/>
                </a:solidFill>
              </a:rPr>
              <a:t>HPK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 irradiated to a yearly fluence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1E1421D9-87E6-4B71-B001-92146C8AFCBE}"/>
              </a:ext>
            </a:extLst>
          </p:cNvPr>
          <p:cNvSpPr/>
          <p:nvPr/>
        </p:nvSpPr>
        <p:spPr>
          <a:xfrm>
            <a:off x="1855433" y="4909351"/>
            <a:ext cx="1012054" cy="349528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9E5A221-E3E9-4407-B148-D6BC394A6DF6}"/>
              </a:ext>
            </a:extLst>
          </p:cNvPr>
          <p:cNvSpPr/>
          <p:nvPr/>
        </p:nvSpPr>
        <p:spPr>
          <a:xfrm>
            <a:off x="5894773" y="4909351"/>
            <a:ext cx="1012054" cy="349528"/>
          </a:xfrm>
          <a:prstGeom prst="ellipse">
            <a:avLst/>
          </a:prstGeom>
          <a:noFill/>
          <a:ln w="762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D40A14-3215-42E9-BBA4-8D2442154F0C}"/>
              </a:ext>
            </a:extLst>
          </p:cNvPr>
          <p:cNvSpPr txBox="1"/>
          <p:nvPr/>
        </p:nvSpPr>
        <p:spPr>
          <a:xfrm>
            <a:off x="625135" y="3136955"/>
            <a:ext cx="4664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lumMod val="95000"/>
                  </a:schemeClr>
                </a:solidFill>
              </a:rPr>
              <a:t>~1 mV pulses on top of the 19 mV baseline shift</a:t>
            </a:r>
          </a:p>
          <a:p>
            <a:r>
              <a:rPr lang="en-US" u="sng" dirty="0">
                <a:solidFill>
                  <a:schemeClr val="bg1">
                    <a:lumMod val="95000"/>
                  </a:schemeClr>
                </a:solidFill>
              </a:rPr>
              <a:t>±0.5 </a:t>
            </a:r>
            <a:r>
              <a:rPr lang="en-US" u="sng" dirty="0" err="1">
                <a:solidFill>
                  <a:schemeClr val="bg1">
                    <a:lumMod val="95000"/>
                  </a:schemeClr>
                </a:solidFill>
              </a:rPr>
              <a:t>sdev</a:t>
            </a:r>
            <a:r>
              <a:rPr lang="en-US" u="sng" dirty="0">
                <a:solidFill>
                  <a:schemeClr val="bg1">
                    <a:lumMod val="95000"/>
                  </a:schemeClr>
                </a:solidFill>
              </a:rPr>
              <a:t>!</a:t>
            </a:r>
            <a:endParaRPr lang="ru-RU" u="sng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Рисунок 6">
            <a:extLst>
              <a:ext uri="{FF2B5EF4-FFF2-40B4-BE49-F238E27FC236}">
                <a16:creationId xmlns:a16="http://schemas.microsoft.com/office/drawing/2014/main" id="{AE78E073-3E97-735E-B054-B160FFBE0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887" y="14119"/>
            <a:ext cx="4610113" cy="338048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2711C23-97A4-0076-59C0-645F605C3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20814FB-9014-7ECF-E8EC-9A9CDEF72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74BBA-AC3C-4D38-A645-63B8689ECB68}"/>
              </a:ext>
            </a:extLst>
          </p:cNvPr>
          <p:cNvSpPr txBox="1"/>
          <p:nvPr/>
        </p:nvSpPr>
        <p:spPr>
          <a:xfrm>
            <a:off x="56653" y="90745"/>
            <a:ext cx="8096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SiPMs</a:t>
            </a:r>
            <a:r>
              <a:rPr lang="en-US" sz="24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 Before &amp; After ≈1 LHC year at inner position</a:t>
            </a:r>
            <a:endParaRPr lang="ru-RU" sz="2400" b="1" dirty="0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32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4F864-292E-7C80-5531-D6EB65F13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1592A4-E602-61EE-D4DD-C0842192C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8756"/>
            <a:ext cx="2743200" cy="365125"/>
          </a:xfrm>
        </p:spPr>
        <p:txBody>
          <a:bodyPr/>
          <a:lstStyle/>
          <a:p>
            <a:fld id="{CE873CB8-BC5D-4186-AEF0-F74BD901870A}" type="slidenum">
              <a:rPr lang="ru-RU" smtClean="0"/>
              <a:t>24</a:t>
            </a:fld>
            <a:endParaRPr lang="ru-RU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0654331-12E5-1B96-9D9D-011C0CBF3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2228680-4BC9-5508-EDA2-447482A57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CAA19592-302C-E25A-E18B-4C74E917B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5: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4E2296-9630-46C6-35CA-1EFAC5E9C91B}"/>
              </a:ext>
            </a:extLst>
          </p:cNvPr>
          <p:cNvSpPr txBox="1"/>
          <p:nvPr/>
        </p:nvSpPr>
        <p:spPr>
          <a:xfrm>
            <a:off x="109654" y="2961690"/>
            <a:ext cx="11899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</a:t>
            </a:r>
            <a:r>
              <a:rPr lang="en-US" sz="4000" dirty="0">
                <a:latin typeface="American Typewriter" panose="02090604020004020304" pitchFamily="18" charset="77"/>
              </a:rPr>
              <a:t>ha</a:t>
            </a:r>
            <a:r>
              <a:rPr lang="en-DK" sz="4000" dirty="0">
                <a:latin typeface="American Typewriter" panose="02090604020004020304" pitchFamily="18" charset="77"/>
              </a:rPr>
              <a:t>t do we need to do to ”validate” 3x3 SiPMs?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9FD1C6-8D48-BB95-DD8D-87C32F1CBBB6}"/>
              </a:ext>
            </a:extLst>
          </p:cNvPr>
          <p:cNvSpPr txBox="1"/>
          <p:nvPr/>
        </p:nvSpPr>
        <p:spPr>
          <a:xfrm>
            <a:off x="3020291" y="4427834"/>
            <a:ext cx="61514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Are we saturated (i.e. too many photons)? </a:t>
            </a:r>
          </a:p>
          <a:p>
            <a:r>
              <a:rPr lang="en-US" dirty="0"/>
              <a:t>Are we rate limited (insufficient recovery time)?</a:t>
            </a:r>
          </a:p>
          <a:p>
            <a:r>
              <a:rPr lang="en-US" dirty="0"/>
              <a:t>Cf: question 3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674768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F1C16-12FD-7055-990A-9DCF56BB0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BF9F-8CF2-713D-3222-B83F14EF6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da-DK" sz="4000" b="1" dirty="0" err="1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Implications</a:t>
            </a:r>
            <a:r>
              <a:rPr lang="da-DK" sz="4000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:</a:t>
            </a:r>
            <a:endParaRPr lang="en-DK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4A71-68AE-B695-C1F4-15D444C36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0262"/>
            <a:ext cx="7147932" cy="4351338"/>
          </a:xfrm>
        </p:spPr>
        <p:txBody>
          <a:bodyPr>
            <a:normAutofit/>
          </a:bodyPr>
          <a:lstStyle/>
          <a:p>
            <a:r>
              <a:rPr lang="en-DK" dirty="0"/>
              <a:t>SiPMs cannot tolerate the dose at small R (from beam) betweenYETS annealings</a:t>
            </a:r>
          </a:p>
          <a:p>
            <a:r>
              <a:rPr lang="en-DK" dirty="0"/>
              <a:t>Cure: </a:t>
            </a:r>
            <a:r>
              <a:rPr lang="en-DK" dirty="0">
                <a:solidFill>
                  <a:srgbClr val="C00000"/>
                </a:solidFill>
              </a:rPr>
              <a:t>cool (≈-30C) </a:t>
            </a:r>
            <a:r>
              <a:rPr lang="en-DK" dirty="0"/>
              <a:t>or move R&gt;30.  </a:t>
            </a:r>
          </a:p>
          <a:p>
            <a:r>
              <a:rPr lang="en-DK" dirty="0"/>
              <a:t>Chilled water is ≈14C.</a:t>
            </a:r>
          </a:p>
          <a:p>
            <a:r>
              <a:rPr lang="en-DK" dirty="0"/>
              <a:t>Need to move “inner” SiPMs outward. </a:t>
            </a:r>
          </a:p>
          <a:p>
            <a:r>
              <a:rPr lang="en-DK" dirty="0"/>
              <a:t>Investigate smaller SiPMs</a:t>
            </a:r>
          </a:p>
          <a:p>
            <a:pPr marL="0" indent="0">
              <a:buNone/>
            </a:pPr>
            <a:endParaRPr lang="en-DK" dirty="0"/>
          </a:p>
          <a:p>
            <a:pPr marL="0" indent="0">
              <a:buNone/>
            </a:pPr>
            <a:endParaRPr lang="en-DK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AE316-6226-268D-8AB2-9447299B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D3F7-47C8-A945-BDA6-673EC2522CCF}" type="slidenum">
              <a:rPr lang="en-DK" smtClean="0"/>
              <a:t>25</a:t>
            </a:fld>
            <a:endParaRPr lang="en-DK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DABFF9F-F8B8-00D4-2CC6-9AED39941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558A192-7118-2C21-54AF-1FB4BEA9A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2073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6D32F-557E-32FF-529F-C5A076D2E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6473EC-525D-6C3C-62EC-C20C533A6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8756"/>
            <a:ext cx="2743200" cy="365125"/>
          </a:xfrm>
        </p:spPr>
        <p:txBody>
          <a:bodyPr/>
          <a:lstStyle/>
          <a:p>
            <a:fld id="{CE873CB8-BC5D-4186-AEF0-F74BD901870A}" type="slidenum">
              <a:rPr lang="ru-RU" smtClean="0"/>
              <a:t>26</a:t>
            </a:fld>
            <a:endParaRPr lang="ru-RU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FA347A5-1127-07E3-11B4-34CDA3A98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137E39A-067A-8071-B143-89B32C27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B10D8BC6-6927-DB1C-BB76-E326D6F5D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6: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EDB668-C016-EC60-AF14-CB59B973E408}"/>
              </a:ext>
            </a:extLst>
          </p:cNvPr>
          <p:cNvSpPr txBox="1"/>
          <p:nvPr/>
        </p:nvSpPr>
        <p:spPr>
          <a:xfrm>
            <a:off x="109654" y="2961690"/>
            <a:ext cx="12090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dirty="0" err="1">
                <a:latin typeface="American Typewriter" panose="02090604020004020304" pitchFamily="18" charset="77"/>
              </a:rPr>
              <a:t>What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are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our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success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criteria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regarding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cooling</a:t>
            </a:r>
            <a:r>
              <a:rPr lang="da-DK" sz="4000" dirty="0">
                <a:latin typeface="American Typewriter" panose="02090604020004020304" pitchFamily="18" charset="77"/>
              </a:rPr>
              <a:t>?</a:t>
            </a:r>
            <a:endParaRPr lang="en-DK" sz="4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58611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6B055BF-75DB-4A90-3554-BE8DE9237917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01138" cy="1059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Calibri Light"/>
              </a:rPr>
              <a:t>Production:</a:t>
            </a:r>
          </a:p>
          <a:p>
            <a:endParaRPr lang="en-US" sz="2800" dirty="0">
              <a:solidFill>
                <a:srgbClr val="C00000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2F2010-427F-5ED8-B9B1-3F3F2DBA3027}"/>
              </a:ext>
            </a:extLst>
          </p:cNvPr>
          <p:cNvSpPr txBox="1"/>
          <p:nvPr/>
        </p:nvSpPr>
        <p:spPr>
          <a:xfrm>
            <a:off x="0" y="529684"/>
            <a:ext cx="117082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2800" dirty="0"/>
              <a:t>Prototype 2: (6.5 x 6.5 cm</a:t>
            </a:r>
            <a:r>
              <a:rPr lang="en-DK" sz="2800" baseline="30000" dirty="0"/>
              <a:t>2 </a:t>
            </a:r>
            <a:r>
              <a:rPr lang="en-DK" sz="2800" dirty="0"/>
              <a:t>modules) </a:t>
            </a:r>
          </a:p>
          <a:p>
            <a:r>
              <a:rPr lang="en-US" sz="2800" dirty="0"/>
              <a:t>T</a:t>
            </a:r>
            <a:r>
              <a:rPr lang="en-DK" sz="2800" dirty="0"/>
              <a:t>he first 3 modules: </a:t>
            </a:r>
          </a:p>
          <a:p>
            <a:r>
              <a:rPr lang="en-US" sz="2800" dirty="0"/>
              <a:t>The average construction time is 3 days for mechanical assembly, 1.5 days for fiber insertion and bundling, and</a:t>
            </a:r>
            <a:r>
              <a:rPr lang="en-DK" sz="2800" dirty="0"/>
              <a:t> ≈ 1 module/week.</a:t>
            </a:r>
          </a:p>
          <a:p>
            <a:r>
              <a:rPr lang="en-DK" sz="2800" dirty="0"/>
              <a:t>Last 3 modules: ≈2 modules/week.</a:t>
            </a:r>
          </a:p>
          <a:p>
            <a:endParaRPr lang="en-DK" sz="2800" dirty="0"/>
          </a:p>
          <a:p>
            <a:r>
              <a:rPr lang="en-DK" sz="2800" dirty="0"/>
              <a:t>Note: this was a rather artis</a:t>
            </a:r>
            <a:r>
              <a:rPr lang="en-US" sz="2800" dirty="0"/>
              <a:t>a</a:t>
            </a:r>
            <a:r>
              <a:rPr lang="en-DK" sz="2800" dirty="0"/>
              <a:t>nal production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BB6E1A-5995-6A29-04BC-021AB3FC5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07484B-4FE6-07FC-47EE-96A507AC3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D3F7-47C8-A945-BDA6-673EC2522CCF}" type="slidenum">
              <a:rPr lang="en-DK" smtClean="0"/>
              <a:t>27</a:t>
            </a:fld>
            <a:endParaRPr lang="en-DK"/>
          </a:p>
        </p:txBody>
      </p:sp>
      <p:pic>
        <p:nvPicPr>
          <p:cNvPr id="8" name="Picture 7" descr="A person and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349810B3-8701-58ED-9226-186F9A192F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136"/>
          <a:stretch/>
        </p:blipFill>
        <p:spPr>
          <a:xfrm>
            <a:off x="1329735" y="3556884"/>
            <a:ext cx="3379900" cy="3134794"/>
          </a:xfrm>
          <a:prstGeom prst="rect">
            <a:avLst/>
          </a:prstGeom>
        </p:spPr>
      </p:pic>
      <p:pic>
        <p:nvPicPr>
          <p:cNvPr id="12" name="Picture 11" descr="A group of women working at a desk&#10;&#10;Description automatically generated with low confidence">
            <a:extLst>
              <a:ext uri="{FF2B5EF4-FFF2-40B4-BE49-F238E27FC236}">
                <a16:creationId xmlns:a16="http://schemas.microsoft.com/office/drawing/2014/main" id="{33D22DE9-8590-8100-CDDD-CB769E6FAF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53" t="28137"/>
          <a:stretch/>
        </p:blipFill>
        <p:spPr>
          <a:xfrm rot="5400000">
            <a:off x="7954900" y="2562583"/>
            <a:ext cx="4054599" cy="293933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8B7446-7C9B-8B09-2936-7773E90B6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8720294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0C52-0B90-8E73-7E8C-5681A2D5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Potential solution: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E073F-996C-7EB5-7053-89C823A08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Copper sheets with machined grooves (details in Prototype 3 section)</a:t>
            </a:r>
          </a:p>
          <a:p>
            <a:r>
              <a:rPr lang="en-DK" dirty="0"/>
              <a:t>Reduce time for inserting fibers.</a:t>
            </a:r>
          </a:p>
          <a:p>
            <a:r>
              <a:rPr lang="en-DK" dirty="0"/>
              <a:t>Reduce assembly time. </a:t>
            </a:r>
          </a:p>
          <a:p>
            <a:r>
              <a:rPr lang="en-DK" dirty="0"/>
              <a:t>We will learn how much this summer when we build prototype 3. </a:t>
            </a:r>
          </a:p>
          <a:p>
            <a:r>
              <a:rPr lang="en-DK" dirty="0"/>
              <a:t>See slides 50-53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680DB-65A0-54C9-03B6-36A24B77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F874D-5BC3-44A8-5932-F0735C273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FCEA3-22DD-22FC-6611-27AC5D766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28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884974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CDE0A-BAF3-0946-BAE9-91C006960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468A71-1F42-FE38-BA30-C39C9BA8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8756"/>
            <a:ext cx="2743200" cy="365125"/>
          </a:xfrm>
        </p:spPr>
        <p:txBody>
          <a:bodyPr/>
          <a:lstStyle/>
          <a:p>
            <a:fld id="{CE873CB8-BC5D-4186-AEF0-F74BD901870A}" type="slidenum">
              <a:rPr lang="ru-RU" smtClean="0"/>
              <a:t>29</a:t>
            </a:fld>
            <a:endParaRPr lang="ru-RU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AF63A13-4D5E-D76C-AB85-CB06A6199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DAF6E86-674F-67FC-A03E-A2BF72BA1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05861FEA-2C96-5AD6-A8BC-AE22ABB2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7: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404406-5EA1-9DE0-14FD-E0F83258FC7B}"/>
              </a:ext>
            </a:extLst>
          </p:cNvPr>
          <p:cNvSpPr txBox="1"/>
          <p:nvPr/>
        </p:nvSpPr>
        <p:spPr>
          <a:xfrm>
            <a:off x="109654" y="2961690"/>
            <a:ext cx="11827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dirty="0" err="1">
                <a:latin typeface="American Typewriter" panose="02090604020004020304" pitchFamily="18" charset="77"/>
              </a:rPr>
              <a:t>What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are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our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success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criteria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regarding</a:t>
            </a:r>
            <a:r>
              <a:rPr lang="da-DK" sz="4000" dirty="0">
                <a:latin typeface="American Typewriter" panose="02090604020004020304" pitchFamily="18" charset="77"/>
              </a:rPr>
              <a:t> </a:t>
            </a:r>
            <a:r>
              <a:rPr lang="da-DK" sz="4000" dirty="0" err="1">
                <a:latin typeface="American Typewriter" panose="02090604020004020304" pitchFamily="18" charset="77"/>
              </a:rPr>
              <a:t>sheets</a:t>
            </a:r>
            <a:r>
              <a:rPr lang="da-DK" sz="4000" dirty="0">
                <a:latin typeface="American Typewriter" panose="02090604020004020304" pitchFamily="18" charset="77"/>
              </a:rPr>
              <a:t>?</a:t>
            </a:r>
            <a:endParaRPr lang="en-DK" sz="4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3305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FCA36-682D-19BC-5DC9-DCEEAE45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Prototypes I &amp; II: 2.5mm Cap. Tubes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EA63A-4B0D-FA11-8C2A-8298D7DDF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859" y="1432221"/>
            <a:ext cx="10515600" cy="4351338"/>
          </a:xfrm>
        </p:spPr>
        <p:txBody>
          <a:bodyPr/>
          <a:lstStyle/>
          <a:p>
            <a:r>
              <a:rPr lang="en-DK" dirty="0"/>
              <a:t>Design taken from E895 (grooved Pb plates with scintillating fiber)</a:t>
            </a:r>
          </a:p>
          <a:p>
            <a:r>
              <a:rPr lang="en-DK" dirty="0"/>
              <a:t>“validated” with early MC studies (not the same as we’ve used with Proto 2)</a:t>
            </a:r>
          </a:p>
          <a:p>
            <a:r>
              <a:rPr lang="en-DK" dirty="0"/>
              <a:t>Drawbacks: expensive due to fiber cost (≈175km fiber costs ≈525k€)</a:t>
            </a:r>
          </a:p>
          <a:p>
            <a:r>
              <a:rPr lang="en-DK" dirty="0"/>
              <a:t>Saturation of electronics is severe, even with few (≈14) fibers/SiPM.</a:t>
            </a:r>
          </a:p>
          <a:p>
            <a:r>
              <a:rPr lang="en-DK" dirty="0"/>
              <a:t>NB: in principle, can be taken care of by ToT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7A2F6AC-88E7-F175-9825-79B0734A9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031" y="4635201"/>
            <a:ext cx="2761097" cy="1946574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DF8F747-F654-183F-BB98-DF2571FC7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579980"/>
            <a:ext cx="2761096" cy="2001795"/>
          </a:xfrm>
          <a:prstGeom prst="rect">
            <a:avLst/>
          </a:prstGeom>
        </p:spPr>
      </p:pic>
      <p:pic>
        <p:nvPicPr>
          <p:cNvPr id="6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6D57C07-F608-557E-D8BF-477B7C774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2022" y="4514340"/>
            <a:ext cx="3182976" cy="218829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F7AA5A-17B1-D066-C870-4C0431D3B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B6DF76-FB37-D364-9C17-49AA32632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2A7D57-66E2-3637-A72B-83ED5CB1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0920767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0E3C1-BA24-42A0-9AF3-3DA846082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01619-B7FA-162B-9799-333501EBB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4F9C5-474B-A6BE-C92A-0AA93F59D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FoCal-H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Challenges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Costing</a:t>
            </a:r>
          </a:p>
          <a:p>
            <a:r>
              <a:rPr lang="en-DK" dirty="0">
                <a:solidFill>
                  <a:srgbClr val="C00000"/>
                </a:solidFill>
              </a:rPr>
              <a:t>Prototype 3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 (?) Design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47F68-D243-80B5-897B-5B8158CA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8B3-5AC6-93C6-DAB7-95579F8D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F2FF3-5051-D347-2FA3-CFC82BDB4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30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1746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B1B6D-49F0-488E-0817-3FB0DEBB5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79120-B544-6CC6-AC99-E6CD84AE8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13"/>
            <a:ext cx="10515600" cy="1325563"/>
          </a:xfrm>
        </p:spPr>
        <p:txBody>
          <a:bodyPr>
            <a:normAutofit/>
          </a:bodyPr>
          <a:lstStyle/>
          <a:p>
            <a:r>
              <a:rPr lang="en-DK" dirty="0"/>
              <a:t>What pitch should we use, based on performance?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B90EE-AC1C-471D-2410-235161E98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77" y="1339176"/>
            <a:ext cx="10515600" cy="2873595"/>
          </a:xfrm>
        </p:spPr>
        <p:txBody>
          <a:bodyPr>
            <a:normAutofit fontScale="70000" lnSpcReduction="20000"/>
          </a:bodyPr>
          <a:lstStyle/>
          <a:p>
            <a:r>
              <a:rPr lang="en-DK" dirty="0"/>
              <a:t>Cost considerations pushed us to reconsider, but we want to do physics. </a:t>
            </a:r>
          </a:p>
          <a:p>
            <a:r>
              <a:rPr lang="en-DK" dirty="0"/>
              <a:t>Considerations:</a:t>
            </a:r>
          </a:p>
          <a:p>
            <a:pPr lvl="1"/>
            <a:r>
              <a:rPr lang="en-DK" dirty="0"/>
              <a:t>Resolution</a:t>
            </a:r>
          </a:p>
          <a:p>
            <a:pPr lvl="1"/>
            <a:r>
              <a:rPr lang="en-DK" dirty="0"/>
              <a:t>Expected saturation</a:t>
            </a:r>
          </a:p>
          <a:p>
            <a:pPr lvl="1"/>
            <a:r>
              <a:rPr lang="en-DK" dirty="0"/>
              <a:t>Visible energy</a:t>
            </a:r>
          </a:p>
          <a:p>
            <a:pPr lvl="1"/>
            <a:r>
              <a:rPr lang="en-DK" dirty="0"/>
              <a:t>e/h ratio vs. E (how well compensated is FoCal-H?)</a:t>
            </a:r>
          </a:p>
          <a:p>
            <a:pPr lvl="1"/>
            <a:r>
              <a:rPr lang="en-DK" dirty="0"/>
              <a:t>Linearity</a:t>
            </a:r>
          </a:p>
          <a:p>
            <a:pPr lvl="1"/>
            <a:r>
              <a:rPr lang="en-US" dirty="0"/>
              <a:t>O</a:t>
            </a:r>
            <a:r>
              <a:rPr lang="en-DK" dirty="0"/>
              <a:t>ther parameters?</a:t>
            </a:r>
          </a:p>
          <a:p>
            <a:r>
              <a:rPr lang="en-DK" dirty="0"/>
              <a:t>Simulations done by Ian Pascal, based on GEANT 4</a:t>
            </a:r>
          </a:p>
          <a:p>
            <a:pPr lvl="1"/>
            <a:r>
              <a:rPr lang="en-US" dirty="0"/>
              <a:t>S</a:t>
            </a:r>
            <a:r>
              <a:rPr lang="en-DK" dirty="0"/>
              <a:t>ame as used previously by Laura, consistent with simulations in our published results (for 2.5mm CT)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5EB96-472D-3C57-99E4-CEC186C79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43744-D539-8222-4342-0C310827C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508FD-D33D-6A6A-5D5E-B848265BB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2735259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AC82-83DE-7F49-03F3-1EB5993AE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72" y="0"/>
            <a:ext cx="10515600" cy="1325563"/>
          </a:xfrm>
        </p:spPr>
        <p:txBody>
          <a:bodyPr/>
          <a:lstStyle/>
          <a:p>
            <a:r>
              <a:rPr lang="en-DK" dirty="0"/>
              <a:t>Visible energy (pi &amp; p 60-350GeV)</a:t>
            </a:r>
          </a:p>
        </p:txBody>
      </p:sp>
      <p:pic>
        <p:nvPicPr>
          <p:cNvPr id="11" name="Content Placeholder 10" descr="A graph of a graph&#10;&#10;AI-generated content may be incorrect.">
            <a:extLst>
              <a:ext uri="{FF2B5EF4-FFF2-40B4-BE49-F238E27FC236}">
                <a16:creationId xmlns:a16="http://schemas.microsoft.com/office/drawing/2014/main" id="{CDF14578-7172-BB7A-BB2B-8DD744FE1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672" y="1074335"/>
            <a:ext cx="5110814" cy="2570308"/>
          </a:xfrm>
        </p:spPr>
      </p:pic>
      <p:pic>
        <p:nvPicPr>
          <p:cNvPr id="13" name="Picture 12" descr="A graph of a graph&#10;&#10;AI-generated content may be incorrect.">
            <a:extLst>
              <a:ext uri="{FF2B5EF4-FFF2-40B4-BE49-F238E27FC236}">
                <a16:creationId xmlns:a16="http://schemas.microsoft.com/office/drawing/2014/main" id="{8000D24B-37A1-307F-BD78-0AF6BF29C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72" y="3850069"/>
            <a:ext cx="5110813" cy="2570307"/>
          </a:xfrm>
          <a:prstGeom prst="rect">
            <a:avLst/>
          </a:prstGeom>
        </p:spPr>
      </p:pic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BCAB35CC-04A3-D352-08DC-FD4F315C1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070" y="1052985"/>
            <a:ext cx="5088464" cy="2570307"/>
          </a:xfrm>
          <a:prstGeom prst="rect">
            <a:avLst/>
          </a:prstGeom>
        </p:spPr>
      </p:pic>
      <p:pic>
        <p:nvPicPr>
          <p:cNvPr id="17" name="Picture 16" descr="A graph of a graph&#10;&#10;AI-generated content may be incorrect.">
            <a:extLst>
              <a:ext uri="{FF2B5EF4-FFF2-40B4-BE49-F238E27FC236}">
                <a16:creationId xmlns:a16="http://schemas.microsoft.com/office/drawing/2014/main" id="{DEB61741-8D10-B0E8-5281-39ECF22ED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1472" y="3850069"/>
            <a:ext cx="4982062" cy="25092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153BC27-9EED-6A17-FDB2-C03C27176E3A}"/>
              </a:ext>
            </a:extLst>
          </p:cNvPr>
          <p:cNvSpPr txBox="1"/>
          <p:nvPr/>
        </p:nvSpPr>
        <p:spPr>
          <a:xfrm>
            <a:off x="3940629" y="6420376"/>
            <a:ext cx="424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latin typeface="American Typewriter" panose="02090604020004020304" pitchFamily="18" charset="77"/>
              </a:rPr>
              <a:t>NB: note variation in energy scale!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6C5F80-AEEE-29C3-3F21-31F23D703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9C707-9483-AB16-5F88-1E9C211D9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D067F7-66BA-001E-22B6-4F276E691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32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13772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46398-0166-5C8E-5B14-7AD39EEF6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F3F35-F72D-B500-E6DA-F7327338B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72" y="0"/>
            <a:ext cx="10515600" cy="1325563"/>
          </a:xfrm>
        </p:spPr>
        <p:txBody>
          <a:bodyPr/>
          <a:lstStyle/>
          <a:p>
            <a:r>
              <a:rPr lang="en-DK" dirty="0"/>
              <a:t>Visible energy (protons 60-350GeV)</a:t>
            </a:r>
          </a:p>
        </p:txBody>
      </p:sp>
      <p:pic>
        <p:nvPicPr>
          <p:cNvPr id="6" name="Picture 5" descr="A graph of a graph of energy&#10;&#10;AI-generated content may be incorrect.">
            <a:extLst>
              <a:ext uri="{FF2B5EF4-FFF2-40B4-BE49-F238E27FC236}">
                <a16:creationId xmlns:a16="http://schemas.microsoft.com/office/drawing/2014/main" id="{F54CB281-C279-012A-D133-797E9965A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72" y="1150985"/>
            <a:ext cx="5158014" cy="2594045"/>
          </a:xfrm>
          <a:prstGeom prst="rect">
            <a:avLst/>
          </a:prstGeom>
        </p:spPr>
      </p:pic>
      <p:pic>
        <p:nvPicPr>
          <p:cNvPr id="8" name="Picture 7" descr="A graph of a graph of a number of electrons&#10;&#10;AI-generated content may be incorrect.">
            <a:extLst>
              <a:ext uri="{FF2B5EF4-FFF2-40B4-BE49-F238E27FC236}">
                <a16:creationId xmlns:a16="http://schemas.microsoft.com/office/drawing/2014/main" id="{451D884E-B90E-9324-FC56-8FD8109DF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58" y="3852129"/>
            <a:ext cx="5158014" cy="2594045"/>
          </a:xfrm>
          <a:prstGeom prst="rect">
            <a:avLst/>
          </a:prstGeom>
        </p:spPr>
      </p:pic>
      <p:pic>
        <p:nvPicPr>
          <p:cNvPr id="10" name="Picture 9" descr="A graph of a graph of a number of electrons&#10;&#10;AI-generated content may be incorrect.">
            <a:extLst>
              <a:ext uri="{FF2B5EF4-FFF2-40B4-BE49-F238E27FC236}">
                <a16:creationId xmlns:a16="http://schemas.microsoft.com/office/drawing/2014/main" id="{2D53D44A-05C2-F129-A198-2F00574CD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686" y="1156632"/>
            <a:ext cx="5158014" cy="2582750"/>
          </a:xfrm>
          <a:prstGeom prst="rect">
            <a:avLst/>
          </a:prstGeom>
        </p:spPr>
      </p:pic>
      <p:pic>
        <p:nvPicPr>
          <p:cNvPr id="14" name="Picture 13" descr="A graph of a graph of a number of electrons&#10;&#10;AI-generated content may be incorrect.">
            <a:extLst>
              <a:ext uri="{FF2B5EF4-FFF2-40B4-BE49-F238E27FC236}">
                <a16:creationId xmlns:a16="http://schemas.microsoft.com/office/drawing/2014/main" id="{C3267DB4-A0DA-70D6-483D-FEB257523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686" y="3855905"/>
            <a:ext cx="5158014" cy="25902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0B7D20-0172-F07E-7544-2CF6B733395F}"/>
              </a:ext>
            </a:extLst>
          </p:cNvPr>
          <p:cNvSpPr txBox="1"/>
          <p:nvPr/>
        </p:nvSpPr>
        <p:spPr>
          <a:xfrm>
            <a:off x="3940629" y="6420376"/>
            <a:ext cx="424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latin typeface="American Typewriter" panose="02090604020004020304" pitchFamily="18" charset="77"/>
              </a:rPr>
              <a:t>NB: note variation in energy scale!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11B524-BC16-6346-FF2F-42F65FE5167C}"/>
              </a:ext>
            </a:extLst>
          </p:cNvPr>
          <p:cNvSpPr txBox="1"/>
          <p:nvPr/>
        </p:nvSpPr>
        <p:spPr>
          <a:xfrm>
            <a:off x="10474128" y="3429000"/>
            <a:ext cx="1375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DK" b="1" dirty="0">
                <a:solidFill>
                  <a:srgbClr val="C00000"/>
                </a:solidFill>
              </a:rPr>
              <a:t>/</a:t>
            </a:r>
            <a:r>
              <a:rPr lang="en-DK" b="1" dirty="0">
                <a:solidFill>
                  <a:srgbClr val="C00000"/>
                </a:solidFill>
                <a:latin typeface="American Typewriter" panose="02090604020004020304" pitchFamily="18" charset="77"/>
              </a:rPr>
              <a:t>E(350)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5AF535-827A-7A73-9667-3E9A79909E7E}"/>
              </a:ext>
            </a:extLst>
          </p:cNvPr>
          <p:cNvSpPr txBox="1"/>
          <p:nvPr/>
        </p:nvSpPr>
        <p:spPr>
          <a:xfrm>
            <a:off x="3567770" y="162197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C00000"/>
                </a:solidFill>
                <a:latin typeface="American Typewriter" panose="02090604020004020304" pitchFamily="18" charset="77"/>
              </a:rPr>
              <a:t>2.1%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88C80F-80D9-546B-72A5-ADCA8BA3D8DB}"/>
              </a:ext>
            </a:extLst>
          </p:cNvPr>
          <p:cNvSpPr txBox="1"/>
          <p:nvPr/>
        </p:nvSpPr>
        <p:spPr>
          <a:xfrm>
            <a:off x="3567770" y="4252561"/>
            <a:ext cx="74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C00000"/>
                </a:solidFill>
                <a:latin typeface="American Typewriter" panose="02090604020004020304" pitchFamily="18" charset="77"/>
              </a:rPr>
              <a:t>1.5%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EEC8CC-337F-AF7E-CE0B-82F37E558F35}"/>
              </a:ext>
            </a:extLst>
          </p:cNvPr>
          <p:cNvSpPr txBox="1"/>
          <p:nvPr/>
        </p:nvSpPr>
        <p:spPr>
          <a:xfrm>
            <a:off x="8725784" y="1621971"/>
            <a:ext cx="74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C00000"/>
                </a:solidFill>
                <a:latin typeface="American Typewriter" panose="02090604020004020304" pitchFamily="18" charset="77"/>
              </a:rPr>
              <a:t>1.1%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54813B-5956-3D8F-77A5-27576EFF7E56}"/>
              </a:ext>
            </a:extLst>
          </p:cNvPr>
          <p:cNvSpPr txBox="1"/>
          <p:nvPr/>
        </p:nvSpPr>
        <p:spPr>
          <a:xfrm>
            <a:off x="8725783" y="425256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C00000"/>
                </a:solidFill>
                <a:latin typeface="American Typewriter" panose="02090604020004020304" pitchFamily="18" charset="77"/>
              </a:rPr>
              <a:t>0.8%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54808-B178-030B-6598-FD47A302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0E483-C462-4435-A3B9-1E2984E5A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9CF91-F952-6741-42ED-C4559A25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33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569218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4B163-2746-7A60-7322-BED914B13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Linearity (only looking at </a:t>
            </a:r>
            <a:r>
              <a:rPr lang="en-DK" dirty="0">
                <a:latin typeface="Symbol" pitchFamily="2" charset="2"/>
              </a:rPr>
              <a:t>D</a:t>
            </a:r>
            <a:r>
              <a:rPr lang="en-DK" dirty="0"/>
              <a:t>E in scint!)</a:t>
            </a:r>
          </a:p>
        </p:txBody>
      </p:sp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09D7C05-EB1B-57BB-8413-63024A724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" y="1883230"/>
            <a:ext cx="6433454" cy="4288970"/>
          </a:xfrm>
          <a:prstGeom prst="rect">
            <a:avLst/>
          </a:prstGeom>
        </p:spPr>
      </p:pic>
      <p:pic>
        <p:nvPicPr>
          <p:cNvPr id="5" name="Picture 4" descr="A graph of different colors and numbers&#10;&#10;AI-generated content may be incorrect.">
            <a:extLst>
              <a:ext uri="{FF2B5EF4-FFF2-40B4-BE49-F238E27FC236}">
                <a16:creationId xmlns:a16="http://schemas.microsoft.com/office/drawing/2014/main" id="{A00C2A22-C198-D614-BEB5-6331B748F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7" y="1883230"/>
            <a:ext cx="6433454" cy="428897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9EBBC8-2F09-E448-E8C5-9AACBA533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E23A5-7F63-AD7F-8B87-67E33877D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4E015-333A-B8C2-486E-93F7155C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34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8182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9C6B3-38B0-6413-337D-FB1C1CF6B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Longitudinal Energy Deposit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1E198-3B96-1312-75E2-88E84CD1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A58F9-0E31-D3D2-DBC8-B8029DD1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E008-9A4B-F173-8127-76CFEB9A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35</a:t>
            </a:fld>
            <a:endParaRPr lang="en-DK"/>
          </a:p>
        </p:txBody>
      </p:sp>
      <p:pic>
        <p:nvPicPr>
          <p:cNvPr id="15" name="Picture 14" descr="A graph of a graph&#10;&#10;AI-generated content may be incorrect.">
            <a:extLst>
              <a:ext uri="{FF2B5EF4-FFF2-40B4-BE49-F238E27FC236}">
                <a16:creationId xmlns:a16="http://schemas.microsoft.com/office/drawing/2014/main" id="{88BD486C-38E4-CA0F-52AE-56B986229E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50" r="19090"/>
          <a:stretch>
            <a:fillRect/>
          </a:stretch>
        </p:blipFill>
        <p:spPr>
          <a:xfrm>
            <a:off x="5817259" y="1724374"/>
            <a:ext cx="6224488" cy="3678234"/>
          </a:xfrm>
          <a:prstGeom prst="rect">
            <a:avLst/>
          </a:prstGeom>
        </p:spPr>
      </p:pic>
      <p:pic>
        <p:nvPicPr>
          <p:cNvPr id="8" name="Picture 7" descr="A graph of different colors&#10;&#10;AI-generated content may be incorrect.">
            <a:extLst>
              <a:ext uri="{FF2B5EF4-FFF2-40B4-BE49-F238E27FC236}">
                <a16:creationId xmlns:a16="http://schemas.microsoft.com/office/drawing/2014/main" id="{88AB6464-EB82-ACB9-34C2-C63F67F231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69" r="16595"/>
          <a:stretch>
            <a:fillRect/>
          </a:stretch>
        </p:blipFill>
        <p:spPr>
          <a:xfrm>
            <a:off x="773442" y="1317569"/>
            <a:ext cx="4655658" cy="3204863"/>
          </a:xfrm>
          <a:prstGeom prst="rect">
            <a:avLst/>
          </a:prstGeom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1F1EC58-A224-1B6B-EFD8-038D6051BE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08" r="16155"/>
          <a:stretch>
            <a:fillRect/>
          </a:stretch>
        </p:blipFill>
        <p:spPr>
          <a:xfrm>
            <a:off x="1340358" y="4462679"/>
            <a:ext cx="3521826" cy="239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142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D7991-927E-8BA0-7A36-15AC8B161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39E3E-C8EA-BF45-AFE4-02845A7D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65125"/>
            <a:ext cx="11049000" cy="1325563"/>
          </a:xfrm>
        </p:spPr>
        <p:txBody>
          <a:bodyPr/>
          <a:lstStyle/>
          <a:p>
            <a:r>
              <a:rPr lang="en-DK" dirty="0"/>
              <a:t>Resolution (only looking at </a:t>
            </a:r>
            <a:r>
              <a:rPr lang="en-DK" dirty="0">
                <a:latin typeface="Symbol" pitchFamily="2" charset="2"/>
              </a:rPr>
              <a:t>D</a:t>
            </a:r>
            <a:r>
              <a:rPr lang="en-DK" dirty="0"/>
              <a:t>E in scint!)</a:t>
            </a:r>
          </a:p>
        </p:txBody>
      </p:sp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0D3AEA4-6BFE-D543-2632-A1F8BB2CAE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2926"/>
          <a:stretch/>
        </p:blipFill>
        <p:spPr>
          <a:xfrm>
            <a:off x="5667622" y="2253344"/>
            <a:ext cx="6376889" cy="4239532"/>
          </a:xfrm>
          <a:prstGeom prst="rect">
            <a:avLst/>
          </a:prstGeom>
        </p:spPr>
      </p:pic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26FE37C-F7D5-4483-7D01-C45FFC22CC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3921"/>
          <a:stretch/>
        </p:blipFill>
        <p:spPr>
          <a:xfrm>
            <a:off x="0" y="1690688"/>
            <a:ext cx="5883127" cy="3979522"/>
          </a:xfrm>
          <a:prstGeom prst="rect">
            <a:avLst/>
          </a:prstGeom>
        </p:spPr>
      </p:pic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B0F857F-D6A1-BCA8-1FAB-C2EC418E24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601" t="24306" b="14457"/>
          <a:stretch/>
        </p:blipFill>
        <p:spPr>
          <a:xfrm>
            <a:off x="4659085" y="1440467"/>
            <a:ext cx="1289357" cy="1665364"/>
          </a:xfrm>
          <a:prstGeom prst="rect">
            <a:avLst/>
          </a:prstGeom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11A65CF-5477-ECBB-3F71-AB6B9D1275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879" t="27161" r="2111" b="14558"/>
          <a:stretch/>
        </p:blipFill>
        <p:spPr>
          <a:xfrm>
            <a:off x="10397550" y="1915886"/>
            <a:ext cx="1516329" cy="21553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25FF65-4622-15AF-D31A-C570D59B1F7B}"/>
              </a:ext>
            </a:extLst>
          </p:cNvPr>
          <p:cNvSpPr txBox="1"/>
          <p:nvPr/>
        </p:nvSpPr>
        <p:spPr>
          <a:xfrm>
            <a:off x="435429" y="6308209"/>
            <a:ext cx="6670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merican Typewriter" panose="02090604020004020304" pitchFamily="18" charset="77"/>
              </a:rPr>
              <a:t>N</a:t>
            </a:r>
            <a:r>
              <a:rPr lang="en-DK" b="1" dirty="0">
                <a:latin typeface="American Typewriter" panose="02090604020004020304" pitchFamily="18" charset="77"/>
              </a:rPr>
              <a:t>B: </a:t>
            </a:r>
            <a:r>
              <a:rPr lang="en-US" b="1" dirty="0">
                <a:latin typeface="American Typewriter" panose="02090604020004020304" pitchFamily="18" charset="77"/>
              </a:rPr>
              <a:t>different ranges in resolution. Worse for </a:t>
            </a:r>
            <a:r>
              <a:rPr lang="en-US" sz="2800" b="1" dirty="0">
                <a:latin typeface="Symbol" pitchFamily="2" charset="2"/>
              </a:rPr>
              <a:t>p</a:t>
            </a:r>
            <a:r>
              <a:rPr lang="en-US" b="1" dirty="0">
                <a:latin typeface="American Typewriter" panose="02090604020004020304" pitchFamily="18" charset="77"/>
              </a:rPr>
              <a:t> (e/h??)</a:t>
            </a:r>
            <a:endParaRPr lang="en-DK" b="1" dirty="0">
              <a:latin typeface="American Typewriter" panose="02090604020004020304" pitchFamily="18" charset="77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E1432B-44D1-735F-7A99-2A310F9BD96B}"/>
              </a:ext>
            </a:extLst>
          </p:cNvPr>
          <p:cNvCxnSpPr/>
          <p:nvPr/>
        </p:nvCxnSpPr>
        <p:spPr>
          <a:xfrm>
            <a:off x="5303763" y="3356052"/>
            <a:ext cx="0" cy="1684034"/>
          </a:xfrm>
          <a:prstGeom prst="straightConnector1">
            <a:avLst/>
          </a:prstGeom>
          <a:ln w="44450">
            <a:solidFill>
              <a:srgbClr val="7030A0"/>
            </a:solidFill>
            <a:prstDash val="sys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592F30B-D50F-7853-F413-49F8EC42760A}"/>
              </a:ext>
            </a:extLst>
          </p:cNvPr>
          <p:cNvCxnSpPr>
            <a:cxnSpLocks/>
          </p:cNvCxnSpPr>
          <p:nvPr/>
        </p:nvCxnSpPr>
        <p:spPr>
          <a:xfrm>
            <a:off x="11519506" y="4373110"/>
            <a:ext cx="0" cy="1606965"/>
          </a:xfrm>
          <a:prstGeom prst="straightConnector1">
            <a:avLst/>
          </a:prstGeom>
          <a:ln w="44450">
            <a:solidFill>
              <a:srgbClr val="7030A0"/>
            </a:solidFill>
            <a:prstDash val="sys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7250A20-7DE7-F9B3-22E2-7D11F1684C13}"/>
              </a:ext>
            </a:extLst>
          </p:cNvPr>
          <p:cNvSpPr txBox="1"/>
          <p:nvPr/>
        </p:nvSpPr>
        <p:spPr>
          <a:xfrm>
            <a:off x="10689836" y="4633913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7030A0"/>
                </a:solidFill>
                <a:latin typeface="American Typewriter" panose="02090604020004020304" pitchFamily="18" charset="77"/>
              </a:rPr>
              <a:t>20%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A2C11D-0329-4B5F-AF9A-088D07C3EC8E}"/>
              </a:ext>
            </a:extLst>
          </p:cNvPr>
          <p:cNvSpPr txBox="1"/>
          <p:nvPr/>
        </p:nvSpPr>
        <p:spPr>
          <a:xfrm>
            <a:off x="4574484" y="349578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>
                <a:solidFill>
                  <a:srgbClr val="7030A0"/>
                </a:solidFill>
                <a:latin typeface="American Typewriter" panose="02090604020004020304" pitchFamily="18" charset="77"/>
              </a:rPr>
              <a:t>40%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45CC53-3C9C-A87C-277E-995C25758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80F2C-50D4-C0D2-DF2D-5A85E1229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B4D11-BE62-B8ED-14AD-81D09BC1C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36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052557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30D27-B5C3-ACD5-AB38-078CA14D9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Resolution vs. pitch:</a:t>
            </a:r>
          </a:p>
        </p:txBody>
      </p:sp>
      <p:pic>
        <p:nvPicPr>
          <p:cNvPr id="5" name="Picture 4" descr="A graph with orange and blue dots&#10;&#10;AI-generated content may be incorrect.">
            <a:extLst>
              <a:ext uri="{FF2B5EF4-FFF2-40B4-BE49-F238E27FC236}">
                <a16:creationId xmlns:a16="http://schemas.microsoft.com/office/drawing/2014/main" id="{BB0FE740-7AB9-65CD-17F0-E5500A578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06" y="1690688"/>
            <a:ext cx="9211143" cy="480218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23AF961-9536-8668-7800-411B728B0429}"/>
              </a:ext>
            </a:extLst>
          </p:cNvPr>
          <p:cNvSpPr/>
          <p:nvPr/>
        </p:nvSpPr>
        <p:spPr>
          <a:xfrm>
            <a:off x="2971800" y="3254829"/>
            <a:ext cx="664028" cy="2100942"/>
          </a:xfrm>
          <a:prstGeom prst="ellipse">
            <a:avLst/>
          </a:prstGeom>
          <a:solidFill>
            <a:srgbClr val="92D050">
              <a:alpha val="38935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0EF541-CF49-A022-740A-0105175E4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70A2B-2094-BB54-C749-6661386EA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76D49-67AA-F576-3410-1CFD64654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37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0552207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C1265-77C2-C81C-4863-385B592A9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EF3AE-53FC-A604-1C7C-57DBB00F2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Compensation (by proxy) </a:t>
            </a:r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EF8FEF80-4380-A38B-A2F9-03C25B837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98" y="1543479"/>
            <a:ext cx="6599194" cy="494939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F1302E-19F4-8CC4-0701-7ADC2EB3DFAA}"/>
              </a:ext>
            </a:extLst>
          </p:cNvPr>
          <p:cNvSpPr txBox="1"/>
          <p:nvPr/>
        </p:nvSpPr>
        <p:spPr>
          <a:xfrm>
            <a:off x="7883611" y="5548184"/>
            <a:ext cx="4065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Argument: if compensation were poor, resolution would deteriorate with E and pi/p would not be flat.</a:t>
            </a:r>
          </a:p>
        </p:txBody>
      </p:sp>
      <p:pic>
        <p:nvPicPr>
          <p:cNvPr id="9" name="Picture 8" descr="A graph with blue and white lines&#10;&#10;AI-generated content may be incorrect.">
            <a:extLst>
              <a:ext uri="{FF2B5EF4-FFF2-40B4-BE49-F238E27FC236}">
                <a16:creationId xmlns:a16="http://schemas.microsoft.com/office/drawing/2014/main" id="{083E70B3-0D4D-3892-53A1-FF7FF7440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325" y="1546031"/>
            <a:ext cx="4593281" cy="3444961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EF77DEE0-8F79-78B4-F7FD-D7A8653C8F8A}"/>
              </a:ext>
            </a:extLst>
          </p:cNvPr>
          <p:cNvSpPr/>
          <p:nvPr/>
        </p:nvSpPr>
        <p:spPr>
          <a:xfrm>
            <a:off x="2706130" y="4497859"/>
            <a:ext cx="98854" cy="506627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E0334C6E-54E0-4A73-D5E4-74D271F716FF}"/>
              </a:ext>
            </a:extLst>
          </p:cNvPr>
          <p:cNvSpPr/>
          <p:nvPr/>
        </p:nvSpPr>
        <p:spPr>
          <a:xfrm>
            <a:off x="11353800" y="3158357"/>
            <a:ext cx="98854" cy="506627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C73E7474-3348-627C-C5B0-05914E3DEE24}"/>
              </a:ext>
            </a:extLst>
          </p:cNvPr>
          <p:cNvSpPr/>
          <p:nvPr/>
        </p:nvSpPr>
        <p:spPr>
          <a:xfrm rot="1071376">
            <a:off x="1954763" y="3511550"/>
            <a:ext cx="98854" cy="506627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6077A35-C76C-E8A7-B963-72AC168FCA1C}"/>
              </a:ext>
            </a:extLst>
          </p:cNvPr>
          <p:cNvSpPr/>
          <p:nvPr/>
        </p:nvSpPr>
        <p:spPr>
          <a:xfrm rot="20312086">
            <a:off x="1616148" y="3954379"/>
            <a:ext cx="435935" cy="73299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4B67750-7A87-E279-A183-A572522D3FBC}"/>
              </a:ext>
            </a:extLst>
          </p:cNvPr>
          <p:cNvSpPr/>
          <p:nvPr/>
        </p:nvSpPr>
        <p:spPr>
          <a:xfrm rot="20312086">
            <a:off x="7864054" y="1802210"/>
            <a:ext cx="875878" cy="13825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0CC56D7A-8FFB-3E46-38DC-48DA5CA16B7A}"/>
              </a:ext>
            </a:extLst>
          </p:cNvPr>
          <p:cNvSpPr/>
          <p:nvPr/>
        </p:nvSpPr>
        <p:spPr>
          <a:xfrm rot="1071376">
            <a:off x="8454802" y="1364652"/>
            <a:ext cx="98854" cy="506627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91C6E1A-0E9C-1808-850C-C49362516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6400EA5-46D4-B8D2-9448-92A9A6E9F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3AC0B8C-5B15-265D-C8F2-B8F48E2F7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38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637759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F90EF-CCE9-E940-75BC-ADB7D9FE2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A750E-48BE-0649-5CF3-6888033B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Resolution:</a:t>
            </a:r>
          </a:p>
        </p:txBody>
      </p:sp>
      <p:pic>
        <p:nvPicPr>
          <p:cNvPr id="4" name="Picture 3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E6FBC201-32D7-2064-2EAA-4514CCEC2B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917"/>
          <a:stretch>
            <a:fillRect/>
          </a:stretch>
        </p:blipFill>
        <p:spPr>
          <a:xfrm>
            <a:off x="133864" y="1436151"/>
            <a:ext cx="8008568" cy="5421849"/>
          </a:xfrm>
          <a:prstGeom prst="rect">
            <a:avLst/>
          </a:prstGeom>
        </p:spPr>
      </p:pic>
      <p:pic>
        <p:nvPicPr>
          <p:cNvPr id="6" name="Picture 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AD8B335E-94EE-555B-1B0E-0BF9558493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867" t="7566" r="15494" b="58802"/>
          <a:stretch>
            <a:fillRect/>
          </a:stretch>
        </p:blipFill>
        <p:spPr>
          <a:xfrm>
            <a:off x="2699281" y="2078229"/>
            <a:ext cx="1989438" cy="158166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A0D947-FAD9-7831-CEB8-56B9E5759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0ED6D8-0FA5-165F-D757-54D426D37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C36DE-6B6C-54F9-1CCA-E2C318D2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39</a:t>
            </a:fld>
            <a:endParaRPr lang="en-DK"/>
          </a:p>
        </p:txBody>
      </p: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8454DC9E-0CDA-0AA0-66CF-24CF1C00DF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600"/>
          <a:stretch>
            <a:fillRect/>
          </a:stretch>
        </p:blipFill>
        <p:spPr>
          <a:xfrm>
            <a:off x="5165811" y="679821"/>
            <a:ext cx="7026189" cy="4163785"/>
          </a:xfrm>
          <a:prstGeom prst="rect">
            <a:avLst/>
          </a:prstGeom>
        </p:spPr>
      </p:pic>
      <p:sp>
        <p:nvSpPr>
          <p:cNvPr id="13" name="Bent Arrow 12">
            <a:extLst>
              <a:ext uri="{FF2B5EF4-FFF2-40B4-BE49-F238E27FC236}">
                <a16:creationId xmlns:a16="http://schemas.microsoft.com/office/drawing/2014/main" id="{64D23E10-969D-FB22-28EE-F4A158B82E79}"/>
              </a:ext>
            </a:extLst>
          </p:cNvPr>
          <p:cNvSpPr/>
          <p:nvPr/>
        </p:nvSpPr>
        <p:spPr>
          <a:xfrm rot="10800000">
            <a:off x="7451124" y="4023503"/>
            <a:ext cx="2388638" cy="1767558"/>
          </a:xfrm>
          <a:prstGeom prst="bentArrow">
            <a:avLst>
              <a:gd name="adj1" fmla="val 11968"/>
              <a:gd name="adj2" fmla="val 1051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9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ED6C47-4BDD-6F92-586A-75B9B71C89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14" t="10711" r="6924" b="16603"/>
          <a:stretch/>
        </p:blipFill>
        <p:spPr>
          <a:xfrm>
            <a:off x="618516" y="385764"/>
            <a:ext cx="7911122" cy="588365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A943B9-E835-8436-0DFA-12290127C268}"/>
              </a:ext>
            </a:extLst>
          </p:cNvPr>
          <p:cNvSpPr txBox="1"/>
          <p:nvPr/>
        </p:nvSpPr>
        <p:spPr>
          <a:xfrm>
            <a:off x="8529638" y="5030404"/>
            <a:ext cx="3520983" cy="1754326"/>
          </a:xfrm>
          <a:prstGeom prst="rect">
            <a:avLst/>
          </a:prstGeom>
          <a:noFill/>
          <a:ln w="4762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DK" dirty="0"/>
              <a:t>Each 6.5x6.5 cm2 module comprised 668 Cu 110 cm capillary tubes.</a:t>
            </a:r>
          </a:p>
          <a:p>
            <a:r>
              <a:rPr lang="en-DK" dirty="0"/>
              <a:t>Tube: OD 2.5mm,1.1mm ID.</a:t>
            </a:r>
          </a:p>
          <a:p>
            <a:r>
              <a:rPr lang="en-DK" dirty="0"/>
              <a:t>Each tube has a 1mm BC412 fiber.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2095B7-C309-989F-19AB-5F79619F58D4}"/>
              </a:ext>
            </a:extLst>
          </p:cNvPr>
          <p:cNvSpPr txBox="1"/>
          <p:nvPr/>
        </p:nvSpPr>
        <p:spPr>
          <a:xfrm>
            <a:off x="8891174" y="3830925"/>
            <a:ext cx="2943113" cy="1200329"/>
          </a:xfrm>
          <a:prstGeom prst="rect">
            <a:avLst/>
          </a:prstGeom>
          <a:noFill/>
          <a:ln w="6032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Prototype 2: </a:t>
            </a:r>
          </a:p>
          <a:p>
            <a:r>
              <a:rPr lang="en-DK" dirty="0"/>
              <a:t>9 modules. </a:t>
            </a:r>
          </a:p>
          <a:p>
            <a:r>
              <a:rPr lang="en-DK" dirty="0"/>
              <a:t>Inner module 7x7 SiPM array</a:t>
            </a:r>
          </a:p>
          <a:p>
            <a:r>
              <a:rPr lang="en-DK" dirty="0"/>
              <a:t>Outer module 5x5 SiPM array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6E9CDA-69DE-DDD1-6159-B224B50A51EC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4681330" y="3429000"/>
            <a:ext cx="4209844" cy="100209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7CEC51F-B664-467E-1558-B57164F27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E0F98DF-081D-35F6-EEB5-5F28D865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D3F7-47C8-A945-BDA6-673EC2522CCF}" type="slidenum">
              <a:rPr lang="en-DK" smtClean="0"/>
              <a:t>4</a:t>
            </a:fld>
            <a:endParaRPr lang="en-DK"/>
          </a:p>
        </p:txBody>
      </p:sp>
      <p:pic>
        <p:nvPicPr>
          <p:cNvPr id="8" name="Picture 7" descr="A picture containing text, indoor, green, computer&#10;&#10;Description automatically generated">
            <a:extLst>
              <a:ext uri="{FF2B5EF4-FFF2-40B4-BE49-F238E27FC236}">
                <a16:creationId xmlns:a16="http://schemas.microsoft.com/office/drawing/2014/main" id="{6B0A72C9-F378-0976-045D-72861AEEE5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93" t="25249" r="6398" b="36376"/>
          <a:stretch/>
        </p:blipFill>
        <p:spPr>
          <a:xfrm>
            <a:off x="6095999" y="119192"/>
            <a:ext cx="5950273" cy="2053193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5D77841-7C7A-856D-365F-806279465746}"/>
              </a:ext>
            </a:extLst>
          </p:cNvPr>
          <p:cNvSpPr txBox="1"/>
          <p:nvPr/>
        </p:nvSpPr>
        <p:spPr>
          <a:xfrm>
            <a:off x="8700545" y="2196762"/>
            <a:ext cx="3133742" cy="1477328"/>
          </a:xfrm>
          <a:prstGeom prst="rect">
            <a:avLst/>
          </a:prstGeom>
          <a:noFill/>
          <a:ln w="603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DK" dirty="0"/>
              <a:t>Prototype 1: </a:t>
            </a:r>
          </a:p>
          <a:p>
            <a:r>
              <a:rPr lang="en-DK" dirty="0"/>
              <a:t>9.5x9.5x50cm</a:t>
            </a:r>
            <a:r>
              <a:rPr lang="en-DK" baseline="30000" dirty="0"/>
              <a:t>3</a:t>
            </a:r>
          </a:p>
          <a:p>
            <a:r>
              <a:rPr lang="en-DK" dirty="0"/>
              <a:t>Capillary tubes: 2.5OD 1.2ID</a:t>
            </a:r>
          </a:p>
          <a:p>
            <a:r>
              <a:rPr lang="en-DK" dirty="0"/>
              <a:t>BCF10 Scint fiber</a:t>
            </a:r>
          </a:p>
          <a:p>
            <a:r>
              <a:rPr lang="en-DK" dirty="0"/>
              <a:t>30 fibers/SiPM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33DB30-ABD1-CBB4-B0A2-4AC11F1B3BBE}"/>
              </a:ext>
            </a:extLst>
          </p:cNvPr>
          <p:cNvSpPr txBox="1"/>
          <p:nvPr/>
        </p:nvSpPr>
        <p:spPr>
          <a:xfrm>
            <a:off x="618516" y="6374072"/>
            <a:ext cx="385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Readout for Prototype 2: CAEN DT5202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7498B6-714E-C21F-8E71-E0392DCA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197792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F270BC-F24C-859F-BE64-8E9CDE61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50" y="-56126"/>
            <a:ext cx="6705601" cy="1325563"/>
          </a:xfrm>
        </p:spPr>
        <p:txBody>
          <a:bodyPr/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Expected e/h compensation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2B4C5-EAB8-4B40-A9A1-310A0710B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D3F7-47C8-A945-BDA6-673EC2522CCF}" type="slidenum">
              <a:rPr lang="en-DK" smtClean="0"/>
              <a:t>40</a:t>
            </a:fld>
            <a:endParaRPr lang="en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C72CFE-5A65-164E-B89A-63ECA52ACA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80" r="2270"/>
          <a:stretch>
            <a:fillRect/>
          </a:stretch>
        </p:blipFill>
        <p:spPr>
          <a:xfrm>
            <a:off x="20848" y="1089052"/>
            <a:ext cx="6922181" cy="49498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8E05D1-40D6-BB40-BC81-8B94D465AE12}"/>
              </a:ext>
            </a:extLst>
          </p:cNvPr>
          <p:cNvSpPr txBox="1"/>
          <p:nvPr/>
        </p:nvSpPr>
        <p:spPr>
          <a:xfrm>
            <a:off x="471488" y="5987018"/>
            <a:ext cx="5303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Calorimetry for Collider P</a:t>
            </a:r>
            <a:r>
              <a:rPr lang="en-US" dirty="0" err="1"/>
              <a:t>hysics</a:t>
            </a:r>
            <a:r>
              <a:rPr lang="en-US" dirty="0"/>
              <a:t>, an Introduction p. 152</a:t>
            </a:r>
            <a:endParaRPr lang="en-DK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46DB23-090E-CB67-2364-75655F45B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08" y="6356350"/>
            <a:ext cx="4483100" cy="25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5B50B3-C832-4E26-1042-2C20BDCA54FE}"/>
              </a:ext>
            </a:extLst>
          </p:cNvPr>
          <p:cNvSpPr txBox="1"/>
          <p:nvPr/>
        </p:nvSpPr>
        <p:spPr>
          <a:xfrm>
            <a:off x="6273995" y="62299"/>
            <a:ext cx="310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DK" dirty="0"/>
              <a:t>ith 4mm spacing, unit cell is: 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3141B4E-57D0-7145-8BD5-D63E2C987B0D}"/>
              </a:ext>
            </a:extLst>
          </p:cNvPr>
          <p:cNvGrpSpPr/>
          <p:nvPr/>
        </p:nvGrpSpPr>
        <p:grpSpPr>
          <a:xfrm>
            <a:off x="8969275" y="136266"/>
            <a:ext cx="3306196" cy="2405253"/>
            <a:chOff x="8257707" y="544088"/>
            <a:chExt cx="3306196" cy="240525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2ABB5D-1830-94F5-3B10-1ABE26DE6640}"/>
                </a:ext>
              </a:extLst>
            </p:cNvPr>
            <p:cNvSpPr/>
            <p:nvPr/>
          </p:nvSpPr>
          <p:spPr>
            <a:xfrm>
              <a:off x="9190805" y="742088"/>
              <a:ext cx="1440000" cy="1440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857FDC9-AECA-71DA-80C2-CAF9D57D44FA}"/>
                </a:ext>
              </a:extLst>
            </p:cNvPr>
            <p:cNvSpPr/>
            <p:nvPr/>
          </p:nvSpPr>
          <p:spPr>
            <a:xfrm>
              <a:off x="9712805" y="1264088"/>
              <a:ext cx="396000" cy="39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A4FF9F4-867F-2277-63F9-1D7DCCEBAE27}"/>
                </a:ext>
              </a:extLst>
            </p:cNvPr>
            <p:cNvSpPr/>
            <p:nvPr/>
          </p:nvSpPr>
          <p:spPr>
            <a:xfrm>
              <a:off x="10432805" y="544088"/>
              <a:ext cx="396000" cy="39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D296DDD-3AFF-46BC-6E03-D6B055A36491}"/>
                </a:ext>
              </a:extLst>
            </p:cNvPr>
            <p:cNvSpPr/>
            <p:nvPr/>
          </p:nvSpPr>
          <p:spPr>
            <a:xfrm>
              <a:off x="9730805" y="12820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2A463A9-C2DD-F3B8-1EA0-D9A0200AEECE}"/>
                </a:ext>
              </a:extLst>
            </p:cNvPr>
            <p:cNvSpPr/>
            <p:nvPr/>
          </p:nvSpPr>
          <p:spPr>
            <a:xfrm>
              <a:off x="10450805" y="5620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2AFB67E-1C53-15E7-6214-CA5901001140}"/>
                </a:ext>
              </a:extLst>
            </p:cNvPr>
            <p:cNvCxnSpPr/>
            <p:nvPr/>
          </p:nvCxnSpPr>
          <p:spPr>
            <a:xfrm>
              <a:off x="9190805" y="2463282"/>
              <a:ext cx="0" cy="270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2C80A57-6D7E-53C7-FCBA-2CF830D791E1}"/>
                </a:ext>
              </a:extLst>
            </p:cNvPr>
            <p:cNvCxnSpPr/>
            <p:nvPr/>
          </p:nvCxnSpPr>
          <p:spPr>
            <a:xfrm>
              <a:off x="10640137" y="2463281"/>
              <a:ext cx="0" cy="2705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F9E62AF-0DAD-F63F-1B28-CC86BF94E903}"/>
                </a:ext>
              </a:extLst>
            </p:cNvPr>
            <p:cNvCxnSpPr/>
            <p:nvPr/>
          </p:nvCxnSpPr>
          <p:spPr>
            <a:xfrm>
              <a:off x="9190805" y="2598574"/>
              <a:ext cx="1440000" cy="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B2DF7DC-ED33-A10D-E819-9A8B7A5DA62A}"/>
                </a:ext>
              </a:extLst>
            </p:cNvPr>
            <p:cNvSpPr/>
            <p:nvPr/>
          </p:nvSpPr>
          <p:spPr>
            <a:xfrm>
              <a:off x="10432805" y="1986031"/>
              <a:ext cx="396000" cy="39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02FD908-E6DC-F677-BB57-D8093FF9E802}"/>
                </a:ext>
              </a:extLst>
            </p:cNvPr>
            <p:cNvSpPr/>
            <p:nvPr/>
          </p:nvSpPr>
          <p:spPr>
            <a:xfrm>
              <a:off x="10450805" y="20020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A9B5935-2D03-72EF-5907-CF2A3545BCE8}"/>
                </a:ext>
              </a:extLst>
            </p:cNvPr>
            <p:cNvSpPr/>
            <p:nvPr/>
          </p:nvSpPr>
          <p:spPr>
            <a:xfrm>
              <a:off x="8986683" y="548594"/>
              <a:ext cx="396000" cy="39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E544EBD-C817-B335-B36F-2913C79C8F8E}"/>
                </a:ext>
              </a:extLst>
            </p:cNvPr>
            <p:cNvSpPr/>
            <p:nvPr/>
          </p:nvSpPr>
          <p:spPr>
            <a:xfrm>
              <a:off x="9004683" y="5620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3B47055-18E6-8BF3-7D80-1C86D7BAE34F}"/>
                </a:ext>
              </a:extLst>
            </p:cNvPr>
            <p:cNvSpPr/>
            <p:nvPr/>
          </p:nvSpPr>
          <p:spPr>
            <a:xfrm>
              <a:off x="8986683" y="1984088"/>
              <a:ext cx="396000" cy="39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9CCC41-885B-B565-2E52-21236B7ABBAC}"/>
                </a:ext>
              </a:extLst>
            </p:cNvPr>
            <p:cNvSpPr/>
            <p:nvPr/>
          </p:nvSpPr>
          <p:spPr>
            <a:xfrm>
              <a:off x="9010805" y="2002088"/>
              <a:ext cx="360000" cy="36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C10F69E-DCF2-4ED3-F961-99F46C86B4F1}"/>
                </a:ext>
              </a:extLst>
            </p:cNvPr>
            <p:cNvCxnSpPr/>
            <p:nvPr/>
          </p:nvCxnSpPr>
          <p:spPr>
            <a:xfrm>
              <a:off x="10146145" y="1264088"/>
              <a:ext cx="831273" cy="0"/>
            </a:xfrm>
            <a:prstGeom prst="line">
              <a:avLst/>
            </a:prstGeom>
            <a:ln w="2222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BED1863-9CE2-BDAA-2A09-022F9269CB5B}"/>
                </a:ext>
              </a:extLst>
            </p:cNvPr>
            <p:cNvCxnSpPr/>
            <p:nvPr/>
          </p:nvCxnSpPr>
          <p:spPr>
            <a:xfrm>
              <a:off x="10146145" y="1650031"/>
              <a:ext cx="831273" cy="0"/>
            </a:xfrm>
            <a:prstGeom prst="line">
              <a:avLst/>
            </a:prstGeom>
            <a:ln w="2222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409F0A-B1F4-6001-81BA-832AED62CC4D}"/>
                </a:ext>
              </a:extLst>
            </p:cNvPr>
            <p:cNvSpPr txBox="1"/>
            <p:nvPr/>
          </p:nvSpPr>
          <p:spPr>
            <a:xfrm>
              <a:off x="10718800" y="1290756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1.1mm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4F47BA3-D51A-88B1-1E41-1331AC8B71DE}"/>
                </a:ext>
              </a:extLst>
            </p:cNvPr>
            <p:cNvSpPr txBox="1"/>
            <p:nvPr/>
          </p:nvSpPr>
          <p:spPr>
            <a:xfrm>
              <a:off x="9541164" y="2580009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4mm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9A32449-CF5A-55DF-D527-BAC1359A4552}"/>
                </a:ext>
              </a:extLst>
            </p:cNvPr>
            <p:cNvCxnSpPr>
              <a:cxnSpLocks/>
            </p:cNvCxnSpPr>
            <p:nvPr/>
          </p:nvCxnSpPr>
          <p:spPr>
            <a:xfrm>
              <a:off x="8917709" y="1287183"/>
              <a:ext cx="983675" cy="0"/>
            </a:xfrm>
            <a:prstGeom prst="line">
              <a:avLst/>
            </a:prstGeom>
            <a:ln w="2222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7A8E45B-7338-7971-B2F1-5D0B992B1B0F}"/>
                </a:ext>
              </a:extLst>
            </p:cNvPr>
            <p:cNvCxnSpPr>
              <a:cxnSpLocks/>
            </p:cNvCxnSpPr>
            <p:nvPr/>
          </p:nvCxnSpPr>
          <p:spPr>
            <a:xfrm>
              <a:off x="8922327" y="1636182"/>
              <a:ext cx="979057" cy="0"/>
            </a:xfrm>
            <a:prstGeom prst="line">
              <a:avLst/>
            </a:prstGeom>
            <a:ln w="2222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0F396C-FAE8-B1A6-97E9-A8A3B4F8F127}"/>
                </a:ext>
              </a:extLst>
            </p:cNvPr>
            <p:cNvSpPr txBox="1"/>
            <p:nvPr/>
          </p:nvSpPr>
          <p:spPr>
            <a:xfrm>
              <a:off x="8257707" y="1307927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1mm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5719F3E-769C-660E-9562-589CF4BFE637}"/>
              </a:ext>
            </a:extLst>
          </p:cNvPr>
          <p:cNvGrpSpPr/>
          <p:nvPr/>
        </p:nvGrpSpPr>
        <p:grpSpPr>
          <a:xfrm>
            <a:off x="7205751" y="1458124"/>
            <a:ext cx="2216551" cy="652651"/>
            <a:chOff x="8357726" y="2977521"/>
            <a:chExt cx="2216551" cy="65265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A18F028-D53C-9981-7935-81DB581A2086}"/>
                </a:ext>
              </a:extLst>
            </p:cNvPr>
            <p:cNvSpPr txBox="1"/>
            <p:nvPr/>
          </p:nvSpPr>
          <p:spPr>
            <a:xfrm>
              <a:off x="8357726" y="3116898"/>
              <a:ext cx="1685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K" dirty="0"/>
                <a:t>MCAbs/Scint =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E674E17-3582-B23B-BE74-A5DC6C204F7B}"/>
                </a:ext>
              </a:extLst>
            </p:cNvPr>
            <p:cNvSpPr txBox="1"/>
            <p:nvPr/>
          </p:nvSpPr>
          <p:spPr>
            <a:xfrm>
              <a:off x="9863826" y="2977521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13.58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661C33B-15E4-EBCC-D38D-5CE53FEC30D4}"/>
                </a:ext>
              </a:extLst>
            </p:cNvPr>
            <p:cNvSpPr txBox="1"/>
            <p:nvPr/>
          </p:nvSpPr>
          <p:spPr>
            <a:xfrm>
              <a:off x="9953850" y="3260840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1.57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FDD5223-84D3-3C7D-40E9-B4569BE6DBC3}"/>
                </a:ext>
              </a:extLst>
            </p:cNvPr>
            <p:cNvCxnSpPr/>
            <p:nvPr/>
          </p:nvCxnSpPr>
          <p:spPr>
            <a:xfrm>
              <a:off x="9934830" y="3313876"/>
              <a:ext cx="57986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C5A97E8-A645-AD14-A585-413E3895B224}"/>
              </a:ext>
            </a:extLst>
          </p:cNvPr>
          <p:cNvGrpSpPr/>
          <p:nvPr/>
        </p:nvGrpSpPr>
        <p:grpSpPr>
          <a:xfrm>
            <a:off x="7576302" y="551467"/>
            <a:ext cx="999001" cy="1005597"/>
            <a:chOff x="11059402" y="2308279"/>
            <a:chExt cx="999001" cy="100559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D75F51F-9D0A-EBB9-4EE5-424E24B2D205}"/>
                </a:ext>
              </a:extLst>
            </p:cNvPr>
            <p:cNvGrpSpPr/>
            <p:nvPr/>
          </p:nvGrpSpPr>
          <p:grpSpPr>
            <a:xfrm>
              <a:off x="11065891" y="2910789"/>
              <a:ext cx="396000" cy="403087"/>
              <a:chOff x="11059128" y="3052943"/>
              <a:chExt cx="396000" cy="403087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4C84230-6F43-E6BD-7AAC-34A4367022E4}"/>
                  </a:ext>
                </a:extLst>
              </p:cNvPr>
              <p:cNvSpPr/>
              <p:nvPr/>
            </p:nvSpPr>
            <p:spPr>
              <a:xfrm>
                <a:off x="11059128" y="3052943"/>
                <a:ext cx="396000" cy="396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B1E8AB9E-713B-06E2-4FB9-04B8D17F5891}"/>
                  </a:ext>
                </a:extLst>
              </p:cNvPr>
              <p:cNvSpPr/>
              <p:nvPr/>
            </p:nvSpPr>
            <p:spPr>
              <a:xfrm>
                <a:off x="11059128" y="3260839"/>
                <a:ext cx="396000" cy="19519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dirty="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C9157A2-45CC-47D8-D1B8-757B417DED87}"/>
                  </a:ext>
                </a:extLst>
              </p:cNvPr>
              <p:cNvSpPr/>
              <p:nvPr/>
            </p:nvSpPr>
            <p:spPr>
              <a:xfrm>
                <a:off x="11073304" y="3079052"/>
                <a:ext cx="360000" cy="360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dirty="0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4FA98B7-C77F-E65C-841F-9D7E161E0914}"/>
                </a:ext>
              </a:extLst>
            </p:cNvPr>
            <p:cNvGrpSpPr/>
            <p:nvPr/>
          </p:nvGrpSpPr>
          <p:grpSpPr>
            <a:xfrm>
              <a:off x="11059402" y="2308279"/>
              <a:ext cx="396000" cy="396000"/>
              <a:chOff x="11059402" y="2308279"/>
              <a:chExt cx="396000" cy="396000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DE5951B9-0405-DE23-A398-C175A9723D50}"/>
                  </a:ext>
                </a:extLst>
              </p:cNvPr>
              <p:cNvSpPr/>
              <p:nvPr/>
            </p:nvSpPr>
            <p:spPr>
              <a:xfrm>
                <a:off x="11059402" y="2308279"/>
                <a:ext cx="396000" cy="396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6ABEA19-8AE4-381B-A0FC-F6E4E6B3B2E3}"/>
                  </a:ext>
                </a:extLst>
              </p:cNvPr>
              <p:cNvSpPr/>
              <p:nvPr/>
            </p:nvSpPr>
            <p:spPr>
              <a:xfrm>
                <a:off x="11077402" y="2324336"/>
                <a:ext cx="360000" cy="360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dirty="0"/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1528A38-4459-13F7-C27C-8D7793593279}"/>
                </a:ext>
              </a:extLst>
            </p:cNvPr>
            <p:cNvSpPr txBox="1"/>
            <p:nvPr/>
          </p:nvSpPr>
          <p:spPr>
            <a:xfrm>
              <a:off x="11473819" y="2308279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Sim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32A1153-A4FA-18FD-B8A9-39A01BC08002}"/>
                </a:ext>
              </a:extLst>
            </p:cNvPr>
            <p:cNvSpPr txBox="1"/>
            <p:nvPr/>
          </p:nvSpPr>
          <p:spPr>
            <a:xfrm>
              <a:off x="11473819" y="2914150"/>
              <a:ext cx="58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Real</a:t>
              </a:r>
            </a:p>
          </p:txBody>
        </p:sp>
      </p:grpSp>
      <p:pic>
        <p:nvPicPr>
          <p:cNvPr id="63" name="Picture 62">
            <a:extLst>
              <a:ext uri="{FF2B5EF4-FFF2-40B4-BE49-F238E27FC236}">
                <a16:creationId xmlns:a16="http://schemas.microsoft.com/office/drawing/2014/main" id="{90FE9780-FC2A-2BFC-039C-D286140186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059" t="3971" r="3739" b="31300"/>
          <a:stretch>
            <a:fillRect/>
          </a:stretch>
        </p:blipFill>
        <p:spPr>
          <a:xfrm>
            <a:off x="8048320" y="2933614"/>
            <a:ext cx="2743199" cy="3924386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19D285D3-7466-11C8-0A56-3623A178B785}"/>
              </a:ext>
            </a:extLst>
          </p:cNvPr>
          <p:cNvGrpSpPr/>
          <p:nvPr/>
        </p:nvGrpSpPr>
        <p:grpSpPr>
          <a:xfrm>
            <a:off x="7205751" y="2257231"/>
            <a:ext cx="2189556" cy="652651"/>
            <a:chOff x="8357726" y="2977521"/>
            <a:chExt cx="2189556" cy="652651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E40ADB3-0647-D5C7-8606-943E6F06366B}"/>
                </a:ext>
              </a:extLst>
            </p:cNvPr>
            <p:cNvSpPr txBox="1"/>
            <p:nvPr/>
          </p:nvSpPr>
          <p:spPr>
            <a:xfrm>
              <a:off x="8357726" y="3116898"/>
              <a:ext cx="1685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K" dirty="0"/>
                <a:t>RealAbs/Scint =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0CC7761-1FE8-C591-C079-AAEC19C27154}"/>
                </a:ext>
              </a:extLst>
            </p:cNvPr>
            <p:cNvSpPr txBox="1"/>
            <p:nvPr/>
          </p:nvSpPr>
          <p:spPr>
            <a:xfrm>
              <a:off x="9863826" y="2977521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13.9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9221F55-713D-0DA3-FA6E-AC6299937619}"/>
                </a:ext>
              </a:extLst>
            </p:cNvPr>
            <p:cNvSpPr txBox="1"/>
            <p:nvPr/>
          </p:nvSpPr>
          <p:spPr>
            <a:xfrm>
              <a:off x="9953850" y="3260840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K" dirty="0"/>
                <a:t>1.57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5969143-67C3-4C9B-AE59-D6A6FA02A3F7}"/>
                </a:ext>
              </a:extLst>
            </p:cNvPr>
            <p:cNvCxnSpPr/>
            <p:nvPr/>
          </p:nvCxnSpPr>
          <p:spPr>
            <a:xfrm>
              <a:off x="9934830" y="3313876"/>
              <a:ext cx="57986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B9EB89-D9A7-CE1B-41DE-7FC684321278}"/>
              </a:ext>
            </a:extLst>
          </p:cNvPr>
          <p:cNvCxnSpPr>
            <a:cxnSpLocks/>
          </p:cNvCxnSpPr>
          <p:nvPr/>
        </p:nvCxnSpPr>
        <p:spPr>
          <a:xfrm>
            <a:off x="9827905" y="4943844"/>
            <a:ext cx="0" cy="1628406"/>
          </a:xfrm>
          <a:prstGeom prst="line">
            <a:avLst/>
          </a:prstGeom>
          <a:ln w="412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8F30E774-83D7-71C3-B07B-671350C02A72}"/>
              </a:ext>
            </a:extLst>
          </p:cNvPr>
          <p:cNvSpPr txBox="1"/>
          <p:nvPr/>
        </p:nvSpPr>
        <p:spPr>
          <a:xfrm>
            <a:off x="10733769" y="5764424"/>
            <a:ext cx="1050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FoCal-H</a:t>
            </a:r>
          </a:p>
          <a:p>
            <a:r>
              <a:rPr lang="en-DK" dirty="0"/>
              <a:t>Abs/scint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F35FD0A-867D-2A03-7EC3-45A3FB59B53D}"/>
              </a:ext>
            </a:extLst>
          </p:cNvPr>
          <p:cNvCxnSpPr>
            <a:cxnSpLocks/>
          </p:cNvCxnSpPr>
          <p:nvPr/>
        </p:nvCxnSpPr>
        <p:spPr>
          <a:xfrm>
            <a:off x="10290832" y="3203944"/>
            <a:ext cx="0" cy="2967740"/>
          </a:xfrm>
          <a:prstGeom prst="line">
            <a:avLst/>
          </a:prstGeom>
          <a:ln w="412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17900EF-329B-C453-A43A-D466C5EE3FDB}"/>
              </a:ext>
            </a:extLst>
          </p:cNvPr>
          <p:cNvSpPr txBox="1"/>
          <p:nvPr/>
        </p:nvSpPr>
        <p:spPr>
          <a:xfrm>
            <a:off x="10402268" y="3471259"/>
            <a:ext cx="1824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chemeClr val="accent2">
                    <a:lumMod val="75000"/>
                  </a:schemeClr>
                </a:solidFill>
              </a:rPr>
              <a:t>Proto3</a:t>
            </a:r>
          </a:p>
          <a:p>
            <a:r>
              <a:rPr lang="en-DK" dirty="0"/>
              <a:t>FoCal-H (MC)</a:t>
            </a:r>
          </a:p>
          <a:p>
            <a:r>
              <a:rPr lang="en-US" dirty="0"/>
              <a:t>S</a:t>
            </a:r>
            <a:r>
              <a:rPr lang="en-DK" dirty="0"/>
              <a:t>ampling fraction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154A6E-69A4-23B8-C1C9-9E1F4AD070FF}"/>
              </a:ext>
            </a:extLst>
          </p:cNvPr>
          <p:cNvSpPr txBox="1"/>
          <p:nvPr/>
        </p:nvSpPr>
        <p:spPr>
          <a:xfrm>
            <a:off x="8879348" y="3416426"/>
            <a:ext cx="81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B0F0"/>
                </a:solidFill>
              </a:rPr>
              <a:t>Proto2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B8CFAEA-D50D-DD9A-5264-EC543F2150FB}"/>
              </a:ext>
            </a:extLst>
          </p:cNvPr>
          <p:cNvCxnSpPr>
            <a:cxnSpLocks/>
          </p:cNvCxnSpPr>
          <p:nvPr/>
        </p:nvCxnSpPr>
        <p:spPr>
          <a:xfrm flipH="1">
            <a:off x="9694443" y="3225268"/>
            <a:ext cx="21808" cy="1718576"/>
          </a:xfrm>
          <a:prstGeom prst="line">
            <a:avLst/>
          </a:prstGeom>
          <a:ln w="412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BC2AEA7-BAA7-D6D1-B5A6-5A682B86E2AE}"/>
              </a:ext>
            </a:extLst>
          </p:cNvPr>
          <p:cNvCxnSpPr>
            <a:cxnSpLocks/>
          </p:cNvCxnSpPr>
          <p:nvPr/>
        </p:nvCxnSpPr>
        <p:spPr>
          <a:xfrm flipH="1">
            <a:off x="9464991" y="4871641"/>
            <a:ext cx="21808" cy="1670539"/>
          </a:xfrm>
          <a:prstGeom prst="line">
            <a:avLst/>
          </a:prstGeom>
          <a:ln w="412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0315F1C3-0183-98E5-CD46-DBDCC71317C2}"/>
              </a:ext>
            </a:extLst>
          </p:cNvPr>
          <p:cNvSpPr txBox="1"/>
          <p:nvPr/>
        </p:nvSpPr>
        <p:spPr>
          <a:xfrm>
            <a:off x="10616674" y="4344858"/>
            <a:ext cx="1554478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DK" dirty="0"/>
              <a:t>NB: Fe lower Z and less dense than Cu </a:t>
            </a:r>
          </a:p>
        </p:txBody>
      </p:sp>
      <p:sp>
        <p:nvSpPr>
          <p:cNvPr id="86" name="Date Placeholder 85">
            <a:extLst>
              <a:ext uri="{FF2B5EF4-FFF2-40B4-BE49-F238E27FC236}">
                <a16:creationId xmlns:a16="http://schemas.microsoft.com/office/drawing/2014/main" id="{679A60F0-129B-F561-0DC3-7E6CE36FA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7" name="Footer Placeholder 86">
            <a:extLst>
              <a:ext uri="{FF2B5EF4-FFF2-40B4-BE49-F238E27FC236}">
                <a16:creationId xmlns:a16="http://schemas.microsoft.com/office/drawing/2014/main" id="{A23579A2-8BA9-D066-B60A-AF18386A6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605542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opper plate&#10;&#10;AI-generated content may be incorrect.">
            <a:extLst>
              <a:ext uri="{FF2B5EF4-FFF2-40B4-BE49-F238E27FC236}">
                <a16:creationId xmlns:a16="http://schemas.microsoft.com/office/drawing/2014/main" id="{47204764-E124-3544-B112-3CABCDF18A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285" b="13765"/>
          <a:stretch/>
        </p:blipFill>
        <p:spPr>
          <a:xfrm>
            <a:off x="5115314" y="10"/>
            <a:ext cx="4118110" cy="3401558"/>
          </a:xfrm>
          <a:custGeom>
            <a:avLst/>
            <a:gdLst/>
            <a:ahLst/>
            <a:cxnLst/>
            <a:rect l="l" t="t" r="r" b="b"/>
            <a:pathLst>
              <a:path w="4118110" h="3401568">
                <a:moveTo>
                  <a:pt x="0" y="0"/>
                </a:moveTo>
                <a:lnTo>
                  <a:pt x="3343575" y="0"/>
                </a:lnTo>
                <a:lnTo>
                  <a:pt x="3448028" y="215050"/>
                </a:lnTo>
                <a:cubicBezTo>
                  <a:pt x="3836103" y="1056037"/>
                  <a:pt x="4076161" y="2055458"/>
                  <a:pt x="4113475" y="3133192"/>
                </a:cubicBezTo>
                <a:lnTo>
                  <a:pt x="4118110" y="3401568"/>
                </a:lnTo>
                <a:lnTo>
                  <a:pt x="801224" y="3401568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9" name="Picture 8" descr="Close-up of a copper bar&#10;&#10;AI-generated content may be incorrect.">
            <a:extLst>
              <a:ext uri="{FF2B5EF4-FFF2-40B4-BE49-F238E27FC236}">
                <a16:creationId xmlns:a16="http://schemas.microsoft.com/office/drawing/2014/main" id="{CD77F30E-4DBC-9D0C-8C5F-FD9BD925DD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1" b="30563"/>
          <a:stretch/>
        </p:blipFill>
        <p:spPr>
          <a:xfrm>
            <a:off x="8530121" y="3456433"/>
            <a:ext cx="3661880" cy="3401568"/>
          </a:xfrm>
          <a:custGeom>
            <a:avLst/>
            <a:gdLst/>
            <a:ahLst/>
            <a:cxnLst/>
            <a:rect l="l" t="t" r="r" b="b"/>
            <a:pathLst>
              <a:path w="3661880" h="3401568">
                <a:moveTo>
                  <a:pt x="774544" y="0"/>
                </a:moveTo>
                <a:lnTo>
                  <a:pt x="3661880" y="0"/>
                </a:lnTo>
                <a:lnTo>
                  <a:pt x="3661880" y="3401568"/>
                </a:lnTo>
                <a:lnTo>
                  <a:pt x="0" y="3401568"/>
                </a:lnTo>
                <a:lnTo>
                  <a:pt x="104462" y="3186501"/>
                </a:lnTo>
                <a:cubicBezTo>
                  <a:pt x="492537" y="2345513"/>
                  <a:pt x="732594" y="1346092"/>
                  <a:pt x="769909" y="268359"/>
                </a:cubicBezTo>
                <a:close/>
              </a:path>
            </a:pathLst>
          </a:custGeom>
        </p:spPr>
      </p:pic>
      <p:pic>
        <p:nvPicPr>
          <p:cNvPr id="5" name="Picture 4" descr="A close up of a copper bar&#10;&#10;AI-generated content may be incorrect.">
            <a:extLst>
              <a:ext uri="{FF2B5EF4-FFF2-40B4-BE49-F238E27FC236}">
                <a16:creationId xmlns:a16="http://schemas.microsoft.com/office/drawing/2014/main" id="{17A21C21-1706-103B-567E-51DBD61158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644" r="3" b="28592"/>
          <a:stretch/>
        </p:blipFill>
        <p:spPr>
          <a:xfrm>
            <a:off x="5168353" y="3456432"/>
            <a:ext cx="4064598" cy="3401568"/>
          </a:xfrm>
          <a:custGeom>
            <a:avLst/>
            <a:gdLst/>
            <a:ahLst/>
            <a:cxnLst/>
            <a:rect l="l" t="t" r="r" b="b"/>
            <a:pathLst>
              <a:path w="4064598" h="3401568">
                <a:moveTo>
                  <a:pt x="749132" y="0"/>
                </a:moveTo>
                <a:lnTo>
                  <a:pt x="4064598" y="0"/>
                </a:lnTo>
                <a:lnTo>
                  <a:pt x="4059963" y="268360"/>
                </a:lnTo>
                <a:cubicBezTo>
                  <a:pt x="4022649" y="1346093"/>
                  <a:pt x="3782591" y="2345514"/>
                  <a:pt x="3394516" y="3186502"/>
                </a:cubicBezTo>
                <a:lnTo>
                  <a:pt x="3290055" y="3401568"/>
                </a:lnTo>
                <a:lnTo>
                  <a:pt x="0" y="3401568"/>
                </a:lnTo>
                <a:lnTo>
                  <a:pt x="79008" y="3238906"/>
                </a:lnTo>
                <a:cubicBezTo>
                  <a:pt x="502362" y="2321466"/>
                  <a:pt x="749563" y="1215476"/>
                  <a:pt x="749563" y="24956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7D0AF7-62C0-2CAD-3647-4222B300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2" y="231648"/>
            <a:ext cx="5697161" cy="160803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b="1" kern="1200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Copper sheets from </a:t>
            </a:r>
            <a:br>
              <a:rPr lang="en-US" sz="4600" b="1" kern="1200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</a:br>
            <a:r>
              <a:rPr lang="en-US" sz="4600" b="1" kern="1200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Electris</a:t>
            </a:r>
          </a:p>
        </p:txBody>
      </p:sp>
      <p:pic>
        <p:nvPicPr>
          <p:cNvPr id="11" name="Picture 10" descr="A close-up of a copper sheet&#10;&#10;AI-generated content may be incorrect.">
            <a:extLst>
              <a:ext uri="{FF2B5EF4-FFF2-40B4-BE49-F238E27FC236}">
                <a16:creationId xmlns:a16="http://schemas.microsoft.com/office/drawing/2014/main" id="{E740FC61-A740-7E1C-94FB-CB88413BB0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928" r="5317" b="4"/>
          <a:stretch/>
        </p:blipFill>
        <p:spPr>
          <a:xfrm>
            <a:off x="8529321" y="10"/>
            <a:ext cx="3662680" cy="3401558"/>
          </a:xfrm>
          <a:custGeom>
            <a:avLst/>
            <a:gdLst/>
            <a:ahLst/>
            <a:cxnLst/>
            <a:rect l="l" t="t" r="r" b="b"/>
            <a:pathLst>
              <a:path w="3662680" h="3401568">
                <a:moveTo>
                  <a:pt x="0" y="0"/>
                </a:moveTo>
                <a:lnTo>
                  <a:pt x="3662680" y="0"/>
                </a:lnTo>
                <a:lnTo>
                  <a:pt x="3662680" y="3401568"/>
                </a:lnTo>
                <a:lnTo>
                  <a:pt x="774527" y="3401568"/>
                </a:lnTo>
                <a:lnTo>
                  <a:pt x="769892" y="3133175"/>
                </a:lnTo>
                <a:cubicBezTo>
                  <a:pt x="732577" y="2055441"/>
                  <a:pt x="492520" y="1056020"/>
                  <a:pt x="104445" y="215033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087EFE-ACA3-99A8-DD8B-A6C37F6A7733}"/>
              </a:ext>
            </a:extLst>
          </p:cNvPr>
          <p:cNvSpPr txBox="1"/>
          <p:nvPr/>
        </p:nvSpPr>
        <p:spPr>
          <a:xfrm>
            <a:off x="147706" y="2071324"/>
            <a:ext cx="5556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DK" dirty="0">
                <a:latin typeface="American Typewriter" panose="02090604020004020304" pitchFamily="18" charset="77"/>
              </a:rPr>
              <a:t>Payment for Proto3 sheets should be made by KU this week.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2FE03B-0558-3FCC-30C4-3AFE0FD3D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1360" y="3854509"/>
            <a:ext cx="4461326" cy="30034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0F77F-93BE-5624-985F-D988C49D8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DDCA11-9580-4495-CC90-17FC7611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B2CA4B-7AF1-E9E2-F936-857BB3CF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175427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B49831-0FE0-28F3-D92A-E0297C4A5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266" y="3136900"/>
            <a:ext cx="4864100" cy="3721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5E243E-C006-AE8D-A057-260318D77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39911"/>
            <a:ext cx="10515600" cy="1325563"/>
          </a:xfrm>
        </p:spPr>
        <p:txBody>
          <a:bodyPr/>
          <a:lstStyle/>
          <a:p>
            <a:r>
              <a:rPr lang="en-DK" dirty="0"/>
              <a:t>Prototype 3 (status in April):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A95AD-015B-E211-C51A-4AC204A61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82" y="639656"/>
            <a:ext cx="8070161" cy="4351338"/>
          </a:xfrm>
        </p:spPr>
        <p:txBody>
          <a:bodyPr>
            <a:normAutofit fontScale="92500" lnSpcReduction="20000"/>
          </a:bodyPr>
          <a:lstStyle/>
          <a:p>
            <a:r>
              <a:rPr lang="en-DK" dirty="0"/>
              <a:t>Cu delivery in early August (to be confirmed by Electris)</a:t>
            </a:r>
          </a:p>
          <a:p>
            <a:r>
              <a:rPr lang="en-DK" dirty="0"/>
              <a:t>Waiting for prices from Luxium and China for scintillating fibers. </a:t>
            </a:r>
          </a:p>
          <a:p>
            <a:r>
              <a:rPr lang="en-DK" dirty="0"/>
              <a:t>Photosensors: waiting for prices from Hamamatsu. </a:t>
            </a:r>
          </a:p>
          <a:p>
            <a:r>
              <a:rPr lang="en-DK" dirty="0"/>
              <a:t>Question: should we continue with 6x6 mm SiPM?</a:t>
            </a:r>
          </a:p>
          <a:p>
            <a:pPr lvl="1"/>
            <a:r>
              <a:rPr lang="en-US" dirty="0"/>
              <a:t>U</a:t>
            </a:r>
            <a:r>
              <a:rPr lang="en-DK" dirty="0"/>
              <a:t>nclear these can be used in final FoCal due to radiation environment</a:t>
            </a:r>
          </a:p>
          <a:p>
            <a:pPr lvl="1"/>
            <a:r>
              <a:rPr lang="en-US" dirty="0"/>
              <a:t>S</a:t>
            </a:r>
            <a:r>
              <a:rPr lang="en-DK" dirty="0"/>
              <a:t>maller SiPMs?</a:t>
            </a:r>
          </a:p>
          <a:p>
            <a:pPr lvl="1"/>
            <a:r>
              <a:rPr lang="en-DK" dirty="0"/>
              <a:t>PMTs? </a:t>
            </a:r>
          </a:p>
          <a:p>
            <a:r>
              <a:rPr lang="en-DK" dirty="0"/>
              <a:t>Assembly at CERN after delivery of Cu, scintillating fiber	</a:t>
            </a:r>
          </a:p>
          <a:p>
            <a:pPr lvl="1"/>
            <a:r>
              <a:rPr lang="en-DK" dirty="0"/>
              <a:t>Hope for ≈end of August, but may be too optimistic.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9BBF4B-32D8-34A0-E8AC-06121E382810}"/>
              </a:ext>
            </a:extLst>
          </p:cNvPr>
          <p:cNvCxnSpPr>
            <a:cxnSpLocks/>
          </p:cNvCxnSpPr>
          <p:nvPr/>
        </p:nvCxnSpPr>
        <p:spPr>
          <a:xfrm flipH="1">
            <a:off x="10849232" y="4436076"/>
            <a:ext cx="1099752" cy="0"/>
          </a:xfrm>
          <a:prstGeom prst="straightConnector1">
            <a:avLst/>
          </a:prstGeom>
          <a:ln w="984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0749C3-F91A-E081-3ED8-D6B20391C9E6}"/>
              </a:ext>
            </a:extLst>
          </p:cNvPr>
          <p:cNvSpPr txBox="1"/>
          <p:nvPr/>
        </p:nvSpPr>
        <p:spPr>
          <a:xfrm>
            <a:off x="11192046" y="410381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9BA6D-2591-E1F6-2E01-ACC9E7685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BC528-3B3B-975C-81AD-7498BFBF2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16AAC4-A5F2-7AFC-6674-97F6E9C5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42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8956103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C2630-BE9E-E57F-A118-820922EB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9484E3-E419-EF7C-48CE-B937E2F42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266" y="3136900"/>
            <a:ext cx="4864100" cy="3721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110ED9-A80F-7419-851D-2F7CFA121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360"/>
            <a:ext cx="10515600" cy="1325563"/>
          </a:xfrm>
        </p:spPr>
        <p:txBody>
          <a:bodyPr/>
          <a:lstStyle/>
          <a:p>
            <a:r>
              <a:rPr lang="en-DK" dirty="0"/>
              <a:t>Prototype 3 (update):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50E80-017C-42FD-9A77-6D0A32AD1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82" y="639656"/>
            <a:ext cx="8070161" cy="4351338"/>
          </a:xfrm>
        </p:spPr>
        <p:txBody>
          <a:bodyPr>
            <a:normAutofit fontScale="92500" lnSpcReduction="20000"/>
          </a:bodyPr>
          <a:lstStyle/>
          <a:p>
            <a:r>
              <a:rPr lang="en-DK" dirty="0"/>
              <a:t>Cu delivery in early August (to be confirmed by Electris)</a:t>
            </a:r>
          </a:p>
          <a:p>
            <a:r>
              <a:rPr lang="en-DK" dirty="0"/>
              <a:t>Waiting for prices from Luxium and </a:t>
            </a:r>
            <a:r>
              <a:rPr lang="en-DK" strike="sngStrike" dirty="0"/>
              <a:t>China</a:t>
            </a:r>
            <a:r>
              <a:rPr lang="en-DK" dirty="0"/>
              <a:t> for scintillating fibers. </a:t>
            </a:r>
          </a:p>
          <a:p>
            <a:r>
              <a:rPr lang="en-DK" dirty="0"/>
              <a:t>Photosensors: </a:t>
            </a:r>
            <a:r>
              <a:rPr lang="en-DK" strike="sngStrike" dirty="0"/>
              <a:t>waiting for prices from Hamamatsu</a:t>
            </a:r>
            <a:r>
              <a:rPr lang="en-DK" dirty="0"/>
              <a:t>. </a:t>
            </a:r>
          </a:p>
          <a:p>
            <a:r>
              <a:rPr lang="en-DK" dirty="0"/>
              <a:t>Question: should we continue with 6x6 mm SiPM?</a:t>
            </a:r>
          </a:p>
          <a:p>
            <a:pPr lvl="1"/>
            <a:r>
              <a:rPr lang="en-US" dirty="0"/>
              <a:t>U</a:t>
            </a:r>
            <a:r>
              <a:rPr lang="en-DK" dirty="0"/>
              <a:t>nclear </a:t>
            </a:r>
            <a:r>
              <a:rPr lang="en-US" dirty="0"/>
              <a:t>whether </a:t>
            </a:r>
            <a:r>
              <a:rPr lang="en-DK" dirty="0"/>
              <a:t>these can be used in FoCal due to </a:t>
            </a:r>
            <a:r>
              <a:rPr lang="en-US" dirty="0"/>
              <a:t>the </a:t>
            </a:r>
            <a:r>
              <a:rPr lang="en-DK" dirty="0"/>
              <a:t>radiation environment</a:t>
            </a:r>
          </a:p>
          <a:p>
            <a:pPr lvl="1"/>
            <a:r>
              <a:rPr lang="en-US" dirty="0"/>
              <a:t>S</a:t>
            </a:r>
            <a:r>
              <a:rPr lang="en-DK" dirty="0"/>
              <a:t>maller SiPMs?</a:t>
            </a:r>
          </a:p>
          <a:p>
            <a:pPr lvl="1"/>
            <a:r>
              <a:rPr lang="en-DK" dirty="0"/>
              <a:t>PMTs? </a:t>
            </a:r>
          </a:p>
          <a:p>
            <a:r>
              <a:rPr lang="en-DK" dirty="0"/>
              <a:t>Assembly at CERN after delivery of Cu, scintillating fiber	</a:t>
            </a:r>
          </a:p>
          <a:p>
            <a:pPr lvl="1"/>
            <a:r>
              <a:rPr lang="en-DK" dirty="0"/>
              <a:t>Hope for ≈end of August, but may be too optimistic.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4A1B8C8-33CA-E259-8D68-8AD6E841B13F}"/>
              </a:ext>
            </a:extLst>
          </p:cNvPr>
          <p:cNvCxnSpPr>
            <a:cxnSpLocks/>
          </p:cNvCxnSpPr>
          <p:nvPr/>
        </p:nvCxnSpPr>
        <p:spPr>
          <a:xfrm flipH="1">
            <a:off x="10849232" y="4436076"/>
            <a:ext cx="1099752" cy="0"/>
          </a:xfrm>
          <a:prstGeom prst="straightConnector1">
            <a:avLst/>
          </a:prstGeom>
          <a:ln w="984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40BDA04-CADF-BCC2-5FCA-724A154689A8}"/>
              </a:ext>
            </a:extLst>
          </p:cNvPr>
          <p:cNvSpPr txBox="1"/>
          <p:nvPr/>
        </p:nvSpPr>
        <p:spPr>
          <a:xfrm>
            <a:off x="11192046" y="410381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047048-2372-952B-0648-01B64E01586E}"/>
              </a:ext>
            </a:extLst>
          </p:cNvPr>
          <p:cNvSpPr txBox="1"/>
          <p:nvPr/>
        </p:nvSpPr>
        <p:spPr>
          <a:xfrm>
            <a:off x="6758151" y="1085228"/>
            <a:ext cx="114101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≈$2.50/m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EACC44-BD3D-B0D8-949F-1AFF583A3D5D}"/>
              </a:ext>
            </a:extLst>
          </p:cNvPr>
          <p:cNvSpPr txBox="1"/>
          <p:nvPr/>
        </p:nvSpPr>
        <p:spPr>
          <a:xfrm>
            <a:off x="8176316" y="1044165"/>
            <a:ext cx="339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Hamamatsu S14160 (10 micron)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AF135EE-FC7B-C8B5-D294-836CE37224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452924"/>
              </p:ext>
            </p:extLst>
          </p:nvPr>
        </p:nvGraphicFramePr>
        <p:xfrm>
          <a:off x="8364325" y="1448182"/>
          <a:ext cx="328761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903">
                  <a:extLst>
                    <a:ext uri="{9D8B030D-6E8A-4147-A177-3AD203B41FA5}">
                      <a16:colId xmlns:a16="http://schemas.microsoft.com/office/drawing/2014/main" val="820935151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3136330249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97038121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4017251232"/>
                    </a:ext>
                  </a:extLst>
                </a:gridCol>
              </a:tblGrid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N </a:t>
                      </a:r>
                      <a:r>
                        <a:rPr lang="en-DK" baseline="-25000" dirty="0"/>
                        <a:t>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6x6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3x3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244840"/>
                  </a:ext>
                </a:extLst>
              </a:tr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19,51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8,34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5,98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697667"/>
                  </a:ext>
                </a:extLst>
              </a:tr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13,58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5,81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 4,17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73741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DD4BC68-9BFA-3196-06F7-608E5A65C81A}"/>
              </a:ext>
            </a:extLst>
          </p:cNvPr>
          <p:cNvSpPr txBox="1"/>
          <p:nvPr/>
        </p:nvSpPr>
        <p:spPr>
          <a:xfrm>
            <a:off x="789634" y="4990994"/>
            <a:ext cx="294664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Cost of Proto3:</a:t>
            </a:r>
          </a:p>
          <a:p>
            <a:r>
              <a:rPr lang="en-DK" dirty="0"/>
              <a:t>SiPM 8.8kCHF</a:t>
            </a:r>
          </a:p>
          <a:p>
            <a:r>
              <a:rPr lang="en-DK" dirty="0"/>
              <a:t>Fiber: $25k≈21kCHF</a:t>
            </a:r>
          </a:p>
          <a:p>
            <a:r>
              <a:rPr lang="en-DK" dirty="0">
                <a:solidFill>
                  <a:srgbClr val="FF0000"/>
                </a:solidFill>
              </a:rPr>
              <a:t>Copper: ≈23k€ (21.50kCHF)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EE8C762-F824-6EF1-9973-6342B7001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EDD7B85-593C-4FC7-CE0C-76264CE2F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0E54A5-4CC4-6484-40F1-7B899C876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43</a:t>
            </a:fld>
            <a:endParaRPr lang="en-DK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34C02E-C9D9-050A-F880-4137930241B4}"/>
              </a:ext>
            </a:extLst>
          </p:cNvPr>
          <p:cNvSpPr txBox="1"/>
          <p:nvPr/>
        </p:nvSpPr>
        <p:spPr>
          <a:xfrm>
            <a:off x="3147010" y="5189272"/>
            <a:ext cx="1178528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DK" dirty="0"/>
              <a:t>51.3kCHF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E84E9F-F4E4-7F09-BBA0-EA18949EFB94}"/>
              </a:ext>
            </a:extLst>
          </p:cNvPr>
          <p:cNvSpPr txBox="1"/>
          <p:nvPr/>
        </p:nvSpPr>
        <p:spPr>
          <a:xfrm>
            <a:off x="3969386" y="5601331"/>
            <a:ext cx="2335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Assuming P3 is good, </a:t>
            </a:r>
          </a:p>
          <a:p>
            <a:r>
              <a:rPr lang="en-DK" dirty="0"/>
              <a:t>Total cost ≈513kCHF</a:t>
            </a:r>
          </a:p>
        </p:txBody>
      </p:sp>
    </p:spTree>
    <p:extLst>
      <p:ext uri="{BB962C8B-B14F-4D97-AF65-F5344CB8AC3E}">
        <p14:creationId xmlns:p14="http://schemas.microsoft.com/office/powerpoint/2010/main" val="22981919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3D6D7-29D9-4769-B987-357698C62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7445A4-7B35-DC70-FE74-AC3A3F0E6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266" y="3136900"/>
            <a:ext cx="4864100" cy="3721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810D1D-4C62-9F91-2D7B-904EC972F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7360"/>
            <a:ext cx="10515600" cy="1325563"/>
          </a:xfrm>
        </p:spPr>
        <p:txBody>
          <a:bodyPr/>
          <a:lstStyle/>
          <a:p>
            <a:r>
              <a:rPr lang="en-DK" dirty="0"/>
              <a:t>Prototype 3 (update):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984F1-0652-767C-D3B1-E3FDADF2C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082" y="639655"/>
            <a:ext cx="8070161" cy="5174161"/>
          </a:xfrm>
        </p:spPr>
        <p:txBody>
          <a:bodyPr>
            <a:normAutofit lnSpcReduction="10000"/>
          </a:bodyPr>
          <a:lstStyle/>
          <a:p>
            <a:r>
              <a:rPr lang="en-DK" dirty="0"/>
              <a:t>1000 cm2</a:t>
            </a:r>
          </a:p>
          <a:p>
            <a:r>
              <a:rPr lang="en-DK" dirty="0"/>
              <a:t>10000 m scintillating fiber</a:t>
            </a:r>
          </a:p>
          <a:p>
            <a:r>
              <a:rPr lang="en-DK" dirty="0"/>
              <a:t>1.2 cm2 optical towers: 694 (3x3 fibers/tower)</a:t>
            </a:r>
          </a:p>
          <a:p>
            <a:r>
              <a:rPr lang="en-DK" dirty="0"/>
              <a:t>1.6 cm2 optical towers: 391 (4x4 fibers/tower)</a:t>
            </a:r>
          </a:p>
          <a:p>
            <a:r>
              <a:rPr lang="en-DK" dirty="0"/>
              <a:t>Costs:</a:t>
            </a:r>
          </a:p>
          <a:p>
            <a:pPr lvl="1"/>
            <a:r>
              <a:rPr lang="en-DK" dirty="0"/>
              <a:t>Copper: 22kCHF</a:t>
            </a:r>
          </a:p>
          <a:p>
            <a:pPr lvl="1"/>
            <a:r>
              <a:rPr lang="en-DK" dirty="0"/>
              <a:t>Scintillating fiber: 30kCHF (Luxium) 20kCHF (Chinese)</a:t>
            </a:r>
          </a:p>
          <a:p>
            <a:pPr lvl="1"/>
            <a:r>
              <a:rPr lang="en-DK" dirty="0"/>
              <a:t>SiPM: 5.8kCHF (3x3); 7.7kCHF (6x6)</a:t>
            </a:r>
          </a:p>
          <a:p>
            <a:pPr lvl="1"/>
            <a:r>
              <a:rPr lang="en-DK" dirty="0"/>
              <a:t>Cooling?</a:t>
            </a:r>
          </a:p>
          <a:p>
            <a:pPr lvl="1"/>
            <a:r>
              <a:rPr lang="en-DK" dirty="0"/>
              <a:t>SiPM boards?</a:t>
            </a:r>
          </a:p>
          <a:p>
            <a:pPr lvl="1"/>
            <a:r>
              <a:rPr lang="en-DK" dirty="0"/>
              <a:t>Construction?</a:t>
            </a:r>
          </a:p>
          <a:p>
            <a:pPr lvl="1"/>
            <a:r>
              <a:rPr lang="en-DK" dirty="0"/>
              <a:t>n shielding?</a:t>
            </a:r>
          </a:p>
          <a:p>
            <a:pPr lvl="1"/>
            <a:r>
              <a:rPr lang="en-DK" dirty="0"/>
              <a:t>Insulation?</a:t>
            </a:r>
          </a:p>
          <a:p>
            <a:endParaRPr lang="en-DK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FF5C0E7-2220-58C6-4A19-99B9CE7D0E6A}"/>
              </a:ext>
            </a:extLst>
          </p:cNvPr>
          <p:cNvCxnSpPr>
            <a:cxnSpLocks/>
          </p:cNvCxnSpPr>
          <p:nvPr/>
        </p:nvCxnSpPr>
        <p:spPr>
          <a:xfrm flipH="1">
            <a:off x="10849232" y="4436076"/>
            <a:ext cx="1099752" cy="0"/>
          </a:xfrm>
          <a:prstGeom prst="straightConnector1">
            <a:avLst/>
          </a:prstGeom>
          <a:ln w="984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831AD85-3E5D-7658-F77A-F1AC668205BE}"/>
              </a:ext>
            </a:extLst>
          </p:cNvPr>
          <p:cNvSpPr txBox="1"/>
          <p:nvPr/>
        </p:nvSpPr>
        <p:spPr>
          <a:xfrm>
            <a:off x="11192046" y="4103816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388554-80BE-301D-BD4A-2B1B6C24AE79}"/>
              </a:ext>
            </a:extLst>
          </p:cNvPr>
          <p:cNvSpPr txBox="1"/>
          <p:nvPr/>
        </p:nvSpPr>
        <p:spPr>
          <a:xfrm>
            <a:off x="8176316" y="1044165"/>
            <a:ext cx="339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Hamamatsu S14160 (10 micron)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22EB9A6-4A2C-B319-96AE-5763794F5C0A}"/>
              </a:ext>
            </a:extLst>
          </p:cNvPr>
          <p:cNvGraphicFramePr>
            <a:graphicFrameLocks noGrp="1"/>
          </p:cNvGraphicFramePr>
          <p:nvPr/>
        </p:nvGraphicFramePr>
        <p:xfrm>
          <a:off x="8364325" y="1448182"/>
          <a:ext cx="328761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903">
                  <a:extLst>
                    <a:ext uri="{9D8B030D-6E8A-4147-A177-3AD203B41FA5}">
                      <a16:colId xmlns:a16="http://schemas.microsoft.com/office/drawing/2014/main" val="820935151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3136330249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97038121"/>
                    </a:ext>
                  </a:extLst>
                </a:gridCol>
                <a:gridCol w="821903">
                  <a:extLst>
                    <a:ext uri="{9D8B030D-6E8A-4147-A177-3AD203B41FA5}">
                      <a16:colId xmlns:a16="http://schemas.microsoft.com/office/drawing/2014/main" val="4017251232"/>
                    </a:ext>
                  </a:extLst>
                </a:gridCol>
              </a:tblGrid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N </a:t>
                      </a:r>
                      <a:r>
                        <a:rPr lang="en-DK" baseline="-25000" dirty="0"/>
                        <a:t>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6x6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3x3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244840"/>
                  </a:ext>
                </a:extLst>
              </a:tr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19,51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8,34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5,98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697667"/>
                  </a:ext>
                </a:extLst>
              </a:tr>
              <a:tr h="361157">
                <a:tc>
                  <a:txBody>
                    <a:bodyPr/>
                    <a:lstStyle/>
                    <a:p>
                      <a:r>
                        <a:rPr lang="en-DK" dirty="0"/>
                        <a:t>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13,58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5,81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K" dirty="0"/>
                        <a:t> 4,17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737412"/>
                  </a:ext>
                </a:extLst>
              </a:tr>
            </a:tbl>
          </a:graphicData>
        </a:graphic>
      </p:graphicFrame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D41FEAC-2E39-30CC-6107-A0E1CFF38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5C34DFD-901C-19DE-EF3E-44590E21B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18296A2-D604-9484-FE71-4E25A2EF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44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650198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391A6-2BE2-091F-300E-A279E28B3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ABB69-78F4-E292-52EF-880D33D89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BDE21-1578-B7DC-4241-7D185DFE5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4A9F0-66F7-3764-AC22-F9BDDD937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45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FCA38F-C39A-B693-5084-0431D0FE50DB}"/>
              </a:ext>
            </a:extLst>
          </p:cNvPr>
          <p:cNvSpPr txBox="1"/>
          <p:nvPr/>
        </p:nvSpPr>
        <p:spPr>
          <a:xfrm>
            <a:off x="3603527" y="3075057"/>
            <a:ext cx="4911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3x3 or 6x6 SiPMs?</a:t>
            </a:r>
          </a:p>
        </p:txBody>
      </p:sp>
    </p:spTree>
    <p:extLst>
      <p:ext uri="{BB962C8B-B14F-4D97-AF65-F5344CB8AC3E}">
        <p14:creationId xmlns:p14="http://schemas.microsoft.com/office/powerpoint/2010/main" val="33262913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6A21E-634A-E6AC-EE31-89ED5028F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9008F-D471-1A3C-AA72-661452770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C0441-4E10-777D-8C8D-E31B96176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EA966-FD06-CA67-F1EE-393EF54E3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F3096-040E-A513-970B-F9AC46B8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46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0DE5D9-8122-0B98-129B-D521C05978DD}"/>
              </a:ext>
            </a:extLst>
          </p:cNvPr>
          <p:cNvSpPr txBox="1"/>
          <p:nvPr/>
        </p:nvSpPr>
        <p:spPr>
          <a:xfrm>
            <a:off x="3603527" y="3075057"/>
            <a:ext cx="4789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Luxium vs. China?</a:t>
            </a:r>
          </a:p>
        </p:txBody>
      </p:sp>
    </p:spTree>
    <p:extLst>
      <p:ext uri="{BB962C8B-B14F-4D97-AF65-F5344CB8AC3E}">
        <p14:creationId xmlns:p14="http://schemas.microsoft.com/office/powerpoint/2010/main" val="7636859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17895-8AED-8944-875C-FE4529382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A7058-1B32-6A8B-0B20-D247B1F8B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6613E-BC0C-D568-15E3-2EF3A8F6F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FoCal-H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Challenges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Costing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 3</a:t>
            </a:r>
          </a:p>
          <a:p>
            <a:r>
              <a:rPr lang="en-DK" dirty="0">
                <a:solidFill>
                  <a:srgbClr val="C00000"/>
                </a:solidFill>
              </a:rPr>
              <a:t>Final (?) Design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32804-F8CD-2E5E-783B-87EF8969B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1BC26-9023-F4DE-8C0F-2893C4DA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AF270-0A4E-B2D0-33A2-7E3303AA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47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169EE1-868A-EDD0-F5DA-6D7F61CA9091}"/>
              </a:ext>
            </a:extLst>
          </p:cNvPr>
          <p:cNvSpPr txBox="1"/>
          <p:nvPr/>
        </p:nvSpPr>
        <p:spPr>
          <a:xfrm>
            <a:off x="5170517" y="1411050"/>
            <a:ext cx="226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Machined Cu sheets </a:t>
            </a:r>
          </a:p>
        </p:txBody>
      </p:sp>
      <p:pic>
        <p:nvPicPr>
          <p:cNvPr id="9" name="Picture 8" descr="A door opening on a pink wall&#10;&#10;AI-generated content may be incorrect.">
            <a:extLst>
              <a:ext uri="{FF2B5EF4-FFF2-40B4-BE49-F238E27FC236}">
                <a16:creationId xmlns:a16="http://schemas.microsoft.com/office/drawing/2014/main" id="{B0A61919-8D32-7480-A251-4FAA32241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997958"/>
            <a:ext cx="3455460" cy="30561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BEFE2E-6D58-A2E0-3E0C-DB3C4EEE4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356" y="875838"/>
            <a:ext cx="3367414" cy="25531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E9B280-2281-8EB9-4D10-20412A662B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707" t="7929" r="4032" b="51982"/>
          <a:stretch>
            <a:fillRect/>
          </a:stretch>
        </p:blipFill>
        <p:spPr>
          <a:xfrm>
            <a:off x="8067321" y="3879951"/>
            <a:ext cx="2896098" cy="18460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14BBCB-7CC0-A62B-A274-9D88FAC5F06F}"/>
              </a:ext>
            </a:extLst>
          </p:cNvPr>
          <p:cNvSpPr txBox="1"/>
          <p:nvPr/>
        </p:nvSpPr>
        <p:spPr>
          <a:xfrm>
            <a:off x="9127375" y="5905398"/>
            <a:ext cx="131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Prototype 3</a:t>
            </a:r>
          </a:p>
        </p:txBody>
      </p:sp>
    </p:spTree>
    <p:extLst>
      <p:ext uri="{BB962C8B-B14F-4D97-AF65-F5344CB8AC3E}">
        <p14:creationId xmlns:p14="http://schemas.microsoft.com/office/powerpoint/2010/main" val="42216027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65E6-9FA4-0BED-64D1-F9F4267D7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49" y="365125"/>
            <a:ext cx="11429999" cy="1325563"/>
          </a:xfrm>
        </p:spPr>
        <p:txBody>
          <a:bodyPr/>
          <a:lstStyle/>
          <a:p>
            <a:r>
              <a:rPr lang="en-DK" dirty="0"/>
              <a:t>Simulation: 4mm pitch, 16 fibers/SiPM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F294D-B456-7742-23A1-CD500DE38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8BAD0-5844-6813-17F3-553586A5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7B69F-2B85-696D-6C6E-4B13560BC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48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60D98F-5609-824B-15EF-80F5D9C5B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8" y="1349761"/>
            <a:ext cx="4074208" cy="3634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E7E709-5083-5F36-4CDE-62781D58F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291" y="1349761"/>
            <a:ext cx="4074208" cy="35891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AB4C90-FDA0-141F-4A9F-5D4C163C7A85}"/>
              </a:ext>
            </a:extLst>
          </p:cNvPr>
          <p:cNvSpPr txBox="1"/>
          <p:nvPr/>
        </p:nvSpPr>
        <p:spPr>
          <a:xfrm>
            <a:off x="446049" y="4980722"/>
            <a:ext cx="3459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Mean number of hits/ SiPM/event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792481-4313-42AF-D154-C71C4E25B2DC}"/>
              </a:ext>
            </a:extLst>
          </p:cNvPr>
          <p:cNvSpPr txBox="1"/>
          <p:nvPr/>
        </p:nvSpPr>
        <p:spPr>
          <a:xfrm>
            <a:off x="4994497" y="4980722"/>
            <a:ext cx="27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Mean Energy/ SiPM/event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9830D6-EC9C-6973-A56C-E0AAC30F4B4A}"/>
              </a:ext>
            </a:extLst>
          </p:cNvPr>
          <p:cNvSpPr txBox="1"/>
          <p:nvPr/>
        </p:nvSpPr>
        <p:spPr>
          <a:xfrm>
            <a:off x="2487991" y="5668536"/>
            <a:ext cx="420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Based on 100k minimum bias p+p Pythia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B73585-636B-755E-325F-E244C8F10089}"/>
              </a:ext>
            </a:extLst>
          </p:cNvPr>
          <p:cNvSpPr txBox="1"/>
          <p:nvPr/>
        </p:nvSpPr>
        <p:spPr>
          <a:xfrm>
            <a:off x="9835376" y="2040673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Design: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35D23B-D948-EC06-A5D9-89172F461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6413" y="1246033"/>
            <a:ext cx="3454400" cy="355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DF0D57-975E-DA83-6421-3DE4B3672575}"/>
              </a:ext>
            </a:extLst>
          </p:cNvPr>
          <p:cNvSpPr txBox="1"/>
          <p:nvPr/>
        </p:nvSpPr>
        <p:spPr>
          <a:xfrm>
            <a:off x="8876371" y="5040351"/>
            <a:ext cx="1846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GEANT detector </a:t>
            </a:r>
          </a:p>
        </p:txBody>
      </p:sp>
    </p:spTree>
    <p:extLst>
      <p:ext uri="{BB962C8B-B14F-4D97-AF65-F5344CB8AC3E}">
        <p14:creationId xmlns:p14="http://schemas.microsoft.com/office/powerpoint/2010/main" val="3254667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87D8A-4D4E-B2FF-DAF9-3C4A4C609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55284-DE53-B16E-77A1-3F73C15CB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49" y="-25164"/>
            <a:ext cx="11429999" cy="1325563"/>
          </a:xfrm>
        </p:spPr>
        <p:txBody>
          <a:bodyPr/>
          <a:lstStyle/>
          <a:p>
            <a:r>
              <a:rPr lang="en-DK" dirty="0"/>
              <a:t>Simulation: 4mm pitch, 16 fibers/SiPM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8C6B1-D66C-905C-17C8-6B2E8585C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06FBD-D73E-F3CF-6C2C-84A1559D4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37F14-353D-D089-1173-C1FFE41D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49</a:t>
            </a:fld>
            <a:endParaRPr lang="en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4582E2-6285-7A4C-9BDB-2D280037E8CD}"/>
              </a:ext>
            </a:extLst>
          </p:cNvPr>
          <p:cNvSpPr txBox="1"/>
          <p:nvPr/>
        </p:nvSpPr>
        <p:spPr>
          <a:xfrm>
            <a:off x="446049" y="4980722"/>
            <a:ext cx="3459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Mean number of hits/ SiPM/event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DA9D59-22CD-6E00-D4B5-0C54797BE1DA}"/>
              </a:ext>
            </a:extLst>
          </p:cNvPr>
          <p:cNvSpPr txBox="1"/>
          <p:nvPr/>
        </p:nvSpPr>
        <p:spPr>
          <a:xfrm>
            <a:off x="4438102" y="4976849"/>
            <a:ext cx="27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Mean Energy/ SiPM/event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413F28-EAF9-C08D-04D4-8E8E9EA26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995267"/>
            <a:ext cx="2603500" cy="2489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D6D16B3-BA19-6CDD-265A-5B2F09016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22" y="1733551"/>
            <a:ext cx="3173102" cy="28686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DAF2DD-9214-6F3C-9F2A-AF0CA5E2C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372" y="1690688"/>
            <a:ext cx="3190928" cy="28686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27BD41-4109-F2FC-2F25-2117C461073B}"/>
              </a:ext>
            </a:extLst>
          </p:cNvPr>
          <p:cNvSpPr txBox="1"/>
          <p:nvPr/>
        </p:nvSpPr>
        <p:spPr>
          <a:xfrm>
            <a:off x="2487991" y="5668536"/>
            <a:ext cx="426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Based on 1k minimum bias Pb+Pb events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4599C1D-8552-C6CB-1C8B-8A4AC5AF2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263" y="3472025"/>
            <a:ext cx="3250735" cy="22035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3FA3E46-673E-8056-2BC4-F829504307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5866" y="4374219"/>
            <a:ext cx="2846134" cy="178125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0CBA723-47AD-0A97-085B-43234C5E9AA2}"/>
              </a:ext>
            </a:extLst>
          </p:cNvPr>
          <p:cNvSpPr txBox="1"/>
          <p:nvPr/>
        </p:nvSpPr>
        <p:spPr>
          <a:xfrm>
            <a:off x="8364137" y="5751956"/>
            <a:ext cx="61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MeV</a:t>
            </a:r>
          </a:p>
        </p:txBody>
      </p:sp>
    </p:spTree>
    <p:extLst>
      <p:ext uri="{BB962C8B-B14F-4D97-AF65-F5344CB8AC3E}">
        <p14:creationId xmlns:p14="http://schemas.microsoft.com/office/powerpoint/2010/main" val="3905006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oCal-E conceptual design"/>
          <p:cNvSpPr>
            <a:spLocks noGrp="1"/>
          </p:cNvSpPr>
          <p:nvPr>
            <p:ph type="title"/>
          </p:nvPr>
        </p:nvSpPr>
        <p:spPr>
          <a:xfrm>
            <a:off x="0" y="140519"/>
            <a:ext cx="10197208" cy="77154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FoCal-H</a:t>
            </a:r>
            <a:endParaRPr dirty="0"/>
          </a:p>
        </p:txBody>
      </p:sp>
      <p:sp>
        <p:nvSpPr>
          <p:cNvPr id="104" name="Slide Number"/>
          <p:cNvSpPr>
            <a:spLocks noGrp="1"/>
          </p:cNvSpPr>
          <p:nvPr>
            <p:ph type="sldNum" sz="quarter" idx="2"/>
          </p:nvPr>
        </p:nvSpPr>
        <p:spPr>
          <a:xfrm>
            <a:off x="11545854" y="25655"/>
            <a:ext cx="324930" cy="59829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D5FE6D-1DE5-B8B0-A142-0EED8F16493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" contrast="10000"/>
            <a:alphaModFix/>
          </a:blip>
          <a:srcRect/>
          <a:stretch>
            <a:fillRect/>
          </a:stretch>
        </p:blipFill>
        <p:spPr>
          <a:xfrm>
            <a:off x="9635166" y="163930"/>
            <a:ext cx="2373598" cy="2929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8D907E-D106-E252-2869-5A4CAC6D967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18199" y="1683442"/>
            <a:ext cx="4646075" cy="20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09D5C0-E5C4-DEB5-F35F-4A41F96188F6}"/>
              </a:ext>
            </a:extLst>
          </p:cNvPr>
          <p:cNvSpPr txBox="1"/>
          <p:nvPr/>
        </p:nvSpPr>
        <p:spPr>
          <a:xfrm>
            <a:off x="0" y="780397"/>
            <a:ext cx="5852160" cy="2020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Prototype 2 built summer 2022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9 full length modules at 6.5 cm x 6.5 cm x </a:t>
            </a:r>
            <a:r>
              <a:rPr lang="en-US" sz="2000" b="1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110 cm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Copper tubes filled with BCF12 scintillating fibers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 err="1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Fibres</a:t>
            </a: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 grouped to bundles of </a:t>
            </a:r>
            <a:r>
              <a:rPr lang="en-US" sz="2000" b="0" i="0" u="none" strike="noStrike" kern="1200" cap="none" dirty="0" err="1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SiPMs</a:t>
            </a:r>
            <a:endParaRPr lang="en-US" sz="2000" b="0" i="0" u="none" strike="noStrike" kern="1200" cap="none" dirty="0">
              <a:ln>
                <a:noFill/>
              </a:ln>
              <a:latin typeface="arial" pitchFamily="32"/>
              <a:ea typeface="Noto Sans CJK SC" pitchFamily="2"/>
              <a:cs typeface="Lohit Devanagari" pitchFamily="2"/>
            </a:endParaRPr>
          </a:p>
          <a:p>
            <a:pPr marL="171450" marR="0" lvl="1" indent="-1714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49 readout bundles in central modules</a:t>
            </a:r>
          </a:p>
          <a:p>
            <a:pPr marL="171450" marR="0" lvl="1" indent="-1714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25 readout bundles for each outer module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Readout with CAEN DT5202 boards</a:t>
            </a:r>
          </a:p>
          <a:p>
            <a:pPr marL="285750" marR="0" lvl="0" indent="-285750" rtl="0" hangingPunct="0">
              <a:lnSpc>
                <a:spcPct val="100000"/>
              </a:lnSpc>
              <a:spcBef>
                <a:spcPts val="145"/>
              </a:spcBef>
              <a:spcAft>
                <a:spcPts val="289"/>
              </a:spcAft>
              <a:buSzPct val="45000"/>
              <a:buFont typeface="Courier New" panose="02070309020205020404" pitchFamily="49" charset="0"/>
              <a:buChar char="o"/>
              <a:tabLst/>
            </a:pPr>
            <a:r>
              <a:rPr lang="en-US" sz="2000" b="0" i="0" u="none" strike="noStrike" kern="1200" cap="none" dirty="0">
                <a:ln>
                  <a:noFill/>
                </a:ln>
                <a:latin typeface="arial" pitchFamily="32"/>
                <a:ea typeface="Noto Sans CJK SC" pitchFamily="2"/>
                <a:cs typeface="Lohit Devanagari" pitchFamily="2"/>
              </a:rPr>
              <a:t>Overall weight &gt; 300 kg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32FEE9-6102-7B2F-5B6F-4698538864A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04240" y="3572453"/>
            <a:ext cx="3293302" cy="2639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FFE443-33A9-878F-1F64-4E6AB7BC4C3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26011" y="3587571"/>
            <a:ext cx="3434616" cy="2738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099DB8-ADCF-A97C-99E0-6D26B651FAC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038779" y="3640320"/>
            <a:ext cx="3351438" cy="2686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1994541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DD6C7-6C9D-A093-6D2E-42FC9F6F2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10: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D332E-A434-890A-DD3D-DFC6980C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412F3-FEB1-E652-FC12-1F1E60F52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89485-E72F-CDD5-409C-7762DCFA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50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E2A603-7268-26EF-D1ED-86E9C7A23121}"/>
              </a:ext>
            </a:extLst>
          </p:cNvPr>
          <p:cNvSpPr txBox="1"/>
          <p:nvPr/>
        </p:nvSpPr>
        <p:spPr>
          <a:xfrm>
            <a:off x="408709" y="2961690"/>
            <a:ext cx="11599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What is a hit* in simulations? (see also Q2,Q3)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B5576-45B2-6368-4CD4-B27A93045548}"/>
              </a:ext>
            </a:extLst>
          </p:cNvPr>
          <p:cNvSpPr txBox="1"/>
          <p:nvPr/>
        </p:nvSpPr>
        <p:spPr>
          <a:xfrm>
            <a:off x="2044314" y="5098472"/>
            <a:ext cx="810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latin typeface="American Typewriter" panose="02090604020004020304" pitchFamily="18" charset="77"/>
              </a:rPr>
              <a:t>*I assume that 5keV is much too low a “threshold” energy. Am I wrong?</a:t>
            </a:r>
          </a:p>
        </p:txBody>
      </p:sp>
    </p:spTree>
    <p:extLst>
      <p:ext uri="{BB962C8B-B14F-4D97-AF65-F5344CB8AC3E}">
        <p14:creationId xmlns:p14="http://schemas.microsoft.com/office/powerpoint/2010/main" val="196816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81AAF-7E02-7F8D-12EA-5D1A8157C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5F568-3605-940C-A6E7-0AA70E75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 11: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5494C-48FA-A3D6-56DF-B2FB47C0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B1FF1-405C-9E1D-3E6D-F626E46CE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10D4C-8B21-7BCB-1EFC-06134956D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51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19C5F-466A-EE49-BAB9-72BFD46BBEAB}"/>
              </a:ext>
            </a:extLst>
          </p:cNvPr>
          <p:cNvSpPr txBox="1"/>
          <p:nvPr/>
        </p:nvSpPr>
        <p:spPr>
          <a:xfrm>
            <a:off x="2302846" y="3075057"/>
            <a:ext cx="7586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Should we “descope” FoCal-H?</a:t>
            </a:r>
          </a:p>
        </p:txBody>
      </p:sp>
    </p:spTree>
    <p:extLst>
      <p:ext uri="{BB962C8B-B14F-4D97-AF65-F5344CB8AC3E}">
        <p14:creationId xmlns:p14="http://schemas.microsoft.com/office/powerpoint/2010/main" val="40712585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407F6-66AF-0732-03F6-2448D6AB5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51F8-74C1-FEFD-2486-FDD5C6EBD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Questions 12…N: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EACBA-E500-C608-5610-F1A03F82F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FB45F-A169-C307-AA60-3C316CD35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E219F-65CF-3F7F-B5F5-561704C13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52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70E8EB-044C-0510-3416-E72D9C4461F0}"/>
              </a:ext>
            </a:extLst>
          </p:cNvPr>
          <p:cNvSpPr txBox="1"/>
          <p:nvPr/>
        </p:nvSpPr>
        <p:spPr>
          <a:xfrm>
            <a:off x="3142402" y="1690688"/>
            <a:ext cx="5907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What have I not asked?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6D9313-AD80-D05E-B0B5-AE630EB0BAD9}"/>
              </a:ext>
            </a:extLst>
          </p:cNvPr>
          <p:cNvSpPr txBox="1"/>
          <p:nvPr/>
        </p:nvSpPr>
        <p:spPr>
          <a:xfrm>
            <a:off x="1100085" y="3115578"/>
            <a:ext cx="991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Mechanics: ask not only whether it “works” in simulation but </a:t>
            </a:r>
            <a:r>
              <a:rPr lang="en-US" dirty="0"/>
              <a:t>also whether it can be done in reality?</a:t>
            </a:r>
          </a:p>
        </p:txBody>
      </p:sp>
    </p:spTree>
    <p:extLst>
      <p:ext uri="{BB962C8B-B14F-4D97-AF65-F5344CB8AC3E}">
        <p14:creationId xmlns:p14="http://schemas.microsoft.com/office/powerpoint/2010/main" val="31709623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247F7-AB93-0276-AFEC-A302D02FA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BDD49-1775-E297-28EF-0E2E4B6F4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Goal summer 2025*: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2F569-274C-EEAD-7BFF-43AF9EA9A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DE916-FF9A-5D0E-E3E2-98E286D4F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4D752-95B5-DC54-B3E5-C0546B723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53</a:t>
            </a:fld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03749-E4AE-A8ED-4029-CF59AE260597}"/>
              </a:ext>
            </a:extLst>
          </p:cNvPr>
          <p:cNvSpPr txBox="1"/>
          <p:nvPr/>
        </p:nvSpPr>
        <p:spPr>
          <a:xfrm>
            <a:off x="2089457" y="2459504"/>
            <a:ext cx="87170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 We are able to </a:t>
            </a:r>
            <a:r>
              <a:rPr lang="en-US" sz="4000" dirty="0">
                <a:latin typeface="American Typewriter" panose="02090604020004020304" pitchFamily="18" charset="77"/>
              </a:rPr>
              <a:t>answer these questions and we know what other question are still open!</a:t>
            </a:r>
            <a:endParaRPr lang="en-DK" sz="4000" dirty="0">
              <a:latin typeface="American Typewriter" panose="02090604020004020304" pitchFamily="18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854DA6-0AAC-44D0-49B3-C44B8EF2E596}"/>
              </a:ext>
            </a:extLst>
          </p:cNvPr>
          <p:cNvSpPr txBox="1"/>
          <p:nvPr/>
        </p:nvSpPr>
        <p:spPr>
          <a:xfrm>
            <a:off x="4135724" y="5500255"/>
            <a:ext cx="3847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latin typeface="American Typewriter" panose="02090604020004020304" pitchFamily="18" charset="77"/>
              </a:rPr>
              <a:t>*deadline: Tuesday 9. September</a:t>
            </a:r>
          </a:p>
        </p:txBody>
      </p:sp>
    </p:spTree>
    <p:extLst>
      <p:ext uri="{BB962C8B-B14F-4D97-AF65-F5344CB8AC3E}">
        <p14:creationId xmlns:p14="http://schemas.microsoft.com/office/powerpoint/2010/main" val="12703660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D197D-3CDD-CDE5-8B2F-7DB41E9C4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627AB-AAB5-7411-63A6-2CF2AFBD2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Decisions for 2025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C7BC778-BB00-05AE-E9ED-3A9D5A7FC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Granularity: how many fibers per “optical tower”?</a:t>
            </a:r>
          </a:p>
          <a:p>
            <a:pPr lvl="1"/>
            <a:r>
              <a:rPr lang="da-DK" dirty="0"/>
              <a:t>16 fibers/</a:t>
            </a:r>
            <a:r>
              <a:rPr lang="da-DK" dirty="0" err="1"/>
              <a:t>ot</a:t>
            </a:r>
            <a:r>
              <a:rPr lang="da-DK" dirty="0"/>
              <a:t>, </a:t>
            </a:r>
            <a:r>
              <a:rPr lang="da-DK" dirty="0" err="1"/>
              <a:t>cell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2.6 cm</a:t>
            </a:r>
            <a:r>
              <a:rPr lang="da-DK" baseline="30000" dirty="0"/>
              <a:t>2  </a:t>
            </a:r>
            <a:r>
              <a:rPr lang="da-DK" dirty="0"/>
              <a:t> ≈ 3820 </a:t>
            </a:r>
            <a:r>
              <a:rPr lang="da-DK" dirty="0" err="1"/>
              <a:t>channels</a:t>
            </a:r>
            <a:endParaRPr lang="da-DK" dirty="0"/>
          </a:p>
          <a:p>
            <a:pPr lvl="1"/>
            <a:r>
              <a:rPr lang="da-DK" dirty="0"/>
              <a:t>9 fibers/</a:t>
            </a:r>
            <a:r>
              <a:rPr lang="da-DK" dirty="0" err="1"/>
              <a:t>ot</a:t>
            </a:r>
            <a:r>
              <a:rPr lang="da-DK" dirty="0"/>
              <a:t>, </a:t>
            </a:r>
            <a:r>
              <a:rPr lang="da-DK" dirty="0" err="1"/>
              <a:t>cell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1.44 cm</a:t>
            </a:r>
            <a:r>
              <a:rPr lang="da-DK" baseline="30000" dirty="0"/>
              <a:t>2 </a:t>
            </a:r>
            <a:r>
              <a:rPr lang="da-DK" dirty="0"/>
              <a:t> ≈ 6900 </a:t>
            </a:r>
            <a:r>
              <a:rPr lang="da-DK" dirty="0" err="1"/>
              <a:t>channels</a:t>
            </a:r>
            <a:endParaRPr lang="da-DK" dirty="0"/>
          </a:p>
          <a:p>
            <a:r>
              <a:rPr lang="da-DK" dirty="0" err="1"/>
              <a:t>Photosensors</a:t>
            </a:r>
            <a:endParaRPr lang="da-DK" dirty="0"/>
          </a:p>
          <a:p>
            <a:pPr lvl="1"/>
            <a:r>
              <a:rPr lang="da-DK" dirty="0"/>
              <a:t>6x6 </a:t>
            </a:r>
            <a:r>
              <a:rPr lang="da-DK" dirty="0" err="1"/>
              <a:t>SiPMs</a:t>
            </a:r>
            <a:r>
              <a:rPr lang="da-DK" dirty="0"/>
              <a:t> have </a:t>
            </a:r>
            <a:r>
              <a:rPr lang="da-DK" dirty="0" err="1"/>
              <a:t>severe</a:t>
            </a:r>
            <a:r>
              <a:rPr lang="da-DK" dirty="0"/>
              <a:t> DCR </a:t>
            </a:r>
            <a:r>
              <a:rPr lang="da-DK" dirty="0" err="1"/>
              <a:t>limitations</a:t>
            </a:r>
            <a:endParaRPr lang="da-DK" dirty="0"/>
          </a:p>
          <a:p>
            <a:pPr lvl="1"/>
            <a:r>
              <a:rPr lang="da-DK" dirty="0"/>
              <a:t>3x3 </a:t>
            </a:r>
            <a:r>
              <a:rPr lang="da-DK" dirty="0" err="1"/>
              <a:t>may</a:t>
            </a:r>
            <a:r>
              <a:rPr lang="da-DK" dirty="0"/>
              <a:t> perform </a:t>
            </a:r>
            <a:r>
              <a:rPr lang="da-DK" dirty="0" err="1"/>
              <a:t>better</a:t>
            </a:r>
            <a:r>
              <a:rPr lang="da-DK" dirty="0"/>
              <a:t> </a:t>
            </a:r>
          </a:p>
          <a:p>
            <a:pPr lvl="1"/>
            <a:r>
              <a:rPr lang="da-DK" dirty="0" err="1"/>
              <a:t>SiPMs</a:t>
            </a:r>
            <a:r>
              <a:rPr lang="da-DK" dirty="0"/>
              <a:t> must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cooled</a:t>
            </a:r>
            <a:r>
              <a:rPr lang="da-DK" dirty="0"/>
              <a:t> to </a:t>
            </a:r>
            <a:r>
              <a:rPr lang="da-DK" dirty="0" err="1"/>
              <a:t>survive</a:t>
            </a:r>
            <a:r>
              <a:rPr lang="da-DK" dirty="0"/>
              <a:t> 1 beam-</a:t>
            </a:r>
            <a:r>
              <a:rPr lang="da-DK" dirty="0" err="1"/>
              <a:t>year</a:t>
            </a:r>
            <a:endParaRPr lang="da-DK" dirty="0"/>
          </a:p>
          <a:p>
            <a:pPr lvl="1"/>
            <a:r>
              <a:rPr lang="da-DK" dirty="0"/>
              <a:t>If </a:t>
            </a:r>
            <a:r>
              <a:rPr lang="da-DK" dirty="0" err="1"/>
              <a:t>cooling</a:t>
            </a:r>
            <a:r>
              <a:rPr lang="da-DK" dirty="0"/>
              <a:t> and/or smaller SiPM insufficient, </a:t>
            </a:r>
            <a:r>
              <a:rPr lang="da-DK" dirty="0" err="1"/>
              <a:t>PMTs</a:t>
            </a:r>
            <a:r>
              <a:rPr lang="da-DK" dirty="0"/>
              <a:t>?</a:t>
            </a:r>
          </a:p>
          <a:p>
            <a:pPr lvl="1"/>
            <a:endParaRPr lang="en-DK" baseline="30000" dirty="0"/>
          </a:p>
          <a:p>
            <a:endParaRPr lang="en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41C36-913C-060F-C92A-80F7618EA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405D8-E32B-E9DE-1143-2086F2CB4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B2642-7810-0927-4050-6EDFEAEA6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54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960563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8C755-C81A-4B2A-DCDC-BBC9906ED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0597E-FFBF-13F6-8515-8D7FBA46A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7F72B-1A1E-2EFB-1E88-9EEB08DDD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FoCal-H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Challenges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Costing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 3</a:t>
            </a:r>
          </a:p>
          <a:p>
            <a:r>
              <a:rPr lang="en-D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 (?) Design</a:t>
            </a:r>
          </a:p>
          <a:p>
            <a:r>
              <a:rPr lang="en-DK" dirty="0">
                <a:solidFill>
                  <a:srgbClr val="C00000"/>
                </a:solidFill>
              </a:rPr>
              <a:t>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2493A-9AA1-ECA3-7FB8-B2AC5A071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51C5-E51C-21D2-B2E2-2B05A0C64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AFFC4-FCBB-5F2E-53F9-13771C0D6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55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130169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13CA1-C7E3-090D-61CF-2A35FBCD4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CED38-CFC9-128C-C2E9-4DCBF2512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A0CA3-CADA-14CB-6A2B-0AC6DBEE3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56</a:t>
            </a:fld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EF0A40-4648-5ECA-A80D-BE064BB48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979" y="0"/>
            <a:ext cx="11000906" cy="641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45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83267-56A2-D2B0-93AA-0DE2F0887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To Do: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6F0FC-93D9-8BBE-9362-A8229B7E4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Choose photosensors (deadline end 2025)</a:t>
            </a:r>
          </a:p>
          <a:p>
            <a:pPr lvl="1"/>
            <a:r>
              <a:rPr lang="en-US" dirty="0"/>
              <a:t>R</a:t>
            </a:r>
            <a:r>
              <a:rPr lang="en-DK" dirty="0"/>
              <a:t>adiation env</a:t>
            </a:r>
            <a:r>
              <a:rPr lang="en-US" dirty="0" err="1"/>
              <a:t>ir</a:t>
            </a:r>
            <a:r>
              <a:rPr lang="en-DK" dirty="0"/>
              <a:t>onment </a:t>
            </a:r>
          </a:p>
          <a:p>
            <a:pPr lvl="1"/>
            <a:r>
              <a:rPr lang="en-DK" dirty="0"/>
              <a:t>Smaller SiPMs? PMTs?</a:t>
            </a:r>
          </a:p>
          <a:p>
            <a:r>
              <a:rPr lang="en-DK" dirty="0"/>
              <a:t>Choose final scintillating fiber (deadline end 2025)</a:t>
            </a:r>
          </a:p>
          <a:p>
            <a:r>
              <a:rPr lang="en-DK" dirty="0"/>
              <a:t>Mechanical design</a:t>
            </a:r>
          </a:p>
          <a:p>
            <a:pPr lvl="1"/>
            <a:r>
              <a:rPr lang="en-US" dirty="0"/>
              <a:t>P</a:t>
            </a:r>
            <a:r>
              <a:rPr lang="en-DK" dirty="0"/>
              <a:t>erformance of sheets (know by ≈1.November)</a:t>
            </a:r>
          </a:p>
          <a:p>
            <a:pPr lvl="1"/>
            <a:r>
              <a:rPr lang="en-DK" dirty="0"/>
              <a:t>Pri</a:t>
            </a:r>
            <a:r>
              <a:rPr lang="en-US" dirty="0"/>
              <a:t>c</a:t>
            </a:r>
            <a:r>
              <a:rPr lang="en-DK" dirty="0"/>
              <a:t>e of sheets vs capillary tubes (including assembly) </a:t>
            </a:r>
          </a:p>
          <a:p>
            <a:pPr lvl="1"/>
            <a:r>
              <a:rPr lang="en-DK" dirty="0"/>
              <a:t>Optimal pitch </a:t>
            </a:r>
          </a:p>
          <a:p>
            <a:r>
              <a:rPr lang="en-DK" dirty="0"/>
              <a:t>FoCal-H grant ends 12.2026, procurement before then.</a:t>
            </a:r>
          </a:p>
          <a:p>
            <a:endParaRPr lang="en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5AB89-DBDD-2455-D684-D1665FAF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0B0A0-9930-6162-7045-6030C830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A094-FB7E-A794-6457-A391EDAAB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pPr/>
              <a:t>57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91785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557EAF57-5B39-F80D-D48A-2A44840175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nb-NO"/>
              <a:t>FoCal-H report, Tsukuba Workshop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840F62-A6A0-456B-3B04-C0A300D466A6}"/>
              </a:ext>
            </a:extLst>
          </p:cNvPr>
          <p:cNvSpPr txBox="1"/>
          <p:nvPr/>
        </p:nvSpPr>
        <p:spPr>
          <a:xfrm>
            <a:off x="137037" y="50354"/>
            <a:ext cx="9832502" cy="592470"/>
          </a:xfrm>
          <a:prstGeom prst="rect">
            <a:avLst/>
          </a:prstGeom>
          <a:noFill/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hangingPunct="0"/>
            <a:r>
              <a:rPr lang="en-US" sz="3197" b="1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Lohit Devanagari" pitchFamily="2"/>
              </a:rPr>
              <a:t>ALICE FoCal prototype installed at CERN SPS H2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7DC468-AF21-251F-629D-6F6945EFF5E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325"/>
          <a:stretch>
            <a:fillRect/>
          </a:stretch>
        </p:blipFill>
        <p:spPr>
          <a:xfrm>
            <a:off x="153343" y="646922"/>
            <a:ext cx="10250988" cy="61133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531E72-D3E8-7C4F-86B1-3184DEA43ABC}"/>
              </a:ext>
            </a:extLst>
          </p:cNvPr>
          <p:cNvSpPr txBox="1"/>
          <p:nvPr/>
        </p:nvSpPr>
        <p:spPr>
          <a:xfrm>
            <a:off x="8620382" y="1243969"/>
            <a:ext cx="2896501" cy="1103572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hangingPunct="0"/>
            <a:r>
              <a:rPr lang="en-US" sz="1865" b="1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FoCal-H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9 Cu-scintillating fiber blocks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Block size ~ 6.5 x 6.5 cm</a:t>
            </a:r>
            <a:r>
              <a:rPr lang="en-US" sz="1599" baseline="33000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2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Length ~110 cm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939683-7AAF-2B6D-9B35-A2686C6DE391}"/>
              </a:ext>
            </a:extLst>
          </p:cNvPr>
          <p:cNvSpPr txBox="1"/>
          <p:nvPr/>
        </p:nvSpPr>
        <p:spPr>
          <a:xfrm>
            <a:off x="9108252" y="6448590"/>
            <a:ext cx="1324852" cy="317523"/>
          </a:xfrm>
          <a:prstGeom prst="rect">
            <a:avLst/>
          </a:prstGeom>
          <a:noFill/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algn="r" hangingPunct="0"/>
            <a:r>
              <a:rPr lang="en-US" sz="1332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24</a:t>
            </a:r>
            <a:r>
              <a:rPr lang="en-US" sz="1332" baseline="30000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th</a:t>
            </a:r>
            <a:r>
              <a:rPr lang="en-US" sz="1332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 May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0087A4-CBA9-BD8A-FCB8-F9A4ADE0EF0B}"/>
              </a:ext>
            </a:extLst>
          </p:cNvPr>
          <p:cNvSpPr txBox="1"/>
          <p:nvPr/>
        </p:nvSpPr>
        <p:spPr>
          <a:xfrm>
            <a:off x="7227292" y="3438411"/>
            <a:ext cx="4295280" cy="1103572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hangingPunct="0"/>
            <a:r>
              <a:rPr lang="en-US" sz="1865" b="1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FoCal-E Pads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18 layers of silicon pad sensors of 9 x 8 cm</a:t>
            </a:r>
            <a:r>
              <a:rPr lang="en-US" sz="1599" baseline="33000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2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Pad size 1 cm</a:t>
            </a:r>
            <a:r>
              <a:rPr lang="en-US" sz="1599" baseline="33000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2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Readout with HGCROC v2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3862F7-C773-411A-745D-B5E7816886DE}"/>
              </a:ext>
            </a:extLst>
          </p:cNvPr>
          <p:cNvSpPr txBox="1"/>
          <p:nvPr/>
        </p:nvSpPr>
        <p:spPr>
          <a:xfrm>
            <a:off x="5919713" y="5343340"/>
            <a:ext cx="5889307" cy="867738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hangingPunct="0"/>
            <a:r>
              <a:rPr lang="en-US" sz="1865" b="1" dirty="0">
                <a:solidFill>
                  <a:srgbClr val="729FCF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FoCal-E Pixel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 dirty="0">
                <a:solidFill>
                  <a:srgbClr val="729FCF"/>
                </a:solidFill>
                <a:latin typeface="arial" pitchFamily="32"/>
                <a:ea typeface="Noto Sans CJK SC" pitchFamily="2"/>
                <a:cs typeface="Lohit Devanagari" pitchFamily="2"/>
              </a:rPr>
              <a:t>2 ALPIDE pixel layers</a:t>
            </a:r>
          </a:p>
          <a:p>
            <a:pPr hangingPunct="0">
              <a:buSzPct val="45000"/>
              <a:buFont typeface="StarSymbol"/>
              <a:buChar char="●"/>
            </a:pPr>
            <a:r>
              <a:rPr lang="en-US" sz="1599" dirty="0">
                <a:solidFill>
                  <a:srgbClr val="729FCF"/>
                </a:solidFill>
                <a:latin typeface="arial" pitchFamily="32"/>
                <a:ea typeface="Noto Sans CJK SC" pitchFamily="2"/>
                <a:cs typeface="Lohit Devanagari" pitchFamily="2"/>
              </a:rPr>
              <a:t>Monolithic active pixel sensors with pixel size of ~30 x 30 µm</a:t>
            </a:r>
            <a:r>
              <a:rPr lang="en-US" sz="1599" baseline="33000" dirty="0">
                <a:solidFill>
                  <a:srgbClr val="729FCF"/>
                </a:solidFill>
                <a:latin typeface="arial" pitchFamily="32"/>
                <a:ea typeface="Noto Sans CJK SC" pitchFamily="2"/>
                <a:cs typeface="Lohit Devanagari" pitchFamily="2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7DD6B8-8108-8CA2-AE0B-2C6E561A27FE}"/>
              </a:ext>
            </a:extLst>
          </p:cNvPr>
          <p:cNvSpPr txBox="1"/>
          <p:nvPr/>
        </p:nvSpPr>
        <p:spPr>
          <a:xfrm>
            <a:off x="6373729" y="2241446"/>
            <a:ext cx="1028039" cy="356893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algn="ctr" hangingPunct="0"/>
            <a:r>
              <a:rPr lang="en-US" sz="1599" b="1" dirty="0">
                <a:solidFill>
                  <a:srgbClr val="FF4000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8CCF2-65B8-C315-54AE-64E5A0E0EF99}"/>
              </a:ext>
            </a:extLst>
          </p:cNvPr>
          <p:cNvSpPr txBox="1"/>
          <p:nvPr/>
        </p:nvSpPr>
        <p:spPr>
          <a:xfrm rot="1102800">
            <a:off x="3118163" y="4376351"/>
            <a:ext cx="1563892" cy="356893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algn="ctr" hangingPunct="0"/>
            <a:r>
              <a:rPr lang="en-US" sz="1599" b="1" dirty="0">
                <a:solidFill>
                  <a:srgbClr val="00A933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FoCal-E Pads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6B15CB-C682-C3D4-0CC1-064072265249}"/>
              </a:ext>
            </a:extLst>
          </p:cNvPr>
          <p:cNvSpPr txBox="1"/>
          <p:nvPr/>
        </p:nvSpPr>
        <p:spPr>
          <a:xfrm>
            <a:off x="682613" y="2436145"/>
            <a:ext cx="1541130" cy="356893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algn="ctr" hangingPunct="0"/>
            <a:r>
              <a:rPr lang="en-US" sz="1599" b="1" dirty="0">
                <a:solidFill>
                  <a:srgbClr val="729FCF"/>
                </a:solidFill>
                <a:latin typeface="arial" pitchFamily="32"/>
                <a:ea typeface="Noto Sans CJK SC" pitchFamily="2"/>
                <a:cs typeface="Lohit Devanagari" pitchFamily="2"/>
              </a:rPr>
              <a:t>FoCal-E pixel</a:t>
            </a: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276699BA-C512-1877-0451-E099AE43A0D7}"/>
              </a:ext>
            </a:extLst>
          </p:cNvPr>
          <p:cNvSpPr/>
          <p:nvPr/>
        </p:nvSpPr>
        <p:spPr>
          <a:xfrm>
            <a:off x="2319976" y="2783823"/>
            <a:ext cx="852652" cy="504972"/>
          </a:xfrm>
          <a:prstGeom prst="line">
            <a:avLst/>
          </a:prstGeom>
          <a:noFill/>
          <a:ln w="19080">
            <a:solidFill>
              <a:srgbClr val="729FCF"/>
            </a:solidFill>
            <a:prstDash val="solid"/>
            <a:tailEnd type="arrow"/>
          </a:ln>
        </p:spPr>
        <p:txBody>
          <a:bodyPr vert="horz" wrap="none" lIns="132357" tIns="72413" rIns="132357" bIns="72413" anchor="ctr" anchorCtr="0" compatLnSpc="0"/>
          <a:lstStyle/>
          <a:p>
            <a:pPr hangingPunct="0"/>
            <a:endParaRPr lang="en-US" sz="2398">
              <a:latin typeface="arial" pitchFamily="32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BD22BF1A-BA60-9736-11AD-A74A03252231}"/>
              </a:ext>
            </a:extLst>
          </p:cNvPr>
          <p:cNvSpPr/>
          <p:nvPr/>
        </p:nvSpPr>
        <p:spPr>
          <a:xfrm>
            <a:off x="2319976" y="2783823"/>
            <a:ext cx="1339881" cy="400909"/>
          </a:xfrm>
          <a:prstGeom prst="line">
            <a:avLst/>
          </a:prstGeom>
          <a:noFill/>
          <a:ln w="19080">
            <a:solidFill>
              <a:srgbClr val="729FCF"/>
            </a:solidFill>
            <a:prstDash val="solid"/>
            <a:tailEnd type="arrow"/>
          </a:ln>
        </p:spPr>
        <p:txBody>
          <a:bodyPr vert="horz" wrap="none" lIns="132357" tIns="72413" rIns="132357" bIns="72413" anchor="ctr" anchorCtr="0" compatLnSpc="0"/>
          <a:lstStyle/>
          <a:p>
            <a:pPr hangingPunct="0"/>
            <a:endParaRPr lang="en-US" sz="2398">
              <a:latin typeface="arial" pitchFamily="32"/>
              <a:ea typeface="Noto Sans CJK SC" pitchFamily="2"/>
              <a:cs typeface="Lohit Devanagari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0FE71-909C-C1E8-648B-D7428584701A}"/>
              </a:ext>
            </a:extLst>
          </p:cNvPr>
          <p:cNvSpPr txBox="1"/>
          <p:nvPr/>
        </p:nvSpPr>
        <p:spPr>
          <a:xfrm>
            <a:off x="153343" y="659391"/>
            <a:ext cx="3711083" cy="356893"/>
          </a:xfrm>
          <a:prstGeom prst="rect">
            <a:avLst/>
          </a:prstGeom>
          <a:noFill/>
          <a:ln>
            <a:noFill/>
          </a:ln>
        </p:spPr>
        <p:txBody>
          <a:bodyPr vert="horz" wrap="none" lIns="119889" tIns="59944" rIns="119889" bIns="59944" anchorCtr="0" compatLnSpc="0">
            <a:spAutoFit/>
          </a:bodyPr>
          <a:lstStyle/>
          <a:p>
            <a:pPr hangingPunct="0"/>
            <a:r>
              <a:rPr lang="en-US" sz="1599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CERN SPS H2 (17</a:t>
            </a:r>
            <a:r>
              <a:rPr lang="en-US" sz="1599" baseline="30000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th </a:t>
            </a:r>
            <a:r>
              <a:rPr lang="en-US" sz="1599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to 24</a:t>
            </a:r>
            <a:r>
              <a:rPr lang="en-US" sz="1599" baseline="30000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th</a:t>
            </a:r>
            <a:r>
              <a:rPr lang="en-US" sz="1599">
                <a:solidFill>
                  <a:srgbClr val="FFFFFF"/>
                </a:solidFill>
                <a:latin typeface="arial" pitchFamily="32"/>
                <a:ea typeface="Noto Sans CJK SC" pitchFamily="2"/>
                <a:cs typeface="Lohit Devanagari" pitchFamily="2"/>
              </a:rPr>
              <a:t> May 2023)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A7BCECA-32FC-903D-FA1C-1D26B21B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D3B0D72-9EA3-7712-5ADE-852AED837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6</a:t>
            </a:fld>
            <a:endParaRPr lang="en-DK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06DC60-AFFD-F5CC-3365-3EC0CCF36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5" y="773067"/>
            <a:ext cx="11692130" cy="30543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4F06A8-8717-31F9-2B40-ADAA5E2E7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48" y="3864279"/>
            <a:ext cx="4969099" cy="26541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AEBB38-C928-CB4E-2142-B765554FA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113" y="3827417"/>
            <a:ext cx="5163643" cy="2834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C851AB-1DC8-2888-FFD1-7A4330351840}"/>
              </a:ext>
            </a:extLst>
          </p:cNvPr>
          <p:cNvSpPr txBox="1"/>
          <p:nvPr/>
        </p:nvSpPr>
        <p:spPr>
          <a:xfrm>
            <a:off x="2379342" y="4506073"/>
            <a:ext cx="170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FoCal-E in front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DD6CDC-8D65-EC43-4F30-51328F677E28}"/>
              </a:ext>
            </a:extLst>
          </p:cNvPr>
          <p:cNvSpPr txBox="1"/>
          <p:nvPr/>
        </p:nvSpPr>
        <p:spPr>
          <a:xfrm>
            <a:off x="8059783" y="4506073"/>
            <a:ext cx="145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FoCal-H only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325011-9AE8-6FE7-0BE0-4481E696F7E9}"/>
              </a:ext>
            </a:extLst>
          </p:cNvPr>
          <p:cNvSpPr txBox="1">
            <a:spLocks/>
          </p:cNvSpPr>
          <p:nvPr/>
        </p:nvSpPr>
        <p:spPr>
          <a:xfrm>
            <a:off x="356008" y="118328"/>
            <a:ext cx="10197208" cy="771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FoCal-H Prototype 2, November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421FF-C30B-9D8B-A29D-D6BF397E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806AD45-699C-003A-D5D1-7C8FA9CC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6CC0A93-FCB2-DFAF-977A-E67BD9B4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7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15551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65748-A6BC-2A37-5F68-A7196EBC2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39C42E-0372-AFDE-7E2D-7252DACA893D}"/>
              </a:ext>
            </a:extLst>
          </p:cNvPr>
          <p:cNvSpPr txBox="1">
            <a:spLocks/>
          </p:cNvSpPr>
          <p:nvPr/>
        </p:nvSpPr>
        <p:spPr>
          <a:xfrm>
            <a:off x="356008" y="118328"/>
            <a:ext cx="10197208" cy="771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FoCal-H Prototype 2 Performance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906BB-B6A9-CC10-03DC-F79A2C49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380D15B-BE5E-C68F-2980-FD5DB3810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6A1CA7-A10B-E6A5-4E1A-DF5794C4C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8</a:t>
            </a:fld>
            <a:endParaRPr lang="en-DK"/>
          </a:p>
        </p:txBody>
      </p:sp>
      <p:pic>
        <p:nvPicPr>
          <p:cNvPr id="12" name="Picture 11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D5478214-B4D4-2FBC-88A8-AC54CEE9C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019" y="1179422"/>
            <a:ext cx="7200900" cy="4241800"/>
          </a:xfrm>
          <a:prstGeom prst="rect">
            <a:avLst/>
          </a:prstGeom>
        </p:spPr>
      </p:pic>
      <p:pic>
        <p:nvPicPr>
          <p:cNvPr id="14" name="Picture 13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C2A75836-CC8A-1D25-AED6-8B60DA4BD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81" y="1179422"/>
            <a:ext cx="4171437" cy="4097867"/>
          </a:xfrm>
          <a:prstGeom prst="rect">
            <a:avLst/>
          </a:prstGeom>
        </p:spPr>
      </p:pic>
      <p:pic>
        <p:nvPicPr>
          <p:cNvPr id="16" name="Picture 15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76B46406-D124-9D02-C0AC-50B430F7E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691" y="2582345"/>
            <a:ext cx="2141328" cy="20815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21738C3-2DBA-EC84-E535-5887A3FF9C16}"/>
              </a:ext>
            </a:extLst>
          </p:cNvPr>
          <p:cNvSpPr txBox="1"/>
          <p:nvPr/>
        </p:nvSpPr>
        <p:spPr>
          <a:xfrm>
            <a:off x="4164980" y="5742941"/>
            <a:ext cx="2325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u="none" strike="noStrike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b="1" i="0" u="none" strike="noStrike" dirty="0">
                <a:solidFill>
                  <a:srgbClr val="333333"/>
                </a:solidFill>
                <a:effectLst/>
                <a:latin typeface="-apple-system"/>
              </a:rPr>
              <a:t>19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P07006 2024</a:t>
            </a:r>
            <a:endParaRPr lang="en-DK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E9EA19-349D-BB59-7258-50B7F6901C1D}"/>
              </a:ext>
            </a:extLst>
          </p:cNvPr>
          <p:cNvSpPr txBox="1"/>
          <p:nvPr/>
        </p:nvSpPr>
        <p:spPr>
          <a:xfrm>
            <a:off x="4164981" y="6066803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solidFill>
                  <a:srgbClr val="333333"/>
                </a:solidFill>
                <a:effectLst/>
                <a:latin typeface="-apple-system"/>
              </a:rPr>
              <a:t>DOI</a:t>
            </a:r>
            <a:r>
              <a:rPr lang="en-US" b="0" i="0" u="none" strike="noStrike" dirty="0">
                <a:solidFill>
                  <a:srgbClr val="333333"/>
                </a:solidFill>
                <a:effectLst/>
                <a:latin typeface="-apple-system"/>
              </a:rPr>
              <a:t> 10.1088/1748-0221/19/07/P07006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53223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EB5A2-300A-E4AC-5DAB-C46B90E13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10CCEF0-FA5F-5353-BD65-079055C2D13F}"/>
              </a:ext>
            </a:extLst>
          </p:cNvPr>
          <p:cNvSpPr txBox="1">
            <a:spLocks/>
          </p:cNvSpPr>
          <p:nvPr/>
        </p:nvSpPr>
        <p:spPr>
          <a:xfrm>
            <a:off x="356008" y="118328"/>
            <a:ext cx="10197208" cy="771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K" dirty="0">
                <a:solidFill>
                  <a:srgbClr val="C00000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Question 1: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59E6C2-8C29-2819-893B-502830EB6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19/06/2025</a:t>
            </a:r>
            <a:endParaRPr lang="en-DK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5C5D154-7319-D371-2B61-C3BB475D9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FoCal-H report, Tsukuba Workshop 2025</a:t>
            </a:r>
            <a:endParaRPr lang="en-DK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2193B3-8AAD-058F-F822-7C5E6C0B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B8A4F-6F69-3544-922C-0B2BBE03F583}" type="slidenum">
              <a:rPr lang="en-DK" smtClean="0"/>
              <a:t>9</a:t>
            </a:fld>
            <a:endParaRPr lang="en-D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43D580-4993-5CA8-6938-15ED2CE034A5}"/>
              </a:ext>
            </a:extLst>
          </p:cNvPr>
          <p:cNvSpPr txBox="1"/>
          <p:nvPr/>
        </p:nvSpPr>
        <p:spPr>
          <a:xfrm>
            <a:off x="428319" y="2767280"/>
            <a:ext cx="11335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4000" dirty="0">
                <a:latin typeface="American Typewriter" panose="02090604020004020304" pitchFamily="18" charset="77"/>
              </a:rPr>
              <a:t>What analyses should be done with existing FoCal-H Proto2 data?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65438-6ACA-4BE8-2C04-CCD7F3A092EF}"/>
              </a:ext>
            </a:extLst>
          </p:cNvPr>
          <p:cNvSpPr txBox="1"/>
          <p:nvPr/>
        </p:nvSpPr>
        <p:spPr>
          <a:xfrm>
            <a:off x="2926354" y="4475019"/>
            <a:ext cx="626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ML studies: what can we conclude from the Prototype 2 data?</a:t>
            </a:r>
          </a:p>
          <a:p>
            <a:r>
              <a:rPr lang="en-DK" dirty="0"/>
              <a:t>”clustering” algorithms, synthetic multi-particle data…</a:t>
            </a:r>
          </a:p>
        </p:txBody>
      </p:sp>
    </p:spTree>
    <p:extLst>
      <p:ext uri="{BB962C8B-B14F-4D97-AF65-F5344CB8AC3E}">
        <p14:creationId xmlns:p14="http://schemas.microsoft.com/office/powerpoint/2010/main" val="2202992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GB-Style" id="{8567B714-D394-F446-8974-53163102B8D7}" vid="{E8D5B53B-2314-D34B-ACCF-16746F67FC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17116</TotalTime>
  <Words>2664</Words>
  <Application>Microsoft Macintosh PowerPoint</Application>
  <PresentationFormat>Widescreen</PresentationFormat>
  <Paragraphs>543</Paragraphs>
  <Slides>57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9" baseType="lpstr">
      <vt:lpstr>-apple-system</vt:lpstr>
      <vt:lpstr>American Typewriter</vt:lpstr>
      <vt:lpstr>Aptos</vt:lpstr>
      <vt:lpstr>Arial</vt:lpstr>
      <vt:lpstr>Arial</vt:lpstr>
      <vt:lpstr>Baskerville</vt:lpstr>
      <vt:lpstr>Baskerville SemiBold</vt:lpstr>
      <vt:lpstr>Courier New</vt:lpstr>
      <vt:lpstr>Helvetica Neue Medium</vt:lpstr>
      <vt:lpstr>StarSymbol</vt:lpstr>
      <vt:lpstr>Symbol</vt:lpstr>
      <vt:lpstr>Office Theme</vt:lpstr>
      <vt:lpstr>FoCal-H:  Status &amp; Open Questions</vt:lpstr>
      <vt:lpstr>Status: June 2025</vt:lpstr>
      <vt:lpstr>Prototypes I &amp; II: 2.5mm Cap. Tubes</vt:lpstr>
      <vt:lpstr>PowerPoint Presentation</vt:lpstr>
      <vt:lpstr>FoCal-H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2D: Fit Gaussian to each event…</vt:lpstr>
      <vt:lpstr>S(ADC)</vt:lpstr>
      <vt:lpstr>Question 2:</vt:lpstr>
      <vt:lpstr>Good news: no longer using CAEN DT5202 </vt:lpstr>
      <vt:lpstr>H2GCROC ADC+ToT</vt:lpstr>
      <vt:lpstr>Question 3:</vt:lpstr>
      <vt:lpstr>Challenges: radiation dose</vt:lpstr>
      <vt:lpstr>FoCal-H: SiPM Radiation Tolerance Tests</vt:lpstr>
      <vt:lpstr>Idea arising during EDR…</vt:lpstr>
      <vt:lpstr>Question 4:</vt:lpstr>
      <vt:lpstr>PowerPoint Presentation</vt:lpstr>
      <vt:lpstr>PowerPoint Presentation</vt:lpstr>
      <vt:lpstr>A few summary slides for the LHCC:</vt:lpstr>
      <vt:lpstr>Question 5:</vt:lpstr>
      <vt:lpstr>Implications:</vt:lpstr>
      <vt:lpstr>Question 6:</vt:lpstr>
      <vt:lpstr>PowerPoint Presentation</vt:lpstr>
      <vt:lpstr>Potential solution:</vt:lpstr>
      <vt:lpstr>Question 7:</vt:lpstr>
      <vt:lpstr>Outline</vt:lpstr>
      <vt:lpstr>What pitch should we use, based on performance?</vt:lpstr>
      <vt:lpstr>Visible energy (pi &amp; p 60-350GeV)</vt:lpstr>
      <vt:lpstr>Visible energy (protons 60-350GeV)</vt:lpstr>
      <vt:lpstr>Linearity (only looking at DE in scint!)</vt:lpstr>
      <vt:lpstr>Longitudinal Energy Deposit</vt:lpstr>
      <vt:lpstr>Resolution (only looking at DE in scint!)</vt:lpstr>
      <vt:lpstr>Resolution vs. pitch:</vt:lpstr>
      <vt:lpstr>Compensation (by proxy) </vt:lpstr>
      <vt:lpstr>Resolution:</vt:lpstr>
      <vt:lpstr>Expected e/h compensation</vt:lpstr>
      <vt:lpstr>Copper sheets from  Electris</vt:lpstr>
      <vt:lpstr>Prototype 3 (status in April):</vt:lpstr>
      <vt:lpstr>Prototype 3 (update):</vt:lpstr>
      <vt:lpstr>Prototype 3 (update):</vt:lpstr>
      <vt:lpstr>Question 8</vt:lpstr>
      <vt:lpstr>Question 9</vt:lpstr>
      <vt:lpstr>Outline</vt:lpstr>
      <vt:lpstr>Simulation: 4mm pitch, 16 fibers/SiPM </vt:lpstr>
      <vt:lpstr>Simulation: 4mm pitch, 16 fibers/SiPM </vt:lpstr>
      <vt:lpstr>Question 10:</vt:lpstr>
      <vt:lpstr>Question 11:</vt:lpstr>
      <vt:lpstr>Questions 12…N:</vt:lpstr>
      <vt:lpstr>Goal summer 2025*:</vt:lpstr>
      <vt:lpstr>Decisions for 2025</vt:lpstr>
      <vt:lpstr>Outline</vt:lpstr>
      <vt:lpstr>PowerPoint Presentation</vt:lpstr>
      <vt:lpstr>To Do: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Ian Bearden</dc:creator>
  <cp:lastModifiedBy>Ian Bearden</cp:lastModifiedBy>
  <cp:revision>34</cp:revision>
  <dcterms:created xsi:type="dcterms:W3CDTF">2025-03-28T09:28:57Z</dcterms:created>
  <dcterms:modified xsi:type="dcterms:W3CDTF">2025-06-19T00:00:27Z</dcterms:modified>
</cp:coreProperties>
</file>