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94" r:id="rId2"/>
    <p:sldId id="341" r:id="rId3"/>
    <p:sldId id="370" r:id="rId4"/>
    <p:sldId id="369" r:id="rId5"/>
    <p:sldId id="368" r:id="rId6"/>
    <p:sldId id="371" r:id="rId7"/>
    <p:sldId id="377" r:id="rId8"/>
    <p:sldId id="379" r:id="rId9"/>
    <p:sldId id="378" r:id="rId10"/>
    <p:sldId id="376" r:id="rId11"/>
    <p:sldId id="380" r:id="rId12"/>
    <p:sldId id="373" r:id="rId13"/>
    <p:sldId id="372" r:id="rId14"/>
    <p:sldId id="374" r:id="rId15"/>
    <p:sldId id="381" r:id="rId16"/>
    <p:sldId id="375" r:id="rId17"/>
  </p:sldIdLst>
  <p:sldSz cx="9144000" cy="5143500" type="screen16x9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6600"/>
    <a:srgbClr val="336600"/>
    <a:srgbClr val="A50021"/>
    <a:srgbClr val="FFE161"/>
    <a:srgbClr val="E4C9FF"/>
    <a:srgbClr val="CC99FF"/>
    <a:srgbClr val="212121"/>
    <a:srgbClr val="FFFFFF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29" autoAdjust="0"/>
    <p:restoredTop sz="96370" autoAdjust="0"/>
  </p:normalViewPr>
  <p:slideViewPr>
    <p:cSldViewPr snapToGrid="0">
      <p:cViewPr varScale="1">
        <p:scale>
          <a:sx n="140" d="100"/>
          <a:sy n="140" d="100"/>
        </p:scale>
        <p:origin x="42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A7822B-D0E8-4B4F-1ABD-4C27BC3861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FFD9AA-A5B1-A54D-9E80-7C09A08A1C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617D4-729E-4F77-8661-79CEB81941EB}" type="datetimeFigureOut">
              <a:rPr lang="en-GB" smtClean="0"/>
              <a:t>17/06/2025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9E235-537F-304E-E953-FB1F4833C3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953438-F3FB-9593-0B89-58E5ACEED63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A661A-4D96-421F-9257-2F67B747A1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848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394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36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preserve="1" userDrawn="1">
  <p:cSld name="1_Section header 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Google Shape;59;p14"/>
          <p:cNvCxnSpPr/>
          <p:nvPr/>
        </p:nvCxnSpPr>
        <p:spPr>
          <a:xfrm>
            <a:off x="495300" y="498764"/>
            <a:ext cx="74754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" name="Google Shape;60;p14"/>
          <p:cNvCxnSpPr/>
          <p:nvPr/>
        </p:nvCxnSpPr>
        <p:spPr>
          <a:xfrm>
            <a:off x="1289518" y="4854359"/>
            <a:ext cx="7430356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1" name="Google Shape;61;p14"/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5950" y="66425"/>
            <a:ext cx="860300" cy="10384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419100" y="17025"/>
            <a:ext cx="5704200" cy="5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Open Sans" pitchFamily="2" charset="0"/>
                <a:ea typeface="Open Sans" pitchFamily="2" charset="0"/>
                <a:cs typeface="Open Sans" pitchFamily="2" charset="0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700427"/>
            <a:ext cx="1159647" cy="4430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B205E0-2A92-5B04-D5AF-CED75C3CF884}"/>
              </a:ext>
            </a:extLst>
          </p:cNvPr>
          <p:cNvSpPr txBox="1"/>
          <p:nvPr userDrawn="1"/>
        </p:nvSpPr>
        <p:spPr>
          <a:xfrm>
            <a:off x="8674490" y="4854359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6C1D96DA-2640-40AD-B793-288D81ED21B8}" type="slidenum">
              <a:rPr lang="en-GB" sz="1000" smtClean="0"/>
              <a:t>‹#›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10887097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39F83-BE14-4CD7-883C-1A04B6118F94}" type="datetimeFigureOut">
              <a:rPr lang="hu-HU"/>
              <a:pPr>
                <a:defRPr/>
              </a:pPr>
              <a:t>2025.06.17.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ABB5-6DF4-42A4-B6E1-80FC779FA6A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150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cernbox.cern.ch/s/mRk0oYRDKzGnfDW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9099" y="17025"/>
            <a:ext cx="6629969" cy="567600"/>
          </a:xfrm>
        </p:spPr>
        <p:txBody>
          <a:bodyPr/>
          <a:lstStyle/>
          <a:p>
            <a:r>
              <a:rPr lang="en-US" dirty="0">
                <a:solidFill>
                  <a:srgbClr val="A50021"/>
                </a:solidFill>
              </a:rPr>
              <a:t>Pads </a:t>
            </a:r>
            <a:r>
              <a:rPr lang="hu-HU" dirty="0">
                <a:solidFill>
                  <a:srgbClr val="A50021"/>
                </a:solidFill>
              </a:rPr>
              <a:t>R</a:t>
            </a:r>
            <a:r>
              <a:rPr lang="en-US" dirty="0">
                <a:solidFill>
                  <a:srgbClr val="A50021"/>
                </a:solidFill>
              </a:rPr>
              <a:t>ead-out </a:t>
            </a:r>
            <a:r>
              <a:rPr lang="hu-HU" dirty="0">
                <a:solidFill>
                  <a:srgbClr val="A50021"/>
                </a:solidFill>
              </a:rPr>
              <a:t>/ Data </a:t>
            </a:r>
            <a:r>
              <a:rPr lang="en-US" dirty="0">
                <a:solidFill>
                  <a:srgbClr val="A50021"/>
                </a:solidFill>
              </a:rPr>
              <a:t>Concentrator Board</a:t>
            </a:r>
            <a:r>
              <a:rPr lang="hu-HU" dirty="0">
                <a:solidFill>
                  <a:srgbClr val="A50021"/>
                </a:solidFill>
              </a:rPr>
              <a:t> (DCB) – </a:t>
            </a:r>
            <a:r>
              <a:rPr lang="en-US" dirty="0">
                <a:solidFill>
                  <a:srgbClr val="A50021"/>
                </a:solidFill>
              </a:rPr>
              <a:t>Overview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0AA004-96C7-0F61-6B88-F9D84B12BF7C}"/>
              </a:ext>
            </a:extLst>
          </p:cNvPr>
          <p:cNvGrpSpPr/>
          <p:nvPr/>
        </p:nvGrpSpPr>
        <p:grpSpPr>
          <a:xfrm>
            <a:off x="922365" y="728330"/>
            <a:ext cx="4029542" cy="3678604"/>
            <a:chOff x="496789" y="728331"/>
            <a:chExt cx="4029542" cy="3678604"/>
          </a:xfrm>
        </p:grpSpPr>
        <p:sp>
          <p:nvSpPr>
            <p:cNvPr id="115" name="TextBox 114"/>
            <p:cNvSpPr txBox="1"/>
            <p:nvPr/>
          </p:nvSpPr>
          <p:spPr>
            <a:xfrm>
              <a:off x="4153175" y="3901784"/>
              <a:ext cx="3731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1000"/>
                <a:t>V</a:t>
              </a:r>
              <a:r>
                <a:rPr lang="hu-HU" sz="1000" baseline="-25000"/>
                <a:t>IN</a:t>
              </a:r>
              <a:endParaRPr lang="en-GB" sz="1000" baseline="-25000" dirty="0"/>
            </a:p>
          </p:txBody>
        </p:sp>
        <p:sp>
          <p:nvSpPr>
            <p:cNvPr id="55" name="Téglalap 3"/>
            <p:cNvSpPr/>
            <p:nvPr/>
          </p:nvSpPr>
          <p:spPr>
            <a:xfrm>
              <a:off x="496789" y="728331"/>
              <a:ext cx="3559532" cy="3678604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Téglalap 4"/>
            <p:cNvSpPr/>
            <p:nvPr/>
          </p:nvSpPr>
          <p:spPr>
            <a:xfrm>
              <a:off x="642727" y="808867"/>
              <a:ext cx="223628" cy="838604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vert="vert270"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Pad-Board</a:t>
              </a:r>
              <a:r>
                <a:rPr kumimoji="0" lang="hu-H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 Con</a:t>
              </a:r>
            </a:p>
          </p:txBody>
        </p:sp>
        <p:sp>
          <p:nvSpPr>
            <p:cNvPr id="57" name="Téglalap 8"/>
            <p:cNvSpPr/>
            <p:nvPr/>
          </p:nvSpPr>
          <p:spPr>
            <a:xfrm>
              <a:off x="1313610" y="808867"/>
              <a:ext cx="559069" cy="559069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ECON-D</a:t>
              </a:r>
            </a:p>
          </p:txBody>
        </p:sp>
        <p:cxnSp>
          <p:nvCxnSpPr>
            <p:cNvPr id="58" name="Egyenes összekötő nyíllal 10"/>
            <p:cNvCxnSpPr/>
            <p:nvPr/>
          </p:nvCxnSpPr>
          <p:spPr>
            <a:xfrm>
              <a:off x="866354" y="1088402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59" name="Egyenes összekötő nyíllal 13"/>
            <p:cNvCxnSpPr/>
            <p:nvPr/>
          </p:nvCxnSpPr>
          <p:spPr>
            <a:xfrm>
              <a:off x="1872679" y="1088402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sp>
          <p:nvSpPr>
            <p:cNvPr id="60" name="Téglalap 14"/>
            <p:cNvSpPr/>
            <p:nvPr/>
          </p:nvSpPr>
          <p:spPr>
            <a:xfrm>
              <a:off x="642727" y="1703378"/>
              <a:ext cx="223628" cy="838604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vert="vert270"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Pad-Board</a:t>
              </a:r>
              <a:r>
                <a:rPr kumimoji="0" lang="hu-H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 Con</a:t>
              </a:r>
            </a:p>
          </p:txBody>
        </p:sp>
        <p:sp>
          <p:nvSpPr>
            <p:cNvPr id="61" name="Téglalap 15"/>
            <p:cNvSpPr/>
            <p:nvPr/>
          </p:nvSpPr>
          <p:spPr>
            <a:xfrm>
              <a:off x="1313610" y="1703378"/>
              <a:ext cx="559069" cy="559069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ECON-D</a:t>
              </a:r>
            </a:p>
          </p:txBody>
        </p:sp>
        <p:cxnSp>
          <p:nvCxnSpPr>
            <p:cNvPr id="62" name="Egyenes összekötő nyíllal 16"/>
            <p:cNvCxnSpPr/>
            <p:nvPr/>
          </p:nvCxnSpPr>
          <p:spPr>
            <a:xfrm>
              <a:off x="866354" y="1982912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63" name="Egyenes összekötő nyíllal 17"/>
            <p:cNvCxnSpPr/>
            <p:nvPr/>
          </p:nvCxnSpPr>
          <p:spPr>
            <a:xfrm>
              <a:off x="1872679" y="1982912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64" name="Egyenes összekötő nyíllal 19"/>
            <p:cNvCxnSpPr/>
            <p:nvPr/>
          </p:nvCxnSpPr>
          <p:spPr>
            <a:xfrm flipH="1">
              <a:off x="866354" y="1535657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C0504D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65" name="Egyenes összekötő nyíllal 26"/>
            <p:cNvCxnSpPr/>
            <p:nvPr/>
          </p:nvCxnSpPr>
          <p:spPr>
            <a:xfrm flipH="1">
              <a:off x="866354" y="2430168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C0504D"/>
              </a:solidFill>
              <a:prstDash val="solid"/>
              <a:headEnd type="none"/>
              <a:tailEnd type="triangle"/>
            </a:ln>
            <a:effectLst/>
          </p:spPr>
        </p:cxnSp>
        <p:sp>
          <p:nvSpPr>
            <p:cNvPr id="66" name="Téglalap 27"/>
            <p:cNvSpPr/>
            <p:nvPr/>
          </p:nvSpPr>
          <p:spPr>
            <a:xfrm>
              <a:off x="3326259" y="1367936"/>
              <a:ext cx="559069" cy="559069"/>
            </a:xfrm>
            <a:prstGeom prst="rect">
              <a:avLst/>
            </a:prstGeom>
            <a:solidFill>
              <a:srgbClr val="9BBB59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VTRX+</a:t>
              </a:r>
            </a:p>
          </p:txBody>
        </p:sp>
        <p:cxnSp>
          <p:nvCxnSpPr>
            <p:cNvPr id="67" name="Egyenes összekötő nyíllal 28"/>
            <p:cNvCxnSpPr/>
            <p:nvPr/>
          </p:nvCxnSpPr>
          <p:spPr>
            <a:xfrm>
              <a:off x="2879004" y="1591564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68" name="Egyenes összekötő nyíllal 29"/>
            <p:cNvCxnSpPr/>
            <p:nvPr/>
          </p:nvCxnSpPr>
          <p:spPr>
            <a:xfrm flipH="1">
              <a:off x="2879004" y="1703378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69" name="Egyenes összekötő nyíllal 30"/>
            <p:cNvCxnSpPr/>
            <p:nvPr/>
          </p:nvCxnSpPr>
          <p:spPr>
            <a:xfrm flipH="1">
              <a:off x="1872679" y="1256122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70" name="Egyenes összekötő nyíllal 31"/>
            <p:cNvCxnSpPr/>
            <p:nvPr/>
          </p:nvCxnSpPr>
          <p:spPr>
            <a:xfrm flipH="1">
              <a:off x="866354" y="1397365"/>
              <a:ext cx="145358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sp>
          <p:nvSpPr>
            <p:cNvPr id="71" name="Téglalap 18"/>
            <p:cNvSpPr/>
            <p:nvPr/>
          </p:nvSpPr>
          <p:spPr>
            <a:xfrm>
              <a:off x="1313610" y="1423843"/>
              <a:ext cx="559069" cy="223628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bPOL48</a:t>
              </a:r>
            </a:p>
          </p:txBody>
        </p:sp>
        <p:cxnSp>
          <p:nvCxnSpPr>
            <p:cNvPr id="72" name="Egyenes összekötő nyíllal 33"/>
            <p:cNvCxnSpPr/>
            <p:nvPr/>
          </p:nvCxnSpPr>
          <p:spPr>
            <a:xfrm flipH="1">
              <a:off x="1872679" y="2150633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73" name="Egyenes összekötő nyíllal 34"/>
            <p:cNvCxnSpPr/>
            <p:nvPr/>
          </p:nvCxnSpPr>
          <p:spPr>
            <a:xfrm flipH="1">
              <a:off x="866541" y="2291776"/>
              <a:ext cx="145358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sp>
          <p:nvSpPr>
            <p:cNvPr id="74" name="Téglalap 25"/>
            <p:cNvSpPr/>
            <p:nvPr/>
          </p:nvSpPr>
          <p:spPr>
            <a:xfrm>
              <a:off x="1313610" y="2318354"/>
              <a:ext cx="559069" cy="223628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bPOL48</a:t>
              </a:r>
            </a:p>
          </p:txBody>
        </p:sp>
        <p:sp>
          <p:nvSpPr>
            <p:cNvPr id="75" name="Téglalap 35"/>
            <p:cNvSpPr/>
            <p:nvPr/>
          </p:nvSpPr>
          <p:spPr>
            <a:xfrm>
              <a:off x="642727" y="2597888"/>
              <a:ext cx="223628" cy="838604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vert="vert270"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Pad-Board</a:t>
              </a:r>
              <a:r>
                <a:rPr kumimoji="0" lang="hu-H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 Con</a:t>
              </a:r>
            </a:p>
          </p:txBody>
        </p:sp>
        <p:sp>
          <p:nvSpPr>
            <p:cNvPr id="76" name="Téglalap 36"/>
            <p:cNvSpPr/>
            <p:nvPr/>
          </p:nvSpPr>
          <p:spPr>
            <a:xfrm>
              <a:off x="1313610" y="2597888"/>
              <a:ext cx="559069" cy="559069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ECON-D</a:t>
              </a:r>
            </a:p>
          </p:txBody>
        </p:sp>
        <p:cxnSp>
          <p:nvCxnSpPr>
            <p:cNvPr id="77" name="Egyenes összekötő nyíllal 37"/>
            <p:cNvCxnSpPr/>
            <p:nvPr/>
          </p:nvCxnSpPr>
          <p:spPr>
            <a:xfrm>
              <a:off x="866354" y="2877423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sp>
          <p:nvSpPr>
            <p:cNvPr id="78" name="Téglalap 38"/>
            <p:cNvSpPr/>
            <p:nvPr/>
          </p:nvSpPr>
          <p:spPr>
            <a:xfrm>
              <a:off x="2327103" y="2724762"/>
              <a:ext cx="544732" cy="1479368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lpGBT</a:t>
              </a:r>
              <a:endPara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endParaRPr>
            </a:p>
          </p:txBody>
        </p:sp>
        <p:cxnSp>
          <p:nvCxnSpPr>
            <p:cNvPr id="79" name="Egyenes összekötő nyíllal 39"/>
            <p:cNvCxnSpPr/>
            <p:nvPr/>
          </p:nvCxnSpPr>
          <p:spPr>
            <a:xfrm>
              <a:off x="1872679" y="2877423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sp>
          <p:nvSpPr>
            <p:cNvPr id="80" name="Téglalap 40"/>
            <p:cNvSpPr/>
            <p:nvPr/>
          </p:nvSpPr>
          <p:spPr>
            <a:xfrm>
              <a:off x="642727" y="3492399"/>
              <a:ext cx="223628" cy="838604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vert="vert270"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Pad-Board</a:t>
              </a:r>
              <a:r>
                <a:rPr kumimoji="0" lang="hu-H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 Con</a:t>
              </a:r>
            </a:p>
          </p:txBody>
        </p:sp>
        <p:sp>
          <p:nvSpPr>
            <p:cNvPr id="81" name="Téglalap 41"/>
            <p:cNvSpPr/>
            <p:nvPr/>
          </p:nvSpPr>
          <p:spPr>
            <a:xfrm>
              <a:off x="1313610" y="3492399"/>
              <a:ext cx="559069" cy="559069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ECON-D</a:t>
              </a:r>
            </a:p>
          </p:txBody>
        </p:sp>
        <p:cxnSp>
          <p:nvCxnSpPr>
            <p:cNvPr id="82" name="Egyenes összekötő nyíllal 42"/>
            <p:cNvCxnSpPr/>
            <p:nvPr/>
          </p:nvCxnSpPr>
          <p:spPr>
            <a:xfrm>
              <a:off x="866354" y="3771934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83" name="Egyenes összekötő nyíllal 43"/>
            <p:cNvCxnSpPr/>
            <p:nvPr/>
          </p:nvCxnSpPr>
          <p:spPr>
            <a:xfrm>
              <a:off x="1872679" y="3771934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84" name="Egyenes összekötő nyíllal 44"/>
            <p:cNvCxnSpPr/>
            <p:nvPr/>
          </p:nvCxnSpPr>
          <p:spPr>
            <a:xfrm flipH="1">
              <a:off x="866354" y="3324678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C0504D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85" name="Egyenes összekötő nyíllal 45"/>
            <p:cNvCxnSpPr/>
            <p:nvPr/>
          </p:nvCxnSpPr>
          <p:spPr>
            <a:xfrm flipH="1">
              <a:off x="866354" y="4219189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C0504D"/>
              </a:solidFill>
              <a:prstDash val="solid"/>
              <a:headEnd type="none"/>
              <a:tailEnd type="triangle"/>
            </a:ln>
            <a:effectLst/>
          </p:spPr>
        </p:cxnSp>
        <p:sp>
          <p:nvSpPr>
            <p:cNvPr id="86" name="Téglalap 46"/>
            <p:cNvSpPr/>
            <p:nvPr/>
          </p:nvSpPr>
          <p:spPr>
            <a:xfrm>
              <a:off x="3326259" y="3156958"/>
              <a:ext cx="559069" cy="559069"/>
            </a:xfrm>
            <a:prstGeom prst="rect">
              <a:avLst/>
            </a:prstGeom>
            <a:solidFill>
              <a:srgbClr val="9BBB59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VTRX+</a:t>
              </a:r>
            </a:p>
          </p:txBody>
        </p:sp>
        <p:cxnSp>
          <p:nvCxnSpPr>
            <p:cNvPr id="87" name="Egyenes összekötő nyíllal 47"/>
            <p:cNvCxnSpPr/>
            <p:nvPr/>
          </p:nvCxnSpPr>
          <p:spPr>
            <a:xfrm>
              <a:off x="2879004" y="3380585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F497D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88" name="Egyenes összekötő nyíllal 48"/>
            <p:cNvCxnSpPr/>
            <p:nvPr/>
          </p:nvCxnSpPr>
          <p:spPr>
            <a:xfrm flipH="1">
              <a:off x="2879004" y="3492399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89" name="Egyenes összekötő nyíllal 49"/>
            <p:cNvCxnSpPr/>
            <p:nvPr/>
          </p:nvCxnSpPr>
          <p:spPr>
            <a:xfrm flipH="1">
              <a:off x="1872679" y="3045144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90" name="Egyenes összekötő nyíllal 50"/>
            <p:cNvCxnSpPr/>
            <p:nvPr/>
          </p:nvCxnSpPr>
          <p:spPr>
            <a:xfrm flipH="1">
              <a:off x="866354" y="3186386"/>
              <a:ext cx="145358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sp>
          <p:nvSpPr>
            <p:cNvPr id="91" name="Téglalap 51"/>
            <p:cNvSpPr/>
            <p:nvPr/>
          </p:nvSpPr>
          <p:spPr>
            <a:xfrm>
              <a:off x="1313610" y="3212865"/>
              <a:ext cx="559069" cy="223628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bPOL48</a:t>
              </a:r>
            </a:p>
          </p:txBody>
        </p:sp>
        <p:cxnSp>
          <p:nvCxnSpPr>
            <p:cNvPr id="92" name="Egyenes összekötő nyíllal 52"/>
            <p:cNvCxnSpPr/>
            <p:nvPr/>
          </p:nvCxnSpPr>
          <p:spPr>
            <a:xfrm flipH="1">
              <a:off x="1872679" y="3939655"/>
              <a:ext cx="44725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93" name="Egyenes összekötő nyíllal 53"/>
            <p:cNvCxnSpPr/>
            <p:nvPr/>
          </p:nvCxnSpPr>
          <p:spPr>
            <a:xfrm flipH="1">
              <a:off x="866541" y="4080798"/>
              <a:ext cx="145358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4BACC6"/>
              </a:solidFill>
              <a:prstDash val="solid"/>
              <a:headEnd type="none"/>
              <a:tailEnd type="triangle"/>
            </a:ln>
            <a:effectLst/>
          </p:spPr>
        </p:cxnSp>
        <p:sp>
          <p:nvSpPr>
            <p:cNvPr id="94" name="Téglalap 54"/>
            <p:cNvSpPr/>
            <p:nvPr/>
          </p:nvSpPr>
          <p:spPr>
            <a:xfrm>
              <a:off x="1313610" y="4107375"/>
              <a:ext cx="559069" cy="223628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bPOL48</a:t>
              </a:r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H="1">
              <a:off x="3761529" y="4155319"/>
              <a:ext cx="578224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églalap 38"/>
            <p:cNvSpPr/>
            <p:nvPr/>
          </p:nvSpPr>
          <p:spPr>
            <a:xfrm>
              <a:off x="2327103" y="950800"/>
              <a:ext cx="544732" cy="1479368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lpGBT</a:t>
              </a:r>
              <a:endPara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endParaRPr>
            </a:p>
          </p:txBody>
        </p:sp>
        <p:cxnSp>
          <p:nvCxnSpPr>
            <p:cNvPr id="117" name="Straight Arrow Connector 116"/>
            <p:cNvCxnSpPr/>
            <p:nvPr/>
          </p:nvCxnSpPr>
          <p:spPr>
            <a:xfrm>
              <a:off x="3878159" y="1601784"/>
              <a:ext cx="461594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>
              <a:off x="3878159" y="1729531"/>
              <a:ext cx="461594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triangle" w="sm" len="med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3878159" y="3370072"/>
              <a:ext cx="461594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3878159" y="3497819"/>
              <a:ext cx="461594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triangle" w="sm" len="med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2736286" y="4406934"/>
            <a:ext cx="1282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>
                <a:solidFill>
                  <a:schemeClr val="tx1">
                    <a:lumMod val="50000"/>
                    <a:lumOff val="50000"/>
                  </a:schemeClr>
                </a:solidFill>
              </a:rPr>
              <a:t>not all details are shown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3" name="TextBox 1"/>
          <p:cNvSpPr txBox="1"/>
          <p:nvPr/>
        </p:nvSpPr>
        <p:spPr>
          <a:xfrm>
            <a:off x="4862183" y="1071878"/>
            <a:ext cx="4116252" cy="3335056"/>
          </a:xfrm>
          <a:prstGeom prst="rect">
            <a:avLst/>
          </a:prstGeom>
          <a:noFill/>
        </p:spPr>
        <p:txBody>
          <a:bodyPr wrap="square" lIns="36000" tIns="36000" rIns="36000" bIns="36000" rtlCol="0" anchor="t" anchorCtr="0">
            <a:noAutofit/>
          </a:bodyPr>
          <a:lstStyle/>
          <a:p>
            <a:pPr marL="171450" indent="-17145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hu-HU" sz="900" b="1" dirty="0">
                <a:solidFill>
                  <a:srgbClr val="0070C0"/>
                </a:solidFill>
              </a:rPr>
              <a:t>Each</a:t>
            </a:r>
            <a:r>
              <a:rPr lang="en-US" sz="900" b="1" dirty="0">
                <a:solidFill>
                  <a:srgbClr val="0070C0"/>
                </a:solidFill>
              </a:rPr>
              <a:t> </a:t>
            </a:r>
            <a:r>
              <a:rPr lang="hu-HU" sz="900" b="1" dirty="0">
                <a:solidFill>
                  <a:srgbClr val="0070C0"/>
                </a:solidFill>
              </a:rPr>
              <a:t>Data </a:t>
            </a:r>
            <a:r>
              <a:rPr lang="en-US" sz="900" b="1" dirty="0">
                <a:solidFill>
                  <a:srgbClr val="0070C0"/>
                </a:solidFill>
              </a:rPr>
              <a:t>Concentrator Board handles</a:t>
            </a:r>
            <a:r>
              <a:rPr lang="hu-HU" sz="900" b="1" dirty="0">
                <a:solidFill>
                  <a:srgbClr val="0070C0"/>
                </a:solidFill>
              </a:rPr>
              <a:t> 4 layers of FEE (Pad Boards)</a:t>
            </a: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446088" algn="l"/>
              </a:tabLst>
            </a:pPr>
            <a:r>
              <a:rPr lang="en-US" sz="900" dirty="0">
                <a:solidFill>
                  <a:schemeClr val="tx1"/>
                </a:solidFill>
              </a:rPr>
              <a:t>4 layers (</a:t>
            </a:r>
            <a:r>
              <a:rPr lang="hu-HU" sz="900" dirty="0">
                <a:solidFill>
                  <a:schemeClr val="tx1"/>
                </a:solidFill>
              </a:rPr>
              <a:t>pad </a:t>
            </a:r>
            <a:r>
              <a:rPr lang="en-US" sz="900" dirty="0">
                <a:solidFill>
                  <a:schemeClr val="tx1"/>
                </a:solidFill>
              </a:rPr>
              <a:t>rows) </a:t>
            </a:r>
            <a:r>
              <a:rPr lang="hu-HU" sz="900" dirty="0">
                <a:solidFill>
                  <a:schemeClr val="tx1"/>
                </a:solidFill>
              </a:rPr>
              <a:t>of FEE </a:t>
            </a: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446088" algn="l"/>
              </a:tabLst>
            </a:pPr>
            <a:r>
              <a:rPr lang="en-US" sz="900" dirty="0">
                <a:solidFill>
                  <a:schemeClr val="tx1"/>
                </a:solidFill>
              </a:rPr>
              <a:t>5 HGCROC </a:t>
            </a:r>
            <a:r>
              <a:rPr lang="hu-HU" sz="900" dirty="0">
                <a:solidFill>
                  <a:schemeClr val="tx1"/>
                </a:solidFill>
              </a:rPr>
              <a:t>front-end </a:t>
            </a:r>
            <a:r>
              <a:rPr lang="en-US" sz="900" dirty="0">
                <a:solidFill>
                  <a:schemeClr val="tx1"/>
                </a:solidFill>
              </a:rPr>
              <a:t>ASIC</a:t>
            </a:r>
            <a:r>
              <a:rPr lang="hu-HU" sz="900" dirty="0">
                <a:solidFill>
                  <a:schemeClr val="tx1"/>
                </a:solidFill>
              </a:rPr>
              <a:t>s</a:t>
            </a:r>
            <a:r>
              <a:rPr lang="en-US" sz="900" dirty="0">
                <a:solidFill>
                  <a:schemeClr val="tx1"/>
                </a:solidFill>
              </a:rPr>
              <a:t> /row</a:t>
            </a:r>
            <a:r>
              <a:rPr lang="hu-HU" sz="900" dirty="0">
                <a:solidFill>
                  <a:schemeClr val="tx1"/>
                </a:solidFill>
              </a:rPr>
              <a:t>, 20 in total</a:t>
            </a:r>
            <a:endParaRPr lang="en-US" sz="900" dirty="0">
              <a:solidFill>
                <a:schemeClr val="tx1"/>
              </a:solidFill>
            </a:endParaRPr>
          </a:p>
          <a:p>
            <a:pPr marL="180975" lvl="3" indent="-1714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hu-HU" sz="900" b="1" dirty="0">
                <a:solidFill>
                  <a:srgbClr val="0070C0"/>
                </a:solidFill>
              </a:rPr>
              <a:t>DCBs provide: </a:t>
            </a: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446088" algn="l"/>
              </a:tabLst>
            </a:pPr>
            <a:r>
              <a:rPr lang="hu-HU" sz="900" dirty="0">
                <a:solidFill>
                  <a:schemeClr val="tx1"/>
                </a:solidFill>
              </a:rPr>
              <a:t>Trigger, Data, and Control communication between FEE</a:t>
            </a:r>
            <a:br>
              <a:rPr lang="hu-HU" sz="900" dirty="0">
                <a:solidFill>
                  <a:schemeClr val="tx1"/>
                </a:solidFill>
              </a:rPr>
            </a:br>
            <a:r>
              <a:rPr lang="hu-HU" sz="900" dirty="0">
                <a:solidFill>
                  <a:schemeClr val="tx1"/>
                </a:solidFill>
              </a:rPr>
              <a:t>and the ALICE system via lpGBT links</a:t>
            </a: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446088" algn="l"/>
              </a:tabLst>
            </a:pPr>
            <a:r>
              <a:rPr lang="hu-HU" sz="900" dirty="0">
                <a:solidFill>
                  <a:schemeClr val="tx1"/>
                </a:solidFill>
              </a:rPr>
              <a:t>P</a:t>
            </a:r>
            <a:r>
              <a:rPr lang="en-US" sz="900" dirty="0">
                <a:solidFill>
                  <a:schemeClr val="tx1"/>
                </a:solidFill>
              </a:rPr>
              <a:t>ower </a:t>
            </a:r>
            <a:r>
              <a:rPr lang="hu-HU" sz="900" dirty="0">
                <a:solidFill>
                  <a:schemeClr val="tx1"/>
                </a:solidFill>
              </a:rPr>
              <a:t>and high </a:t>
            </a:r>
            <a:r>
              <a:rPr lang="hu-HU" sz="900">
                <a:solidFill>
                  <a:schemeClr val="tx1"/>
                </a:solidFill>
              </a:rPr>
              <a:t>voltage </a:t>
            </a:r>
            <a:r>
              <a:rPr lang="hu-HU" sz="900" smtClean="0">
                <a:solidFill>
                  <a:schemeClr val="tx1"/>
                </a:solidFill>
              </a:rPr>
              <a:t>distribution* </a:t>
            </a:r>
            <a:r>
              <a:rPr lang="hu-HU" sz="900" dirty="0">
                <a:solidFill>
                  <a:schemeClr val="tx1"/>
                </a:solidFill>
              </a:rPr>
              <a:t>to FEE</a:t>
            </a: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446088" algn="l"/>
              </a:tabLst>
            </a:pPr>
            <a:r>
              <a:rPr lang="hu-HU" sz="900" dirty="0">
                <a:solidFill>
                  <a:schemeClr val="tx1"/>
                </a:solidFill>
              </a:rPr>
              <a:t>FEE h</a:t>
            </a:r>
            <a:r>
              <a:rPr lang="en-US" sz="900" dirty="0">
                <a:solidFill>
                  <a:schemeClr val="tx1"/>
                </a:solidFill>
              </a:rPr>
              <a:t>ardware monitoring and control</a:t>
            </a:r>
            <a:r>
              <a:rPr lang="hu-HU" sz="900" dirty="0">
                <a:solidFill>
                  <a:schemeClr val="tx1"/>
                </a:solidFill>
              </a:rPr>
              <a:t> with the required granularity</a:t>
            </a:r>
          </a:p>
          <a:p>
            <a:pPr marL="180975" lvl="3" indent="-1714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hu-HU" sz="900" b="1" dirty="0">
                <a:solidFill>
                  <a:srgbClr val="0070C0"/>
                </a:solidFill>
              </a:rPr>
              <a:t>Each</a:t>
            </a:r>
            <a:r>
              <a:rPr lang="en-US" sz="900" b="1" dirty="0">
                <a:solidFill>
                  <a:srgbClr val="0070C0"/>
                </a:solidFill>
              </a:rPr>
              <a:t> </a:t>
            </a:r>
            <a:r>
              <a:rPr lang="hu-HU" sz="900" b="1" dirty="0">
                <a:solidFill>
                  <a:srgbClr val="0070C0"/>
                </a:solidFill>
              </a:rPr>
              <a:t>Data </a:t>
            </a:r>
            <a:r>
              <a:rPr lang="en-US" sz="900" b="1" dirty="0">
                <a:solidFill>
                  <a:srgbClr val="0070C0"/>
                </a:solidFill>
              </a:rPr>
              <a:t>Concentrator Board has 2 lpGBT links</a:t>
            </a:r>
            <a:r>
              <a:rPr lang="hu-HU" sz="900" b="1" dirty="0">
                <a:solidFill>
                  <a:srgbClr val="0070C0"/>
                </a:solidFill>
              </a:rPr>
              <a:t> </a:t>
            </a:r>
            <a:br>
              <a:rPr lang="hu-HU" sz="900" b="1" dirty="0">
                <a:solidFill>
                  <a:srgbClr val="0070C0"/>
                </a:solidFill>
              </a:rPr>
            </a:br>
            <a:r>
              <a:rPr lang="hu-HU" sz="900" b="1" dirty="0">
                <a:solidFill>
                  <a:srgbClr val="0070C0"/>
                </a:solidFill>
              </a:rPr>
              <a:t>(1 bidirectional link per two layers)</a:t>
            </a: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tx1"/>
                </a:solidFill>
              </a:rPr>
              <a:t>Each link handles 2 </a:t>
            </a:r>
            <a:r>
              <a:rPr lang="hu-HU" sz="900" dirty="0">
                <a:solidFill>
                  <a:schemeClr val="tx1"/>
                </a:solidFill>
              </a:rPr>
              <a:t>pad </a:t>
            </a:r>
            <a:r>
              <a:rPr lang="en-US" sz="900" dirty="0">
                <a:solidFill>
                  <a:schemeClr val="tx1"/>
                </a:solidFill>
              </a:rPr>
              <a:t>layers</a:t>
            </a:r>
            <a:r>
              <a:rPr lang="hu-HU" sz="900" dirty="0">
                <a:solidFill>
                  <a:schemeClr val="tx1"/>
                </a:solidFill>
              </a:rPr>
              <a:t> (10 HGCROCs)</a:t>
            </a:r>
            <a:br>
              <a:rPr lang="hu-HU" sz="900" dirty="0">
                <a:solidFill>
                  <a:schemeClr val="tx1"/>
                </a:solidFill>
              </a:rPr>
            </a:br>
            <a:r>
              <a:rPr lang="hu-HU" sz="900" dirty="0">
                <a:solidFill>
                  <a:schemeClr val="tx1"/>
                </a:solidFill>
              </a:rPr>
              <a:t>(fast control, slow control, data taking)</a:t>
            </a: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tx1"/>
                </a:solidFill>
              </a:rPr>
              <a:t>Data of each layer is </a:t>
            </a:r>
            <a:r>
              <a:rPr lang="hu-HU" sz="900" dirty="0">
                <a:solidFill>
                  <a:schemeClr val="tx1"/>
                </a:solidFill>
              </a:rPr>
              <a:t>compressed</a:t>
            </a:r>
            <a:r>
              <a:rPr lang="en-US" sz="900" dirty="0">
                <a:solidFill>
                  <a:schemeClr val="tx1"/>
                </a:solidFill>
              </a:rPr>
              <a:t> with </a:t>
            </a:r>
            <a:r>
              <a:rPr lang="hu-HU" sz="900" dirty="0">
                <a:solidFill>
                  <a:schemeClr val="tx1"/>
                </a:solidFill>
              </a:rPr>
              <a:t>an</a:t>
            </a:r>
            <a:r>
              <a:rPr lang="en-US" sz="900" dirty="0">
                <a:solidFill>
                  <a:schemeClr val="tx1"/>
                </a:solidFill>
              </a:rPr>
              <a:t> ECON-D ASIC</a:t>
            </a:r>
            <a:endParaRPr lang="hu-HU" sz="900" dirty="0">
              <a:solidFill>
                <a:schemeClr val="tx1"/>
              </a:solidFill>
            </a:endParaRP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hu-HU" sz="900" dirty="0">
                <a:solidFill>
                  <a:schemeClr val="tx1"/>
                </a:solidFill>
              </a:rPr>
              <a:t>Aggregated data transmitted to Common Read-out Units (</a:t>
            </a:r>
            <a:r>
              <a:rPr lang="hu-HU" sz="900">
                <a:solidFill>
                  <a:schemeClr val="tx1"/>
                </a:solidFill>
              </a:rPr>
              <a:t>CRUs</a:t>
            </a:r>
            <a:r>
              <a:rPr lang="hu-HU" sz="900" smtClean="0">
                <a:solidFill>
                  <a:schemeClr val="tx1"/>
                </a:solidFill>
              </a:rPr>
              <a:t>)</a:t>
            </a: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hu-HU" sz="900" b="1" smtClean="0">
              <a:solidFill>
                <a:srgbClr val="FF9900"/>
              </a:solidFill>
            </a:endParaRPr>
          </a:p>
          <a:p>
            <a:pPr marL="446088" lvl="3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hu-HU" sz="900" b="1">
              <a:solidFill>
                <a:srgbClr val="FF9900"/>
              </a:solidFill>
            </a:endParaRPr>
          </a:p>
          <a:p>
            <a:pPr marL="274638" lvl="3">
              <a:lnSpc>
                <a:spcPct val="110000"/>
              </a:lnSpc>
            </a:pPr>
            <a:r>
              <a:rPr lang="hu-HU" sz="900" b="1" smtClean="0">
                <a:solidFill>
                  <a:srgbClr val="FF9900"/>
                </a:solidFill>
              </a:rPr>
              <a:t>* HV distribution is not implemented in the prototype version!</a:t>
            </a:r>
            <a:endParaRPr lang="hu-HU" sz="900" b="1" dirty="0">
              <a:solidFill>
                <a:srgbClr val="FF99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CF26EA-A4F0-02FA-9917-9E90C24C6B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55" y="829586"/>
            <a:ext cx="889060" cy="7904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D32146-D846-51F7-477E-25B515C2DD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55" y="1725221"/>
            <a:ext cx="889060" cy="7904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FCC60B-5169-DCA9-4140-C406491E00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55" y="2620856"/>
            <a:ext cx="889060" cy="790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9CF095-CC8D-75D2-E7C4-321B2DC059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55" y="3516492"/>
            <a:ext cx="889060" cy="7904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6F3ECB-2A9C-7281-7D18-1EB29D414D3C}"/>
              </a:ext>
            </a:extLst>
          </p:cNvPr>
          <p:cNvSpPr txBox="1"/>
          <p:nvPr/>
        </p:nvSpPr>
        <p:spPr>
          <a:xfrm>
            <a:off x="-70129" y="693451"/>
            <a:ext cx="37847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chemeClr val="tx1"/>
                </a:solidFill>
              </a:rPr>
              <a:t>5x</a:t>
            </a:r>
            <a:endParaRPr lang="en-GB" sz="900" b="1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A6F3ECB-2A9C-7281-7D18-1EB29D414D3C}"/>
              </a:ext>
            </a:extLst>
          </p:cNvPr>
          <p:cNvSpPr txBox="1"/>
          <p:nvPr/>
        </p:nvSpPr>
        <p:spPr>
          <a:xfrm>
            <a:off x="-70129" y="1587961"/>
            <a:ext cx="37847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chemeClr val="tx1"/>
                </a:solidFill>
              </a:rPr>
              <a:t>5x</a:t>
            </a:r>
            <a:endParaRPr lang="en-GB" sz="900" b="1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A6F3ECB-2A9C-7281-7D18-1EB29D414D3C}"/>
              </a:ext>
            </a:extLst>
          </p:cNvPr>
          <p:cNvSpPr txBox="1"/>
          <p:nvPr/>
        </p:nvSpPr>
        <p:spPr>
          <a:xfrm>
            <a:off x="-70129" y="2482471"/>
            <a:ext cx="37847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chemeClr val="tx1"/>
                </a:solidFill>
              </a:rPr>
              <a:t>5x</a:t>
            </a:r>
            <a:endParaRPr lang="en-GB" sz="900" b="1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A6F3ECB-2A9C-7281-7D18-1EB29D414D3C}"/>
              </a:ext>
            </a:extLst>
          </p:cNvPr>
          <p:cNvSpPr txBox="1"/>
          <p:nvPr/>
        </p:nvSpPr>
        <p:spPr>
          <a:xfrm>
            <a:off x="-70129" y="3370071"/>
            <a:ext cx="37847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chemeClr val="tx1"/>
                </a:solidFill>
              </a:rPr>
              <a:t>5x</a:t>
            </a:r>
            <a:endParaRPr lang="en-GB" sz="900" b="1" dirty="0"/>
          </a:p>
        </p:txBody>
      </p:sp>
    </p:spTree>
    <p:extLst>
      <p:ext uri="{BB962C8B-B14F-4D97-AF65-F5344CB8AC3E}">
        <p14:creationId xmlns:p14="http://schemas.microsoft.com/office/powerpoint/2010/main" val="188615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904132"/>
            <a:ext cx="2121990" cy="21839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917" y="913658"/>
            <a:ext cx="2091029" cy="2174385"/>
          </a:xfrm>
          <a:prstGeom prst="rect">
            <a:avLst/>
          </a:prstGeom>
        </p:spPr>
      </p:pic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419100" y="17025"/>
            <a:ext cx="6336542" cy="567600"/>
          </a:xfr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en-US">
                <a:solidFill>
                  <a:srgbClr val="A50021"/>
                </a:solidFill>
              </a:rPr>
              <a:t>FoCAL D</a:t>
            </a:r>
            <a:r>
              <a:rPr lang="hu-HU">
                <a:solidFill>
                  <a:srgbClr val="A50021"/>
                </a:solidFill>
              </a:rPr>
              <a:t>ata Concentrator </a:t>
            </a:r>
            <a:r>
              <a:rPr lang="hu-HU">
                <a:solidFill>
                  <a:srgbClr val="A50021"/>
                </a:solidFill>
              </a:rPr>
              <a:t>Board </a:t>
            </a:r>
            <a:r>
              <a:rPr lang="hu-HU" smtClean="0">
                <a:solidFill>
                  <a:srgbClr val="A50021"/>
                </a:solidFill>
              </a:rPr>
              <a:t>– Trigger Data Outputs</a:t>
            </a:r>
            <a:endParaRPr lang="en-US">
              <a:solidFill>
                <a:srgbClr val="A5002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1887" y="1755702"/>
            <a:ext cx="3536421" cy="1666712"/>
          </a:xfrm>
          <a:prstGeom prst="rect">
            <a:avLst/>
          </a:prstGeom>
          <a:ln w="12700">
            <a:solidFill>
              <a:schemeClr val="tx1"/>
            </a:solidFill>
            <a:prstDash val="dash"/>
          </a:ln>
        </p:spPr>
      </p:pic>
      <p:sp>
        <p:nvSpPr>
          <p:cNvPr id="8" name="TextBox 7"/>
          <p:cNvSpPr txBox="1"/>
          <p:nvPr/>
        </p:nvSpPr>
        <p:spPr>
          <a:xfrm>
            <a:off x="5347109" y="1388628"/>
            <a:ext cx="3431173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Possible (?) solution:</a:t>
            </a:r>
            <a:br>
              <a:rPr lang="hu-HU" sz="1050" b="1" smtClean="0">
                <a:solidFill>
                  <a:srgbClr val="0070C0"/>
                </a:solidFill>
              </a:rPr>
            </a:br>
            <a:endParaRPr lang="hu-HU" sz="1050" b="1" smtClean="0">
              <a:solidFill>
                <a:srgbClr val="0070C0"/>
              </a:solidFill>
            </a:endParaRPr>
          </a:p>
          <a:p>
            <a:pPr lvl="3">
              <a:spcBef>
                <a:spcPts val="600"/>
              </a:spcBef>
            </a:pPr>
            <a:endParaRPr lang="hu-HU" sz="1050" b="1">
              <a:solidFill>
                <a:srgbClr val="0070C0"/>
              </a:solidFill>
            </a:endParaRPr>
          </a:p>
          <a:p>
            <a:pPr lvl="3">
              <a:spcBef>
                <a:spcPts val="600"/>
              </a:spcBef>
            </a:pPr>
            <a:endParaRPr lang="hu-HU" sz="1050" b="1" smtClean="0">
              <a:solidFill>
                <a:srgbClr val="0070C0"/>
              </a:solidFill>
            </a:endParaRPr>
          </a:p>
          <a:p>
            <a:pPr lvl="3">
              <a:spcBef>
                <a:spcPts val="600"/>
              </a:spcBef>
            </a:pPr>
            <a:endParaRPr lang="hu-HU" sz="1050" b="1">
              <a:solidFill>
                <a:srgbClr val="0070C0"/>
              </a:solidFill>
            </a:endParaRPr>
          </a:p>
          <a:p>
            <a:pPr lvl="3">
              <a:spcBef>
                <a:spcPts val="600"/>
              </a:spcBef>
            </a:pPr>
            <a:endParaRPr lang="hu-HU" sz="1050" b="1" smtClean="0">
              <a:solidFill>
                <a:srgbClr val="0070C0"/>
              </a:solidFill>
            </a:endParaRPr>
          </a:p>
          <a:p>
            <a:pPr lvl="3">
              <a:spcBef>
                <a:spcPts val="600"/>
              </a:spcBef>
            </a:pPr>
            <a:endParaRPr lang="hu-HU" sz="1050" b="1">
              <a:solidFill>
                <a:srgbClr val="0070C0"/>
              </a:solidFill>
            </a:endParaRPr>
          </a:p>
          <a:p>
            <a:pPr lvl="3">
              <a:spcBef>
                <a:spcPts val="600"/>
              </a:spcBef>
            </a:pPr>
            <a:endParaRPr lang="hu-HU" sz="1050" b="1" smtClean="0">
              <a:solidFill>
                <a:srgbClr val="0070C0"/>
              </a:solidFill>
            </a:endParaRPr>
          </a:p>
          <a:p>
            <a:pPr lvl="3">
              <a:spcBef>
                <a:spcPts val="600"/>
              </a:spcBef>
            </a:pPr>
            <a:endParaRPr lang="hu-HU" sz="1050" b="1">
              <a:solidFill>
                <a:srgbClr val="0070C0"/>
              </a:solidFill>
            </a:endParaRPr>
          </a:p>
          <a:p>
            <a:pPr lvl="3">
              <a:spcBef>
                <a:spcPts val="600"/>
              </a:spcBef>
            </a:pPr>
            <a:r>
              <a:rPr lang="hu-HU" sz="1050" smtClean="0">
                <a:solidFill>
                  <a:schemeClr val="tx1"/>
                </a:solidFill>
              </a:rPr>
              <a:t>(side view)</a:t>
            </a:r>
            <a:endParaRPr lang="hu-HU" sz="10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" y="3407548"/>
            <a:ext cx="42347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Only one of the two is used at a time</a:t>
            </a:r>
          </a:p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FF0000"/>
                </a:solidFill>
              </a:rPr>
              <a:t>There is only an additional 13 mm available after the board!</a:t>
            </a:r>
            <a:endParaRPr lang="hu-HU" sz="1050" b="1" smtClean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37981" y="702961"/>
            <a:ext cx="0" cy="258625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346811" y="702961"/>
            <a:ext cx="0" cy="258625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854285" y="1253048"/>
            <a:ext cx="0" cy="258625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833814" y="1253048"/>
            <a:ext cx="0" cy="258625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20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hu-HU">
                <a:solidFill>
                  <a:srgbClr val="A50021"/>
                </a:solidFill>
              </a:rPr>
              <a:t>Data </a:t>
            </a:r>
            <a:r>
              <a:rPr lang="en-US">
                <a:solidFill>
                  <a:srgbClr val="A50021"/>
                </a:solidFill>
              </a:rPr>
              <a:t>Concentrator Board</a:t>
            </a:r>
            <a:r>
              <a:rPr lang="hu-HU">
                <a:solidFill>
                  <a:srgbClr val="A50021"/>
                </a:solidFill>
              </a:rPr>
              <a:t> (DCB) </a:t>
            </a:r>
            <a:r>
              <a:rPr lang="hu-HU">
                <a:solidFill>
                  <a:srgbClr val="A50021"/>
                </a:solidFill>
              </a:rPr>
              <a:t>– </a:t>
            </a:r>
            <a:r>
              <a:rPr lang="hu-HU" smtClean="0">
                <a:solidFill>
                  <a:srgbClr val="A50021"/>
                </a:solidFill>
              </a:rPr>
              <a:t>Open Questions</a:t>
            </a:r>
            <a:endParaRPr lang="en-GB">
              <a:solidFill>
                <a:srgbClr val="A5002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48" y="784747"/>
            <a:ext cx="9014183" cy="403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598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ctr" anchorCtr="0">
            <a:normAutofit/>
          </a:bodyPr>
          <a:lstStyle/>
          <a:p>
            <a:endParaRPr lang="en-GB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90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99" y="17025"/>
            <a:ext cx="6937043" cy="567600"/>
          </a:xfr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en-US">
                <a:solidFill>
                  <a:srgbClr val="A50021"/>
                </a:solidFill>
              </a:rPr>
              <a:t>FoCAL D</a:t>
            </a:r>
            <a:r>
              <a:rPr lang="hu-HU">
                <a:solidFill>
                  <a:srgbClr val="A50021"/>
                </a:solidFill>
              </a:rPr>
              <a:t>ata </a:t>
            </a:r>
            <a:r>
              <a:rPr lang="hu-HU">
                <a:solidFill>
                  <a:srgbClr val="A50021"/>
                </a:solidFill>
              </a:rPr>
              <a:t>Concentrator </a:t>
            </a:r>
            <a:r>
              <a:rPr lang="hu-HU" smtClean="0">
                <a:solidFill>
                  <a:srgbClr val="A50021"/>
                </a:solidFill>
              </a:rPr>
              <a:t>Board – VTRX+ Optical Connection</a:t>
            </a:r>
            <a:endParaRPr lang="en-GB">
              <a:solidFill>
                <a:srgbClr val="A5002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45" y="684320"/>
            <a:ext cx="5895441" cy="143478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19099" y="2630551"/>
            <a:ext cx="508094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VTRX+</a:t>
            </a:r>
          </a:p>
          <a:p>
            <a:pPr marL="171450" lvl="3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050" smtClean="0">
                <a:solidFill>
                  <a:srgbClr val="FF0000"/>
                </a:solidFill>
              </a:rPr>
              <a:t>Pigtail fibers are very fragile, esp. at the VTRX+ end, no mechanical starin allowed, no pull is possible</a:t>
            </a:r>
          </a:p>
          <a:p>
            <a:pPr marL="171450" lvl="3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050" smtClean="0">
                <a:solidFill>
                  <a:schemeClr val="tx1"/>
                </a:solidFill>
              </a:rPr>
              <a:t>5 fibers (1 RX and 4 TX) but we use only 1 RX and 1 TX</a:t>
            </a:r>
          </a:p>
          <a:p>
            <a:pPr marL="171450" lvl="3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050" smtClean="0">
                <a:solidFill>
                  <a:schemeClr val="tx1"/>
                </a:solidFill>
              </a:rPr>
              <a:t>Length choices are restricted (See possible lengthes on the right...)</a:t>
            </a:r>
          </a:p>
          <a:p>
            <a:pPr lvl="3">
              <a:spcBef>
                <a:spcPts val="600"/>
              </a:spcBef>
            </a:pPr>
            <a:r>
              <a:rPr lang="hu-HU" sz="1050" b="1">
                <a:solidFill>
                  <a:srgbClr val="0070C0"/>
                </a:solidFill>
              </a:rPr>
              <a:t>ALICE - centralized production is </a:t>
            </a:r>
            <a:r>
              <a:rPr lang="hu-HU" sz="1050" b="1">
                <a:solidFill>
                  <a:srgbClr val="0070C0"/>
                </a:solidFill>
              </a:rPr>
              <a:t>starting </a:t>
            </a:r>
            <a:r>
              <a:rPr lang="hu-HU" sz="1050" b="1" smtClean="0">
                <a:solidFill>
                  <a:srgbClr val="0070C0"/>
                </a:solidFill>
              </a:rPr>
              <a:t>soon</a:t>
            </a:r>
          </a:p>
          <a:p>
            <a:pPr marL="171450" lvl="3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050" smtClean="0">
                <a:solidFill>
                  <a:srgbClr val="FF0000"/>
                </a:solidFill>
              </a:rPr>
              <a:t>We have to define the lengthes in a few weeks (July the max.)</a:t>
            </a:r>
            <a:endParaRPr lang="hu-HU" sz="1050">
              <a:solidFill>
                <a:srgbClr val="FF0000"/>
              </a:solidFill>
            </a:endParaRPr>
          </a:p>
          <a:p>
            <a:pPr marL="171450" lvl="3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050" smtClean="0">
                <a:solidFill>
                  <a:schemeClr val="tx1"/>
                </a:solidFill>
              </a:rPr>
              <a:t>Better to keep short and (on-board) and have an adapter as soon as possible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232" y="584625"/>
            <a:ext cx="1365467" cy="41784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14344" t="3134" r="13938" b="24750"/>
          <a:stretch/>
        </p:blipFill>
        <p:spPr>
          <a:xfrm>
            <a:off x="3572838" y="1669614"/>
            <a:ext cx="1441830" cy="89897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161094" y="2125049"/>
            <a:ext cx="15021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MT: the ferrule only!</a:t>
            </a:r>
            <a:endParaRPr lang="hu-HU" sz="1050" b="1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86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hu-HU">
                <a:solidFill>
                  <a:srgbClr val="A50021"/>
                </a:solidFill>
              </a:rPr>
              <a:t>VTRX+ pigtails with MT ferrule only </a:t>
            </a:r>
            <a:endParaRPr lang="en-GB">
              <a:solidFill>
                <a:srgbClr val="A5002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2891768"/>
            <a:ext cx="2483357" cy="1469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172" y="2989604"/>
            <a:ext cx="1885266" cy="16816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" y="774757"/>
            <a:ext cx="8097380" cy="21624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100" y="584625"/>
            <a:ext cx="65207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We can fan-in the optical links of a multiple VTRX+ modules (MT ferrules) into a common cable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9100" y="4417345"/>
            <a:ext cx="65207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7224" y="2989604"/>
            <a:ext cx="356206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00" b="1" smtClean="0">
                <a:solidFill>
                  <a:srgbClr val="0070C0"/>
                </a:solidFill>
              </a:rPr>
              <a:t>Only a single 24-lane optical cable (or 2x 12-lane ones)</a:t>
            </a:r>
            <a:br>
              <a:rPr lang="hu-HU" sz="1000" b="1" smtClean="0">
                <a:solidFill>
                  <a:srgbClr val="0070C0"/>
                </a:solidFill>
              </a:rPr>
            </a:br>
            <a:r>
              <a:rPr lang="hu-HU" sz="1000" b="1" smtClean="0">
                <a:solidFill>
                  <a:srgbClr val="0070C0"/>
                </a:solidFill>
              </a:rPr>
              <a:t>could go out from each ECAL module through an MT to MPO adapter</a:t>
            </a:r>
          </a:p>
          <a:p>
            <a:pPr lvl="3">
              <a:spcBef>
                <a:spcPts val="600"/>
              </a:spcBef>
            </a:pPr>
            <a:endParaRPr lang="hu-HU" sz="1000" b="1" smtClean="0">
              <a:solidFill>
                <a:srgbClr val="FF0000"/>
              </a:solidFill>
            </a:endParaRPr>
          </a:p>
          <a:p>
            <a:pPr lvl="3">
              <a:spcBef>
                <a:spcPts val="600"/>
              </a:spcBef>
            </a:pPr>
            <a:r>
              <a:rPr lang="hu-HU" sz="1000" b="1" smtClean="0">
                <a:solidFill>
                  <a:srgbClr val="FF0000"/>
                </a:solidFill>
              </a:rPr>
              <a:t>However, we have to fit somehow these bulky optical assmeblies in between the Data Concentrator Boards!</a:t>
            </a:r>
          </a:p>
          <a:p>
            <a:pPr marL="177800" lvl="3">
              <a:spcBef>
                <a:spcPts val="300"/>
              </a:spcBef>
            </a:pPr>
            <a:r>
              <a:rPr lang="hu-HU" sz="1000" smtClean="0">
                <a:solidFill>
                  <a:schemeClr val="tx1"/>
                </a:solidFill>
              </a:rPr>
              <a:t>- min. bending radiues: 15 mm (!)</a:t>
            </a:r>
          </a:p>
          <a:p>
            <a:pPr marL="177800" lvl="3">
              <a:spcBef>
                <a:spcPts val="300"/>
              </a:spcBef>
            </a:pPr>
            <a:r>
              <a:rPr lang="hu-HU" sz="1000" smtClean="0">
                <a:solidFill>
                  <a:schemeClr val="tx1"/>
                </a:solidFill>
              </a:rPr>
              <a:t>- length tolerance: -0 / +2cm (!)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203510" y="3391469"/>
            <a:ext cx="2982036" cy="12965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199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hu-HU">
                <a:solidFill>
                  <a:srgbClr val="A50021"/>
                </a:solidFill>
              </a:rPr>
              <a:t>VTRX+ pigtails with MT ferrule only </a:t>
            </a:r>
            <a:endParaRPr lang="en-GB">
              <a:solidFill>
                <a:srgbClr val="A5002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746" y="1257366"/>
            <a:ext cx="7350701" cy="240705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340042" y="2142698"/>
            <a:ext cx="1787857" cy="484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5106" y="3664424"/>
            <a:ext cx="50809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Bulky and fragile passive optical assemblies somewhere here...</a:t>
            </a:r>
            <a:endParaRPr lang="hu-HU" sz="1050" smtClean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28746" y="2333767"/>
            <a:ext cx="984048" cy="13306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039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99" y="17025"/>
            <a:ext cx="6602673" cy="567600"/>
          </a:xfr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hu-HU" smtClean="0">
                <a:solidFill>
                  <a:srgbClr val="A50021"/>
                </a:solidFill>
              </a:rPr>
              <a:t>And, if we are out, there comes the MPO </a:t>
            </a:r>
            <a:r>
              <a:rPr lang="hu-HU">
                <a:solidFill>
                  <a:srgbClr val="A50021"/>
                </a:solidFill>
              </a:rPr>
              <a:t>(</a:t>
            </a:r>
            <a:r>
              <a:rPr lang="hu-HU">
                <a:solidFill>
                  <a:srgbClr val="A50021"/>
                </a:solidFill>
              </a:rPr>
              <a:t>MTP</a:t>
            </a:r>
            <a:r>
              <a:rPr lang="hu-HU" smtClean="0">
                <a:solidFill>
                  <a:srgbClr val="A50021"/>
                </a:solidFill>
              </a:rPr>
              <a:t>) World...</a:t>
            </a:r>
            <a:endParaRPr lang="en-GB">
              <a:solidFill>
                <a:srgbClr val="A5002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58" y="713794"/>
            <a:ext cx="1885266" cy="16816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758" y="832513"/>
            <a:ext cx="2836242" cy="1796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707" y="2829306"/>
            <a:ext cx="3162742" cy="15699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1710" y="713794"/>
            <a:ext cx="3300545" cy="11054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0524" y="2306740"/>
            <a:ext cx="3643462" cy="24376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97589" y="4513174"/>
            <a:ext cx="19923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Fan-in, fan-out</a:t>
            </a:r>
            <a:endParaRPr lang="hu-HU" sz="1050" smtClean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6950" y="4513174"/>
            <a:ext cx="19923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TX/RX Shuffling...</a:t>
            </a:r>
            <a:endParaRPr lang="hu-HU" sz="105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69449" y="1871491"/>
            <a:ext cx="19923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Patch cables</a:t>
            </a:r>
            <a:endParaRPr lang="hu-HU" sz="105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7114" y="1936051"/>
            <a:ext cx="19923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spcBef>
                <a:spcPts val="600"/>
              </a:spcBef>
            </a:pPr>
            <a:r>
              <a:rPr lang="hu-HU" sz="1050" b="1" smtClean="0">
                <a:solidFill>
                  <a:srgbClr val="0070C0"/>
                </a:solidFill>
              </a:rPr>
              <a:t>MPO adapters</a:t>
            </a:r>
            <a:endParaRPr lang="hu-HU" sz="105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44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115" y="648141"/>
            <a:ext cx="4043927" cy="204339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9099" y="17025"/>
            <a:ext cx="6629969" cy="567600"/>
          </a:xfrm>
        </p:spPr>
        <p:txBody>
          <a:bodyPr/>
          <a:lstStyle/>
          <a:p>
            <a:r>
              <a:rPr lang="en-US" dirty="0">
                <a:solidFill>
                  <a:srgbClr val="A50021"/>
                </a:solidFill>
              </a:rPr>
              <a:t>Pads </a:t>
            </a:r>
            <a:r>
              <a:rPr lang="hu-HU">
                <a:solidFill>
                  <a:srgbClr val="A50021"/>
                </a:solidFill>
              </a:rPr>
              <a:t>R</a:t>
            </a:r>
            <a:r>
              <a:rPr lang="en-US" dirty="0">
                <a:solidFill>
                  <a:srgbClr val="A50021"/>
                </a:solidFill>
              </a:rPr>
              <a:t>ead-out </a:t>
            </a:r>
            <a:r>
              <a:rPr lang="hu-HU">
                <a:solidFill>
                  <a:srgbClr val="A50021"/>
                </a:solidFill>
              </a:rPr>
              <a:t>/ Data </a:t>
            </a:r>
            <a:r>
              <a:rPr lang="en-US" dirty="0">
                <a:solidFill>
                  <a:srgbClr val="A50021"/>
                </a:solidFill>
              </a:rPr>
              <a:t>Concentrator Board</a:t>
            </a:r>
            <a:r>
              <a:rPr lang="hu-HU">
                <a:solidFill>
                  <a:srgbClr val="A50021"/>
                </a:solidFill>
              </a:rPr>
              <a:t> (DCB) – </a:t>
            </a:r>
            <a:r>
              <a:rPr lang="en-US" dirty="0">
                <a:solidFill>
                  <a:srgbClr val="A50021"/>
                </a:solidFill>
              </a:rPr>
              <a:t>Overview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204" y="3166920"/>
            <a:ext cx="4234454" cy="1024081"/>
          </a:xfrm>
          <a:prstGeom prst="rect">
            <a:avLst/>
          </a:prstGeom>
        </p:spPr>
      </p:pic>
      <p:sp>
        <p:nvSpPr>
          <p:cNvPr id="10" name="TextBox 1"/>
          <p:cNvSpPr txBox="1"/>
          <p:nvPr/>
        </p:nvSpPr>
        <p:spPr>
          <a:xfrm>
            <a:off x="319020" y="745934"/>
            <a:ext cx="4576095" cy="4018242"/>
          </a:xfrm>
          <a:prstGeom prst="rect">
            <a:avLst/>
          </a:prstGeom>
          <a:noFill/>
        </p:spPr>
        <p:txBody>
          <a:bodyPr wrap="square" lIns="36000" tIns="36000" rIns="36000" bIns="36000" rtlCol="0" anchor="t" anchorCtr="0">
            <a:noAutofit/>
          </a:bodyPr>
          <a:lstStyle/>
          <a:p>
            <a:pPr marL="171450" indent="-171450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hu-HU" sz="1000" b="1" dirty="0">
                <a:solidFill>
                  <a:srgbClr val="0070C0"/>
                </a:solidFill>
              </a:rPr>
              <a:t>Each</a:t>
            </a:r>
            <a:r>
              <a:rPr lang="en-US" sz="1000" b="1" dirty="0">
                <a:solidFill>
                  <a:srgbClr val="0070C0"/>
                </a:solidFill>
              </a:rPr>
              <a:t> </a:t>
            </a:r>
            <a:r>
              <a:rPr lang="hu-HU" sz="1000" b="1" dirty="0">
                <a:solidFill>
                  <a:srgbClr val="0070C0"/>
                </a:solidFill>
              </a:rPr>
              <a:t>Data </a:t>
            </a:r>
            <a:r>
              <a:rPr lang="en-US" sz="1000" b="1" dirty="0">
                <a:solidFill>
                  <a:srgbClr val="0070C0"/>
                </a:solidFill>
              </a:rPr>
              <a:t>Concentrator Board handles</a:t>
            </a:r>
            <a:r>
              <a:rPr lang="hu-HU" sz="1000" b="1" dirty="0">
                <a:solidFill>
                  <a:srgbClr val="0070C0"/>
                </a:solidFill>
              </a:rPr>
              <a:t> 4 layers of FEE (Pad Boards)</a:t>
            </a:r>
            <a:r>
              <a:rPr lang="en-US" sz="1000" b="1" dirty="0">
                <a:solidFill>
                  <a:srgbClr val="0070C0"/>
                </a:solidFill>
              </a:rPr>
              <a:t/>
            </a:r>
            <a:br>
              <a:rPr lang="en-US" sz="1000" b="1" dirty="0">
                <a:solidFill>
                  <a:srgbClr val="0070C0"/>
                </a:solidFill>
              </a:rPr>
            </a:br>
            <a:r>
              <a:rPr lang="hu-HU" sz="1000" dirty="0">
                <a:solidFill>
                  <a:schemeClr val="tx1"/>
                </a:solidFill>
              </a:rPr>
              <a:t>(P</a:t>
            </a:r>
            <a:r>
              <a:rPr lang="en-US" sz="1000" dirty="0">
                <a:solidFill>
                  <a:schemeClr val="tx1"/>
                </a:solidFill>
              </a:rPr>
              <a:t>ower and </a:t>
            </a:r>
            <a:r>
              <a:rPr lang="hu-HU" sz="1000" dirty="0">
                <a:solidFill>
                  <a:schemeClr val="tx1"/>
                </a:solidFill>
              </a:rPr>
              <a:t>HV distribution</a:t>
            </a:r>
            <a:r>
              <a:rPr lang="en-US" sz="1000" dirty="0">
                <a:solidFill>
                  <a:schemeClr val="tx1"/>
                </a:solidFill>
              </a:rPr>
              <a:t>, hardware monitoring and slow control)</a:t>
            </a:r>
          </a:p>
          <a:p>
            <a:pPr marL="274638" lvl="3">
              <a:spcBef>
                <a:spcPts val="600"/>
              </a:spcBef>
            </a:pPr>
            <a:endParaRPr lang="hu-HU" sz="1000" b="1" dirty="0">
              <a:solidFill>
                <a:schemeClr val="tx1"/>
              </a:solidFill>
            </a:endParaRPr>
          </a:p>
          <a:p>
            <a:pPr marL="171450" lvl="3" indent="-1714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hu-HU" sz="1000" b="1" dirty="0">
                <a:solidFill>
                  <a:srgbClr val="0070C0"/>
                </a:solidFill>
              </a:rPr>
              <a:t>Data and control: the Data Concentrator Cards are connected to the Pad Boards by flex printed circuit cables (FPC)</a:t>
            </a:r>
          </a:p>
          <a:p>
            <a:pPr marL="171450" lvl="3" indent="-171450">
              <a:spcBef>
                <a:spcPts val="200"/>
              </a:spcBef>
              <a:buFont typeface="Wingdings" panose="05000000000000000000" pitchFamily="2" charset="2"/>
              <a:buChar char="§"/>
            </a:pPr>
            <a:endParaRPr lang="hu-HU" sz="1000" b="1" dirty="0">
              <a:solidFill>
                <a:srgbClr val="0070C0"/>
              </a:solidFill>
            </a:endParaRPr>
          </a:p>
          <a:p>
            <a:pPr marL="171450" lvl="6" indent="-1714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hu-HU" sz="1000" b="1" dirty="0">
                <a:solidFill>
                  <a:srgbClr val="0070C0"/>
                </a:solidFill>
              </a:rPr>
              <a:t>LV distribution </a:t>
            </a:r>
          </a:p>
          <a:p>
            <a:pPr marL="446088" lvl="3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hu-HU" sz="1000" dirty="0">
                <a:solidFill>
                  <a:schemeClr val="tx1"/>
                </a:solidFill>
              </a:rPr>
              <a:t>Each DCB has a </a:t>
            </a:r>
            <a:r>
              <a:rPr lang="hu-HU" sz="1000" b="1" dirty="0">
                <a:solidFill>
                  <a:schemeClr val="tx1"/>
                </a:solidFill>
              </a:rPr>
              <a:t>single input voltage </a:t>
            </a:r>
            <a:r>
              <a:rPr lang="hu-HU" sz="1000" dirty="0">
                <a:solidFill>
                  <a:schemeClr val="tx1"/>
                </a:solidFill>
              </a:rPr>
              <a:t>from the PSU farm</a:t>
            </a:r>
          </a:p>
          <a:p>
            <a:pPr marL="446088" lvl="3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000" dirty="0">
                <a:solidFill>
                  <a:schemeClr val="tx1"/>
                </a:solidFill>
              </a:rPr>
              <a:t>Each </a:t>
            </a:r>
            <a:r>
              <a:rPr lang="hu-HU" sz="1000" dirty="0">
                <a:solidFill>
                  <a:schemeClr val="tx1"/>
                </a:solidFill>
              </a:rPr>
              <a:t>Pad Board </a:t>
            </a:r>
            <a:r>
              <a:rPr lang="en-US" sz="1000" dirty="0">
                <a:solidFill>
                  <a:schemeClr val="tx1"/>
                </a:solidFill>
              </a:rPr>
              <a:t>layer </a:t>
            </a:r>
            <a:r>
              <a:rPr lang="hu-HU" sz="1000" dirty="0">
                <a:solidFill>
                  <a:schemeClr val="tx1"/>
                </a:solidFill>
              </a:rPr>
              <a:t>shall be</a:t>
            </a:r>
            <a:r>
              <a:rPr lang="en-US" sz="1000" dirty="0">
                <a:solidFill>
                  <a:schemeClr val="tx1"/>
                </a:solidFill>
              </a:rPr>
              <a:t> supplied </a:t>
            </a:r>
            <a:r>
              <a:rPr lang="hu-HU" sz="1000" dirty="0">
                <a:solidFill>
                  <a:schemeClr val="tx1"/>
                </a:solidFill>
              </a:rPr>
              <a:t>with</a:t>
            </a:r>
            <a:r>
              <a:rPr lang="en-US" sz="1000" dirty="0">
                <a:solidFill>
                  <a:schemeClr val="tx1"/>
                </a:solidFill>
              </a:rPr>
              <a:t> 2x </a:t>
            </a:r>
            <a:r>
              <a:rPr lang="hu-HU" sz="1000" dirty="0">
                <a:solidFill>
                  <a:schemeClr val="tx1"/>
                </a:solidFill>
              </a:rPr>
              <a:t>1.5V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hu-HU" sz="1000" dirty="0">
                <a:solidFill>
                  <a:schemeClr val="tx1"/>
                </a:solidFill>
              </a:rPr>
              <a:t> (V</a:t>
            </a:r>
            <a:r>
              <a:rPr lang="hu-HU" sz="1000" baseline="-25000" dirty="0">
                <a:solidFill>
                  <a:schemeClr val="tx1"/>
                </a:solidFill>
              </a:rPr>
              <a:t>A</a:t>
            </a:r>
            <a:r>
              <a:rPr lang="hu-HU" sz="1000" dirty="0">
                <a:solidFill>
                  <a:schemeClr val="tx1"/>
                </a:solidFill>
              </a:rPr>
              <a:t> and V</a:t>
            </a:r>
            <a:r>
              <a:rPr lang="hu-HU" sz="1000" baseline="-25000" dirty="0">
                <a:solidFill>
                  <a:schemeClr val="tx1"/>
                </a:solidFill>
              </a:rPr>
              <a:t>D</a:t>
            </a:r>
            <a:r>
              <a:rPr lang="hu-HU" sz="1000" dirty="0">
                <a:solidFill>
                  <a:schemeClr val="tx1"/>
                </a:solidFill>
              </a:rPr>
              <a:t>)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hu-HU" sz="1000" dirty="0">
                <a:solidFill>
                  <a:schemeClr val="tx1"/>
                </a:solidFill>
              </a:rPr>
              <a:t/>
            </a:r>
            <a:br>
              <a:rPr lang="hu-HU" sz="1000" dirty="0">
                <a:solidFill>
                  <a:schemeClr val="tx1"/>
                </a:solidFill>
              </a:rPr>
            </a:br>
            <a:r>
              <a:rPr lang="hu-HU" sz="1000" dirty="0">
                <a:solidFill>
                  <a:schemeClr val="tx1"/>
                </a:solidFill>
              </a:rPr>
              <a:t>from the DCB by </a:t>
            </a:r>
            <a:r>
              <a:rPr lang="en-US" sz="1000" dirty="0">
                <a:solidFill>
                  <a:schemeClr val="tx1"/>
                </a:solidFill>
              </a:rPr>
              <a:t>dedicated </a:t>
            </a:r>
            <a:r>
              <a:rPr lang="hu-HU" sz="1000" dirty="0">
                <a:solidFill>
                  <a:schemeClr val="tx1"/>
                </a:solidFill>
              </a:rPr>
              <a:t>rad hard bPOL DC/DC mezzanine </a:t>
            </a:r>
            <a:r>
              <a:rPr lang="en-US" sz="1000" dirty="0">
                <a:solidFill>
                  <a:schemeClr val="tx1"/>
                </a:solidFill>
              </a:rPr>
              <a:t>modules</a:t>
            </a:r>
            <a:endParaRPr lang="hu-HU" sz="1000" dirty="0">
              <a:solidFill>
                <a:schemeClr val="tx1"/>
              </a:solidFill>
            </a:endParaRPr>
          </a:p>
          <a:p>
            <a:pPr marL="171450" lvl="3" indent="-171450">
              <a:spcBef>
                <a:spcPts val="200"/>
              </a:spcBef>
              <a:buFont typeface="Wingdings" panose="05000000000000000000" pitchFamily="2" charset="2"/>
              <a:buChar char="§"/>
            </a:pPr>
            <a:endParaRPr lang="hu-HU" sz="1000" b="1" dirty="0">
              <a:solidFill>
                <a:srgbClr val="0070C0"/>
              </a:solidFill>
            </a:endParaRPr>
          </a:p>
          <a:p>
            <a:pPr marL="171450" lvl="3" indent="-1714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hu-HU" sz="1000" b="1" dirty="0">
                <a:solidFill>
                  <a:srgbClr val="0070C0"/>
                </a:solidFill>
              </a:rPr>
              <a:t>Power dissipation</a:t>
            </a:r>
          </a:p>
          <a:p>
            <a:pPr marL="446088" lvl="3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hu-HU" sz="1000" dirty="0">
                <a:solidFill>
                  <a:schemeClr val="tx1"/>
                </a:solidFill>
              </a:rPr>
              <a:t>The power dissipation of the DCBs is close to 20 W /each </a:t>
            </a:r>
          </a:p>
          <a:p>
            <a:pPr marL="446088" lvl="3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hu-HU" sz="1000" dirty="0">
                <a:solidFill>
                  <a:schemeClr val="tx1"/>
                </a:solidFill>
              </a:rPr>
              <a:t>110 DCBs dissiapte ~</a:t>
            </a:r>
            <a:r>
              <a:rPr lang="en-US" sz="1000" dirty="0">
                <a:solidFill>
                  <a:schemeClr val="tx1"/>
                </a:solidFill>
              </a:rPr>
              <a:t>2</a:t>
            </a:r>
            <a:r>
              <a:rPr lang="hu-HU" sz="1000" dirty="0">
                <a:solidFill>
                  <a:schemeClr val="tx1"/>
                </a:solidFill>
              </a:rPr>
              <a:t> kW</a:t>
            </a:r>
            <a:r>
              <a:rPr lang="en-US" sz="1000" dirty="0">
                <a:solidFill>
                  <a:schemeClr val="tx1"/>
                </a:solidFill>
              </a:rPr>
              <a:t> in total</a:t>
            </a:r>
            <a:r>
              <a:rPr lang="hu-HU" sz="1000" dirty="0">
                <a:solidFill>
                  <a:schemeClr val="tx1"/>
                </a:solidFill>
              </a:rPr>
              <a:t> </a:t>
            </a:r>
            <a:r>
              <a:rPr lang="hu-HU" sz="1000" dirty="0">
                <a:solidFill>
                  <a:schemeClr val="tx1"/>
                </a:solidFill>
                <a:sym typeface="Wingdings" panose="05000000000000000000" pitchFamily="2" charset="2"/>
              </a:rPr>
              <a:t> p</a:t>
            </a:r>
            <a:r>
              <a:rPr lang="hu-HU" sz="1000" dirty="0">
                <a:solidFill>
                  <a:schemeClr val="tx1"/>
                </a:solidFill>
              </a:rPr>
              <a:t>roper cooling is needed </a:t>
            </a:r>
            <a:br>
              <a:rPr lang="hu-HU" sz="1000" dirty="0">
                <a:solidFill>
                  <a:schemeClr val="tx1"/>
                </a:solidFill>
              </a:rPr>
            </a:br>
            <a:r>
              <a:rPr lang="hu-HU" sz="1000" dirty="0">
                <a:solidFill>
                  <a:schemeClr val="tx1"/>
                </a:solidFill>
              </a:rPr>
              <a:t>without the heating of the environment</a:t>
            </a:r>
          </a:p>
          <a:p>
            <a:pPr marL="180975" lvl="3" indent="-1714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hu-HU" sz="1000" b="1" dirty="0">
                <a:solidFill>
                  <a:srgbClr val="0070C0"/>
                </a:solidFill>
              </a:rPr>
              <a:t>Challanging PCB design: very dense physical environment and complex requirements</a:t>
            </a:r>
          </a:p>
          <a:p>
            <a:pPr marL="446088" lvl="3" indent="-1714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hu-HU" sz="1000" dirty="0">
                <a:solidFill>
                  <a:schemeClr val="tx1"/>
                </a:solidFill>
              </a:rPr>
              <a:t>First prototypes to be produced </a:t>
            </a:r>
            <a:r>
              <a:rPr lang="hu-HU" sz="1000">
                <a:solidFill>
                  <a:schemeClr val="tx1"/>
                </a:solidFill>
              </a:rPr>
              <a:t>by </a:t>
            </a:r>
            <a:r>
              <a:rPr lang="hu-HU" sz="1000" smtClean="0">
                <a:solidFill>
                  <a:schemeClr val="tx1"/>
                </a:solidFill>
              </a:rPr>
              <a:t>Q3 </a:t>
            </a:r>
            <a:r>
              <a:rPr lang="hu-HU" sz="1000" smtClean="0">
                <a:solidFill>
                  <a:schemeClr val="tx1"/>
                </a:solidFill>
              </a:rPr>
              <a:t>2025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8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19100" y="17025"/>
            <a:ext cx="7842976" cy="567600"/>
          </a:xfr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en-US">
                <a:solidFill>
                  <a:srgbClr val="A50021"/>
                </a:solidFill>
              </a:rPr>
              <a:t>FoCAL DCDC Converter </a:t>
            </a:r>
            <a:r>
              <a:rPr lang="hu-HU">
                <a:solidFill>
                  <a:srgbClr val="A50021"/>
                </a:solidFill>
              </a:rPr>
              <a:t>P</a:t>
            </a:r>
            <a:r>
              <a:rPr lang="en-US">
                <a:solidFill>
                  <a:srgbClr val="A50021"/>
                </a:solidFill>
              </a:rPr>
              <a:t>rototypes</a:t>
            </a:r>
            <a:r>
              <a:rPr lang="hu-HU">
                <a:solidFill>
                  <a:srgbClr val="A50021"/>
                </a:solidFill>
              </a:rPr>
              <a:t> -</a:t>
            </a:r>
            <a:r>
              <a:rPr lang="en-US">
                <a:solidFill>
                  <a:srgbClr val="A50021"/>
                </a:solidFill>
              </a:rPr>
              <a:t> </a:t>
            </a:r>
            <a:r>
              <a:rPr lang="hu-HU">
                <a:solidFill>
                  <a:srgbClr val="A50021"/>
                </a:solidFill>
              </a:rPr>
              <a:t>P</a:t>
            </a:r>
            <a:r>
              <a:rPr lang="en-US">
                <a:solidFill>
                  <a:srgbClr val="A50021"/>
                </a:solidFill>
              </a:rPr>
              <a:t>roduction </a:t>
            </a:r>
            <a:r>
              <a:rPr lang="hu-HU">
                <a:solidFill>
                  <a:srgbClr val="A50021"/>
                </a:solidFill>
              </a:rPr>
              <a:t>Status</a:t>
            </a:r>
            <a:endParaRPr lang="en-US">
              <a:solidFill>
                <a:srgbClr val="A5002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100" y="668640"/>
            <a:ext cx="8435651" cy="383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90813" algn="l"/>
                <a:tab pos="5200650" algn="l"/>
              </a:tabLst>
            </a:pPr>
            <a:r>
              <a:rPr lang="hu-HU" sz="1200" b="1" smtClean="0">
                <a:solidFill>
                  <a:srgbClr val="A50021"/>
                </a:solidFill>
              </a:rPr>
              <a:t>24 pcs of the FoCalDCDC v2.1 </a:t>
            </a:r>
            <a:r>
              <a:rPr lang="hu-HU" sz="1200" b="1" smtClean="0">
                <a:solidFill>
                  <a:srgbClr val="A50021"/>
                </a:solidFill>
              </a:rPr>
              <a:t>have </a:t>
            </a:r>
            <a:r>
              <a:rPr lang="hu-HU" sz="1200" b="1" smtClean="0">
                <a:solidFill>
                  <a:srgbClr val="A50021"/>
                </a:solidFill>
              </a:rPr>
              <a:t>been produced</a:t>
            </a:r>
          </a:p>
          <a:p>
            <a:pPr lvl="3">
              <a:tabLst>
                <a:tab pos="2690813" algn="l"/>
                <a:tab pos="5200650" algn="l"/>
              </a:tabLst>
            </a:pPr>
            <a:endParaRPr lang="hu-HU" sz="1200" b="1" smtClean="0">
              <a:solidFill>
                <a:srgbClr val="A50021"/>
              </a:solidFill>
            </a:endParaRPr>
          </a:p>
          <a:p>
            <a:pPr lvl="3">
              <a:tabLst>
                <a:tab pos="2690813" algn="l"/>
                <a:tab pos="5200650" algn="l"/>
              </a:tabLst>
            </a:pPr>
            <a:r>
              <a:rPr lang="en-US" sz="1200" b="1" smtClean="0">
                <a:solidFill>
                  <a:srgbClr val="A50021"/>
                </a:solidFill>
              </a:rPr>
              <a:t>Test Platform </a:t>
            </a:r>
            <a:r>
              <a:rPr lang="hu-HU" sz="1200" b="1" smtClean="0">
                <a:solidFill>
                  <a:srgbClr val="A50021"/>
                </a:solidFill>
              </a:rPr>
              <a:t>at CERN built and tested</a:t>
            </a:r>
            <a:endParaRPr lang="hu-HU" sz="1200" b="1">
              <a:solidFill>
                <a:srgbClr val="A50021"/>
              </a:solidFill>
            </a:endParaRPr>
          </a:p>
          <a:p>
            <a:pPr marL="171450" lvl="3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050" b="1" smtClean="0">
                <a:solidFill>
                  <a:srgbClr val="0070C0"/>
                </a:solidFill>
              </a:rPr>
              <a:t>2 minor issues on the test platform have been </a:t>
            </a:r>
            <a:r>
              <a:rPr lang="en-US" sz="1050" b="1" smtClean="0">
                <a:solidFill>
                  <a:srgbClr val="0070C0"/>
                </a:solidFill>
              </a:rPr>
              <a:t>fixed</a:t>
            </a:r>
            <a:r>
              <a:rPr lang="hu-HU" sz="1050" b="1" smtClean="0">
                <a:solidFill>
                  <a:srgbClr val="0070C0"/>
                </a:solidFill>
              </a:rPr>
              <a:t> </a:t>
            </a:r>
            <a:br>
              <a:rPr lang="hu-HU" sz="1050" b="1" smtClean="0">
                <a:solidFill>
                  <a:srgbClr val="0070C0"/>
                </a:solidFill>
              </a:rPr>
            </a:br>
            <a:r>
              <a:rPr lang="hu-HU" sz="1050" smtClean="0">
                <a:solidFill>
                  <a:schemeClr val="tx1"/>
                </a:solidFill>
              </a:rPr>
              <a:t>(See Nicola’s presentation)</a:t>
            </a:r>
            <a:endParaRPr lang="en-US" sz="1050" smtClean="0">
              <a:solidFill>
                <a:schemeClr val="tx1"/>
              </a:solidFill>
            </a:endParaRPr>
          </a:p>
          <a:p>
            <a:pPr marL="171450" lvl="3" indent="-17145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hu-HU" sz="1050" b="1" smtClean="0">
                <a:solidFill>
                  <a:srgbClr val="0070C0"/>
                </a:solidFill>
              </a:rPr>
              <a:t>All kinds of the </a:t>
            </a:r>
            <a:r>
              <a:rPr lang="en-US" sz="1050" b="1" smtClean="0">
                <a:solidFill>
                  <a:srgbClr val="0070C0"/>
                </a:solidFill>
              </a:rPr>
              <a:t>modules </a:t>
            </a:r>
            <a:r>
              <a:rPr lang="en-US" sz="1050" b="1" smtClean="0">
                <a:solidFill>
                  <a:srgbClr val="0070C0"/>
                </a:solidFill>
              </a:rPr>
              <a:t>have already been tried </a:t>
            </a:r>
            <a:endParaRPr lang="hu-HU" sz="1050" b="1" smtClean="0">
              <a:solidFill>
                <a:srgbClr val="0070C0"/>
              </a:solidFill>
            </a:endParaRPr>
          </a:p>
          <a:p>
            <a:pPr marL="171450" lvl="3" indent="-17145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hu-HU" sz="1050" b="1" smtClean="0">
                <a:solidFill>
                  <a:srgbClr val="0070C0"/>
                </a:solidFill>
              </a:rPr>
              <a:t>Issues fixed:</a:t>
            </a:r>
            <a:endParaRPr lang="en-US" sz="1050" b="1" smtClean="0">
              <a:solidFill>
                <a:srgbClr val="0070C0"/>
              </a:solidFill>
            </a:endParaRPr>
          </a:p>
          <a:p>
            <a:pPr marL="446088" lvl="3" indent="-1714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hu-HU" sz="900" smtClean="0">
                <a:solidFill>
                  <a:schemeClr val="tx1"/>
                </a:solidFill>
              </a:rPr>
              <a:t>Slightly different internal refernce voltage: </a:t>
            </a:r>
            <a:br>
              <a:rPr lang="hu-HU" sz="900" smtClean="0">
                <a:solidFill>
                  <a:schemeClr val="tx1"/>
                </a:solidFill>
              </a:rPr>
            </a:br>
            <a:r>
              <a:rPr lang="hu-HU" sz="90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hu-HU" sz="900" smtClean="0">
                <a:solidFill>
                  <a:schemeClr val="tx1"/>
                </a:solidFill>
              </a:rPr>
              <a:t>output voltage settings had to be adjusted – done. </a:t>
            </a:r>
            <a:endParaRPr lang="en-US" sz="900" smtClean="0">
              <a:solidFill>
                <a:schemeClr val="tx1"/>
              </a:solidFill>
            </a:endParaRPr>
          </a:p>
          <a:p>
            <a:pPr marL="446088" lvl="3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hu-HU" sz="900" smtClean="0">
                <a:solidFill>
                  <a:schemeClr val="tx1"/>
                </a:solidFill>
              </a:rPr>
              <a:t>The commercial air-core inductor is not OK in our case (L is too low)</a:t>
            </a:r>
            <a:br>
              <a:rPr lang="hu-HU" sz="900" smtClean="0">
                <a:solidFill>
                  <a:schemeClr val="tx1"/>
                </a:solidFill>
              </a:rPr>
            </a:br>
            <a:r>
              <a:rPr lang="hu-HU" sz="900" smtClean="0">
                <a:solidFill>
                  <a:schemeClr val="tx1"/>
                </a:solidFill>
                <a:sym typeface="Wingdings" panose="05000000000000000000" pitchFamily="2" charset="2"/>
              </a:rPr>
              <a:t> they had to be replaced with a new CERN-developed one.</a:t>
            </a:r>
            <a:endParaRPr lang="en-US" sz="900" smtClean="0">
              <a:solidFill>
                <a:schemeClr val="tx1"/>
              </a:solidFill>
            </a:endParaRPr>
          </a:p>
          <a:p>
            <a:pPr lvl="3">
              <a:lnSpc>
                <a:spcPct val="150000"/>
              </a:lnSpc>
              <a:spcBef>
                <a:spcPts val="600"/>
              </a:spcBef>
            </a:pPr>
            <a:endParaRPr lang="hu-HU" sz="1200" b="1" smtClean="0">
              <a:solidFill>
                <a:srgbClr val="A50021"/>
              </a:solidFill>
            </a:endParaRPr>
          </a:p>
          <a:p>
            <a:pPr lvl="3">
              <a:lnSpc>
                <a:spcPct val="150000"/>
              </a:lnSpc>
              <a:spcBef>
                <a:spcPts val="600"/>
              </a:spcBef>
            </a:pPr>
            <a:r>
              <a:rPr lang="hu-HU" sz="1200" b="1" smtClean="0">
                <a:solidFill>
                  <a:srgbClr val="A50021"/>
                </a:solidFill>
              </a:rPr>
              <a:t>Detailed characterization to be done in the summer</a:t>
            </a:r>
          </a:p>
          <a:p>
            <a:pPr lvl="3">
              <a:lnSpc>
                <a:spcPct val="150000"/>
              </a:lnSpc>
            </a:pPr>
            <a:r>
              <a:rPr lang="hu-HU" sz="1200" b="1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hu-HU" sz="1200" b="1" smtClean="0">
                <a:solidFill>
                  <a:srgbClr val="0070C0"/>
                </a:solidFill>
              </a:rPr>
              <a:t>Inductors and cooling have to be decided!</a:t>
            </a:r>
            <a:r>
              <a:rPr lang="hu-HU" sz="1200" b="1" smtClean="0">
                <a:solidFill>
                  <a:srgbClr val="A50021"/>
                </a:solidFill>
              </a:rPr>
              <a:t/>
            </a:r>
            <a:br>
              <a:rPr lang="hu-HU" sz="1200" b="1" smtClean="0">
                <a:solidFill>
                  <a:srgbClr val="A50021"/>
                </a:solidFill>
              </a:rPr>
            </a:br>
            <a:endParaRPr lang="hu-HU" sz="1200" b="1" smtClean="0">
              <a:solidFill>
                <a:srgbClr val="A50021"/>
              </a:solidFill>
            </a:endParaRPr>
          </a:p>
          <a:p>
            <a:pPr lvl="3">
              <a:tabLst>
                <a:tab pos="2690813" algn="l"/>
                <a:tab pos="5200650" algn="l"/>
              </a:tabLst>
            </a:pPr>
            <a:r>
              <a:rPr lang="hu-HU" sz="1200" b="1" smtClean="0">
                <a:solidFill>
                  <a:srgbClr val="A50021"/>
                </a:solidFill>
              </a:rPr>
              <a:t>Documentation updated</a:t>
            </a:r>
          </a:p>
          <a:p>
            <a:pPr lvl="3">
              <a:tabLst>
                <a:tab pos="2690813" algn="l"/>
                <a:tab pos="5200650" algn="l"/>
              </a:tabLst>
            </a:pPr>
            <a:r>
              <a:rPr lang="hu-HU" sz="100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https</a:t>
            </a:r>
            <a:r>
              <a:rPr lang="hu-HU" sz="1000">
                <a:solidFill>
                  <a:schemeClr val="accent1">
                    <a:lumMod val="75000"/>
                  </a:schemeClr>
                </a:solidFill>
                <a:hlinkClick r:id="rId2"/>
              </a:rPr>
              <a:t>://</a:t>
            </a:r>
            <a:r>
              <a:rPr lang="hu-HU" sz="100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cernbox.cern.ch/s/mRk0oYRDKzGnfDW</a:t>
            </a:r>
            <a:endParaRPr lang="hu-HU" sz="10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377" y="1209963"/>
            <a:ext cx="4092141" cy="306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19100" y="17025"/>
            <a:ext cx="7842976" cy="567600"/>
          </a:xfr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en-US">
                <a:solidFill>
                  <a:srgbClr val="A50021"/>
                </a:solidFill>
              </a:rPr>
              <a:t>FoCAL DCDC Converter </a:t>
            </a:r>
            <a:r>
              <a:rPr lang="hu-HU">
                <a:solidFill>
                  <a:srgbClr val="A50021"/>
                </a:solidFill>
              </a:rPr>
              <a:t>P</a:t>
            </a:r>
            <a:r>
              <a:rPr lang="en-US">
                <a:solidFill>
                  <a:srgbClr val="A50021"/>
                </a:solidFill>
              </a:rPr>
              <a:t>rototypes</a:t>
            </a:r>
            <a:r>
              <a:rPr lang="hu-HU">
                <a:solidFill>
                  <a:srgbClr val="A50021"/>
                </a:solidFill>
              </a:rPr>
              <a:t> -</a:t>
            </a:r>
            <a:r>
              <a:rPr lang="en-US">
                <a:solidFill>
                  <a:srgbClr val="A50021"/>
                </a:solidFill>
              </a:rPr>
              <a:t> </a:t>
            </a:r>
            <a:r>
              <a:rPr lang="hu-HU">
                <a:solidFill>
                  <a:srgbClr val="A50021"/>
                </a:solidFill>
              </a:rPr>
              <a:t>P</a:t>
            </a:r>
            <a:r>
              <a:rPr lang="en-US">
                <a:solidFill>
                  <a:srgbClr val="A50021"/>
                </a:solidFill>
              </a:rPr>
              <a:t>roduction </a:t>
            </a:r>
            <a:r>
              <a:rPr lang="hu-HU">
                <a:solidFill>
                  <a:srgbClr val="A50021"/>
                </a:solidFill>
              </a:rPr>
              <a:t>Status</a:t>
            </a:r>
            <a:endParaRPr lang="en-US">
              <a:solidFill>
                <a:srgbClr val="A50021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2463783"/>
              </p:ext>
            </p:extLst>
          </p:nvPr>
        </p:nvGraphicFramePr>
        <p:xfrm>
          <a:off x="491907" y="1086773"/>
          <a:ext cx="8290036" cy="3579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Worksheet" r:id="rId3" imgW="11229703" imgH="4847983" progId="Excel.Sheet.12">
                  <p:embed/>
                </p:oleObj>
              </mc:Choice>
              <mc:Fallback>
                <p:oleObj name="Worksheet" r:id="rId3" imgW="11229703" imgH="484798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1907" y="1086773"/>
                        <a:ext cx="8290036" cy="35793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19100" y="668640"/>
            <a:ext cx="8435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90813" algn="l"/>
                <a:tab pos="5200650" algn="l"/>
              </a:tabLst>
            </a:pPr>
            <a:r>
              <a:rPr lang="hu-HU" sz="1200" b="1" smtClean="0">
                <a:solidFill>
                  <a:srgbClr val="0070C0"/>
                </a:solidFill>
              </a:rPr>
              <a:t>Several inductor options – </a:t>
            </a:r>
            <a:r>
              <a:rPr lang="hu-HU" sz="1200" b="1" smtClean="0">
                <a:solidFill>
                  <a:schemeClr val="tx1"/>
                </a:solidFill>
              </a:rPr>
              <a:t>ferrite core and air core ones</a:t>
            </a:r>
            <a:endParaRPr lang="hu-HU"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4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19100" y="17025"/>
            <a:ext cx="7842976" cy="567600"/>
          </a:xfr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en-US">
                <a:solidFill>
                  <a:srgbClr val="A50021"/>
                </a:solidFill>
              </a:rPr>
              <a:t>FoCAL D</a:t>
            </a:r>
            <a:r>
              <a:rPr lang="hu-HU">
                <a:solidFill>
                  <a:srgbClr val="A50021"/>
                </a:solidFill>
              </a:rPr>
              <a:t>ata Concentrator Board - Design Status</a:t>
            </a:r>
            <a:endParaRPr lang="en-US">
              <a:solidFill>
                <a:srgbClr val="A5002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9351" y="584625"/>
            <a:ext cx="7981097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tabLst>
                <a:tab pos="2690813" algn="l"/>
                <a:tab pos="5200650" algn="l"/>
              </a:tabLst>
            </a:pPr>
            <a:r>
              <a:rPr lang="hu-HU" b="1" smtClean="0">
                <a:solidFill>
                  <a:srgbClr val="A50021"/>
                </a:solidFill>
              </a:rPr>
              <a:t>Board </a:t>
            </a:r>
            <a:r>
              <a:rPr lang="hu-HU" b="1" smtClean="0">
                <a:solidFill>
                  <a:srgbClr val="A50021"/>
                </a:solidFill>
              </a:rPr>
              <a:t>design </a:t>
            </a:r>
            <a:r>
              <a:rPr lang="hu-HU" b="1" smtClean="0">
                <a:solidFill>
                  <a:srgbClr val="A50021"/>
                </a:solidFill>
              </a:rPr>
              <a:t>is close </a:t>
            </a:r>
            <a:r>
              <a:rPr lang="hu-HU" b="1" smtClean="0">
                <a:solidFill>
                  <a:srgbClr val="A50021"/>
                </a:solidFill>
              </a:rPr>
              <a:t>to the </a:t>
            </a:r>
            <a:r>
              <a:rPr lang="hu-HU" b="1" smtClean="0">
                <a:solidFill>
                  <a:srgbClr val="A50021"/>
                </a:solidFill>
              </a:rPr>
              <a:t>completion</a:t>
            </a:r>
            <a:endParaRPr lang="hu-HU" b="1" smtClean="0">
              <a:solidFill>
                <a:srgbClr val="A50021"/>
              </a:solidFill>
            </a:endParaRPr>
          </a:p>
          <a:p>
            <a:pPr marL="171450" lvl="3" indent="-1714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100" b="1" smtClean="0">
                <a:solidFill>
                  <a:srgbClr val="0070C0"/>
                </a:solidFill>
              </a:rPr>
              <a:t>All signal </a:t>
            </a:r>
            <a:r>
              <a:rPr lang="hu-HU" sz="1100" b="1">
                <a:solidFill>
                  <a:srgbClr val="0070C0"/>
                </a:solidFill>
              </a:rPr>
              <a:t>and control nets are </a:t>
            </a:r>
            <a:r>
              <a:rPr lang="hu-HU" sz="1100" b="1" smtClean="0">
                <a:solidFill>
                  <a:srgbClr val="0070C0"/>
                </a:solidFill>
              </a:rPr>
              <a:t>routed </a:t>
            </a:r>
            <a:r>
              <a:rPr lang="hu-HU" sz="1100" b="1" smtClean="0">
                <a:solidFill>
                  <a:srgbClr val="006600"/>
                </a:solidFill>
              </a:rPr>
              <a:t>- done</a:t>
            </a:r>
            <a:endParaRPr lang="hu-HU" sz="1100" b="1" smtClean="0">
              <a:solidFill>
                <a:srgbClr val="006600"/>
              </a:solidFill>
            </a:endParaRPr>
          </a:p>
          <a:p>
            <a:pPr marL="446088" lvl="5" indent="-17145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000" smtClean="0">
                <a:solidFill>
                  <a:schemeClr val="tx1"/>
                </a:solidFill>
              </a:rPr>
              <a:t>some differential signals </a:t>
            </a:r>
            <a:r>
              <a:rPr lang="hu-HU" sz="1000" smtClean="0">
                <a:solidFill>
                  <a:schemeClr val="tx1"/>
                </a:solidFill>
              </a:rPr>
              <a:t>are inverted </a:t>
            </a:r>
            <a:r>
              <a:rPr lang="hu-HU" sz="1000" smtClean="0">
                <a:solidFill>
                  <a:schemeClr val="tx1"/>
                </a:solidFill>
              </a:rPr>
              <a:t>to ease the routing (supported by both ECON-D and lpGBT)</a:t>
            </a:r>
          </a:p>
          <a:p>
            <a:pPr marL="446088" lvl="6" indent="-17145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000" smtClean="0">
                <a:solidFill>
                  <a:schemeClr val="tx1"/>
                </a:solidFill>
              </a:rPr>
              <a:t>this has to be followed up in the configuration settings of these ASICs!</a:t>
            </a:r>
          </a:p>
          <a:p>
            <a:pPr marL="171450" lvl="3" indent="-1714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100" b="1" smtClean="0">
                <a:solidFill>
                  <a:srgbClr val="0070C0"/>
                </a:solidFill>
              </a:rPr>
              <a:t>Most signal trace </a:t>
            </a:r>
            <a:r>
              <a:rPr lang="hu-HU" sz="1100" b="1">
                <a:solidFill>
                  <a:srgbClr val="0070C0"/>
                </a:solidFill>
              </a:rPr>
              <a:t>length equalizations (e.g. fast control and command lines) </a:t>
            </a:r>
            <a:r>
              <a:rPr lang="hu-HU" sz="1100" b="1">
                <a:solidFill>
                  <a:srgbClr val="336600"/>
                </a:solidFill>
              </a:rPr>
              <a:t>- </a:t>
            </a:r>
            <a:r>
              <a:rPr lang="en-US" sz="1100" b="1">
                <a:solidFill>
                  <a:srgbClr val="336600"/>
                </a:solidFill>
              </a:rPr>
              <a:t>done</a:t>
            </a:r>
            <a:endParaRPr lang="hu-HU" sz="1100" b="1">
              <a:solidFill>
                <a:srgbClr val="336600"/>
              </a:solidFill>
            </a:endParaRPr>
          </a:p>
          <a:p>
            <a:pPr marL="171450" lvl="3" indent="-1714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100" b="1">
                <a:solidFill>
                  <a:srgbClr val="0070C0"/>
                </a:solidFill>
              </a:rPr>
              <a:t>Trigger Data Output signals have </a:t>
            </a:r>
            <a:r>
              <a:rPr lang="hu-HU" sz="1100" b="1">
                <a:solidFill>
                  <a:srgbClr val="0070C0"/>
                </a:solidFill>
              </a:rPr>
              <a:t>been </a:t>
            </a:r>
            <a:r>
              <a:rPr lang="hu-HU" sz="1100" b="1" smtClean="0">
                <a:solidFill>
                  <a:srgbClr val="0070C0"/>
                </a:solidFill>
              </a:rPr>
              <a:t>routed to edge connector </a:t>
            </a:r>
            <a:r>
              <a:rPr lang="hu-HU" sz="1100" b="1" smtClean="0">
                <a:solidFill>
                  <a:srgbClr val="006600"/>
                </a:solidFill>
              </a:rPr>
              <a:t>- done</a:t>
            </a:r>
            <a:endParaRPr lang="hu-HU" sz="1100" b="1">
              <a:solidFill>
                <a:srgbClr val="006600"/>
              </a:solidFill>
            </a:endParaRPr>
          </a:p>
          <a:p>
            <a:pPr marL="171450" lvl="3" indent="-1714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100" b="1" smtClean="0">
                <a:solidFill>
                  <a:srgbClr val="0070C0"/>
                </a:solidFill>
              </a:rPr>
              <a:t>The </a:t>
            </a:r>
            <a:r>
              <a:rPr lang="hu-HU" sz="1100" b="1">
                <a:solidFill>
                  <a:srgbClr val="0070C0"/>
                </a:solidFill>
              </a:rPr>
              <a:t>‚big inductor’ has to be choosen for the 5th (on-board integrated</a:t>
            </a:r>
            <a:r>
              <a:rPr lang="hu-HU" sz="1100" b="1">
                <a:solidFill>
                  <a:srgbClr val="0070C0"/>
                </a:solidFill>
              </a:rPr>
              <a:t>) </a:t>
            </a:r>
            <a:r>
              <a:rPr lang="hu-HU" sz="1100" b="1" smtClean="0">
                <a:solidFill>
                  <a:srgbClr val="0070C0"/>
                </a:solidFill>
              </a:rPr>
              <a:t>DC/DC </a:t>
            </a:r>
            <a:r>
              <a:rPr lang="hu-HU" sz="1100" b="1">
                <a:solidFill>
                  <a:srgbClr val="0070C0"/>
                </a:solidFill>
              </a:rPr>
              <a:t>converter </a:t>
            </a:r>
            <a:endParaRPr lang="hu-HU" sz="1100" b="1">
              <a:solidFill>
                <a:srgbClr val="0070C0"/>
              </a:solidFill>
            </a:endParaRPr>
          </a:p>
          <a:p>
            <a:pPr marL="171450" lvl="3" indent="-1714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100" b="1">
                <a:solidFill>
                  <a:srgbClr val="0070C0"/>
                </a:solidFill>
              </a:rPr>
              <a:t>Exact placement of power input connector and VTRX+ optical modules has to </a:t>
            </a:r>
            <a:r>
              <a:rPr lang="hu-HU" sz="1100" b="1">
                <a:solidFill>
                  <a:srgbClr val="0070C0"/>
                </a:solidFill>
              </a:rPr>
              <a:t>be </a:t>
            </a:r>
            <a:r>
              <a:rPr lang="hu-HU" sz="1100" b="1" smtClean="0">
                <a:solidFill>
                  <a:srgbClr val="0070C0"/>
                </a:solidFill>
              </a:rPr>
              <a:t>decided</a:t>
            </a:r>
          </a:p>
          <a:p>
            <a:pPr lvl="3">
              <a:lnSpc>
                <a:spcPct val="150000"/>
              </a:lnSpc>
              <a:spcBef>
                <a:spcPts val="600"/>
              </a:spcBef>
              <a:tabLst>
                <a:tab pos="2690813" algn="l"/>
                <a:tab pos="5200650" algn="l"/>
              </a:tabLst>
            </a:pPr>
            <a:r>
              <a:rPr lang="hu-HU" b="1" smtClean="0">
                <a:solidFill>
                  <a:srgbClr val="C00000"/>
                </a:solidFill>
              </a:rPr>
              <a:t>When </a:t>
            </a:r>
            <a:r>
              <a:rPr lang="hu-HU" b="1">
                <a:solidFill>
                  <a:srgbClr val="C00000"/>
                </a:solidFill>
              </a:rPr>
              <a:t>every open question is closed</a:t>
            </a:r>
            <a:r>
              <a:rPr lang="hu-HU" sz="1100" b="1">
                <a:solidFill>
                  <a:srgbClr val="C00000"/>
                </a:solidFill>
              </a:rPr>
              <a:t>,</a:t>
            </a:r>
            <a:r>
              <a:rPr lang="hu-HU" sz="1100" b="1">
                <a:solidFill>
                  <a:srgbClr val="0070C0"/>
                </a:solidFill>
              </a:rPr>
              <a:t> </a:t>
            </a:r>
            <a:endParaRPr lang="hu-HU" sz="1100" b="1" smtClean="0">
              <a:solidFill>
                <a:srgbClr val="0070C0"/>
              </a:solidFill>
            </a:endParaRPr>
          </a:p>
          <a:p>
            <a:pPr marL="177800" lvl="3">
              <a:lnSpc>
                <a:spcPct val="150000"/>
              </a:lnSpc>
              <a:spcBef>
                <a:spcPts val="200"/>
              </a:spcBef>
              <a:tabLst>
                <a:tab pos="2690813" algn="l"/>
                <a:tab pos="5200650" algn="l"/>
              </a:tabLst>
            </a:pPr>
            <a:r>
              <a:rPr lang="hu-HU" sz="1100" b="1" smtClean="0">
                <a:solidFill>
                  <a:srgbClr val="0070C0"/>
                </a:solidFill>
              </a:rPr>
              <a:t>then </a:t>
            </a:r>
            <a:r>
              <a:rPr lang="hu-HU" sz="1100" b="1">
                <a:solidFill>
                  <a:srgbClr val="0070C0"/>
                </a:solidFill>
              </a:rPr>
              <a:t>some final steps has to </a:t>
            </a:r>
            <a:r>
              <a:rPr lang="hu-HU" sz="1100" b="1">
                <a:solidFill>
                  <a:srgbClr val="0070C0"/>
                </a:solidFill>
              </a:rPr>
              <a:t>be </a:t>
            </a:r>
            <a:r>
              <a:rPr lang="hu-HU" sz="1100" b="1" smtClean="0">
                <a:solidFill>
                  <a:srgbClr val="0070C0"/>
                </a:solidFill>
              </a:rPr>
              <a:t>done, </a:t>
            </a:r>
            <a:r>
              <a:rPr lang="hu-HU" sz="1100" b="1">
                <a:solidFill>
                  <a:srgbClr val="0070C0"/>
                </a:solidFill>
              </a:rPr>
              <a:t>and </a:t>
            </a:r>
            <a:r>
              <a:rPr lang="hu-HU" sz="1100" b="1">
                <a:solidFill>
                  <a:srgbClr val="0070C0"/>
                </a:solidFill>
              </a:rPr>
              <a:t>production </a:t>
            </a:r>
            <a:r>
              <a:rPr lang="hu-HU" sz="1100" b="1" smtClean="0">
                <a:solidFill>
                  <a:srgbClr val="0070C0"/>
                </a:solidFill>
              </a:rPr>
              <a:t>file set can </a:t>
            </a:r>
            <a:r>
              <a:rPr lang="hu-HU" sz="1100" b="1">
                <a:solidFill>
                  <a:srgbClr val="0070C0"/>
                </a:solidFill>
              </a:rPr>
              <a:t>be </a:t>
            </a:r>
            <a:r>
              <a:rPr lang="hu-HU" sz="1100" b="1" smtClean="0">
                <a:solidFill>
                  <a:srgbClr val="0070C0"/>
                </a:solidFill>
              </a:rPr>
              <a:t>generated.</a:t>
            </a:r>
            <a:endParaRPr lang="hu-HU" sz="1100" b="1">
              <a:solidFill>
                <a:srgbClr val="0070C0"/>
              </a:solidFill>
            </a:endParaRPr>
          </a:p>
          <a:p>
            <a:pPr marL="361950" lvl="3" indent="-171450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100" b="1">
                <a:solidFill>
                  <a:srgbClr val="0070C0"/>
                </a:solidFill>
              </a:rPr>
              <a:t>After that: </a:t>
            </a:r>
          </a:p>
          <a:p>
            <a:pPr marL="539750" lvl="3" indent="-171450">
              <a:lnSpc>
                <a:spcPct val="150000"/>
              </a:lnSpc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100" smtClean="0">
                <a:solidFill>
                  <a:schemeClr val="tx1"/>
                </a:solidFill>
              </a:rPr>
              <a:t>Negotiation with possible manufacturers can be started (needs the production file sets)</a:t>
            </a:r>
          </a:p>
          <a:p>
            <a:pPr marL="361950" lvl="3" indent="-171450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100" b="1">
                <a:solidFill>
                  <a:srgbClr val="0070C0"/>
                </a:solidFill>
              </a:rPr>
              <a:t>In the meantime:</a:t>
            </a:r>
          </a:p>
          <a:p>
            <a:pPr marL="539750" lvl="3" indent="-171450">
              <a:lnSpc>
                <a:spcPct val="150000"/>
              </a:lnSpc>
              <a:buFont typeface="Wingdings" panose="05000000000000000000" pitchFamily="2" charset="2"/>
              <a:buChar char="§"/>
              <a:tabLst>
                <a:tab pos="2690813" algn="l"/>
                <a:tab pos="5200650" algn="l"/>
              </a:tabLst>
            </a:pPr>
            <a:r>
              <a:rPr lang="hu-HU" sz="1100">
                <a:solidFill>
                  <a:schemeClr val="tx1"/>
                </a:solidFill>
              </a:rPr>
              <a:t>The design review process can be started (to be </a:t>
            </a:r>
            <a:r>
              <a:rPr lang="hu-HU" sz="1100">
                <a:solidFill>
                  <a:schemeClr val="tx1"/>
                </a:solidFill>
              </a:rPr>
              <a:t>defined</a:t>
            </a:r>
            <a:r>
              <a:rPr lang="hu-HU" sz="1100" smtClean="0">
                <a:solidFill>
                  <a:schemeClr val="tx1"/>
                </a:solidFill>
              </a:rPr>
              <a:t>...)</a:t>
            </a:r>
            <a:endParaRPr lang="hu-HU" b="1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52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hu-HU">
                <a:solidFill>
                  <a:srgbClr val="A50021"/>
                </a:solidFill>
              </a:rPr>
              <a:t>Data </a:t>
            </a:r>
            <a:r>
              <a:rPr lang="en-US">
                <a:solidFill>
                  <a:srgbClr val="A50021"/>
                </a:solidFill>
              </a:rPr>
              <a:t>Concentrator Board</a:t>
            </a:r>
            <a:r>
              <a:rPr lang="hu-HU">
                <a:solidFill>
                  <a:srgbClr val="A50021"/>
                </a:solidFill>
              </a:rPr>
              <a:t> (DCB) </a:t>
            </a:r>
            <a:r>
              <a:rPr lang="hu-HU">
                <a:solidFill>
                  <a:srgbClr val="A50021"/>
                </a:solidFill>
              </a:rPr>
              <a:t>– </a:t>
            </a:r>
            <a:r>
              <a:rPr lang="hu-HU" smtClean="0">
                <a:solidFill>
                  <a:srgbClr val="A50021"/>
                </a:solidFill>
              </a:rPr>
              <a:t>Top View</a:t>
            </a:r>
            <a:endParaRPr lang="en-GB">
              <a:solidFill>
                <a:srgbClr val="A5002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584625"/>
            <a:ext cx="6902062" cy="412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617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hu-HU">
                <a:solidFill>
                  <a:srgbClr val="A50021"/>
                </a:solidFill>
              </a:rPr>
              <a:t>Data </a:t>
            </a:r>
            <a:r>
              <a:rPr lang="en-US">
                <a:solidFill>
                  <a:srgbClr val="A50021"/>
                </a:solidFill>
              </a:rPr>
              <a:t>Concentrator Board</a:t>
            </a:r>
            <a:r>
              <a:rPr lang="hu-HU">
                <a:solidFill>
                  <a:srgbClr val="A50021"/>
                </a:solidFill>
              </a:rPr>
              <a:t> (DCB) </a:t>
            </a:r>
            <a:r>
              <a:rPr lang="hu-HU">
                <a:solidFill>
                  <a:srgbClr val="A50021"/>
                </a:solidFill>
              </a:rPr>
              <a:t>– </a:t>
            </a:r>
            <a:r>
              <a:rPr lang="hu-HU" smtClean="0">
                <a:solidFill>
                  <a:srgbClr val="A50021"/>
                </a:solidFill>
              </a:rPr>
              <a:t>Bottom View</a:t>
            </a:r>
            <a:endParaRPr lang="en-GB">
              <a:solidFill>
                <a:srgbClr val="A5002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559" y="530985"/>
            <a:ext cx="6728637" cy="413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29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hu-HU">
                <a:solidFill>
                  <a:srgbClr val="A50021"/>
                </a:solidFill>
              </a:rPr>
              <a:t>Data </a:t>
            </a:r>
            <a:r>
              <a:rPr lang="en-US">
                <a:solidFill>
                  <a:srgbClr val="A50021"/>
                </a:solidFill>
              </a:rPr>
              <a:t>Concentrator Board</a:t>
            </a:r>
            <a:r>
              <a:rPr lang="hu-HU">
                <a:solidFill>
                  <a:srgbClr val="A50021"/>
                </a:solidFill>
              </a:rPr>
              <a:t> (DCB) </a:t>
            </a:r>
            <a:r>
              <a:rPr lang="hu-HU">
                <a:solidFill>
                  <a:srgbClr val="A50021"/>
                </a:solidFill>
              </a:rPr>
              <a:t>– </a:t>
            </a:r>
            <a:r>
              <a:rPr lang="hu-HU" smtClean="0">
                <a:solidFill>
                  <a:srgbClr val="A50021"/>
                </a:solidFill>
              </a:rPr>
              <a:t>Open Questions</a:t>
            </a:r>
            <a:endParaRPr lang="en-GB">
              <a:solidFill>
                <a:srgbClr val="A5002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060" y="2103054"/>
            <a:ext cx="4349640" cy="267030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739997" y="2244727"/>
            <a:ext cx="1262590" cy="219052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6009"/>
            <a:ext cx="4599097" cy="274645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644556" y="665483"/>
            <a:ext cx="1125940" cy="87671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446061" y="665483"/>
            <a:ext cx="1308985" cy="269186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401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hu-HU">
                <a:solidFill>
                  <a:srgbClr val="A50021"/>
                </a:solidFill>
              </a:rPr>
              <a:t>Data </a:t>
            </a:r>
            <a:r>
              <a:rPr lang="en-US">
                <a:solidFill>
                  <a:srgbClr val="A50021"/>
                </a:solidFill>
              </a:rPr>
              <a:t>Concentrator Board</a:t>
            </a:r>
            <a:r>
              <a:rPr lang="hu-HU">
                <a:solidFill>
                  <a:srgbClr val="A50021"/>
                </a:solidFill>
              </a:rPr>
              <a:t> (DCB) </a:t>
            </a:r>
            <a:r>
              <a:rPr lang="hu-HU">
                <a:solidFill>
                  <a:srgbClr val="A50021"/>
                </a:solidFill>
              </a:rPr>
              <a:t>– </a:t>
            </a:r>
            <a:r>
              <a:rPr lang="hu-HU" smtClean="0">
                <a:solidFill>
                  <a:srgbClr val="A50021"/>
                </a:solidFill>
              </a:rPr>
              <a:t>Open Questions</a:t>
            </a:r>
            <a:endParaRPr lang="en-GB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34463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65247</TotalTime>
  <Words>981</Words>
  <Application>Microsoft Office PowerPoint</Application>
  <PresentationFormat>On-screen Show (16:9)</PresentationFormat>
  <Paragraphs>123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Nunito</vt:lpstr>
      <vt:lpstr>Open Sans</vt:lpstr>
      <vt:lpstr>Wingdings</vt:lpstr>
      <vt:lpstr>Simple Light</vt:lpstr>
      <vt:lpstr>Microsoft Excel Worksheet</vt:lpstr>
      <vt:lpstr>Pads Read-out / Data Concentrator Board (DCB) – Overview</vt:lpstr>
      <vt:lpstr>Pads Read-out / Data Concentrator Board (DCB) – Overview</vt:lpstr>
      <vt:lpstr>FoCAL DCDC Converter Prototypes - Production Status</vt:lpstr>
      <vt:lpstr>FoCAL DCDC Converter Prototypes - Production Status</vt:lpstr>
      <vt:lpstr>FoCAL Data Concentrator Board - Design Status</vt:lpstr>
      <vt:lpstr>Data Concentrator Board (DCB) – Top View</vt:lpstr>
      <vt:lpstr>Data Concentrator Board (DCB) – Bottom View</vt:lpstr>
      <vt:lpstr>Data Concentrator Board (DCB) – Open Questions</vt:lpstr>
      <vt:lpstr>Data Concentrator Board (DCB) – Open Questions</vt:lpstr>
      <vt:lpstr>FoCAL Data Concentrator Board – Trigger Data Outputs</vt:lpstr>
      <vt:lpstr>Data Concentrator Board (DCB) – Open Questions</vt:lpstr>
      <vt:lpstr>PowerPoint Presentation</vt:lpstr>
      <vt:lpstr>FoCAL Data Concentrator Board – VTRX+ Optical Connection</vt:lpstr>
      <vt:lpstr>VTRX+ pigtails with MT ferrule only </vt:lpstr>
      <vt:lpstr>VTRX+ pigtails with MT ferrule only </vt:lpstr>
      <vt:lpstr>And, if we are out, there comes the MPO (MTP) World...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FoCal: new power board for OB HICs</dc:title>
  <dc:creator>Tivadar Kiss</dc:creator>
  <cp:lastModifiedBy>tivadar</cp:lastModifiedBy>
  <cp:revision>558</cp:revision>
  <cp:lastPrinted>2025-06-19T01:29:24Z</cp:lastPrinted>
  <dcterms:modified xsi:type="dcterms:W3CDTF">2025-06-19T01:49:50Z</dcterms:modified>
</cp:coreProperties>
</file>