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4" r:id="rId1"/>
  </p:sldMasterIdLst>
  <p:notesMasterIdLst>
    <p:notesMasterId r:id="rId23"/>
  </p:notesMasterIdLst>
  <p:sldIdLst>
    <p:sldId id="264" r:id="rId2"/>
    <p:sldId id="21475" r:id="rId3"/>
    <p:sldId id="21462" r:id="rId4"/>
    <p:sldId id="21487" r:id="rId5"/>
    <p:sldId id="21466" r:id="rId6"/>
    <p:sldId id="21488" r:id="rId7"/>
    <p:sldId id="21485" r:id="rId8"/>
    <p:sldId id="21495" r:id="rId9"/>
    <p:sldId id="21476" r:id="rId10"/>
    <p:sldId id="21450" r:id="rId11"/>
    <p:sldId id="21479" r:id="rId12"/>
    <p:sldId id="21477" r:id="rId13"/>
    <p:sldId id="21480" r:id="rId14"/>
    <p:sldId id="258" r:id="rId15"/>
    <p:sldId id="21451" r:id="rId16"/>
    <p:sldId id="21447" r:id="rId17"/>
    <p:sldId id="21316" r:id="rId18"/>
    <p:sldId id="21494" r:id="rId19"/>
    <p:sldId id="21468" r:id="rId20"/>
    <p:sldId id="21474" r:id="rId21"/>
    <p:sldId id="21481" r:id="rId22"/>
  </p:sldIdLst>
  <p:sldSz cx="9144000" cy="5143500" type="screen16x9"/>
  <p:notesSz cx="7772400" cy="100584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EADA"/>
    <a:srgbClr val="C8FCF4"/>
    <a:srgbClr val="A9D000"/>
    <a:srgbClr val="E7E9F7"/>
    <a:srgbClr val="87D100"/>
    <a:srgbClr val="98D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595"/>
    <p:restoredTop sz="93588"/>
  </p:normalViewPr>
  <p:slideViewPr>
    <p:cSldViewPr snapToGrid="0">
      <p:cViewPr varScale="1">
        <p:scale>
          <a:sx n="156" d="100"/>
          <a:sy n="156" d="100"/>
        </p:scale>
        <p:origin x="184" y="2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8DFC96A2-6385-3442-99DE-075984665CA1}" type="datetimeFigureOut">
              <a:rPr lang="en-CH" smtClean="0"/>
              <a:t>5/14/25</a:t>
            </a:fld>
            <a:endParaRPr lang="en-CH"/>
          </a:p>
        </p:txBody>
      </p:sp>
      <p:sp>
        <p:nvSpPr>
          <p:cNvPr id="4" name="Slide Image Placeholder 3"/>
          <p:cNvSpPr>
            <a:spLocks noGrp="1" noRot="1" noChangeAspect="1"/>
          </p:cNvSpPr>
          <p:nvPr>
            <p:ph type="sldImg" idx="2"/>
          </p:nvPr>
        </p:nvSpPr>
        <p:spPr>
          <a:xfrm>
            <a:off x="869950" y="1257300"/>
            <a:ext cx="6032500" cy="3394075"/>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874E300D-DBBF-3848-BA67-121F084FCDA6}" type="slidenum">
              <a:rPr lang="en-CH" smtClean="0"/>
              <a:t>‹#›</a:t>
            </a:fld>
            <a:endParaRPr lang="en-CH"/>
          </a:p>
        </p:txBody>
      </p:sp>
    </p:spTree>
    <p:extLst>
      <p:ext uri="{BB962C8B-B14F-4D97-AF65-F5344CB8AC3E}">
        <p14:creationId xmlns:p14="http://schemas.microsoft.com/office/powerpoint/2010/main" val="39946815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ADC349-E519-4540-A193-39967FCC9DE8}" type="slidenum">
              <a:rPr lang="en-US" smtClean="0"/>
              <a:t>14</a:t>
            </a:fld>
            <a:endParaRPr lang="en-US"/>
          </a:p>
        </p:txBody>
      </p:sp>
    </p:spTree>
    <p:extLst>
      <p:ext uri="{BB962C8B-B14F-4D97-AF65-F5344CB8AC3E}">
        <p14:creationId xmlns:p14="http://schemas.microsoft.com/office/powerpoint/2010/main" val="1398938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07" name="PlaceHolder 2"/>
          <p:cNvSpPr>
            <a:spLocks noGrp="1"/>
          </p:cNvSpPr>
          <p:nvPr>
            <p:ph/>
          </p:nvPr>
        </p:nvSpPr>
        <p:spPr>
          <a:xfrm>
            <a:off x="457200" y="1203480"/>
            <a:ext cx="822924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8" name="PlaceHolder 3"/>
          <p:cNvSpPr>
            <a:spLocks noGrp="1"/>
          </p:cNvSpPr>
          <p:nvPr>
            <p:ph/>
          </p:nvPr>
        </p:nvSpPr>
        <p:spPr>
          <a:xfrm>
            <a:off x="457200" y="2761920"/>
            <a:ext cx="822924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10" name="PlaceHolder 2"/>
          <p:cNvSpPr>
            <a:spLocks noGrp="1"/>
          </p:cNvSpPr>
          <p:nvPr>
            <p:ph/>
          </p:nvPr>
        </p:nvSpPr>
        <p:spPr>
          <a:xfrm>
            <a:off x="45720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1" name="PlaceHolder 3"/>
          <p:cNvSpPr>
            <a:spLocks noGrp="1"/>
          </p:cNvSpPr>
          <p:nvPr>
            <p:ph/>
          </p:nvPr>
        </p:nvSpPr>
        <p:spPr>
          <a:xfrm>
            <a:off x="467424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2" name="PlaceHolder 4"/>
          <p:cNvSpPr>
            <a:spLocks noGrp="1"/>
          </p:cNvSpPr>
          <p:nvPr>
            <p:ph/>
          </p:nvPr>
        </p:nvSpPr>
        <p:spPr>
          <a:xfrm>
            <a:off x="45720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3" name="PlaceHolder 5"/>
          <p:cNvSpPr>
            <a:spLocks noGrp="1"/>
          </p:cNvSpPr>
          <p:nvPr>
            <p:ph/>
          </p:nvPr>
        </p:nvSpPr>
        <p:spPr>
          <a:xfrm>
            <a:off x="467424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15" name="PlaceHolder 2"/>
          <p:cNvSpPr>
            <a:spLocks noGrp="1"/>
          </p:cNvSpPr>
          <p:nvPr>
            <p:ph/>
          </p:nvPr>
        </p:nvSpPr>
        <p:spPr>
          <a:xfrm>
            <a:off x="457200" y="120348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6" name="PlaceHolder 3"/>
          <p:cNvSpPr>
            <a:spLocks noGrp="1"/>
          </p:cNvSpPr>
          <p:nvPr>
            <p:ph/>
          </p:nvPr>
        </p:nvSpPr>
        <p:spPr>
          <a:xfrm>
            <a:off x="3239640" y="120348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7" name="PlaceHolder 4"/>
          <p:cNvSpPr>
            <a:spLocks noGrp="1"/>
          </p:cNvSpPr>
          <p:nvPr>
            <p:ph/>
          </p:nvPr>
        </p:nvSpPr>
        <p:spPr>
          <a:xfrm>
            <a:off x="6022080" y="120348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8" name="PlaceHolder 5"/>
          <p:cNvSpPr>
            <a:spLocks noGrp="1"/>
          </p:cNvSpPr>
          <p:nvPr>
            <p:ph/>
          </p:nvPr>
        </p:nvSpPr>
        <p:spPr>
          <a:xfrm>
            <a:off x="457200" y="276192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9" name="PlaceHolder 6"/>
          <p:cNvSpPr>
            <a:spLocks noGrp="1"/>
          </p:cNvSpPr>
          <p:nvPr>
            <p:ph/>
          </p:nvPr>
        </p:nvSpPr>
        <p:spPr>
          <a:xfrm>
            <a:off x="3239640" y="276192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20" name="PlaceHolder 7"/>
          <p:cNvSpPr>
            <a:spLocks noGrp="1"/>
          </p:cNvSpPr>
          <p:nvPr>
            <p:ph/>
          </p:nvPr>
        </p:nvSpPr>
        <p:spPr>
          <a:xfrm>
            <a:off x="6022080" y="276192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lvl1pPr marL="342900" indent="-342900">
              <a:buClr>
                <a:schemeClr val="tx1"/>
              </a:buClr>
              <a:buFont typeface="Arial"/>
              <a:buChar char="•"/>
              <a:defRPr sz="2000">
                <a:solidFill>
                  <a:srgbClr val="000000"/>
                </a:solidFill>
                <a:latin typeface="+mn-lt"/>
              </a:defRPr>
            </a:lvl1pPr>
            <a:lvl2pPr marL="742950" indent="-285750">
              <a:buClr>
                <a:schemeClr val="tx1"/>
              </a:buClr>
              <a:buFont typeface="Arial"/>
              <a:buChar char="•"/>
              <a:defRPr sz="2000">
                <a:solidFill>
                  <a:srgbClr val="000000"/>
                </a:solidFill>
                <a:latin typeface="+mn-lt"/>
              </a:defRPr>
            </a:lvl2pPr>
            <a:lvl3pPr marL="1143000" indent="-228600">
              <a:buClr>
                <a:schemeClr val="tx1"/>
              </a:buClr>
              <a:buFont typeface="Arial"/>
              <a:buChar char="•"/>
              <a:defRPr sz="2000">
                <a:solidFill>
                  <a:srgbClr val="000000"/>
                </a:solidFill>
                <a:latin typeface="+mn-lt"/>
              </a:defRPr>
            </a:lvl3pPr>
            <a:lvl4pPr marL="1600200" indent="-228600">
              <a:buClr>
                <a:schemeClr val="tx1"/>
              </a:buClr>
              <a:buFont typeface="Arial"/>
              <a:buChar char="•"/>
              <a:defRPr sz="2000">
                <a:solidFill>
                  <a:srgbClr val="000000"/>
                </a:solidFill>
                <a:latin typeface="+mn-lt"/>
              </a:defRPr>
            </a:lvl4pPr>
            <a:lvl5pPr marL="2057400" indent="-228600">
              <a:buClr>
                <a:schemeClr val="tx1"/>
              </a:buClr>
              <a:buFont typeface="Arial"/>
              <a:buChar char="•"/>
              <a:defRPr sz="2000">
                <a:solidFill>
                  <a:srgbClr val="000000"/>
                </a:solidFill>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79512" y="4948014"/>
            <a:ext cx="7516688" cy="230015"/>
          </a:xfrm>
          <a:prstGeom prst="rect">
            <a:avLst/>
          </a:prstGeom>
        </p:spPr>
        <p:txBody>
          <a:bodyPr lIns="0" tIns="0" rIns="0" bIns="0"/>
          <a:lstStyle>
            <a:lvl1pPr algn="ctr">
              <a:defRPr sz="1200">
                <a:latin typeface="Calibri"/>
                <a:cs typeface="Calibri"/>
              </a:defRPr>
            </a:lvl1pPr>
          </a:lstStyle>
          <a:p>
            <a:r>
              <a:rPr lang="en-US"/>
              <a:t>D. Schulte      Muon Collider, ICB, Annual Meeting, DESY, May 2025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0">
                <a:solidFill>
                  <a:schemeClr val="bg1"/>
                </a:solidFill>
                <a:latin typeface="Calibri" panose="020F0502020204030204" pitchFamily="34" charset="0"/>
                <a:cs typeface="Calibri" panose="020F0502020204030204" pitchFamily="34" charset="0"/>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565175"/>
          </a:xfrm>
          <a:prstGeom prst="rect">
            <a:avLst/>
          </a:prstGeom>
        </p:spPr>
        <p:txBody>
          <a:bodyPr vert="horz" lIns="0" tIns="0" rIns="0" bIns="0"/>
          <a:lstStyle>
            <a:lvl1pPr>
              <a:defRPr sz="3600" b="0">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32901658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79512" y="4918374"/>
            <a:ext cx="7237312" cy="245664"/>
          </a:xfrm>
          <a:prstGeom prst="rect">
            <a:avLst/>
          </a:prstGeom>
        </p:spPr>
        <p:txBody>
          <a:bodyPr lIns="0" tIns="0" rIns="0" bIns="0"/>
          <a:lstStyle>
            <a:lvl1pPr algn="ctr">
              <a:defRPr sz="1200">
                <a:latin typeface="Calibri"/>
                <a:cs typeface="Calibri"/>
              </a:defRPr>
            </a:lvl1pPr>
          </a:lstStyle>
          <a:p>
            <a:pPr algn="l"/>
            <a:r>
              <a:rPr lang="en-US"/>
              <a:t>D. Schulte      Muon Collider, ICB, Annual Meeting, DESY, May 2025 </a:t>
            </a:r>
            <a:endParaRPr lang="en-GB" dirty="0"/>
          </a:p>
        </p:txBody>
      </p:sp>
      <p:sp>
        <p:nvSpPr>
          <p:cNvPr id="9" name="Espace réservé du numéro de diapositive 5"/>
          <p:cNvSpPr>
            <a:spLocks noGrp="1"/>
          </p:cNvSpPr>
          <p:nvPr>
            <p:ph type="sldNum" sz="quarter" idx="4"/>
          </p:nvPr>
        </p:nvSpPr>
        <p:spPr>
          <a:xfrm>
            <a:off x="7848600" y="4962202"/>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538"/>
            <a:ext cx="6781800" cy="43204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Tree>
    <p:extLst>
      <p:ext uri="{BB962C8B-B14F-4D97-AF65-F5344CB8AC3E}">
        <p14:creationId xmlns:p14="http://schemas.microsoft.com/office/powerpoint/2010/main" val="41906147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7" name="Image 8" descr="MUON-Slide-graphBase-pagebottom.jpg"/>
          <p:cNvPicPr>
            <a:picLocks noChangeAspect="1"/>
          </p:cNvPicPr>
          <p:nvPr userDrawn="1"/>
        </p:nvPicPr>
        <p:blipFill>
          <a:blip r:embed="rId2"/>
          <a:stretch>
            <a:fillRect/>
          </a:stretch>
        </p:blipFill>
        <p:spPr>
          <a:xfrm>
            <a:off x="-12699" y="4705351"/>
            <a:ext cx="9144000" cy="508000"/>
          </a:xfrm>
          <a:prstGeom prst="rect">
            <a:avLst/>
          </a:prstGeom>
        </p:spPr>
      </p:pic>
      <p:sp>
        <p:nvSpPr>
          <p:cNvPr id="2" name="Title 1"/>
          <p:cNvSpPr>
            <a:spLocks noGrp="1"/>
          </p:cNvSpPr>
          <p:nvPr>
            <p:ph type="title"/>
          </p:nvPr>
        </p:nvSpPr>
        <p:spPr/>
        <p:txBody>
          <a:bodyPr/>
          <a:lstStyle/>
          <a:p>
            <a:r>
              <a:rPr lang="de-DE"/>
              <a:t>Click to edit Master title style</a:t>
            </a:r>
            <a:endParaRPr lang="en-US"/>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Date Placeholder 3"/>
          <p:cNvSpPr>
            <a:spLocks noGrp="1"/>
          </p:cNvSpPr>
          <p:nvPr>
            <p:ph type="dt" sz="half" idx="10"/>
          </p:nvPr>
        </p:nvSpPr>
        <p:spPr>
          <a:xfrm>
            <a:off x="0" y="4914901"/>
            <a:ext cx="1271042" cy="200025"/>
          </a:xfrm>
        </p:spPr>
        <p:txBody>
          <a:bodyPr/>
          <a:lstStyle/>
          <a:p>
            <a:endParaRPr lang="en-US"/>
          </a:p>
        </p:txBody>
      </p:sp>
      <p:sp>
        <p:nvSpPr>
          <p:cNvPr id="5" name="Footer Placeholder 4"/>
          <p:cNvSpPr>
            <a:spLocks noGrp="1"/>
          </p:cNvSpPr>
          <p:nvPr>
            <p:ph type="ftr" sz="quarter" idx="11"/>
          </p:nvPr>
        </p:nvSpPr>
        <p:spPr>
          <a:xfrm>
            <a:off x="1282700" y="4922045"/>
            <a:ext cx="4191001" cy="192882"/>
          </a:xfrm>
        </p:spPr>
        <p:txBody>
          <a:bodyPr/>
          <a:lstStyle>
            <a:lvl1pPr algn="l">
              <a:defRPr/>
            </a:lvl1pPr>
          </a:lstStyle>
          <a:p>
            <a:r>
              <a:rPr lang="en-US"/>
              <a:t>D. Schulte      Muon Collider, ICB, Annual Meeting, DESY, May 2025 </a:t>
            </a:r>
            <a:endParaRPr lang="en-US" dirty="0"/>
          </a:p>
        </p:txBody>
      </p:sp>
      <p:sp>
        <p:nvSpPr>
          <p:cNvPr id="6" name="Slide Number Placeholder 5"/>
          <p:cNvSpPr>
            <a:spLocks noGrp="1"/>
          </p:cNvSpPr>
          <p:nvPr>
            <p:ph type="sldNum" sz="quarter" idx="12"/>
          </p:nvPr>
        </p:nvSpPr>
        <p:spPr>
          <a:xfrm>
            <a:off x="7975601" y="4922046"/>
            <a:ext cx="406399" cy="192882"/>
          </a:xfrm>
        </p:spPr>
        <p:txBody>
          <a:bodyPr/>
          <a:lstStyle/>
          <a:p>
            <a:fld id="{3478A56A-6164-B14D-A8F7-980D09C4DD92}" type="slidenum">
              <a:rPr lang="en-US" smtClean="0"/>
              <a:pPr/>
              <a:t>‹#›</a:t>
            </a:fld>
            <a:endParaRPr lang="en-US"/>
          </a:p>
        </p:txBody>
      </p:sp>
    </p:spTree>
    <p:extLst>
      <p:ext uri="{BB962C8B-B14F-4D97-AF65-F5344CB8AC3E}">
        <p14:creationId xmlns:p14="http://schemas.microsoft.com/office/powerpoint/2010/main" val="2891185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5"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86" name="PlaceHolder 2"/>
          <p:cNvSpPr>
            <a:spLocks noGrp="1"/>
          </p:cNvSpPr>
          <p:nvPr>
            <p:ph type="subTitle"/>
          </p:nvPr>
        </p:nvSpPr>
        <p:spPr>
          <a:xfrm>
            <a:off x="457200" y="1203480"/>
            <a:ext cx="8229240" cy="298296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88" name="PlaceHolder 2"/>
          <p:cNvSpPr>
            <a:spLocks noGrp="1"/>
          </p:cNvSpPr>
          <p:nvPr>
            <p:ph/>
          </p:nvPr>
        </p:nvSpPr>
        <p:spPr>
          <a:xfrm>
            <a:off x="457200" y="1203480"/>
            <a:ext cx="822924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90" name="PlaceHolder 2"/>
          <p:cNvSpPr>
            <a:spLocks noGrp="1"/>
          </p:cNvSpPr>
          <p:nvPr>
            <p:ph/>
          </p:nvPr>
        </p:nvSpPr>
        <p:spPr>
          <a:xfrm>
            <a:off x="45720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91" name="PlaceHolder 3"/>
          <p:cNvSpPr>
            <a:spLocks noGrp="1"/>
          </p:cNvSpPr>
          <p:nvPr>
            <p:ph/>
          </p:nvPr>
        </p:nvSpPr>
        <p:spPr>
          <a:xfrm>
            <a:off x="467424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2"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3" name="PlaceHolder 1"/>
          <p:cNvSpPr>
            <a:spLocks noGrp="1"/>
          </p:cNvSpPr>
          <p:nvPr>
            <p:ph type="subTitle"/>
          </p:nvPr>
        </p:nvSpPr>
        <p:spPr>
          <a:xfrm>
            <a:off x="457200" y="205200"/>
            <a:ext cx="8229240" cy="398124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95" name="PlaceHolder 2"/>
          <p:cNvSpPr>
            <a:spLocks noGrp="1"/>
          </p:cNvSpPr>
          <p:nvPr>
            <p:ph/>
          </p:nvPr>
        </p:nvSpPr>
        <p:spPr>
          <a:xfrm>
            <a:off x="45720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96" name="PlaceHolder 3"/>
          <p:cNvSpPr>
            <a:spLocks noGrp="1"/>
          </p:cNvSpPr>
          <p:nvPr>
            <p:ph/>
          </p:nvPr>
        </p:nvSpPr>
        <p:spPr>
          <a:xfrm>
            <a:off x="467424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97" name="PlaceHolder 4"/>
          <p:cNvSpPr>
            <a:spLocks noGrp="1"/>
          </p:cNvSpPr>
          <p:nvPr>
            <p:ph/>
          </p:nvPr>
        </p:nvSpPr>
        <p:spPr>
          <a:xfrm>
            <a:off x="45720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99" name="PlaceHolder 2"/>
          <p:cNvSpPr>
            <a:spLocks noGrp="1"/>
          </p:cNvSpPr>
          <p:nvPr>
            <p:ph/>
          </p:nvPr>
        </p:nvSpPr>
        <p:spPr>
          <a:xfrm>
            <a:off x="45720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0" name="PlaceHolder 3"/>
          <p:cNvSpPr>
            <a:spLocks noGrp="1"/>
          </p:cNvSpPr>
          <p:nvPr>
            <p:ph/>
          </p:nvPr>
        </p:nvSpPr>
        <p:spPr>
          <a:xfrm>
            <a:off x="467424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1" name="PlaceHolder 4"/>
          <p:cNvSpPr>
            <a:spLocks noGrp="1"/>
          </p:cNvSpPr>
          <p:nvPr>
            <p:ph/>
          </p:nvPr>
        </p:nvSpPr>
        <p:spPr>
          <a:xfrm>
            <a:off x="467424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03" name="PlaceHolder 2"/>
          <p:cNvSpPr>
            <a:spLocks noGrp="1"/>
          </p:cNvSpPr>
          <p:nvPr>
            <p:ph/>
          </p:nvPr>
        </p:nvSpPr>
        <p:spPr>
          <a:xfrm>
            <a:off x="45720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4" name="PlaceHolder 3"/>
          <p:cNvSpPr>
            <a:spLocks noGrp="1"/>
          </p:cNvSpPr>
          <p:nvPr>
            <p:ph/>
          </p:nvPr>
        </p:nvSpPr>
        <p:spPr>
          <a:xfrm>
            <a:off x="467424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5" name="PlaceHolder 4"/>
          <p:cNvSpPr>
            <a:spLocks noGrp="1"/>
          </p:cNvSpPr>
          <p:nvPr>
            <p:ph/>
          </p:nvPr>
        </p:nvSpPr>
        <p:spPr>
          <a:xfrm>
            <a:off x="457200" y="2761920"/>
            <a:ext cx="822924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0" name="Image 8" descr="MUON-Slide-graphBase-pagebottom.jpg"/>
          <p:cNvPicPr/>
          <p:nvPr/>
        </p:nvPicPr>
        <p:blipFill>
          <a:blip r:embed="rId17"/>
          <a:stretch/>
        </p:blipFill>
        <p:spPr>
          <a:xfrm>
            <a:off x="0" y="4947840"/>
            <a:ext cx="9143280" cy="264600"/>
          </a:xfrm>
          <a:prstGeom prst="rect">
            <a:avLst/>
          </a:prstGeom>
          <a:ln w="0">
            <a:noFill/>
          </a:ln>
        </p:spPr>
      </p:pic>
      <p:pic>
        <p:nvPicPr>
          <p:cNvPr id="81" name="Image 6" descr="MCC-inernational-finalV01.png"/>
          <p:cNvPicPr/>
          <p:nvPr/>
        </p:nvPicPr>
        <p:blipFill>
          <a:blip r:embed="rId18" cstate="hqprint">
            <a:extLst>
              <a:ext uri="{28A0092B-C50C-407E-A947-70E740481C1C}">
                <a14:useLocalDpi xmlns:a14="http://schemas.microsoft.com/office/drawing/2010/main"/>
              </a:ext>
            </a:extLst>
          </a:blip>
          <a:stretch/>
        </p:blipFill>
        <p:spPr>
          <a:xfrm>
            <a:off x="8110800" y="36000"/>
            <a:ext cx="1013040" cy="1013040"/>
          </a:xfrm>
          <a:prstGeom prst="rect">
            <a:avLst/>
          </a:prstGeom>
          <a:ln w="0">
            <a:noFill/>
          </a:ln>
        </p:spPr>
      </p:pic>
      <p:pic>
        <p:nvPicPr>
          <p:cNvPr id="82" name="Image 8" descr="MUON-Slide-graphBase-pagebottom.jpg"/>
          <p:cNvPicPr/>
          <p:nvPr/>
        </p:nvPicPr>
        <p:blipFill>
          <a:blip r:embed="rId17"/>
          <a:stretch/>
        </p:blipFill>
        <p:spPr>
          <a:xfrm>
            <a:off x="-12600" y="4705200"/>
            <a:ext cx="9143280" cy="507240"/>
          </a:xfrm>
          <a:prstGeom prst="rect">
            <a:avLst/>
          </a:prstGeom>
          <a:ln w="0">
            <a:noFill/>
          </a:ln>
        </p:spPr>
      </p:pic>
      <p:sp>
        <p:nvSpPr>
          <p:cNvPr id="83"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r>
              <a:rPr lang="en-US" sz="4400" b="0" strike="noStrike" spc="-1">
                <a:solidFill>
                  <a:srgbClr val="000000"/>
                </a:solidFill>
                <a:latin typeface="Arial"/>
              </a:rPr>
              <a:t>Click to edit the title text format</a:t>
            </a:r>
          </a:p>
        </p:txBody>
      </p:sp>
      <p:sp>
        <p:nvSpPr>
          <p:cNvPr id="84" name="PlaceHolder 2"/>
          <p:cNvSpPr>
            <a:spLocks noGrp="1"/>
          </p:cNvSpPr>
          <p:nvPr>
            <p:ph type="body"/>
          </p:nvPr>
        </p:nvSpPr>
        <p:spPr>
          <a:xfrm>
            <a:off x="457200" y="1203480"/>
            <a:ext cx="8229240" cy="2982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32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24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20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8" r:id="rId13"/>
    <p:sldLayoutId id="2147483691" r:id="rId14"/>
    <p:sldLayoutId id="2147483692" r:id="rId15"/>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3.xml"/><Relationship Id="rId6" Type="http://schemas.openxmlformats.org/officeDocument/2006/relationships/image" Target="../media/image6.png"/><Relationship Id="rId5" Type="http://schemas.openxmlformats.org/officeDocument/2006/relationships/image" Target="../media/image31.png"/><Relationship Id="rId4" Type="http://schemas.openxmlformats.org/officeDocument/2006/relationships/image" Target="../media/image3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31.png"/><Relationship Id="rId18" Type="http://schemas.openxmlformats.org/officeDocument/2006/relationships/image" Target="../media/image43.png"/><Relationship Id="rId26" Type="http://schemas.openxmlformats.org/officeDocument/2006/relationships/image" Target="../media/image51.jpeg"/><Relationship Id="rId3" Type="http://schemas.openxmlformats.org/officeDocument/2006/relationships/image" Target="../media/image32.png"/><Relationship Id="rId21" Type="http://schemas.openxmlformats.org/officeDocument/2006/relationships/image" Target="../media/image46.png"/><Relationship Id="rId7" Type="http://schemas.openxmlformats.org/officeDocument/2006/relationships/image" Target="../media/image36.PNG"/><Relationship Id="rId12" Type="http://schemas.openxmlformats.org/officeDocument/2006/relationships/image" Target="../media/image30.jpeg"/><Relationship Id="rId17" Type="http://schemas.openxmlformats.org/officeDocument/2006/relationships/image" Target="../media/image42.png"/><Relationship Id="rId25" Type="http://schemas.openxmlformats.org/officeDocument/2006/relationships/image" Target="../media/image50.jpeg"/><Relationship Id="rId2" Type="http://schemas.openxmlformats.org/officeDocument/2006/relationships/notesSlide" Target="../notesSlides/notesSlide1.xml"/><Relationship Id="rId16" Type="http://schemas.openxmlformats.org/officeDocument/2006/relationships/image" Target="../media/image41.jpeg"/><Relationship Id="rId20" Type="http://schemas.openxmlformats.org/officeDocument/2006/relationships/image" Target="../media/image45.png"/><Relationship Id="rId1" Type="http://schemas.openxmlformats.org/officeDocument/2006/relationships/slideLayout" Target="../slideLayouts/slideLayout15.xml"/><Relationship Id="rId6" Type="http://schemas.openxmlformats.org/officeDocument/2006/relationships/image" Target="../media/image35.emf"/><Relationship Id="rId11" Type="http://schemas.openxmlformats.org/officeDocument/2006/relationships/image" Target="../media/image29.jpeg"/><Relationship Id="rId24" Type="http://schemas.openxmlformats.org/officeDocument/2006/relationships/image" Target="../media/image49.jpeg"/><Relationship Id="rId5" Type="http://schemas.openxmlformats.org/officeDocument/2006/relationships/image" Target="../media/image34.jpg"/><Relationship Id="rId15" Type="http://schemas.openxmlformats.org/officeDocument/2006/relationships/image" Target="../media/image40.png"/><Relationship Id="rId23" Type="http://schemas.openxmlformats.org/officeDocument/2006/relationships/image" Target="../media/image48.jpeg"/><Relationship Id="rId10" Type="http://schemas.openxmlformats.org/officeDocument/2006/relationships/image" Target="../media/image28.jpeg"/><Relationship Id="rId19" Type="http://schemas.openxmlformats.org/officeDocument/2006/relationships/image" Target="../media/image44.png"/><Relationship Id="rId4" Type="http://schemas.openxmlformats.org/officeDocument/2006/relationships/image" Target="../media/image33.png"/><Relationship Id="rId9" Type="http://schemas.openxmlformats.org/officeDocument/2006/relationships/image" Target="../media/image38.png"/><Relationship Id="rId14" Type="http://schemas.openxmlformats.org/officeDocument/2006/relationships/image" Target="../media/image39.jpeg"/><Relationship Id="rId22" Type="http://schemas.openxmlformats.org/officeDocument/2006/relationships/image" Target="../media/image47.png"/></Relationships>
</file>

<file path=ppt/slides/_rels/slide1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1.xml"/><Relationship Id="rId5" Type="http://schemas.openxmlformats.org/officeDocument/2006/relationships/image" Target="../media/image55.emf"/><Relationship Id="rId4" Type="http://schemas.openxmlformats.org/officeDocument/2006/relationships/image" Target="../media/image5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1.xml"/><Relationship Id="rId5" Type="http://schemas.openxmlformats.org/officeDocument/2006/relationships/image" Target="../media/image55.emf"/><Relationship Id="rId4" Type="http://schemas.openxmlformats.org/officeDocument/2006/relationships/image" Target="../media/image54.jpeg"/></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13.xml"/><Relationship Id="rId4" Type="http://schemas.openxmlformats.org/officeDocument/2006/relationships/image" Target="../media/image10.emf"/></Relationships>
</file>

<file path=ppt/slides/_rels/slide2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3.xml"/><Relationship Id="rId4" Type="http://schemas.openxmlformats.org/officeDocument/2006/relationships/image" Target="../media/image5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13.xml"/><Relationship Id="rId6" Type="http://schemas.openxmlformats.org/officeDocument/2006/relationships/image" Target="../media/image15.tiff"/><Relationship Id="rId5" Type="http://schemas.openxmlformats.org/officeDocument/2006/relationships/image" Target="../media/image14.png"/><Relationship Id="rId4" Type="http://schemas.openxmlformats.org/officeDocument/2006/relationships/image" Target="../media/image13.emf"/><Relationship Id="rId9" Type="http://schemas.openxmlformats.org/officeDocument/2006/relationships/image" Target="../media/image18.png"/></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3.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0" y="0"/>
            <a:ext cx="9144000" cy="5140960"/>
          </a:xfrm>
          <a:prstGeom prst="rect">
            <a:avLst/>
          </a:prstGeom>
        </p:spPr>
      </p:pic>
      <p:pic>
        <p:nvPicPr>
          <p:cNvPr id="86" name="Image 85" descr="MCC-inernational-finalV01.png"/>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32503" y="57150"/>
            <a:ext cx="1391497" cy="1391497"/>
          </a:xfrm>
          <a:prstGeom prst="rect">
            <a:avLst/>
          </a:prstGeom>
        </p:spPr>
      </p:pic>
      <p:sp>
        <p:nvSpPr>
          <p:cNvPr id="87" name="ZoneTexte 86"/>
          <p:cNvSpPr txBox="1"/>
          <p:nvPr/>
        </p:nvSpPr>
        <p:spPr>
          <a:xfrm>
            <a:off x="4878139" y="3918256"/>
            <a:ext cx="4032448" cy="338554"/>
          </a:xfrm>
          <a:prstGeom prst="rect">
            <a:avLst/>
          </a:prstGeom>
          <a:noFill/>
        </p:spPr>
        <p:txBody>
          <a:bodyPr wrap="square" rtlCol="0">
            <a:spAutoFit/>
          </a:bodyPr>
          <a:lstStyle/>
          <a:p>
            <a:pPr algn="r"/>
            <a:r>
              <a:rPr lang="en-US" sz="1600" dirty="0">
                <a:solidFill>
                  <a:schemeClr val="bg1"/>
                </a:solidFill>
                <a:latin typeface="Calibri"/>
                <a:cs typeface="Calibri"/>
              </a:rPr>
              <a:t>ICB, IMCC Annual Meeting, May, 2025    </a:t>
            </a:r>
            <a:endParaRPr lang="en-GB" dirty="0">
              <a:latin typeface="Calibri"/>
              <a:cs typeface="Calibri"/>
            </a:endParaRPr>
          </a:p>
        </p:txBody>
      </p:sp>
      <p:sp>
        <p:nvSpPr>
          <p:cNvPr id="11" name="ZoneTexte 10"/>
          <p:cNvSpPr txBox="1"/>
          <p:nvPr/>
        </p:nvSpPr>
        <p:spPr>
          <a:xfrm>
            <a:off x="2123728" y="1779662"/>
            <a:ext cx="4666978" cy="584775"/>
          </a:xfrm>
          <a:prstGeom prst="rect">
            <a:avLst/>
          </a:prstGeom>
          <a:noFill/>
        </p:spPr>
        <p:txBody>
          <a:bodyPr wrap="square" rtlCol="0">
            <a:spAutoFit/>
          </a:bodyPr>
          <a:lstStyle/>
          <a:p>
            <a:pPr algn="ctr"/>
            <a:r>
              <a:rPr lang="en-US" sz="3200" dirty="0">
                <a:latin typeface="Calibri" panose="020F0502020204030204" pitchFamily="34" charset="0"/>
                <a:cs typeface="Calibri" panose="020F0502020204030204" pitchFamily="34" charset="0"/>
              </a:rPr>
              <a:t>Key </a:t>
            </a:r>
            <a:r>
              <a:rPr lang="en-US" sz="3200">
                <a:latin typeface="Calibri" panose="020F0502020204030204" pitchFamily="34" charset="0"/>
                <a:cs typeface="Calibri" panose="020F0502020204030204" pitchFamily="34" charset="0"/>
              </a:rPr>
              <a:t>Steps for IMCC</a:t>
            </a:r>
            <a:endParaRPr lang="en-US" sz="3200" dirty="0">
              <a:latin typeface="Calibri" panose="020F0502020204030204" pitchFamily="34" charset="0"/>
              <a:cs typeface="Calibri" panose="020F0502020204030204" pitchFamily="34" charset="0"/>
            </a:endParaRPr>
          </a:p>
        </p:txBody>
      </p:sp>
      <p:sp>
        <p:nvSpPr>
          <p:cNvPr id="9" name="ZoneTexte 86"/>
          <p:cNvSpPr txBox="1"/>
          <p:nvPr/>
        </p:nvSpPr>
        <p:spPr>
          <a:xfrm>
            <a:off x="1691680" y="2785438"/>
            <a:ext cx="5472608" cy="584776"/>
          </a:xfrm>
          <a:prstGeom prst="rect">
            <a:avLst/>
          </a:prstGeom>
          <a:noFill/>
        </p:spPr>
        <p:txBody>
          <a:bodyPr wrap="square" rtlCol="0">
            <a:spAutoFit/>
          </a:bodyPr>
          <a:lstStyle/>
          <a:p>
            <a:pPr algn="ctr"/>
            <a:r>
              <a:rPr lang="en-US" sz="1600" dirty="0">
                <a:latin typeface="Calibri"/>
                <a:cs typeface="Calibri"/>
              </a:rPr>
              <a:t>D. Schulte</a:t>
            </a:r>
          </a:p>
          <a:p>
            <a:pPr algn="ctr"/>
            <a:r>
              <a:rPr lang="en-US" sz="1600" dirty="0">
                <a:latin typeface="Calibri"/>
                <a:cs typeface="Calibri"/>
              </a:rPr>
              <a:t>On behalf of the International Muon Collider Collaboration</a:t>
            </a:r>
          </a:p>
        </p:txBody>
      </p:sp>
      <p:pic>
        <p:nvPicPr>
          <p:cNvPr id="3" name="Picture 2" descr="A picture containing text, font, graphics, design&#10;&#10;Description automatically generated">
            <a:extLst>
              <a:ext uri="{FF2B5EF4-FFF2-40B4-BE49-F238E27FC236}">
                <a16:creationId xmlns:a16="http://schemas.microsoft.com/office/drawing/2014/main" id="{F240389E-9CEE-39F2-F307-4C292D9B1135}"/>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7939454" y="94454"/>
            <a:ext cx="1151732" cy="1323172"/>
          </a:xfrm>
          <a:prstGeom prst="rect">
            <a:avLst/>
          </a:prstGeom>
        </p:spPr>
      </p:pic>
      <p:pic>
        <p:nvPicPr>
          <p:cNvPr id="4" name="Picture 3">
            <a:extLst>
              <a:ext uri="{FF2B5EF4-FFF2-40B4-BE49-F238E27FC236}">
                <a16:creationId xmlns:a16="http://schemas.microsoft.com/office/drawing/2014/main" id="{E2F6C843-49F1-6D74-AF6B-BBBFA07D461D}"/>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5495" y="4155926"/>
            <a:ext cx="1292030" cy="861354"/>
          </a:xfrm>
          <a:prstGeom prst="rect">
            <a:avLst/>
          </a:prstGeom>
        </p:spPr>
      </p:pic>
      <p:sp>
        <p:nvSpPr>
          <p:cNvPr id="5" name="Rectangle 4">
            <a:extLst>
              <a:ext uri="{FF2B5EF4-FFF2-40B4-BE49-F238E27FC236}">
                <a16:creationId xmlns:a16="http://schemas.microsoft.com/office/drawing/2014/main" id="{19D3C3A7-A2E6-0F03-03B3-3F83A51A2268}"/>
              </a:ext>
            </a:extLst>
          </p:cNvPr>
          <p:cNvSpPr/>
          <p:nvPr/>
        </p:nvSpPr>
        <p:spPr>
          <a:xfrm>
            <a:off x="1327525" y="4189729"/>
            <a:ext cx="5332707" cy="758285"/>
          </a:xfrm>
          <a:prstGeom prst="rect">
            <a:avLst/>
          </a:prstGeom>
        </p:spPr>
        <p:txBody>
          <a:bodyPr wrap="square" anchor="ctr">
            <a:spAutoFit/>
          </a:bodyPr>
          <a:lstStyle/>
          <a:p>
            <a:pPr algn="l">
              <a:lnSpc>
                <a:spcPct val="150000"/>
              </a:lnSpc>
            </a:pPr>
            <a:r>
              <a:rPr lang="en-US" sz="1000" dirty="0">
                <a:solidFill>
                  <a:schemeClr val="bg1"/>
                </a:solidFill>
              </a:rPr>
              <a:t>Funded by the European Union (EU). Views and opinions expressed are however those of the author(s) only and do not necessarily reflect those of the EU or European Research Executive Agency (REA). Neither the EU nor the REA can be held responsible for them.</a:t>
            </a:r>
            <a:endParaRPr lang="en-GB" sz="800" dirty="0">
              <a:solidFill>
                <a:schemeClr val="bg1"/>
              </a:solidFill>
              <a:latin typeface="Montserrat" panose="00000500000000000000" pitchFamily="2" charset="0"/>
              <a:cs typeface="Arial" panose="020B0604020202020204" pitchFamily="34" charset="0"/>
            </a:endParaRPr>
          </a:p>
        </p:txBody>
      </p:sp>
      <p:sp>
        <p:nvSpPr>
          <p:cNvPr id="6" name="Slide Number Placeholder 5">
            <a:extLst>
              <a:ext uri="{FF2B5EF4-FFF2-40B4-BE49-F238E27FC236}">
                <a16:creationId xmlns:a16="http://schemas.microsoft.com/office/drawing/2014/main" id="{232A0084-3AF4-DA66-FE48-90AF6B31D2F5}"/>
              </a:ext>
            </a:extLst>
          </p:cNvPr>
          <p:cNvSpPr>
            <a:spLocks noGrp="1"/>
          </p:cNvSpPr>
          <p:nvPr>
            <p:ph type="sldNum" sz="quarter" idx="4"/>
          </p:nvPr>
        </p:nvSpPr>
        <p:spPr/>
        <p:txBody>
          <a:bodyPr/>
          <a:lstStyle/>
          <a:p>
            <a:fld id="{974172A1-1CBF-0B40-9234-7D4D80EC19EA}" type="slidenum">
              <a:rPr lang="en-GB" smtClean="0"/>
              <a:pPr/>
              <a:t>1</a:t>
            </a:fld>
            <a:endParaRPr lang="en-GB" dirty="0"/>
          </a:p>
        </p:txBody>
      </p:sp>
      <p:sp>
        <p:nvSpPr>
          <p:cNvPr id="2" name="Footer Placeholder 1">
            <a:extLst>
              <a:ext uri="{FF2B5EF4-FFF2-40B4-BE49-F238E27FC236}">
                <a16:creationId xmlns:a16="http://schemas.microsoft.com/office/drawing/2014/main" id="{907E4552-87B4-2CC6-0101-9991C1ABFD7E}"/>
              </a:ext>
            </a:extLst>
          </p:cNvPr>
          <p:cNvSpPr>
            <a:spLocks noGrp="1"/>
          </p:cNvSpPr>
          <p:nvPr>
            <p:ph type="ftr" sz="quarter" idx="3"/>
          </p:nvPr>
        </p:nvSpPr>
        <p:spPr/>
        <p:txBody>
          <a:bodyPr/>
          <a:lstStyle/>
          <a:p>
            <a:pPr algn="l"/>
            <a:r>
              <a:rPr lang="en-US"/>
              <a:t>D. Schulte      Muon Collider, ICB, Annual Meeting, DESY, May 2025 </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D7F0EC-2D32-1CBD-F51D-DB64440F7C86}"/>
            </a:ext>
          </a:extLst>
        </p:cNvPr>
        <p:cNvGrpSpPr/>
        <p:nvPr/>
      </p:nvGrpSpPr>
      <p:grpSpPr>
        <a:xfrm>
          <a:off x="0" y="0"/>
          <a:ext cx="0" cy="0"/>
          <a:chOff x="0" y="0"/>
          <a:chExt cx="0" cy="0"/>
        </a:xfrm>
      </p:grpSpPr>
      <p:sp>
        <p:nvSpPr>
          <p:cNvPr id="7" name="Espace réservé du pied de page 4">
            <a:extLst>
              <a:ext uri="{FF2B5EF4-FFF2-40B4-BE49-F238E27FC236}">
                <a16:creationId xmlns:a16="http://schemas.microsoft.com/office/drawing/2014/main" id="{AB5B4F6C-9943-E158-329A-1A901071BBD3}"/>
              </a:ext>
            </a:extLst>
          </p:cNvPr>
          <p:cNvSpPr>
            <a:spLocks noGrp="1"/>
          </p:cNvSpPr>
          <p:nvPr>
            <p:ph type="ftr" sz="quarter" idx="4294967295"/>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BE-ABP, March 2025 </a:t>
            </a:r>
            <a:endParaRPr lang="en-GB" dirty="0">
              <a:latin typeface="Calibri"/>
              <a:cs typeface="Calibri"/>
            </a:endParaRPr>
          </a:p>
        </p:txBody>
      </p:sp>
      <p:sp>
        <p:nvSpPr>
          <p:cNvPr id="9" name="Titre 11">
            <a:extLst>
              <a:ext uri="{FF2B5EF4-FFF2-40B4-BE49-F238E27FC236}">
                <a16:creationId xmlns:a16="http://schemas.microsoft.com/office/drawing/2014/main" id="{7C64DA52-39DF-6946-1C38-135393C0756A}"/>
              </a:ext>
            </a:extLst>
          </p:cNvPr>
          <p:cNvSpPr>
            <a:spLocks noGrp="1"/>
          </p:cNvSpPr>
          <p:nvPr>
            <p:ph type="title"/>
          </p:nvPr>
        </p:nvSpPr>
        <p:spPr>
          <a:xfrm>
            <a:off x="1295400" y="12229"/>
            <a:ext cx="6781800" cy="432048"/>
          </a:xfrm>
        </p:spPr>
        <p:txBody>
          <a:bodyPr/>
          <a:lstStyle/>
          <a:p>
            <a:pPr algn="ctr"/>
            <a:r>
              <a:rPr lang="en-GB" sz="3200" b="0" dirty="0">
                <a:latin typeface="Calibri"/>
                <a:cs typeface="Calibri"/>
              </a:rPr>
              <a:t>IMCC Resources</a:t>
            </a:r>
          </a:p>
        </p:txBody>
      </p:sp>
      <p:sp>
        <p:nvSpPr>
          <p:cNvPr id="2" name="Slide Number Placeholder 1">
            <a:extLst>
              <a:ext uri="{FF2B5EF4-FFF2-40B4-BE49-F238E27FC236}">
                <a16:creationId xmlns:a16="http://schemas.microsoft.com/office/drawing/2014/main" id="{68B45D30-CC78-B599-21AC-F8607FD157D2}"/>
              </a:ext>
            </a:extLst>
          </p:cNvPr>
          <p:cNvSpPr>
            <a:spLocks noGrp="1"/>
          </p:cNvSpPr>
          <p:nvPr>
            <p:ph type="sldNum" sz="quarter" idx="12"/>
          </p:nvPr>
        </p:nvSpPr>
        <p:spPr/>
        <p:txBody>
          <a:bodyPr/>
          <a:lstStyle/>
          <a:p>
            <a:fld id="{3478A56A-6164-B14D-A8F7-980D09C4DD92}" type="slidenum">
              <a:rPr lang="en-US" sz="1400" smtClean="0">
                <a:solidFill>
                  <a:schemeClr val="bg1"/>
                </a:solidFill>
                <a:latin typeface="Calibri" panose="020F0502020204030204" pitchFamily="34" charset="0"/>
                <a:cs typeface="Calibri" panose="020F0502020204030204" pitchFamily="34" charset="0"/>
              </a:rPr>
              <a:pPr/>
              <a:t>10</a:t>
            </a:fld>
            <a:endParaRPr lang="en-US" sz="1400" dirty="0">
              <a:solidFill>
                <a:schemeClr val="bg1"/>
              </a:solidFill>
              <a:latin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08ACAA20-07F7-4C6B-6FEF-F26F9472939D}"/>
              </a:ext>
            </a:extLst>
          </p:cNvPr>
          <p:cNvSpPr txBox="1"/>
          <p:nvPr/>
        </p:nvSpPr>
        <p:spPr>
          <a:xfrm>
            <a:off x="184663" y="693758"/>
            <a:ext cx="5635112" cy="3570208"/>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Total accelerator resources: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Used until end 2024: 169 </a:t>
            </a:r>
            <a:r>
              <a:rPr lang="en-US" sz="1400" dirty="0" err="1">
                <a:latin typeface="Calibri" panose="020F0502020204030204" pitchFamily="34" charset="0"/>
                <a:cs typeface="Calibri" panose="020F0502020204030204" pitchFamily="34" charset="0"/>
              </a:rPr>
              <a:t>FTEy</a:t>
            </a:r>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Available 2025+26: 90 – 130 </a:t>
            </a:r>
            <a:r>
              <a:rPr lang="en-US" sz="1400" dirty="0" err="1">
                <a:latin typeface="Calibri" panose="020F0502020204030204" pitchFamily="34" charset="0"/>
                <a:cs typeface="Calibri" panose="020F0502020204030204" pitchFamily="34" charset="0"/>
              </a:rPr>
              <a:t>FTEy</a:t>
            </a:r>
            <a:r>
              <a:rPr lang="en-US" sz="1400" dirty="0">
                <a:latin typeface="Calibri" panose="020F0502020204030204" pitchFamily="34" charset="0"/>
                <a:cs typeface="Calibri" panose="020F0502020204030204" pitchFamily="34" charset="0"/>
              </a:rPr>
              <a:t> (secured - prospect)</a:t>
            </a:r>
          </a:p>
          <a:p>
            <a:pPr marL="285750" indent="-285750">
              <a:buFont typeface="Arial" panose="020B0604020202020204" pitchFamily="34" charset="0"/>
              <a:buChar char="•"/>
            </a:pPr>
            <a:r>
              <a:rPr lang="en-US" sz="1400" b="1" dirty="0">
                <a:latin typeface="Calibri" panose="020F0502020204030204" pitchFamily="34" charset="0"/>
                <a:cs typeface="Calibri" panose="020F0502020204030204" pitchFamily="34" charset="0"/>
              </a:rPr>
              <a:t>Corresponds to minimal </a:t>
            </a:r>
            <a:r>
              <a:rPr lang="en-US" sz="1400" b="1" dirty="0" err="1">
                <a:latin typeface="Calibri" panose="020F0502020204030204" pitchFamily="34" charset="0"/>
                <a:cs typeface="Calibri" panose="020F0502020204030204" pitchFamily="34" charset="0"/>
              </a:rPr>
              <a:t>programme</a:t>
            </a:r>
            <a:endParaRPr lang="en-US" sz="1400" b="1" dirty="0">
              <a:latin typeface="Calibri" panose="020F0502020204030204" pitchFamily="34" charset="0"/>
              <a:cs typeface="Calibri" panose="020F0502020204030204" pitchFamily="34" charset="0"/>
            </a:endParaRP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Need to </a:t>
            </a:r>
            <a:r>
              <a:rPr lang="en-US" sz="1400" b="1" dirty="0">
                <a:solidFill>
                  <a:srgbClr val="FF0000"/>
                </a:solidFill>
                <a:latin typeface="Calibri" panose="020F0502020204030204" pitchFamily="34" charset="0"/>
                <a:cs typeface="Calibri" panose="020F0502020204030204" pitchFamily="34" charset="0"/>
              </a:rPr>
              <a:t>secure the resources to continue and increase activity</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Prepare </a:t>
            </a:r>
            <a:r>
              <a:rPr lang="en-US" sz="1400" b="1" dirty="0">
                <a:latin typeface="Calibri" panose="020F0502020204030204" pitchFamily="34" charset="0"/>
                <a:cs typeface="Calibri" panose="020F0502020204030204" pitchFamily="34" charset="0"/>
              </a:rPr>
              <a:t>Global Muon Collider R&amp;D Roadmap </a:t>
            </a:r>
            <a:r>
              <a:rPr lang="en-US" sz="1400" dirty="0">
                <a:latin typeface="Calibri" panose="020F0502020204030204" pitchFamily="34" charset="0"/>
                <a:cs typeface="Calibri" panose="020F0502020204030204" pitchFamily="34" charset="0"/>
              </a:rPr>
              <a:t>before ESPPU concludes</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Then feed into Updated LDG R&amp;D Roadmap and other funding options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Will initiate </a:t>
            </a:r>
            <a:r>
              <a:rPr lang="en-US" sz="1400" b="1" dirty="0">
                <a:latin typeface="Calibri" panose="020F0502020204030204" pitchFamily="34" charset="0"/>
                <a:cs typeface="Calibri" panose="020F0502020204030204" pitchFamily="34" charset="0"/>
              </a:rPr>
              <a:t>Working group with technical representation from partners to prepare</a:t>
            </a:r>
            <a:r>
              <a:rPr lang="en-US" sz="1400" dirty="0">
                <a:latin typeface="Calibri" panose="020F0502020204030204" pitchFamily="34" charset="0"/>
                <a:cs typeface="Calibri" panose="020F0502020204030204" pitchFamily="34" charset="0"/>
              </a:rPr>
              <a:t> (as for </a:t>
            </a:r>
            <a:r>
              <a:rPr lang="en-US" sz="1400" dirty="0" err="1">
                <a:latin typeface="Calibri" panose="020F0502020204030204" pitchFamily="34" charset="0"/>
                <a:cs typeface="Calibri" panose="020F0502020204030204" pitchFamily="34" charset="0"/>
              </a:rPr>
              <a:t>MuCol</a:t>
            </a:r>
            <a:r>
              <a:rPr lang="en-US" sz="1400"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Detector resources less clear</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Will need to iterate on data quality</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Be careful not to overstate</a:t>
            </a:r>
          </a:p>
          <a:p>
            <a:endParaRPr lang="en-US" sz="1600" dirty="0">
              <a:latin typeface="Calibri" panose="020F0502020204030204" pitchFamily="34" charset="0"/>
              <a:cs typeface="Calibri" panose="020F0502020204030204" pitchFamily="34" charset="0"/>
            </a:endParaRPr>
          </a:p>
        </p:txBody>
      </p:sp>
      <p:pic>
        <p:nvPicPr>
          <p:cNvPr id="4" name="Picture 3" descr="A graph with red and blue squares&#10;&#10;Description automatically generated">
            <a:extLst>
              <a:ext uri="{FF2B5EF4-FFF2-40B4-BE49-F238E27FC236}">
                <a16:creationId xmlns:a16="http://schemas.microsoft.com/office/drawing/2014/main" id="{C3BAE648-F5E2-5E17-9949-F0BCC8F1E8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8825" y="1078978"/>
            <a:ext cx="3101462" cy="3888797"/>
          </a:xfrm>
          <a:prstGeom prst="rect">
            <a:avLst/>
          </a:prstGeom>
        </p:spPr>
      </p:pic>
    </p:spTree>
    <p:extLst>
      <p:ext uri="{BB962C8B-B14F-4D97-AF65-F5344CB8AC3E}">
        <p14:creationId xmlns:p14="http://schemas.microsoft.com/office/powerpoint/2010/main" val="1285040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CB58E5-FAEE-5AD1-D6DD-D7C0515B60D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CCEE152C-F5E0-B8E9-7F1E-5DE28E61D861}"/>
              </a:ext>
            </a:extLst>
          </p:cNvPr>
          <p:cNvSpPr>
            <a:spLocks noGrp="1"/>
          </p:cNvSpPr>
          <p:nvPr>
            <p:ph type="ftr" sz="quarter" idx="3"/>
          </p:nvPr>
        </p:nvSpPr>
        <p:spPr/>
        <p:txBody>
          <a:bodyPr/>
          <a:lstStyle/>
          <a:p>
            <a:pPr algn="l"/>
            <a:r>
              <a:rPr lang="en-US"/>
              <a:t>D. Schulte      Muon Collider, ICB, Annual Meeting, DESY, May 2025 </a:t>
            </a:r>
            <a:endParaRPr lang="en-GB" dirty="0"/>
          </a:p>
        </p:txBody>
      </p:sp>
      <p:sp>
        <p:nvSpPr>
          <p:cNvPr id="5" name="Title 4">
            <a:extLst>
              <a:ext uri="{FF2B5EF4-FFF2-40B4-BE49-F238E27FC236}">
                <a16:creationId xmlns:a16="http://schemas.microsoft.com/office/drawing/2014/main" id="{62849B8A-3CEA-5347-434C-20FB01985099}"/>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Example Prospective Resources</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59CD2592-9F9C-7CA7-7BC1-7A811D3F0FA7}"/>
              </a:ext>
            </a:extLst>
          </p:cNvPr>
          <p:cNvSpPr>
            <a:spLocks noGrp="1"/>
          </p:cNvSpPr>
          <p:nvPr>
            <p:ph type="sldNum" sz="quarter" idx="4"/>
          </p:nvPr>
        </p:nvSpPr>
        <p:spPr/>
        <p:txBody>
          <a:bodyPr/>
          <a:lstStyle/>
          <a:p>
            <a:fld id="{974172A1-1CBF-0B40-9234-7D4D80EC19EA}" type="slidenum">
              <a:rPr lang="en-GB" smtClean="0"/>
              <a:pPr/>
              <a:t>11</a:t>
            </a:fld>
            <a:endParaRPr lang="en-GB" dirty="0"/>
          </a:p>
        </p:txBody>
      </p:sp>
      <p:sp>
        <p:nvSpPr>
          <p:cNvPr id="4" name="TextBox 3">
            <a:extLst>
              <a:ext uri="{FF2B5EF4-FFF2-40B4-BE49-F238E27FC236}">
                <a16:creationId xmlns:a16="http://schemas.microsoft.com/office/drawing/2014/main" id="{73931799-49BE-4E45-818E-E1DA69E72793}"/>
              </a:ext>
            </a:extLst>
          </p:cNvPr>
          <p:cNvSpPr txBox="1"/>
          <p:nvPr/>
        </p:nvSpPr>
        <p:spPr>
          <a:xfrm>
            <a:off x="4616628" y="1054165"/>
            <a:ext cx="4367944" cy="1169551"/>
          </a:xfrm>
          <a:prstGeom prst="rect">
            <a:avLst/>
          </a:prstGeom>
          <a:solidFill>
            <a:schemeClr val="accent1">
              <a:lumMod val="20000"/>
              <a:lumOff val="80000"/>
            </a:schemeClr>
          </a:solidFill>
        </p:spPr>
        <p:txBody>
          <a:bodyPr wrap="square" rtlCol="0">
            <a:spAutoFit/>
          </a:bodyPr>
          <a:lstStyle/>
          <a:p>
            <a:r>
              <a:rPr lang="en-US" sz="1400" b="1" dirty="0">
                <a:latin typeface="Calibri" panose="020F0502020204030204" pitchFamily="34" charset="0"/>
                <a:cs typeface="Calibri" panose="020F0502020204030204" pitchFamily="34" charset="0"/>
              </a:rPr>
              <a:t>EU co-funding request </a:t>
            </a:r>
            <a:r>
              <a:rPr lang="en-US" sz="1400" dirty="0">
                <a:latin typeface="Calibri" panose="020F0502020204030204" pitchFamily="34" charset="0"/>
                <a:cs typeface="Calibri" panose="020F0502020204030204" pitchFamily="34" charset="0"/>
              </a:rPr>
              <a:t>via IFAST2</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Power converter (PSI, CERN and Infineon)</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FFAG (UKRI and ESS)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Modulator for klystron (INFN and </a:t>
            </a:r>
            <a:r>
              <a:rPr lang="en-US" sz="1400" dirty="0" err="1">
                <a:latin typeface="Calibri" panose="020F0502020204030204" pitchFamily="34" charset="0"/>
                <a:cs typeface="Calibri" panose="020F0502020204030204" pitchFamily="34" charset="0"/>
              </a:rPr>
              <a:t>Scandinova</a:t>
            </a:r>
            <a:r>
              <a:rPr lang="en-US" sz="1400"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Mover system (CERN and ?)</a:t>
            </a:r>
          </a:p>
        </p:txBody>
      </p:sp>
      <p:sp>
        <p:nvSpPr>
          <p:cNvPr id="7" name="TextBox 6">
            <a:extLst>
              <a:ext uri="{FF2B5EF4-FFF2-40B4-BE49-F238E27FC236}">
                <a16:creationId xmlns:a16="http://schemas.microsoft.com/office/drawing/2014/main" id="{3A2D7699-7535-AF83-0FE5-3DF446F452C0}"/>
              </a:ext>
            </a:extLst>
          </p:cNvPr>
          <p:cNvSpPr txBox="1"/>
          <p:nvPr/>
        </p:nvSpPr>
        <p:spPr>
          <a:xfrm>
            <a:off x="179262" y="545969"/>
            <a:ext cx="4367943" cy="1384995"/>
          </a:xfrm>
          <a:prstGeom prst="rect">
            <a:avLst/>
          </a:prstGeom>
          <a:solidFill>
            <a:schemeClr val="accent2">
              <a:lumMod val="20000"/>
              <a:lumOff val="80000"/>
            </a:schemeClr>
          </a:solidFill>
        </p:spPr>
        <p:txBody>
          <a:bodyPr wrap="square" rtlCol="0">
            <a:spAutoFit/>
          </a:bodyPr>
          <a:lstStyle/>
          <a:p>
            <a:r>
              <a:rPr lang="en-US" sz="1400" b="1" dirty="0">
                <a:latin typeface="Calibri" panose="020F0502020204030204" pitchFamily="34" charset="0"/>
                <a:cs typeface="Calibri" panose="020F0502020204030204" pitchFamily="34" charset="0"/>
              </a:rPr>
              <a:t>Already successful</a:t>
            </a:r>
          </a:p>
          <a:p>
            <a:pPr marL="285750" indent="-285750">
              <a:buFont typeface="Arial" panose="020B0604020202020204" pitchFamily="34" charset="0"/>
              <a:buChar char="•"/>
            </a:pPr>
            <a:r>
              <a:rPr lang="en-US" sz="1400" dirty="0" err="1">
                <a:latin typeface="Calibri" panose="020F0502020204030204" pitchFamily="34" charset="0"/>
                <a:cs typeface="Calibri" panose="020F0502020204030204" pitchFamily="34" charset="0"/>
              </a:rPr>
              <a:t>MuCol</a:t>
            </a:r>
            <a:r>
              <a:rPr lang="en-US" sz="1400" dirty="0">
                <a:latin typeface="Calibri" panose="020F0502020204030204" pitchFamily="34" charset="0"/>
                <a:cs typeface="Calibri" panose="020F0502020204030204" pitchFamily="34" charset="0"/>
              </a:rPr>
              <a:t>, IFAST, MUSIC, …</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Fermilab site study</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Grants for US detector work</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DoE grant for RF test stand at SLAC</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t>
            </a:r>
          </a:p>
        </p:txBody>
      </p:sp>
      <p:sp>
        <p:nvSpPr>
          <p:cNvPr id="8" name="TextBox 7">
            <a:extLst>
              <a:ext uri="{FF2B5EF4-FFF2-40B4-BE49-F238E27FC236}">
                <a16:creationId xmlns:a16="http://schemas.microsoft.com/office/drawing/2014/main" id="{A01D1FBE-6AC3-77A1-09AD-FB1DA3F05539}"/>
              </a:ext>
            </a:extLst>
          </p:cNvPr>
          <p:cNvSpPr txBox="1"/>
          <p:nvPr/>
        </p:nvSpPr>
        <p:spPr>
          <a:xfrm>
            <a:off x="167720" y="1952339"/>
            <a:ext cx="4379485" cy="1384995"/>
          </a:xfrm>
          <a:prstGeom prst="rect">
            <a:avLst/>
          </a:prstGeom>
          <a:solidFill>
            <a:schemeClr val="accent4">
              <a:lumMod val="20000"/>
              <a:lumOff val="80000"/>
            </a:schemeClr>
          </a:solidFill>
        </p:spPr>
        <p:txBody>
          <a:bodyPr wrap="square" rtlCol="0">
            <a:spAutoFit/>
          </a:bodyPr>
          <a:lstStyle/>
          <a:p>
            <a:r>
              <a:rPr lang="en-US" sz="1400" b="1" dirty="0">
                <a:latin typeface="Calibri" panose="020F0502020204030204" pitchFamily="34" charset="0"/>
                <a:cs typeface="Calibri" panose="020F0502020204030204" pitchFamily="34" charset="0"/>
              </a:rPr>
              <a:t>LDG </a:t>
            </a:r>
            <a:r>
              <a:rPr lang="en-US" sz="1400" dirty="0">
                <a:latin typeface="Calibri" panose="020F0502020204030204" pitchFamily="34" charset="0"/>
                <a:cs typeface="Calibri" panose="020F0502020204030204" pitchFamily="34" charset="0"/>
              </a:rPr>
              <a:t>might</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Integrate final cooling solenoid in the HFM </a:t>
            </a:r>
            <a:r>
              <a:rPr lang="en-US" sz="1400" dirty="0" err="1">
                <a:latin typeface="Calibri" panose="020F0502020204030204" pitchFamily="34" charset="0"/>
                <a:cs typeface="Calibri" panose="020F0502020204030204" pitchFamily="34" charset="0"/>
              </a:rPr>
              <a:t>programme</a:t>
            </a:r>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Strengthen the HFM </a:t>
            </a:r>
            <a:r>
              <a:rPr lang="en-US" sz="1400" dirty="0" err="1">
                <a:latin typeface="Calibri" panose="020F0502020204030204" pitchFamily="34" charset="0"/>
                <a:cs typeface="Calibri" panose="020F0502020204030204" pitchFamily="34" charset="0"/>
              </a:rPr>
              <a:t>programme</a:t>
            </a:r>
            <a:r>
              <a:rPr lang="en-US" sz="1400" dirty="0">
                <a:latin typeface="Calibri" panose="020F0502020204030204" pitchFamily="34" charset="0"/>
                <a:cs typeface="Calibri" panose="020F0502020204030204" pitchFamily="34" charset="0"/>
              </a:rPr>
              <a:t> contribution to magnet protection studies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Explore RF panel contributions</a:t>
            </a:r>
          </a:p>
        </p:txBody>
      </p:sp>
      <p:sp>
        <p:nvSpPr>
          <p:cNvPr id="9" name="TextBox 8">
            <a:extLst>
              <a:ext uri="{FF2B5EF4-FFF2-40B4-BE49-F238E27FC236}">
                <a16:creationId xmlns:a16="http://schemas.microsoft.com/office/drawing/2014/main" id="{FE35169F-9C48-F1FF-D831-470114E2EF9F}"/>
              </a:ext>
            </a:extLst>
          </p:cNvPr>
          <p:cNvSpPr txBox="1"/>
          <p:nvPr/>
        </p:nvSpPr>
        <p:spPr>
          <a:xfrm>
            <a:off x="4605680" y="2277034"/>
            <a:ext cx="4366481" cy="1384995"/>
          </a:xfrm>
          <a:prstGeom prst="rect">
            <a:avLst/>
          </a:prstGeom>
          <a:solidFill>
            <a:schemeClr val="accent5">
              <a:lumMod val="20000"/>
              <a:lumOff val="80000"/>
            </a:schemeClr>
          </a:solidFill>
        </p:spPr>
        <p:txBody>
          <a:bodyPr wrap="square" rtlCol="0">
            <a:spAutoFit/>
          </a:bodyPr>
          <a:lstStyle/>
          <a:p>
            <a:r>
              <a:rPr lang="en-US" sz="1400" b="1" dirty="0">
                <a:latin typeface="Calibri" panose="020F0502020204030204" pitchFamily="34" charset="0"/>
                <a:cs typeface="Calibri" panose="020F0502020204030204" pitchFamily="34" charset="0"/>
              </a:rPr>
              <a:t>Collaboration on target solenoid</a:t>
            </a:r>
          </a:p>
          <a:p>
            <a:r>
              <a:rPr lang="en-US" sz="1400" b="1" dirty="0">
                <a:latin typeface="Calibri" panose="020F0502020204030204" pitchFamily="34" charset="0"/>
                <a:cs typeface="Calibri" panose="020F0502020204030204" pitchFamily="34" charset="0"/>
              </a:rPr>
              <a:t>with fusion magnet technology</a:t>
            </a:r>
          </a:p>
          <a:p>
            <a:r>
              <a:rPr lang="en-US" sz="1400" dirty="0">
                <a:latin typeface="Calibri" panose="020F0502020204030204" pitchFamily="34" charset="0"/>
                <a:cs typeface="Calibri" panose="020F0502020204030204" pitchFamily="34" charset="0"/>
              </a:rPr>
              <a:t>F4P</a:t>
            </a:r>
          </a:p>
          <a:p>
            <a:r>
              <a:rPr lang="en-US" sz="1400" dirty="0" err="1">
                <a:latin typeface="Calibri" panose="020F0502020204030204" pitchFamily="34" charset="0"/>
                <a:cs typeface="Calibri" panose="020F0502020204030204" pitchFamily="34" charset="0"/>
              </a:rPr>
              <a:t>EUROFusion</a:t>
            </a:r>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ENI</a:t>
            </a:r>
          </a:p>
          <a:p>
            <a:r>
              <a:rPr lang="en-US" sz="1400" dirty="0">
                <a:latin typeface="Calibri" panose="020F0502020204030204" pitchFamily="34" charset="0"/>
                <a:cs typeface="Calibri" panose="020F0502020204030204" pitchFamily="34" charset="0"/>
              </a:rPr>
              <a:t>Gauss Fusion</a:t>
            </a:r>
          </a:p>
        </p:txBody>
      </p:sp>
      <p:sp>
        <p:nvSpPr>
          <p:cNvPr id="10" name="TextBox 9">
            <a:extLst>
              <a:ext uri="{FF2B5EF4-FFF2-40B4-BE49-F238E27FC236}">
                <a16:creationId xmlns:a16="http://schemas.microsoft.com/office/drawing/2014/main" id="{0AF2955C-BD52-80E6-CF11-5E9396CCC79E}"/>
              </a:ext>
            </a:extLst>
          </p:cNvPr>
          <p:cNvSpPr txBox="1"/>
          <p:nvPr/>
        </p:nvSpPr>
        <p:spPr>
          <a:xfrm>
            <a:off x="4605680" y="3707296"/>
            <a:ext cx="4374595" cy="523220"/>
          </a:xfrm>
          <a:prstGeom prst="rect">
            <a:avLst/>
          </a:prstGeom>
          <a:solidFill>
            <a:srgbClr val="92D050"/>
          </a:solidFill>
        </p:spPr>
        <p:txBody>
          <a:bodyPr wrap="square" rtlCol="0">
            <a:spAutoFit/>
          </a:bodyPr>
          <a:lstStyle/>
          <a:p>
            <a:r>
              <a:rPr lang="en-US" sz="1400" b="1" dirty="0">
                <a:latin typeface="Calibri" panose="020F0502020204030204" pitchFamily="34" charset="0"/>
                <a:cs typeface="Calibri" panose="020F0502020204030204" pitchFamily="34" charset="0"/>
              </a:rPr>
              <a:t>Physics case for intermediate facilities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Could leverage extra funding</a:t>
            </a:r>
          </a:p>
        </p:txBody>
      </p:sp>
      <p:grpSp>
        <p:nvGrpSpPr>
          <p:cNvPr id="32" name="Group 31">
            <a:extLst>
              <a:ext uri="{FF2B5EF4-FFF2-40B4-BE49-F238E27FC236}">
                <a16:creationId xmlns:a16="http://schemas.microsoft.com/office/drawing/2014/main" id="{25F2F5CF-216C-708F-20BA-A0B28B79513D}"/>
              </a:ext>
            </a:extLst>
          </p:cNvPr>
          <p:cNvGrpSpPr/>
          <p:nvPr/>
        </p:nvGrpSpPr>
        <p:grpSpPr>
          <a:xfrm>
            <a:off x="8305800" y="2317953"/>
            <a:ext cx="443610" cy="1265343"/>
            <a:chOff x="9168837" y="42441"/>
            <a:chExt cx="708202" cy="2458407"/>
          </a:xfrm>
        </p:grpSpPr>
        <p:pic>
          <p:nvPicPr>
            <p:cNvPr id="33" name="Picture 6" descr="EUROfusion - Realising Fusion Energy">
              <a:extLst>
                <a:ext uri="{FF2B5EF4-FFF2-40B4-BE49-F238E27FC236}">
                  <a16:creationId xmlns:a16="http://schemas.microsoft.com/office/drawing/2014/main" id="{B51A45BC-84E9-C841-84D9-D47A5767C0F1}"/>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200574" y="688439"/>
              <a:ext cx="644729" cy="644729"/>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8" descr="Fusion for Energy (F4E) | European Union">
              <a:extLst>
                <a:ext uri="{FF2B5EF4-FFF2-40B4-BE49-F238E27FC236}">
                  <a16:creationId xmlns:a16="http://schemas.microsoft.com/office/drawing/2014/main" id="{026C442B-0D03-E9BF-DC87-520F2D7BF270}"/>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211229" y="42441"/>
              <a:ext cx="623419" cy="623419"/>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10" descr="Gauss Fusion | LinkedIn">
              <a:extLst>
                <a:ext uri="{FF2B5EF4-FFF2-40B4-BE49-F238E27FC236}">
                  <a16:creationId xmlns:a16="http://schemas.microsoft.com/office/drawing/2014/main" id="{018FC423-49B0-03B2-FEE0-F302E96BD25D}"/>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168837" y="1274258"/>
              <a:ext cx="708202" cy="708202"/>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12" descr="ENI logo vector SVG, PNG download free">
              <a:extLst>
                <a:ext uri="{FF2B5EF4-FFF2-40B4-BE49-F238E27FC236}">
                  <a16:creationId xmlns:a16="http://schemas.microsoft.com/office/drawing/2014/main" id="{EE714BF9-A43B-145B-0A30-D98CB4431BA1}"/>
                </a:ext>
              </a:extLst>
            </p:cNvPr>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50000" t="27903" b="25595"/>
            <a:stretch/>
          </p:blipFill>
          <p:spPr bwMode="auto">
            <a:xfrm>
              <a:off x="9211229" y="1921043"/>
              <a:ext cx="623418" cy="579805"/>
            </a:xfrm>
            <a:prstGeom prst="rect">
              <a:avLst/>
            </a:prstGeom>
            <a:noFill/>
            <a:extLst>
              <a:ext uri="{909E8E84-426E-40DD-AFC4-6F175D3DCCD1}">
                <a14:hiddenFill xmlns:a14="http://schemas.microsoft.com/office/drawing/2010/main">
                  <a:solidFill>
                    <a:srgbClr val="FFFFFF"/>
                  </a:solidFill>
                </a14:hiddenFill>
              </a:ext>
            </a:extLst>
          </p:spPr>
        </p:pic>
      </p:grpSp>
      <p:pic>
        <p:nvPicPr>
          <p:cNvPr id="2" name="Picture 1" descr="A picture containing text, font, graphics, design&#10;&#10;Description automatically generated">
            <a:extLst>
              <a:ext uri="{FF2B5EF4-FFF2-40B4-BE49-F238E27FC236}">
                <a16:creationId xmlns:a16="http://schemas.microsoft.com/office/drawing/2014/main" id="{60DC6CA3-07AF-66BC-0C47-841D2D33936D}"/>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3438144" y="715804"/>
            <a:ext cx="929273" cy="1067600"/>
          </a:xfrm>
          <a:prstGeom prst="rect">
            <a:avLst/>
          </a:prstGeom>
        </p:spPr>
      </p:pic>
      <p:sp>
        <p:nvSpPr>
          <p:cNvPr id="37" name="TextBox 36">
            <a:extLst>
              <a:ext uri="{FF2B5EF4-FFF2-40B4-BE49-F238E27FC236}">
                <a16:creationId xmlns:a16="http://schemas.microsoft.com/office/drawing/2014/main" id="{F1CAC68D-3EA7-98B9-934C-B33FC02CE010}"/>
              </a:ext>
            </a:extLst>
          </p:cNvPr>
          <p:cNvSpPr txBox="1"/>
          <p:nvPr/>
        </p:nvSpPr>
        <p:spPr>
          <a:xfrm>
            <a:off x="167050" y="3908528"/>
            <a:ext cx="4367943" cy="954107"/>
          </a:xfrm>
          <a:prstGeom prst="rect">
            <a:avLst/>
          </a:prstGeom>
          <a:solidFill>
            <a:schemeClr val="accent2">
              <a:lumMod val="20000"/>
              <a:lumOff val="80000"/>
            </a:schemeClr>
          </a:solidFill>
        </p:spPr>
        <p:txBody>
          <a:bodyPr wrap="square" rtlCol="0">
            <a:spAutoFit/>
          </a:bodyPr>
          <a:lstStyle/>
          <a:p>
            <a:r>
              <a:rPr lang="en-US" sz="1400" b="1" dirty="0">
                <a:latin typeface="Calibri" panose="020F0502020204030204" pitchFamily="34" charset="0"/>
                <a:cs typeface="Calibri" panose="020F0502020204030204" pitchFamily="34" charset="0"/>
              </a:rPr>
              <a:t>Other sources to try</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Increased contributions from partners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More grants</a:t>
            </a:r>
          </a:p>
          <a:p>
            <a:pPr marL="285750" indent="-285750">
              <a:buFont typeface="Arial" panose="020B0604020202020204" pitchFamily="34" charset="0"/>
              <a:buChar char="•"/>
            </a:pPr>
            <a:r>
              <a:rPr lang="en-US" sz="1400" b="1" dirty="0">
                <a:latin typeface="Calibri" panose="020F0502020204030204" pitchFamily="34" charset="0"/>
                <a:cs typeface="Calibri" panose="020F0502020204030204" pitchFamily="34" charset="0"/>
              </a:rPr>
              <a:t>…</a:t>
            </a:r>
            <a:endParaRPr lang="en-US" sz="1400" dirty="0">
              <a:latin typeface="Calibri" panose="020F0502020204030204" pitchFamily="34" charset="0"/>
              <a:cs typeface="Calibri" panose="020F0502020204030204" pitchFamily="34" charset="0"/>
            </a:endParaRPr>
          </a:p>
        </p:txBody>
      </p:sp>
      <p:sp>
        <p:nvSpPr>
          <p:cNvPr id="38" name="TextBox 37">
            <a:extLst>
              <a:ext uri="{FF2B5EF4-FFF2-40B4-BE49-F238E27FC236}">
                <a16:creationId xmlns:a16="http://schemas.microsoft.com/office/drawing/2014/main" id="{5CBCDD0E-6A84-1D1D-DB58-87650EAC079A}"/>
              </a:ext>
            </a:extLst>
          </p:cNvPr>
          <p:cNvSpPr txBox="1"/>
          <p:nvPr/>
        </p:nvSpPr>
        <p:spPr>
          <a:xfrm>
            <a:off x="163725" y="3348843"/>
            <a:ext cx="4374595" cy="523220"/>
          </a:xfrm>
          <a:prstGeom prst="rect">
            <a:avLst/>
          </a:prstGeom>
          <a:solidFill>
            <a:schemeClr val="tx2">
              <a:lumMod val="20000"/>
              <a:lumOff val="80000"/>
            </a:schemeClr>
          </a:solidFill>
        </p:spPr>
        <p:txBody>
          <a:bodyPr wrap="square" rtlCol="0">
            <a:spAutoFit/>
          </a:bodyPr>
          <a:lstStyle/>
          <a:p>
            <a:r>
              <a:rPr lang="en-US" sz="1400" b="1" dirty="0">
                <a:latin typeface="Calibri" panose="020F0502020204030204" pitchFamily="34" charset="0"/>
                <a:cs typeface="Calibri" panose="020F0502020204030204" pitchFamily="34" charset="0"/>
              </a:rPr>
              <a:t>Other grant requests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E.g. one for MUSIC calorimetry</a:t>
            </a:r>
          </a:p>
        </p:txBody>
      </p:sp>
      <p:sp>
        <p:nvSpPr>
          <p:cNvPr id="39" name="TextBox 38">
            <a:extLst>
              <a:ext uri="{FF2B5EF4-FFF2-40B4-BE49-F238E27FC236}">
                <a16:creationId xmlns:a16="http://schemas.microsoft.com/office/drawing/2014/main" id="{05B9AA07-8168-31A3-D75E-C598E0464FE3}"/>
              </a:ext>
            </a:extLst>
          </p:cNvPr>
          <p:cNvSpPr txBox="1"/>
          <p:nvPr/>
        </p:nvSpPr>
        <p:spPr>
          <a:xfrm>
            <a:off x="4616628" y="4504387"/>
            <a:ext cx="4374595" cy="307777"/>
          </a:xfrm>
          <a:prstGeom prst="rect">
            <a:avLst/>
          </a:prstGeom>
          <a:solidFill>
            <a:srgbClr val="FFC000"/>
          </a:solidFill>
        </p:spPr>
        <p:txBody>
          <a:bodyPr wrap="square" rtlCol="0">
            <a:spAutoFit/>
          </a:bodyPr>
          <a:lstStyle/>
          <a:p>
            <a:r>
              <a:rPr lang="en-US" sz="1400" b="1" dirty="0">
                <a:latin typeface="Calibri" panose="020F0502020204030204" pitchFamily="34" charset="0"/>
                <a:cs typeface="Calibri" panose="020F0502020204030204" pitchFamily="34" charset="0"/>
              </a:rPr>
              <a:t>Will try to collect this centrally</a:t>
            </a:r>
            <a:endParaRPr lang="en-US"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050578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84592F-281F-69BA-18FD-0CC2C77ECA1E}"/>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0CDDE35A-80A2-FFF0-126F-5557A425AF11}"/>
              </a:ext>
            </a:extLst>
          </p:cNvPr>
          <p:cNvSpPr>
            <a:spLocks noGrp="1"/>
          </p:cNvSpPr>
          <p:nvPr>
            <p:ph type="ftr" sz="quarter" idx="3"/>
          </p:nvPr>
        </p:nvSpPr>
        <p:spPr/>
        <p:txBody>
          <a:bodyPr/>
          <a:lstStyle/>
          <a:p>
            <a:pPr algn="l"/>
            <a:r>
              <a:rPr lang="en-US"/>
              <a:t>D. Schulte      Muon Collider, ICB, Annual Meeting, DESY, May 2025 </a:t>
            </a:r>
            <a:endParaRPr lang="en-GB" dirty="0"/>
          </a:p>
        </p:txBody>
      </p:sp>
      <p:sp>
        <p:nvSpPr>
          <p:cNvPr id="5" name="Title 4">
            <a:extLst>
              <a:ext uri="{FF2B5EF4-FFF2-40B4-BE49-F238E27FC236}">
                <a16:creationId xmlns:a16="http://schemas.microsoft.com/office/drawing/2014/main" id="{EC5A3E54-7739-1E71-5151-EDB9C3D6F92E}"/>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Conclusion</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21714300-FAE6-AA67-4BF1-27494035EA3E}"/>
              </a:ext>
            </a:extLst>
          </p:cNvPr>
          <p:cNvSpPr>
            <a:spLocks noGrp="1"/>
          </p:cNvSpPr>
          <p:nvPr>
            <p:ph type="sldNum" sz="quarter" idx="4"/>
          </p:nvPr>
        </p:nvSpPr>
        <p:spPr/>
        <p:txBody>
          <a:bodyPr/>
          <a:lstStyle/>
          <a:p>
            <a:fld id="{974172A1-1CBF-0B40-9234-7D4D80EC19EA}" type="slidenum">
              <a:rPr lang="en-GB" smtClean="0"/>
              <a:pPr/>
              <a:t>12</a:t>
            </a:fld>
            <a:endParaRPr lang="en-GB" dirty="0"/>
          </a:p>
        </p:txBody>
      </p:sp>
      <p:sp>
        <p:nvSpPr>
          <p:cNvPr id="13" name="TextBox 12">
            <a:extLst>
              <a:ext uri="{FF2B5EF4-FFF2-40B4-BE49-F238E27FC236}">
                <a16:creationId xmlns:a16="http://schemas.microsoft.com/office/drawing/2014/main" id="{86F52E09-5E19-EB9C-DA25-37184A86D219}"/>
              </a:ext>
            </a:extLst>
          </p:cNvPr>
          <p:cNvSpPr txBox="1"/>
          <p:nvPr/>
        </p:nvSpPr>
        <p:spPr>
          <a:xfrm>
            <a:off x="237393" y="659482"/>
            <a:ext cx="8669213" cy="3139321"/>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Making great progress</a:t>
            </a:r>
          </a:p>
          <a:p>
            <a:pPr marL="742950" lvl="1" indent="-285750">
              <a:buFont typeface="Arial" panose="020B0604020202020204" pitchFamily="34" charset="0"/>
              <a:buChar char="•"/>
            </a:pPr>
            <a:r>
              <a:rPr lang="en-US" dirty="0">
                <a:latin typeface="Calibri" panose="020F0502020204030204" pitchFamily="34" charset="0"/>
                <a:cs typeface="Calibri" panose="020F0502020204030204" pitchFamily="34" charset="0"/>
              </a:rPr>
              <a:t>Thanks to all the hard and dedicated work</a:t>
            </a:r>
          </a:p>
          <a:p>
            <a:pPr marL="285750" indent="-285750">
              <a:buFont typeface="Arial" panose="020B0604020202020204" pitchFamily="34" charset="0"/>
              <a:buChar char="•"/>
            </a:pP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Need to push on</a:t>
            </a:r>
          </a:p>
          <a:p>
            <a:pPr marL="742950" lvl="1" indent="-285750">
              <a:buFont typeface="Arial" panose="020B0604020202020204" pitchFamily="34" charset="0"/>
              <a:buChar char="•"/>
            </a:pPr>
            <a:r>
              <a:rPr lang="en-US" dirty="0">
                <a:latin typeface="Calibri" panose="020F0502020204030204" pitchFamily="34" charset="0"/>
                <a:cs typeface="Calibri" panose="020F0502020204030204" pitchFamily="34" charset="0"/>
              </a:rPr>
              <a:t>Performing R&amp;D</a:t>
            </a:r>
          </a:p>
          <a:p>
            <a:pPr marL="742950" lvl="1" indent="-285750">
              <a:buFont typeface="Arial" panose="020B0604020202020204" pitchFamily="34" charset="0"/>
              <a:buChar char="•"/>
            </a:pPr>
            <a:r>
              <a:rPr lang="en-US" dirty="0">
                <a:solidFill>
                  <a:srgbClr val="FF0000"/>
                </a:solidFill>
                <a:latin typeface="Calibri" panose="020F0502020204030204" pitchFamily="34" charset="0"/>
                <a:cs typeface="Calibri" panose="020F0502020204030204" pitchFamily="34" charset="0"/>
              </a:rPr>
              <a:t>Securing resources, with support from strategy processes</a:t>
            </a:r>
          </a:p>
          <a:p>
            <a:pPr marL="1200150" lvl="2" indent="-285750">
              <a:buFont typeface="Arial" panose="020B0604020202020204" pitchFamily="34" charset="0"/>
              <a:buChar char="•"/>
            </a:pPr>
            <a:r>
              <a:rPr lang="en-US" dirty="0">
                <a:solidFill>
                  <a:srgbClr val="FF0000"/>
                </a:solidFill>
                <a:latin typeface="Calibri" panose="020F0502020204030204" pitchFamily="34" charset="0"/>
                <a:cs typeface="Calibri" panose="020F0502020204030204" pitchFamily="34" charset="0"/>
              </a:rPr>
              <a:t>Prepare new global R&amp;D Roadmap</a:t>
            </a:r>
          </a:p>
          <a:p>
            <a:pPr marL="1200150" lvl="2" indent="-285750">
              <a:buFont typeface="Arial" panose="020B0604020202020204" pitchFamily="34" charset="0"/>
              <a:buChar char="•"/>
            </a:pPr>
            <a:r>
              <a:rPr lang="en-US" dirty="0">
                <a:solidFill>
                  <a:srgbClr val="FF0000"/>
                </a:solidFill>
                <a:latin typeface="Calibri" panose="020F0502020204030204" pitchFamily="34" charset="0"/>
                <a:cs typeface="Calibri" panose="020F0502020204030204" pitchFamily="34" charset="0"/>
              </a:rPr>
              <a:t>Technical preparation by experts then resources from the partners, similar to </a:t>
            </a:r>
            <a:r>
              <a:rPr lang="en-US" dirty="0" err="1">
                <a:solidFill>
                  <a:srgbClr val="FF0000"/>
                </a:solidFill>
                <a:latin typeface="Calibri" panose="020F0502020204030204" pitchFamily="34" charset="0"/>
                <a:cs typeface="Calibri" panose="020F0502020204030204" pitchFamily="34" charset="0"/>
              </a:rPr>
              <a:t>MuCol</a:t>
            </a:r>
            <a:r>
              <a:rPr lang="en-US" dirty="0">
                <a:solidFill>
                  <a:srgbClr val="FF0000"/>
                </a:solidFill>
                <a:latin typeface="Calibri" panose="020F0502020204030204" pitchFamily="34" charset="0"/>
                <a:cs typeface="Calibri" panose="020F0502020204030204" pitchFamily="34" charset="0"/>
              </a:rPr>
              <a:t> preparation </a:t>
            </a:r>
          </a:p>
          <a:p>
            <a:pPr marL="742950" lvl="1" indent="-285750">
              <a:buFont typeface="Arial" panose="020B0604020202020204" pitchFamily="34" charset="0"/>
              <a:buChar char="•"/>
            </a:pPr>
            <a:r>
              <a:rPr lang="en-US" dirty="0">
                <a:latin typeface="Calibri" panose="020F0502020204030204" pitchFamily="34" charset="0"/>
                <a:cs typeface="Calibri" panose="020F0502020204030204" pitchFamily="34" charset="0"/>
              </a:rPr>
              <a:t>Engaging early career experts</a:t>
            </a:r>
          </a:p>
          <a:p>
            <a:pPr marL="742950" lvl="1" indent="-285750">
              <a:buFont typeface="Arial" panose="020B0604020202020204" pitchFamily="34" charset="0"/>
              <a:buChar char="•"/>
            </a:pPr>
            <a:r>
              <a:rPr lang="en-US" dirty="0">
                <a:latin typeface="Calibri" panose="020F0502020204030204" pitchFamily="34" charset="0"/>
                <a:cs typeface="Calibri" panose="020F0502020204030204" pitchFamily="34" charset="0"/>
              </a:rPr>
              <a:t>Contributing to dealing with challenges that society is facing</a:t>
            </a:r>
          </a:p>
        </p:txBody>
      </p:sp>
      <p:sp>
        <p:nvSpPr>
          <p:cNvPr id="2" name="TextBox 1">
            <a:extLst>
              <a:ext uri="{FF2B5EF4-FFF2-40B4-BE49-F238E27FC236}">
                <a16:creationId xmlns:a16="http://schemas.microsoft.com/office/drawing/2014/main" id="{09CD092B-A526-7345-4CDB-16884B66A0F0}"/>
              </a:ext>
            </a:extLst>
          </p:cNvPr>
          <p:cNvSpPr txBox="1"/>
          <p:nvPr/>
        </p:nvSpPr>
        <p:spPr>
          <a:xfrm>
            <a:off x="3282315" y="3916893"/>
            <a:ext cx="5440680" cy="923330"/>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I think all that contributed can be a little proud of what we achieved</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Received many supportive mails and comments</a:t>
            </a:r>
          </a:p>
        </p:txBody>
      </p:sp>
    </p:spTree>
    <p:extLst>
      <p:ext uri="{BB962C8B-B14F-4D97-AF65-F5344CB8AC3E}">
        <p14:creationId xmlns:p14="http://schemas.microsoft.com/office/powerpoint/2010/main" val="12296464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B51E1F-8F20-1CC3-F87F-B858A9D9A5C0}"/>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EC50DA27-3DC1-2DE2-0CF1-E72FC2E53A30}"/>
              </a:ext>
            </a:extLst>
          </p:cNvPr>
          <p:cNvSpPr>
            <a:spLocks noGrp="1"/>
          </p:cNvSpPr>
          <p:nvPr>
            <p:ph type="ftr" sz="quarter" idx="3"/>
          </p:nvPr>
        </p:nvSpPr>
        <p:spPr/>
        <p:txBody>
          <a:bodyPr/>
          <a:lstStyle/>
          <a:p>
            <a:pPr algn="l"/>
            <a:r>
              <a:rPr lang="en-US"/>
              <a:t>D. Schulte      Muon Collider, ICB, Annual Meeting, DESY, May 2025 </a:t>
            </a:r>
            <a:endParaRPr lang="en-GB" dirty="0"/>
          </a:p>
        </p:txBody>
      </p:sp>
      <p:sp>
        <p:nvSpPr>
          <p:cNvPr id="5" name="Title 4">
            <a:extLst>
              <a:ext uri="{FF2B5EF4-FFF2-40B4-BE49-F238E27FC236}">
                <a16:creationId xmlns:a16="http://schemas.microsoft.com/office/drawing/2014/main" id="{2D6BB2F9-5F5A-F6B9-C251-9E4B586F5606}"/>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Reserve</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CE4E6AD9-B47A-EEC8-552D-36C896D2BACD}"/>
              </a:ext>
            </a:extLst>
          </p:cNvPr>
          <p:cNvSpPr>
            <a:spLocks noGrp="1"/>
          </p:cNvSpPr>
          <p:nvPr>
            <p:ph type="sldNum" sz="quarter" idx="4"/>
          </p:nvPr>
        </p:nvSpPr>
        <p:spPr/>
        <p:txBody>
          <a:bodyPr/>
          <a:lstStyle/>
          <a:p>
            <a:fld id="{974172A1-1CBF-0B40-9234-7D4D80EC19EA}" type="slidenum">
              <a:rPr lang="en-GB" smtClean="0"/>
              <a:pPr/>
              <a:t>13</a:t>
            </a:fld>
            <a:endParaRPr lang="en-GB" dirty="0"/>
          </a:p>
        </p:txBody>
      </p:sp>
    </p:spTree>
    <p:extLst>
      <p:ext uri="{BB962C8B-B14F-4D97-AF65-F5344CB8AC3E}">
        <p14:creationId xmlns:p14="http://schemas.microsoft.com/office/powerpoint/2010/main" val="34122908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6A24E3-D65F-9BAC-6C72-72BB6E5B0D5E}"/>
            </a:ext>
          </a:extLst>
        </p:cNvPr>
        <p:cNvGrpSpPr/>
        <p:nvPr/>
      </p:nvGrpSpPr>
      <p:grpSpPr>
        <a:xfrm>
          <a:off x="0" y="0"/>
          <a:ext cx="0" cy="0"/>
          <a:chOff x="0" y="0"/>
          <a:chExt cx="0" cy="0"/>
        </a:xfrm>
      </p:grpSpPr>
      <p:sp>
        <p:nvSpPr>
          <p:cNvPr id="26" name="Rectangle 25">
            <a:extLst>
              <a:ext uri="{FF2B5EF4-FFF2-40B4-BE49-F238E27FC236}">
                <a16:creationId xmlns:a16="http://schemas.microsoft.com/office/drawing/2014/main" id="{19E333DB-CE8A-7BA5-5244-F4992D900A43}"/>
              </a:ext>
            </a:extLst>
          </p:cNvPr>
          <p:cNvSpPr/>
          <p:nvPr/>
        </p:nvSpPr>
        <p:spPr>
          <a:xfrm>
            <a:off x="4343026" y="0"/>
            <a:ext cx="4792298" cy="5143500"/>
          </a:xfrm>
          <a:prstGeom prst="rect">
            <a:avLst/>
          </a:prstGeom>
          <a:gradFill flip="none" rotWithShape="1">
            <a:gsLst>
              <a:gs pos="72000">
                <a:srgbClr val="78B4DF"/>
              </a:gs>
              <a:gs pos="0">
                <a:schemeClr val="accent1">
                  <a:lumMod val="5000"/>
                  <a:lumOff val="95000"/>
                  <a:alpha val="0"/>
                </a:schemeClr>
              </a:gs>
              <a:gs pos="100000">
                <a:srgbClr val="0070C0"/>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1026" name="Picture 2" descr="Accelerator design meeting (23 September 2024) · Indico">
            <a:extLst>
              <a:ext uri="{FF2B5EF4-FFF2-40B4-BE49-F238E27FC236}">
                <a16:creationId xmlns:a16="http://schemas.microsoft.com/office/drawing/2014/main" id="{6650EEC6-B3CB-5A79-88B3-E6F06314413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270" t="8798"/>
          <a:stretch/>
        </p:blipFill>
        <p:spPr bwMode="auto">
          <a:xfrm rot="5400000">
            <a:off x="-2084563" y="2136837"/>
            <a:ext cx="5056306" cy="86982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01AC90B6-1DC4-F59D-15C0-E3C07E9E323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5146" y="43598"/>
            <a:ext cx="1597625" cy="1204040"/>
          </a:xfrm>
          <a:prstGeom prst="rect">
            <a:avLst/>
          </a:prstGeom>
        </p:spPr>
      </p:pic>
      <p:pic>
        <p:nvPicPr>
          <p:cNvPr id="5" name="Picture 4">
            <a:extLst>
              <a:ext uri="{FF2B5EF4-FFF2-40B4-BE49-F238E27FC236}">
                <a16:creationId xmlns:a16="http://schemas.microsoft.com/office/drawing/2014/main" id="{F8A58F58-1C89-9EF4-F52C-4D204F3E3DAB}"/>
              </a:ext>
            </a:extLst>
          </p:cNvPr>
          <p:cNvPicPr>
            <a:picLocks noChangeAspect="1"/>
          </p:cNvPicPr>
          <p:nvPr/>
        </p:nvPicPr>
        <p:blipFill>
          <a:blip r:embed="rId5"/>
          <a:srcRect r="15412"/>
          <a:stretch/>
        </p:blipFill>
        <p:spPr>
          <a:xfrm>
            <a:off x="2229593" y="796882"/>
            <a:ext cx="1026476" cy="808053"/>
          </a:xfrm>
          <a:prstGeom prst="rect">
            <a:avLst/>
          </a:prstGeom>
        </p:spPr>
      </p:pic>
      <p:sp>
        <p:nvSpPr>
          <p:cNvPr id="7" name="TextBox 6">
            <a:extLst>
              <a:ext uri="{FF2B5EF4-FFF2-40B4-BE49-F238E27FC236}">
                <a16:creationId xmlns:a16="http://schemas.microsoft.com/office/drawing/2014/main" id="{D56D33C3-F851-93B8-4E6D-605DB53211EC}"/>
              </a:ext>
            </a:extLst>
          </p:cNvPr>
          <p:cNvSpPr txBox="1"/>
          <p:nvPr/>
        </p:nvSpPr>
        <p:spPr>
          <a:xfrm>
            <a:off x="3298942" y="2145890"/>
            <a:ext cx="1347415" cy="1200329"/>
          </a:xfrm>
          <a:prstGeom prst="rect">
            <a:avLst/>
          </a:prstGeom>
          <a:noFill/>
        </p:spPr>
        <p:txBody>
          <a:bodyPr wrap="square" rtlCol="0">
            <a:spAutoFit/>
          </a:bodyPr>
          <a:lstStyle/>
          <a:p>
            <a:r>
              <a:rPr lang="en-US" dirty="0">
                <a:solidFill>
                  <a:srgbClr val="FF0000"/>
                </a:solidFill>
              </a:rPr>
              <a:t>Muon beam cooling solenoids</a:t>
            </a:r>
          </a:p>
        </p:txBody>
      </p:sp>
      <p:sp>
        <p:nvSpPr>
          <p:cNvPr id="8" name="TextBox 7">
            <a:extLst>
              <a:ext uri="{FF2B5EF4-FFF2-40B4-BE49-F238E27FC236}">
                <a16:creationId xmlns:a16="http://schemas.microsoft.com/office/drawing/2014/main" id="{B09E5D4B-ED3C-FC0E-3F12-6855B2CE6EF4}"/>
              </a:ext>
            </a:extLst>
          </p:cNvPr>
          <p:cNvSpPr txBox="1"/>
          <p:nvPr/>
        </p:nvSpPr>
        <p:spPr>
          <a:xfrm>
            <a:off x="3288025" y="3896969"/>
            <a:ext cx="1358122" cy="923330"/>
          </a:xfrm>
          <a:prstGeom prst="rect">
            <a:avLst/>
          </a:prstGeom>
          <a:noFill/>
        </p:spPr>
        <p:txBody>
          <a:bodyPr wrap="square" rtlCol="0">
            <a:spAutoFit/>
          </a:bodyPr>
          <a:lstStyle/>
          <a:p>
            <a:r>
              <a:rPr lang="en-US" dirty="0">
                <a:solidFill>
                  <a:srgbClr val="FF0000"/>
                </a:solidFill>
              </a:rPr>
              <a:t>Accelerator and collider magnets</a:t>
            </a:r>
          </a:p>
        </p:txBody>
      </p:sp>
      <p:sp>
        <p:nvSpPr>
          <p:cNvPr id="12" name="Left-Right Arrow 11">
            <a:extLst>
              <a:ext uri="{FF2B5EF4-FFF2-40B4-BE49-F238E27FC236}">
                <a16:creationId xmlns:a16="http://schemas.microsoft.com/office/drawing/2014/main" id="{92BAAC0A-7F37-425E-ADCA-A707CF98FB3C}"/>
              </a:ext>
            </a:extLst>
          </p:cNvPr>
          <p:cNvSpPr/>
          <p:nvPr/>
        </p:nvSpPr>
        <p:spPr>
          <a:xfrm>
            <a:off x="4586575" y="981184"/>
            <a:ext cx="2053787" cy="623248"/>
          </a:xfrm>
          <a:prstGeom prst="leftRightArrow">
            <a:avLst>
              <a:gd name="adj1" fmla="val 100000"/>
              <a:gd name="adj2"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t>Magnetically confined fusion</a:t>
            </a:r>
          </a:p>
        </p:txBody>
      </p:sp>
      <p:sp>
        <p:nvSpPr>
          <p:cNvPr id="13" name="Left-Right Arrow 12">
            <a:extLst>
              <a:ext uri="{FF2B5EF4-FFF2-40B4-BE49-F238E27FC236}">
                <a16:creationId xmlns:a16="http://schemas.microsoft.com/office/drawing/2014/main" id="{C25F9160-A6F8-A218-D782-98EE40CEF7A9}"/>
              </a:ext>
            </a:extLst>
          </p:cNvPr>
          <p:cNvSpPr/>
          <p:nvPr/>
        </p:nvSpPr>
        <p:spPr>
          <a:xfrm>
            <a:off x="4586575" y="2489248"/>
            <a:ext cx="2053787" cy="623248"/>
          </a:xfrm>
          <a:prstGeom prst="leftRightArrow">
            <a:avLst>
              <a:gd name="adj1" fmla="val 100000"/>
              <a:gd name="adj2"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t>UHF science, NMR and MRI</a:t>
            </a:r>
          </a:p>
        </p:txBody>
      </p:sp>
      <p:pic>
        <p:nvPicPr>
          <p:cNvPr id="14" name="Picture 13">
            <a:extLst>
              <a:ext uri="{FF2B5EF4-FFF2-40B4-BE49-F238E27FC236}">
                <a16:creationId xmlns:a16="http://schemas.microsoft.com/office/drawing/2014/main" id="{5A994896-65C4-3C29-5176-80093787362C}"/>
              </a:ext>
            </a:extLst>
          </p:cNvPr>
          <p:cNvPicPr>
            <a:picLocks noChangeAspect="1"/>
          </p:cNvPicPr>
          <p:nvPr/>
        </p:nvPicPr>
        <p:blipFill>
          <a:blip r:embed="rId6">
            <a:clrChange>
              <a:clrFrom>
                <a:srgbClr val="000000">
                  <a:alpha val="0"/>
                </a:srgbClr>
              </a:clrFrom>
              <a:clrTo>
                <a:srgbClr val="000000">
                  <a:alpha val="0"/>
                </a:srgbClr>
              </a:clrTo>
            </a:clrChange>
          </a:blip>
          <a:stretch>
            <a:fillRect/>
          </a:stretch>
        </p:blipFill>
        <p:spPr>
          <a:xfrm rot="16200000">
            <a:off x="2095834" y="1866089"/>
            <a:ext cx="900248" cy="1542760"/>
          </a:xfrm>
          <a:prstGeom prst="rect">
            <a:avLst/>
          </a:prstGeom>
        </p:spPr>
      </p:pic>
      <p:pic>
        <p:nvPicPr>
          <p:cNvPr id="15" name="Picture Placeholder 6" descr="A cartoon character standing next to a machine&#10;&#10;Description automatically generated">
            <a:extLst>
              <a:ext uri="{FF2B5EF4-FFF2-40B4-BE49-F238E27FC236}">
                <a16:creationId xmlns:a16="http://schemas.microsoft.com/office/drawing/2014/main" id="{31CC00B0-FBB4-D95E-4773-D25590EEF64C}"/>
              </a:ext>
            </a:extLst>
          </p:cNvPr>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22862" t="16270" r="12161" b="13551"/>
          <a:stretch/>
        </p:blipFill>
        <p:spPr>
          <a:xfrm>
            <a:off x="873967" y="1441406"/>
            <a:ext cx="1594580" cy="1198496"/>
          </a:xfrm>
          <a:prstGeom prst="rect">
            <a:avLst/>
          </a:prstGeom>
        </p:spPr>
      </p:pic>
      <p:grpSp>
        <p:nvGrpSpPr>
          <p:cNvPr id="9" name="Group 8">
            <a:extLst>
              <a:ext uri="{FF2B5EF4-FFF2-40B4-BE49-F238E27FC236}">
                <a16:creationId xmlns:a16="http://schemas.microsoft.com/office/drawing/2014/main" id="{AB282817-49BC-299C-D824-0A3B21492064}"/>
              </a:ext>
            </a:extLst>
          </p:cNvPr>
          <p:cNvGrpSpPr/>
          <p:nvPr/>
        </p:nvGrpSpPr>
        <p:grpSpPr>
          <a:xfrm>
            <a:off x="7192674" y="2140119"/>
            <a:ext cx="1364667" cy="937415"/>
            <a:chOff x="675092" y="4401406"/>
            <a:chExt cx="1819556" cy="1249887"/>
          </a:xfrm>
        </p:grpSpPr>
        <p:sp>
          <p:nvSpPr>
            <p:cNvPr id="10" name="TextBox 9">
              <a:extLst>
                <a:ext uri="{FF2B5EF4-FFF2-40B4-BE49-F238E27FC236}">
                  <a16:creationId xmlns:a16="http://schemas.microsoft.com/office/drawing/2014/main" id="{1CC76F79-B8C6-29E8-BA2D-CA5F4AD0826B}"/>
                </a:ext>
              </a:extLst>
            </p:cNvPr>
            <p:cNvSpPr txBox="1"/>
            <p:nvPr/>
          </p:nvSpPr>
          <p:spPr>
            <a:xfrm>
              <a:off x="1188308" y="4543297"/>
              <a:ext cx="1306340" cy="1107996"/>
            </a:xfrm>
            <a:prstGeom prst="rect">
              <a:avLst/>
            </a:prstGeom>
            <a:noFill/>
          </p:spPr>
          <p:txBody>
            <a:bodyPr wrap="none" rtlCol="0">
              <a:spAutoFit/>
            </a:bodyPr>
            <a:lstStyle/>
            <a:p>
              <a:r>
                <a:rPr lang="en-US" dirty="0"/>
                <a:t>LNCMI</a:t>
              </a:r>
              <a:endParaRPr lang="en-US" sz="1500" dirty="0"/>
            </a:p>
            <a:p>
              <a:endParaRPr lang="en-US" sz="1200" dirty="0"/>
            </a:p>
            <a:p>
              <a:r>
                <a:rPr lang="en-US" dirty="0"/>
                <a:t>NHMFL</a:t>
              </a:r>
              <a:endParaRPr lang="en-US" sz="1500" dirty="0"/>
            </a:p>
          </p:txBody>
        </p:sp>
        <p:pic>
          <p:nvPicPr>
            <p:cNvPr id="16" name="Picture 2" descr="Home - EMFL">
              <a:extLst>
                <a:ext uri="{FF2B5EF4-FFF2-40B4-BE49-F238E27FC236}">
                  <a16:creationId xmlns:a16="http://schemas.microsoft.com/office/drawing/2014/main" id="{F71FA2DA-B3BB-A1E1-00BA-ADD79019CC3B}"/>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27045" r="26754" b="19036"/>
            <a:stretch/>
          </p:blipFill>
          <p:spPr bwMode="auto">
            <a:xfrm>
              <a:off x="675092" y="4401406"/>
              <a:ext cx="587585" cy="6552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SU / NHMFL - Ultra High Field MRI ...">
              <a:extLst>
                <a:ext uri="{FF2B5EF4-FFF2-40B4-BE49-F238E27FC236}">
                  <a16:creationId xmlns:a16="http://schemas.microsoft.com/office/drawing/2014/main" id="{31235124-C058-5A46-5804-1479DE7F6F5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7512" y="5083520"/>
              <a:ext cx="402745" cy="47899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7" name="Group 16">
            <a:extLst>
              <a:ext uri="{FF2B5EF4-FFF2-40B4-BE49-F238E27FC236}">
                <a16:creationId xmlns:a16="http://schemas.microsoft.com/office/drawing/2014/main" id="{E241A9BA-393C-1A26-3903-177743B670E8}"/>
              </a:ext>
            </a:extLst>
          </p:cNvPr>
          <p:cNvGrpSpPr/>
          <p:nvPr/>
        </p:nvGrpSpPr>
        <p:grpSpPr>
          <a:xfrm>
            <a:off x="7102211" y="246375"/>
            <a:ext cx="531152" cy="1843805"/>
            <a:chOff x="9168837" y="42441"/>
            <a:chExt cx="708202" cy="2458407"/>
          </a:xfrm>
        </p:grpSpPr>
        <p:pic>
          <p:nvPicPr>
            <p:cNvPr id="1030" name="Picture 6" descr="EUROfusion - Realising Fusion Energy">
              <a:extLst>
                <a:ext uri="{FF2B5EF4-FFF2-40B4-BE49-F238E27FC236}">
                  <a16:creationId xmlns:a16="http://schemas.microsoft.com/office/drawing/2014/main" id="{16481947-A81D-1D38-DF5A-53B9E3CBE990}"/>
                </a:ext>
              </a:extLst>
            </p:cNvPr>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200574" y="688439"/>
              <a:ext cx="644729" cy="64472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Fusion for Energy (F4E) | European Union">
              <a:extLst>
                <a:ext uri="{FF2B5EF4-FFF2-40B4-BE49-F238E27FC236}">
                  <a16:creationId xmlns:a16="http://schemas.microsoft.com/office/drawing/2014/main" id="{51C91FED-ED87-39CE-63CE-027822EFE7EF}"/>
                </a:ext>
              </a:extLst>
            </p:cNvPr>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211229" y="42441"/>
              <a:ext cx="623419" cy="62341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Gauss Fusion | LinkedIn">
              <a:extLst>
                <a:ext uri="{FF2B5EF4-FFF2-40B4-BE49-F238E27FC236}">
                  <a16:creationId xmlns:a16="http://schemas.microsoft.com/office/drawing/2014/main" id="{6A88C70E-B2FF-73D8-2B6C-6EE1AA3D083A}"/>
                </a:ext>
              </a:extLst>
            </p:cNvPr>
            <p:cNvPicPr>
              <a:picLocks noChangeAspect="1" noChangeArrowheads="1"/>
            </p:cNvPicPr>
            <p:nvPr/>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168837" y="1274258"/>
              <a:ext cx="708202" cy="70820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ENI logo vector SVG, PNG download free">
              <a:extLst>
                <a:ext uri="{FF2B5EF4-FFF2-40B4-BE49-F238E27FC236}">
                  <a16:creationId xmlns:a16="http://schemas.microsoft.com/office/drawing/2014/main" id="{187B75AF-5F69-A7D7-31E1-118941561C24}"/>
                </a:ext>
              </a:extLst>
            </p:cNvPr>
            <p:cNvPicPr>
              <a:picLocks noChangeAspect="1" noChangeArrowheads="1"/>
            </p:cNvPicPr>
            <p:nvPr/>
          </p:nvPicPr>
          <p:blipFill rotWithShape="1">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l="50000" t="27903" b="25595"/>
            <a:stretch/>
          </p:blipFill>
          <p:spPr bwMode="auto">
            <a:xfrm>
              <a:off x="9211229" y="1921043"/>
              <a:ext cx="623418" cy="579805"/>
            </a:xfrm>
            <a:prstGeom prst="rect">
              <a:avLst/>
            </a:prstGeom>
            <a:noFill/>
            <a:extLst>
              <a:ext uri="{909E8E84-426E-40DD-AFC4-6F175D3DCCD1}">
                <a14:hiddenFill xmlns:a14="http://schemas.microsoft.com/office/drawing/2010/main">
                  <a:solidFill>
                    <a:srgbClr val="FFFFFF"/>
                  </a:solidFill>
                </a14:hiddenFill>
              </a:ext>
            </a:extLst>
          </p:spPr>
        </p:pic>
      </p:grpSp>
      <p:pic>
        <p:nvPicPr>
          <p:cNvPr id="1038" name="Picture 14" descr="Bruker Advances NMR Magnet Portfolio ...">
            <a:extLst>
              <a:ext uri="{FF2B5EF4-FFF2-40B4-BE49-F238E27FC236}">
                <a16:creationId xmlns:a16="http://schemas.microsoft.com/office/drawing/2014/main" id="{F5BD326D-2761-A81D-CB25-3CE09ADA0CB8}"/>
              </a:ext>
            </a:extLst>
          </p:cNvPr>
          <p:cNvPicPr>
            <a:picLocks noChangeAspect="1" noChangeArrowheads="1"/>
          </p:cNvPicPr>
          <p:nvPr/>
        </p:nvPicPr>
        <p:blipFill rotWithShape="1">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l="36950" r="36314"/>
          <a:stretch/>
        </p:blipFill>
        <p:spPr bwMode="auto">
          <a:xfrm>
            <a:off x="6286850" y="1585457"/>
            <a:ext cx="630626" cy="1228617"/>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ome | Commonwealth Fusion Systems">
            <a:extLst>
              <a:ext uri="{FF2B5EF4-FFF2-40B4-BE49-F238E27FC236}">
                <a16:creationId xmlns:a16="http://schemas.microsoft.com/office/drawing/2014/main" id="{B2A2B581-174B-2423-D965-530A11B1AC8E}"/>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343026" y="87349"/>
            <a:ext cx="1181144" cy="862206"/>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32 Tesla Superconducting Magnet - MagLab">
            <a:extLst>
              <a:ext uri="{FF2B5EF4-FFF2-40B4-BE49-F238E27FC236}">
                <a16:creationId xmlns:a16="http://schemas.microsoft.com/office/drawing/2014/main" id="{680ABE17-2B70-2F4D-3F30-789BA273CDF7}"/>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668721" y="1828636"/>
            <a:ext cx="1468951" cy="61206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A diagram of a graph&#10;&#10;Description automatically generated">
            <a:extLst>
              <a:ext uri="{FF2B5EF4-FFF2-40B4-BE49-F238E27FC236}">
                <a16:creationId xmlns:a16="http://schemas.microsoft.com/office/drawing/2014/main" id="{23C86329-AD14-AE70-BDB1-CB83FD0D41D3}"/>
              </a:ext>
            </a:extLst>
          </p:cNvPr>
          <p:cNvPicPr>
            <a:picLocks noChangeAspect="1"/>
          </p:cNvPicPr>
          <p:nvPr/>
        </p:nvPicPr>
        <p:blipFill>
          <a:blip r:embed="rId1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23089" y="2966993"/>
            <a:ext cx="1231347" cy="1096485"/>
          </a:xfrm>
          <a:prstGeom prst="rect">
            <a:avLst/>
          </a:prstGeom>
        </p:spPr>
      </p:pic>
      <p:pic>
        <p:nvPicPr>
          <p:cNvPr id="19" name="Picture 18" descr="A rainbow colored diagram with numbers&#10;&#10;Description automatically generated with medium confidence">
            <a:extLst>
              <a:ext uri="{FF2B5EF4-FFF2-40B4-BE49-F238E27FC236}">
                <a16:creationId xmlns:a16="http://schemas.microsoft.com/office/drawing/2014/main" id="{7D25E06D-A6AA-1380-DD04-E51871A0C39F}"/>
              </a:ext>
            </a:extLst>
          </p:cNvPr>
          <p:cNvPicPr>
            <a:picLocks noChangeAspect="1"/>
          </p:cNvPicPr>
          <p:nvPr/>
        </p:nvPicPr>
        <p:blipFill rotWithShape="1">
          <a:blip r:embed="rId18" cstate="print">
            <a:clrChange>
              <a:clrFrom>
                <a:srgbClr val="FFFFFF"/>
              </a:clrFrom>
              <a:clrTo>
                <a:srgbClr val="FFFFFF">
                  <a:alpha val="0"/>
                </a:srgbClr>
              </a:clrTo>
            </a:clrChange>
            <a:extLst>
              <a:ext uri="{28A0092B-C50C-407E-A947-70E740481C1C}">
                <a14:useLocalDpi xmlns:a14="http://schemas.microsoft.com/office/drawing/2010/main" val="0"/>
              </a:ext>
            </a:extLst>
          </a:blip>
          <a:srcRect l="1" t="7167" r="73068"/>
          <a:stretch/>
        </p:blipFill>
        <p:spPr bwMode="auto">
          <a:xfrm>
            <a:off x="1045368" y="4037710"/>
            <a:ext cx="1125298" cy="1140047"/>
          </a:xfrm>
          <a:prstGeom prst="rect">
            <a:avLst/>
          </a:prstGeom>
          <a:ln>
            <a:noFill/>
          </a:ln>
          <a:extLst>
            <a:ext uri="{53640926-AAD7-44D8-BBD7-CCE9431645EC}">
              <a14:shadowObscured xmlns:a14="http://schemas.microsoft.com/office/drawing/2010/main"/>
            </a:ext>
          </a:extLst>
        </p:spPr>
      </p:pic>
      <p:sp>
        <p:nvSpPr>
          <p:cNvPr id="20" name="Left-Right Arrow 19">
            <a:extLst>
              <a:ext uri="{FF2B5EF4-FFF2-40B4-BE49-F238E27FC236}">
                <a16:creationId xmlns:a16="http://schemas.microsoft.com/office/drawing/2014/main" id="{93AD5F30-519C-D7A8-083C-F845A3F7F531}"/>
              </a:ext>
            </a:extLst>
          </p:cNvPr>
          <p:cNvSpPr/>
          <p:nvPr/>
        </p:nvSpPr>
        <p:spPr>
          <a:xfrm>
            <a:off x="4586575" y="3997312"/>
            <a:ext cx="2053787" cy="623248"/>
          </a:xfrm>
          <a:prstGeom prst="leftRightArrow">
            <a:avLst>
              <a:gd name="adj1" fmla="val 100000"/>
              <a:gd name="adj2"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t>HEP and power applications</a:t>
            </a:r>
          </a:p>
        </p:txBody>
      </p:sp>
      <p:pic>
        <p:nvPicPr>
          <p:cNvPr id="2" name="Picture 1">
            <a:extLst>
              <a:ext uri="{FF2B5EF4-FFF2-40B4-BE49-F238E27FC236}">
                <a16:creationId xmlns:a16="http://schemas.microsoft.com/office/drawing/2014/main" id="{0391F573-FAA6-4635-2E73-4AB9238906BB}"/>
              </a:ext>
            </a:extLst>
          </p:cNvPr>
          <p:cNvPicPr>
            <a:picLocks noChangeAspect="1"/>
          </p:cNvPicPr>
          <p:nvPr/>
        </p:nvPicPr>
        <p:blipFill>
          <a:blip r:embed="rId19"/>
          <a:srcRect l="22904" t="13609" r="13162" b="18411"/>
          <a:stretch/>
        </p:blipFill>
        <p:spPr>
          <a:xfrm>
            <a:off x="2415433" y="1"/>
            <a:ext cx="1224395" cy="977168"/>
          </a:xfrm>
          <a:prstGeom prst="rect">
            <a:avLst/>
          </a:prstGeom>
        </p:spPr>
      </p:pic>
      <p:sp>
        <p:nvSpPr>
          <p:cNvPr id="6" name="TextBox 5">
            <a:extLst>
              <a:ext uri="{FF2B5EF4-FFF2-40B4-BE49-F238E27FC236}">
                <a16:creationId xmlns:a16="http://schemas.microsoft.com/office/drawing/2014/main" id="{5E02938E-80CD-E5F2-8F51-1565A669F812}"/>
              </a:ext>
            </a:extLst>
          </p:cNvPr>
          <p:cNvSpPr txBox="1"/>
          <p:nvPr/>
        </p:nvSpPr>
        <p:spPr>
          <a:xfrm>
            <a:off x="3298942" y="736249"/>
            <a:ext cx="1289402" cy="923330"/>
          </a:xfrm>
          <a:prstGeom prst="rect">
            <a:avLst/>
          </a:prstGeom>
          <a:noFill/>
        </p:spPr>
        <p:txBody>
          <a:bodyPr wrap="square" rtlCol="0">
            <a:spAutoFit/>
          </a:bodyPr>
          <a:lstStyle/>
          <a:p>
            <a:r>
              <a:rPr lang="en-US" dirty="0">
                <a:solidFill>
                  <a:srgbClr val="FF0000"/>
                </a:solidFill>
              </a:rPr>
              <a:t>Target and capture solenoid</a:t>
            </a:r>
          </a:p>
        </p:txBody>
      </p:sp>
      <p:pic>
        <p:nvPicPr>
          <p:cNvPr id="21" name="Picture 20" descr="A close-up of a machine&#10;&#10;AI-generated content may be incorrect.">
            <a:extLst>
              <a:ext uri="{FF2B5EF4-FFF2-40B4-BE49-F238E27FC236}">
                <a16:creationId xmlns:a16="http://schemas.microsoft.com/office/drawing/2014/main" id="{2C00C6EF-F747-2971-270F-F58B20F01480}"/>
              </a:ext>
            </a:extLst>
          </p:cNvPr>
          <p:cNvPicPr>
            <a:picLocks noChangeAspect="1"/>
          </p:cNvPicPr>
          <p:nvPr/>
        </p:nvPicPr>
        <p:blipFill rotWithShape="1">
          <a:blip r:embed="rId20">
            <a:clrChange>
              <a:clrFrom>
                <a:srgbClr val="FFFFFF"/>
              </a:clrFrom>
              <a:clrTo>
                <a:srgbClr val="FFFFFF">
                  <a:alpha val="0"/>
                </a:srgbClr>
              </a:clrTo>
            </a:clrChange>
          </a:blip>
          <a:srcRect l="11990" t="5463" r="12457" b="5754"/>
          <a:stretch/>
        </p:blipFill>
        <p:spPr>
          <a:xfrm>
            <a:off x="5601160" y="113229"/>
            <a:ext cx="1119959" cy="814393"/>
          </a:xfrm>
          <a:prstGeom prst="ellipse">
            <a:avLst/>
          </a:prstGeom>
        </p:spPr>
      </p:pic>
      <p:pic>
        <p:nvPicPr>
          <p:cNvPr id="22" name="Picture 21" descr="A rainbow colored diagram with numbers&#10;&#10;Description automatically generated with medium confidence">
            <a:extLst>
              <a:ext uri="{FF2B5EF4-FFF2-40B4-BE49-F238E27FC236}">
                <a16:creationId xmlns:a16="http://schemas.microsoft.com/office/drawing/2014/main" id="{D2AF60FD-D8C0-DFC8-D777-C19053651C76}"/>
              </a:ext>
            </a:extLst>
          </p:cNvPr>
          <p:cNvPicPr>
            <a:picLocks noChangeAspect="1"/>
          </p:cNvPicPr>
          <p:nvPr/>
        </p:nvPicPr>
        <p:blipFill rotWithShape="1">
          <a:blip r:embed="rId18" cstate="print">
            <a:extLst>
              <a:ext uri="{28A0092B-C50C-407E-A947-70E740481C1C}">
                <a14:useLocalDpi xmlns:a14="http://schemas.microsoft.com/office/drawing/2010/main" val="0"/>
              </a:ext>
            </a:extLst>
          </a:blip>
          <a:srcRect l="26254" t="10922" r="50592" b="11493"/>
          <a:stretch/>
        </p:blipFill>
        <p:spPr bwMode="auto">
          <a:xfrm>
            <a:off x="2119250" y="3087592"/>
            <a:ext cx="1059066" cy="1042850"/>
          </a:xfrm>
          <a:prstGeom prst="rect">
            <a:avLst/>
          </a:prstGeom>
          <a:ln>
            <a:noFill/>
          </a:ln>
          <a:extLst>
            <a:ext uri="{53640926-AAD7-44D8-BBD7-CCE9431645EC}">
              <a14:shadowObscured xmlns:a14="http://schemas.microsoft.com/office/drawing/2010/main"/>
            </a:ext>
          </a:extLst>
        </p:spPr>
      </p:pic>
      <p:pic>
        <p:nvPicPr>
          <p:cNvPr id="23" name="Immagine 3" descr="Immagine che contiene testo, schermata, diagramma, Diagramma&#10;&#10;Descrizione generata automaticamente">
            <a:extLst>
              <a:ext uri="{FF2B5EF4-FFF2-40B4-BE49-F238E27FC236}">
                <a16:creationId xmlns:a16="http://schemas.microsoft.com/office/drawing/2014/main" id="{46A34F2B-3F24-EF6A-55C5-53E3C4F1C5D5}"/>
              </a:ext>
            </a:extLst>
          </p:cNvPr>
          <p:cNvPicPr>
            <a:picLocks noChangeAspect="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2154436" y="4244997"/>
            <a:ext cx="1139447" cy="854905"/>
          </a:xfrm>
          <a:prstGeom prst="rect">
            <a:avLst/>
          </a:prstGeom>
          <a:noFill/>
          <a:ln>
            <a:noFill/>
          </a:ln>
        </p:spPr>
      </p:pic>
      <p:pic>
        <p:nvPicPr>
          <p:cNvPr id="3074" name="Picture 2" descr="FCC dipole conceptual designs (EuroCircol). | Download Scientific Diagram">
            <a:extLst>
              <a:ext uri="{FF2B5EF4-FFF2-40B4-BE49-F238E27FC236}">
                <a16:creationId xmlns:a16="http://schemas.microsoft.com/office/drawing/2014/main" id="{2ED710CE-30A5-4FED-8247-D5A171D38EC4}"/>
              </a:ext>
            </a:extLst>
          </p:cNvPr>
          <p:cNvPicPr>
            <a:picLocks noChangeAspect="1" noChangeArrowheads="1"/>
          </p:cNvPicPr>
          <p:nvPr/>
        </p:nvPicPr>
        <p:blipFill>
          <a:blip r:embed="rId2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473114" y="3270894"/>
            <a:ext cx="2297375" cy="662185"/>
          </a:xfrm>
          <a:prstGeom prst="rect">
            <a:avLst/>
          </a:prstGeom>
          <a:noFill/>
          <a:extLst>
            <a:ext uri="{909E8E84-426E-40DD-AFC4-6F175D3DCCD1}">
              <a14:hiddenFill xmlns:a14="http://schemas.microsoft.com/office/drawing/2010/main">
                <a:solidFill>
                  <a:srgbClr val="FFFFFF"/>
                </a:solidFill>
              </a14:hiddenFill>
            </a:ext>
          </a:extLst>
        </p:spPr>
      </p:pic>
      <p:grpSp>
        <p:nvGrpSpPr>
          <p:cNvPr id="25" name="Group 24">
            <a:extLst>
              <a:ext uri="{FF2B5EF4-FFF2-40B4-BE49-F238E27FC236}">
                <a16:creationId xmlns:a16="http://schemas.microsoft.com/office/drawing/2014/main" id="{3E4AD47A-7A68-258E-9676-D9924CF25F1D}"/>
              </a:ext>
            </a:extLst>
          </p:cNvPr>
          <p:cNvGrpSpPr/>
          <p:nvPr/>
        </p:nvGrpSpPr>
        <p:grpSpPr>
          <a:xfrm>
            <a:off x="7045163" y="3805966"/>
            <a:ext cx="1863792" cy="983369"/>
            <a:chOff x="9370177" y="4782612"/>
            <a:chExt cx="2485056" cy="1311159"/>
          </a:xfrm>
        </p:grpSpPr>
        <p:sp>
          <p:nvSpPr>
            <p:cNvPr id="24" name="TextBox 23">
              <a:extLst>
                <a:ext uri="{FF2B5EF4-FFF2-40B4-BE49-F238E27FC236}">
                  <a16:creationId xmlns:a16="http://schemas.microsoft.com/office/drawing/2014/main" id="{827977FC-9B90-6B6F-70DD-E2DA3A66E3DA}"/>
                </a:ext>
              </a:extLst>
            </p:cNvPr>
            <p:cNvSpPr txBox="1"/>
            <p:nvPr/>
          </p:nvSpPr>
          <p:spPr>
            <a:xfrm>
              <a:off x="10531794" y="4985775"/>
              <a:ext cx="1323439" cy="1107996"/>
            </a:xfrm>
            <a:prstGeom prst="rect">
              <a:avLst/>
            </a:prstGeom>
            <a:noFill/>
          </p:spPr>
          <p:txBody>
            <a:bodyPr wrap="none" rtlCol="0">
              <a:spAutoFit/>
            </a:bodyPr>
            <a:lstStyle/>
            <a:p>
              <a:r>
                <a:rPr lang="en-US" dirty="0"/>
                <a:t>HFM</a:t>
              </a:r>
              <a:endParaRPr lang="en-US" sz="1500" dirty="0"/>
            </a:p>
            <a:p>
              <a:endParaRPr lang="en-US" sz="1200" dirty="0"/>
            </a:p>
            <a:p>
              <a:r>
                <a:rPr lang="en-US" dirty="0"/>
                <a:t>FCC-</a:t>
              </a:r>
              <a:r>
                <a:rPr lang="en-US" dirty="0" err="1"/>
                <a:t>hh</a:t>
              </a:r>
              <a:endParaRPr lang="en-US" sz="1500" dirty="0"/>
            </a:p>
          </p:txBody>
        </p:sp>
        <p:pic>
          <p:nvPicPr>
            <p:cNvPr id="3076" name="Picture 4" descr="HFM annual meeting 2023 (30 October ...">
              <a:extLst>
                <a:ext uri="{FF2B5EF4-FFF2-40B4-BE49-F238E27FC236}">
                  <a16:creationId xmlns:a16="http://schemas.microsoft.com/office/drawing/2014/main" id="{23561C9E-BDF8-C711-5856-F57CA8BB4160}"/>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9643747" y="4782612"/>
              <a:ext cx="517540" cy="655272"/>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FCC-ee (TLEP) Physics Workshop (TLEP8 ...">
              <a:extLst>
                <a:ext uri="{FF2B5EF4-FFF2-40B4-BE49-F238E27FC236}">
                  <a16:creationId xmlns:a16="http://schemas.microsoft.com/office/drawing/2014/main" id="{B4998A27-E914-6F42-7149-78B449B9FC78}"/>
                </a:ext>
              </a:extLst>
            </p:cNvPr>
            <p:cNvPicPr>
              <a:picLocks noChangeAspect="1" noChangeArrowheads="1"/>
            </p:cNvPicPr>
            <p:nvPr/>
          </p:nvPicPr>
          <p:blipFill>
            <a:blip r:embed="rId2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370177" y="5581823"/>
              <a:ext cx="1144169" cy="476737"/>
            </a:xfrm>
            <a:prstGeom prst="rect">
              <a:avLst/>
            </a:prstGeom>
            <a:noFill/>
            <a:extLst>
              <a:ext uri="{909E8E84-426E-40DD-AFC4-6F175D3DCCD1}">
                <a14:hiddenFill xmlns:a14="http://schemas.microsoft.com/office/drawing/2010/main">
                  <a:solidFill>
                    <a:srgbClr val="FFFFFF"/>
                  </a:solidFill>
                </a14:hiddenFill>
              </a:ext>
            </a:extLst>
          </p:spPr>
        </p:pic>
      </p:grpSp>
      <p:pic>
        <p:nvPicPr>
          <p:cNvPr id="11" name="Picture 2" descr="Products - THEVA">
            <a:extLst>
              <a:ext uri="{FF2B5EF4-FFF2-40B4-BE49-F238E27FC236}">
                <a16:creationId xmlns:a16="http://schemas.microsoft.com/office/drawing/2014/main" id="{DF84F334-D296-48A9-D2EF-BD80AD355CE8}"/>
              </a:ext>
            </a:extLst>
          </p:cNvPr>
          <p:cNvPicPr>
            <a:picLocks noChangeAspect="1" noChangeArrowheads="1"/>
          </p:cNvPicPr>
          <p:nvPr/>
        </p:nvPicPr>
        <p:blipFill rotWithShape="1">
          <a:blip r:embed="rId25">
            <a:clrChange>
              <a:clrFrom>
                <a:srgbClr val="FFFFFF"/>
              </a:clrFrom>
              <a:clrTo>
                <a:srgbClr val="FFFFFF">
                  <a:alpha val="0"/>
                </a:srgbClr>
              </a:clrTo>
            </a:clrChange>
            <a:extLst>
              <a:ext uri="{28A0092B-C50C-407E-A947-70E740481C1C}">
                <a14:useLocalDpi xmlns:a14="http://schemas.microsoft.com/office/drawing/2010/main" val="0"/>
              </a:ext>
            </a:extLst>
          </a:blip>
          <a:srcRect l="14921" t="1695" r="15025" b="7399"/>
          <a:stretch/>
        </p:blipFill>
        <p:spPr bwMode="auto">
          <a:xfrm>
            <a:off x="5799451" y="4312997"/>
            <a:ext cx="1011359" cy="791403"/>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EcoSwing project on the home straight - Superconducting wind power generator">
            <a:extLst>
              <a:ext uri="{FF2B5EF4-FFF2-40B4-BE49-F238E27FC236}">
                <a16:creationId xmlns:a16="http://schemas.microsoft.com/office/drawing/2014/main" id="{887AC386-9BB6-E993-89F8-87D37A343398}"/>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4416128" y="4569171"/>
            <a:ext cx="921580" cy="518389"/>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4F319D25-4B5C-ABA4-A587-3896D0AEE741}"/>
              </a:ext>
            </a:extLst>
          </p:cNvPr>
          <p:cNvSpPr txBox="1"/>
          <p:nvPr/>
        </p:nvSpPr>
        <p:spPr>
          <a:xfrm>
            <a:off x="7583575" y="84372"/>
            <a:ext cx="1608134" cy="1754326"/>
          </a:xfrm>
          <a:prstGeom prst="rect">
            <a:avLst/>
          </a:prstGeom>
          <a:noFill/>
        </p:spPr>
        <p:txBody>
          <a:bodyPr wrap="none" rtlCol="0">
            <a:spAutoFit/>
          </a:bodyPr>
          <a:lstStyle/>
          <a:p>
            <a:r>
              <a:rPr lang="en-US" dirty="0"/>
              <a:t>F4E</a:t>
            </a:r>
            <a:endParaRPr lang="en-US" sz="1500" dirty="0"/>
          </a:p>
          <a:p>
            <a:endParaRPr lang="en-US" sz="1200" dirty="0"/>
          </a:p>
          <a:p>
            <a:r>
              <a:rPr lang="en-US" dirty="0" err="1"/>
              <a:t>EUROFusion</a:t>
            </a:r>
            <a:endParaRPr lang="en-US" sz="1500" dirty="0"/>
          </a:p>
          <a:p>
            <a:endParaRPr lang="en-US" sz="1200" dirty="0"/>
          </a:p>
          <a:p>
            <a:r>
              <a:rPr lang="en-US" dirty="0"/>
              <a:t>Gauss Fusion</a:t>
            </a:r>
          </a:p>
          <a:p>
            <a:endParaRPr lang="en-US" sz="1200" dirty="0"/>
          </a:p>
          <a:p>
            <a:r>
              <a:rPr lang="en-US" dirty="0"/>
              <a:t>ENI</a:t>
            </a:r>
            <a:endParaRPr lang="en-US" sz="1500" dirty="0"/>
          </a:p>
        </p:txBody>
      </p:sp>
      <p:sp>
        <p:nvSpPr>
          <p:cNvPr id="3" name="Footer Placeholder 2">
            <a:extLst>
              <a:ext uri="{FF2B5EF4-FFF2-40B4-BE49-F238E27FC236}">
                <a16:creationId xmlns:a16="http://schemas.microsoft.com/office/drawing/2014/main" id="{F391F943-E0F7-7BAA-C7CD-647857AB5CAB}"/>
              </a:ext>
            </a:extLst>
          </p:cNvPr>
          <p:cNvSpPr>
            <a:spLocks noGrp="1"/>
          </p:cNvSpPr>
          <p:nvPr>
            <p:ph type="ftr" sz="quarter" idx="11"/>
          </p:nvPr>
        </p:nvSpPr>
        <p:spPr/>
        <p:txBody>
          <a:bodyPr/>
          <a:lstStyle/>
          <a:p>
            <a:r>
              <a:rPr lang="en-US"/>
              <a:t>D. Schulte      Muon Collider, ICB, Annual Meeting, DESY, May 2025 </a:t>
            </a:r>
            <a:endParaRPr lang="en-US" dirty="0"/>
          </a:p>
        </p:txBody>
      </p:sp>
      <p:sp>
        <p:nvSpPr>
          <p:cNvPr id="28" name="Slide Number Placeholder 27">
            <a:extLst>
              <a:ext uri="{FF2B5EF4-FFF2-40B4-BE49-F238E27FC236}">
                <a16:creationId xmlns:a16="http://schemas.microsoft.com/office/drawing/2014/main" id="{8AFF1A92-D431-2C46-DDA3-0029AD099AF2}"/>
              </a:ext>
            </a:extLst>
          </p:cNvPr>
          <p:cNvSpPr>
            <a:spLocks noGrp="1"/>
          </p:cNvSpPr>
          <p:nvPr>
            <p:ph type="sldNum" sz="quarter" idx="12"/>
          </p:nvPr>
        </p:nvSpPr>
        <p:spPr/>
        <p:txBody>
          <a:bodyPr/>
          <a:lstStyle/>
          <a:p>
            <a:fld id="{3478A56A-6164-B14D-A8F7-980D09C4DD92}" type="slidenum">
              <a:rPr lang="en-US" smtClean="0"/>
              <a:pPr/>
              <a:t>14</a:t>
            </a:fld>
            <a:endParaRPr lang="en-US"/>
          </a:p>
        </p:txBody>
      </p:sp>
    </p:spTree>
    <p:extLst>
      <p:ext uri="{BB962C8B-B14F-4D97-AF65-F5344CB8AC3E}">
        <p14:creationId xmlns:p14="http://schemas.microsoft.com/office/powerpoint/2010/main" val="87733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49B688-8709-A5A7-36D6-35344389C0B4}"/>
            </a:ext>
          </a:extLst>
        </p:cNvPr>
        <p:cNvGrpSpPr/>
        <p:nvPr/>
      </p:nvGrpSpPr>
      <p:grpSpPr>
        <a:xfrm>
          <a:off x="0" y="0"/>
          <a:ext cx="0" cy="0"/>
          <a:chOff x="0" y="0"/>
          <a:chExt cx="0" cy="0"/>
        </a:xfrm>
      </p:grpSpPr>
      <p:sp>
        <p:nvSpPr>
          <p:cNvPr id="2" name="Freeform 2" descr="MUON-Slide-graphBase-pagebottom.jpg">
            <a:extLst>
              <a:ext uri="{FF2B5EF4-FFF2-40B4-BE49-F238E27FC236}">
                <a16:creationId xmlns:a16="http://schemas.microsoft.com/office/drawing/2014/main" id="{8A77A1D8-BC88-B302-BAE3-265A3E0D70BB}"/>
              </a:ext>
            </a:extLst>
          </p:cNvPr>
          <p:cNvSpPr/>
          <p:nvPr/>
        </p:nvSpPr>
        <p:spPr>
          <a:xfrm>
            <a:off x="0" y="4947840"/>
            <a:ext cx="9143280" cy="264600"/>
          </a:xfrm>
          <a:custGeom>
            <a:avLst/>
            <a:gdLst/>
            <a:ahLst/>
            <a:cxnLst/>
            <a:rect l="l" t="t" r="r" b="b"/>
            <a:pathLst>
              <a:path w="9143280" h="264600">
                <a:moveTo>
                  <a:pt x="0" y="0"/>
                </a:moveTo>
                <a:lnTo>
                  <a:pt x="9143280" y="0"/>
                </a:lnTo>
                <a:lnTo>
                  <a:pt x="9143280" y="264600"/>
                </a:lnTo>
                <a:lnTo>
                  <a:pt x="0" y="264600"/>
                </a:lnTo>
                <a:lnTo>
                  <a:pt x="0" y="0"/>
                </a:lnTo>
                <a:close/>
              </a:path>
            </a:pathLst>
          </a:custGeom>
          <a:blipFill>
            <a:blip r:embed="rId2" cstate="hqprint">
              <a:extLst>
                <a:ext uri="{28A0092B-C50C-407E-A947-70E740481C1C}">
                  <a14:useLocalDpi xmlns:a14="http://schemas.microsoft.com/office/drawing/2010/main"/>
                </a:ext>
              </a:extLst>
            </a:blip>
            <a:stretch>
              <a:fillRect/>
            </a:stretch>
          </a:blipFill>
        </p:spPr>
        <p:txBody>
          <a:bodyPr/>
          <a:lstStyle/>
          <a:p>
            <a:endParaRPr lang="en-US"/>
          </a:p>
        </p:txBody>
      </p:sp>
      <p:sp>
        <p:nvSpPr>
          <p:cNvPr id="3" name="Freeform 3" descr="MCC-inernational-finalV01.png">
            <a:extLst>
              <a:ext uri="{FF2B5EF4-FFF2-40B4-BE49-F238E27FC236}">
                <a16:creationId xmlns:a16="http://schemas.microsoft.com/office/drawing/2014/main" id="{76FE0730-100E-CFE8-0608-AFF45DACC62B}"/>
              </a:ext>
            </a:extLst>
          </p:cNvPr>
          <p:cNvSpPr/>
          <p:nvPr/>
        </p:nvSpPr>
        <p:spPr>
          <a:xfrm>
            <a:off x="8110800" y="36000"/>
            <a:ext cx="1013040" cy="1013040"/>
          </a:xfrm>
          <a:custGeom>
            <a:avLst/>
            <a:gdLst/>
            <a:ahLst/>
            <a:cxnLst/>
            <a:rect l="l" t="t" r="r" b="b"/>
            <a:pathLst>
              <a:path w="1013040" h="1013040">
                <a:moveTo>
                  <a:pt x="0" y="0"/>
                </a:moveTo>
                <a:lnTo>
                  <a:pt x="1013040" y="0"/>
                </a:lnTo>
                <a:lnTo>
                  <a:pt x="1013040" y="1013040"/>
                </a:lnTo>
                <a:lnTo>
                  <a:pt x="0" y="1013040"/>
                </a:lnTo>
                <a:lnTo>
                  <a:pt x="0" y="0"/>
                </a:lnTo>
                <a:close/>
              </a:path>
            </a:pathLst>
          </a:custGeom>
          <a:blipFill>
            <a:blip r:embed="rId3"/>
            <a:stretch>
              <a:fillRect/>
            </a:stretch>
          </a:blipFill>
        </p:spPr>
        <p:txBody>
          <a:bodyPr/>
          <a:lstStyle/>
          <a:p>
            <a:endParaRPr lang="en-US"/>
          </a:p>
        </p:txBody>
      </p:sp>
      <p:sp>
        <p:nvSpPr>
          <p:cNvPr id="4" name="Freeform 4" descr="MUON-Slide-graphBase-pagebottom.jpg">
            <a:extLst>
              <a:ext uri="{FF2B5EF4-FFF2-40B4-BE49-F238E27FC236}">
                <a16:creationId xmlns:a16="http://schemas.microsoft.com/office/drawing/2014/main" id="{79137B3F-43D6-2C57-7AB0-EE2F046401C0}"/>
              </a:ext>
            </a:extLst>
          </p:cNvPr>
          <p:cNvSpPr/>
          <p:nvPr/>
        </p:nvSpPr>
        <p:spPr>
          <a:xfrm>
            <a:off x="720" y="4696642"/>
            <a:ext cx="9143280" cy="507240"/>
          </a:xfrm>
          <a:custGeom>
            <a:avLst/>
            <a:gdLst/>
            <a:ahLst/>
            <a:cxnLst/>
            <a:rect l="l" t="t" r="r" b="b"/>
            <a:pathLst>
              <a:path w="9143280" h="507240">
                <a:moveTo>
                  <a:pt x="0" y="0"/>
                </a:moveTo>
                <a:lnTo>
                  <a:pt x="9143280" y="0"/>
                </a:lnTo>
                <a:lnTo>
                  <a:pt x="9143280" y="507240"/>
                </a:lnTo>
                <a:lnTo>
                  <a:pt x="0" y="507240"/>
                </a:lnTo>
                <a:lnTo>
                  <a:pt x="0" y="0"/>
                </a:lnTo>
                <a:close/>
              </a:path>
            </a:pathLst>
          </a:custGeom>
          <a:blipFill>
            <a:blip r:embed="rId4" cstate="hqprint">
              <a:extLst>
                <a:ext uri="{28A0092B-C50C-407E-A947-70E740481C1C}">
                  <a14:useLocalDpi xmlns:a14="http://schemas.microsoft.com/office/drawing/2010/main"/>
                </a:ext>
              </a:extLst>
            </a:blip>
            <a:stretch>
              <a:fillRect/>
            </a:stretch>
          </a:blipFill>
        </p:spPr>
        <p:txBody>
          <a:bodyPr/>
          <a:lstStyle/>
          <a:p>
            <a:endParaRPr lang="en-US"/>
          </a:p>
        </p:txBody>
      </p:sp>
      <p:sp>
        <p:nvSpPr>
          <p:cNvPr id="9" name="TextBox 9">
            <a:extLst>
              <a:ext uri="{FF2B5EF4-FFF2-40B4-BE49-F238E27FC236}">
                <a16:creationId xmlns:a16="http://schemas.microsoft.com/office/drawing/2014/main" id="{E083C120-1348-EDE3-CA7C-140E41DCC9A9}"/>
              </a:ext>
            </a:extLst>
          </p:cNvPr>
          <p:cNvSpPr txBox="1"/>
          <p:nvPr/>
        </p:nvSpPr>
        <p:spPr>
          <a:xfrm>
            <a:off x="1329000" y="58021"/>
            <a:ext cx="6781800" cy="449867"/>
          </a:xfrm>
          <a:prstGeom prst="rect">
            <a:avLst/>
          </a:prstGeom>
        </p:spPr>
        <p:txBody>
          <a:bodyPr lIns="0" tIns="0" rIns="0" bIns="0" rtlCol="0" anchor="t">
            <a:spAutoFit/>
          </a:bodyPr>
          <a:lstStyle/>
          <a:p>
            <a:pPr algn="ctr">
              <a:lnSpc>
                <a:spcPts val="3456"/>
              </a:lnSpc>
            </a:pPr>
            <a:r>
              <a:rPr lang="en-US" sz="3200" spc="29" dirty="0">
                <a:solidFill>
                  <a:srgbClr val="000000"/>
                </a:solidFill>
                <a:latin typeface="Calibri" panose="020F0502020204030204" pitchFamily="34" charset="0"/>
                <a:ea typeface="Optima Bold"/>
                <a:cs typeface="Calibri" panose="020F0502020204030204" pitchFamily="34" charset="0"/>
                <a:sym typeface="Optima Bold"/>
              </a:rPr>
              <a:t>Muon Collider Roadmap CTEs</a:t>
            </a:r>
          </a:p>
        </p:txBody>
      </p:sp>
      <p:sp>
        <p:nvSpPr>
          <p:cNvPr id="10" name="TextBox 10">
            <a:extLst>
              <a:ext uri="{FF2B5EF4-FFF2-40B4-BE49-F238E27FC236}">
                <a16:creationId xmlns:a16="http://schemas.microsoft.com/office/drawing/2014/main" id="{B22C4DB3-950D-6A97-DA6A-6447BD7C3499}"/>
              </a:ext>
            </a:extLst>
          </p:cNvPr>
          <p:cNvSpPr txBox="1"/>
          <p:nvPr/>
        </p:nvSpPr>
        <p:spPr>
          <a:xfrm>
            <a:off x="7678296" y="4559117"/>
            <a:ext cx="365760" cy="247174"/>
          </a:xfrm>
          <a:prstGeom prst="rect">
            <a:avLst/>
          </a:prstGeom>
        </p:spPr>
        <p:txBody>
          <a:bodyPr lIns="0" tIns="0" rIns="0" bIns="0" rtlCol="0" anchor="t">
            <a:spAutoFit/>
          </a:bodyPr>
          <a:lstStyle/>
          <a:p>
            <a:pPr algn="r">
              <a:lnSpc>
                <a:spcPts val="1439"/>
              </a:lnSpc>
            </a:pPr>
            <a:r>
              <a:rPr lang="en-US" sz="1200" b="1">
                <a:solidFill>
                  <a:srgbClr val="FFFFFF"/>
                </a:solidFill>
                <a:latin typeface="Arimo Bold"/>
                <a:ea typeface="Arimo Bold"/>
                <a:cs typeface="Arimo Bold"/>
                <a:sym typeface="Arimo Bold"/>
              </a:rPr>
              <a:t>2</a:t>
            </a:r>
          </a:p>
        </p:txBody>
      </p:sp>
      <p:sp>
        <p:nvSpPr>
          <p:cNvPr id="11" name="TextBox 11">
            <a:extLst>
              <a:ext uri="{FF2B5EF4-FFF2-40B4-BE49-F238E27FC236}">
                <a16:creationId xmlns:a16="http://schemas.microsoft.com/office/drawing/2014/main" id="{67C47E11-0831-1D32-15B8-7DCE61DF28CC}"/>
              </a:ext>
            </a:extLst>
          </p:cNvPr>
          <p:cNvSpPr txBox="1"/>
          <p:nvPr/>
        </p:nvSpPr>
        <p:spPr>
          <a:xfrm>
            <a:off x="7907826" y="4985466"/>
            <a:ext cx="365760" cy="179536"/>
          </a:xfrm>
          <a:prstGeom prst="rect">
            <a:avLst/>
          </a:prstGeom>
        </p:spPr>
        <p:txBody>
          <a:bodyPr lIns="0" tIns="0" rIns="0" bIns="0" rtlCol="0" anchor="t">
            <a:spAutoFit/>
          </a:bodyPr>
          <a:lstStyle/>
          <a:p>
            <a:pPr algn="r">
              <a:lnSpc>
                <a:spcPts val="1439"/>
              </a:lnSpc>
            </a:pPr>
            <a:r>
              <a:rPr lang="en-US" sz="1200" spc="11" dirty="0">
                <a:solidFill>
                  <a:srgbClr val="FFFFFF"/>
                </a:solidFill>
                <a:latin typeface="Arimo"/>
                <a:ea typeface="Arimo"/>
                <a:cs typeface="Arimo"/>
                <a:sym typeface="Arimo"/>
              </a:rPr>
              <a:t>3</a:t>
            </a:r>
          </a:p>
        </p:txBody>
      </p:sp>
      <p:grpSp>
        <p:nvGrpSpPr>
          <p:cNvPr id="13" name="Group 13">
            <a:extLst>
              <a:ext uri="{FF2B5EF4-FFF2-40B4-BE49-F238E27FC236}">
                <a16:creationId xmlns:a16="http://schemas.microsoft.com/office/drawing/2014/main" id="{5482C1F4-AD38-577A-C795-DB4A8441DF0E}"/>
              </a:ext>
            </a:extLst>
          </p:cNvPr>
          <p:cNvGrpSpPr/>
          <p:nvPr/>
        </p:nvGrpSpPr>
        <p:grpSpPr>
          <a:xfrm>
            <a:off x="233714" y="831628"/>
            <a:ext cx="1247940" cy="513244"/>
            <a:chOff x="0" y="0"/>
            <a:chExt cx="3327840" cy="1368651"/>
          </a:xfrm>
        </p:grpSpPr>
        <p:sp>
          <p:nvSpPr>
            <p:cNvPr id="14" name="Freeform 14">
              <a:extLst>
                <a:ext uri="{FF2B5EF4-FFF2-40B4-BE49-F238E27FC236}">
                  <a16:creationId xmlns:a16="http://schemas.microsoft.com/office/drawing/2014/main" id="{B26330EB-4B8D-1848-AAF5-AA9D46668DD5}"/>
                </a:ext>
              </a:extLst>
            </p:cNvPr>
            <p:cNvSpPr/>
            <p:nvPr/>
          </p:nvSpPr>
          <p:spPr>
            <a:xfrm>
              <a:off x="0" y="0"/>
              <a:ext cx="3327882" cy="1368679"/>
            </a:xfrm>
            <a:custGeom>
              <a:avLst/>
              <a:gdLst/>
              <a:ahLst/>
              <a:cxnLst/>
              <a:rect l="l" t="t" r="r" b="b"/>
              <a:pathLst>
                <a:path w="3327882" h="1368679">
                  <a:moveTo>
                    <a:pt x="0" y="0"/>
                  </a:moveTo>
                  <a:lnTo>
                    <a:pt x="3327882" y="0"/>
                  </a:lnTo>
                  <a:lnTo>
                    <a:pt x="3327882" y="1368679"/>
                  </a:lnTo>
                  <a:lnTo>
                    <a:pt x="0" y="1368679"/>
                  </a:lnTo>
                  <a:close/>
                </a:path>
              </a:pathLst>
            </a:custGeom>
            <a:solidFill>
              <a:srgbClr val="C3D7FF"/>
            </a:solidFill>
          </p:spPr>
          <p:txBody>
            <a:bodyPr/>
            <a:lstStyle/>
            <a:p>
              <a:endParaRPr lang="en-US"/>
            </a:p>
          </p:txBody>
        </p:sp>
        <p:sp>
          <p:nvSpPr>
            <p:cNvPr id="15" name="TextBox 15">
              <a:extLst>
                <a:ext uri="{FF2B5EF4-FFF2-40B4-BE49-F238E27FC236}">
                  <a16:creationId xmlns:a16="http://schemas.microsoft.com/office/drawing/2014/main" id="{2259E4E5-4EAB-FD6B-BBAD-1C57D1A272D2}"/>
                </a:ext>
              </a:extLst>
            </p:cNvPr>
            <p:cNvSpPr txBox="1"/>
            <p:nvPr/>
          </p:nvSpPr>
          <p:spPr>
            <a:xfrm>
              <a:off x="0" y="-28575"/>
              <a:ext cx="3327840" cy="1397226"/>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Short, intense proton bunch</a:t>
              </a:r>
            </a:p>
          </p:txBody>
        </p:sp>
      </p:grpSp>
      <p:grpSp>
        <p:nvGrpSpPr>
          <p:cNvPr id="16" name="Group 16">
            <a:extLst>
              <a:ext uri="{FF2B5EF4-FFF2-40B4-BE49-F238E27FC236}">
                <a16:creationId xmlns:a16="http://schemas.microsoft.com/office/drawing/2014/main" id="{BA207AFB-C08B-2E82-8C70-AB921B1FC280}"/>
              </a:ext>
            </a:extLst>
          </p:cNvPr>
          <p:cNvGrpSpPr/>
          <p:nvPr/>
        </p:nvGrpSpPr>
        <p:grpSpPr>
          <a:xfrm>
            <a:off x="1766115" y="643890"/>
            <a:ext cx="1619163" cy="922528"/>
            <a:chOff x="0" y="0"/>
            <a:chExt cx="4317768" cy="2460075"/>
          </a:xfrm>
        </p:grpSpPr>
        <p:sp>
          <p:nvSpPr>
            <p:cNvPr id="17" name="Freeform 17">
              <a:extLst>
                <a:ext uri="{FF2B5EF4-FFF2-40B4-BE49-F238E27FC236}">
                  <a16:creationId xmlns:a16="http://schemas.microsoft.com/office/drawing/2014/main" id="{3B783F25-A955-8321-014F-94FEC2A2A005}"/>
                </a:ext>
              </a:extLst>
            </p:cNvPr>
            <p:cNvSpPr/>
            <p:nvPr/>
          </p:nvSpPr>
          <p:spPr>
            <a:xfrm>
              <a:off x="0" y="0"/>
              <a:ext cx="4317803" cy="2460036"/>
            </a:xfrm>
            <a:custGeom>
              <a:avLst/>
              <a:gdLst/>
              <a:ahLst/>
              <a:cxnLst/>
              <a:rect l="l" t="t" r="r" b="b"/>
              <a:pathLst>
                <a:path w="4317803" h="2460036">
                  <a:moveTo>
                    <a:pt x="0" y="0"/>
                  </a:moveTo>
                  <a:lnTo>
                    <a:pt x="4317803" y="0"/>
                  </a:lnTo>
                  <a:lnTo>
                    <a:pt x="4317803" y="2460036"/>
                  </a:lnTo>
                  <a:lnTo>
                    <a:pt x="0" y="2460036"/>
                  </a:lnTo>
                  <a:close/>
                </a:path>
              </a:pathLst>
            </a:custGeom>
            <a:solidFill>
              <a:srgbClr val="CFCFED"/>
            </a:solidFill>
          </p:spPr>
          <p:txBody>
            <a:bodyPr/>
            <a:lstStyle/>
            <a:p>
              <a:endParaRPr lang="en-US"/>
            </a:p>
          </p:txBody>
        </p:sp>
        <p:sp>
          <p:nvSpPr>
            <p:cNvPr id="18" name="TextBox 18">
              <a:extLst>
                <a:ext uri="{FF2B5EF4-FFF2-40B4-BE49-F238E27FC236}">
                  <a16:creationId xmlns:a16="http://schemas.microsoft.com/office/drawing/2014/main" id="{7B7B394D-4F19-CA5E-600D-E58AC7024FAF}"/>
                </a:ext>
              </a:extLst>
            </p:cNvPr>
            <p:cNvSpPr txBox="1"/>
            <p:nvPr/>
          </p:nvSpPr>
          <p:spPr>
            <a:xfrm>
              <a:off x="0" y="-28575"/>
              <a:ext cx="4317768" cy="2488650"/>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Protons produce </a:t>
              </a:r>
              <a:r>
                <a:rPr lang="en-US" sz="1399" dirty="0" err="1">
                  <a:solidFill>
                    <a:srgbClr val="000000"/>
                  </a:solidFill>
                  <a:latin typeface="Calibri" panose="020F0502020204030204" pitchFamily="34" charset="0"/>
                  <a:ea typeface="Arial"/>
                  <a:cs typeface="Calibri" panose="020F0502020204030204" pitchFamily="34" charset="0"/>
                  <a:sym typeface="Arial"/>
                </a:rPr>
                <a:t>pions</a:t>
              </a:r>
              <a:r>
                <a:rPr lang="en-US" sz="1399" dirty="0">
                  <a:solidFill>
                    <a:srgbClr val="000000"/>
                  </a:solidFill>
                  <a:latin typeface="Calibri" panose="020F0502020204030204" pitchFamily="34" charset="0"/>
                  <a:ea typeface="Arial"/>
                  <a:cs typeface="Calibri" panose="020F0502020204030204" pitchFamily="34" charset="0"/>
                  <a:sym typeface="Arial"/>
                </a:rPr>
                <a:t> which decay into muons which are captured</a:t>
              </a:r>
            </a:p>
          </p:txBody>
        </p:sp>
      </p:grpSp>
      <p:grpSp>
        <p:nvGrpSpPr>
          <p:cNvPr id="19" name="Group 19">
            <a:extLst>
              <a:ext uri="{FF2B5EF4-FFF2-40B4-BE49-F238E27FC236}">
                <a16:creationId xmlns:a16="http://schemas.microsoft.com/office/drawing/2014/main" id="{DE0867AF-FA28-7FC2-DB38-96289A30580D}"/>
              </a:ext>
            </a:extLst>
          </p:cNvPr>
          <p:cNvGrpSpPr/>
          <p:nvPr/>
        </p:nvGrpSpPr>
        <p:grpSpPr>
          <a:xfrm>
            <a:off x="3874032" y="745735"/>
            <a:ext cx="1559803" cy="533764"/>
            <a:chOff x="-785043" y="-7533490"/>
            <a:chExt cx="4159475" cy="1423372"/>
          </a:xfrm>
        </p:grpSpPr>
        <p:sp>
          <p:nvSpPr>
            <p:cNvPr id="20" name="Freeform 20">
              <a:extLst>
                <a:ext uri="{FF2B5EF4-FFF2-40B4-BE49-F238E27FC236}">
                  <a16:creationId xmlns:a16="http://schemas.microsoft.com/office/drawing/2014/main" id="{21D4EABA-03F7-EAE6-E22F-F4F21F296F54}"/>
                </a:ext>
              </a:extLst>
            </p:cNvPr>
            <p:cNvSpPr/>
            <p:nvPr/>
          </p:nvSpPr>
          <p:spPr>
            <a:xfrm>
              <a:off x="-785043" y="-7478797"/>
              <a:ext cx="4159475" cy="1368679"/>
            </a:xfrm>
            <a:custGeom>
              <a:avLst/>
              <a:gdLst/>
              <a:ahLst/>
              <a:cxnLst/>
              <a:rect l="l" t="t" r="r" b="b"/>
              <a:pathLst>
                <a:path w="4159475" h="1368679">
                  <a:moveTo>
                    <a:pt x="0" y="0"/>
                  </a:moveTo>
                  <a:lnTo>
                    <a:pt x="4159475" y="0"/>
                  </a:lnTo>
                  <a:lnTo>
                    <a:pt x="4159475" y="1368679"/>
                  </a:lnTo>
                  <a:lnTo>
                    <a:pt x="0" y="1368679"/>
                  </a:lnTo>
                  <a:close/>
                </a:path>
              </a:pathLst>
            </a:custGeom>
            <a:solidFill>
              <a:srgbClr val="E7D2EA"/>
            </a:solidFill>
          </p:spPr>
          <p:txBody>
            <a:bodyPr/>
            <a:lstStyle/>
            <a:p>
              <a:endParaRPr lang="en-US"/>
            </a:p>
          </p:txBody>
        </p:sp>
        <p:sp>
          <p:nvSpPr>
            <p:cNvPr id="21" name="TextBox 21">
              <a:extLst>
                <a:ext uri="{FF2B5EF4-FFF2-40B4-BE49-F238E27FC236}">
                  <a16:creationId xmlns:a16="http://schemas.microsoft.com/office/drawing/2014/main" id="{C3AB0986-168B-C1C2-C1CC-D7A48B93DA25}"/>
                </a:ext>
              </a:extLst>
            </p:cNvPr>
            <p:cNvSpPr txBox="1"/>
            <p:nvPr/>
          </p:nvSpPr>
          <p:spPr>
            <a:xfrm>
              <a:off x="-784995" y="-7533490"/>
              <a:ext cx="4159427" cy="1397228"/>
            </a:xfrm>
            <a:prstGeom prst="rect">
              <a:avLst/>
            </a:prstGeom>
          </p:spPr>
          <p:txBody>
            <a:bodyPr lIns="25400" tIns="25400" rIns="25400" bIns="25400" rtlCol="0" anchor="t"/>
            <a:lstStyle/>
            <a:p>
              <a:pPr algn="ctr">
                <a:lnSpc>
                  <a:spcPts val="1679"/>
                </a:lnSpc>
              </a:pPr>
              <a:r>
                <a:rPr lang="en-US" sz="1399" dirty="0" err="1">
                  <a:solidFill>
                    <a:srgbClr val="000000"/>
                  </a:solidFill>
                  <a:latin typeface="Calibri" panose="020F0502020204030204" pitchFamily="34" charset="0"/>
                  <a:ea typeface="Arial"/>
                  <a:cs typeface="Calibri" panose="020F0502020204030204" pitchFamily="34" charset="0"/>
                  <a:sym typeface="Arial"/>
                </a:rPr>
                <a:t>Ionisation</a:t>
              </a:r>
              <a:r>
                <a:rPr lang="en-US" sz="1399" dirty="0">
                  <a:solidFill>
                    <a:srgbClr val="000000"/>
                  </a:solidFill>
                  <a:latin typeface="Calibri" panose="020F0502020204030204" pitchFamily="34" charset="0"/>
                  <a:ea typeface="Arial"/>
                  <a:cs typeface="Calibri" panose="020F0502020204030204" pitchFamily="34" charset="0"/>
                  <a:sym typeface="Arial"/>
                </a:rPr>
                <a:t> cooling of muon in matter</a:t>
              </a:r>
            </a:p>
          </p:txBody>
        </p:sp>
      </p:grpSp>
      <p:grpSp>
        <p:nvGrpSpPr>
          <p:cNvPr id="22" name="Group 22">
            <a:extLst>
              <a:ext uri="{FF2B5EF4-FFF2-40B4-BE49-F238E27FC236}">
                <a16:creationId xmlns:a16="http://schemas.microsoft.com/office/drawing/2014/main" id="{B0FB9B97-09E4-8A81-8112-ED612A743B6C}"/>
              </a:ext>
            </a:extLst>
          </p:cNvPr>
          <p:cNvGrpSpPr/>
          <p:nvPr/>
        </p:nvGrpSpPr>
        <p:grpSpPr>
          <a:xfrm>
            <a:off x="6645333" y="804885"/>
            <a:ext cx="1293017" cy="513244"/>
            <a:chOff x="0" y="0"/>
            <a:chExt cx="3448045" cy="1368651"/>
          </a:xfrm>
        </p:grpSpPr>
        <p:sp>
          <p:nvSpPr>
            <p:cNvPr id="23" name="Freeform 23">
              <a:extLst>
                <a:ext uri="{FF2B5EF4-FFF2-40B4-BE49-F238E27FC236}">
                  <a16:creationId xmlns:a16="http://schemas.microsoft.com/office/drawing/2014/main" id="{4FB74E7C-271D-62B6-A6A8-A701ABB08E08}"/>
                </a:ext>
              </a:extLst>
            </p:cNvPr>
            <p:cNvSpPr/>
            <p:nvPr/>
          </p:nvSpPr>
          <p:spPr>
            <a:xfrm>
              <a:off x="0" y="0"/>
              <a:ext cx="3448017" cy="1368679"/>
            </a:xfrm>
            <a:custGeom>
              <a:avLst/>
              <a:gdLst/>
              <a:ahLst/>
              <a:cxnLst/>
              <a:rect l="l" t="t" r="r" b="b"/>
              <a:pathLst>
                <a:path w="3448017" h="1368679">
                  <a:moveTo>
                    <a:pt x="0" y="0"/>
                  </a:moveTo>
                  <a:lnTo>
                    <a:pt x="3448017" y="0"/>
                  </a:lnTo>
                  <a:lnTo>
                    <a:pt x="3448017" y="1368679"/>
                  </a:lnTo>
                  <a:lnTo>
                    <a:pt x="0" y="1368679"/>
                  </a:lnTo>
                  <a:close/>
                </a:path>
              </a:pathLst>
            </a:custGeom>
            <a:solidFill>
              <a:srgbClr val="EFCDD8"/>
            </a:solidFill>
          </p:spPr>
          <p:txBody>
            <a:bodyPr/>
            <a:lstStyle/>
            <a:p>
              <a:endParaRPr lang="en-US"/>
            </a:p>
          </p:txBody>
        </p:sp>
        <p:sp>
          <p:nvSpPr>
            <p:cNvPr id="24" name="TextBox 24">
              <a:extLst>
                <a:ext uri="{FF2B5EF4-FFF2-40B4-BE49-F238E27FC236}">
                  <a16:creationId xmlns:a16="http://schemas.microsoft.com/office/drawing/2014/main" id="{6D0D9AF3-156F-AFD2-25BA-A19E62E5461B}"/>
                </a:ext>
              </a:extLst>
            </p:cNvPr>
            <p:cNvSpPr txBox="1"/>
            <p:nvPr/>
          </p:nvSpPr>
          <p:spPr>
            <a:xfrm>
              <a:off x="0" y="-28575"/>
              <a:ext cx="3448045" cy="1397226"/>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Acceleration to collision energy</a:t>
              </a:r>
            </a:p>
          </p:txBody>
        </p:sp>
      </p:grpSp>
      <p:grpSp>
        <p:nvGrpSpPr>
          <p:cNvPr id="25" name="Group 25">
            <a:extLst>
              <a:ext uri="{FF2B5EF4-FFF2-40B4-BE49-F238E27FC236}">
                <a16:creationId xmlns:a16="http://schemas.microsoft.com/office/drawing/2014/main" id="{1A7B712D-4DE5-DA9F-7C9A-3A7F9F55809F}"/>
              </a:ext>
            </a:extLst>
          </p:cNvPr>
          <p:cNvGrpSpPr/>
          <p:nvPr/>
        </p:nvGrpSpPr>
        <p:grpSpPr>
          <a:xfrm>
            <a:off x="8238537" y="1053009"/>
            <a:ext cx="757565" cy="307600"/>
            <a:chOff x="0" y="0"/>
            <a:chExt cx="2020174" cy="820266"/>
          </a:xfrm>
        </p:grpSpPr>
        <p:sp>
          <p:nvSpPr>
            <p:cNvPr id="26" name="Freeform 26">
              <a:extLst>
                <a:ext uri="{FF2B5EF4-FFF2-40B4-BE49-F238E27FC236}">
                  <a16:creationId xmlns:a16="http://schemas.microsoft.com/office/drawing/2014/main" id="{54208CA5-C7A1-5626-0A2C-66DB4238B340}"/>
                </a:ext>
              </a:extLst>
            </p:cNvPr>
            <p:cNvSpPr/>
            <p:nvPr/>
          </p:nvSpPr>
          <p:spPr>
            <a:xfrm>
              <a:off x="0" y="0"/>
              <a:ext cx="2020139" cy="820264"/>
            </a:xfrm>
            <a:custGeom>
              <a:avLst/>
              <a:gdLst/>
              <a:ahLst/>
              <a:cxnLst/>
              <a:rect l="l" t="t" r="r" b="b"/>
              <a:pathLst>
                <a:path w="2020139" h="820264">
                  <a:moveTo>
                    <a:pt x="0" y="0"/>
                  </a:moveTo>
                  <a:lnTo>
                    <a:pt x="2020139" y="0"/>
                  </a:lnTo>
                  <a:lnTo>
                    <a:pt x="2020139" y="820264"/>
                  </a:lnTo>
                  <a:lnTo>
                    <a:pt x="0" y="820264"/>
                  </a:lnTo>
                  <a:close/>
                </a:path>
              </a:pathLst>
            </a:custGeom>
            <a:solidFill>
              <a:srgbClr val="FFBDC1"/>
            </a:solidFill>
          </p:spPr>
          <p:txBody>
            <a:bodyPr/>
            <a:lstStyle/>
            <a:p>
              <a:endParaRPr lang="en-US"/>
            </a:p>
          </p:txBody>
        </p:sp>
        <p:sp>
          <p:nvSpPr>
            <p:cNvPr id="27" name="TextBox 27">
              <a:extLst>
                <a:ext uri="{FF2B5EF4-FFF2-40B4-BE49-F238E27FC236}">
                  <a16:creationId xmlns:a16="http://schemas.microsoft.com/office/drawing/2014/main" id="{67CDAFDD-6707-AB62-8470-FED911072ABA}"/>
                </a:ext>
              </a:extLst>
            </p:cNvPr>
            <p:cNvSpPr txBox="1"/>
            <p:nvPr/>
          </p:nvSpPr>
          <p:spPr>
            <a:xfrm>
              <a:off x="0" y="-28575"/>
              <a:ext cx="2020174" cy="848841"/>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Collision</a:t>
              </a:r>
            </a:p>
          </p:txBody>
        </p:sp>
      </p:grpSp>
      <p:sp>
        <p:nvSpPr>
          <p:cNvPr id="29" name="TextBox 3">
            <a:extLst>
              <a:ext uri="{FF2B5EF4-FFF2-40B4-BE49-F238E27FC236}">
                <a16:creationId xmlns:a16="http://schemas.microsoft.com/office/drawing/2014/main" id="{73D0FEA5-C651-BFC7-6930-14690C93163E}"/>
              </a:ext>
            </a:extLst>
          </p:cNvPr>
          <p:cNvSpPr txBox="1"/>
          <p:nvPr/>
        </p:nvSpPr>
        <p:spPr>
          <a:xfrm>
            <a:off x="163902" y="4952564"/>
            <a:ext cx="6536638" cy="198636"/>
          </a:xfrm>
          <a:prstGeom prst="roundRect">
            <a:avLst/>
          </a:prstGeom>
          <a:noFill/>
        </p:spPr>
        <p:txBody>
          <a:bodyPr wrap="square" lIns="0" tIns="0" rIns="0" bIns="0" rtlCol="0" anchor="t">
            <a:spAutoFit/>
          </a:bodyPr>
          <a:lstStyle/>
          <a:p>
            <a:pPr>
              <a:lnSpc>
                <a:spcPts val="1439"/>
              </a:lnSpc>
            </a:pPr>
            <a:r>
              <a:rPr lang="en-US" sz="1200" spc="11" dirty="0">
                <a:solidFill>
                  <a:srgbClr val="000000"/>
                </a:solidFill>
                <a:latin typeface="Calibri" panose="020F0502020204030204" pitchFamily="34" charset="0"/>
                <a:ea typeface="Arimo"/>
                <a:cs typeface="Calibri" panose="020F0502020204030204" pitchFamily="34" charset="0"/>
                <a:sym typeface="Arimo"/>
              </a:rPr>
              <a:t>D. Schulte      Muon Collider, </a:t>
            </a:r>
            <a:r>
              <a:rPr lang="en-US" sz="1200" spc="11" dirty="0">
                <a:solidFill>
                  <a:srgbClr val="000000"/>
                </a:solidFill>
                <a:latin typeface="Calibri"/>
                <a:ea typeface="Arimo"/>
                <a:cs typeface="Calibri"/>
                <a:sym typeface="Arimo"/>
              </a:rPr>
              <a:t>LDG Review</a:t>
            </a:r>
            <a:r>
              <a:rPr lang="en-US" sz="1200" dirty="0">
                <a:latin typeface="Calibri"/>
                <a:cs typeface="Calibri"/>
              </a:rPr>
              <a:t>, February 2025 </a:t>
            </a:r>
            <a:endParaRPr lang="en-US" sz="1200" spc="11" dirty="0">
              <a:solidFill>
                <a:srgbClr val="000000"/>
              </a:solidFill>
              <a:latin typeface="Arimo"/>
              <a:ea typeface="Arimo"/>
              <a:cs typeface="Arimo"/>
              <a:sym typeface="Arimo"/>
            </a:endParaRPr>
          </a:p>
        </p:txBody>
      </p:sp>
      <p:pic>
        <p:nvPicPr>
          <p:cNvPr id="30" name="Picture 29">
            <a:extLst>
              <a:ext uri="{FF2B5EF4-FFF2-40B4-BE49-F238E27FC236}">
                <a16:creationId xmlns:a16="http://schemas.microsoft.com/office/drawing/2014/main" id="{F0DF8DD3-4A73-0735-C1EC-6312F62B7806}"/>
              </a:ext>
            </a:extLst>
          </p:cNvPr>
          <p:cNvPicPr>
            <a:picLocks noChangeAspect="1"/>
          </p:cNvPicPr>
          <p:nvPr/>
        </p:nvPicPr>
        <p:blipFill>
          <a:blip r:embed="rId5"/>
          <a:stretch>
            <a:fillRect/>
          </a:stretch>
        </p:blipFill>
        <p:spPr>
          <a:xfrm>
            <a:off x="0" y="1683946"/>
            <a:ext cx="9144000" cy="1288814"/>
          </a:xfrm>
          <a:prstGeom prst="rect">
            <a:avLst/>
          </a:prstGeom>
        </p:spPr>
      </p:pic>
      <p:sp>
        <p:nvSpPr>
          <p:cNvPr id="5" name="Donut 4">
            <a:extLst>
              <a:ext uri="{FF2B5EF4-FFF2-40B4-BE49-F238E27FC236}">
                <a16:creationId xmlns:a16="http://schemas.microsoft.com/office/drawing/2014/main" id="{778C95B3-D04C-260B-36E9-C27DCA1A4BE6}"/>
              </a:ext>
            </a:extLst>
          </p:cNvPr>
          <p:cNvSpPr/>
          <p:nvPr/>
        </p:nvSpPr>
        <p:spPr>
          <a:xfrm>
            <a:off x="577969" y="1435509"/>
            <a:ext cx="1268083" cy="178950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Donut 6">
            <a:extLst>
              <a:ext uri="{FF2B5EF4-FFF2-40B4-BE49-F238E27FC236}">
                <a16:creationId xmlns:a16="http://schemas.microsoft.com/office/drawing/2014/main" id="{9D393279-AABD-4A5A-A98A-867E944F5D99}"/>
              </a:ext>
            </a:extLst>
          </p:cNvPr>
          <p:cNvSpPr/>
          <p:nvPr/>
        </p:nvSpPr>
        <p:spPr>
          <a:xfrm>
            <a:off x="3936429" y="1423911"/>
            <a:ext cx="463988" cy="178950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Donut 27">
            <a:extLst>
              <a:ext uri="{FF2B5EF4-FFF2-40B4-BE49-F238E27FC236}">
                <a16:creationId xmlns:a16="http://schemas.microsoft.com/office/drawing/2014/main" id="{65B1501F-9170-BE17-EFAB-AF3B46FF51E9}"/>
              </a:ext>
            </a:extLst>
          </p:cNvPr>
          <p:cNvSpPr/>
          <p:nvPr/>
        </p:nvSpPr>
        <p:spPr>
          <a:xfrm>
            <a:off x="4571639" y="1465637"/>
            <a:ext cx="595583" cy="1770092"/>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Donut 30">
            <a:extLst>
              <a:ext uri="{FF2B5EF4-FFF2-40B4-BE49-F238E27FC236}">
                <a16:creationId xmlns:a16="http://schemas.microsoft.com/office/drawing/2014/main" id="{28F5786D-0099-93F3-BCE6-1EE76706065A}"/>
              </a:ext>
            </a:extLst>
          </p:cNvPr>
          <p:cNvSpPr/>
          <p:nvPr/>
        </p:nvSpPr>
        <p:spPr>
          <a:xfrm>
            <a:off x="5140618" y="1431133"/>
            <a:ext cx="293657" cy="1805774"/>
          </a:xfrm>
          <a:prstGeom prst="donut">
            <a:avLst>
              <a:gd name="adj" fmla="val 903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3" name="Donut 32">
            <a:extLst>
              <a:ext uri="{FF2B5EF4-FFF2-40B4-BE49-F238E27FC236}">
                <a16:creationId xmlns:a16="http://schemas.microsoft.com/office/drawing/2014/main" id="{04B280E1-CDD9-0335-2C8D-2CBAE3BE735E}"/>
              </a:ext>
            </a:extLst>
          </p:cNvPr>
          <p:cNvSpPr/>
          <p:nvPr/>
        </p:nvSpPr>
        <p:spPr>
          <a:xfrm>
            <a:off x="7291842" y="1435509"/>
            <a:ext cx="1110287" cy="178831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Donut 33">
            <a:extLst>
              <a:ext uri="{FF2B5EF4-FFF2-40B4-BE49-F238E27FC236}">
                <a16:creationId xmlns:a16="http://schemas.microsoft.com/office/drawing/2014/main" id="{A544D36C-FBB2-37B6-F1AF-946FBC556438}"/>
              </a:ext>
            </a:extLst>
          </p:cNvPr>
          <p:cNvSpPr/>
          <p:nvPr/>
        </p:nvSpPr>
        <p:spPr>
          <a:xfrm>
            <a:off x="8388202" y="1434321"/>
            <a:ext cx="683462" cy="1789502"/>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 name="Donut 34">
            <a:extLst>
              <a:ext uri="{FF2B5EF4-FFF2-40B4-BE49-F238E27FC236}">
                <a16:creationId xmlns:a16="http://schemas.microsoft.com/office/drawing/2014/main" id="{87A726EB-8DB2-46DD-4C86-CFEAFE073E56}"/>
              </a:ext>
            </a:extLst>
          </p:cNvPr>
          <p:cNvSpPr/>
          <p:nvPr/>
        </p:nvSpPr>
        <p:spPr>
          <a:xfrm>
            <a:off x="1825909" y="1429954"/>
            <a:ext cx="1116503" cy="1805774"/>
          </a:xfrm>
          <a:prstGeom prst="donut">
            <a:avLst>
              <a:gd name="adj" fmla="val 4666"/>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8" name="TextBox 37">
            <a:extLst>
              <a:ext uri="{FF2B5EF4-FFF2-40B4-BE49-F238E27FC236}">
                <a16:creationId xmlns:a16="http://schemas.microsoft.com/office/drawing/2014/main" id="{036B725C-1162-F475-3398-59D4D84404B2}"/>
              </a:ext>
            </a:extLst>
          </p:cNvPr>
          <p:cNvSpPr txBox="1"/>
          <p:nvPr/>
        </p:nvSpPr>
        <p:spPr>
          <a:xfrm>
            <a:off x="40805" y="3338567"/>
            <a:ext cx="1725310" cy="523220"/>
          </a:xfrm>
          <a:prstGeom prst="rect">
            <a:avLst/>
          </a:prstGeom>
          <a:solidFill>
            <a:schemeClr val="accent5">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 Proton driver</a:t>
            </a:r>
          </a:p>
          <a:p>
            <a:r>
              <a:rPr lang="en-US" sz="1400" dirty="0">
                <a:latin typeface="Calibri" panose="020F0502020204030204" pitchFamily="34" charset="0"/>
                <a:cs typeface="Calibri" panose="020F0502020204030204" pitchFamily="34" charset="0"/>
              </a:rPr>
              <a:t>  bunch compression</a:t>
            </a:r>
          </a:p>
        </p:txBody>
      </p:sp>
      <p:sp>
        <p:nvSpPr>
          <p:cNvPr id="39" name="TextBox 38">
            <a:extLst>
              <a:ext uri="{FF2B5EF4-FFF2-40B4-BE49-F238E27FC236}">
                <a16:creationId xmlns:a16="http://schemas.microsoft.com/office/drawing/2014/main" id="{88F76469-FB90-9FA9-FE4B-7A085F62F6C1}"/>
              </a:ext>
            </a:extLst>
          </p:cNvPr>
          <p:cNvSpPr txBox="1"/>
          <p:nvPr/>
        </p:nvSpPr>
        <p:spPr>
          <a:xfrm>
            <a:off x="1825909" y="3344774"/>
            <a:ext cx="1624093" cy="523220"/>
          </a:xfrm>
          <a:prstGeom prst="rect">
            <a:avLst/>
          </a:prstGeom>
          <a:solidFill>
            <a:schemeClr val="accent4">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 Graphite target</a:t>
            </a:r>
          </a:p>
          <a:p>
            <a:r>
              <a:rPr lang="en-US" sz="1400" dirty="0">
                <a:latin typeface="Calibri" panose="020F0502020204030204" pitchFamily="34" charset="0"/>
                <a:cs typeface="Calibri" panose="020F0502020204030204" pitchFamily="34" charset="0"/>
              </a:rPr>
              <a:t>- Target solenoid</a:t>
            </a:r>
          </a:p>
        </p:txBody>
      </p:sp>
      <p:sp>
        <p:nvSpPr>
          <p:cNvPr id="41" name="TextBox 40">
            <a:extLst>
              <a:ext uri="{FF2B5EF4-FFF2-40B4-BE49-F238E27FC236}">
                <a16:creationId xmlns:a16="http://schemas.microsoft.com/office/drawing/2014/main" id="{98FA5C14-C908-5FD9-E690-516CC6351CD1}"/>
              </a:ext>
            </a:extLst>
          </p:cNvPr>
          <p:cNvSpPr txBox="1"/>
          <p:nvPr/>
        </p:nvSpPr>
        <p:spPr>
          <a:xfrm>
            <a:off x="3874032" y="3359291"/>
            <a:ext cx="2082987" cy="954107"/>
          </a:xfrm>
          <a:prstGeom prst="rect">
            <a:avLst/>
          </a:prstGeom>
          <a:solidFill>
            <a:schemeClr val="accent3">
              <a:lumMod val="20000"/>
              <a:lumOff val="80000"/>
            </a:schemeClr>
          </a:solidFill>
        </p:spPr>
        <p:txBody>
          <a:bodyPr wrap="square" rtlCol="0">
            <a:spAutoFit/>
          </a:bodyPr>
          <a:lstStyle/>
          <a:p>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Muon</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design</a:t>
            </a:r>
          </a:p>
          <a:p>
            <a:r>
              <a:rPr lang="de-DE" sz="1400" u="none" dirty="0">
                <a:solidFill>
                  <a:schemeClr val="tx1"/>
                </a:solidFill>
                <a:latin typeface="Calibri" panose="020F0502020204030204" pitchFamily="34" charset="0"/>
                <a:cs typeface="Calibri" panose="020F0502020204030204" pitchFamily="34" charset="0"/>
              </a:rPr>
              <a:t>- 6D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solenoids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- 6D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RF </a:t>
            </a:r>
            <a:r>
              <a:rPr lang="de-DE" sz="1400" u="none" dirty="0" err="1">
                <a:solidFill>
                  <a:schemeClr val="tx1"/>
                </a:solidFill>
                <a:latin typeface="Calibri" panose="020F0502020204030204" pitchFamily="34" charset="0"/>
                <a:cs typeface="Calibri" panose="020F0502020204030204" pitchFamily="34" charset="0"/>
              </a:rPr>
              <a:t>cavities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Final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solenoids</a:t>
            </a:r>
            <a:endParaRPr lang="de-DE" sz="1400" u="none" dirty="0">
              <a:solidFill>
                <a:schemeClr val="tx1"/>
              </a:solidFill>
              <a:latin typeface="Calibri" panose="020F0502020204030204" pitchFamily="34" charset="0"/>
              <a:cs typeface="Calibri" panose="020F0502020204030204" pitchFamily="34" charset="0"/>
            </a:endParaRPr>
          </a:p>
        </p:txBody>
      </p:sp>
      <p:sp>
        <p:nvSpPr>
          <p:cNvPr id="43" name="TextBox 42">
            <a:extLst>
              <a:ext uri="{FF2B5EF4-FFF2-40B4-BE49-F238E27FC236}">
                <a16:creationId xmlns:a16="http://schemas.microsoft.com/office/drawing/2014/main" id="{B991CC98-F764-6C4E-483D-9AB8834E4ECA}"/>
              </a:ext>
            </a:extLst>
          </p:cNvPr>
          <p:cNvSpPr txBox="1"/>
          <p:nvPr/>
        </p:nvSpPr>
        <p:spPr>
          <a:xfrm>
            <a:off x="6529965" y="3268069"/>
            <a:ext cx="1743621" cy="738664"/>
          </a:xfrm>
          <a:prstGeom prst="rect">
            <a:avLst/>
          </a:prstGeom>
          <a:solidFill>
            <a:schemeClr val="accent2">
              <a:lumMod val="20000"/>
              <a:lumOff val="80000"/>
            </a:schemeClr>
          </a:solidFill>
        </p:spPr>
        <p:txBody>
          <a:bodyPr wrap="square" rtlCol="0">
            <a:spAutoFit/>
          </a:bodyPr>
          <a:lstStyle/>
          <a:p>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Pulsed</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magnets</a:t>
            </a:r>
            <a:r>
              <a:rPr lang="de-DE" sz="1400" u="none" dirty="0">
                <a:solidFill>
                  <a:schemeClr val="tx1"/>
                </a:solidFill>
                <a:latin typeface="Calibri" panose="020F0502020204030204" pitchFamily="34" charset="0"/>
                <a:cs typeface="Calibri" panose="020F0502020204030204" pitchFamily="34" charset="0"/>
              </a:rPr>
              <a:t> and</a:t>
            </a:r>
          </a:p>
          <a:p>
            <a:r>
              <a:rPr lang="de-DE" sz="1400" u="none" dirty="0">
                <a:solidFill>
                  <a:schemeClr val="tx1"/>
                </a:solidFill>
                <a:latin typeface="Calibri" panose="020F0502020204030204" pitchFamily="34" charset="0"/>
                <a:cs typeface="Calibri" panose="020F0502020204030204" pitchFamily="34" charset="0"/>
              </a:rPr>
              <a:t>  power </a:t>
            </a:r>
            <a:r>
              <a:rPr lang="de-DE" sz="1400" u="none" dirty="0" err="1">
                <a:solidFill>
                  <a:schemeClr val="tx1"/>
                </a:solidFill>
                <a:latin typeface="Calibri" panose="020F0502020204030204" pitchFamily="34" charset="0"/>
                <a:cs typeface="Calibri" panose="020F0502020204030204" pitchFamily="34" charset="0"/>
              </a:rPr>
              <a:t>converters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RCS RF </a:t>
            </a:r>
            <a:r>
              <a:rPr lang="de-DE" sz="1400" u="none" dirty="0" err="1">
                <a:solidFill>
                  <a:schemeClr val="tx1"/>
                </a:solidFill>
                <a:latin typeface="Calibri" panose="020F0502020204030204" pitchFamily="34" charset="0"/>
                <a:cs typeface="Calibri" panose="020F0502020204030204" pitchFamily="34" charset="0"/>
              </a:rPr>
              <a:t>system</a:t>
            </a:r>
            <a:endParaRPr lang="de-DE" sz="1400" u="none" dirty="0">
              <a:solidFill>
                <a:schemeClr val="tx1"/>
              </a:solidFill>
              <a:latin typeface="Calibri" panose="020F0502020204030204" pitchFamily="34" charset="0"/>
              <a:cs typeface="Calibri" panose="020F0502020204030204" pitchFamily="34" charset="0"/>
            </a:endParaRPr>
          </a:p>
        </p:txBody>
      </p:sp>
      <p:sp>
        <p:nvSpPr>
          <p:cNvPr id="44" name="TextBox 43">
            <a:extLst>
              <a:ext uri="{FF2B5EF4-FFF2-40B4-BE49-F238E27FC236}">
                <a16:creationId xmlns:a16="http://schemas.microsoft.com/office/drawing/2014/main" id="{355E53BC-85CA-B8FE-0979-10531D29B322}"/>
              </a:ext>
            </a:extLst>
          </p:cNvPr>
          <p:cNvSpPr txBox="1"/>
          <p:nvPr/>
        </p:nvSpPr>
        <p:spPr>
          <a:xfrm>
            <a:off x="7110512" y="4116921"/>
            <a:ext cx="2010799" cy="523220"/>
          </a:xfrm>
          <a:prstGeom prst="rect">
            <a:avLst/>
          </a:prstGeom>
          <a:solidFill>
            <a:schemeClr val="accent1">
              <a:lumMod val="40000"/>
              <a:lumOff val="60000"/>
            </a:schemeClr>
          </a:solidFill>
        </p:spPr>
        <p:txBody>
          <a:bodyPr wrap="square" rtlCol="0">
            <a:spAutoFit/>
          </a:bodyPr>
          <a:lstStyle/>
          <a:p>
            <a:r>
              <a:rPr lang="de-DE" sz="1400" b="0" u="none" dirty="0">
                <a:solidFill>
                  <a:schemeClr val="tx1"/>
                </a:solidFill>
                <a:latin typeface="Calibri" panose="020F0502020204030204" pitchFamily="34" charset="0"/>
                <a:cs typeface="Calibri" panose="020F0502020204030204" pitchFamily="34" charset="0"/>
              </a:rPr>
              <a:t>- Collider ring </a:t>
            </a:r>
            <a:r>
              <a:rPr lang="de-DE" sz="1400" b="0" u="none" dirty="0" err="1">
                <a:solidFill>
                  <a:schemeClr val="tx1"/>
                </a:solidFill>
                <a:latin typeface="Calibri" panose="020F0502020204030204" pitchFamily="34" charset="0"/>
                <a:cs typeface="Calibri" panose="020F0502020204030204" pitchFamily="34" charset="0"/>
              </a:rPr>
              <a:t>dipoles</a:t>
            </a:r>
            <a:endParaRPr lang="de-DE" sz="1400" b="0" u="none" dirty="0">
              <a:solidFill>
                <a:schemeClr val="tx1"/>
              </a:solidFill>
              <a:latin typeface="Calibri" panose="020F0502020204030204" pitchFamily="34" charset="0"/>
              <a:cs typeface="Calibri" panose="020F0502020204030204" pitchFamily="34" charset="0"/>
            </a:endParaRPr>
          </a:p>
          <a:p>
            <a:r>
              <a:rPr lang="de-DE" sz="1400" b="0" u="none" dirty="0">
                <a:solidFill>
                  <a:schemeClr val="tx1"/>
                </a:solidFill>
                <a:latin typeface="Calibri" panose="020F0502020204030204" pitchFamily="34" charset="0"/>
                <a:cs typeface="Calibri" panose="020F0502020204030204" pitchFamily="34" charset="0"/>
              </a:rPr>
              <a:t>- Final </a:t>
            </a:r>
            <a:r>
              <a:rPr lang="de-DE" sz="1400" b="0" u="none" dirty="0" err="1">
                <a:solidFill>
                  <a:schemeClr val="tx1"/>
                </a:solidFill>
                <a:latin typeface="Calibri" panose="020F0502020204030204" pitchFamily="34" charset="0"/>
                <a:cs typeface="Calibri" panose="020F0502020204030204" pitchFamily="34" charset="0"/>
              </a:rPr>
              <a:t>focus</a:t>
            </a:r>
            <a:r>
              <a:rPr lang="de-DE" sz="1400" b="0" u="none" dirty="0">
                <a:solidFill>
                  <a:schemeClr val="tx1"/>
                </a:solidFill>
                <a:latin typeface="Calibri" panose="020F0502020204030204" pitchFamily="34" charset="0"/>
                <a:cs typeface="Calibri" panose="020F0502020204030204" pitchFamily="34" charset="0"/>
              </a:rPr>
              <a:t> </a:t>
            </a:r>
            <a:r>
              <a:rPr lang="de-DE" sz="1400" b="0" u="none" dirty="0" err="1">
                <a:solidFill>
                  <a:schemeClr val="tx1"/>
                </a:solidFill>
                <a:latin typeface="Calibri" panose="020F0502020204030204" pitchFamily="34" charset="0"/>
                <a:cs typeface="Calibri" panose="020F0502020204030204" pitchFamily="34" charset="0"/>
              </a:rPr>
              <a:t>quadrupoles</a:t>
            </a:r>
            <a:endParaRPr lang="de-DE" sz="1400" b="0" u="none" dirty="0">
              <a:solidFill>
                <a:schemeClr val="tx1"/>
              </a:solidFill>
              <a:latin typeface="Calibri" panose="020F0502020204030204" pitchFamily="34" charset="0"/>
              <a:cs typeface="Calibri" panose="020F0502020204030204" pitchFamily="34" charset="0"/>
            </a:endParaRPr>
          </a:p>
        </p:txBody>
      </p:sp>
      <p:sp>
        <p:nvSpPr>
          <p:cNvPr id="45" name="TextBox 44">
            <a:extLst>
              <a:ext uri="{FF2B5EF4-FFF2-40B4-BE49-F238E27FC236}">
                <a16:creationId xmlns:a16="http://schemas.microsoft.com/office/drawing/2014/main" id="{C69924BE-2574-1082-55E9-B3B9F21881E5}"/>
              </a:ext>
            </a:extLst>
          </p:cNvPr>
          <p:cNvSpPr txBox="1"/>
          <p:nvPr/>
        </p:nvSpPr>
        <p:spPr>
          <a:xfrm>
            <a:off x="40805" y="4065011"/>
            <a:ext cx="3353034" cy="738664"/>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Identified and prioritized with community</a:t>
            </a:r>
          </a:p>
          <a:p>
            <a:r>
              <a:rPr lang="en-US" sz="1400" dirty="0">
                <a:latin typeface="Calibri" panose="020F0502020204030204" pitchFamily="34" charset="0"/>
                <a:cs typeface="Calibri" panose="020F0502020204030204" pitchFamily="34" charset="0"/>
              </a:rPr>
              <a:t>Other areas need now also to be addressed</a:t>
            </a:r>
          </a:p>
          <a:p>
            <a:r>
              <a:rPr lang="en-US" sz="1400" dirty="0">
                <a:latin typeface="Calibri" panose="020F0502020204030204" pitchFamily="34" charset="0"/>
                <a:cs typeface="Calibri" panose="020F0502020204030204" pitchFamily="34" charset="0"/>
              </a:rPr>
              <a:t>(some work started)</a:t>
            </a:r>
          </a:p>
        </p:txBody>
      </p:sp>
      <p:sp>
        <p:nvSpPr>
          <p:cNvPr id="6" name="Donut 5">
            <a:extLst>
              <a:ext uri="{FF2B5EF4-FFF2-40B4-BE49-F238E27FC236}">
                <a16:creationId xmlns:a16="http://schemas.microsoft.com/office/drawing/2014/main" id="{EECF3125-A7B1-EA7D-9ED9-F3EBE4053EEE}"/>
              </a:ext>
            </a:extLst>
          </p:cNvPr>
          <p:cNvSpPr/>
          <p:nvPr/>
        </p:nvSpPr>
        <p:spPr>
          <a:xfrm>
            <a:off x="6888627" y="1445861"/>
            <a:ext cx="425517" cy="1788313"/>
          </a:xfrm>
          <a:prstGeom prst="donut">
            <a:avLst>
              <a:gd name="adj" fmla="val 3264"/>
            </a:avLst>
          </a:prstGeom>
          <a:solidFill>
            <a:srgbClr val="FFFF00"/>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854033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84DA43-D508-9E57-3D12-1B12B6429730}"/>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FB408D48-04BC-65B4-5568-45FB7BB509A0}"/>
              </a:ext>
            </a:extLst>
          </p:cNvPr>
          <p:cNvSpPr>
            <a:spLocks noGrp="1"/>
          </p:cNvSpPr>
          <p:nvPr>
            <p:ph type="ftr" sz="quarter" idx="3"/>
          </p:nvPr>
        </p:nvSpPr>
        <p:spPr/>
        <p:txBody>
          <a:bodyPr/>
          <a:lstStyle/>
          <a:p>
            <a:pPr algn="l"/>
            <a:r>
              <a:rPr lang="en-US"/>
              <a:t>D. Schulte      Muon Collider, ICB, Annual Meeting, DESY, May 2025 </a:t>
            </a:r>
            <a:endParaRPr lang="en-GB" dirty="0"/>
          </a:p>
        </p:txBody>
      </p:sp>
      <p:sp>
        <p:nvSpPr>
          <p:cNvPr id="5" name="Title 4">
            <a:extLst>
              <a:ext uri="{FF2B5EF4-FFF2-40B4-BE49-F238E27FC236}">
                <a16:creationId xmlns:a16="http://schemas.microsoft.com/office/drawing/2014/main" id="{EFE095B4-5783-F53D-D541-8526C19F0FE8}"/>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Tentative Accelerator Design Resources</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DD69EC3A-61AF-ABF3-83D5-826F4F98B0A7}"/>
              </a:ext>
            </a:extLst>
          </p:cNvPr>
          <p:cNvSpPr>
            <a:spLocks noGrp="1"/>
          </p:cNvSpPr>
          <p:nvPr>
            <p:ph type="sldNum" sz="quarter" idx="4"/>
          </p:nvPr>
        </p:nvSpPr>
        <p:spPr/>
        <p:txBody>
          <a:bodyPr/>
          <a:lstStyle/>
          <a:p>
            <a:fld id="{974172A1-1CBF-0B40-9234-7D4D80EC19EA}" type="slidenum">
              <a:rPr lang="en-GB" smtClean="0"/>
              <a:pPr/>
              <a:t>16</a:t>
            </a:fld>
            <a:endParaRPr lang="en-GB" dirty="0"/>
          </a:p>
        </p:txBody>
      </p:sp>
      <p:graphicFrame>
        <p:nvGraphicFramePr>
          <p:cNvPr id="2" name="Table 1">
            <a:extLst>
              <a:ext uri="{FF2B5EF4-FFF2-40B4-BE49-F238E27FC236}">
                <a16:creationId xmlns:a16="http://schemas.microsoft.com/office/drawing/2014/main" id="{8883BC01-C344-C0D0-E75B-51BD9526CE6C}"/>
              </a:ext>
            </a:extLst>
          </p:cNvPr>
          <p:cNvGraphicFramePr>
            <a:graphicFrameLocks noGrp="1"/>
          </p:cNvGraphicFramePr>
          <p:nvPr/>
        </p:nvGraphicFramePr>
        <p:xfrm>
          <a:off x="212563" y="809045"/>
          <a:ext cx="8578898" cy="3926040"/>
        </p:xfrm>
        <a:graphic>
          <a:graphicData uri="http://schemas.openxmlformats.org/drawingml/2006/table">
            <a:tbl>
              <a:tblPr>
                <a:tableStyleId>{5C22544A-7EE6-4342-B048-85BDC9FD1C3A}</a:tableStyleId>
              </a:tblPr>
              <a:tblGrid>
                <a:gridCol w="1738301">
                  <a:extLst>
                    <a:ext uri="{9D8B030D-6E8A-4147-A177-3AD203B41FA5}">
                      <a16:colId xmlns:a16="http://schemas.microsoft.com/office/drawing/2014/main" val="2528155206"/>
                    </a:ext>
                  </a:extLst>
                </a:gridCol>
                <a:gridCol w="6425076">
                  <a:extLst>
                    <a:ext uri="{9D8B030D-6E8A-4147-A177-3AD203B41FA5}">
                      <a16:colId xmlns:a16="http://schemas.microsoft.com/office/drawing/2014/main" val="1650318739"/>
                    </a:ext>
                  </a:extLst>
                </a:gridCol>
                <a:gridCol w="415521">
                  <a:extLst>
                    <a:ext uri="{9D8B030D-6E8A-4147-A177-3AD203B41FA5}">
                      <a16:colId xmlns:a16="http://schemas.microsoft.com/office/drawing/2014/main" val="3471097026"/>
                    </a:ext>
                  </a:extLst>
                </a:gridCol>
              </a:tblGrid>
              <a:tr h="182880">
                <a:tc>
                  <a:txBody>
                    <a:bodyPr/>
                    <a:lstStyle/>
                    <a:p>
                      <a:pPr algn="l" fontAlgn="b">
                        <a:lnSpc>
                          <a:spcPct val="100000"/>
                        </a:lnSpc>
                      </a:pPr>
                      <a:r>
                        <a:rPr lang="en-US" sz="1200" b="1" i="0" u="none" strike="noStrike" dirty="0">
                          <a:solidFill>
                            <a:srgbClr val="000000"/>
                          </a:solidFill>
                          <a:effectLst/>
                          <a:latin typeface="Calibri" panose="020F0502020204030204" pitchFamily="34" charset="0"/>
                          <a:cs typeface="Calibri" panose="020F0502020204030204" pitchFamily="34" charset="0"/>
                        </a:rPr>
                        <a:t>Area</a:t>
                      </a:r>
                    </a:p>
                  </a:txBody>
                  <a:tcPr marL="4278" marR="4278" marT="4278" marB="0" anchor="b"/>
                </a:tc>
                <a:tc>
                  <a:txBody>
                    <a:bodyPr/>
                    <a:lstStyle/>
                    <a:p>
                      <a:pPr algn="l" fontAlgn="b">
                        <a:lnSpc>
                          <a:spcPct val="100000"/>
                        </a:lnSpc>
                      </a:pPr>
                      <a:r>
                        <a:rPr lang="en-US" sz="1200" b="1" i="0" u="none" strike="noStrike" dirty="0">
                          <a:solidFill>
                            <a:srgbClr val="000000"/>
                          </a:solidFill>
                          <a:effectLst/>
                          <a:latin typeface="Calibri" panose="020F0502020204030204" pitchFamily="34" charset="0"/>
                          <a:cs typeface="Calibri" panose="020F0502020204030204" pitchFamily="34" charset="0"/>
                        </a:rPr>
                        <a:t>Tasks</a:t>
                      </a:r>
                    </a:p>
                  </a:txBody>
                  <a:tcPr marL="4278" marR="4278" marT="4278" marB="0" anchor="b"/>
                </a:tc>
                <a:tc>
                  <a:txBody>
                    <a:bodyPr/>
                    <a:lstStyle/>
                    <a:p>
                      <a:pPr algn="r" fontAlgn="b">
                        <a:lnSpc>
                          <a:spcPct val="100000"/>
                        </a:lnSpc>
                      </a:pPr>
                      <a:r>
                        <a:rPr lang="en-US" sz="1200" b="1" i="0" u="none" strike="noStrike" dirty="0">
                          <a:solidFill>
                            <a:srgbClr val="000000"/>
                          </a:solidFill>
                          <a:effectLst/>
                          <a:latin typeface="Calibri" panose="020F0502020204030204" pitchFamily="34" charset="0"/>
                          <a:cs typeface="Calibri" panose="020F0502020204030204" pitchFamily="34" charset="0"/>
                        </a:rPr>
                        <a:t>FTE</a:t>
                      </a:r>
                    </a:p>
                  </a:txBody>
                  <a:tcPr marL="4278" marR="4278" marT="4278" marB="0" anchor="b"/>
                </a:tc>
                <a:extLst>
                  <a:ext uri="{0D108BD9-81ED-4DB2-BD59-A6C34878D82A}">
                    <a16:rowId xmlns:a16="http://schemas.microsoft.com/office/drawing/2014/main" val="155080103"/>
                  </a:ext>
                </a:extLst>
              </a:tr>
              <a:tr h="182880">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Proton complex</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Accumulator ring; combiner ring; target delivery system</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r" fontAlgn="b">
                        <a:lnSpc>
                          <a:spcPct val="100000"/>
                        </a:lnSpc>
                      </a:pPr>
                      <a:r>
                        <a:rPr lang="en-US" sz="1200" u="none" strike="noStrike" dirty="0">
                          <a:effectLst/>
                          <a:latin typeface="Calibri" panose="020F0502020204030204" pitchFamily="34" charset="0"/>
                          <a:cs typeface="Calibri" panose="020F0502020204030204" pitchFamily="34" charset="0"/>
                        </a:rPr>
                        <a:t>2.6</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extLst>
                  <a:ext uri="{0D108BD9-81ED-4DB2-BD59-A6C34878D82A}">
                    <a16:rowId xmlns:a16="http://schemas.microsoft.com/office/drawing/2014/main" val="1241682829"/>
                  </a:ext>
                </a:extLst>
              </a:tr>
              <a:tr h="182880">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Target</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Spent beam and losses; higher-power alternative</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r" fontAlgn="b">
                        <a:lnSpc>
                          <a:spcPct val="100000"/>
                        </a:lnSpc>
                      </a:pPr>
                      <a:r>
                        <a:rPr lang="en-US" sz="1200" u="none" strike="noStrike" dirty="0">
                          <a:effectLst/>
                          <a:latin typeface="Calibri" panose="020F0502020204030204" pitchFamily="34" charset="0"/>
                          <a:cs typeface="Calibri" panose="020F0502020204030204" pitchFamily="34" charset="0"/>
                        </a:rPr>
                        <a:t>1.3</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extLst>
                  <a:ext uri="{0D108BD9-81ED-4DB2-BD59-A6C34878D82A}">
                    <a16:rowId xmlns:a16="http://schemas.microsoft.com/office/drawing/2014/main" val="782154214"/>
                  </a:ext>
                </a:extLst>
              </a:tr>
              <a:tr h="182880">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Front end</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Capture efficiency</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r" fontAlgn="b">
                        <a:lnSpc>
                          <a:spcPct val="100000"/>
                        </a:lnSpc>
                      </a:pPr>
                      <a:r>
                        <a:rPr lang="en-US" sz="1200" u="none" strike="noStrike" dirty="0">
                          <a:effectLst/>
                          <a:latin typeface="Calibri" panose="020F0502020204030204" pitchFamily="34" charset="0"/>
                          <a:cs typeface="Calibri" panose="020F0502020204030204" pitchFamily="34" charset="0"/>
                        </a:rPr>
                        <a:t>1.3</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extLst>
                  <a:ext uri="{0D108BD9-81ED-4DB2-BD59-A6C34878D82A}">
                    <a16:rowId xmlns:a16="http://schemas.microsoft.com/office/drawing/2014/main" val="3645283325"/>
                  </a:ext>
                </a:extLst>
              </a:tr>
              <a:tr h="182880">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Cooling</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System design </a:t>
                      </a:r>
                      <a:r>
                        <a:rPr lang="en-US" sz="1200" u="none" strike="noStrike" dirty="0" err="1">
                          <a:effectLst/>
                          <a:latin typeface="Calibri" panose="020F0502020204030204" pitchFamily="34" charset="0"/>
                          <a:cs typeface="Calibri" panose="020F0502020204030204" pitchFamily="34" charset="0"/>
                        </a:rPr>
                        <a:t>optimisation</a:t>
                      </a:r>
                      <a:r>
                        <a:rPr lang="en-US" sz="1200" u="none" strike="noStrike" dirty="0">
                          <a:effectLst/>
                          <a:latin typeface="Calibri" panose="020F0502020204030204" pitchFamily="34" charset="0"/>
                          <a:cs typeface="Calibri" panose="020F0502020204030204" pitchFamily="34" charset="0"/>
                        </a:rPr>
                        <a:t>; capture efficiency, tolerances</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r" fontAlgn="b">
                        <a:lnSpc>
                          <a:spcPct val="100000"/>
                        </a:lnSpc>
                      </a:pPr>
                      <a:r>
                        <a:rPr lang="en-US" sz="1200" u="none" strike="noStrike" dirty="0">
                          <a:effectLst/>
                          <a:latin typeface="Calibri" panose="020F0502020204030204" pitchFamily="34" charset="0"/>
                          <a:cs typeface="Calibri" panose="020F0502020204030204" pitchFamily="34" charset="0"/>
                        </a:rPr>
                        <a:t>3.9</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extLst>
                  <a:ext uri="{0D108BD9-81ED-4DB2-BD59-A6C34878D82A}">
                    <a16:rowId xmlns:a16="http://schemas.microsoft.com/office/drawing/2014/main" val="3144916162"/>
                  </a:ext>
                </a:extLst>
              </a:tr>
              <a:tr h="182880">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Final cooling</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System design optimization; tolerances</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r" fontAlgn="b">
                        <a:lnSpc>
                          <a:spcPct val="100000"/>
                        </a:lnSpc>
                      </a:pPr>
                      <a:r>
                        <a:rPr lang="en-US" sz="1200" u="none" strike="noStrike" dirty="0">
                          <a:effectLst/>
                          <a:latin typeface="Calibri" panose="020F0502020204030204" pitchFamily="34" charset="0"/>
                          <a:cs typeface="Calibri" panose="020F0502020204030204" pitchFamily="34" charset="0"/>
                        </a:rPr>
                        <a:t>2.6</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extLst>
                  <a:ext uri="{0D108BD9-81ED-4DB2-BD59-A6C34878D82A}">
                    <a16:rowId xmlns:a16="http://schemas.microsoft.com/office/drawing/2014/main" val="2459751065"/>
                  </a:ext>
                </a:extLst>
              </a:tr>
              <a:tr h="182880">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Bunch merge</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Lattice design</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r" fontAlgn="b">
                        <a:lnSpc>
                          <a:spcPct val="100000"/>
                        </a:lnSpc>
                      </a:pPr>
                      <a:r>
                        <a:rPr lang="en-US" sz="1200" u="none" strike="noStrike" dirty="0">
                          <a:effectLst/>
                          <a:latin typeface="Calibri" panose="020F0502020204030204" pitchFamily="34" charset="0"/>
                          <a:cs typeface="Calibri" panose="020F0502020204030204" pitchFamily="34" charset="0"/>
                        </a:rPr>
                        <a:t>1.3</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extLst>
                  <a:ext uri="{0D108BD9-81ED-4DB2-BD59-A6C34878D82A}">
                    <a16:rowId xmlns:a16="http://schemas.microsoft.com/office/drawing/2014/main" val="3747163307"/>
                  </a:ext>
                </a:extLst>
              </a:tr>
              <a:tr h="182880">
                <a:tc>
                  <a:txBody>
                    <a:bodyPr/>
                    <a:lstStyle/>
                    <a:p>
                      <a:pPr algn="l" fontAlgn="b">
                        <a:lnSpc>
                          <a:spcPct val="100000"/>
                        </a:lnSpc>
                      </a:pPr>
                      <a:r>
                        <a:rPr lang="en-US" sz="1200" u="none" strike="noStrike" dirty="0" err="1">
                          <a:effectLst/>
                          <a:latin typeface="Calibri" panose="020F0502020204030204" pitchFamily="34" charset="0"/>
                          <a:cs typeface="Calibri" panose="020F0502020204030204" pitchFamily="34" charset="0"/>
                        </a:rPr>
                        <a:t>Linacs</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Lattice design</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r" fontAlgn="b">
                        <a:lnSpc>
                          <a:spcPct val="100000"/>
                        </a:lnSpc>
                      </a:pPr>
                      <a:r>
                        <a:rPr lang="en-US" sz="1200" u="none" strike="noStrike" dirty="0">
                          <a:effectLst/>
                          <a:latin typeface="Calibri" panose="020F0502020204030204" pitchFamily="34" charset="0"/>
                          <a:cs typeface="Calibri" panose="020F0502020204030204" pitchFamily="34" charset="0"/>
                        </a:rPr>
                        <a:t>1.3</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extLst>
                  <a:ext uri="{0D108BD9-81ED-4DB2-BD59-A6C34878D82A}">
                    <a16:rowId xmlns:a16="http://schemas.microsoft.com/office/drawing/2014/main" val="2360594312"/>
                  </a:ext>
                </a:extLst>
              </a:tr>
              <a:tr h="182880">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Transfer lines</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Injection/extraction in rings and transfer lines</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r" fontAlgn="b">
                        <a:lnSpc>
                          <a:spcPct val="100000"/>
                        </a:lnSpc>
                      </a:pPr>
                      <a:r>
                        <a:rPr lang="en-US" sz="1200" u="none" strike="noStrike" dirty="0">
                          <a:effectLst/>
                          <a:latin typeface="Calibri" panose="020F0502020204030204" pitchFamily="34" charset="0"/>
                          <a:cs typeface="Calibri" panose="020F0502020204030204" pitchFamily="34" charset="0"/>
                        </a:rPr>
                        <a:t>1.3</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extLst>
                  <a:ext uri="{0D108BD9-81ED-4DB2-BD59-A6C34878D82A}">
                    <a16:rowId xmlns:a16="http://schemas.microsoft.com/office/drawing/2014/main" val="3342922474"/>
                  </a:ext>
                </a:extLst>
              </a:tr>
              <a:tr h="182880">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RCS</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Lattice design; neutrino flux mitigation; loss mitigation, tolerances, operational cons.; eddy currents</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r" fontAlgn="b">
                        <a:lnSpc>
                          <a:spcPct val="100000"/>
                        </a:lnSpc>
                      </a:pPr>
                      <a:r>
                        <a:rPr lang="en-US" sz="1200" u="none" strike="noStrike" dirty="0">
                          <a:effectLst/>
                          <a:latin typeface="Calibri" panose="020F0502020204030204" pitchFamily="34" charset="0"/>
                          <a:cs typeface="Calibri" panose="020F0502020204030204" pitchFamily="34" charset="0"/>
                        </a:rPr>
                        <a:t>3.9</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extLst>
                  <a:ext uri="{0D108BD9-81ED-4DB2-BD59-A6C34878D82A}">
                    <a16:rowId xmlns:a16="http://schemas.microsoft.com/office/drawing/2014/main" val="2083966178"/>
                  </a:ext>
                </a:extLst>
              </a:tr>
              <a:tr h="182880">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Collider ring</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Neutrino flux mitigation/tolerances; </a:t>
                      </a:r>
                      <a:r>
                        <a:rPr lang="en-US" sz="1200" u="none" strike="noStrike" dirty="0" err="1">
                          <a:effectLst/>
                          <a:latin typeface="Calibri" panose="020F0502020204030204" pitchFamily="34" charset="0"/>
                          <a:cs typeface="Calibri" panose="020F0502020204030204" pitchFamily="34" charset="0"/>
                        </a:rPr>
                        <a:t>optimisation</a:t>
                      </a:r>
                      <a:r>
                        <a:rPr lang="en-US" sz="1200" u="none" strike="noStrike" dirty="0">
                          <a:effectLst/>
                          <a:latin typeface="Calibri" panose="020F0502020204030204" pitchFamily="34" charset="0"/>
                          <a:cs typeface="Calibri" panose="020F0502020204030204" pitchFamily="34" charset="0"/>
                        </a:rPr>
                        <a:t> of energy acceptance; magnet field imperfections</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r" fontAlgn="b">
                        <a:lnSpc>
                          <a:spcPct val="100000"/>
                        </a:lnSpc>
                      </a:pPr>
                      <a:r>
                        <a:rPr lang="en-US" sz="1200" u="none" strike="noStrike" dirty="0">
                          <a:effectLst/>
                          <a:latin typeface="Calibri" panose="020F0502020204030204" pitchFamily="34" charset="0"/>
                          <a:cs typeface="Calibri" panose="020F0502020204030204" pitchFamily="34" charset="0"/>
                        </a:rPr>
                        <a:t>3.9</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extLst>
                  <a:ext uri="{0D108BD9-81ED-4DB2-BD59-A6C34878D82A}">
                    <a16:rowId xmlns:a16="http://schemas.microsoft.com/office/drawing/2014/main" val="3279636935"/>
                  </a:ext>
                </a:extLst>
              </a:tr>
              <a:tr h="182880">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MDI</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Continued support to detectors</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r" fontAlgn="b">
                        <a:lnSpc>
                          <a:spcPct val="100000"/>
                        </a:lnSpc>
                      </a:pPr>
                      <a:r>
                        <a:rPr lang="en-US" sz="1200" u="none" strike="noStrike" dirty="0">
                          <a:effectLst/>
                          <a:latin typeface="Calibri" panose="020F0502020204030204" pitchFamily="34" charset="0"/>
                          <a:cs typeface="Calibri" panose="020F0502020204030204" pitchFamily="34" charset="0"/>
                        </a:rPr>
                        <a:t>1.3</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extLst>
                  <a:ext uri="{0D108BD9-81ED-4DB2-BD59-A6C34878D82A}">
                    <a16:rowId xmlns:a16="http://schemas.microsoft.com/office/drawing/2014/main" val="2729197269"/>
                  </a:ext>
                </a:extLst>
              </a:tr>
              <a:tr h="182880">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Start-to-end studies</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tc>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Code development; collection and simulation of lattices; system specification optimization; version control</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r" fontAlgn="b">
                        <a:lnSpc>
                          <a:spcPct val="100000"/>
                        </a:lnSpc>
                      </a:pPr>
                      <a:r>
                        <a:rPr lang="en-US" sz="1200" b="0" i="0" u="none" strike="noStrike" dirty="0">
                          <a:solidFill>
                            <a:srgbClr val="000000"/>
                          </a:solidFill>
                          <a:effectLst/>
                          <a:latin typeface="Calibri" panose="020F0502020204030204" pitchFamily="34" charset="0"/>
                          <a:cs typeface="Calibri" panose="020F0502020204030204" pitchFamily="34" charset="0"/>
                        </a:rPr>
                        <a:t>3.9</a:t>
                      </a:r>
                    </a:p>
                  </a:txBody>
                  <a:tcPr marL="4278" marR="4278" marT="4278" marB="0" anchor="b"/>
                </a:tc>
                <a:extLst>
                  <a:ext uri="{0D108BD9-81ED-4DB2-BD59-A6C34878D82A}">
                    <a16:rowId xmlns:a16="http://schemas.microsoft.com/office/drawing/2014/main" val="3071145738"/>
                  </a:ext>
                </a:extLst>
              </a:tr>
              <a:tr h="182880">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Collective effects</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All “conventional” collective effects along  the complex</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r" fontAlgn="b">
                        <a:lnSpc>
                          <a:spcPct val="100000"/>
                        </a:lnSpc>
                      </a:pPr>
                      <a:r>
                        <a:rPr lang="en-US" sz="1200" u="none" strike="noStrike" dirty="0">
                          <a:effectLst/>
                          <a:latin typeface="Calibri" panose="020F0502020204030204" pitchFamily="34" charset="0"/>
                          <a:cs typeface="Calibri" panose="020F0502020204030204" pitchFamily="34" charset="0"/>
                        </a:rPr>
                        <a:t>2.6</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extLst>
                  <a:ext uri="{0D108BD9-81ED-4DB2-BD59-A6C34878D82A}">
                    <a16:rowId xmlns:a16="http://schemas.microsoft.com/office/drawing/2014/main" val="847780833"/>
                  </a:ext>
                </a:extLst>
              </a:tr>
              <a:tr h="182880">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Longitudinal dynamics</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All along the complex; rings; </a:t>
                      </a:r>
                      <a:r>
                        <a:rPr lang="en-US" sz="1200" u="none" strike="noStrike" dirty="0" err="1">
                          <a:effectLst/>
                          <a:latin typeface="Calibri" panose="020F0502020204030204" pitchFamily="34" charset="0"/>
                          <a:cs typeface="Calibri" panose="020F0502020204030204" pitchFamily="34" charset="0"/>
                        </a:rPr>
                        <a:t>linacs</a:t>
                      </a:r>
                      <a:r>
                        <a:rPr lang="en-US" sz="1200" u="none" strike="noStrike" dirty="0">
                          <a:effectLst/>
                          <a:latin typeface="Calibri" panose="020F0502020204030204" pitchFamily="34" charset="0"/>
                          <a:cs typeface="Calibri" panose="020F0502020204030204" pitchFamily="34" charset="0"/>
                        </a:rPr>
                        <a:t>/cooling</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r" fontAlgn="b">
                        <a:lnSpc>
                          <a:spcPct val="100000"/>
                        </a:lnSpc>
                      </a:pPr>
                      <a:r>
                        <a:rPr lang="en-US" sz="1200" u="none" strike="noStrike" dirty="0">
                          <a:effectLst/>
                          <a:latin typeface="Calibri" panose="020F0502020204030204" pitchFamily="34" charset="0"/>
                          <a:cs typeface="Calibri" panose="020F0502020204030204" pitchFamily="34" charset="0"/>
                        </a:rPr>
                        <a:t>2.6</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extLst>
                  <a:ext uri="{0D108BD9-81ED-4DB2-BD59-A6C34878D82A}">
                    <a16:rowId xmlns:a16="http://schemas.microsoft.com/office/drawing/2014/main" val="3541150486"/>
                  </a:ext>
                </a:extLst>
              </a:tr>
              <a:tr h="182880">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Losses</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RCS cavities and cold magnets; all along complex</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r" fontAlgn="b">
                        <a:lnSpc>
                          <a:spcPct val="100000"/>
                        </a:lnSpc>
                      </a:pPr>
                      <a:r>
                        <a:rPr lang="en-US" sz="1200" u="none" strike="noStrike" dirty="0">
                          <a:effectLst/>
                          <a:latin typeface="Calibri" panose="020F0502020204030204" pitchFamily="34" charset="0"/>
                          <a:cs typeface="Calibri" panose="020F0502020204030204" pitchFamily="34" charset="0"/>
                        </a:rPr>
                        <a:t>3.9</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extLst>
                  <a:ext uri="{0D108BD9-81ED-4DB2-BD59-A6C34878D82A}">
                    <a16:rowId xmlns:a16="http://schemas.microsoft.com/office/drawing/2014/main" val="4126027010"/>
                  </a:ext>
                </a:extLst>
              </a:tr>
              <a:tr h="182880">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Neutrino flux mitigation</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l" fontAlgn="b">
                        <a:lnSpc>
                          <a:spcPct val="100000"/>
                        </a:lnSpc>
                      </a:pPr>
                      <a:r>
                        <a:rPr lang="en-US" sz="1200" b="0" i="0" u="none" strike="noStrike" dirty="0">
                          <a:solidFill>
                            <a:srgbClr val="000000"/>
                          </a:solidFill>
                          <a:effectLst/>
                          <a:latin typeface="Calibri" panose="020F0502020204030204" pitchFamily="34" charset="0"/>
                          <a:cs typeface="Calibri" panose="020F0502020204030204" pitchFamily="34" charset="0"/>
                        </a:rPr>
                        <a:t>Neutrino flux studies along the whole complex</a:t>
                      </a:r>
                    </a:p>
                  </a:txBody>
                  <a:tcPr marL="4278" marR="4278" marT="4278" marB="0" anchor="b"/>
                </a:tc>
                <a:tc>
                  <a:txBody>
                    <a:bodyPr/>
                    <a:lstStyle/>
                    <a:p>
                      <a:pPr algn="r" fontAlgn="b">
                        <a:lnSpc>
                          <a:spcPct val="100000"/>
                        </a:lnSpc>
                      </a:pPr>
                      <a:r>
                        <a:rPr lang="en-US" sz="1200" u="none" strike="noStrike" dirty="0">
                          <a:effectLst/>
                          <a:latin typeface="Calibri" panose="020F0502020204030204" pitchFamily="34" charset="0"/>
                          <a:cs typeface="Calibri" panose="020F0502020204030204" pitchFamily="34" charset="0"/>
                        </a:rPr>
                        <a:t>1.3</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extLst>
                  <a:ext uri="{0D108BD9-81ED-4DB2-BD59-A6C34878D82A}">
                    <a16:rowId xmlns:a16="http://schemas.microsoft.com/office/drawing/2014/main" val="2515073450"/>
                  </a:ext>
                </a:extLst>
              </a:tr>
              <a:tr h="182880">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Absorber collective effects</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l" fontAlgn="b">
                        <a:lnSpc>
                          <a:spcPct val="100000"/>
                        </a:lnSpc>
                      </a:pPr>
                      <a:r>
                        <a:rPr lang="en-US" sz="1200" b="0" i="0" u="none" strike="noStrike" dirty="0">
                          <a:solidFill>
                            <a:srgbClr val="000000"/>
                          </a:solidFill>
                          <a:effectLst/>
                          <a:latin typeface="Calibri" panose="020F0502020204030204" pitchFamily="34" charset="0"/>
                          <a:cs typeface="Calibri" panose="020F0502020204030204" pitchFamily="34" charset="0"/>
                        </a:rPr>
                        <a:t>Model the collective effects on the absorber and back on the beam</a:t>
                      </a:r>
                    </a:p>
                  </a:txBody>
                  <a:tcPr marL="4278" marR="4278" marT="4278" marB="0" anchor="b"/>
                </a:tc>
                <a:tc>
                  <a:txBody>
                    <a:bodyPr/>
                    <a:lstStyle/>
                    <a:p>
                      <a:pPr algn="r" fontAlgn="b">
                        <a:lnSpc>
                          <a:spcPct val="100000"/>
                        </a:lnSpc>
                      </a:pPr>
                      <a:r>
                        <a:rPr lang="en-US" sz="1200" u="none" strike="noStrike" dirty="0">
                          <a:effectLst/>
                          <a:latin typeface="Calibri" panose="020F0502020204030204" pitchFamily="34" charset="0"/>
                          <a:cs typeface="Calibri" panose="020F0502020204030204" pitchFamily="34" charset="0"/>
                        </a:rPr>
                        <a:t>2.6</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extLst>
                  <a:ext uri="{0D108BD9-81ED-4DB2-BD59-A6C34878D82A}">
                    <a16:rowId xmlns:a16="http://schemas.microsoft.com/office/drawing/2014/main" val="3813892239"/>
                  </a:ext>
                </a:extLst>
              </a:tr>
              <a:tr h="182880">
                <a:tc>
                  <a:txBody>
                    <a:bodyPr/>
                    <a:lstStyle/>
                    <a:p>
                      <a:pPr algn="l" fontAlgn="b">
                        <a:lnSpc>
                          <a:spcPct val="100000"/>
                        </a:lnSpc>
                      </a:pPr>
                      <a:r>
                        <a:rPr lang="en-US" sz="1200" u="none" strike="noStrike" dirty="0">
                          <a:effectLst/>
                          <a:latin typeface="Calibri" panose="020F0502020204030204" pitchFamily="34" charset="0"/>
                          <a:cs typeface="Calibri" panose="020F0502020204030204" pitchFamily="34" charset="0"/>
                        </a:rPr>
                        <a:t>Demonstrator</a:t>
                      </a:r>
                      <a:endParaRPr lang="en-US" sz="1200" b="0"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l" fontAlgn="b">
                        <a:lnSpc>
                          <a:spcPct val="100000"/>
                        </a:lnSpc>
                      </a:pPr>
                      <a:r>
                        <a:rPr lang="en-US" sz="1200" b="0" i="0" u="none" strike="noStrike" dirty="0">
                          <a:solidFill>
                            <a:srgbClr val="000000"/>
                          </a:solidFill>
                          <a:effectLst/>
                          <a:latin typeface="Calibri" panose="020F0502020204030204" pitchFamily="34" charset="0"/>
                          <a:cs typeface="Calibri" panose="020F0502020204030204" pitchFamily="34" charset="0"/>
                        </a:rPr>
                        <a:t>Modelling of demonstrator specific designs</a:t>
                      </a:r>
                    </a:p>
                  </a:txBody>
                  <a:tcPr marL="4278" marR="4278" marT="4278" marB="0" anchor="b"/>
                </a:tc>
                <a:tc>
                  <a:txBody>
                    <a:bodyPr/>
                    <a:lstStyle/>
                    <a:p>
                      <a:pPr algn="r" fontAlgn="b">
                        <a:lnSpc>
                          <a:spcPct val="100000"/>
                        </a:lnSpc>
                      </a:pPr>
                      <a:r>
                        <a:rPr lang="en-US" sz="1200" b="0" i="0" u="none" strike="noStrike" dirty="0">
                          <a:solidFill>
                            <a:srgbClr val="000000"/>
                          </a:solidFill>
                          <a:effectLst/>
                          <a:latin typeface="Calibri" panose="020F0502020204030204" pitchFamily="34" charset="0"/>
                          <a:cs typeface="Calibri" panose="020F0502020204030204" pitchFamily="34" charset="0"/>
                        </a:rPr>
                        <a:t>3.9</a:t>
                      </a:r>
                    </a:p>
                  </a:txBody>
                  <a:tcPr marL="4278" marR="4278" marT="4278" marB="0" anchor="b"/>
                </a:tc>
                <a:extLst>
                  <a:ext uri="{0D108BD9-81ED-4DB2-BD59-A6C34878D82A}">
                    <a16:rowId xmlns:a16="http://schemas.microsoft.com/office/drawing/2014/main" val="4150544036"/>
                  </a:ext>
                </a:extLst>
              </a:tr>
              <a:tr h="182880">
                <a:tc>
                  <a:txBody>
                    <a:bodyPr/>
                    <a:lstStyle/>
                    <a:p>
                      <a:pPr algn="l" fontAlgn="b">
                        <a:lnSpc>
                          <a:spcPct val="100000"/>
                        </a:lnSpc>
                      </a:pPr>
                      <a:r>
                        <a:rPr lang="en-US" sz="1200" b="1" i="0" u="none" strike="noStrike" dirty="0">
                          <a:solidFill>
                            <a:srgbClr val="000000"/>
                          </a:solidFill>
                          <a:effectLst/>
                          <a:latin typeface="Calibri" panose="020F0502020204030204" pitchFamily="34" charset="0"/>
                          <a:cs typeface="Calibri" panose="020F0502020204030204" pitchFamily="34" charset="0"/>
                        </a:rPr>
                        <a:t>Sum</a:t>
                      </a:r>
                    </a:p>
                  </a:txBody>
                  <a:tcPr marL="4278" marR="4278" marT="4278" marB="0" anchor="b"/>
                </a:tc>
                <a:tc>
                  <a:txBody>
                    <a:bodyPr/>
                    <a:lstStyle/>
                    <a:p>
                      <a:pPr algn="l" fontAlgn="b">
                        <a:lnSpc>
                          <a:spcPct val="100000"/>
                        </a:lnSpc>
                      </a:pPr>
                      <a:endParaRPr lang="en-US" sz="1200" b="1" i="0" u="none" strike="noStrike" dirty="0">
                        <a:solidFill>
                          <a:srgbClr val="000000"/>
                        </a:solidFill>
                        <a:effectLst/>
                        <a:latin typeface="Calibri" panose="020F0502020204030204" pitchFamily="34" charset="0"/>
                        <a:cs typeface="Calibri" panose="020F0502020204030204" pitchFamily="34" charset="0"/>
                      </a:endParaRPr>
                    </a:p>
                  </a:txBody>
                  <a:tcPr marL="4278" marR="4278" marT="4278" marB="0" anchor="b"/>
                </a:tc>
                <a:tc>
                  <a:txBody>
                    <a:bodyPr/>
                    <a:lstStyle/>
                    <a:p>
                      <a:pPr algn="r" fontAlgn="b">
                        <a:lnSpc>
                          <a:spcPct val="100000"/>
                        </a:lnSpc>
                      </a:pPr>
                      <a:r>
                        <a:rPr lang="en-US" sz="1200" b="1" i="0" u="none" strike="noStrike" dirty="0">
                          <a:solidFill>
                            <a:srgbClr val="000000"/>
                          </a:solidFill>
                          <a:effectLst/>
                          <a:latin typeface="Calibri" panose="020F0502020204030204" pitchFamily="34" charset="0"/>
                          <a:cs typeface="Calibri" panose="020F0502020204030204" pitchFamily="34" charset="0"/>
                        </a:rPr>
                        <a:t>45.5</a:t>
                      </a:r>
                    </a:p>
                  </a:txBody>
                  <a:tcPr marL="4278" marR="4278" marT="4278" marB="0" anchor="b"/>
                </a:tc>
                <a:extLst>
                  <a:ext uri="{0D108BD9-81ED-4DB2-BD59-A6C34878D82A}">
                    <a16:rowId xmlns:a16="http://schemas.microsoft.com/office/drawing/2014/main" val="626724245"/>
                  </a:ext>
                </a:extLst>
              </a:tr>
            </a:tbl>
          </a:graphicData>
        </a:graphic>
      </p:graphicFrame>
    </p:spTree>
    <p:extLst>
      <p:ext uri="{BB962C8B-B14F-4D97-AF65-F5344CB8AC3E}">
        <p14:creationId xmlns:p14="http://schemas.microsoft.com/office/powerpoint/2010/main" val="4531354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7D2BC1-9CB1-B8B9-B524-AF00DABB330F}"/>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DA986160-90E0-1D2A-B743-FA35F8AF294E}"/>
              </a:ext>
            </a:extLst>
          </p:cNvPr>
          <p:cNvSpPr>
            <a:spLocks noGrp="1"/>
          </p:cNvSpPr>
          <p:nvPr>
            <p:ph type="ftr" sz="quarter" idx="3"/>
          </p:nvPr>
        </p:nvSpPr>
        <p:spPr/>
        <p:txBody>
          <a:bodyPr/>
          <a:lstStyle/>
          <a:p>
            <a:pPr algn="l"/>
            <a:r>
              <a:rPr lang="en-US"/>
              <a:t>D. Schulte      Muon Collider, ICB, Annual Meeting, DESY, May 2025 </a:t>
            </a:r>
            <a:endParaRPr lang="en-GB" dirty="0"/>
          </a:p>
        </p:txBody>
      </p:sp>
      <p:sp>
        <p:nvSpPr>
          <p:cNvPr id="5" name="Title 4">
            <a:extLst>
              <a:ext uri="{FF2B5EF4-FFF2-40B4-BE49-F238E27FC236}">
                <a16:creationId xmlns:a16="http://schemas.microsoft.com/office/drawing/2014/main" id="{DA404AC5-27CA-FB52-F825-B19CCBE3C232}"/>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R&amp;D Plan Fundamentals</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7ED63AAF-C513-A9A9-63C3-C33F7B56925D}"/>
              </a:ext>
            </a:extLst>
          </p:cNvPr>
          <p:cNvSpPr>
            <a:spLocks noGrp="1"/>
          </p:cNvSpPr>
          <p:nvPr>
            <p:ph type="sldNum" sz="quarter" idx="4"/>
          </p:nvPr>
        </p:nvSpPr>
        <p:spPr/>
        <p:txBody>
          <a:bodyPr/>
          <a:lstStyle/>
          <a:p>
            <a:fld id="{974172A1-1CBF-0B40-9234-7D4D80EC19EA}" type="slidenum">
              <a:rPr lang="en-GB" smtClean="0"/>
              <a:pPr/>
              <a:t>17</a:t>
            </a:fld>
            <a:endParaRPr lang="en-GB" dirty="0"/>
          </a:p>
        </p:txBody>
      </p:sp>
      <p:sp>
        <p:nvSpPr>
          <p:cNvPr id="13" name="TextBox 12">
            <a:extLst>
              <a:ext uri="{FF2B5EF4-FFF2-40B4-BE49-F238E27FC236}">
                <a16:creationId xmlns:a16="http://schemas.microsoft.com/office/drawing/2014/main" id="{7312626A-C7C0-24D2-D603-EB902C1829B2}"/>
              </a:ext>
            </a:extLst>
          </p:cNvPr>
          <p:cNvSpPr txBox="1"/>
          <p:nvPr/>
        </p:nvSpPr>
        <p:spPr>
          <a:xfrm>
            <a:off x="179512" y="609616"/>
            <a:ext cx="8599545" cy="4185761"/>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The current R&amp;D is based on the </a:t>
            </a:r>
            <a:r>
              <a:rPr lang="en-US" sz="1400" dirty="0" err="1">
                <a:latin typeface="Calibri" panose="020F0502020204030204" pitchFamily="34" charset="0"/>
                <a:cs typeface="Calibri" panose="020F0502020204030204" pitchFamily="34" charset="0"/>
              </a:rPr>
              <a:t>prioritised</a:t>
            </a:r>
            <a:r>
              <a:rPr lang="en-US" sz="1400" dirty="0">
                <a:latin typeface="Calibri" panose="020F0502020204030204" pitchFamily="34" charset="0"/>
                <a:cs typeface="Calibri" panose="020F0502020204030204" pitchFamily="34" charset="0"/>
              </a:rPr>
              <a:t> LDG Accelerator R&amp;D Roadmap</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Goal: Assess whether investment into R&amp;D is justified</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Design of systems containing largest risk for overall performance</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Design of the Critical Technology Elements (CTE)</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Strong interplay exists between CTE and system design</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Use state-of-the-art components where-ever possible</a:t>
            </a: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Proposed R&amp;D </a:t>
            </a:r>
            <a:r>
              <a:rPr lang="en-US" sz="1400" dirty="0" err="1">
                <a:latin typeface="Calibri" panose="020F0502020204030204" pitchFamily="34" charset="0"/>
                <a:cs typeface="Calibri" panose="020F0502020204030204" pitchFamily="34" charset="0"/>
              </a:rPr>
              <a:t>programme</a:t>
            </a:r>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Goal: Assess whether muon collider is feasible</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Ramp-up of resources to balance risk and investment</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E.g. RF test stand -&gt; cooling cell power test -&gt; demonstrator to test one module -&gt; several modules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Further improve systems and expand study to all systems (start-to-end)</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Use state-of-the-art components where possible and profit from R&amp;D elsewhere</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Address the CTEs experimentally</a:t>
            </a: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Innovative nature of muon collider</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Requires to carefully </a:t>
            </a:r>
            <a:r>
              <a:rPr lang="en-US" sz="1400" dirty="0" err="1">
                <a:latin typeface="Calibri" panose="020F0502020204030204" pitchFamily="34" charset="0"/>
                <a:cs typeface="Calibri" panose="020F0502020204030204" pitchFamily="34" charset="0"/>
              </a:rPr>
              <a:t>prioritise</a:t>
            </a:r>
            <a:r>
              <a:rPr lang="en-US" sz="1400" dirty="0">
                <a:latin typeface="Calibri" panose="020F0502020204030204" pitchFamily="34" charset="0"/>
                <a:cs typeface="Calibri" panose="020F0502020204030204" pitchFamily="34" charset="0"/>
              </a:rPr>
              <a:t> the R&amp;D</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Motivates early career scientists and engineers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Results in important synergy with societal applications, e.g. collaborations with ENI and Infineon</a:t>
            </a:r>
          </a:p>
        </p:txBody>
      </p:sp>
    </p:spTree>
    <p:extLst>
      <p:ext uri="{BB962C8B-B14F-4D97-AF65-F5344CB8AC3E}">
        <p14:creationId xmlns:p14="http://schemas.microsoft.com/office/powerpoint/2010/main" val="2098068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427163-1F9F-75DB-4BC2-BB174B1BF6E1}"/>
            </a:ext>
          </a:extLst>
        </p:cNvPr>
        <p:cNvGrpSpPr/>
        <p:nvPr/>
      </p:nvGrpSpPr>
      <p:grpSpPr>
        <a:xfrm>
          <a:off x="0" y="0"/>
          <a:ext cx="0" cy="0"/>
          <a:chOff x="0" y="0"/>
          <a:chExt cx="0" cy="0"/>
        </a:xfrm>
      </p:grpSpPr>
      <p:sp>
        <p:nvSpPr>
          <p:cNvPr id="2" name="Freeform 2" descr="MUON-Slide-graphBase-pagebottom.jpg">
            <a:extLst>
              <a:ext uri="{FF2B5EF4-FFF2-40B4-BE49-F238E27FC236}">
                <a16:creationId xmlns:a16="http://schemas.microsoft.com/office/drawing/2014/main" id="{EC742A0C-416D-91FD-77B3-712B5381F7DA}"/>
              </a:ext>
            </a:extLst>
          </p:cNvPr>
          <p:cNvSpPr/>
          <p:nvPr/>
        </p:nvSpPr>
        <p:spPr>
          <a:xfrm>
            <a:off x="0" y="4947840"/>
            <a:ext cx="9143280" cy="264600"/>
          </a:xfrm>
          <a:custGeom>
            <a:avLst/>
            <a:gdLst/>
            <a:ahLst/>
            <a:cxnLst/>
            <a:rect l="l" t="t" r="r" b="b"/>
            <a:pathLst>
              <a:path w="9143280" h="264600">
                <a:moveTo>
                  <a:pt x="0" y="0"/>
                </a:moveTo>
                <a:lnTo>
                  <a:pt x="9143280" y="0"/>
                </a:lnTo>
                <a:lnTo>
                  <a:pt x="9143280" y="264600"/>
                </a:lnTo>
                <a:lnTo>
                  <a:pt x="0" y="264600"/>
                </a:lnTo>
                <a:lnTo>
                  <a:pt x="0" y="0"/>
                </a:lnTo>
                <a:close/>
              </a:path>
            </a:pathLst>
          </a:custGeom>
          <a:blipFill>
            <a:blip r:embed="rId2" cstate="hqprint">
              <a:extLst>
                <a:ext uri="{28A0092B-C50C-407E-A947-70E740481C1C}">
                  <a14:useLocalDpi xmlns:a14="http://schemas.microsoft.com/office/drawing/2010/main"/>
                </a:ext>
              </a:extLst>
            </a:blip>
            <a:stretch>
              <a:fillRect/>
            </a:stretch>
          </a:blipFill>
        </p:spPr>
        <p:txBody>
          <a:bodyPr/>
          <a:lstStyle/>
          <a:p>
            <a:endParaRPr lang="en-US"/>
          </a:p>
        </p:txBody>
      </p:sp>
      <p:sp>
        <p:nvSpPr>
          <p:cNvPr id="3" name="Freeform 3" descr="MCC-inernational-finalV01.png">
            <a:extLst>
              <a:ext uri="{FF2B5EF4-FFF2-40B4-BE49-F238E27FC236}">
                <a16:creationId xmlns:a16="http://schemas.microsoft.com/office/drawing/2014/main" id="{7EE74DDD-A031-FA09-B3FA-0AB3E87F06D4}"/>
              </a:ext>
            </a:extLst>
          </p:cNvPr>
          <p:cNvSpPr/>
          <p:nvPr/>
        </p:nvSpPr>
        <p:spPr>
          <a:xfrm>
            <a:off x="8110800" y="36000"/>
            <a:ext cx="1013040" cy="1013040"/>
          </a:xfrm>
          <a:custGeom>
            <a:avLst/>
            <a:gdLst/>
            <a:ahLst/>
            <a:cxnLst/>
            <a:rect l="l" t="t" r="r" b="b"/>
            <a:pathLst>
              <a:path w="1013040" h="1013040">
                <a:moveTo>
                  <a:pt x="0" y="0"/>
                </a:moveTo>
                <a:lnTo>
                  <a:pt x="1013040" y="0"/>
                </a:lnTo>
                <a:lnTo>
                  <a:pt x="1013040" y="1013040"/>
                </a:lnTo>
                <a:lnTo>
                  <a:pt x="0" y="1013040"/>
                </a:lnTo>
                <a:lnTo>
                  <a:pt x="0" y="0"/>
                </a:lnTo>
                <a:close/>
              </a:path>
            </a:pathLst>
          </a:custGeom>
          <a:blipFill>
            <a:blip r:embed="rId3"/>
            <a:stretch>
              <a:fillRect/>
            </a:stretch>
          </a:blipFill>
        </p:spPr>
        <p:txBody>
          <a:bodyPr/>
          <a:lstStyle/>
          <a:p>
            <a:endParaRPr lang="en-US"/>
          </a:p>
        </p:txBody>
      </p:sp>
      <p:sp>
        <p:nvSpPr>
          <p:cNvPr id="4" name="Freeform 4" descr="MUON-Slide-graphBase-pagebottom.jpg">
            <a:extLst>
              <a:ext uri="{FF2B5EF4-FFF2-40B4-BE49-F238E27FC236}">
                <a16:creationId xmlns:a16="http://schemas.microsoft.com/office/drawing/2014/main" id="{584F7692-E6A5-523D-5988-D4E2745219C8}"/>
              </a:ext>
            </a:extLst>
          </p:cNvPr>
          <p:cNvSpPr/>
          <p:nvPr/>
        </p:nvSpPr>
        <p:spPr>
          <a:xfrm>
            <a:off x="720" y="4696642"/>
            <a:ext cx="9143280" cy="507240"/>
          </a:xfrm>
          <a:custGeom>
            <a:avLst/>
            <a:gdLst/>
            <a:ahLst/>
            <a:cxnLst/>
            <a:rect l="l" t="t" r="r" b="b"/>
            <a:pathLst>
              <a:path w="9143280" h="507240">
                <a:moveTo>
                  <a:pt x="0" y="0"/>
                </a:moveTo>
                <a:lnTo>
                  <a:pt x="9143280" y="0"/>
                </a:lnTo>
                <a:lnTo>
                  <a:pt x="9143280" y="507240"/>
                </a:lnTo>
                <a:lnTo>
                  <a:pt x="0" y="507240"/>
                </a:lnTo>
                <a:lnTo>
                  <a:pt x="0" y="0"/>
                </a:lnTo>
                <a:close/>
              </a:path>
            </a:pathLst>
          </a:custGeom>
          <a:blipFill>
            <a:blip r:embed="rId4" cstate="hqprint">
              <a:extLst>
                <a:ext uri="{28A0092B-C50C-407E-A947-70E740481C1C}">
                  <a14:useLocalDpi xmlns:a14="http://schemas.microsoft.com/office/drawing/2010/main"/>
                </a:ext>
              </a:extLst>
            </a:blip>
            <a:stretch>
              <a:fillRect/>
            </a:stretch>
          </a:blipFill>
        </p:spPr>
        <p:txBody>
          <a:bodyPr/>
          <a:lstStyle/>
          <a:p>
            <a:endParaRPr lang="en-US"/>
          </a:p>
        </p:txBody>
      </p:sp>
      <p:sp>
        <p:nvSpPr>
          <p:cNvPr id="9" name="TextBox 9">
            <a:extLst>
              <a:ext uri="{FF2B5EF4-FFF2-40B4-BE49-F238E27FC236}">
                <a16:creationId xmlns:a16="http://schemas.microsoft.com/office/drawing/2014/main" id="{38C061E4-9370-9F32-89F4-80659CE0F819}"/>
              </a:ext>
            </a:extLst>
          </p:cNvPr>
          <p:cNvSpPr txBox="1"/>
          <p:nvPr/>
        </p:nvSpPr>
        <p:spPr>
          <a:xfrm>
            <a:off x="1329000" y="58021"/>
            <a:ext cx="6781800" cy="449867"/>
          </a:xfrm>
          <a:prstGeom prst="rect">
            <a:avLst/>
          </a:prstGeom>
        </p:spPr>
        <p:txBody>
          <a:bodyPr lIns="0" tIns="0" rIns="0" bIns="0" rtlCol="0" anchor="t">
            <a:spAutoFit/>
          </a:bodyPr>
          <a:lstStyle/>
          <a:p>
            <a:pPr algn="ctr">
              <a:lnSpc>
                <a:spcPts val="3456"/>
              </a:lnSpc>
            </a:pPr>
            <a:r>
              <a:rPr lang="en-US" sz="3200" spc="29" dirty="0">
                <a:solidFill>
                  <a:srgbClr val="000000"/>
                </a:solidFill>
                <a:latin typeface="Calibri" panose="020F0502020204030204" pitchFamily="34" charset="0"/>
                <a:ea typeface="Optima Bold"/>
                <a:cs typeface="Calibri" panose="020F0502020204030204" pitchFamily="34" charset="0"/>
                <a:sym typeface="Optima Bold"/>
              </a:rPr>
              <a:t>Muon Collider CTEs and R&amp;D Plan</a:t>
            </a:r>
          </a:p>
        </p:txBody>
      </p:sp>
      <p:sp>
        <p:nvSpPr>
          <p:cNvPr id="10" name="TextBox 10">
            <a:extLst>
              <a:ext uri="{FF2B5EF4-FFF2-40B4-BE49-F238E27FC236}">
                <a16:creationId xmlns:a16="http://schemas.microsoft.com/office/drawing/2014/main" id="{0167D52E-D22A-D648-15A5-1F48F4BAF852}"/>
              </a:ext>
            </a:extLst>
          </p:cNvPr>
          <p:cNvSpPr txBox="1"/>
          <p:nvPr/>
        </p:nvSpPr>
        <p:spPr>
          <a:xfrm>
            <a:off x="7678296" y="4559117"/>
            <a:ext cx="365760" cy="247174"/>
          </a:xfrm>
          <a:prstGeom prst="rect">
            <a:avLst/>
          </a:prstGeom>
        </p:spPr>
        <p:txBody>
          <a:bodyPr lIns="0" tIns="0" rIns="0" bIns="0" rtlCol="0" anchor="t">
            <a:spAutoFit/>
          </a:bodyPr>
          <a:lstStyle/>
          <a:p>
            <a:pPr algn="r">
              <a:lnSpc>
                <a:spcPts val="1439"/>
              </a:lnSpc>
            </a:pPr>
            <a:r>
              <a:rPr lang="en-US" sz="1200" b="1">
                <a:solidFill>
                  <a:srgbClr val="FFFFFF"/>
                </a:solidFill>
                <a:latin typeface="Arimo Bold"/>
                <a:ea typeface="Arimo Bold"/>
                <a:cs typeface="Arimo Bold"/>
                <a:sym typeface="Arimo Bold"/>
              </a:rPr>
              <a:t>2</a:t>
            </a:r>
          </a:p>
        </p:txBody>
      </p:sp>
      <p:sp>
        <p:nvSpPr>
          <p:cNvPr id="11" name="TextBox 11">
            <a:extLst>
              <a:ext uri="{FF2B5EF4-FFF2-40B4-BE49-F238E27FC236}">
                <a16:creationId xmlns:a16="http://schemas.microsoft.com/office/drawing/2014/main" id="{AC02D551-58E7-9281-545C-0B97B022A9D7}"/>
              </a:ext>
            </a:extLst>
          </p:cNvPr>
          <p:cNvSpPr txBox="1"/>
          <p:nvPr/>
        </p:nvSpPr>
        <p:spPr>
          <a:xfrm>
            <a:off x="7907826" y="4985466"/>
            <a:ext cx="365760" cy="179536"/>
          </a:xfrm>
          <a:prstGeom prst="rect">
            <a:avLst/>
          </a:prstGeom>
        </p:spPr>
        <p:txBody>
          <a:bodyPr lIns="0" tIns="0" rIns="0" bIns="0" rtlCol="0" anchor="t">
            <a:spAutoFit/>
          </a:bodyPr>
          <a:lstStyle/>
          <a:p>
            <a:pPr algn="r">
              <a:lnSpc>
                <a:spcPts val="1439"/>
              </a:lnSpc>
            </a:pPr>
            <a:r>
              <a:rPr lang="en-US" sz="1200" spc="11" dirty="0">
                <a:solidFill>
                  <a:srgbClr val="FFFFFF"/>
                </a:solidFill>
                <a:latin typeface="Arimo"/>
                <a:ea typeface="Arimo"/>
                <a:cs typeface="Arimo"/>
                <a:sym typeface="Arimo"/>
              </a:rPr>
              <a:t>3</a:t>
            </a:r>
          </a:p>
        </p:txBody>
      </p:sp>
      <p:sp>
        <p:nvSpPr>
          <p:cNvPr id="29" name="TextBox 3">
            <a:extLst>
              <a:ext uri="{FF2B5EF4-FFF2-40B4-BE49-F238E27FC236}">
                <a16:creationId xmlns:a16="http://schemas.microsoft.com/office/drawing/2014/main" id="{3AB6692A-3510-669E-20E5-5C93C62814F0}"/>
              </a:ext>
            </a:extLst>
          </p:cNvPr>
          <p:cNvSpPr txBox="1"/>
          <p:nvPr/>
        </p:nvSpPr>
        <p:spPr>
          <a:xfrm>
            <a:off x="163902" y="4952564"/>
            <a:ext cx="6536638" cy="198636"/>
          </a:xfrm>
          <a:prstGeom prst="roundRect">
            <a:avLst/>
          </a:prstGeom>
          <a:noFill/>
        </p:spPr>
        <p:txBody>
          <a:bodyPr wrap="square" lIns="0" tIns="0" rIns="0" bIns="0" rtlCol="0" anchor="t">
            <a:spAutoFit/>
          </a:bodyPr>
          <a:lstStyle/>
          <a:p>
            <a:pPr>
              <a:lnSpc>
                <a:spcPts val="1439"/>
              </a:lnSpc>
            </a:pPr>
            <a:r>
              <a:rPr lang="en-US" sz="1200" spc="11" dirty="0">
                <a:solidFill>
                  <a:srgbClr val="000000"/>
                </a:solidFill>
                <a:latin typeface="Calibri" panose="020F0502020204030204" pitchFamily="34" charset="0"/>
                <a:ea typeface="Arimo"/>
                <a:cs typeface="Calibri" panose="020F0502020204030204" pitchFamily="34" charset="0"/>
                <a:sym typeface="Arimo"/>
              </a:rPr>
              <a:t>D. Schulte      Muon Collider, </a:t>
            </a:r>
            <a:r>
              <a:rPr lang="en-US" sz="1200" spc="11" dirty="0">
                <a:solidFill>
                  <a:srgbClr val="000000"/>
                </a:solidFill>
                <a:latin typeface="Calibri"/>
                <a:ea typeface="Arimo"/>
                <a:cs typeface="Calibri"/>
                <a:sym typeface="Arimo"/>
              </a:rPr>
              <a:t>LDG Review</a:t>
            </a:r>
            <a:r>
              <a:rPr lang="en-US" sz="1200" dirty="0">
                <a:latin typeface="Calibri"/>
                <a:cs typeface="Calibri"/>
              </a:rPr>
              <a:t>, February 2025 </a:t>
            </a:r>
            <a:endParaRPr lang="en-US" sz="1200" spc="11" dirty="0">
              <a:solidFill>
                <a:srgbClr val="000000"/>
              </a:solidFill>
              <a:latin typeface="Arimo"/>
              <a:ea typeface="Arimo"/>
              <a:cs typeface="Arimo"/>
              <a:sym typeface="Arimo"/>
            </a:endParaRPr>
          </a:p>
        </p:txBody>
      </p:sp>
      <p:pic>
        <p:nvPicPr>
          <p:cNvPr id="30" name="Picture 29">
            <a:extLst>
              <a:ext uri="{FF2B5EF4-FFF2-40B4-BE49-F238E27FC236}">
                <a16:creationId xmlns:a16="http://schemas.microsoft.com/office/drawing/2014/main" id="{9635295B-C7D4-99A2-472F-0E799DF7D36A}"/>
              </a:ext>
            </a:extLst>
          </p:cNvPr>
          <p:cNvPicPr>
            <a:picLocks noChangeAspect="1"/>
          </p:cNvPicPr>
          <p:nvPr/>
        </p:nvPicPr>
        <p:blipFill>
          <a:blip r:embed="rId5"/>
          <a:stretch>
            <a:fillRect/>
          </a:stretch>
        </p:blipFill>
        <p:spPr>
          <a:xfrm>
            <a:off x="0" y="1147498"/>
            <a:ext cx="9144000" cy="1288814"/>
          </a:xfrm>
          <a:prstGeom prst="rect">
            <a:avLst/>
          </a:prstGeom>
        </p:spPr>
      </p:pic>
      <p:sp>
        <p:nvSpPr>
          <p:cNvPr id="5" name="Donut 4">
            <a:extLst>
              <a:ext uri="{FF2B5EF4-FFF2-40B4-BE49-F238E27FC236}">
                <a16:creationId xmlns:a16="http://schemas.microsoft.com/office/drawing/2014/main" id="{F49493EC-9F79-B214-2B7F-25C89DE9C798}"/>
              </a:ext>
            </a:extLst>
          </p:cNvPr>
          <p:cNvSpPr/>
          <p:nvPr/>
        </p:nvSpPr>
        <p:spPr>
          <a:xfrm>
            <a:off x="577969" y="899061"/>
            <a:ext cx="1268083" cy="1789503"/>
          </a:xfrm>
          <a:prstGeom prst="donut">
            <a:avLst>
              <a:gd name="adj" fmla="val 2215"/>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Donut 6">
            <a:extLst>
              <a:ext uri="{FF2B5EF4-FFF2-40B4-BE49-F238E27FC236}">
                <a16:creationId xmlns:a16="http://schemas.microsoft.com/office/drawing/2014/main" id="{89615868-A819-D915-BEED-771FE01017E4}"/>
              </a:ext>
            </a:extLst>
          </p:cNvPr>
          <p:cNvSpPr/>
          <p:nvPr/>
        </p:nvSpPr>
        <p:spPr>
          <a:xfrm>
            <a:off x="3936429" y="887463"/>
            <a:ext cx="463988" cy="1789503"/>
          </a:xfrm>
          <a:prstGeom prst="donut">
            <a:avLst>
              <a:gd name="adj" fmla="val 5580"/>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Donut 27">
            <a:extLst>
              <a:ext uri="{FF2B5EF4-FFF2-40B4-BE49-F238E27FC236}">
                <a16:creationId xmlns:a16="http://schemas.microsoft.com/office/drawing/2014/main" id="{3C119E7D-5532-2681-1A8B-89C6BBD837EF}"/>
              </a:ext>
            </a:extLst>
          </p:cNvPr>
          <p:cNvSpPr/>
          <p:nvPr/>
        </p:nvSpPr>
        <p:spPr>
          <a:xfrm>
            <a:off x="4571639" y="929189"/>
            <a:ext cx="595583" cy="1770092"/>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Donut 30">
            <a:extLst>
              <a:ext uri="{FF2B5EF4-FFF2-40B4-BE49-F238E27FC236}">
                <a16:creationId xmlns:a16="http://schemas.microsoft.com/office/drawing/2014/main" id="{DB73D45C-3501-732A-2361-D790D6827090}"/>
              </a:ext>
            </a:extLst>
          </p:cNvPr>
          <p:cNvSpPr/>
          <p:nvPr/>
        </p:nvSpPr>
        <p:spPr>
          <a:xfrm>
            <a:off x="5140618" y="894685"/>
            <a:ext cx="293657" cy="1805774"/>
          </a:xfrm>
          <a:prstGeom prst="donut">
            <a:avLst>
              <a:gd name="adj" fmla="val 903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3" name="Donut 32">
            <a:extLst>
              <a:ext uri="{FF2B5EF4-FFF2-40B4-BE49-F238E27FC236}">
                <a16:creationId xmlns:a16="http://schemas.microsoft.com/office/drawing/2014/main" id="{7C045F6B-D2AC-1C1E-35DC-8AD1EA8E2094}"/>
              </a:ext>
            </a:extLst>
          </p:cNvPr>
          <p:cNvSpPr/>
          <p:nvPr/>
        </p:nvSpPr>
        <p:spPr>
          <a:xfrm>
            <a:off x="7291842" y="899061"/>
            <a:ext cx="1110287" cy="178831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Donut 33">
            <a:extLst>
              <a:ext uri="{FF2B5EF4-FFF2-40B4-BE49-F238E27FC236}">
                <a16:creationId xmlns:a16="http://schemas.microsoft.com/office/drawing/2014/main" id="{99E0DA78-A931-6C9C-EB2B-D93A684AE230}"/>
              </a:ext>
            </a:extLst>
          </p:cNvPr>
          <p:cNvSpPr/>
          <p:nvPr/>
        </p:nvSpPr>
        <p:spPr>
          <a:xfrm>
            <a:off x="8388202" y="897873"/>
            <a:ext cx="683462" cy="1789502"/>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 name="Donut 34">
            <a:extLst>
              <a:ext uri="{FF2B5EF4-FFF2-40B4-BE49-F238E27FC236}">
                <a16:creationId xmlns:a16="http://schemas.microsoft.com/office/drawing/2014/main" id="{ACF47555-54E4-FFFB-7238-7731408185FB}"/>
              </a:ext>
            </a:extLst>
          </p:cNvPr>
          <p:cNvSpPr/>
          <p:nvPr/>
        </p:nvSpPr>
        <p:spPr>
          <a:xfrm>
            <a:off x="1825909" y="893506"/>
            <a:ext cx="1116503" cy="1805774"/>
          </a:xfrm>
          <a:prstGeom prst="donut">
            <a:avLst>
              <a:gd name="adj" fmla="val 2169"/>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8" name="TextBox 37">
            <a:extLst>
              <a:ext uri="{FF2B5EF4-FFF2-40B4-BE49-F238E27FC236}">
                <a16:creationId xmlns:a16="http://schemas.microsoft.com/office/drawing/2014/main" id="{40E83C6A-00F4-C9AF-F6D7-8C4BEF9C1F26}"/>
              </a:ext>
            </a:extLst>
          </p:cNvPr>
          <p:cNvSpPr txBox="1"/>
          <p:nvPr/>
        </p:nvSpPr>
        <p:spPr>
          <a:xfrm>
            <a:off x="40805" y="2802119"/>
            <a:ext cx="1725310" cy="523220"/>
          </a:xfrm>
          <a:prstGeom prst="rect">
            <a:avLst/>
          </a:prstGeom>
          <a:solidFill>
            <a:schemeClr val="accent5">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 Proton driver</a:t>
            </a:r>
          </a:p>
          <a:p>
            <a:r>
              <a:rPr lang="en-US" sz="1400" dirty="0">
                <a:latin typeface="Calibri" panose="020F0502020204030204" pitchFamily="34" charset="0"/>
                <a:cs typeface="Calibri" panose="020F0502020204030204" pitchFamily="34" charset="0"/>
              </a:rPr>
              <a:t>  bunch compression</a:t>
            </a:r>
          </a:p>
        </p:txBody>
      </p:sp>
      <p:sp>
        <p:nvSpPr>
          <p:cNvPr id="39" name="TextBox 38">
            <a:extLst>
              <a:ext uri="{FF2B5EF4-FFF2-40B4-BE49-F238E27FC236}">
                <a16:creationId xmlns:a16="http://schemas.microsoft.com/office/drawing/2014/main" id="{3510CD7E-A4AD-D47B-A14F-2BAE2F136643}"/>
              </a:ext>
            </a:extLst>
          </p:cNvPr>
          <p:cNvSpPr txBox="1"/>
          <p:nvPr/>
        </p:nvSpPr>
        <p:spPr>
          <a:xfrm>
            <a:off x="1825909" y="2808326"/>
            <a:ext cx="1624093" cy="523220"/>
          </a:xfrm>
          <a:prstGeom prst="rect">
            <a:avLst/>
          </a:prstGeom>
          <a:solidFill>
            <a:schemeClr val="accent4">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 Graphite target</a:t>
            </a:r>
          </a:p>
          <a:p>
            <a:r>
              <a:rPr lang="en-US" sz="1400" dirty="0">
                <a:latin typeface="Calibri" panose="020F0502020204030204" pitchFamily="34" charset="0"/>
                <a:cs typeface="Calibri" panose="020F0502020204030204" pitchFamily="34" charset="0"/>
              </a:rPr>
              <a:t>- Target solenoid</a:t>
            </a:r>
          </a:p>
        </p:txBody>
      </p:sp>
      <p:sp>
        <p:nvSpPr>
          <p:cNvPr id="41" name="TextBox 40">
            <a:extLst>
              <a:ext uri="{FF2B5EF4-FFF2-40B4-BE49-F238E27FC236}">
                <a16:creationId xmlns:a16="http://schemas.microsoft.com/office/drawing/2014/main" id="{C8DCB309-D295-8B95-4A5A-C1154C02352A}"/>
              </a:ext>
            </a:extLst>
          </p:cNvPr>
          <p:cNvSpPr txBox="1"/>
          <p:nvPr/>
        </p:nvSpPr>
        <p:spPr>
          <a:xfrm>
            <a:off x="3874032" y="2822843"/>
            <a:ext cx="2082987" cy="954107"/>
          </a:xfrm>
          <a:prstGeom prst="rect">
            <a:avLst/>
          </a:prstGeom>
          <a:solidFill>
            <a:schemeClr val="accent3">
              <a:lumMod val="20000"/>
              <a:lumOff val="80000"/>
            </a:schemeClr>
          </a:solidFill>
        </p:spPr>
        <p:txBody>
          <a:bodyPr wrap="square" rtlCol="0">
            <a:spAutoFit/>
          </a:bodyPr>
          <a:lstStyle/>
          <a:p>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Muon</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design</a:t>
            </a:r>
          </a:p>
          <a:p>
            <a:r>
              <a:rPr lang="de-DE" sz="1400" u="none" dirty="0">
                <a:solidFill>
                  <a:schemeClr val="tx1"/>
                </a:solidFill>
                <a:latin typeface="Calibri" panose="020F0502020204030204" pitchFamily="34" charset="0"/>
                <a:cs typeface="Calibri" panose="020F0502020204030204" pitchFamily="34" charset="0"/>
              </a:rPr>
              <a:t>- 6D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solenoids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- 6D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RF </a:t>
            </a:r>
            <a:r>
              <a:rPr lang="de-DE" sz="1400" u="none" dirty="0" err="1">
                <a:solidFill>
                  <a:schemeClr val="tx1"/>
                </a:solidFill>
                <a:latin typeface="Calibri" panose="020F0502020204030204" pitchFamily="34" charset="0"/>
                <a:cs typeface="Calibri" panose="020F0502020204030204" pitchFamily="34" charset="0"/>
              </a:rPr>
              <a:t>cavities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Final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solenoids</a:t>
            </a:r>
            <a:endParaRPr lang="de-DE" sz="1400" u="none" dirty="0">
              <a:solidFill>
                <a:schemeClr val="tx1"/>
              </a:solidFill>
              <a:latin typeface="Calibri" panose="020F0502020204030204" pitchFamily="34" charset="0"/>
              <a:cs typeface="Calibri" panose="020F0502020204030204" pitchFamily="34" charset="0"/>
            </a:endParaRPr>
          </a:p>
        </p:txBody>
      </p:sp>
      <p:sp>
        <p:nvSpPr>
          <p:cNvPr id="43" name="TextBox 42">
            <a:extLst>
              <a:ext uri="{FF2B5EF4-FFF2-40B4-BE49-F238E27FC236}">
                <a16:creationId xmlns:a16="http://schemas.microsoft.com/office/drawing/2014/main" id="{D6703398-627D-9F69-84C9-751F6375F2F2}"/>
              </a:ext>
            </a:extLst>
          </p:cNvPr>
          <p:cNvSpPr txBox="1"/>
          <p:nvPr/>
        </p:nvSpPr>
        <p:spPr>
          <a:xfrm>
            <a:off x="6529965" y="2731621"/>
            <a:ext cx="1743621" cy="738664"/>
          </a:xfrm>
          <a:prstGeom prst="rect">
            <a:avLst/>
          </a:prstGeom>
          <a:solidFill>
            <a:schemeClr val="accent2">
              <a:lumMod val="20000"/>
              <a:lumOff val="80000"/>
            </a:schemeClr>
          </a:solidFill>
        </p:spPr>
        <p:txBody>
          <a:bodyPr wrap="square" rtlCol="0">
            <a:spAutoFit/>
          </a:bodyPr>
          <a:lstStyle/>
          <a:p>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Pulsed</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magnets</a:t>
            </a:r>
            <a:r>
              <a:rPr lang="de-DE" sz="1400" u="none" dirty="0">
                <a:solidFill>
                  <a:schemeClr val="tx1"/>
                </a:solidFill>
                <a:latin typeface="Calibri" panose="020F0502020204030204" pitchFamily="34" charset="0"/>
                <a:cs typeface="Calibri" panose="020F0502020204030204" pitchFamily="34" charset="0"/>
              </a:rPr>
              <a:t> and</a:t>
            </a:r>
          </a:p>
          <a:p>
            <a:r>
              <a:rPr lang="de-DE" sz="1400" u="none" dirty="0">
                <a:solidFill>
                  <a:schemeClr val="tx1"/>
                </a:solidFill>
                <a:latin typeface="Calibri" panose="020F0502020204030204" pitchFamily="34" charset="0"/>
                <a:cs typeface="Calibri" panose="020F0502020204030204" pitchFamily="34" charset="0"/>
              </a:rPr>
              <a:t>  power </a:t>
            </a:r>
            <a:r>
              <a:rPr lang="de-DE" sz="1400" u="none" dirty="0" err="1">
                <a:solidFill>
                  <a:schemeClr val="tx1"/>
                </a:solidFill>
                <a:latin typeface="Calibri" panose="020F0502020204030204" pitchFamily="34" charset="0"/>
                <a:cs typeface="Calibri" panose="020F0502020204030204" pitchFamily="34" charset="0"/>
              </a:rPr>
              <a:t>converters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RCS RF </a:t>
            </a:r>
            <a:r>
              <a:rPr lang="de-DE" sz="1400" u="none" dirty="0" err="1">
                <a:solidFill>
                  <a:schemeClr val="tx1"/>
                </a:solidFill>
                <a:latin typeface="Calibri" panose="020F0502020204030204" pitchFamily="34" charset="0"/>
                <a:cs typeface="Calibri" panose="020F0502020204030204" pitchFamily="34" charset="0"/>
              </a:rPr>
              <a:t>system</a:t>
            </a:r>
            <a:endParaRPr lang="de-DE" sz="1400" u="none" dirty="0">
              <a:solidFill>
                <a:schemeClr val="tx1"/>
              </a:solidFill>
              <a:latin typeface="Calibri" panose="020F0502020204030204" pitchFamily="34" charset="0"/>
              <a:cs typeface="Calibri" panose="020F0502020204030204" pitchFamily="34" charset="0"/>
            </a:endParaRPr>
          </a:p>
        </p:txBody>
      </p:sp>
      <p:sp>
        <p:nvSpPr>
          <p:cNvPr id="44" name="TextBox 43">
            <a:extLst>
              <a:ext uri="{FF2B5EF4-FFF2-40B4-BE49-F238E27FC236}">
                <a16:creationId xmlns:a16="http://schemas.microsoft.com/office/drawing/2014/main" id="{0F7C8B6C-3051-4003-2621-447C93CCE7CD}"/>
              </a:ext>
            </a:extLst>
          </p:cNvPr>
          <p:cNvSpPr txBox="1"/>
          <p:nvPr/>
        </p:nvSpPr>
        <p:spPr>
          <a:xfrm>
            <a:off x="7085306" y="3545553"/>
            <a:ext cx="2010799" cy="738664"/>
          </a:xfrm>
          <a:prstGeom prst="rect">
            <a:avLst/>
          </a:prstGeom>
          <a:solidFill>
            <a:schemeClr val="accent1">
              <a:lumMod val="40000"/>
              <a:lumOff val="60000"/>
            </a:schemeClr>
          </a:solidFill>
        </p:spPr>
        <p:txBody>
          <a:bodyPr wrap="square" rtlCol="0">
            <a:spAutoFit/>
          </a:bodyPr>
          <a:lstStyle/>
          <a:p>
            <a:r>
              <a:rPr lang="de-DE" sz="1400" b="0" u="none" dirty="0">
                <a:solidFill>
                  <a:schemeClr val="tx1"/>
                </a:solidFill>
                <a:latin typeface="Calibri" panose="020F0502020204030204" pitchFamily="34" charset="0"/>
                <a:cs typeface="Calibri" panose="020F0502020204030204" pitchFamily="34" charset="0"/>
              </a:rPr>
              <a:t>- Collider ring </a:t>
            </a:r>
            <a:r>
              <a:rPr lang="de-DE" sz="1400" b="0" u="none" dirty="0" err="1">
                <a:solidFill>
                  <a:schemeClr val="tx1"/>
                </a:solidFill>
                <a:latin typeface="Calibri" panose="020F0502020204030204" pitchFamily="34" charset="0"/>
                <a:cs typeface="Calibri" panose="020F0502020204030204" pitchFamily="34" charset="0"/>
              </a:rPr>
              <a:t>dipoles</a:t>
            </a:r>
            <a:endParaRPr lang="de-DE" sz="1400" b="0" u="none" dirty="0">
              <a:solidFill>
                <a:schemeClr val="tx1"/>
              </a:solidFill>
              <a:latin typeface="Calibri" panose="020F0502020204030204" pitchFamily="34" charset="0"/>
              <a:cs typeface="Calibri" panose="020F0502020204030204" pitchFamily="34" charset="0"/>
            </a:endParaRPr>
          </a:p>
          <a:p>
            <a:r>
              <a:rPr lang="de-DE" sz="1400" b="0" u="none" dirty="0">
                <a:solidFill>
                  <a:schemeClr val="tx1"/>
                </a:solidFill>
                <a:latin typeface="Calibri" panose="020F0502020204030204" pitchFamily="34" charset="0"/>
                <a:cs typeface="Calibri" panose="020F0502020204030204" pitchFamily="34" charset="0"/>
              </a:rPr>
              <a:t>- Final </a:t>
            </a:r>
            <a:r>
              <a:rPr lang="de-DE" sz="1400" b="0" u="none" dirty="0" err="1">
                <a:solidFill>
                  <a:schemeClr val="tx1"/>
                </a:solidFill>
                <a:latin typeface="Calibri" panose="020F0502020204030204" pitchFamily="34" charset="0"/>
                <a:cs typeface="Calibri" panose="020F0502020204030204" pitchFamily="34" charset="0"/>
              </a:rPr>
              <a:t>focus</a:t>
            </a:r>
            <a:r>
              <a:rPr lang="de-DE" sz="1400" b="0" u="none" dirty="0">
                <a:solidFill>
                  <a:schemeClr val="tx1"/>
                </a:solidFill>
                <a:latin typeface="Calibri" panose="020F0502020204030204" pitchFamily="34" charset="0"/>
                <a:cs typeface="Calibri" panose="020F0502020204030204" pitchFamily="34" charset="0"/>
              </a:rPr>
              <a:t> </a:t>
            </a:r>
            <a:r>
              <a:rPr lang="de-DE" sz="1400" b="0" u="none" dirty="0" err="1">
                <a:solidFill>
                  <a:schemeClr val="tx1"/>
                </a:solidFill>
                <a:latin typeface="Calibri" panose="020F0502020204030204" pitchFamily="34" charset="0"/>
                <a:cs typeface="Calibri" panose="020F0502020204030204" pitchFamily="34" charset="0"/>
              </a:rPr>
              <a:t>quadrupoles</a:t>
            </a:r>
            <a:endParaRPr lang="de-DE" sz="1400" b="0" u="none" dirty="0">
              <a:solidFill>
                <a:schemeClr val="tx1"/>
              </a:solidFill>
              <a:latin typeface="Calibri" panose="020F0502020204030204" pitchFamily="34" charset="0"/>
              <a:cs typeface="Calibri" panose="020F0502020204030204" pitchFamily="34" charset="0"/>
            </a:endParaRPr>
          </a:p>
          <a:p>
            <a:r>
              <a:rPr lang="de-DE" sz="1400" b="0" u="none" dirty="0">
                <a:solidFill>
                  <a:schemeClr val="tx1"/>
                </a:solidFill>
                <a:latin typeface="Calibri" panose="020F0502020204030204" pitchFamily="34" charset="0"/>
                <a:cs typeface="Calibri" panose="020F0502020204030204" pitchFamily="34" charset="0"/>
              </a:rPr>
              <a:t>- </a:t>
            </a:r>
            <a:r>
              <a:rPr lang="de-DE" sz="1400" b="0" u="none" dirty="0" err="1">
                <a:solidFill>
                  <a:schemeClr val="tx1"/>
                </a:solidFill>
                <a:latin typeface="Calibri" panose="020F0502020204030204" pitchFamily="34" charset="0"/>
                <a:cs typeface="Calibri" panose="020F0502020204030204" pitchFamily="34" charset="0"/>
              </a:rPr>
              <a:t>Mover</a:t>
            </a:r>
            <a:r>
              <a:rPr lang="de-DE" sz="1400" b="0" u="none" dirty="0">
                <a:solidFill>
                  <a:schemeClr val="tx1"/>
                </a:solidFill>
                <a:latin typeface="Calibri" panose="020F0502020204030204" pitchFamily="34" charset="0"/>
                <a:cs typeface="Calibri" panose="020F0502020204030204" pitchFamily="34" charset="0"/>
              </a:rPr>
              <a:t> </a:t>
            </a:r>
            <a:r>
              <a:rPr lang="de-DE" sz="1400" b="0" u="none" dirty="0" err="1">
                <a:solidFill>
                  <a:schemeClr val="tx1"/>
                </a:solidFill>
                <a:latin typeface="Calibri" panose="020F0502020204030204" pitchFamily="34" charset="0"/>
                <a:cs typeface="Calibri" panose="020F0502020204030204" pitchFamily="34" charset="0"/>
              </a:rPr>
              <a:t>system</a:t>
            </a:r>
            <a:endParaRPr lang="de-DE" sz="1400" b="0" u="none" dirty="0">
              <a:solidFill>
                <a:schemeClr val="tx1"/>
              </a:solidFill>
              <a:latin typeface="Calibri" panose="020F0502020204030204" pitchFamily="34" charset="0"/>
              <a:cs typeface="Calibri" panose="020F0502020204030204" pitchFamily="34" charset="0"/>
            </a:endParaRPr>
          </a:p>
        </p:txBody>
      </p:sp>
      <p:sp>
        <p:nvSpPr>
          <p:cNvPr id="6" name="Donut 5">
            <a:extLst>
              <a:ext uri="{FF2B5EF4-FFF2-40B4-BE49-F238E27FC236}">
                <a16:creationId xmlns:a16="http://schemas.microsoft.com/office/drawing/2014/main" id="{39605ADB-C6A4-4111-A263-7A757E19CA22}"/>
              </a:ext>
            </a:extLst>
          </p:cNvPr>
          <p:cNvSpPr/>
          <p:nvPr/>
        </p:nvSpPr>
        <p:spPr>
          <a:xfrm>
            <a:off x="6888627" y="909413"/>
            <a:ext cx="425517" cy="1788313"/>
          </a:xfrm>
          <a:prstGeom prst="donut">
            <a:avLst>
              <a:gd name="adj" fmla="val 3264"/>
            </a:avLst>
          </a:prstGeom>
          <a:solidFill>
            <a:srgbClr val="FFFF00"/>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TextBox 11">
            <a:extLst>
              <a:ext uri="{FF2B5EF4-FFF2-40B4-BE49-F238E27FC236}">
                <a16:creationId xmlns:a16="http://schemas.microsoft.com/office/drawing/2014/main" id="{81E75AA3-524D-A234-A5FA-F33C25F7695F}"/>
              </a:ext>
            </a:extLst>
          </p:cNvPr>
          <p:cNvSpPr txBox="1"/>
          <p:nvPr/>
        </p:nvSpPr>
        <p:spPr>
          <a:xfrm>
            <a:off x="3801504" y="3931106"/>
            <a:ext cx="3600271" cy="830997"/>
          </a:xfrm>
          <a:prstGeom prst="rect">
            <a:avLst/>
          </a:prstGeom>
          <a:noFill/>
        </p:spPr>
        <p:txBody>
          <a:bodyPr wrap="square" rtlCol="0">
            <a:spAutoFit/>
          </a:bodyPr>
          <a:lstStyle/>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Demonstrator</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Detector R&amp;D and optimization</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Other technologies</a:t>
            </a:r>
          </a:p>
        </p:txBody>
      </p:sp>
      <p:sp>
        <p:nvSpPr>
          <p:cNvPr id="8" name="TextBox 7">
            <a:extLst>
              <a:ext uri="{FF2B5EF4-FFF2-40B4-BE49-F238E27FC236}">
                <a16:creationId xmlns:a16="http://schemas.microsoft.com/office/drawing/2014/main" id="{35901FB8-FF31-8D08-1742-BA4F851A9324}"/>
              </a:ext>
            </a:extLst>
          </p:cNvPr>
          <p:cNvSpPr txBox="1"/>
          <p:nvPr/>
        </p:nvSpPr>
        <p:spPr>
          <a:xfrm>
            <a:off x="118673" y="3434385"/>
            <a:ext cx="3755360" cy="1323439"/>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R&amp;D </a:t>
            </a:r>
            <a:r>
              <a:rPr lang="en-US" sz="1600" dirty="0" err="1">
                <a:latin typeface="Calibri" panose="020F0502020204030204" pitchFamily="34" charset="0"/>
                <a:cs typeface="Calibri" panose="020F0502020204030204" pitchFamily="34" charset="0"/>
              </a:rPr>
              <a:t>programme</a:t>
            </a:r>
            <a:r>
              <a:rPr lang="en-US" sz="1600" dirty="0">
                <a:latin typeface="Calibri" panose="020F0502020204030204" pitchFamily="34" charset="0"/>
                <a:cs typeface="Calibri" panose="020F0502020204030204" pitchFamily="34" charset="0"/>
              </a:rPr>
              <a:t> key ingredients:</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Start-to-end design and optimization</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Magnet technologies</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RF technologies</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Cooling technology</a:t>
            </a:r>
          </a:p>
        </p:txBody>
      </p:sp>
    </p:spTree>
    <p:extLst>
      <p:ext uri="{BB962C8B-B14F-4D97-AF65-F5344CB8AC3E}">
        <p14:creationId xmlns:p14="http://schemas.microsoft.com/office/powerpoint/2010/main" val="20936931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FC7DE3-F5DE-4DFC-1F46-817178005E65}"/>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203982D2-2A77-7D17-EE1E-9EC01E555CDF}"/>
              </a:ext>
            </a:extLst>
          </p:cNvPr>
          <p:cNvSpPr>
            <a:spLocks noGrp="1"/>
          </p:cNvSpPr>
          <p:nvPr>
            <p:ph type="ftr" sz="quarter" idx="3"/>
          </p:nvPr>
        </p:nvSpPr>
        <p:spPr/>
        <p:txBody>
          <a:bodyPr/>
          <a:lstStyle/>
          <a:p>
            <a:pPr algn="l"/>
            <a:r>
              <a:rPr lang="en-US"/>
              <a:t>D. Schulte      Muon Collider, ICB, Annual Meeting, DESY, May 2025 </a:t>
            </a:r>
            <a:endParaRPr lang="en-GB" dirty="0"/>
          </a:p>
        </p:txBody>
      </p:sp>
      <p:sp>
        <p:nvSpPr>
          <p:cNvPr id="5" name="Title 4">
            <a:extLst>
              <a:ext uri="{FF2B5EF4-FFF2-40B4-BE49-F238E27FC236}">
                <a16:creationId xmlns:a16="http://schemas.microsoft.com/office/drawing/2014/main" id="{2353BBC8-7427-ECAF-C0FA-C54305E8948A}"/>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R&amp;D Plan Resources</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0F1897C9-B83C-4D47-8F64-020E1237FD67}"/>
              </a:ext>
            </a:extLst>
          </p:cNvPr>
          <p:cNvSpPr>
            <a:spLocks noGrp="1"/>
          </p:cNvSpPr>
          <p:nvPr>
            <p:ph type="sldNum" sz="quarter" idx="4"/>
          </p:nvPr>
        </p:nvSpPr>
        <p:spPr/>
        <p:txBody>
          <a:bodyPr/>
          <a:lstStyle/>
          <a:p>
            <a:fld id="{974172A1-1CBF-0B40-9234-7D4D80EC19EA}" type="slidenum">
              <a:rPr lang="en-GB" smtClean="0"/>
              <a:pPr/>
              <a:t>19</a:t>
            </a:fld>
            <a:endParaRPr lang="en-GB" dirty="0"/>
          </a:p>
        </p:txBody>
      </p:sp>
      <p:pic>
        <p:nvPicPr>
          <p:cNvPr id="4" name="Picture 3" descr="A table with numbers and numbers&#10;&#10;Description automatically generated">
            <a:extLst>
              <a:ext uri="{FF2B5EF4-FFF2-40B4-BE49-F238E27FC236}">
                <a16:creationId xmlns:a16="http://schemas.microsoft.com/office/drawing/2014/main" id="{CD7D6463-1AFB-B829-9350-314C961279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768" y="788864"/>
            <a:ext cx="7772400" cy="3827265"/>
          </a:xfrm>
          <a:prstGeom prst="rect">
            <a:avLst/>
          </a:prstGeom>
        </p:spPr>
      </p:pic>
    </p:spTree>
    <p:extLst>
      <p:ext uri="{BB962C8B-B14F-4D97-AF65-F5344CB8AC3E}">
        <p14:creationId xmlns:p14="http://schemas.microsoft.com/office/powerpoint/2010/main" val="115039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BB2D6F-514C-5FC3-2995-6EA35CD27185}"/>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353D02A0-DA27-C6D5-511C-E8AACE041ABB}"/>
              </a:ext>
            </a:extLst>
          </p:cNvPr>
          <p:cNvSpPr>
            <a:spLocks noGrp="1"/>
          </p:cNvSpPr>
          <p:nvPr>
            <p:ph type="ftr" sz="quarter" idx="3"/>
          </p:nvPr>
        </p:nvSpPr>
        <p:spPr/>
        <p:txBody>
          <a:bodyPr/>
          <a:lstStyle/>
          <a:p>
            <a:pPr algn="l"/>
            <a:r>
              <a:rPr lang="en-US"/>
              <a:t>D. Schulte      Muon Collider, ICB, Annual Meeting, DESY, May 2025 </a:t>
            </a:r>
            <a:endParaRPr lang="en-GB" dirty="0"/>
          </a:p>
        </p:txBody>
      </p:sp>
      <p:sp>
        <p:nvSpPr>
          <p:cNvPr id="5" name="Title 4">
            <a:extLst>
              <a:ext uri="{FF2B5EF4-FFF2-40B4-BE49-F238E27FC236}">
                <a16:creationId xmlns:a16="http://schemas.microsoft.com/office/drawing/2014/main" id="{EAC337C2-9FEB-73D7-6658-8EA5F1447809}"/>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ESPPU</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34B89626-A7A0-C4E6-7AE4-B83298047F80}"/>
              </a:ext>
            </a:extLst>
          </p:cNvPr>
          <p:cNvSpPr>
            <a:spLocks noGrp="1"/>
          </p:cNvSpPr>
          <p:nvPr>
            <p:ph type="sldNum" sz="quarter" idx="4"/>
          </p:nvPr>
        </p:nvSpPr>
        <p:spPr/>
        <p:txBody>
          <a:bodyPr/>
          <a:lstStyle/>
          <a:p>
            <a:fld id="{974172A1-1CBF-0B40-9234-7D4D80EC19EA}" type="slidenum">
              <a:rPr lang="en-GB" smtClean="0"/>
              <a:pPr/>
              <a:t>2</a:t>
            </a:fld>
            <a:endParaRPr lang="en-GB" dirty="0"/>
          </a:p>
        </p:txBody>
      </p:sp>
      <p:sp>
        <p:nvSpPr>
          <p:cNvPr id="13" name="TextBox 12">
            <a:extLst>
              <a:ext uri="{FF2B5EF4-FFF2-40B4-BE49-F238E27FC236}">
                <a16:creationId xmlns:a16="http://schemas.microsoft.com/office/drawing/2014/main" id="{CE630927-9C3B-19B4-D7B2-500526FDF6F3}"/>
              </a:ext>
            </a:extLst>
          </p:cNvPr>
          <p:cNvSpPr txBox="1"/>
          <p:nvPr/>
        </p:nvSpPr>
        <p:spPr>
          <a:xfrm>
            <a:off x="112405" y="589143"/>
            <a:ext cx="3593042" cy="4031873"/>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Collaboration produced ESPPU input</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Ten-page report</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Answers to specific questions</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Back-up document</a:t>
            </a:r>
          </a:p>
          <a:p>
            <a:pPr marL="742950" lvl="1"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Assessment of collider status</a:t>
            </a:r>
          </a:p>
          <a:p>
            <a:pPr marL="742950" lvl="1"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R&amp;D Plan</a:t>
            </a:r>
          </a:p>
          <a:p>
            <a:pPr marL="742950" lvl="1"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Important US contributions</a:t>
            </a:r>
          </a:p>
          <a:p>
            <a:pPr marL="742950" lvl="1"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Final polishing is ongoing, you Urgently sign up to support</a:t>
            </a:r>
          </a:p>
          <a:p>
            <a:endParaRPr lang="en-US" sz="1600" dirty="0">
              <a:latin typeface="Calibri" panose="020F0502020204030204" pitchFamily="34" charset="0"/>
              <a:cs typeface="Calibri" panose="020F0502020204030204" pitchFamily="34" charset="0"/>
            </a:endParaRPr>
          </a:p>
          <a:p>
            <a:r>
              <a:rPr lang="en-US" sz="1600" dirty="0">
                <a:latin typeface="Calibri" panose="020F0502020204030204" pitchFamily="34" charset="0"/>
                <a:cs typeface="Calibri" panose="020F0502020204030204" pitchFamily="34" charset="0"/>
              </a:rPr>
              <a:t>Many thanks to all</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Who did the work</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Who wrote the text</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Who edited the text</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Core editors Federico, Chris, Taylor</a:t>
            </a:r>
          </a:p>
          <a:p>
            <a:endParaRPr lang="en-US" sz="1600" dirty="0">
              <a:latin typeface="Calibri" panose="020F050202020403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0AAA73CA-F7EE-50BF-5787-04D4E0B7334A}"/>
              </a:ext>
            </a:extLst>
          </p:cNvPr>
          <p:cNvPicPr>
            <a:picLocks noChangeAspect="1"/>
          </p:cNvPicPr>
          <p:nvPr/>
        </p:nvPicPr>
        <p:blipFill>
          <a:blip r:embed="rId2"/>
          <a:stretch>
            <a:fillRect/>
          </a:stretch>
        </p:blipFill>
        <p:spPr>
          <a:xfrm>
            <a:off x="3699401" y="759831"/>
            <a:ext cx="2039445" cy="2886071"/>
          </a:xfrm>
          <a:prstGeom prst="rect">
            <a:avLst/>
          </a:prstGeom>
          <a:ln>
            <a:solidFill>
              <a:schemeClr val="tx1"/>
            </a:solidFill>
          </a:ln>
        </p:spPr>
      </p:pic>
      <p:pic>
        <p:nvPicPr>
          <p:cNvPr id="10" name="Picture 9">
            <a:extLst>
              <a:ext uri="{FF2B5EF4-FFF2-40B4-BE49-F238E27FC236}">
                <a16:creationId xmlns:a16="http://schemas.microsoft.com/office/drawing/2014/main" id="{7D934484-CDCD-AE8C-9FA0-FF49FDA8EC56}"/>
              </a:ext>
            </a:extLst>
          </p:cNvPr>
          <p:cNvPicPr>
            <a:picLocks noChangeAspect="1"/>
          </p:cNvPicPr>
          <p:nvPr/>
        </p:nvPicPr>
        <p:blipFill>
          <a:blip r:embed="rId3"/>
          <a:stretch>
            <a:fillRect/>
          </a:stretch>
        </p:blipFill>
        <p:spPr>
          <a:xfrm>
            <a:off x="5365402" y="1092288"/>
            <a:ext cx="2039445" cy="2886071"/>
          </a:xfrm>
          <a:prstGeom prst="rect">
            <a:avLst/>
          </a:prstGeom>
          <a:ln>
            <a:solidFill>
              <a:schemeClr val="tx1"/>
            </a:solidFill>
          </a:ln>
        </p:spPr>
      </p:pic>
      <p:pic>
        <p:nvPicPr>
          <p:cNvPr id="11" name="Picture 10">
            <a:extLst>
              <a:ext uri="{FF2B5EF4-FFF2-40B4-BE49-F238E27FC236}">
                <a16:creationId xmlns:a16="http://schemas.microsoft.com/office/drawing/2014/main" id="{9AEEDE90-9B2C-C1DC-0743-BCBBF82E46B3}"/>
              </a:ext>
            </a:extLst>
          </p:cNvPr>
          <p:cNvPicPr>
            <a:picLocks noChangeAspect="1"/>
          </p:cNvPicPr>
          <p:nvPr/>
        </p:nvPicPr>
        <p:blipFill>
          <a:blip r:embed="rId4"/>
          <a:stretch>
            <a:fillRect/>
          </a:stretch>
        </p:blipFill>
        <p:spPr>
          <a:xfrm>
            <a:off x="7031403" y="1473978"/>
            <a:ext cx="2039445" cy="2886071"/>
          </a:xfrm>
          <a:prstGeom prst="rect">
            <a:avLst/>
          </a:prstGeom>
          <a:ln>
            <a:solidFill>
              <a:schemeClr val="tx1"/>
            </a:solidFill>
          </a:ln>
        </p:spPr>
      </p:pic>
      <p:sp>
        <p:nvSpPr>
          <p:cNvPr id="12" name="TextBox 11">
            <a:extLst>
              <a:ext uri="{FF2B5EF4-FFF2-40B4-BE49-F238E27FC236}">
                <a16:creationId xmlns:a16="http://schemas.microsoft.com/office/drawing/2014/main" id="{AE7F5EE9-5DAC-F13D-C31D-F61D04FF4747}"/>
              </a:ext>
            </a:extLst>
          </p:cNvPr>
          <p:cNvSpPr txBox="1"/>
          <p:nvPr/>
        </p:nvSpPr>
        <p:spPr>
          <a:xfrm>
            <a:off x="3937856" y="4180338"/>
            <a:ext cx="2704202" cy="369332"/>
          </a:xfrm>
          <a:prstGeom prst="rect">
            <a:avLst/>
          </a:prstGeom>
          <a:noFill/>
        </p:spPr>
        <p:txBody>
          <a:bodyPr wrap="none" rtlCol="0">
            <a:spAutoFit/>
          </a:bodyPr>
          <a:lstStyle/>
          <a:p>
            <a:r>
              <a:rPr lang="en-US" sz="1800" dirty="0">
                <a:latin typeface="Calibri" panose="020F0502020204030204" pitchFamily="34" charset="0"/>
                <a:cs typeface="Calibri" panose="020F0502020204030204" pitchFamily="34" charset="0"/>
              </a:rPr>
              <a:t>Need to continue the work</a:t>
            </a:r>
          </a:p>
        </p:txBody>
      </p:sp>
    </p:spTree>
    <p:extLst>
      <p:ext uri="{BB962C8B-B14F-4D97-AF65-F5344CB8AC3E}">
        <p14:creationId xmlns:p14="http://schemas.microsoft.com/office/powerpoint/2010/main" val="13560987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474AB1-4581-AE86-9C7C-BCFF82D079F5}"/>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F6863A50-E6DB-5D0E-49E5-89402A35B5D9}"/>
              </a:ext>
            </a:extLst>
          </p:cNvPr>
          <p:cNvSpPr>
            <a:spLocks noGrp="1"/>
          </p:cNvSpPr>
          <p:nvPr>
            <p:ph type="ftr" sz="quarter" idx="3"/>
          </p:nvPr>
        </p:nvSpPr>
        <p:spPr/>
        <p:txBody>
          <a:bodyPr/>
          <a:lstStyle/>
          <a:p>
            <a:pPr algn="l"/>
            <a:r>
              <a:rPr lang="en-US"/>
              <a:t>D. Schulte      Muon Collider, ICB, Annual Meeting, DESY, May 2025 </a:t>
            </a:r>
            <a:endParaRPr lang="en-GB" dirty="0"/>
          </a:p>
        </p:txBody>
      </p:sp>
      <p:sp>
        <p:nvSpPr>
          <p:cNvPr id="5" name="Title 4">
            <a:extLst>
              <a:ext uri="{FF2B5EF4-FFF2-40B4-BE49-F238E27FC236}">
                <a16:creationId xmlns:a16="http://schemas.microsoft.com/office/drawing/2014/main" id="{77C2B582-1ACE-C29D-772F-DC0CB2E82E72}"/>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Collaboration</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3CD4CC30-6FFC-2537-5B23-5DAC0C8AAC15}"/>
              </a:ext>
            </a:extLst>
          </p:cNvPr>
          <p:cNvSpPr>
            <a:spLocks noGrp="1"/>
          </p:cNvSpPr>
          <p:nvPr>
            <p:ph type="sldNum" sz="quarter" idx="4"/>
          </p:nvPr>
        </p:nvSpPr>
        <p:spPr/>
        <p:txBody>
          <a:bodyPr/>
          <a:lstStyle/>
          <a:p>
            <a:fld id="{974172A1-1CBF-0B40-9234-7D4D80EC19EA}" type="slidenum">
              <a:rPr lang="en-GB" smtClean="0"/>
              <a:pPr/>
              <a:t>20</a:t>
            </a:fld>
            <a:endParaRPr lang="en-GB" dirty="0"/>
          </a:p>
        </p:txBody>
      </p:sp>
      <p:sp>
        <p:nvSpPr>
          <p:cNvPr id="13" name="TextBox 12">
            <a:extLst>
              <a:ext uri="{FF2B5EF4-FFF2-40B4-BE49-F238E27FC236}">
                <a16:creationId xmlns:a16="http://schemas.microsoft.com/office/drawing/2014/main" id="{DD3ECF8A-4936-20FE-22C3-860DE624172F}"/>
              </a:ext>
            </a:extLst>
          </p:cNvPr>
          <p:cNvSpPr txBox="1"/>
          <p:nvPr/>
        </p:nvSpPr>
        <p:spPr>
          <a:xfrm>
            <a:off x="179512" y="544637"/>
            <a:ext cx="5035998" cy="2308324"/>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Collaboration is growing</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US had their inauguration meeting O(300) participants in person</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Now have two detector studies, MUSIC and MAIA</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Strong interest from Early Career Scientists</a:t>
            </a:r>
          </a:p>
          <a:p>
            <a:endParaRPr lang="en-US" sz="1600" dirty="0">
              <a:latin typeface="Calibri" panose="020F0502020204030204" pitchFamily="34" charset="0"/>
              <a:cs typeface="Calibri" panose="020F0502020204030204" pitchFamily="34" charset="0"/>
            </a:endParaRPr>
          </a:p>
          <a:p>
            <a:r>
              <a:rPr lang="en-US" sz="1600" dirty="0">
                <a:latin typeface="Calibri" panose="020F0502020204030204" pitchFamily="34" charset="0"/>
                <a:cs typeface="Calibri" panose="020F0502020204030204" pitchFamily="34" charset="0"/>
              </a:rPr>
              <a:t>Increasing contributions from experts that are not yet formal members of the collaboration</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e.g. for the R&amp;D plan</a:t>
            </a:r>
          </a:p>
        </p:txBody>
      </p:sp>
      <p:pic>
        <p:nvPicPr>
          <p:cNvPr id="15" name="Picture 14" descr="A close-up of a light&#10;&#10;Description automatically generated">
            <a:extLst>
              <a:ext uri="{FF2B5EF4-FFF2-40B4-BE49-F238E27FC236}">
                <a16:creationId xmlns:a16="http://schemas.microsoft.com/office/drawing/2014/main" id="{23883279-3A30-B4ED-C2C2-56F47EB558AB}"/>
              </a:ext>
            </a:extLst>
          </p:cNvPr>
          <p:cNvPicPr>
            <a:picLocks noChangeAspect="1"/>
          </p:cNvPicPr>
          <p:nvPr/>
        </p:nvPicPr>
        <p:blipFill>
          <a:blip r:embed="rId2">
            <a:extLst>
              <a:ext uri="{28A0092B-C50C-407E-A947-70E740481C1C}">
                <a14:useLocalDpi xmlns:a14="http://schemas.microsoft.com/office/drawing/2010/main" val="0"/>
              </a:ext>
            </a:extLst>
          </a:blip>
          <a:srcRect r="50364"/>
          <a:stretch/>
        </p:blipFill>
        <p:spPr>
          <a:xfrm>
            <a:off x="5806760" y="2963174"/>
            <a:ext cx="3157728" cy="1784812"/>
          </a:xfrm>
          <a:prstGeom prst="rect">
            <a:avLst/>
          </a:prstGeom>
        </p:spPr>
      </p:pic>
      <p:pic>
        <p:nvPicPr>
          <p:cNvPr id="17" name="Picture 16" descr="A diagram of a structure&#10;&#10;Description automatically generated">
            <a:extLst>
              <a:ext uri="{FF2B5EF4-FFF2-40B4-BE49-F238E27FC236}">
                <a16:creationId xmlns:a16="http://schemas.microsoft.com/office/drawing/2014/main" id="{468EEF24-7EFC-4657-D71F-0B645B4FE9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6554" y="1052104"/>
            <a:ext cx="3039291" cy="1709601"/>
          </a:xfrm>
          <a:prstGeom prst="rect">
            <a:avLst/>
          </a:prstGeom>
        </p:spPr>
      </p:pic>
      <p:pic>
        <p:nvPicPr>
          <p:cNvPr id="2" name="Picture 1">
            <a:extLst>
              <a:ext uri="{FF2B5EF4-FFF2-40B4-BE49-F238E27FC236}">
                <a16:creationId xmlns:a16="http://schemas.microsoft.com/office/drawing/2014/main" id="{DE78E5D9-FF76-B1D6-56D2-539108A9F733}"/>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3882177" y="3038981"/>
            <a:ext cx="1780848" cy="1798546"/>
          </a:xfrm>
          <a:prstGeom prst="rect">
            <a:avLst/>
          </a:prstGeom>
        </p:spPr>
      </p:pic>
      <p:sp>
        <p:nvSpPr>
          <p:cNvPr id="4" name="TextBox 3">
            <a:extLst>
              <a:ext uri="{FF2B5EF4-FFF2-40B4-BE49-F238E27FC236}">
                <a16:creationId xmlns:a16="http://schemas.microsoft.com/office/drawing/2014/main" id="{54676141-E26D-A3B8-4B31-3DE678D2AED4}"/>
              </a:ext>
            </a:extLst>
          </p:cNvPr>
          <p:cNvSpPr txBox="1"/>
          <p:nvPr/>
        </p:nvSpPr>
        <p:spPr>
          <a:xfrm>
            <a:off x="179512" y="3052989"/>
            <a:ext cx="3668106" cy="1323439"/>
          </a:xfrm>
          <a:prstGeom prst="rect">
            <a:avLst/>
          </a:prstGeom>
          <a:noFill/>
        </p:spPr>
        <p:txBody>
          <a:bodyPr wrap="square" rtlCol="0">
            <a:spAutoFit/>
          </a:bodyPr>
          <a:lstStyle/>
          <a:p>
            <a:r>
              <a:rPr lang="en-US" sz="1600" dirty="0">
                <a:solidFill>
                  <a:srgbClr val="FF0000"/>
                </a:solidFill>
                <a:latin typeface="Calibri" panose="020F0502020204030204" pitchFamily="34" charset="0"/>
                <a:cs typeface="Calibri" panose="020F0502020204030204" pitchFamily="34" charset="0"/>
              </a:rPr>
              <a:t>Publication and Speaker Committee is seeing an increasing number of publications also from partners that are not yet formally in the collaboration</a:t>
            </a:r>
          </a:p>
          <a:p>
            <a:pPr marL="285750" indent="-285750">
              <a:buFont typeface="Arial" panose="020B0604020202020204" pitchFamily="34" charset="0"/>
              <a:buChar char="•"/>
            </a:pPr>
            <a:r>
              <a:rPr lang="en-US" sz="1600" dirty="0">
                <a:solidFill>
                  <a:srgbClr val="FF0000"/>
                </a:solidFill>
                <a:latin typeface="Calibri" panose="020F0502020204030204" pitchFamily="34" charset="0"/>
                <a:cs typeface="Calibri" panose="020F0502020204030204" pitchFamily="34" charset="0"/>
              </a:rPr>
              <a:t>Accommodating rules are effective</a:t>
            </a:r>
          </a:p>
        </p:txBody>
      </p:sp>
    </p:spTree>
    <p:extLst>
      <p:ext uri="{BB962C8B-B14F-4D97-AF65-F5344CB8AC3E}">
        <p14:creationId xmlns:p14="http://schemas.microsoft.com/office/powerpoint/2010/main" val="41772816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5162"/>
            <a:ext cx="6781800" cy="432048"/>
          </a:xfrm>
        </p:spPr>
        <p:txBody>
          <a:bodyPr/>
          <a:lstStyle/>
          <a:p>
            <a:pPr algn="ctr"/>
            <a:r>
              <a:rPr lang="en-GB" sz="3200" dirty="0">
                <a:latin typeface="Calibri"/>
                <a:cs typeface="Calibri"/>
              </a:rPr>
              <a:t>IMCC Partners</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21</a:t>
            </a:fld>
            <a:endParaRPr lang="en-GB" dirty="0"/>
          </a:p>
        </p:txBody>
      </p:sp>
      <p:graphicFrame>
        <p:nvGraphicFramePr>
          <p:cNvPr id="6" name="Table 5"/>
          <p:cNvGraphicFramePr>
            <a:graphicFrameLocks noGrp="1"/>
          </p:cNvGraphicFramePr>
          <p:nvPr/>
        </p:nvGraphicFramePr>
        <p:xfrm>
          <a:off x="107504" y="326362"/>
          <a:ext cx="2160240" cy="4604446"/>
        </p:xfrm>
        <a:graphic>
          <a:graphicData uri="http://schemas.openxmlformats.org/drawingml/2006/table">
            <a:tbl>
              <a:tblPr bandRow="1">
                <a:tableStyleId>{5C22544A-7EE6-4342-B048-85BDC9FD1C3A}</a:tableStyleId>
              </a:tblPr>
              <a:tblGrid>
                <a:gridCol w="420047">
                  <a:extLst>
                    <a:ext uri="{9D8B030D-6E8A-4147-A177-3AD203B41FA5}">
                      <a16:colId xmlns:a16="http://schemas.microsoft.com/office/drawing/2014/main" val="20000"/>
                    </a:ext>
                  </a:extLst>
                </a:gridCol>
                <a:gridCol w="1740193">
                  <a:extLst>
                    <a:ext uri="{9D8B030D-6E8A-4147-A177-3AD203B41FA5}">
                      <a16:colId xmlns:a16="http://schemas.microsoft.com/office/drawing/2014/main" val="20001"/>
                    </a:ext>
                  </a:extLst>
                </a:gridCol>
              </a:tblGrid>
              <a:tr h="200149">
                <a:tc>
                  <a:txBody>
                    <a:bodyPr/>
                    <a:lstStyle/>
                    <a:p>
                      <a:r>
                        <a:rPr lang="en-US" sz="800" dirty="0">
                          <a:latin typeface="Calibri"/>
                          <a:cs typeface="Calibri"/>
                        </a:rPr>
                        <a:t>IEIO</a:t>
                      </a:r>
                    </a:p>
                  </a:txBody>
                  <a:tcPr marT="36576" marB="36576"/>
                </a:tc>
                <a:tc>
                  <a:txBody>
                    <a:bodyPr/>
                    <a:lstStyle/>
                    <a:p>
                      <a:r>
                        <a:rPr lang="en-US" sz="800" b="1" dirty="0">
                          <a:solidFill>
                            <a:schemeClr val="tx1"/>
                          </a:solidFill>
                          <a:latin typeface="Calibri"/>
                          <a:cs typeface="Calibri"/>
                        </a:rPr>
                        <a:t>CERN</a:t>
                      </a:r>
                    </a:p>
                  </a:txBody>
                  <a:tcPr marT="36576" marB="36576"/>
                </a:tc>
                <a:extLst>
                  <a:ext uri="{0D108BD9-81ED-4DB2-BD59-A6C34878D82A}">
                    <a16:rowId xmlns:a16="http://schemas.microsoft.com/office/drawing/2014/main" val="10000"/>
                  </a:ext>
                </a:extLst>
              </a:tr>
              <a:tr h="200149">
                <a:tc>
                  <a:txBody>
                    <a:bodyPr/>
                    <a:lstStyle/>
                    <a:p>
                      <a:r>
                        <a:rPr lang="en-US" sz="800" dirty="0">
                          <a:latin typeface="Calibri"/>
                          <a:cs typeface="Calibri"/>
                        </a:rPr>
                        <a:t>FR</a:t>
                      </a:r>
                    </a:p>
                  </a:txBody>
                  <a:tcPr marT="36576" marB="36576"/>
                </a:tc>
                <a:tc>
                  <a:txBody>
                    <a:bodyPr/>
                    <a:lstStyle/>
                    <a:p>
                      <a:r>
                        <a:rPr lang="en-US" sz="800" b="1" dirty="0">
                          <a:solidFill>
                            <a:schemeClr val="tx1"/>
                          </a:solidFill>
                          <a:latin typeface="Calibri"/>
                          <a:cs typeface="Calibri"/>
                        </a:rPr>
                        <a:t>CEA-IRFU</a:t>
                      </a:r>
                    </a:p>
                  </a:txBody>
                  <a:tcPr marT="36576" marB="36576"/>
                </a:tc>
                <a:extLst>
                  <a:ext uri="{0D108BD9-81ED-4DB2-BD59-A6C34878D82A}">
                    <a16:rowId xmlns:a16="http://schemas.microsoft.com/office/drawing/2014/main" val="10001"/>
                  </a:ext>
                </a:extLst>
              </a:tr>
              <a:tr h="200149">
                <a:tc>
                  <a:txBody>
                    <a:bodyPr/>
                    <a:lstStyle/>
                    <a:p>
                      <a:endParaRPr lang="en-US" sz="800" dirty="0">
                        <a:latin typeface="Calibri"/>
                        <a:cs typeface="Calibri"/>
                      </a:endParaRPr>
                    </a:p>
                  </a:txBody>
                  <a:tcPr marT="36576" marB="36576"/>
                </a:tc>
                <a:tc>
                  <a:txBody>
                    <a:bodyPr/>
                    <a:lstStyle/>
                    <a:p>
                      <a:r>
                        <a:rPr lang="en-US" sz="800" dirty="0">
                          <a:solidFill>
                            <a:schemeClr val="tx1"/>
                          </a:solidFill>
                          <a:latin typeface="Calibri"/>
                          <a:cs typeface="Calibri"/>
                        </a:rPr>
                        <a:t>CNRS-LNCMI</a:t>
                      </a:r>
                    </a:p>
                  </a:txBody>
                  <a:tcPr marT="36576" marB="36576"/>
                </a:tc>
                <a:extLst>
                  <a:ext uri="{0D108BD9-81ED-4DB2-BD59-A6C34878D82A}">
                    <a16:rowId xmlns:a16="http://schemas.microsoft.com/office/drawing/2014/main" val="10002"/>
                  </a:ext>
                </a:extLst>
              </a:tr>
              <a:tr h="200149">
                <a:tc>
                  <a:txBody>
                    <a:bodyPr/>
                    <a:lstStyle/>
                    <a:p>
                      <a:endParaRPr lang="en-US" sz="800" dirty="0">
                        <a:latin typeface="Calibri"/>
                        <a:cs typeface="Calibri"/>
                      </a:endParaRPr>
                    </a:p>
                  </a:txBody>
                  <a:tcPr marT="36576" marB="36576"/>
                </a:tc>
                <a:tc>
                  <a:txBody>
                    <a:bodyPr/>
                    <a:lstStyle/>
                    <a:p>
                      <a:r>
                        <a:rPr lang="en-US" sz="800" b="1" i="1" dirty="0" err="1">
                          <a:solidFill>
                            <a:schemeClr val="tx1"/>
                          </a:solidFill>
                          <a:latin typeface="Calibri"/>
                          <a:cs typeface="Calibri"/>
                        </a:rPr>
                        <a:t>Ecoles</a:t>
                      </a:r>
                      <a:r>
                        <a:rPr lang="en-US" sz="800" b="1" i="1" dirty="0">
                          <a:solidFill>
                            <a:schemeClr val="tx1"/>
                          </a:solidFill>
                          <a:latin typeface="Calibri"/>
                          <a:cs typeface="Calibri"/>
                        </a:rPr>
                        <a:t> des Mines St-Etienne</a:t>
                      </a:r>
                    </a:p>
                  </a:txBody>
                  <a:tcPr marT="36576" marB="36576"/>
                </a:tc>
                <a:extLst>
                  <a:ext uri="{0D108BD9-81ED-4DB2-BD59-A6C34878D82A}">
                    <a16:rowId xmlns:a16="http://schemas.microsoft.com/office/drawing/2014/main" val="2809196396"/>
                  </a:ext>
                </a:extLst>
              </a:tr>
              <a:tr h="200149">
                <a:tc>
                  <a:txBody>
                    <a:bodyPr/>
                    <a:lstStyle/>
                    <a:p>
                      <a:r>
                        <a:rPr lang="en-US" sz="800" dirty="0">
                          <a:latin typeface="Calibri"/>
                          <a:cs typeface="Calibri"/>
                        </a:rPr>
                        <a:t>DE</a:t>
                      </a:r>
                    </a:p>
                  </a:txBody>
                  <a:tcPr marT="36576" marB="36576"/>
                </a:tc>
                <a:tc>
                  <a:txBody>
                    <a:bodyPr/>
                    <a:lstStyle/>
                    <a:p>
                      <a:r>
                        <a:rPr lang="en-US" sz="800" dirty="0">
                          <a:solidFill>
                            <a:schemeClr val="tx1"/>
                          </a:solidFill>
                          <a:latin typeface="Calibri"/>
                          <a:cs typeface="Calibri"/>
                        </a:rPr>
                        <a:t>DESY</a:t>
                      </a:r>
                    </a:p>
                  </a:txBody>
                  <a:tcPr marT="36576" marB="36576"/>
                </a:tc>
                <a:extLst>
                  <a:ext uri="{0D108BD9-81ED-4DB2-BD59-A6C34878D82A}">
                    <a16:rowId xmlns:a16="http://schemas.microsoft.com/office/drawing/2014/main" val="10003"/>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Technical University of Darmstadt</a:t>
                      </a:r>
                    </a:p>
                  </a:txBody>
                  <a:tcPr marT="36576" marB="36576"/>
                </a:tc>
                <a:extLst>
                  <a:ext uri="{0D108BD9-81ED-4DB2-BD59-A6C34878D82A}">
                    <a16:rowId xmlns:a16="http://schemas.microsoft.com/office/drawing/2014/main" val="10004"/>
                  </a:ext>
                </a:extLst>
              </a:tr>
              <a:tr h="200149">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a:t>
                      </a:r>
                      <a:r>
                        <a:rPr lang="en-US" sz="800" b="1" baseline="0" dirty="0">
                          <a:solidFill>
                            <a:schemeClr val="tx1"/>
                          </a:solidFill>
                          <a:latin typeface="Calibri"/>
                          <a:cs typeface="Calibri"/>
                        </a:rPr>
                        <a:t> of Rostock</a:t>
                      </a:r>
                    </a:p>
                  </a:txBody>
                  <a:tcPr marT="36576" marB="36576"/>
                </a:tc>
                <a:extLst>
                  <a:ext uri="{0D108BD9-81ED-4DB2-BD59-A6C34878D82A}">
                    <a16:rowId xmlns:a16="http://schemas.microsoft.com/office/drawing/2014/main" val="10005"/>
                  </a:ext>
                </a:extLst>
              </a:tr>
              <a:tr h="200149">
                <a:tc>
                  <a:txBody>
                    <a:bodyPr/>
                    <a:lstStyle/>
                    <a:p>
                      <a:endParaRPr lang="en-US" sz="800" dirty="0">
                        <a:latin typeface="Calibri"/>
                        <a:cs typeface="Calibri"/>
                      </a:endParaRPr>
                    </a:p>
                  </a:txBody>
                  <a:tcPr marT="36576" marB="36576"/>
                </a:tc>
                <a:tc>
                  <a:txBody>
                    <a:bodyPr/>
                    <a:lstStyle/>
                    <a:p>
                      <a:r>
                        <a:rPr lang="en-US" sz="800" baseline="0" dirty="0">
                          <a:solidFill>
                            <a:schemeClr val="tx1"/>
                          </a:solidFill>
                          <a:latin typeface="Calibri"/>
                          <a:cs typeface="Calibri"/>
                        </a:rPr>
                        <a:t>KIT</a:t>
                      </a:r>
                    </a:p>
                  </a:txBody>
                  <a:tcPr marT="36576" marB="36576"/>
                </a:tc>
                <a:extLst>
                  <a:ext uri="{0D108BD9-81ED-4DB2-BD59-A6C34878D82A}">
                    <a16:rowId xmlns:a16="http://schemas.microsoft.com/office/drawing/2014/main" val="10006"/>
                  </a:ext>
                </a:extLst>
              </a:tr>
              <a:tr h="200149">
                <a:tc>
                  <a:txBody>
                    <a:bodyPr/>
                    <a:lstStyle/>
                    <a:p>
                      <a:r>
                        <a:rPr lang="en-US" sz="800" dirty="0">
                          <a:latin typeface="Calibri"/>
                          <a:cs typeface="Calibri"/>
                        </a:rPr>
                        <a:t>UK</a:t>
                      </a:r>
                    </a:p>
                  </a:txBody>
                  <a:tcPr marT="36576" marB="36576"/>
                </a:tc>
                <a:tc>
                  <a:txBody>
                    <a:bodyPr/>
                    <a:lstStyle/>
                    <a:p>
                      <a:r>
                        <a:rPr lang="en-US" sz="800" b="1" i="0" dirty="0">
                          <a:solidFill>
                            <a:schemeClr val="tx1"/>
                          </a:solidFill>
                          <a:latin typeface="Calibri"/>
                          <a:cs typeface="Calibri"/>
                        </a:rPr>
                        <a:t>RAL</a:t>
                      </a:r>
                    </a:p>
                  </a:txBody>
                  <a:tcPr marT="36576" marB="36576"/>
                </a:tc>
                <a:extLst>
                  <a:ext uri="{0D108BD9-81ED-4DB2-BD59-A6C34878D82A}">
                    <a16:rowId xmlns:a16="http://schemas.microsoft.com/office/drawing/2014/main" val="10007"/>
                  </a:ext>
                </a:extLst>
              </a:tr>
              <a:tr h="200149">
                <a:tc>
                  <a:txBody>
                    <a:bodyPr/>
                    <a:lstStyle/>
                    <a:p>
                      <a:endParaRPr lang="en-US" sz="800" dirty="0">
                        <a:latin typeface="Calibri"/>
                        <a:cs typeface="Calibri"/>
                      </a:endParaRPr>
                    </a:p>
                  </a:txBody>
                  <a:tcPr marT="36576" marB="36576"/>
                </a:tc>
                <a:tc>
                  <a:txBody>
                    <a:bodyPr/>
                    <a:lstStyle/>
                    <a:p>
                      <a:r>
                        <a:rPr lang="en-US" sz="800" baseline="0" dirty="0">
                          <a:solidFill>
                            <a:schemeClr val="tx1"/>
                          </a:solidFill>
                          <a:latin typeface="Calibri"/>
                          <a:cs typeface="Calibri"/>
                        </a:rPr>
                        <a:t>UK Research and Innovation</a:t>
                      </a:r>
                    </a:p>
                  </a:txBody>
                  <a:tcPr marT="36576" marB="36576"/>
                </a:tc>
                <a:extLst>
                  <a:ext uri="{0D108BD9-81ED-4DB2-BD59-A6C34878D82A}">
                    <a16:rowId xmlns:a16="http://schemas.microsoft.com/office/drawing/2014/main" val="4109021610"/>
                  </a:ext>
                </a:extLst>
              </a:tr>
              <a:tr h="200149">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University of Lancaster</a:t>
                      </a:r>
                    </a:p>
                  </a:txBody>
                  <a:tcPr marT="36576" marB="36576"/>
                </a:tc>
                <a:extLst>
                  <a:ext uri="{0D108BD9-81ED-4DB2-BD59-A6C34878D82A}">
                    <a16:rowId xmlns:a16="http://schemas.microsoft.com/office/drawing/2014/main" val="10008"/>
                  </a:ext>
                </a:extLst>
              </a:tr>
              <a:tr h="200149">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University of Southampton</a:t>
                      </a:r>
                    </a:p>
                  </a:txBody>
                  <a:tcPr marT="36576" marB="36576"/>
                </a:tc>
                <a:extLst>
                  <a:ext uri="{0D108BD9-81ED-4DB2-BD59-A6C34878D82A}">
                    <a16:rowId xmlns:a16="http://schemas.microsoft.com/office/drawing/2014/main" val="10009"/>
                  </a:ext>
                </a:extLst>
              </a:tr>
              <a:tr h="200149">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University of </a:t>
                      </a:r>
                      <a:r>
                        <a:rPr lang="en-US" sz="800" b="1" i="0" baseline="0" dirty="0" err="1">
                          <a:solidFill>
                            <a:schemeClr val="tx1"/>
                          </a:solidFill>
                          <a:latin typeface="Calibri"/>
                          <a:cs typeface="Calibri"/>
                        </a:rPr>
                        <a:t>Strathclyde</a:t>
                      </a:r>
                      <a:endParaRPr lang="en-US" sz="800" b="1" i="0" baseline="0" dirty="0">
                        <a:solidFill>
                          <a:schemeClr val="tx1"/>
                        </a:solidFill>
                        <a:latin typeface="Calibri"/>
                        <a:cs typeface="Calibri"/>
                      </a:endParaRPr>
                    </a:p>
                  </a:txBody>
                  <a:tcPr marT="36576" marB="36576"/>
                </a:tc>
                <a:extLst>
                  <a:ext uri="{0D108BD9-81ED-4DB2-BD59-A6C34878D82A}">
                    <a16:rowId xmlns:a16="http://schemas.microsoft.com/office/drawing/2014/main" val="10010"/>
                  </a:ext>
                </a:extLst>
              </a:tr>
              <a:tr h="200149">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University of Sussex</a:t>
                      </a:r>
                    </a:p>
                  </a:txBody>
                  <a:tcPr marT="36576" marB="36576"/>
                </a:tc>
                <a:extLst>
                  <a:ext uri="{0D108BD9-81ED-4DB2-BD59-A6C34878D82A}">
                    <a16:rowId xmlns:a16="http://schemas.microsoft.com/office/drawing/2014/main" val="10011"/>
                  </a:ext>
                </a:extLst>
              </a:tr>
              <a:tr h="200149">
                <a:tc>
                  <a:txBody>
                    <a:bodyPr/>
                    <a:lstStyle/>
                    <a:p>
                      <a:endParaRPr lang="en-US" sz="800">
                        <a:latin typeface="Calibri"/>
                        <a:cs typeface="Calibri"/>
                      </a:endParaRPr>
                    </a:p>
                  </a:txBody>
                  <a:tcPr marT="36576" marB="36576"/>
                </a:tc>
                <a:tc>
                  <a:txBody>
                    <a:bodyPr/>
                    <a:lstStyle/>
                    <a:p>
                      <a:r>
                        <a:rPr lang="en-US" sz="800" b="1" baseline="0" dirty="0">
                          <a:solidFill>
                            <a:schemeClr val="tx1"/>
                          </a:solidFill>
                          <a:latin typeface="Calibri"/>
                          <a:cs typeface="Calibri"/>
                        </a:rPr>
                        <a:t>Imperial College London</a:t>
                      </a:r>
                    </a:p>
                  </a:txBody>
                  <a:tcPr marT="36576" marB="36576"/>
                </a:tc>
                <a:extLst>
                  <a:ext uri="{0D108BD9-81ED-4DB2-BD59-A6C34878D82A}">
                    <a16:rowId xmlns:a16="http://schemas.microsoft.com/office/drawing/2014/main" val="10012"/>
                  </a:ext>
                </a:extLst>
              </a:tr>
              <a:tr h="200149">
                <a:tc>
                  <a:txBody>
                    <a:bodyPr/>
                    <a:lstStyle/>
                    <a:p>
                      <a:endParaRPr lang="en-US" sz="800">
                        <a:latin typeface="Calibri"/>
                        <a:cs typeface="Calibri"/>
                      </a:endParaRPr>
                    </a:p>
                  </a:txBody>
                  <a:tcPr marT="36576" marB="36576"/>
                </a:tc>
                <a:tc>
                  <a:txBody>
                    <a:bodyPr/>
                    <a:lstStyle/>
                    <a:p>
                      <a:r>
                        <a:rPr lang="en-US" sz="800" b="1" dirty="0">
                          <a:solidFill>
                            <a:schemeClr val="tx1"/>
                          </a:solidFill>
                          <a:latin typeface="Calibri"/>
                          <a:cs typeface="Calibri"/>
                        </a:rPr>
                        <a:t>Royal Holloway</a:t>
                      </a:r>
                    </a:p>
                  </a:txBody>
                  <a:tcPr marT="36576" marB="36576"/>
                </a:tc>
                <a:extLst>
                  <a:ext uri="{0D108BD9-81ED-4DB2-BD59-A6C34878D82A}">
                    <a16:rowId xmlns:a16="http://schemas.microsoft.com/office/drawing/2014/main" val="10013"/>
                  </a:ext>
                </a:extLst>
              </a:tr>
              <a:tr h="200149">
                <a:tc>
                  <a:txBody>
                    <a:bodyPr/>
                    <a:lstStyle/>
                    <a:p>
                      <a:endParaRPr lang="en-US" sz="800">
                        <a:latin typeface="Calibri"/>
                        <a:cs typeface="Calibri"/>
                      </a:endParaRPr>
                    </a:p>
                  </a:txBody>
                  <a:tcPr marT="36576" marB="36576"/>
                </a:tc>
                <a:tc>
                  <a:txBody>
                    <a:bodyPr/>
                    <a:lstStyle/>
                    <a:p>
                      <a:r>
                        <a:rPr lang="en-US" sz="800" b="1" dirty="0">
                          <a:solidFill>
                            <a:schemeClr val="tx1"/>
                          </a:solidFill>
                          <a:latin typeface="Calibri"/>
                          <a:cs typeface="Calibri"/>
                        </a:rPr>
                        <a:t>University of </a:t>
                      </a:r>
                      <a:r>
                        <a:rPr lang="en-US" sz="800" b="1" dirty="0" err="1">
                          <a:solidFill>
                            <a:schemeClr val="tx1"/>
                          </a:solidFill>
                          <a:latin typeface="Calibri"/>
                          <a:cs typeface="Calibri"/>
                        </a:rPr>
                        <a:t>Huddersfield</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14"/>
                  </a:ext>
                </a:extLst>
              </a:tr>
              <a:tr h="200149">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University of Oxford</a:t>
                      </a:r>
                    </a:p>
                  </a:txBody>
                  <a:tcPr marT="36576" marB="36576"/>
                </a:tc>
                <a:extLst>
                  <a:ext uri="{0D108BD9-81ED-4DB2-BD59-A6C34878D82A}">
                    <a16:rowId xmlns:a16="http://schemas.microsoft.com/office/drawing/2014/main" val="10015"/>
                  </a:ext>
                </a:extLst>
              </a:tr>
              <a:tr h="200149">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 of</a:t>
                      </a:r>
                      <a:r>
                        <a:rPr lang="en-US" sz="800" b="1" baseline="0" dirty="0">
                          <a:solidFill>
                            <a:schemeClr val="tx1"/>
                          </a:solidFill>
                          <a:latin typeface="Calibri"/>
                          <a:cs typeface="Calibri"/>
                        </a:rPr>
                        <a:t> Warwick</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16"/>
                  </a:ext>
                </a:extLst>
              </a:tr>
              <a:tr h="200149">
                <a:tc>
                  <a:txBody>
                    <a:bodyPr/>
                    <a:lstStyle/>
                    <a:p>
                      <a:endParaRPr lang="en-US" sz="800">
                        <a:latin typeface="Calibri"/>
                        <a:cs typeface="Calibri"/>
                      </a:endParaRPr>
                    </a:p>
                  </a:txBody>
                  <a:tcPr marT="36576" marB="36576"/>
                </a:tc>
                <a:tc>
                  <a:txBody>
                    <a:bodyPr/>
                    <a:lstStyle/>
                    <a:p>
                      <a:r>
                        <a:rPr lang="en-US" sz="800" b="1" i="0" dirty="0">
                          <a:latin typeface="Calibri"/>
                          <a:cs typeface="Calibri"/>
                        </a:rPr>
                        <a:t>University of Durham</a:t>
                      </a:r>
                    </a:p>
                  </a:txBody>
                  <a:tcPr marT="36576" marB="36576"/>
                </a:tc>
                <a:extLst>
                  <a:ext uri="{0D108BD9-81ED-4DB2-BD59-A6C34878D82A}">
                    <a16:rowId xmlns:a16="http://schemas.microsoft.com/office/drawing/2014/main" val="1248444713"/>
                  </a:ext>
                </a:extLst>
              </a:tr>
              <a:tr h="200149">
                <a:tc>
                  <a:txBody>
                    <a:bodyPr/>
                    <a:lstStyle/>
                    <a:p>
                      <a:endParaRPr lang="en-US" sz="800">
                        <a:latin typeface="Calibri"/>
                        <a:cs typeface="Calibri"/>
                      </a:endParaRPr>
                    </a:p>
                  </a:txBody>
                  <a:tcPr marT="36576" marB="36576"/>
                </a:tc>
                <a:tc>
                  <a:txBody>
                    <a:bodyPr/>
                    <a:lstStyle/>
                    <a:p>
                      <a:r>
                        <a:rPr lang="en-US" sz="800" b="1" i="0" dirty="0">
                          <a:latin typeface="Calibri"/>
                          <a:cs typeface="Calibri"/>
                        </a:rPr>
                        <a:t>University of Birmingham</a:t>
                      </a:r>
                    </a:p>
                  </a:txBody>
                  <a:tcPr marT="36576" marB="36576"/>
                </a:tc>
                <a:extLst>
                  <a:ext uri="{0D108BD9-81ED-4DB2-BD59-A6C34878D82A}">
                    <a16:rowId xmlns:a16="http://schemas.microsoft.com/office/drawing/2014/main" val="2231115846"/>
                  </a:ext>
                </a:extLst>
              </a:tr>
              <a:tr h="200149">
                <a:tc>
                  <a:txBody>
                    <a:bodyPr/>
                    <a:lstStyle/>
                    <a:p>
                      <a:endParaRPr lang="en-US" sz="800">
                        <a:latin typeface="Calibri"/>
                        <a:cs typeface="Calibri"/>
                      </a:endParaRPr>
                    </a:p>
                  </a:txBody>
                  <a:tcPr marT="36576" marB="36576"/>
                </a:tc>
                <a:tc>
                  <a:txBody>
                    <a:bodyPr/>
                    <a:lstStyle/>
                    <a:p>
                      <a:r>
                        <a:rPr lang="en-US" sz="800" b="1" i="1" dirty="0">
                          <a:latin typeface="Calibri"/>
                          <a:cs typeface="Calibri"/>
                        </a:rPr>
                        <a:t>University of Cambridge</a:t>
                      </a:r>
                    </a:p>
                  </a:txBody>
                  <a:tcPr marT="36576" marB="36576"/>
                </a:tc>
                <a:extLst>
                  <a:ext uri="{0D108BD9-81ED-4DB2-BD59-A6C34878D82A}">
                    <a16:rowId xmlns:a16="http://schemas.microsoft.com/office/drawing/2014/main" val="2549259523"/>
                  </a:ext>
                </a:extLst>
              </a:tr>
              <a:tr h="200149">
                <a:tc>
                  <a:txBody>
                    <a:bodyPr/>
                    <a:lstStyle/>
                    <a:p>
                      <a:r>
                        <a:rPr lang="en-US" sz="800" dirty="0">
                          <a:latin typeface="Calibri"/>
                          <a:cs typeface="Calibri"/>
                        </a:rPr>
                        <a:t>NL</a:t>
                      </a:r>
                    </a:p>
                  </a:txBody>
                  <a:tcPr marT="36576" marB="36576"/>
                </a:tc>
                <a:tc>
                  <a:txBody>
                    <a:bodyPr/>
                    <a:lstStyle/>
                    <a:p>
                      <a:r>
                        <a:rPr lang="en-US" sz="800" b="1" dirty="0">
                          <a:solidFill>
                            <a:schemeClr val="tx1"/>
                          </a:solidFill>
                          <a:latin typeface="Calibri"/>
                          <a:cs typeface="Calibri"/>
                        </a:rPr>
                        <a:t>University of Twente</a:t>
                      </a:r>
                    </a:p>
                  </a:txBody>
                  <a:tcPr marT="36576" marB="36576"/>
                </a:tc>
                <a:extLst>
                  <a:ext uri="{0D108BD9-81ED-4DB2-BD59-A6C34878D82A}">
                    <a16:rowId xmlns:a16="http://schemas.microsoft.com/office/drawing/2014/main" val="2413923563"/>
                  </a:ext>
                </a:extLst>
              </a:tr>
            </a:tbl>
          </a:graphicData>
        </a:graphic>
      </p:graphicFrame>
      <p:graphicFrame>
        <p:nvGraphicFramePr>
          <p:cNvPr id="10" name="Table 9"/>
          <p:cNvGraphicFramePr>
            <a:graphicFrameLocks noGrp="1"/>
          </p:cNvGraphicFramePr>
          <p:nvPr/>
        </p:nvGraphicFramePr>
        <p:xfrm>
          <a:off x="4572000" y="358391"/>
          <a:ext cx="2160240" cy="4425696"/>
        </p:xfrm>
        <a:graphic>
          <a:graphicData uri="http://schemas.openxmlformats.org/drawingml/2006/table">
            <a:tbl>
              <a:tblPr bandRow="1">
                <a:tableStyleId>{5C22544A-7EE6-4342-B048-85BDC9FD1C3A}</a:tableStyleId>
              </a:tblPr>
              <a:tblGrid>
                <a:gridCol w="432048">
                  <a:extLst>
                    <a:ext uri="{9D8B030D-6E8A-4147-A177-3AD203B41FA5}">
                      <a16:colId xmlns:a16="http://schemas.microsoft.com/office/drawing/2014/main" val="20000"/>
                    </a:ext>
                  </a:extLst>
                </a:gridCol>
                <a:gridCol w="1728192">
                  <a:extLst>
                    <a:ext uri="{9D8B030D-6E8A-4147-A177-3AD203B41FA5}">
                      <a16:colId xmlns:a16="http://schemas.microsoft.com/office/drawing/2014/main" val="20001"/>
                    </a:ext>
                  </a:extLst>
                </a:gridCol>
              </a:tblGrid>
              <a:tr h="201168">
                <a:tc>
                  <a:txBody>
                    <a:bodyPr/>
                    <a:lstStyle/>
                    <a:p>
                      <a:r>
                        <a:rPr lang="en-US" sz="800" dirty="0">
                          <a:latin typeface="Calibri"/>
                          <a:cs typeface="Calibri"/>
                        </a:rPr>
                        <a:t>FI</a:t>
                      </a:r>
                    </a:p>
                  </a:txBody>
                  <a:tcPr marT="36576" marB="36576"/>
                </a:tc>
                <a:tc>
                  <a:txBody>
                    <a:bodyPr/>
                    <a:lstStyle/>
                    <a:p>
                      <a:r>
                        <a:rPr lang="en-US" sz="800" b="1" dirty="0">
                          <a:solidFill>
                            <a:schemeClr val="tx1"/>
                          </a:solidFill>
                          <a:latin typeface="Calibri"/>
                          <a:cs typeface="Calibri"/>
                        </a:rPr>
                        <a:t>Tampere</a:t>
                      </a:r>
                      <a:r>
                        <a:rPr lang="en-US" sz="800" b="1" baseline="0" dirty="0">
                          <a:solidFill>
                            <a:schemeClr val="tx1"/>
                          </a:solidFill>
                          <a:latin typeface="Calibri"/>
                          <a:cs typeface="Calibri"/>
                        </a:rPr>
                        <a:t> University</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04"/>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HIP, University of Helsinki</a:t>
                      </a:r>
                    </a:p>
                  </a:txBody>
                  <a:tcPr marT="36576" marB="36576"/>
                </a:tc>
                <a:extLst>
                  <a:ext uri="{0D108BD9-81ED-4DB2-BD59-A6C34878D82A}">
                    <a16:rowId xmlns:a16="http://schemas.microsoft.com/office/drawing/2014/main" val="3469278095"/>
                  </a:ext>
                </a:extLst>
              </a:tr>
              <a:tr h="201168">
                <a:tc>
                  <a:txBody>
                    <a:bodyPr/>
                    <a:lstStyle/>
                    <a:p>
                      <a:r>
                        <a:rPr lang="en-US" sz="800" dirty="0">
                          <a:latin typeface="Calibri"/>
                          <a:cs typeface="Calibri"/>
                        </a:rPr>
                        <a:t>LAT</a:t>
                      </a:r>
                    </a:p>
                  </a:txBody>
                  <a:tcPr marT="36576" marB="36576"/>
                </a:tc>
                <a:tc>
                  <a:txBody>
                    <a:bodyPr/>
                    <a:lstStyle/>
                    <a:p>
                      <a:r>
                        <a:rPr lang="en-US" sz="800" b="1" i="0" dirty="0">
                          <a:solidFill>
                            <a:schemeClr val="tx1"/>
                          </a:solidFill>
                          <a:latin typeface="Calibri"/>
                          <a:cs typeface="Calibri"/>
                        </a:rPr>
                        <a:t>Riga Technical University</a:t>
                      </a:r>
                    </a:p>
                  </a:txBody>
                  <a:tcPr marT="36576" marB="36576"/>
                </a:tc>
                <a:extLst>
                  <a:ext uri="{0D108BD9-81ED-4DB2-BD59-A6C34878D82A}">
                    <a16:rowId xmlns:a16="http://schemas.microsoft.com/office/drawing/2014/main" val="10005"/>
                  </a:ext>
                </a:extLst>
              </a:tr>
              <a:tr h="201168">
                <a:tc>
                  <a:txBody>
                    <a:bodyPr/>
                    <a:lstStyle/>
                    <a:p>
                      <a:r>
                        <a:rPr lang="en-US" sz="800" dirty="0">
                          <a:latin typeface="Calibri"/>
                          <a:cs typeface="Calibri"/>
                        </a:rPr>
                        <a:t>CH</a:t>
                      </a:r>
                    </a:p>
                  </a:txBody>
                  <a:tcPr marT="36576" marB="36576"/>
                </a:tc>
                <a:tc>
                  <a:txBody>
                    <a:bodyPr/>
                    <a:lstStyle/>
                    <a:p>
                      <a:r>
                        <a:rPr lang="en-US" sz="800" b="1" i="0" dirty="0">
                          <a:solidFill>
                            <a:schemeClr val="tx1"/>
                          </a:solidFill>
                          <a:latin typeface="Calibri"/>
                          <a:cs typeface="Calibri"/>
                        </a:rPr>
                        <a:t>PSI</a:t>
                      </a:r>
                    </a:p>
                  </a:txBody>
                  <a:tcPr marT="36576" marB="36576"/>
                </a:tc>
                <a:extLst>
                  <a:ext uri="{0D108BD9-81ED-4DB2-BD59-A6C34878D82A}">
                    <a16:rowId xmlns:a16="http://schemas.microsoft.com/office/drawing/2014/main" val="10006"/>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University of Geneva</a:t>
                      </a:r>
                    </a:p>
                  </a:txBody>
                  <a:tcPr marT="36576" marB="36576"/>
                </a:tc>
                <a:extLst>
                  <a:ext uri="{0D108BD9-81ED-4DB2-BD59-A6C34878D82A}">
                    <a16:rowId xmlns:a16="http://schemas.microsoft.com/office/drawing/2014/main" val="10007"/>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EPFL</a:t>
                      </a:r>
                    </a:p>
                  </a:txBody>
                  <a:tcPr marT="36576" marB="36576"/>
                </a:tc>
                <a:extLst>
                  <a:ext uri="{0D108BD9-81ED-4DB2-BD59-A6C34878D82A}">
                    <a16:rowId xmlns:a16="http://schemas.microsoft.com/office/drawing/2014/main" val="10008"/>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HEIA-FR</a:t>
                      </a:r>
                    </a:p>
                  </a:txBody>
                  <a:tcPr marT="36576" marB="36576"/>
                </a:tc>
                <a:extLst>
                  <a:ext uri="{0D108BD9-81ED-4DB2-BD59-A6C34878D82A}">
                    <a16:rowId xmlns:a16="http://schemas.microsoft.com/office/drawing/2014/main" val="1943716482"/>
                  </a:ext>
                </a:extLst>
              </a:tr>
              <a:tr h="201168">
                <a:tc>
                  <a:txBody>
                    <a:bodyPr/>
                    <a:lstStyle/>
                    <a:p>
                      <a:r>
                        <a:rPr lang="en-US" sz="800" dirty="0">
                          <a:latin typeface="Calibri"/>
                          <a:cs typeface="Calibri"/>
                        </a:rPr>
                        <a:t>BE</a:t>
                      </a:r>
                    </a:p>
                  </a:txBody>
                  <a:tcPr marT="36576" marB="36576"/>
                </a:tc>
                <a:tc>
                  <a:txBody>
                    <a:bodyPr/>
                    <a:lstStyle/>
                    <a:p>
                      <a:r>
                        <a:rPr lang="en-US" sz="800" b="1" i="0" baseline="0" dirty="0">
                          <a:solidFill>
                            <a:schemeClr val="tx1"/>
                          </a:solidFill>
                          <a:latin typeface="Calibri"/>
                          <a:cs typeface="Calibri"/>
                        </a:rPr>
                        <a:t>Univ. Louvain</a:t>
                      </a:r>
                    </a:p>
                  </a:txBody>
                  <a:tcPr marT="36576" marB="36576"/>
                </a:tc>
                <a:extLst>
                  <a:ext uri="{0D108BD9-81ED-4DB2-BD59-A6C34878D82A}">
                    <a16:rowId xmlns:a16="http://schemas.microsoft.com/office/drawing/2014/main" val="10009"/>
                  </a:ext>
                </a:extLst>
              </a:tr>
              <a:tr h="201168">
                <a:tc>
                  <a:txBody>
                    <a:bodyPr/>
                    <a:lstStyle/>
                    <a:p>
                      <a:r>
                        <a:rPr lang="en-US" sz="800" dirty="0">
                          <a:latin typeface="Calibri"/>
                          <a:cs typeface="Calibri"/>
                        </a:rPr>
                        <a:t>AU</a:t>
                      </a:r>
                    </a:p>
                  </a:txBody>
                  <a:tcPr marT="36576" marB="36576"/>
                </a:tc>
                <a:tc>
                  <a:txBody>
                    <a:bodyPr/>
                    <a:lstStyle/>
                    <a:p>
                      <a:r>
                        <a:rPr lang="en-US" sz="800" b="1" i="0" dirty="0">
                          <a:solidFill>
                            <a:schemeClr val="tx1"/>
                          </a:solidFill>
                          <a:latin typeface="Calibri"/>
                          <a:cs typeface="Calibri"/>
                        </a:rPr>
                        <a:t>HEPHY</a:t>
                      </a:r>
                    </a:p>
                  </a:txBody>
                  <a:tcPr marT="36576" marB="36576"/>
                </a:tc>
                <a:extLst>
                  <a:ext uri="{0D108BD9-81ED-4DB2-BD59-A6C34878D82A}">
                    <a16:rowId xmlns:a16="http://schemas.microsoft.com/office/drawing/2014/main" val="1440785232"/>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TU Wien</a:t>
                      </a:r>
                    </a:p>
                  </a:txBody>
                  <a:tcPr marT="36576" marB="36576"/>
                </a:tc>
                <a:extLst>
                  <a:ext uri="{0D108BD9-81ED-4DB2-BD59-A6C34878D82A}">
                    <a16:rowId xmlns:a16="http://schemas.microsoft.com/office/drawing/2014/main" val="413738934"/>
                  </a:ext>
                </a:extLst>
              </a:tr>
              <a:tr h="201168">
                <a:tc>
                  <a:txBody>
                    <a:bodyPr/>
                    <a:lstStyle/>
                    <a:p>
                      <a:r>
                        <a:rPr lang="en-US" sz="800" dirty="0">
                          <a:latin typeface="Calibri"/>
                          <a:cs typeface="Calibri"/>
                        </a:rPr>
                        <a:t>ES</a:t>
                      </a:r>
                    </a:p>
                  </a:txBody>
                  <a:tcPr marT="36576" marB="36576"/>
                </a:tc>
                <a:tc>
                  <a:txBody>
                    <a:bodyPr/>
                    <a:lstStyle/>
                    <a:p>
                      <a:r>
                        <a:rPr lang="en-US" sz="800" b="1" i="0" dirty="0">
                          <a:solidFill>
                            <a:schemeClr val="tx1"/>
                          </a:solidFill>
                          <a:latin typeface="Calibri"/>
                          <a:cs typeface="Calibri"/>
                        </a:rPr>
                        <a:t>I3M</a:t>
                      </a:r>
                    </a:p>
                  </a:txBody>
                  <a:tcPr marT="36576" marB="36576"/>
                </a:tc>
                <a:extLst>
                  <a:ext uri="{0D108BD9-81ED-4DB2-BD59-A6C34878D82A}">
                    <a16:rowId xmlns:a16="http://schemas.microsoft.com/office/drawing/2014/main" val="2438587973"/>
                  </a:ext>
                </a:extLst>
              </a:tr>
              <a:tr h="201168">
                <a:tc>
                  <a:txBody>
                    <a:bodyPr/>
                    <a:lstStyle/>
                    <a:p>
                      <a:endParaRPr lang="en-US" sz="800" dirty="0">
                        <a:latin typeface="Calibri"/>
                        <a:cs typeface="Calibri"/>
                      </a:endParaRPr>
                    </a:p>
                  </a:txBody>
                  <a:tcPr marT="36576" marB="36576"/>
                </a:tc>
                <a:tc>
                  <a:txBody>
                    <a:bodyPr/>
                    <a:lstStyle/>
                    <a:p>
                      <a:r>
                        <a:rPr lang="en-US" sz="800" b="1" i="1" dirty="0">
                          <a:latin typeface="Calibri" panose="020F0502020204030204" pitchFamily="34" charset="0"/>
                          <a:cs typeface="Calibri" panose="020F0502020204030204" pitchFamily="34" charset="0"/>
                        </a:rPr>
                        <a:t>IFIC/CSIC</a:t>
                      </a:r>
                      <a:endParaRPr lang="en-US" sz="800" b="1" i="1" dirty="0">
                        <a:solidFill>
                          <a:schemeClr val="tx1"/>
                        </a:solidFill>
                        <a:latin typeface="Calibri" panose="020F0502020204030204" pitchFamily="34" charset="0"/>
                        <a:cs typeface="Calibri" panose="020F0502020204030204" pitchFamily="34" charset="0"/>
                      </a:endParaRPr>
                    </a:p>
                  </a:txBody>
                  <a:tcPr marT="36576" marB="36576"/>
                </a:tc>
                <a:extLst>
                  <a:ext uri="{0D108BD9-81ED-4DB2-BD59-A6C34878D82A}">
                    <a16:rowId xmlns:a16="http://schemas.microsoft.com/office/drawing/2014/main" val="2453880346"/>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ICMAB</a:t>
                      </a:r>
                    </a:p>
                  </a:txBody>
                  <a:tcPr marT="36576" marB="36576"/>
                </a:tc>
                <a:extLst>
                  <a:ext uri="{0D108BD9-81ED-4DB2-BD59-A6C34878D82A}">
                    <a16:rowId xmlns:a16="http://schemas.microsoft.com/office/drawing/2014/main" val="3862688765"/>
                  </a:ext>
                </a:extLst>
              </a:tr>
              <a:tr h="201168">
                <a:tc>
                  <a:txBody>
                    <a:bodyPr/>
                    <a:lstStyle/>
                    <a:p>
                      <a:r>
                        <a:rPr lang="en-US" sz="800" dirty="0">
                          <a:latin typeface="Calibri"/>
                          <a:cs typeface="Calibri"/>
                        </a:rPr>
                        <a:t>China</a:t>
                      </a:r>
                    </a:p>
                  </a:txBody>
                  <a:tcPr marT="36576" marB="36576"/>
                </a:tc>
                <a:tc>
                  <a:txBody>
                    <a:bodyPr/>
                    <a:lstStyle/>
                    <a:p>
                      <a:r>
                        <a:rPr lang="en-US" sz="800" b="1" i="1" dirty="0">
                          <a:solidFill>
                            <a:schemeClr val="tx1"/>
                          </a:solidFill>
                          <a:latin typeface="Calibri"/>
                          <a:cs typeface="Calibri"/>
                        </a:rPr>
                        <a:t>Sun </a:t>
                      </a:r>
                      <a:r>
                        <a:rPr lang="en-US" sz="800" b="1" i="1" dirty="0" err="1">
                          <a:solidFill>
                            <a:schemeClr val="tx1"/>
                          </a:solidFill>
                          <a:latin typeface="Calibri"/>
                          <a:cs typeface="Calibri"/>
                        </a:rPr>
                        <a:t>Yat-sen</a:t>
                      </a:r>
                      <a:r>
                        <a:rPr lang="en-US" sz="800" b="1" i="1" dirty="0">
                          <a:solidFill>
                            <a:schemeClr val="tx1"/>
                          </a:solidFill>
                          <a:latin typeface="Calibri"/>
                          <a:cs typeface="Calibri"/>
                        </a:rPr>
                        <a:t> University</a:t>
                      </a:r>
                    </a:p>
                  </a:txBody>
                  <a:tcPr marT="36576" marB="36576"/>
                </a:tc>
                <a:extLst>
                  <a:ext uri="{0D108BD9-81ED-4DB2-BD59-A6C34878D82A}">
                    <a16:rowId xmlns:a16="http://schemas.microsoft.com/office/drawing/2014/main" val="521554852"/>
                  </a:ext>
                </a:extLst>
              </a:tr>
              <a:tr h="201168">
                <a:tc>
                  <a:txBody>
                    <a:bodyPr/>
                    <a:lstStyle/>
                    <a:p>
                      <a:endParaRPr lang="en-US" sz="800" dirty="0">
                        <a:latin typeface="Calibri"/>
                        <a:cs typeface="Calibri"/>
                      </a:endParaRPr>
                    </a:p>
                  </a:txBody>
                  <a:tcPr marT="36576" marB="36576"/>
                </a:tc>
                <a:tc>
                  <a:txBody>
                    <a:bodyPr/>
                    <a:lstStyle/>
                    <a:p>
                      <a:r>
                        <a:rPr lang="en-US" sz="800" b="1" dirty="0">
                          <a:latin typeface="Calibri"/>
                          <a:cs typeface="Calibri"/>
                        </a:rPr>
                        <a:t>IHEP</a:t>
                      </a:r>
                    </a:p>
                  </a:txBody>
                  <a:tcPr marT="36576" marB="36576"/>
                </a:tc>
                <a:extLst>
                  <a:ext uri="{0D108BD9-81ED-4DB2-BD59-A6C34878D82A}">
                    <a16:rowId xmlns:a16="http://schemas.microsoft.com/office/drawing/2014/main" val="10010"/>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Peking University</a:t>
                      </a:r>
                    </a:p>
                  </a:txBody>
                  <a:tcPr marT="36576" marB="36576"/>
                </a:tc>
                <a:extLst>
                  <a:ext uri="{0D108BD9-81ED-4DB2-BD59-A6C34878D82A}">
                    <a16:rowId xmlns:a16="http://schemas.microsoft.com/office/drawing/2014/main" val="10011"/>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Inst. Of Mod. Physics, CAS</a:t>
                      </a:r>
                    </a:p>
                  </a:txBody>
                  <a:tcPr marT="36576" marB="36576"/>
                </a:tc>
                <a:extLst>
                  <a:ext uri="{0D108BD9-81ED-4DB2-BD59-A6C34878D82A}">
                    <a16:rowId xmlns:a16="http://schemas.microsoft.com/office/drawing/2014/main" val="3290980493"/>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University of CAS</a:t>
                      </a:r>
                    </a:p>
                  </a:txBody>
                  <a:tcPr marT="36576" marB="36576"/>
                </a:tc>
                <a:extLst>
                  <a:ext uri="{0D108BD9-81ED-4DB2-BD59-A6C34878D82A}">
                    <a16:rowId xmlns:a16="http://schemas.microsoft.com/office/drawing/2014/main" val="648918800"/>
                  </a:ext>
                </a:extLst>
              </a:tr>
              <a:tr h="201168">
                <a:tc>
                  <a:txBody>
                    <a:bodyPr/>
                    <a:lstStyle/>
                    <a:p>
                      <a:r>
                        <a:rPr lang="en-US" sz="800" dirty="0">
                          <a:latin typeface="Calibri"/>
                          <a:cs typeface="Calibri"/>
                        </a:rPr>
                        <a:t>KO</a:t>
                      </a:r>
                    </a:p>
                  </a:txBody>
                  <a:tcPr marT="36576" marB="36576"/>
                </a:tc>
                <a:tc>
                  <a:txBody>
                    <a:bodyPr/>
                    <a:lstStyle/>
                    <a:p>
                      <a:r>
                        <a:rPr lang="en-US" sz="800" b="1" dirty="0">
                          <a:latin typeface="Calibri"/>
                          <a:cs typeface="Calibri"/>
                        </a:rPr>
                        <a:t>Kyungpook National University</a:t>
                      </a:r>
                    </a:p>
                  </a:txBody>
                  <a:tcPr marT="36576" marB="36576"/>
                </a:tc>
                <a:extLst>
                  <a:ext uri="{0D108BD9-81ED-4DB2-BD59-A6C34878D82A}">
                    <a16:rowId xmlns:a16="http://schemas.microsoft.com/office/drawing/2014/main" val="1076425111"/>
                  </a:ext>
                </a:extLst>
              </a:tr>
              <a:tr h="201168">
                <a:tc>
                  <a:txBody>
                    <a:bodyPr/>
                    <a:lstStyle/>
                    <a:p>
                      <a:endParaRPr lang="en-US" sz="800" dirty="0">
                        <a:latin typeface="Calibri"/>
                        <a:cs typeface="Calibri"/>
                      </a:endParaRPr>
                    </a:p>
                  </a:txBody>
                  <a:tcPr marT="36576" marB="36576"/>
                </a:tc>
                <a:tc>
                  <a:txBody>
                    <a:bodyPr/>
                    <a:lstStyle/>
                    <a:p>
                      <a:r>
                        <a:rPr lang="en-US" sz="800" b="1" dirty="0">
                          <a:latin typeface="Calibri"/>
                          <a:cs typeface="Calibri"/>
                        </a:rPr>
                        <a:t>Yonsei University</a:t>
                      </a:r>
                    </a:p>
                  </a:txBody>
                  <a:tcPr marT="36576" marB="36576"/>
                </a:tc>
                <a:extLst>
                  <a:ext uri="{0D108BD9-81ED-4DB2-BD59-A6C34878D82A}">
                    <a16:rowId xmlns:a16="http://schemas.microsoft.com/office/drawing/2014/main" val="812576897"/>
                  </a:ext>
                </a:extLst>
              </a:tr>
              <a:tr h="201168">
                <a:tc>
                  <a:txBody>
                    <a:bodyPr/>
                    <a:lstStyle/>
                    <a:p>
                      <a:endParaRPr lang="en-US" sz="800" dirty="0">
                        <a:latin typeface="Calibri"/>
                        <a:cs typeface="Calibri"/>
                      </a:endParaRPr>
                    </a:p>
                  </a:txBody>
                  <a:tcPr marT="36576" marB="36576"/>
                </a:tc>
                <a:tc>
                  <a:txBody>
                    <a:bodyPr/>
                    <a:lstStyle/>
                    <a:p>
                      <a:r>
                        <a:rPr lang="en-US" sz="800" b="1" i="0" dirty="0"/>
                        <a:t>Seoul National University</a:t>
                      </a:r>
                      <a:endParaRPr lang="en-US" sz="800" b="1" i="0" dirty="0">
                        <a:latin typeface="Calibri"/>
                        <a:cs typeface="Calibri"/>
                      </a:endParaRPr>
                    </a:p>
                  </a:txBody>
                  <a:tcPr marT="36576" marB="36576"/>
                </a:tc>
                <a:extLst>
                  <a:ext uri="{0D108BD9-81ED-4DB2-BD59-A6C34878D82A}">
                    <a16:rowId xmlns:a16="http://schemas.microsoft.com/office/drawing/2014/main" val="20383230"/>
                  </a:ext>
                </a:extLst>
              </a:tr>
              <a:tr h="201168">
                <a:tc>
                  <a:txBody>
                    <a:bodyPr/>
                    <a:lstStyle/>
                    <a:p>
                      <a:r>
                        <a:rPr lang="en-US" sz="800" dirty="0">
                          <a:latin typeface="Calibri"/>
                          <a:cs typeface="Calibri"/>
                        </a:rPr>
                        <a:t>India</a:t>
                      </a:r>
                    </a:p>
                  </a:txBody>
                  <a:tcPr marT="36576" marB="36576"/>
                </a:tc>
                <a:tc>
                  <a:txBody>
                    <a:bodyPr/>
                    <a:lstStyle/>
                    <a:p>
                      <a:r>
                        <a:rPr lang="en-US" sz="800" b="1" i="1" dirty="0">
                          <a:latin typeface="Calibri"/>
                          <a:cs typeface="Calibri"/>
                        </a:rPr>
                        <a:t>CHEP</a:t>
                      </a:r>
                    </a:p>
                  </a:txBody>
                  <a:tcPr marT="36576" marB="36576"/>
                </a:tc>
                <a:extLst>
                  <a:ext uri="{0D108BD9-81ED-4DB2-BD59-A6C34878D82A}">
                    <a16:rowId xmlns:a16="http://schemas.microsoft.com/office/drawing/2014/main" val="721343937"/>
                  </a:ext>
                </a:extLst>
              </a:tr>
            </a:tbl>
          </a:graphicData>
        </a:graphic>
      </p:graphicFrame>
      <p:graphicFrame>
        <p:nvGraphicFramePr>
          <p:cNvPr id="4" name="Table 3">
            <a:extLst>
              <a:ext uri="{FF2B5EF4-FFF2-40B4-BE49-F238E27FC236}">
                <a16:creationId xmlns:a16="http://schemas.microsoft.com/office/drawing/2014/main" id="{8D52FE5D-6A85-A114-226B-1FE4C7D40F26}"/>
              </a:ext>
            </a:extLst>
          </p:cNvPr>
          <p:cNvGraphicFramePr>
            <a:graphicFrameLocks noGrp="1"/>
          </p:cNvGraphicFramePr>
          <p:nvPr/>
        </p:nvGraphicFramePr>
        <p:xfrm>
          <a:off x="2339752" y="355244"/>
          <a:ext cx="2160240" cy="4626864"/>
        </p:xfrm>
        <a:graphic>
          <a:graphicData uri="http://schemas.openxmlformats.org/drawingml/2006/table">
            <a:tbl>
              <a:tblPr bandRow="1">
                <a:tableStyleId>{5C22544A-7EE6-4342-B048-85BDC9FD1C3A}</a:tableStyleId>
              </a:tblPr>
              <a:tblGrid>
                <a:gridCol w="551123">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201168">
                <a:tc>
                  <a:txBody>
                    <a:bodyPr/>
                    <a:lstStyle/>
                    <a:p>
                      <a:r>
                        <a:rPr lang="en-US" sz="800" dirty="0">
                          <a:latin typeface="Calibri"/>
                          <a:cs typeface="Calibri"/>
                        </a:rPr>
                        <a:t>IT</a:t>
                      </a:r>
                    </a:p>
                  </a:txBody>
                  <a:tcPr marT="36576" marB="36576"/>
                </a:tc>
                <a:tc>
                  <a:txBody>
                    <a:bodyPr/>
                    <a:lstStyle/>
                    <a:p>
                      <a:r>
                        <a:rPr lang="en-US" sz="800" b="1" baseline="0" dirty="0">
                          <a:solidFill>
                            <a:schemeClr val="tx1"/>
                          </a:solidFill>
                          <a:latin typeface="Calibri"/>
                          <a:cs typeface="Calibri"/>
                        </a:rPr>
                        <a:t>INFN</a:t>
                      </a:r>
                    </a:p>
                  </a:txBody>
                  <a:tcPr marT="36576" marB="36576"/>
                </a:tc>
                <a:extLst>
                  <a:ext uri="{0D108BD9-81ED-4DB2-BD59-A6C34878D82A}">
                    <a16:rowId xmlns:a16="http://schemas.microsoft.com/office/drawing/2014/main" val="1001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Polit. Torino</a:t>
                      </a:r>
                    </a:p>
                  </a:txBody>
                  <a:tcPr marT="36576" marB="36576"/>
                </a:tc>
                <a:extLst>
                  <a:ext uri="{0D108BD9-81ED-4DB2-BD59-A6C34878D82A}">
                    <a16:rowId xmlns:a16="http://schemas.microsoft.com/office/drawing/2014/main" val="1466787135"/>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LASA,  Univ. Milano</a:t>
                      </a:r>
                    </a:p>
                  </a:txBody>
                  <a:tcPr marT="36576" marB="36576"/>
                </a:tc>
                <a:extLst>
                  <a:ext uri="{0D108BD9-81ED-4DB2-BD59-A6C34878D82A}">
                    <a16:rowId xmlns:a16="http://schemas.microsoft.com/office/drawing/2014/main" val="596251503"/>
                  </a:ext>
                </a:extLst>
              </a:tr>
              <a:tr h="201168">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INFN, Univ. </a:t>
                      </a:r>
                      <a:r>
                        <a:rPr lang="en-US" sz="800" b="1" i="0" baseline="0" dirty="0" err="1">
                          <a:solidFill>
                            <a:schemeClr val="tx1"/>
                          </a:solidFill>
                          <a:latin typeface="Calibri"/>
                          <a:cs typeface="Calibri"/>
                        </a:rPr>
                        <a:t>Padova</a:t>
                      </a:r>
                      <a:endParaRPr lang="en-US" sz="800" b="1" i="0" baseline="0" dirty="0">
                        <a:solidFill>
                          <a:schemeClr val="tx1"/>
                        </a:solidFill>
                        <a:latin typeface="Calibri"/>
                        <a:cs typeface="Calibri"/>
                      </a:endParaRPr>
                    </a:p>
                  </a:txBody>
                  <a:tcPr marT="36576" marB="36576"/>
                </a:tc>
                <a:extLst>
                  <a:ext uri="{0D108BD9-81ED-4DB2-BD59-A6C34878D82A}">
                    <a16:rowId xmlns:a16="http://schemas.microsoft.com/office/drawing/2014/main" val="2749660043"/>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INFN,</a:t>
                      </a:r>
                      <a:r>
                        <a:rPr lang="en-US" sz="800" b="1" baseline="0" dirty="0">
                          <a:solidFill>
                            <a:schemeClr val="tx1"/>
                          </a:solidFill>
                          <a:latin typeface="Calibri"/>
                          <a:cs typeface="Calibri"/>
                        </a:rPr>
                        <a:t> </a:t>
                      </a:r>
                      <a:r>
                        <a:rPr lang="en-US" sz="800" b="1" dirty="0">
                          <a:solidFill>
                            <a:schemeClr val="tx1"/>
                          </a:solidFill>
                          <a:latin typeface="Calibri"/>
                          <a:cs typeface="Calibri"/>
                        </a:rPr>
                        <a:t>Univ. Pavia</a:t>
                      </a:r>
                    </a:p>
                  </a:txBody>
                  <a:tcPr marT="36576" marB="36576"/>
                </a:tc>
                <a:extLst>
                  <a:ext uri="{0D108BD9-81ED-4DB2-BD59-A6C34878D82A}">
                    <a16:rowId xmlns:a16="http://schemas.microsoft.com/office/drawing/2014/main" val="2397572815"/>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Bologna</a:t>
                      </a:r>
                    </a:p>
                  </a:txBody>
                  <a:tcPr marT="36576" marB="36576"/>
                </a:tc>
                <a:extLst>
                  <a:ext uri="{0D108BD9-81ED-4DB2-BD59-A6C34878D82A}">
                    <a16:rowId xmlns:a16="http://schemas.microsoft.com/office/drawing/2014/main" val="864121970"/>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Trieste</a:t>
                      </a:r>
                    </a:p>
                  </a:txBody>
                  <a:tcPr marT="36576" marB="36576"/>
                </a:tc>
                <a:extLst>
                  <a:ext uri="{0D108BD9-81ED-4DB2-BD59-A6C34878D82A}">
                    <a16:rowId xmlns:a16="http://schemas.microsoft.com/office/drawing/2014/main" val="1780186167"/>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Bari</a:t>
                      </a:r>
                    </a:p>
                  </a:txBody>
                  <a:tcPr marT="36576" marB="36576"/>
                </a:tc>
                <a:extLst>
                  <a:ext uri="{0D108BD9-81ED-4DB2-BD59-A6C34878D82A}">
                    <a16:rowId xmlns:a16="http://schemas.microsoft.com/office/drawing/2014/main" val="336635721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Roma 1</a:t>
                      </a:r>
                    </a:p>
                  </a:txBody>
                  <a:tcPr marT="36576" marB="36576"/>
                </a:tc>
                <a:extLst>
                  <a:ext uri="{0D108BD9-81ED-4DB2-BD59-A6C34878D82A}">
                    <a16:rowId xmlns:a16="http://schemas.microsoft.com/office/drawing/2014/main" val="10015"/>
                  </a:ext>
                </a:extLst>
              </a:tr>
              <a:tr h="201168">
                <a:tc>
                  <a:txBody>
                    <a:bodyPr/>
                    <a:lstStyle/>
                    <a:p>
                      <a:endParaRPr lang="en-US" sz="800" dirty="0">
                        <a:latin typeface="Calibri"/>
                        <a:cs typeface="Calibri"/>
                      </a:endParaRPr>
                    </a:p>
                  </a:txBody>
                  <a:tcPr marT="36576" marB="36576"/>
                </a:tc>
                <a:tc>
                  <a:txBody>
                    <a:bodyPr/>
                    <a:lstStyle/>
                    <a:p>
                      <a:r>
                        <a:rPr lang="en-US" sz="800" b="1" i="1" baseline="0" dirty="0">
                          <a:solidFill>
                            <a:schemeClr val="tx1"/>
                          </a:solidFill>
                          <a:latin typeface="Calibri"/>
                          <a:cs typeface="Calibri"/>
                        </a:rPr>
                        <a:t>ENEA</a:t>
                      </a:r>
                    </a:p>
                  </a:txBody>
                  <a:tcPr marT="36576" marB="36576"/>
                </a:tc>
                <a:extLst>
                  <a:ext uri="{0D108BD9-81ED-4DB2-BD59-A6C34878D82A}">
                    <a16:rowId xmlns:a16="http://schemas.microsoft.com/office/drawing/2014/main" val="1371950143"/>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Frascati</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377003422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Ferrara</a:t>
                      </a:r>
                    </a:p>
                  </a:txBody>
                  <a:tcPr marT="36576" marB="36576"/>
                </a:tc>
                <a:extLst>
                  <a:ext uri="{0D108BD9-81ED-4DB2-BD59-A6C34878D82A}">
                    <a16:rowId xmlns:a16="http://schemas.microsoft.com/office/drawing/2014/main" val="320798771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Roma 3</a:t>
                      </a:r>
                    </a:p>
                  </a:txBody>
                  <a:tcPr marT="36576" marB="36576"/>
                </a:tc>
                <a:extLst>
                  <a:ext uri="{0D108BD9-81ED-4DB2-BD59-A6C34878D82A}">
                    <a16:rowId xmlns:a16="http://schemas.microsoft.com/office/drawing/2014/main" val="161029400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latin typeface="Calibri"/>
                          <a:cs typeface="Calibri"/>
                        </a:rPr>
                        <a:t>INFN </a:t>
                      </a:r>
                      <a:r>
                        <a:rPr lang="en-US" sz="800" baseline="0" dirty="0" err="1">
                          <a:latin typeface="Calibri"/>
                          <a:cs typeface="Calibri"/>
                        </a:rPr>
                        <a:t>Legnaro</a:t>
                      </a:r>
                      <a:endParaRPr lang="en-US" sz="800" b="0" baseline="0" dirty="0">
                        <a:latin typeface="Calibri"/>
                        <a:cs typeface="Calibri"/>
                      </a:endParaRPr>
                    </a:p>
                  </a:txBody>
                  <a:tcPr marT="36576" marB="36576"/>
                </a:tc>
                <a:extLst>
                  <a:ext uri="{0D108BD9-81ED-4DB2-BD59-A6C34878D82A}">
                    <a16:rowId xmlns:a16="http://schemas.microsoft.com/office/drawing/2014/main" val="2334309705"/>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Milano </a:t>
                      </a:r>
                      <a:r>
                        <a:rPr lang="en-US" sz="800" b="1" baseline="0" dirty="0" err="1">
                          <a:solidFill>
                            <a:schemeClr val="tx1"/>
                          </a:solidFill>
                          <a:latin typeface="Calibri"/>
                          <a:cs typeface="Calibri"/>
                        </a:rPr>
                        <a:t>Bicocca</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70602899"/>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Genova</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208996339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Laboratori</a:t>
                      </a:r>
                      <a:r>
                        <a:rPr lang="en-US" sz="800" b="1" baseline="0" dirty="0">
                          <a:solidFill>
                            <a:schemeClr val="tx1"/>
                          </a:solidFill>
                          <a:latin typeface="Calibri"/>
                          <a:cs typeface="Calibri"/>
                        </a:rPr>
                        <a:t> del </a:t>
                      </a:r>
                      <a:r>
                        <a:rPr lang="en-US" sz="800" b="1" baseline="0" dirty="0" err="1">
                          <a:solidFill>
                            <a:schemeClr val="tx1"/>
                          </a:solidFill>
                          <a:latin typeface="Calibri"/>
                          <a:cs typeface="Calibri"/>
                        </a:rPr>
                        <a:t>Sud</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2296806218"/>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latin typeface="Calibri"/>
                          <a:cs typeface="Calibri"/>
                        </a:rPr>
                        <a:t>INFN Napoli</a:t>
                      </a:r>
                      <a:endParaRPr lang="en-US" sz="800" b="0" baseline="0" dirty="0">
                        <a:latin typeface="Calibri"/>
                        <a:cs typeface="Calibri"/>
                      </a:endParaRPr>
                    </a:p>
                  </a:txBody>
                  <a:tcPr marT="36576" marB="36576"/>
                </a:tc>
                <a:extLst>
                  <a:ext uri="{0D108BD9-81ED-4DB2-BD59-A6C34878D82A}">
                    <a16:rowId xmlns:a16="http://schemas.microsoft.com/office/drawing/2014/main" val="2313380880"/>
                  </a:ext>
                </a:extLst>
              </a:tr>
              <a:tr h="201168">
                <a:tc>
                  <a:txBody>
                    <a:bodyPr/>
                    <a:lstStyle/>
                    <a:p>
                      <a:r>
                        <a:rPr lang="en-US" sz="800" dirty="0">
                          <a:latin typeface="Calibri"/>
                          <a:cs typeface="Calibri"/>
                        </a:rPr>
                        <a:t>Mal</a:t>
                      </a:r>
                    </a:p>
                  </a:txBody>
                  <a:tcPr marT="36576" marB="36576"/>
                </a:tc>
                <a:tc>
                  <a:txBody>
                    <a:bodyPr/>
                    <a:lstStyle/>
                    <a:p>
                      <a:r>
                        <a:rPr lang="en-US" sz="800" b="1" i="0" baseline="0" dirty="0">
                          <a:latin typeface="Calibri"/>
                          <a:cs typeface="Calibri"/>
                        </a:rPr>
                        <a:t>Univ. of Malta</a:t>
                      </a:r>
                    </a:p>
                  </a:txBody>
                  <a:tcPr marT="36576" marB="36576"/>
                </a:tc>
                <a:extLst>
                  <a:ext uri="{0D108BD9-81ED-4DB2-BD59-A6C34878D82A}">
                    <a16:rowId xmlns:a16="http://schemas.microsoft.com/office/drawing/2014/main" val="993831096"/>
                  </a:ext>
                </a:extLst>
              </a:tr>
              <a:tr h="201168">
                <a:tc>
                  <a:txBody>
                    <a:bodyPr/>
                    <a:lstStyle/>
                    <a:p>
                      <a:r>
                        <a:rPr lang="en-US" sz="800" dirty="0">
                          <a:latin typeface="Calibri"/>
                          <a:cs typeface="Calibri"/>
                        </a:rPr>
                        <a:t>EST</a:t>
                      </a:r>
                    </a:p>
                  </a:txBody>
                  <a:tcPr marT="36576" marB="36576"/>
                </a:tc>
                <a:tc>
                  <a:txBody>
                    <a:bodyPr/>
                    <a:lstStyle/>
                    <a:p>
                      <a:r>
                        <a:rPr lang="en-US" sz="800" b="1" i="0" dirty="0">
                          <a:latin typeface="Calibri"/>
                          <a:cs typeface="Calibri"/>
                        </a:rPr>
                        <a:t>Tartu University</a:t>
                      </a:r>
                    </a:p>
                  </a:txBody>
                  <a:tcPr marT="36576" marB="36576"/>
                </a:tc>
                <a:extLst>
                  <a:ext uri="{0D108BD9-81ED-4DB2-BD59-A6C34878D82A}">
                    <a16:rowId xmlns:a16="http://schemas.microsoft.com/office/drawing/2014/main" val="1257867401"/>
                  </a:ext>
                </a:extLst>
              </a:tr>
              <a:tr h="201168">
                <a:tc>
                  <a:txBody>
                    <a:bodyPr/>
                    <a:lstStyle/>
                    <a:p>
                      <a:r>
                        <a:rPr lang="en-US" sz="800" dirty="0">
                          <a:latin typeface="Calibri"/>
                          <a:cs typeface="Calibri"/>
                        </a:rPr>
                        <a:t>PT</a:t>
                      </a:r>
                    </a:p>
                  </a:txBody>
                  <a:tcPr marT="36576" marB="36576"/>
                </a:tc>
                <a:tc>
                  <a:txBody>
                    <a:bodyPr/>
                    <a:lstStyle/>
                    <a:p>
                      <a:r>
                        <a:rPr lang="en-US" sz="800" b="1" i="0" dirty="0">
                          <a:solidFill>
                            <a:schemeClr val="tx1"/>
                          </a:solidFill>
                          <a:latin typeface="Calibri"/>
                          <a:cs typeface="Calibri"/>
                        </a:rPr>
                        <a:t>LIP</a:t>
                      </a:r>
                    </a:p>
                  </a:txBody>
                  <a:tcPr marT="36576" marB="36576"/>
                </a:tc>
                <a:extLst>
                  <a:ext uri="{0D108BD9-81ED-4DB2-BD59-A6C34878D82A}">
                    <a16:rowId xmlns:a16="http://schemas.microsoft.com/office/drawing/2014/main" val="4073365554"/>
                  </a:ext>
                </a:extLst>
              </a:tr>
              <a:tr h="201168">
                <a:tc>
                  <a:txBody>
                    <a:bodyPr/>
                    <a:lstStyle/>
                    <a:p>
                      <a:r>
                        <a:rPr lang="en-US" sz="800" dirty="0">
                          <a:latin typeface="Calibri"/>
                          <a:cs typeface="Calibri"/>
                        </a:rPr>
                        <a:t>SE</a:t>
                      </a:r>
                    </a:p>
                  </a:txBody>
                  <a:tcPr marT="36576" marB="36576"/>
                </a:tc>
                <a:tc>
                  <a:txBody>
                    <a:bodyPr/>
                    <a:lstStyle/>
                    <a:p>
                      <a:r>
                        <a:rPr lang="en-US" sz="800" b="1" i="0" dirty="0">
                          <a:solidFill>
                            <a:schemeClr val="tx1"/>
                          </a:solidFill>
                          <a:latin typeface="Calibri"/>
                          <a:cs typeface="Calibri"/>
                        </a:rPr>
                        <a:t>ESS</a:t>
                      </a:r>
                    </a:p>
                  </a:txBody>
                  <a:tcPr marT="36576" marB="36576"/>
                </a:tc>
                <a:extLst>
                  <a:ext uri="{0D108BD9-81ED-4DB2-BD59-A6C34878D82A}">
                    <a16:rowId xmlns:a16="http://schemas.microsoft.com/office/drawing/2014/main" val="2015048387"/>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a:t>
                      </a:r>
                      <a:r>
                        <a:rPr lang="en-US" sz="800" b="1" baseline="0" dirty="0">
                          <a:solidFill>
                            <a:schemeClr val="tx1"/>
                          </a:solidFill>
                          <a:latin typeface="Calibri"/>
                          <a:cs typeface="Calibri"/>
                        </a:rPr>
                        <a:t> of Uppsala</a:t>
                      </a:r>
                    </a:p>
                  </a:txBody>
                  <a:tcPr marT="36576" marB="36576"/>
                </a:tc>
                <a:extLst>
                  <a:ext uri="{0D108BD9-81ED-4DB2-BD59-A6C34878D82A}">
                    <a16:rowId xmlns:a16="http://schemas.microsoft.com/office/drawing/2014/main" val="1785588805"/>
                  </a:ext>
                </a:extLst>
              </a:tr>
            </a:tbl>
          </a:graphicData>
        </a:graphic>
      </p:graphicFrame>
      <p:sp>
        <p:nvSpPr>
          <p:cNvPr id="3" name="Footer Placeholder 2">
            <a:extLst>
              <a:ext uri="{FF2B5EF4-FFF2-40B4-BE49-F238E27FC236}">
                <a16:creationId xmlns:a16="http://schemas.microsoft.com/office/drawing/2014/main" id="{F83D392E-11AE-0C14-6317-311966F2E743}"/>
              </a:ext>
            </a:extLst>
          </p:cNvPr>
          <p:cNvSpPr>
            <a:spLocks noGrp="1"/>
          </p:cNvSpPr>
          <p:nvPr>
            <p:ph type="ftr" sz="quarter" idx="3"/>
          </p:nvPr>
        </p:nvSpPr>
        <p:spPr/>
        <p:txBody>
          <a:bodyPr/>
          <a:lstStyle/>
          <a:p>
            <a:pPr algn="l"/>
            <a:r>
              <a:rPr lang="en-US"/>
              <a:t>D. Schulte      Muon Collider, ICB, Annual Meeting, DESY, May 2025 </a:t>
            </a:r>
            <a:endParaRPr lang="en-GB" sz="1100" dirty="0"/>
          </a:p>
        </p:txBody>
      </p:sp>
      <p:graphicFrame>
        <p:nvGraphicFramePr>
          <p:cNvPr id="13" name="Table 12">
            <a:extLst>
              <a:ext uri="{FF2B5EF4-FFF2-40B4-BE49-F238E27FC236}">
                <a16:creationId xmlns:a16="http://schemas.microsoft.com/office/drawing/2014/main" id="{3DC9AF5F-0FEE-98DC-56F2-568DF22D8D01}"/>
              </a:ext>
            </a:extLst>
          </p:cNvPr>
          <p:cNvGraphicFramePr>
            <a:graphicFrameLocks noGrp="1"/>
          </p:cNvGraphicFramePr>
          <p:nvPr/>
        </p:nvGraphicFramePr>
        <p:xfrm>
          <a:off x="6804248" y="483518"/>
          <a:ext cx="2168235" cy="4626864"/>
        </p:xfrm>
        <a:graphic>
          <a:graphicData uri="http://schemas.openxmlformats.org/drawingml/2006/table">
            <a:tbl>
              <a:tblPr bandRow="1">
                <a:tableStyleId>{5C22544A-7EE6-4342-B048-85BDC9FD1C3A}</a:tableStyleId>
              </a:tblPr>
              <a:tblGrid>
                <a:gridCol w="559118">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201168">
                <a:tc>
                  <a:txBody>
                    <a:bodyPr/>
                    <a:lstStyle/>
                    <a:p>
                      <a:r>
                        <a:rPr lang="en-US" sz="800" dirty="0">
                          <a:latin typeface="Calibri"/>
                          <a:cs typeface="Calibri"/>
                        </a:rPr>
                        <a:t>Ty</a:t>
                      </a:r>
                    </a:p>
                  </a:txBody>
                  <a:tcPr marT="36576" marB="36576"/>
                </a:tc>
                <a:tc>
                  <a:txBody>
                    <a:bodyPr/>
                    <a:lstStyle/>
                    <a:p>
                      <a:endParaRPr lang="en-US" sz="800" b="0" dirty="0">
                        <a:solidFill>
                          <a:schemeClr val="tx1"/>
                        </a:solidFill>
                        <a:latin typeface="Calibri"/>
                        <a:cs typeface="Calibri"/>
                      </a:endParaRPr>
                    </a:p>
                  </a:txBody>
                  <a:tcPr marT="36576" marB="36576"/>
                </a:tc>
                <a:extLst>
                  <a:ext uri="{0D108BD9-81ED-4DB2-BD59-A6C34878D82A}">
                    <a16:rowId xmlns:a16="http://schemas.microsoft.com/office/drawing/2014/main" val="2289163894"/>
                  </a:ext>
                </a:extLst>
              </a:tr>
              <a:tr h="201168">
                <a:tc>
                  <a:txBody>
                    <a:bodyPr/>
                    <a:lstStyle/>
                    <a:p>
                      <a:r>
                        <a:rPr lang="en-US" sz="800" dirty="0">
                          <a:latin typeface="Calibri"/>
                          <a:cs typeface="Calibri"/>
                        </a:rPr>
                        <a:t>CA</a:t>
                      </a:r>
                    </a:p>
                  </a:txBody>
                  <a:tcPr marT="36576" marB="36576"/>
                </a:tc>
                <a:tc>
                  <a:txBody>
                    <a:bodyPr/>
                    <a:lstStyle/>
                    <a:p>
                      <a:r>
                        <a:rPr lang="en-US" sz="800" b="0" dirty="0">
                          <a:solidFill>
                            <a:schemeClr val="tx1"/>
                          </a:solidFill>
                          <a:latin typeface="Calibri"/>
                          <a:cs typeface="Calibri"/>
                        </a:rPr>
                        <a:t>Université Laval</a:t>
                      </a:r>
                    </a:p>
                  </a:txBody>
                  <a:tcPr marT="36576" marB="36576"/>
                </a:tc>
                <a:extLst>
                  <a:ext uri="{0D108BD9-81ED-4DB2-BD59-A6C34878D82A}">
                    <a16:rowId xmlns:a16="http://schemas.microsoft.com/office/drawing/2014/main" val="713011269"/>
                  </a:ext>
                </a:extLst>
              </a:tr>
              <a:tr h="201168">
                <a:tc>
                  <a:txBody>
                    <a:bodyPr/>
                    <a:lstStyle/>
                    <a:p>
                      <a:r>
                        <a:rPr lang="en-US" sz="800" dirty="0">
                          <a:latin typeface="Calibri"/>
                          <a:cs typeface="Calibri"/>
                        </a:rPr>
                        <a:t>US</a:t>
                      </a:r>
                    </a:p>
                  </a:txBody>
                  <a:tcPr marT="36576" marB="36576"/>
                </a:tc>
                <a:tc>
                  <a:txBody>
                    <a:bodyPr/>
                    <a:lstStyle/>
                    <a:p>
                      <a:r>
                        <a:rPr lang="en-US" sz="800" b="1" dirty="0">
                          <a:solidFill>
                            <a:schemeClr val="tx1"/>
                          </a:solidFill>
                          <a:latin typeface="Calibri"/>
                          <a:cs typeface="Calibri"/>
                        </a:rPr>
                        <a:t>Iowa State University</a:t>
                      </a:r>
                    </a:p>
                  </a:txBody>
                  <a:tcPr marT="36576" marB="36576"/>
                </a:tc>
                <a:extLst>
                  <a:ext uri="{0D108BD9-81ED-4DB2-BD59-A6C34878D82A}">
                    <a16:rowId xmlns:a16="http://schemas.microsoft.com/office/drawing/2014/main" val="10014"/>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University of Iowa</a:t>
                      </a:r>
                    </a:p>
                  </a:txBody>
                  <a:tcPr marT="36576" marB="36576"/>
                </a:tc>
                <a:extLst>
                  <a:ext uri="{0D108BD9-81ED-4DB2-BD59-A6C34878D82A}">
                    <a16:rowId xmlns:a16="http://schemas.microsoft.com/office/drawing/2014/main" val="1466787135"/>
                  </a:ext>
                </a:extLst>
              </a:tr>
              <a:tr h="201168">
                <a:tc>
                  <a:txBody>
                    <a:bodyPr/>
                    <a:lstStyle/>
                    <a:p>
                      <a:endParaRPr lang="en-US" sz="800" dirty="0">
                        <a:latin typeface="Calibri"/>
                        <a:cs typeface="Calibri"/>
                      </a:endParaRPr>
                    </a:p>
                  </a:txBody>
                  <a:tcPr marT="36576" marB="36576"/>
                </a:tc>
                <a:tc>
                  <a:txBody>
                    <a:bodyPr/>
                    <a:lstStyle/>
                    <a:p>
                      <a:r>
                        <a:rPr lang="en-US" sz="800" b="1" dirty="0">
                          <a:latin typeface="Calibri"/>
                          <a:cs typeface="Calibri"/>
                        </a:rPr>
                        <a:t>Wisconsin-Madison</a:t>
                      </a:r>
                    </a:p>
                  </a:txBody>
                  <a:tcPr marT="36576" marB="36576"/>
                </a:tc>
                <a:extLst>
                  <a:ext uri="{0D108BD9-81ED-4DB2-BD59-A6C34878D82A}">
                    <a16:rowId xmlns:a16="http://schemas.microsoft.com/office/drawing/2014/main" val="596251503"/>
                  </a:ext>
                </a:extLst>
              </a:tr>
              <a:tr h="201168">
                <a:tc>
                  <a:txBody>
                    <a:bodyPr/>
                    <a:lstStyle/>
                    <a:p>
                      <a:endParaRPr lang="en-US" sz="800" dirty="0">
                        <a:latin typeface="Calibri"/>
                        <a:cs typeface="Calibri"/>
                      </a:endParaRPr>
                    </a:p>
                  </a:txBody>
                  <a:tcPr marT="36576" marB="36576"/>
                </a:tc>
                <a:tc>
                  <a:txBody>
                    <a:bodyPr/>
                    <a:lstStyle/>
                    <a:p>
                      <a:r>
                        <a:rPr lang="en-US" sz="800" b="1" i="1" dirty="0">
                          <a:latin typeface="Calibri"/>
                          <a:cs typeface="Calibri"/>
                        </a:rPr>
                        <a:t>University of Pittsburgh</a:t>
                      </a:r>
                    </a:p>
                  </a:txBody>
                  <a:tcPr marT="36576" marB="36576"/>
                </a:tc>
                <a:extLst>
                  <a:ext uri="{0D108BD9-81ED-4DB2-BD59-A6C34878D82A}">
                    <a16:rowId xmlns:a16="http://schemas.microsoft.com/office/drawing/2014/main" val="2749660043"/>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Old Dominion</a:t>
                      </a:r>
                    </a:p>
                  </a:txBody>
                  <a:tcPr marT="36576" marB="36576"/>
                </a:tc>
                <a:extLst>
                  <a:ext uri="{0D108BD9-81ED-4DB2-BD59-A6C34878D82A}">
                    <a16:rowId xmlns:a16="http://schemas.microsoft.com/office/drawing/2014/main" val="2397572815"/>
                  </a:ext>
                </a:extLst>
              </a:tr>
              <a:tr h="201168">
                <a:tc>
                  <a:txBody>
                    <a:bodyPr/>
                    <a:lstStyle/>
                    <a:p>
                      <a:endParaRPr lang="en-US" sz="800" dirty="0">
                        <a:latin typeface="Calibri"/>
                        <a:cs typeface="Calibri"/>
                      </a:endParaRPr>
                    </a:p>
                  </a:txBody>
                  <a:tcPr marT="36576" marB="36576"/>
                </a:tc>
                <a:tc>
                  <a:txBody>
                    <a:bodyPr/>
                    <a:lstStyle/>
                    <a:p>
                      <a:r>
                        <a:rPr lang="en-US" sz="800" b="1" dirty="0">
                          <a:latin typeface="Calibri"/>
                          <a:cs typeface="Calibri"/>
                        </a:rPr>
                        <a:t>Chicago University</a:t>
                      </a:r>
                    </a:p>
                  </a:txBody>
                  <a:tcPr marT="36576" marB="36576"/>
                </a:tc>
                <a:extLst>
                  <a:ext uri="{0D108BD9-81ED-4DB2-BD59-A6C34878D82A}">
                    <a16:rowId xmlns:a16="http://schemas.microsoft.com/office/drawing/2014/main" val="864121970"/>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Florida State University</a:t>
                      </a:r>
                    </a:p>
                  </a:txBody>
                  <a:tcPr marT="36576" marB="36576"/>
                </a:tc>
                <a:extLst>
                  <a:ext uri="{0D108BD9-81ED-4DB2-BD59-A6C34878D82A}">
                    <a16:rowId xmlns:a16="http://schemas.microsoft.com/office/drawing/2014/main" val="1780186167"/>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RICE University</a:t>
                      </a:r>
                    </a:p>
                  </a:txBody>
                  <a:tcPr marT="36576" marB="36576"/>
                </a:tc>
                <a:extLst>
                  <a:ext uri="{0D108BD9-81ED-4DB2-BD59-A6C34878D82A}">
                    <a16:rowId xmlns:a16="http://schemas.microsoft.com/office/drawing/2014/main" val="3366357214"/>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Tennessee University</a:t>
                      </a:r>
                    </a:p>
                  </a:txBody>
                  <a:tcPr marT="36576" marB="36576"/>
                </a:tc>
                <a:extLst>
                  <a:ext uri="{0D108BD9-81ED-4DB2-BD59-A6C34878D82A}">
                    <a16:rowId xmlns:a16="http://schemas.microsoft.com/office/drawing/2014/main" val="10015"/>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MIT Plasma science center</a:t>
                      </a:r>
                    </a:p>
                  </a:txBody>
                  <a:tcPr marT="36576" marB="36576"/>
                </a:tc>
                <a:extLst>
                  <a:ext uri="{0D108BD9-81ED-4DB2-BD59-A6C34878D82A}">
                    <a16:rowId xmlns:a16="http://schemas.microsoft.com/office/drawing/2014/main" val="1371950143"/>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Pittsburgh PAC</a:t>
                      </a:r>
                    </a:p>
                  </a:txBody>
                  <a:tcPr marT="36576" marB="36576"/>
                </a:tc>
                <a:extLst>
                  <a:ext uri="{0D108BD9-81ED-4DB2-BD59-A6C34878D82A}">
                    <a16:rowId xmlns:a16="http://schemas.microsoft.com/office/drawing/2014/main" val="3770034224"/>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Yale</a:t>
                      </a:r>
                    </a:p>
                  </a:txBody>
                  <a:tcPr marT="36576" marB="36576"/>
                </a:tc>
                <a:extLst>
                  <a:ext uri="{0D108BD9-81ED-4DB2-BD59-A6C34878D82A}">
                    <a16:rowId xmlns:a16="http://schemas.microsoft.com/office/drawing/2014/main" val="3207987716"/>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Princeton</a:t>
                      </a:r>
                    </a:p>
                  </a:txBody>
                  <a:tcPr marT="36576" marB="36576"/>
                </a:tc>
                <a:extLst>
                  <a:ext uri="{0D108BD9-81ED-4DB2-BD59-A6C34878D82A}">
                    <a16:rowId xmlns:a16="http://schemas.microsoft.com/office/drawing/2014/main" val="1610294006"/>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Stony Brook</a:t>
                      </a:r>
                    </a:p>
                  </a:txBody>
                  <a:tcPr marT="36576" marB="36576"/>
                </a:tc>
                <a:extLst>
                  <a:ext uri="{0D108BD9-81ED-4DB2-BD59-A6C34878D82A}">
                    <a16:rowId xmlns:a16="http://schemas.microsoft.com/office/drawing/2014/main" val="2334309705"/>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Stanford/SLAC</a:t>
                      </a:r>
                    </a:p>
                  </a:txBody>
                  <a:tcPr marT="36576" marB="36576"/>
                </a:tc>
                <a:extLst>
                  <a:ext uri="{0D108BD9-81ED-4DB2-BD59-A6C34878D82A}">
                    <a16:rowId xmlns:a16="http://schemas.microsoft.com/office/drawing/2014/main" val="70602899"/>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a:t>
                      </a:r>
                    </a:p>
                  </a:txBody>
                  <a:tcPr marT="36576" marB="36576"/>
                </a:tc>
                <a:extLst>
                  <a:ext uri="{0D108BD9-81ED-4DB2-BD59-A6C34878D82A}">
                    <a16:rowId xmlns:a16="http://schemas.microsoft.com/office/drawing/2014/main" val="2089963396"/>
                  </a:ext>
                </a:extLst>
              </a:tr>
              <a:tr h="20116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800" dirty="0">
                          <a:latin typeface="Calibri"/>
                          <a:cs typeface="Calibri"/>
                        </a:rPr>
                        <a:t>DoE labs</a:t>
                      </a:r>
                    </a:p>
                  </a:txBody>
                  <a:tcPr marT="36576" marB="36576"/>
                </a:tc>
                <a:tc>
                  <a:txBody>
                    <a:bodyPr/>
                    <a:lstStyle/>
                    <a:p>
                      <a:r>
                        <a:rPr lang="en-US" sz="800" dirty="0">
                          <a:latin typeface="Calibri"/>
                          <a:cs typeface="Calibri"/>
                        </a:rPr>
                        <a:t>FNAL</a:t>
                      </a:r>
                    </a:p>
                  </a:txBody>
                  <a:tcPr marT="36576" marB="36576"/>
                </a:tc>
                <a:extLst>
                  <a:ext uri="{0D108BD9-81ED-4DB2-BD59-A6C34878D82A}">
                    <a16:rowId xmlns:a16="http://schemas.microsoft.com/office/drawing/2014/main" val="2296806218"/>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LBNL</a:t>
                      </a:r>
                    </a:p>
                  </a:txBody>
                  <a:tcPr marT="36576" marB="36576"/>
                </a:tc>
                <a:extLst>
                  <a:ext uri="{0D108BD9-81ED-4DB2-BD59-A6C34878D82A}">
                    <a16:rowId xmlns:a16="http://schemas.microsoft.com/office/drawing/2014/main" val="2313380880"/>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JLAB</a:t>
                      </a:r>
                    </a:p>
                  </a:txBody>
                  <a:tcPr marT="36576" marB="36576"/>
                </a:tc>
                <a:extLst>
                  <a:ext uri="{0D108BD9-81ED-4DB2-BD59-A6C34878D82A}">
                    <a16:rowId xmlns:a16="http://schemas.microsoft.com/office/drawing/2014/main" val="993831096"/>
                  </a:ext>
                </a:extLst>
              </a:tr>
              <a:tr h="201168">
                <a:tc>
                  <a:txBody>
                    <a:bodyPr/>
                    <a:lstStyle/>
                    <a:p>
                      <a:endParaRPr lang="en-US" sz="800" dirty="0">
                        <a:latin typeface="Calibri"/>
                        <a:cs typeface="Calibri"/>
                      </a:endParaRPr>
                    </a:p>
                  </a:txBody>
                  <a:tcPr marT="36576" marB="36576"/>
                </a:tc>
                <a:tc>
                  <a:txBody>
                    <a:bodyPr/>
                    <a:lstStyle/>
                    <a:p>
                      <a:r>
                        <a:rPr lang="en-US" sz="800" b="0" i="0" dirty="0">
                          <a:latin typeface="Calibri"/>
                          <a:cs typeface="Calibri"/>
                        </a:rPr>
                        <a:t>BNL</a:t>
                      </a:r>
                    </a:p>
                  </a:txBody>
                  <a:tcPr marT="36576" marB="36576"/>
                </a:tc>
                <a:extLst>
                  <a:ext uri="{0D108BD9-81ED-4DB2-BD59-A6C34878D82A}">
                    <a16:rowId xmlns:a16="http://schemas.microsoft.com/office/drawing/2014/main" val="1257867401"/>
                  </a:ext>
                </a:extLst>
              </a:tr>
              <a:tr h="201168">
                <a:tc>
                  <a:txBody>
                    <a:bodyPr/>
                    <a:lstStyle/>
                    <a:p>
                      <a:r>
                        <a:rPr lang="en-US" sz="800" dirty="0">
                          <a:latin typeface="Calibri"/>
                          <a:cs typeface="Calibri"/>
                        </a:rPr>
                        <a:t>Brazil</a:t>
                      </a:r>
                    </a:p>
                  </a:txBody>
                  <a:tcPr marT="36576" marB="36576"/>
                </a:tc>
                <a:tc>
                  <a:txBody>
                    <a:bodyPr/>
                    <a:lstStyle/>
                    <a:p>
                      <a:r>
                        <a:rPr lang="en-US" sz="800" b="1" i="1" dirty="0">
                          <a:latin typeface="Calibri"/>
                          <a:cs typeface="Calibri"/>
                        </a:rPr>
                        <a:t>CNPEM</a:t>
                      </a:r>
                    </a:p>
                  </a:txBody>
                  <a:tcPr marT="36576" marB="36576"/>
                </a:tc>
                <a:extLst>
                  <a:ext uri="{0D108BD9-81ED-4DB2-BD59-A6C34878D82A}">
                    <a16:rowId xmlns:a16="http://schemas.microsoft.com/office/drawing/2014/main" val="4073365554"/>
                  </a:ext>
                </a:extLst>
              </a:tr>
            </a:tbl>
          </a:graphicData>
        </a:graphic>
      </p:graphicFrame>
      <p:sp>
        <p:nvSpPr>
          <p:cNvPr id="14" name="TextBox 13">
            <a:extLst>
              <a:ext uri="{FF2B5EF4-FFF2-40B4-BE49-F238E27FC236}">
                <a16:creationId xmlns:a16="http://schemas.microsoft.com/office/drawing/2014/main" id="{7FBAB5F7-5138-4AD4-2999-B555850B2363}"/>
              </a:ext>
            </a:extLst>
          </p:cNvPr>
          <p:cNvSpPr txBox="1"/>
          <p:nvPr/>
        </p:nvSpPr>
        <p:spPr>
          <a:xfrm>
            <a:off x="4609300" y="4811714"/>
            <a:ext cx="2097049" cy="215444"/>
          </a:xfrm>
          <a:prstGeom prst="rect">
            <a:avLst/>
          </a:prstGeom>
          <a:solidFill>
            <a:schemeClr val="bg1"/>
          </a:solidFill>
        </p:spPr>
        <p:txBody>
          <a:bodyPr wrap="none" rtlCol="0">
            <a:spAutoFit/>
          </a:bodyPr>
          <a:lstStyle/>
          <a:p>
            <a:r>
              <a:rPr lang="en-US" sz="800" b="1" dirty="0">
                <a:latin typeface="Calibri" panose="020F0502020204030204" pitchFamily="34" charset="0"/>
                <a:cs typeface="Calibri" panose="020F0502020204030204" pitchFamily="34" charset="0"/>
              </a:rPr>
              <a:t>Signed </a:t>
            </a:r>
            <a:r>
              <a:rPr lang="en-US" sz="800" b="1" dirty="0" err="1">
                <a:latin typeface="Calibri" panose="020F0502020204030204" pitchFamily="34" charset="0"/>
                <a:cs typeface="Calibri" panose="020F0502020204030204" pitchFamily="34" charset="0"/>
              </a:rPr>
              <a:t>MoC</a:t>
            </a:r>
            <a:r>
              <a:rPr lang="en-US" sz="800" b="1" dirty="0">
                <a:latin typeface="Calibri" panose="020F0502020204030204" pitchFamily="34" charset="0"/>
                <a:cs typeface="Calibri" panose="020F0502020204030204" pitchFamily="34" charset="0"/>
              </a:rPr>
              <a:t> (58), </a:t>
            </a:r>
            <a:r>
              <a:rPr lang="en-US" sz="800" b="1" i="1" dirty="0">
                <a:latin typeface="Calibri" panose="020F0502020204030204" pitchFamily="34" charset="0"/>
                <a:cs typeface="Calibri" panose="020F0502020204030204" pitchFamily="34" charset="0"/>
              </a:rPr>
              <a:t>requested </a:t>
            </a:r>
            <a:r>
              <a:rPr lang="en-US" sz="800" b="1" i="1" dirty="0" err="1">
                <a:latin typeface="Calibri" panose="020F0502020204030204" pitchFamily="34" charset="0"/>
                <a:cs typeface="Calibri" panose="020F0502020204030204" pitchFamily="34" charset="0"/>
              </a:rPr>
              <a:t>MoC</a:t>
            </a:r>
            <a:r>
              <a:rPr lang="en-US" sz="800" dirty="0">
                <a:latin typeface="Calibri" panose="020F0502020204030204" pitchFamily="34" charset="0"/>
                <a:cs typeface="Calibri" panose="020F0502020204030204" pitchFamily="34" charset="0"/>
              </a:rPr>
              <a:t>, contributor</a:t>
            </a:r>
          </a:p>
        </p:txBody>
      </p:sp>
      <p:sp>
        <p:nvSpPr>
          <p:cNvPr id="2" name="Slide Number Placeholder 1">
            <a:extLst>
              <a:ext uri="{FF2B5EF4-FFF2-40B4-BE49-F238E27FC236}">
                <a16:creationId xmlns:a16="http://schemas.microsoft.com/office/drawing/2014/main" id="{17D864F7-D734-6710-0EBC-A939C091C8A5}"/>
              </a:ext>
            </a:extLst>
          </p:cNvPr>
          <p:cNvSpPr>
            <a:spLocks noGrp="1"/>
          </p:cNvSpPr>
          <p:nvPr>
            <p:ph type="sldNum" sz="quarter" idx="4"/>
          </p:nvPr>
        </p:nvSpPr>
        <p:spPr/>
        <p:txBody>
          <a:bodyPr/>
          <a:lstStyle/>
          <a:p>
            <a:fld id="{974172A1-1CBF-0B40-9234-7D4D80EC19EA}" type="slidenum">
              <a:rPr lang="en-GB" smtClean="0"/>
              <a:pPr/>
              <a:t>21</a:t>
            </a:fld>
            <a:endParaRPr lang="en-GB" dirty="0"/>
          </a:p>
        </p:txBody>
      </p:sp>
    </p:spTree>
    <p:extLst>
      <p:ext uri="{BB962C8B-B14F-4D97-AF65-F5344CB8AC3E}">
        <p14:creationId xmlns:p14="http://schemas.microsoft.com/office/powerpoint/2010/main" val="2432187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EABD2A-87C3-C50E-6B59-1A99526A0C44}"/>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D84991F1-B285-860B-3E0E-48EDA422299F}"/>
              </a:ext>
            </a:extLst>
          </p:cNvPr>
          <p:cNvSpPr>
            <a:spLocks noGrp="1"/>
          </p:cNvSpPr>
          <p:nvPr>
            <p:ph type="ftr" sz="quarter" idx="3"/>
          </p:nvPr>
        </p:nvSpPr>
        <p:spPr/>
        <p:txBody>
          <a:bodyPr/>
          <a:lstStyle/>
          <a:p>
            <a:pPr algn="l"/>
            <a:r>
              <a:rPr lang="en-US"/>
              <a:t>D. Schulte      Muon Collider, ICB, Annual Meeting, DESY, May 2025 </a:t>
            </a:r>
            <a:endParaRPr lang="en-GB" dirty="0"/>
          </a:p>
        </p:txBody>
      </p:sp>
      <p:sp>
        <p:nvSpPr>
          <p:cNvPr id="5" name="Title 4">
            <a:extLst>
              <a:ext uri="{FF2B5EF4-FFF2-40B4-BE49-F238E27FC236}">
                <a16:creationId xmlns:a16="http://schemas.microsoft.com/office/drawing/2014/main" id="{91EB4A3D-4199-91AF-F828-8014CCE233D4}"/>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R&amp;D Progress</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51C5CDC0-CEC6-8D85-803F-FE343B7ADD96}"/>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13" name="TextBox 12">
            <a:extLst>
              <a:ext uri="{FF2B5EF4-FFF2-40B4-BE49-F238E27FC236}">
                <a16:creationId xmlns:a16="http://schemas.microsoft.com/office/drawing/2014/main" id="{8C386963-2D2C-11EF-9BC9-1679928A78AA}"/>
              </a:ext>
            </a:extLst>
          </p:cNvPr>
          <p:cNvSpPr txBox="1"/>
          <p:nvPr/>
        </p:nvSpPr>
        <p:spPr>
          <a:xfrm>
            <a:off x="34024" y="553376"/>
            <a:ext cx="8669213" cy="3970318"/>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Design of many collider areas has progressed</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Lattice design</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Proton accumulator and compressor ring</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Much better muon cooling performance</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RCS lattice designs</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Collective effects</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Technologies</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Realistic magnet performance targets, conceptual designs</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High-efficiency power converter design</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RF cavities for muon cooling</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Muon cooling module conceptual design</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Cooling absorbers</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Target design</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Detectors and MDI</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Demonstrator scope and design</a:t>
            </a:r>
          </a:p>
          <a:p>
            <a:r>
              <a:rPr lang="en-US" sz="1400" dirty="0">
                <a:latin typeface="Calibri" panose="020F0502020204030204" pitchFamily="34" charset="0"/>
                <a:cs typeface="Calibri" panose="020F0502020204030204" pitchFamily="34" charset="0"/>
              </a:rPr>
              <a:t>Will be covered later today and during the week</a:t>
            </a:r>
          </a:p>
        </p:txBody>
      </p:sp>
      <p:pic>
        <p:nvPicPr>
          <p:cNvPr id="18" name="Picture 17" descr="A picture containing diagram, text, line, plan&#10;&#10;Description automatically generated">
            <a:extLst>
              <a:ext uri="{FF2B5EF4-FFF2-40B4-BE49-F238E27FC236}">
                <a16:creationId xmlns:a16="http://schemas.microsoft.com/office/drawing/2014/main" id="{F7FBBB40-9CD1-413A-E430-D7FC58D9D785}"/>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257324" y="1467479"/>
            <a:ext cx="1649288" cy="777808"/>
          </a:xfrm>
          <a:prstGeom prst="rect">
            <a:avLst/>
          </a:prstGeom>
        </p:spPr>
      </p:pic>
      <p:pic>
        <p:nvPicPr>
          <p:cNvPr id="20" name="Picture 19">
            <a:extLst>
              <a:ext uri="{FF2B5EF4-FFF2-40B4-BE49-F238E27FC236}">
                <a16:creationId xmlns:a16="http://schemas.microsoft.com/office/drawing/2014/main" id="{78E8C550-BCD5-5636-DCFE-B8406215897C}"/>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7914761" y="1261133"/>
            <a:ext cx="934948" cy="712347"/>
          </a:xfrm>
          <a:prstGeom prst="rect">
            <a:avLst/>
          </a:prstGeom>
        </p:spPr>
      </p:pic>
      <p:pic>
        <p:nvPicPr>
          <p:cNvPr id="24" name="Picture 23">
            <a:extLst>
              <a:ext uri="{FF2B5EF4-FFF2-40B4-BE49-F238E27FC236}">
                <a16:creationId xmlns:a16="http://schemas.microsoft.com/office/drawing/2014/main" id="{F6E233B3-3295-ADF2-4A66-14894DF5FB30}"/>
              </a:ext>
            </a:extLst>
          </p:cNvPr>
          <p:cNvPicPr>
            <a:picLocks noChangeAspect="1"/>
          </p:cNvPicPr>
          <p:nvPr/>
        </p:nvPicPr>
        <p:blipFill>
          <a:blip r:embed="rId4"/>
          <a:srcRect l="44999" t="22954" r="3457" b="13481"/>
          <a:stretch/>
        </p:blipFill>
        <p:spPr>
          <a:xfrm>
            <a:off x="6962904" y="2053072"/>
            <a:ext cx="1880818" cy="1639029"/>
          </a:xfrm>
          <a:prstGeom prst="rect">
            <a:avLst/>
          </a:prstGeom>
        </p:spPr>
      </p:pic>
      <p:pic>
        <p:nvPicPr>
          <p:cNvPr id="25" name="Picture 24" descr="A picture containing LEGO&#10;&#10;Description automatically generated">
            <a:extLst>
              <a:ext uri="{FF2B5EF4-FFF2-40B4-BE49-F238E27FC236}">
                <a16:creationId xmlns:a16="http://schemas.microsoft.com/office/drawing/2014/main" id="{818266E2-F9B5-E3DD-95F3-175C98D5EABB}"/>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5223858" y="1436218"/>
            <a:ext cx="1439002" cy="1248274"/>
          </a:xfrm>
          <a:prstGeom prst="rect">
            <a:avLst/>
          </a:prstGeom>
        </p:spPr>
      </p:pic>
      <p:pic>
        <p:nvPicPr>
          <p:cNvPr id="26" name="Picture 25" descr="p0.tiff">
            <a:extLst>
              <a:ext uri="{FF2B5EF4-FFF2-40B4-BE49-F238E27FC236}">
                <a16:creationId xmlns:a16="http://schemas.microsoft.com/office/drawing/2014/main" id="{4B7BD89B-AB85-AC1C-72DA-0D39B6E9ECAA}"/>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5324103" y="599801"/>
            <a:ext cx="2381715" cy="868874"/>
          </a:xfrm>
          <a:prstGeom prst="rect">
            <a:avLst/>
          </a:prstGeom>
        </p:spPr>
      </p:pic>
      <p:grpSp>
        <p:nvGrpSpPr>
          <p:cNvPr id="27" name="Group 26">
            <a:extLst>
              <a:ext uri="{FF2B5EF4-FFF2-40B4-BE49-F238E27FC236}">
                <a16:creationId xmlns:a16="http://schemas.microsoft.com/office/drawing/2014/main" id="{ACA8D6B2-EFDF-1CE2-A9FF-4489B9EC6EA6}"/>
              </a:ext>
            </a:extLst>
          </p:cNvPr>
          <p:cNvGrpSpPr/>
          <p:nvPr/>
        </p:nvGrpSpPr>
        <p:grpSpPr>
          <a:xfrm>
            <a:off x="4198293" y="2652121"/>
            <a:ext cx="1805360" cy="1248274"/>
            <a:chOff x="3770970" y="2885938"/>
            <a:chExt cx="4449248" cy="3474720"/>
          </a:xfrm>
        </p:grpSpPr>
        <p:pic>
          <p:nvPicPr>
            <p:cNvPr id="28" name="Picture 27">
              <a:extLst>
                <a:ext uri="{FF2B5EF4-FFF2-40B4-BE49-F238E27FC236}">
                  <a16:creationId xmlns:a16="http://schemas.microsoft.com/office/drawing/2014/main" id="{3A4F8B5E-EC52-D20A-EF96-FE47891F174F}"/>
                </a:ext>
              </a:extLst>
            </p:cNvPr>
            <p:cNvPicPr>
              <a:picLocks noChangeAspect="1"/>
            </p:cNvPicPr>
            <p:nvPr/>
          </p:nvPicPr>
          <p:blipFill>
            <a:blip r:embed="rId7" cstate="hqprint">
              <a:extLst>
                <a:ext uri="{28A0092B-C50C-407E-A947-70E740481C1C}">
                  <a14:useLocalDpi xmlns:a14="http://schemas.microsoft.com/office/drawing/2010/main"/>
                </a:ext>
              </a:extLst>
            </a:blip>
            <a:srcRect/>
            <a:stretch/>
          </p:blipFill>
          <p:spPr>
            <a:xfrm>
              <a:off x="3770970" y="2885938"/>
              <a:ext cx="4449248" cy="3474720"/>
            </a:xfrm>
            <a:prstGeom prst="rect">
              <a:avLst/>
            </a:prstGeom>
          </p:spPr>
        </p:pic>
        <p:sp>
          <p:nvSpPr>
            <p:cNvPr id="29" name="TextBox 28">
              <a:extLst>
                <a:ext uri="{FF2B5EF4-FFF2-40B4-BE49-F238E27FC236}">
                  <a16:creationId xmlns:a16="http://schemas.microsoft.com/office/drawing/2014/main" id="{1A25AE98-BD1A-C0B5-C9F4-1580C76E21BE}"/>
                </a:ext>
              </a:extLst>
            </p:cNvPr>
            <p:cNvSpPr txBox="1"/>
            <p:nvPr/>
          </p:nvSpPr>
          <p:spPr>
            <a:xfrm>
              <a:off x="4190762" y="5050195"/>
              <a:ext cx="2904173" cy="641939"/>
            </a:xfrm>
            <a:prstGeom prst="rect">
              <a:avLst/>
            </a:prstGeom>
            <a:noFill/>
          </p:spPr>
          <p:txBody>
            <a:bodyPr wrap="none" rtlCol="0">
              <a:spAutoFit/>
            </a:bodyPr>
            <a:lstStyle/>
            <a:p>
              <a:r>
                <a:rPr lang="en-US" sz="1200" dirty="0"/>
                <a:t>REBCO, 20 K</a:t>
              </a:r>
            </a:p>
          </p:txBody>
        </p:sp>
      </p:grpSp>
      <p:pic>
        <p:nvPicPr>
          <p:cNvPr id="30" name="Content Placeholder 7" descr="Graphical user interface, diagram&#10;&#10;Description automatically generated with medium confidence">
            <a:extLst>
              <a:ext uri="{FF2B5EF4-FFF2-40B4-BE49-F238E27FC236}">
                <a16:creationId xmlns:a16="http://schemas.microsoft.com/office/drawing/2014/main" id="{80ED51D4-9B86-A526-7523-08D2CCE7519C}"/>
              </a:ext>
            </a:extLst>
          </p:cNvPr>
          <p:cNvPicPr>
            <a:picLocks noChangeAspect="1"/>
          </p:cNvPicPr>
          <p:nvPr/>
        </p:nvPicPr>
        <p:blipFill>
          <a:blip r:embed="rId8"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738074" y="3800746"/>
            <a:ext cx="2216942" cy="1218100"/>
          </a:xfrm>
          <a:prstGeom prst="rect">
            <a:avLst/>
          </a:prstGeom>
        </p:spPr>
      </p:pic>
      <p:pic>
        <p:nvPicPr>
          <p:cNvPr id="31" name="Picture 30">
            <a:extLst>
              <a:ext uri="{FF2B5EF4-FFF2-40B4-BE49-F238E27FC236}">
                <a16:creationId xmlns:a16="http://schemas.microsoft.com/office/drawing/2014/main" id="{2858CF79-2D88-A556-0148-808C8F8314AF}"/>
              </a:ext>
            </a:extLst>
          </p:cNvPr>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5127831" y="3859326"/>
            <a:ext cx="1439002" cy="1132921"/>
          </a:xfrm>
          <a:prstGeom prst="rect">
            <a:avLst/>
          </a:prstGeom>
        </p:spPr>
      </p:pic>
      <p:sp>
        <p:nvSpPr>
          <p:cNvPr id="32" name="TextBox 31">
            <a:extLst>
              <a:ext uri="{FF2B5EF4-FFF2-40B4-BE49-F238E27FC236}">
                <a16:creationId xmlns:a16="http://schemas.microsoft.com/office/drawing/2014/main" id="{B7B3982D-AEBC-1916-9C90-D0EBAD31A2CF}"/>
              </a:ext>
            </a:extLst>
          </p:cNvPr>
          <p:cNvSpPr txBox="1"/>
          <p:nvPr/>
        </p:nvSpPr>
        <p:spPr>
          <a:xfrm>
            <a:off x="2795243" y="4491632"/>
            <a:ext cx="2249655" cy="307777"/>
          </a:xfrm>
          <a:prstGeom prst="rect">
            <a:avLst/>
          </a:prstGeom>
          <a:solidFill>
            <a:schemeClr val="accent1">
              <a:lumMod val="20000"/>
              <a:lumOff val="80000"/>
            </a:schemeClr>
          </a:solidFill>
        </p:spPr>
        <p:txBody>
          <a:bodyPr wrap="none" rtlCol="0">
            <a:spAutoFit/>
          </a:bodyPr>
          <a:lstStyle/>
          <a:p>
            <a:r>
              <a:rPr lang="en-US" sz="1400" dirty="0">
                <a:latin typeface="Calibri" panose="020F0502020204030204" pitchFamily="34" charset="0"/>
                <a:cs typeface="Calibri" panose="020F0502020204030204" pitchFamily="34" charset="0"/>
              </a:rPr>
              <a:t>See Tao, Chris, and Massimo</a:t>
            </a:r>
          </a:p>
        </p:txBody>
      </p:sp>
    </p:spTree>
    <p:extLst>
      <p:ext uri="{BB962C8B-B14F-4D97-AF65-F5344CB8AC3E}">
        <p14:creationId xmlns:p14="http://schemas.microsoft.com/office/powerpoint/2010/main" val="1299718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7EB550-2C99-6D4F-09D5-34B27F370D30}"/>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0A1E165D-8D25-326B-2ECA-AB7FD04A49F1}"/>
              </a:ext>
            </a:extLst>
          </p:cNvPr>
          <p:cNvSpPr>
            <a:spLocks noGrp="1"/>
          </p:cNvSpPr>
          <p:nvPr>
            <p:ph type="ftr" sz="quarter" idx="3"/>
          </p:nvPr>
        </p:nvSpPr>
        <p:spPr/>
        <p:txBody>
          <a:bodyPr/>
          <a:lstStyle/>
          <a:p>
            <a:pPr algn="l"/>
            <a:r>
              <a:rPr lang="en-US"/>
              <a:t>D. Schulte      Muon Collider, ICB, Annual Meeting, DESY, May 2025 </a:t>
            </a:r>
            <a:endParaRPr lang="en-GB" dirty="0"/>
          </a:p>
        </p:txBody>
      </p:sp>
      <p:sp>
        <p:nvSpPr>
          <p:cNvPr id="5" name="Title 4">
            <a:extLst>
              <a:ext uri="{FF2B5EF4-FFF2-40B4-BE49-F238E27FC236}">
                <a16:creationId xmlns:a16="http://schemas.microsoft.com/office/drawing/2014/main" id="{F182EA00-4AD2-B438-5237-923B667CDF79}"/>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Site Specific Designs</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AFE1201E-17D4-DDC3-EA2C-926E9038B576}"/>
              </a:ext>
            </a:extLst>
          </p:cNvPr>
          <p:cNvSpPr>
            <a:spLocks noGrp="1"/>
          </p:cNvSpPr>
          <p:nvPr>
            <p:ph type="sldNum" sz="quarter" idx="4"/>
          </p:nvPr>
        </p:nvSpPr>
        <p:spPr/>
        <p:txBody>
          <a:bodyPr/>
          <a:lstStyle/>
          <a:p>
            <a:fld id="{974172A1-1CBF-0B40-9234-7D4D80EC19EA}" type="slidenum">
              <a:rPr lang="en-GB" smtClean="0"/>
              <a:pPr/>
              <a:t>4</a:t>
            </a:fld>
            <a:endParaRPr lang="en-GB" dirty="0"/>
          </a:p>
        </p:txBody>
      </p:sp>
      <p:sp>
        <p:nvSpPr>
          <p:cNvPr id="4" name="TextBox 3">
            <a:extLst>
              <a:ext uri="{FF2B5EF4-FFF2-40B4-BE49-F238E27FC236}">
                <a16:creationId xmlns:a16="http://schemas.microsoft.com/office/drawing/2014/main" id="{A65C6D15-FF45-41DB-63E7-55F3236ACD8F}"/>
              </a:ext>
            </a:extLst>
          </p:cNvPr>
          <p:cNvSpPr txBox="1"/>
          <p:nvPr/>
        </p:nvSpPr>
        <p:spPr>
          <a:xfrm>
            <a:off x="179511" y="683627"/>
            <a:ext cx="6363375" cy="1815882"/>
          </a:xfrm>
          <a:prstGeom prst="rect">
            <a:avLst/>
          </a:prstGeom>
          <a:noFill/>
        </p:spPr>
        <p:txBody>
          <a:bodyPr wrap="square" rtlCol="0">
            <a:spAutoFit/>
          </a:bodyPr>
          <a:lstStyle/>
          <a:p>
            <a:r>
              <a:rPr lang="de-CH" sz="1400" dirty="0" err="1">
                <a:latin typeface="Calibri" panose="020F0502020204030204" pitchFamily="34" charset="0"/>
                <a:cs typeface="Calibri" panose="020F0502020204030204" pitchFamily="34" charset="0"/>
              </a:rPr>
              <a:t>Started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studies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for</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concrete</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site</a:t>
            </a:r>
            <a:r>
              <a:rPr lang="de-CH" sz="1400" dirty="0">
                <a:latin typeface="Calibri" panose="020F0502020204030204" pitchFamily="34" charset="0"/>
                <a:cs typeface="Calibri" panose="020F0502020204030204" pitchFamily="34" charset="0"/>
              </a:rPr>
              <a:t> at CERN and </a:t>
            </a:r>
            <a:r>
              <a:rPr lang="de-CH" sz="1400" dirty="0" err="1">
                <a:latin typeface="Calibri" panose="020F0502020204030204" pitchFamily="34" charset="0"/>
                <a:cs typeface="Calibri" panose="020F0502020204030204" pitchFamily="34" charset="0"/>
              </a:rPr>
              <a:t>Fermilab</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At CERN </a:t>
            </a:r>
            <a:r>
              <a:rPr lang="de-CH" sz="1400" dirty="0" err="1">
                <a:latin typeface="Calibri" panose="020F0502020204030204" pitchFamily="34" charset="0"/>
                <a:cs typeface="Calibri" panose="020F0502020204030204" pitchFamily="34" charset="0"/>
              </a:rPr>
              <a:t>re-use</a:t>
            </a:r>
            <a:r>
              <a:rPr lang="de-CH" sz="1400" dirty="0">
                <a:latin typeface="Calibri" panose="020F0502020204030204" pitchFamily="34" charset="0"/>
                <a:cs typeface="Calibri" panose="020F0502020204030204" pitchFamily="34" charset="0"/>
              </a:rPr>
              <a:t> SPS and LHC and </a:t>
            </a:r>
            <a:r>
              <a:rPr lang="de-CH" sz="1400" dirty="0" err="1">
                <a:latin typeface="Calibri" panose="020F0502020204030204" pitchFamily="34" charset="0"/>
                <a:cs typeface="Calibri" panose="020F0502020204030204" pitchFamily="34" charset="0"/>
              </a:rPr>
              <a:t>construct</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facility</a:t>
            </a:r>
            <a:r>
              <a:rPr lang="de-CH" sz="1400" dirty="0">
                <a:latin typeface="Calibri" panose="020F0502020204030204" pitchFamily="34" charset="0"/>
                <a:cs typeface="Calibri" panose="020F0502020204030204" pitchFamily="34" charset="0"/>
              </a:rPr>
              <a:t> on CERN </a:t>
            </a:r>
            <a:r>
              <a:rPr lang="de-CH" sz="1400" dirty="0" err="1">
                <a:latin typeface="Calibri" panose="020F0502020204030204" pitchFamily="34" charset="0"/>
                <a:cs typeface="Calibri" panose="020F0502020204030204" pitchFamily="34" charset="0"/>
              </a:rPr>
              <a:t>land</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Neutrino </a:t>
            </a:r>
            <a:r>
              <a:rPr lang="de-CH" sz="1400" dirty="0" err="1">
                <a:latin typeface="Calibri" panose="020F0502020204030204" pitchFamily="34" charset="0"/>
                <a:cs typeface="Calibri" panose="020F0502020204030204" pitchFamily="34" charset="0"/>
              </a:rPr>
              <a:t>flux</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appears</a:t>
            </a:r>
            <a:r>
              <a:rPr lang="de-CH" sz="1400" dirty="0">
                <a:latin typeface="Calibri" panose="020F0502020204030204" pitchFamily="34" charset="0"/>
                <a:cs typeface="Calibri" panose="020F0502020204030204" pitchFamily="34" charset="0"/>
              </a:rPr>
              <a:t> solvable</a:t>
            </a:r>
          </a:p>
          <a:p>
            <a:pPr marL="285750" indent="-285750">
              <a:buFont typeface="Arial" panose="020B0604020202020204" pitchFamily="34" charset="0"/>
              <a:buChar char="•"/>
            </a:pP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Adjusted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parameters</a:t>
            </a:r>
            <a:r>
              <a:rPr lang="de-CH" sz="1400" dirty="0">
                <a:latin typeface="Calibri" panose="020F0502020204030204" pitchFamily="34" charset="0"/>
                <a:cs typeface="Calibri" panose="020F0502020204030204" pitchFamily="34" charset="0"/>
              </a:rPr>
              <a:t> (3.2 and 7.6 </a:t>
            </a:r>
            <a:r>
              <a:rPr lang="de-CH" sz="1400" dirty="0" err="1">
                <a:latin typeface="Calibri" panose="020F0502020204030204" pitchFamily="34" charset="0"/>
                <a:cs typeface="Calibri" panose="020F0502020204030204" pitchFamily="34" charset="0"/>
              </a:rPr>
              <a:t>TeV</a:t>
            </a:r>
            <a:r>
              <a:rPr lang="de-CH" sz="1400"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Stage </a:t>
            </a:r>
            <a:r>
              <a:rPr lang="de-CH" sz="1400" dirty="0" err="1">
                <a:latin typeface="Calibri" panose="020F0502020204030204" pitchFamily="34" charset="0"/>
                <a:cs typeface="Calibri" panose="020F0502020204030204" pitchFamily="34" charset="0"/>
              </a:rPr>
              <a:t>with</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one</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tunnel</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or</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two</a:t>
            </a:r>
            <a:r>
              <a:rPr lang="de-CH" sz="1400" dirty="0">
                <a:latin typeface="Calibri" panose="020F0502020204030204" pitchFamily="34" charset="0"/>
                <a:cs typeface="Calibri" panose="020F0502020204030204" pitchFamily="34" charset="0"/>
              </a:rPr>
              <a:t> different </a:t>
            </a:r>
            <a:r>
              <a:rPr lang="de-CH" sz="1400" dirty="0" err="1">
                <a:latin typeface="Calibri" panose="020F0502020204030204" pitchFamily="34" charset="0"/>
                <a:cs typeface="Calibri" panose="020F0502020204030204" pitchFamily="34" charset="0"/>
              </a:rPr>
              <a:t>tunnels</a:t>
            </a:r>
            <a:endParaRPr lang="de-CH" sz="1400" dirty="0">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Use </a:t>
            </a:r>
            <a:r>
              <a:rPr lang="de-CH" sz="1400" dirty="0" err="1">
                <a:latin typeface="Calibri" panose="020F0502020204030204" pitchFamily="34" charset="0"/>
                <a:cs typeface="Calibri" panose="020F0502020204030204" pitchFamily="34" charset="0"/>
              </a:rPr>
              <a:t>of</a:t>
            </a:r>
            <a:r>
              <a:rPr lang="de-CH" sz="1400" dirty="0">
                <a:latin typeface="Calibri" panose="020F0502020204030204" pitchFamily="34" charset="0"/>
                <a:cs typeface="Calibri" panose="020F0502020204030204" pitchFamily="34" charset="0"/>
              </a:rPr>
              <a:t> different </a:t>
            </a:r>
            <a:r>
              <a:rPr lang="de-CH" sz="1400" dirty="0" err="1">
                <a:latin typeface="Calibri" panose="020F0502020204030204" pitchFamily="34" charset="0"/>
                <a:cs typeface="Calibri" panose="020F0502020204030204" pitchFamily="34" charset="0"/>
              </a:rPr>
              <a:t>technologies</a:t>
            </a:r>
            <a:endParaRPr lang="de-CH" sz="1400" dirty="0">
              <a:latin typeface="Calibri" panose="020F0502020204030204" pitchFamily="34" charset="0"/>
              <a:cs typeface="Calibri" panose="020F0502020204030204" pitchFamily="34" charset="0"/>
            </a:endParaRPr>
          </a:p>
        </p:txBody>
      </p:sp>
      <p:pic>
        <p:nvPicPr>
          <p:cNvPr id="8" name="Picture 7" descr="A map of a city&#10;&#10;Description automatically generated">
            <a:extLst>
              <a:ext uri="{FF2B5EF4-FFF2-40B4-BE49-F238E27FC236}">
                <a16:creationId xmlns:a16="http://schemas.microsoft.com/office/drawing/2014/main" id="{FEA00799-F500-E16C-8EF4-C37D783EE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15226" y="2939781"/>
            <a:ext cx="1552422" cy="1541968"/>
          </a:xfrm>
          <a:prstGeom prst="rect">
            <a:avLst/>
          </a:prstGeom>
        </p:spPr>
      </p:pic>
      <p:pic>
        <p:nvPicPr>
          <p:cNvPr id="9" name="Picture 8" descr="A map of a plane&#10;&#10;Description automatically generated">
            <a:extLst>
              <a:ext uri="{FF2B5EF4-FFF2-40B4-BE49-F238E27FC236}">
                <a16:creationId xmlns:a16="http://schemas.microsoft.com/office/drawing/2014/main" id="{FF85D7BB-0DFB-23E4-BD93-DA865B0C3A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4687" y="661751"/>
            <a:ext cx="2601113" cy="1841090"/>
          </a:xfrm>
          <a:prstGeom prst="rect">
            <a:avLst/>
          </a:prstGeom>
        </p:spPr>
      </p:pic>
      <p:pic>
        <p:nvPicPr>
          <p:cNvPr id="11" name="Picture 10" descr="A table with black text&#10;&#10;Description automatically generated">
            <a:extLst>
              <a:ext uri="{FF2B5EF4-FFF2-40B4-BE49-F238E27FC236}">
                <a16:creationId xmlns:a16="http://schemas.microsoft.com/office/drawing/2014/main" id="{5BF5C122-C2BC-3F9D-5FC0-39D4073737A5}"/>
              </a:ext>
            </a:extLst>
          </p:cNvPr>
          <p:cNvPicPr>
            <a:picLocks noChangeAspect="1"/>
          </p:cNvPicPr>
          <p:nvPr/>
        </p:nvPicPr>
        <p:blipFill>
          <a:blip r:embed="rId4">
            <a:extLst>
              <a:ext uri="{28A0092B-C50C-407E-A947-70E740481C1C}">
                <a14:useLocalDpi xmlns:a14="http://schemas.microsoft.com/office/drawing/2010/main" val="0"/>
              </a:ext>
            </a:extLst>
          </a:blip>
          <a:srcRect b="33541"/>
          <a:stretch/>
        </p:blipFill>
        <p:spPr>
          <a:xfrm>
            <a:off x="176352" y="2602886"/>
            <a:ext cx="6988434" cy="2248514"/>
          </a:xfrm>
          <a:prstGeom prst="rect">
            <a:avLst/>
          </a:prstGeom>
        </p:spPr>
      </p:pic>
    </p:spTree>
    <p:extLst>
      <p:ext uri="{BB962C8B-B14F-4D97-AF65-F5344CB8AC3E}">
        <p14:creationId xmlns:p14="http://schemas.microsoft.com/office/powerpoint/2010/main" val="27359139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80C653-67D7-477A-CD78-2ECCA8DA264D}"/>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26F373C1-0A9A-F3FC-02CC-ADB2BF2F82D5}"/>
              </a:ext>
            </a:extLst>
          </p:cNvPr>
          <p:cNvSpPr>
            <a:spLocks noGrp="1"/>
          </p:cNvSpPr>
          <p:nvPr>
            <p:ph type="ftr" sz="quarter" idx="3"/>
          </p:nvPr>
        </p:nvSpPr>
        <p:spPr/>
        <p:txBody>
          <a:bodyPr/>
          <a:lstStyle/>
          <a:p>
            <a:pPr algn="l"/>
            <a:r>
              <a:rPr lang="en-US"/>
              <a:t>D. Schulte      Muon Collider, ICB, Annual Meeting, DESY, May 2025 </a:t>
            </a:r>
            <a:endParaRPr lang="en-GB" dirty="0"/>
          </a:p>
        </p:txBody>
      </p:sp>
      <p:sp>
        <p:nvSpPr>
          <p:cNvPr id="5" name="Title 4">
            <a:extLst>
              <a:ext uri="{FF2B5EF4-FFF2-40B4-BE49-F238E27FC236}">
                <a16:creationId xmlns:a16="http://schemas.microsoft.com/office/drawing/2014/main" id="{2CC866A2-A8BF-FF05-2F83-EAD0CC3C36A1}"/>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Cost and Power Consumption</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A83B05EB-93BC-E72C-7780-3772B356AFEB}"/>
              </a:ext>
            </a:extLst>
          </p:cNvPr>
          <p:cNvSpPr>
            <a:spLocks noGrp="1"/>
          </p:cNvSpPr>
          <p:nvPr>
            <p:ph type="sldNum" sz="quarter" idx="4"/>
          </p:nvPr>
        </p:nvSpPr>
        <p:spPr/>
        <p:txBody>
          <a:bodyPr/>
          <a:lstStyle/>
          <a:p>
            <a:fld id="{974172A1-1CBF-0B40-9234-7D4D80EC19EA}" type="slidenum">
              <a:rPr lang="en-GB" smtClean="0"/>
              <a:pPr/>
              <a:t>5</a:t>
            </a:fld>
            <a:endParaRPr lang="en-GB" dirty="0"/>
          </a:p>
        </p:txBody>
      </p:sp>
      <p:sp>
        <p:nvSpPr>
          <p:cNvPr id="13" name="TextBox 12">
            <a:extLst>
              <a:ext uri="{FF2B5EF4-FFF2-40B4-BE49-F238E27FC236}">
                <a16:creationId xmlns:a16="http://schemas.microsoft.com/office/drawing/2014/main" id="{83CA1E8B-7141-DCD8-0394-6FEF8769FD56}"/>
              </a:ext>
            </a:extLst>
          </p:cNvPr>
          <p:cNvSpPr txBox="1"/>
          <p:nvPr/>
        </p:nvSpPr>
        <p:spPr>
          <a:xfrm>
            <a:off x="169986" y="654083"/>
            <a:ext cx="4105923" cy="4185761"/>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Determined the cost scale for the collider</a:t>
            </a: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Different sources of uncertainty</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No design for all systems</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Error bar in both directions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Technologies (e.g. HTS cost development)</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Error bar in both directions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Design has not been </a:t>
            </a:r>
            <a:r>
              <a:rPr lang="en-US" sz="1400" dirty="0" err="1">
                <a:latin typeface="Calibri" panose="020F0502020204030204" pitchFamily="34" charset="0"/>
                <a:cs typeface="Calibri" panose="020F0502020204030204" pitchFamily="34" charset="0"/>
              </a:rPr>
              <a:t>optimised</a:t>
            </a:r>
            <a:r>
              <a:rPr lang="en-US" sz="1400" dirty="0">
                <a:latin typeface="Calibri" panose="020F0502020204030204" pitchFamily="34" charset="0"/>
                <a:cs typeface="Calibri" panose="020F0502020204030204" pitchFamily="34" charset="0"/>
              </a:rPr>
              <a:t> for cost</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Error bar only to lower cost</a:t>
            </a:r>
          </a:p>
          <a:p>
            <a:pPr marL="742950" lvl="1" indent="-285750">
              <a:buFont typeface="Arial" panose="020B0604020202020204" pitchFamily="34" charset="0"/>
              <a:buChar char="•"/>
            </a:pPr>
            <a:endParaRPr lang="en-US" sz="1400" dirty="0">
              <a:latin typeface="Calibri" panose="020F0502020204030204" pitchFamily="34" charset="0"/>
              <a:cs typeface="Calibri" panose="020F0502020204030204" pitchFamily="34" charset="0"/>
            </a:endParaRP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Estimated power consumption of the collider</a:t>
            </a: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Some sources of uncertainty exist</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Several MW for cooling of losses in RCS cavities required</a:t>
            </a: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This is a great basis for future developments and </a:t>
            </a:r>
            <a:r>
              <a:rPr lang="en-US" sz="1400" dirty="0" err="1">
                <a:latin typeface="Calibri" panose="020F0502020204030204" pitchFamily="34" charset="0"/>
                <a:cs typeface="Calibri" panose="020F0502020204030204" pitchFamily="34" charset="0"/>
              </a:rPr>
              <a:t>optimisation</a:t>
            </a:r>
            <a:endParaRPr lang="en-US" sz="1400" dirty="0">
              <a:latin typeface="Calibri" panose="020F0502020204030204" pitchFamily="34" charset="0"/>
              <a:cs typeface="Calibri" panose="020F0502020204030204" pitchFamily="34" charset="0"/>
            </a:endParaRPr>
          </a:p>
        </p:txBody>
      </p:sp>
      <p:pic>
        <p:nvPicPr>
          <p:cNvPr id="4" name="Picture 3" descr="A graph of blue rectangular shapes&#10;&#10;Description automatically generated with medium confidence">
            <a:extLst>
              <a:ext uri="{FF2B5EF4-FFF2-40B4-BE49-F238E27FC236}">
                <a16:creationId xmlns:a16="http://schemas.microsoft.com/office/drawing/2014/main" id="{22677530-C2F8-3675-D44A-D7981E51DF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6722" y="727517"/>
            <a:ext cx="4013086" cy="1889760"/>
          </a:xfrm>
          <a:prstGeom prst="rect">
            <a:avLst/>
          </a:prstGeom>
        </p:spPr>
      </p:pic>
      <p:pic>
        <p:nvPicPr>
          <p:cNvPr id="8" name="Picture 7">
            <a:extLst>
              <a:ext uri="{FF2B5EF4-FFF2-40B4-BE49-F238E27FC236}">
                <a16:creationId xmlns:a16="http://schemas.microsoft.com/office/drawing/2014/main" id="{560BC510-81BB-93F1-FC1F-A0F80871EB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4819" y="2746325"/>
            <a:ext cx="4849195" cy="1889760"/>
          </a:xfrm>
          <a:prstGeom prst="rect">
            <a:avLst/>
          </a:prstGeom>
        </p:spPr>
      </p:pic>
    </p:spTree>
    <p:extLst>
      <p:ext uri="{BB962C8B-B14F-4D97-AF65-F5344CB8AC3E}">
        <p14:creationId xmlns:p14="http://schemas.microsoft.com/office/powerpoint/2010/main" val="42448300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014816-809D-B1C4-D48E-6F5786177E4A}"/>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B230C4CB-B7F3-AC1C-E640-6475FC1CA239}"/>
              </a:ext>
            </a:extLst>
          </p:cNvPr>
          <p:cNvSpPr>
            <a:spLocks noGrp="1"/>
          </p:cNvSpPr>
          <p:nvPr>
            <p:ph type="ftr" sz="quarter" idx="3"/>
          </p:nvPr>
        </p:nvSpPr>
        <p:spPr/>
        <p:txBody>
          <a:bodyPr/>
          <a:lstStyle/>
          <a:p>
            <a:pPr algn="l"/>
            <a:r>
              <a:rPr lang="en-US"/>
              <a:t>D. Schulte      Muon Collider, ICB, Annual Meeting, DESY, May 2025 </a:t>
            </a:r>
            <a:endParaRPr lang="en-GB" dirty="0"/>
          </a:p>
        </p:txBody>
      </p:sp>
      <p:sp>
        <p:nvSpPr>
          <p:cNvPr id="5" name="Title 4">
            <a:extLst>
              <a:ext uri="{FF2B5EF4-FFF2-40B4-BE49-F238E27FC236}">
                <a16:creationId xmlns:a16="http://schemas.microsoft.com/office/drawing/2014/main" id="{817A0C6E-CC2D-D602-8E2E-AF18291341FE}"/>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Timeline and R&amp;D </a:t>
            </a:r>
            <a:r>
              <a:rPr lang="en-US" sz="3200" spc="-1" dirty="0" err="1">
                <a:solidFill>
                  <a:srgbClr val="000000"/>
                </a:solidFill>
                <a:latin typeface="Calibri" panose="020F0502020204030204" pitchFamily="34" charset="0"/>
                <a:cs typeface="Calibri" panose="020F0502020204030204" pitchFamily="34" charset="0"/>
              </a:rPr>
              <a:t>Programme</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60F22761-1869-1BC5-27AE-FDDECE2FACB3}"/>
              </a:ext>
            </a:extLst>
          </p:cNvPr>
          <p:cNvSpPr>
            <a:spLocks noGrp="1"/>
          </p:cNvSpPr>
          <p:nvPr>
            <p:ph type="sldNum" sz="quarter" idx="4"/>
          </p:nvPr>
        </p:nvSpPr>
        <p:spPr/>
        <p:txBody>
          <a:bodyPr/>
          <a:lstStyle/>
          <a:p>
            <a:fld id="{974172A1-1CBF-0B40-9234-7D4D80EC19EA}" type="slidenum">
              <a:rPr lang="en-GB" smtClean="0"/>
              <a:pPr/>
              <a:t>6</a:t>
            </a:fld>
            <a:endParaRPr lang="en-GB" dirty="0"/>
          </a:p>
        </p:txBody>
      </p:sp>
      <p:sp>
        <p:nvSpPr>
          <p:cNvPr id="2" name="TextBox 1">
            <a:extLst>
              <a:ext uri="{FF2B5EF4-FFF2-40B4-BE49-F238E27FC236}">
                <a16:creationId xmlns:a16="http://schemas.microsoft.com/office/drawing/2014/main" id="{8B155D55-701E-26CA-89FB-EA397679BB29}"/>
              </a:ext>
            </a:extLst>
          </p:cNvPr>
          <p:cNvSpPr txBox="1"/>
          <p:nvPr/>
        </p:nvSpPr>
        <p:spPr>
          <a:xfrm>
            <a:off x="179512" y="2885911"/>
            <a:ext cx="7050344" cy="2062103"/>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Goal is to be able to commit to a muon collider in 2036 to enable collider by 2050</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Considering the timeline drivers:</a:t>
            </a:r>
          </a:p>
          <a:p>
            <a:pPr marL="742950" lvl="1"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Magnet technologies: this excludes high-field HTS dipoles</a:t>
            </a:r>
          </a:p>
          <a:p>
            <a:pPr marL="742950" lvl="1"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Muon cooling technologies</a:t>
            </a:r>
          </a:p>
          <a:p>
            <a:pPr marL="742950" lvl="1"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Start-to-end design</a:t>
            </a:r>
          </a:p>
          <a:p>
            <a:pPr marL="742950" lvl="1"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Detector optimization</a:t>
            </a:r>
          </a:p>
          <a:p>
            <a:pPr marL="742950" lvl="1" indent="-285750">
              <a:buFont typeface="Arial" panose="020B0604020202020204" pitchFamily="34" charset="0"/>
              <a:buChar char="•"/>
            </a:pPr>
            <a:endParaRPr lang="en-US" sz="1600" dirty="0">
              <a:latin typeface="Calibri" panose="020F0502020204030204" pitchFamily="34" charset="0"/>
              <a:cs typeface="Calibri" panose="020F0502020204030204" pitchFamily="34" charset="0"/>
            </a:endParaRPr>
          </a:p>
          <a:p>
            <a:r>
              <a:rPr lang="en-US" sz="1600" dirty="0">
                <a:latin typeface="Calibri" panose="020F0502020204030204" pitchFamily="34" charset="0"/>
                <a:cs typeface="Calibri" panose="020F0502020204030204" pitchFamily="34" charset="0"/>
              </a:rPr>
              <a:t>Ramping up of </a:t>
            </a:r>
            <a:r>
              <a:rPr lang="en-US" sz="1600" dirty="0" err="1">
                <a:latin typeface="Calibri" panose="020F0502020204030204" pitchFamily="34" charset="0"/>
                <a:cs typeface="Calibri" panose="020F0502020204030204" pitchFamily="34" charset="0"/>
              </a:rPr>
              <a:t>programme</a:t>
            </a:r>
            <a:r>
              <a:rPr lang="en-US" sz="1600" dirty="0">
                <a:latin typeface="Calibri" panose="020F0502020204030204" pitchFamily="34" charset="0"/>
                <a:cs typeface="Calibri" panose="020F0502020204030204" pitchFamily="34" charset="0"/>
              </a:rPr>
              <a:t> to rapidly gain confidence and balance risk vs R&amp;D cost</a:t>
            </a:r>
          </a:p>
        </p:txBody>
      </p:sp>
      <p:pic>
        <p:nvPicPr>
          <p:cNvPr id="7" name="Picture 6">
            <a:extLst>
              <a:ext uri="{FF2B5EF4-FFF2-40B4-BE49-F238E27FC236}">
                <a16:creationId xmlns:a16="http://schemas.microsoft.com/office/drawing/2014/main" id="{F63D6F9A-2C95-F9E6-FB08-14B3C9C4FB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84" y="822072"/>
            <a:ext cx="9150462" cy="1835783"/>
          </a:xfrm>
          <a:prstGeom prst="rect">
            <a:avLst/>
          </a:prstGeom>
        </p:spPr>
      </p:pic>
    </p:spTree>
    <p:extLst>
      <p:ext uri="{BB962C8B-B14F-4D97-AF65-F5344CB8AC3E}">
        <p14:creationId xmlns:p14="http://schemas.microsoft.com/office/powerpoint/2010/main" val="39100657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143176-817A-BB1B-FD33-BE3EDFD05BD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B4E77775-2F87-B61C-56FB-A070DFA1CAA4}"/>
              </a:ext>
            </a:extLst>
          </p:cNvPr>
          <p:cNvSpPr>
            <a:spLocks noGrp="1"/>
          </p:cNvSpPr>
          <p:nvPr>
            <p:ph type="ftr" sz="quarter" idx="3"/>
          </p:nvPr>
        </p:nvSpPr>
        <p:spPr/>
        <p:txBody>
          <a:bodyPr/>
          <a:lstStyle/>
          <a:p>
            <a:pPr algn="l"/>
            <a:r>
              <a:rPr lang="en-US"/>
              <a:t>D. Schulte      Muon Collider, ICB, Annual Meeting, DESY, May 2025 </a:t>
            </a:r>
            <a:endParaRPr lang="en-GB" dirty="0"/>
          </a:p>
        </p:txBody>
      </p:sp>
      <p:sp>
        <p:nvSpPr>
          <p:cNvPr id="5" name="Title 4">
            <a:extLst>
              <a:ext uri="{FF2B5EF4-FFF2-40B4-BE49-F238E27FC236}">
                <a16:creationId xmlns:a16="http://schemas.microsoft.com/office/drawing/2014/main" id="{02A5BD56-B574-B9D0-1EF6-1E5E7B5EFC3D}"/>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R&amp;D Deliverables and Resources</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47E325C6-0F0F-D0DE-78F5-BEB2FF45744F}"/>
              </a:ext>
            </a:extLst>
          </p:cNvPr>
          <p:cNvSpPr>
            <a:spLocks noGrp="1"/>
          </p:cNvSpPr>
          <p:nvPr>
            <p:ph type="sldNum" sz="quarter" idx="4"/>
          </p:nvPr>
        </p:nvSpPr>
        <p:spPr/>
        <p:txBody>
          <a:bodyPr/>
          <a:lstStyle/>
          <a:p>
            <a:fld id="{974172A1-1CBF-0B40-9234-7D4D80EC19EA}" type="slidenum">
              <a:rPr lang="en-GB" smtClean="0"/>
              <a:pPr/>
              <a:t>7</a:t>
            </a:fld>
            <a:endParaRPr lang="en-GB" dirty="0"/>
          </a:p>
        </p:txBody>
      </p:sp>
      <p:pic>
        <p:nvPicPr>
          <p:cNvPr id="4" name="Picture 3" descr="A table of information&#10;&#10;Description automatically generated">
            <a:extLst>
              <a:ext uri="{FF2B5EF4-FFF2-40B4-BE49-F238E27FC236}">
                <a16:creationId xmlns:a16="http://schemas.microsoft.com/office/drawing/2014/main" id="{287AFBF0-27E9-8B1B-22EB-084189749E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9944" y="1262012"/>
            <a:ext cx="2572512" cy="3347189"/>
          </a:xfrm>
          <a:prstGeom prst="rect">
            <a:avLst/>
          </a:prstGeom>
        </p:spPr>
      </p:pic>
      <p:cxnSp>
        <p:nvCxnSpPr>
          <p:cNvPr id="9" name="Straight Connector 8">
            <a:extLst>
              <a:ext uri="{FF2B5EF4-FFF2-40B4-BE49-F238E27FC236}">
                <a16:creationId xmlns:a16="http://schemas.microsoft.com/office/drawing/2014/main" id="{2CE4765E-E827-510E-7740-4BAD11E81962}"/>
              </a:ext>
            </a:extLst>
          </p:cNvPr>
          <p:cNvCxnSpPr>
            <a:cxnSpLocks/>
          </p:cNvCxnSpPr>
          <p:nvPr/>
        </p:nvCxnSpPr>
        <p:spPr>
          <a:xfrm>
            <a:off x="148094" y="680932"/>
            <a:ext cx="6261850" cy="484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433BC81-4AD8-ADB0-37AE-B76E72576014}"/>
              </a:ext>
            </a:extLst>
          </p:cNvPr>
          <p:cNvCxnSpPr>
            <a:cxnSpLocks/>
          </p:cNvCxnSpPr>
          <p:nvPr/>
        </p:nvCxnSpPr>
        <p:spPr>
          <a:xfrm flipV="1">
            <a:off x="6276213" y="1979387"/>
            <a:ext cx="2853423" cy="38258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F2AECA9-ECAD-F9A8-45C2-F08BE2CC4A11}"/>
              </a:ext>
            </a:extLst>
          </p:cNvPr>
          <p:cNvCxnSpPr>
            <a:cxnSpLocks/>
          </p:cNvCxnSpPr>
          <p:nvPr/>
        </p:nvCxnSpPr>
        <p:spPr>
          <a:xfrm flipV="1">
            <a:off x="161544" y="1994094"/>
            <a:ext cx="6261849" cy="41781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ame 21">
            <a:extLst>
              <a:ext uri="{FF2B5EF4-FFF2-40B4-BE49-F238E27FC236}">
                <a16:creationId xmlns:a16="http://schemas.microsoft.com/office/drawing/2014/main" id="{57EDAE27-E723-C7D8-D5F0-8F2FE179D6AF}"/>
              </a:ext>
            </a:extLst>
          </p:cNvPr>
          <p:cNvSpPr/>
          <p:nvPr/>
        </p:nvSpPr>
        <p:spPr>
          <a:xfrm>
            <a:off x="6423394" y="1145958"/>
            <a:ext cx="2706242" cy="833429"/>
          </a:xfrm>
          <a:prstGeom prst="frame">
            <a:avLst>
              <a:gd name="adj1" fmla="val 7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9" name="Straight Connector 28">
            <a:extLst>
              <a:ext uri="{FF2B5EF4-FFF2-40B4-BE49-F238E27FC236}">
                <a16:creationId xmlns:a16="http://schemas.microsoft.com/office/drawing/2014/main" id="{C0E7F394-7E68-3D09-A405-D193A5FE58D6}"/>
              </a:ext>
            </a:extLst>
          </p:cNvPr>
          <p:cNvCxnSpPr>
            <a:cxnSpLocks/>
          </p:cNvCxnSpPr>
          <p:nvPr/>
        </p:nvCxnSpPr>
        <p:spPr>
          <a:xfrm>
            <a:off x="6262764" y="680932"/>
            <a:ext cx="2866872" cy="484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33" name="Picture 32" descr="A table of information&#10;&#10;Description automatically generated">
            <a:extLst>
              <a:ext uri="{FF2B5EF4-FFF2-40B4-BE49-F238E27FC236}">
                <a16:creationId xmlns:a16="http://schemas.microsoft.com/office/drawing/2014/main" id="{C5411ABE-22F9-FA9B-222D-84E284202001}"/>
              </a:ext>
            </a:extLst>
          </p:cNvPr>
          <p:cNvPicPr>
            <a:picLocks noChangeAspect="1"/>
          </p:cNvPicPr>
          <p:nvPr/>
        </p:nvPicPr>
        <p:blipFill>
          <a:blip r:embed="rId2">
            <a:extLst>
              <a:ext uri="{28A0092B-C50C-407E-A947-70E740481C1C}">
                <a14:useLocalDpi xmlns:a14="http://schemas.microsoft.com/office/drawing/2010/main" val="0"/>
              </a:ext>
            </a:extLst>
          </a:blip>
          <a:srcRect b="79367"/>
          <a:stretch/>
        </p:blipFill>
        <p:spPr>
          <a:xfrm>
            <a:off x="14363" y="693124"/>
            <a:ext cx="6261850" cy="1681040"/>
          </a:xfrm>
          <a:prstGeom prst="rect">
            <a:avLst/>
          </a:prstGeom>
        </p:spPr>
      </p:pic>
      <p:sp>
        <p:nvSpPr>
          <p:cNvPr id="34" name="Frame 33">
            <a:extLst>
              <a:ext uri="{FF2B5EF4-FFF2-40B4-BE49-F238E27FC236}">
                <a16:creationId xmlns:a16="http://schemas.microsoft.com/office/drawing/2014/main" id="{3879A371-9915-CEF1-43AE-4267E5F28260}"/>
              </a:ext>
            </a:extLst>
          </p:cNvPr>
          <p:cNvSpPr/>
          <p:nvPr/>
        </p:nvSpPr>
        <p:spPr>
          <a:xfrm>
            <a:off x="148094" y="672596"/>
            <a:ext cx="6114670" cy="1730981"/>
          </a:xfrm>
          <a:prstGeom prst="frame">
            <a:avLst>
              <a:gd name="adj1" fmla="val 7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35" name="Picture 34" descr="A table with numbers and numbers&#10;&#10;Description automatically generated">
            <a:extLst>
              <a:ext uri="{FF2B5EF4-FFF2-40B4-BE49-F238E27FC236}">
                <a16:creationId xmlns:a16="http://schemas.microsoft.com/office/drawing/2014/main" id="{690818B6-8988-9CF4-3320-3031C4C73F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286" y="2426620"/>
            <a:ext cx="4994262" cy="2459262"/>
          </a:xfrm>
          <a:prstGeom prst="rect">
            <a:avLst/>
          </a:prstGeom>
        </p:spPr>
      </p:pic>
    </p:spTree>
    <p:extLst>
      <p:ext uri="{BB962C8B-B14F-4D97-AF65-F5344CB8AC3E}">
        <p14:creationId xmlns:p14="http://schemas.microsoft.com/office/powerpoint/2010/main" val="29834724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98AA8C-E2A9-552A-F8C9-08FF989C3EB9}"/>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E12505D4-37DC-8B57-A099-7A73D8027999}"/>
              </a:ext>
            </a:extLst>
          </p:cNvPr>
          <p:cNvSpPr>
            <a:spLocks noGrp="1"/>
          </p:cNvSpPr>
          <p:nvPr>
            <p:ph type="ftr" sz="quarter" idx="3"/>
          </p:nvPr>
        </p:nvSpPr>
        <p:spPr/>
        <p:txBody>
          <a:bodyPr/>
          <a:lstStyle/>
          <a:p>
            <a:pPr algn="l"/>
            <a:r>
              <a:rPr lang="en-US"/>
              <a:t>D. Schulte      Muon Collider, ICB, Annual Meeting, DESY, May 2025 </a:t>
            </a:r>
            <a:endParaRPr lang="en-GB" dirty="0"/>
          </a:p>
        </p:txBody>
      </p:sp>
      <p:sp>
        <p:nvSpPr>
          <p:cNvPr id="5" name="Title 4">
            <a:extLst>
              <a:ext uri="{FF2B5EF4-FFF2-40B4-BE49-F238E27FC236}">
                <a16:creationId xmlns:a16="http://schemas.microsoft.com/office/drawing/2014/main" id="{99197F51-5A4D-6D4A-95B0-5C6536E31334}"/>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Note: LDG</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DDC49DF3-C668-4C01-CF54-F71AB3C4996C}"/>
              </a:ext>
            </a:extLst>
          </p:cNvPr>
          <p:cNvSpPr>
            <a:spLocks noGrp="1"/>
          </p:cNvSpPr>
          <p:nvPr>
            <p:ph type="sldNum" sz="quarter" idx="4"/>
          </p:nvPr>
        </p:nvSpPr>
        <p:spPr/>
        <p:txBody>
          <a:bodyPr/>
          <a:lstStyle/>
          <a:p>
            <a:fld id="{974172A1-1CBF-0B40-9234-7D4D80EC19EA}" type="slidenum">
              <a:rPr lang="en-GB" smtClean="0"/>
              <a:pPr/>
              <a:t>8</a:t>
            </a:fld>
            <a:endParaRPr lang="en-GB" dirty="0"/>
          </a:p>
        </p:txBody>
      </p:sp>
      <p:sp>
        <p:nvSpPr>
          <p:cNvPr id="13" name="TextBox 12">
            <a:extLst>
              <a:ext uri="{FF2B5EF4-FFF2-40B4-BE49-F238E27FC236}">
                <a16:creationId xmlns:a16="http://schemas.microsoft.com/office/drawing/2014/main" id="{348BB728-6AD4-8EF6-E67E-AFA0684CBD06}"/>
              </a:ext>
            </a:extLst>
          </p:cNvPr>
          <p:cNvSpPr txBox="1"/>
          <p:nvPr/>
        </p:nvSpPr>
        <p:spPr>
          <a:xfrm>
            <a:off x="169986" y="1347503"/>
            <a:ext cx="8974014" cy="2462213"/>
          </a:xfrm>
          <a:prstGeom prst="rect">
            <a:avLst/>
          </a:prstGeom>
          <a:noFill/>
        </p:spPr>
        <p:txBody>
          <a:bodyPr wrap="square" rtlCol="0">
            <a:spAutoFit/>
          </a:bodyPr>
          <a:lstStyle/>
          <a:p>
            <a:r>
              <a:rPr lang="en-US" sz="1400" b="1" dirty="0">
                <a:latin typeface="Calibri" panose="020F0502020204030204" pitchFamily="34" charset="0"/>
                <a:cs typeface="Calibri" panose="020F0502020204030204" pitchFamily="34" charset="0"/>
              </a:rPr>
              <a:t>Recommendations:</a:t>
            </a:r>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b="1" dirty="0">
                <a:latin typeface="Calibri" panose="020F0502020204030204" pitchFamily="34" charset="0"/>
                <a:cs typeface="Calibri" panose="020F0502020204030204" pitchFamily="34" charset="0"/>
              </a:rPr>
              <a:t>Develop a Start-to-End Performance Simulator: </a:t>
            </a:r>
            <a:r>
              <a:rPr lang="en-US" sz="1400" dirty="0">
                <a:latin typeface="Calibri" panose="020F0502020204030204" pitchFamily="34" charset="0"/>
                <a:cs typeface="Calibri" panose="020F0502020204030204" pitchFamily="34" charset="0"/>
              </a:rPr>
              <a:t>Create a comprehensive simulation framework to assess the robustness of key parameters, including luminosity, cost, and energy consumption. This tool should enable performance optimization, sensitivity analysis, and risk mitigation across the entire collider complex.</a:t>
            </a:r>
          </a:p>
          <a:p>
            <a:pPr marL="285750" indent="-285750">
              <a:buFont typeface="Arial" panose="020B0604020202020204" pitchFamily="34" charset="0"/>
              <a:buChar char="•"/>
            </a:pPr>
            <a:r>
              <a:rPr lang="en-US" sz="1400" b="1" dirty="0">
                <a:latin typeface="Calibri" panose="020F0502020204030204" pitchFamily="34" charset="0"/>
                <a:cs typeface="Calibri" panose="020F0502020204030204" pitchFamily="34" charset="0"/>
              </a:rPr>
              <a:t>Define and fund a High-Field HTS and RF Development Strategy:</a:t>
            </a:r>
            <a:r>
              <a:rPr lang="en-US" sz="1400" dirty="0">
                <a:latin typeface="Calibri" panose="020F0502020204030204" pitchFamily="34" charset="0"/>
                <a:cs typeface="Calibri" panose="020F0502020204030204" pitchFamily="34" charset="0"/>
              </a:rPr>
              <a:t> Establish a clear roadmap for the development of the high-field HTS magnet and the RF systems, including well-defined specifications and performance targets. </a:t>
            </a:r>
            <a:r>
              <a:rPr lang="en-US" sz="1400" dirty="0">
                <a:solidFill>
                  <a:srgbClr val="FF0000"/>
                </a:solidFill>
                <a:latin typeface="Calibri" panose="020F0502020204030204" pitchFamily="34" charset="0"/>
                <a:cs typeface="Calibri" panose="020F0502020204030204" pitchFamily="34" charset="0"/>
              </a:rPr>
              <a:t>Securing dedicated funding is essential to advance these critical technologies</a:t>
            </a:r>
            <a:r>
              <a:rPr lang="en-US" sz="1400"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400" b="1" dirty="0">
                <a:latin typeface="Calibri" panose="020F0502020204030204" pitchFamily="34" charset="0"/>
                <a:cs typeface="Calibri" panose="020F0502020204030204" pitchFamily="34" charset="0"/>
              </a:rPr>
              <a:t>Conduct an Independent Review of Scope, Schedule, and Costs: </a:t>
            </a:r>
            <a:r>
              <a:rPr lang="en-US" sz="1400" dirty="0">
                <a:latin typeface="Calibri" panose="020F0502020204030204" pitchFamily="34" charset="0"/>
                <a:cs typeface="Calibri" panose="020F0502020204030204" pitchFamily="34" charset="0"/>
              </a:rPr>
              <a:t>An urgent, independent evaluation is needed to assess the overall scope, timeline, and budget of the Muon Collider R&amp;D program for the period 2026-2036. This review will be crucial to ensure that funding requests for this R&amp;D phase are well-justified and aligned with project objectives.</a:t>
            </a:r>
          </a:p>
        </p:txBody>
      </p:sp>
      <p:sp>
        <p:nvSpPr>
          <p:cNvPr id="2" name="TextBox 1">
            <a:extLst>
              <a:ext uri="{FF2B5EF4-FFF2-40B4-BE49-F238E27FC236}">
                <a16:creationId xmlns:a16="http://schemas.microsoft.com/office/drawing/2014/main" id="{1BCE8113-0590-922A-415C-77090806CA86}"/>
              </a:ext>
            </a:extLst>
          </p:cNvPr>
          <p:cNvSpPr txBox="1"/>
          <p:nvPr/>
        </p:nvSpPr>
        <p:spPr>
          <a:xfrm>
            <a:off x="4315968" y="474453"/>
            <a:ext cx="3853533" cy="954107"/>
          </a:xfrm>
          <a:prstGeom prst="rect">
            <a:avLst/>
          </a:prstGeom>
          <a:noFill/>
        </p:spPr>
        <p:txBody>
          <a:bodyPr wrap="square" rtlCol="0">
            <a:spAutoFit/>
          </a:bodyPr>
          <a:lstStyle/>
          <a:p>
            <a:r>
              <a:rPr lang="en-US" sz="1400" dirty="0">
                <a:solidFill>
                  <a:srgbClr val="000000"/>
                </a:solidFill>
                <a:latin typeface="Calibri" panose="020F0502020204030204" pitchFamily="34" charset="0"/>
                <a:cs typeface="Calibri" panose="020F0502020204030204" pitchFamily="34" charset="0"/>
              </a:rPr>
              <a:t>Reviewers: Norbert Holtkamp (chair), Me</a:t>
            </a:r>
            <a:r>
              <a:rPr lang="en-US" sz="1400" dirty="0">
                <a:solidFill>
                  <a:srgbClr val="000000"/>
                </a:solidFill>
                <a:effectLst/>
                <a:latin typeface="Calibri" panose="020F0502020204030204" pitchFamily="34" charset="0"/>
                <a:cs typeface="Calibri" panose="020F0502020204030204" pitchFamily="34" charset="0"/>
              </a:rPr>
              <a:t>i</a:t>
            </a:r>
            <a:r>
              <a:rPr lang="en-US" sz="1400" dirty="0">
                <a:solidFill>
                  <a:srgbClr val="000000"/>
                </a:solidFill>
                <a:latin typeface="Calibri" panose="020F0502020204030204" pitchFamily="34" charset="0"/>
                <a:cs typeface="Calibri" panose="020F0502020204030204" pitchFamily="34" charset="0"/>
              </a:rPr>
              <a:t> </a:t>
            </a:r>
            <a:r>
              <a:rPr lang="en-US" sz="1400" dirty="0">
                <a:solidFill>
                  <a:srgbClr val="000000"/>
                </a:solidFill>
                <a:effectLst/>
                <a:latin typeface="Calibri" panose="020F0502020204030204" pitchFamily="34" charset="0"/>
                <a:cs typeface="Calibri" panose="020F0502020204030204" pitchFamily="34" charset="0"/>
              </a:rPr>
              <a:t>Bai, </a:t>
            </a:r>
            <a:r>
              <a:rPr lang="en-US" sz="1400" b="1" dirty="0">
                <a:solidFill>
                  <a:srgbClr val="000000"/>
                </a:solidFill>
                <a:effectLst/>
                <a:latin typeface="Calibri" panose="020F0502020204030204" pitchFamily="34" charset="0"/>
                <a:cs typeface="Calibri" panose="020F0502020204030204" pitchFamily="34" charset="0"/>
              </a:rPr>
              <a:t>Frederick </a:t>
            </a:r>
            <a:r>
              <a:rPr lang="en-US" sz="1400" b="1" dirty="0" err="1">
                <a:solidFill>
                  <a:srgbClr val="000000"/>
                </a:solidFill>
                <a:effectLst/>
                <a:latin typeface="Calibri" panose="020F0502020204030204" pitchFamily="34" charset="0"/>
                <a:cs typeface="Calibri" panose="020F0502020204030204" pitchFamily="34" charset="0"/>
              </a:rPr>
              <a:t>Bordry</a:t>
            </a:r>
            <a:r>
              <a:rPr lang="en-US" sz="1400" dirty="0">
                <a:solidFill>
                  <a:srgbClr val="000000"/>
                </a:solidFill>
                <a:effectLst/>
                <a:latin typeface="Calibri" panose="020F0502020204030204" pitchFamily="34" charset="0"/>
                <a:cs typeface="Calibri" panose="020F0502020204030204" pitchFamily="34" charset="0"/>
              </a:rPr>
              <a:t>, Nuria Catalan-</a:t>
            </a:r>
            <a:r>
              <a:rPr lang="en-US" sz="1400" dirty="0" err="1">
                <a:solidFill>
                  <a:srgbClr val="000000"/>
                </a:solidFill>
                <a:effectLst/>
                <a:latin typeface="Calibri" panose="020F0502020204030204" pitchFamily="34" charset="0"/>
                <a:cs typeface="Calibri" panose="020F0502020204030204" pitchFamily="34" charset="0"/>
              </a:rPr>
              <a:t>Lasheras</a:t>
            </a:r>
            <a:r>
              <a:rPr lang="en-US" sz="1400" dirty="0">
                <a:solidFill>
                  <a:srgbClr val="000000"/>
                </a:solidFill>
                <a:effectLst/>
                <a:latin typeface="Calibri" panose="020F0502020204030204" pitchFamily="34" charset="0"/>
                <a:cs typeface="Calibri" panose="020F0502020204030204" pitchFamily="34" charset="0"/>
              </a:rPr>
              <a:t>, </a:t>
            </a:r>
            <a:r>
              <a:rPr lang="en-US" sz="1400" b="1" dirty="0">
                <a:solidFill>
                  <a:srgbClr val="000000"/>
                </a:solidFill>
                <a:effectLst/>
                <a:latin typeface="Calibri" panose="020F0502020204030204" pitchFamily="34" charset="0"/>
                <a:cs typeface="Calibri" panose="020F0502020204030204" pitchFamily="34" charset="0"/>
              </a:rPr>
              <a:t>Barbara </a:t>
            </a:r>
            <a:r>
              <a:rPr lang="en-US" sz="1400" b="1" dirty="0" err="1">
                <a:solidFill>
                  <a:srgbClr val="000000"/>
                </a:solidFill>
                <a:effectLst/>
                <a:latin typeface="Calibri" panose="020F0502020204030204" pitchFamily="34" charset="0"/>
                <a:cs typeface="Calibri" panose="020F0502020204030204" pitchFamily="34" charset="0"/>
              </a:rPr>
              <a:t>Dalena</a:t>
            </a:r>
            <a:r>
              <a:rPr lang="en-US" sz="1400" b="1" dirty="0">
                <a:solidFill>
                  <a:srgbClr val="000000"/>
                </a:solidFill>
                <a:effectLst/>
                <a:latin typeface="Calibri" panose="020F0502020204030204" pitchFamily="34" charset="0"/>
                <a:cs typeface="Calibri" panose="020F0502020204030204" pitchFamily="34" charset="0"/>
              </a:rPr>
              <a:t>, </a:t>
            </a:r>
            <a:r>
              <a:rPr lang="en-US" sz="1400" dirty="0">
                <a:solidFill>
                  <a:srgbClr val="000000"/>
                </a:solidFill>
                <a:effectLst/>
                <a:latin typeface="Calibri" panose="020F0502020204030204" pitchFamily="34" charset="0"/>
                <a:cs typeface="Calibri" panose="020F0502020204030204" pitchFamily="34" charset="0"/>
              </a:rPr>
              <a:t>Massimo Ferrario, Andreas </a:t>
            </a:r>
            <a:r>
              <a:rPr lang="en-US" sz="1400" dirty="0" err="1">
                <a:solidFill>
                  <a:srgbClr val="000000"/>
                </a:solidFill>
                <a:effectLst/>
                <a:latin typeface="Calibri" panose="020F0502020204030204" pitchFamily="34" charset="0"/>
                <a:cs typeface="Calibri" panose="020F0502020204030204" pitchFamily="34" charset="0"/>
              </a:rPr>
              <a:t>Jankowiak</a:t>
            </a:r>
            <a:r>
              <a:rPr lang="en-US" sz="1400" dirty="0">
                <a:solidFill>
                  <a:srgbClr val="000000"/>
                </a:solidFill>
                <a:effectLst/>
                <a:latin typeface="Calibri" panose="020F0502020204030204" pitchFamily="34" charset="0"/>
                <a:cs typeface="Calibri" panose="020F0502020204030204" pitchFamily="34" charset="0"/>
              </a:rPr>
              <a:t>,</a:t>
            </a:r>
          </a:p>
          <a:p>
            <a:r>
              <a:rPr lang="en-US" sz="1400" dirty="0">
                <a:solidFill>
                  <a:srgbClr val="000000"/>
                </a:solidFill>
                <a:effectLst/>
                <a:latin typeface="Calibri" panose="020F0502020204030204" pitchFamily="34" charset="0"/>
                <a:cs typeface="Calibri" panose="020F0502020204030204" pitchFamily="34" charset="0"/>
              </a:rPr>
              <a:t>Robert Rimmer, Herman ten Kate, Peter Williams</a:t>
            </a:r>
          </a:p>
        </p:txBody>
      </p:sp>
      <p:sp>
        <p:nvSpPr>
          <p:cNvPr id="4" name="TextBox 3">
            <a:extLst>
              <a:ext uri="{FF2B5EF4-FFF2-40B4-BE49-F238E27FC236}">
                <a16:creationId xmlns:a16="http://schemas.microsoft.com/office/drawing/2014/main" id="{1CD26E4C-BCBB-8412-EF6B-2F08AF5DF175}"/>
              </a:ext>
            </a:extLst>
          </p:cNvPr>
          <p:cNvSpPr txBox="1"/>
          <p:nvPr/>
        </p:nvSpPr>
        <p:spPr>
          <a:xfrm>
            <a:off x="169986" y="523221"/>
            <a:ext cx="4053681" cy="748009"/>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Reviewed the progress and the proposed R&amp;D plan</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Good progress noted, estimated that 75% of Roadmap goals have been achieved</a:t>
            </a:r>
          </a:p>
        </p:txBody>
      </p:sp>
      <p:sp>
        <p:nvSpPr>
          <p:cNvPr id="7" name="TextBox 6">
            <a:extLst>
              <a:ext uri="{FF2B5EF4-FFF2-40B4-BE49-F238E27FC236}">
                <a16:creationId xmlns:a16="http://schemas.microsoft.com/office/drawing/2014/main" id="{572DF761-482B-12C4-797B-74D2AAD81918}"/>
              </a:ext>
            </a:extLst>
          </p:cNvPr>
          <p:cNvSpPr txBox="1"/>
          <p:nvPr/>
        </p:nvSpPr>
        <p:spPr>
          <a:xfrm>
            <a:off x="169986" y="3873420"/>
            <a:ext cx="8778942" cy="523220"/>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Mike Seidel (LDG chair) wants to improve the effectiveness of LDG</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Plans to prepare an </a:t>
            </a:r>
            <a:r>
              <a:rPr lang="en-US" sz="1400" b="1" dirty="0">
                <a:latin typeface="Calibri" panose="020F0502020204030204" pitchFamily="34" charset="0"/>
                <a:cs typeface="Calibri" panose="020F0502020204030204" pitchFamily="34" charset="0"/>
              </a:rPr>
              <a:t>updated LDG Roadmap </a:t>
            </a:r>
            <a:r>
              <a:rPr lang="en-US" sz="1400" dirty="0">
                <a:latin typeface="Calibri" panose="020F0502020204030204" pitchFamily="34" charset="0"/>
                <a:cs typeface="Calibri" panose="020F0502020204030204" pitchFamily="34" charset="0"/>
              </a:rPr>
              <a:t>during the ESPPU process (early 2026)</a:t>
            </a:r>
          </a:p>
        </p:txBody>
      </p:sp>
    </p:spTree>
    <p:extLst>
      <p:ext uri="{BB962C8B-B14F-4D97-AF65-F5344CB8AC3E}">
        <p14:creationId xmlns:p14="http://schemas.microsoft.com/office/powerpoint/2010/main" val="18708355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81750C-59CA-2880-F207-6768D8AC5F21}"/>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ED711803-8039-C22C-446F-66C22FD85766}"/>
              </a:ext>
            </a:extLst>
          </p:cNvPr>
          <p:cNvSpPr>
            <a:spLocks noGrp="1"/>
          </p:cNvSpPr>
          <p:nvPr>
            <p:ph type="ftr" sz="quarter" idx="3"/>
          </p:nvPr>
        </p:nvSpPr>
        <p:spPr/>
        <p:txBody>
          <a:bodyPr/>
          <a:lstStyle/>
          <a:p>
            <a:pPr algn="l"/>
            <a:r>
              <a:rPr lang="en-US"/>
              <a:t>D. Schulte      Muon Collider, ICB, Annual Meeting, DESY, May 2025 </a:t>
            </a:r>
            <a:endParaRPr lang="en-GB" dirty="0"/>
          </a:p>
        </p:txBody>
      </p:sp>
      <p:sp>
        <p:nvSpPr>
          <p:cNvPr id="5" name="Title 4">
            <a:extLst>
              <a:ext uri="{FF2B5EF4-FFF2-40B4-BE49-F238E27FC236}">
                <a16:creationId xmlns:a16="http://schemas.microsoft.com/office/drawing/2014/main" id="{1FA5CE45-AEE8-3A4B-6225-3E8562F39D15}"/>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R&amp;D Plan Implementation</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CD5AD6C7-BE37-D71C-EA9C-8A0D476A1D2A}"/>
              </a:ext>
            </a:extLst>
          </p:cNvPr>
          <p:cNvSpPr>
            <a:spLocks noGrp="1"/>
          </p:cNvSpPr>
          <p:nvPr>
            <p:ph type="sldNum" sz="quarter" idx="4"/>
          </p:nvPr>
        </p:nvSpPr>
        <p:spPr/>
        <p:txBody>
          <a:bodyPr/>
          <a:lstStyle/>
          <a:p>
            <a:fld id="{974172A1-1CBF-0B40-9234-7D4D80EC19EA}" type="slidenum">
              <a:rPr lang="en-GB" smtClean="0"/>
              <a:pPr/>
              <a:t>9</a:t>
            </a:fld>
            <a:endParaRPr lang="en-GB" dirty="0"/>
          </a:p>
        </p:txBody>
      </p:sp>
      <p:sp>
        <p:nvSpPr>
          <p:cNvPr id="2" name="TextBox 4">
            <a:extLst>
              <a:ext uri="{FF2B5EF4-FFF2-40B4-BE49-F238E27FC236}">
                <a16:creationId xmlns:a16="http://schemas.microsoft.com/office/drawing/2014/main" id="{F1513587-A876-97B9-A1EE-40C1E444D4BF}"/>
              </a:ext>
            </a:extLst>
          </p:cNvPr>
          <p:cNvSpPr/>
          <p:nvPr/>
        </p:nvSpPr>
        <p:spPr>
          <a:xfrm>
            <a:off x="5687616" y="741774"/>
            <a:ext cx="3456384" cy="2660207"/>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dirty="0">
                <a:effectLst/>
                <a:latin typeface="Calibri" panose="020F0502020204030204" pitchFamily="34" charset="0"/>
                <a:cs typeface="Calibri" panose="020F0502020204030204" pitchFamily="34" charset="0"/>
              </a:rPr>
              <a:t>IAC regular members:</a:t>
            </a:r>
          </a:p>
          <a:p>
            <a:r>
              <a:rPr lang="en-US" sz="1400" dirty="0">
                <a:effectLst/>
                <a:latin typeface="Calibri" panose="020F0502020204030204" pitchFamily="34" charset="0"/>
                <a:cs typeface="Calibri" panose="020F0502020204030204" pitchFamily="34" charset="0"/>
              </a:rPr>
              <a:t>Ursula </a:t>
            </a:r>
            <a:r>
              <a:rPr lang="en-US" sz="1400" dirty="0" err="1">
                <a:effectLst/>
                <a:latin typeface="Calibri" panose="020F0502020204030204" pitchFamily="34" charset="0"/>
                <a:cs typeface="Calibri" panose="020F0502020204030204" pitchFamily="34" charset="0"/>
              </a:rPr>
              <a:t>Bassler</a:t>
            </a:r>
            <a:r>
              <a:rPr lang="en-US" sz="1400" dirty="0">
                <a:effectLst/>
                <a:latin typeface="Calibri" panose="020F0502020204030204" pitchFamily="34" charset="0"/>
                <a:cs typeface="Calibri" panose="020F0502020204030204" pitchFamily="34" charset="0"/>
              </a:rPr>
              <a:t> (IN2P3, interim Chair)</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Mauro </a:t>
            </a:r>
            <a:r>
              <a:rPr lang="en-US" sz="1400" dirty="0" err="1">
                <a:effectLst/>
                <a:latin typeface="Calibri" panose="020F0502020204030204" pitchFamily="34" charset="0"/>
                <a:cs typeface="Calibri" panose="020F0502020204030204" pitchFamily="34" charset="0"/>
              </a:rPr>
              <a:t>Mezzetto</a:t>
            </a:r>
            <a:r>
              <a:rPr lang="en-US" sz="1400" dirty="0">
                <a:effectLst/>
                <a:latin typeface="Calibri" panose="020F0502020204030204" pitchFamily="34" charset="0"/>
                <a:cs typeface="Calibri" panose="020F0502020204030204" pitchFamily="34" charset="0"/>
              </a:rPr>
              <a:t> (INFN)</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Hongwei Zhao (Inst. of Modern Physics, IMP)</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Akira Yamamoto (KEK)</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Maurizio </a:t>
            </a:r>
            <a:r>
              <a:rPr lang="en-US" sz="1400" dirty="0" err="1">
                <a:effectLst/>
                <a:latin typeface="Calibri" panose="020F0502020204030204" pitchFamily="34" charset="0"/>
                <a:cs typeface="Calibri" panose="020F0502020204030204" pitchFamily="34" charset="0"/>
              </a:rPr>
              <a:t>Vretenar</a:t>
            </a:r>
            <a:r>
              <a:rPr lang="en-US" sz="1400" dirty="0">
                <a:effectLst/>
                <a:latin typeface="Calibri" panose="020F0502020204030204" pitchFamily="34" charset="0"/>
                <a:cs typeface="Calibri" panose="020F0502020204030204" pitchFamily="34" charset="0"/>
              </a:rPr>
              <a:t> (CERN)</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Stewart </a:t>
            </a:r>
            <a:r>
              <a:rPr lang="en-US" sz="1400" dirty="0" err="1">
                <a:effectLst/>
                <a:latin typeface="Calibri" panose="020F0502020204030204" pitchFamily="34" charset="0"/>
                <a:cs typeface="Calibri" panose="020F0502020204030204" pitchFamily="34" charset="0"/>
              </a:rPr>
              <a:t>Boogert</a:t>
            </a:r>
            <a:r>
              <a:rPr lang="en-US" sz="1400" dirty="0">
                <a:effectLst/>
                <a:latin typeface="Calibri" panose="020F0502020204030204" pitchFamily="34" charset="0"/>
                <a:cs typeface="Calibri" panose="020F0502020204030204" pitchFamily="34" charset="0"/>
              </a:rPr>
              <a:t> (Cockcroft)</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Sarah Demers (Yale)</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Giorgio </a:t>
            </a:r>
            <a:r>
              <a:rPr lang="en-US" sz="1400" dirty="0" err="1">
                <a:effectLst/>
                <a:latin typeface="Calibri" panose="020F0502020204030204" pitchFamily="34" charset="0"/>
                <a:cs typeface="Calibri" panose="020F0502020204030204" pitchFamily="34" charset="0"/>
              </a:rPr>
              <a:t>Apollinari</a:t>
            </a:r>
            <a:r>
              <a:rPr lang="en-US" sz="1400" dirty="0">
                <a:effectLst/>
                <a:latin typeface="Calibri" panose="020F0502020204030204" pitchFamily="34" charset="0"/>
                <a:cs typeface="Calibri" panose="020F0502020204030204" pitchFamily="34" charset="0"/>
              </a:rPr>
              <a:t> (FNAL)</a:t>
            </a:r>
          </a:p>
          <a:p>
            <a:endParaRPr lang="en-US" sz="1400" dirty="0">
              <a:latin typeface="Calibri" panose="020F0502020204030204" pitchFamily="34" charset="0"/>
              <a:cs typeface="Calibri" panose="020F0502020204030204" pitchFamily="34" charset="0"/>
            </a:endParaRPr>
          </a:p>
          <a:p>
            <a:r>
              <a:rPr lang="en-US" sz="1400" b="1" dirty="0">
                <a:effectLst/>
                <a:latin typeface="Calibri" panose="020F0502020204030204" pitchFamily="34" charset="0"/>
                <a:cs typeface="Calibri" panose="020F0502020204030204" pitchFamily="34" charset="0"/>
              </a:rPr>
              <a:t>Experts for this review</a:t>
            </a:r>
          </a:p>
          <a:p>
            <a:r>
              <a:rPr lang="en-US" sz="1400" dirty="0">
                <a:effectLst/>
                <a:latin typeface="Calibri" panose="020F0502020204030204" pitchFamily="34" charset="0"/>
                <a:cs typeface="Calibri" panose="020F0502020204030204" pitchFamily="34" charset="0"/>
              </a:rPr>
              <a:t>Waiting for all confirmations</a:t>
            </a:r>
          </a:p>
        </p:txBody>
      </p:sp>
      <p:sp>
        <p:nvSpPr>
          <p:cNvPr id="4" name="TextBox 3">
            <a:extLst>
              <a:ext uri="{FF2B5EF4-FFF2-40B4-BE49-F238E27FC236}">
                <a16:creationId xmlns:a16="http://schemas.microsoft.com/office/drawing/2014/main" id="{4490D547-DB6E-2938-28B2-7FD30E7CFCC6}"/>
              </a:ext>
            </a:extLst>
          </p:cNvPr>
          <p:cNvSpPr txBox="1"/>
          <p:nvPr/>
        </p:nvSpPr>
        <p:spPr>
          <a:xfrm>
            <a:off x="179512" y="622667"/>
            <a:ext cx="5355704" cy="3139321"/>
          </a:xfrm>
          <a:prstGeom prst="rect">
            <a:avLst/>
          </a:prstGeom>
          <a:noFill/>
        </p:spPr>
        <p:txBody>
          <a:bodyPr wrap="square" rtlCol="0">
            <a:spAutoFit/>
          </a:bodyPr>
          <a:lstStyle/>
          <a:p>
            <a:r>
              <a:rPr lang="en-CH" sz="1400">
                <a:latin typeface="Calibri" panose="020F0502020204030204" pitchFamily="34" charset="0"/>
                <a:cs typeface="Calibri" panose="020F0502020204030204" pitchFamily="34" charset="0"/>
              </a:rPr>
              <a:t>T</a:t>
            </a:r>
            <a:r>
              <a:rPr lang="en-US" sz="1400" dirty="0">
                <a:latin typeface="Calibri" panose="020F0502020204030204" pitchFamily="34" charset="0"/>
                <a:cs typeface="Calibri" panose="020F0502020204030204" pitchFamily="34" charset="0"/>
              </a:rPr>
              <a:t>h</a:t>
            </a:r>
            <a:r>
              <a:rPr lang="en-CH" sz="1400">
                <a:latin typeface="Calibri" panose="020F0502020204030204" pitchFamily="34" charset="0"/>
                <a:cs typeface="Calibri" panose="020F0502020204030204" pitchFamily="34" charset="0"/>
              </a:rPr>
              <a:t>e IAC</a:t>
            </a:r>
            <a:r>
              <a:rPr lang="de-CH" sz="1400" dirty="0">
                <a:latin typeface="Calibri" panose="020F0502020204030204" pitchFamily="34" charset="0"/>
                <a:cs typeface="Calibri" panose="020F0502020204030204" pitchFamily="34" charset="0"/>
              </a:rPr>
              <a:t> will </a:t>
            </a:r>
            <a:r>
              <a:rPr lang="de-CH" sz="1400" b="1" dirty="0">
                <a:latin typeface="Calibri" panose="020F0502020204030204" pitchFamily="34" charset="0"/>
                <a:cs typeface="Calibri" panose="020F0502020204030204" pitchFamily="34" charset="0"/>
              </a:rPr>
              <a:t>review </a:t>
            </a:r>
            <a:r>
              <a:rPr lang="de-CH" sz="1400" b="1" dirty="0" err="1">
                <a:latin typeface="Calibri" panose="020F0502020204030204" pitchFamily="34" charset="0"/>
                <a:cs typeface="Calibri" panose="020F0502020204030204" pitchFamily="34" charset="0"/>
              </a:rPr>
              <a:t>the</a:t>
            </a:r>
            <a:r>
              <a:rPr lang="de-CH" sz="1400" b="1" dirty="0">
                <a:latin typeface="Calibri" panose="020F0502020204030204" pitchFamily="34" charset="0"/>
                <a:cs typeface="Calibri" panose="020F0502020204030204" pitchFamily="34" charset="0"/>
              </a:rPr>
              <a:t> R&amp;D plan</a:t>
            </a:r>
          </a:p>
          <a:p>
            <a:pPr marL="285750"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Started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today</a:t>
            </a:r>
            <a:r>
              <a:rPr lang="de-CH" sz="1400" dirty="0">
                <a:latin typeface="Calibri" panose="020F0502020204030204" pitchFamily="34" charset="0"/>
                <a:cs typeface="Calibri" panose="020F0502020204030204" pitchFamily="34" charset="0"/>
              </a:rPr>
              <a:t> Wednesday</a:t>
            </a:r>
          </a:p>
          <a:p>
            <a:endParaRPr lang="de-CH" sz="1400" dirty="0">
              <a:latin typeface="Calibri" panose="020F0502020204030204" pitchFamily="34" charset="0"/>
              <a:cs typeface="Calibri" panose="020F0502020204030204" pitchFamily="34" charset="0"/>
            </a:endParaRPr>
          </a:p>
          <a:p>
            <a:endParaRPr lang="de-CH" sz="1400" dirty="0">
              <a:latin typeface="Calibri" panose="020F0502020204030204" pitchFamily="34" charset="0"/>
              <a:cs typeface="Calibri" panose="020F0502020204030204" pitchFamily="34" charset="0"/>
            </a:endParaRPr>
          </a:p>
          <a:p>
            <a:r>
              <a:rPr lang="de-CH" sz="1400" dirty="0" err="1">
                <a:latin typeface="Calibri" panose="020F0502020204030204" pitchFamily="34" charset="0"/>
                <a:cs typeface="Calibri" panose="020F0502020204030204" pitchFamily="34" charset="0"/>
              </a:rPr>
              <a:t>We</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need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to</a:t>
            </a:r>
            <a:r>
              <a:rPr lang="de-CH" sz="1400"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refine</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the</a:t>
            </a:r>
            <a:r>
              <a:rPr lang="de-CH" sz="1400" b="1" dirty="0">
                <a:latin typeface="Calibri" panose="020F0502020204030204" pitchFamily="34" charset="0"/>
                <a:cs typeface="Calibri" panose="020F0502020204030204" pitchFamily="34" charset="0"/>
              </a:rPr>
              <a:t> plan</a:t>
            </a:r>
          </a:p>
          <a:p>
            <a:pPr marL="285750"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Scope</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Define</a:t>
            </a:r>
            <a:r>
              <a:rPr lang="de-CH" sz="1400" dirty="0">
                <a:latin typeface="Calibri" panose="020F0502020204030204" pitchFamily="34" charset="0"/>
                <a:cs typeface="Calibri" panose="020F0502020204030204" pitchFamily="34" charset="0"/>
              </a:rPr>
              <a:t> intermediate </a:t>
            </a:r>
            <a:r>
              <a:rPr lang="de-CH" sz="1400" dirty="0" err="1">
                <a:latin typeface="Calibri" panose="020F0502020204030204" pitchFamily="34" charset="0"/>
                <a:cs typeface="Calibri" panose="020F0502020204030204" pitchFamily="34" charset="0"/>
              </a:rPr>
              <a:t>deliverables</a:t>
            </a:r>
            <a:r>
              <a:rPr lang="de-CH" sz="1400" dirty="0">
                <a:latin typeface="Calibri" panose="020F0502020204030204" pitchFamily="34" charset="0"/>
                <a:cs typeface="Calibri" panose="020F0502020204030204" pitchFamily="34" charset="0"/>
              </a:rPr>
              <a:t> and </a:t>
            </a:r>
            <a:r>
              <a:rPr lang="de-CH" sz="1400" dirty="0" err="1">
                <a:latin typeface="Calibri" panose="020F0502020204030204" pitchFamily="34" charset="0"/>
                <a:cs typeface="Calibri" panose="020F0502020204030204" pitchFamily="34" charset="0"/>
              </a:rPr>
              <a:t>clarify</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staging</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Estimates</a:t>
            </a:r>
            <a:r>
              <a:rPr lang="de-CH" sz="1400" dirty="0">
                <a:latin typeface="Calibri" panose="020F0502020204030204" pitchFamily="34" charset="0"/>
                <a:cs typeface="Calibri" panose="020F0502020204030204" pitchFamily="34" charset="0"/>
              </a:rPr>
              <a:t> and </a:t>
            </a:r>
            <a:r>
              <a:rPr lang="de-CH" sz="1400" dirty="0" err="1">
                <a:latin typeface="Calibri" panose="020F0502020204030204" pitchFamily="34" charset="0"/>
                <a:cs typeface="Calibri" panose="020F0502020204030204" pitchFamily="34" charset="0"/>
              </a:rPr>
              <a:t>plans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exist</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for</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the</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key</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cost</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driver</a:t>
            </a:r>
            <a:endParaRPr lang="de-CH" sz="1400" dirty="0">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Magnets</a:t>
            </a:r>
          </a:p>
          <a:p>
            <a:pPr marL="742950" lvl="1"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Muon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cooling</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technology</a:t>
            </a:r>
            <a:endParaRPr lang="de-CH" sz="1400" dirty="0">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Detector</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Some</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parts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need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improvements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to</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be</a:t>
            </a:r>
            <a:r>
              <a:rPr lang="de-CH" sz="1400" dirty="0">
                <a:latin typeface="Calibri" panose="020F0502020204030204" pitchFamily="34" charset="0"/>
                <a:cs typeface="Calibri" panose="020F0502020204030204" pitchFamily="34" charset="0"/>
              </a:rPr>
              <a:t> fully </a:t>
            </a:r>
            <a:r>
              <a:rPr lang="de-CH" sz="1400" dirty="0" err="1">
                <a:latin typeface="Calibri" panose="020F0502020204030204" pitchFamily="34" charset="0"/>
                <a:cs typeface="Calibri" panose="020F0502020204030204" pitchFamily="34" charset="0"/>
              </a:rPr>
              <a:t>defined</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Arbitration </a:t>
            </a:r>
            <a:r>
              <a:rPr lang="de-CH" sz="1400" dirty="0" err="1">
                <a:latin typeface="Calibri" panose="020F0502020204030204" pitchFamily="34" charset="0"/>
                <a:cs typeface="Calibri" panose="020F0502020204030204" pitchFamily="34" charset="0"/>
              </a:rPr>
              <a:t>of</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resource</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estimates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required</a:t>
            </a:r>
            <a:r>
              <a:rPr lang="de-CH" sz="1400" dirty="0">
                <a:latin typeface="Calibri" panose="020F0502020204030204" pitchFamily="34" charset="0"/>
                <a:cs typeface="Calibri" panose="020F0502020204030204" pitchFamily="34" charset="0"/>
              </a:rPr>
              <a:t> in </a:t>
            </a:r>
            <a:r>
              <a:rPr lang="de-CH" sz="1400" dirty="0" err="1">
                <a:latin typeface="Calibri" panose="020F0502020204030204" pitchFamily="34" charset="0"/>
                <a:cs typeface="Calibri" panose="020F0502020204030204" pitchFamily="34" charset="0"/>
              </a:rPr>
              <a:t>some</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places</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de-CH" sz="1600" dirty="0">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2BA8AF8F-D301-E4B4-93FD-C82C1EEC190D}"/>
              </a:ext>
            </a:extLst>
          </p:cNvPr>
          <p:cNvSpPr txBox="1"/>
          <p:nvPr/>
        </p:nvSpPr>
        <p:spPr>
          <a:xfrm>
            <a:off x="179512" y="3802056"/>
            <a:ext cx="8778942" cy="523220"/>
          </a:xfrm>
          <a:prstGeom prst="rect">
            <a:avLst/>
          </a:prstGeom>
          <a:noFill/>
        </p:spPr>
        <p:txBody>
          <a:bodyPr wrap="square" rtlCol="0">
            <a:spAutoFit/>
          </a:bodyPr>
          <a:lstStyle/>
          <a:p>
            <a:r>
              <a:rPr lang="en-US" sz="1400" b="1" dirty="0">
                <a:latin typeface="Calibri" panose="020F0502020204030204" pitchFamily="34" charset="0"/>
                <a:cs typeface="Calibri" panose="020F0502020204030204" pitchFamily="34" charset="0"/>
              </a:rPr>
              <a:t>Need to secure resources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Promising developments</a:t>
            </a:r>
          </a:p>
        </p:txBody>
      </p:sp>
      <p:sp>
        <p:nvSpPr>
          <p:cNvPr id="8" name="TextBox 7">
            <a:extLst>
              <a:ext uri="{FF2B5EF4-FFF2-40B4-BE49-F238E27FC236}">
                <a16:creationId xmlns:a16="http://schemas.microsoft.com/office/drawing/2014/main" id="{3152F5D0-2160-38BC-A689-F624C4F14A6C}"/>
              </a:ext>
            </a:extLst>
          </p:cNvPr>
          <p:cNvSpPr txBox="1"/>
          <p:nvPr/>
        </p:nvSpPr>
        <p:spPr>
          <a:xfrm>
            <a:off x="4933950" y="3861506"/>
            <a:ext cx="3901324" cy="523220"/>
          </a:xfrm>
          <a:prstGeom prst="rect">
            <a:avLst/>
          </a:prstGeom>
          <a:solidFill>
            <a:schemeClr val="accent1">
              <a:lumMod val="20000"/>
              <a:lumOff val="80000"/>
            </a:schemeClr>
          </a:solidFill>
        </p:spPr>
        <p:txBody>
          <a:bodyPr wrap="none" rtlCol="0">
            <a:spAutoFit/>
          </a:bodyPr>
          <a:lstStyle/>
          <a:p>
            <a:r>
              <a:rPr lang="en-US" sz="1400" dirty="0">
                <a:latin typeface="Calibri" panose="020F0502020204030204" pitchFamily="34" charset="0"/>
                <a:cs typeface="Calibri" panose="020F0502020204030204" pitchFamily="34" charset="0"/>
              </a:rPr>
              <a:t>See R&amp;D session this morning</a:t>
            </a:r>
          </a:p>
          <a:p>
            <a:r>
              <a:rPr lang="en-US" sz="1400" dirty="0">
                <a:latin typeface="Calibri" panose="020F0502020204030204" pitchFamily="34" charset="0"/>
                <a:cs typeface="Calibri" panose="020F0502020204030204" pitchFamily="34" charset="0"/>
              </a:rPr>
              <a:t>Future sessions mid-June, exact date being defined</a:t>
            </a:r>
          </a:p>
        </p:txBody>
      </p:sp>
    </p:spTree>
    <p:extLst>
      <p:ext uri="{BB962C8B-B14F-4D97-AF65-F5344CB8AC3E}">
        <p14:creationId xmlns:p14="http://schemas.microsoft.com/office/powerpoint/2010/main" val="2862192564"/>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235494</TotalTime>
  <Words>2408</Words>
  <Application>Microsoft Macintosh PowerPoint</Application>
  <PresentationFormat>On-screen Show (16:9)</PresentationFormat>
  <Paragraphs>489</Paragraphs>
  <Slides>21</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Arial</vt:lpstr>
      <vt:lpstr>Arial Narrow</vt:lpstr>
      <vt:lpstr>Arimo</vt:lpstr>
      <vt:lpstr>Arimo Bold</vt:lpstr>
      <vt:lpstr>Calibri</vt:lpstr>
      <vt:lpstr>Montserrat</vt:lpstr>
      <vt:lpstr>Symbol</vt:lpstr>
      <vt:lpstr>Wingdings</vt:lpstr>
      <vt:lpstr>Office Theme</vt:lpstr>
      <vt:lpstr>PowerPoint Presentation</vt:lpstr>
      <vt:lpstr>ESPPU</vt:lpstr>
      <vt:lpstr>R&amp;D Progress</vt:lpstr>
      <vt:lpstr>Site Specific Designs</vt:lpstr>
      <vt:lpstr>Cost and Power Consumption</vt:lpstr>
      <vt:lpstr>Timeline and R&amp;D Programme</vt:lpstr>
      <vt:lpstr>R&amp;D Deliverables and Resources</vt:lpstr>
      <vt:lpstr>Note: LDG</vt:lpstr>
      <vt:lpstr>R&amp;D Plan Implementation</vt:lpstr>
      <vt:lpstr>IMCC Resources</vt:lpstr>
      <vt:lpstr>Example Prospective Resources</vt:lpstr>
      <vt:lpstr>Conclusion</vt:lpstr>
      <vt:lpstr>Reserve</vt:lpstr>
      <vt:lpstr>PowerPoint Presentation</vt:lpstr>
      <vt:lpstr>PowerPoint Presentation</vt:lpstr>
      <vt:lpstr>Tentative Accelerator Design Resources</vt:lpstr>
      <vt:lpstr>R&amp;D Plan Fundamentals</vt:lpstr>
      <vt:lpstr>PowerPoint Presentation</vt:lpstr>
      <vt:lpstr>R&amp;D Plan Resources</vt:lpstr>
      <vt:lpstr>Collaboration</vt:lpstr>
      <vt:lpstr>IMCC Partners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MuCol_template</dc:title>
  <dc:subject/>
  <dc:creator/>
  <dc:description/>
  <cp:lastModifiedBy>Daniel Schulte</cp:lastModifiedBy>
  <cp:revision>265</cp:revision>
  <cp:lastPrinted>2025-02-10T12:33:26Z</cp:lastPrinted>
  <dcterms:created xsi:type="dcterms:W3CDTF">2023-06-08T13:19:21Z</dcterms:created>
  <dcterms:modified xsi:type="dcterms:W3CDTF">2025-05-14T15:43:37Z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On-screen Show (16:9)</vt:lpwstr>
  </property>
  <property fmtid="{D5CDD505-2E9C-101B-9397-08002B2CF9AE}" pid="3" name="Slides">
    <vt:r8>23</vt:r8>
  </property>
</Properties>
</file>