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06" r:id="rId5"/>
    <p:sldId id="307" r:id="rId6"/>
    <p:sldId id="308" r:id="rId7"/>
    <p:sldId id="317" r:id="rId8"/>
    <p:sldId id="318" r:id="rId9"/>
    <p:sldId id="319" r:id="rId10"/>
    <p:sldId id="320" r:id="rId11"/>
    <p:sldId id="312" r:id="rId12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BDD7EE"/>
    <a:srgbClr val="000000"/>
    <a:srgbClr val="DEEBF7"/>
    <a:srgbClr val="00B050"/>
    <a:srgbClr val="AEBD0D"/>
    <a:srgbClr val="F4FF06"/>
    <a:srgbClr val="2F0ED6"/>
    <a:srgbClr val="FFCC3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35" autoAdjust="0"/>
    <p:restoredTop sz="93488" autoAdjust="0"/>
  </p:normalViewPr>
  <p:slideViewPr>
    <p:cSldViewPr snapToObjects="1" showGuides="1">
      <p:cViewPr varScale="1">
        <p:scale>
          <a:sx n="116" d="100"/>
          <a:sy n="116" d="100"/>
        </p:scale>
        <p:origin x="46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 dirty="0"/>
              <a:t>02.02.2022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3293800/1/Test_Report___LMQXFB07_v1.0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dms.cern.ch/ui/file/3293800/1/Test_Report___LMQXFB07_v1.0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956878" y="3068960"/>
            <a:ext cx="10585176" cy="1080120"/>
          </a:xfrm>
        </p:spPr>
        <p:txBody>
          <a:bodyPr/>
          <a:lstStyle/>
          <a:p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Geometrical Measurements</a:t>
            </a:r>
            <a:b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HCQQXF_SB014-CR000003/ MQXFB06</a:t>
            </a:r>
            <a:b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2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297722" y="5872626"/>
            <a:ext cx="2917957" cy="792088"/>
          </a:xfrm>
        </p:spPr>
        <p:txBody>
          <a:bodyPr>
            <a:normAutofit/>
          </a:bodyPr>
          <a:lstStyle/>
          <a:p>
            <a:pPr algn="ctr"/>
            <a:r>
              <a:rPr lang="en-GB" sz="1400" dirty="0"/>
              <a:t>Patrick Bestmann </a:t>
            </a:r>
          </a:p>
          <a:p>
            <a:pPr algn="ctr"/>
            <a:r>
              <a:rPr lang="en-GB" sz="1400" dirty="0"/>
              <a:t>MAB meeting 02/06/2025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Q2B 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HCQQXF_SB014-CR000003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7D867-DCAF-D21E-4C57-B121177D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Coldmass</a:t>
            </a:r>
            <a:r>
              <a:rPr lang="en-GB" dirty="0"/>
              <a:t> measurements @ CERN B180</a:t>
            </a:r>
          </a:p>
          <a:p>
            <a:r>
              <a:rPr lang="en-GB" dirty="0"/>
              <a:t>Mechanical </a:t>
            </a:r>
            <a:r>
              <a:rPr lang="en-GB" dirty="0" err="1"/>
              <a:t>fiducialisation</a:t>
            </a:r>
            <a:r>
              <a:rPr lang="en-GB" dirty="0"/>
              <a:t> SMI2 23.01.2025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02/06/2025</a:t>
            </a:r>
          </a:p>
        </p:txBody>
      </p:sp>
    </p:spTree>
    <p:extLst>
      <p:ext uri="{BB962C8B-B14F-4D97-AF65-F5344CB8AC3E}">
        <p14:creationId xmlns:p14="http://schemas.microsoft.com/office/powerpoint/2010/main" val="265213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Q2B 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HCQQXF_SB014-CR000003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05/05/2025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A501689-510B-C14F-CE8B-9D3AFC393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err="1"/>
              <a:t>Coldmass</a:t>
            </a:r>
            <a:r>
              <a:rPr lang="en-GB" sz="2000" dirty="0"/>
              <a:t> measurements @ B180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71BBF2-4D85-3F17-CC0C-20D3EE079CF9}"/>
              </a:ext>
            </a:extLst>
          </p:cNvPr>
          <p:cNvSpPr txBox="1"/>
          <p:nvPr/>
        </p:nvSpPr>
        <p:spPr>
          <a:xfrm>
            <a:off x="2279576" y="1780978"/>
            <a:ext cx="23762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Horizontal Shape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9E171-AD78-BDC7-8C8F-F89DD35E5102}"/>
              </a:ext>
            </a:extLst>
          </p:cNvPr>
          <p:cNvSpPr txBox="1"/>
          <p:nvPr/>
        </p:nvSpPr>
        <p:spPr>
          <a:xfrm>
            <a:off x="7752184" y="1780978"/>
            <a:ext cx="24719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Vertical Shape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6E59FE-3682-C81D-79DB-856532EA60DE}"/>
              </a:ext>
            </a:extLst>
          </p:cNvPr>
          <p:cNvSpPr txBox="1"/>
          <p:nvPr/>
        </p:nvSpPr>
        <p:spPr>
          <a:xfrm>
            <a:off x="654138" y="5944279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CS/IP-side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E77774-4D0E-6E1C-AF8F-514115F4D12B}"/>
              </a:ext>
            </a:extLst>
          </p:cNvPr>
          <p:cNvSpPr txBox="1"/>
          <p:nvPr/>
        </p:nvSpPr>
        <p:spPr>
          <a:xfrm>
            <a:off x="4766314" y="5939640"/>
            <a:ext cx="1181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NC/NIP-side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18448C-DE22-EE8E-41E6-2766CE07E07F}"/>
              </a:ext>
            </a:extLst>
          </p:cNvPr>
          <p:cNvSpPr txBox="1"/>
          <p:nvPr/>
        </p:nvSpPr>
        <p:spPr>
          <a:xfrm>
            <a:off x="6079386" y="5947939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CS/IP-side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5D0799-ECD2-071F-BDAA-3EF8692238AA}"/>
              </a:ext>
            </a:extLst>
          </p:cNvPr>
          <p:cNvSpPr txBox="1"/>
          <p:nvPr/>
        </p:nvSpPr>
        <p:spPr>
          <a:xfrm>
            <a:off x="10191562" y="5943300"/>
            <a:ext cx="1181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NC/NIP-side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F66B8D7-C1B3-503C-9358-3889FCF38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143" y="2564904"/>
            <a:ext cx="5146987" cy="33650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F1868E-6252-6DED-F8E6-25FB3EEB9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063" y="2582861"/>
            <a:ext cx="5146986" cy="336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121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3D8EB-280F-1644-1958-99F98CAB5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78ADD-698D-FC84-44C3-243990829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Q2B 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HCQQXF_SB014-CR000003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4236F4-8111-944D-FFB6-63EC4BAD4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DD1238-1826-51A9-055B-175D10C1F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E1C9A69-625E-5168-995B-3FAFB6A3E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02/06/2025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155D730-A546-C2B2-25D0-42AA13244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err="1"/>
              <a:t>Fiducialisation</a:t>
            </a:r>
            <a:r>
              <a:rPr lang="en-GB" sz="2000" dirty="0"/>
              <a:t> before </a:t>
            </a:r>
            <a:r>
              <a:rPr lang="en-GB" sz="2000" dirty="0" err="1"/>
              <a:t>ColdTest</a:t>
            </a:r>
            <a:r>
              <a:rPr lang="en-GB" sz="2000" dirty="0"/>
              <a:t> @ CERN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410767-7B27-D65C-479B-FD3776DD6807}"/>
              </a:ext>
            </a:extLst>
          </p:cNvPr>
          <p:cNvSpPr txBox="1"/>
          <p:nvPr/>
        </p:nvSpPr>
        <p:spPr>
          <a:xfrm>
            <a:off x="2279576" y="1780978"/>
            <a:ext cx="23762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Horizontal Shape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0D6161-F06D-5D46-0D84-086E7BDD5D9A}"/>
              </a:ext>
            </a:extLst>
          </p:cNvPr>
          <p:cNvSpPr txBox="1"/>
          <p:nvPr/>
        </p:nvSpPr>
        <p:spPr>
          <a:xfrm>
            <a:off x="7752184" y="1780978"/>
            <a:ext cx="24719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Vertical Shape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DC783E-4DFA-23BE-C11C-DDC304A9FCCF}"/>
              </a:ext>
            </a:extLst>
          </p:cNvPr>
          <p:cNvSpPr txBox="1"/>
          <p:nvPr/>
        </p:nvSpPr>
        <p:spPr>
          <a:xfrm>
            <a:off x="654138" y="5925875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CS/IP-side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7857D7-80F3-674B-31DF-6A3085E3D902}"/>
              </a:ext>
            </a:extLst>
          </p:cNvPr>
          <p:cNvSpPr txBox="1"/>
          <p:nvPr/>
        </p:nvSpPr>
        <p:spPr>
          <a:xfrm>
            <a:off x="4766314" y="5921236"/>
            <a:ext cx="1181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NC/NIP-side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9216DA-BFFF-B621-B11D-8347966DAA83}"/>
              </a:ext>
            </a:extLst>
          </p:cNvPr>
          <p:cNvSpPr txBox="1"/>
          <p:nvPr/>
        </p:nvSpPr>
        <p:spPr>
          <a:xfrm>
            <a:off x="6079386" y="5929535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CS/IP-side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29D88A-A7BB-0F10-D631-25EDDBCEB6E6}"/>
              </a:ext>
            </a:extLst>
          </p:cNvPr>
          <p:cNvSpPr txBox="1"/>
          <p:nvPr/>
        </p:nvSpPr>
        <p:spPr>
          <a:xfrm>
            <a:off x="10191562" y="5924896"/>
            <a:ext cx="1181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NC/NIP-side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3C6F1BE-DC71-4077-0627-715BCCD09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741" y="2494363"/>
            <a:ext cx="5135057" cy="33572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15690AD-4C7D-B428-0D57-530EE424A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995" y="2494363"/>
            <a:ext cx="5135057" cy="335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007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34DB3-D60A-867F-6004-86B4616169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E7D9B-C6EC-7CAF-51EC-D458ECE36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Q2B 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HCQQXF_SB014-CR000003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614F01-8A2F-791E-0D82-180D53BA0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90A25C-3D90-F1E9-82C5-5855E3EC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D4CE7B8-7D81-1AA4-953F-4FE38E35B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02/06/2025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E51588-9EBB-02F4-E1F4-2C042A38B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err="1"/>
              <a:t>Fiducialisation</a:t>
            </a:r>
            <a:r>
              <a:rPr lang="en-GB" sz="2000" dirty="0"/>
              <a:t> after </a:t>
            </a:r>
            <a:r>
              <a:rPr lang="en-GB" sz="2000" dirty="0" err="1"/>
              <a:t>ColdTest</a:t>
            </a:r>
            <a:r>
              <a:rPr lang="en-GB" sz="2000" dirty="0"/>
              <a:t> @ CERN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0984C6-D75D-2C9D-4E75-E90B3E3F564F}"/>
              </a:ext>
            </a:extLst>
          </p:cNvPr>
          <p:cNvSpPr txBox="1"/>
          <p:nvPr/>
        </p:nvSpPr>
        <p:spPr>
          <a:xfrm>
            <a:off x="2279576" y="1780978"/>
            <a:ext cx="23762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Horizontal Shape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5F3B3B-4406-FCEE-7B5A-D66970B0EC21}"/>
              </a:ext>
            </a:extLst>
          </p:cNvPr>
          <p:cNvSpPr txBox="1"/>
          <p:nvPr/>
        </p:nvSpPr>
        <p:spPr>
          <a:xfrm>
            <a:off x="7752184" y="1780978"/>
            <a:ext cx="24719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Vertical Shape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5FD707-3748-77F3-4304-CC3123327EA1}"/>
              </a:ext>
            </a:extLst>
          </p:cNvPr>
          <p:cNvSpPr txBox="1"/>
          <p:nvPr/>
        </p:nvSpPr>
        <p:spPr>
          <a:xfrm>
            <a:off x="654138" y="5925875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CS/IP-side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68C740-4553-A313-0EBD-B2D13B0F81F1}"/>
              </a:ext>
            </a:extLst>
          </p:cNvPr>
          <p:cNvSpPr txBox="1"/>
          <p:nvPr/>
        </p:nvSpPr>
        <p:spPr>
          <a:xfrm>
            <a:off x="4766314" y="5921236"/>
            <a:ext cx="1181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NC/NIP-side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5FE6DF-86D6-4051-5E6D-5F98A368F989}"/>
              </a:ext>
            </a:extLst>
          </p:cNvPr>
          <p:cNvSpPr txBox="1"/>
          <p:nvPr/>
        </p:nvSpPr>
        <p:spPr>
          <a:xfrm>
            <a:off x="6079386" y="5929535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CS/IP-side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70E0E3-B828-3060-9DC1-6025EF9B481D}"/>
              </a:ext>
            </a:extLst>
          </p:cNvPr>
          <p:cNvSpPr txBox="1"/>
          <p:nvPr/>
        </p:nvSpPr>
        <p:spPr>
          <a:xfrm>
            <a:off x="10523803" y="5924896"/>
            <a:ext cx="1181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NC/NIP-side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6ECCB62-5FAC-DBC7-3C2A-DC277C435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415" y="2387622"/>
            <a:ext cx="5354985" cy="350106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A2A545D-627A-1610-E4B2-CA15A2605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3" y="2386380"/>
            <a:ext cx="5354983" cy="350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507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AF152-ABAD-A1CD-59BB-1FFB33911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5B1EA-B148-B2F4-3DC0-4E9687612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Q2B 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HCQQXF_SB014-CR000003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8243A2-D15A-A159-17D4-7018F5D96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B773F-218C-859F-45B9-D7CC18F7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BC96E6C-621A-2FF0-B992-54560CDA8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02/06/2025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0A10A9-9AD0-A7C9-6CD6-39E236B3353D}"/>
              </a:ext>
            </a:extLst>
          </p:cNvPr>
          <p:cNvSpPr txBox="1"/>
          <p:nvPr/>
        </p:nvSpPr>
        <p:spPr>
          <a:xfrm>
            <a:off x="9145667" y="5857708"/>
            <a:ext cx="2654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J. Calmels, V. Rude</a:t>
            </a:r>
          </a:p>
          <a:p>
            <a:endParaRPr lang="en-GB" sz="120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2F3F09E-0A60-3E04-FCC9-9406702168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0779" y="1219200"/>
            <a:ext cx="9915742" cy="4647003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A4761BB-7583-D661-858C-00414B48EF6C}"/>
              </a:ext>
            </a:extLst>
          </p:cNvPr>
          <p:cNvSpPr txBox="1"/>
          <p:nvPr/>
        </p:nvSpPr>
        <p:spPr>
          <a:xfrm>
            <a:off x="4079776" y="5879688"/>
            <a:ext cx="43900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Test_Report___LMQXFB07_v1.0.pdf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44706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602A87-3F30-2A03-5813-99018C67C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25F06-FE8A-FBDD-4F31-DAFC89873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Q2B 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HCQQXF_SB014-CR000003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49FE06-7141-A012-E434-F97353569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FD7EEA-6F17-9640-E5B6-7886197A1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96694C-C459-A190-725B-514DD4F04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02/06/2025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9471C4-9350-7697-809F-F4AA7E642597}"/>
              </a:ext>
            </a:extLst>
          </p:cNvPr>
          <p:cNvSpPr txBox="1"/>
          <p:nvPr/>
        </p:nvSpPr>
        <p:spPr>
          <a:xfrm>
            <a:off x="9145667" y="5857708"/>
            <a:ext cx="2654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J. Calmels, V. Rude</a:t>
            </a:r>
          </a:p>
          <a:p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E523AF-04FE-CFD0-E250-F8236691040C}"/>
              </a:ext>
            </a:extLst>
          </p:cNvPr>
          <p:cNvSpPr txBox="1"/>
          <p:nvPr/>
        </p:nvSpPr>
        <p:spPr>
          <a:xfrm>
            <a:off x="4079776" y="5879688"/>
            <a:ext cx="43900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2"/>
              </a:rPr>
              <a:t>Test_Report___LMQXFB07_v1.0.pdf</a:t>
            </a:r>
            <a:endParaRPr lang="en-GB" sz="12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A0533B2-DAB1-2CEA-153A-306EFD425D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21142" y="1000594"/>
            <a:ext cx="10338231" cy="4906963"/>
          </a:xfrm>
        </p:spPr>
      </p:pic>
    </p:spTree>
    <p:extLst>
      <p:ext uri="{BB962C8B-B14F-4D97-AF65-F5344CB8AC3E}">
        <p14:creationId xmlns:p14="http://schemas.microsoft.com/office/powerpoint/2010/main" val="3106246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Feedback Q2B 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HCQQXF_SB014-CR000003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7D867-DCAF-D21E-4C57-B121177D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err="1"/>
              <a:t>Coldbore</a:t>
            </a:r>
            <a:r>
              <a:rPr lang="en-GB" sz="2400" dirty="0"/>
              <a:t> shape from 180 and first </a:t>
            </a:r>
            <a:r>
              <a:rPr lang="en-GB" sz="2400" dirty="0" err="1"/>
              <a:t>fiducialisation</a:t>
            </a:r>
            <a:r>
              <a:rPr lang="en-GB" sz="2400" dirty="0"/>
              <a:t> differ in radial and vertical</a:t>
            </a:r>
          </a:p>
          <a:p>
            <a:r>
              <a:rPr lang="en-GB" sz="2400" dirty="0"/>
              <a:t>Significant vertical shift of axis between SMI2 and SM18 (0.3mm)</a:t>
            </a:r>
          </a:p>
          <a:p>
            <a:r>
              <a:rPr lang="en-GB" sz="2400" dirty="0"/>
              <a:t>Movements of magnetic axis in SM18 coherent with FSI</a:t>
            </a:r>
          </a:p>
          <a:p>
            <a:r>
              <a:rPr lang="en-GB" sz="2400" dirty="0"/>
              <a:t>Magnet in Phase 2 assembly, new </a:t>
            </a:r>
            <a:r>
              <a:rPr lang="en-GB" sz="2400" dirty="0" err="1"/>
              <a:t>fiducialisation</a:t>
            </a:r>
            <a:r>
              <a:rPr lang="en-GB" sz="2400" dirty="0"/>
              <a:t> planned in SMI2</a:t>
            </a:r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02/06/2025</a:t>
            </a:r>
          </a:p>
        </p:txBody>
      </p:sp>
    </p:spTree>
    <p:extLst>
      <p:ext uri="{BB962C8B-B14F-4D97-AF65-F5344CB8AC3E}">
        <p14:creationId xmlns:p14="http://schemas.microsoft.com/office/powerpoint/2010/main" val="29359887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40080</TotalTime>
  <Words>216</Words>
  <Application>Microsoft Office PowerPoint</Application>
  <PresentationFormat>Widescreen</PresentationFormat>
  <Paragraphs>62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Geometrical Measurements HCQQXF_SB014-CR000003/ MQXFB06 </vt:lpstr>
      <vt:lpstr>Q2B  HCQQXF_SB014-CR000003</vt:lpstr>
      <vt:lpstr>Q2B  HCQQXF_SB014-CR000003</vt:lpstr>
      <vt:lpstr>Q2B  HCQQXF_SB014-CR000003</vt:lpstr>
      <vt:lpstr>Q2B  HCQQXF_SB014-CR000003</vt:lpstr>
      <vt:lpstr>Q2B  HCQQXF_SB014-CR000003</vt:lpstr>
      <vt:lpstr>Q2B  HCQQXF_SB014-CR000003</vt:lpstr>
      <vt:lpstr>General Feedback Q2B  HCQQXF_SB014-CR000003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 Workflow</dc:title>
  <dc:creator>André-Pierre OLIVIER</dc:creator>
  <cp:lastModifiedBy>Patrick Bestmann</cp:lastModifiedBy>
  <cp:revision>906</cp:revision>
  <cp:lastPrinted>2021-09-28T15:58:42Z</cp:lastPrinted>
  <dcterms:created xsi:type="dcterms:W3CDTF">2016-01-11T14:38:10Z</dcterms:created>
  <dcterms:modified xsi:type="dcterms:W3CDTF">2025-06-02T08:24:49Z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