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59" r:id="rId5"/>
  </p:sldMasterIdLst>
  <p:notesMasterIdLst>
    <p:notesMasterId r:id="rId15"/>
  </p:notesMasterIdLst>
  <p:handoutMasterIdLst>
    <p:handoutMasterId r:id="rId16"/>
  </p:handoutMasterIdLst>
  <p:sldIdLst>
    <p:sldId id="789" r:id="rId6"/>
    <p:sldId id="275" r:id="rId7"/>
    <p:sldId id="2614" r:id="rId8"/>
    <p:sldId id="2613" r:id="rId9"/>
    <p:sldId id="2620" r:id="rId10"/>
    <p:sldId id="2615" r:id="rId11"/>
    <p:sldId id="2617" r:id="rId12"/>
    <p:sldId id="2618" r:id="rId13"/>
    <p:sldId id="2619" r:id="rId14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FFFF66"/>
    <a:srgbClr val="0000FF"/>
    <a:srgbClr val="6600FF"/>
    <a:srgbClr val="FF0000"/>
    <a:srgbClr val="FF00FF"/>
    <a:srgbClr val="000099"/>
    <a:srgbClr val="CCFFCC"/>
    <a:srgbClr val="3366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53" autoAdjust="0"/>
    <p:restoredTop sz="94364" autoAdjust="0"/>
  </p:normalViewPr>
  <p:slideViewPr>
    <p:cSldViewPr snapToObjects="1" showGuides="1">
      <p:cViewPr varScale="1">
        <p:scale>
          <a:sx n="123" d="100"/>
          <a:sy n="123" d="100"/>
        </p:scale>
        <p:origin x="1134" y="108"/>
      </p:cViewPr>
      <p:guideLst>
        <p:guide orient="horz" pos="408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5" d="100"/>
        <a:sy n="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02/06/2025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02/06/2025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8"/>
            <a:ext cx="5438140" cy="44426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3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7" y="1215232"/>
            <a:ext cx="4041775" cy="639763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7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en-GB" noProof="0"/>
              <a:t>L. Fiscarelli - Magnetic measurements on the LMQXFA01 at 1.9 K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6106751"/>
            <a:ext cx="457200" cy="6096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6085252"/>
            <a:ext cx="486864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724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en-GB" noProof="0"/>
              <a:t>L. Fiscarelli - Magnetic measurements on the LMQXFA01 at 1.9 K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6106751"/>
            <a:ext cx="457200" cy="6096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6085252"/>
            <a:ext cx="486864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7454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1"/>
            <a:ext cx="6553200" cy="360000"/>
          </a:xfrm>
        </p:spPr>
        <p:txBody>
          <a:bodyPr/>
          <a:lstStyle/>
          <a:p>
            <a:r>
              <a:rPr lang="en-GB" noProof="0"/>
              <a:t>L. Fiscarelli - Magnetic measurements on the LMQXFA01 at 1.9 K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6106751"/>
            <a:ext cx="457200" cy="6096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6085252"/>
            <a:ext cx="486864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7720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1"/>
            <a:ext cx="6550800" cy="360000"/>
          </a:xfrm>
        </p:spPr>
        <p:txBody>
          <a:bodyPr/>
          <a:lstStyle/>
          <a:p>
            <a:r>
              <a:rPr lang="en-GB" noProof="0"/>
              <a:t>L. Fiscarelli - Magnetic measurements on the LMQXFA01 at 1.9 K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6106751"/>
            <a:ext cx="4572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6085252"/>
            <a:ext cx="486864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8978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1"/>
            <a:ext cx="6440400" cy="360000"/>
          </a:xfrm>
        </p:spPr>
        <p:txBody>
          <a:bodyPr/>
          <a:lstStyle/>
          <a:p>
            <a:r>
              <a:rPr lang="en-GB" noProof="0"/>
              <a:t>L. Fiscarelli - Magnetic measurements on the LMQXFA01 at 1.9 K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3" y="381001"/>
            <a:ext cx="3134659" cy="1694169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6070600"/>
            <a:ext cx="457200" cy="6096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875867"/>
            <a:ext cx="61341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107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 dirty="0"/>
              <a:t>Susana Izquierdo Bermudez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5868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35868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Espace réservé du contenu 3"/>
          <p:cNvSpPr>
            <a:spLocks noGrp="1"/>
          </p:cNvSpPr>
          <p:nvPr>
            <p:ph sz="half" idx="14" hasCustomPrompt="1"/>
          </p:nvPr>
        </p:nvSpPr>
        <p:spPr>
          <a:xfrm>
            <a:off x="4578162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4" name="Espace réservé du contenu 3"/>
          <p:cNvSpPr>
            <a:spLocks noGrp="1"/>
          </p:cNvSpPr>
          <p:nvPr>
            <p:ph sz="half" idx="15" hasCustomPrompt="1"/>
          </p:nvPr>
        </p:nvSpPr>
        <p:spPr>
          <a:xfrm>
            <a:off x="4578162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3402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1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L. Fiscarelli - Magnetic measurements on the LMQXFA01 at 1.9 K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1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3" y="381001"/>
            <a:ext cx="3134659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49"/>
            <a:ext cx="6480000" cy="349251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0600"/>
            <a:ext cx="4572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875867"/>
            <a:ext cx="61341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60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1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en-GB" noProof="0"/>
              <a:t>L. Fiscarelli - Magnetic measurements on the LMQXFA01 at 1.9 K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6106751"/>
            <a:ext cx="4572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6085252"/>
            <a:ext cx="486864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485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2"/>
            <a:ext cx="7920000" cy="47351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6356351"/>
            <a:ext cx="60936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L. Fiscarelli - Magnetic measurements on the LMQXFA01 at 1.9 K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1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53064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MAB meeting 02/06/2025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73256300-C836-4BE7-449C-F4CF0763B1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4998" y="5403850"/>
            <a:ext cx="6480000" cy="990600"/>
          </a:xfrm>
        </p:spPr>
        <p:txBody>
          <a:bodyPr/>
          <a:lstStyle/>
          <a:p>
            <a:r>
              <a:rPr lang="en-US" dirty="0"/>
              <a:t>L. Fiscarelli</a:t>
            </a:r>
          </a:p>
        </p:txBody>
      </p:sp>
      <p:sp>
        <p:nvSpPr>
          <p:cNvPr id="9" name="Titre 17">
            <a:extLst>
              <a:ext uri="{FF2B5EF4-FFF2-40B4-BE49-F238E27FC236}">
                <a16:creationId xmlns:a16="http://schemas.microsoft.com/office/drawing/2014/main" id="{B8BBC499-1A7C-A16A-FC5E-18B8806C9B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4998" y="2492896"/>
            <a:ext cx="8293506" cy="1350000"/>
          </a:xfrm>
        </p:spPr>
        <p:txBody>
          <a:bodyPr/>
          <a:lstStyle/>
          <a:p>
            <a:r>
              <a:rPr lang="en-GB" sz="2400" dirty="0"/>
              <a:t>Field quality of HCQQXF_SB014-CR000003 (Q2)</a:t>
            </a:r>
            <a:br>
              <a:rPr lang="en-GB" sz="2400" dirty="0"/>
            </a:br>
            <a:br>
              <a:rPr lang="en-GB" sz="2400" dirty="0"/>
            </a:br>
            <a:r>
              <a:rPr lang="en-GB" sz="1800" dirty="0"/>
              <a:t>- Cold mass LMQXFB07</a:t>
            </a:r>
            <a:br>
              <a:rPr lang="en-GB" sz="1800" dirty="0"/>
            </a:br>
            <a:r>
              <a:rPr lang="en-GB" sz="1800" dirty="0"/>
              <a:t>- Quadrupole MQXFB06</a:t>
            </a:r>
            <a:br>
              <a:rPr lang="en-GB" sz="1800" dirty="0"/>
            </a:br>
            <a:r>
              <a:rPr lang="en-GB" sz="1800" dirty="0"/>
              <a:t>- Corrector MCBXFB03</a:t>
            </a:r>
            <a:br>
              <a:rPr lang="en-GB" sz="1800" dirty="0"/>
            </a:br>
            <a:br>
              <a:rPr lang="en-GB" sz="2400" dirty="0"/>
            </a:br>
            <a:r>
              <a:rPr lang="en-GB" sz="1800" dirty="0"/>
              <a:t>Test report EDMS 3293800</a:t>
            </a:r>
            <a:br>
              <a:rPr lang="en-GB" sz="1800" dirty="0"/>
            </a:br>
            <a:r>
              <a:rPr lang="en-GB" sz="1800" dirty="0"/>
              <a:t>ID card EDMS 3304474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855672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BC77709-4835-3126-81E7-DB668C48F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Available test results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F2EDAF8-72A6-AB42-7900-8F1AC560C3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815918"/>
            <a:ext cx="7920000" cy="5226164"/>
          </a:xfrm>
        </p:spPr>
        <p:txBody>
          <a:bodyPr>
            <a:normAutofit fontScale="85000" lnSpcReduction="20000"/>
          </a:bodyPr>
          <a:lstStyle/>
          <a:p>
            <a:pPr marL="0" indent="0" algn="l">
              <a:buNone/>
            </a:pPr>
            <a:r>
              <a:rPr lang="en-US" sz="2400" b="1" dirty="0"/>
              <a:t>MCBXFB</a:t>
            </a:r>
          </a:p>
          <a:p>
            <a:pPr algn="l"/>
            <a:r>
              <a:rPr lang="en-US" sz="2400" dirty="0"/>
              <a:t>Measurements (3x) at warm</a:t>
            </a:r>
          </a:p>
          <a:p>
            <a:pPr lvl="1" algn="l"/>
            <a:r>
              <a:rPr lang="en-US" sz="2000" dirty="0"/>
              <a:t>Inner coils, inner and outer coils, full assembly with yoke</a:t>
            </a:r>
          </a:p>
          <a:p>
            <a:pPr algn="l"/>
            <a:r>
              <a:rPr lang="en-US" sz="2400" dirty="0"/>
              <a:t>Test in vertical at 1.9 K</a:t>
            </a:r>
          </a:p>
          <a:p>
            <a:pPr marL="0" indent="0" algn="l">
              <a:buNone/>
            </a:pPr>
            <a:endParaRPr lang="en-US" sz="2400" dirty="0"/>
          </a:p>
          <a:p>
            <a:pPr marL="0" indent="0" algn="l">
              <a:buNone/>
            </a:pPr>
            <a:r>
              <a:rPr lang="en-US" sz="2400" b="1" dirty="0"/>
              <a:t>MQXFB</a:t>
            </a:r>
          </a:p>
          <a:p>
            <a:pPr algn="l"/>
            <a:r>
              <a:rPr lang="en-US" sz="2400" dirty="0"/>
              <a:t>Measurements (3x) at warm</a:t>
            </a:r>
          </a:p>
          <a:p>
            <a:pPr lvl="1" algn="l"/>
            <a:r>
              <a:rPr lang="en-US" sz="2000" dirty="0"/>
              <a:t>Coil pack, after centering, after loading</a:t>
            </a:r>
          </a:p>
          <a:p>
            <a:pPr marL="0" indent="0" algn="l">
              <a:buNone/>
            </a:pPr>
            <a:endParaRPr lang="en-US" sz="2400" dirty="0"/>
          </a:p>
          <a:p>
            <a:pPr marL="0" indent="0" algn="l">
              <a:buNone/>
            </a:pPr>
            <a:r>
              <a:rPr lang="en-US" sz="2400" b="1" dirty="0"/>
              <a:t>Cold mass (rotating coil)</a:t>
            </a:r>
          </a:p>
          <a:p>
            <a:pPr algn="l"/>
            <a:r>
              <a:rPr lang="en-US" sz="2400" dirty="0"/>
              <a:t>Final measurement at warm of the cold mass</a:t>
            </a:r>
          </a:p>
          <a:p>
            <a:pPr marL="0" indent="0" algn="l">
              <a:buNone/>
            </a:pPr>
            <a:endParaRPr lang="en-GB" sz="2400" dirty="0"/>
          </a:p>
          <a:p>
            <a:pPr marL="0" indent="0" algn="l">
              <a:buNone/>
            </a:pPr>
            <a:r>
              <a:rPr lang="en-GB" sz="2400" b="1" dirty="0"/>
              <a:t>Cryo-assembly (stretched wire)</a:t>
            </a:r>
          </a:p>
          <a:p>
            <a:pPr algn="l"/>
            <a:r>
              <a:rPr lang="en-GB" sz="2400" dirty="0"/>
              <a:t>Test in horizontal at 1.9 K of the cryo-assembly</a:t>
            </a:r>
          </a:p>
          <a:p>
            <a:pPr algn="l"/>
            <a:r>
              <a:rPr lang="en-GB" sz="2400" dirty="0"/>
              <a:t>Measurement in horizontal at warm of the cryo-assembly</a:t>
            </a:r>
          </a:p>
          <a:p>
            <a:pPr marL="0" indent="0" algn="l">
              <a:buNone/>
            </a:pPr>
            <a:endParaRPr lang="en-GB" sz="2400" dirty="0"/>
          </a:p>
          <a:p>
            <a:pPr marL="0" indent="0" algn="l">
              <a:buNone/>
            </a:pPr>
            <a:r>
              <a:rPr lang="en-GB" sz="2400" b="1" dirty="0"/>
              <a:t>Test at warm (rotating coil) - Pending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/>
              <a:t>2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25022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FCDD61-7F8B-6653-A92A-7011684274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1CCD05C-6B29-723A-4F7C-728D2FD7FE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quality from measurement at warm</a:t>
            </a:r>
            <a:endParaRPr lang="en-GB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4324747-1AA5-3197-9F62-24A7D3872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/>
              <a:t>3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4" name="Picture 3" descr="A table with numbers and symbols&#10;&#10;AI-generated content may be incorrect.">
            <a:extLst>
              <a:ext uri="{FF2B5EF4-FFF2-40B4-BE49-F238E27FC236}">
                <a16:creationId xmlns:a16="http://schemas.microsoft.com/office/drawing/2014/main" id="{35C77E14-4BF6-2C3C-714B-44A63FE260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0542" y="983501"/>
            <a:ext cx="5622916" cy="537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79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64B51F-3A16-5038-5988-77B14BEE4A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5A3A995-A0A5-CF2F-879A-5DBD34398C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quality from measurements at 1.9 K</a:t>
            </a:r>
            <a:endParaRPr lang="en-GB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DA140F8-0CE5-72C6-D9D4-EDBDDCBF4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/>
              <a:t>4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3" name="Picture 2" descr="A graph of a machine cycle&#10;&#10;AI-generated content may be incorrect.">
            <a:extLst>
              <a:ext uri="{FF2B5EF4-FFF2-40B4-BE49-F238E27FC236}">
                <a16:creationId xmlns:a16="http://schemas.microsoft.com/office/drawing/2014/main" id="{DFB802C6-034D-220D-2FDF-400D1A3F87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679" y="1418944"/>
            <a:ext cx="7468642" cy="4020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572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F9F59C-BCEB-BAB9-91F5-CD4E7E28F6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BD511EB-9DE2-EABF-3167-9CDD0BBB8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quality from measurements at 1.9 K</a:t>
            </a:r>
            <a:endParaRPr lang="en-GB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C05CEFD-E185-ACA6-8651-FB4ADC5E0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/>
              <a:t>5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3" name="Picture 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49436866-8E44-15A5-C6DD-A5A7AF7605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784" y="925867"/>
            <a:ext cx="4185869" cy="5430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235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CBA476-3430-6312-22E5-50B0D1C51B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E383CDC-CBDC-2095-DC90-13E46B9F0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quality from measurements at 1.9 K</a:t>
            </a:r>
            <a:endParaRPr lang="en-GB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FD496E7-084A-1F0C-8B6C-51FD65520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/>
              <a:t>6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4" name="Picture 3" descr="A graph with colored lines&#10;&#10;AI-generated content may be incorrect.">
            <a:extLst>
              <a:ext uri="{FF2B5EF4-FFF2-40B4-BE49-F238E27FC236}">
                <a16:creationId xmlns:a16="http://schemas.microsoft.com/office/drawing/2014/main" id="{5DB7397A-556A-519C-E515-D2C0E40236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75627"/>
            <a:ext cx="5415719" cy="3515216"/>
          </a:xfrm>
          <a:prstGeom prst="rect">
            <a:avLst/>
          </a:prstGeom>
        </p:spPr>
      </p:pic>
      <p:pic>
        <p:nvPicPr>
          <p:cNvPr id="12" name="Picture 11" descr="A graph with a line&#10;&#10;AI-generated content may be incorrect.">
            <a:extLst>
              <a:ext uri="{FF2B5EF4-FFF2-40B4-BE49-F238E27FC236}">
                <a16:creationId xmlns:a16="http://schemas.microsoft.com/office/drawing/2014/main" id="{15A3B320-38B4-76FD-4874-BC6192231D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764704"/>
            <a:ext cx="3452342" cy="2846467"/>
          </a:xfrm>
          <a:prstGeom prst="rect">
            <a:avLst/>
          </a:prstGeom>
        </p:spPr>
      </p:pic>
      <p:pic>
        <p:nvPicPr>
          <p:cNvPr id="14" name="Picture 13" descr="A graph of multipolar lines&#10;&#10;AI-generated content may be incorrect.">
            <a:extLst>
              <a:ext uri="{FF2B5EF4-FFF2-40B4-BE49-F238E27FC236}">
                <a16:creationId xmlns:a16="http://schemas.microsoft.com/office/drawing/2014/main" id="{93967EE3-9263-8446-7B61-0EB146C9D3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3057" y="3725762"/>
            <a:ext cx="3520931" cy="279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730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9F94AC-1AB6-424C-DFDE-6A43455FD6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FBE62-EB0E-837D-198F-932A1546E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126" y="-27384"/>
            <a:ext cx="7920000" cy="720000"/>
          </a:xfrm>
        </p:spPr>
        <p:txBody>
          <a:bodyPr/>
          <a:lstStyle/>
          <a:p>
            <a:r>
              <a:rPr lang="en-US" dirty="0"/>
              <a:t>Magnetic axis - Radial</a:t>
            </a:r>
            <a:endParaRPr lang="en-GB" dirty="0"/>
          </a:p>
        </p:txBody>
      </p:sp>
      <p:pic>
        <p:nvPicPr>
          <p:cNvPr id="5" name="Picture 4" descr="A diagram of a graph&#10;&#10;AI-generated content may be incorrect.">
            <a:extLst>
              <a:ext uri="{FF2B5EF4-FFF2-40B4-BE49-F238E27FC236}">
                <a16:creationId xmlns:a16="http://schemas.microsoft.com/office/drawing/2014/main" id="{7C395A69-2708-548C-5541-536D089AE4C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8829"/>
          <a:stretch/>
        </p:blipFill>
        <p:spPr>
          <a:xfrm>
            <a:off x="0" y="1242780"/>
            <a:ext cx="9144000" cy="3986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258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6788A8-A278-B679-9F56-E026DFF0E8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CFF81-A74D-7D86-0409-43123079B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126" y="-27384"/>
            <a:ext cx="7920000" cy="720000"/>
          </a:xfrm>
        </p:spPr>
        <p:txBody>
          <a:bodyPr/>
          <a:lstStyle/>
          <a:p>
            <a:r>
              <a:rPr lang="en-US" dirty="0"/>
              <a:t>Magnetic axis - Vertical</a:t>
            </a:r>
            <a:endParaRPr lang="en-GB" dirty="0"/>
          </a:p>
        </p:txBody>
      </p:sp>
      <p:pic>
        <p:nvPicPr>
          <p:cNvPr id="4" name="Picture 3" descr="A screenshot of a graph&#10;&#10;AI-generated content may be incorrect.">
            <a:extLst>
              <a:ext uri="{FF2B5EF4-FFF2-40B4-BE49-F238E27FC236}">
                <a16:creationId xmlns:a16="http://schemas.microsoft.com/office/drawing/2014/main" id="{BE290999-F98B-3B59-4418-5FF729BF3FD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9136"/>
          <a:stretch/>
        </p:blipFill>
        <p:spPr>
          <a:xfrm>
            <a:off x="0" y="1226343"/>
            <a:ext cx="9144000" cy="400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8127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E44075-B425-793B-8864-11EF72EE48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4B37EF-4186-9AC7-530D-48A1F9C22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126" y="-27384"/>
            <a:ext cx="7920000" cy="720000"/>
          </a:xfrm>
        </p:spPr>
        <p:txBody>
          <a:bodyPr/>
          <a:lstStyle/>
          <a:p>
            <a:r>
              <a:rPr lang="en-US" dirty="0"/>
              <a:t>Field direction</a:t>
            </a:r>
            <a:endParaRPr lang="en-GB" dirty="0"/>
          </a:p>
        </p:txBody>
      </p:sp>
      <p:pic>
        <p:nvPicPr>
          <p:cNvPr id="5" name="Picture 4" descr="A diagram of a magnetic field&#10;&#10;AI-generated content may be incorrect.">
            <a:extLst>
              <a:ext uri="{FF2B5EF4-FFF2-40B4-BE49-F238E27FC236}">
                <a16:creationId xmlns:a16="http://schemas.microsoft.com/office/drawing/2014/main" id="{98982AE1-6D06-DE67-FA51-328B7770DD0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9788"/>
          <a:stretch/>
        </p:blipFill>
        <p:spPr>
          <a:xfrm>
            <a:off x="0" y="1190625"/>
            <a:ext cx="9144000" cy="403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1048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 xsi:nil="true"/>
    <Note xmlns="8946e33d-fd2f-4ae4-8ee9-d90c129cdf9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DA649C1-7B00-4ECC-98F2-E673362ECA3E}">
  <ds:schemaRefs>
    <ds:schemaRef ds:uri="http://schemas.microsoft.com/office/2006/metadata/properties"/>
    <ds:schemaRef ds:uri="http://purl.org/dc/elements/1.1/"/>
    <ds:schemaRef ds:uri="http://purl.org/dc/terms/"/>
    <ds:schemaRef ds:uri="http://www.w3.org/XML/1998/namespace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8946e33d-fd2f-4ae4-8ee9-d90c129cdf9e"/>
  </ds:schemaRefs>
</ds:datastoreItem>
</file>

<file path=customXml/itemProps2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13526</TotalTime>
  <Words>170</Words>
  <Application>Microsoft Office PowerPoint</Application>
  <PresentationFormat>On-screen Show (4:3)</PresentationFormat>
  <Paragraphs>33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Wingdings</vt:lpstr>
      <vt:lpstr>Thème Office</vt:lpstr>
      <vt:lpstr>1_Thème Office</vt:lpstr>
      <vt:lpstr>Field quality of HCQQXF_SB014-CR000003 (Q2)  - Cold mass LMQXFB07 - Quadrupole MQXFB06 - Corrector MCBXFB03  Test report EDMS 3293800 ID card EDMS 3304474 </vt:lpstr>
      <vt:lpstr>Available test results</vt:lpstr>
      <vt:lpstr>Field quality from measurement at warm</vt:lpstr>
      <vt:lpstr>Field quality from measurements at 1.9 K</vt:lpstr>
      <vt:lpstr>Field quality from measurements at 1.9 K</vt:lpstr>
      <vt:lpstr>Field quality from measurements at 1.9 K</vt:lpstr>
      <vt:lpstr>Magnetic axis - Radial</vt:lpstr>
      <vt:lpstr>Magnetic axis - Vertical</vt:lpstr>
      <vt:lpstr>Field direction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MQXFB01 Coils:  Coil fabrication, manufacturing data and NC</dc:title>
  <dc:creator>Susana Izquierdo Bermudez</dc:creator>
  <cp:lastModifiedBy>Lucio Fiscarelli</cp:lastModifiedBy>
  <cp:revision>312</cp:revision>
  <dcterms:created xsi:type="dcterms:W3CDTF">2020-10-16T13:36:16Z</dcterms:created>
  <dcterms:modified xsi:type="dcterms:W3CDTF">2025-06-02T09:48:45Z</dcterms:modified>
</cp:coreProperties>
</file>