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5025" r:id="rId1"/>
  </p:sldMasterIdLst>
  <p:notesMasterIdLst>
    <p:notesMasterId r:id="rId7"/>
  </p:notesMasterIdLst>
  <p:handoutMasterIdLst>
    <p:handoutMasterId r:id="rId8"/>
  </p:handoutMasterIdLst>
  <p:sldIdLst>
    <p:sldId id="256" r:id="rId2"/>
    <p:sldId id="271" r:id="rId3"/>
    <p:sldId id="270" r:id="rId4"/>
    <p:sldId id="264" r:id="rId5"/>
    <p:sldId id="263" r:id="rId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5" name="Autor" initials="A" lastIdx="0" clrIdx="1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BEFF"/>
    <a:srgbClr val="000000"/>
    <a:srgbClr val="4472C4"/>
    <a:srgbClr val="42D4F4"/>
    <a:srgbClr val="F02BE5"/>
    <a:srgbClr val="902222"/>
    <a:srgbClr val="FABED4"/>
    <a:srgbClr val="CEC86B"/>
    <a:srgbClr val="46999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2BB1C55-A353-FFDA-2099-A390F61820BA}" v="97" dt="2025-05-27T10:47:41.166"/>
    <p1510:client id="{A8BB5B01-7844-8C0F-B498-0A076F4646E2}" v="5" dt="2025-05-28T07:34:03.205"/>
    <p1510:client id="{E03ACCAF-3668-4E02-8584-BCD4560016A5}" v="520" dt="2025-05-27T13:24:51.8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73A0DAA-6AF3-43AB-8588-CEC1D06C72B9}" styleName="Estilo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Estilo medio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93D81CF-94F2-401A-BA57-92F5A7B2D0C5}" styleName="Estilo me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18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Relationship Id="rId14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04384D5-E634-8FE7-86D3-F6CBA18DEE8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AF9527-DAFF-430C-5B53-50C4AF37790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53579F-7E67-8071-8646-4FCB4C6BD87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1D2392-2B87-4647-9208-CF9D6663125A}" type="slidenum">
              <a:rPr lang="en-US" smtClean="0"/>
              <a:t>‹#›</a:t>
            </a:fld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F5FD12D3-060E-4DFB-7A01-E1DC5EA068C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A2CAA-5673-4E75-86C8-3450DEAC3B74}" type="datetimeFigureOut">
              <a:rPr lang="en-US" smtClean="0"/>
              <a:t>5/28/2025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5190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68DB6E2A-5781-4460-8D47-1A5AB5C8253D}" type="datetimeFigureOut">
              <a:rPr lang="de-DE"/>
              <a:pPr>
                <a:defRPr/>
              </a:pPr>
              <a:t>28.05.2025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de-D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8FF6D8D-CE87-4D39-8DD7-EB79E390F96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96500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FF6D8D-CE87-4D39-8DD7-EB79E390F96B}" type="slidenum">
              <a:rPr lang="de-DE" smtClean="0"/>
              <a:pPr>
                <a:defRPr/>
              </a:pPr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9632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5D8E5A71-7A5A-7959-BAF0-CB1585E07B1E}"/>
              </a:ext>
            </a:extLst>
          </p:cNvPr>
          <p:cNvGrpSpPr/>
          <p:nvPr userDrawn="1"/>
        </p:nvGrpSpPr>
        <p:grpSpPr>
          <a:xfrm>
            <a:off x="8213547" y="204074"/>
            <a:ext cx="3775253" cy="862724"/>
            <a:chOff x="7772400" y="190707"/>
            <a:chExt cx="3775253" cy="862724"/>
          </a:xfrm>
        </p:grpSpPr>
        <p:pic>
          <p:nvPicPr>
            <p:cNvPr id="15" name="Imagen 14" descr="Un dibujo animado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928DA8EE-A553-20BA-615D-F686EB8A9C7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400" y="284110"/>
              <a:ext cx="2806311" cy="675918"/>
            </a:xfrm>
            <a:prstGeom prst="rect">
              <a:avLst/>
            </a:prstGeom>
          </p:spPr>
        </p:pic>
        <p:pic>
          <p:nvPicPr>
            <p:cNvPr id="16" name="Imagen 15" descr="Logotipo&#10;&#10;Descripción generada automáticamente">
              <a:extLst>
                <a:ext uri="{FF2B5EF4-FFF2-40B4-BE49-F238E27FC236}">
                  <a16:creationId xmlns:a16="http://schemas.microsoft.com/office/drawing/2014/main" id="{AC9B1BA1-00F8-F6B2-4808-880DDCE156AB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78711" y="190707"/>
              <a:ext cx="968942" cy="86272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8A699DE4-2972-D079-7E6B-4CEC84CAD2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FE918F1-3452-B2EC-87CF-6A6C4CBC48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XV CPAN </a:t>
            </a:r>
            <a:r>
              <a:rPr lang="es-ES" err="1"/>
              <a:t>days</a:t>
            </a: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3A38F90-8ED5-7DE0-43E7-579F03D80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1D3B395-C7EF-E3E9-087F-754714B3263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1B049054-4DDF-3403-3A12-2C965087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XV CPAN </a:t>
            </a:r>
            <a:r>
              <a:rPr lang="es-ES" err="1"/>
              <a:t>days</a:t>
            </a: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D280037A-4878-4893-8BF9-31EE82E71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3688E3-2A3C-4B14-A25C-C186BEF0BD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C01B7CE-AD97-4465-9158-AA0E2ED136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C588ED4-AFE3-4413-A424-F5476DE4D1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805D1-DA92-4708-AC59-79F4350344B5}" type="datetimeFigureOut">
              <a:rPr lang="es-ES" smtClean="0"/>
              <a:t>28/05/2025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5F29E73-CBC0-4D1D-82A3-6251E1A04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7B65E69-C1E8-47DD-B493-07949CFC7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C1899-734A-431A-A244-DF53127AF7C7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7404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304800" y="1066800"/>
            <a:ext cx="1168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 userDrawn="1"/>
        </p:nvCxnSpPr>
        <p:spPr>
          <a:xfrm>
            <a:off x="304800" y="152400"/>
            <a:ext cx="1168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304800" y="6553200"/>
            <a:ext cx="1168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273050" y="6553203"/>
            <a:ext cx="116839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200">
                <a:latin typeface="Arial" pitchFamily="34" charset="0"/>
                <a:cs typeface="Arial" pitchFamily="34" charset="0"/>
              </a:rPr>
              <a:t> 	  	  	  	  	  	  	  	  	  	  	  	      </a:t>
            </a:r>
            <a:fld id="{0C8A4300-FBDC-45BC-973F-9D9DE963D706}" type="slidenum">
              <a:rPr lang="en-US" sz="1200" smtClean="0"/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de-DE" sz="120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152398"/>
            <a:ext cx="7848599" cy="914401"/>
          </a:xfrm>
        </p:spPr>
        <p:txBody>
          <a:bodyPr/>
          <a:lstStyle>
            <a:lvl1pPr algn="l">
              <a:defRPr sz="3200" b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08992"/>
            <a:ext cx="11582400" cy="5219276"/>
          </a:xfrm>
        </p:spPr>
        <p:txBody>
          <a:bodyPr/>
          <a:lstStyle>
            <a:lvl1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ED539403-DA03-0469-1538-058B37E64223}"/>
              </a:ext>
            </a:extLst>
          </p:cNvPr>
          <p:cNvGrpSpPr/>
          <p:nvPr userDrawn="1"/>
        </p:nvGrpSpPr>
        <p:grpSpPr>
          <a:xfrm>
            <a:off x="8213547" y="204074"/>
            <a:ext cx="3775253" cy="862724"/>
            <a:chOff x="7772400" y="190707"/>
            <a:chExt cx="3775253" cy="862724"/>
          </a:xfrm>
        </p:grpSpPr>
        <p:pic>
          <p:nvPicPr>
            <p:cNvPr id="10" name="Imagen 9" descr="Un dibujo animado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31588648-A2DF-7CB8-07D7-11B29575395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400" y="284110"/>
              <a:ext cx="2806311" cy="675918"/>
            </a:xfrm>
            <a:prstGeom prst="rect">
              <a:avLst/>
            </a:prstGeom>
          </p:spPr>
        </p:pic>
        <p:pic>
          <p:nvPicPr>
            <p:cNvPr id="11" name="Imagen 10" descr="Logotipo&#10;&#10;Descripción generada automáticamente">
              <a:extLst>
                <a:ext uri="{FF2B5EF4-FFF2-40B4-BE49-F238E27FC236}">
                  <a16:creationId xmlns:a16="http://schemas.microsoft.com/office/drawing/2014/main" id="{39A0FE43-C227-430C-99DA-C4867D27777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78711" y="190707"/>
              <a:ext cx="968942" cy="86272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26/01/2024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Doctoral Day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87E14C06-7D22-C93C-07A1-1EA5E8167D57}"/>
              </a:ext>
            </a:extLst>
          </p:cNvPr>
          <p:cNvGrpSpPr/>
          <p:nvPr userDrawn="1"/>
        </p:nvGrpSpPr>
        <p:grpSpPr>
          <a:xfrm>
            <a:off x="8213547" y="204074"/>
            <a:ext cx="3775253" cy="862724"/>
            <a:chOff x="7772400" y="190707"/>
            <a:chExt cx="3775253" cy="862724"/>
          </a:xfrm>
        </p:grpSpPr>
        <p:pic>
          <p:nvPicPr>
            <p:cNvPr id="9" name="Imagen 8" descr="Un dibujo animado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3ED1E32B-B8C8-7DEB-1CAD-4DFAB9542C4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400" y="284110"/>
              <a:ext cx="2806311" cy="675918"/>
            </a:xfrm>
            <a:prstGeom prst="rect">
              <a:avLst/>
            </a:prstGeom>
          </p:spPr>
        </p:pic>
        <p:pic>
          <p:nvPicPr>
            <p:cNvPr id="10" name="Imagen 9" descr="Logotipo&#10;&#10;Descripción generada automáticamente">
              <a:extLst>
                <a:ext uri="{FF2B5EF4-FFF2-40B4-BE49-F238E27FC236}">
                  <a16:creationId xmlns:a16="http://schemas.microsoft.com/office/drawing/2014/main" id="{9FB73244-99C0-CE3C-8527-04095DD0AA9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78711" y="190707"/>
              <a:ext cx="968942" cy="862724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979869F-2119-AC71-628C-7353AA8FCC07}"/>
              </a:ext>
            </a:extLst>
          </p:cNvPr>
          <p:cNvSpPr txBox="1">
            <a:spLocks/>
          </p:cNvSpPr>
          <p:nvPr userDrawn="1"/>
        </p:nvSpPr>
        <p:spPr bwMode="auto">
          <a:xfrm>
            <a:off x="304801" y="152403"/>
            <a:ext cx="8686800" cy="914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200" b="1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en-US"/>
              <a:t>Click to edit Master title style</a:t>
            </a: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F9E22E95-BF78-9181-88E5-66A5A357AF78}"/>
              </a:ext>
            </a:extLst>
          </p:cNvPr>
          <p:cNvGrpSpPr/>
          <p:nvPr userDrawn="1"/>
        </p:nvGrpSpPr>
        <p:grpSpPr>
          <a:xfrm>
            <a:off x="8213547" y="204074"/>
            <a:ext cx="3775253" cy="862724"/>
            <a:chOff x="7772400" y="190707"/>
            <a:chExt cx="3775253" cy="862724"/>
          </a:xfrm>
        </p:grpSpPr>
        <p:pic>
          <p:nvPicPr>
            <p:cNvPr id="8" name="Imagen 7" descr="Un dibujo animado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402E8D6E-5CC9-FA09-FBEB-121CD90EF3B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400" y="284110"/>
              <a:ext cx="2806311" cy="675918"/>
            </a:xfrm>
            <a:prstGeom prst="rect">
              <a:avLst/>
            </a:prstGeom>
          </p:spPr>
        </p:pic>
        <p:pic>
          <p:nvPicPr>
            <p:cNvPr id="11" name="Imagen 10" descr="Logotipo&#10;&#10;Descripción generada automáticamente">
              <a:extLst>
                <a:ext uri="{FF2B5EF4-FFF2-40B4-BE49-F238E27FC236}">
                  <a16:creationId xmlns:a16="http://schemas.microsoft.com/office/drawing/2014/main" id="{9C0E10DE-2859-E68B-286D-8EFB0B756972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78711" y="190707"/>
              <a:ext cx="968942" cy="862724"/>
            </a:xfrm>
            <a:prstGeom prst="rect">
              <a:avLst/>
            </a:prstGeom>
          </p:spPr>
        </p:pic>
      </p:grp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73D9E05C-B04D-FC4E-DBD5-7293B670D5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E717E3D-F748-6D0B-9B99-B35D3FD6D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XV CPAN </a:t>
            </a:r>
            <a:r>
              <a:rPr lang="es-ES" err="1"/>
              <a:t>days</a:t>
            </a:r>
            <a:endParaRPr lang="en-US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4C2587F-40DA-75AE-049D-85581D40C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8C33E7EC-6D0A-D565-26A9-BB70F524AC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FEB83F84-443A-1EE3-6EAA-A68F5ACBE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XV CPAN </a:t>
            </a:r>
            <a:r>
              <a:rPr lang="es-ES" err="1"/>
              <a:t>days</a:t>
            </a:r>
            <a:endParaRPr lang="en-US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5EC28BC4-FF0A-C423-84A4-AFD80A816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0B7AB13B-CF77-7EC8-186F-FFC8402A5AD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3D6A72EE-4566-EF37-D256-2DC87A9B9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XV CPAN </a:t>
            </a:r>
            <a:r>
              <a:rPr lang="es-ES" err="1"/>
              <a:t>days</a:t>
            </a: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114744E2-59EF-A50B-6133-9F00ED526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9B3B75A-DFFD-9A68-FA8C-E94C5364C9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BE82052-0E3F-6B25-7319-2F19981DC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XV CPAN </a:t>
            </a:r>
            <a:r>
              <a:rPr lang="es-ES" err="1"/>
              <a:t>days</a:t>
            </a: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DA3C5FA-B9CE-9734-D2E5-BC8C61BA3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85A9188B-EF03-3CCA-477C-60D5C1433FF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329A2679-5AC4-4A31-C735-2AC9149A6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XV CPAN </a:t>
            </a:r>
            <a:r>
              <a:rPr lang="es-ES" err="1"/>
              <a:t>days</a:t>
            </a:r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616830C-1459-BF81-A030-6715C3B0AE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12" name="Grupo 11">
            <a:extLst>
              <a:ext uri="{FF2B5EF4-FFF2-40B4-BE49-F238E27FC236}">
                <a16:creationId xmlns:a16="http://schemas.microsoft.com/office/drawing/2014/main" id="{5F007353-26B2-058E-6382-11B22FA67FE2}"/>
              </a:ext>
            </a:extLst>
          </p:cNvPr>
          <p:cNvGrpSpPr/>
          <p:nvPr userDrawn="1"/>
        </p:nvGrpSpPr>
        <p:grpSpPr>
          <a:xfrm>
            <a:off x="8213547" y="204074"/>
            <a:ext cx="3775253" cy="862724"/>
            <a:chOff x="7772400" y="190707"/>
            <a:chExt cx="3775253" cy="862724"/>
          </a:xfrm>
        </p:grpSpPr>
        <p:pic>
          <p:nvPicPr>
            <p:cNvPr id="13" name="Imagen 12" descr="Un dibujo animado con letras&#10;&#10;Descripción generada automáticamente con confianza media">
              <a:extLst>
                <a:ext uri="{FF2B5EF4-FFF2-40B4-BE49-F238E27FC236}">
                  <a16:creationId xmlns:a16="http://schemas.microsoft.com/office/drawing/2014/main" id="{A27A0EC3-0D4D-74B7-435E-9C8E41055A2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400" y="284110"/>
              <a:ext cx="2806311" cy="675918"/>
            </a:xfrm>
            <a:prstGeom prst="rect">
              <a:avLst/>
            </a:prstGeom>
          </p:spPr>
        </p:pic>
        <p:pic>
          <p:nvPicPr>
            <p:cNvPr id="14" name="Imagen 13" descr="Logotipo&#10;&#10;Descripción generada automáticamente">
              <a:extLst>
                <a:ext uri="{FF2B5EF4-FFF2-40B4-BE49-F238E27FC236}">
                  <a16:creationId xmlns:a16="http://schemas.microsoft.com/office/drawing/2014/main" id="{CF15E348-4A35-B6FA-E715-3E2D4AA59D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78711" y="190707"/>
              <a:ext cx="968942" cy="862724"/>
            </a:xfrm>
            <a:prstGeom prst="rect">
              <a:avLst/>
            </a:prstGeom>
          </p:spPr>
        </p:pic>
      </p:grp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3A11E86C-9EB9-6DDC-DEF9-5558D562F4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33C57F2F-3E4E-C580-3EB6-7092E2A63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"/>
              <a:t>XV CPAN </a:t>
            </a:r>
            <a:r>
              <a:rPr lang="es-ES" err="1"/>
              <a:t>days</a:t>
            </a:r>
            <a:endParaRPr lang="en-US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843D3425-F4AF-E2B4-76AC-E3F88C6FDD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5B320-E7CE-4E5F-962A-FAF2F56417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Conference title style</a:t>
            </a:r>
          </a:p>
        </p:txBody>
      </p:sp>
      <p:sp>
        <p:nvSpPr>
          <p:cNvPr id="327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02/10/2023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XV CPAN days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292BE3-9B7F-4347-A509-A4FAC2BCD0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023" r:id="rId1"/>
    <p:sldLayoutId id="2147485024" r:id="rId2"/>
    <p:sldLayoutId id="2147485014" r:id="rId3"/>
    <p:sldLayoutId id="2147485015" r:id="rId4"/>
    <p:sldLayoutId id="2147485016" r:id="rId5"/>
    <p:sldLayoutId id="2147485017" r:id="rId6"/>
    <p:sldLayoutId id="2147485018" r:id="rId7"/>
    <p:sldLayoutId id="2147485019" r:id="rId8"/>
    <p:sldLayoutId id="2147485020" r:id="rId9"/>
    <p:sldLayoutId id="2147485021" r:id="rId10"/>
    <p:sldLayoutId id="2147485022" r:id="rId11"/>
    <p:sldLayoutId id="2147485026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AED3317-72C8-E591-2A13-9FBF41D87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0600" y="1676400"/>
            <a:ext cx="9753602" cy="1658034"/>
          </a:xfrm>
        </p:spPr>
        <p:txBody>
          <a:bodyPr/>
          <a:lstStyle/>
          <a:p>
            <a:r>
              <a:rPr lang="en-US"/>
              <a:t>Experiment preparation</a:t>
            </a:r>
          </a:p>
        </p:txBody>
      </p:sp>
    </p:spTree>
    <p:extLst>
      <p:ext uri="{BB962C8B-B14F-4D97-AF65-F5344CB8AC3E}">
        <p14:creationId xmlns:p14="http://schemas.microsoft.com/office/powerpoint/2010/main" val="2857027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C132EB-BE98-BCAC-A337-FAABED103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DFAE365-99DB-0D1D-8096-D7542294CD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Hole on the PCB</a:t>
            </a:r>
          </a:p>
        </p:txBody>
      </p:sp>
      <p:grpSp>
        <p:nvGrpSpPr>
          <p:cNvPr id="16" name="Grupo 15">
            <a:extLst>
              <a:ext uri="{FF2B5EF4-FFF2-40B4-BE49-F238E27FC236}">
                <a16:creationId xmlns:a16="http://schemas.microsoft.com/office/drawing/2014/main" id="{6703B0D1-D462-FA52-AC56-90122E25FE8E}"/>
              </a:ext>
            </a:extLst>
          </p:cNvPr>
          <p:cNvGrpSpPr/>
          <p:nvPr/>
        </p:nvGrpSpPr>
        <p:grpSpPr>
          <a:xfrm>
            <a:off x="685800" y="1388404"/>
            <a:ext cx="4601722" cy="4824139"/>
            <a:chOff x="685800" y="1388404"/>
            <a:chExt cx="4601722" cy="4824139"/>
          </a:xfrm>
        </p:grpSpPr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E4EF5F71-F82B-55F0-B2A5-5E29B08649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hq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5800" y="1388404"/>
              <a:ext cx="4601722" cy="4824139"/>
            </a:xfrm>
            <a:prstGeom prst="rect">
              <a:avLst/>
            </a:prstGeom>
          </p:spPr>
        </p:pic>
        <p:sp>
          <p:nvSpPr>
            <p:cNvPr id="10" name="Rectángulo 9">
              <a:extLst>
                <a:ext uri="{FF2B5EF4-FFF2-40B4-BE49-F238E27FC236}">
                  <a16:creationId xmlns:a16="http://schemas.microsoft.com/office/drawing/2014/main" id="{970A6032-4242-A99C-DCE1-3C4AB5703EB2}"/>
                </a:ext>
              </a:extLst>
            </p:cNvPr>
            <p:cNvSpPr/>
            <p:nvPr/>
          </p:nvSpPr>
          <p:spPr>
            <a:xfrm rot="19449748">
              <a:off x="2762249" y="3740831"/>
              <a:ext cx="176786" cy="1076325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CuadroTexto 10">
              <a:extLst>
                <a:ext uri="{FF2B5EF4-FFF2-40B4-BE49-F238E27FC236}">
                  <a16:creationId xmlns:a16="http://schemas.microsoft.com/office/drawing/2014/main" id="{5010B676-F834-486C-DAB4-426CE803576F}"/>
                </a:ext>
              </a:extLst>
            </p:cNvPr>
            <p:cNvSpPr txBox="1"/>
            <p:nvPr/>
          </p:nvSpPr>
          <p:spPr>
            <a:xfrm>
              <a:off x="2078707" y="3188437"/>
              <a:ext cx="9525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rgbClr val="00B050"/>
                  </a:solidFill>
                </a:rPr>
                <a:t>PCBs</a:t>
              </a:r>
            </a:p>
          </p:txBody>
        </p:sp>
        <p:sp>
          <p:nvSpPr>
            <p:cNvPr id="12" name="Rectángulo 11">
              <a:extLst>
                <a:ext uri="{FF2B5EF4-FFF2-40B4-BE49-F238E27FC236}">
                  <a16:creationId xmlns:a16="http://schemas.microsoft.com/office/drawing/2014/main" id="{9A2B8AA0-D0E8-DEF1-45F0-CC88F641F09E}"/>
                </a:ext>
              </a:extLst>
            </p:cNvPr>
            <p:cNvSpPr/>
            <p:nvPr/>
          </p:nvSpPr>
          <p:spPr>
            <a:xfrm rot="19449748">
              <a:off x="1797068" y="4321174"/>
              <a:ext cx="211202" cy="875448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CuadroTexto 14">
              <a:extLst>
                <a:ext uri="{FF2B5EF4-FFF2-40B4-BE49-F238E27FC236}">
                  <a16:creationId xmlns:a16="http://schemas.microsoft.com/office/drawing/2014/main" id="{17882C0D-6508-48AD-7319-199144C93311}"/>
                </a:ext>
              </a:extLst>
            </p:cNvPr>
            <p:cNvSpPr txBox="1"/>
            <p:nvPr/>
          </p:nvSpPr>
          <p:spPr>
            <a:xfrm>
              <a:off x="1341443" y="3790962"/>
              <a:ext cx="122639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STIM detector</a:t>
              </a:r>
            </a:p>
          </p:txBody>
        </p:sp>
      </p:grpSp>
      <p:pic>
        <p:nvPicPr>
          <p:cNvPr id="18" name="Marcador de contenido 4" descr="Imagen que contiene interior, tabla, pequeño, mostrador&#10;&#10;El contenido generado por IA puede ser incorrecto.">
            <a:extLst>
              <a:ext uri="{FF2B5EF4-FFF2-40B4-BE49-F238E27FC236}">
                <a16:creationId xmlns:a16="http://schemas.microsoft.com/office/drawing/2014/main" id="{1E4B9371-5910-26E7-3542-1F365572A85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9" t="34954" r="34402" b="33731"/>
          <a:stretch/>
        </p:blipFill>
        <p:spPr bwMode="auto">
          <a:xfrm rot="16200000">
            <a:off x="5519036" y="1553373"/>
            <a:ext cx="4374038" cy="404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Elipse 18">
            <a:extLst>
              <a:ext uri="{FF2B5EF4-FFF2-40B4-BE49-F238E27FC236}">
                <a16:creationId xmlns:a16="http://schemas.microsoft.com/office/drawing/2014/main" id="{7A0EC3E1-C076-BE90-3F8F-573A5A176947}"/>
              </a:ext>
            </a:extLst>
          </p:cNvPr>
          <p:cNvSpPr/>
          <p:nvPr/>
        </p:nvSpPr>
        <p:spPr>
          <a:xfrm>
            <a:off x="7216286" y="2708648"/>
            <a:ext cx="266700" cy="247650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A0DB95CB-A502-3006-5EE5-53BE3C0572A1}"/>
              </a:ext>
            </a:extLst>
          </p:cNvPr>
          <p:cNvSpPr txBox="1"/>
          <p:nvPr/>
        </p:nvSpPr>
        <p:spPr>
          <a:xfrm>
            <a:off x="6031045" y="1578350"/>
            <a:ext cx="2903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Hole on PCB to do STIM (low count rate)</a:t>
            </a:r>
          </a:p>
        </p:txBody>
      </p:sp>
      <p:pic>
        <p:nvPicPr>
          <p:cNvPr id="23" name="Picture 2" descr="Imagen generada">
            <a:extLst>
              <a:ext uri="{FF2B5EF4-FFF2-40B4-BE49-F238E27FC236}">
                <a16:creationId xmlns:a16="http://schemas.microsoft.com/office/drawing/2014/main" id="{214C99F5-6AF3-CC1B-6526-1B5A4F9996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905" y="4108702"/>
            <a:ext cx="3572334" cy="238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F28FDFF9-5330-0516-6EC6-CB4C08E3C903}"/>
              </a:ext>
            </a:extLst>
          </p:cNvPr>
          <p:cNvCxnSpPr/>
          <p:nvPr/>
        </p:nvCxnSpPr>
        <p:spPr>
          <a:xfrm flipV="1">
            <a:off x="2919775" y="3305175"/>
            <a:ext cx="44546" cy="808952"/>
          </a:xfrm>
          <a:prstGeom prst="straightConnector1">
            <a:avLst/>
          </a:prstGeom>
          <a:ln w="28575">
            <a:solidFill>
              <a:schemeClr val="accent6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uadroTexto 25">
            <a:extLst>
              <a:ext uri="{FF2B5EF4-FFF2-40B4-BE49-F238E27FC236}">
                <a16:creationId xmlns:a16="http://schemas.microsoft.com/office/drawing/2014/main" id="{DA7DD773-A678-6764-4F44-2BBA995C6DAD}"/>
              </a:ext>
            </a:extLst>
          </p:cNvPr>
          <p:cNvSpPr txBox="1"/>
          <p:nvPr/>
        </p:nvSpPr>
        <p:spPr>
          <a:xfrm>
            <a:off x="2650207" y="2888428"/>
            <a:ext cx="952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6">
                    <a:lumMod val="50000"/>
                  </a:schemeClr>
                </a:solidFill>
              </a:rPr>
              <a:t>PIXE </a:t>
            </a:r>
          </a:p>
        </p:txBody>
      </p:sp>
      <p:cxnSp>
        <p:nvCxnSpPr>
          <p:cNvPr id="27" name="Conector recto de flecha 26">
            <a:extLst>
              <a:ext uri="{FF2B5EF4-FFF2-40B4-BE49-F238E27FC236}">
                <a16:creationId xmlns:a16="http://schemas.microsoft.com/office/drawing/2014/main" id="{AFDB9077-0B98-2BB3-38B2-AA75F280D6F3}"/>
              </a:ext>
            </a:extLst>
          </p:cNvPr>
          <p:cNvCxnSpPr>
            <a:cxnSpLocks/>
            <a:stCxn id="30" idx="3"/>
          </p:cNvCxnSpPr>
          <p:nvPr/>
        </p:nvCxnSpPr>
        <p:spPr>
          <a:xfrm flipH="1">
            <a:off x="2110160" y="4320084"/>
            <a:ext cx="589491" cy="425484"/>
          </a:xfrm>
          <a:prstGeom prst="straightConnector1">
            <a:avLst/>
          </a:prstGeom>
          <a:ln w="28575"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uadroTexto 27">
            <a:extLst>
              <a:ext uri="{FF2B5EF4-FFF2-40B4-BE49-F238E27FC236}">
                <a16:creationId xmlns:a16="http://schemas.microsoft.com/office/drawing/2014/main" id="{E702FB80-3F9F-DA59-CDAD-E3063C9A66CD}"/>
              </a:ext>
            </a:extLst>
          </p:cNvPr>
          <p:cNvSpPr txBox="1"/>
          <p:nvPr/>
        </p:nvSpPr>
        <p:spPr>
          <a:xfrm>
            <a:off x="2337291" y="4467633"/>
            <a:ext cx="9525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STIM</a:t>
            </a:r>
          </a:p>
        </p:txBody>
      </p:sp>
      <p:sp>
        <p:nvSpPr>
          <p:cNvPr id="30" name="Elipse 29">
            <a:extLst>
              <a:ext uri="{FF2B5EF4-FFF2-40B4-BE49-F238E27FC236}">
                <a16:creationId xmlns:a16="http://schemas.microsoft.com/office/drawing/2014/main" id="{725B9AA1-D457-0A30-85C1-95B68571B7DC}"/>
              </a:ext>
            </a:extLst>
          </p:cNvPr>
          <p:cNvSpPr/>
          <p:nvPr/>
        </p:nvSpPr>
        <p:spPr>
          <a:xfrm>
            <a:off x="2660594" y="4108702"/>
            <a:ext cx="266700" cy="247650"/>
          </a:xfrm>
          <a:prstGeom prst="ellipse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4" name="CuadroTexto 1023">
            <a:extLst>
              <a:ext uri="{FF2B5EF4-FFF2-40B4-BE49-F238E27FC236}">
                <a16:creationId xmlns:a16="http://schemas.microsoft.com/office/drawing/2014/main" id="{8AA7E57B-C25A-15B3-37F7-9AE5A73154AF}"/>
              </a:ext>
            </a:extLst>
          </p:cNvPr>
          <p:cNvSpPr txBox="1"/>
          <p:nvPr/>
        </p:nvSpPr>
        <p:spPr>
          <a:xfrm>
            <a:off x="9728105" y="1578349"/>
            <a:ext cx="246389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chemeClr val="accent6">
                    <a:lumMod val="50000"/>
                  </a:schemeClr>
                </a:solidFill>
              </a:rPr>
              <a:t>-PIXE (high count rate) (No accurate beam size prior to closing of the micrometric slits).</a:t>
            </a:r>
          </a:p>
          <a:p>
            <a:endParaRPr lang="en-US" b="1">
              <a:solidFill>
                <a:srgbClr val="DCBEFF"/>
              </a:solidFill>
            </a:endParaRPr>
          </a:p>
          <a:p>
            <a:r>
              <a:rPr lang="en-US" b="1">
                <a:solidFill>
                  <a:schemeClr val="accent4">
                    <a:lumMod val="60000"/>
                    <a:lumOff val="40000"/>
                  </a:schemeClr>
                </a:solidFill>
              </a:rPr>
              <a:t>-STIM (low count rate)[ Accurate beam size but requires a hole in the PCB for the beam to reach the STIM detector].</a:t>
            </a:r>
          </a:p>
        </p:txBody>
      </p:sp>
    </p:spTree>
    <p:extLst>
      <p:ext uri="{BB962C8B-B14F-4D97-AF65-F5344CB8AC3E}">
        <p14:creationId xmlns:p14="http://schemas.microsoft.com/office/powerpoint/2010/main" val="31604437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87410-C79E-1C7E-71E2-43990A555F1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1EE748-93A7-F604-AC5A-D2C34D6122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Hole on the PCB</a:t>
            </a:r>
          </a:p>
        </p:txBody>
      </p:sp>
      <p:pic>
        <p:nvPicPr>
          <p:cNvPr id="5" name="Marcador de contenido 4" descr="Imagen que contiene interior, tabla, pequeño, mostrador&#10;&#10;El contenido generado por IA puede ser incorrecto.">
            <a:extLst>
              <a:ext uri="{FF2B5EF4-FFF2-40B4-BE49-F238E27FC236}">
                <a16:creationId xmlns:a16="http://schemas.microsoft.com/office/drawing/2014/main" id="{C5A77BF3-A7B6-02EC-0755-9907AB14364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39" t="34954" r="34402" b="33731"/>
          <a:stretch/>
        </p:blipFill>
        <p:spPr>
          <a:xfrm rot="16200000">
            <a:off x="617325" y="1406950"/>
            <a:ext cx="4374038" cy="4044100"/>
          </a:xfrm>
        </p:spPr>
      </p:pic>
      <p:pic>
        <p:nvPicPr>
          <p:cNvPr id="1026" name="Picture 2" descr="Imagen generada">
            <a:extLst>
              <a:ext uri="{FF2B5EF4-FFF2-40B4-BE49-F238E27FC236}">
                <a16:creationId xmlns:a16="http://schemas.microsoft.com/office/drawing/2014/main" id="{09C1C6D1-3290-F5F2-3F84-DFF98CD1FF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840" y="1417160"/>
            <a:ext cx="6561059" cy="4374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lipse 5">
            <a:extLst>
              <a:ext uri="{FF2B5EF4-FFF2-40B4-BE49-F238E27FC236}">
                <a16:creationId xmlns:a16="http://schemas.microsoft.com/office/drawing/2014/main" id="{8C3BA6E9-01A0-B8F4-C9C5-12BF3CB1600A}"/>
              </a:ext>
            </a:extLst>
          </p:cNvPr>
          <p:cNvSpPr/>
          <p:nvPr/>
        </p:nvSpPr>
        <p:spPr>
          <a:xfrm>
            <a:off x="2314575" y="2562225"/>
            <a:ext cx="266700" cy="2476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5567B56-B342-BD33-9C36-B2D728D3F1B7}"/>
              </a:ext>
            </a:extLst>
          </p:cNvPr>
          <p:cNvSpPr txBox="1"/>
          <p:nvPr/>
        </p:nvSpPr>
        <p:spPr>
          <a:xfrm>
            <a:off x="1129334" y="1417160"/>
            <a:ext cx="2903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Hole on PCB to do STIM (low count rate)</a:t>
            </a:r>
          </a:p>
        </p:txBody>
      </p:sp>
    </p:spTree>
    <p:extLst>
      <p:ext uri="{BB962C8B-B14F-4D97-AF65-F5344CB8AC3E}">
        <p14:creationId xmlns:p14="http://schemas.microsoft.com/office/powerpoint/2010/main" val="12904952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68A477-72BD-864B-9ECE-DBFB0466B0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Straggling in depth and transversal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Marcador de contenido 3">
                <a:extLst>
                  <a:ext uri="{FF2B5EF4-FFF2-40B4-BE49-F238E27FC236}">
                    <a16:creationId xmlns:a16="http://schemas.microsoft.com/office/drawing/2014/main" id="{6197182E-A5A0-F356-B1B6-45CE20698EC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00115088"/>
                  </p:ext>
                </p:extLst>
              </p:nvPr>
            </p:nvGraphicFramePr>
            <p:xfrm>
              <a:off x="1813089" y="1829528"/>
              <a:ext cx="7038975" cy="240207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658238">
                      <a:extLst>
                        <a:ext uri="{9D8B030D-6E8A-4147-A177-3AD203B41FA5}">
                          <a16:colId xmlns:a16="http://schemas.microsoft.com/office/drawing/2014/main" val="3850112664"/>
                        </a:ext>
                      </a:extLst>
                    </a:gridCol>
                    <a:gridCol w="1566153">
                      <a:extLst>
                        <a:ext uri="{9D8B030D-6E8A-4147-A177-3AD203B41FA5}">
                          <a16:colId xmlns:a16="http://schemas.microsoft.com/office/drawing/2014/main" val="2780886162"/>
                        </a:ext>
                      </a:extLst>
                    </a:gridCol>
                    <a:gridCol w="1414159">
                      <a:extLst>
                        <a:ext uri="{9D8B030D-6E8A-4147-A177-3AD203B41FA5}">
                          <a16:colId xmlns:a16="http://schemas.microsoft.com/office/drawing/2014/main" val="2141114127"/>
                        </a:ext>
                      </a:extLst>
                    </a:gridCol>
                    <a:gridCol w="1552575">
                      <a:extLst>
                        <a:ext uri="{9D8B030D-6E8A-4147-A177-3AD203B41FA5}">
                          <a16:colId xmlns:a16="http://schemas.microsoft.com/office/drawing/2014/main" val="3777152821"/>
                        </a:ext>
                      </a:extLst>
                    </a:gridCol>
                    <a:gridCol w="1847850">
                      <a:extLst>
                        <a:ext uri="{9D8B030D-6E8A-4147-A177-3AD203B41FA5}">
                          <a16:colId xmlns:a16="http://schemas.microsoft.com/office/drawing/2014/main" val="2991513581"/>
                        </a:ext>
                      </a:extLst>
                    </a:gridCol>
                  </a:tblGrid>
                  <a:tr h="906343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Energy 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Depth </a:t>
                          </a:r>
                          <a14:m>
                            <m:oMath xmlns:m="http://schemas.openxmlformats.org/officeDocument/2006/math">
                              <m:r>
                                <a:rPr kumimoji="0" lang="en-U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(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𝝁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𝒎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endParaRPr 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</a:pPr>
                          <a:r>
                            <a:rPr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a:t>Depth (um)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s-ES" sz="1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es-ES" sz="1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𝒅𝒆𝒑𝒕𝒉</m:t>
                                  </m:r>
                                </m:sub>
                              </m:sSub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(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𝝁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𝒎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endParaRPr kumimoji="0" lang="en-US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</a:pPr>
                          <a:r>
                            <a:rPr lang="en-US" sz="1800" b="1" i="0" u="none" strike="noStrike" kern="1200" cap="none" spc="0" normalizeH="0" baseline="0" noProof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libri"/>
                              <a:ea typeface="+mn-ea"/>
                              <a:cs typeface="+mn-cs"/>
                            </a:rPr>
                            <a:t>Transversal (um)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kumimoji="0" lang="en-US" sz="1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</m:ctrlPr>
                                </m:sSubPr>
                                <m:e>
                                  <m:r>
                                    <a:rPr kumimoji="0" lang="es-ES" sz="1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kumimoji="0" lang="es-ES" sz="1800" b="1" i="1" u="none" strike="noStrike" kern="1200" cap="none" spc="0" normalizeH="0" baseline="0" noProof="0" dirty="0" smtClean="0">
                                      <a:ln>
                                        <a:noFill/>
                                      </a:ln>
                                      <a:solidFill>
                                        <a:prstClr val="white"/>
                                      </a:solidFill>
                                      <a:effectLst/>
                                      <a:uLnTx/>
                                      <a:uFillTx/>
                                      <a:latin typeface="Cambria Math" panose="02040503050406030204" pitchFamily="18" charset="0"/>
                                      <a:ea typeface="+mn-ea"/>
                                      <a:cs typeface="+mn-cs"/>
                                    </a:rPr>
                                    <m:t>𝒕𝒓𝒂𝒏𝒔𝒗𝒆𝒓𝒔𝒆</m:t>
                                  </m:r>
                                </m:sub>
                              </m:sSub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 (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𝝁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𝒎</m:t>
                              </m:r>
                              <m:r>
                                <a:rPr kumimoji="0" lang="es-ES" sz="1800" b="1" i="1" u="none" strike="noStrike" kern="1200" cap="none" spc="0" normalizeH="0" baseline="0" noProof="0" dirty="0" smtClean="0">
                                  <a:ln>
                                    <a:noFill/>
                                  </a:ln>
                                  <a:solidFill>
                                    <a:prstClr val="white"/>
                                  </a:solidFill>
                                  <a:effectLst/>
                                  <a:uLnTx/>
                                  <a:uFillTx/>
                                  <a:latin typeface="Cambria Math" panose="02040503050406030204" pitchFamily="18" charset="0"/>
                                  <a:ea typeface="+mn-ea"/>
                                  <a:cs typeface="+mn-cs"/>
                                </a:rPr>
                                <m:t>)</m:t>
                              </m:r>
                            </m:oMath>
                          </a14:m>
                          <a:endParaRPr kumimoji="0" lang="en-US" sz="1800" b="1" i="0" u="none" strike="noStrike" kern="120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/>
                            <a:ea typeface="+mn-ea"/>
                            <a:cs typeface="+mn-cs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08552779"/>
                      </a:ext>
                    </a:extLst>
                  </a:tr>
                  <a:tr h="323483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148.00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40.535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5.057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3137473"/>
                      </a:ext>
                    </a:extLst>
                  </a:tr>
                  <a:tr h="323483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He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31.0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6.951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0.883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67214"/>
                      </a:ext>
                    </a:extLst>
                  </a:tr>
                  <a:tr h="323483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11.20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2.725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0.309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4637934"/>
                      </a:ext>
                    </a:extLst>
                  </a:tr>
                  <a:tr h="323483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Si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7.80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2.055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0.270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75033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Marcador de contenido 3">
                <a:extLst>
                  <a:ext uri="{FF2B5EF4-FFF2-40B4-BE49-F238E27FC236}">
                    <a16:creationId xmlns:a16="http://schemas.microsoft.com/office/drawing/2014/main" id="{6197182E-A5A0-F356-B1B6-45CE20698ECC}"/>
                  </a:ext>
                </a:extLst>
              </p:cNvPr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300115088"/>
                  </p:ext>
                </p:extLst>
              </p:nvPr>
            </p:nvGraphicFramePr>
            <p:xfrm>
              <a:off x="1813089" y="1829528"/>
              <a:ext cx="7038975" cy="2402078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658238">
                      <a:extLst>
                        <a:ext uri="{9D8B030D-6E8A-4147-A177-3AD203B41FA5}">
                          <a16:colId xmlns:a16="http://schemas.microsoft.com/office/drawing/2014/main" val="3850112664"/>
                        </a:ext>
                      </a:extLst>
                    </a:gridCol>
                    <a:gridCol w="1566153">
                      <a:extLst>
                        <a:ext uri="{9D8B030D-6E8A-4147-A177-3AD203B41FA5}">
                          <a16:colId xmlns:a16="http://schemas.microsoft.com/office/drawing/2014/main" val="2780886162"/>
                        </a:ext>
                      </a:extLst>
                    </a:gridCol>
                    <a:gridCol w="1414159">
                      <a:extLst>
                        <a:ext uri="{9D8B030D-6E8A-4147-A177-3AD203B41FA5}">
                          <a16:colId xmlns:a16="http://schemas.microsoft.com/office/drawing/2014/main" val="2141114127"/>
                        </a:ext>
                      </a:extLst>
                    </a:gridCol>
                    <a:gridCol w="1552575">
                      <a:extLst>
                        <a:ext uri="{9D8B030D-6E8A-4147-A177-3AD203B41FA5}">
                          <a16:colId xmlns:a16="http://schemas.microsoft.com/office/drawing/2014/main" val="3777152821"/>
                        </a:ext>
                      </a:extLst>
                    </a:gridCol>
                    <a:gridCol w="1847850">
                      <a:extLst>
                        <a:ext uri="{9D8B030D-6E8A-4147-A177-3AD203B41FA5}">
                          <a16:colId xmlns:a16="http://schemas.microsoft.com/office/drawing/2014/main" val="2991513581"/>
                        </a:ext>
                      </a:extLst>
                    </a:gridCol>
                  </a:tblGrid>
                  <a:tr h="939038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Ion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Energy (MeV)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2"/>
                          <a:stretch>
                            <a:fillRect l="-157082" t="-3247" r="-241202" b="-166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2"/>
                          <a:stretch>
                            <a:fillRect l="-234902" t="-3247" r="-120392" b="-16623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>
                        <a:blipFill>
                          <a:blip r:embed="rId2"/>
                          <a:stretch>
                            <a:fillRect l="-281848" t="-3247" r="-1320" b="-1662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8552779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4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148.00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40.535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5.057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93137473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He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6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31.0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6.951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0.883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836721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C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12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11.20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2.725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0.309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844637934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Si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20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7.80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2.055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/>
                            <a:t>0.270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8775033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3428545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74E6375-54C5-58F7-0E8C-019C37E18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Vacancies simulations (9999 ions)</a:t>
            </a:r>
          </a:p>
        </p:txBody>
      </p:sp>
      <p:pic>
        <p:nvPicPr>
          <p:cNvPr id="11" name="Imagen 10" descr="Diagrama&#10;&#10;El contenido generado por IA puede ser incorrecto.">
            <a:extLst>
              <a:ext uri="{FF2B5EF4-FFF2-40B4-BE49-F238E27FC236}">
                <a16:creationId xmlns:a16="http://schemas.microsoft.com/office/drawing/2014/main" id="{2B333CF9-BCEF-C589-2E37-320879C8F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13" y="1144921"/>
            <a:ext cx="3326774" cy="2961195"/>
          </a:xfrm>
          <a:prstGeom prst="rect">
            <a:avLst/>
          </a:prstGeom>
        </p:spPr>
      </p:pic>
      <p:pic>
        <p:nvPicPr>
          <p:cNvPr id="15" name="Imagen 14" descr="Gráfico&#10;&#10;El contenido generado por IA puede ser incorrecto.">
            <a:extLst>
              <a:ext uri="{FF2B5EF4-FFF2-40B4-BE49-F238E27FC236}">
                <a16:creationId xmlns:a16="http://schemas.microsoft.com/office/drawing/2014/main" id="{A4C81360-0B10-B055-D40B-B7C7E624B97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8279" y="3628136"/>
            <a:ext cx="3158270" cy="2811208"/>
          </a:xfrm>
          <a:prstGeom prst="rect">
            <a:avLst/>
          </a:prstGeom>
        </p:spPr>
      </p:pic>
      <p:pic>
        <p:nvPicPr>
          <p:cNvPr id="17" name="Imagen 16" descr="Gráfico&#10;&#10;El contenido generado por IA puede ser incorrecto.">
            <a:extLst>
              <a:ext uri="{FF2B5EF4-FFF2-40B4-BE49-F238E27FC236}">
                <a16:creationId xmlns:a16="http://schemas.microsoft.com/office/drawing/2014/main" id="{8A335EE8-78AC-CD16-8E7A-E5209F73B2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1504" y="1253764"/>
            <a:ext cx="3326775" cy="2961195"/>
          </a:xfrm>
          <a:prstGeom prst="rect">
            <a:avLst/>
          </a:prstGeom>
        </p:spPr>
      </p:pic>
      <p:pic>
        <p:nvPicPr>
          <p:cNvPr id="3" name="Imagen 2" descr="Gráfico, Diagrama&#10;&#10;El contenido generado por IA puede ser incorrecto.">
            <a:extLst>
              <a:ext uri="{FF2B5EF4-FFF2-40B4-BE49-F238E27FC236}">
                <a16:creationId xmlns:a16="http://schemas.microsoft.com/office/drawing/2014/main" id="{56A1A0C2-EB93-A721-1A50-50CDA7A5E7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94913" y="3775060"/>
            <a:ext cx="3055165" cy="2693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829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</Words>
  <Application>Microsoft Office PowerPoint</Application>
  <PresentationFormat>Widescreen</PresentationFormat>
  <Paragraphs>48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Experiment preparation</vt:lpstr>
      <vt:lpstr>Hole on the PCB</vt:lpstr>
      <vt:lpstr>Hole on the PCB</vt:lpstr>
      <vt:lpstr>Straggling in depth and transversal </vt:lpstr>
      <vt:lpstr>Vacancies simulations (9999 ions)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7</cp:revision>
  <dcterms:created xsi:type="dcterms:W3CDTF">2022-03-23T12:20:29Z</dcterms:created>
  <dcterms:modified xsi:type="dcterms:W3CDTF">2025-05-28T07:34:18Z</dcterms:modified>
</cp:coreProperties>
</file>