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48" r:id="rId3"/>
    <p:sldId id="346" r:id="rId4"/>
    <p:sldId id="263" r:id="rId5"/>
    <p:sldId id="349" r:id="rId6"/>
    <p:sldId id="350" r:id="rId7"/>
    <p:sldId id="257" r:id="rId8"/>
    <p:sldId id="258" r:id="rId9"/>
    <p:sldId id="259" r:id="rId10"/>
    <p:sldId id="260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B5001-917F-445D-9EBC-50591D1F3B43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2DE2E-E2B2-4F00-8577-D22E0EAF8F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83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8BC92-812E-FD74-4528-210B56188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D99CCA-1E26-A0E1-C81A-10C5A3277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5FFD0-379D-4E25-08D3-E60BA533E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0D5E-FEEF-F1E8-A0EE-F752BA43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DD0A6-2206-4227-A5DD-6A0F79A13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47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4F95-2C4B-B61B-18DA-DA2A4158F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7CA0D5-B9B9-85EA-8C6D-7AAF2908E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299C5-8875-7E7C-ECD6-A2919DB4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CCABA-11DF-0E79-5C12-64D342789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963BB-44F3-BD06-594E-F09088E91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4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3110C-CCEC-AD26-D18D-DA6D1399D6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F86C2-5639-6B36-92D8-3EE5B4EB2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2BCF0-CDF8-113C-E3CC-86579CEF4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D207D-6135-E94B-17D2-457364BEF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869E8-81AD-4CA5-6F64-D6F3C0F79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84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755CF-7628-6A63-2B49-DE00D72A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8674D-EFD8-D80E-E62E-3FA2DCA68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4532B-95D3-86A3-1B64-87440AC85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4409F-A3A3-E55D-5747-38296028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3E372-C9F7-2969-A4A3-15DE3DAE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6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52C26-B2D1-DB68-DA6E-031B9737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25EDF-2A9F-B92C-7162-CB1A863EB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7A19C-A81A-1075-6CB7-A9515B02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1113F-954E-5162-EBEB-B81118CA4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380A2-9963-0AA0-00CE-D0663C25B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A5BAA-4AF5-4A26-82C3-35CA624F6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53E43-110C-8928-5A7B-4F88C8B029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EB1FD-9811-0485-7454-D7D35FF2D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B9582-BC43-41E9-E493-C776C7EF0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C9F0F2-EDCD-BE98-41BE-4FE541E0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71AC4-3436-9C07-09D1-6612FC91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5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2EABA-2A9C-1B0C-6FD3-E14BE919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CA390-F4E1-C7D2-1C68-7E10F85B2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4D3F2-5AA8-49CD-AF75-EBABA3D62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C9C072-4F84-B5AC-64B4-6293A24EF2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0FD305-BE78-6042-78C7-4A3C8DD4F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83D70E-797A-8BBF-EFD3-EFAC5FA17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5DAA9E-098B-5604-FEBA-F813555D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CF9CBE-0495-2D1F-C502-50B30572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2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B85C-322B-2065-5AA9-5E79A46D5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EE12B-4F64-3880-8770-89B19CB6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59C4F-726B-3409-2E8A-4B4B41B0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943665-6C5B-67DF-E65E-C951CA323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6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45C0A-DCE1-5E7B-ED5C-09066DC6D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87832E-220F-2CC8-177F-9A034E4EF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55576-6616-E2BC-BD27-E86385F8B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38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6166E-F504-62FD-3EC6-FF2699C0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90B4-BE95-2588-FDCF-911CEF11D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76125-EB8D-E52A-8AA5-1A7E85D99D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3F6EB-EE1C-1292-95F3-F3D13BFC2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73468-D729-F315-72FA-468E48BB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1D0A94-2BCF-D49C-7BD4-C2FC16BF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99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2790B-B77F-EC42-23DF-5CED452C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B5F61D-304D-F476-2ABA-AF450901B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59FEB-A005-15DF-370D-C954487F64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9E76C-2EFE-E432-4C02-A144CAE33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92845-E5B3-E0AE-26D0-84018270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7E6E6-FFB1-BB01-99D7-60B37AE5A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91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5B6EAC-829B-953E-08A8-043F7B9A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E1A8F-5367-2912-66B9-9C41C9C4F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DFA8A-A9C0-FE6A-3904-3B3A246FD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38DC59-5DB5-4FEF-91DF-2FEC65888E0D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8D248-ACDE-1494-84B3-2E8706284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06DF2-E0E2-0384-D6B0-731139B8D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96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9517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imple.wikipedia.org/wiki/Tuesday_the_13th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Friday_the_13th#Tuesday_the_13th_in_Hispanic_and_Greek_cultur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9286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4529D-1312-E831-B153-9066409709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SM18 vertical test bench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A86BC-5DD5-01A1-F404-3D1715E5F4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2025.05.13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67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993EA-1B73-B5D7-1B7C-EA01626B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collaborations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E26B4-DED5-118A-ACC5-34D39A0EA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PSI – SubSMCC2 (with ESC) – in SM18, test plan ready (EDMS </a:t>
            </a:r>
            <a:r>
              <a:rPr lang="en-US" dirty="0">
                <a:hlinkClick r:id="rId2"/>
              </a:rPr>
              <a:t>3295170</a:t>
            </a:r>
            <a:r>
              <a:rPr lang="en-US" dirty="0"/>
              <a:t>) </a:t>
            </a:r>
          </a:p>
          <a:p>
            <a:endParaRPr lang="en-US" dirty="0"/>
          </a:p>
          <a:p>
            <a:r>
              <a:rPr lang="en-US" dirty="0"/>
              <a:t>PSI – SMACC: ?</a:t>
            </a:r>
          </a:p>
          <a:p>
            <a:r>
              <a:rPr lang="en-US" dirty="0"/>
              <a:t>PSI – HTS racetracks: ?</a:t>
            </a:r>
          </a:p>
          <a:p>
            <a:r>
              <a:rPr lang="en-US" dirty="0"/>
              <a:t>CIEMAT – ISAAC: December</a:t>
            </a:r>
          </a:p>
          <a:p>
            <a:r>
              <a:rPr lang="en-US" dirty="0"/>
              <a:t>CIEMAT – Poseidon ?</a:t>
            </a:r>
          </a:p>
          <a:p>
            <a:r>
              <a:rPr lang="en-GB" dirty="0"/>
              <a:t>LBNL – HD3: arrival June 2025</a:t>
            </a:r>
          </a:p>
          <a:p>
            <a:pPr lvl="1"/>
            <a:r>
              <a:rPr lang="en-GB" dirty="0"/>
              <a:t>It could be interesting to have a multipole QA for this</a:t>
            </a:r>
          </a:p>
          <a:p>
            <a:r>
              <a:rPr lang="en-GB" dirty="0"/>
              <a:t>CEA – HTS EuCARD2 ?</a:t>
            </a:r>
          </a:p>
          <a:p>
            <a:r>
              <a:rPr lang="en-GB" dirty="0"/>
              <a:t>CEA – R2D2: arrival October 2025</a:t>
            </a:r>
          </a:p>
          <a:p>
            <a:r>
              <a:rPr lang="en-GB" dirty="0"/>
              <a:t>CEA – MI long racetrack HTS: ?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6BE872-0890-1E84-6936-6C99ED4007A1}"/>
              </a:ext>
            </a:extLst>
          </p:cNvPr>
          <p:cNvSpPr txBox="1"/>
          <p:nvPr/>
        </p:nvSpPr>
        <p:spPr>
          <a:xfrm>
            <a:off x="9464511" y="5392812"/>
            <a:ext cx="2438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took the delivery date of magnets without a “?” from the weekly report week 19.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63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4DEF-96D1-A69A-1D98-1A7850F50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CERN tests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13443-4FD2-8251-DDAC-2435DEDE0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FCC </a:t>
            </a:r>
            <a:r>
              <a:rPr lang="en-US" dirty="0" err="1"/>
              <a:t>hh</a:t>
            </a:r>
            <a:r>
              <a:rPr lang="en-US" dirty="0"/>
              <a:t> HTS beam screen</a:t>
            </a:r>
          </a:p>
          <a:p>
            <a:pPr lvl="1"/>
            <a:r>
              <a:rPr lang="en-US" dirty="0"/>
              <a:t>Sergio Calatroni does </a:t>
            </a:r>
            <a:r>
              <a:rPr lang="en-US"/>
              <a:t>not have news as of 12.05</a:t>
            </a:r>
            <a:endParaRPr lang="en-US" dirty="0"/>
          </a:p>
          <a:p>
            <a:pPr lvl="1"/>
            <a:r>
              <a:rPr lang="en-US" dirty="0"/>
              <a:t>Probably in SP107</a:t>
            </a:r>
          </a:p>
          <a:p>
            <a:pPr lvl="1"/>
            <a:r>
              <a:rPr lang="en-GB" dirty="0"/>
              <a:t>Probably September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Magnetic measurements device arrived and in calibration/assembly</a:t>
            </a:r>
          </a:p>
          <a:p>
            <a:pPr lvl="2"/>
            <a:r>
              <a:rPr lang="en-GB" dirty="0"/>
              <a:t>Rotating coil for dipoles, 18 mm diameter, &lt;1 m length</a:t>
            </a:r>
          </a:p>
          <a:p>
            <a:pPr lvl="2"/>
            <a:r>
              <a:rPr lang="en-GB" dirty="0"/>
              <a:t>Also used for PSI </a:t>
            </a:r>
            <a:r>
              <a:rPr lang="en-GB" dirty="0" err="1"/>
              <a:t>SubSMCC</a:t>
            </a:r>
            <a:r>
              <a:rPr lang="en-GB" dirty="0"/>
              <a:t> and HSD’s common coil</a:t>
            </a:r>
          </a:p>
        </p:txBody>
      </p:sp>
    </p:spTree>
    <p:extLst>
      <p:ext uri="{BB962C8B-B14F-4D97-AF65-F5344CB8AC3E}">
        <p14:creationId xmlns:p14="http://schemas.microsoft.com/office/powerpoint/2010/main" val="62406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C968C4-1E2D-88EF-0C60-7EFF938DC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736" y="152781"/>
            <a:ext cx="8096181" cy="6505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AC145D-C7F5-6590-88DB-C80B57762405}"/>
              </a:ext>
            </a:extLst>
          </p:cNvPr>
          <p:cNvSpPr txBox="1"/>
          <p:nvPr/>
        </p:nvSpPr>
        <p:spPr>
          <a:xfrm>
            <a:off x="204083" y="864409"/>
            <a:ext cx="351712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I was preparing these slides yesterday (Monday) I found that today is not an unlucky day here, only in Greece, Spain and Latin America</a:t>
            </a:r>
          </a:p>
          <a:p>
            <a:endParaRPr lang="en-US" dirty="0"/>
          </a:p>
          <a:p>
            <a:r>
              <a:rPr lang="en-GB" dirty="0"/>
              <a:t>Other similar unlucky days: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Friday 13 – popular thanks to the movie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Friday 17 in Italy – I didn’t know about this one either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r>
              <a:rPr lang="en-GB" dirty="0">
                <a:hlinkClick r:id="rId3"/>
              </a:rPr>
              <a:t>https://simple.wikipedia.org/wiki/Tuesday_the_13th</a:t>
            </a:r>
            <a:endParaRPr lang="en-GB" dirty="0"/>
          </a:p>
          <a:p>
            <a:endParaRPr lang="en-GB" dirty="0"/>
          </a:p>
          <a:p>
            <a:r>
              <a:rPr lang="en-GB" dirty="0">
                <a:hlinkClick r:id="rId4"/>
              </a:rPr>
              <a:t>https://en.wikipedia.org/wiki/Friday_the_13th#Tuesday_the_13th_in_Hispanic_and_Greek_culture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3355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DC268-DF50-637C-0215-9D4ADED3F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F5735-8CAD-1A3C-AD59-7FEB9A1D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the monthly discussion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BDE6C-FA6F-370A-8CA0-3BE3030FF8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10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4864A-8770-9D92-3989-295CE590D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FD1C1-5212-6BDA-8045-A675DAAAF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since last meeting</a:t>
            </a: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459ECF1-0A97-D3EE-5D20-4192661C0C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072028"/>
              </p:ext>
            </p:extLst>
          </p:nvPr>
        </p:nvGraphicFramePr>
        <p:xfrm>
          <a:off x="838200" y="1532572"/>
          <a:ext cx="10515600" cy="3998595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323777958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52194263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03817688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302313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369869196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Cluster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Siegtal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Diode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28868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MCBXFB07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MQXFS8b – 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SMC108-eCLIQ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Sushi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DR_FFC01_06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6581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MCBRD06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MQXFS4f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– ongoing CD2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SMC109-eCLIQ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MSCB 399, 386 –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IT-diode 1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3138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MCBRD05 – finished</a:t>
                      </a:r>
                      <a:endParaRPr lang="en-GB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 session 5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– finished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MSCB 396, 385 – 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finished</a:t>
                      </a:r>
                      <a:endParaRPr lang="en-GB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IT-diode 2 – finished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41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MCBXFA02 – finished</a:t>
                      </a:r>
                      <a:endParaRPr lang="en-GB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PSI </a:t>
                      </a:r>
                      <a:r>
                        <a:rPr lang="en-US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SubSMCC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2 – prep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MQ #1 – prep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IT-diode 3 – prep CD2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9980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MCBRD07</a:t>
                      </a:r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– ongoing CD2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6750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7179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Fusillo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 session 6 </a:t>
                      </a:r>
                      <a:endParaRPr lang="en-GB" sz="140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MQ x2 (3 next year)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IT-diode 4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163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MCBRD08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RMM1e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PSI SMACC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LMF Splices x2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IT-diode 5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8016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MCBXFB08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RMM2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CEA R2D2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DR-FFC01-xx ?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2205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MCBRD11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HD3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CHIC – probably 2026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HTS three coils (x2?)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2107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MCBRD09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MBHSP107 with Beam </a:t>
                      </a:r>
                      <a:r>
                        <a:rPr lang="en-US" sz="1400" b="0" i="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Scr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SMC 106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CEA HTS racetrack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11589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MCBXFB09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400" b="0" i="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iemat</a:t>
                      </a:r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ISAAC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SMC 108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HTS common coil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5543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MCBRD10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MQXFS4g…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SMC 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507741"/>
                  </a:ext>
                </a:extLst>
              </a:tr>
              <a:tr h="19899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MQXFS9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0" i="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alconD</a:t>
                      </a:r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LMK1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2017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381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2933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46801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51C4416-4F55-1B6B-5873-6169AE2C0C47}"/>
              </a:ext>
            </a:extLst>
          </p:cNvPr>
          <p:cNvSpPr txBox="1"/>
          <p:nvPr/>
        </p:nvSpPr>
        <p:spPr>
          <a:xfrm>
            <a:off x="7226904" y="5701763"/>
            <a:ext cx="3195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</a:t>
            </a:r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: new since last meeting</a:t>
            </a:r>
          </a:p>
          <a:p>
            <a:r>
              <a:rPr lang="en-US" dirty="0"/>
              <a:t>In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gray</a:t>
            </a:r>
            <a:r>
              <a:rPr lang="en-US" dirty="0"/>
              <a:t>: foreseen later this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159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F8856-2547-99EC-E997-749D4C46D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last few weeks before summer</a:t>
            </a:r>
            <a:br>
              <a:rPr lang="en-US" dirty="0"/>
            </a:br>
            <a:r>
              <a:rPr lang="en-US" dirty="0"/>
              <a:t>Focus on cryogenics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BE7F1FC-EBF0-BB9C-B11A-9712B2C932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318608"/>
              </p:ext>
            </p:extLst>
          </p:nvPr>
        </p:nvGraphicFramePr>
        <p:xfrm>
          <a:off x="524786" y="1825625"/>
          <a:ext cx="11386269" cy="222504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265141">
                  <a:extLst>
                    <a:ext uri="{9D8B030D-6E8A-4147-A177-3AD203B41FA5}">
                      <a16:colId xmlns:a16="http://schemas.microsoft.com/office/drawing/2014/main" val="2335704177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110239937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1504577406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4271032236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286090900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493327006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2981859605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3564085553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15860018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20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21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22*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23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24*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25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26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27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542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Long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MQ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MQ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LMF splice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LMF splice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810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HFM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MQXFS4f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Fusillo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Fusillo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39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CTV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Diode IT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Diode IT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HTS 3 coils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HTS 3 coils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47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Siegtal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PSI SubSMCC2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PSI SubSMCC2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 ses6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HO ses6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14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Cluster D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MCBRD07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MCBXFB08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MCBXFB08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940237"/>
                  </a:ext>
                </a:extLst>
              </a:tr>
            </a:tbl>
          </a:graphicData>
        </a:graphic>
      </p:graphicFrame>
      <p:sp>
        <p:nvSpPr>
          <p:cNvPr id="5" name="Left Brace 4">
            <a:extLst>
              <a:ext uri="{FF2B5EF4-FFF2-40B4-BE49-F238E27FC236}">
                <a16:creationId xmlns:a16="http://schemas.microsoft.com/office/drawing/2014/main" id="{6D5AB7E8-8806-A3D3-D63B-DDC98EF8017B}"/>
              </a:ext>
            </a:extLst>
          </p:cNvPr>
          <p:cNvSpPr/>
          <p:nvPr/>
        </p:nvSpPr>
        <p:spPr>
          <a:xfrm rot="16200000">
            <a:off x="9902668" y="2492049"/>
            <a:ext cx="216052" cy="3800725"/>
          </a:xfrm>
          <a:prstGeom prst="leftBrace">
            <a:avLst>
              <a:gd name="adj1" fmla="val 37776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E43709-A0AC-9A8A-2A2C-C36ED302E269}"/>
              </a:ext>
            </a:extLst>
          </p:cNvPr>
          <p:cNvSpPr txBox="1"/>
          <p:nvPr/>
        </p:nvSpPr>
        <p:spPr>
          <a:xfrm>
            <a:off x="8652758" y="4494864"/>
            <a:ext cx="271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cryogenic availability</a:t>
            </a:r>
            <a:endParaRPr lang="en-GB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6DBCB53F-1626-6596-EA70-974997F163E0}"/>
              </a:ext>
            </a:extLst>
          </p:cNvPr>
          <p:cNvSpPr/>
          <p:nvPr/>
        </p:nvSpPr>
        <p:spPr>
          <a:xfrm rot="16200000">
            <a:off x="3570854" y="3611511"/>
            <a:ext cx="216054" cy="1296051"/>
          </a:xfrm>
          <a:prstGeom prst="leftBrace">
            <a:avLst>
              <a:gd name="adj1" fmla="val 37776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86AAC2-F358-3FA1-283E-95862064992B}"/>
              </a:ext>
            </a:extLst>
          </p:cNvPr>
          <p:cNvSpPr txBox="1"/>
          <p:nvPr/>
        </p:nvSpPr>
        <p:spPr>
          <a:xfrm>
            <a:off x="2636255" y="4284385"/>
            <a:ext cx="2085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Works in the</a:t>
            </a:r>
          </a:p>
          <a:p>
            <a:pPr algn="ctr"/>
            <a:r>
              <a:rPr lang="en-US" dirty="0"/>
              <a:t>Cluster G structure</a:t>
            </a:r>
            <a:endParaRPr lang="en-GB" dirty="0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81CE4A6A-F9D5-3015-1823-D84D27663C57}"/>
              </a:ext>
            </a:extLst>
          </p:cNvPr>
          <p:cNvSpPr/>
          <p:nvPr/>
        </p:nvSpPr>
        <p:spPr>
          <a:xfrm>
            <a:off x="11137722" y="4784346"/>
            <a:ext cx="1004243" cy="154409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Shutdown starts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87AFFA-0EE1-100F-4719-42A9913217AB}"/>
              </a:ext>
            </a:extLst>
          </p:cNvPr>
          <p:cNvCxnSpPr>
            <a:stCxn id="11" idx="0"/>
          </p:cNvCxnSpPr>
          <p:nvPr/>
        </p:nvCxnSpPr>
        <p:spPr>
          <a:xfrm flipH="1" flipV="1">
            <a:off x="11639843" y="480767"/>
            <a:ext cx="1" cy="430357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1D7C2CF-410F-FF27-2192-6C844F7A2CCA}"/>
              </a:ext>
            </a:extLst>
          </p:cNvPr>
          <p:cNvSpPr txBox="1"/>
          <p:nvPr/>
        </p:nvSpPr>
        <p:spPr>
          <a:xfrm>
            <a:off x="1291469" y="5556393"/>
            <a:ext cx="7177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Fusillo test may be delayed one week depending on cryogenic capacity</a:t>
            </a:r>
          </a:p>
          <a:p>
            <a:r>
              <a:rPr lang="en-US" dirty="0"/>
              <a:t>All tests could be delayed depending also on HB tests (Q2, D2, D1)</a:t>
            </a:r>
          </a:p>
          <a:p>
            <a:r>
              <a:rPr lang="en-US" dirty="0"/>
              <a:t>1.9 K capacity will be very limited</a:t>
            </a:r>
          </a:p>
          <a:p>
            <a:r>
              <a:rPr lang="en-US" dirty="0"/>
              <a:t>*: Short weeks (Pentecost, Ascension)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AFE8D0-FEE9-E468-EAAF-483B884A6EDA}"/>
              </a:ext>
            </a:extLst>
          </p:cNvPr>
          <p:cNvSpPr txBox="1"/>
          <p:nvPr/>
        </p:nvSpPr>
        <p:spPr>
          <a:xfrm>
            <a:off x="5577576" y="1456292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June 1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AAD7BF-F571-9D48-3D43-F88138CE7B6A}"/>
              </a:ext>
            </a:extLst>
          </p:cNvPr>
          <p:cNvSpPr txBox="1"/>
          <p:nvPr/>
        </p:nvSpPr>
        <p:spPr>
          <a:xfrm>
            <a:off x="10655342" y="145629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July 1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3DE3C4-E84D-E4A3-2ED6-2F8B3D35BFA4}"/>
              </a:ext>
            </a:extLst>
          </p:cNvPr>
          <p:cNvSpPr/>
          <p:nvPr/>
        </p:nvSpPr>
        <p:spPr>
          <a:xfrm>
            <a:off x="169682" y="6104710"/>
            <a:ext cx="1121789" cy="21605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Preparation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51BBF8-7F05-C731-3F3A-218F86620441}"/>
              </a:ext>
            </a:extLst>
          </p:cNvPr>
          <p:cNvSpPr/>
          <p:nvPr/>
        </p:nvSpPr>
        <p:spPr>
          <a:xfrm>
            <a:off x="169681" y="6320763"/>
            <a:ext cx="1121789" cy="2160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Stand-by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56222B-9D41-7B9B-CC52-0DEF6E89C859}"/>
              </a:ext>
            </a:extLst>
          </p:cNvPr>
          <p:cNvSpPr/>
          <p:nvPr/>
        </p:nvSpPr>
        <p:spPr>
          <a:xfrm>
            <a:off x="169680" y="6540669"/>
            <a:ext cx="1121789" cy="2160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Test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89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5A317-12C4-C343-FB79-A74499D11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73ECE-CDC9-1848-A0FA-7FCD8186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last few weeks before summer</a:t>
            </a:r>
            <a:br>
              <a:rPr lang="en-US" dirty="0"/>
            </a:br>
            <a:r>
              <a:rPr lang="en-US" dirty="0"/>
              <a:t>Focus on 20 kA PC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B19D703-B724-7598-8C33-58E3EEFB18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55314"/>
              </p:ext>
            </p:extLst>
          </p:nvPr>
        </p:nvGraphicFramePr>
        <p:xfrm>
          <a:off x="524786" y="1825625"/>
          <a:ext cx="11386269" cy="222504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265141">
                  <a:extLst>
                    <a:ext uri="{9D8B030D-6E8A-4147-A177-3AD203B41FA5}">
                      <a16:colId xmlns:a16="http://schemas.microsoft.com/office/drawing/2014/main" val="2335704177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110239937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1504577406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4271032236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286090900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493327006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2981859605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3564085553"/>
                    </a:ext>
                  </a:extLst>
                </a:gridCol>
                <a:gridCol w="1265141">
                  <a:extLst>
                    <a:ext uri="{9D8B030D-6E8A-4147-A177-3AD203B41FA5}">
                      <a16:colId xmlns:a16="http://schemas.microsoft.com/office/drawing/2014/main" val="15860018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20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21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22*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23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24*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25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26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27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542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Long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MQ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MQ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LMF splice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LMF splice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810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HFM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MQXFS4f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39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CTV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Diode IT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Diode IT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HTS 3 coils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HTS 3 coils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547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Siegtal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PSI SubSMCC2</a:t>
                      </a:r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PSI SubSMCC2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14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Cluster D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940237"/>
                  </a:ext>
                </a:extLst>
              </a:tr>
            </a:tbl>
          </a:graphicData>
        </a:graphic>
      </p:graphicFrame>
      <p:sp>
        <p:nvSpPr>
          <p:cNvPr id="5" name="Left Brace 4">
            <a:extLst>
              <a:ext uri="{FF2B5EF4-FFF2-40B4-BE49-F238E27FC236}">
                <a16:creationId xmlns:a16="http://schemas.microsoft.com/office/drawing/2014/main" id="{CB78781F-AA75-2DDC-A8E9-D2AB87101944}"/>
              </a:ext>
            </a:extLst>
          </p:cNvPr>
          <p:cNvSpPr/>
          <p:nvPr/>
        </p:nvSpPr>
        <p:spPr>
          <a:xfrm rot="16200000">
            <a:off x="9902668" y="2492049"/>
            <a:ext cx="216052" cy="3800725"/>
          </a:xfrm>
          <a:prstGeom prst="leftBrace">
            <a:avLst>
              <a:gd name="adj1" fmla="val 37776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D3841C-B3BF-A044-F8AC-89E8B917CC01}"/>
              </a:ext>
            </a:extLst>
          </p:cNvPr>
          <p:cNvSpPr txBox="1"/>
          <p:nvPr/>
        </p:nvSpPr>
        <p:spPr>
          <a:xfrm>
            <a:off x="8652758" y="4494864"/>
            <a:ext cx="271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cryogenic availability</a:t>
            </a:r>
            <a:endParaRPr lang="en-GB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200EF32-F36F-7645-7BE0-636BD146BB77}"/>
              </a:ext>
            </a:extLst>
          </p:cNvPr>
          <p:cNvSpPr/>
          <p:nvPr/>
        </p:nvSpPr>
        <p:spPr>
          <a:xfrm rot="16200000">
            <a:off x="3570854" y="3611511"/>
            <a:ext cx="216054" cy="1296051"/>
          </a:xfrm>
          <a:prstGeom prst="leftBrace">
            <a:avLst>
              <a:gd name="adj1" fmla="val 37776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45C370-7360-D636-4977-1E28F8413482}"/>
              </a:ext>
            </a:extLst>
          </p:cNvPr>
          <p:cNvSpPr txBox="1"/>
          <p:nvPr/>
        </p:nvSpPr>
        <p:spPr>
          <a:xfrm>
            <a:off x="2636255" y="4284385"/>
            <a:ext cx="2085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Works in the</a:t>
            </a:r>
          </a:p>
          <a:p>
            <a:pPr algn="ctr"/>
            <a:r>
              <a:rPr lang="en-US" dirty="0"/>
              <a:t>Cluster G structure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C11D46-52CE-59EF-40C6-6E74F178E557}"/>
              </a:ext>
            </a:extLst>
          </p:cNvPr>
          <p:cNvCxnSpPr/>
          <p:nvPr/>
        </p:nvCxnSpPr>
        <p:spPr>
          <a:xfrm>
            <a:off x="2931736" y="2780907"/>
            <a:ext cx="216817" cy="2922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073B859-0927-B931-EEAC-91222564E1DE}"/>
              </a:ext>
            </a:extLst>
          </p:cNvPr>
          <p:cNvCxnSpPr>
            <a:cxnSpLocks/>
          </p:cNvCxnSpPr>
          <p:nvPr/>
        </p:nvCxnSpPr>
        <p:spPr>
          <a:xfrm flipV="1">
            <a:off x="4128940" y="2347274"/>
            <a:ext cx="282804" cy="7258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20E6B7-A5C5-BBED-2972-ACBDF9B9A043}"/>
              </a:ext>
            </a:extLst>
          </p:cNvPr>
          <p:cNvCxnSpPr/>
          <p:nvPr/>
        </p:nvCxnSpPr>
        <p:spPr>
          <a:xfrm>
            <a:off x="5458120" y="2413262"/>
            <a:ext cx="179109" cy="10157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21B1F5-8635-08C9-7383-2DF993929260}"/>
              </a:ext>
            </a:extLst>
          </p:cNvPr>
          <p:cNvCxnSpPr/>
          <p:nvPr/>
        </p:nvCxnSpPr>
        <p:spPr>
          <a:xfrm flipV="1">
            <a:off x="8012784" y="3167406"/>
            <a:ext cx="179109" cy="261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87F57D3-F52C-5DED-7D9D-3AB8602123EF}"/>
              </a:ext>
            </a:extLst>
          </p:cNvPr>
          <p:cNvSpPr txBox="1"/>
          <p:nvPr/>
        </p:nvSpPr>
        <p:spPr>
          <a:xfrm>
            <a:off x="1291469" y="5556393"/>
            <a:ext cx="7497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20 kA PC is practically fully booked until summer</a:t>
            </a:r>
          </a:p>
          <a:p>
            <a:r>
              <a:rPr lang="en-US" dirty="0"/>
              <a:t>Small delays or extra tests in one magnet will impact all the following ones</a:t>
            </a:r>
          </a:p>
          <a:p>
            <a:r>
              <a:rPr lang="en-US" dirty="0"/>
              <a:t>*: Short weeks (Pentecost, Ascension)</a:t>
            </a:r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86EB8E39-BDB6-06C5-6BEB-6FFE6D29949D}"/>
              </a:ext>
            </a:extLst>
          </p:cNvPr>
          <p:cNvSpPr/>
          <p:nvPr/>
        </p:nvSpPr>
        <p:spPr>
          <a:xfrm>
            <a:off x="11137722" y="4784346"/>
            <a:ext cx="1004243" cy="154409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Shutdown starts</a:t>
            </a:r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F5247E2-0F62-B7BF-0D7A-4FB156B5F0B9}"/>
              </a:ext>
            </a:extLst>
          </p:cNvPr>
          <p:cNvCxnSpPr>
            <a:stCxn id="18" idx="0"/>
          </p:cNvCxnSpPr>
          <p:nvPr/>
        </p:nvCxnSpPr>
        <p:spPr>
          <a:xfrm flipH="1" flipV="1">
            <a:off x="11639843" y="480767"/>
            <a:ext cx="1" cy="430357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F9F75EE-40E9-5CE7-B690-60EA69EE14CF}"/>
              </a:ext>
            </a:extLst>
          </p:cNvPr>
          <p:cNvSpPr txBox="1"/>
          <p:nvPr/>
        </p:nvSpPr>
        <p:spPr>
          <a:xfrm>
            <a:off x="5577576" y="1456292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June 1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29086A-9C0C-A089-6FF5-658F7C2C7ED6}"/>
              </a:ext>
            </a:extLst>
          </p:cNvPr>
          <p:cNvSpPr txBox="1"/>
          <p:nvPr/>
        </p:nvSpPr>
        <p:spPr>
          <a:xfrm>
            <a:off x="10655342" y="145629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July 1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9165BF1-2A4A-CD24-7316-C85E45740E2F}"/>
              </a:ext>
            </a:extLst>
          </p:cNvPr>
          <p:cNvSpPr/>
          <p:nvPr/>
        </p:nvSpPr>
        <p:spPr>
          <a:xfrm>
            <a:off x="169682" y="6104710"/>
            <a:ext cx="1121789" cy="21605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Preparation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06F3C08-5EF4-F8DE-C722-6A33136B8B2D}"/>
              </a:ext>
            </a:extLst>
          </p:cNvPr>
          <p:cNvSpPr/>
          <p:nvPr/>
        </p:nvSpPr>
        <p:spPr>
          <a:xfrm>
            <a:off x="169681" y="6320763"/>
            <a:ext cx="1121789" cy="2160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Stand-by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B8A26A-3DE0-2264-887B-9B5889BCDB13}"/>
              </a:ext>
            </a:extLst>
          </p:cNvPr>
          <p:cNvSpPr/>
          <p:nvPr/>
        </p:nvSpPr>
        <p:spPr>
          <a:xfrm>
            <a:off x="169680" y="6540669"/>
            <a:ext cx="1121789" cy="2160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Test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5A2C92C-3CEF-D072-54D9-F73E6610F130}"/>
              </a:ext>
            </a:extLst>
          </p:cNvPr>
          <p:cNvCxnSpPr>
            <a:cxnSpLocks/>
          </p:cNvCxnSpPr>
          <p:nvPr/>
        </p:nvCxnSpPr>
        <p:spPr>
          <a:xfrm flipV="1">
            <a:off x="10565787" y="2426949"/>
            <a:ext cx="152571" cy="7318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05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4D949-32AF-235D-FD54-A874142E9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SMT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FC4F3-106B-7B15-4267-64FD9D2F4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Fusillo: in SM18, to be installed after MQXFS4f. </a:t>
            </a:r>
          </a:p>
          <a:p>
            <a:pPr lvl="1"/>
            <a:r>
              <a:rPr lang="en-US" dirty="0"/>
              <a:t>Test plan ready (EDMS </a:t>
            </a:r>
            <a:r>
              <a:rPr lang="en-US" dirty="0">
                <a:hlinkClick r:id="rId2"/>
              </a:rPr>
              <a:t>3292867</a:t>
            </a:r>
            <a:r>
              <a:rPr lang="en-US" dirty="0"/>
              <a:t>). Note: no 20 kA PC conflict with other tests.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 following magnets might arrive before summer, but I don’t think we can test them until September:</a:t>
            </a:r>
          </a:p>
          <a:p>
            <a:r>
              <a:rPr lang="en-US" dirty="0"/>
              <a:t>RMM1e with fishbone and prototype flat QA – June</a:t>
            </a:r>
          </a:p>
          <a:p>
            <a:r>
              <a:rPr lang="en-US" dirty="0"/>
              <a:t>SMC 108 with </a:t>
            </a:r>
            <a:r>
              <a:rPr lang="en-US" dirty="0" err="1"/>
              <a:t>eCLIQ</a:t>
            </a:r>
            <a:r>
              <a:rPr lang="en-US" dirty="0"/>
              <a:t> – End of May</a:t>
            </a:r>
          </a:p>
          <a:p>
            <a:r>
              <a:rPr lang="en-US" dirty="0"/>
              <a:t>MQXFS4g with different pre-load – June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Magnets for after summer this year:</a:t>
            </a:r>
          </a:p>
          <a:p>
            <a:r>
              <a:rPr lang="en-US" dirty="0"/>
              <a:t>RMM2 with second version flat QA – October </a:t>
            </a:r>
          </a:p>
          <a:p>
            <a:r>
              <a:rPr lang="en-US" dirty="0"/>
              <a:t>MQXFS9 with RRP coils + ESC</a:t>
            </a:r>
          </a:p>
          <a:p>
            <a:r>
              <a:rPr lang="en-US" dirty="0"/>
              <a:t>SMC 106 and 110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74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C8C9A-1DB7-24E4-E06A-6B7AC33F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HSD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2C1B4-081F-879E-D904-EC38C4CAD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DR_FFC01</a:t>
            </a:r>
          </a:p>
          <a:p>
            <a:pPr lvl="1"/>
            <a:r>
              <a:rPr lang="en-US" dirty="0"/>
              <a:t>DR_FFC01_08: test cancelled due to problems when integrating into the mechanical structure</a:t>
            </a:r>
          </a:p>
          <a:p>
            <a:pPr lvl="1"/>
            <a:r>
              <a:rPr lang="en-US" dirty="0"/>
              <a:t>DR_FFC01_xx: test delayed after the three coils in a frame</a:t>
            </a:r>
          </a:p>
          <a:p>
            <a:r>
              <a:rPr lang="en-GB" dirty="0"/>
              <a:t>Three coils in a frame (SeR_FFC01_01? *): next week</a:t>
            </a:r>
          </a:p>
          <a:p>
            <a:pPr lvl="1"/>
            <a:r>
              <a:rPr lang="en-GB" dirty="0"/>
              <a:t>With Carlo’s MM, </a:t>
            </a:r>
            <a:r>
              <a:rPr lang="en-GB" dirty="0" err="1"/>
              <a:t>NbTi</a:t>
            </a:r>
            <a:r>
              <a:rPr lang="en-GB" dirty="0"/>
              <a:t> leads</a:t>
            </a:r>
          </a:p>
          <a:p>
            <a:r>
              <a:rPr lang="en-GB" dirty="0"/>
              <a:t>Second Three coils in a frame (SeR_FFC01_02? *): after the next DR_FFC01</a:t>
            </a:r>
          </a:p>
          <a:p>
            <a:r>
              <a:rPr lang="en-GB" dirty="0"/>
              <a:t>HTS leads after summer – can be done earlier (TBD with Christian)</a:t>
            </a:r>
          </a:p>
          <a:p>
            <a:r>
              <a:rPr lang="en-GB" dirty="0"/>
              <a:t>Common Coil configuration (3 and 3): around September</a:t>
            </a:r>
          </a:p>
          <a:p>
            <a:pPr lvl="1"/>
            <a:r>
              <a:rPr lang="en-GB" dirty="0"/>
              <a:t>20 mm apertures</a:t>
            </a:r>
          </a:p>
          <a:p>
            <a:endParaRPr lang="en-GB" dirty="0"/>
          </a:p>
          <a:p>
            <a:r>
              <a:rPr lang="en-GB" dirty="0"/>
              <a:t>CPCL: lower priority, probably after September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43D413-9D6C-4CC0-F134-9D3CC7ADB71E}"/>
              </a:ext>
            </a:extLst>
          </p:cNvPr>
          <p:cNvSpPr txBox="1"/>
          <p:nvPr/>
        </p:nvSpPr>
        <p:spPr>
          <a:xfrm>
            <a:off x="6808832" y="6311900"/>
            <a:ext cx="5366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*: DR_FFC is Double Racetrack, Faraday Factory Conductor, so</a:t>
            </a:r>
          </a:p>
          <a:p>
            <a:r>
              <a:rPr lang="en-US" sz="1400" dirty="0" err="1"/>
              <a:t>SeR_FFC</a:t>
            </a:r>
            <a:r>
              <a:rPr lang="en-US" sz="1400" dirty="0"/>
              <a:t> could be Sextuple Racetrack, Faraday Factory Conductor </a:t>
            </a:r>
          </a:p>
        </p:txBody>
      </p:sp>
    </p:spTree>
    <p:extLst>
      <p:ext uri="{BB962C8B-B14F-4D97-AF65-F5344CB8AC3E}">
        <p14:creationId xmlns:p14="http://schemas.microsoft.com/office/powerpoint/2010/main" val="3901979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C4F8F-C7D1-7437-DD06-9D0B84025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LMF / WP3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C1986-3E15-6015-9A61-627F60ED4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MCBRD07 (virgin): to be finished this week</a:t>
            </a:r>
          </a:p>
          <a:p>
            <a:r>
              <a:rPr lang="en-US" dirty="0"/>
              <a:t>MCBXFB08: </a:t>
            </a:r>
            <a:r>
              <a:rPr lang="en-US" dirty="0">
                <a:sym typeface="Wingdings" panose="05000000000000000000" pitchFamily="2" charset="2"/>
              </a:rPr>
              <a:t>June 2-6 –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top priority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It should arrive before June 9 to have a good chance of test before summer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Available right after summer:</a:t>
            </a:r>
          </a:p>
          <a:p>
            <a:r>
              <a:rPr lang="en-US" dirty="0"/>
              <a:t>MCBXFA3, MCBXFB09 (September)</a:t>
            </a:r>
          </a:p>
          <a:p>
            <a:r>
              <a:rPr lang="en-US" dirty="0"/>
              <a:t>MCBRD08, MCBRD11, MCBRD09 (September)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MCBRD10: November</a:t>
            </a:r>
          </a:p>
          <a:p>
            <a:endParaRPr lang="en-US" dirty="0"/>
          </a:p>
          <a:p>
            <a:r>
              <a:rPr lang="en-US" dirty="0"/>
              <a:t>Two boards </a:t>
            </a:r>
            <a:r>
              <a:rPr lang="en-US"/>
              <a:t>with splices: </a:t>
            </a:r>
            <a:r>
              <a:rPr lang="en-US" dirty="0"/>
              <a:t>?</a:t>
            </a:r>
          </a:p>
          <a:p>
            <a:r>
              <a:rPr lang="en-US" dirty="0"/>
              <a:t>EESD2 (phase 3): end of the year</a:t>
            </a:r>
          </a:p>
          <a:p>
            <a:r>
              <a:rPr lang="en-US" dirty="0"/>
              <a:t>MgB2 bending test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2F1346E3-C692-60DC-2D47-A2E21296B152}"/>
              </a:ext>
            </a:extLst>
          </p:cNvPr>
          <p:cNvSpPr/>
          <p:nvPr/>
        </p:nvSpPr>
        <p:spPr>
          <a:xfrm>
            <a:off x="6724481" y="3180170"/>
            <a:ext cx="339866" cy="1715511"/>
          </a:xfrm>
          <a:prstGeom prst="rightBrace">
            <a:avLst>
              <a:gd name="adj1" fmla="val 33296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F04CF4-61C3-0D85-5B53-10EA57347E46}"/>
              </a:ext>
            </a:extLst>
          </p:cNvPr>
          <p:cNvSpPr txBox="1"/>
          <p:nvPr/>
        </p:nvSpPr>
        <p:spPr>
          <a:xfrm>
            <a:off x="7251871" y="3437760"/>
            <a:ext cx="4772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 would be best for us to test several of the same time in a sequence.</a:t>
            </a:r>
          </a:p>
          <a:p>
            <a:r>
              <a:rPr lang="en-US" dirty="0"/>
              <a:t>From this planning we could do the 2 MCBXF (+1 before summer) and then 4 MCBRDs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634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1022</Words>
  <Application>Microsoft Office PowerPoint</Application>
  <PresentationFormat>Widescreen</PresentationFormat>
  <Paragraphs>238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Wingdings</vt:lpstr>
      <vt:lpstr>Office Theme</vt:lpstr>
      <vt:lpstr>SM18 vertical test bench planning</vt:lpstr>
      <vt:lpstr>PowerPoint Presentation</vt:lpstr>
      <vt:lpstr>Back to the monthly discussion</vt:lpstr>
      <vt:lpstr>Update since last meeting</vt:lpstr>
      <vt:lpstr>Planning last few weeks before summer Focus on cryogenics</vt:lpstr>
      <vt:lpstr>Planning last few weeks before summer Focus on 20 kA PC</vt:lpstr>
      <vt:lpstr>Magnets from SMT</vt:lpstr>
      <vt:lpstr>Magnets from HSD</vt:lpstr>
      <vt:lpstr>Magnets from LMF / WP3</vt:lpstr>
      <vt:lpstr>Magnets from collaborations</vt:lpstr>
      <vt:lpstr>Other CERN tests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 Julio Mangiarotti</dc:creator>
  <cp:lastModifiedBy>Franco Julio Mangiarotti</cp:lastModifiedBy>
  <cp:revision>36</cp:revision>
  <dcterms:created xsi:type="dcterms:W3CDTF">2025-01-21T08:47:01Z</dcterms:created>
  <dcterms:modified xsi:type="dcterms:W3CDTF">2025-05-12T13:42:24Z</dcterms:modified>
</cp:coreProperties>
</file>