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06" r:id="rId6"/>
    <p:sldId id="307" r:id="rId7"/>
    <p:sldId id="309" r:id="rId8"/>
    <p:sldId id="310" r:id="rId9"/>
    <p:sldId id="311" r:id="rId10"/>
    <p:sldId id="312" r:id="rId11"/>
    <p:sldId id="314" r:id="rId12"/>
    <p:sldId id="313" r:id="rId13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DB39"/>
    <a:srgbClr val="FFB7AF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93792" autoAdjust="0"/>
  </p:normalViewPr>
  <p:slideViewPr>
    <p:cSldViewPr snapToObjects="1" showGuides="1">
      <p:cViewPr varScale="1">
        <p:scale>
          <a:sx n="157" d="100"/>
          <a:sy n="157" d="100"/>
        </p:scale>
        <p:origin x="150" y="30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21/05/2025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21/05/2025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it-IT" dirty="0"/>
              <a:t>Pedro Pinheiro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pt-PT" dirty="0"/>
              <a:t>Pedro Pinheiro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it-IT"/>
              <a:t>Giovanni Casula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47870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0600" y="3798934"/>
            <a:ext cx="6952008" cy="457726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Stephane Maridor, Miguel Navarro Baeza</a:t>
            </a:r>
          </a:p>
          <a:p>
            <a:r>
              <a:rPr lang="en-US" dirty="0"/>
              <a:t>HL-LHC WP15 Integration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562703" cy="13848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Modification to baseline of FRAS GYPOS Racks (BE-GM) position in UR15/UR55</a:t>
            </a:r>
          </a:p>
          <a:p>
            <a:r>
              <a:rPr lang="en-GB" sz="1600" dirty="0"/>
              <a:t>(Racks renaming to be revised by EN-EL)</a:t>
            </a:r>
          </a:p>
        </p:txBody>
      </p: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B04619B1-AF58-2635-4698-5DB0B6B36F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6480000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19/05/2025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3" name="Espace réservé du texte 19">
            <a:extLst>
              <a:ext uri="{FF2B5EF4-FFF2-40B4-BE49-F238E27FC236}">
                <a16:creationId xmlns:a16="http://schemas.microsoft.com/office/drawing/2014/main" id="{9DEB7EE1-1AD2-2B55-24CA-FBAD6CF08A42}"/>
              </a:ext>
            </a:extLst>
          </p:cNvPr>
          <p:cNvSpPr txBox="1">
            <a:spLocks/>
          </p:cNvSpPr>
          <p:nvPr/>
        </p:nvSpPr>
        <p:spPr>
          <a:xfrm>
            <a:off x="6012160" y="4577556"/>
            <a:ext cx="1570152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i="0" dirty="0">
                <a:solidFill>
                  <a:schemeClr val="bg2"/>
                </a:solidFill>
                <a:hlinkClick r:id="rId3"/>
              </a:rPr>
              <a:t>INDICO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E534F5-CC2D-9A22-6731-2EBAEA47B7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85B05789-B8AD-457D-CBC7-91B29B82A3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5160" y="795565"/>
            <a:ext cx="3776840" cy="3494531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8AA35-4031-1F05-096C-D22312364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2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621F1F86-7D3C-AEE1-BC4D-A67A1B421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Approved Baseline 2024 GYPOS – UR15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FE75BD98-F43B-4815-521D-8E1D9D7F87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08131F-E001-AD4B-B96A-F2B310242B6D}"/>
              </a:ext>
            </a:extLst>
          </p:cNvPr>
          <p:cNvSpPr txBox="1"/>
          <p:nvPr/>
        </p:nvSpPr>
        <p:spPr>
          <a:xfrm>
            <a:off x="6915400" y="1526582"/>
            <a:ext cx="1008111" cy="3385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GYPOS</a:t>
            </a:r>
            <a:endParaRPr lang="en-GB" sz="1600" dirty="0">
              <a:latin typeface="Helvetica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C6E07B-2CCD-0528-18C0-3C65B30D62EB}"/>
              </a:ext>
            </a:extLst>
          </p:cNvPr>
          <p:cNvSpPr/>
          <p:nvPr/>
        </p:nvSpPr>
        <p:spPr>
          <a:xfrm>
            <a:off x="5691264" y="2404282"/>
            <a:ext cx="1944216" cy="107955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5FA706F-91EC-15DC-3BDE-0FE35DBFDF80}"/>
              </a:ext>
            </a:extLst>
          </p:cNvPr>
          <p:cNvCxnSpPr>
            <a:cxnSpLocks/>
            <a:endCxn id="21" idx="0"/>
          </p:cNvCxnSpPr>
          <p:nvPr/>
        </p:nvCxnSpPr>
        <p:spPr>
          <a:xfrm flipH="1">
            <a:off x="6663372" y="1865136"/>
            <a:ext cx="756083" cy="53914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93739F10-307C-FBAB-99A6-B71C37336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36" y="795565"/>
            <a:ext cx="3701900" cy="3552369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BDA1C3-9D41-FEE5-4379-5108D86E59D0}"/>
              </a:ext>
            </a:extLst>
          </p:cNvPr>
          <p:cNvSpPr txBox="1"/>
          <p:nvPr/>
        </p:nvSpPr>
        <p:spPr>
          <a:xfrm>
            <a:off x="148997" y="4103604"/>
            <a:ext cx="125272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Helvetica" pitchFamily="2" charset="0"/>
              </a:rPr>
              <a:t>LHCEY__1091</a:t>
            </a:r>
            <a:endParaRPr lang="en-GB" sz="1200" i="1" dirty="0"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650B70C-01B3-4ECD-7080-D5F3CB4ED439}"/>
              </a:ext>
            </a:extLst>
          </p:cNvPr>
          <p:cNvSpPr txBox="1"/>
          <p:nvPr/>
        </p:nvSpPr>
        <p:spPr>
          <a:xfrm>
            <a:off x="7581209" y="4156389"/>
            <a:ext cx="1252727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Helvetica" pitchFamily="2" charset="0"/>
              </a:rPr>
              <a:t>LHCEY__1090</a:t>
            </a:r>
            <a:endParaRPr lang="en-GB" sz="1200" i="1" dirty="0">
              <a:latin typeface="Helvetica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158DB1-D4DF-7314-A38D-2A70A62C6431}"/>
              </a:ext>
            </a:extLst>
          </p:cNvPr>
          <p:cNvSpPr/>
          <p:nvPr/>
        </p:nvSpPr>
        <p:spPr>
          <a:xfrm>
            <a:off x="7131424" y="2864344"/>
            <a:ext cx="455712" cy="51000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DCBDBD2-A56F-8C4C-8362-B62066E9813C}"/>
              </a:ext>
            </a:extLst>
          </p:cNvPr>
          <p:cNvSpPr txBox="1"/>
          <p:nvPr/>
        </p:nvSpPr>
        <p:spPr>
          <a:xfrm>
            <a:off x="7571855" y="1986644"/>
            <a:ext cx="1008111" cy="33855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FRAS</a:t>
            </a:r>
            <a:endParaRPr lang="en-GB" sz="1600" dirty="0">
              <a:latin typeface="Helvetica" pitchFamily="2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75BE01D-6D3E-AD82-005F-2011D2459881}"/>
              </a:ext>
            </a:extLst>
          </p:cNvPr>
          <p:cNvCxnSpPr>
            <a:cxnSpLocks/>
            <a:stCxn id="19" idx="2"/>
            <a:endCxn id="16" idx="0"/>
          </p:cNvCxnSpPr>
          <p:nvPr/>
        </p:nvCxnSpPr>
        <p:spPr>
          <a:xfrm flipH="1">
            <a:off x="7359280" y="2325198"/>
            <a:ext cx="716631" cy="539146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E24EC4D-B0B3-14DF-0FE4-8CCA68B34D36}"/>
              </a:ext>
            </a:extLst>
          </p:cNvPr>
          <p:cNvSpPr txBox="1"/>
          <p:nvPr/>
        </p:nvSpPr>
        <p:spPr>
          <a:xfrm>
            <a:off x="2437011" y="1636334"/>
            <a:ext cx="1008111" cy="3385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GYPOS</a:t>
            </a:r>
            <a:endParaRPr lang="en-GB" sz="1600" dirty="0">
              <a:latin typeface="Helvetica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87E9D0B-8CF6-17C1-17BD-48A50F66E70D}"/>
              </a:ext>
            </a:extLst>
          </p:cNvPr>
          <p:cNvSpPr/>
          <p:nvPr/>
        </p:nvSpPr>
        <p:spPr>
          <a:xfrm>
            <a:off x="1540943" y="2514034"/>
            <a:ext cx="1944216" cy="107955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84FBDCE-9D1E-9CD2-A750-755136794A6E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 flipH="1">
            <a:off x="2513051" y="1974888"/>
            <a:ext cx="428016" cy="53914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5B4C1FCA-B5FD-7FF6-55A6-FA5EA3A45D31}"/>
              </a:ext>
            </a:extLst>
          </p:cNvPr>
          <p:cNvSpPr/>
          <p:nvPr/>
        </p:nvSpPr>
        <p:spPr>
          <a:xfrm>
            <a:off x="1579197" y="3033991"/>
            <a:ext cx="455712" cy="51000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E4FF1C-7D0A-8574-3F9A-CAFDD847D282}"/>
              </a:ext>
            </a:extLst>
          </p:cNvPr>
          <p:cNvSpPr txBox="1"/>
          <p:nvPr/>
        </p:nvSpPr>
        <p:spPr>
          <a:xfrm>
            <a:off x="897669" y="2028235"/>
            <a:ext cx="1008111" cy="33855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FRAS</a:t>
            </a:r>
            <a:endParaRPr lang="en-GB" sz="1600" dirty="0">
              <a:latin typeface="Helvetica" pitchFamily="2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F48AD04-21CA-76E8-9FE4-311C51F5FC9C}"/>
              </a:ext>
            </a:extLst>
          </p:cNvPr>
          <p:cNvCxnSpPr>
            <a:cxnSpLocks/>
            <a:stCxn id="30" idx="2"/>
            <a:endCxn id="29" idx="0"/>
          </p:cNvCxnSpPr>
          <p:nvPr/>
        </p:nvCxnSpPr>
        <p:spPr>
          <a:xfrm>
            <a:off x="1401725" y="2366789"/>
            <a:ext cx="405328" cy="667202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041FB1D-72EF-F783-7DCB-354B9E200719}"/>
              </a:ext>
            </a:extLst>
          </p:cNvPr>
          <p:cNvSpPr txBox="1"/>
          <p:nvPr/>
        </p:nvSpPr>
        <p:spPr>
          <a:xfrm>
            <a:off x="1966256" y="3975046"/>
            <a:ext cx="927659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UR15 Left</a:t>
            </a:r>
            <a:endParaRPr lang="en-GB" sz="1200" b="1" dirty="0">
              <a:latin typeface="Helvetica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D12CF75-ECE3-7E63-DB74-B71BA71FA8FE}"/>
              </a:ext>
            </a:extLst>
          </p:cNvPr>
          <p:cNvSpPr txBox="1"/>
          <p:nvPr/>
        </p:nvSpPr>
        <p:spPr>
          <a:xfrm>
            <a:off x="6208912" y="3975045"/>
            <a:ext cx="102156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UR15 Right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777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D8A748-569A-B32F-0475-A3605C1FD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6D8172F-0EF4-695B-0F37-1030E1E71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4028" y="932778"/>
            <a:ext cx="3716018" cy="3494533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E0E79C-765E-7E5E-4964-E430FE1E41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173" y="932779"/>
            <a:ext cx="3498799" cy="3494532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410310-8AD4-6AF0-8987-168FBCF5C4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3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4383C01C-D4A3-88BD-3FC4-F6513A94B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Approved Baseline 2024 GYPOS – UR55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7BD6736D-C748-F5DB-5349-4E87D2EB2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16ACF1-BB7A-5A58-A16B-E3C9A4FB157E}"/>
              </a:ext>
            </a:extLst>
          </p:cNvPr>
          <p:cNvSpPr txBox="1"/>
          <p:nvPr/>
        </p:nvSpPr>
        <p:spPr>
          <a:xfrm>
            <a:off x="6948264" y="1478590"/>
            <a:ext cx="1008111" cy="3385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GYPOS</a:t>
            </a:r>
            <a:endParaRPr lang="en-GB" sz="1600" dirty="0">
              <a:latin typeface="Helvetica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97FAC47-D012-AA25-EAD1-42C98C6D573A}"/>
              </a:ext>
            </a:extLst>
          </p:cNvPr>
          <p:cNvSpPr/>
          <p:nvPr/>
        </p:nvSpPr>
        <p:spPr>
          <a:xfrm>
            <a:off x="5724127" y="2383451"/>
            <a:ext cx="2018147" cy="107955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0D8DDC5-C520-D80D-B36A-19082858E6CA}"/>
              </a:ext>
            </a:extLst>
          </p:cNvPr>
          <p:cNvCxnSpPr>
            <a:cxnSpLocks/>
            <a:stCxn id="13" idx="2"/>
            <a:endCxn id="21" idx="0"/>
          </p:cNvCxnSpPr>
          <p:nvPr/>
        </p:nvCxnSpPr>
        <p:spPr>
          <a:xfrm flipH="1">
            <a:off x="6733201" y="1817144"/>
            <a:ext cx="719119" cy="566307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2F888E0-7E27-7CF1-8780-B869C0BDF98E}"/>
              </a:ext>
            </a:extLst>
          </p:cNvPr>
          <p:cNvSpPr txBox="1"/>
          <p:nvPr/>
        </p:nvSpPr>
        <p:spPr>
          <a:xfrm>
            <a:off x="148997" y="4103604"/>
            <a:ext cx="125272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Helvetica" pitchFamily="2" charset="0"/>
              </a:rPr>
              <a:t>LHCEY__5093</a:t>
            </a:r>
            <a:endParaRPr lang="en-GB" sz="1200" i="1" dirty="0">
              <a:latin typeface="Helvetica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B1B46FB-3758-3636-B2A4-7A67188593EE}"/>
              </a:ext>
            </a:extLst>
          </p:cNvPr>
          <p:cNvSpPr txBox="1"/>
          <p:nvPr/>
        </p:nvSpPr>
        <p:spPr>
          <a:xfrm>
            <a:off x="7614073" y="4108397"/>
            <a:ext cx="1252727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latin typeface="Helvetica" pitchFamily="2" charset="0"/>
              </a:rPr>
              <a:t>LHCEY__5092</a:t>
            </a:r>
            <a:endParaRPr lang="en-GB" sz="1200" i="1" dirty="0">
              <a:latin typeface="Helvetica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F7D6C11-8E8E-7D90-2DF5-9F307D9680D2}"/>
              </a:ext>
            </a:extLst>
          </p:cNvPr>
          <p:cNvSpPr/>
          <p:nvPr/>
        </p:nvSpPr>
        <p:spPr>
          <a:xfrm>
            <a:off x="7212632" y="2917071"/>
            <a:ext cx="455712" cy="51000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02F6956-FBAA-04A4-A47D-CA774E713DE6}"/>
              </a:ext>
            </a:extLst>
          </p:cNvPr>
          <p:cNvSpPr txBox="1"/>
          <p:nvPr/>
        </p:nvSpPr>
        <p:spPr>
          <a:xfrm>
            <a:off x="7604719" y="1938652"/>
            <a:ext cx="1008111" cy="33855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FRAS</a:t>
            </a:r>
            <a:endParaRPr lang="en-GB" sz="1600" dirty="0">
              <a:latin typeface="Helvetica" pitchFamily="2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04E02D2-C152-44DD-BD69-F2E6FEDD0BD7}"/>
              </a:ext>
            </a:extLst>
          </p:cNvPr>
          <p:cNvCxnSpPr>
            <a:cxnSpLocks/>
            <a:stCxn id="19" idx="2"/>
            <a:endCxn id="16" idx="0"/>
          </p:cNvCxnSpPr>
          <p:nvPr/>
        </p:nvCxnSpPr>
        <p:spPr>
          <a:xfrm flipH="1">
            <a:off x="7440488" y="2277206"/>
            <a:ext cx="668287" cy="639865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6ED2FEF-71A7-40AF-39F2-868052BD8235}"/>
              </a:ext>
            </a:extLst>
          </p:cNvPr>
          <p:cNvSpPr txBox="1"/>
          <p:nvPr/>
        </p:nvSpPr>
        <p:spPr>
          <a:xfrm>
            <a:off x="2338040" y="1743624"/>
            <a:ext cx="1008111" cy="33855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GYPOS</a:t>
            </a:r>
            <a:endParaRPr lang="en-GB" sz="1600" dirty="0">
              <a:latin typeface="Helvetica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67B2A8D-63C0-8499-5107-EF9A271FB3BD}"/>
              </a:ext>
            </a:extLst>
          </p:cNvPr>
          <p:cNvSpPr/>
          <p:nvPr/>
        </p:nvSpPr>
        <p:spPr>
          <a:xfrm>
            <a:off x="1401724" y="2514034"/>
            <a:ext cx="2162163" cy="1079555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8492EC2A-6850-41AF-ABE4-E9A9DD9BEEC3}"/>
              </a:ext>
            </a:extLst>
          </p:cNvPr>
          <p:cNvCxnSpPr>
            <a:cxnSpLocks/>
            <a:stCxn id="25" idx="2"/>
            <a:endCxn id="26" idx="0"/>
          </p:cNvCxnSpPr>
          <p:nvPr/>
        </p:nvCxnSpPr>
        <p:spPr>
          <a:xfrm flipH="1">
            <a:off x="2482806" y="2082178"/>
            <a:ext cx="359290" cy="43185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74781A09-852E-F762-0265-EAE89DC9D0D7}"/>
              </a:ext>
            </a:extLst>
          </p:cNvPr>
          <p:cNvSpPr/>
          <p:nvPr/>
        </p:nvSpPr>
        <p:spPr>
          <a:xfrm>
            <a:off x="1475656" y="3019310"/>
            <a:ext cx="490600" cy="510005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78497F-E63D-53DC-E224-75089DD2BAB5}"/>
              </a:ext>
            </a:extLst>
          </p:cNvPr>
          <p:cNvSpPr txBox="1"/>
          <p:nvPr/>
        </p:nvSpPr>
        <p:spPr>
          <a:xfrm>
            <a:off x="897669" y="2028235"/>
            <a:ext cx="1008111" cy="338554"/>
          </a:xfrm>
          <a:prstGeom prst="rect">
            <a:avLst/>
          </a:prstGeom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Helvetica" pitchFamily="2" charset="0"/>
              </a:rPr>
              <a:t>FRAS</a:t>
            </a:r>
            <a:endParaRPr lang="en-GB" sz="1600" dirty="0">
              <a:latin typeface="Helvetica" pitchFamily="2" charset="0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88C9014-9B2B-13CB-AC4E-2C32917340D9}"/>
              </a:ext>
            </a:extLst>
          </p:cNvPr>
          <p:cNvCxnSpPr>
            <a:cxnSpLocks/>
            <a:stCxn id="30" idx="2"/>
            <a:endCxn id="29" idx="0"/>
          </p:cNvCxnSpPr>
          <p:nvPr/>
        </p:nvCxnSpPr>
        <p:spPr>
          <a:xfrm>
            <a:off x="1401725" y="2366789"/>
            <a:ext cx="319231" cy="652521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4370C4F-A69F-8645-C242-15195342FF5F}"/>
              </a:ext>
            </a:extLst>
          </p:cNvPr>
          <p:cNvSpPr txBox="1"/>
          <p:nvPr/>
        </p:nvSpPr>
        <p:spPr>
          <a:xfrm>
            <a:off x="1966256" y="3975046"/>
            <a:ext cx="927659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UR55 Left</a:t>
            </a:r>
            <a:endParaRPr lang="en-GB" sz="1200" b="1" dirty="0">
              <a:latin typeface="Helvetica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C4B744F-1EC8-4B51-8E51-D079A39276E6}"/>
              </a:ext>
            </a:extLst>
          </p:cNvPr>
          <p:cNvSpPr txBox="1"/>
          <p:nvPr/>
        </p:nvSpPr>
        <p:spPr>
          <a:xfrm>
            <a:off x="6430751" y="3962142"/>
            <a:ext cx="102156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UR55 Right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860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8C0C4-4E08-FA01-AB3E-DA168AB338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28D2DD-ADDE-C663-3E9A-D1B11435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4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6C846A13-18C9-EAAD-0B15-8FDDB4020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Right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24059330-7964-56A0-79C8-4E4B1CFF1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0627DBD-8197-C2F0-2D7A-BDE6F08B5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6746"/>
            <a:ext cx="9144000" cy="2410008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4E544696-AB5F-2C2A-9085-77316997CE34}"/>
              </a:ext>
            </a:extLst>
          </p:cNvPr>
          <p:cNvSpPr/>
          <p:nvPr/>
        </p:nvSpPr>
        <p:spPr>
          <a:xfrm>
            <a:off x="1691680" y="2822448"/>
            <a:ext cx="288032" cy="325366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F1ED9E-BCE8-1F57-5338-666EF138043A}"/>
              </a:ext>
            </a:extLst>
          </p:cNvPr>
          <p:cNvCxnSpPr>
            <a:cxnSpLocks/>
          </p:cNvCxnSpPr>
          <p:nvPr/>
        </p:nvCxnSpPr>
        <p:spPr>
          <a:xfrm>
            <a:off x="1979712" y="2985131"/>
            <a:ext cx="6840760" cy="0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D079980-7A2A-C625-7B89-D8D498B02BF4}"/>
              </a:ext>
            </a:extLst>
          </p:cNvPr>
          <p:cNvSpPr/>
          <p:nvPr/>
        </p:nvSpPr>
        <p:spPr>
          <a:xfrm>
            <a:off x="8806792" y="2812165"/>
            <a:ext cx="288032" cy="325366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E11F786-9C06-D3AE-12A7-20B59F1F472F}"/>
              </a:ext>
            </a:extLst>
          </p:cNvPr>
          <p:cNvSpPr txBox="1"/>
          <p:nvPr/>
        </p:nvSpPr>
        <p:spPr>
          <a:xfrm>
            <a:off x="3635896" y="1797379"/>
            <a:ext cx="1872208" cy="46166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~30m displacement away from </a:t>
            </a:r>
            <a:r>
              <a:rPr lang="en-US" sz="1200" b="1" dirty="0" err="1">
                <a:latin typeface="Helvetica" pitchFamily="2" charset="0"/>
              </a:rPr>
              <a:t>IPx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02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DDB63E-D7D0-9EF4-C720-689473B58A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FC9113-2C9E-348A-571E-9F708F53A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5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15FF4FC6-BBB8-783B-E422-327E02C93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Right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3FF33AAC-453D-EB32-8384-E03AC224C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0BD218-F000-5897-B7F9-CB20473BB7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088" y="873059"/>
            <a:ext cx="7740352" cy="3490321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9D7204-DD17-C4DB-FC44-B2E02C73627C}"/>
              </a:ext>
            </a:extLst>
          </p:cNvPr>
          <p:cNvSpPr/>
          <p:nvPr/>
        </p:nvSpPr>
        <p:spPr>
          <a:xfrm>
            <a:off x="3895360" y="3164948"/>
            <a:ext cx="504056" cy="2880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GYPOS01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0AA2452-760A-6A6F-C1F4-49C6A6FDBB7E}"/>
              </a:ext>
            </a:extLst>
          </p:cNvPr>
          <p:cNvSpPr/>
          <p:nvPr/>
        </p:nvSpPr>
        <p:spPr>
          <a:xfrm>
            <a:off x="3895360" y="2571651"/>
            <a:ext cx="504056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SPARE02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77EDFC-7D4B-FE82-F5FD-5010BC34E75D}"/>
              </a:ext>
            </a:extLst>
          </p:cNvPr>
          <p:cNvSpPr/>
          <p:nvPr/>
        </p:nvSpPr>
        <p:spPr>
          <a:xfrm>
            <a:off x="3895360" y="2269199"/>
            <a:ext cx="504056" cy="2880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SPARE03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F8EDF83-D7C6-8D36-9312-AE563D147320}"/>
              </a:ext>
            </a:extLst>
          </p:cNvPr>
          <p:cNvSpPr/>
          <p:nvPr/>
        </p:nvSpPr>
        <p:spPr>
          <a:xfrm>
            <a:off x="3895360" y="2876916"/>
            <a:ext cx="504056" cy="2880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GYPOS02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106AD7-28CC-B376-34E5-38435A246294}"/>
              </a:ext>
            </a:extLst>
          </p:cNvPr>
          <p:cNvSpPr txBox="1"/>
          <p:nvPr/>
        </p:nvSpPr>
        <p:spPr>
          <a:xfrm>
            <a:off x="3095836" y="1078883"/>
            <a:ext cx="2952328" cy="46166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GYPOS 01/02 installable after QXL and before SC Link</a:t>
            </a:r>
            <a:endParaRPr lang="en-GB" sz="1200" b="1" dirty="0">
              <a:latin typeface="Helvetica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1C5E71-1C4C-3A4D-8889-3F73F0A220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5989" y="2802855"/>
            <a:ext cx="94121" cy="12047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9CB60F6-327E-7A4E-E6C2-B29C134FAF54}"/>
              </a:ext>
            </a:extLst>
          </p:cNvPr>
          <p:cNvSpPr/>
          <p:nvPr/>
        </p:nvSpPr>
        <p:spPr>
          <a:xfrm>
            <a:off x="4427984" y="2787774"/>
            <a:ext cx="85154" cy="135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5907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5DA57F-3366-D00C-6F84-4C806BA44B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69706A9-0536-D0AD-FC23-D15286B2B9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700518"/>
            <a:ext cx="4536504" cy="4197412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82E04D-317F-658A-CA4F-AD8C9043C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6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135EB82F-9ABC-DD01-FC72-A818F2F0C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Right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315D6A12-53F3-9107-62B9-ECF8A057E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53FB07-CEC1-53CD-0807-302EF12F8CBC}"/>
              </a:ext>
            </a:extLst>
          </p:cNvPr>
          <p:cNvSpPr/>
          <p:nvPr/>
        </p:nvSpPr>
        <p:spPr>
          <a:xfrm>
            <a:off x="4888992" y="3499160"/>
            <a:ext cx="487680" cy="27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SPARE04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B82F4B-DC8D-E66B-B346-0E565970F5C9}"/>
              </a:ext>
            </a:extLst>
          </p:cNvPr>
          <p:cNvSpPr/>
          <p:nvPr/>
        </p:nvSpPr>
        <p:spPr>
          <a:xfrm>
            <a:off x="4888992" y="3229160"/>
            <a:ext cx="487680" cy="270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SPARE05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F802ED-9406-568A-3B94-2264D59C39DA}"/>
              </a:ext>
            </a:extLst>
          </p:cNvPr>
          <p:cNvSpPr txBox="1"/>
          <p:nvPr/>
        </p:nvSpPr>
        <p:spPr>
          <a:xfrm>
            <a:off x="5840704" y="1913184"/>
            <a:ext cx="225968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Installable after SC Link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073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526A7F-D6DF-6468-4EC2-98FAB067FD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4D94638-4307-1958-30F7-B9E3A1355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920" y="661262"/>
            <a:ext cx="4811807" cy="4201006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F523B-59FA-70CC-0798-43199F2E0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7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E9D3491B-9AE9-58BB-C886-31CD3E12D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Left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D65E8447-0C83-8633-F232-1670BCE10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558B85-A011-FE05-88B0-6DE79CA4F27B}"/>
              </a:ext>
            </a:extLst>
          </p:cNvPr>
          <p:cNvSpPr/>
          <p:nvPr/>
        </p:nvSpPr>
        <p:spPr>
          <a:xfrm>
            <a:off x="2234224" y="1712976"/>
            <a:ext cx="288032" cy="325366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5A5F601-82C2-12A2-C9EF-B348A3CD3568}"/>
              </a:ext>
            </a:extLst>
          </p:cNvPr>
          <p:cNvCxnSpPr>
            <a:cxnSpLocks/>
            <a:stCxn id="17" idx="2"/>
            <a:endCxn id="32" idx="0"/>
          </p:cNvCxnSpPr>
          <p:nvPr/>
        </p:nvCxnSpPr>
        <p:spPr>
          <a:xfrm>
            <a:off x="2378240" y="2038342"/>
            <a:ext cx="2481792" cy="2045576"/>
          </a:xfrm>
          <a:prstGeom prst="straightConnector1">
            <a:avLst/>
          </a:prstGeom>
          <a:ln>
            <a:solidFill>
              <a:schemeClr val="bg2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0A613ED-C696-CB17-3AF9-4C0C5E226DD4}"/>
              </a:ext>
            </a:extLst>
          </p:cNvPr>
          <p:cNvSpPr/>
          <p:nvPr/>
        </p:nvSpPr>
        <p:spPr>
          <a:xfrm>
            <a:off x="4716016" y="4083918"/>
            <a:ext cx="288032" cy="325366"/>
          </a:xfrm>
          <a:prstGeom prst="rect">
            <a:avLst/>
          </a:prstGeom>
          <a:noFill/>
          <a:ln w="28575">
            <a:solidFill>
              <a:schemeClr val="bg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5E8BEB-FA05-7766-13E3-CE6F9E4D80FB}"/>
              </a:ext>
            </a:extLst>
          </p:cNvPr>
          <p:cNvSpPr txBox="1"/>
          <p:nvPr/>
        </p:nvSpPr>
        <p:spPr>
          <a:xfrm>
            <a:off x="4011751" y="2571750"/>
            <a:ext cx="1872208" cy="461665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~40m displacement away from </a:t>
            </a:r>
            <a:r>
              <a:rPr lang="en-US" sz="1200" b="1" dirty="0" err="1">
                <a:latin typeface="Helvetica" pitchFamily="2" charset="0"/>
              </a:rPr>
              <a:t>IPx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76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D3DC86-63C0-D4FF-A0E2-8E6731B7C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B1C5B7-0BB0-1F70-CAAA-8B289FE87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8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532D21CC-817C-C3EA-7798-17BE6AE4F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Left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9E5A3016-6B7C-8D29-C355-37359B19D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EC9B88-50CD-1DF1-9112-F5669554F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86782"/>
            <a:ext cx="9144000" cy="3369935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AADC7B3-7B97-8AB0-0EC2-B50BC90690D5}"/>
              </a:ext>
            </a:extLst>
          </p:cNvPr>
          <p:cNvSpPr/>
          <p:nvPr/>
        </p:nvSpPr>
        <p:spPr>
          <a:xfrm>
            <a:off x="4011184" y="3128372"/>
            <a:ext cx="504056" cy="2880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GYPOS59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58C1BA-6F6B-155A-35E3-BC117282653C}"/>
              </a:ext>
            </a:extLst>
          </p:cNvPr>
          <p:cNvSpPr/>
          <p:nvPr/>
        </p:nvSpPr>
        <p:spPr>
          <a:xfrm>
            <a:off x="4011184" y="2840340"/>
            <a:ext cx="504056" cy="2880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1905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GYPOS58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D56BFF-827C-0E8B-6929-AC8DF7350F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190" y="3068134"/>
            <a:ext cx="94121" cy="12047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B79D84-99B8-445E-EF6D-AEFDC73680C7}"/>
              </a:ext>
            </a:extLst>
          </p:cNvPr>
          <p:cNvSpPr txBox="1"/>
          <p:nvPr/>
        </p:nvSpPr>
        <p:spPr>
          <a:xfrm>
            <a:off x="2411760" y="1007962"/>
            <a:ext cx="4320480" cy="646331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New row of racks </a:t>
            </a:r>
          </a:p>
          <a:p>
            <a:pPr algn="ctr"/>
            <a:r>
              <a:rPr lang="en-US" sz="1200" b="1" dirty="0">
                <a:latin typeface="Helvetica" pitchFamily="2" charset="0"/>
              </a:rPr>
              <a:t>(space available due to EZD1 cabinet being shortened)</a:t>
            </a:r>
          </a:p>
          <a:p>
            <a:pPr algn="ctr"/>
            <a:r>
              <a:rPr lang="en-US" sz="1200" b="1" dirty="0">
                <a:latin typeface="Helvetica" pitchFamily="2" charset="0"/>
              </a:rPr>
              <a:t>Installable before QXL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453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3E0D78-CDEA-4034-87CD-89BCED48B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E053E39-55B7-272D-4528-FEC5779B1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722052"/>
            <a:ext cx="4320480" cy="4315211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C9F6F-5A0D-A2C5-E657-B4CA362A9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1FD89-4109-422B-9C89-BE632EB1D018}" type="slidenum">
              <a:rPr lang="en-GB" smtClean="0"/>
              <a:t>9</a:t>
            </a:fld>
            <a:endParaRPr lang="en-GB"/>
          </a:p>
        </p:txBody>
      </p:sp>
      <p:sp>
        <p:nvSpPr>
          <p:cNvPr id="12" name="Title 5">
            <a:extLst>
              <a:ext uri="{FF2B5EF4-FFF2-40B4-BE49-F238E27FC236}">
                <a16:creationId xmlns:a16="http://schemas.microsoft.com/office/drawing/2014/main" id="{829B1D1D-F3C2-93C8-EC6D-C6919F709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u="sng" dirty="0"/>
              <a:t>New Baseline Proposal GYPOS – URx5 Left</a:t>
            </a:r>
            <a:endParaRPr lang="en-GB" dirty="0"/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84484981-475B-8197-C194-775F5DCB5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US" dirty="0"/>
              <a:t>Miguel Navarro Baeza WP15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0C99C1-401A-3F45-8572-607ABD0C7B0A}"/>
              </a:ext>
            </a:extLst>
          </p:cNvPr>
          <p:cNvSpPr/>
          <p:nvPr/>
        </p:nvSpPr>
        <p:spPr>
          <a:xfrm>
            <a:off x="3090688" y="3334512"/>
            <a:ext cx="586752" cy="299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SPARE04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A8A4EC-A5DF-28A8-491B-E746A2F89E77}"/>
              </a:ext>
            </a:extLst>
          </p:cNvPr>
          <p:cNvSpPr/>
          <p:nvPr/>
        </p:nvSpPr>
        <p:spPr>
          <a:xfrm>
            <a:off x="3090688" y="3636736"/>
            <a:ext cx="586752" cy="29964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00" b="1" dirty="0">
                <a:solidFill>
                  <a:sysClr val="windowText" lastClr="000000"/>
                </a:solidFill>
              </a:rPr>
              <a:t>SPARE05</a:t>
            </a:r>
            <a:endParaRPr lang="en-GB" sz="700" b="1" dirty="0">
              <a:solidFill>
                <a:sysClr val="windowText" lastClr="00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C7DB5-B1BB-E1B1-D01E-67641C0EACF8}"/>
              </a:ext>
            </a:extLst>
          </p:cNvPr>
          <p:cNvSpPr txBox="1"/>
          <p:nvPr/>
        </p:nvSpPr>
        <p:spPr>
          <a:xfrm>
            <a:off x="5840704" y="1913184"/>
            <a:ext cx="2259688" cy="276999"/>
          </a:xfrm>
          <a:prstGeom prst="rect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Helvetica" pitchFamily="2" charset="0"/>
              </a:rPr>
              <a:t>Installable after SC Link</a:t>
            </a:r>
            <a:endParaRPr lang="en-GB" sz="12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84353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41615</TotalTime>
  <Words>213</Words>
  <Application>Microsoft Office PowerPoint</Application>
  <PresentationFormat>On-screen Show (16:9)</PresentationFormat>
  <Paragraphs>64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Helvetica</vt:lpstr>
      <vt:lpstr>Wingdings</vt:lpstr>
      <vt:lpstr>Thème Office</vt:lpstr>
      <vt:lpstr>PowerPoint Presentation</vt:lpstr>
      <vt:lpstr>Approved Baseline 2024 GYPOS – UR15</vt:lpstr>
      <vt:lpstr>Approved Baseline 2024 GYPOS – UR55</vt:lpstr>
      <vt:lpstr>New Baseline Proposal GYPOS – URx5 Right</vt:lpstr>
      <vt:lpstr>New Baseline Proposal GYPOS – URx5 Right</vt:lpstr>
      <vt:lpstr>New Baseline Proposal GYPOS – URx5 Right</vt:lpstr>
      <vt:lpstr>New Baseline Proposal GYPOS – URx5 Left</vt:lpstr>
      <vt:lpstr>New Baseline Proposal GYPOS – URx5 Left</vt:lpstr>
      <vt:lpstr>New Baseline Proposal GYPOS – URx5 Left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</cp:lastModifiedBy>
  <cp:revision>679</cp:revision>
  <dcterms:created xsi:type="dcterms:W3CDTF">2016-02-12T09:02:01Z</dcterms:created>
  <dcterms:modified xsi:type="dcterms:W3CDTF">2025-05-21T10:31:38Z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