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347" r:id="rId2"/>
    <p:sldId id="348" r:id="rId3"/>
  </p:sldIdLst>
  <p:sldSz cx="9144000" cy="6858000" type="screen4x3"/>
  <p:notesSz cx="6877050" cy="9163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srgbClr val="0033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40FF"/>
    <a:srgbClr val="EFFFD2"/>
    <a:srgbClr val="FFFF99"/>
    <a:srgbClr val="DE1611"/>
    <a:srgbClr val="FFFFCC"/>
    <a:srgbClr val="EFFFAE"/>
    <a:srgbClr val="EFFFF4"/>
    <a:srgbClr val="EFFFC2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/>
    <p:restoredTop sz="94286"/>
  </p:normalViewPr>
  <p:slideViewPr>
    <p:cSldViewPr>
      <p:cViewPr varScale="1">
        <p:scale>
          <a:sx n="120" d="100"/>
          <a:sy n="120" d="100"/>
        </p:scale>
        <p:origin x="936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45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7313" y="0"/>
            <a:ext cx="297973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04263"/>
            <a:ext cx="29797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7313" y="8704263"/>
            <a:ext cx="297973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fld id="{EBEBBD9D-2B36-914F-A6CA-7434B00079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2236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7313" y="0"/>
            <a:ext cx="297973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87388"/>
            <a:ext cx="4579938" cy="34353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7575" y="4352925"/>
            <a:ext cx="5041900" cy="412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04263"/>
            <a:ext cx="29797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7313" y="8704263"/>
            <a:ext cx="297973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fld id="{118042F0-41D0-5340-90E3-DBE3BE5AF9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0495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71800"/>
            <a:ext cx="6400800" cy="25908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May 13,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DAMSA Updates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1AF11F0-DDFA-B44C-AACA-04940859FE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May 13,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DAMSA Updates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0B4D4B-3DEF-AE4B-B9BB-BFC0E5F213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May 13, 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DAMSA Updates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8378816-F0BE-954B-ACE6-3B377C21A1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May 13, 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Updates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3FC08C6-FD5B-8241-B46B-E309510378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May 13, 2025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ADFD581-70C0-7A4F-BD45-281489E48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Updates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75131F4-90C4-5D48-B2DB-E03FF3D76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248400"/>
            <a:ext cx="381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CAB21EC-0AD1-D74A-9502-16DE98A2B5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May 13, 2025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057AC375-621E-7C49-895D-2E38375DF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Updates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EA61460-AA36-3C49-95BE-6F0467E25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248400"/>
            <a:ext cx="381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FA5275A8-1530-0B43-A316-1571205B76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May 13, 2025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C7D2CB81-7E8A-B04F-9010-60F46C615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Updates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31A657A9-50BA-B84D-9310-D83DE6ADB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D76511D7-2B68-8445-9211-98889C5084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May 13, 2025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0B7061A-6915-8C49-AE9B-EC670EFBB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Updates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BE3D05F-5C2B-D246-8FD7-D0DA3640F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EB49106-7695-8142-BA0B-D34BCB7E1A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May 13, 2025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857EA20-CDBF-BE47-A70A-8624E230D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Updates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12E7087-1461-D942-9383-44CA043B7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452904F9-125A-424B-9B22-BB376640B8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May 13, 2025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C93AB89-E7A8-B94C-9233-338253529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Updates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A9F1C98-038E-4F4B-A16E-1047000CD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May 13, 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DAMSA Updates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3F747FB-9F93-7A4A-823E-4285093B0C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660066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33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CC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13,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Updates</a:t>
            </a: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350146-5D12-0E44-B4F6-28409F345D49}" type="slidenum">
              <a:rPr lang="en-US">
                <a:latin typeface="Arial Narrow" pitchFamily="-84" charset="0"/>
              </a:rPr>
              <a:pPr/>
              <a:t>1</a:t>
            </a:fld>
            <a:endParaRPr lang="en-US">
              <a:latin typeface="Arial Narrow" pitchFamily="-84" charset="0"/>
            </a:endParaRPr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706395" y="0"/>
            <a:ext cx="7772400" cy="647700"/>
          </a:xfrm>
        </p:spPr>
        <p:txBody>
          <a:bodyPr/>
          <a:lstStyle/>
          <a:p>
            <a:pPr eaLnBrk="1" hangingPunct="1"/>
            <a:r>
              <a:rPr lang="en-US" b="1" dirty="0">
                <a:ea typeface="ＭＳ Ｐゴシック" pitchFamily="-84" charset="-128"/>
                <a:cs typeface="ＭＳ Ｐゴシック" pitchFamily="-84" charset="-128"/>
              </a:rPr>
              <a:t>News and Updates – I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647700"/>
            <a:ext cx="8991600" cy="55626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72"/>
              </a:spcBef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Per DOE program manager, H. </a:t>
            </a:r>
            <a:r>
              <a:rPr lang="en-US" dirty="0" err="1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Marsinsky’s</a:t>
            </a: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 suggestion, we have contacted RMD (Radiation Monitoring Devices), a UK company for crystal processing </a:t>
            </a:r>
          </a:p>
          <a:p>
            <a:pPr lvl="1"/>
            <a:r>
              <a:rPr lang="en-US" sz="2400" dirty="0"/>
              <a:t>The pixel size is 3mm x 3mm x 60mm (for a 120mm wide array, 40 pixels are needed per side for a total of 80 pixels per array)</a:t>
            </a:r>
          </a:p>
          <a:p>
            <a:pPr lvl="1"/>
            <a:r>
              <a:rPr lang="en-US" sz="2400" dirty="0" err="1"/>
              <a:t>SiPM</a:t>
            </a:r>
            <a:r>
              <a:rPr lang="en-US" sz="2400" dirty="0"/>
              <a:t>: On Semi MICROFJ-30035-TSV-TR 3mm x 3mm</a:t>
            </a:r>
          </a:p>
          <a:p>
            <a:pPr lvl="1"/>
            <a:r>
              <a:rPr lang="en-US" sz="2400" dirty="0"/>
              <a:t>RMD will purchase the </a:t>
            </a:r>
            <a:r>
              <a:rPr lang="en-US" sz="2400" dirty="0" err="1"/>
              <a:t>SiPMs</a:t>
            </a:r>
            <a:r>
              <a:rPr lang="en-US" sz="2400" dirty="0"/>
              <a:t> populated to a PCB and assemble it to the arrays.</a:t>
            </a:r>
          </a:p>
          <a:p>
            <a:pPr lvl="1"/>
            <a:r>
              <a:rPr lang="en-US" sz="2400" dirty="0"/>
              <a:t>Cost estimate: 3.5 – 4k per each 0.3x12x12cm</a:t>
            </a:r>
            <a:r>
              <a:rPr lang="en-US" sz="2400" baseline="30000" dirty="0"/>
              <a:t>3</a:t>
            </a:r>
            <a:r>
              <a:rPr lang="en-US" sz="2400" dirty="0"/>
              <a:t> layer </a:t>
            </a:r>
            <a:endParaRPr lang="en-US" sz="2400" dirty="0">
              <a:sym typeface="Wingdings" pitchFamily="2" charset="2"/>
            </a:endParaRPr>
          </a:p>
          <a:p>
            <a:pPr lvl="2"/>
            <a:r>
              <a:rPr lang="en-US" sz="2000" dirty="0">
                <a:sym typeface="Wingdings" pitchFamily="2" charset="2"/>
              </a:rPr>
              <a:t>For 44cm detector, we need ~150 layers  ~600k</a:t>
            </a:r>
          </a:p>
          <a:p>
            <a:pPr lvl="1"/>
            <a:r>
              <a:rPr lang="en-US" sz="2400" dirty="0"/>
              <a:t>For a performance testing, they could make 16 layers of 0.3x12x12cm3 out of one UC crystal </a:t>
            </a:r>
            <a:r>
              <a:rPr lang="en-US" sz="2400" dirty="0">
                <a:sym typeface="Wingdings" pitchFamily="2" charset="2"/>
              </a:rPr>
              <a:t> 60k – 70k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27918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13,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Updates</a:t>
            </a: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350146-5D12-0E44-B4F6-28409F345D49}" type="slidenum">
              <a:rPr lang="en-US">
                <a:latin typeface="Arial Narrow" pitchFamily="-84" charset="0"/>
              </a:rPr>
              <a:pPr/>
              <a:t>2</a:t>
            </a:fld>
            <a:endParaRPr lang="en-US">
              <a:latin typeface="Arial Narrow" pitchFamily="-84" charset="0"/>
            </a:endParaRPr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706395" y="0"/>
            <a:ext cx="7772400" cy="647700"/>
          </a:xfrm>
        </p:spPr>
        <p:txBody>
          <a:bodyPr/>
          <a:lstStyle/>
          <a:p>
            <a:pPr eaLnBrk="1" hangingPunct="1"/>
            <a:r>
              <a:rPr lang="en-US" b="1" dirty="0">
                <a:ea typeface="ＭＳ Ｐゴシック" pitchFamily="-84" charset="-128"/>
                <a:cs typeface="ＭＳ Ｐゴシック" pitchFamily="-84" charset="-128"/>
              </a:rPr>
              <a:t>News and Updates – II 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647700"/>
            <a:ext cx="8991600" cy="54483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72"/>
              </a:spcBef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Accelerator schedules</a:t>
            </a:r>
          </a:p>
          <a:p>
            <a:pPr lvl="1"/>
            <a:r>
              <a:rPr lang="en-US" sz="2000" dirty="0">
                <a:cs typeface="Arial Narrow"/>
              </a:rPr>
              <a:t>Fermilab accelerator complex will go into preparation for LBNF switch over</a:t>
            </a:r>
          </a:p>
          <a:p>
            <a:pPr lvl="2"/>
            <a:r>
              <a:rPr lang="en-US" sz="1800" dirty="0">
                <a:cs typeface="Arial Narrow"/>
              </a:rPr>
              <a:t>120GeV Main Injector shuts down end of CY2026</a:t>
            </a:r>
          </a:p>
          <a:p>
            <a:pPr lvl="2"/>
            <a:r>
              <a:rPr lang="en-US" sz="1800" dirty="0">
                <a:cs typeface="Arial Narrow"/>
              </a:rPr>
              <a:t>8GeV BNB beam shuts down end of CY2027</a:t>
            </a:r>
          </a:p>
          <a:p>
            <a:pPr lvl="2"/>
            <a:r>
              <a:rPr lang="en-US" sz="1800" dirty="0">
                <a:cs typeface="Arial Narrow"/>
              </a:rPr>
              <a:t>LBNF beam to be ready in 2031</a:t>
            </a:r>
          </a:p>
          <a:p>
            <a:pPr lvl="2"/>
            <a:r>
              <a:rPr lang="en-US" sz="1800" dirty="0">
                <a:cs typeface="Arial Narrow"/>
              </a:rPr>
              <a:t>FAST 300MeV available through the shutdown period</a:t>
            </a:r>
          </a:p>
          <a:p>
            <a:pPr lvl="1"/>
            <a:r>
              <a:rPr lang="en-US" sz="20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CERN LHC High Lum upgrade prep</a:t>
            </a:r>
          </a:p>
          <a:p>
            <a:pPr lvl="2"/>
            <a:r>
              <a:rPr lang="en-US" sz="1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LHC shutdown July 2026</a:t>
            </a:r>
          </a:p>
          <a:p>
            <a:pPr lvl="2"/>
            <a:r>
              <a:rPr lang="en-US" sz="1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Beams return early 2029 for commissioning</a:t>
            </a:r>
          </a:p>
          <a:p>
            <a:pPr lvl="2"/>
            <a:r>
              <a:rPr lang="en-US" sz="1800" dirty="0" err="1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SHiP</a:t>
            </a:r>
            <a:r>
              <a:rPr lang="en-US" sz="1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 facility to commission in ~2031</a:t>
            </a:r>
          </a:p>
          <a:p>
            <a:pPr lvl="1"/>
            <a:r>
              <a:rPr lang="en-US" sz="20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Korean 10GeV e-beam facility potentially available in early 2030s</a:t>
            </a:r>
          </a:p>
          <a:p>
            <a:pPr lvl="1"/>
            <a:r>
              <a:rPr lang="en-US" sz="20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SLAC 8GeV beam upgrade: beam to return early 2030s</a:t>
            </a:r>
          </a:p>
          <a:p>
            <a:pPr lvl="1"/>
            <a:r>
              <a:rPr lang="en-US" sz="20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J-PARC beam to return in 2028 with 1MW power</a:t>
            </a:r>
          </a:p>
          <a:p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Given the above, we initiated a discussion with </a:t>
            </a:r>
            <a:r>
              <a:rPr lang="en-US" sz="2400" dirty="0" err="1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Jlab</a:t>
            </a: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-CEBAF for potential for DAMSA at 12GeV e beams which will continue operating throughout..</a:t>
            </a:r>
          </a:p>
        </p:txBody>
      </p:sp>
    </p:spTree>
    <p:extLst>
      <p:ext uri="{BB962C8B-B14F-4D97-AF65-F5344CB8AC3E}">
        <p14:creationId xmlns:p14="http://schemas.microsoft.com/office/powerpoint/2010/main" val="1875363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uiExpand="1" build="p"/>
    </p:bldLst>
  </p:timing>
</p:sld>
</file>

<file path=ppt/theme/theme1.xml><?xml version="1.0" encoding="utf-8"?>
<a:theme xmlns:a="http://schemas.openxmlformats.org/drawingml/2006/main" name="phys1443-spring0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00"/>
      </a:hlink>
      <a:folHlink>
        <a:srgbClr val="B2B2B2"/>
      </a:folHlink>
    </a:clrScheme>
    <a:fontScheme name="phys1443-spring02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phys1443-spring0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s1443-spring0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D:\UTA\Classes\1443 Spring 2002\phys1443-spring02.pot</Template>
  <TotalTime>71946</TotalTime>
  <Words>265</Words>
  <Application>Microsoft Macintosh PowerPoint</Application>
  <PresentationFormat>On-screen Show (4:3)</PresentationFormat>
  <Paragraphs>29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 Narrow</vt:lpstr>
      <vt:lpstr>Times New Roman</vt:lpstr>
      <vt:lpstr>phys1443-spring02</vt:lpstr>
      <vt:lpstr>News and Updates – I</vt:lpstr>
      <vt:lpstr>News and Updates – II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 1443 – Section 501 Lecture #1</dc:title>
  <dc:creator>Jae Yu</dc:creator>
  <cp:lastModifiedBy>Yu, Jaehoon</cp:lastModifiedBy>
  <cp:revision>2119</cp:revision>
  <cp:lastPrinted>2023-06-27T05:28:33Z</cp:lastPrinted>
  <dcterms:created xsi:type="dcterms:W3CDTF">2012-01-19T04:21:20Z</dcterms:created>
  <dcterms:modified xsi:type="dcterms:W3CDTF">2025-05-13T15:02:30Z</dcterms:modified>
</cp:coreProperties>
</file>