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269" r:id="rId6"/>
    <p:sldId id="262" r:id="rId7"/>
    <p:sldId id="272" r:id="rId8"/>
    <p:sldId id="268" r:id="rId9"/>
    <p:sldId id="271" r:id="rId10"/>
    <p:sldId id="277" r:id="rId11"/>
    <p:sldId id="276" r:id="rId12"/>
    <p:sldId id="280" r:id="rId13"/>
    <p:sldId id="273" r:id="rId14"/>
    <p:sldId id="279" r:id="rId15"/>
    <p:sldId id="278" r:id="rId16"/>
    <p:sldId id="275" r:id="rId17"/>
    <p:sldId id="266" r:id="rId1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EB6F22-3CAC-42AC-AA66-F070E1F64FF0}" v="2" dt="2023-08-18T08:37:04.6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125" d="100"/>
          <a:sy n="125" d="100"/>
        </p:scale>
        <p:origin x="1194" y="68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/>
              <a:t>Francesca Paola Nicoletti - HL WP15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/>
              <a:t>Francesca Paola Nicoletti - HL WP15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harepoint.com/sites/HL-LHC/WP15/SitePages/Tunnel-Services-JIRA.aspx" TargetMode="External"/><Relationship Id="rId2" Type="http://schemas.openxmlformats.org/officeDocument/2006/relationships/hyperlink" Target="https://its.cern.ch/jira/secure/RapidBoard.jspa?rapidView=8148&amp;quickFilter=2140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301467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330146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edms.cern.ch/document/330146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395364" TargetMode="External"/><Relationship Id="rId2" Type="http://schemas.openxmlformats.org/officeDocument/2006/relationships/hyperlink" Target="https://edms.cern.ch/document/139536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ern.sharepoint.com/sites/HL-LHC/WP15/SitePages/Tunnel-CATIA-Models.asp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755150"/>
            <a:ext cx="6296744" cy="1350000"/>
          </a:xfrm>
        </p:spPr>
        <p:txBody>
          <a:bodyPr/>
          <a:lstStyle/>
          <a:p>
            <a:r>
              <a:rPr lang="en-GB" dirty="0"/>
              <a:t>HL-LHC LSS5 Integration Approval Phase I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Francesca Paola Nicoletti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16.05.2025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913AB-601E-1EC5-79DB-63CE797D2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A61A9-804D-AE4A-D8E0-E91948185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/>
              <a:t>The integration open points are </a:t>
            </a:r>
            <a:r>
              <a:rPr lang="en-GB" sz="2400" b="1" dirty="0"/>
              <a:t>listed in the report</a:t>
            </a:r>
            <a:r>
              <a:rPr lang="en-GB" sz="2400" dirty="0"/>
              <a:t>. </a:t>
            </a:r>
          </a:p>
          <a:p>
            <a:pPr algn="l"/>
            <a:r>
              <a:rPr lang="en-GB" sz="2400" dirty="0"/>
              <a:t>The integration will be considered approved on condition that the pending points are resolved. </a:t>
            </a:r>
          </a:p>
          <a:p>
            <a:pPr marL="0" indent="0" algn="l">
              <a:buNone/>
            </a:pPr>
            <a:endParaRPr lang="en-GB" sz="2400" dirty="0"/>
          </a:p>
          <a:p>
            <a:pPr algn="l"/>
            <a:r>
              <a:rPr lang="en-GB" sz="2400" dirty="0"/>
              <a:t>The open items status is </a:t>
            </a:r>
            <a:r>
              <a:rPr lang="en-GB" sz="2400" b="1" dirty="0"/>
              <a:t>tracked via the following Agile Kanban board</a:t>
            </a:r>
            <a:r>
              <a:rPr lang="en-GB" sz="2400" dirty="0"/>
              <a:t> in CERN Jira: </a:t>
            </a:r>
            <a:r>
              <a:rPr lang="en-GB" sz="2400" dirty="0">
                <a:hlinkClick r:id="rId2"/>
              </a:rPr>
              <a:t>HLINTS board</a:t>
            </a:r>
            <a:r>
              <a:rPr lang="en-GB" sz="2400" dirty="0"/>
              <a:t>.</a:t>
            </a:r>
          </a:p>
          <a:p>
            <a:pPr algn="l"/>
            <a:r>
              <a:rPr lang="en-GB" sz="2400" dirty="0"/>
              <a:t>The structure and operation of this tool are explained on a dedicated page in </a:t>
            </a:r>
            <a:r>
              <a:rPr lang="en-GB" sz="2400" dirty="0">
                <a:hlinkClick r:id="rId3"/>
              </a:rPr>
              <a:t>WP15's SharePoint</a:t>
            </a:r>
            <a:r>
              <a:rPr lang="en-GB" sz="2400" dirty="0"/>
              <a:t>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A8393E-2A69-3F9A-213C-DA96BE753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dirty="0"/>
              <a:t>Francesca Paola Nicoletti - HL WP15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A20B08-89DB-5C67-FF9C-B49D15378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28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51B57-57EC-DD55-FCF1-932B575F7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 list overview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BBBA63-74B2-6114-7E4D-5A2306E76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F2F4C-7CFE-60DB-DF5B-1563B358A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DB20A9-A99D-D17B-C13A-4A8DBFE51B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382" y="640282"/>
            <a:ext cx="6063236" cy="426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90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9CA0D-E311-9981-F5C8-AFDBAEDAB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Kanban board overview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B101E5-0532-417C-59F2-3AC138093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94804-6A09-6837-8EB0-705A11219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AAC52A-8403-99CD-EF39-C1BCECD37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5566"/>
            <a:ext cx="6228184" cy="34209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17EB97-EA4E-F913-9138-05DDBAF76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1882" y="1149867"/>
            <a:ext cx="290211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536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3AB7D-D832-71F6-9961-973FB1A99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Takeaways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7CD09-AA46-E617-2A29-D61669B669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Report</a:t>
            </a:r>
            <a:r>
              <a:rPr lang="en-GB" b="1" dirty="0"/>
              <a:t> “</a:t>
            </a:r>
            <a:r>
              <a:rPr lang="en-GB" dirty="0"/>
              <a:t>HL-LHC LSS5 INTEGRATION APPROVAL PHASE I</a:t>
            </a:r>
            <a:r>
              <a:rPr lang="en-GB" b="1" dirty="0"/>
              <a:t>”</a:t>
            </a:r>
            <a:r>
              <a:rPr lang="en-GB" dirty="0"/>
              <a:t>: </a:t>
            </a:r>
            <a:r>
              <a:rPr lang="en-GB" dirty="0">
                <a:hlinkClick r:id="rId2"/>
              </a:rPr>
              <a:t>EDMS 3301467</a:t>
            </a:r>
            <a:endParaRPr lang="en-GB" dirty="0"/>
          </a:p>
          <a:p>
            <a:endParaRPr lang="en-GB" dirty="0"/>
          </a:p>
          <a:p>
            <a:r>
              <a:rPr lang="en-GB" b="1" dirty="0"/>
              <a:t>Deadline for comments: 22.05.2025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3F9851-1EC0-0EA1-0694-F8865932F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C6D13F-B465-A246-E242-2F9DBFDD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3940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work 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Credits: Paolo Fessia, Michele Modena, Stephane Maridor, Nicolas Joannon </a:t>
            </a:r>
          </a:p>
          <a:p>
            <a:r>
              <a:rPr lang="en-GB" dirty="0"/>
              <a:t>and all contributors involved in this work !</a:t>
            </a:r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3B52A-3336-F70E-E0E1-43891ADBE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1150EE-6538-76D5-52A9-97D6FDC6A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50D162-F95E-10EC-FD6B-99C064A32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5" name="Picture 4" descr="A circular diagram of a city&#10;&#10;AI-generated content may be incorrect.">
            <a:extLst>
              <a:ext uri="{FF2B5EF4-FFF2-40B4-BE49-F238E27FC236}">
                <a16:creationId xmlns:a16="http://schemas.microsoft.com/office/drawing/2014/main" id="{AD56001C-11DD-BBD8-95F6-024D3A5302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37"/>
          <a:stretch/>
        </p:blipFill>
        <p:spPr bwMode="auto">
          <a:xfrm>
            <a:off x="0" y="806513"/>
            <a:ext cx="6160539" cy="43369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D92B1B-E7AD-9F06-47DC-3C77C8956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1419622"/>
            <a:ext cx="2734262" cy="257175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5944E7-E28C-C8C2-5230-EA23AF0EE911}"/>
              </a:ext>
            </a:extLst>
          </p:cNvPr>
          <p:cNvSpPr txBox="1"/>
          <p:nvPr/>
        </p:nvSpPr>
        <p:spPr>
          <a:xfrm>
            <a:off x="8167683" y="3507854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494A27-47A5-71AC-B794-07DD30D2B6AA}"/>
              </a:ext>
            </a:extLst>
          </p:cNvPr>
          <p:cNvSpPr txBox="1"/>
          <p:nvPr/>
        </p:nvSpPr>
        <p:spPr>
          <a:xfrm>
            <a:off x="6186578" y="293179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5L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1CF7ED-DEA0-0DE7-24E5-9CAAD12C9FE3}"/>
              </a:ext>
            </a:extLst>
          </p:cNvPr>
          <p:cNvSpPr txBox="1"/>
          <p:nvPr/>
        </p:nvSpPr>
        <p:spPr>
          <a:xfrm>
            <a:off x="6067517" y="892200"/>
            <a:ext cx="3076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E22626"/>
                </a:solidFill>
              </a:rPr>
              <a:t>LSS5 area overview</a:t>
            </a:r>
            <a:endParaRPr lang="en-GB" sz="2400" b="1" dirty="0">
              <a:solidFill>
                <a:srgbClr val="E2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01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GB" b="1" dirty="0"/>
              <a:t>Context: </a:t>
            </a:r>
          </a:p>
          <a:p>
            <a:pPr lvl="1" algn="l"/>
            <a:r>
              <a:rPr lang="en-GB" dirty="0"/>
              <a:t>delays in the 3D detailed modelling of the new cryogenic distribution lines (QXL) at P1 and P5 for HL-LHC</a:t>
            </a:r>
          </a:p>
          <a:p>
            <a:pPr lvl="1" algn="l"/>
            <a:r>
              <a:rPr lang="en-GB" dirty="0"/>
              <a:t>finalization of the rest of the integration</a:t>
            </a:r>
          </a:p>
          <a:p>
            <a:pPr algn="l"/>
            <a:r>
              <a:rPr lang="en-GB" b="1" dirty="0"/>
              <a:t>Objective:</a:t>
            </a:r>
            <a:r>
              <a:rPr lang="en-GB" dirty="0"/>
              <a:t> Approve HL-LHC LSS5 integration Phase I</a:t>
            </a:r>
          </a:p>
          <a:p>
            <a:pPr algn="l"/>
            <a:r>
              <a:rPr lang="en-GB" dirty="0"/>
              <a:t>Phased approach adopted due to delays in detailed 3D models of the QXL</a:t>
            </a:r>
          </a:p>
          <a:p>
            <a:pPr algn="l"/>
            <a:r>
              <a:rPr lang="en-GB" dirty="0"/>
              <a:t>Approval is conditional on resolution of pending points listed in the report (</a:t>
            </a:r>
            <a:r>
              <a:rPr lang="en-GB" dirty="0">
                <a:hlinkClick r:id="rId2"/>
              </a:rPr>
              <a:t>EDMS 3301467</a:t>
            </a:r>
            <a:r>
              <a:rPr lang="en-GB" dirty="0"/>
              <a:t>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8A184-51FE-F00C-77E6-15C3F8725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structure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DA51B-9AFA-0D1E-45DD-FAE520A43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666" y="914401"/>
            <a:ext cx="4968112" cy="36802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HL-LHC LSS5 INTEGRATION APPROVAL PHASE I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EDMS 3301467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INTRODUCTION OF THE APPROVAL PROCESS</a:t>
            </a:r>
          </a:p>
          <a:p>
            <a:pPr marL="514350" indent="-514350">
              <a:buFont typeface="+mj-lt"/>
              <a:buAutoNum type="arabicPeriod"/>
            </a:pPr>
            <a:r>
              <a:rPr lang="sv-SE" dirty="0"/>
              <a:t>HL-LHC LSS5 INTEGRATION 3D MODELS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OPEN POINTS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A91B21-6B6B-499E-CCA0-04A99ACCD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D2674C-F321-5896-DFED-1814FA851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591A53-1916-ABD5-7DAC-B0A888A8A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666" y="564607"/>
            <a:ext cx="3026668" cy="461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93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E3F13-AAC6-D118-CE6B-2C19006C7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Approval Process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966F8-4BF2-1424-0367-D933682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817590"/>
          </a:xfrm>
        </p:spPr>
        <p:txBody>
          <a:bodyPr>
            <a:normAutofit fontScale="925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GB" sz="2400" dirty="0"/>
              <a:t>Approval of the integration in the </a:t>
            </a:r>
          </a:p>
          <a:p>
            <a:pPr marL="914400" lvl="1" indent="-514350" algn="l">
              <a:buFont typeface="+mj-lt"/>
              <a:buAutoNum type="alphaLcParenR"/>
            </a:pPr>
            <a:r>
              <a:rPr lang="en-GB" sz="2000" dirty="0"/>
              <a:t>HL-LHC WP15 Monday Integration of Tunnel Services Meetings</a:t>
            </a:r>
          </a:p>
          <a:p>
            <a:pPr marL="914400" lvl="1" indent="-514350" algn="l">
              <a:buFont typeface="+mj-lt"/>
              <a:buAutoNum type="alphaLcParenR"/>
            </a:pPr>
            <a:r>
              <a:rPr lang="en-GB" sz="2000" dirty="0"/>
              <a:t>HL-LHC Friday Integration meeting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sz="2400" dirty="0"/>
              <a:t>Review and incorporation of comments in the report</a:t>
            </a:r>
          </a:p>
          <a:p>
            <a:pPr marL="0" indent="0" algn="l">
              <a:buNone/>
            </a:pPr>
            <a:r>
              <a:rPr lang="en-GB" sz="2400" b="1" dirty="0"/>
              <a:t>→ </a:t>
            </a:r>
            <a:r>
              <a:rPr lang="en-GB" sz="2400" b="1" i="1" dirty="0"/>
              <a:t>Deadline for comments: 22.05.2025</a:t>
            </a:r>
            <a:endParaRPr lang="en-GB" sz="2400" b="1" dirty="0"/>
          </a:p>
          <a:p>
            <a:pPr marL="514350" indent="-514350" algn="l">
              <a:buFont typeface="+mj-lt"/>
              <a:buAutoNum type="arabicPeriod" startAt="3"/>
            </a:pPr>
            <a:r>
              <a:rPr lang="en-GB" sz="2400" dirty="0"/>
              <a:t>Release of the document through EDMS official approval process, with distribution to HL WP Leaders and Deputies</a:t>
            </a:r>
          </a:p>
          <a:p>
            <a:pPr marL="514350" indent="-514350" algn="l">
              <a:buFont typeface="+mj-lt"/>
              <a:buAutoNum type="arabicPeriod" startAt="3"/>
            </a:pPr>
            <a:r>
              <a:rPr lang="en-GB" sz="2400" dirty="0"/>
              <a:t>Approval of the integration by the ICL committee</a:t>
            </a:r>
          </a:p>
          <a:p>
            <a:pPr marL="514350" indent="-514350" algn="l">
              <a:buFont typeface="+mj-lt"/>
              <a:buAutoNum type="arabicPeriod" startAt="3"/>
            </a:pPr>
            <a:r>
              <a:rPr lang="en-GB" sz="2400" dirty="0"/>
              <a:t>Release of the integration 3D model with the tag “Preliminary”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FB5C5E-B861-0B13-7C12-12F5E7B15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3ABADA-66EA-316A-EFC0-2009B9767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59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56CA1-293E-471F-A550-252F79BE6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92FDB-FEDE-7921-A16F-C582CD9B5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GB" sz="1600" dirty="0"/>
              <a:t>HL-LHC LSS5 integration 3D models are categorized into two main groups:</a:t>
            </a:r>
          </a:p>
          <a:p>
            <a:pPr lvl="1" algn="l"/>
            <a:r>
              <a:rPr lang="en-GB" sz="1400" b="1" dirty="0"/>
              <a:t>Machine only </a:t>
            </a:r>
            <a:r>
              <a:rPr lang="en-GB" sz="1400" dirty="0"/>
              <a:t>divided by </a:t>
            </a:r>
            <a:r>
              <a:rPr lang="en-GB" sz="1400" dirty="0" err="1"/>
              <a:t>halfcell</a:t>
            </a:r>
            <a:endParaRPr lang="en-GB" sz="1400" dirty="0"/>
          </a:p>
          <a:p>
            <a:pPr lvl="1" algn="l"/>
            <a:r>
              <a:rPr lang="en-GB" sz="1400" b="1" dirty="0"/>
              <a:t>Gallery + Services + Machine </a:t>
            </a:r>
            <a:r>
              <a:rPr lang="en-GB" sz="1400" dirty="0"/>
              <a:t>divided by gallery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For definition of the </a:t>
            </a:r>
            <a:r>
              <a:rPr lang="en-GB" sz="1600" dirty="0" err="1"/>
              <a:t>halfcells</a:t>
            </a:r>
            <a:r>
              <a:rPr lang="en-GB" sz="1600" dirty="0"/>
              <a:t> refer to the 2D Layout Drawings:</a:t>
            </a:r>
          </a:p>
          <a:p>
            <a:pPr lvl="1" algn="l"/>
            <a:r>
              <a:rPr lang="en-GB" sz="1400" dirty="0">
                <a:hlinkClick r:id="rId2"/>
              </a:rPr>
              <a:t>LSSR5 Machine HL-LHC 1507 LS3</a:t>
            </a:r>
            <a:endParaRPr lang="en-GB" sz="1400" dirty="0"/>
          </a:p>
          <a:p>
            <a:pPr lvl="1" algn="l"/>
            <a:r>
              <a:rPr lang="en-GB" sz="1400" dirty="0">
                <a:hlinkClick r:id="rId3"/>
              </a:rPr>
              <a:t>LSS5L Machine HL-LHC 1507 LS3</a:t>
            </a:r>
            <a:endParaRPr lang="en-GB" sz="1400" dirty="0"/>
          </a:p>
          <a:p>
            <a:pPr algn="l"/>
            <a:r>
              <a:rPr lang="en-GB" sz="1600" dirty="0"/>
              <a:t>For definition of the galleries refer to the LSS5 area overview.</a:t>
            </a:r>
          </a:p>
          <a:p>
            <a:pPr marL="0" indent="0" algn="l">
              <a:buNone/>
            </a:pPr>
            <a:endParaRPr lang="en-GB" sz="1600" dirty="0"/>
          </a:p>
          <a:p>
            <a:pPr algn="l"/>
            <a:r>
              <a:rPr lang="en-GB" sz="1600" dirty="0"/>
              <a:t>This separation method is the CERN standard for integration. It facilitates working with large 3D models in CATIA.</a:t>
            </a:r>
          </a:p>
          <a:p>
            <a:pPr marL="0" indent="0" algn="l">
              <a:buNone/>
            </a:pPr>
            <a:endParaRPr lang="en-GB" sz="1600" dirty="0"/>
          </a:p>
          <a:p>
            <a:pPr algn="l"/>
            <a:r>
              <a:rPr lang="en-GB" sz="1600" dirty="0"/>
              <a:t>ST numbers for HL-LHC LSS5 integration are listed in the report and on the dedicated page in </a:t>
            </a:r>
            <a:r>
              <a:rPr lang="en-GB" sz="1600" dirty="0">
                <a:hlinkClick r:id="rId4"/>
              </a:rPr>
              <a:t>WP15’s SharePoint</a:t>
            </a:r>
            <a:r>
              <a:rPr lang="en-GB" sz="1600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06190-3B7D-395D-0C6E-3BA3803BE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285766-D713-8910-B00E-D8CAC7A50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94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BCAE0E-3F03-7AE7-1845-19871B0B58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1D874-4D5F-CBA6-17C0-9B3F72626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models list overview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E97D2E-DC25-96C2-D44C-3CBB21182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9AD22-A82F-1705-F3D7-052ADF398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0656FF-95FD-694B-47C8-BA5E72B06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437" y="675000"/>
            <a:ext cx="8149126" cy="447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7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2EAC1-AFA3-BEE1-8B4F-13CD51B21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models captures overview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50DB1E-AE43-8CD1-BD66-0A3204972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F6C19-85CC-1F63-11F0-57377F8D2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 descr="A circular object with different colored lines&#10;&#10;AI-generated content may be incorrect.">
            <a:extLst>
              <a:ext uri="{FF2B5EF4-FFF2-40B4-BE49-F238E27FC236}">
                <a16:creationId xmlns:a16="http://schemas.microsoft.com/office/drawing/2014/main" id="{7C463543-EBE2-3690-E290-0828DE60F9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851" t="2066" r="30270" b="7335"/>
          <a:stretch/>
        </p:blipFill>
        <p:spPr>
          <a:xfrm>
            <a:off x="2321749" y="661502"/>
            <a:ext cx="4500501" cy="434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228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4B27C-E40B-3766-E3B3-F91A6D344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machine with colorful lines&#10;&#10;AI-generated content may be incorrect.">
            <a:extLst>
              <a:ext uri="{FF2B5EF4-FFF2-40B4-BE49-F238E27FC236}">
                <a16:creationId xmlns:a16="http://schemas.microsoft.com/office/drawing/2014/main" id="{B8B68615-666B-EC9F-1A13-2845510FF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5" y="0"/>
            <a:ext cx="912377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593722-6346-30EE-3C7C-5AF3A87B3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models captures overview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C7053F-E31B-D47E-7003-7C8D6D911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Francesca Paola Nicoletti - HL WP15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9C5957-C4BD-B4D0-720A-03C4AEA83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1423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AD56BA-2B7C-434F-AA6C-906DAF6E63F1}">
  <ds:schemaRefs>
    <ds:schemaRef ds:uri="http://schemas.microsoft.com/office/2006/metadata/properties"/>
    <ds:schemaRef ds:uri="http://purl.org/dc/elements/1.1/"/>
    <ds:schemaRef ds:uri="8946e33d-fd2f-4ae4-8ee9-d90c129cdf9e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3709</TotalTime>
  <Words>498</Words>
  <Application>Microsoft Office PowerPoint</Application>
  <PresentationFormat>On-screen Show (16:9)</PresentationFormat>
  <Paragraphs>87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Thème Office</vt:lpstr>
      <vt:lpstr>HL-LHC LSS5 Integration Approval Phase I</vt:lpstr>
      <vt:lpstr>Introduction</vt:lpstr>
      <vt:lpstr>Introduction</vt:lpstr>
      <vt:lpstr>Report structure</vt:lpstr>
      <vt:lpstr>Approval Process</vt:lpstr>
      <vt:lpstr>3D Models</vt:lpstr>
      <vt:lpstr>3D models list overview</vt:lpstr>
      <vt:lpstr>3D models captures overview</vt:lpstr>
      <vt:lpstr>3D models captures overview</vt:lpstr>
      <vt:lpstr>Open points</vt:lpstr>
      <vt:lpstr>Open points list overview</vt:lpstr>
      <vt:lpstr>Kanban board overview</vt:lpstr>
      <vt:lpstr>Summary &amp; Takeaways</vt:lpstr>
      <vt:lpstr>Thank you for your work 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Francesca Paola Nicoletti</cp:lastModifiedBy>
  <cp:revision>86</cp:revision>
  <dcterms:created xsi:type="dcterms:W3CDTF">2016-02-12T09:02:01Z</dcterms:created>
  <dcterms:modified xsi:type="dcterms:W3CDTF">2025-05-16T09:03:44Z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