
<file path=[Content_Types].xml><?xml version="1.0" encoding="utf-8"?>
<Types xmlns="http://schemas.openxmlformats.org/package/2006/content-types">
  <Default Extension="pdf" ContentType="application/pdf"/>
  <Default Extension="rels" ContentType="application/vnd.openxmlformats-package.relationships+xml"/>
  <Override PartName="/ppt/slides/slide14.xml" ContentType="application/vnd.openxmlformats-officedocument.presentationml.slide+xml"/>
  <Default Extension="xml" ContentType="application/xml"/>
  <Override PartName="/ppt/slides/slide45.xml" ContentType="application/vnd.openxmlformats-officedocument.presentationml.slide+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54.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slides/slide5.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docProps/core.xml" ContentType="application/vnd.openxmlformats-package.core-properties+xml"/>
  <Override PartName="/ppt/slides/slide44.xml" ContentType="application/vnd.openxmlformats-officedocument.presentationml.slide+xml"/>
  <Override PartName="/ppt/handoutMasters/handoutMaster1.xml" ContentType="application/vnd.openxmlformats-officedocument.presentationml.handoutMaster+xml"/>
  <Override PartName="/ppt/slides/slide27.xml" ContentType="application/vnd.openxmlformats-officedocument.presentationml.slide+xml"/>
  <Override PartName="/ppt/slides/slide53.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s/slide36.xml" ContentType="application/vnd.openxmlformats-officedocument.presentationml.slide+xml"/>
  <Default Extension="emf" ContentType="image/x-emf"/>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slides/slide12.xml" ContentType="application/vnd.openxmlformats-officedocument.presentationml.slide+xml"/>
  <Override PartName="/ppt/presProps.xml" ContentType="application/vnd.openxmlformats-officedocument.presentationml.presProps+xml"/>
  <Override PartName="/ppt/slides/slide43.xml" ContentType="application/vnd.openxmlformats-officedocument.presentationml.slide+xml"/>
  <Default Extension="pict" ContentType="image/pict"/>
  <Override PartName="/ppt/slides/slide26.xml" ContentType="application/vnd.openxmlformats-officedocument.presentationml.slide+xml"/>
  <Override PartName="/ppt/slides/slide52.xml" ContentType="application/vnd.openxmlformats-officedocument.presentationml.slide+xml"/>
  <Override PartName="/ppt/slides/slide35.xml" ContentType="application/vnd.openxmlformats-officedocument.presentationml.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slides/slide49.xml" ContentType="application/vnd.openxmlformats-officedocument.presentationml.slide+xml"/>
  <Override PartName="/ppt/slides/slide42.xml" ContentType="application/vnd.openxmlformats-officedocument.presentationml.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51.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s/slide2.xml" ContentType="application/vnd.openxmlformats-officedocument.presentationml.slide+xml"/>
  <Override PartName="/ppt/tags/tag1.xml" ContentType="application/vnd.openxmlformats-officedocument.presentationml.tags+xml"/>
  <Override PartName="/ppt/slideLayouts/slideLayout2.xml" ContentType="application/vnd.openxmlformats-officedocument.presentationml.slideLayout+xml"/>
  <Override PartName="/ppt/slides/slide17.xml" ContentType="application/vnd.openxmlformats-officedocument.presentationml.slide+xml"/>
  <Override PartName="/ppt/slides/slide10.xml" ContentType="application/vnd.openxmlformats-officedocument.presentationml.slide+xml"/>
  <Default Extension="wmf" ContentType="image/x-wmf"/>
  <Override PartName="/ppt/slides/slide48.xml" ContentType="application/vnd.openxmlformats-officedocument.presentationml.slide+xml"/>
  <Override PartName="/docProps/app.xml" ContentType="application/vnd.openxmlformats-officedocument.extended-properties+xml"/>
  <Override PartName="/ppt/embeddings/Microsoft_Equation1.bin" ContentType="application/vnd.openxmlformats-officedocument.oleObject"/>
  <Override PartName="/ppt/slides/slide41.xml" ContentType="application/vnd.openxmlformats-officedocument.presentationml.slide+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slides/slide50.xml" ContentType="application/vnd.openxmlformats-officedocument.presentationml.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Default Extension="jpeg" ContentType="image/jpeg"/>
  <Override PartName="/ppt/viewProps.xml" ContentType="application/vnd.openxmlformats-officedocument.presentationml.viewProps+xml"/>
  <Override PartName="/ppt/slides/slide47.xml" ContentType="application/vnd.openxmlformats-officedocument.presentationml.slide+xml"/>
  <Override PartName="/ppt/slides/slide40.xml" ContentType="application/vnd.openxmlformats-officedocument.presentationml.slide+xml"/>
  <Override PartName="/ppt/theme/theme2.xml" ContentType="application/vnd.openxmlformats-officedocument.theme+xml"/>
  <Override PartName="/ppt/slides/slide56.xml" ContentType="application/vnd.openxmlformats-officedocument.presentationml.slide+xml"/>
  <Override PartName="/ppt/slideLayouts/slideLayout11.xml" ContentType="application/vnd.openxmlformats-officedocument.presentationml.slideLayout+xml"/>
  <Override PartName="/ppt/slides/slide39.xml" ContentType="application/vnd.openxmlformats-officedocument.presentationml.slide+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slides/slide46.xml" ContentType="application/vnd.openxmlformats-officedocument.presentationml.slide+xml"/>
  <Override PartName="/ppt/notesSlides/notesSlide2.xml" ContentType="application/vnd.openxmlformats-officedocument.presentationml.notesSlide+xml"/>
  <Override PartName="/ppt/slides/slide29.xml" ContentType="application/vnd.openxmlformats-officedocument.presentationml.slide+xml"/>
  <Override PartName="/ppt/slides/slide55.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slides/slide38.xml" ContentType="application/vnd.openxmlformats-officedocument.presentationml.slide+xml"/>
  <Override PartName="/ppt/presentation.xml" ContentType="application/vnd.openxmlformats-officedocument.presentationml.presentation.main+xml"/>
  <Override PartName="/ppt/slides/slide6.xml" ContentType="application/vnd.openxmlformats-officedocument.presentationml.slide+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58"/>
  </p:notesMasterIdLst>
  <p:handoutMasterIdLst>
    <p:handoutMasterId r:id="rId59"/>
  </p:handoutMasterIdLst>
  <p:sldIdLst>
    <p:sldId id="265" r:id="rId2"/>
    <p:sldId id="2032" r:id="rId3"/>
    <p:sldId id="2046" r:id="rId4"/>
    <p:sldId id="2018" r:id="rId5"/>
    <p:sldId id="2053" r:id="rId6"/>
    <p:sldId id="2055" r:id="rId7"/>
    <p:sldId id="2054" r:id="rId8"/>
    <p:sldId id="2061" r:id="rId9"/>
    <p:sldId id="2060" r:id="rId10"/>
    <p:sldId id="2059" r:id="rId11"/>
    <p:sldId id="2063" r:id="rId12"/>
    <p:sldId id="1982" r:id="rId13"/>
    <p:sldId id="2022" r:id="rId14"/>
    <p:sldId id="1893" r:id="rId15"/>
    <p:sldId id="1897" r:id="rId16"/>
    <p:sldId id="1923" r:id="rId17"/>
    <p:sldId id="1924" r:id="rId18"/>
    <p:sldId id="1928" r:id="rId19"/>
    <p:sldId id="1926" r:id="rId20"/>
    <p:sldId id="2064" r:id="rId21"/>
    <p:sldId id="2065" r:id="rId22"/>
    <p:sldId id="2035" r:id="rId23"/>
    <p:sldId id="2066" r:id="rId24"/>
    <p:sldId id="2052" r:id="rId25"/>
    <p:sldId id="1929" r:id="rId26"/>
    <p:sldId id="2071" r:id="rId27"/>
    <p:sldId id="2029" r:id="rId28"/>
    <p:sldId id="2073" r:id="rId29"/>
    <p:sldId id="1639" r:id="rId30"/>
    <p:sldId id="1794" r:id="rId31"/>
    <p:sldId id="1990" r:id="rId32"/>
    <p:sldId id="2011" r:id="rId33"/>
    <p:sldId id="1795" r:id="rId34"/>
    <p:sldId id="1887" r:id="rId35"/>
    <p:sldId id="1956" r:id="rId36"/>
    <p:sldId id="1957" r:id="rId37"/>
    <p:sldId id="2072" r:id="rId38"/>
    <p:sldId id="1983" r:id="rId39"/>
    <p:sldId id="2067" r:id="rId40"/>
    <p:sldId id="2076" r:id="rId41"/>
    <p:sldId id="2040" r:id="rId42"/>
    <p:sldId id="1997" r:id="rId43"/>
    <p:sldId id="2069" r:id="rId44"/>
    <p:sldId id="1903" r:id="rId45"/>
    <p:sldId id="1959" r:id="rId46"/>
    <p:sldId id="1880" r:id="rId47"/>
    <p:sldId id="1876" r:id="rId48"/>
    <p:sldId id="1877" r:id="rId49"/>
    <p:sldId id="1875" r:id="rId50"/>
    <p:sldId id="1985" r:id="rId51"/>
    <p:sldId id="2017" r:id="rId52"/>
    <p:sldId id="1540" r:id="rId53"/>
    <p:sldId id="2041" r:id="rId54"/>
    <p:sldId id="1946" r:id="rId55"/>
    <p:sldId id="1390" r:id="rId56"/>
    <p:sldId id="1511" r:id="rId57"/>
  </p:sldIdLst>
  <p:sldSz cx="9144000" cy="6858000" type="screen4x3"/>
  <p:notesSz cx="6781800" cy="9855200"/>
  <p:defaultTextStyle>
    <a:defPPr>
      <a:defRPr lang="en-US"/>
    </a:defPPr>
    <a:lvl1pPr algn="l" rtl="0" eaLnBrk="0" fontAlgn="base" hangingPunct="0">
      <a:spcBef>
        <a:spcPct val="0"/>
      </a:spcBef>
      <a:spcAft>
        <a:spcPct val="0"/>
      </a:spcAft>
      <a:defRPr kumimoji="1" sz="3200" kern="1200">
        <a:solidFill>
          <a:schemeClr val="tx1"/>
        </a:solidFill>
        <a:latin typeface="Arial" charset="0"/>
        <a:ea typeface="+mn-ea"/>
        <a:cs typeface="+mn-cs"/>
      </a:defRPr>
    </a:lvl1pPr>
    <a:lvl2pPr marL="457200" algn="l" rtl="0" eaLnBrk="0" fontAlgn="base" hangingPunct="0">
      <a:spcBef>
        <a:spcPct val="0"/>
      </a:spcBef>
      <a:spcAft>
        <a:spcPct val="0"/>
      </a:spcAft>
      <a:defRPr kumimoji="1" sz="3200" kern="1200">
        <a:solidFill>
          <a:schemeClr val="tx1"/>
        </a:solidFill>
        <a:latin typeface="Arial" charset="0"/>
        <a:ea typeface="+mn-ea"/>
        <a:cs typeface="+mn-cs"/>
      </a:defRPr>
    </a:lvl2pPr>
    <a:lvl3pPr marL="914400" algn="l" rtl="0" eaLnBrk="0" fontAlgn="base" hangingPunct="0">
      <a:spcBef>
        <a:spcPct val="0"/>
      </a:spcBef>
      <a:spcAft>
        <a:spcPct val="0"/>
      </a:spcAft>
      <a:defRPr kumimoji="1" sz="3200" kern="1200">
        <a:solidFill>
          <a:schemeClr val="tx1"/>
        </a:solidFill>
        <a:latin typeface="Arial" charset="0"/>
        <a:ea typeface="+mn-ea"/>
        <a:cs typeface="+mn-cs"/>
      </a:defRPr>
    </a:lvl3pPr>
    <a:lvl4pPr marL="1371600" algn="l" rtl="0" eaLnBrk="0" fontAlgn="base" hangingPunct="0">
      <a:spcBef>
        <a:spcPct val="0"/>
      </a:spcBef>
      <a:spcAft>
        <a:spcPct val="0"/>
      </a:spcAft>
      <a:defRPr kumimoji="1" sz="3200" kern="1200">
        <a:solidFill>
          <a:schemeClr val="tx1"/>
        </a:solidFill>
        <a:latin typeface="Arial" charset="0"/>
        <a:ea typeface="+mn-ea"/>
        <a:cs typeface="+mn-cs"/>
      </a:defRPr>
    </a:lvl4pPr>
    <a:lvl5pPr marL="1828800" algn="l" rtl="0" eaLnBrk="0" fontAlgn="base" hangingPunct="0">
      <a:spcBef>
        <a:spcPct val="0"/>
      </a:spcBef>
      <a:spcAft>
        <a:spcPct val="0"/>
      </a:spcAft>
      <a:defRPr kumimoji="1" sz="3200" kern="1200">
        <a:solidFill>
          <a:schemeClr val="tx1"/>
        </a:solidFill>
        <a:latin typeface="Arial" charset="0"/>
        <a:ea typeface="+mn-ea"/>
        <a:cs typeface="+mn-cs"/>
      </a:defRPr>
    </a:lvl5pPr>
    <a:lvl6pPr marL="2286000" algn="l" defTabSz="457200" rtl="0" eaLnBrk="1" latinLnBrk="0" hangingPunct="1">
      <a:defRPr kumimoji="1" sz="3200" kern="1200">
        <a:solidFill>
          <a:schemeClr val="tx1"/>
        </a:solidFill>
        <a:latin typeface="Arial" charset="0"/>
        <a:ea typeface="+mn-ea"/>
        <a:cs typeface="+mn-cs"/>
      </a:defRPr>
    </a:lvl6pPr>
    <a:lvl7pPr marL="2743200" algn="l" defTabSz="457200" rtl="0" eaLnBrk="1" latinLnBrk="0" hangingPunct="1">
      <a:defRPr kumimoji="1" sz="3200" kern="1200">
        <a:solidFill>
          <a:schemeClr val="tx1"/>
        </a:solidFill>
        <a:latin typeface="Arial" charset="0"/>
        <a:ea typeface="+mn-ea"/>
        <a:cs typeface="+mn-cs"/>
      </a:defRPr>
    </a:lvl7pPr>
    <a:lvl8pPr marL="3200400" algn="l" defTabSz="457200" rtl="0" eaLnBrk="1" latinLnBrk="0" hangingPunct="1">
      <a:defRPr kumimoji="1" sz="3200" kern="1200">
        <a:solidFill>
          <a:schemeClr val="tx1"/>
        </a:solidFill>
        <a:latin typeface="Arial" charset="0"/>
        <a:ea typeface="+mn-ea"/>
        <a:cs typeface="+mn-cs"/>
      </a:defRPr>
    </a:lvl8pPr>
    <a:lvl9pPr marL="3657600" algn="l" defTabSz="457200" rtl="0" eaLnBrk="1" latinLnBrk="0" hangingPunct="1">
      <a:defRPr kumimoji="1" sz="3200"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hiddenSlides="1"/>
  <p:showPr showNarration="1">
    <p:present/>
    <p:sldAll/>
    <p:penClr>
      <a:schemeClr val="tx1"/>
    </p:penClr>
  </p:showPr>
  <p:clrMru>
    <a:srgbClr val="F32BFF"/>
    <a:srgbClr val="F8FFD8"/>
    <a:srgbClr val="FF6699"/>
    <a:srgbClr val="FF0000"/>
    <a:srgbClr val="FFCC99"/>
    <a:srgbClr val="003399"/>
    <a:srgbClr val="336699"/>
    <a:srgbClr val="CCFF66"/>
    <a:srgbClr val="FFFF99"/>
    <a:srgbClr val="008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SorterView" showComments="0">
  <p:normalViewPr horzBarState="maximized">
    <p:restoredLeft sz="15666" autoAdjust="0"/>
    <p:restoredTop sz="94660"/>
  </p:normalViewPr>
  <p:slideViewPr>
    <p:cSldViewPr snapToObjects="1">
      <p:cViewPr>
        <p:scale>
          <a:sx n="120" d="100"/>
          <a:sy n="120" d="100"/>
        </p:scale>
        <p:origin x="-248" y="0"/>
      </p:cViewPr>
      <p:guideLst>
        <p:guide orient="horz" pos="1968"/>
        <p:guide pos="297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50" d="100"/>
        <a:sy n="150" d="100"/>
      </p:scale>
      <p:origin x="0" y="31064"/>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theme" Target="theme/theme1.xml"/><Relationship Id="rId64"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notesMaster" Target="notesMasters/notesMaster1.xml"/><Relationship Id="rId59" Type="http://schemas.openxmlformats.org/officeDocument/2006/relationships/handoutMaster" Target="handoutMasters/handoutMaster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printerSettings" Target="printerSettings/printerSettings1.bin"/><Relationship Id="rId61" Type="http://schemas.openxmlformats.org/officeDocument/2006/relationships/presProps" Target="presProps.xml"/><Relationship Id="rId62" Type="http://schemas.openxmlformats.org/officeDocument/2006/relationships/viewProps" Target="viewProp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ict"/></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36875" cy="490538"/>
          </a:xfrm>
          <a:prstGeom prst="rect">
            <a:avLst/>
          </a:prstGeom>
          <a:noFill/>
          <a:ln w="9525">
            <a:noFill/>
            <a:miter lim="800000"/>
            <a:headEnd/>
            <a:tailEnd/>
          </a:ln>
        </p:spPr>
        <p:txBody>
          <a:bodyPr vert="horz" wrap="square" lIns="93828" tIns="46914" rIns="93828" bIns="46914" numCol="1" anchor="t" anchorCtr="0" compatLnSpc="1">
            <a:prstTxWarp prst="textNoShape">
              <a:avLst/>
            </a:prstTxWarp>
          </a:bodyPr>
          <a:lstStyle>
            <a:lvl1pPr defTabSz="938213">
              <a:defRPr kumimoji="0" sz="1200">
                <a:latin typeface="Times New Roman" charset="0"/>
              </a:defRPr>
            </a:lvl1pPr>
          </a:lstStyle>
          <a:p>
            <a:pPr>
              <a:defRPr/>
            </a:pPr>
            <a:endParaRPr lang="en-US"/>
          </a:p>
        </p:txBody>
      </p:sp>
      <p:sp>
        <p:nvSpPr>
          <p:cNvPr id="14339" name="Rectangle 3"/>
          <p:cNvSpPr>
            <a:spLocks noGrp="1" noChangeArrowheads="1"/>
          </p:cNvSpPr>
          <p:nvPr>
            <p:ph type="dt" sz="quarter" idx="1"/>
          </p:nvPr>
        </p:nvSpPr>
        <p:spPr bwMode="auto">
          <a:xfrm>
            <a:off x="3844925" y="0"/>
            <a:ext cx="2936875" cy="490538"/>
          </a:xfrm>
          <a:prstGeom prst="rect">
            <a:avLst/>
          </a:prstGeom>
          <a:noFill/>
          <a:ln w="9525">
            <a:noFill/>
            <a:miter lim="800000"/>
            <a:headEnd/>
            <a:tailEnd/>
          </a:ln>
        </p:spPr>
        <p:txBody>
          <a:bodyPr vert="horz" wrap="square" lIns="93828" tIns="46914" rIns="93828" bIns="46914" numCol="1" anchor="t" anchorCtr="0" compatLnSpc="1">
            <a:prstTxWarp prst="textNoShape">
              <a:avLst/>
            </a:prstTxWarp>
          </a:bodyPr>
          <a:lstStyle>
            <a:lvl1pPr algn="r" defTabSz="938213">
              <a:defRPr kumimoji="0" sz="1200">
                <a:latin typeface="Times New Roman" charset="0"/>
              </a:defRPr>
            </a:lvl1pPr>
          </a:lstStyle>
          <a:p>
            <a:pPr>
              <a:defRPr/>
            </a:pPr>
            <a:fld id="{E5AEA102-5148-BB40-8C13-47F8BE3487E1}" type="datetime1">
              <a:rPr lang="en-US"/>
              <a:pPr>
                <a:defRPr/>
              </a:pPr>
              <a:t>11/30/11</a:t>
            </a:fld>
            <a:endParaRPr lang="en-US"/>
          </a:p>
        </p:txBody>
      </p:sp>
      <p:sp>
        <p:nvSpPr>
          <p:cNvPr id="14340" name="Rectangle 4"/>
          <p:cNvSpPr>
            <a:spLocks noGrp="1" noChangeArrowheads="1"/>
          </p:cNvSpPr>
          <p:nvPr>
            <p:ph type="ftr" sz="quarter" idx="2"/>
          </p:nvPr>
        </p:nvSpPr>
        <p:spPr bwMode="auto">
          <a:xfrm>
            <a:off x="0" y="9363075"/>
            <a:ext cx="2936875" cy="492125"/>
          </a:xfrm>
          <a:prstGeom prst="rect">
            <a:avLst/>
          </a:prstGeom>
          <a:noFill/>
          <a:ln w="9525">
            <a:noFill/>
            <a:miter lim="800000"/>
            <a:headEnd/>
            <a:tailEnd/>
          </a:ln>
        </p:spPr>
        <p:txBody>
          <a:bodyPr vert="horz" wrap="square" lIns="93828" tIns="46914" rIns="93828" bIns="46914" numCol="1" anchor="b" anchorCtr="0" compatLnSpc="1">
            <a:prstTxWarp prst="textNoShape">
              <a:avLst/>
            </a:prstTxWarp>
          </a:bodyPr>
          <a:lstStyle>
            <a:lvl1pPr defTabSz="938213">
              <a:defRPr kumimoji="0" sz="1200">
                <a:latin typeface="Times New Roman" charset="0"/>
              </a:defRPr>
            </a:lvl1pPr>
          </a:lstStyle>
          <a:p>
            <a:pPr>
              <a:defRPr/>
            </a:pPr>
            <a:endParaRPr lang="en-US"/>
          </a:p>
        </p:txBody>
      </p:sp>
      <p:sp>
        <p:nvSpPr>
          <p:cNvPr id="14341" name="Rectangle 5"/>
          <p:cNvSpPr>
            <a:spLocks noGrp="1" noChangeArrowheads="1"/>
          </p:cNvSpPr>
          <p:nvPr>
            <p:ph type="sldNum" sz="quarter" idx="3"/>
          </p:nvPr>
        </p:nvSpPr>
        <p:spPr bwMode="auto">
          <a:xfrm>
            <a:off x="3844925" y="9363075"/>
            <a:ext cx="2936875" cy="492125"/>
          </a:xfrm>
          <a:prstGeom prst="rect">
            <a:avLst/>
          </a:prstGeom>
          <a:noFill/>
          <a:ln w="9525">
            <a:noFill/>
            <a:miter lim="800000"/>
            <a:headEnd/>
            <a:tailEnd/>
          </a:ln>
        </p:spPr>
        <p:txBody>
          <a:bodyPr vert="horz" wrap="square" lIns="93828" tIns="46914" rIns="93828" bIns="46914" numCol="1" anchor="b" anchorCtr="0" compatLnSpc="1">
            <a:prstTxWarp prst="textNoShape">
              <a:avLst/>
            </a:prstTxWarp>
          </a:bodyPr>
          <a:lstStyle>
            <a:lvl1pPr algn="r" defTabSz="938213">
              <a:defRPr kumimoji="0" sz="1200">
                <a:latin typeface="Times New Roman" charset="0"/>
              </a:defRPr>
            </a:lvl1pPr>
          </a:lstStyle>
          <a:p>
            <a:pPr>
              <a:defRPr/>
            </a:pPr>
            <a:fld id="{590B30AA-2BB9-6047-B045-2302A1FFC42E}"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2936875" cy="490538"/>
          </a:xfrm>
          <a:prstGeom prst="rect">
            <a:avLst/>
          </a:prstGeom>
          <a:noFill/>
          <a:ln w="9525">
            <a:noFill/>
            <a:miter lim="800000"/>
            <a:headEnd/>
            <a:tailEnd/>
          </a:ln>
        </p:spPr>
        <p:txBody>
          <a:bodyPr vert="horz" wrap="square" lIns="93828" tIns="46914" rIns="93828" bIns="46914" numCol="1" anchor="t" anchorCtr="0" compatLnSpc="1">
            <a:prstTxWarp prst="textNoShape">
              <a:avLst/>
            </a:prstTxWarp>
          </a:bodyPr>
          <a:lstStyle>
            <a:lvl1pPr defTabSz="938213">
              <a:defRPr kumimoji="0" sz="1200">
                <a:latin typeface="Times New Roman" charset="0"/>
              </a:defRPr>
            </a:lvl1pPr>
          </a:lstStyle>
          <a:p>
            <a:pPr>
              <a:defRPr/>
            </a:pPr>
            <a:endParaRPr lang="en-US"/>
          </a:p>
        </p:txBody>
      </p:sp>
      <p:sp>
        <p:nvSpPr>
          <p:cNvPr id="16387" name="Rectangle 9"/>
          <p:cNvSpPr>
            <a:spLocks noGrp="1" noRot="1" noChangeAspect="1" noChangeArrowheads="1"/>
          </p:cNvSpPr>
          <p:nvPr>
            <p:ph type="sldImg" idx="2"/>
          </p:nvPr>
        </p:nvSpPr>
        <p:spPr bwMode="auto">
          <a:xfrm>
            <a:off x="928688" y="739775"/>
            <a:ext cx="4926012" cy="3694113"/>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03288" y="4681538"/>
            <a:ext cx="4975225" cy="4433887"/>
          </a:xfrm>
          <a:prstGeom prst="rect">
            <a:avLst/>
          </a:prstGeom>
          <a:noFill/>
          <a:ln w="9525">
            <a:noFill/>
            <a:miter lim="800000"/>
            <a:headEnd/>
            <a:tailEnd/>
          </a:ln>
        </p:spPr>
        <p:txBody>
          <a:bodyPr vert="horz" wrap="square" lIns="93828" tIns="46914" rIns="93828" bIns="469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059" name="Rectangle 11"/>
          <p:cNvSpPr>
            <a:spLocks noGrp="1" noChangeArrowheads="1"/>
          </p:cNvSpPr>
          <p:nvPr>
            <p:ph type="dt" idx="1"/>
          </p:nvPr>
        </p:nvSpPr>
        <p:spPr bwMode="auto">
          <a:xfrm>
            <a:off x="3844925" y="0"/>
            <a:ext cx="2936875" cy="490538"/>
          </a:xfrm>
          <a:prstGeom prst="rect">
            <a:avLst/>
          </a:prstGeom>
          <a:noFill/>
          <a:ln w="9525">
            <a:noFill/>
            <a:miter lim="800000"/>
            <a:headEnd/>
            <a:tailEnd/>
          </a:ln>
        </p:spPr>
        <p:txBody>
          <a:bodyPr vert="horz" wrap="square" lIns="93828" tIns="46914" rIns="93828" bIns="46914" numCol="1" anchor="t" anchorCtr="0" compatLnSpc="1">
            <a:prstTxWarp prst="textNoShape">
              <a:avLst/>
            </a:prstTxWarp>
          </a:bodyPr>
          <a:lstStyle>
            <a:lvl1pPr algn="r" defTabSz="938213">
              <a:defRPr kumimoji="0" sz="1200">
                <a:latin typeface="Times New Roman" charset="0"/>
              </a:defRPr>
            </a:lvl1pPr>
          </a:lstStyle>
          <a:p>
            <a:pPr>
              <a:defRPr/>
            </a:pPr>
            <a:fld id="{4ACC832C-5BAB-3546-A64B-512629463D26}" type="datetime1">
              <a:rPr lang="en-US"/>
              <a:pPr>
                <a:defRPr/>
              </a:pPr>
              <a:t>11/30/11</a:t>
            </a:fld>
            <a:endParaRPr lang="en-US"/>
          </a:p>
        </p:txBody>
      </p:sp>
      <p:sp>
        <p:nvSpPr>
          <p:cNvPr id="2060" name="Rectangle 12"/>
          <p:cNvSpPr>
            <a:spLocks noGrp="1" noChangeArrowheads="1"/>
          </p:cNvSpPr>
          <p:nvPr>
            <p:ph type="ftr" sz="quarter" idx="4"/>
          </p:nvPr>
        </p:nvSpPr>
        <p:spPr bwMode="auto">
          <a:xfrm>
            <a:off x="0" y="9363075"/>
            <a:ext cx="2936875" cy="492125"/>
          </a:xfrm>
          <a:prstGeom prst="rect">
            <a:avLst/>
          </a:prstGeom>
          <a:noFill/>
          <a:ln w="9525">
            <a:noFill/>
            <a:miter lim="800000"/>
            <a:headEnd/>
            <a:tailEnd/>
          </a:ln>
        </p:spPr>
        <p:txBody>
          <a:bodyPr vert="horz" wrap="square" lIns="93828" tIns="46914" rIns="93828" bIns="46914" numCol="1" anchor="b" anchorCtr="0" compatLnSpc="1">
            <a:prstTxWarp prst="textNoShape">
              <a:avLst/>
            </a:prstTxWarp>
          </a:bodyPr>
          <a:lstStyle>
            <a:lvl1pPr defTabSz="938213">
              <a:defRPr kumimoji="0" sz="1200">
                <a:latin typeface="Times New Roman" charset="0"/>
              </a:defRPr>
            </a:lvl1pPr>
          </a:lstStyle>
          <a:p>
            <a:pPr>
              <a:defRPr/>
            </a:pPr>
            <a:endParaRPr lang="en-US"/>
          </a:p>
        </p:txBody>
      </p:sp>
      <p:sp>
        <p:nvSpPr>
          <p:cNvPr id="2061" name="Rectangle 13"/>
          <p:cNvSpPr>
            <a:spLocks noGrp="1" noChangeArrowheads="1"/>
          </p:cNvSpPr>
          <p:nvPr>
            <p:ph type="sldNum" sz="quarter" idx="5"/>
          </p:nvPr>
        </p:nvSpPr>
        <p:spPr bwMode="auto">
          <a:xfrm>
            <a:off x="3844925" y="9363075"/>
            <a:ext cx="2936875" cy="492125"/>
          </a:xfrm>
          <a:prstGeom prst="rect">
            <a:avLst/>
          </a:prstGeom>
          <a:noFill/>
          <a:ln w="9525">
            <a:noFill/>
            <a:miter lim="800000"/>
            <a:headEnd/>
            <a:tailEnd/>
          </a:ln>
        </p:spPr>
        <p:txBody>
          <a:bodyPr vert="horz" wrap="square" lIns="93828" tIns="46914" rIns="93828" bIns="46914" numCol="1" anchor="b" anchorCtr="0" compatLnSpc="1">
            <a:prstTxWarp prst="textNoShape">
              <a:avLst/>
            </a:prstTxWarp>
          </a:bodyPr>
          <a:lstStyle>
            <a:lvl1pPr algn="r" defTabSz="938213">
              <a:defRPr kumimoji="0" sz="1200">
                <a:latin typeface="Times New Roman" charset="0"/>
              </a:defRPr>
            </a:lvl1pPr>
          </a:lstStyle>
          <a:p>
            <a:pPr>
              <a:defRPr/>
            </a:pPr>
            <a:fld id="{BCF34CF5-B807-C94B-A21F-D08891DA5618}" type="slidenum">
              <a:rPr lang="en-US"/>
              <a:pPr>
                <a:defRPr/>
              </a:pPr>
              <a:t>‹#›</a:t>
            </a:fld>
            <a:endParaRPr lang="en-US"/>
          </a:p>
        </p:txBody>
      </p:sp>
    </p:spTree>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8" name="Rectangle 8"/>
          <p:cNvSpPr>
            <a:spLocks noGrp="1" noChangeArrowheads="1"/>
          </p:cNvSpPr>
          <p:nvPr>
            <p:ph type="sldNum" sz="quarter" idx="5"/>
          </p:nvPr>
        </p:nvSpPr>
        <p:spPr>
          <a:noFill/>
        </p:spPr>
        <p:txBody>
          <a:bodyPr/>
          <a:lstStyle/>
          <a:p>
            <a:fld id="{E8E6A4B4-9CB4-0943-B511-04AA4BCD0732}" type="slidenum">
              <a:rPr lang="en-GB" smtClean="0">
                <a:ea typeface="ＭＳ Ｐゴシック" charset="-128"/>
                <a:cs typeface="ＭＳ Ｐゴシック" charset="-128"/>
              </a:rPr>
              <a:pPr/>
              <a:t>14</a:t>
            </a:fld>
            <a:endParaRPr lang="en-GB" smtClean="0">
              <a:ea typeface="ＭＳ Ｐゴシック" charset="-128"/>
              <a:cs typeface="ＭＳ Ｐゴシック" charset="-128"/>
            </a:endParaRPr>
          </a:p>
        </p:txBody>
      </p:sp>
      <p:sp>
        <p:nvSpPr>
          <p:cNvPr id="45059" name="Rectangle 2"/>
          <p:cNvSpPr>
            <a:spLocks noGrp="1" noRot="1" noChangeAspect="1" noChangeArrowheads="1" noTextEdit="1"/>
          </p:cNvSpPr>
          <p:nvPr>
            <p:ph type="sldImg"/>
          </p:nvPr>
        </p:nvSpPr>
        <p:spPr>
          <a:xfrm>
            <a:off x="927100" y="739775"/>
            <a:ext cx="4927600" cy="3695700"/>
          </a:xfrm>
          <a:ln/>
        </p:spPr>
      </p:sp>
      <p:sp>
        <p:nvSpPr>
          <p:cNvPr id="45060" name="Rectangle 3"/>
          <p:cNvSpPr>
            <a:spLocks noGrp="1" noChangeArrowheads="1"/>
          </p:cNvSpPr>
          <p:nvPr>
            <p:ph type="body" idx="1"/>
          </p:nvPr>
        </p:nvSpPr>
        <p:spPr>
          <a:xfrm>
            <a:off x="904875" y="4681538"/>
            <a:ext cx="4972050" cy="4433887"/>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EAF53E39-DFA5-4142-8390-68423E7E1FA8}" type="slidenum">
              <a:rPr lang="en-GB"/>
              <a:pPr/>
              <a:t>19</a:t>
            </a:fld>
            <a:endParaRPr lang="en-GB"/>
          </a:p>
        </p:txBody>
      </p:sp>
      <p:sp>
        <p:nvSpPr>
          <p:cNvPr id="8194" name="Rectangle 7"/>
          <p:cNvSpPr txBox="1">
            <a:spLocks noGrp="1" noChangeArrowheads="1"/>
          </p:cNvSpPr>
          <p:nvPr/>
        </p:nvSpPr>
        <p:spPr bwMode="auto">
          <a:xfrm>
            <a:off x="3841451" y="9360729"/>
            <a:ext cx="2938780" cy="49276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lIns="91923" tIns="45961" rIns="91923" bIns="45961" anchor="b"/>
          <a:lstStyle>
            <a:lvl1pPr defTabSz="884238">
              <a:defRPr>
                <a:solidFill>
                  <a:schemeClr val="tx1"/>
                </a:solidFill>
                <a:latin typeface="Arial" charset="0"/>
                <a:ea typeface="ＭＳ Ｐゴシック" charset="0"/>
              </a:defRPr>
            </a:lvl1pPr>
            <a:lvl2pPr marL="685800" indent="-263525" defTabSz="884238">
              <a:defRPr>
                <a:solidFill>
                  <a:schemeClr val="tx1"/>
                </a:solidFill>
                <a:latin typeface="Arial" charset="0"/>
                <a:ea typeface="ＭＳ Ｐゴシック" charset="0"/>
              </a:defRPr>
            </a:lvl2pPr>
            <a:lvl3pPr marL="1055688" indent="-211138" defTabSz="884238">
              <a:defRPr>
                <a:solidFill>
                  <a:schemeClr val="tx1"/>
                </a:solidFill>
                <a:latin typeface="Arial" charset="0"/>
                <a:ea typeface="ＭＳ Ｐゴシック" charset="0"/>
              </a:defRPr>
            </a:lvl3pPr>
            <a:lvl4pPr marL="1476375" indent="-209550" defTabSz="884238">
              <a:defRPr>
                <a:solidFill>
                  <a:schemeClr val="tx1"/>
                </a:solidFill>
                <a:latin typeface="Arial" charset="0"/>
                <a:ea typeface="ＭＳ Ｐゴシック" charset="0"/>
              </a:defRPr>
            </a:lvl4pPr>
            <a:lvl5pPr marL="1898650" indent="-211138" defTabSz="884238">
              <a:defRPr>
                <a:solidFill>
                  <a:schemeClr val="tx1"/>
                </a:solidFill>
                <a:latin typeface="Arial" charset="0"/>
                <a:ea typeface="ＭＳ Ｐゴシック" charset="0"/>
              </a:defRPr>
            </a:lvl5pPr>
            <a:lvl6pPr marL="2355850" indent="-211138" defTabSz="884238" fontAlgn="base">
              <a:spcBef>
                <a:spcPct val="0"/>
              </a:spcBef>
              <a:spcAft>
                <a:spcPct val="0"/>
              </a:spcAft>
              <a:defRPr>
                <a:solidFill>
                  <a:schemeClr val="tx1"/>
                </a:solidFill>
                <a:latin typeface="Arial" charset="0"/>
                <a:ea typeface="ＭＳ Ｐゴシック" charset="0"/>
              </a:defRPr>
            </a:lvl6pPr>
            <a:lvl7pPr marL="2813050" indent="-211138" defTabSz="884238" fontAlgn="base">
              <a:spcBef>
                <a:spcPct val="0"/>
              </a:spcBef>
              <a:spcAft>
                <a:spcPct val="0"/>
              </a:spcAft>
              <a:defRPr>
                <a:solidFill>
                  <a:schemeClr val="tx1"/>
                </a:solidFill>
                <a:latin typeface="Arial" charset="0"/>
                <a:ea typeface="ＭＳ Ｐゴシック" charset="0"/>
              </a:defRPr>
            </a:lvl7pPr>
            <a:lvl8pPr marL="3270250" indent="-211138" defTabSz="884238" fontAlgn="base">
              <a:spcBef>
                <a:spcPct val="0"/>
              </a:spcBef>
              <a:spcAft>
                <a:spcPct val="0"/>
              </a:spcAft>
              <a:defRPr>
                <a:solidFill>
                  <a:schemeClr val="tx1"/>
                </a:solidFill>
                <a:latin typeface="Arial" charset="0"/>
                <a:ea typeface="ＭＳ Ｐゴシック" charset="0"/>
              </a:defRPr>
            </a:lvl8pPr>
            <a:lvl9pPr marL="3727450" indent="-211138" defTabSz="884238" fontAlgn="base">
              <a:spcBef>
                <a:spcPct val="0"/>
              </a:spcBef>
              <a:spcAft>
                <a:spcPct val="0"/>
              </a:spcAft>
              <a:defRPr>
                <a:solidFill>
                  <a:schemeClr val="tx1"/>
                </a:solidFill>
                <a:latin typeface="Arial" charset="0"/>
                <a:ea typeface="ＭＳ Ｐゴシック" charset="0"/>
              </a:defRPr>
            </a:lvl9pPr>
          </a:lstStyle>
          <a:p>
            <a:pPr algn="r"/>
            <a:fld id="{404D79EA-FECC-9A48-ABFF-A93CCDDB86A9}" type="slidenum">
              <a:rPr lang="en-GB" sz="1200"/>
              <a:pPr algn="r"/>
              <a:t>19</a:t>
            </a:fld>
            <a:endParaRPr lang="en-GB" sz="1200" dirty="0"/>
          </a:p>
        </p:txBody>
      </p:sp>
      <p:sp>
        <p:nvSpPr>
          <p:cNvPr id="8195" name="Rectangle 2"/>
          <p:cNvSpPr>
            <a:spLocks noGrp="1" noRot="1" noChangeAspect="1" noChangeArrowheads="1" noTextEdit="1"/>
          </p:cNvSpPr>
          <p:nvPr>
            <p:ph type="sldImg"/>
          </p:nvPr>
        </p:nvSpPr>
        <p:spPr>
          <a:xfrm>
            <a:off x="927100" y="738188"/>
            <a:ext cx="4929188" cy="3697287"/>
          </a:xfrm>
          <a:ln/>
          <a:extLst>
            <a:ext uri="{FAA26D3D-D897-4be2-8F04-BA451C77F1D7}">
              <ma14:placeholderFlag xmlns:mc="http://schemas.openxmlformats.org/markup-compatibility/2006" xmlns:mv="urn:schemas-microsoft-com:mac:vml" xmlns:ma14="http://schemas.microsoft.com/office/mac/drawingml/2011/main" xmlns:p="http://schemas.openxmlformats.org/presentationml/2006/main" xmlns:r="http://schemas.openxmlformats.org/officeDocument/2006/relationships" xmlns:a="http://schemas.openxmlformats.org/drawingml/2006/main" xmlns="" val="1"/>
            </a:ext>
          </a:extLst>
        </p:spPr>
      </p:sp>
      <p:sp>
        <p:nvSpPr>
          <p:cNvPr id="8196" name="Rectangle 3"/>
          <p:cNvSpPr>
            <a:spLocks noGrp="1" noChangeArrowheads="1"/>
          </p:cNvSpPr>
          <p:nvPr>
            <p:ph type="body" idx="1"/>
          </p:nvPr>
        </p:nvSpPr>
        <p:spPr>
          <a:xfrm>
            <a:off x="678180" y="4682933"/>
            <a:ext cx="5425440" cy="4433128"/>
          </a:xfrm>
        </p:spPr>
        <p:txBody>
          <a:bodyPr lIns="91923" tIns="45961" rIns="91923" bIns="45961"/>
          <a:lstStyle/>
          <a:p>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AE9932C2-9287-D843-8697-14684839C40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52400"/>
            <a:ext cx="2152650" cy="61404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04800" y="152400"/>
            <a:ext cx="6305550" cy="6140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4338C74B-7538-7D47-954E-682313D38736}"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52400"/>
            <a:ext cx="7821612"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304800" y="914400"/>
            <a:ext cx="4229100" cy="5378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914400"/>
            <a:ext cx="4229100" cy="537845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5D8CA66A-085A-DA49-BA95-65640E379358}"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52400"/>
            <a:ext cx="7821612" cy="762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304800" y="914400"/>
            <a:ext cx="4229100" cy="2613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86300" y="914400"/>
            <a:ext cx="4229100" cy="2613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304800" y="3679825"/>
            <a:ext cx="4229100" cy="2613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86300" y="3679825"/>
            <a:ext cx="4229100" cy="2613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5E3904B8-AD77-5341-A55D-EF89C2133D2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2A5C9F68-F49B-5D4E-905C-059A66AA1446}"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5"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6" name="Rectangle 7"/>
          <p:cNvSpPr>
            <a:spLocks noGrp="1" noChangeArrowheads="1"/>
          </p:cNvSpPr>
          <p:nvPr>
            <p:ph type="sldNum" sz="quarter" idx="12"/>
          </p:nvPr>
        </p:nvSpPr>
        <p:spPr>
          <a:ln/>
        </p:spPr>
        <p:txBody>
          <a:bodyPr/>
          <a:lstStyle>
            <a:lvl1pPr>
              <a:defRPr/>
            </a:lvl1pPr>
          </a:lstStyle>
          <a:p>
            <a:pPr>
              <a:defRPr/>
            </a:pPr>
            <a:fld id="{81C45E44-47C8-3F43-AA30-1437D81841E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04800" y="914400"/>
            <a:ext cx="4229100" cy="5378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86300" y="914400"/>
            <a:ext cx="4229100" cy="53784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6E8A4C50-CE48-AD44-A07C-98FE5E00F676}"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8"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9" name="Rectangle 7"/>
          <p:cNvSpPr>
            <a:spLocks noGrp="1" noChangeArrowheads="1"/>
          </p:cNvSpPr>
          <p:nvPr>
            <p:ph type="sldNum" sz="quarter" idx="12"/>
          </p:nvPr>
        </p:nvSpPr>
        <p:spPr>
          <a:ln/>
        </p:spPr>
        <p:txBody>
          <a:bodyPr/>
          <a:lstStyle>
            <a:lvl1pPr>
              <a:defRPr/>
            </a:lvl1pPr>
          </a:lstStyle>
          <a:p>
            <a:pPr>
              <a:defRPr/>
            </a:pPr>
            <a:fld id="{DBFB87F4-7FD2-0A49-A4DB-DA64466D64B8}"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4"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5" name="Rectangle 7"/>
          <p:cNvSpPr>
            <a:spLocks noGrp="1" noChangeArrowheads="1"/>
          </p:cNvSpPr>
          <p:nvPr>
            <p:ph type="sldNum" sz="quarter" idx="12"/>
          </p:nvPr>
        </p:nvSpPr>
        <p:spPr>
          <a:ln/>
        </p:spPr>
        <p:txBody>
          <a:bodyPr/>
          <a:lstStyle>
            <a:lvl1pPr>
              <a:defRPr/>
            </a:lvl1pPr>
          </a:lstStyle>
          <a:p>
            <a:pPr>
              <a:defRPr/>
            </a:pPr>
            <a:fld id="{115336C1-0D22-F94A-965C-0A638951EEA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3"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4" name="Rectangle 7"/>
          <p:cNvSpPr>
            <a:spLocks noGrp="1" noChangeArrowheads="1"/>
          </p:cNvSpPr>
          <p:nvPr>
            <p:ph type="sldNum" sz="quarter" idx="12"/>
          </p:nvPr>
        </p:nvSpPr>
        <p:spPr>
          <a:ln/>
        </p:spPr>
        <p:txBody>
          <a:bodyPr/>
          <a:lstStyle>
            <a:lvl1pPr>
              <a:defRPr/>
            </a:lvl1pPr>
          </a:lstStyle>
          <a:p>
            <a:pPr>
              <a:defRPr/>
            </a:pPr>
            <a:fld id="{231D16D4-2885-6643-80A5-73A90C95DD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3CD0E472-ED85-E64B-831D-30A2621B6BC0}"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smtClean="0"/>
              <a:t>Nov 30-Dec 2, 2011</a:t>
            </a:r>
            <a:endParaRPr lang="en-US"/>
          </a:p>
        </p:txBody>
      </p:sp>
      <p:sp>
        <p:nvSpPr>
          <p:cNvPr id="6" name="Rectangle 6"/>
          <p:cNvSpPr>
            <a:spLocks noGrp="1" noChangeArrowheads="1"/>
          </p:cNvSpPr>
          <p:nvPr>
            <p:ph type="ftr" sz="quarter" idx="11"/>
          </p:nvPr>
        </p:nvSpPr>
        <p:spPr>
          <a:ln/>
        </p:spPr>
        <p:txBody>
          <a:bodyPr/>
          <a:lstStyle>
            <a:lvl1pPr>
              <a:defRPr/>
            </a:lvl1pPr>
          </a:lstStyle>
          <a:p>
            <a:pPr>
              <a:defRPr/>
            </a:pPr>
            <a:r>
              <a:rPr lang="en-US" smtClean="0"/>
              <a:t>APPS 2011</a:t>
            </a:r>
            <a:endParaRPr lang="en-US"/>
          </a:p>
        </p:txBody>
      </p:sp>
      <p:sp>
        <p:nvSpPr>
          <p:cNvPr id="7" name="Rectangle 7"/>
          <p:cNvSpPr>
            <a:spLocks noGrp="1" noChangeArrowheads="1"/>
          </p:cNvSpPr>
          <p:nvPr>
            <p:ph type="sldNum" sz="quarter" idx="12"/>
          </p:nvPr>
        </p:nvSpPr>
        <p:spPr>
          <a:ln/>
        </p:spPr>
        <p:txBody>
          <a:bodyPr/>
          <a:lstStyle>
            <a:lvl1pPr>
              <a:defRPr/>
            </a:lvl1pPr>
          </a:lstStyle>
          <a:p>
            <a:pPr>
              <a:defRPr/>
            </a:pPr>
            <a:fld id="{72A5B5C4-1B61-DD43-8DF7-9F34F36F33E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title"/>
          </p:nvPr>
        </p:nvSpPr>
        <p:spPr bwMode="auto">
          <a:xfrm>
            <a:off x="304800" y="152400"/>
            <a:ext cx="8610600" cy="7620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43200" rIns="92075" bIns="0" numCol="1" anchor="ctr" anchorCtr="1" compatLnSpc="1">
            <a:prstTxWarp prst="textNoShape">
              <a:avLst/>
            </a:prstTxWarp>
          </a:bodyPr>
          <a:lstStyle/>
          <a:p>
            <a:pPr lvl="0"/>
            <a:r>
              <a:rPr lang="en-US"/>
              <a:t>Click to edit Master title style</a:t>
            </a:r>
          </a:p>
        </p:txBody>
      </p:sp>
      <p:sp>
        <p:nvSpPr>
          <p:cNvPr id="1027" name="Rectangle 4"/>
          <p:cNvSpPr>
            <a:spLocks noGrp="1" noChangeArrowheads="1"/>
          </p:cNvSpPr>
          <p:nvPr>
            <p:ph type="body" idx="1"/>
          </p:nvPr>
        </p:nvSpPr>
        <p:spPr bwMode="auto">
          <a:xfrm>
            <a:off x="304800" y="914399"/>
            <a:ext cx="8610600" cy="5481935"/>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9" name="Rectangle 5"/>
          <p:cNvSpPr>
            <a:spLocks noGrp="1" noChangeArrowheads="1"/>
          </p:cNvSpPr>
          <p:nvPr>
            <p:ph type="dt" sz="half" idx="2"/>
          </p:nvPr>
        </p:nvSpPr>
        <p:spPr bwMode="auto">
          <a:xfrm>
            <a:off x="3521075" y="6610648"/>
            <a:ext cx="1905000" cy="2063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200"/>
            </a:lvl1pPr>
          </a:lstStyle>
          <a:p>
            <a:pPr>
              <a:defRPr/>
            </a:pPr>
            <a:r>
              <a:rPr lang="en-US" smtClean="0"/>
              <a:t>Nov 30-Dec 2, 2011</a:t>
            </a:r>
            <a:endParaRPr lang="en-US"/>
          </a:p>
        </p:txBody>
      </p:sp>
      <p:sp>
        <p:nvSpPr>
          <p:cNvPr id="1030" name="Rectangle 6"/>
          <p:cNvSpPr>
            <a:spLocks noGrp="1" noChangeArrowheads="1"/>
          </p:cNvSpPr>
          <p:nvPr>
            <p:ph type="ftr" sz="quarter" idx="3"/>
          </p:nvPr>
        </p:nvSpPr>
        <p:spPr bwMode="auto">
          <a:xfrm>
            <a:off x="3028950" y="6420148"/>
            <a:ext cx="28956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200"/>
            </a:lvl1pPr>
          </a:lstStyle>
          <a:p>
            <a:pPr>
              <a:defRPr/>
            </a:pPr>
            <a:r>
              <a:rPr lang="en-US" smtClean="0"/>
              <a:t>APPS 2011</a:t>
            </a:r>
            <a:endParaRPr lang="en-US"/>
          </a:p>
        </p:txBody>
      </p:sp>
      <p:sp>
        <p:nvSpPr>
          <p:cNvPr id="1031" name="Rectangle 7"/>
          <p:cNvSpPr>
            <a:spLocks noGrp="1" noChangeArrowheads="1"/>
          </p:cNvSpPr>
          <p:nvPr>
            <p:ph type="sldNum" sz="quarter" idx="4"/>
          </p:nvPr>
        </p:nvSpPr>
        <p:spPr bwMode="auto">
          <a:xfrm>
            <a:off x="7010400" y="6438900"/>
            <a:ext cx="1905000" cy="378124"/>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200"/>
            </a:lvl1pPr>
          </a:lstStyle>
          <a:p>
            <a:pPr>
              <a:defRPr/>
            </a:pPr>
            <a:fld id="{B0E355D1-E8C7-FA4F-AFE3-DA5A60024B21}" type="slidenum">
              <a:rPr lang="en-US"/>
              <a:pPr>
                <a:defRPr/>
              </a:pPr>
              <a:t>‹#›</a:t>
            </a:fld>
            <a:endParaRPr lang="en-US"/>
          </a:p>
        </p:txBody>
      </p:sp>
      <p:sp>
        <p:nvSpPr>
          <p:cNvPr id="1033" name="Line 9"/>
          <p:cNvSpPr>
            <a:spLocks noChangeShapeType="1"/>
          </p:cNvSpPr>
          <p:nvPr/>
        </p:nvSpPr>
        <p:spPr bwMode="auto">
          <a:xfrm>
            <a:off x="304800" y="6438900"/>
            <a:ext cx="8610600" cy="0"/>
          </a:xfrm>
          <a:prstGeom prst="line">
            <a:avLst/>
          </a:prstGeom>
          <a:noFill/>
          <a:ln w="9525">
            <a:solidFill>
              <a:schemeClr val="bg2"/>
            </a:solidFill>
            <a:round/>
            <a:headEnd/>
            <a:tailEnd/>
          </a:ln>
        </p:spPr>
        <p:txBody>
          <a:bodyPr wrap="none" anchor="ctr">
            <a:prstTxWarp prst="textNoShape">
              <a:avLst/>
            </a:prstTxWarp>
          </a:bodyPr>
          <a:lstStyle/>
          <a:p>
            <a:pPr>
              <a:defRPr/>
            </a:pPr>
            <a:endParaRPr lang="en-US"/>
          </a:p>
        </p:txBody>
      </p:sp>
      <p:sp>
        <p:nvSpPr>
          <p:cNvPr id="1035" name="Text Box 11"/>
          <p:cNvSpPr txBox="1">
            <a:spLocks noChangeArrowheads="1"/>
          </p:cNvSpPr>
          <p:nvPr/>
        </p:nvSpPr>
        <p:spPr bwMode="auto">
          <a:xfrm>
            <a:off x="273050" y="6396335"/>
            <a:ext cx="2278664" cy="461665"/>
          </a:xfrm>
          <a:prstGeom prst="rect">
            <a:avLst/>
          </a:prstGeom>
          <a:noFill/>
          <a:ln w="9525">
            <a:noFill/>
            <a:miter lim="800000"/>
            <a:headEnd/>
            <a:tailEnd/>
          </a:ln>
        </p:spPr>
        <p:txBody>
          <a:bodyPr wrap="none">
            <a:prstTxWarp prst="textNoShape">
              <a:avLst/>
            </a:prstTxWarp>
            <a:spAutoFit/>
          </a:bodyPr>
          <a:lstStyle/>
          <a:p>
            <a:pPr>
              <a:defRPr/>
            </a:pPr>
            <a:r>
              <a:rPr kumimoji="0" lang="en-US" sz="1200" dirty="0"/>
              <a:t>P. Sphicas</a:t>
            </a:r>
            <a:endParaRPr kumimoji="0" lang="en-US" sz="1200" dirty="0" smtClean="0"/>
          </a:p>
          <a:p>
            <a:pPr>
              <a:defRPr/>
            </a:pPr>
            <a:r>
              <a:rPr kumimoji="0" lang="en-US" sz="1200" dirty="0" smtClean="0"/>
              <a:t>View</a:t>
            </a:r>
            <a:r>
              <a:rPr kumimoji="0" lang="en-US" sz="1200" baseline="0" dirty="0" smtClean="0"/>
              <a:t> on CMS &amp; ATLAS results</a:t>
            </a:r>
            <a:endParaRPr kumimoji="0" lang="en-US" sz="1200"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p:txStyles>
    <p:titleStyle>
      <a:lvl1pPr algn="ctr" rtl="0" eaLnBrk="0" fontAlgn="base" hangingPunct="0">
        <a:lnSpc>
          <a:spcPct val="70000"/>
        </a:lnSpc>
        <a:spcBef>
          <a:spcPct val="0"/>
        </a:spcBef>
        <a:spcAft>
          <a:spcPct val="0"/>
        </a:spcAft>
        <a:defRPr kumimoji="1" sz="3200" b="1">
          <a:solidFill>
            <a:srgbClr val="003399"/>
          </a:solidFill>
          <a:latin typeface="+mj-lt"/>
          <a:ea typeface="ＭＳ Ｐゴシック" charset="-128"/>
          <a:cs typeface="ＭＳ Ｐゴシック" charset="-128"/>
        </a:defRPr>
      </a:lvl1pPr>
      <a:lvl2pPr algn="ctr" rtl="0" eaLnBrk="0" fontAlgn="base" hangingPunct="0">
        <a:lnSpc>
          <a:spcPct val="70000"/>
        </a:lnSpc>
        <a:spcBef>
          <a:spcPct val="0"/>
        </a:spcBef>
        <a:spcAft>
          <a:spcPct val="0"/>
        </a:spcAft>
        <a:defRPr kumimoji="1" sz="3200" b="1">
          <a:solidFill>
            <a:srgbClr val="003399"/>
          </a:solidFill>
          <a:latin typeface="Arial" charset="0"/>
          <a:ea typeface="ＭＳ Ｐゴシック" charset="-128"/>
          <a:cs typeface="ＭＳ Ｐゴシック" charset="-128"/>
        </a:defRPr>
      </a:lvl2pPr>
      <a:lvl3pPr algn="ctr" rtl="0" eaLnBrk="0" fontAlgn="base" hangingPunct="0">
        <a:lnSpc>
          <a:spcPct val="70000"/>
        </a:lnSpc>
        <a:spcBef>
          <a:spcPct val="0"/>
        </a:spcBef>
        <a:spcAft>
          <a:spcPct val="0"/>
        </a:spcAft>
        <a:defRPr kumimoji="1" sz="3200" b="1">
          <a:solidFill>
            <a:srgbClr val="003399"/>
          </a:solidFill>
          <a:latin typeface="Arial" charset="0"/>
          <a:ea typeface="ＭＳ Ｐゴシック" charset="-128"/>
          <a:cs typeface="ＭＳ Ｐゴシック" charset="-128"/>
        </a:defRPr>
      </a:lvl3pPr>
      <a:lvl4pPr algn="ctr" rtl="0" eaLnBrk="0" fontAlgn="base" hangingPunct="0">
        <a:lnSpc>
          <a:spcPct val="70000"/>
        </a:lnSpc>
        <a:spcBef>
          <a:spcPct val="0"/>
        </a:spcBef>
        <a:spcAft>
          <a:spcPct val="0"/>
        </a:spcAft>
        <a:defRPr kumimoji="1" sz="3200" b="1">
          <a:solidFill>
            <a:srgbClr val="003399"/>
          </a:solidFill>
          <a:latin typeface="Arial" charset="0"/>
          <a:ea typeface="ＭＳ Ｐゴシック" charset="-128"/>
          <a:cs typeface="ＭＳ Ｐゴシック" charset="-128"/>
        </a:defRPr>
      </a:lvl4pPr>
      <a:lvl5pPr algn="ctr" rtl="0" eaLnBrk="0" fontAlgn="base" hangingPunct="0">
        <a:lnSpc>
          <a:spcPct val="70000"/>
        </a:lnSpc>
        <a:spcBef>
          <a:spcPct val="0"/>
        </a:spcBef>
        <a:spcAft>
          <a:spcPct val="0"/>
        </a:spcAft>
        <a:defRPr kumimoji="1" sz="3200" b="1">
          <a:solidFill>
            <a:srgbClr val="003399"/>
          </a:solidFill>
          <a:latin typeface="Arial" charset="0"/>
          <a:ea typeface="ＭＳ Ｐゴシック" charset="-128"/>
          <a:cs typeface="ＭＳ Ｐゴシック" charset="-128"/>
        </a:defRPr>
      </a:lvl5pPr>
      <a:lvl6pPr marL="457200" algn="ctr" rtl="0" eaLnBrk="0" fontAlgn="base" hangingPunct="0">
        <a:lnSpc>
          <a:spcPct val="70000"/>
        </a:lnSpc>
        <a:spcBef>
          <a:spcPct val="0"/>
        </a:spcBef>
        <a:spcAft>
          <a:spcPct val="0"/>
        </a:spcAft>
        <a:defRPr kumimoji="1" sz="3200" b="1">
          <a:solidFill>
            <a:srgbClr val="003399"/>
          </a:solidFill>
          <a:latin typeface="Arial" charset="0"/>
        </a:defRPr>
      </a:lvl6pPr>
      <a:lvl7pPr marL="914400" algn="ctr" rtl="0" eaLnBrk="0" fontAlgn="base" hangingPunct="0">
        <a:lnSpc>
          <a:spcPct val="70000"/>
        </a:lnSpc>
        <a:spcBef>
          <a:spcPct val="0"/>
        </a:spcBef>
        <a:spcAft>
          <a:spcPct val="0"/>
        </a:spcAft>
        <a:defRPr kumimoji="1" sz="3200" b="1">
          <a:solidFill>
            <a:srgbClr val="003399"/>
          </a:solidFill>
          <a:latin typeface="Arial" charset="0"/>
        </a:defRPr>
      </a:lvl7pPr>
      <a:lvl8pPr marL="1371600" algn="ctr" rtl="0" eaLnBrk="0" fontAlgn="base" hangingPunct="0">
        <a:lnSpc>
          <a:spcPct val="70000"/>
        </a:lnSpc>
        <a:spcBef>
          <a:spcPct val="0"/>
        </a:spcBef>
        <a:spcAft>
          <a:spcPct val="0"/>
        </a:spcAft>
        <a:defRPr kumimoji="1" sz="3200" b="1">
          <a:solidFill>
            <a:srgbClr val="003399"/>
          </a:solidFill>
          <a:latin typeface="Arial" charset="0"/>
        </a:defRPr>
      </a:lvl8pPr>
      <a:lvl9pPr marL="1828800" algn="ctr" rtl="0" eaLnBrk="0" fontAlgn="base" hangingPunct="0">
        <a:lnSpc>
          <a:spcPct val="70000"/>
        </a:lnSpc>
        <a:spcBef>
          <a:spcPct val="0"/>
        </a:spcBef>
        <a:spcAft>
          <a:spcPct val="0"/>
        </a:spcAft>
        <a:defRPr kumimoji="1" sz="3200" b="1">
          <a:solidFill>
            <a:srgbClr val="003399"/>
          </a:solidFill>
          <a:latin typeface="Arial" charset="0"/>
        </a:defRPr>
      </a:lvl9pPr>
    </p:titleStyle>
    <p:bodyStyle>
      <a:lvl1pPr marL="342900" indent="-342900" algn="l" rtl="0" eaLnBrk="0" fontAlgn="base" hangingPunct="0">
        <a:spcBef>
          <a:spcPct val="20000"/>
        </a:spcBef>
        <a:spcAft>
          <a:spcPct val="0"/>
        </a:spcAft>
        <a:buClr>
          <a:schemeClr val="hlink"/>
        </a:buClr>
        <a:buSzPct val="50000"/>
        <a:buFont typeface="Zapf Dingbats" charset="2"/>
        <a:buChar char="n"/>
        <a:defRPr kumimoji="1" sz="2400" b="1">
          <a:solidFill>
            <a:srgbClr val="FF0000"/>
          </a:solidFill>
          <a:latin typeface="+mn-lt"/>
          <a:ea typeface="ＭＳ Ｐゴシック" charset="-128"/>
          <a:cs typeface="ＭＳ Ｐゴシック" charset="-128"/>
        </a:defRPr>
      </a:lvl1pPr>
      <a:lvl2pPr marL="742950" indent="-285750" algn="l" rtl="0" eaLnBrk="0" fontAlgn="base" hangingPunct="0">
        <a:spcBef>
          <a:spcPct val="20000"/>
        </a:spcBef>
        <a:spcAft>
          <a:spcPct val="0"/>
        </a:spcAft>
        <a:buClr>
          <a:schemeClr val="tx2"/>
        </a:buClr>
        <a:buSzPct val="60000"/>
        <a:buFont typeface="Zapf Dingbats" charset="2"/>
        <a:buChar char="u"/>
        <a:defRPr kumimoji="1" sz="2000" b="1">
          <a:solidFill>
            <a:srgbClr val="003399"/>
          </a:solidFill>
          <a:latin typeface="+mn-lt"/>
          <a:ea typeface="ＭＳ Ｐゴシック" charset="-128"/>
        </a:defRPr>
      </a:lvl2pPr>
      <a:lvl3pPr marL="1143000" indent="-228600" algn="l" rtl="0" eaLnBrk="0" fontAlgn="base" hangingPunct="0">
        <a:spcBef>
          <a:spcPct val="20000"/>
        </a:spcBef>
        <a:spcAft>
          <a:spcPct val="0"/>
        </a:spcAft>
        <a:buClr>
          <a:srgbClr val="008000"/>
        </a:buClr>
        <a:buSzPct val="65000"/>
        <a:buFont typeface="Zapf Dingbats" charset="2"/>
        <a:buChar char="l"/>
        <a:defRPr kumimoji="1" sz="2000" b="1">
          <a:solidFill>
            <a:srgbClr val="008000"/>
          </a:solidFill>
          <a:latin typeface="+mn-lt"/>
          <a:ea typeface="ＭＳ Ｐゴシック" charset="-128"/>
        </a:defRPr>
      </a:lvl3pPr>
      <a:lvl4pPr marL="1600200" indent="-228600" algn="l" rtl="0" eaLnBrk="0" fontAlgn="base" hangingPunct="0">
        <a:spcBef>
          <a:spcPct val="20000"/>
        </a:spcBef>
        <a:spcAft>
          <a:spcPct val="0"/>
        </a:spcAft>
        <a:buClr>
          <a:schemeClr val="tx2"/>
        </a:buClr>
        <a:buSzPct val="75000"/>
        <a:buFont typeface="Zapf Dingbats" charset="2"/>
        <a:buChar char="è"/>
        <a:defRPr kumimoji="1" sz="2000" b="1">
          <a:solidFill>
            <a:schemeClr val="tx2"/>
          </a:solidFill>
          <a:latin typeface="+mn-lt"/>
          <a:ea typeface="ＭＳ Ｐゴシック" charset="-128"/>
        </a:defRPr>
      </a:lvl4pPr>
      <a:lvl5pPr marL="2057400" indent="-228600" algn="l" rtl="0" eaLnBrk="0" fontAlgn="base" hangingPunct="0">
        <a:spcBef>
          <a:spcPct val="20000"/>
        </a:spcBef>
        <a:spcAft>
          <a:spcPct val="0"/>
        </a:spcAft>
        <a:buClr>
          <a:schemeClr val="hlink"/>
        </a:buClr>
        <a:buSzPct val="100000"/>
        <a:buFont typeface="Zapf Dingbats" charset="2"/>
        <a:buChar char="»"/>
        <a:defRPr kumimoji="1" sz="2000" b="1">
          <a:solidFill>
            <a:schemeClr val="tx1"/>
          </a:solidFill>
          <a:latin typeface="+mn-lt"/>
          <a:ea typeface="ＭＳ Ｐゴシック" charset="-128"/>
        </a:defRPr>
      </a:lvl5pPr>
      <a:lvl6pPr marL="2514600" indent="-228600" algn="l" rtl="0" eaLnBrk="0" fontAlgn="base" hangingPunct="0">
        <a:spcBef>
          <a:spcPct val="20000"/>
        </a:spcBef>
        <a:spcAft>
          <a:spcPct val="0"/>
        </a:spcAft>
        <a:buClr>
          <a:schemeClr val="hlink"/>
        </a:buClr>
        <a:buSzPct val="100000"/>
        <a:buFont typeface="Zapf Dingbats" charset="2"/>
        <a:defRPr kumimoji="1" sz="2000" b="1">
          <a:solidFill>
            <a:schemeClr val="tx1"/>
          </a:solidFill>
          <a:latin typeface="+mn-lt"/>
          <a:ea typeface="ＭＳ Ｐゴシック" charset="-128"/>
        </a:defRPr>
      </a:lvl6pPr>
      <a:lvl7pPr marL="2971800" indent="-228600" algn="l" rtl="0" eaLnBrk="0" fontAlgn="base" hangingPunct="0">
        <a:spcBef>
          <a:spcPct val="20000"/>
        </a:spcBef>
        <a:spcAft>
          <a:spcPct val="0"/>
        </a:spcAft>
        <a:buClr>
          <a:schemeClr val="hlink"/>
        </a:buClr>
        <a:buSzPct val="100000"/>
        <a:buFont typeface="Zapf Dingbats" charset="2"/>
        <a:defRPr kumimoji="1" sz="2000" b="1">
          <a:solidFill>
            <a:schemeClr val="tx1"/>
          </a:solidFill>
          <a:latin typeface="+mn-lt"/>
          <a:ea typeface="ＭＳ Ｐゴシック" charset="-128"/>
        </a:defRPr>
      </a:lvl7pPr>
      <a:lvl8pPr marL="3429000" indent="-228600" algn="l" rtl="0" eaLnBrk="0" fontAlgn="base" hangingPunct="0">
        <a:spcBef>
          <a:spcPct val="20000"/>
        </a:spcBef>
        <a:spcAft>
          <a:spcPct val="0"/>
        </a:spcAft>
        <a:buClr>
          <a:schemeClr val="hlink"/>
        </a:buClr>
        <a:buSzPct val="100000"/>
        <a:buFont typeface="Zapf Dingbats" charset="2"/>
        <a:defRPr kumimoji="1" sz="2000" b="1">
          <a:solidFill>
            <a:schemeClr val="tx1"/>
          </a:solidFill>
          <a:latin typeface="+mn-lt"/>
          <a:ea typeface="ＭＳ Ｐゴシック" charset="-128"/>
        </a:defRPr>
      </a:lvl8pPr>
      <a:lvl9pPr marL="3886200" indent="-228600" algn="l" rtl="0" eaLnBrk="0" fontAlgn="base" hangingPunct="0">
        <a:spcBef>
          <a:spcPct val="20000"/>
        </a:spcBef>
        <a:spcAft>
          <a:spcPct val="0"/>
        </a:spcAft>
        <a:buClr>
          <a:schemeClr val="hlink"/>
        </a:buClr>
        <a:buSzPct val="100000"/>
        <a:buFont typeface="Zapf Dingbats" charset="2"/>
        <a:defRPr kumimoji="1" sz="20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 Id="rId3"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oleObject" Target="../embeddings/Microsoft_Equation1.bin"/><Relationship Id="rId5" Type="http://schemas.openxmlformats.org/officeDocument/2006/relationships/image" Target="../media/image23.png"/><Relationship Id="rId6" Type="http://schemas.openxmlformats.org/officeDocument/2006/relationships/image" Target="../media/image24.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4"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19.xml.rels><?xml version="1.0" encoding="UTF-8" standalone="yes"?>
<Relationships xmlns="http://schemas.openxmlformats.org/package/2006/relationships"><Relationship Id="rId3" Type="http://schemas.openxmlformats.org/officeDocument/2006/relationships/image" Target="../media/image28.wmf"/><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wmf"/><Relationship Id="rId8" Type="http://schemas.openxmlformats.org/officeDocument/2006/relationships/image" Target="../media/image33.wmf"/><Relationship Id="rId9" Type="http://schemas.openxmlformats.org/officeDocument/2006/relationships/image" Target="../media/image34.pn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4" Type="http://schemas.openxmlformats.org/officeDocument/2006/relationships/image" Target="../media/image38.png"/><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9.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4" Type="http://schemas.openxmlformats.org/officeDocument/2006/relationships/image" Target="../media/image44.png"/><Relationship Id="rId5" Type="http://schemas.openxmlformats.org/officeDocument/2006/relationships/image" Target="../media/image45.png"/><Relationship Id="rId6" Type="http://schemas.openxmlformats.org/officeDocument/2006/relationships/image" Target="../media/image46.png"/><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4.xml.rels><?xml version="1.0" encoding="UTF-8" standalone="yes"?>
<Relationships xmlns="http://schemas.openxmlformats.org/package/2006/relationships"><Relationship Id="rId3" Type="http://schemas.openxmlformats.org/officeDocument/2006/relationships/image" Target="../media/image48.png"/><Relationship Id="rId4"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2.pdf"/><Relationship Id="rId4" Type="http://schemas.openxmlformats.org/officeDocument/2006/relationships/image" Target="../media/image611.png"/><Relationship Id="rId5" Type="http://schemas.openxmlformats.org/officeDocument/2006/relationships/image" Target="../media/image53.wmf"/><Relationship Id="rId6" Type="http://schemas.openxmlformats.org/officeDocument/2006/relationships/image" Target="../media/image54.wmf"/><Relationship Id="rId7" Type="http://schemas.openxmlformats.org/officeDocument/2006/relationships/image" Target="../media/image55.emf"/><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5.emf"/><Relationship Id="rId3" Type="http://schemas.openxmlformats.org/officeDocument/2006/relationships/image" Target="../media/image5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image" Target="../media/image62.png"/><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33.xml.rels><?xml version="1.0" encoding="UTF-8" standalone="yes"?>
<Relationships xmlns="http://schemas.openxmlformats.org/package/2006/relationships"><Relationship Id="rId3" Type="http://schemas.openxmlformats.org/officeDocument/2006/relationships/image" Target="../media/image64.png"/><Relationship Id="rId4" Type="http://schemas.openxmlformats.org/officeDocument/2006/relationships/image" Target="../media/image65.png"/><Relationship Id="rId5" Type="http://schemas.openxmlformats.org/officeDocument/2006/relationships/image" Target="../media/image66.emf"/><Relationship Id="rId6" Type="http://schemas.openxmlformats.org/officeDocument/2006/relationships/image" Target="../media/image67.png"/><Relationship Id="rId7" Type="http://schemas.openxmlformats.org/officeDocument/2006/relationships/image" Target="../media/image68.png"/><Relationship Id="rId1" Type="http://schemas.openxmlformats.org/officeDocument/2006/relationships/slideLayout" Target="../slideLayouts/slideLayout2.xml"/><Relationship Id="rId2" Type="http://schemas.openxmlformats.org/officeDocument/2006/relationships/image" Target="../media/image63.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70.png"/><Relationship Id="rId4" Type="http://schemas.openxmlformats.org/officeDocument/2006/relationships/image" Target="../media/image71.png"/><Relationship Id="rId5"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6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 Id="rId3" Type="http://schemas.openxmlformats.org/officeDocument/2006/relationships/image" Target="../media/image75.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 Id="rId3" Type="http://schemas.openxmlformats.org/officeDocument/2006/relationships/image" Target="../media/image78.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9.png"/></Relationships>
</file>

<file path=ppt/slides/_rels/slide43.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5" Type="http://schemas.openxmlformats.org/officeDocument/2006/relationships/image" Target="../media/image83.png"/><Relationship Id="rId1" Type="http://schemas.openxmlformats.org/officeDocument/2006/relationships/slideLayout" Target="../slideLayouts/slideLayout2.xml"/><Relationship Id="rId2" Type="http://schemas.openxmlformats.org/officeDocument/2006/relationships/image" Target="../media/image80.png"/></Relationships>
</file>

<file path=ppt/slides/_rels/slide44.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1" Type="http://schemas.openxmlformats.org/officeDocument/2006/relationships/tags" Target="../tags/tag1.xml"/><Relationship Id="rId2"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87.png"/><Relationship Id="rId4" Type="http://schemas.openxmlformats.org/officeDocument/2006/relationships/image" Target="../media/image88.png"/><Relationship Id="rId5"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86.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051.png"/><Relationship Id="rId4" Type="http://schemas.openxmlformats.org/officeDocument/2006/relationships/image" Target="../media/image92.pdf"/><Relationship Id="rId5" Type="http://schemas.openxmlformats.org/officeDocument/2006/relationships/image" Target="../media/image1071.png"/><Relationship Id="rId6" Type="http://schemas.openxmlformats.org/officeDocument/2006/relationships/image" Target="../media/image93.png"/><Relationship Id="rId7" Type="http://schemas.openxmlformats.org/officeDocument/2006/relationships/image" Target="../media/image94.pdf"/><Relationship Id="rId8" Type="http://schemas.openxmlformats.org/officeDocument/2006/relationships/image" Target="../media/image1101.png"/><Relationship Id="rId9" Type="http://schemas.openxmlformats.org/officeDocument/2006/relationships/image" Target="../media/image95.png"/><Relationship Id="rId1" Type="http://schemas.openxmlformats.org/officeDocument/2006/relationships/slideLayout" Target="../slideLayouts/slideLayout2.xml"/><Relationship Id="rId2" Type="http://schemas.openxmlformats.org/officeDocument/2006/relationships/image" Target="../media/image91.pdf"/></Relationships>
</file>

<file path=ppt/slides/_rels/slide49.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5" Type="http://schemas.openxmlformats.org/officeDocument/2006/relationships/image" Target="../media/image99.png"/><Relationship Id="rId6" Type="http://schemas.openxmlformats.org/officeDocument/2006/relationships/image" Target="../media/image100.png"/><Relationship Id="rId7" Type="http://schemas.openxmlformats.org/officeDocument/2006/relationships/image" Target="../media/image101.png"/><Relationship Id="rId8" Type="http://schemas.openxmlformats.org/officeDocument/2006/relationships/image" Target="../media/image102.png"/><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wmf"/></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3.png"/><Relationship Id="rId3" Type="http://schemas.openxmlformats.org/officeDocument/2006/relationships/image" Target="../media/image10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5.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6.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6.png"/><Relationship Id="rId6" Type="http://schemas.openxmlformats.org/officeDocument/2006/relationships/image" Target="../media/image7.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10" name="Date Placeholder 3"/>
          <p:cNvSpPr>
            <a:spLocks noGrp="1"/>
          </p:cNvSpPr>
          <p:nvPr>
            <p:ph type="dt" sz="quarter" idx="10"/>
          </p:nvPr>
        </p:nvSpPr>
        <p:spPr>
          <a:noFill/>
        </p:spPr>
        <p:txBody>
          <a:bodyPr/>
          <a:lstStyle/>
          <a:p>
            <a:r>
              <a:rPr lang="en-US" smtClean="0"/>
              <a:t>Nov 30-Dec 2, 2011</a:t>
            </a:r>
          </a:p>
        </p:txBody>
      </p:sp>
      <p:sp>
        <p:nvSpPr>
          <p:cNvPr id="17411" name="Footer Placeholder 4"/>
          <p:cNvSpPr>
            <a:spLocks noGrp="1"/>
          </p:cNvSpPr>
          <p:nvPr>
            <p:ph type="ftr" sz="quarter" idx="11"/>
          </p:nvPr>
        </p:nvSpPr>
        <p:spPr>
          <a:noFill/>
        </p:spPr>
        <p:txBody>
          <a:bodyPr/>
          <a:lstStyle/>
          <a:p>
            <a:r>
              <a:rPr lang="en-US" smtClean="0"/>
              <a:t>APPS 2011</a:t>
            </a:r>
          </a:p>
        </p:txBody>
      </p:sp>
      <p:sp>
        <p:nvSpPr>
          <p:cNvPr id="17412" name="Slide Number Placeholder 5"/>
          <p:cNvSpPr>
            <a:spLocks noGrp="1"/>
          </p:cNvSpPr>
          <p:nvPr>
            <p:ph type="sldNum" sz="quarter" idx="12"/>
          </p:nvPr>
        </p:nvSpPr>
        <p:spPr>
          <a:noFill/>
        </p:spPr>
        <p:txBody>
          <a:bodyPr/>
          <a:lstStyle/>
          <a:p>
            <a:fld id="{C7121CED-5794-714B-A274-D18762035170}" type="slidenum">
              <a:rPr lang="en-US" smtClean="0"/>
              <a:pPr/>
              <a:t>1</a:t>
            </a:fld>
            <a:endParaRPr lang="en-US" smtClean="0"/>
          </a:p>
        </p:txBody>
      </p:sp>
      <p:sp>
        <p:nvSpPr>
          <p:cNvPr id="17413" name="Rectangle 2"/>
          <p:cNvSpPr>
            <a:spLocks noGrp="1" noChangeArrowheads="1"/>
          </p:cNvSpPr>
          <p:nvPr>
            <p:ph type="title"/>
          </p:nvPr>
        </p:nvSpPr>
        <p:spPr/>
        <p:txBody>
          <a:bodyPr/>
          <a:lstStyle/>
          <a:p>
            <a:r>
              <a:rPr lang="en-US" dirty="0" smtClean="0"/>
              <a:t>View on recent results of ATLAS and CMS</a:t>
            </a:r>
          </a:p>
        </p:txBody>
      </p:sp>
      <p:sp>
        <p:nvSpPr>
          <p:cNvPr id="17414" name="Rectangle 3"/>
          <p:cNvSpPr>
            <a:spLocks noGrp="1" noChangeArrowheads="1"/>
          </p:cNvSpPr>
          <p:nvPr>
            <p:ph type="body" idx="1"/>
          </p:nvPr>
        </p:nvSpPr>
        <p:spPr>
          <a:xfrm>
            <a:off x="685800" y="2266652"/>
            <a:ext cx="8229600" cy="3981748"/>
          </a:xfrm>
        </p:spPr>
        <p:txBody>
          <a:bodyPr/>
          <a:lstStyle/>
          <a:p>
            <a:pPr>
              <a:lnSpc>
                <a:spcPct val="90000"/>
              </a:lnSpc>
            </a:pPr>
            <a:r>
              <a:rPr lang="en-US" dirty="0" smtClean="0"/>
              <a:t>Prelude – reasons for this talk</a:t>
            </a:r>
          </a:p>
          <a:p>
            <a:pPr lvl="1">
              <a:lnSpc>
                <a:spcPct val="90000"/>
              </a:lnSpc>
            </a:pPr>
            <a:r>
              <a:rPr lang="en-US" dirty="0" smtClean="0"/>
              <a:t>(High) expectations from the LHC </a:t>
            </a:r>
            <a:endParaRPr lang="en-US" dirty="0" smtClean="0"/>
          </a:p>
          <a:p>
            <a:pPr>
              <a:lnSpc>
                <a:spcPct val="90000"/>
              </a:lnSpc>
            </a:pPr>
            <a:r>
              <a:rPr lang="en-US" dirty="0" smtClean="0"/>
              <a:t>A quick tour of </a:t>
            </a:r>
            <a:r>
              <a:rPr lang="en-US" dirty="0" smtClean="0"/>
              <a:t>pp </a:t>
            </a:r>
            <a:r>
              <a:rPr lang="en-US" dirty="0" smtClean="0"/>
              <a:t>collisions at 7 TeV</a:t>
            </a:r>
          </a:p>
          <a:p>
            <a:pPr lvl="1">
              <a:lnSpc>
                <a:spcPct val="90000"/>
              </a:lnSpc>
            </a:pPr>
            <a:r>
              <a:rPr lang="en-US" dirty="0" smtClean="0"/>
              <a:t>Strong interaction physics (jets, QCD); Electroweak signals (W/Z production &amp; properties); The top quark (still there)</a:t>
            </a:r>
          </a:p>
          <a:p>
            <a:pPr>
              <a:lnSpc>
                <a:spcPct val="90000"/>
              </a:lnSpc>
            </a:pPr>
            <a:r>
              <a:rPr lang="en-US" dirty="0" smtClean="0"/>
              <a:t>Searching for New Physics</a:t>
            </a:r>
          </a:p>
          <a:p>
            <a:pPr lvl="1">
              <a:lnSpc>
                <a:spcPct val="90000"/>
              </a:lnSpc>
            </a:pPr>
            <a:r>
              <a:rPr lang="en-US" dirty="0" smtClean="0"/>
              <a:t>Closing in on the Higgs; evidence for new physics!</a:t>
            </a:r>
          </a:p>
          <a:p>
            <a:pPr lvl="1">
              <a:lnSpc>
                <a:spcPct val="90000"/>
              </a:lnSpc>
            </a:pPr>
            <a:r>
              <a:rPr lang="en-US" dirty="0" smtClean="0"/>
              <a:t>Where is SUSY? Searches for exotica</a:t>
            </a:r>
          </a:p>
          <a:p>
            <a:pPr>
              <a:lnSpc>
                <a:spcPct val="90000"/>
              </a:lnSpc>
            </a:pPr>
            <a:r>
              <a:rPr lang="en-US" dirty="0" smtClean="0"/>
              <a:t>So what next? More data (</a:t>
            </a:r>
            <a:r>
              <a:rPr lang="en-US" dirty="0" err="1" smtClean="0"/>
              <a:t>lumi</a:t>
            </a:r>
            <a:r>
              <a:rPr lang="en-US" dirty="0" smtClean="0"/>
              <a:t>?); higher energy?</a:t>
            </a:r>
          </a:p>
          <a:p>
            <a:pPr>
              <a:lnSpc>
                <a:spcPct val="90000"/>
              </a:lnSpc>
            </a:pPr>
            <a:r>
              <a:rPr lang="en-US" dirty="0" smtClean="0"/>
              <a:t>Summary</a:t>
            </a:r>
          </a:p>
        </p:txBody>
      </p:sp>
      <p:sp>
        <p:nvSpPr>
          <p:cNvPr id="17415" name="Rectangle 4"/>
          <p:cNvSpPr>
            <a:spLocks noChangeArrowheads="1"/>
          </p:cNvSpPr>
          <p:nvPr/>
        </p:nvSpPr>
        <p:spPr bwMode="auto">
          <a:xfrm>
            <a:off x="2452888" y="990600"/>
            <a:ext cx="4384275" cy="1200329"/>
          </a:xfrm>
          <a:prstGeom prst="rect">
            <a:avLst/>
          </a:prstGeom>
          <a:noFill/>
          <a:ln w="9525">
            <a:noFill/>
            <a:miter lim="800000"/>
            <a:headEnd/>
            <a:tailEnd/>
          </a:ln>
        </p:spPr>
        <p:txBody>
          <a:bodyPr wrap="none">
            <a:prstTxWarp prst="textNoShape">
              <a:avLst/>
            </a:prstTxWarp>
            <a:spAutoFit/>
          </a:bodyPr>
          <a:lstStyle/>
          <a:p>
            <a:pPr algn="ctr"/>
            <a:r>
              <a:rPr lang="en-US" sz="1800" i="1" dirty="0">
                <a:solidFill>
                  <a:srgbClr val="003399"/>
                </a:solidFill>
              </a:rPr>
              <a:t>Paris </a:t>
            </a:r>
            <a:r>
              <a:rPr lang="en-US" sz="1800" i="1" dirty="0" err="1">
                <a:solidFill>
                  <a:srgbClr val="003399"/>
                </a:solidFill>
              </a:rPr>
              <a:t>Sphicas</a:t>
            </a:r>
            <a:endParaRPr lang="el-GR" sz="1800" i="1" dirty="0">
              <a:solidFill>
                <a:srgbClr val="003399"/>
              </a:solidFill>
            </a:endParaRPr>
          </a:p>
          <a:p>
            <a:pPr algn="ctr"/>
            <a:r>
              <a:rPr lang="en-US" sz="1800" i="1" dirty="0">
                <a:solidFill>
                  <a:srgbClr val="003399"/>
                </a:solidFill>
              </a:rPr>
              <a:t>CERN &amp; University of Athens</a:t>
            </a:r>
            <a:endParaRPr lang="en-US" sz="1800" i="1" dirty="0" smtClean="0">
              <a:solidFill>
                <a:srgbClr val="003399"/>
              </a:solidFill>
            </a:endParaRPr>
          </a:p>
          <a:p>
            <a:pPr algn="ctr"/>
            <a:r>
              <a:rPr lang="en-US" sz="1800" i="1" dirty="0" smtClean="0">
                <a:solidFill>
                  <a:srgbClr val="003399"/>
                </a:solidFill>
              </a:rPr>
              <a:t>Amsterdam Particle Physics Symposium</a:t>
            </a:r>
          </a:p>
          <a:p>
            <a:pPr algn="ctr"/>
            <a:r>
              <a:rPr lang="en-US" sz="1800" i="1" dirty="0" smtClean="0">
                <a:solidFill>
                  <a:srgbClr val="003399"/>
                </a:solidFill>
              </a:rPr>
              <a:t>Nov 30, </a:t>
            </a:r>
            <a:r>
              <a:rPr lang="en-US" sz="1800" i="1" dirty="0">
                <a:solidFill>
                  <a:srgbClr val="003399"/>
                </a:solidFill>
              </a:rPr>
              <a:t>2011</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on the LHC and find Higgs &amp; SUSY</a:t>
            </a:r>
          </a:p>
        </p:txBody>
      </p:sp>
      <p:sp>
        <p:nvSpPr>
          <p:cNvPr id="3" name="Content Placeholder 2"/>
          <p:cNvSpPr>
            <a:spLocks noGrp="1"/>
          </p:cNvSpPr>
          <p:nvPr>
            <p:ph idx="1"/>
          </p:nvPr>
        </p:nvSpPr>
        <p:spPr/>
        <p:txBody>
          <a:bodyPr/>
          <a:lstStyle/>
          <a:p>
            <a:r>
              <a:rPr lang="en-US" dirty="0" smtClean="0"/>
              <a:t>ATLAS and CMS were designed to do this; they were “guaranteed” to find the Higgs – period; right away</a:t>
            </a:r>
          </a:p>
          <a:p>
            <a:pPr lvl="1"/>
            <a:r>
              <a:rPr lang="en-US" dirty="0" smtClean="0"/>
              <a:t>In fact: SUSY is strongly produced, so will be observed first</a:t>
            </a:r>
          </a:p>
          <a:p>
            <a:pPr lvl="2"/>
            <a:r>
              <a:rPr lang="en-US" dirty="0" smtClean="0"/>
              <a:t>For the “impatient”: join SUSY physics group</a:t>
            </a:r>
          </a:p>
          <a:p>
            <a:pPr lvl="2"/>
            <a:r>
              <a:rPr lang="en-US" dirty="0" smtClean="0"/>
              <a:t>For the “patient” ones: join the Higgs group</a:t>
            </a:r>
          </a:p>
          <a:p>
            <a:pPr lvl="1"/>
            <a:r>
              <a:rPr lang="en-US" dirty="0" smtClean="0"/>
              <a:t>For all others:</a:t>
            </a:r>
          </a:p>
          <a:p>
            <a:pPr lvl="2"/>
            <a:r>
              <a:rPr lang="en-US" dirty="0" smtClean="0"/>
              <a:t>For those who like smaller analyses: join the Exotica group</a:t>
            </a:r>
          </a:p>
          <a:p>
            <a:pPr lvl="2"/>
            <a:r>
              <a:rPr lang="en-US" dirty="0" smtClean="0"/>
              <a:t>For those who like finding something: </a:t>
            </a:r>
          </a:p>
          <a:p>
            <a:pPr lvl="3"/>
            <a:r>
              <a:rPr lang="en-US" dirty="0" smtClean="0"/>
              <a:t>QCD, EWK, B physics, …</a:t>
            </a:r>
          </a:p>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1219201"/>
            <a:ext cx="7772400" cy="3505200"/>
          </a:xfrm>
          <a:noFill/>
        </p:spPr>
        <p:txBody>
          <a:bodyPr/>
          <a:lstStyle/>
          <a:p>
            <a:pPr>
              <a:lnSpc>
                <a:spcPct val="80000"/>
              </a:lnSpc>
            </a:pPr>
            <a:r>
              <a:rPr lang="en-US" sz="4000" dirty="0" smtClean="0"/>
              <a:t>Surprise #1</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2" name="Picture 5" descr="Figures_dimuMass_2011Run_1fb.pdf"/>
          <p:cNvPicPr>
            <a:picLocks noChangeAspect="1"/>
          </p:cNvPicPr>
          <p:nvPr/>
        </p:nvPicPr>
        <p:blipFill>
          <a:blip r:embed="rId2"/>
          <a:srcRect l="3368" t="5956" r="842" b="11909"/>
          <a:stretch>
            <a:fillRect/>
          </a:stretch>
        </p:blipFill>
        <p:spPr bwMode="auto">
          <a:xfrm>
            <a:off x="1752600" y="1600200"/>
            <a:ext cx="7285038" cy="4413883"/>
          </a:xfrm>
          <a:prstGeom prst="rect">
            <a:avLst/>
          </a:prstGeom>
          <a:noFill/>
          <a:ln w="9525">
            <a:noFill/>
            <a:miter lim="800000"/>
            <a:headEnd/>
            <a:tailEnd/>
          </a:ln>
        </p:spPr>
      </p:pic>
      <p:sp>
        <p:nvSpPr>
          <p:cNvPr id="2" name="Title 1"/>
          <p:cNvSpPr>
            <a:spLocks noGrp="1"/>
          </p:cNvSpPr>
          <p:nvPr>
            <p:ph type="title"/>
          </p:nvPr>
        </p:nvSpPr>
        <p:spPr/>
        <p:txBody>
          <a:bodyPr/>
          <a:lstStyle/>
          <a:p>
            <a:r>
              <a:rPr lang="en-US" dirty="0" smtClean="0"/>
              <a:t>Really fast turn-on: detector performance</a:t>
            </a:r>
            <a:endParaRPr lang="en-US" dirty="0"/>
          </a:p>
        </p:txBody>
      </p:sp>
      <p:sp>
        <p:nvSpPr>
          <p:cNvPr id="3" name="Content Placeholder 2"/>
          <p:cNvSpPr>
            <a:spLocks noGrp="1"/>
          </p:cNvSpPr>
          <p:nvPr>
            <p:ph idx="1"/>
          </p:nvPr>
        </p:nvSpPr>
        <p:spPr/>
        <p:txBody>
          <a:bodyPr/>
          <a:lstStyle/>
          <a:p>
            <a:r>
              <a:rPr lang="en-US" dirty="0" smtClean="0"/>
              <a:t>The startup of the experiments was the biggest discontinuity with the past: it was fast and efficient.</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12</a:t>
            </a:fld>
            <a:endParaRPr lang="en-US"/>
          </a:p>
        </p:txBody>
      </p:sp>
      <p:grpSp>
        <p:nvGrpSpPr>
          <p:cNvPr id="13" name="Group 12"/>
          <p:cNvGrpSpPr/>
          <p:nvPr/>
        </p:nvGrpSpPr>
        <p:grpSpPr>
          <a:xfrm>
            <a:off x="304800" y="3151820"/>
            <a:ext cx="4224338" cy="3199607"/>
            <a:chOff x="304800" y="3151820"/>
            <a:chExt cx="4224338" cy="3199607"/>
          </a:xfrm>
        </p:grpSpPr>
        <p:grpSp>
          <p:nvGrpSpPr>
            <p:cNvPr id="7" name="Group 1"/>
            <p:cNvGrpSpPr>
              <a:grpSpLocks/>
            </p:cNvGrpSpPr>
            <p:nvPr/>
          </p:nvGrpSpPr>
          <p:grpSpPr bwMode="auto">
            <a:xfrm>
              <a:off x="304800" y="3151820"/>
              <a:ext cx="4224338" cy="2862263"/>
              <a:chOff x="254" y="566"/>
              <a:chExt cx="2661" cy="1803"/>
            </a:xfrm>
          </p:grpSpPr>
          <p:pic>
            <p:nvPicPr>
              <p:cNvPr id="8" name="Picture 2"/>
              <p:cNvPicPr>
                <a:picLocks noChangeAspect="1" noChangeArrowheads="1"/>
              </p:cNvPicPr>
              <p:nvPr/>
            </p:nvPicPr>
            <p:blipFill>
              <a:blip r:embed="rId3"/>
              <a:srcRect/>
              <a:stretch>
                <a:fillRect/>
              </a:stretch>
            </p:blipFill>
            <p:spPr bwMode="auto">
              <a:xfrm>
                <a:off x="254" y="566"/>
                <a:ext cx="2661" cy="1803"/>
              </a:xfrm>
              <a:prstGeom prst="rect">
                <a:avLst/>
              </a:prstGeom>
              <a:noFill/>
              <a:ln w="9525">
                <a:noFill/>
                <a:round/>
                <a:headEnd/>
                <a:tailEnd/>
              </a:ln>
              <a:effectLst/>
            </p:spPr>
          </p:pic>
          <p:sp>
            <p:nvSpPr>
              <p:cNvPr id="9" name="Line 3"/>
              <p:cNvSpPr>
                <a:spLocks noChangeShapeType="1"/>
              </p:cNvSpPr>
              <p:nvPr/>
            </p:nvSpPr>
            <p:spPr bwMode="auto">
              <a:xfrm>
                <a:off x="668" y="1735"/>
                <a:ext cx="2112" cy="0"/>
              </a:xfrm>
              <a:prstGeom prst="line">
                <a:avLst/>
              </a:prstGeom>
              <a:noFill/>
              <a:ln w="28440">
                <a:solidFill>
                  <a:srgbClr val="C00000"/>
                </a:solidFill>
                <a:miter lim="800000"/>
                <a:headEnd/>
                <a:tailEnd/>
              </a:ln>
              <a:effectLst/>
            </p:spPr>
            <p:txBody>
              <a:bodyPr>
                <a:prstTxWarp prst="textNoShape">
                  <a:avLst/>
                </a:prstTxWarp>
              </a:bodyPr>
              <a:lstStyle/>
              <a:p>
                <a:endParaRPr lang="en-US"/>
              </a:p>
            </p:txBody>
          </p:sp>
          <p:sp>
            <p:nvSpPr>
              <p:cNvPr id="10" name="Text Box 4"/>
              <p:cNvSpPr txBox="1">
                <a:spLocks noChangeArrowheads="1"/>
              </p:cNvSpPr>
              <p:nvPr/>
            </p:nvSpPr>
            <p:spPr bwMode="auto">
              <a:xfrm>
                <a:off x="1331" y="1510"/>
                <a:ext cx="364" cy="231"/>
              </a:xfrm>
              <a:prstGeom prst="rect">
                <a:avLst/>
              </a:prstGeom>
              <a:noFill/>
              <a:ln w="9525">
                <a:noFill/>
                <a:round/>
                <a:headEnd/>
                <a:tailEnd/>
              </a:ln>
              <a:effectLst/>
            </p:spPr>
            <p:txBody>
              <a:bodyPr wrap="none" lIns="90000" tIns="46800" rIns="90000" bIns="46800">
                <a:prstTxWarp prst="textNoShape">
                  <a:avLst/>
                </a:prstTxWarp>
                <a:spAutoFit/>
              </a:bodyPr>
              <a:lstStyle/>
              <a:p>
                <a:pPr hangingPunct="1">
                  <a:lnSpc>
                    <a:spcPct val="100000"/>
                  </a:lnSpc>
                  <a:buClrTx/>
                  <a:buFontTx/>
                  <a:buNone/>
                </a:pPr>
                <a:r>
                  <a:rPr lang="en-US" sz="1800" b="1">
                    <a:solidFill>
                      <a:srgbClr val="C00000"/>
                    </a:solidFill>
                    <a:ea typeface="Tahoma" charset="0"/>
                    <a:cs typeface="Tahoma" charset="0"/>
                  </a:rPr>
                  <a:t>3 %</a:t>
                </a:r>
              </a:p>
            </p:txBody>
          </p:sp>
        </p:grpSp>
        <p:sp>
          <p:nvSpPr>
            <p:cNvPr id="11" name="Text Box 8"/>
            <p:cNvSpPr txBox="1">
              <a:spLocks noChangeArrowheads="1"/>
            </p:cNvSpPr>
            <p:nvPr/>
          </p:nvSpPr>
          <p:spPr bwMode="auto">
            <a:xfrm>
              <a:off x="720725" y="5676739"/>
              <a:ext cx="3594100" cy="674688"/>
            </a:xfrm>
            <a:prstGeom prst="rect">
              <a:avLst/>
            </a:prstGeom>
            <a:solidFill>
              <a:srgbClr val="C0C0C0"/>
            </a:solidFill>
            <a:ln w="9525">
              <a:noFill/>
              <a:round/>
              <a:headEnd/>
              <a:tailEnd/>
            </a:ln>
            <a:effectLst/>
          </p:spPr>
          <p:txBody>
            <a:bodyPr lIns="0" tIns="5291" rIns="0" bIns="0" anchor="ctr" anchorCtr="1">
              <a:prstTxWarp prst="textNoShape">
                <a:avLst/>
              </a:prstTxWarp>
            </a:bodyPr>
            <a:lstStyle/>
            <a:p>
              <a:pPr algn="ctr" hangingPunct="1">
                <a:lnSpc>
                  <a:spcPct val="97000"/>
                </a:lnSpc>
                <a:tabLst>
                  <a:tab pos="723900" algn="l"/>
                  <a:tab pos="1447800" algn="l"/>
                  <a:tab pos="2171700" algn="l"/>
                  <a:tab pos="2895600" algn="l"/>
                </a:tabLst>
              </a:pPr>
              <a:r>
                <a:rPr lang="en-US" sz="1400">
                  <a:solidFill>
                    <a:srgbClr val="000080"/>
                  </a:solidFill>
                  <a:latin typeface="Trebuchet MS" charset="0"/>
                  <a:ea typeface="Tahoma" charset="0"/>
                  <a:cs typeface="Tahoma" charset="0"/>
                </a:rPr>
                <a:t>2011 pileup </a:t>
              </a:r>
              <a:r>
                <a:rPr lang="en-US" sz="1400">
                  <a:solidFill>
                    <a:srgbClr val="000080"/>
                  </a:solidFill>
                  <a:latin typeface="Arial" charset="0"/>
                  <a:ea typeface="Arial" charset="0"/>
                  <a:cs typeface="Arial" charset="0"/>
                </a:rPr>
                <a:t>→</a:t>
              </a:r>
              <a:r>
                <a:rPr lang="en-US" sz="1400">
                  <a:solidFill>
                    <a:srgbClr val="000080"/>
                  </a:solidFill>
                  <a:latin typeface="Trebuchet MS" charset="0"/>
                  <a:ea typeface="Tahoma" charset="0"/>
                  <a:cs typeface="Tahoma" charset="0"/>
                </a:rPr>
                <a:t> higher prel. JES error for E</a:t>
              </a:r>
              <a:r>
                <a:rPr lang="en-US" sz="1400" baseline="-33000">
                  <a:solidFill>
                    <a:srgbClr val="000080"/>
                  </a:solidFill>
                  <a:latin typeface="Trebuchet MS" charset="0"/>
                  <a:ea typeface="Tahoma" charset="0"/>
                  <a:cs typeface="Tahoma" charset="0"/>
                </a:rPr>
                <a:t>T</a:t>
              </a:r>
              <a:r>
                <a:rPr lang="en-US" sz="1400">
                  <a:solidFill>
                    <a:srgbClr val="000080"/>
                  </a:solidFill>
                  <a:latin typeface="Trebuchet MS" charset="0"/>
                  <a:ea typeface="Tahoma" charset="0"/>
                  <a:cs typeface="Tahoma" charset="0"/>
                </a:rPr>
                <a:t>&lt;100 GeV jets (</a:t>
              </a:r>
              <a:r>
                <a:rPr lang="en-US" sz="1400">
                  <a:solidFill>
                    <a:srgbClr val="000080"/>
                  </a:solidFill>
                  <a:latin typeface="Trebuchet MS" charset="0"/>
                  <a:ea typeface="Standard Symbols L" charset="2"/>
                  <a:cs typeface="Standard Symbols L" charset="2"/>
                </a:rPr>
                <a:t> </a:t>
              </a:r>
              <a:r>
                <a:rPr lang="en-US" sz="1400">
                  <a:solidFill>
                    <a:srgbClr val="000080"/>
                  </a:solidFill>
                  <a:latin typeface="Trebuchet MS" charset="0"/>
                  <a:ea typeface="Trebuchet MS" charset="0"/>
                  <a:cs typeface="Trebuchet MS" charset="0"/>
                </a:rPr>
                <a:t>±</a:t>
              </a:r>
              <a:r>
                <a:rPr lang="en-US" sz="1400">
                  <a:solidFill>
                    <a:srgbClr val="000080"/>
                  </a:solidFill>
                  <a:latin typeface="Trebuchet MS" charset="0"/>
                  <a:ea typeface="Standard Symbols L" charset="2"/>
                  <a:cs typeface="Standard Symbols L" charset="2"/>
                </a:rPr>
                <a:t>2-5% for |</a:t>
              </a:r>
              <a:r>
                <a:rPr lang="en-US" sz="1400">
                  <a:solidFill>
                    <a:srgbClr val="000080"/>
                  </a:solidFill>
                  <a:latin typeface="Trebuchet MS" charset="0"/>
                  <a:ea typeface="Trebuchet MS" charset="0"/>
                  <a:cs typeface="Trebuchet MS" charset="0"/>
                </a:rPr>
                <a:t>η</a:t>
              </a:r>
              <a:r>
                <a:rPr lang="en-US" sz="1400">
                  <a:solidFill>
                    <a:srgbClr val="000080"/>
                  </a:solidFill>
                  <a:latin typeface="Trebuchet MS" charset="0"/>
                  <a:ea typeface="Standard Symbols L" charset="2"/>
                  <a:cs typeface="Standard Symbols L" charset="2"/>
                </a:rPr>
                <a:t>|&lt;2.1 )</a:t>
              </a:r>
            </a:p>
          </p:txBody>
        </p:sp>
      </p:grpSp>
      <p:sp>
        <p:nvSpPr>
          <p:cNvPr id="14" name="TextBox 13"/>
          <p:cNvSpPr txBox="1"/>
          <p:nvPr/>
        </p:nvSpPr>
        <p:spPr>
          <a:xfrm>
            <a:off x="4572000" y="4800600"/>
            <a:ext cx="3059176" cy="523220"/>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sz="2800" dirty="0" smtClean="0">
                <a:solidFill>
                  <a:srgbClr val="000090"/>
                </a:solidFill>
              </a:rPr>
              <a:t>Standard Candles</a:t>
            </a:r>
            <a:endParaRPr lang="en-US" sz="2800" dirty="0">
              <a:solidFill>
                <a:srgbClr val="00009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1219201"/>
            <a:ext cx="7772400" cy="3505200"/>
          </a:xfrm>
          <a:noFill/>
        </p:spPr>
        <p:txBody>
          <a:bodyPr/>
          <a:lstStyle/>
          <a:p>
            <a:pPr>
              <a:lnSpc>
                <a:spcPct val="80000"/>
              </a:lnSpc>
            </a:pPr>
            <a:r>
              <a:rPr lang="en-US" sz="4000" dirty="0" smtClean="0"/>
              <a:t>So what followed?</a:t>
            </a:r>
            <a:br>
              <a:rPr lang="en-US" sz="4000" dirty="0" smtClean="0"/>
            </a:br>
            <a:r>
              <a:rPr lang="en-US" sz="4000" dirty="0" smtClean="0"/>
              <a:t>The LHC Tour de Force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4036" name="Title 6"/>
          <p:cNvSpPr>
            <a:spLocks noGrp="1"/>
          </p:cNvSpPr>
          <p:nvPr>
            <p:ph type="title"/>
          </p:nvPr>
        </p:nvSpPr>
        <p:spPr/>
        <p:txBody>
          <a:bodyPr/>
          <a:lstStyle/>
          <a:p>
            <a:r>
              <a:rPr lang="en-US" smtClean="0"/>
              <a:t>Jets</a:t>
            </a:r>
          </a:p>
        </p:txBody>
      </p:sp>
      <p:sp>
        <p:nvSpPr>
          <p:cNvPr id="44039" name="Date Placeholder 9"/>
          <p:cNvSpPr>
            <a:spLocks noGrp="1"/>
          </p:cNvSpPr>
          <p:nvPr>
            <p:ph type="dt" sz="quarter" idx="10"/>
          </p:nvPr>
        </p:nvSpPr>
        <p:spPr>
          <a:noFill/>
        </p:spPr>
        <p:txBody>
          <a:bodyPr/>
          <a:lstStyle/>
          <a:p>
            <a:r>
              <a:rPr lang="en-US" smtClean="0"/>
              <a:t>Nov 30-Dec 2, 2011</a:t>
            </a:r>
          </a:p>
        </p:txBody>
      </p:sp>
      <p:sp>
        <p:nvSpPr>
          <p:cNvPr id="44040" name="Slide Number Placeholder 10"/>
          <p:cNvSpPr>
            <a:spLocks noGrp="1"/>
          </p:cNvSpPr>
          <p:nvPr>
            <p:ph type="sldNum" sz="quarter" idx="12"/>
          </p:nvPr>
        </p:nvSpPr>
        <p:spPr>
          <a:noFill/>
        </p:spPr>
        <p:txBody>
          <a:bodyPr/>
          <a:lstStyle/>
          <a:p>
            <a:fld id="{6CE664CC-7F70-3D40-BE2E-5B0340BE854E}" type="slidenum">
              <a:rPr lang="en-US" smtClean="0"/>
              <a:pPr/>
              <a:t>14</a:t>
            </a:fld>
            <a:endParaRPr lang="en-US" smtClean="0"/>
          </a:p>
        </p:txBody>
      </p:sp>
      <p:sp>
        <p:nvSpPr>
          <p:cNvPr id="44041" name="Footer Placeholder 11"/>
          <p:cNvSpPr>
            <a:spLocks noGrp="1"/>
          </p:cNvSpPr>
          <p:nvPr>
            <p:ph type="ftr" sz="quarter" idx="11"/>
          </p:nvPr>
        </p:nvSpPr>
        <p:spPr>
          <a:noFill/>
        </p:spPr>
        <p:txBody>
          <a:bodyPr/>
          <a:lstStyle/>
          <a:p>
            <a:r>
              <a:rPr lang="en-US" smtClean="0"/>
              <a:t>APPS 2011</a:t>
            </a:r>
          </a:p>
        </p:txBody>
      </p:sp>
      <p:grpSp>
        <p:nvGrpSpPr>
          <p:cNvPr id="15" name="Group 14"/>
          <p:cNvGrpSpPr/>
          <p:nvPr/>
        </p:nvGrpSpPr>
        <p:grpSpPr>
          <a:xfrm>
            <a:off x="228600" y="990599"/>
            <a:ext cx="8634911" cy="5276911"/>
            <a:chOff x="228600" y="990599"/>
            <a:chExt cx="8634911" cy="5276911"/>
          </a:xfrm>
        </p:grpSpPr>
        <p:grpSp>
          <p:nvGrpSpPr>
            <p:cNvPr id="14" name="Group 13"/>
            <p:cNvGrpSpPr/>
            <p:nvPr/>
          </p:nvGrpSpPr>
          <p:grpSpPr>
            <a:xfrm>
              <a:off x="228600" y="990599"/>
              <a:ext cx="8534400" cy="5029201"/>
              <a:chOff x="228600" y="1143000"/>
              <a:chExt cx="8534400" cy="5029201"/>
            </a:xfrm>
          </p:grpSpPr>
          <p:pic>
            <p:nvPicPr>
              <p:cNvPr id="16" name="Picture 15"/>
              <p:cNvPicPr>
                <a:picLocks noChangeAspect="1"/>
              </p:cNvPicPr>
              <p:nvPr/>
            </p:nvPicPr>
            <p:blipFill>
              <a:blip r:embed="rId3"/>
              <a:stretch>
                <a:fillRect/>
              </a:stretch>
            </p:blipFill>
            <p:spPr>
              <a:xfrm>
                <a:off x="4991940" y="1143000"/>
                <a:ext cx="3771060" cy="3618089"/>
              </a:xfrm>
              <a:prstGeom prst="rect">
                <a:avLst/>
              </a:prstGeom>
            </p:spPr>
          </p:pic>
          <p:sp>
            <p:nvSpPr>
              <p:cNvPr id="44038" name="Content Placeholder 2"/>
              <p:cNvSpPr txBox="1">
                <a:spLocks/>
              </p:cNvSpPr>
              <p:nvPr/>
            </p:nvSpPr>
            <p:spPr bwMode="auto">
              <a:xfrm>
                <a:off x="228600" y="4876801"/>
                <a:ext cx="8534400" cy="1295400"/>
              </a:xfrm>
              <a:prstGeom prst="rect">
                <a:avLst/>
              </a:prstGeom>
              <a:noFill/>
              <a:ln w="9525">
                <a:noFill/>
                <a:miter lim="800000"/>
                <a:headEnd/>
                <a:tailEnd/>
              </a:ln>
            </p:spPr>
            <p:txBody>
              <a:bodyPr lIns="92075" tIns="46038" rIns="92075" bIns="46038">
                <a:prstTxWarp prst="textNoShape">
                  <a:avLst/>
                </a:prstTxWarp>
              </a:bodyPr>
              <a:lstStyle/>
              <a:p>
                <a:pPr marL="342900" indent="-342900">
                  <a:spcBef>
                    <a:spcPct val="20000"/>
                  </a:spcBef>
                  <a:buClr>
                    <a:schemeClr val="hlink"/>
                  </a:buClr>
                  <a:buSzPct val="50000"/>
                  <a:buFont typeface="Zapf Dingbats" charset="2"/>
                  <a:buChar char="n"/>
                </a:pPr>
                <a:r>
                  <a:rPr lang="en-US" sz="2400" b="1" dirty="0" smtClean="0">
                    <a:solidFill>
                      <a:srgbClr val="FF0000"/>
                    </a:solidFill>
                    <a:ea typeface="ＭＳ Ｐゴシック" charset="-128"/>
                    <a:cs typeface="ＭＳ Ｐゴシック" charset="-128"/>
                  </a:rPr>
                  <a:t>To probe the hard scatter:</a:t>
                </a:r>
              </a:p>
              <a:p>
                <a:pPr marL="742950" lvl="1" indent="-285750">
                  <a:spcBef>
                    <a:spcPct val="20000"/>
                  </a:spcBef>
                  <a:buClr>
                    <a:schemeClr val="tx2"/>
                  </a:buClr>
                  <a:buSzPct val="60000"/>
                  <a:buFont typeface="Zapf Dingbats" charset="2"/>
                  <a:buChar char="u"/>
                </a:pPr>
                <a:r>
                  <a:rPr lang="en-US" sz="2000" b="1" dirty="0" smtClean="0">
                    <a:solidFill>
                      <a:srgbClr val="003399"/>
                    </a:solidFill>
                    <a:ea typeface="ＭＳ Ｐゴシック" charset="-128"/>
                    <a:cs typeface="ＭＳ Ｐゴシック" charset="-128"/>
                  </a:rPr>
                  <a:t>The hard scatter: jet P</a:t>
                </a:r>
                <a:r>
                  <a:rPr lang="en-US" sz="2000" b="1" baseline="-25000" dirty="0" smtClean="0">
                    <a:solidFill>
                      <a:srgbClr val="003399"/>
                    </a:solidFill>
                    <a:ea typeface="ＭＳ Ｐゴシック" charset="-128"/>
                    <a:cs typeface="ＭＳ Ｐゴシック" charset="-128"/>
                  </a:rPr>
                  <a:t>T</a:t>
                </a:r>
                <a:r>
                  <a:rPr lang="en-US" sz="2000" b="1" dirty="0" smtClean="0">
                    <a:solidFill>
                      <a:srgbClr val="003399"/>
                    </a:solidFill>
                    <a:ea typeface="ＭＳ Ｐゴシック" charset="-128"/>
                    <a:cs typeface="ＭＳ Ｐゴシック" charset="-128"/>
                  </a:rPr>
                  <a:t> and </a:t>
                </a:r>
                <a:r>
                  <a:rPr lang="en-US" sz="2000" b="1" dirty="0" err="1" smtClean="0">
                    <a:solidFill>
                      <a:srgbClr val="003399"/>
                    </a:solidFill>
                    <a:latin typeface="Symbol" charset="2"/>
                    <a:ea typeface="Symbol" charset="2"/>
                    <a:cs typeface="Symbol" charset="2"/>
                  </a:rPr>
                  <a:t>h</a:t>
                </a:r>
                <a:r>
                  <a:rPr lang="en-US" sz="2000" b="1" dirty="0" smtClean="0">
                    <a:solidFill>
                      <a:srgbClr val="003399"/>
                    </a:solidFill>
                    <a:ea typeface="ＭＳ Ｐゴシック" charset="-128"/>
                    <a:cs typeface="ＭＳ Ｐゴシック" charset="-128"/>
                  </a:rPr>
                  <a:t>, </a:t>
                </a:r>
                <a:r>
                  <a:rPr lang="en-US" sz="2000" b="1" dirty="0" err="1" smtClean="0">
                    <a:solidFill>
                      <a:srgbClr val="003399"/>
                    </a:solidFill>
                    <a:ea typeface="ＭＳ Ｐゴシック" charset="-128"/>
                    <a:cs typeface="ＭＳ Ｐゴシック" charset="-128"/>
                  </a:rPr>
                  <a:t>dijet</a:t>
                </a:r>
                <a:r>
                  <a:rPr lang="en-US" sz="2000" b="1" dirty="0" smtClean="0">
                    <a:solidFill>
                      <a:srgbClr val="003399"/>
                    </a:solidFill>
                    <a:ea typeface="ＭＳ Ｐゴシック" charset="-128"/>
                    <a:cs typeface="ＭＳ Ｐゴシック" charset="-128"/>
                  </a:rPr>
                  <a:t> correlations, </a:t>
                </a:r>
                <a:r>
                  <a:rPr lang="en-US" sz="2000" b="1" dirty="0" err="1" smtClean="0">
                    <a:solidFill>
                      <a:srgbClr val="003399"/>
                    </a:solidFill>
                    <a:ea typeface="ＭＳ Ｐゴシック" charset="-128"/>
                    <a:cs typeface="ＭＳ Ｐゴシック" charset="-128"/>
                  </a:rPr>
                  <a:t>dijet</a:t>
                </a:r>
                <a:r>
                  <a:rPr lang="en-US" sz="2000" b="1" dirty="0" smtClean="0">
                    <a:solidFill>
                      <a:srgbClr val="003399"/>
                    </a:solidFill>
                    <a:ea typeface="ＭＳ Ｐゴシック" charset="-128"/>
                    <a:cs typeface="ＭＳ Ｐゴシック" charset="-128"/>
                  </a:rPr>
                  <a:t> mass,…</a:t>
                </a:r>
              </a:p>
            </p:txBody>
          </p:sp>
          <p:pic>
            <p:nvPicPr>
              <p:cNvPr id="10" name="Picture 12"/>
              <p:cNvPicPr>
                <a:picLocks noChangeAspect="1"/>
              </p:cNvPicPr>
              <p:nvPr/>
            </p:nvPicPr>
            <p:blipFill>
              <a:blip r:embed="rId4"/>
              <a:srcRect/>
              <a:stretch>
                <a:fillRect/>
              </a:stretch>
            </p:blipFill>
            <p:spPr bwMode="auto">
              <a:xfrm>
                <a:off x="762000" y="1143001"/>
                <a:ext cx="3758111" cy="3733800"/>
              </a:xfrm>
              <a:prstGeom prst="rect">
                <a:avLst/>
              </a:prstGeom>
              <a:noFill/>
              <a:ln w="9525">
                <a:noFill/>
                <a:miter lim="800000"/>
                <a:headEnd/>
                <a:tailEnd/>
              </a:ln>
            </p:spPr>
          </p:pic>
        </p:grpSp>
        <p:sp>
          <p:nvSpPr>
            <p:cNvPr id="11" name="Rectangle 10"/>
            <p:cNvSpPr/>
            <p:nvPr/>
          </p:nvSpPr>
          <p:spPr>
            <a:xfrm>
              <a:off x="4876800" y="5867400"/>
              <a:ext cx="3986711" cy="40011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b="1" dirty="0" smtClean="0">
                  <a:solidFill>
                    <a:srgbClr val="000090"/>
                  </a:solidFill>
                </a:rPr>
                <a:t>Excellent agreement with QCD</a:t>
              </a:r>
            </a:p>
          </p:txBody>
        </p:sp>
      </p:grpSp>
      <p:grpSp>
        <p:nvGrpSpPr>
          <p:cNvPr id="12" name="Group 11"/>
          <p:cNvGrpSpPr/>
          <p:nvPr/>
        </p:nvGrpSpPr>
        <p:grpSpPr>
          <a:xfrm>
            <a:off x="252911" y="990600"/>
            <a:ext cx="8534400" cy="5277148"/>
            <a:chOff x="304800" y="971252"/>
            <a:chExt cx="8534400" cy="5277148"/>
          </a:xfrm>
        </p:grpSpPr>
        <p:pic>
          <p:nvPicPr>
            <p:cNvPr id="13" name="Picture 4" descr="ED-HighestDi-Jet-mass.tiff"/>
            <p:cNvPicPr>
              <a:picLocks noChangeAspect="1"/>
            </p:cNvPicPr>
            <p:nvPr/>
          </p:nvPicPr>
          <p:blipFill>
            <a:blip r:embed="rId5"/>
            <a:srcRect/>
            <a:stretch>
              <a:fillRect/>
            </a:stretch>
          </p:blipFill>
          <p:spPr bwMode="auto">
            <a:xfrm>
              <a:off x="3570833" y="971252"/>
              <a:ext cx="5268367" cy="5277148"/>
            </a:xfrm>
            <a:prstGeom prst="rect">
              <a:avLst/>
            </a:prstGeom>
            <a:noFill/>
            <a:ln w="9525">
              <a:noFill/>
              <a:miter lim="800000"/>
              <a:headEnd/>
              <a:tailEnd/>
            </a:ln>
          </p:spPr>
        </p:pic>
        <p:sp>
          <p:nvSpPr>
            <p:cNvPr id="17" name="Rectangle 7"/>
            <p:cNvSpPr>
              <a:spLocks noChangeArrowheads="1"/>
            </p:cNvSpPr>
            <p:nvPr/>
          </p:nvSpPr>
          <p:spPr bwMode="auto">
            <a:xfrm>
              <a:off x="304800" y="2080837"/>
              <a:ext cx="3150642" cy="2086725"/>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a:prstTxWarp prst="textNoShape">
                <a:avLst/>
              </a:prstTxWarp>
              <a:spAutoFit/>
            </a:bodyPr>
            <a:lstStyle/>
            <a:p>
              <a:pPr marL="742950" lvl="1" indent="-285750" defTabSz="457200" eaLnBrk="0" hangingPunct="0">
                <a:spcBef>
                  <a:spcPct val="20000"/>
                </a:spcBef>
                <a:buClr>
                  <a:schemeClr val="tx2"/>
                </a:buClr>
              </a:pPr>
              <a:r>
                <a:rPr lang="en-US" sz="2400" b="1" dirty="0" err="1">
                  <a:solidFill>
                    <a:srgbClr val="FF0000"/>
                  </a:solidFill>
                  <a:ea typeface="Comic Sans MS" charset="0"/>
                  <a:cs typeface="Comic Sans MS" charset="0"/>
                </a:rPr>
                <a:t>M</a:t>
              </a:r>
              <a:r>
                <a:rPr lang="en-US" sz="2400" b="1" baseline="-25000" dirty="0" err="1">
                  <a:solidFill>
                    <a:srgbClr val="FF0000"/>
                  </a:solidFill>
                  <a:ea typeface="Comic Sans MS" charset="0"/>
                  <a:cs typeface="Comic Sans MS" charset="0"/>
                </a:rPr>
                <a:t>jj</a:t>
              </a:r>
              <a:r>
                <a:rPr lang="en-US" sz="2400" b="1" baseline="-25000" dirty="0">
                  <a:solidFill>
                    <a:srgbClr val="FF0000"/>
                  </a:solidFill>
                  <a:ea typeface="Comic Sans MS" charset="0"/>
                  <a:cs typeface="Comic Sans MS" charset="0"/>
                </a:rPr>
                <a:t> </a:t>
              </a:r>
              <a:r>
                <a:rPr lang="en-US" sz="2400" b="1" dirty="0">
                  <a:solidFill>
                    <a:srgbClr val="FF0000"/>
                  </a:solidFill>
                  <a:ea typeface="Comic Sans MS" charset="0"/>
                  <a:cs typeface="Comic Sans MS" charset="0"/>
                </a:rPr>
                <a:t>= 4.04 TeV</a:t>
              </a:r>
              <a:endParaRPr lang="en-US" sz="2400" b="1" baseline="-25000" dirty="0">
                <a:solidFill>
                  <a:srgbClr val="FF0000"/>
                </a:solidFill>
                <a:ea typeface="Comic Sans MS" charset="0"/>
                <a:cs typeface="Comic Sans MS" charset="0"/>
              </a:endParaRPr>
            </a:p>
            <a:p>
              <a:pPr marL="742950" lvl="1" indent="-285750" defTabSz="457200" eaLnBrk="0" hangingPunct="0">
                <a:spcBef>
                  <a:spcPct val="20000"/>
                </a:spcBef>
                <a:buClr>
                  <a:schemeClr val="tx2"/>
                </a:buClr>
              </a:pPr>
              <a:r>
                <a:rPr lang="en-US" sz="2400" b="1" dirty="0">
                  <a:solidFill>
                    <a:srgbClr val="FF0000"/>
                  </a:solidFill>
                  <a:ea typeface="Comic Sans MS" charset="0"/>
                  <a:cs typeface="Comic Sans MS" charset="0"/>
                </a:rPr>
                <a:t>P</a:t>
              </a:r>
              <a:r>
                <a:rPr lang="en-US" sz="2400" b="1" baseline="-25000" dirty="0">
                  <a:solidFill>
                    <a:srgbClr val="FF0000"/>
                  </a:solidFill>
                  <a:ea typeface="Comic Sans MS" charset="0"/>
                  <a:cs typeface="Comic Sans MS" charset="0"/>
                </a:rPr>
                <a:t>T</a:t>
              </a:r>
              <a:r>
                <a:rPr lang="en-US" sz="2400" b="1" baseline="30000" dirty="0">
                  <a:solidFill>
                    <a:srgbClr val="FF0000"/>
                  </a:solidFill>
                  <a:ea typeface="Comic Sans MS" charset="0"/>
                  <a:cs typeface="Comic Sans MS" charset="0"/>
                </a:rPr>
                <a:t>1 </a:t>
              </a:r>
              <a:r>
                <a:rPr lang="en-US" sz="2400" b="1" dirty="0">
                  <a:solidFill>
                    <a:srgbClr val="FF0000"/>
                  </a:solidFill>
                  <a:ea typeface="Comic Sans MS" charset="0"/>
                  <a:cs typeface="Comic Sans MS" charset="0"/>
                </a:rPr>
                <a:t>= 1850 GeV, </a:t>
              </a:r>
              <a:r>
                <a:rPr lang="en-US" sz="2400" b="1" dirty="0" err="1">
                  <a:solidFill>
                    <a:srgbClr val="FF0000"/>
                  </a:solidFill>
                  <a:latin typeface="Symbol" charset="2"/>
                  <a:ea typeface="Symbol" charset="2"/>
                  <a:cs typeface="Symbol" charset="2"/>
                </a:rPr>
                <a:t>h</a:t>
              </a:r>
              <a:r>
                <a:rPr lang="en-US" sz="2400" b="1" dirty="0">
                  <a:solidFill>
                    <a:srgbClr val="FF0000"/>
                  </a:solidFill>
                  <a:ea typeface="Comic Sans MS" charset="0"/>
                  <a:cs typeface="Comic Sans MS" charset="0"/>
                </a:rPr>
                <a:t>= 0.32</a:t>
              </a:r>
              <a:endParaRPr lang="en-US" sz="2400" b="1" baseline="30000" dirty="0">
                <a:solidFill>
                  <a:srgbClr val="FF0000"/>
                </a:solidFill>
                <a:ea typeface="Comic Sans MS" charset="0"/>
                <a:cs typeface="Comic Sans MS" charset="0"/>
              </a:endParaRPr>
            </a:p>
            <a:p>
              <a:pPr marL="742950" lvl="1" indent="-285750" defTabSz="457200" eaLnBrk="0" hangingPunct="0">
                <a:spcBef>
                  <a:spcPct val="20000"/>
                </a:spcBef>
                <a:buClr>
                  <a:schemeClr val="tx2"/>
                </a:buClr>
              </a:pPr>
              <a:r>
                <a:rPr lang="en-US" sz="2400" b="1" dirty="0">
                  <a:solidFill>
                    <a:srgbClr val="FF0000"/>
                  </a:solidFill>
                  <a:ea typeface="Comic Sans MS" charset="0"/>
                  <a:cs typeface="Comic Sans MS" charset="0"/>
                </a:rPr>
                <a:t>P</a:t>
              </a:r>
              <a:r>
                <a:rPr lang="en-US" sz="2400" b="1" baseline="-25000" dirty="0">
                  <a:solidFill>
                    <a:srgbClr val="FF0000"/>
                  </a:solidFill>
                  <a:ea typeface="Comic Sans MS" charset="0"/>
                  <a:cs typeface="Comic Sans MS" charset="0"/>
                </a:rPr>
                <a:t>T</a:t>
              </a:r>
              <a:r>
                <a:rPr lang="en-US" sz="2400" b="1" baseline="30000" dirty="0">
                  <a:solidFill>
                    <a:srgbClr val="FF0000"/>
                  </a:solidFill>
                  <a:ea typeface="Comic Sans MS" charset="0"/>
                  <a:cs typeface="Comic Sans MS" charset="0"/>
                </a:rPr>
                <a:t>2 </a:t>
              </a:r>
              <a:r>
                <a:rPr lang="en-US" sz="2400" b="1" dirty="0">
                  <a:solidFill>
                    <a:srgbClr val="FF0000"/>
                  </a:solidFill>
                  <a:ea typeface="Comic Sans MS" charset="0"/>
                  <a:cs typeface="Comic Sans MS" charset="0"/>
                </a:rPr>
                <a:t>=1840 GeV, </a:t>
              </a:r>
              <a:r>
                <a:rPr lang="en-US" sz="2400" b="1" dirty="0" err="1">
                  <a:solidFill>
                    <a:srgbClr val="FF0000"/>
                  </a:solidFill>
                  <a:latin typeface="Symbol" charset="2"/>
                  <a:ea typeface="Symbol" charset="2"/>
                  <a:cs typeface="Symbol" charset="2"/>
                </a:rPr>
                <a:t>h</a:t>
              </a:r>
              <a:r>
                <a:rPr lang="en-US" sz="2400" b="1" dirty="0">
                  <a:solidFill>
                    <a:srgbClr val="FF0000"/>
                  </a:solidFill>
                  <a:ea typeface="Comic Sans MS" charset="0"/>
                  <a:cs typeface="Comic Sans MS" charset="0"/>
                </a:rPr>
                <a:t>=-0.53</a:t>
              </a: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nodeType="clickEffect">
                                  <p:stCondLst>
                                    <p:cond delay="0"/>
                                  </p:stCondLst>
                                  <p:childTnLst>
                                    <p:animEffect transition="out" filter="fade">
                                      <p:cBhvr>
                                        <p:cTn id="11" dur="2000"/>
                                        <p:tgtEl>
                                          <p:spTgt spid="12"/>
                                        </p:tgtEl>
                                      </p:cBhvr>
                                    </p:animEffect>
                                    <p:set>
                                      <p:cBhvr>
                                        <p:cTn id="12" dur="1" fill="hold">
                                          <p:stCondLst>
                                            <p:cond delay="1999"/>
                                          </p:stCondLst>
                                        </p:cTn>
                                        <p:tgtEl>
                                          <p:spTgt spid="12"/>
                                        </p:tgtEl>
                                        <p:attrNameLst>
                                          <p:attrName>style.visibility</p:attrName>
                                        </p:attrNameLst>
                                      </p:cBhvr>
                                      <p:to>
                                        <p:strVal val="hidden"/>
                                      </p:to>
                                    </p:set>
                                  </p:childTnLst>
                                </p:cTn>
                              </p:par>
                              <p:par>
                                <p:cTn id="13" presetID="10"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9635" name="Title 1"/>
          <p:cNvSpPr>
            <a:spLocks noGrp="1"/>
          </p:cNvSpPr>
          <p:nvPr>
            <p:ph type="title"/>
          </p:nvPr>
        </p:nvSpPr>
        <p:spPr/>
        <p:txBody>
          <a:bodyPr/>
          <a:lstStyle/>
          <a:p>
            <a:r>
              <a:rPr lang="en-US" dirty="0" smtClean="0"/>
              <a:t>W/Z at 7 TeV: (still) clean &amp; beautiful</a:t>
            </a:r>
          </a:p>
        </p:txBody>
      </p:sp>
      <p:sp>
        <p:nvSpPr>
          <p:cNvPr id="69636" name="Date Placeholder 3"/>
          <p:cNvSpPr>
            <a:spLocks noGrp="1"/>
          </p:cNvSpPr>
          <p:nvPr>
            <p:ph type="dt" sz="quarter" idx="10"/>
          </p:nvPr>
        </p:nvSpPr>
        <p:spPr>
          <a:noFill/>
        </p:spPr>
        <p:txBody>
          <a:bodyPr/>
          <a:lstStyle/>
          <a:p>
            <a:r>
              <a:rPr lang="en-US" smtClean="0"/>
              <a:t>Nov 30-Dec 2, 2011</a:t>
            </a:r>
          </a:p>
        </p:txBody>
      </p:sp>
      <p:sp>
        <p:nvSpPr>
          <p:cNvPr id="69637" name="Footer Placeholder 4"/>
          <p:cNvSpPr>
            <a:spLocks noGrp="1"/>
          </p:cNvSpPr>
          <p:nvPr>
            <p:ph type="ftr" sz="quarter" idx="11"/>
          </p:nvPr>
        </p:nvSpPr>
        <p:spPr>
          <a:noFill/>
        </p:spPr>
        <p:txBody>
          <a:bodyPr/>
          <a:lstStyle/>
          <a:p>
            <a:r>
              <a:rPr lang="en-US" smtClean="0"/>
              <a:t>APPS 2011</a:t>
            </a:r>
          </a:p>
        </p:txBody>
      </p:sp>
      <p:sp>
        <p:nvSpPr>
          <p:cNvPr id="69638" name="Slide Number Placeholder 5"/>
          <p:cNvSpPr>
            <a:spLocks noGrp="1"/>
          </p:cNvSpPr>
          <p:nvPr>
            <p:ph type="sldNum" sz="quarter" idx="12"/>
          </p:nvPr>
        </p:nvSpPr>
        <p:spPr>
          <a:noFill/>
        </p:spPr>
        <p:txBody>
          <a:bodyPr/>
          <a:lstStyle/>
          <a:p>
            <a:fld id="{60F598DD-7FFD-D041-A6C1-7E1F8E226200}" type="slidenum">
              <a:rPr lang="en-US" smtClean="0"/>
              <a:pPr/>
              <a:t>15</a:t>
            </a:fld>
            <a:endParaRPr lang="en-US" smtClean="0"/>
          </a:p>
        </p:txBody>
      </p:sp>
      <p:sp>
        <p:nvSpPr>
          <p:cNvPr id="8" name="TextBox 7"/>
          <p:cNvSpPr txBox="1"/>
          <p:nvPr/>
        </p:nvSpPr>
        <p:spPr>
          <a:xfrm>
            <a:off x="609600" y="986135"/>
            <a:ext cx="3630471" cy="461665"/>
          </a:xfrm>
          <a:prstGeom prst="rect">
            <a:avLst/>
          </a:prstGeom>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r>
              <a:rPr lang="en-US" sz="2400" b="1" dirty="0">
                <a:solidFill>
                  <a:srgbClr val="000090"/>
                </a:solidFill>
                <a:ea typeface="ＭＳ Ｐゴシック" charset="-128"/>
                <a:cs typeface="ＭＳ Ｐゴシック" charset="-128"/>
              </a:rPr>
              <a:t>Z → </a:t>
            </a:r>
            <a:r>
              <a:rPr lang="en-US" sz="2400" b="1" dirty="0">
                <a:solidFill>
                  <a:srgbClr val="000090"/>
                </a:solidFill>
                <a:ea typeface="Symbol" charset="2"/>
                <a:cs typeface="Symbol" charset="2"/>
              </a:rPr>
              <a:t>electron + positron</a:t>
            </a:r>
          </a:p>
        </p:txBody>
      </p:sp>
      <p:pic>
        <p:nvPicPr>
          <p:cNvPr id="9" name="Picture 7" descr="zee-133877-28405693-full.png"/>
          <p:cNvPicPr>
            <a:picLocks noChangeAspect="1"/>
          </p:cNvPicPr>
          <p:nvPr/>
        </p:nvPicPr>
        <p:blipFill>
          <a:blip r:embed="rId2"/>
          <a:srcRect/>
          <a:stretch>
            <a:fillRect/>
          </a:stretch>
        </p:blipFill>
        <p:spPr bwMode="auto">
          <a:xfrm>
            <a:off x="231775" y="1523412"/>
            <a:ext cx="4340225" cy="3505788"/>
          </a:xfrm>
          <a:prstGeom prst="rect">
            <a:avLst/>
          </a:prstGeom>
          <a:noFill/>
          <a:ln w="9525">
            <a:noFill/>
            <a:miter lim="800000"/>
            <a:headEnd/>
            <a:tailEnd/>
          </a:ln>
        </p:spPr>
      </p:pic>
      <p:sp>
        <p:nvSpPr>
          <p:cNvPr id="11" name="TextBox 10"/>
          <p:cNvSpPr txBox="1"/>
          <p:nvPr/>
        </p:nvSpPr>
        <p:spPr>
          <a:xfrm>
            <a:off x="5056329" y="2738735"/>
            <a:ext cx="3732963" cy="461665"/>
          </a:xfrm>
          <a:prstGeom prst="rect">
            <a:avLst/>
          </a:prstGeom>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r>
              <a:rPr lang="en-US" sz="2400" b="1" dirty="0" smtClean="0">
                <a:solidFill>
                  <a:srgbClr val="000090"/>
                </a:solidFill>
                <a:ea typeface="ＭＳ Ｐゴシック" charset="-128"/>
                <a:cs typeface="ＭＳ Ｐゴシック" charset="-128"/>
              </a:rPr>
              <a:t>W </a:t>
            </a:r>
            <a:r>
              <a:rPr lang="en-US" sz="2400" b="1" dirty="0">
                <a:solidFill>
                  <a:srgbClr val="000090"/>
                </a:solidFill>
                <a:ea typeface="ＭＳ Ｐゴシック" charset="-128"/>
                <a:cs typeface="ＭＳ Ｐゴシック" charset="-128"/>
              </a:rPr>
              <a:t>→ </a:t>
            </a:r>
            <a:r>
              <a:rPr lang="en-US" sz="2400" b="1" dirty="0">
                <a:solidFill>
                  <a:srgbClr val="000090"/>
                </a:solidFill>
                <a:ea typeface="Symbol" charset="2"/>
                <a:cs typeface="Symbol" charset="2"/>
              </a:rPr>
              <a:t>electron +</a:t>
            </a:r>
            <a:r>
              <a:rPr lang="en-US" sz="2400" b="1" dirty="0" smtClean="0">
                <a:solidFill>
                  <a:srgbClr val="000090"/>
                </a:solidFill>
                <a:ea typeface="Symbol" charset="2"/>
                <a:cs typeface="Symbol" charset="2"/>
              </a:rPr>
              <a:t> neutrino</a:t>
            </a:r>
            <a:endParaRPr lang="en-US" sz="2400" b="1" dirty="0">
              <a:solidFill>
                <a:srgbClr val="000090"/>
              </a:solidFill>
              <a:ea typeface="Symbol" charset="2"/>
              <a:cs typeface="Symbol" charset="2"/>
            </a:endParaRPr>
          </a:p>
        </p:txBody>
      </p:sp>
      <p:pic>
        <p:nvPicPr>
          <p:cNvPr id="12" name="Picture 11" descr="https://twiki.cern.ch/twiki/pub/Atlas/EventDisplayPublicResults/Atlantis-Wenu-lego-rz.png"/>
          <p:cNvPicPr>
            <a:picLocks noChangeAspect="1" noChangeArrowheads="1"/>
          </p:cNvPicPr>
          <p:nvPr/>
        </p:nvPicPr>
        <p:blipFill>
          <a:blip r:embed="rId3"/>
          <a:srcRect/>
          <a:stretch>
            <a:fillRect/>
          </a:stretch>
        </p:blipFill>
        <p:spPr bwMode="auto">
          <a:xfrm>
            <a:off x="3810000" y="3492181"/>
            <a:ext cx="5334000" cy="292796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W/Z production (+LHC-specific </a:t>
            </a:r>
            <a:r>
              <a:rPr lang="en-US" dirty="0" err="1" smtClean="0"/>
              <a:t>obs</a:t>
            </a:r>
            <a:r>
              <a:rPr lang="en-US" dirty="0" smtClean="0"/>
              <a:t>)</a:t>
            </a:r>
            <a:endParaRPr lang="en-US" dirty="0"/>
          </a:p>
        </p:txBody>
      </p:sp>
      <p:sp>
        <p:nvSpPr>
          <p:cNvPr id="3" name="Content Placeholder 2"/>
          <p:cNvSpPr>
            <a:spLocks noGrp="1"/>
          </p:cNvSpPr>
          <p:nvPr>
            <p:ph idx="1"/>
          </p:nvPr>
        </p:nvSpPr>
        <p:spPr>
          <a:xfrm>
            <a:off x="4114800" y="990600"/>
            <a:ext cx="4757452" cy="5334000"/>
          </a:xfrm>
        </p:spPr>
        <p:txBody>
          <a:bodyPr>
            <a:normAutofit fontScale="92500" lnSpcReduction="10000"/>
          </a:bodyPr>
          <a:lstStyle/>
          <a:p>
            <a:r>
              <a:rPr lang="en-US" dirty="0" smtClean="0"/>
              <a:t>Excellent agreement between data and simulation</a:t>
            </a:r>
          </a:p>
          <a:p>
            <a:r>
              <a:rPr lang="en-US" dirty="0" smtClean="0"/>
              <a:t>Good agreement with NNLO+PDF theory predictions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r>
              <a:rPr lang="en-US" dirty="0" smtClean="0"/>
              <a:t>Move to “new environment”: </a:t>
            </a:r>
          </a:p>
          <a:p>
            <a:pPr lvl="1"/>
            <a:r>
              <a:rPr lang="en-US" dirty="0" err="1" smtClean="0">
                <a:latin typeface="Symbol" charset="2"/>
                <a:cs typeface="Symbol" charset="2"/>
              </a:rPr>
              <a:t>s</a:t>
            </a:r>
            <a:r>
              <a:rPr lang="en-US" dirty="0" err="1" smtClean="0"/>
              <a:t>(W</a:t>
            </a:r>
            <a:r>
              <a:rPr lang="en-US" baseline="30000" dirty="0" err="1" smtClean="0"/>
              <a:t>+</a:t>
            </a:r>
            <a:r>
              <a:rPr lang="en-US" dirty="0" err="1" smtClean="0"/>
              <a:t>)≠</a:t>
            </a:r>
            <a:r>
              <a:rPr lang="en-US" dirty="0" err="1" smtClean="0">
                <a:latin typeface="Symbol" charset="2"/>
                <a:cs typeface="Symbol" charset="2"/>
              </a:rPr>
              <a:t>s</a:t>
            </a:r>
            <a:r>
              <a:rPr lang="en-US" dirty="0" err="1" smtClean="0"/>
              <a:t>(W</a:t>
            </a:r>
            <a:r>
              <a:rPr lang="en-US" baseline="30000" dirty="0" smtClean="0"/>
              <a:t>–</a:t>
            </a:r>
            <a:r>
              <a:rPr lang="en-US" dirty="0" smtClean="0"/>
              <a:t>) (~1.4)</a:t>
            </a:r>
          </a:p>
          <a:p>
            <a:pPr lvl="1"/>
            <a:r>
              <a:rPr lang="en-US" dirty="0" smtClean="0"/>
              <a:t>W polarization</a:t>
            </a:r>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16</a:t>
            </a:fld>
            <a:endParaRPr lang="en-US"/>
          </a:p>
        </p:txBody>
      </p:sp>
      <p:pic>
        <p:nvPicPr>
          <p:cNvPr id="17" name="Picture 3"/>
          <p:cNvPicPr>
            <a:picLocks noChangeAspect="1" noChangeArrowheads="1"/>
          </p:cNvPicPr>
          <p:nvPr/>
        </p:nvPicPr>
        <p:blipFill>
          <a:blip r:embed="rId2"/>
          <a:srcRect/>
          <a:stretch>
            <a:fillRect/>
          </a:stretch>
        </p:blipFill>
        <p:spPr bwMode="auto">
          <a:xfrm>
            <a:off x="304800" y="914400"/>
            <a:ext cx="3629025" cy="2543175"/>
          </a:xfrm>
          <a:prstGeom prst="rect">
            <a:avLst/>
          </a:prstGeom>
          <a:noFill/>
          <a:ln w="9525">
            <a:noFill/>
            <a:round/>
            <a:headEnd/>
            <a:tailEnd/>
          </a:ln>
          <a:effectLst/>
        </p:spPr>
      </p:pic>
      <p:pic>
        <p:nvPicPr>
          <p:cNvPr id="8" name="Picture 1"/>
          <p:cNvPicPr>
            <a:picLocks noChangeAspect="1" noChangeArrowheads="1"/>
          </p:cNvPicPr>
          <p:nvPr/>
        </p:nvPicPr>
        <p:blipFill>
          <a:blip r:embed="rId3"/>
          <a:srcRect/>
          <a:stretch>
            <a:fillRect/>
          </a:stretch>
        </p:blipFill>
        <p:spPr bwMode="auto">
          <a:xfrm>
            <a:off x="76200" y="3597275"/>
            <a:ext cx="3927475" cy="2727325"/>
          </a:xfrm>
          <a:prstGeom prst="rect">
            <a:avLst/>
          </a:prstGeom>
          <a:noFill/>
          <a:ln w="9525">
            <a:noFill/>
            <a:round/>
            <a:headEnd/>
            <a:tailEnd/>
          </a:ln>
          <a:effectLst/>
        </p:spPr>
      </p:pic>
      <p:sp>
        <p:nvSpPr>
          <p:cNvPr id="9" name="Text Box 5"/>
          <p:cNvSpPr txBox="1">
            <a:spLocks noChangeArrowheads="1"/>
          </p:cNvSpPr>
          <p:nvPr/>
        </p:nvSpPr>
        <p:spPr bwMode="auto">
          <a:xfrm>
            <a:off x="2498725" y="5257800"/>
            <a:ext cx="1463675" cy="276943"/>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lIns="0" tIns="6803" rIns="0" bIns="0">
            <a:prstTxWarp prst="textNoShape">
              <a:avLst/>
            </a:prstTxWarp>
            <a:spAutoFit/>
          </a:bodyPr>
          <a:lstStyle/>
          <a:p>
            <a:pPr algn="ctr">
              <a:lnSpc>
                <a:spcPct val="97000"/>
              </a:lnSpc>
              <a:tabLst>
                <a:tab pos="723900" algn="l"/>
                <a:tab pos="1447800" algn="l"/>
                <a:tab pos="2171700" algn="l"/>
              </a:tabLst>
            </a:pPr>
            <a:r>
              <a:rPr lang="en-GB" sz="1800" dirty="0">
                <a:solidFill>
                  <a:srgbClr val="008000"/>
                </a:solidFill>
                <a:latin typeface="Trebuchet MS" charset="0"/>
                <a:ea typeface="Tahoma" charset="0"/>
                <a:cs typeface="Tahoma" charset="0"/>
              </a:rPr>
              <a:t>264k</a:t>
            </a:r>
            <a:r>
              <a:rPr lang="en-GB" sz="1800" dirty="0" smtClean="0">
                <a:solidFill>
                  <a:srgbClr val="008000"/>
                </a:solidFill>
                <a:latin typeface="Trebuchet MS" charset="0"/>
                <a:ea typeface="Tahoma" charset="0"/>
                <a:cs typeface="Tahoma" charset="0"/>
              </a:rPr>
              <a:t> </a:t>
            </a:r>
            <a:r>
              <a:rPr lang="en-GB" sz="1800" dirty="0" err="1" smtClean="0">
                <a:solidFill>
                  <a:srgbClr val="008000"/>
                </a:solidFill>
                <a:latin typeface="Trebuchet MS" charset="0"/>
                <a:ea typeface="Tahoma" charset="0"/>
                <a:cs typeface="Tahoma" charset="0"/>
              </a:rPr>
              <a:t>Z</a:t>
            </a:r>
            <a:r>
              <a:rPr lang="en-GB" sz="1800" dirty="0" err="1">
                <a:solidFill>
                  <a:srgbClr val="008000"/>
                </a:solidFill>
                <a:latin typeface="Arial" charset="0"/>
                <a:ea typeface="Arial" charset="0"/>
                <a:cs typeface="Arial" charset="0"/>
              </a:rPr>
              <a:t>→</a:t>
            </a:r>
            <a:r>
              <a:rPr lang="en-GB" sz="1800" dirty="0" err="1">
                <a:solidFill>
                  <a:srgbClr val="008000"/>
                </a:solidFill>
                <a:latin typeface="Trebuchet MS" charset="0"/>
                <a:ea typeface="Trebuchet MS" charset="0"/>
                <a:cs typeface="Trebuchet MS" charset="0"/>
              </a:rPr>
              <a:t>ee</a:t>
            </a:r>
            <a:endParaRPr lang="en-GB" sz="1800" dirty="0">
              <a:solidFill>
                <a:srgbClr val="008000"/>
              </a:solidFill>
              <a:latin typeface="Trebuchet MS" charset="0"/>
              <a:ea typeface="Trebuchet MS" charset="0"/>
              <a:cs typeface="Trebuchet MS" charset="0"/>
            </a:endParaRPr>
          </a:p>
        </p:txBody>
      </p:sp>
      <p:sp>
        <p:nvSpPr>
          <p:cNvPr id="10" name="Text Box 17"/>
          <p:cNvSpPr txBox="1">
            <a:spLocks noChangeArrowheads="1"/>
          </p:cNvSpPr>
          <p:nvPr/>
        </p:nvSpPr>
        <p:spPr bwMode="auto">
          <a:xfrm>
            <a:off x="685800" y="5073650"/>
            <a:ext cx="1073150" cy="412750"/>
          </a:xfrm>
          <a:prstGeom prst="rect">
            <a:avLst/>
          </a:prstGeom>
          <a:noFill/>
          <a:ln w="9525">
            <a:noFill/>
            <a:round/>
            <a:headEnd/>
            <a:tailEnd/>
          </a:ln>
          <a:effectLst/>
        </p:spPr>
        <p:txBody>
          <a:bodyPr lIns="0" tIns="10583" rIns="0" bIns="0">
            <a:prstTxWarp prst="textNoShape">
              <a:avLst/>
            </a:prstTxWarp>
          </a:bodyPr>
          <a:lstStyle/>
          <a:p>
            <a:pPr algn="ctr">
              <a:lnSpc>
                <a:spcPct val="97000"/>
              </a:lnSpc>
              <a:tabLst>
                <a:tab pos="723900" algn="l"/>
              </a:tabLst>
            </a:pPr>
            <a:r>
              <a:rPr lang="en-GB" sz="2400" b="1" dirty="0" err="1">
                <a:solidFill>
                  <a:srgbClr val="800000"/>
                </a:solidFill>
                <a:latin typeface="Trebuchet MS" charset="0"/>
                <a:ea typeface="Tahoma" charset="0"/>
                <a:cs typeface="Tahoma" charset="0"/>
              </a:rPr>
              <a:t>Z</a:t>
            </a:r>
            <a:r>
              <a:rPr lang="en-GB" sz="2400" b="1" dirty="0" err="1">
                <a:solidFill>
                  <a:srgbClr val="800000"/>
                </a:solidFill>
                <a:latin typeface="Trebuchet MS" charset="0"/>
                <a:ea typeface="Arial" charset="0"/>
                <a:cs typeface="Arial" charset="0"/>
              </a:rPr>
              <a:t>→</a:t>
            </a:r>
            <a:r>
              <a:rPr lang="en-GB" sz="2400" b="1" dirty="0" err="1">
                <a:solidFill>
                  <a:srgbClr val="800000"/>
                </a:solidFill>
                <a:latin typeface="Trebuchet MS" charset="0"/>
                <a:ea typeface="Tahoma" charset="0"/>
                <a:cs typeface="Tahoma" charset="0"/>
              </a:rPr>
              <a:t>ee</a:t>
            </a:r>
            <a:endParaRPr lang="en-GB" sz="2400" b="1" dirty="0">
              <a:solidFill>
                <a:srgbClr val="800000"/>
              </a:solidFill>
              <a:latin typeface="Trebuchet MS" charset="0"/>
              <a:ea typeface="Tahoma" charset="0"/>
              <a:cs typeface="Tahoma" charset="0"/>
            </a:endParaRPr>
          </a:p>
        </p:txBody>
      </p:sp>
      <p:sp>
        <p:nvSpPr>
          <p:cNvPr id="11" name="Text Box 6"/>
          <p:cNvSpPr txBox="1">
            <a:spLocks noChangeArrowheads="1"/>
          </p:cNvSpPr>
          <p:nvPr/>
        </p:nvSpPr>
        <p:spPr bwMode="auto">
          <a:xfrm>
            <a:off x="2466975" y="2401888"/>
            <a:ext cx="1419225" cy="26511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lIns="0" tIns="6803" rIns="0" bIns="0">
            <a:prstTxWarp prst="textNoShape">
              <a:avLst/>
            </a:prstTxWarp>
          </a:bodyPr>
          <a:lstStyle/>
          <a:p>
            <a:pPr algn="ctr">
              <a:lnSpc>
                <a:spcPct val="97000"/>
              </a:lnSpc>
              <a:tabLst>
                <a:tab pos="723900" algn="l"/>
                <a:tab pos="1447800" algn="l"/>
                <a:tab pos="2171700" algn="l"/>
              </a:tabLst>
            </a:pPr>
            <a:r>
              <a:rPr lang="en-GB" sz="1800" dirty="0">
                <a:solidFill>
                  <a:srgbClr val="008000"/>
                </a:solidFill>
                <a:latin typeface="Trebuchet MS" charset="0"/>
                <a:ea typeface="Tahoma" charset="0"/>
                <a:cs typeface="Tahoma" charset="0"/>
              </a:rPr>
              <a:t>~4.3</a:t>
            </a:r>
            <a:r>
              <a:rPr lang="en-GB" sz="1800" dirty="0">
                <a:solidFill>
                  <a:srgbClr val="008000"/>
                </a:solidFill>
                <a:latin typeface="Trebuchet MS" charset="0"/>
                <a:ea typeface="Arial" charset="0"/>
                <a:cs typeface="Arial" charset="0"/>
              </a:rPr>
              <a:t> </a:t>
            </a:r>
            <a:r>
              <a:rPr lang="en-GB" sz="1800" dirty="0">
                <a:solidFill>
                  <a:srgbClr val="008000"/>
                </a:solidFill>
                <a:latin typeface="Trebuchet MS" charset="0"/>
                <a:ea typeface="Tahoma" charset="0"/>
                <a:cs typeface="Tahoma" charset="0"/>
              </a:rPr>
              <a:t>M</a:t>
            </a:r>
            <a:r>
              <a:rPr lang="en-GB" sz="1800" dirty="0" smtClean="0">
                <a:solidFill>
                  <a:srgbClr val="008000"/>
                </a:solidFill>
                <a:latin typeface="Trebuchet MS" charset="0"/>
                <a:ea typeface="Tahoma" charset="0"/>
                <a:cs typeface="Tahoma" charset="0"/>
              </a:rPr>
              <a:t> W</a:t>
            </a:r>
            <a:r>
              <a:rPr lang="en-GB" sz="1800" dirty="0">
                <a:solidFill>
                  <a:srgbClr val="008000"/>
                </a:solidFill>
                <a:latin typeface="Arial" charset="0"/>
                <a:ea typeface="Arial" charset="0"/>
                <a:cs typeface="Arial" charset="0"/>
              </a:rPr>
              <a:t>→</a:t>
            </a:r>
            <a:r>
              <a:rPr lang="en-GB" sz="1800" dirty="0">
                <a:solidFill>
                  <a:srgbClr val="008000"/>
                </a:solidFill>
                <a:latin typeface="Trebuchet MS" charset="0"/>
                <a:ea typeface="Trebuchet MS" charset="0"/>
                <a:cs typeface="Trebuchet MS" charset="0"/>
              </a:rPr>
              <a:t>μν</a:t>
            </a:r>
          </a:p>
        </p:txBody>
      </p:sp>
      <p:sp>
        <p:nvSpPr>
          <p:cNvPr id="12" name="Text Box 18"/>
          <p:cNvSpPr txBox="1">
            <a:spLocks noChangeArrowheads="1"/>
          </p:cNvSpPr>
          <p:nvPr/>
        </p:nvSpPr>
        <p:spPr bwMode="auto">
          <a:xfrm>
            <a:off x="1138237" y="2482850"/>
            <a:ext cx="1147763" cy="412750"/>
          </a:xfrm>
          <a:prstGeom prst="rect">
            <a:avLst/>
          </a:prstGeom>
          <a:noFill/>
          <a:ln w="9525">
            <a:noFill/>
            <a:round/>
            <a:headEnd/>
            <a:tailEnd/>
          </a:ln>
          <a:effectLst/>
        </p:spPr>
        <p:txBody>
          <a:bodyPr lIns="0" tIns="10583" rIns="0" bIns="0">
            <a:prstTxWarp prst="textNoShape">
              <a:avLst/>
            </a:prstTxWarp>
          </a:bodyPr>
          <a:lstStyle/>
          <a:p>
            <a:pPr algn="ctr">
              <a:lnSpc>
                <a:spcPct val="97000"/>
              </a:lnSpc>
              <a:tabLst>
                <a:tab pos="723900" algn="l"/>
              </a:tabLst>
            </a:pPr>
            <a:r>
              <a:rPr lang="en-GB" sz="2400" b="1" dirty="0">
                <a:solidFill>
                  <a:srgbClr val="800000"/>
                </a:solidFill>
                <a:latin typeface="Trebuchet MS" charset="0"/>
                <a:ea typeface="Trebuchet MS" charset="0"/>
                <a:cs typeface="Trebuchet MS" charset="0"/>
              </a:rPr>
              <a:t>W</a:t>
            </a:r>
            <a:r>
              <a:rPr lang="en-GB" sz="2400" b="1" dirty="0">
                <a:solidFill>
                  <a:srgbClr val="800000"/>
                </a:solidFill>
                <a:latin typeface="Trebuchet MS" charset="0"/>
                <a:ea typeface="Arial" charset="0"/>
                <a:cs typeface="Arial" charset="0"/>
              </a:rPr>
              <a:t>→</a:t>
            </a:r>
            <a:r>
              <a:rPr lang="en-GB" sz="2400" b="1" dirty="0">
                <a:solidFill>
                  <a:srgbClr val="800000"/>
                </a:solidFill>
                <a:latin typeface="Trebuchet MS" charset="0"/>
                <a:ea typeface="Trebuchet MS" charset="0"/>
                <a:cs typeface="Trebuchet MS" charset="0"/>
              </a:rPr>
              <a:t>μ</a:t>
            </a:r>
            <a:r>
              <a:rPr lang="en-GB" sz="2400" b="1" dirty="0">
                <a:solidFill>
                  <a:srgbClr val="800000"/>
                </a:solidFill>
                <a:ea typeface="Times New Roman" charset="0"/>
                <a:cs typeface="Times New Roman" charset="0"/>
              </a:rPr>
              <a:t>ν</a:t>
            </a:r>
          </a:p>
        </p:txBody>
      </p:sp>
      <p:pic>
        <p:nvPicPr>
          <p:cNvPr id="14" name="Picture 13"/>
          <p:cNvPicPr>
            <a:picLocks noChangeAspect="1"/>
          </p:cNvPicPr>
          <p:nvPr/>
        </p:nvPicPr>
        <p:blipFill>
          <a:blip r:embed="rId4"/>
          <a:stretch>
            <a:fillRect/>
          </a:stretch>
        </p:blipFill>
        <p:spPr>
          <a:xfrm>
            <a:off x="4572000" y="2514600"/>
            <a:ext cx="3900969" cy="2727325"/>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 production: charge asymmetry</a:t>
            </a:r>
            <a:endParaRPr lang="en-US" dirty="0"/>
          </a:p>
        </p:txBody>
      </p:sp>
      <p:sp>
        <p:nvSpPr>
          <p:cNvPr id="3" name="Content Placeholder 2"/>
          <p:cNvSpPr>
            <a:spLocks noGrp="1"/>
          </p:cNvSpPr>
          <p:nvPr>
            <p:ph idx="1"/>
          </p:nvPr>
        </p:nvSpPr>
        <p:spPr/>
        <p:txBody>
          <a:bodyPr/>
          <a:lstStyle/>
          <a:p>
            <a:r>
              <a:rPr lang="en-US" dirty="0" smtClean="0"/>
              <a:t>Split samples in </a:t>
            </a:r>
            <a:r>
              <a:rPr lang="el-GR" dirty="0" smtClean="0"/>
              <a:t>η</a:t>
            </a:r>
            <a:r>
              <a:rPr lang="en-US" dirty="0" smtClean="0"/>
              <a:t>; fit W</a:t>
            </a:r>
            <a:r>
              <a:rPr lang="en-US" baseline="30000" dirty="0" smtClean="0"/>
              <a:t>+</a:t>
            </a:r>
            <a:r>
              <a:rPr lang="en-US" dirty="0" smtClean="0"/>
              <a:t>, W</a:t>
            </a:r>
            <a:r>
              <a:rPr lang="en-US" baseline="30000" dirty="0" smtClean="0"/>
              <a:t>–</a:t>
            </a:r>
            <a:r>
              <a:rPr lang="en-US" dirty="0" smtClean="0"/>
              <a:t>.</a:t>
            </a:r>
          </a:p>
          <a:p>
            <a:endParaRPr lang="en-US" dirty="0"/>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17</a:t>
            </a:fld>
            <a:endParaRPr lang="en-US"/>
          </a:p>
        </p:txBody>
      </p:sp>
      <p:pic>
        <p:nvPicPr>
          <p:cNvPr id="10" name="Picture 9"/>
          <p:cNvPicPr>
            <a:picLocks noChangeAspect="1"/>
          </p:cNvPicPr>
          <p:nvPr/>
        </p:nvPicPr>
        <p:blipFill>
          <a:blip r:embed="rId3"/>
          <a:stretch>
            <a:fillRect/>
          </a:stretch>
        </p:blipFill>
        <p:spPr>
          <a:xfrm>
            <a:off x="152400" y="1447800"/>
            <a:ext cx="4344466" cy="2362200"/>
          </a:xfrm>
          <a:prstGeom prst="rect">
            <a:avLst/>
          </a:prstGeom>
        </p:spPr>
      </p:pic>
      <p:sp>
        <p:nvSpPr>
          <p:cNvPr id="14" name="Rectangle 13"/>
          <p:cNvSpPr/>
          <p:nvPr/>
        </p:nvSpPr>
        <p:spPr>
          <a:xfrm>
            <a:off x="0" y="4114800"/>
            <a:ext cx="2267720" cy="193899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b="1" dirty="0" smtClean="0">
                <a:solidFill>
                  <a:srgbClr val="000090"/>
                </a:solidFill>
              </a:rPr>
              <a:t>In 10</a:t>
            </a:r>
            <a:r>
              <a:rPr lang="en-US" sz="2000" b="1" baseline="30000" dirty="0" smtClean="0">
                <a:solidFill>
                  <a:srgbClr val="000090"/>
                </a:solidFill>
              </a:rPr>
              <a:t>–3</a:t>
            </a:r>
            <a:r>
              <a:rPr lang="en-US" sz="2000" b="1" dirty="0" smtClean="0">
                <a:solidFill>
                  <a:srgbClr val="000090"/>
                </a:solidFill>
              </a:rPr>
              <a:t> &lt; </a:t>
            </a:r>
            <a:r>
              <a:rPr lang="en-US" sz="2000" b="1" dirty="0" err="1" smtClean="0">
                <a:solidFill>
                  <a:srgbClr val="000090"/>
                </a:solidFill>
              </a:rPr>
              <a:t>x</a:t>
            </a:r>
            <a:r>
              <a:rPr lang="en-US" sz="2000" b="1" dirty="0" smtClean="0">
                <a:solidFill>
                  <a:srgbClr val="000090"/>
                </a:solidFill>
              </a:rPr>
              <a:t> &lt; 10</a:t>
            </a:r>
            <a:r>
              <a:rPr lang="en-US" sz="2000" b="1" baseline="30000" dirty="0" smtClean="0">
                <a:solidFill>
                  <a:srgbClr val="000090"/>
                </a:solidFill>
              </a:rPr>
              <a:t>–2</a:t>
            </a:r>
            <a:r>
              <a:rPr lang="en-US" sz="2000" b="1" dirty="0" smtClean="0">
                <a:solidFill>
                  <a:srgbClr val="000090"/>
                </a:solidFill>
              </a:rPr>
              <a:t>: </a:t>
            </a:r>
          </a:p>
          <a:p>
            <a:endParaRPr lang="en-US" sz="2000" b="1" dirty="0" smtClean="0">
              <a:solidFill>
                <a:srgbClr val="000090"/>
              </a:solidFill>
            </a:endParaRPr>
          </a:p>
          <a:p>
            <a:r>
              <a:rPr lang="en-US" sz="2000" b="1" dirty="0" smtClean="0">
                <a:solidFill>
                  <a:srgbClr val="000090"/>
                </a:solidFill>
              </a:rPr>
              <a:t>measurement already improves </a:t>
            </a:r>
            <a:r>
              <a:rPr lang="en-US" sz="2000" b="1" dirty="0" err="1" smtClean="0">
                <a:solidFill>
                  <a:srgbClr val="000090"/>
                </a:solidFill>
              </a:rPr>
              <a:t>d,u,q</a:t>
            </a:r>
            <a:r>
              <a:rPr lang="en-US" sz="2000" b="1" dirty="0" smtClean="0">
                <a:solidFill>
                  <a:srgbClr val="000090"/>
                </a:solidFill>
              </a:rPr>
              <a:t>-bar </a:t>
            </a:r>
            <a:r>
              <a:rPr lang="en-US" sz="2000" b="1" dirty="0" err="1" smtClean="0">
                <a:solidFill>
                  <a:srgbClr val="000090"/>
                </a:solidFill>
              </a:rPr>
              <a:t>PDFs</a:t>
            </a:r>
            <a:r>
              <a:rPr lang="en-US" sz="2000" b="1" dirty="0" smtClean="0">
                <a:solidFill>
                  <a:srgbClr val="000090"/>
                </a:solidFill>
              </a:rPr>
              <a:t> by &gt;40%</a:t>
            </a:r>
          </a:p>
        </p:txBody>
      </p:sp>
      <p:graphicFrame>
        <p:nvGraphicFramePr>
          <p:cNvPr id="16" name="Object 15"/>
          <p:cNvGraphicFramePr>
            <a:graphicFrameLocks noChangeAspect="1"/>
          </p:cNvGraphicFramePr>
          <p:nvPr/>
        </p:nvGraphicFramePr>
        <p:xfrm>
          <a:off x="5638800" y="984768"/>
          <a:ext cx="3181350" cy="844032"/>
        </p:xfrm>
        <a:graphic>
          <a:graphicData uri="http://schemas.openxmlformats.org/presentationml/2006/ole">
            <p:oleObj spid="_x0000_s420866" name="Equation" r:id="rId4" imgW="1866900" imgH="495300" progId="Equation.3">
              <p:embed/>
            </p:oleObj>
          </a:graphicData>
        </a:graphic>
      </p:graphicFrame>
      <p:pic>
        <p:nvPicPr>
          <p:cNvPr id="12" name="Picture 8" descr="fig_02.png"/>
          <p:cNvPicPr>
            <a:picLocks noChangeAspect="1"/>
          </p:cNvPicPr>
          <p:nvPr/>
        </p:nvPicPr>
        <p:blipFill>
          <a:blip r:embed="rId5"/>
          <a:srcRect l="1875" t="2612" r="2499"/>
          <a:stretch>
            <a:fillRect/>
          </a:stretch>
        </p:blipFill>
        <p:spPr bwMode="auto">
          <a:xfrm>
            <a:off x="4876800" y="1828800"/>
            <a:ext cx="4194577" cy="3200400"/>
          </a:xfrm>
          <a:prstGeom prst="rect">
            <a:avLst/>
          </a:prstGeom>
          <a:noFill/>
          <a:ln w="9525">
            <a:noFill/>
            <a:miter lim="800000"/>
            <a:headEnd/>
            <a:tailEnd/>
          </a:ln>
        </p:spPr>
      </p:pic>
      <p:sp>
        <p:nvSpPr>
          <p:cNvPr id="15" name="TextBox 5"/>
          <p:cNvSpPr txBox="1">
            <a:spLocks noChangeArrowheads="1"/>
          </p:cNvSpPr>
          <p:nvPr/>
        </p:nvSpPr>
        <p:spPr bwMode="auto">
          <a:xfrm>
            <a:off x="5943600" y="4724400"/>
            <a:ext cx="2654300" cy="646113"/>
          </a:xfrm>
          <a:prstGeom prst="rect">
            <a:avLst/>
          </a:prstGeom>
          <a:noFill/>
          <a:ln w="9525">
            <a:solidFill>
              <a:schemeClr val="tx1"/>
            </a:solidFill>
            <a:miter lim="800000"/>
            <a:headEnd/>
            <a:tailEnd/>
          </a:ln>
        </p:spPr>
        <p:txBody>
          <a:bodyPr wrap="none">
            <a:prstTxWarp prst="textNoShape">
              <a:avLst/>
            </a:prstTxWarp>
            <a:spAutoFit/>
          </a:bodyPr>
          <a:lstStyle/>
          <a:p>
            <a:r>
              <a:rPr lang="en-US" sz="1200" dirty="0"/>
              <a:t>ATLAS-CONF-2011-129</a:t>
            </a:r>
          </a:p>
          <a:p>
            <a:r>
              <a:rPr lang="en-US" sz="1200" dirty="0"/>
              <a:t>LHCb-CONF-2011-039</a:t>
            </a:r>
          </a:p>
          <a:p>
            <a:r>
              <a:rPr lang="en-US" sz="1200" dirty="0"/>
              <a:t>CMS-EWK-10-006 (aXiv:1103.3407)</a:t>
            </a:r>
          </a:p>
        </p:txBody>
      </p:sp>
      <p:pic>
        <p:nvPicPr>
          <p:cNvPr id="13" name="Picture 12"/>
          <p:cNvPicPr>
            <a:picLocks noChangeAspect="1"/>
          </p:cNvPicPr>
          <p:nvPr/>
        </p:nvPicPr>
        <p:blipFill>
          <a:blip r:embed="rId6"/>
          <a:stretch>
            <a:fillRect/>
          </a:stretch>
        </p:blipFill>
        <p:spPr>
          <a:xfrm>
            <a:off x="2267720" y="4114800"/>
            <a:ext cx="2990080" cy="2209800"/>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smtClean="0"/>
              <a:t>W/Z + jets</a:t>
            </a:r>
            <a:endParaRPr lang="en-US" dirty="0" smtClean="0"/>
          </a:p>
        </p:txBody>
      </p:sp>
      <p:sp>
        <p:nvSpPr>
          <p:cNvPr id="35843" name="Content Placeholder 2"/>
          <p:cNvSpPr>
            <a:spLocks noGrp="1"/>
          </p:cNvSpPr>
          <p:nvPr>
            <p:ph idx="1"/>
          </p:nvPr>
        </p:nvSpPr>
        <p:spPr>
          <a:xfrm>
            <a:off x="304800" y="914399"/>
            <a:ext cx="8382000" cy="914401"/>
          </a:xfrm>
        </p:spPr>
        <p:txBody>
          <a:bodyPr/>
          <a:lstStyle/>
          <a:p>
            <a:r>
              <a:rPr lang="en-US" dirty="0" smtClean="0"/>
              <a:t>Background for top and new physics; especially at high </a:t>
            </a:r>
            <a:r>
              <a:rPr lang="en-US" dirty="0" err="1" smtClean="0"/>
              <a:t>p</a:t>
            </a:r>
            <a:r>
              <a:rPr lang="en-US" baseline="-25000" dirty="0" err="1" smtClean="0"/>
              <a:t>T</a:t>
            </a:r>
            <a:r>
              <a:rPr lang="en-US" dirty="0" err="1" smtClean="0"/>
              <a:t>(W</a:t>
            </a:r>
            <a:r>
              <a:rPr lang="en-US" dirty="0" smtClean="0"/>
              <a:t>/Z); each jet “costs” ~</a:t>
            </a:r>
            <a:r>
              <a:rPr lang="en-US" dirty="0" smtClean="0">
                <a:latin typeface="Symbol" charset="2"/>
                <a:cs typeface="Symbol" charset="2"/>
              </a:rPr>
              <a:t>a</a:t>
            </a:r>
            <a:r>
              <a:rPr lang="en-US" baseline="-25000" dirty="0" smtClean="0"/>
              <a:t>s</a:t>
            </a:r>
          </a:p>
        </p:txBody>
      </p:sp>
      <p:sp>
        <p:nvSpPr>
          <p:cNvPr id="4" name="Date Placeholder 3"/>
          <p:cNvSpPr>
            <a:spLocks noGrp="1"/>
          </p:cNvSpPr>
          <p:nvPr>
            <p:ph type="dt" sz="half" idx="10"/>
          </p:nvPr>
        </p:nvSpPr>
        <p:spPr/>
        <p:txBody>
          <a:bodyPr/>
          <a:lstStyle/>
          <a:p>
            <a:r>
              <a:rPr lang="en-US" smtClean="0"/>
              <a:t>Nov 30-Dec 2, 2011</a:t>
            </a:r>
            <a:endParaRPr lang="en-US" dirty="0"/>
          </a:p>
        </p:txBody>
      </p:sp>
      <p:sp>
        <p:nvSpPr>
          <p:cNvPr id="6" name="Footer Placeholder 5"/>
          <p:cNvSpPr>
            <a:spLocks noGrp="1"/>
          </p:cNvSpPr>
          <p:nvPr>
            <p:ph type="ftr" sz="quarter" idx="11"/>
          </p:nvPr>
        </p:nvSpPr>
        <p:spPr/>
        <p:txBody>
          <a:bodyPr/>
          <a:lstStyle/>
          <a:p>
            <a:r>
              <a:rPr lang="en-US" smtClean="0"/>
              <a:t>APPS 2011</a:t>
            </a:r>
            <a:endParaRPr lang="en-US" dirty="0"/>
          </a:p>
        </p:txBody>
      </p:sp>
      <p:sp>
        <p:nvSpPr>
          <p:cNvPr id="5" name="Slide Number Placeholder 4"/>
          <p:cNvSpPr>
            <a:spLocks noGrp="1"/>
          </p:cNvSpPr>
          <p:nvPr>
            <p:ph type="sldNum" sz="quarter" idx="12"/>
          </p:nvPr>
        </p:nvSpPr>
        <p:spPr/>
        <p:txBody>
          <a:bodyPr/>
          <a:lstStyle/>
          <a:p>
            <a:fld id="{120933B4-07C6-384A-8073-E2D1CE52D0CB}" type="slidenum">
              <a:rPr lang="en-US" smtClean="0"/>
              <a:pPr/>
              <a:t>18</a:t>
            </a:fld>
            <a:endParaRPr lang="en-US" dirty="0"/>
          </a:p>
        </p:txBody>
      </p:sp>
      <p:pic>
        <p:nvPicPr>
          <p:cNvPr id="35847" name="Picture 7" descr="Zjets_multi.pn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2668710" y="3478442"/>
            <a:ext cx="2893890" cy="3074758"/>
          </a:xfrm>
          <a:prstGeom prst="rect">
            <a:avLst/>
          </a:prstGeom>
          <a:noFill/>
          <a:ln w="9525">
            <a:noFill/>
            <a:miter lim="800000"/>
            <a:headEnd/>
            <a:tailEnd/>
          </a:ln>
        </p:spPr>
      </p:pic>
      <p:pic>
        <p:nvPicPr>
          <p:cNvPr id="35848" name="Picture 8" descr="Wjets_2ndpt.png"/>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5794303" y="1600200"/>
            <a:ext cx="3349697" cy="4419600"/>
          </a:xfrm>
          <a:prstGeom prst="rect">
            <a:avLst/>
          </a:prstGeom>
          <a:noFill/>
          <a:ln w="9525">
            <a:noFill/>
            <a:miter lim="800000"/>
            <a:headEnd/>
            <a:tailEnd/>
          </a:ln>
        </p:spPr>
      </p:pic>
      <p:pic>
        <p:nvPicPr>
          <p:cNvPr id="35849" name="Picture 9" descr="Wjets_mult_prel.png"/>
          <p:cNvPicPr>
            <a:picLocks noChangeAspect="1"/>
          </p:cNvPicPr>
          <p:nvPr/>
        </p:nvPicPr>
        <p:blipFill>
          <a:blip r:embed="rId4">
            <a:clrChange>
              <a:clrFrom>
                <a:srgbClr val="FFFFFF"/>
              </a:clrFrom>
              <a:clrTo>
                <a:srgbClr val="FFFFFF">
                  <a:alpha val="0"/>
                </a:srgbClr>
              </a:clrTo>
            </a:clrChange>
          </a:blip>
          <a:srcRect/>
          <a:stretch>
            <a:fillRect/>
          </a:stretch>
        </p:blipFill>
        <p:spPr bwMode="auto">
          <a:xfrm>
            <a:off x="136525" y="3556000"/>
            <a:ext cx="2743200" cy="2921000"/>
          </a:xfrm>
          <a:prstGeom prst="rect">
            <a:avLst/>
          </a:prstGeom>
          <a:noFill/>
          <a:ln w="9525">
            <a:noFill/>
            <a:miter lim="800000"/>
            <a:headEnd/>
            <a:tailEnd/>
          </a:ln>
        </p:spPr>
      </p:pic>
      <p:sp>
        <p:nvSpPr>
          <p:cNvPr id="51" name="Content Placeholder 2"/>
          <p:cNvSpPr txBox="1">
            <a:spLocks/>
          </p:cNvSpPr>
          <p:nvPr/>
        </p:nvSpPr>
        <p:spPr bwMode="auto">
          <a:xfrm>
            <a:off x="304800" y="1828799"/>
            <a:ext cx="5715000" cy="1651001"/>
          </a:xfrm>
          <a:prstGeom prst="rect">
            <a:avLst/>
          </a:prstGeom>
          <a:noFill/>
          <a:ln w="9525">
            <a:noFill/>
            <a:miter lim="800000"/>
            <a:headEnd/>
            <a:tailEnd/>
          </a:ln>
        </p:spPr>
        <p:txBody>
          <a:bodyPr vert="horz" wrap="square" lIns="92075" tIns="46038" rIns="92075" bIns="46038"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
                <a:schemeClr val="hlink"/>
              </a:buClr>
              <a:buSzPct val="50000"/>
              <a:buFont typeface="Zapf Dingbats" charset="2"/>
              <a:buChar char="n"/>
              <a:tabLst/>
              <a:defRPr/>
            </a:pPr>
            <a:r>
              <a:rPr kumimoji="1" lang="en-US" sz="2400" b="1" i="0" u="none" strike="noStrike" kern="0" cap="none" spc="0" normalizeH="0" baseline="0" noProof="0" dirty="0" smtClean="0">
                <a:ln>
                  <a:noFill/>
                </a:ln>
                <a:solidFill>
                  <a:srgbClr val="FF0000"/>
                </a:solidFill>
                <a:effectLst/>
                <a:uLnTx/>
                <a:uFillTx/>
                <a:latin typeface="+mn-lt"/>
                <a:ea typeface="ＭＳ Ｐゴシック" charset="-128"/>
                <a:cs typeface="ＭＳ Ｐゴシック" charset="-128"/>
              </a:rPr>
              <a:t>Jet multiplicity and </a:t>
            </a:r>
            <a:r>
              <a:rPr kumimoji="1" lang="en-US" sz="2400" b="1" i="0" u="none" strike="noStrike" kern="0" cap="none" spc="0" normalizeH="0" baseline="0" noProof="0" dirty="0" err="1" smtClean="0">
                <a:ln>
                  <a:noFill/>
                </a:ln>
                <a:solidFill>
                  <a:srgbClr val="FF0000"/>
                </a:solidFill>
                <a:effectLst/>
                <a:uLnTx/>
                <a:uFillTx/>
                <a:latin typeface="+mn-lt"/>
                <a:ea typeface="ＭＳ Ｐゴシック" charset="-128"/>
                <a:cs typeface="ＭＳ Ｐゴシック" charset="-128"/>
              </a:rPr>
              <a:t>p</a:t>
            </a:r>
            <a:r>
              <a:rPr kumimoji="1" lang="en-US" sz="2400" b="1" i="0" u="none" strike="noStrike" kern="0" cap="none" spc="0" normalizeH="0" baseline="-25000" noProof="0" dirty="0" err="1" smtClean="0">
                <a:ln>
                  <a:noFill/>
                </a:ln>
                <a:solidFill>
                  <a:srgbClr val="FF0000"/>
                </a:solidFill>
                <a:effectLst/>
                <a:uLnTx/>
                <a:uFillTx/>
                <a:latin typeface="+mn-lt"/>
                <a:ea typeface="ＭＳ Ｐゴシック" charset="-128"/>
                <a:cs typeface="ＭＳ Ｐゴシック" charset="-128"/>
              </a:rPr>
              <a:t>T</a:t>
            </a:r>
            <a:r>
              <a:rPr kumimoji="1" lang="en-US" sz="2400" b="1" i="0" u="none" strike="noStrike" kern="0" cap="none" spc="0" normalizeH="0" baseline="0" noProof="0" dirty="0" smtClean="0">
                <a:ln>
                  <a:noFill/>
                </a:ln>
                <a:solidFill>
                  <a:srgbClr val="FF0000"/>
                </a:solidFill>
                <a:effectLst/>
                <a:uLnTx/>
                <a:uFillTx/>
                <a:latin typeface="+mn-lt"/>
                <a:ea typeface="ＭＳ Ｐゴシック" charset="-128"/>
                <a:cs typeface="ＭＳ Ｐゴシック" charset="-128"/>
              </a:rPr>
              <a:t> distributions</a:t>
            </a:r>
          </a:p>
          <a:p>
            <a:pPr marL="742950" marR="0" lvl="1" indent="-285750" algn="l" defTabSz="914400" rtl="0" eaLnBrk="0" fontAlgn="base" latinLnBrk="0" hangingPunct="0">
              <a:lnSpc>
                <a:spcPct val="100000"/>
              </a:lnSpc>
              <a:spcBef>
                <a:spcPct val="20000"/>
              </a:spcBef>
              <a:spcAft>
                <a:spcPct val="0"/>
              </a:spcAft>
              <a:buClr>
                <a:schemeClr val="tx2"/>
              </a:buClr>
              <a:buSzPct val="60000"/>
              <a:buFont typeface="Zapf Dingbats" charset="2"/>
              <a:buChar char="u"/>
              <a:tabLst/>
              <a:defRPr/>
            </a:pPr>
            <a:r>
              <a:rPr kumimoji="1" lang="en-US" sz="2000" b="1" i="0" u="none" strike="noStrike" kern="0" cap="none" spc="0" normalizeH="0" baseline="0" noProof="0" dirty="0" smtClean="0">
                <a:ln>
                  <a:noFill/>
                </a:ln>
                <a:solidFill>
                  <a:srgbClr val="003399"/>
                </a:solidFill>
                <a:effectLst/>
                <a:uLnTx/>
                <a:uFillTx/>
                <a:latin typeface="+mn-lt"/>
                <a:ea typeface="ＭＳ Ｐゴシック" charset="-128"/>
              </a:rPr>
              <a:t>Good description by state-of-the art QCD NLO calculations and LO multi-</a:t>
            </a:r>
            <a:r>
              <a:rPr kumimoji="1" lang="en-US" sz="2000" b="1" i="0" u="none" strike="noStrike" kern="0" cap="none" spc="0" normalizeH="0" baseline="0" noProof="0" dirty="0" err="1" smtClean="0">
                <a:ln>
                  <a:noFill/>
                </a:ln>
                <a:solidFill>
                  <a:srgbClr val="003399"/>
                </a:solidFill>
                <a:effectLst/>
                <a:uLnTx/>
                <a:uFillTx/>
                <a:latin typeface="+mn-lt"/>
                <a:ea typeface="ＭＳ Ｐゴシック" charset="-128"/>
              </a:rPr>
              <a:t>parton</a:t>
            </a:r>
            <a:r>
              <a:rPr kumimoji="1" lang="en-US" sz="2000" b="1" i="0" u="none" strike="noStrike" kern="0" cap="none" spc="0" normalizeH="0" baseline="0" noProof="0" dirty="0" smtClean="0">
                <a:ln>
                  <a:noFill/>
                </a:ln>
                <a:solidFill>
                  <a:srgbClr val="003399"/>
                </a:solidFill>
                <a:effectLst/>
                <a:uLnTx/>
                <a:uFillTx/>
                <a:latin typeface="+mn-lt"/>
                <a:ea typeface="ＭＳ Ｐゴシック" charset="-128"/>
              </a:rPr>
              <a:t> generators </a:t>
            </a:r>
          </a:p>
        </p:txBody>
      </p:sp>
      <p:sp>
        <p:nvSpPr>
          <p:cNvPr id="11" name="TextBox 10"/>
          <p:cNvSpPr txBox="1"/>
          <p:nvPr/>
        </p:nvSpPr>
        <p:spPr>
          <a:xfrm>
            <a:off x="609600" y="3240386"/>
            <a:ext cx="1185240"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400" b="1" dirty="0" err="1" smtClean="0">
                <a:solidFill>
                  <a:srgbClr val="000000"/>
                </a:solidFill>
              </a:rPr>
              <a:t>W+jets</a:t>
            </a:r>
            <a:endParaRPr lang="en-US" sz="2400" b="1" dirty="0">
              <a:solidFill>
                <a:srgbClr val="000000"/>
              </a:solidFill>
            </a:endParaRPr>
          </a:p>
        </p:txBody>
      </p:sp>
      <p:sp>
        <p:nvSpPr>
          <p:cNvPr id="12" name="TextBox 11"/>
          <p:cNvSpPr txBox="1"/>
          <p:nvPr/>
        </p:nvSpPr>
        <p:spPr>
          <a:xfrm>
            <a:off x="3200400" y="3240386"/>
            <a:ext cx="1082748"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400" b="1" dirty="0" err="1" smtClean="0">
                <a:solidFill>
                  <a:srgbClr val="000000"/>
                </a:solidFill>
              </a:rPr>
              <a:t>Z+jets</a:t>
            </a:r>
            <a:endParaRPr lang="en-US" sz="2400" b="1" dirty="0">
              <a:solidFill>
                <a:srgbClr val="0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2" name="Rectangle 3"/>
          <p:cNvSpPr>
            <a:spLocks noGrp="1" noChangeArrowheads="1"/>
          </p:cNvSpPr>
          <p:nvPr>
            <p:ph type="title"/>
          </p:nvPr>
        </p:nvSpPr>
        <p:spPr/>
        <p:txBody>
          <a:bodyPr/>
          <a:lstStyle/>
          <a:p>
            <a:r>
              <a:rPr lang="en-GB" dirty="0" smtClean="0"/>
              <a:t>LHC-specific: W polarisation in pp</a:t>
            </a:r>
            <a:endParaRPr lang="en-GB" dirty="0"/>
          </a:p>
        </p:txBody>
      </p:sp>
      <p:sp>
        <p:nvSpPr>
          <p:cNvPr id="14338" name="Rectangle 2"/>
          <p:cNvSpPr>
            <a:spLocks noGrp="1" noChangeArrowheads="1"/>
          </p:cNvSpPr>
          <p:nvPr>
            <p:ph idx="1"/>
          </p:nvPr>
        </p:nvSpPr>
        <p:spPr>
          <a:xfrm>
            <a:off x="304800" y="914399"/>
            <a:ext cx="8610600" cy="2133601"/>
          </a:xfrm>
        </p:spPr>
        <p:txBody>
          <a:bodyPr>
            <a:normAutofit lnSpcReduction="10000"/>
          </a:bodyPr>
          <a:lstStyle/>
          <a:p>
            <a:r>
              <a:rPr lang="en-GB" dirty="0" smtClean="0"/>
              <a:t>Production of high P</a:t>
            </a:r>
            <a:r>
              <a:rPr lang="en-GB" baseline="-25000" dirty="0" smtClean="0"/>
              <a:t>T</a:t>
            </a:r>
            <a:r>
              <a:rPr lang="en-GB" dirty="0" smtClean="0"/>
              <a:t> (&gt;50 </a:t>
            </a:r>
            <a:r>
              <a:rPr lang="en-GB" dirty="0" err="1" smtClean="0"/>
              <a:t>GeV</a:t>
            </a:r>
            <a:r>
              <a:rPr lang="en-GB" dirty="0" smtClean="0"/>
              <a:t>) W bosons:</a:t>
            </a:r>
          </a:p>
          <a:p>
            <a:pPr lvl="1"/>
            <a:r>
              <a:rPr lang="en-GB" dirty="0" smtClean="0"/>
              <a:t>Valence quark – gluon (</a:t>
            </a:r>
            <a:r>
              <a:rPr lang="en-GB" dirty="0" err="1" smtClean="0"/>
              <a:t>q</a:t>
            </a:r>
            <a:r>
              <a:rPr lang="en-GB" baseline="-25000" dirty="0" err="1" smtClean="0"/>
              <a:t>v</a:t>
            </a:r>
            <a:r>
              <a:rPr lang="en-GB" dirty="0" err="1" smtClean="0"/>
              <a:t>-g</a:t>
            </a:r>
            <a:r>
              <a:rPr lang="en-GB" dirty="0" smtClean="0"/>
              <a:t>) dominates. Strong polarisation effects in transverse plane at LHC expected. </a:t>
            </a:r>
          </a:p>
          <a:p>
            <a:pPr lvl="1"/>
            <a:r>
              <a:rPr lang="en-GB" dirty="0" smtClean="0"/>
              <a:t>Initial states and CP counterparts not present in equal amounts at </a:t>
            </a:r>
            <a:r>
              <a:rPr lang="en-GB" i="1" dirty="0" smtClean="0"/>
              <a:t>pp</a:t>
            </a:r>
            <a:r>
              <a:rPr lang="en-GB" dirty="0" smtClean="0"/>
              <a:t> collider in contrast to </a:t>
            </a:r>
            <a:r>
              <a:rPr lang="en-GB" i="1" dirty="0" smtClean="0"/>
              <a:t>pp</a:t>
            </a:r>
            <a:r>
              <a:rPr lang="en-GB" dirty="0" smtClean="0"/>
              <a:t>-bar (Tevatron)</a:t>
            </a:r>
          </a:p>
          <a:p>
            <a:pPr lvl="1">
              <a:buNone/>
            </a:pPr>
            <a:r>
              <a:rPr lang="en-GB" dirty="0" err="1" smtClean="0">
                <a:sym typeface="Wingdings"/>
              </a:rPr>
              <a:t></a:t>
            </a:r>
            <a:r>
              <a:rPr lang="en-GB" dirty="0" smtClean="0">
                <a:sym typeface="Wingdings"/>
              </a:rPr>
              <a:t> </a:t>
            </a:r>
            <a:r>
              <a:rPr lang="en-GB" dirty="0" smtClean="0"/>
              <a:t>W’s produced in pp are mainly left-handed.</a:t>
            </a:r>
          </a:p>
          <a:p>
            <a:pPr lvl="1"/>
            <a:endParaRPr lang="en-GB" dirty="0" smtClean="0"/>
          </a:p>
          <a:p>
            <a:pPr lvl="1">
              <a:buNone/>
            </a:pPr>
            <a:endParaRPr lang="en-GB" dirty="0"/>
          </a:p>
        </p:txBody>
      </p:sp>
      <p:sp>
        <p:nvSpPr>
          <p:cNvPr id="28" name="Date Placeholder 27"/>
          <p:cNvSpPr>
            <a:spLocks noGrp="1"/>
          </p:cNvSpPr>
          <p:nvPr>
            <p:ph type="dt" sz="half" idx="10"/>
          </p:nvPr>
        </p:nvSpPr>
        <p:spPr/>
        <p:txBody>
          <a:bodyPr/>
          <a:lstStyle/>
          <a:p>
            <a:r>
              <a:rPr lang="en-US" smtClean="0"/>
              <a:t>Nov 30-Dec 2, 2011</a:t>
            </a:r>
            <a:endParaRPr lang="en-US"/>
          </a:p>
        </p:txBody>
      </p:sp>
      <p:sp>
        <p:nvSpPr>
          <p:cNvPr id="29" name="Footer Placeholder 28"/>
          <p:cNvSpPr>
            <a:spLocks noGrp="1"/>
          </p:cNvSpPr>
          <p:nvPr>
            <p:ph type="ftr" sz="quarter" idx="11"/>
          </p:nvPr>
        </p:nvSpPr>
        <p:spPr/>
        <p:txBody>
          <a:bodyPr/>
          <a:lstStyle/>
          <a:p>
            <a:r>
              <a:rPr lang="en-US" smtClean="0"/>
              <a:t>APPS 2011</a:t>
            </a:r>
            <a:endParaRPr lang="en-US"/>
          </a:p>
        </p:txBody>
      </p:sp>
      <p:sp>
        <p:nvSpPr>
          <p:cNvPr id="24" name="Slide Number Placeholder 1"/>
          <p:cNvSpPr>
            <a:spLocks noGrp="1"/>
          </p:cNvSpPr>
          <p:nvPr>
            <p:ph type="sldNum" sz="quarter" idx="12"/>
          </p:nvPr>
        </p:nvSpPr>
        <p:spPr/>
        <p:txBody>
          <a:bodyPr/>
          <a:lstStyle/>
          <a:p>
            <a:fld id="{D1267ED0-665F-B14B-9E6B-CB36D5E35054}" type="slidenum">
              <a:rPr lang="en-US" smtClean="0"/>
              <a:pPr/>
              <a:t>19</a:t>
            </a:fld>
            <a:endParaRPr lang="en-US"/>
          </a:p>
        </p:txBody>
      </p:sp>
      <p:sp>
        <p:nvSpPr>
          <p:cNvPr id="7188" name="Rectangle 22"/>
          <p:cNvSpPr>
            <a:spLocks noChangeArrowheads="1"/>
          </p:cNvSpPr>
          <p:nvPr/>
        </p:nvSpPr>
        <p:spPr bwMode="auto">
          <a:xfrm>
            <a:off x="5334793" y="-92075"/>
            <a:ext cx="3802063" cy="70788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spAutoFit/>
          </a:bodyPr>
          <a:lstStyle/>
          <a:p>
            <a:pPr marL="285750" indent="-285750">
              <a:buFont typeface="Arial" charset="0"/>
              <a:buChar char="•"/>
            </a:pPr>
            <a:endParaRPr lang="en-GB" sz="2000" dirty="0" smtClean="0"/>
          </a:p>
          <a:p>
            <a:pPr marL="285750" indent="-285750">
              <a:buFont typeface="Arial" charset="0"/>
              <a:buChar char="•"/>
            </a:pPr>
            <a:endParaRPr lang="en-GB" sz="2000" dirty="0"/>
          </a:p>
        </p:txBody>
      </p:sp>
      <p:grpSp>
        <p:nvGrpSpPr>
          <p:cNvPr id="30" name="Group 29"/>
          <p:cNvGrpSpPr/>
          <p:nvPr/>
        </p:nvGrpSpPr>
        <p:grpSpPr>
          <a:xfrm>
            <a:off x="152400" y="3079750"/>
            <a:ext cx="4618037" cy="3168650"/>
            <a:chOff x="430213" y="1988542"/>
            <a:chExt cx="4618037" cy="3168650"/>
          </a:xfrm>
        </p:grpSpPr>
        <p:grpSp>
          <p:nvGrpSpPr>
            <p:cNvPr id="2" name="Group 24"/>
            <p:cNvGrpSpPr>
              <a:grpSpLocks/>
            </p:cNvGrpSpPr>
            <p:nvPr/>
          </p:nvGrpSpPr>
          <p:grpSpPr bwMode="auto">
            <a:xfrm>
              <a:off x="430213" y="1988542"/>
              <a:ext cx="4618037" cy="3168650"/>
              <a:chOff x="288" y="2205"/>
              <a:chExt cx="2909" cy="1996"/>
            </a:xfrm>
          </p:grpSpPr>
          <p:sp>
            <p:nvSpPr>
              <p:cNvPr id="7174" name="Rectangle 11"/>
              <p:cNvSpPr>
                <a:spLocks noChangeArrowheads="1"/>
              </p:cNvSpPr>
              <p:nvPr/>
            </p:nvSpPr>
            <p:spPr bwMode="auto">
              <a:xfrm>
                <a:off x="290" y="2205"/>
                <a:ext cx="2857" cy="1996"/>
              </a:xfrm>
              <a:prstGeom prst="rect">
                <a:avLst/>
              </a:prstGeom>
              <a:solidFill>
                <a:schemeClr val="bg1"/>
              </a:solidFill>
              <a:ln w="19050">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nchor="ctr"/>
              <a:lstStyle/>
              <a:p>
                <a:endParaRPr lang="de-DE"/>
              </a:p>
            </p:txBody>
          </p:sp>
          <p:pic>
            <p:nvPicPr>
              <p:cNvPr id="7175" name="Picture 8"/>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68481" b="65794"/>
              <a:stretch>
                <a:fillRect/>
              </a:stretch>
            </p:blipFill>
            <p:spPr bwMode="auto">
              <a:xfrm>
                <a:off x="338" y="2329"/>
                <a:ext cx="1312" cy="149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9050">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pic>
          <p:pic>
            <p:nvPicPr>
              <p:cNvPr id="7176" name="Picture 9"/>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51501" r="71759" b="13181"/>
              <a:stretch>
                <a:fillRect/>
              </a:stretch>
            </p:blipFill>
            <p:spPr bwMode="auto">
              <a:xfrm>
                <a:off x="1935" y="2233"/>
                <a:ext cx="1172" cy="154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9050">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pic>
          <p:sp>
            <p:nvSpPr>
              <p:cNvPr id="7177" name="Text Box 10"/>
              <p:cNvSpPr txBox="1">
                <a:spLocks noChangeArrowheads="1"/>
              </p:cNvSpPr>
              <p:nvPr/>
            </p:nvSpPr>
            <p:spPr bwMode="auto">
              <a:xfrm>
                <a:off x="371" y="3782"/>
                <a:ext cx="2767" cy="40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9050">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lIns="91425" tIns="45713" rIns="91425" bIns="45713">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spcBef>
                    <a:spcPct val="50000"/>
                  </a:spcBef>
                </a:pPr>
                <a:r>
                  <a:rPr lang="en-GB" sz="1800" dirty="0"/>
                  <a:t>W+1jet dominant production mechanism at LHC (not a Feynman diagram)</a:t>
                </a:r>
              </a:p>
            </p:txBody>
          </p:sp>
          <p:grpSp>
            <p:nvGrpSpPr>
              <p:cNvPr id="3" name="Group 12"/>
              <p:cNvGrpSpPr>
                <a:grpSpLocks/>
              </p:cNvGrpSpPr>
              <p:nvPr/>
            </p:nvGrpSpPr>
            <p:grpSpPr bwMode="auto">
              <a:xfrm>
                <a:off x="1405" y="2744"/>
                <a:ext cx="408" cy="260"/>
                <a:chOff x="1405" y="2381"/>
                <a:chExt cx="408" cy="260"/>
              </a:xfrm>
            </p:grpSpPr>
            <p:sp>
              <p:nvSpPr>
                <p:cNvPr id="7179" name="Text Box 13"/>
                <p:cNvSpPr txBox="1">
                  <a:spLocks noChangeArrowheads="1"/>
                </p:cNvSpPr>
                <p:nvPr/>
              </p:nvSpPr>
              <p:spPr bwMode="auto">
                <a:xfrm>
                  <a:off x="1405" y="2381"/>
                  <a:ext cx="408" cy="15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lIns="91425" tIns="45713" rIns="91425" bIns="45713">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spcBef>
                      <a:spcPct val="50000"/>
                    </a:spcBef>
                  </a:pPr>
                  <a:r>
                    <a:rPr lang="en-GB" sz="1000" b="1"/>
                    <a:t>helicity</a:t>
                  </a:r>
                </a:p>
              </p:txBody>
            </p:sp>
            <p:sp>
              <p:nvSpPr>
                <p:cNvPr id="7180" name="Line 14"/>
                <p:cNvSpPr>
                  <a:spLocks noChangeShapeType="1"/>
                </p:cNvSpPr>
                <p:nvPr/>
              </p:nvSpPr>
              <p:spPr bwMode="auto">
                <a:xfrm flipH="1">
                  <a:off x="1457" y="2488"/>
                  <a:ext cx="91" cy="153"/>
                </a:xfrm>
                <a:prstGeom prst="line">
                  <a:avLst/>
                </a:prstGeom>
                <a:noFill/>
                <a:ln w="9525">
                  <a:solidFill>
                    <a:schemeClr val="tx1"/>
                  </a:solidFill>
                  <a:round/>
                  <a:headEn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grpSp>
          <p:sp>
            <p:nvSpPr>
              <p:cNvPr id="7181" name="Text Box 15"/>
              <p:cNvSpPr txBox="1">
                <a:spLocks noChangeArrowheads="1"/>
              </p:cNvSpPr>
              <p:nvPr/>
            </p:nvSpPr>
            <p:spPr bwMode="auto">
              <a:xfrm>
                <a:off x="2789" y="3339"/>
                <a:ext cx="408" cy="15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lIns="91425" tIns="45713" rIns="91425" bIns="45713">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spcBef>
                    <a:spcPct val="50000"/>
                  </a:spcBef>
                </a:pPr>
                <a:r>
                  <a:rPr lang="en-GB" sz="1000" b="1"/>
                  <a:t>helicity</a:t>
                </a:r>
              </a:p>
            </p:txBody>
          </p:sp>
          <p:sp>
            <p:nvSpPr>
              <p:cNvPr id="7182" name="Line 16"/>
              <p:cNvSpPr>
                <a:spLocks noChangeShapeType="1"/>
              </p:cNvSpPr>
              <p:nvPr/>
            </p:nvSpPr>
            <p:spPr bwMode="auto">
              <a:xfrm flipV="1">
                <a:off x="2955" y="3152"/>
                <a:ext cx="46" cy="181"/>
              </a:xfrm>
              <a:prstGeom prst="line">
                <a:avLst/>
              </a:prstGeom>
              <a:noFill/>
              <a:ln w="9525">
                <a:solidFill>
                  <a:schemeClr val="tx1"/>
                </a:solidFill>
                <a:round/>
                <a:headEn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7183" name="AutoShape 17"/>
              <p:cNvSpPr>
                <a:spLocks noChangeArrowheads="1"/>
              </p:cNvSpPr>
              <p:nvPr/>
            </p:nvSpPr>
            <p:spPr bwMode="auto">
              <a:xfrm>
                <a:off x="2066" y="3223"/>
                <a:ext cx="862" cy="46"/>
              </a:xfrm>
              <a:prstGeom prst="rightArrow">
                <a:avLst>
                  <a:gd name="adj1" fmla="val 50000"/>
                  <a:gd name="adj2" fmla="val 468478"/>
                </a:avLst>
              </a:prstGeom>
              <a:solidFill>
                <a:srgbClr val="FF00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wrap="none" anchor="ctr"/>
              <a:lstStyle/>
              <a:p>
                <a:endParaRPr lang="de-DE"/>
              </a:p>
            </p:txBody>
          </p:sp>
          <p:sp>
            <p:nvSpPr>
              <p:cNvPr id="7184" name="AutoShape 18"/>
              <p:cNvSpPr>
                <a:spLocks noChangeArrowheads="1"/>
              </p:cNvSpPr>
              <p:nvPr/>
            </p:nvSpPr>
            <p:spPr bwMode="auto">
              <a:xfrm rot="5400000">
                <a:off x="552" y="3112"/>
                <a:ext cx="862" cy="46"/>
              </a:xfrm>
              <a:prstGeom prst="rightArrow">
                <a:avLst>
                  <a:gd name="adj1" fmla="val 50000"/>
                  <a:gd name="adj2" fmla="val 468478"/>
                </a:avLst>
              </a:prstGeom>
              <a:solidFill>
                <a:srgbClr val="FF00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rot="10800000" vert="eaVert" wrap="none" anchor="ctr"/>
              <a:lstStyle/>
              <a:p>
                <a:endParaRPr lang="de-DE"/>
              </a:p>
            </p:txBody>
          </p:sp>
          <p:grpSp>
            <p:nvGrpSpPr>
              <p:cNvPr id="5" name="Group 19"/>
              <p:cNvGrpSpPr>
                <a:grpSpLocks/>
              </p:cNvGrpSpPr>
              <p:nvPr/>
            </p:nvGrpSpPr>
            <p:grpSpPr bwMode="auto">
              <a:xfrm>
                <a:off x="288" y="2225"/>
                <a:ext cx="576" cy="154"/>
                <a:chOff x="1344" y="1824"/>
                <a:chExt cx="576" cy="154"/>
              </a:xfrm>
            </p:grpSpPr>
            <p:sp>
              <p:nvSpPr>
                <p:cNvPr id="7186" name="Line 20"/>
                <p:cNvSpPr>
                  <a:spLocks noChangeShapeType="1"/>
                </p:cNvSpPr>
                <p:nvPr/>
              </p:nvSpPr>
              <p:spPr bwMode="auto">
                <a:xfrm>
                  <a:off x="1416" y="1968"/>
                  <a:ext cx="336" cy="0"/>
                </a:xfrm>
                <a:prstGeom prst="line">
                  <a:avLst/>
                </a:prstGeom>
                <a:noFill/>
                <a:ln w="25400">
                  <a:solidFill>
                    <a:schemeClr val="tx1"/>
                  </a:solidFill>
                  <a:round/>
                  <a:headEn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sp>
              <p:nvSpPr>
                <p:cNvPr id="7187" name="Text Box 21"/>
                <p:cNvSpPr txBox="1">
                  <a:spLocks noChangeArrowheads="1"/>
                </p:cNvSpPr>
                <p:nvPr/>
              </p:nvSpPr>
              <p:spPr bwMode="auto">
                <a:xfrm>
                  <a:off x="1344" y="1824"/>
                  <a:ext cx="576" cy="15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lIns="91425" tIns="45713" rIns="91425" bIns="45713">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spcBef>
                      <a:spcPct val="50000"/>
                    </a:spcBef>
                  </a:pPr>
                  <a:r>
                    <a:rPr lang="en-GB" sz="1000" b="1"/>
                    <a:t>CMS z-dir</a:t>
                  </a:r>
                </a:p>
              </p:txBody>
            </p:sp>
          </p:grpSp>
        </p:grpSp>
        <p:sp>
          <p:nvSpPr>
            <p:cNvPr id="7189" name="TextBox 1"/>
            <p:cNvSpPr txBox="1">
              <a:spLocks noChangeArrowheads="1"/>
            </p:cNvSpPr>
            <p:nvPr/>
          </p:nvSpPr>
          <p:spPr bwMode="auto">
            <a:xfrm>
              <a:off x="1527175" y="3946525"/>
              <a:ext cx="2252663" cy="274638"/>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spAutoFit/>
            </a:bodyPr>
            <a:lstStyle>
              <a:lvl1pPr>
                <a:defRPr>
                  <a:solidFill>
                    <a:schemeClr val="tx1"/>
                  </a:solidFill>
                  <a:latin typeface="Arial" charset="0"/>
                  <a:ea typeface="ＭＳ Ｐゴシック" charset="0"/>
                </a:defRPr>
              </a:lvl1pPr>
              <a:lvl2pPr marL="742950" indent="-285750">
                <a:defRPr>
                  <a:solidFill>
                    <a:schemeClr val="tx1"/>
                  </a:solidFill>
                  <a:latin typeface="Arial" charset="0"/>
                  <a:ea typeface="ＭＳ Ｐゴシック" charset="0"/>
                </a:defRPr>
              </a:lvl2pPr>
              <a:lvl3pPr marL="1143000" indent="-228600">
                <a:defRPr>
                  <a:solidFill>
                    <a:schemeClr val="tx1"/>
                  </a:solidFill>
                  <a:latin typeface="Arial" charset="0"/>
                  <a:ea typeface="ＭＳ Ｐゴシック" charset="0"/>
                </a:defRPr>
              </a:lvl3pPr>
              <a:lvl4pPr marL="1600200" indent="-228600">
                <a:defRPr>
                  <a:solidFill>
                    <a:schemeClr val="tx1"/>
                  </a:solidFill>
                  <a:latin typeface="Arial" charset="0"/>
                  <a:ea typeface="ＭＳ Ｐゴシック" charset="0"/>
                </a:defRPr>
              </a:lvl4pPr>
              <a:lvl5pPr marL="2057400" indent="-228600">
                <a:defRPr>
                  <a:solidFill>
                    <a:schemeClr val="tx1"/>
                  </a:solidFill>
                  <a:latin typeface="Arial" charset="0"/>
                  <a:ea typeface="ＭＳ Ｐゴシック" charset="0"/>
                </a:defRPr>
              </a:lvl5pPr>
              <a:lvl6pPr marL="2514600" indent="-228600" fontAlgn="base">
                <a:spcBef>
                  <a:spcPct val="0"/>
                </a:spcBef>
                <a:spcAft>
                  <a:spcPct val="0"/>
                </a:spcAft>
                <a:defRPr>
                  <a:solidFill>
                    <a:schemeClr val="tx1"/>
                  </a:solidFill>
                  <a:latin typeface="Arial" charset="0"/>
                  <a:ea typeface="ＭＳ Ｐゴシック" charset="0"/>
                </a:defRPr>
              </a:lvl6pPr>
              <a:lvl7pPr marL="2971800" indent="-228600" fontAlgn="base">
                <a:spcBef>
                  <a:spcPct val="0"/>
                </a:spcBef>
                <a:spcAft>
                  <a:spcPct val="0"/>
                </a:spcAft>
                <a:defRPr>
                  <a:solidFill>
                    <a:schemeClr val="tx1"/>
                  </a:solidFill>
                  <a:latin typeface="Arial" charset="0"/>
                  <a:ea typeface="ＭＳ Ｐゴシック" charset="0"/>
                </a:defRPr>
              </a:lvl7pPr>
              <a:lvl8pPr marL="3429000" indent="-228600" fontAlgn="base">
                <a:spcBef>
                  <a:spcPct val="0"/>
                </a:spcBef>
                <a:spcAft>
                  <a:spcPct val="0"/>
                </a:spcAft>
                <a:defRPr>
                  <a:solidFill>
                    <a:schemeClr val="tx1"/>
                  </a:solidFill>
                  <a:latin typeface="Arial" charset="0"/>
                  <a:ea typeface="ＭＳ Ｐゴシック" charset="0"/>
                </a:defRPr>
              </a:lvl8pPr>
              <a:lvl9pPr marL="3886200" indent="-228600" fontAlgn="base">
                <a:spcBef>
                  <a:spcPct val="0"/>
                </a:spcBef>
                <a:spcAft>
                  <a:spcPct val="0"/>
                </a:spcAft>
                <a:defRPr>
                  <a:solidFill>
                    <a:schemeClr val="tx1"/>
                  </a:solidFill>
                  <a:latin typeface="Arial" charset="0"/>
                  <a:ea typeface="ＭＳ Ｐゴシック" charset="0"/>
                </a:defRPr>
              </a:lvl9pPr>
            </a:lstStyle>
            <a:p>
              <a:pPr algn="ctr"/>
              <a:r>
                <a:rPr lang="de-DE" sz="1200" b="1" dirty="0" err="1">
                  <a:solidFill>
                    <a:srgbClr val="FF0000"/>
                  </a:solidFill>
                </a:rPr>
                <a:t>Preferred</a:t>
              </a:r>
              <a:r>
                <a:rPr lang="de-DE" sz="1200" b="1" dirty="0">
                  <a:solidFill>
                    <a:srgbClr val="FF0000"/>
                  </a:solidFill>
                </a:rPr>
                <a:t> W </a:t>
              </a:r>
              <a:r>
                <a:rPr lang="de-DE" sz="1200" b="1" dirty="0" err="1">
                  <a:solidFill>
                    <a:srgbClr val="FF0000"/>
                  </a:solidFill>
                </a:rPr>
                <a:t>spin</a:t>
              </a:r>
              <a:r>
                <a:rPr lang="de-DE" sz="1200" b="1" dirty="0">
                  <a:solidFill>
                    <a:srgbClr val="FF0000"/>
                  </a:solidFill>
                </a:rPr>
                <a:t> </a:t>
              </a:r>
              <a:r>
                <a:rPr lang="de-DE" sz="1200" b="1" dirty="0" err="1">
                  <a:solidFill>
                    <a:srgbClr val="FF0000"/>
                  </a:solidFill>
                </a:rPr>
                <a:t>directions</a:t>
              </a:r>
              <a:r>
                <a:rPr lang="de-DE" sz="1200" b="1" dirty="0">
                  <a:solidFill>
                    <a:srgbClr val="FF0000"/>
                  </a:solidFill>
                </a:rPr>
                <a:t> </a:t>
              </a:r>
            </a:p>
          </p:txBody>
        </p:sp>
      </p:grpSp>
      <p:sp>
        <p:nvSpPr>
          <p:cNvPr id="7191" name="Line 23"/>
          <p:cNvSpPr>
            <a:spLocks noChangeShapeType="1"/>
          </p:cNvSpPr>
          <p:nvPr/>
        </p:nvSpPr>
        <p:spPr bwMode="auto">
          <a:xfrm>
            <a:off x="7235825" y="4292600"/>
            <a:ext cx="142875" cy="0"/>
          </a:xfrm>
          <a:prstGeom prst="line">
            <a:avLst/>
          </a:prstGeom>
          <a:noFill/>
          <a:ln w="9525">
            <a:solidFill>
              <a:schemeClr val="tx1"/>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txBody>
          <a:bodyPr/>
          <a:lstStyle/>
          <a:p>
            <a:endParaRPr lang="en-US"/>
          </a:p>
        </p:txBody>
      </p:sp>
      <p:pic>
        <p:nvPicPr>
          <p:cNvPr id="33" name="Picture 5" descr="icvariable_gen_both"/>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468250" y="4072236"/>
            <a:ext cx="2913750" cy="2099964"/>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pic>
        <p:nvPicPr>
          <p:cNvPr id="34" name="Picture 6"/>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842000" y="3202286"/>
            <a:ext cx="2082800" cy="86995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pic>
      <p:grpSp>
        <p:nvGrpSpPr>
          <p:cNvPr id="32" name="Group 31"/>
          <p:cNvGrpSpPr/>
          <p:nvPr/>
        </p:nvGrpSpPr>
        <p:grpSpPr>
          <a:xfrm>
            <a:off x="5105400" y="2971800"/>
            <a:ext cx="3660775" cy="3200400"/>
            <a:chOff x="5105400" y="2971800"/>
            <a:chExt cx="3660775" cy="3200400"/>
          </a:xfrm>
        </p:grpSpPr>
        <p:pic>
          <p:nvPicPr>
            <p:cNvPr id="31" name="Picture 4" descr="costhetastar1_true_both_1"/>
            <p:cNvPicPr>
              <a:picLocks noChangeAspect="1" noChangeArrowheads="1"/>
            </p:cNvPicPr>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105400" y="2971800"/>
              <a:ext cx="3580607" cy="2582925"/>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49" name="TextBox 48"/>
            <p:cNvSpPr txBox="1"/>
            <p:nvPr/>
          </p:nvSpPr>
          <p:spPr>
            <a:xfrm>
              <a:off x="5257800" y="5464314"/>
              <a:ext cx="3508375" cy="70788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000" b="1" dirty="0" smtClean="0">
                  <a:solidFill>
                    <a:srgbClr val="000090"/>
                  </a:solidFill>
                </a:rPr>
                <a:t>However: cannot measure </a:t>
              </a:r>
              <a:r>
                <a:rPr lang="en-US" sz="2000" b="1" dirty="0" err="1" smtClean="0">
                  <a:solidFill>
                    <a:srgbClr val="000090"/>
                  </a:solidFill>
                </a:rPr>
                <a:t>cos</a:t>
              </a:r>
              <a:r>
                <a:rPr lang="el-GR" sz="2000" b="1" dirty="0" smtClean="0">
                  <a:solidFill>
                    <a:srgbClr val="000090"/>
                  </a:solidFill>
                </a:rPr>
                <a:t>θ</a:t>
              </a:r>
              <a:r>
                <a:rPr lang="en-US" sz="2000" b="1" dirty="0" smtClean="0">
                  <a:solidFill>
                    <a:srgbClr val="000090"/>
                  </a:solidFill>
                </a:rPr>
                <a:t>* (missing neutrino) </a:t>
              </a:r>
              <a:endParaRPr lang="en-US" sz="2000" b="1" dirty="0">
                <a:solidFill>
                  <a:srgbClr val="000090"/>
                </a:solidFill>
              </a:endParaRPr>
            </a:p>
          </p:txBody>
        </p:sp>
      </p:grpSp>
      <p:sp>
        <p:nvSpPr>
          <p:cNvPr id="35" name="Date Placeholder 10"/>
          <p:cNvSpPr txBox="1">
            <a:spLocks/>
          </p:cNvSpPr>
          <p:nvPr/>
        </p:nvSpPr>
        <p:spPr bwMode="auto">
          <a:xfrm>
            <a:off x="3521075" y="6153448"/>
            <a:ext cx="1905000" cy="206375"/>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sz="1200" b="0" i="0" u="none" strike="noStrike" kern="1200" cap="none" spc="0" normalizeH="0" baseline="0" noProof="0" smtClean="0">
                <a:ln>
                  <a:noFill/>
                </a:ln>
                <a:solidFill>
                  <a:schemeClr val="tx1"/>
                </a:solidFill>
                <a:effectLst/>
                <a:uLnTx/>
                <a:uFillTx/>
                <a:latin typeface="Arial" charset="0"/>
                <a:ea typeface="+mn-ea"/>
                <a:cs typeface="+mn-cs"/>
              </a:rPr>
              <a:t>July 28-30, 2011</a:t>
            </a:r>
            <a:endParaRPr kumimoji="1" lang="en-US" sz="1200" b="0" i="0" u="none" strike="noStrike" kern="1200" cap="none" spc="0" normalizeH="0" baseline="0" noProof="0">
              <a:ln>
                <a:noFill/>
              </a:ln>
              <a:solidFill>
                <a:schemeClr val="tx1"/>
              </a:solidFill>
              <a:effectLst/>
              <a:uLnTx/>
              <a:uFillTx/>
              <a:latin typeface="Arial" charset="0"/>
              <a:ea typeface="+mn-ea"/>
              <a:cs typeface="+mn-cs"/>
            </a:endParaRPr>
          </a:p>
        </p:txBody>
      </p:sp>
      <p:sp>
        <p:nvSpPr>
          <p:cNvPr id="36" name="Footer Placeholder 11"/>
          <p:cNvSpPr txBox="1">
            <a:spLocks/>
          </p:cNvSpPr>
          <p:nvPr/>
        </p:nvSpPr>
        <p:spPr bwMode="auto">
          <a:xfrm>
            <a:off x="3028950" y="5962948"/>
            <a:ext cx="2895600" cy="2286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1" lang="en-US" sz="1200" b="0" i="0" u="none" strike="noStrike" kern="1200" cap="none" spc="0" normalizeH="0" baseline="0" noProof="0" smtClean="0">
                <a:ln>
                  <a:noFill/>
                </a:ln>
                <a:solidFill>
                  <a:schemeClr val="tx1"/>
                </a:solidFill>
                <a:effectLst/>
                <a:uLnTx/>
                <a:uFillTx/>
                <a:latin typeface="Arial" charset="0"/>
                <a:ea typeface="+mn-ea"/>
                <a:cs typeface="+mn-cs"/>
              </a:rPr>
              <a:t>HiggsHunting Workshop</a:t>
            </a:r>
            <a:endParaRPr kumimoji="1" lang="en-US" sz="1200" b="0" i="0" u="none" strike="noStrike" kern="1200" cap="none" spc="0" normalizeH="0" baseline="0" noProof="0">
              <a:ln>
                <a:noFill/>
              </a:ln>
              <a:solidFill>
                <a:schemeClr val="tx1"/>
              </a:solidFill>
              <a:effectLst/>
              <a:uLnTx/>
              <a:uFillTx/>
              <a:latin typeface="Arial" charset="0"/>
              <a:ea typeface="+mn-ea"/>
              <a:cs typeface="+mn-cs"/>
            </a:endParaRPr>
          </a:p>
        </p:txBody>
      </p:sp>
      <p:sp>
        <p:nvSpPr>
          <p:cNvPr id="37" name="Slide Number Placeholder 1"/>
          <p:cNvSpPr txBox="1">
            <a:spLocks/>
          </p:cNvSpPr>
          <p:nvPr/>
        </p:nvSpPr>
        <p:spPr bwMode="auto">
          <a:xfrm>
            <a:off x="7010400" y="5981700"/>
            <a:ext cx="1905000" cy="378124"/>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p>
            <a:pPr marL="0" marR="0" lvl="0" indent="0" algn="r" defTabSz="914400" rtl="0" eaLnBrk="0" fontAlgn="base" latinLnBrk="0" hangingPunct="0">
              <a:lnSpc>
                <a:spcPct val="100000"/>
              </a:lnSpc>
              <a:spcBef>
                <a:spcPct val="0"/>
              </a:spcBef>
              <a:spcAft>
                <a:spcPct val="0"/>
              </a:spcAft>
              <a:buClrTx/>
              <a:buSzTx/>
              <a:buFontTx/>
              <a:buNone/>
              <a:tabLst/>
              <a:defRPr/>
            </a:pPr>
            <a:fld id="{B64B7F05-53E5-8749-A52D-9763ED31E2A7}" type="slidenum">
              <a:rPr kumimoji="1" lang="en-US" sz="1200" b="0" i="0" u="none" strike="noStrike" kern="1200" cap="none" spc="0" normalizeH="0" baseline="0" noProof="0" smtClean="0">
                <a:ln>
                  <a:noFill/>
                </a:ln>
                <a:solidFill>
                  <a:schemeClr val="tx1"/>
                </a:solidFill>
                <a:effectLst/>
                <a:uLnTx/>
                <a:uFillTx/>
                <a:latin typeface="Arial" charset="0"/>
                <a:ea typeface="+mn-ea"/>
                <a:cs typeface="+mn-cs"/>
              </a:rPr>
              <a:pPr marL="0" marR="0" lvl="0" indent="0" algn="r" defTabSz="914400" rtl="0" eaLnBrk="0" fontAlgn="base" latinLnBrk="0" hangingPunct="0">
                <a:lnSpc>
                  <a:spcPct val="100000"/>
                </a:lnSpc>
                <a:spcBef>
                  <a:spcPct val="0"/>
                </a:spcBef>
                <a:spcAft>
                  <a:spcPct val="0"/>
                </a:spcAft>
                <a:buClrTx/>
                <a:buSzTx/>
                <a:buFontTx/>
                <a:buNone/>
                <a:tabLst/>
                <a:defRPr/>
              </a:pPr>
              <a:t>19</a:t>
            </a:fld>
            <a:endParaRPr kumimoji="1" lang="en-US" sz="1200" b="0" i="0" u="none" strike="noStrike" kern="1200" cap="none" spc="0" normalizeH="0" baseline="0" noProof="0">
              <a:ln>
                <a:noFill/>
              </a:ln>
              <a:solidFill>
                <a:schemeClr val="tx1"/>
              </a:solidFill>
              <a:effectLst/>
              <a:uLnTx/>
              <a:uFillTx/>
              <a:latin typeface="Arial" charset="0"/>
              <a:ea typeface="+mn-ea"/>
              <a:cs typeface="+mn-cs"/>
            </a:endParaRPr>
          </a:p>
        </p:txBody>
      </p:sp>
      <p:grpSp>
        <p:nvGrpSpPr>
          <p:cNvPr id="39" name="Group 38"/>
          <p:cNvGrpSpPr/>
          <p:nvPr/>
        </p:nvGrpSpPr>
        <p:grpSpPr>
          <a:xfrm>
            <a:off x="304800" y="3276600"/>
            <a:ext cx="5600750" cy="2743200"/>
            <a:chOff x="152400" y="3657600"/>
            <a:chExt cx="5600750" cy="2743200"/>
          </a:xfrm>
        </p:grpSpPr>
        <p:grpSp>
          <p:nvGrpSpPr>
            <p:cNvPr id="40" name="Group 26"/>
            <p:cNvGrpSpPr/>
            <p:nvPr/>
          </p:nvGrpSpPr>
          <p:grpSpPr>
            <a:xfrm>
              <a:off x="152400" y="3657600"/>
              <a:ext cx="2800350" cy="2669776"/>
              <a:chOff x="6400800" y="4081164"/>
              <a:chExt cx="2428401" cy="2315170"/>
            </a:xfrm>
          </p:grpSpPr>
          <p:pic>
            <p:nvPicPr>
              <p:cNvPr id="44" name="Picture 5"/>
              <p:cNvPicPr>
                <a:picLocks noChangeAspect="1" noChangeArrowheads="1"/>
              </p:cNvPicPr>
              <p:nvPr/>
            </p:nvPicPr>
            <p:blipFill>
              <a:blip r:embed="rId7">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400800" y="4081164"/>
                <a:ext cx="2428401" cy="231517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pic>
          <p:sp>
            <p:nvSpPr>
              <p:cNvPr id="45" name="Text Box 14"/>
              <p:cNvSpPr txBox="1">
                <a:spLocks noChangeArrowheads="1"/>
              </p:cNvSpPr>
              <p:nvPr/>
            </p:nvSpPr>
            <p:spPr bwMode="auto">
              <a:xfrm>
                <a:off x="6771801" y="4309646"/>
                <a:ext cx="533400" cy="346966"/>
              </a:xfrm>
              <a:prstGeom prst="rect">
                <a:avLst/>
              </a:prstGeom>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style>
              <a:lnRef idx="1">
                <a:schemeClr val="accent2"/>
              </a:lnRef>
              <a:fillRef idx="2">
                <a:schemeClr val="accent2"/>
              </a:fillRef>
              <a:effectRef idx="1">
                <a:schemeClr val="accent2"/>
              </a:effectRef>
              <a:fontRef idx="minor">
                <a:schemeClr val="dk1"/>
              </a:fontRef>
            </p:style>
            <p:txBody>
              <a:bodyPr wrap="square">
                <a:spAutoFit/>
              </a:bodyPr>
              <a:lstStyle/>
              <a:p>
                <a:pPr algn="ctr">
                  <a:spcBef>
                    <a:spcPct val="50000"/>
                  </a:spcBef>
                </a:pPr>
                <a:r>
                  <a:rPr lang="en-GB" sz="2000" b="1" dirty="0">
                    <a:solidFill>
                      <a:srgbClr val="FF0000"/>
                    </a:solidFill>
                  </a:rPr>
                  <a:t>W</a:t>
                </a:r>
                <a:r>
                  <a:rPr lang="en-GB" sz="2000" b="1" baseline="30000" dirty="0">
                    <a:solidFill>
                      <a:srgbClr val="FF0000"/>
                    </a:solidFill>
                  </a:rPr>
                  <a:t>+</a:t>
                </a:r>
              </a:p>
            </p:txBody>
          </p:sp>
        </p:grpSp>
        <p:grpSp>
          <p:nvGrpSpPr>
            <p:cNvPr id="41" name="Group 30"/>
            <p:cNvGrpSpPr/>
            <p:nvPr/>
          </p:nvGrpSpPr>
          <p:grpSpPr>
            <a:xfrm>
              <a:off x="2895600" y="3659836"/>
              <a:ext cx="2857550" cy="2740964"/>
              <a:chOff x="2895600" y="3659836"/>
              <a:chExt cx="2857550" cy="2740964"/>
            </a:xfrm>
          </p:grpSpPr>
          <p:pic>
            <p:nvPicPr>
              <p:cNvPr id="42" name="Picture 4"/>
              <p:cNvPicPr>
                <a:picLocks noChangeAspect="1" noChangeArrowheads="1"/>
              </p:cNvPicPr>
              <p:nvPr/>
            </p:nvPicPr>
            <p:blipFill>
              <a:blip r:embed="rId8">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2895600" y="3659836"/>
                <a:ext cx="2857550" cy="274096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pic>
          <p:sp>
            <p:nvSpPr>
              <p:cNvPr id="43" name="Text Box 15"/>
              <p:cNvSpPr txBox="1">
                <a:spLocks noChangeArrowheads="1"/>
              </p:cNvSpPr>
              <p:nvPr/>
            </p:nvSpPr>
            <p:spPr bwMode="auto">
              <a:xfrm>
                <a:off x="3352800" y="3907366"/>
                <a:ext cx="594183" cy="400110"/>
              </a:xfrm>
              <a:prstGeom prst="rect">
                <a:avLst/>
              </a:prstGeom>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blurRad="63500" dist="38099" dir="2700000" algn="ctr" rotWithShape="0">
                        <a:schemeClr val="bg2">
                          <a:alpha val="74998"/>
                        </a:schemeClr>
                      </a:outerShdw>
                    </a:effectLst>
                  </a14:hiddenEffects>
                </a:ext>
              </a:extLst>
            </p:spPr>
            <p:style>
              <a:lnRef idx="1">
                <a:schemeClr val="accent2"/>
              </a:lnRef>
              <a:fillRef idx="2">
                <a:schemeClr val="accent2"/>
              </a:fillRef>
              <a:effectRef idx="1">
                <a:schemeClr val="accent2"/>
              </a:effectRef>
              <a:fontRef idx="minor">
                <a:schemeClr val="dk1"/>
              </a:fontRef>
            </p:style>
            <p:txBody>
              <a:bodyPr wrap="square">
                <a:spAutoFit/>
              </a:bodyPr>
              <a:lstStyle/>
              <a:p>
                <a:pPr algn="ctr">
                  <a:spcBef>
                    <a:spcPct val="50000"/>
                  </a:spcBef>
                </a:pPr>
                <a:r>
                  <a:rPr lang="en-GB" sz="2000" b="1" dirty="0" smtClean="0">
                    <a:solidFill>
                      <a:srgbClr val="FF0000"/>
                    </a:solidFill>
                  </a:rPr>
                  <a:t>W</a:t>
                </a:r>
                <a:r>
                  <a:rPr lang="en-GB" sz="2000" b="1" baseline="30000" dirty="0" smtClean="0">
                    <a:solidFill>
                      <a:srgbClr val="FF0000"/>
                    </a:solidFill>
                  </a:rPr>
                  <a:t>–</a:t>
                </a:r>
                <a:endParaRPr lang="en-GB" sz="2000" b="1" baseline="30000" dirty="0">
                  <a:solidFill>
                    <a:srgbClr val="FF0000"/>
                  </a:solidFill>
                </a:endParaRPr>
              </a:p>
            </p:txBody>
          </p:sp>
        </p:grpSp>
      </p:grpSp>
      <p:graphicFrame>
        <p:nvGraphicFramePr>
          <p:cNvPr id="46" name="Group 57"/>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14366651"/>
              </p:ext>
            </p:extLst>
          </p:nvPr>
        </p:nvGraphicFramePr>
        <p:xfrm>
          <a:off x="3573463" y="3657600"/>
          <a:ext cx="5341937" cy="2133600"/>
        </p:xfrm>
        <a:graphic>
          <a:graphicData uri="http://schemas.openxmlformats.org/drawingml/2006/table">
            <a:tbl>
              <a:tblPr/>
              <a:tblGrid>
                <a:gridCol w="1076351"/>
                <a:gridCol w="4265586"/>
              </a:tblGrid>
              <a:tr h="180975">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endParaRPr kumimoji="0" lang="en-US" sz="2000" b="0" i="0" u="none" strike="noStrike" cap="none" normalizeH="0" baseline="0" dirty="0">
                        <a:ln>
                          <a:noFill/>
                        </a:ln>
                        <a:solidFill>
                          <a:srgbClr val="3333CC"/>
                        </a:solidFill>
                        <a:effectLst/>
                        <a:latin typeface="Arial" charset="0"/>
                        <a:ea typeface="ＭＳ Ｐゴシック" charset="0"/>
                        <a:sym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1" i="0" u="none" strike="noStrike" cap="none" normalizeH="0" baseline="0" dirty="0">
                          <a:ln>
                            <a:noFill/>
                          </a:ln>
                          <a:solidFill>
                            <a:srgbClr val="3333CC"/>
                          </a:solidFill>
                          <a:effectLst/>
                          <a:latin typeface="Arial" charset="0"/>
                          <a:ea typeface="ＭＳ Ｐゴシック" charset="0"/>
                          <a:sym typeface="Arial" charset="0"/>
                        </a:rPr>
                        <a:t>Combined Result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r>
              <a:tr h="180975">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a:t>
                      </a:r>
                      <a:r>
                        <a:rPr kumimoji="0" lang="en-GB" sz="2000" b="0" i="0" u="none" strike="noStrike" cap="none" normalizeH="0" baseline="0" dirty="0" err="1">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err="1">
                          <a:ln>
                            <a:noFill/>
                          </a:ln>
                          <a:solidFill>
                            <a:srgbClr val="3333CC"/>
                          </a:solidFill>
                          <a:effectLst/>
                          <a:latin typeface="Arial" charset="0"/>
                          <a:ea typeface="ＭＳ Ｐゴシック" charset="0"/>
                          <a:sym typeface="Arial" charset="0"/>
                        </a:rPr>
                        <a:t>L</a:t>
                      </a:r>
                      <a:r>
                        <a:rPr kumimoji="0" lang="en-GB" sz="2000" b="0" i="0" u="none" strike="noStrike" cap="none" normalizeH="0" baseline="0" dirty="0" err="1">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err="1">
                          <a:ln>
                            <a:noFill/>
                          </a:ln>
                          <a:solidFill>
                            <a:srgbClr val="3333CC"/>
                          </a:solidFill>
                          <a:effectLst/>
                          <a:latin typeface="Arial" charset="0"/>
                          <a:ea typeface="ＭＳ Ｐゴシック" charset="0"/>
                          <a:sym typeface="Arial" charset="0"/>
                        </a:rPr>
                        <a:t>R</a:t>
                      </a:r>
                      <a:r>
                        <a:rPr kumimoji="0" lang="en-GB" sz="2000" b="0" i="0" u="none" strike="noStrike" cap="none" normalizeH="0" baseline="0" dirty="0" smtClean="0">
                          <a:ln>
                            <a:noFill/>
                          </a:ln>
                          <a:solidFill>
                            <a:srgbClr val="3333CC"/>
                          </a:solidFill>
                          <a:effectLst/>
                          <a:latin typeface="Arial" charset="0"/>
                          <a:ea typeface="ＭＳ Ｐゴシック" charset="0"/>
                          <a:sym typeface="Arial" charset="0"/>
                        </a:rPr>
                        <a:t>)</a:t>
                      </a:r>
                      <a:r>
                        <a:rPr kumimoji="0" lang="en-GB" sz="2000" b="0" i="0" u="none" strike="noStrike" cap="none" normalizeH="0" baseline="30000" dirty="0" smtClean="0">
                          <a:ln>
                            <a:noFill/>
                          </a:ln>
                          <a:solidFill>
                            <a:srgbClr val="3333CC"/>
                          </a:solidFill>
                          <a:effectLst/>
                          <a:latin typeface="Arial" charset="0"/>
                          <a:ea typeface="ＭＳ Ｐゴシック" charset="0"/>
                          <a:sym typeface="Arial" charset="0"/>
                        </a:rPr>
                        <a:t>–</a:t>
                      </a:r>
                      <a:endParaRPr kumimoji="0" lang="en-GB" sz="2000" b="0" i="0" u="none" strike="noStrike" cap="none" normalizeH="0" baseline="30000" dirty="0">
                        <a:ln>
                          <a:noFill/>
                        </a:ln>
                        <a:solidFill>
                          <a:srgbClr val="3333CC"/>
                        </a:solidFill>
                        <a:effectLst/>
                        <a:latin typeface="Arial" charset="0"/>
                        <a:ea typeface="ＭＳ Ｐゴシック" charset="0"/>
                        <a:sym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0.226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r>
                        <a:rPr kumimoji="0" lang="en-GB" sz="2000" b="0" i="0" u="none" strike="noStrike" cap="none" normalizeH="0" baseline="0" dirty="0">
                          <a:ln>
                            <a:noFill/>
                          </a:ln>
                          <a:solidFill>
                            <a:srgbClr val="3333CC"/>
                          </a:solidFill>
                          <a:effectLst/>
                          <a:latin typeface="Arial" charset="0"/>
                          <a:ea typeface="ＭＳ Ｐゴシック" charset="0"/>
                          <a:sym typeface="Arial" charset="0"/>
                        </a:rPr>
                        <a:t> 0.031 (stat)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 0.050 (</a:t>
                      </a:r>
                      <a:r>
                        <a:rPr kumimoji="0" lang="en-GB" sz="2000" b="0" i="0" u="none" strike="noStrike" cap="none" normalizeH="0" baseline="0" dirty="0" err="1">
                          <a:ln>
                            <a:noFill/>
                          </a:ln>
                          <a:solidFill>
                            <a:srgbClr val="3333CC"/>
                          </a:solidFill>
                          <a:effectLst/>
                          <a:latin typeface="Arial" charset="0"/>
                          <a:ea typeface="ＭＳ Ｐゴシック" charset="0"/>
                          <a:cs typeface="Arial" charset="0"/>
                          <a:sym typeface="Arial" charset="0"/>
                        </a:rPr>
                        <a:t>syst</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r>
              <a:tr h="180975">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a:ln>
                            <a:noFill/>
                          </a:ln>
                          <a:solidFill>
                            <a:srgbClr val="3333CC"/>
                          </a:solidFill>
                          <a:effectLst/>
                          <a:latin typeface="Arial" charset="0"/>
                          <a:ea typeface="ＭＳ Ｐゴシック" charset="0"/>
                          <a:sym typeface="Arial" charset="0"/>
                        </a:rPr>
                        <a:t>0</a:t>
                      </a:r>
                      <a:r>
                        <a:rPr kumimoji="0" lang="en-GB" sz="2000" b="0" i="0" u="none" strike="noStrike" cap="none" normalizeH="0" baseline="0" dirty="0" smtClean="0">
                          <a:ln>
                            <a:noFill/>
                          </a:ln>
                          <a:solidFill>
                            <a:srgbClr val="3333CC"/>
                          </a:solidFill>
                          <a:effectLst/>
                          <a:latin typeface="Arial" charset="0"/>
                          <a:ea typeface="ＭＳ Ｐゴシック" charset="0"/>
                          <a:sym typeface="Arial" charset="0"/>
                        </a:rPr>
                        <a:t>)</a:t>
                      </a:r>
                      <a:r>
                        <a:rPr kumimoji="0" lang="en-GB" sz="2000" b="0" i="0" u="none" strike="noStrike" cap="none" normalizeH="0" baseline="30000" dirty="0" smtClean="0">
                          <a:ln>
                            <a:noFill/>
                          </a:ln>
                          <a:solidFill>
                            <a:srgbClr val="3333CC"/>
                          </a:solidFill>
                          <a:effectLst/>
                          <a:latin typeface="Arial" charset="0"/>
                          <a:ea typeface="ＭＳ Ｐゴシック" charset="0"/>
                          <a:sym typeface="Arial" charset="0"/>
                        </a:rPr>
                        <a:t>–</a:t>
                      </a:r>
                      <a:endParaRPr kumimoji="0" lang="en-GB" sz="2000" b="0" i="0" u="none" strike="noStrike" cap="none" normalizeH="0" baseline="30000" dirty="0">
                        <a:ln>
                          <a:noFill/>
                        </a:ln>
                        <a:solidFill>
                          <a:srgbClr val="3333CC"/>
                        </a:solidFill>
                        <a:effectLst/>
                        <a:latin typeface="Arial" charset="0"/>
                        <a:ea typeface="ＭＳ Ｐゴシック" charset="0"/>
                        <a:sym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0.162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r>
                        <a:rPr kumimoji="0" lang="en-GB" sz="2000" b="0" i="0" u="none" strike="noStrike" cap="none" normalizeH="0" baseline="0" dirty="0">
                          <a:ln>
                            <a:noFill/>
                          </a:ln>
                          <a:solidFill>
                            <a:srgbClr val="3333CC"/>
                          </a:solidFill>
                          <a:effectLst/>
                          <a:latin typeface="Arial" charset="0"/>
                          <a:ea typeface="ＭＳ Ｐゴシック" charset="0"/>
                          <a:sym typeface="Arial" charset="0"/>
                        </a:rPr>
                        <a:t> 0.078 (stat)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 0.136 (</a:t>
                      </a:r>
                      <a:r>
                        <a:rPr kumimoji="0" lang="en-GB" sz="2000" b="0" i="0" u="none" strike="noStrike" cap="none" normalizeH="0" baseline="0" dirty="0" err="1">
                          <a:ln>
                            <a:noFill/>
                          </a:ln>
                          <a:solidFill>
                            <a:srgbClr val="3333CC"/>
                          </a:solidFill>
                          <a:effectLst/>
                          <a:latin typeface="Arial" charset="0"/>
                          <a:ea typeface="ＭＳ Ｐゴシック" charset="0"/>
                          <a:cs typeface="Arial" charset="0"/>
                          <a:sym typeface="Arial" charset="0"/>
                        </a:rPr>
                        <a:t>syst</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r>
              <a:tr h="180975">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a:t>
                      </a:r>
                      <a:r>
                        <a:rPr kumimoji="0" lang="en-GB" sz="2000" b="0" i="0" u="none" strike="noStrike" cap="none" normalizeH="0" baseline="0" dirty="0" err="1">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err="1">
                          <a:ln>
                            <a:noFill/>
                          </a:ln>
                          <a:solidFill>
                            <a:srgbClr val="3333CC"/>
                          </a:solidFill>
                          <a:effectLst/>
                          <a:latin typeface="Arial" charset="0"/>
                          <a:ea typeface="ＭＳ Ｐゴシック" charset="0"/>
                          <a:sym typeface="Arial" charset="0"/>
                        </a:rPr>
                        <a:t>L</a:t>
                      </a:r>
                      <a:r>
                        <a:rPr kumimoji="0" lang="en-GB" sz="2000" b="0" i="0" u="none" strike="noStrike" cap="none" normalizeH="0" baseline="0" dirty="0" err="1">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err="1">
                          <a:ln>
                            <a:noFill/>
                          </a:ln>
                          <a:solidFill>
                            <a:srgbClr val="3333CC"/>
                          </a:solidFill>
                          <a:effectLst/>
                          <a:latin typeface="Arial" charset="0"/>
                          <a:ea typeface="ＭＳ Ｐゴシック" charset="0"/>
                          <a:sym typeface="Arial" charset="0"/>
                        </a:rPr>
                        <a:t>R</a:t>
                      </a:r>
                      <a:r>
                        <a:rPr kumimoji="0" lang="en-GB" sz="2000" b="0" i="0" u="none" strike="noStrike" cap="none" normalizeH="0" baseline="0" dirty="0" smtClean="0">
                          <a:ln>
                            <a:noFill/>
                          </a:ln>
                          <a:solidFill>
                            <a:srgbClr val="3333CC"/>
                          </a:solidFill>
                          <a:effectLst/>
                          <a:latin typeface="Arial" charset="0"/>
                          <a:ea typeface="ＭＳ Ｐゴシック" charset="0"/>
                          <a:sym typeface="Arial" charset="0"/>
                        </a:rPr>
                        <a:t>)</a:t>
                      </a:r>
                      <a:r>
                        <a:rPr kumimoji="0" lang="en-GB" sz="2000" b="0" i="0" u="none" strike="noStrike" cap="none" normalizeH="0" baseline="30000" dirty="0" smtClean="0">
                          <a:ln>
                            <a:noFill/>
                          </a:ln>
                          <a:solidFill>
                            <a:srgbClr val="3333CC"/>
                          </a:solidFill>
                          <a:effectLst/>
                          <a:latin typeface="Arial" charset="0"/>
                          <a:ea typeface="ＭＳ Ｐゴシック" charset="0"/>
                          <a:sym typeface="Arial" charset="0"/>
                        </a:rPr>
                        <a:t>+</a:t>
                      </a:r>
                      <a:endParaRPr kumimoji="0" lang="en-GB" sz="2000" b="0" i="0" u="none" strike="noStrike" cap="none" normalizeH="0" baseline="30000" dirty="0">
                        <a:ln>
                          <a:noFill/>
                        </a:ln>
                        <a:solidFill>
                          <a:srgbClr val="3333CC"/>
                        </a:solidFill>
                        <a:effectLst/>
                        <a:latin typeface="Arial" charset="0"/>
                        <a:ea typeface="ＭＳ Ｐゴシック" charset="0"/>
                        <a:sym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0.300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r>
                        <a:rPr kumimoji="0" lang="en-GB" sz="2000" b="0" i="0" u="none" strike="noStrike" cap="none" normalizeH="0" baseline="0" dirty="0">
                          <a:ln>
                            <a:noFill/>
                          </a:ln>
                          <a:solidFill>
                            <a:srgbClr val="3333CC"/>
                          </a:solidFill>
                          <a:effectLst/>
                          <a:latin typeface="Arial" charset="0"/>
                          <a:ea typeface="ＭＳ Ｐゴシック" charset="0"/>
                          <a:sym typeface="Arial" charset="0"/>
                        </a:rPr>
                        <a:t> 0.031 (stat)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 0.034 (</a:t>
                      </a:r>
                      <a:r>
                        <a:rPr kumimoji="0" lang="en-GB" sz="2000" b="0" i="0" u="none" strike="noStrike" cap="none" normalizeH="0" baseline="0" dirty="0" err="1">
                          <a:ln>
                            <a:noFill/>
                          </a:ln>
                          <a:solidFill>
                            <a:srgbClr val="3333CC"/>
                          </a:solidFill>
                          <a:effectLst/>
                          <a:latin typeface="Arial" charset="0"/>
                          <a:ea typeface="ＭＳ Ｐゴシック" charset="0"/>
                          <a:cs typeface="Arial" charset="0"/>
                          <a:sym typeface="Arial" charset="0"/>
                        </a:rPr>
                        <a:t>syst</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8FFD8"/>
                    </a:solidFill>
                  </a:tcPr>
                </a:tc>
              </a:tr>
              <a:tr h="180975">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(f</a:t>
                      </a:r>
                      <a:r>
                        <a:rPr kumimoji="0" lang="en-GB" sz="2000" b="0" i="0" u="none" strike="noStrike" cap="none" normalizeH="0" baseline="-25000" dirty="0">
                          <a:ln>
                            <a:noFill/>
                          </a:ln>
                          <a:solidFill>
                            <a:srgbClr val="3333CC"/>
                          </a:solidFill>
                          <a:effectLst/>
                          <a:latin typeface="Arial" charset="0"/>
                          <a:ea typeface="ＭＳ Ｐゴシック" charset="0"/>
                          <a:sym typeface="Arial" charset="0"/>
                        </a:rPr>
                        <a:t>0</a:t>
                      </a:r>
                      <a:r>
                        <a:rPr kumimoji="0" lang="en-GB" sz="2000" b="0" i="0" u="none" strike="noStrike" cap="none" normalizeH="0" baseline="0" dirty="0">
                          <a:ln>
                            <a:noFill/>
                          </a:ln>
                          <a:solidFill>
                            <a:srgbClr val="3333CC"/>
                          </a:solidFill>
                          <a:effectLst/>
                          <a:latin typeface="Arial" charset="0"/>
                          <a:ea typeface="ＭＳ Ｐゴシック" charset="0"/>
                          <a:sym typeface="Arial" charset="0"/>
                        </a:rPr>
                        <a:t>)</a:t>
                      </a:r>
                      <a:r>
                        <a:rPr kumimoji="0" lang="en-GB" sz="2000" b="0" i="0" u="none" strike="noStrike" cap="none" normalizeH="0" baseline="30000" dirty="0">
                          <a:ln>
                            <a:noFill/>
                          </a:ln>
                          <a:solidFill>
                            <a:srgbClr val="3333CC"/>
                          </a:solidFill>
                          <a:effectLst/>
                          <a:latin typeface="Arial" charset="0"/>
                          <a:ea typeface="ＭＳ Ｐゴシック" charset="0"/>
                          <a:sym typeface="Arial" charset="0"/>
                        </a:rPr>
                        <a:t>+</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FFD8"/>
                    </a:solidFill>
                  </a:tcPr>
                </a:tc>
                <a:tc>
                  <a:txBody>
                    <a:bodyPr/>
                    <a:lstStyle/>
                    <a:p>
                      <a:pPr marL="28575" marR="0" lvl="0" indent="0" algn="ctr" defTabSz="642938" rtl="0" eaLnBrk="1" fontAlgn="base" latinLnBrk="0" hangingPunct="1">
                        <a:lnSpc>
                          <a:spcPct val="110000"/>
                        </a:lnSpc>
                        <a:spcBef>
                          <a:spcPts val="563"/>
                        </a:spcBef>
                        <a:spcAft>
                          <a:spcPct val="0"/>
                        </a:spcAft>
                        <a:buClr>
                          <a:srgbClr val="3333CC"/>
                        </a:buClr>
                        <a:buSzPct val="80000"/>
                        <a:buFont typeface="Wingdings" charset="0"/>
                        <a:buNone/>
                        <a:tabLst/>
                      </a:pPr>
                      <a:r>
                        <a:rPr kumimoji="0" lang="en-GB" sz="2000" b="0" i="0" u="none" strike="noStrike" cap="none" normalizeH="0" baseline="0" dirty="0">
                          <a:ln>
                            <a:noFill/>
                          </a:ln>
                          <a:solidFill>
                            <a:srgbClr val="3333CC"/>
                          </a:solidFill>
                          <a:effectLst/>
                          <a:latin typeface="Arial" charset="0"/>
                          <a:ea typeface="ＭＳ Ｐゴシック" charset="0"/>
                          <a:sym typeface="Arial" charset="0"/>
                        </a:rPr>
                        <a:t>0.192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r>
                        <a:rPr kumimoji="0" lang="en-GB" sz="2000" b="0" i="0" u="none" strike="noStrike" cap="none" normalizeH="0" baseline="0" dirty="0">
                          <a:ln>
                            <a:noFill/>
                          </a:ln>
                          <a:solidFill>
                            <a:srgbClr val="3333CC"/>
                          </a:solidFill>
                          <a:effectLst/>
                          <a:latin typeface="Arial" charset="0"/>
                          <a:ea typeface="ＭＳ Ｐゴシック" charset="0"/>
                          <a:sym typeface="Arial" charset="0"/>
                        </a:rPr>
                        <a:t> 0.075 (stat) </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 0.089 (</a:t>
                      </a:r>
                      <a:r>
                        <a:rPr kumimoji="0" lang="en-GB" sz="2000" b="0" i="0" u="none" strike="noStrike" cap="none" normalizeH="0" baseline="0" dirty="0" err="1">
                          <a:ln>
                            <a:noFill/>
                          </a:ln>
                          <a:solidFill>
                            <a:srgbClr val="3333CC"/>
                          </a:solidFill>
                          <a:effectLst/>
                          <a:latin typeface="Arial" charset="0"/>
                          <a:ea typeface="ＭＳ Ｐゴシック" charset="0"/>
                          <a:cs typeface="Arial" charset="0"/>
                          <a:sym typeface="Arial" charset="0"/>
                        </a:rPr>
                        <a:t>syst</a:t>
                      </a:r>
                      <a:r>
                        <a:rPr kumimoji="0" lang="en-GB" sz="2000" b="0" i="0" u="none" strike="noStrike" cap="none" normalizeH="0" baseline="0" dirty="0">
                          <a:ln>
                            <a:noFill/>
                          </a:ln>
                          <a:solidFill>
                            <a:srgbClr val="3333CC"/>
                          </a:solidFill>
                          <a:effectLst/>
                          <a:latin typeface="Arial" charset="0"/>
                          <a:ea typeface="ＭＳ Ｐゴシック" charset="0"/>
                          <a:cs typeface="Arial" charset="0"/>
                          <a:sym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F8FFD8"/>
                    </a:solidFill>
                  </a:tcPr>
                </a:tc>
              </a:tr>
            </a:tbl>
          </a:graphicData>
        </a:graphic>
      </p:graphicFrame>
      <p:pic>
        <p:nvPicPr>
          <p:cNvPr id="47" name="Picture 46" descr="Screen shot 2011-03-22 at 13.16.52.png"/>
          <p:cNvPicPr>
            <a:picLocks noChangeAspect="1"/>
          </p:cNvPicPr>
          <p:nvPr/>
        </p:nvPicPr>
        <p:blipFill>
          <a:blip r:embed="rId9">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435100" y="851485"/>
            <a:ext cx="5943600" cy="250449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351332127"/>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119966"/>
    </mc:Choice>
    <mc:Fallback>
      <p:transition spd="slow" advTm="11996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2000"/>
                                        <p:tgtEl>
                                          <p:spTgt spid="32"/>
                                        </p:tgtEl>
                                      </p:cBhvr>
                                    </p:animEffect>
                                    <p:set>
                                      <p:cBhvr>
                                        <p:cTn id="7" dur="1" fill="hold">
                                          <p:stCondLst>
                                            <p:cond delay="1999"/>
                                          </p:stCondLst>
                                        </p:cTn>
                                        <p:tgtEl>
                                          <p:spTgt spid="32"/>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7"/>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20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20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talk (I)</a:t>
            </a:r>
            <a:endParaRPr lang="en-US" dirty="0"/>
          </a:p>
        </p:txBody>
      </p:sp>
      <p:sp>
        <p:nvSpPr>
          <p:cNvPr id="12" name="Content Placeholder 11"/>
          <p:cNvSpPr>
            <a:spLocks noGrp="1"/>
          </p:cNvSpPr>
          <p:nvPr>
            <p:ph idx="1"/>
          </p:nvPr>
        </p:nvSpPr>
        <p:spPr/>
        <p:txBody>
          <a:bodyPr>
            <a:normAutofit fontScale="92500"/>
          </a:bodyPr>
          <a:lstStyle/>
          <a:p>
            <a:r>
              <a:rPr lang="en-US" dirty="0" smtClean="0"/>
              <a:t>At 95% CL:</a:t>
            </a:r>
          </a:p>
          <a:p>
            <a:pPr lvl="1"/>
            <a:r>
              <a:rPr lang="en-US" dirty="0" smtClean="0"/>
              <a:t>APPS participants are aware of the fact that the LHC has had a spectacular year, breaking luminosity records and all expectations </a:t>
            </a:r>
          </a:p>
          <a:p>
            <a:pPr lvl="1"/>
            <a:r>
              <a:rPr lang="en-US" dirty="0" smtClean="0"/>
              <a:t>Most people are aware of the incredibly successful operation of ATLAS and CMS</a:t>
            </a:r>
          </a:p>
          <a:p>
            <a:pPr lvl="1"/>
            <a:r>
              <a:rPr lang="en-US" dirty="0" smtClean="0"/>
              <a:t>Standard model (SM) of particle physics reigns supreme in pp collisions at 7 TeV</a:t>
            </a:r>
          </a:p>
          <a:p>
            <a:pPr lvl="1"/>
            <a:r>
              <a:rPr lang="en-US" dirty="0" smtClean="0"/>
              <a:t>The mass of the SM Higgs boson is not in the ranges M</a:t>
            </a:r>
            <a:r>
              <a:rPr lang="en-US" baseline="-25000" dirty="0" smtClean="0"/>
              <a:t>H</a:t>
            </a:r>
            <a:r>
              <a:rPr lang="en-US" dirty="0" smtClean="0"/>
              <a:t>&lt;114 or M</a:t>
            </a:r>
            <a:r>
              <a:rPr lang="en-US" baseline="-25000" dirty="0" smtClean="0"/>
              <a:t>H</a:t>
            </a:r>
            <a:r>
              <a:rPr lang="en-US" dirty="0" smtClean="0"/>
              <a:t>&gt;141 GeV</a:t>
            </a:r>
          </a:p>
          <a:p>
            <a:pPr lvl="1"/>
            <a:r>
              <a:rPr lang="en-US" dirty="0" smtClean="0"/>
              <a:t>R</a:t>
            </a:r>
            <a:r>
              <a:rPr lang="en-US" baseline="-25000" dirty="0" smtClean="0"/>
              <a:t>P</a:t>
            </a:r>
            <a:r>
              <a:rPr lang="en-US" dirty="0" smtClean="0"/>
              <a:t>-</a:t>
            </a:r>
            <a:r>
              <a:rPr lang="en-US" dirty="0" err="1" smtClean="0"/>
              <a:t>conserv</a:t>
            </a:r>
            <a:r>
              <a:rPr lang="en-US" dirty="0" smtClean="0"/>
              <a:t>: </a:t>
            </a:r>
            <a:r>
              <a:rPr lang="en-US" dirty="0" err="1" smtClean="0"/>
              <a:t>gluinos</a:t>
            </a:r>
            <a:r>
              <a:rPr lang="en-US" dirty="0" smtClean="0"/>
              <a:t>, 1</a:t>
            </a:r>
            <a:r>
              <a:rPr lang="en-US" baseline="30000" dirty="0" smtClean="0"/>
              <a:t>st</a:t>
            </a:r>
            <a:r>
              <a:rPr lang="en-US" dirty="0" smtClean="0"/>
              <a:t>/2</a:t>
            </a:r>
            <a:r>
              <a:rPr lang="en-US" baseline="30000" dirty="0" smtClean="0"/>
              <a:t>nd</a:t>
            </a:r>
            <a:r>
              <a:rPr lang="en-US" dirty="0" smtClean="0"/>
              <a:t>-gen </a:t>
            </a:r>
            <a:r>
              <a:rPr lang="en-US" dirty="0" err="1" smtClean="0"/>
              <a:t>squarks</a:t>
            </a:r>
            <a:r>
              <a:rPr lang="en-US" dirty="0" smtClean="0"/>
              <a:t>, not lighter than ~0.5TeV</a:t>
            </a:r>
          </a:p>
          <a:p>
            <a:pPr lvl="1"/>
            <a:r>
              <a:rPr lang="en-US" dirty="0" smtClean="0"/>
              <a:t>There exist no new resonances with mass </a:t>
            </a:r>
            <a:r>
              <a:rPr lang="en-US" dirty="0" smtClean="0"/>
              <a:t>&lt;</a:t>
            </a:r>
            <a:r>
              <a:rPr lang="en-US" dirty="0" smtClean="0"/>
              <a:t>~</a:t>
            </a:r>
            <a:r>
              <a:rPr lang="en-US" dirty="0" smtClean="0"/>
              <a:t>2 </a:t>
            </a:r>
            <a:r>
              <a:rPr lang="en-US" dirty="0" smtClean="0"/>
              <a:t>TeV</a:t>
            </a:r>
          </a:p>
          <a:p>
            <a:pPr lvl="1"/>
            <a:r>
              <a:rPr lang="en-US" dirty="0" smtClean="0"/>
              <a:t>There are no spectacular signatures from objects of mass ~few TeV decaying “democratically” to lots of jets, MET, leptons....</a:t>
            </a:r>
          </a:p>
          <a:p>
            <a:pPr lvl="1"/>
            <a:r>
              <a:rPr lang="en-US" dirty="0" smtClean="0"/>
              <a:t>Most of the information in this talk is already well known</a:t>
            </a:r>
          </a:p>
          <a:p>
            <a:pPr lvl="1"/>
            <a:r>
              <a:rPr lang="en-US" dirty="0" smtClean="0"/>
              <a:t>Standard model of human behavior reigns supreme in pp collisions at 7 TeV (some level of worry has set in; still in control)</a:t>
            </a:r>
          </a:p>
          <a:p>
            <a:pPr lvl="1"/>
            <a:endParaRPr lang="en-US" dirty="0" smtClean="0"/>
          </a:p>
          <a:p>
            <a:pPr lvl="1"/>
            <a:endParaRPr lang="en-US" dirty="0" smtClean="0"/>
          </a:p>
          <a:p>
            <a:endParaRPr lang="en-US" dirty="0"/>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2">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build="p" bldLvl="2"/>
    </p:bld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most complex SM signal: the top</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20</a:t>
            </a:fld>
            <a:endParaRPr lang="en-US"/>
          </a:p>
        </p:txBody>
      </p:sp>
      <p:pic>
        <p:nvPicPr>
          <p:cNvPr id="7" name="Picture 5"/>
          <p:cNvPicPr>
            <a:picLocks noChangeAspect="1"/>
          </p:cNvPicPr>
          <p:nvPr/>
        </p:nvPicPr>
        <p:blipFill>
          <a:blip r:embed="rId2"/>
          <a:srcRect/>
          <a:stretch>
            <a:fillRect/>
          </a:stretch>
        </p:blipFill>
        <p:spPr bwMode="auto">
          <a:xfrm>
            <a:off x="381000" y="990600"/>
            <a:ext cx="8458200" cy="526453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 physics @ 7 TeV</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21</a:t>
            </a:fld>
            <a:endParaRPr lang="en-US"/>
          </a:p>
        </p:txBody>
      </p:sp>
      <p:pic>
        <p:nvPicPr>
          <p:cNvPr id="7" name="Picture 7"/>
          <p:cNvPicPr>
            <a:picLocks noChangeAspect="1"/>
          </p:cNvPicPr>
          <p:nvPr/>
        </p:nvPicPr>
        <p:blipFill>
          <a:blip r:embed="rId2"/>
          <a:srcRect/>
          <a:stretch>
            <a:fillRect/>
          </a:stretch>
        </p:blipFill>
        <p:spPr bwMode="auto">
          <a:xfrm>
            <a:off x="533400" y="3657600"/>
            <a:ext cx="4287816" cy="2762548"/>
          </a:xfrm>
          <a:prstGeom prst="rect">
            <a:avLst/>
          </a:prstGeom>
          <a:noFill/>
          <a:ln w="9525">
            <a:noFill/>
            <a:miter lim="800000"/>
            <a:headEnd/>
            <a:tailEnd/>
          </a:ln>
        </p:spPr>
      </p:pic>
      <p:pic>
        <p:nvPicPr>
          <p:cNvPr id="8" name="Picture 8"/>
          <p:cNvPicPr>
            <a:picLocks noChangeAspect="1"/>
          </p:cNvPicPr>
          <p:nvPr/>
        </p:nvPicPr>
        <p:blipFill>
          <a:blip r:embed="rId3"/>
          <a:srcRect l="51373"/>
          <a:stretch>
            <a:fillRect/>
          </a:stretch>
        </p:blipFill>
        <p:spPr bwMode="auto">
          <a:xfrm>
            <a:off x="762000" y="965200"/>
            <a:ext cx="3862070" cy="2743200"/>
          </a:xfrm>
          <a:prstGeom prst="rect">
            <a:avLst/>
          </a:prstGeom>
          <a:noFill/>
          <a:ln w="9525">
            <a:noFill/>
            <a:miter lim="800000"/>
            <a:headEnd/>
            <a:tailEnd/>
          </a:ln>
        </p:spPr>
      </p:pic>
      <p:pic>
        <p:nvPicPr>
          <p:cNvPr id="9" name="Picture 8"/>
          <p:cNvPicPr>
            <a:picLocks noChangeAspect="1"/>
          </p:cNvPicPr>
          <p:nvPr/>
        </p:nvPicPr>
        <p:blipFill>
          <a:blip r:embed="rId4"/>
          <a:stretch>
            <a:fillRect/>
          </a:stretch>
        </p:blipFill>
        <p:spPr>
          <a:xfrm>
            <a:off x="5026679" y="1219200"/>
            <a:ext cx="3736321" cy="477520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biggest new tool: jet substructure</a:t>
            </a:r>
            <a:endParaRPr lang="en-US" dirty="0"/>
          </a:p>
        </p:txBody>
      </p:sp>
      <p:sp>
        <p:nvSpPr>
          <p:cNvPr id="15" name="Content Placeholder 14"/>
          <p:cNvSpPr>
            <a:spLocks noGrp="1"/>
          </p:cNvSpPr>
          <p:nvPr>
            <p:ph idx="1"/>
          </p:nvPr>
        </p:nvSpPr>
        <p:spPr/>
        <p:txBody>
          <a:bodyPr/>
          <a:lstStyle/>
          <a:p>
            <a:r>
              <a:rPr lang="en-GB" dirty="0" smtClean="0"/>
              <a:t>Reconstruct </a:t>
            </a:r>
            <a:r>
              <a:rPr lang="en-GB" dirty="0" err="1" smtClean="0"/>
              <a:t>semileptonic</a:t>
            </a:r>
            <a:r>
              <a:rPr lang="en-GB" dirty="0" smtClean="0"/>
              <a:t> </a:t>
            </a:r>
            <a:r>
              <a:rPr lang="en-GB" dirty="0" err="1" smtClean="0"/>
              <a:t>tt</a:t>
            </a:r>
            <a:r>
              <a:rPr lang="en-GB" dirty="0" smtClean="0"/>
              <a:t> events; look in </a:t>
            </a:r>
            <a:r>
              <a:rPr lang="en-GB" dirty="0" err="1" smtClean="0"/>
              <a:t>m(t-tbar</a:t>
            </a:r>
            <a:r>
              <a:rPr lang="en-GB" dirty="0" smtClean="0"/>
              <a:t>) distribution for possible resonances</a:t>
            </a:r>
          </a:p>
          <a:p>
            <a:endParaRPr lang="en-US" dirty="0"/>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22</a:t>
            </a:fld>
            <a:endParaRPr lang="en-US"/>
          </a:p>
        </p:txBody>
      </p:sp>
      <p:pic>
        <p:nvPicPr>
          <p:cNvPr id="7" name="Picture 3"/>
          <p:cNvPicPr>
            <a:picLocks noChangeAspect="1" noChangeArrowheads="1"/>
          </p:cNvPicPr>
          <p:nvPr/>
        </p:nvPicPr>
        <p:blipFill>
          <a:blip r:embed="rId2"/>
          <a:srcRect/>
          <a:stretch>
            <a:fillRect/>
          </a:stretch>
        </p:blipFill>
        <p:spPr bwMode="auto">
          <a:xfrm>
            <a:off x="76200" y="2252663"/>
            <a:ext cx="5303838" cy="3538537"/>
          </a:xfrm>
          <a:prstGeom prst="rect">
            <a:avLst/>
          </a:prstGeom>
          <a:noFill/>
          <a:ln w="9525">
            <a:noFill/>
            <a:round/>
            <a:headEnd/>
            <a:tailEnd/>
          </a:ln>
          <a:effectLst/>
        </p:spPr>
      </p:pic>
      <p:pic>
        <p:nvPicPr>
          <p:cNvPr id="9" name="Picture 5"/>
          <p:cNvPicPr>
            <a:picLocks noChangeAspect="1" noChangeArrowheads="1"/>
          </p:cNvPicPr>
          <p:nvPr/>
        </p:nvPicPr>
        <p:blipFill>
          <a:blip r:embed="rId3"/>
          <a:srcRect/>
          <a:stretch>
            <a:fillRect/>
          </a:stretch>
        </p:blipFill>
        <p:spPr bwMode="auto">
          <a:xfrm>
            <a:off x="5557837" y="2252663"/>
            <a:ext cx="3357563" cy="3303588"/>
          </a:xfrm>
          <a:prstGeom prst="rect">
            <a:avLst/>
          </a:prstGeom>
          <a:noFill/>
          <a:ln w="9525">
            <a:noFill/>
            <a:round/>
            <a:headEnd/>
            <a:tailEnd/>
          </a:ln>
          <a:effectLst/>
        </p:spPr>
      </p:pic>
      <p:grpSp>
        <p:nvGrpSpPr>
          <p:cNvPr id="24" name="Group 23"/>
          <p:cNvGrpSpPr/>
          <p:nvPr/>
        </p:nvGrpSpPr>
        <p:grpSpPr>
          <a:xfrm>
            <a:off x="946150" y="1066800"/>
            <a:ext cx="7588250" cy="5307883"/>
            <a:chOff x="946150" y="1066800"/>
            <a:chExt cx="7588250" cy="5307883"/>
          </a:xfrm>
        </p:grpSpPr>
        <p:sp>
          <p:nvSpPr>
            <p:cNvPr id="21" name="Rectangle 9"/>
            <p:cNvSpPr>
              <a:spLocks noChangeArrowheads="1"/>
            </p:cNvSpPr>
            <p:nvPr/>
          </p:nvSpPr>
          <p:spPr bwMode="auto">
            <a:xfrm>
              <a:off x="946150" y="1066800"/>
              <a:ext cx="7588250" cy="5307883"/>
            </a:xfrm>
            <a:prstGeom prst="rect">
              <a:avLst/>
            </a:prstGeom>
            <a:solidFill>
              <a:srgbClr val="333333"/>
            </a:solidFill>
            <a:ln w="72000">
              <a:solidFill>
                <a:srgbClr val="800000"/>
              </a:solidFill>
              <a:round/>
              <a:headEnd/>
              <a:tailEnd/>
            </a:ln>
            <a:effectLst/>
          </p:spPr>
          <p:txBody>
            <a:bodyPr wrap="none" anchor="ctr">
              <a:prstTxWarp prst="textNoShape">
                <a:avLst/>
              </a:prstTxWarp>
            </a:bodyPr>
            <a:lstStyle/>
            <a:p>
              <a:endParaRPr lang="en-US"/>
            </a:p>
          </p:txBody>
        </p:sp>
        <p:pic>
          <p:nvPicPr>
            <p:cNvPr id="22" name="Picture 10"/>
            <p:cNvPicPr>
              <a:picLocks noChangeAspect="1" noChangeArrowheads="1"/>
            </p:cNvPicPr>
            <p:nvPr/>
          </p:nvPicPr>
          <p:blipFill>
            <a:blip r:embed="rId4"/>
            <a:srcRect/>
            <a:stretch>
              <a:fillRect/>
            </a:stretch>
          </p:blipFill>
          <p:spPr bwMode="auto">
            <a:xfrm>
              <a:off x="1009650" y="1627188"/>
              <a:ext cx="4300538" cy="4149725"/>
            </a:xfrm>
            <a:prstGeom prst="rect">
              <a:avLst/>
            </a:prstGeom>
            <a:noFill/>
            <a:ln w="9525">
              <a:noFill/>
              <a:round/>
              <a:headEnd/>
              <a:tailEnd/>
            </a:ln>
            <a:effectLst/>
          </p:spPr>
        </p:pic>
        <p:sp>
          <p:nvSpPr>
            <p:cNvPr id="23" name="Text Box 11"/>
            <p:cNvSpPr txBox="1">
              <a:spLocks noChangeArrowheads="1"/>
            </p:cNvSpPr>
            <p:nvPr/>
          </p:nvSpPr>
          <p:spPr bwMode="auto">
            <a:xfrm>
              <a:off x="5583238" y="2103438"/>
              <a:ext cx="2782888" cy="3067050"/>
            </a:xfrm>
            <a:prstGeom prst="rect">
              <a:avLst/>
            </a:prstGeom>
            <a:noFill/>
            <a:ln w="9525">
              <a:noFill/>
              <a:round/>
              <a:headEnd/>
              <a:tailEnd/>
            </a:ln>
            <a:effectLst/>
          </p:spPr>
          <p:txBody>
            <a:bodyPr lIns="0" tIns="6803" rIns="0" bIns="0">
              <a:prstTxWarp prst="textNoShape">
                <a:avLst/>
              </a:prstTxWarp>
            </a:bodyPr>
            <a:lstStyle/>
            <a:p>
              <a:pPr>
                <a:lnSpc>
                  <a:spcPct val="97000"/>
                </a:lnSpc>
                <a:tabLst>
                  <a:tab pos="723900" algn="l"/>
                  <a:tab pos="1447800" algn="l"/>
                  <a:tab pos="2171700" algn="l"/>
                </a:tabLst>
              </a:pPr>
              <a:r>
                <a:rPr lang="en-GB" sz="1800" dirty="0">
                  <a:solidFill>
                    <a:srgbClr val="FFFFFF"/>
                  </a:solidFill>
                  <a:latin typeface="Trebuchet MS" charset="0"/>
                  <a:ea typeface="Tahoma" charset="0"/>
                  <a:cs typeface="Tahoma" charset="0"/>
                </a:rPr>
                <a:t>Events with W</a:t>
              </a:r>
              <a:r>
                <a:rPr lang="en-GB" sz="1800" dirty="0">
                  <a:solidFill>
                    <a:srgbClr val="FFFFFF"/>
                  </a:solidFill>
                  <a:latin typeface="Arial" charset="0"/>
                  <a:ea typeface="Arial" charset="0"/>
                  <a:cs typeface="Arial" charset="0"/>
                </a:rPr>
                <a:t>→</a:t>
              </a:r>
              <a:r>
                <a:rPr lang="en-GB" sz="1800" dirty="0">
                  <a:solidFill>
                    <a:srgbClr val="FFFFFF"/>
                  </a:solidFill>
                  <a:latin typeface="Trebuchet MS" charset="0"/>
                  <a:ea typeface="Trebuchet MS" charset="0"/>
                  <a:cs typeface="Trebuchet MS" charset="0"/>
                </a:rPr>
                <a:t>ℓ</a:t>
              </a:r>
              <a:r>
                <a:rPr lang="en-GB" sz="1800" dirty="0">
                  <a:solidFill>
                    <a:srgbClr val="FFFFFF"/>
                  </a:solidFill>
                  <a:ea typeface="Times New Roman" charset="0"/>
                  <a:cs typeface="Times New Roman" charset="0"/>
                </a:rPr>
                <a:t>ν</a:t>
              </a:r>
              <a:r>
                <a:rPr lang="en-GB" sz="1800" dirty="0">
                  <a:solidFill>
                    <a:srgbClr val="FFFFFF"/>
                  </a:solidFill>
                  <a:latin typeface="Trebuchet MS" charset="0"/>
                  <a:ea typeface="Times New Roman" charset="0"/>
                  <a:cs typeface="Times New Roman" charset="0"/>
                </a:rPr>
                <a:t> </a:t>
              </a:r>
              <a:r>
                <a:rPr lang="en-GB" sz="1800" dirty="0">
                  <a:solidFill>
                    <a:srgbClr val="FFFFFF"/>
                  </a:solidFill>
                  <a:latin typeface="Trebuchet MS" charset="0"/>
                  <a:ea typeface="Tahoma" charset="0"/>
                  <a:cs typeface="Tahoma" charset="0"/>
                </a:rPr>
                <a:t> with </a:t>
              </a:r>
              <a:r>
                <a:rPr lang="en-GB" sz="1800" dirty="0" err="1">
                  <a:solidFill>
                    <a:srgbClr val="FFFFFF"/>
                  </a:solidFill>
                  <a:latin typeface="Trebuchet MS" charset="0"/>
                  <a:ea typeface="Tahoma" charset="0"/>
                  <a:cs typeface="Tahoma" charset="0"/>
                </a:rPr>
                <a:t>p</a:t>
              </a:r>
              <a:r>
                <a:rPr lang="en-GB" sz="1800" baseline="-33000" dirty="0" err="1">
                  <a:solidFill>
                    <a:srgbClr val="FFFFFF"/>
                  </a:solidFill>
                  <a:latin typeface="Trebuchet MS" charset="0"/>
                  <a:ea typeface="Tahoma" charset="0"/>
                  <a:cs typeface="Tahoma" charset="0"/>
                </a:rPr>
                <a:t>T</a:t>
              </a:r>
              <a:r>
                <a:rPr lang="en-GB" sz="1800" dirty="0" err="1">
                  <a:solidFill>
                    <a:srgbClr val="FFFFFF"/>
                  </a:solidFill>
                  <a:latin typeface="Trebuchet MS" charset="0"/>
                  <a:ea typeface="Tahoma" charset="0"/>
                  <a:cs typeface="Tahoma" charset="0"/>
                </a:rPr>
                <a:t>(W</a:t>
              </a:r>
              <a:r>
                <a:rPr lang="en-GB" sz="1800" dirty="0">
                  <a:solidFill>
                    <a:srgbClr val="FFFFFF"/>
                  </a:solidFill>
                  <a:latin typeface="Trebuchet MS" charset="0"/>
                  <a:ea typeface="Tahoma" charset="0"/>
                  <a:cs typeface="Tahoma" charset="0"/>
                </a:rPr>
                <a:t>)&gt;200 GeV</a:t>
              </a:r>
            </a:p>
            <a:p>
              <a:pPr>
                <a:lnSpc>
                  <a:spcPct val="97000"/>
                </a:lnSpc>
                <a:tabLst>
                  <a:tab pos="723900" algn="l"/>
                  <a:tab pos="1447800" algn="l"/>
                  <a:tab pos="2171700" algn="l"/>
                </a:tabLst>
              </a:pPr>
              <a:endParaRPr lang="en-GB" sz="1800" dirty="0">
                <a:solidFill>
                  <a:srgbClr val="FFFFFF"/>
                </a:solidFill>
                <a:latin typeface="Trebuchet MS" charset="0"/>
                <a:ea typeface="Tahoma" charset="0"/>
                <a:cs typeface="Tahoma" charset="0"/>
              </a:endParaRPr>
            </a:p>
            <a:p>
              <a:pPr>
                <a:lnSpc>
                  <a:spcPct val="97000"/>
                </a:lnSpc>
                <a:tabLst>
                  <a:tab pos="723900" algn="l"/>
                  <a:tab pos="1447800" algn="l"/>
                  <a:tab pos="2171700" algn="l"/>
                </a:tabLst>
              </a:pPr>
              <a:r>
                <a:rPr lang="en-GB" sz="1800" dirty="0">
                  <a:solidFill>
                    <a:srgbClr val="FFFFFF"/>
                  </a:solidFill>
                  <a:latin typeface="Trebuchet MS" charset="0"/>
                  <a:ea typeface="Tahoma" charset="0"/>
                  <a:cs typeface="Tahoma" charset="0"/>
                </a:rPr>
                <a:t>Mass distribution of split &amp; filtered </a:t>
              </a:r>
              <a:r>
                <a:rPr lang="en-GB" sz="1800" dirty="0" err="1">
                  <a:solidFill>
                    <a:srgbClr val="FFFFFF"/>
                  </a:solidFill>
                  <a:latin typeface="Trebuchet MS" charset="0"/>
                  <a:ea typeface="Tahoma" charset="0"/>
                  <a:cs typeface="Tahoma" charset="0"/>
                </a:rPr>
                <a:t>subjets</a:t>
              </a:r>
              <a:r>
                <a:rPr lang="en-GB" sz="1800" dirty="0">
                  <a:solidFill>
                    <a:srgbClr val="FFFFFF"/>
                  </a:solidFill>
                  <a:latin typeface="Trebuchet MS" charset="0"/>
                  <a:ea typeface="Tahoma" charset="0"/>
                  <a:cs typeface="Tahoma" charset="0"/>
                </a:rPr>
                <a:t> with </a:t>
              </a:r>
              <a:r>
                <a:rPr lang="en-GB" sz="1800" dirty="0" err="1">
                  <a:solidFill>
                    <a:srgbClr val="FFFFFF"/>
                  </a:solidFill>
                  <a:latin typeface="Trebuchet MS" charset="0"/>
                  <a:ea typeface="Tahoma" charset="0"/>
                  <a:cs typeface="Tahoma" charset="0"/>
                </a:rPr>
                <a:t>p</a:t>
              </a:r>
              <a:r>
                <a:rPr lang="en-GB" sz="1800" baseline="-33000" dirty="0" err="1">
                  <a:solidFill>
                    <a:srgbClr val="FFFFFF"/>
                  </a:solidFill>
                  <a:latin typeface="Trebuchet MS" charset="0"/>
                  <a:ea typeface="Tahoma" charset="0"/>
                  <a:cs typeface="Tahoma" charset="0"/>
                </a:rPr>
                <a:t>T</a:t>
              </a:r>
              <a:r>
                <a:rPr lang="en-GB" sz="1800" dirty="0">
                  <a:solidFill>
                    <a:srgbClr val="FFFFFF"/>
                  </a:solidFill>
                  <a:latin typeface="Trebuchet MS" charset="0"/>
                  <a:ea typeface="Tahoma" charset="0"/>
                  <a:cs typeface="Tahoma" charset="0"/>
                </a:rPr>
                <a:t>&gt;180 GeV</a:t>
              </a:r>
            </a:p>
            <a:p>
              <a:pPr>
                <a:lnSpc>
                  <a:spcPct val="97000"/>
                </a:lnSpc>
                <a:tabLst>
                  <a:tab pos="723900" algn="l"/>
                  <a:tab pos="1447800" algn="l"/>
                  <a:tab pos="2171700" algn="l"/>
                </a:tabLst>
              </a:pPr>
              <a:endParaRPr lang="en-GB" sz="1800" dirty="0">
                <a:solidFill>
                  <a:srgbClr val="FFFFFF"/>
                </a:solidFill>
                <a:latin typeface="Trebuchet MS" charset="0"/>
                <a:ea typeface="Tahoma" charset="0"/>
                <a:cs typeface="Tahoma" charset="0"/>
              </a:endParaRPr>
            </a:p>
            <a:p>
              <a:pPr>
                <a:lnSpc>
                  <a:spcPct val="97000"/>
                </a:lnSpc>
                <a:tabLst>
                  <a:tab pos="723900" algn="l"/>
                  <a:tab pos="1447800" algn="l"/>
                  <a:tab pos="2171700" algn="l"/>
                </a:tabLst>
              </a:pPr>
              <a:r>
                <a:rPr lang="en-GB" sz="1800" dirty="0">
                  <a:solidFill>
                    <a:srgbClr val="FFFFFF"/>
                  </a:solidFill>
                  <a:latin typeface="Trebuchet MS" charset="0"/>
                  <a:ea typeface="Tahoma" charset="0"/>
                  <a:cs typeface="Tahoma" charset="0"/>
                </a:rPr>
                <a:t>Evident hadronic W peak from boosted </a:t>
              </a:r>
              <a:r>
                <a:rPr lang="en-GB" sz="1800" dirty="0" err="1">
                  <a:solidFill>
                    <a:srgbClr val="FFFFFF"/>
                  </a:solidFill>
                  <a:latin typeface="Trebuchet MS" charset="0"/>
                  <a:ea typeface="Tahoma" charset="0"/>
                  <a:cs typeface="Tahoma" charset="0"/>
                </a:rPr>
                <a:t>tt</a:t>
              </a:r>
              <a:endParaRPr lang="en-GB" sz="1800" dirty="0">
                <a:solidFill>
                  <a:srgbClr val="FFFFFF"/>
                </a:solidFill>
                <a:latin typeface="Trebuchet MS" charset="0"/>
                <a:ea typeface="Tahoma" charset="0"/>
                <a:cs typeface="Tahoma" charset="0"/>
              </a:endParaRPr>
            </a:p>
            <a:p>
              <a:pPr>
                <a:lnSpc>
                  <a:spcPct val="97000"/>
                </a:lnSpc>
                <a:tabLst>
                  <a:tab pos="723900" algn="l"/>
                  <a:tab pos="1447800" algn="l"/>
                  <a:tab pos="2171700" algn="l"/>
                </a:tabLst>
              </a:pPr>
              <a:endParaRPr lang="en-GB" sz="1800" dirty="0">
                <a:solidFill>
                  <a:srgbClr val="FFFFFF"/>
                </a:solidFill>
                <a:latin typeface="Trebuchet MS" charset="0"/>
                <a:ea typeface="Tahoma" charset="0"/>
                <a:cs typeface="Tahoma" charset="0"/>
              </a:endParaRPr>
            </a:p>
            <a:p>
              <a:pPr>
                <a:lnSpc>
                  <a:spcPct val="97000"/>
                </a:lnSpc>
                <a:tabLst>
                  <a:tab pos="723900" algn="l"/>
                  <a:tab pos="1447800" algn="l"/>
                  <a:tab pos="2171700" algn="l"/>
                </a:tabLst>
              </a:pPr>
              <a:r>
                <a:rPr lang="en-GB" sz="1800" dirty="0">
                  <a:solidFill>
                    <a:srgbClr val="FFFFFF"/>
                  </a:solidFill>
                  <a:latin typeface="Trebuchet MS" charset="0"/>
                  <a:ea typeface="Tahoma" charset="0"/>
                  <a:cs typeface="Tahoma" charset="0"/>
                </a:rPr>
                <a:t>Promising for the future</a:t>
              </a:r>
            </a:p>
          </p:txBody>
        </p:sp>
      </p:grpSp>
      <p:sp>
        <p:nvSpPr>
          <p:cNvPr id="25" name="TextBox 24"/>
          <p:cNvSpPr txBox="1"/>
          <p:nvPr/>
        </p:nvSpPr>
        <p:spPr>
          <a:xfrm>
            <a:off x="2339902" y="5816024"/>
            <a:ext cx="4614965" cy="584776"/>
          </a:xfrm>
          <a:prstGeom prst="rect">
            <a:avLst/>
          </a:prstGeom>
        </p:spPr>
        <p:style>
          <a:lnRef idx="1">
            <a:schemeClr val="accent2"/>
          </a:lnRef>
          <a:fillRef idx="3">
            <a:schemeClr val="accent2"/>
          </a:fillRef>
          <a:effectRef idx="2">
            <a:schemeClr val="accent2"/>
          </a:effectRef>
          <a:fontRef idx="minor">
            <a:schemeClr val="lt1"/>
          </a:fontRef>
        </p:style>
        <p:txBody>
          <a:bodyPr wrap="none" rtlCol="0">
            <a:spAutoFit/>
          </a:bodyPr>
          <a:lstStyle/>
          <a:p>
            <a:r>
              <a:rPr lang="en-US" b="1" dirty="0" smtClean="0">
                <a:solidFill>
                  <a:srgbClr val="FF0000"/>
                </a:solidFill>
              </a:rPr>
              <a:t>Next stop: High-P</a:t>
            </a:r>
            <a:r>
              <a:rPr lang="en-US" b="1" baseline="-25000" dirty="0" smtClean="0">
                <a:solidFill>
                  <a:srgbClr val="FF0000"/>
                </a:solidFill>
              </a:rPr>
              <a:t>T</a:t>
            </a:r>
            <a:r>
              <a:rPr lang="en-US" b="1" dirty="0" smtClean="0">
                <a:solidFill>
                  <a:srgbClr val="FF0000"/>
                </a:solidFill>
              </a:rPr>
              <a:t> VH!</a:t>
            </a:r>
            <a:endParaRPr lang="en-US" b="1"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200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tricky signals as well</a:t>
            </a:r>
            <a:endParaRPr lang="en-US" dirty="0"/>
          </a:p>
        </p:txBody>
      </p:sp>
      <p:sp>
        <p:nvSpPr>
          <p:cNvPr id="3" name="Content Placeholder 2"/>
          <p:cNvSpPr>
            <a:spLocks noGrp="1"/>
          </p:cNvSpPr>
          <p:nvPr>
            <p:ph idx="1"/>
          </p:nvPr>
        </p:nvSpPr>
        <p:spPr/>
        <p:txBody>
          <a:bodyPr/>
          <a:lstStyle/>
          <a:p>
            <a:r>
              <a:rPr lang="en-US" dirty="0" smtClean="0"/>
              <a:t>Single-top production</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23</a:t>
            </a:fld>
            <a:endParaRPr lang="en-US"/>
          </a:p>
        </p:txBody>
      </p:sp>
      <p:pic>
        <p:nvPicPr>
          <p:cNvPr id="7" name="Picture 6"/>
          <p:cNvPicPr>
            <a:picLocks noChangeAspect="1"/>
          </p:cNvPicPr>
          <p:nvPr/>
        </p:nvPicPr>
        <p:blipFill>
          <a:blip r:embed="rId2"/>
          <a:stretch>
            <a:fillRect/>
          </a:stretch>
        </p:blipFill>
        <p:spPr>
          <a:xfrm>
            <a:off x="609600" y="3429000"/>
            <a:ext cx="4191000" cy="2812382"/>
          </a:xfrm>
          <a:prstGeom prst="rect">
            <a:avLst/>
          </a:prstGeom>
        </p:spPr>
      </p:pic>
      <p:pic>
        <p:nvPicPr>
          <p:cNvPr id="8" name="Picture 7"/>
          <p:cNvPicPr>
            <a:picLocks noChangeAspect="1"/>
          </p:cNvPicPr>
          <p:nvPr/>
        </p:nvPicPr>
        <p:blipFill>
          <a:blip r:embed="rId3"/>
          <a:stretch>
            <a:fillRect/>
          </a:stretch>
        </p:blipFill>
        <p:spPr>
          <a:xfrm>
            <a:off x="4191000" y="1575054"/>
            <a:ext cx="1600200" cy="1168146"/>
          </a:xfrm>
          <a:prstGeom prst="rect">
            <a:avLst/>
          </a:prstGeom>
        </p:spPr>
      </p:pic>
      <p:pic>
        <p:nvPicPr>
          <p:cNvPr id="9" name="Picture 8"/>
          <p:cNvPicPr>
            <a:picLocks noChangeAspect="1"/>
          </p:cNvPicPr>
          <p:nvPr/>
        </p:nvPicPr>
        <p:blipFill>
          <a:blip r:embed="rId4"/>
          <a:stretch>
            <a:fillRect/>
          </a:stretch>
        </p:blipFill>
        <p:spPr>
          <a:xfrm>
            <a:off x="5851525" y="1581150"/>
            <a:ext cx="1692275" cy="1238250"/>
          </a:xfrm>
          <a:prstGeom prst="rect">
            <a:avLst/>
          </a:prstGeom>
        </p:spPr>
      </p:pic>
      <p:pic>
        <p:nvPicPr>
          <p:cNvPr id="10" name="Picture 9"/>
          <p:cNvPicPr>
            <a:picLocks noChangeAspect="1"/>
          </p:cNvPicPr>
          <p:nvPr/>
        </p:nvPicPr>
        <p:blipFill>
          <a:blip r:embed="rId5"/>
          <a:stretch>
            <a:fillRect/>
          </a:stretch>
        </p:blipFill>
        <p:spPr>
          <a:xfrm>
            <a:off x="1998712" y="1524000"/>
            <a:ext cx="1582688" cy="1447800"/>
          </a:xfrm>
          <a:prstGeom prst="rect">
            <a:avLst/>
          </a:prstGeom>
        </p:spPr>
      </p:pic>
      <p:sp>
        <p:nvSpPr>
          <p:cNvPr id="12" name="TextBox 11"/>
          <p:cNvSpPr txBox="1"/>
          <p:nvPr/>
        </p:nvSpPr>
        <p:spPr>
          <a:xfrm>
            <a:off x="4737101" y="2895600"/>
            <a:ext cx="2501899"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000" b="1" dirty="0" smtClean="0">
                <a:solidFill>
                  <a:srgbClr val="000090"/>
                </a:solidFill>
              </a:rPr>
              <a:t>Wt channel: 10 </a:t>
            </a:r>
            <a:r>
              <a:rPr lang="en-US" sz="2000" b="1" dirty="0" err="1" smtClean="0">
                <a:solidFill>
                  <a:srgbClr val="000090"/>
                </a:solidFill>
              </a:rPr>
              <a:t>pb</a:t>
            </a:r>
            <a:endParaRPr lang="en-US" sz="2000" b="1" dirty="0">
              <a:solidFill>
                <a:srgbClr val="000090"/>
              </a:solidFill>
            </a:endParaRPr>
          </a:p>
        </p:txBody>
      </p:sp>
      <p:sp>
        <p:nvSpPr>
          <p:cNvPr id="13" name="TextBox 12"/>
          <p:cNvSpPr txBox="1"/>
          <p:nvPr/>
        </p:nvSpPr>
        <p:spPr>
          <a:xfrm>
            <a:off x="1676400" y="2895600"/>
            <a:ext cx="2155825" cy="40011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err="1" smtClean="0">
                <a:solidFill>
                  <a:srgbClr val="000090"/>
                </a:solidFill>
              </a:rPr>
              <a:t>t</a:t>
            </a:r>
            <a:r>
              <a:rPr lang="en-US" sz="2000" b="1" dirty="0" smtClean="0">
                <a:solidFill>
                  <a:srgbClr val="000090"/>
                </a:solidFill>
              </a:rPr>
              <a:t> channel: 63 </a:t>
            </a:r>
            <a:r>
              <a:rPr lang="en-US" sz="2000" b="1" dirty="0" err="1" smtClean="0">
                <a:solidFill>
                  <a:srgbClr val="000090"/>
                </a:solidFill>
              </a:rPr>
              <a:t>pb</a:t>
            </a:r>
            <a:endParaRPr lang="en-US" sz="2000" b="1" dirty="0">
              <a:solidFill>
                <a:srgbClr val="000090"/>
              </a:solidFill>
            </a:endParaRPr>
          </a:p>
        </p:txBody>
      </p:sp>
      <p:pic>
        <p:nvPicPr>
          <p:cNvPr id="14" name="Picture 13"/>
          <p:cNvPicPr>
            <a:picLocks noChangeAspect="1"/>
          </p:cNvPicPr>
          <p:nvPr/>
        </p:nvPicPr>
        <p:blipFill>
          <a:blip r:embed="rId6"/>
          <a:stretch>
            <a:fillRect/>
          </a:stretch>
        </p:blipFill>
        <p:spPr>
          <a:xfrm>
            <a:off x="5105400" y="3628524"/>
            <a:ext cx="3669685" cy="2619876"/>
          </a:xfrm>
          <a:prstGeom prst="rect">
            <a:avLst/>
          </a:prstGeom>
        </p:spPr>
      </p:pic>
      <p:sp>
        <p:nvSpPr>
          <p:cNvPr id="15" name="Rectangle 14"/>
          <p:cNvSpPr/>
          <p:nvPr/>
        </p:nvSpPr>
        <p:spPr bwMode="auto">
          <a:xfrm>
            <a:off x="1447800" y="1447800"/>
            <a:ext cx="6400800" cy="1905000"/>
          </a:xfrm>
          <a:prstGeom prst="rect">
            <a:avLst/>
          </a:prstGeom>
          <a:solidFill>
            <a:schemeClr val="accent1">
              <a:alpha val="10000"/>
            </a:schemeClr>
          </a:solidFill>
          <a:ln w="38100" cap="flat" cmpd="sng" algn="ctr">
            <a:solidFill>
              <a:srgbClr val="00009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 model in pp collisions @ 7 TeV</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24</a:t>
            </a:fld>
            <a:endParaRPr lang="en-US"/>
          </a:p>
        </p:txBody>
      </p:sp>
      <p:pic>
        <p:nvPicPr>
          <p:cNvPr id="9" name="Picture 8"/>
          <p:cNvPicPr>
            <a:picLocks noChangeAspect="1"/>
          </p:cNvPicPr>
          <p:nvPr/>
        </p:nvPicPr>
        <p:blipFill>
          <a:blip r:embed="rId2"/>
          <a:stretch>
            <a:fillRect/>
          </a:stretch>
        </p:blipFill>
        <p:spPr>
          <a:xfrm>
            <a:off x="2066925" y="914400"/>
            <a:ext cx="5314950" cy="3148803"/>
          </a:xfrm>
          <a:prstGeom prst="rect">
            <a:avLst/>
          </a:prstGeom>
        </p:spPr>
      </p:pic>
      <p:sp>
        <p:nvSpPr>
          <p:cNvPr id="10" name="TextBox 9"/>
          <p:cNvSpPr txBox="1"/>
          <p:nvPr/>
        </p:nvSpPr>
        <p:spPr>
          <a:xfrm>
            <a:off x="6172200" y="1676400"/>
            <a:ext cx="1415772" cy="707886"/>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n-US" sz="2000" b="1" dirty="0" smtClean="0">
                <a:solidFill>
                  <a:srgbClr val="000090"/>
                </a:solidFill>
              </a:rPr>
              <a:t>V. Sharma</a:t>
            </a:r>
          </a:p>
          <a:p>
            <a:pPr algn="ctr"/>
            <a:r>
              <a:rPr lang="en-US" sz="2000" b="1" dirty="0" smtClean="0">
                <a:solidFill>
                  <a:srgbClr val="000090"/>
                </a:solidFill>
              </a:rPr>
              <a:t>LP 2011</a:t>
            </a:r>
            <a:endParaRPr lang="en-US" sz="2000" b="1" dirty="0">
              <a:solidFill>
                <a:srgbClr val="000090"/>
              </a:solidFill>
            </a:endParaRPr>
          </a:p>
        </p:txBody>
      </p:sp>
      <p:sp>
        <p:nvSpPr>
          <p:cNvPr id="11" name="TextBox 10"/>
          <p:cNvSpPr txBox="1"/>
          <p:nvPr/>
        </p:nvSpPr>
        <p:spPr>
          <a:xfrm>
            <a:off x="336860" y="2568714"/>
            <a:ext cx="1351652" cy="707886"/>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n-US" sz="2000" b="1" dirty="0" smtClean="0">
                <a:solidFill>
                  <a:srgbClr val="000090"/>
                </a:solidFill>
              </a:rPr>
              <a:t>ATLAS @</a:t>
            </a:r>
          </a:p>
          <a:p>
            <a:pPr algn="ctr"/>
            <a:r>
              <a:rPr lang="en-US" sz="2000" b="1" dirty="0" smtClean="0">
                <a:solidFill>
                  <a:srgbClr val="000090"/>
                </a:solidFill>
              </a:rPr>
              <a:t>EPS 2011</a:t>
            </a:r>
            <a:endParaRPr lang="en-US" sz="2000" b="1" dirty="0">
              <a:solidFill>
                <a:srgbClr val="000090"/>
              </a:solidFill>
            </a:endParaRPr>
          </a:p>
        </p:txBody>
      </p:sp>
      <p:sp>
        <p:nvSpPr>
          <p:cNvPr id="12" name="TextBox 11"/>
          <p:cNvSpPr txBox="1"/>
          <p:nvPr/>
        </p:nvSpPr>
        <p:spPr>
          <a:xfrm>
            <a:off x="7335148" y="2568714"/>
            <a:ext cx="1351652" cy="707886"/>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pPr algn="ctr"/>
            <a:r>
              <a:rPr lang="en-US" sz="2000" b="1" dirty="0" smtClean="0">
                <a:solidFill>
                  <a:srgbClr val="000090"/>
                </a:solidFill>
              </a:rPr>
              <a:t>CMS @</a:t>
            </a:r>
          </a:p>
          <a:p>
            <a:pPr algn="ctr"/>
            <a:r>
              <a:rPr lang="en-US" sz="2000" b="1" dirty="0" smtClean="0">
                <a:solidFill>
                  <a:srgbClr val="000090"/>
                </a:solidFill>
              </a:rPr>
              <a:t>EPS 2011</a:t>
            </a:r>
            <a:endParaRPr lang="en-US" sz="2000" b="1" dirty="0">
              <a:solidFill>
                <a:srgbClr val="000090"/>
              </a:solidFill>
            </a:endParaRPr>
          </a:p>
        </p:txBody>
      </p:sp>
      <p:pic>
        <p:nvPicPr>
          <p:cNvPr id="7" name="Picture 1"/>
          <p:cNvPicPr>
            <a:picLocks noChangeAspect="1"/>
          </p:cNvPicPr>
          <p:nvPr/>
        </p:nvPicPr>
        <p:blipFill>
          <a:blip r:embed="rId3"/>
          <a:srcRect l="1208" t="5486" r="4832" b="4572"/>
          <a:stretch>
            <a:fillRect/>
          </a:stretch>
        </p:blipFill>
        <p:spPr bwMode="auto">
          <a:xfrm>
            <a:off x="4334198" y="3330193"/>
            <a:ext cx="4733602" cy="2994408"/>
          </a:xfrm>
          <a:prstGeom prst="rect">
            <a:avLst/>
          </a:prstGeom>
          <a:noFill/>
          <a:ln w="9525">
            <a:noFill/>
            <a:miter lim="800000"/>
            <a:headEnd/>
            <a:tailEnd/>
          </a:ln>
        </p:spPr>
      </p:pic>
      <p:pic>
        <p:nvPicPr>
          <p:cNvPr id="8" name="Picture 1"/>
          <p:cNvPicPr>
            <a:picLocks noChangeAspect="1" noChangeArrowheads="1"/>
          </p:cNvPicPr>
          <p:nvPr/>
        </p:nvPicPr>
        <p:blipFill>
          <a:blip r:embed="rId4"/>
          <a:srcRect r="2521"/>
          <a:stretch>
            <a:fillRect/>
          </a:stretch>
        </p:blipFill>
        <p:spPr bwMode="auto">
          <a:xfrm>
            <a:off x="304800" y="3330192"/>
            <a:ext cx="4038600" cy="2840376"/>
          </a:xfrm>
          <a:prstGeom prst="rect">
            <a:avLst/>
          </a:prstGeom>
          <a:noFill/>
          <a:ln w="9525">
            <a:noFill/>
            <a:round/>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ctrTitle" idx="4294967295"/>
          </p:nvPr>
        </p:nvSpPr>
        <p:spPr>
          <a:xfrm>
            <a:off x="685800" y="1752600"/>
            <a:ext cx="7772400" cy="2670175"/>
          </a:xfrm>
          <a:noFill/>
        </p:spPr>
        <p:txBody>
          <a:bodyPr/>
          <a:lstStyle/>
          <a:p>
            <a:pPr>
              <a:lnSpc>
                <a:spcPct val="80000"/>
              </a:lnSpc>
            </a:pPr>
            <a:r>
              <a:rPr lang="en-US" sz="4000" dirty="0" smtClean="0"/>
              <a:t>Closing in on the Higgs</a:t>
            </a:r>
            <a:br>
              <a:rPr lang="en-US" sz="4000" dirty="0" smtClean="0"/>
            </a:br>
            <a:endParaRPr lang="en-US" sz="4000" baseline="30000" dirty="0"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big hint that new physics is “there”</a:t>
            </a:r>
            <a:endParaRPr lang="en-US" dirty="0"/>
          </a:p>
        </p:txBody>
      </p:sp>
      <p:sp>
        <p:nvSpPr>
          <p:cNvPr id="3" name="Content Placeholder 2"/>
          <p:cNvSpPr>
            <a:spLocks noGrp="1"/>
          </p:cNvSpPr>
          <p:nvPr>
            <p:ph idx="1"/>
          </p:nvPr>
        </p:nvSpPr>
        <p:spPr/>
        <p:txBody>
          <a:bodyPr/>
          <a:lstStyle/>
          <a:p>
            <a:r>
              <a:rPr lang="en-US" dirty="0" smtClean="0"/>
              <a:t>HCP 2011: combination of ATLAS + CMS </a:t>
            </a:r>
          </a:p>
          <a:p>
            <a:pPr lvl="1"/>
            <a:r>
              <a:rPr lang="en-US" dirty="0" smtClean="0"/>
              <a:t>At </a:t>
            </a:r>
            <a:r>
              <a:rPr lang="en-US" dirty="0" smtClean="0">
                <a:solidFill>
                  <a:srgbClr val="3333CC"/>
                </a:solidFill>
              </a:rPr>
              <a:t>95% CL: Higgs not in 141-476 GeV</a:t>
            </a:r>
          </a:p>
          <a:p>
            <a:pPr lvl="1"/>
            <a:r>
              <a:rPr lang="en-US" dirty="0" smtClean="0">
                <a:solidFill>
                  <a:srgbClr val="3333CC"/>
                </a:solidFill>
              </a:rPr>
              <a:t>At 90% CL: Higgs not above 132 GeV (!)</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26</a:t>
            </a:fld>
            <a:endParaRPr lang="en-US"/>
          </a:p>
        </p:txBody>
      </p:sp>
      <p:pic>
        <p:nvPicPr>
          <p:cNvPr id="7" name="Picture 6"/>
          <p:cNvPicPr>
            <a:picLocks noChangeAspect="1"/>
          </p:cNvPicPr>
          <p:nvPr/>
        </p:nvPicPr>
        <p:blipFill>
          <a:blip r:embed="rId2"/>
          <a:srcRect/>
          <a:stretch>
            <a:fillRect/>
          </a:stretch>
        </p:blipFill>
        <p:spPr bwMode="auto">
          <a:xfrm>
            <a:off x="1371600" y="2133600"/>
            <a:ext cx="6096000" cy="4198471"/>
          </a:xfrm>
          <a:prstGeom prst="rect">
            <a:avLst/>
          </a:prstGeom>
          <a:noFill/>
          <a:ln w="9525">
            <a:noFill/>
            <a:miter lim="800000"/>
            <a:headEnd/>
            <a:tailEnd/>
          </a:ln>
        </p:spPr>
      </p:pic>
      <p:cxnSp>
        <p:nvCxnSpPr>
          <p:cNvPr id="9" name="Straight Connector 8"/>
          <p:cNvCxnSpPr/>
          <p:nvPr/>
        </p:nvCxnSpPr>
        <p:spPr bwMode="auto">
          <a:xfrm rot="16200000" flipH="1">
            <a:off x="1023541" y="4005131"/>
            <a:ext cx="3929857" cy="34396"/>
          </a:xfrm>
          <a:prstGeom prst="line">
            <a:avLst/>
          </a:prstGeom>
          <a:solidFill>
            <a:schemeClr val="accent1"/>
          </a:solidFill>
          <a:ln w="38100" cap="flat" cmpd="sng" algn="ctr">
            <a:solidFill>
              <a:schemeClr val="tx1"/>
            </a:solidFill>
            <a:prstDash val="sysDash"/>
            <a:round/>
            <a:headEnd type="none" w="med" len="med"/>
            <a:tailEnd type="none" w="med" len="med"/>
          </a:ln>
          <a:effectLst/>
        </p:spPr>
      </p:cxn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61" name="Rectangle 35"/>
          <p:cNvSpPr>
            <a:spLocks noChangeArrowheads="1"/>
          </p:cNvSpPr>
          <p:nvPr/>
        </p:nvSpPr>
        <p:spPr bwMode="auto">
          <a:xfrm>
            <a:off x="76200" y="939800"/>
            <a:ext cx="3787775" cy="5334000"/>
          </a:xfrm>
          <a:prstGeom prst="rect">
            <a:avLst/>
          </a:prstGeom>
          <a:solidFill>
            <a:srgbClr val="FFF5DE">
              <a:alpha val="18823"/>
            </a:srgbClr>
          </a:solidFill>
          <a:ln w="9525">
            <a:noFill/>
            <a:round/>
            <a:headEnd/>
            <a:tailEnd/>
          </a:ln>
        </p:spPr>
        <p:txBody>
          <a:bodyPr>
            <a:prstTxWarp prst="textNoShape">
              <a:avLst/>
            </a:prstTxWarp>
          </a:bodyPr>
          <a:lstStyle/>
          <a:p>
            <a:endParaRPr lang="en-US"/>
          </a:p>
        </p:txBody>
      </p:sp>
      <p:sp>
        <p:nvSpPr>
          <p:cNvPr id="19462" name="Title 1"/>
          <p:cNvSpPr>
            <a:spLocks noGrp="1"/>
          </p:cNvSpPr>
          <p:nvPr>
            <p:ph type="title"/>
          </p:nvPr>
        </p:nvSpPr>
        <p:spPr/>
        <p:txBody>
          <a:bodyPr/>
          <a:lstStyle/>
          <a:p>
            <a:r>
              <a:rPr lang="en-US" dirty="0" smtClean="0"/>
              <a:t>Scale of New Physics = F(M</a:t>
            </a:r>
            <a:r>
              <a:rPr lang="en-US" baseline="-25000" dirty="0" smtClean="0"/>
              <a:t>H</a:t>
            </a:r>
            <a:r>
              <a:rPr lang="en-US" dirty="0" smtClean="0"/>
              <a:t>)</a:t>
            </a:r>
          </a:p>
        </p:txBody>
      </p:sp>
      <p:sp>
        <p:nvSpPr>
          <p:cNvPr id="19463" name="Date Placeholder 11"/>
          <p:cNvSpPr>
            <a:spLocks noGrp="1"/>
          </p:cNvSpPr>
          <p:nvPr>
            <p:ph type="dt" sz="quarter" idx="10"/>
          </p:nvPr>
        </p:nvSpPr>
        <p:spPr>
          <a:noFill/>
        </p:spPr>
        <p:txBody>
          <a:bodyPr/>
          <a:lstStyle/>
          <a:p>
            <a:r>
              <a:rPr lang="en-US" smtClean="0"/>
              <a:t>Nov 30-Dec 2, 2011</a:t>
            </a:r>
          </a:p>
        </p:txBody>
      </p:sp>
      <p:sp>
        <p:nvSpPr>
          <p:cNvPr id="19464" name="Footer Placeholder 13"/>
          <p:cNvSpPr>
            <a:spLocks noGrp="1"/>
          </p:cNvSpPr>
          <p:nvPr>
            <p:ph type="ftr" sz="quarter" idx="11"/>
          </p:nvPr>
        </p:nvSpPr>
        <p:spPr>
          <a:noFill/>
        </p:spPr>
        <p:txBody>
          <a:bodyPr/>
          <a:lstStyle/>
          <a:p>
            <a:r>
              <a:rPr lang="en-US" smtClean="0"/>
              <a:t>APPS 2011</a:t>
            </a:r>
          </a:p>
        </p:txBody>
      </p:sp>
      <p:pic>
        <p:nvPicPr>
          <p:cNvPr id="19465" name="Picture 4"/>
          <p:cNvPicPr>
            <a:picLocks noChangeAspect="1" noChangeArrowheads="1"/>
          </p:cNvPicPr>
          <p:nvPr/>
        </p:nvPicPr>
        <p:blipFill>
          <a:blip r:embed="rId2"/>
          <a:srcRect/>
          <a:stretch>
            <a:fillRect/>
          </a:stretch>
        </p:blipFill>
        <p:spPr bwMode="auto">
          <a:xfrm>
            <a:off x="136525" y="3124200"/>
            <a:ext cx="3521075" cy="720725"/>
          </a:xfrm>
          <a:prstGeom prst="rect">
            <a:avLst/>
          </a:prstGeom>
          <a:noFill/>
          <a:ln w="9525">
            <a:noFill/>
            <a:miter lim="800000"/>
            <a:headEnd/>
            <a:tailEnd/>
          </a:ln>
        </p:spPr>
      </p:pic>
      <p:pic>
        <p:nvPicPr>
          <p:cNvPr id="473090" name="Picture 2"/>
          <p:cNvPicPr>
            <a:picLocks noChangeAspect="1" noChangeArrowheads="1"/>
          </p:cNvPicPr>
          <p:nvPr/>
        </p:nvPicPr>
        <mc:AlternateContent xmlns:ma="http://schemas.microsoft.com/office/mac/drawingml/2008/main">
          <mc:Choice Requires="ma">
            <p:blipFill>
              <a:blip r:embed="rId3"/>
              <a:srcRect/>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4"/>
              <a:srcRect/>
              <a:stretch>
                <a:fillRect/>
              </a:stretch>
            </p:blipFill>
          </mc:Fallback>
        </mc:AlternateContent>
        <p:spPr bwMode="auto">
          <a:xfrm>
            <a:off x="5003800" y="990600"/>
            <a:ext cx="3530600" cy="776288"/>
          </a:xfrm>
          <a:prstGeom prst="rect">
            <a:avLst/>
          </a:prstGeom>
          <a:noFill/>
          <a:ln w="9525">
            <a:miter lim="800000"/>
            <a:headEnd/>
            <a:tailEnd/>
          </a:ln>
          <a:effectLst/>
        </p:spPr>
      </p:pic>
      <p:grpSp>
        <p:nvGrpSpPr>
          <p:cNvPr id="2" name="Group 5"/>
          <p:cNvGrpSpPr>
            <a:grpSpLocks/>
          </p:cNvGrpSpPr>
          <p:nvPr/>
        </p:nvGrpSpPr>
        <p:grpSpPr bwMode="auto">
          <a:xfrm>
            <a:off x="228600" y="914400"/>
            <a:ext cx="2743200" cy="1905000"/>
            <a:chOff x="768" y="1968"/>
            <a:chExt cx="1728" cy="1200"/>
          </a:xfrm>
        </p:grpSpPr>
        <p:sp>
          <p:nvSpPr>
            <p:cNvPr id="19486" name="Line 6"/>
            <p:cNvSpPr>
              <a:spLocks noChangeShapeType="1"/>
            </p:cNvSpPr>
            <p:nvPr/>
          </p:nvSpPr>
          <p:spPr bwMode="auto">
            <a:xfrm>
              <a:off x="1200" y="2064"/>
              <a:ext cx="0" cy="1104"/>
            </a:xfrm>
            <a:prstGeom prst="line">
              <a:avLst/>
            </a:prstGeom>
            <a:noFill/>
            <a:ln w="12700">
              <a:solidFill>
                <a:schemeClr val="tx1"/>
              </a:solidFill>
              <a:round/>
              <a:headEnd/>
              <a:tailEnd/>
            </a:ln>
          </p:spPr>
          <p:txBody>
            <a:bodyPr>
              <a:prstTxWarp prst="textNoShape">
                <a:avLst/>
              </a:prstTxWarp>
            </a:bodyPr>
            <a:lstStyle/>
            <a:p>
              <a:endParaRPr lang="en-US"/>
            </a:p>
          </p:txBody>
        </p:sp>
        <p:sp>
          <p:nvSpPr>
            <p:cNvPr id="19487" name="Line 7"/>
            <p:cNvSpPr>
              <a:spLocks noChangeShapeType="1"/>
            </p:cNvSpPr>
            <p:nvPr/>
          </p:nvSpPr>
          <p:spPr bwMode="auto">
            <a:xfrm>
              <a:off x="1008" y="2832"/>
              <a:ext cx="1488"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19488" name="Arc 8"/>
            <p:cNvSpPr>
              <a:spLocks/>
            </p:cNvSpPr>
            <p:nvPr/>
          </p:nvSpPr>
          <p:spPr bwMode="auto">
            <a:xfrm>
              <a:off x="1199" y="2541"/>
              <a:ext cx="212" cy="387"/>
            </a:xfrm>
            <a:custGeom>
              <a:avLst/>
              <a:gdLst>
                <a:gd name="T0" fmla="*/ 0 w 19122"/>
                <a:gd name="T1" fmla="*/ 0 h 21600"/>
                <a:gd name="T2" fmla="*/ 0 w 19122"/>
                <a:gd name="T3" fmla="*/ 0 h 21600"/>
                <a:gd name="T4" fmla="*/ 0 w 19122"/>
                <a:gd name="T5" fmla="*/ 0 h 21600"/>
                <a:gd name="T6" fmla="*/ 0 60000 65536"/>
                <a:gd name="T7" fmla="*/ 0 60000 65536"/>
                <a:gd name="T8" fmla="*/ 0 60000 65536"/>
                <a:gd name="T9" fmla="*/ 0 w 19122"/>
                <a:gd name="T10" fmla="*/ 0 h 21600"/>
                <a:gd name="T11" fmla="*/ 19122 w 19122"/>
                <a:gd name="T12" fmla="*/ 21600 h 21600"/>
              </a:gdLst>
              <a:ahLst/>
              <a:cxnLst>
                <a:cxn ang="T6">
                  <a:pos x="T0" y="T1"/>
                </a:cxn>
                <a:cxn ang="T7">
                  <a:pos x="T2" y="T3"/>
                </a:cxn>
                <a:cxn ang="T8">
                  <a:pos x="T4" y="T5"/>
                </a:cxn>
              </a:cxnLst>
              <a:rect l="T9" t="T10" r="T11" b="T12"/>
              <a:pathLst>
                <a:path w="19122" h="21600" fill="none" extrusionOk="0">
                  <a:moveTo>
                    <a:pt x="-1" y="0"/>
                  </a:moveTo>
                  <a:cubicBezTo>
                    <a:pt x="50" y="0"/>
                    <a:pt x="101" y="-1"/>
                    <a:pt x="152" y="-1"/>
                  </a:cubicBezTo>
                  <a:cubicBezTo>
                    <a:pt x="8062" y="-1"/>
                    <a:pt x="15339" y="4323"/>
                    <a:pt x="19122" y="11270"/>
                  </a:cubicBezTo>
                </a:path>
                <a:path w="19122" h="21600" stroke="0" extrusionOk="0">
                  <a:moveTo>
                    <a:pt x="-1" y="0"/>
                  </a:moveTo>
                  <a:cubicBezTo>
                    <a:pt x="50" y="0"/>
                    <a:pt x="101" y="-1"/>
                    <a:pt x="152" y="-1"/>
                  </a:cubicBezTo>
                  <a:cubicBezTo>
                    <a:pt x="8062" y="-1"/>
                    <a:pt x="15339" y="4323"/>
                    <a:pt x="19122" y="11270"/>
                  </a:cubicBezTo>
                  <a:lnTo>
                    <a:pt x="152" y="21600"/>
                  </a:lnTo>
                  <a:close/>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19489" name="Arc 9"/>
            <p:cNvSpPr>
              <a:spLocks/>
            </p:cNvSpPr>
            <p:nvPr/>
          </p:nvSpPr>
          <p:spPr bwMode="auto">
            <a:xfrm rot="16115928" flipH="1">
              <a:off x="1458" y="2570"/>
              <a:ext cx="448" cy="542"/>
            </a:xfrm>
            <a:custGeom>
              <a:avLst/>
              <a:gdLst>
                <a:gd name="T0" fmla="*/ 0 w 21600"/>
                <a:gd name="T1" fmla="*/ 0 h 41070"/>
                <a:gd name="T2" fmla="*/ 0 w 21600"/>
                <a:gd name="T3" fmla="*/ 0 h 41070"/>
                <a:gd name="T4" fmla="*/ 0 w 21600"/>
                <a:gd name="T5" fmla="*/ 0 h 41070"/>
                <a:gd name="T6" fmla="*/ 0 60000 65536"/>
                <a:gd name="T7" fmla="*/ 0 60000 65536"/>
                <a:gd name="T8" fmla="*/ 0 60000 65536"/>
                <a:gd name="T9" fmla="*/ 0 w 21600"/>
                <a:gd name="T10" fmla="*/ 0 h 41070"/>
                <a:gd name="T11" fmla="*/ 21600 w 21600"/>
                <a:gd name="T12" fmla="*/ 41070 h 41070"/>
              </a:gdLst>
              <a:ahLst/>
              <a:cxnLst>
                <a:cxn ang="T6">
                  <a:pos x="T0" y="T1"/>
                </a:cxn>
                <a:cxn ang="T7">
                  <a:pos x="T2" y="T3"/>
                </a:cxn>
                <a:cxn ang="T8">
                  <a:pos x="T4" y="T5"/>
                </a:cxn>
              </a:cxnLst>
              <a:rect l="T9" t="T10" r="T11" b="T12"/>
              <a:pathLst>
                <a:path w="21600" h="41070" fill="none" extrusionOk="0">
                  <a:moveTo>
                    <a:pt x="5722" y="-1"/>
                  </a:moveTo>
                  <a:cubicBezTo>
                    <a:pt x="15100" y="2576"/>
                    <a:pt x="21600" y="11102"/>
                    <a:pt x="21600" y="20828"/>
                  </a:cubicBezTo>
                  <a:cubicBezTo>
                    <a:pt x="21600" y="29849"/>
                    <a:pt x="15993" y="37920"/>
                    <a:pt x="7538" y="41069"/>
                  </a:cubicBezTo>
                </a:path>
                <a:path w="21600" h="41070" stroke="0" extrusionOk="0">
                  <a:moveTo>
                    <a:pt x="5722" y="-1"/>
                  </a:moveTo>
                  <a:cubicBezTo>
                    <a:pt x="15100" y="2576"/>
                    <a:pt x="21600" y="11102"/>
                    <a:pt x="21600" y="20828"/>
                  </a:cubicBezTo>
                  <a:cubicBezTo>
                    <a:pt x="21600" y="29849"/>
                    <a:pt x="15993" y="37920"/>
                    <a:pt x="7538" y="41069"/>
                  </a:cubicBezTo>
                  <a:lnTo>
                    <a:pt x="0" y="20828"/>
                  </a:lnTo>
                  <a:close/>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19490" name="Line 10"/>
            <p:cNvSpPr>
              <a:spLocks noChangeShapeType="1"/>
            </p:cNvSpPr>
            <p:nvPr/>
          </p:nvSpPr>
          <p:spPr bwMode="auto">
            <a:xfrm flipV="1">
              <a:off x="1950" y="2352"/>
              <a:ext cx="114" cy="432"/>
            </a:xfrm>
            <a:prstGeom prst="line">
              <a:avLst/>
            </a:prstGeom>
            <a:noFill/>
            <a:ln w="12700">
              <a:solidFill>
                <a:schemeClr val="tx1"/>
              </a:solidFill>
              <a:round/>
              <a:headEnd/>
              <a:tailEnd/>
            </a:ln>
          </p:spPr>
          <p:txBody>
            <a:bodyPr>
              <a:prstTxWarp prst="textNoShape">
                <a:avLst/>
              </a:prstTxWarp>
            </a:bodyPr>
            <a:lstStyle/>
            <a:p>
              <a:endParaRPr lang="en-US"/>
            </a:p>
          </p:txBody>
        </p:sp>
        <p:sp>
          <p:nvSpPr>
            <p:cNvPr id="19491" name="Text Box 11"/>
            <p:cNvSpPr txBox="1">
              <a:spLocks noChangeArrowheads="1"/>
            </p:cNvSpPr>
            <p:nvPr/>
          </p:nvSpPr>
          <p:spPr bwMode="auto">
            <a:xfrm>
              <a:off x="2198" y="2784"/>
              <a:ext cx="217" cy="291"/>
            </a:xfrm>
            <a:prstGeom prst="rect">
              <a:avLst/>
            </a:prstGeom>
            <a:noFill/>
            <a:ln w="12700">
              <a:noFill/>
              <a:miter lim="800000"/>
              <a:headEnd/>
              <a:tailEnd/>
            </a:ln>
          </p:spPr>
          <p:txBody>
            <a:bodyPr wrap="none">
              <a:prstTxWarp prst="textNoShape">
                <a:avLst/>
              </a:prstTxWarp>
              <a:spAutoFit/>
            </a:bodyPr>
            <a:lstStyle/>
            <a:p>
              <a:r>
                <a:rPr kumimoji="0" lang="en-US" sz="2400">
                  <a:solidFill>
                    <a:srgbClr val="0099FF"/>
                  </a:solidFill>
                  <a:latin typeface="Symbol" charset="2"/>
                </a:rPr>
                <a:t>f</a:t>
              </a:r>
              <a:endParaRPr kumimoji="0" lang="en-US" sz="2800">
                <a:solidFill>
                  <a:srgbClr val="0099FF"/>
                </a:solidFill>
                <a:latin typeface="Symbol" charset="2"/>
              </a:endParaRPr>
            </a:p>
          </p:txBody>
        </p:sp>
        <p:sp>
          <p:nvSpPr>
            <p:cNvPr id="19492" name="Text Box 12"/>
            <p:cNvSpPr txBox="1">
              <a:spLocks noChangeArrowheads="1"/>
            </p:cNvSpPr>
            <p:nvPr/>
          </p:nvSpPr>
          <p:spPr bwMode="auto">
            <a:xfrm>
              <a:off x="768" y="1968"/>
              <a:ext cx="476" cy="291"/>
            </a:xfrm>
            <a:prstGeom prst="rect">
              <a:avLst/>
            </a:prstGeom>
            <a:noFill/>
            <a:ln w="9525">
              <a:noFill/>
              <a:miter lim="800000"/>
              <a:headEnd/>
              <a:tailEnd/>
            </a:ln>
          </p:spPr>
          <p:txBody>
            <a:bodyPr wrap="none">
              <a:prstTxWarp prst="textNoShape">
                <a:avLst/>
              </a:prstTxWarp>
              <a:spAutoFit/>
            </a:bodyPr>
            <a:lstStyle/>
            <a:p>
              <a:r>
                <a:rPr kumimoji="0" lang="en-US" sz="2400">
                  <a:solidFill>
                    <a:srgbClr val="0099FF"/>
                  </a:solidFill>
                </a:rPr>
                <a:t>V</a:t>
              </a:r>
              <a:r>
                <a:rPr kumimoji="0" lang="en-US" sz="2400">
                  <a:solidFill>
                    <a:srgbClr val="0099FF"/>
                  </a:solidFill>
                  <a:latin typeface="Symbol" charset="2"/>
                </a:rPr>
                <a:t>(f)</a:t>
              </a:r>
            </a:p>
          </p:txBody>
        </p:sp>
      </p:grpSp>
      <p:pic>
        <p:nvPicPr>
          <p:cNvPr id="473091" name="Picture 3"/>
          <p:cNvPicPr>
            <a:picLocks noChangeAspect="1" noChangeArrowheads="1"/>
          </p:cNvPicPr>
          <p:nvPr/>
        </p:nvPicPr>
        <p:blipFill>
          <a:blip r:embed="rId5"/>
          <a:srcRect/>
          <a:stretch>
            <a:fillRect/>
          </a:stretch>
        </p:blipFill>
        <p:spPr bwMode="auto">
          <a:xfrm>
            <a:off x="1435100" y="1104900"/>
            <a:ext cx="2222500" cy="647700"/>
          </a:xfrm>
          <a:prstGeom prst="rect">
            <a:avLst/>
          </a:prstGeom>
          <a:noFill/>
        </p:spPr>
      </p:pic>
      <p:grpSp>
        <p:nvGrpSpPr>
          <p:cNvPr id="3" name="Group 30"/>
          <p:cNvGrpSpPr>
            <a:grpSpLocks/>
          </p:cNvGrpSpPr>
          <p:nvPr/>
        </p:nvGrpSpPr>
        <p:grpSpPr bwMode="auto">
          <a:xfrm>
            <a:off x="268288" y="4343400"/>
            <a:ext cx="3084512" cy="1905000"/>
            <a:chOff x="228600" y="3962400"/>
            <a:chExt cx="3084513" cy="1905000"/>
          </a:xfrm>
        </p:grpSpPr>
        <p:sp>
          <p:nvSpPr>
            <p:cNvPr id="19478" name="Line 16"/>
            <p:cNvSpPr>
              <a:spLocks noChangeShapeType="1"/>
            </p:cNvSpPr>
            <p:nvPr/>
          </p:nvSpPr>
          <p:spPr bwMode="auto">
            <a:xfrm>
              <a:off x="914400" y="4114800"/>
              <a:ext cx="0" cy="1752600"/>
            </a:xfrm>
            <a:prstGeom prst="line">
              <a:avLst/>
            </a:prstGeom>
            <a:noFill/>
            <a:ln w="12700">
              <a:solidFill>
                <a:schemeClr val="tx1"/>
              </a:solidFill>
              <a:round/>
              <a:headEnd/>
              <a:tailEnd/>
            </a:ln>
          </p:spPr>
          <p:txBody>
            <a:bodyPr>
              <a:prstTxWarp prst="textNoShape">
                <a:avLst/>
              </a:prstTxWarp>
            </a:bodyPr>
            <a:lstStyle/>
            <a:p>
              <a:endParaRPr lang="en-US"/>
            </a:p>
          </p:txBody>
        </p:sp>
        <p:sp>
          <p:nvSpPr>
            <p:cNvPr id="19479" name="Line 17"/>
            <p:cNvSpPr>
              <a:spLocks noChangeShapeType="1"/>
            </p:cNvSpPr>
            <p:nvPr/>
          </p:nvSpPr>
          <p:spPr bwMode="auto">
            <a:xfrm>
              <a:off x="609600" y="5334000"/>
              <a:ext cx="2362200" cy="0"/>
            </a:xfrm>
            <a:prstGeom prst="line">
              <a:avLst/>
            </a:prstGeom>
            <a:noFill/>
            <a:ln w="12700">
              <a:solidFill>
                <a:schemeClr val="tx1"/>
              </a:solidFill>
              <a:round/>
              <a:headEnd/>
              <a:tailEnd/>
            </a:ln>
          </p:spPr>
          <p:txBody>
            <a:bodyPr>
              <a:prstTxWarp prst="textNoShape">
                <a:avLst/>
              </a:prstTxWarp>
            </a:bodyPr>
            <a:lstStyle/>
            <a:p>
              <a:endParaRPr lang="en-US"/>
            </a:p>
          </p:txBody>
        </p:sp>
        <p:sp>
          <p:nvSpPr>
            <p:cNvPr id="19480" name="Arc 18"/>
            <p:cNvSpPr>
              <a:spLocks/>
            </p:cNvSpPr>
            <p:nvPr/>
          </p:nvSpPr>
          <p:spPr bwMode="auto">
            <a:xfrm>
              <a:off x="912813" y="4872038"/>
              <a:ext cx="336550" cy="614362"/>
            </a:xfrm>
            <a:custGeom>
              <a:avLst/>
              <a:gdLst>
                <a:gd name="T0" fmla="*/ 0 w 19122"/>
                <a:gd name="T1" fmla="*/ 2147483647 h 21600"/>
                <a:gd name="T2" fmla="*/ 2147483647 w 19122"/>
                <a:gd name="T3" fmla="*/ 2147483647 h 21600"/>
                <a:gd name="T4" fmla="*/ 2147483647 w 19122"/>
                <a:gd name="T5" fmla="*/ 2147483647 h 21600"/>
                <a:gd name="T6" fmla="*/ 0 60000 65536"/>
                <a:gd name="T7" fmla="*/ 0 60000 65536"/>
                <a:gd name="T8" fmla="*/ 0 60000 65536"/>
                <a:gd name="T9" fmla="*/ 0 w 19122"/>
                <a:gd name="T10" fmla="*/ 0 h 21600"/>
                <a:gd name="T11" fmla="*/ 19122 w 19122"/>
                <a:gd name="T12" fmla="*/ 21600 h 21600"/>
              </a:gdLst>
              <a:ahLst/>
              <a:cxnLst>
                <a:cxn ang="T6">
                  <a:pos x="T0" y="T1"/>
                </a:cxn>
                <a:cxn ang="T7">
                  <a:pos x="T2" y="T3"/>
                </a:cxn>
                <a:cxn ang="T8">
                  <a:pos x="T4" y="T5"/>
                </a:cxn>
              </a:cxnLst>
              <a:rect l="T9" t="T10" r="T11" b="T12"/>
              <a:pathLst>
                <a:path w="19122" h="21600" fill="none" extrusionOk="0">
                  <a:moveTo>
                    <a:pt x="-1" y="0"/>
                  </a:moveTo>
                  <a:cubicBezTo>
                    <a:pt x="50" y="0"/>
                    <a:pt x="101" y="-1"/>
                    <a:pt x="152" y="-1"/>
                  </a:cubicBezTo>
                  <a:cubicBezTo>
                    <a:pt x="8062" y="-1"/>
                    <a:pt x="15339" y="4323"/>
                    <a:pt x="19122" y="11270"/>
                  </a:cubicBezTo>
                </a:path>
                <a:path w="19122" h="21600" stroke="0" extrusionOk="0">
                  <a:moveTo>
                    <a:pt x="-1" y="0"/>
                  </a:moveTo>
                  <a:cubicBezTo>
                    <a:pt x="50" y="0"/>
                    <a:pt x="101" y="-1"/>
                    <a:pt x="152" y="-1"/>
                  </a:cubicBezTo>
                  <a:cubicBezTo>
                    <a:pt x="8062" y="-1"/>
                    <a:pt x="15339" y="4323"/>
                    <a:pt x="19122" y="11270"/>
                  </a:cubicBezTo>
                  <a:lnTo>
                    <a:pt x="152" y="21600"/>
                  </a:lnTo>
                  <a:close/>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19481" name="Arc 19"/>
            <p:cNvSpPr>
              <a:spLocks/>
            </p:cNvSpPr>
            <p:nvPr/>
          </p:nvSpPr>
          <p:spPr bwMode="auto">
            <a:xfrm rot="16115928" flipH="1">
              <a:off x="1323976" y="4918075"/>
              <a:ext cx="711200" cy="860425"/>
            </a:xfrm>
            <a:custGeom>
              <a:avLst/>
              <a:gdLst>
                <a:gd name="T0" fmla="*/ 2147483647 w 21600"/>
                <a:gd name="T1" fmla="*/ 0 h 41070"/>
                <a:gd name="T2" fmla="*/ 2147483647 w 21600"/>
                <a:gd name="T3" fmla="*/ 2147483647 h 41070"/>
                <a:gd name="T4" fmla="*/ 0 w 21600"/>
                <a:gd name="T5" fmla="*/ 2147483647 h 41070"/>
                <a:gd name="T6" fmla="*/ 0 60000 65536"/>
                <a:gd name="T7" fmla="*/ 0 60000 65536"/>
                <a:gd name="T8" fmla="*/ 0 60000 65536"/>
                <a:gd name="T9" fmla="*/ 0 w 21600"/>
                <a:gd name="T10" fmla="*/ 0 h 41070"/>
                <a:gd name="T11" fmla="*/ 21600 w 21600"/>
                <a:gd name="T12" fmla="*/ 41070 h 41070"/>
              </a:gdLst>
              <a:ahLst/>
              <a:cxnLst>
                <a:cxn ang="T6">
                  <a:pos x="T0" y="T1"/>
                </a:cxn>
                <a:cxn ang="T7">
                  <a:pos x="T2" y="T3"/>
                </a:cxn>
                <a:cxn ang="T8">
                  <a:pos x="T4" y="T5"/>
                </a:cxn>
              </a:cxnLst>
              <a:rect l="T9" t="T10" r="T11" b="T12"/>
              <a:pathLst>
                <a:path w="21600" h="41070" fill="none" extrusionOk="0">
                  <a:moveTo>
                    <a:pt x="5722" y="-1"/>
                  </a:moveTo>
                  <a:cubicBezTo>
                    <a:pt x="15100" y="2576"/>
                    <a:pt x="21600" y="11102"/>
                    <a:pt x="21600" y="20828"/>
                  </a:cubicBezTo>
                  <a:cubicBezTo>
                    <a:pt x="21600" y="29849"/>
                    <a:pt x="15993" y="37920"/>
                    <a:pt x="7538" y="41069"/>
                  </a:cubicBezTo>
                </a:path>
                <a:path w="21600" h="41070" stroke="0" extrusionOk="0">
                  <a:moveTo>
                    <a:pt x="5722" y="-1"/>
                  </a:moveTo>
                  <a:cubicBezTo>
                    <a:pt x="15100" y="2576"/>
                    <a:pt x="21600" y="11102"/>
                    <a:pt x="21600" y="20828"/>
                  </a:cubicBezTo>
                  <a:cubicBezTo>
                    <a:pt x="21600" y="29849"/>
                    <a:pt x="15993" y="37920"/>
                    <a:pt x="7538" y="41069"/>
                  </a:cubicBezTo>
                  <a:lnTo>
                    <a:pt x="0" y="20828"/>
                  </a:lnTo>
                  <a:close/>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19482" name="Text Box 20"/>
            <p:cNvSpPr txBox="1">
              <a:spLocks noChangeArrowheads="1"/>
            </p:cNvSpPr>
            <p:nvPr/>
          </p:nvSpPr>
          <p:spPr bwMode="auto">
            <a:xfrm>
              <a:off x="2498725" y="5257800"/>
              <a:ext cx="345016" cy="461665"/>
            </a:xfrm>
            <a:prstGeom prst="rect">
              <a:avLst/>
            </a:prstGeom>
            <a:noFill/>
            <a:ln w="12700">
              <a:noFill/>
              <a:miter lim="800000"/>
              <a:headEnd/>
              <a:tailEnd/>
            </a:ln>
          </p:spPr>
          <p:txBody>
            <a:bodyPr wrap="none">
              <a:prstTxWarp prst="textNoShape">
                <a:avLst/>
              </a:prstTxWarp>
              <a:spAutoFit/>
            </a:bodyPr>
            <a:lstStyle/>
            <a:p>
              <a:r>
                <a:rPr kumimoji="0" lang="en-US" sz="2400">
                  <a:solidFill>
                    <a:srgbClr val="0099FF"/>
                  </a:solidFill>
                  <a:latin typeface="Symbol" charset="2"/>
                </a:rPr>
                <a:t>f</a:t>
              </a:r>
            </a:p>
          </p:txBody>
        </p:sp>
        <p:sp>
          <p:nvSpPr>
            <p:cNvPr id="19483" name="Text Box 21"/>
            <p:cNvSpPr txBox="1">
              <a:spLocks noChangeArrowheads="1"/>
            </p:cNvSpPr>
            <p:nvPr/>
          </p:nvSpPr>
          <p:spPr bwMode="auto">
            <a:xfrm>
              <a:off x="228600" y="3962400"/>
              <a:ext cx="755285" cy="461665"/>
            </a:xfrm>
            <a:prstGeom prst="rect">
              <a:avLst/>
            </a:prstGeom>
            <a:noFill/>
            <a:ln w="9525">
              <a:noFill/>
              <a:miter lim="800000"/>
              <a:headEnd/>
              <a:tailEnd/>
            </a:ln>
          </p:spPr>
          <p:txBody>
            <a:bodyPr wrap="none">
              <a:prstTxWarp prst="textNoShape">
                <a:avLst/>
              </a:prstTxWarp>
              <a:spAutoFit/>
            </a:bodyPr>
            <a:lstStyle/>
            <a:p>
              <a:r>
                <a:rPr kumimoji="0" lang="en-US" sz="2400">
                  <a:solidFill>
                    <a:srgbClr val="0099FF"/>
                  </a:solidFill>
                </a:rPr>
                <a:t>V</a:t>
              </a:r>
              <a:r>
                <a:rPr kumimoji="0" lang="en-US" sz="2400">
                  <a:solidFill>
                    <a:srgbClr val="0099FF"/>
                  </a:solidFill>
                  <a:latin typeface="Symbol" charset="2"/>
                </a:rPr>
                <a:t>(f)</a:t>
              </a:r>
            </a:p>
          </p:txBody>
        </p:sp>
        <p:sp>
          <p:nvSpPr>
            <p:cNvPr id="19484" name="Arc 22"/>
            <p:cNvSpPr>
              <a:spLocks/>
            </p:cNvSpPr>
            <p:nvPr/>
          </p:nvSpPr>
          <p:spPr bwMode="auto">
            <a:xfrm rot="5400000" flipH="1" flipV="1">
              <a:off x="2301082" y="4720431"/>
              <a:ext cx="304800" cy="696913"/>
            </a:xfrm>
            <a:custGeom>
              <a:avLst/>
              <a:gdLst>
                <a:gd name="T0" fmla="*/ 0 w 21600"/>
                <a:gd name="T1" fmla="*/ 0 h 39478"/>
                <a:gd name="T2" fmla="*/ 2147483647 w 21600"/>
                <a:gd name="T3" fmla="*/ 2147483647 h 39478"/>
                <a:gd name="T4" fmla="*/ 0 w 21600"/>
                <a:gd name="T5" fmla="*/ 2147483647 h 39478"/>
                <a:gd name="T6" fmla="*/ 0 60000 65536"/>
                <a:gd name="T7" fmla="*/ 0 60000 65536"/>
                <a:gd name="T8" fmla="*/ 0 60000 65536"/>
                <a:gd name="T9" fmla="*/ 0 w 21600"/>
                <a:gd name="T10" fmla="*/ 0 h 39478"/>
                <a:gd name="T11" fmla="*/ 21600 w 21600"/>
                <a:gd name="T12" fmla="*/ 39478 h 39478"/>
              </a:gdLst>
              <a:ahLst/>
              <a:cxnLst>
                <a:cxn ang="T6">
                  <a:pos x="T0" y="T1"/>
                </a:cxn>
                <a:cxn ang="T7">
                  <a:pos x="T2" y="T3"/>
                </a:cxn>
                <a:cxn ang="T8">
                  <a:pos x="T4" y="T5"/>
                </a:cxn>
              </a:cxnLst>
              <a:rect l="T9" t="T10" r="T11" b="T12"/>
              <a:pathLst>
                <a:path w="21600" h="39478" fill="none" extrusionOk="0">
                  <a:moveTo>
                    <a:pt x="0" y="-1"/>
                  </a:moveTo>
                  <a:cubicBezTo>
                    <a:pt x="11929" y="0"/>
                    <a:pt x="21600" y="9670"/>
                    <a:pt x="21600" y="21600"/>
                  </a:cubicBezTo>
                  <a:cubicBezTo>
                    <a:pt x="21600" y="28762"/>
                    <a:pt x="18049" y="35458"/>
                    <a:pt x="12121" y="39477"/>
                  </a:cubicBezTo>
                </a:path>
                <a:path w="21600" h="39478" stroke="0" extrusionOk="0">
                  <a:moveTo>
                    <a:pt x="0" y="-1"/>
                  </a:moveTo>
                  <a:cubicBezTo>
                    <a:pt x="11929" y="0"/>
                    <a:pt x="21600" y="9670"/>
                    <a:pt x="21600" y="21600"/>
                  </a:cubicBezTo>
                  <a:cubicBezTo>
                    <a:pt x="21600" y="28762"/>
                    <a:pt x="18049" y="35458"/>
                    <a:pt x="12121" y="39477"/>
                  </a:cubicBezTo>
                  <a:lnTo>
                    <a:pt x="0" y="21600"/>
                  </a:lnTo>
                  <a:close/>
                </a:path>
              </a:pathLst>
            </a:custGeom>
            <a:noFill/>
            <a:ln w="12700">
              <a:solidFill>
                <a:schemeClr val="tx1"/>
              </a:solidFill>
              <a:round/>
              <a:headEnd/>
              <a:tailEnd/>
            </a:ln>
          </p:spPr>
          <p:txBody>
            <a:bodyPr wrap="none" anchor="ctr">
              <a:prstTxWarp prst="textNoShape">
                <a:avLst/>
              </a:prstTxWarp>
            </a:bodyPr>
            <a:lstStyle/>
            <a:p>
              <a:endParaRPr lang="en-US"/>
            </a:p>
          </p:txBody>
        </p:sp>
        <p:sp>
          <p:nvSpPr>
            <p:cNvPr id="19485" name="Line 23"/>
            <p:cNvSpPr>
              <a:spLocks noChangeShapeType="1"/>
            </p:cNvSpPr>
            <p:nvPr/>
          </p:nvSpPr>
          <p:spPr bwMode="auto">
            <a:xfrm>
              <a:off x="2779713" y="5029200"/>
              <a:ext cx="533400" cy="609600"/>
            </a:xfrm>
            <a:prstGeom prst="line">
              <a:avLst/>
            </a:prstGeom>
            <a:noFill/>
            <a:ln w="12700">
              <a:solidFill>
                <a:schemeClr val="tx1"/>
              </a:solidFill>
              <a:round/>
              <a:headEnd/>
              <a:tailEnd/>
            </a:ln>
          </p:spPr>
          <p:txBody>
            <a:bodyPr>
              <a:prstTxWarp prst="textNoShape">
                <a:avLst/>
              </a:prstTxWarp>
            </a:bodyPr>
            <a:lstStyle/>
            <a:p>
              <a:endParaRPr lang="en-US"/>
            </a:p>
          </p:txBody>
        </p:sp>
      </p:grpSp>
      <p:sp>
        <p:nvSpPr>
          <p:cNvPr id="19468" name="TextBox 31"/>
          <p:cNvSpPr txBox="1">
            <a:spLocks noChangeArrowheads="1"/>
          </p:cNvSpPr>
          <p:nvPr/>
        </p:nvSpPr>
        <p:spPr bwMode="auto">
          <a:xfrm>
            <a:off x="1573213" y="2590800"/>
            <a:ext cx="484187" cy="708025"/>
          </a:xfrm>
          <a:prstGeom prst="rect">
            <a:avLst/>
          </a:prstGeom>
          <a:noFill/>
          <a:ln w="9525">
            <a:noFill/>
            <a:miter lim="800000"/>
            <a:headEnd/>
            <a:tailEnd/>
          </a:ln>
        </p:spPr>
        <p:txBody>
          <a:bodyPr wrap="none">
            <a:prstTxWarp prst="textNoShape">
              <a:avLst/>
            </a:prstTxWarp>
            <a:spAutoFit/>
          </a:bodyPr>
          <a:lstStyle/>
          <a:p>
            <a:r>
              <a:rPr lang="en-US" sz="4000">
                <a:solidFill>
                  <a:srgbClr val="FF0000"/>
                </a:solidFill>
              </a:rPr>
              <a:t>+</a:t>
            </a:r>
          </a:p>
        </p:txBody>
      </p:sp>
      <p:pic>
        <p:nvPicPr>
          <p:cNvPr id="473092" name="Picture 4"/>
          <p:cNvPicPr>
            <a:picLocks noChangeAspect="1" noChangeArrowheads="1"/>
          </p:cNvPicPr>
          <p:nvPr/>
        </p:nvPicPr>
        <p:blipFill>
          <a:blip r:embed="rId6"/>
          <a:srcRect/>
          <a:stretch>
            <a:fillRect/>
          </a:stretch>
        </p:blipFill>
        <p:spPr bwMode="auto">
          <a:xfrm>
            <a:off x="6705600" y="1900238"/>
            <a:ext cx="2101850" cy="690562"/>
          </a:xfrm>
          <a:prstGeom prst="rect">
            <a:avLst/>
          </a:prstGeom>
          <a:noFill/>
        </p:spPr>
      </p:pic>
      <p:grpSp>
        <p:nvGrpSpPr>
          <p:cNvPr id="4" name="Group 38"/>
          <p:cNvGrpSpPr>
            <a:grpSpLocks/>
          </p:cNvGrpSpPr>
          <p:nvPr/>
        </p:nvGrpSpPr>
        <p:grpSpPr bwMode="auto">
          <a:xfrm>
            <a:off x="4383088" y="2605088"/>
            <a:ext cx="3998912" cy="3884612"/>
            <a:chOff x="3886200" y="2605291"/>
            <a:chExt cx="3998912" cy="3884409"/>
          </a:xfrm>
        </p:grpSpPr>
        <p:pic>
          <p:nvPicPr>
            <p:cNvPr id="19476" name="Picture 3"/>
            <p:cNvPicPr>
              <a:picLocks noChangeAspect="1" noChangeArrowheads="1"/>
            </p:cNvPicPr>
            <p:nvPr/>
          </p:nvPicPr>
          <p:blipFill>
            <a:blip r:embed="rId7"/>
            <a:srcRect/>
            <a:stretch>
              <a:fillRect/>
            </a:stretch>
          </p:blipFill>
          <p:spPr bwMode="auto">
            <a:xfrm>
              <a:off x="3886200" y="2605291"/>
              <a:ext cx="3998912" cy="3884409"/>
            </a:xfrm>
            <a:prstGeom prst="rect">
              <a:avLst/>
            </a:prstGeom>
            <a:noFill/>
            <a:ln w="9525">
              <a:noFill/>
              <a:miter lim="800000"/>
              <a:headEnd/>
              <a:tailEnd/>
            </a:ln>
          </p:spPr>
        </p:pic>
        <p:sp>
          <p:nvSpPr>
            <p:cNvPr id="19477" name="Rectangle 36"/>
            <p:cNvSpPr>
              <a:spLocks noChangeArrowheads="1"/>
            </p:cNvSpPr>
            <p:nvPr/>
          </p:nvSpPr>
          <p:spPr bwMode="auto">
            <a:xfrm>
              <a:off x="3886200" y="2669489"/>
              <a:ext cx="3998912" cy="3655111"/>
            </a:xfrm>
            <a:prstGeom prst="rect">
              <a:avLst/>
            </a:prstGeom>
            <a:solidFill>
              <a:schemeClr val="accent1">
                <a:alpha val="18823"/>
              </a:schemeClr>
            </a:solidFill>
            <a:ln w="9525">
              <a:solidFill>
                <a:schemeClr val="tx1"/>
              </a:solidFill>
              <a:round/>
              <a:headEnd/>
              <a:tailEnd/>
            </a:ln>
          </p:spPr>
          <p:txBody>
            <a:bodyPr>
              <a:prstTxWarp prst="textNoShape">
                <a:avLst/>
              </a:prstTxWarp>
            </a:bodyPr>
            <a:lstStyle/>
            <a:p>
              <a:endParaRPr lang="en-US"/>
            </a:p>
          </p:txBody>
        </p:sp>
      </p:grpSp>
      <p:sp>
        <p:nvSpPr>
          <p:cNvPr id="19470" name="Rectangle 37"/>
          <p:cNvSpPr>
            <a:spLocks noChangeArrowheads="1"/>
          </p:cNvSpPr>
          <p:nvPr/>
        </p:nvSpPr>
        <p:spPr bwMode="auto">
          <a:xfrm>
            <a:off x="1600200" y="3962400"/>
            <a:ext cx="484188" cy="708025"/>
          </a:xfrm>
          <a:prstGeom prst="rect">
            <a:avLst/>
          </a:prstGeom>
          <a:noFill/>
          <a:ln w="9525">
            <a:noFill/>
            <a:miter lim="800000"/>
            <a:headEnd/>
            <a:tailEnd/>
          </a:ln>
        </p:spPr>
        <p:txBody>
          <a:bodyPr wrap="none">
            <a:prstTxWarp prst="textNoShape">
              <a:avLst/>
            </a:prstTxWarp>
            <a:spAutoFit/>
          </a:bodyPr>
          <a:lstStyle/>
          <a:p>
            <a:r>
              <a:rPr lang="en-US" sz="4000">
                <a:solidFill>
                  <a:srgbClr val="FF0000"/>
                </a:solidFill>
              </a:rPr>
              <a:t>≠</a:t>
            </a:r>
          </a:p>
        </p:txBody>
      </p:sp>
      <p:sp>
        <p:nvSpPr>
          <p:cNvPr id="19471" name="Rectangle 39"/>
          <p:cNvSpPr>
            <a:spLocks noChangeArrowheads="1"/>
          </p:cNvSpPr>
          <p:nvPr/>
        </p:nvSpPr>
        <p:spPr bwMode="auto">
          <a:xfrm>
            <a:off x="4051300" y="990600"/>
            <a:ext cx="4864100" cy="1679575"/>
          </a:xfrm>
          <a:prstGeom prst="rect">
            <a:avLst/>
          </a:prstGeom>
          <a:solidFill>
            <a:srgbClr val="FFCC99">
              <a:alpha val="18039"/>
            </a:srgbClr>
          </a:solidFill>
          <a:ln w="9525">
            <a:solidFill>
              <a:schemeClr val="tx1"/>
            </a:solidFill>
            <a:round/>
            <a:headEnd/>
            <a:tailEnd/>
          </a:ln>
        </p:spPr>
        <p:txBody>
          <a:bodyPr>
            <a:prstTxWarp prst="textNoShape">
              <a:avLst/>
            </a:prstTxWarp>
          </a:bodyPr>
          <a:lstStyle/>
          <a:p>
            <a:endParaRPr lang="en-US"/>
          </a:p>
        </p:txBody>
      </p:sp>
      <p:sp>
        <p:nvSpPr>
          <p:cNvPr id="19472" name="Rectangle 40"/>
          <p:cNvSpPr>
            <a:spLocks noChangeArrowheads="1"/>
          </p:cNvSpPr>
          <p:nvPr/>
        </p:nvSpPr>
        <p:spPr bwMode="auto">
          <a:xfrm>
            <a:off x="4289425" y="1989138"/>
            <a:ext cx="2117725" cy="461962"/>
          </a:xfrm>
          <a:prstGeom prst="rect">
            <a:avLst/>
          </a:prstGeom>
          <a:noFill/>
          <a:ln w="9525">
            <a:noFill/>
            <a:miter lim="800000"/>
            <a:headEnd/>
            <a:tailEnd/>
          </a:ln>
        </p:spPr>
        <p:txBody>
          <a:bodyPr wrap="none">
            <a:prstTxWarp prst="textNoShape">
              <a:avLst/>
            </a:prstTxWarp>
            <a:spAutoFit/>
          </a:bodyPr>
          <a:lstStyle/>
          <a:p>
            <a:r>
              <a:rPr lang="en-US" sz="2400" i="1">
                <a:latin typeface="Times" charset="0"/>
                <a:ea typeface="Times" charset="0"/>
                <a:cs typeface="Times" charset="0"/>
              </a:rPr>
              <a:t>Q</a:t>
            </a:r>
            <a:r>
              <a:rPr lang="en-US" sz="2400" baseline="30000"/>
              <a:t>2</a:t>
            </a:r>
            <a:r>
              <a:rPr lang="en-US" sz="2400">
                <a:sym typeface="Symbol" charset="2"/>
              </a:rPr>
              <a:t>, </a:t>
            </a:r>
            <a:r>
              <a:rPr lang="en-US" sz="2400" i="1">
                <a:latin typeface="Symbol" charset="2"/>
                <a:sym typeface="Symbol" charset="2"/>
              </a:rPr>
              <a:t>l</a:t>
            </a:r>
            <a:r>
              <a:rPr lang="en-US" sz="2400">
                <a:sym typeface="Symbol" charset="2"/>
              </a:rPr>
              <a:t> !</a:t>
            </a:r>
            <a:endParaRPr lang="en-US" sz="2400"/>
          </a:p>
        </p:txBody>
      </p:sp>
      <p:cxnSp>
        <p:nvCxnSpPr>
          <p:cNvPr id="19473" name="Straight Arrow Connector 42"/>
          <p:cNvCxnSpPr>
            <a:cxnSpLocks noChangeShapeType="1"/>
          </p:cNvCxnSpPr>
          <p:nvPr/>
        </p:nvCxnSpPr>
        <p:spPr bwMode="auto">
          <a:xfrm>
            <a:off x="3521075" y="4114800"/>
            <a:ext cx="1905000" cy="914400"/>
          </a:xfrm>
          <a:prstGeom prst="straightConnector1">
            <a:avLst/>
          </a:prstGeom>
          <a:noFill/>
          <a:ln w="76200">
            <a:solidFill>
              <a:srgbClr val="FF0000"/>
            </a:solidFill>
            <a:round/>
            <a:headEnd/>
            <a:tailEnd type="arrow" w="med" len="med"/>
          </a:ln>
        </p:spPr>
      </p:cxnSp>
      <p:cxnSp>
        <p:nvCxnSpPr>
          <p:cNvPr id="19474" name="Straight Arrow Connector 46"/>
          <p:cNvCxnSpPr>
            <a:cxnSpLocks noChangeShapeType="1"/>
          </p:cNvCxnSpPr>
          <p:nvPr/>
        </p:nvCxnSpPr>
        <p:spPr bwMode="auto">
          <a:xfrm rot="5400000">
            <a:off x="7277100" y="3086100"/>
            <a:ext cx="1676400" cy="838200"/>
          </a:xfrm>
          <a:prstGeom prst="straightConnector1">
            <a:avLst/>
          </a:prstGeom>
          <a:noFill/>
          <a:ln w="76200">
            <a:solidFill>
              <a:srgbClr val="FF0000"/>
            </a:solidFill>
            <a:round/>
            <a:headEnd/>
            <a:tailEnd type="arrow" w="med" len="med"/>
          </a:ln>
        </p:spPr>
      </p:cxnSp>
      <p:sp>
        <p:nvSpPr>
          <p:cNvPr id="19475" name="Slide Number Placeholder 36"/>
          <p:cNvSpPr>
            <a:spLocks noGrp="1"/>
          </p:cNvSpPr>
          <p:nvPr>
            <p:ph type="sldNum" sz="quarter" idx="12"/>
          </p:nvPr>
        </p:nvSpPr>
        <p:spPr>
          <a:noFill/>
        </p:spPr>
        <p:txBody>
          <a:bodyPr/>
          <a:lstStyle/>
          <a:p>
            <a:fld id="{2A026927-4A39-A249-B181-B1225FD9E950}" type="slidenum">
              <a:rPr lang="en-US" smtClean="0"/>
              <a:pPr/>
              <a:t>27</a:t>
            </a:fld>
            <a:endParaRPr lang="en-US"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Zooming in: some good news</a:t>
            </a:r>
            <a:endParaRPr lang="en-US" dirty="0"/>
          </a:p>
        </p:txBody>
      </p:sp>
      <p:sp>
        <p:nvSpPr>
          <p:cNvPr id="3" name="Content Placeholder 2"/>
          <p:cNvSpPr>
            <a:spLocks noGrp="1"/>
          </p:cNvSpPr>
          <p:nvPr>
            <p:ph idx="1"/>
          </p:nvPr>
        </p:nvSpPr>
        <p:spPr>
          <a:xfrm>
            <a:off x="304800" y="914399"/>
            <a:ext cx="4419600" cy="5481935"/>
          </a:xfrm>
        </p:spPr>
        <p:txBody>
          <a:bodyPr/>
          <a:lstStyle/>
          <a:p>
            <a:r>
              <a:rPr lang="en-US" dirty="0" smtClean="0"/>
              <a:t>At 90% CL: there Is new physics at a scale below the GUT scale </a:t>
            </a:r>
            <a:r>
              <a:rPr lang="en-US" dirty="0" err="1" smtClean="0">
                <a:sym typeface="Wingdings"/>
              </a:rPr>
              <a:t></a:t>
            </a:r>
            <a:r>
              <a:rPr lang="en-US" dirty="0" smtClean="0">
                <a:sym typeface="Wingdings"/>
              </a:rPr>
              <a:t> </a:t>
            </a:r>
            <a:r>
              <a:rPr lang="en-US" dirty="0" smtClean="0"/>
              <a:t> </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28</a:t>
            </a:fld>
            <a:endParaRPr lang="en-US" dirty="0"/>
          </a:p>
        </p:txBody>
      </p:sp>
      <p:grpSp>
        <p:nvGrpSpPr>
          <p:cNvPr id="19" name="Group 18"/>
          <p:cNvGrpSpPr/>
          <p:nvPr/>
        </p:nvGrpSpPr>
        <p:grpSpPr>
          <a:xfrm>
            <a:off x="914400" y="2819400"/>
            <a:ext cx="3236912" cy="3144392"/>
            <a:chOff x="457200" y="1981200"/>
            <a:chExt cx="3998912" cy="3884612"/>
          </a:xfrm>
        </p:grpSpPr>
        <p:pic>
          <p:nvPicPr>
            <p:cNvPr id="10" name="Picture 3"/>
            <p:cNvPicPr>
              <a:picLocks noChangeAspect="1" noChangeArrowheads="1"/>
            </p:cNvPicPr>
            <p:nvPr/>
          </p:nvPicPr>
          <p:blipFill>
            <a:blip r:embed="rId2"/>
            <a:srcRect/>
            <a:stretch>
              <a:fillRect/>
            </a:stretch>
          </p:blipFill>
          <p:spPr bwMode="auto">
            <a:xfrm>
              <a:off x="457200" y="1981200"/>
              <a:ext cx="3998912" cy="3884612"/>
            </a:xfrm>
            <a:prstGeom prst="rect">
              <a:avLst/>
            </a:prstGeom>
            <a:noFill/>
            <a:ln w="9525">
              <a:noFill/>
              <a:miter lim="800000"/>
              <a:headEnd/>
              <a:tailEnd/>
            </a:ln>
          </p:spPr>
        </p:pic>
        <p:sp>
          <p:nvSpPr>
            <p:cNvPr id="11" name="Rectangle 36"/>
            <p:cNvSpPr>
              <a:spLocks noChangeArrowheads="1"/>
            </p:cNvSpPr>
            <p:nvPr/>
          </p:nvSpPr>
          <p:spPr bwMode="auto">
            <a:xfrm>
              <a:off x="457200" y="2045401"/>
              <a:ext cx="3998912" cy="3655302"/>
            </a:xfrm>
            <a:prstGeom prst="rect">
              <a:avLst/>
            </a:prstGeom>
            <a:solidFill>
              <a:schemeClr val="accent1">
                <a:alpha val="18823"/>
              </a:schemeClr>
            </a:solidFill>
            <a:ln w="9525">
              <a:solidFill>
                <a:schemeClr val="tx1"/>
              </a:solidFill>
              <a:round/>
              <a:headEnd/>
              <a:tailEnd/>
            </a:ln>
          </p:spPr>
          <p:txBody>
            <a:bodyPr>
              <a:prstTxWarp prst="textNoShape">
                <a:avLst/>
              </a:prstTxWarp>
            </a:bodyPr>
            <a:lstStyle/>
            <a:p>
              <a:endParaRPr lang="en-US"/>
            </a:p>
          </p:txBody>
        </p:sp>
      </p:grpSp>
      <p:cxnSp>
        <p:nvCxnSpPr>
          <p:cNvPr id="21" name="Straight Connector 20"/>
          <p:cNvCxnSpPr/>
          <p:nvPr/>
        </p:nvCxnSpPr>
        <p:spPr bwMode="auto">
          <a:xfrm flipV="1">
            <a:off x="1900815" y="1066800"/>
            <a:ext cx="3641652" cy="1862668"/>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2" name="Group 31"/>
          <p:cNvGrpSpPr/>
          <p:nvPr/>
        </p:nvGrpSpPr>
        <p:grpSpPr>
          <a:xfrm>
            <a:off x="4787232" y="990601"/>
            <a:ext cx="4280568" cy="5410199"/>
            <a:chOff x="4787232" y="990601"/>
            <a:chExt cx="4280568" cy="5410199"/>
          </a:xfrm>
        </p:grpSpPr>
        <p:pic>
          <p:nvPicPr>
            <p:cNvPr id="7" name="Picture 6"/>
            <p:cNvPicPr>
              <a:picLocks noChangeAspect="1"/>
            </p:cNvPicPr>
            <p:nvPr/>
          </p:nvPicPr>
          <p:blipFill>
            <a:blip r:embed="rId3"/>
            <a:stretch>
              <a:fillRect/>
            </a:stretch>
          </p:blipFill>
          <p:spPr>
            <a:xfrm rot="16200000">
              <a:off x="4289548" y="1806453"/>
              <a:ext cx="5301400" cy="3669696"/>
            </a:xfrm>
            <a:prstGeom prst="rect">
              <a:avLst/>
            </a:prstGeom>
            <a:scene3d>
              <a:camera prst="orthographicFront">
                <a:rot lat="0" lon="10800000" rev="10800000"/>
              </a:camera>
              <a:lightRig rig="threePt" dir="t"/>
            </a:scene3d>
          </p:spPr>
        </p:pic>
        <p:sp>
          <p:nvSpPr>
            <p:cNvPr id="12" name="TextBox 11"/>
            <p:cNvSpPr txBox="1"/>
            <p:nvPr/>
          </p:nvSpPr>
          <p:spPr>
            <a:xfrm>
              <a:off x="4787232" y="1143000"/>
              <a:ext cx="755235" cy="5016758"/>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400" b="1" dirty="0" smtClean="0"/>
                <a:t>10</a:t>
              </a:r>
              <a:r>
                <a:rPr lang="en-US" sz="2400" b="1" baseline="30000" dirty="0" smtClean="0"/>
                <a:t>18</a:t>
              </a:r>
            </a:p>
            <a:p>
              <a:endParaRPr lang="en-US" sz="2400" b="1" baseline="30000" dirty="0" smtClean="0"/>
            </a:p>
            <a:p>
              <a:r>
                <a:rPr lang="en-US" sz="2400" b="1" dirty="0" smtClean="0"/>
                <a:t>10</a:t>
              </a:r>
              <a:r>
                <a:rPr lang="en-US" sz="2400" b="1" baseline="30000" dirty="0" smtClean="0"/>
                <a:t>16</a:t>
              </a:r>
            </a:p>
            <a:p>
              <a:endParaRPr lang="en-US" sz="2400" b="1" baseline="30000" dirty="0" smtClean="0"/>
            </a:p>
            <a:p>
              <a:r>
                <a:rPr lang="en-US" sz="2400" b="1" dirty="0" smtClean="0"/>
                <a:t>10</a:t>
              </a:r>
              <a:r>
                <a:rPr lang="en-US" sz="2400" b="1" baseline="30000" dirty="0" smtClean="0"/>
                <a:t>14</a:t>
              </a:r>
            </a:p>
            <a:p>
              <a:endParaRPr lang="en-US" sz="2400" b="1" baseline="30000" dirty="0" smtClean="0"/>
            </a:p>
            <a:p>
              <a:r>
                <a:rPr lang="en-US" sz="2400" b="1" dirty="0" smtClean="0"/>
                <a:t>10</a:t>
              </a:r>
              <a:r>
                <a:rPr lang="en-US" sz="2400" b="1" baseline="30000" dirty="0" smtClean="0"/>
                <a:t>12</a:t>
              </a:r>
            </a:p>
            <a:p>
              <a:endParaRPr lang="en-US" sz="2400" b="1" baseline="30000" dirty="0" smtClean="0"/>
            </a:p>
            <a:p>
              <a:r>
                <a:rPr lang="en-US" sz="2400" b="1" dirty="0" smtClean="0"/>
                <a:t>10</a:t>
              </a:r>
              <a:r>
                <a:rPr lang="en-US" sz="2400" b="1" baseline="30000" dirty="0" smtClean="0"/>
                <a:t>10</a:t>
              </a:r>
            </a:p>
            <a:p>
              <a:endParaRPr lang="en-US" sz="2400" b="1" baseline="30000" dirty="0" smtClean="0"/>
            </a:p>
            <a:p>
              <a:r>
                <a:rPr lang="en-US" sz="2400" b="1" dirty="0" smtClean="0"/>
                <a:t>10</a:t>
              </a:r>
              <a:r>
                <a:rPr lang="en-US" sz="2400" b="1" baseline="30000" dirty="0" smtClean="0"/>
                <a:t>8</a:t>
              </a:r>
            </a:p>
            <a:p>
              <a:endParaRPr lang="en-US" sz="2400" b="1" baseline="30000" dirty="0" smtClean="0"/>
            </a:p>
            <a:p>
              <a:r>
                <a:rPr lang="en-US" sz="2400" b="1" dirty="0" smtClean="0"/>
                <a:t>10</a:t>
              </a:r>
              <a:r>
                <a:rPr lang="en-US" sz="2400" b="1" baseline="30000" dirty="0" smtClean="0"/>
                <a:t>6</a:t>
              </a:r>
            </a:p>
            <a:p>
              <a:endParaRPr lang="en-US" sz="2400" b="1" baseline="30000" dirty="0" smtClean="0"/>
            </a:p>
            <a:p>
              <a:r>
                <a:rPr lang="en-US" sz="2400" b="1" dirty="0" smtClean="0"/>
                <a:t>10</a:t>
              </a:r>
              <a:r>
                <a:rPr lang="en-US" sz="2400" b="1" baseline="30000" dirty="0" smtClean="0"/>
                <a:t>4</a:t>
              </a:r>
            </a:p>
            <a:p>
              <a:endParaRPr lang="en-US" sz="2400" b="1" baseline="30000" dirty="0"/>
            </a:p>
          </p:txBody>
        </p:sp>
        <p:sp>
          <p:nvSpPr>
            <p:cNvPr id="13" name="TextBox 12"/>
            <p:cNvSpPr txBox="1"/>
            <p:nvPr/>
          </p:nvSpPr>
          <p:spPr>
            <a:xfrm>
              <a:off x="5334000" y="5638800"/>
              <a:ext cx="3733800"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000" b="1" dirty="0" smtClean="0"/>
                <a:t>100  110   120  130   140   150</a:t>
              </a:r>
              <a:endParaRPr lang="en-US" sz="2000" b="1" dirty="0"/>
            </a:p>
          </p:txBody>
        </p:sp>
        <p:sp>
          <p:nvSpPr>
            <p:cNvPr id="14" name="TextBox 13"/>
            <p:cNvSpPr txBox="1"/>
            <p:nvPr/>
          </p:nvSpPr>
          <p:spPr>
            <a:xfrm>
              <a:off x="7543800" y="6000690"/>
              <a:ext cx="1524000" cy="400110"/>
            </a:xfrm>
            <a:prstGeom prst="rect">
              <a:avLst/>
            </a:prstGeom>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2000" b="1" dirty="0" smtClean="0"/>
                <a:t>M</a:t>
              </a:r>
              <a:r>
                <a:rPr lang="en-US" sz="2000" b="1" baseline="-25000" dirty="0" smtClean="0"/>
                <a:t>H</a:t>
              </a:r>
              <a:r>
                <a:rPr lang="en-US" sz="2000" b="1" dirty="0" smtClean="0"/>
                <a:t> (GeV)</a:t>
              </a:r>
              <a:endParaRPr lang="en-US" sz="2000" b="1" dirty="0"/>
            </a:p>
          </p:txBody>
        </p:sp>
        <p:sp>
          <p:nvSpPr>
            <p:cNvPr id="17" name="TextBox 16"/>
            <p:cNvSpPr txBox="1"/>
            <p:nvPr/>
          </p:nvSpPr>
          <p:spPr>
            <a:xfrm rot="16200000">
              <a:off x="6120217" y="3042549"/>
              <a:ext cx="4500000" cy="612000"/>
            </a:xfrm>
            <a:prstGeom prst="rect">
              <a:avLst/>
            </a:prstGeom>
            <a:solidFill>
              <a:srgbClr val="BFBFBF"/>
            </a:solidFill>
          </p:spPr>
          <p:txBody>
            <a:bodyPr wrap="square" rtlCol="0">
              <a:spAutoFit/>
            </a:bodyPr>
            <a:lstStyle/>
            <a:p>
              <a:pPr algn="ctr"/>
              <a:r>
                <a:rPr lang="en-US" sz="2800" b="1" dirty="0" smtClean="0"/>
                <a:t>Excluded at 95% CL</a:t>
              </a:r>
              <a:endParaRPr lang="en-US" sz="2800" b="1" dirty="0"/>
            </a:p>
          </p:txBody>
        </p:sp>
        <p:sp>
          <p:nvSpPr>
            <p:cNvPr id="18" name="TextBox 17"/>
            <p:cNvSpPr txBox="1"/>
            <p:nvPr/>
          </p:nvSpPr>
          <p:spPr>
            <a:xfrm rot="16200000">
              <a:off x="5589076" y="3086939"/>
              <a:ext cx="4500000" cy="523220"/>
            </a:xfrm>
            <a:prstGeom prst="rect">
              <a:avLst/>
            </a:prstGeom>
            <a:solidFill>
              <a:schemeClr val="bg1">
                <a:lumMod val="85000"/>
              </a:schemeClr>
            </a:solidFill>
          </p:spPr>
          <p:txBody>
            <a:bodyPr wrap="square" rtlCol="0">
              <a:spAutoFit/>
            </a:bodyPr>
            <a:lstStyle/>
            <a:p>
              <a:pPr algn="ctr"/>
              <a:r>
                <a:rPr lang="en-US" sz="2800" b="1" dirty="0" smtClean="0"/>
                <a:t>Excluded at 90% CL</a:t>
              </a:r>
              <a:endParaRPr lang="en-US" sz="2800" b="1" dirty="0"/>
            </a:p>
          </p:txBody>
        </p:sp>
        <p:sp>
          <p:nvSpPr>
            <p:cNvPr id="31" name="Rectangle 30"/>
            <p:cNvSpPr/>
            <p:nvPr/>
          </p:nvSpPr>
          <p:spPr bwMode="auto">
            <a:xfrm>
              <a:off x="6529915" y="4908549"/>
              <a:ext cx="1024266" cy="609600"/>
            </a:xfrm>
            <a:prstGeom prst="rect">
              <a:avLst/>
            </a:prstGeom>
            <a:ln>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1" lang="en-US" sz="1800" b="1" i="0" u="none" strike="noStrike" cap="none" normalizeH="0" baseline="0" dirty="0" smtClean="0">
                  <a:ln>
                    <a:noFill/>
                  </a:ln>
                  <a:solidFill>
                    <a:srgbClr val="008000"/>
                  </a:solidFill>
                  <a:effectLst/>
                  <a:latin typeface="Arial" charset="0"/>
                </a:rPr>
                <a:t>allowed region</a:t>
              </a:r>
              <a:endParaRPr kumimoji="1" lang="en-US" sz="1800" b="1" i="0" u="none" strike="noStrike" cap="none" normalizeH="0" baseline="0" dirty="0">
                <a:ln>
                  <a:noFill/>
                </a:ln>
                <a:solidFill>
                  <a:srgbClr val="008000"/>
                </a:solidFill>
                <a:effectLst/>
                <a:latin typeface="Arial" charset="0"/>
              </a:endParaRPr>
            </a:p>
          </p:txBody>
        </p:sp>
      </p:grpSp>
      <p:cxnSp>
        <p:nvCxnSpPr>
          <p:cNvPr id="28" name="Straight Connector 27"/>
          <p:cNvCxnSpPr/>
          <p:nvPr/>
        </p:nvCxnSpPr>
        <p:spPr bwMode="auto">
          <a:xfrm>
            <a:off x="1911398" y="5334000"/>
            <a:ext cx="3631069" cy="264549"/>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ctrTitle" idx="4294967295"/>
          </p:nvPr>
        </p:nvSpPr>
        <p:spPr>
          <a:xfrm>
            <a:off x="685800" y="1600200"/>
            <a:ext cx="7772400" cy="2670175"/>
          </a:xfrm>
          <a:noFill/>
        </p:spPr>
        <p:txBody>
          <a:bodyPr/>
          <a:lstStyle/>
          <a:p>
            <a:pPr>
              <a:lnSpc>
                <a:spcPct val="80000"/>
              </a:lnSpc>
            </a:pPr>
            <a:r>
              <a:rPr lang="en-US" sz="4000" dirty="0" smtClean="0"/>
              <a:t>Where is</a:t>
            </a:r>
            <a:r>
              <a:rPr lang="en-US" sz="4000" dirty="0" smtClean="0"/>
              <a:t> the new physics?</a:t>
            </a:r>
            <a:br>
              <a:rPr lang="en-US" sz="4000" dirty="0" smtClean="0"/>
            </a:br>
            <a:r>
              <a:rPr lang="en-US" sz="4000" dirty="0" smtClean="0"/>
              <a:t/>
            </a:r>
            <a:br>
              <a:rPr lang="en-US" sz="4000" dirty="0" smtClean="0"/>
            </a:br>
            <a:r>
              <a:rPr lang="en-US" sz="4000" dirty="0" smtClean="0"/>
              <a:t>Searches for signs of </a:t>
            </a:r>
            <a:br>
              <a:rPr lang="en-US" sz="4000" dirty="0" smtClean="0"/>
            </a:br>
            <a:r>
              <a:rPr lang="en-US" sz="4000" dirty="0" smtClean="0"/>
              <a:t>exotic New Physics</a:t>
            </a:r>
            <a:endParaRPr lang="en-US" sz="4000" baseline="300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 of the talk (II)</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At 100% CL, all the reasons for building the LHC are still there, intact:</a:t>
            </a:r>
          </a:p>
          <a:p>
            <a:pPr lvl="1"/>
            <a:r>
              <a:rPr lang="en-US" dirty="0" smtClean="0"/>
              <a:t>The WW cross section regulator is still missing.  (</a:t>
            </a:r>
            <a:r>
              <a:rPr lang="en-US" dirty="0" err="1" smtClean="0"/>
              <a:t>S)he</a:t>
            </a:r>
            <a:r>
              <a:rPr lang="en-US" dirty="0" smtClean="0"/>
              <a:t> must be there before we explore fully the 1 TeV.</a:t>
            </a:r>
          </a:p>
          <a:p>
            <a:pPr lvl="2"/>
            <a:r>
              <a:rPr lang="en-US" dirty="0" smtClean="0"/>
              <a:t>Old name: “LHC no-lose theorem”; new name: “not finding the Higgs is a major discovery”</a:t>
            </a:r>
          </a:p>
          <a:p>
            <a:pPr lvl="1"/>
            <a:r>
              <a:rPr lang="en-US" dirty="0" smtClean="0"/>
              <a:t>Any (reasonable) M</a:t>
            </a:r>
            <a:r>
              <a:rPr lang="en-US" baseline="-25000" dirty="0" smtClean="0"/>
              <a:t>H</a:t>
            </a:r>
            <a:r>
              <a:rPr lang="en-US" dirty="0" smtClean="0"/>
              <a:t> unnatural; Higgs needs its own regulator</a:t>
            </a:r>
          </a:p>
          <a:p>
            <a:pPr lvl="2"/>
            <a:r>
              <a:rPr lang="en-US" dirty="0" smtClean="0"/>
              <a:t>Old name: SUSY; New name: SUSY; its main prediction is (so far) vindicated </a:t>
            </a:r>
            <a:r>
              <a:rPr lang="en-US" dirty="0" err="1" smtClean="0">
                <a:sym typeface="Wingdings"/>
              </a:rPr>
              <a:t></a:t>
            </a:r>
            <a:endParaRPr lang="en-US" dirty="0" smtClean="0">
              <a:sym typeface="Wingdings"/>
            </a:endParaRPr>
          </a:p>
          <a:p>
            <a:pPr lvl="2"/>
            <a:r>
              <a:rPr lang="en-US" dirty="0" smtClean="0">
                <a:sym typeface="Wingdings"/>
              </a:rPr>
              <a:t>Old CW: SUSY around the corner; New CW: she’s in the third generation (stop, </a:t>
            </a:r>
            <a:r>
              <a:rPr lang="en-US" dirty="0" err="1" smtClean="0">
                <a:sym typeface="Wingdings"/>
              </a:rPr>
              <a:t>sbottom</a:t>
            </a:r>
            <a:r>
              <a:rPr lang="en-US" dirty="0" smtClean="0">
                <a:sym typeface="Wingdings"/>
              </a:rPr>
              <a:t>)</a:t>
            </a:r>
            <a:endParaRPr lang="en-US" dirty="0" smtClean="0"/>
          </a:p>
          <a:p>
            <a:pPr lvl="1"/>
            <a:r>
              <a:rPr lang="en-US" dirty="0" smtClean="0"/>
              <a:t>Other stuff: </a:t>
            </a:r>
          </a:p>
          <a:p>
            <a:pPr lvl="2"/>
            <a:r>
              <a:rPr lang="en-US" dirty="0" smtClean="0"/>
              <a:t>Extra-dimension physics, new gauge</a:t>
            </a:r>
          </a:p>
          <a:p>
            <a:pPr lvl="2">
              <a:buNone/>
            </a:pPr>
            <a:r>
              <a:rPr lang="en-US" dirty="0" smtClean="0"/>
              <a:t>bosons, </a:t>
            </a:r>
            <a:r>
              <a:rPr lang="en-US" dirty="0" err="1" smtClean="0"/>
              <a:t>leptoquarks</a:t>
            </a:r>
            <a:r>
              <a:rPr lang="en-US" dirty="0" smtClean="0"/>
              <a:t>, fourth </a:t>
            </a:r>
            <a:r>
              <a:rPr lang="en-US" dirty="0" err="1" smtClean="0"/>
              <a:t>fermion</a:t>
            </a:r>
            <a:r>
              <a:rPr lang="en-US" dirty="0" smtClean="0"/>
              <a:t> </a:t>
            </a:r>
          </a:p>
          <a:p>
            <a:pPr lvl="2">
              <a:buNone/>
            </a:pPr>
            <a:r>
              <a:rPr lang="en-US" dirty="0" smtClean="0"/>
              <a:t>Generation, quark substructure…</a:t>
            </a:r>
          </a:p>
          <a:p>
            <a:pPr lvl="2">
              <a:buNone/>
            </a:pPr>
            <a:r>
              <a:rPr lang="en-US" dirty="0" smtClean="0"/>
              <a:t>Still huge space of unexplored physics</a:t>
            </a:r>
            <a:r>
              <a:rPr lang="en-US" dirty="0" smtClean="0"/>
              <a:t> </a:t>
            </a:r>
          </a:p>
          <a:p>
            <a:r>
              <a:rPr lang="en-US" dirty="0" smtClean="0"/>
              <a:t>The best has yet to </a:t>
            </a:r>
            <a:r>
              <a:rPr lang="en-US" dirty="0" smtClean="0"/>
              <a:t>come – read on. </a:t>
            </a:r>
            <a:endParaRPr lang="en-US" dirty="0" smtClean="0"/>
          </a:p>
          <a:p>
            <a:pPr lvl="2">
              <a:buNone/>
            </a:pP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3</a:t>
            </a:fld>
            <a:endParaRPr lang="en-US"/>
          </a:p>
        </p:txBody>
      </p:sp>
      <p:grpSp>
        <p:nvGrpSpPr>
          <p:cNvPr id="9" name="Group 8"/>
          <p:cNvGrpSpPr/>
          <p:nvPr/>
        </p:nvGrpSpPr>
        <p:grpSpPr>
          <a:xfrm>
            <a:off x="6172200" y="4004846"/>
            <a:ext cx="2901372" cy="2395954"/>
            <a:chOff x="6242628" y="4114800"/>
            <a:chExt cx="2901372" cy="2395954"/>
          </a:xfrm>
        </p:grpSpPr>
        <p:pic>
          <p:nvPicPr>
            <p:cNvPr id="7" name="Picture 6"/>
            <p:cNvPicPr>
              <a:picLocks noChangeAspect="1"/>
            </p:cNvPicPr>
            <p:nvPr/>
          </p:nvPicPr>
          <p:blipFill>
            <a:blip r:embed="rId2"/>
            <a:stretch>
              <a:fillRect/>
            </a:stretch>
          </p:blipFill>
          <p:spPr>
            <a:xfrm>
              <a:off x="6242628" y="4114800"/>
              <a:ext cx="2901372" cy="2281534"/>
            </a:xfrm>
            <a:prstGeom prst="rect">
              <a:avLst/>
            </a:prstGeom>
          </p:spPr>
        </p:pic>
        <p:sp>
          <p:nvSpPr>
            <p:cNvPr id="8" name="TextBox 7"/>
            <p:cNvSpPr txBox="1"/>
            <p:nvPr/>
          </p:nvSpPr>
          <p:spPr>
            <a:xfrm>
              <a:off x="6858000" y="6172200"/>
              <a:ext cx="1256674" cy="338554"/>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600" dirty="0" err="1" smtClean="0">
                  <a:solidFill>
                    <a:srgbClr val="000090"/>
                  </a:solidFill>
                </a:rPr>
                <a:t>Mastercode</a:t>
              </a:r>
              <a:endParaRPr lang="en-US" sz="1600" dirty="0">
                <a:solidFill>
                  <a:srgbClr val="00009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2000"/>
                                        <p:tgtEl>
                                          <p:spTgt spid="9"/>
                                        </p:tgtEl>
                                      </p:cBhvr>
                                    </p:animEffect>
                                  </p:childTnLst>
                                </p:cTn>
                              </p:par>
                              <p:par>
                                <p:cTn id="20" presetID="1" presetClass="entr" presetSubtype="0" fill="hold" grpId="0"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
                                            <p:txEl>
                                              <p:pRg st="7" end="7"/>
                                            </p:txEl>
                                          </p:spTgt>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3">
                                            <p:txEl>
                                              <p:pRg st="9" end="9"/>
                                            </p:txEl>
                                          </p:spTgt>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2"/>
    </p:bld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7042" name="Title 1"/>
          <p:cNvSpPr>
            <a:spLocks noGrp="1"/>
          </p:cNvSpPr>
          <p:nvPr>
            <p:ph type="title"/>
          </p:nvPr>
        </p:nvSpPr>
        <p:spPr/>
        <p:txBody>
          <a:bodyPr/>
          <a:lstStyle/>
          <a:p>
            <a:r>
              <a:rPr lang="en-US" dirty="0" smtClean="0"/>
              <a:t>Many (many) possibilities</a:t>
            </a:r>
          </a:p>
        </p:txBody>
      </p:sp>
      <p:sp>
        <p:nvSpPr>
          <p:cNvPr id="87043" name="Content Placeholder 2"/>
          <p:cNvSpPr>
            <a:spLocks noGrp="1"/>
          </p:cNvSpPr>
          <p:nvPr>
            <p:ph idx="1"/>
          </p:nvPr>
        </p:nvSpPr>
        <p:spPr/>
        <p:txBody>
          <a:bodyPr>
            <a:normAutofit lnSpcReduction="10000"/>
          </a:bodyPr>
          <a:lstStyle/>
          <a:p>
            <a:r>
              <a:rPr lang="en-US" dirty="0" smtClean="0"/>
              <a:t>Compositeness; new contact </a:t>
            </a:r>
            <a:r>
              <a:rPr lang="en-US" dirty="0" err="1" smtClean="0"/>
              <a:t>interaction(s</a:t>
            </a:r>
            <a:r>
              <a:rPr lang="en-US" dirty="0" smtClean="0"/>
              <a:t>)</a:t>
            </a:r>
          </a:p>
          <a:p>
            <a:r>
              <a:rPr lang="en-US" dirty="0" smtClean="0"/>
              <a:t>Exotica:</a:t>
            </a:r>
          </a:p>
          <a:p>
            <a:pPr lvl="1"/>
            <a:r>
              <a:rPr lang="en-US" dirty="0" err="1" smtClean="0"/>
              <a:t>Leptoquarks</a:t>
            </a:r>
            <a:endParaRPr lang="en-US" dirty="0" smtClean="0"/>
          </a:p>
          <a:p>
            <a:pPr lvl="1"/>
            <a:r>
              <a:rPr lang="en-US" dirty="0" smtClean="0"/>
              <a:t>New gauge bosons (W’, Z’) – or resonances</a:t>
            </a:r>
          </a:p>
          <a:p>
            <a:pPr lvl="1"/>
            <a:r>
              <a:rPr lang="en-US" dirty="0" smtClean="0"/>
              <a:t>Fourth generation (</a:t>
            </a:r>
            <a:r>
              <a:rPr lang="en-US" dirty="0" err="1" smtClean="0"/>
              <a:t>b</a:t>
            </a:r>
            <a:r>
              <a:rPr lang="en-US" dirty="0" smtClean="0"/>
              <a:t>’)</a:t>
            </a:r>
          </a:p>
          <a:p>
            <a:pPr lvl="1"/>
            <a:r>
              <a:rPr lang="en-US" dirty="0" smtClean="0"/>
              <a:t>TeV-scale gravity: Black Holes; mono-jets; mono-photons; UED</a:t>
            </a:r>
          </a:p>
          <a:p>
            <a:pPr lvl="2"/>
            <a:r>
              <a:rPr lang="en-US" dirty="0" smtClean="0"/>
              <a:t>Universal Extra dimensions (</a:t>
            </a:r>
            <a:r>
              <a:rPr lang="en-US" dirty="0" err="1" smtClean="0"/>
              <a:t>diphotons</a:t>
            </a:r>
            <a:r>
              <a:rPr lang="en-US" dirty="0" smtClean="0"/>
              <a:t>) </a:t>
            </a:r>
          </a:p>
          <a:p>
            <a:r>
              <a:rPr lang="en-US" dirty="0" err="1" smtClean="0"/>
              <a:t>Supersymmetry</a:t>
            </a:r>
            <a:endParaRPr lang="en-US" dirty="0" smtClean="0"/>
          </a:p>
          <a:p>
            <a:pPr lvl="1"/>
            <a:r>
              <a:rPr lang="en-US" dirty="0" err="1" smtClean="0"/>
              <a:t>Squarks</a:t>
            </a:r>
            <a:r>
              <a:rPr lang="en-US" dirty="0" smtClean="0"/>
              <a:t> and </a:t>
            </a:r>
            <a:r>
              <a:rPr lang="en-US" dirty="0" err="1" smtClean="0"/>
              <a:t>gluinos</a:t>
            </a:r>
            <a:r>
              <a:rPr lang="en-US" dirty="0" smtClean="0"/>
              <a:t> </a:t>
            </a:r>
          </a:p>
          <a:p>
            <a:pPr lvl="2"/>
            <a:r>
              <a:rPr lang="en-US" dirty="0" smtClean="0"/>
              <a:t>Decays into jets and MET plus 0, 1 or 2 leptons</a:t>
            </a:r>
          </a:p>
          <a:p>
            <a:pPr lvl="2"/>
            <a:r>
              <a:rPr lang="en-US" dirty="0" smtClean="0"/>
              <a:t>Decays into photons (GMSB)</a:t>
            </a:r>
          </a:p>
          <a:p>
            <a:r>
              <a:rPr lang="en-US" dirty="0" smtClean="0"/>
              <a:t>SUSY-based exotica</a:t>
            </a:r>
          </a:p>
          <a:p>
            <a:pPr lvl="1"/>
            <a:r>
              <a:rPr lang="en-US" dirty="0" smtClean="0"/>
              <a:t>Long-lived particles</a:t>
            </a:r>
          </a:p>
          <a:p>
            <a:r>
              <a:rPr lang="en-US" dirty="0" smtClean="0"/>
              <a:t>The totally unexpected</a:t>
            </a:r>
          </a:p>
          <a:p>
            <a:pPr lvl="1"/>
            <a:endParaRPr lang="en-US" dirty="0" smtClean="0"/>
          </a:p>
        </p:txBody>
      </p:sp>
      <p:sp>
        <p:nvSpPr>
          <p:cNvPr id="87044" name="Date Placeholder 3"/>
          <p:cNvSpPr>
            <a:spLocks noGrp="1"/>
          </p:cNvSpPr>
          <p:nvPr>
            <p:ph type="dt" sz="quarter" idx="10"/>
          </p:nvPr>
        </p:nvSpPr>
        <p:spPr>
          <a:noFill/>
        </p:spPr>
        <p:txBody>
          <a:bodyPr/>
          <a:lstStyle/>
          <a:p>
            <a:r>
              <a:rPr lang="en-US" smtClean="0"/>
              <a:t>Nov 30-Dec 2, 2011</a:t>
            </a:r>
          </a:p>
        </p:txBody>
      </p:sp>
      <p:sp>
        <p:nvSpPr>
          <p:cNvPr id="87045" name="Footer Placeholder 4"/>
          <p:cNvSpPr>
            <a:spLocks noGrp="1"/>
          </p:cNvSpPr>
          <p:nvPr>
            <p:ph type="ftr" sz="quarter" idx="11"/>
          </p:nvPr>
        </p:nvSpPr>
        <p:spPr>
          <a:noFill/>
        </p:spPr>
        <p:txBody>
          <a:bodyPr/>
          <a:lstStyle/>
          <a:p>
            <a:r>
              <a:rPr lang="en-US" smtClean="0"/>
              <a:t>APPS 2011</a:t>
            </a:r>
          </a:p>
        </p:txBody>
      </p:sp>
      <p:sp>
        <p:nvSpPr>
          <p:cNvPr id="87046" name="Slide Number Placeholder 5"/>
          <p:cNvSpPr>
            <a:spLocks noGrp="1"/>
          </p:cNvSpPr>
          <p:nvPr>
            <p:ph type="sldNum" sz="quarter" idx="12"/>
          </p:nvPr>
        </p:nvSpPr>
        <p:spPr>
          <a:noFill/>
        </p:spPr>
        <p:txBody>
          <a:bodyPr/>
          <a:lstStyle/>
          <a:p>
            <a:fld id="{148A1A9D-4694-294D-AEF3-5D4F17F6CFAB}" type="slidenum">
              <a:rPr lang="en-US" smtClean="0"/>
              <a:pPr/>
              <a:t>30</a:t>
            </a:fld>
            <a:endParaRPr lang="en-US"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7" name="Title 1"/>
          <p:cNvSpPr>
            <a:spLocks noGrp="1"/>
          </p:cNvSpPr>
          <p:nvPr>
            <p:ph type="title"/>
          </p:nvPr>
        </p:nvSpPr>
        <p:spPr/>
        <p:txBody>
          <a:bodyPr/>
          <a:lstStyle/>
          <a:p>
            <a:r>
              <a:rPr lang="en-US" dirty="0" smtClean="0"/>
              <a:t>Searches…</a:t>
            </a:r>
            <a:endParaRPr lang="en-US" dirty="0" smtClean="0"/>
          </a:p>
        </p:txBody>
      </p:sp>
      <p:sp>
        <p:nvSpPr>
          <p:cNvPr id="52228" name="Date Placeholder 3"/>
          <p:cNvSpPr>
            <a:spLocks noGrp="1"/>
          </p:cNvSpPr>
          <p:nvPr>
            <p:ph type="dt" sz="quarter" idx="10"/>
          </p:nvPr>
        </p:nvSpPr>
        <p:spPr>
          <a:noFill/>
        </p:spPr>
        <p:txBody>
          <a:bodyPr/>
          <a:lstStyle/>
          <a:p>
            <a:r>
              <a:rPr lang="en-US" smtClean="0"/>
              <a:t>Nov 30-Dec 2, 2011</a:t>
            </a:r>
          </a:p>
        </p:txBody>
      </p:sp>
      <p:sp>
        <p:nvSpPr>
          <p:cNvPr id="52229" name="Footer Placeholder 4"/>
          <p:cNvSpPr>
            <a:spLocks noGrp="1"/>
          </p:cNvSpPr>
          <p:nvPr>
            <p:ph type="ftr" sz="quarter" idx="11"/>
          </p:nvPr>
        </p:nvSpPr>
        <p:spPr>
          <a:noFill/>
        </p:spPr>
        <p:txBody>
          <a:bodyPr/>
          <a:lstStyle/>
          <a:p>
            <a:r>
              <a:rPr lang="en-US" smtClean="0"/>
              <a:t>APPS 2011</a:t>
            </a:r>
          </a:p>
        </p:txBody>
      </p:sp>
      <p:sp>
        <p:nvSpPr>
          <p:cNvPr id="52230" name="Slide Number Placeholder 5"/>
          <p:cNvSpPr>
            <a:spLocks noGrp="1"/>
          </p:cNvSpPr>
          <p:nvPr>
            <p:ph type="sldNum" sz="quarter" idx="12"/>
          </p:nvPr>
        </p:nvSpPr>
        <p:spPr>
          <a:noFill/>
        </p:spPr>
        <p:txBody>
          <a:bodyPr/>
          <a:lstStyle/>
          <a:p>
            <a:fld id="{24811FE4-83BF-5C48-A9B2-E4BB4C5692BD}" type="slidenum">
              <a:rPr lang="en-US" smtClean="0"/>
              <a:pPr/>
              <a:t>31</a:t>
            </a:fld>
            <a:endParaRPr lang="en-US" smtClean="0"/>
          </a:p>
        </p:txBody>
      </p:sp>
      <p:pic>
        <p:nvPicPr>
          <p:cNvPr id="52231" name="Picture 6"/>
          <p:cNvPicPr>
            <a:picLocks noChangeAspect="1"/>
          </p:cNvPicPr>
          <p:nvPr/>
        </p:nvPicPr>
        <p:blipFill>
          <a:blip r:embed="rId2"/>
          <a:srcRect/>
          <a:stretch>
            <a:fillRect/>
          </a:stretch>
        </p:blipFill>
        <p:spPr bwMode="auto">
          <a:xfrm>
            <a:off x="228600" y="2714625"/>
            <a:ext cx="3813175" cy="3609975"/>
          </a:xfrm>
          <a:prstGeom prst="rect">
            <a:avLst/>
          </a:prstGeom>
          <a:noFill/>
          <a:ln w="9525">
            <a:noFill/>
            <a:miter lim="800000"/>
            <a:headEnd/>
            <a:tailEnd/>
          </a:ln>
        </p:spPr>
      </p:pic>
      <p:pic>
        <p:nvPicPr>
          <p:cNvPr id="52232" name="Picture 7"/>
          <p:cNvPicPr>
            <a:picLocks noChangeAspect="1"/>
          </p:cNvPicPr>
          <p:nvPr/>
        </p:nvPicPr>
        <p:blipFill>
          <a:blip r:embed="rId3"/>
          <a:srcRect/>
          <a:stretch>
            <a:fillRect/>
          </a:stretch>
        </p:blipFill>
        <p:spPr bwMode="auto">
          <a:xfrm>
            <a:off x="0" y="990600"/>
            <a:ext cx="4041775" cy="1644650"/>
          </a:xfrm>
          <a:prstGeom prst="rect">
            <a:avLst/>
          </a:prstGeom>
          <a:noFill/>
          <a:ln w="9525">
            <a:noFill/>
            <a:miter lim="800000"/>
            <a:headEnd/>
            <a:tailEnd/>
          </a:ln>
        </p:spPr>
      </p:pic>
      <p:pic>
        <p:nvPicPr>
          <p:cNvPr id="14" name="Picture 3"/>
          <p:cNvPicPr>
            <a:picLocks noChangeAspect="1"/>
          </p:cNvPicPr>
          <p:nvPr/>
        </p:nvPicPr>
        <p:blipFill>
          <a:blip r:embed="rId4"/>
          <a:srcRect l="6047" t="2797"/>
          <a:stretch>
            <a:fillRect/>
          </a:stretch>
        </p:blipFill>
        <p:spPr bwMode="auto">
          <a:xfrm>
            <a:off x="4892919" y="1143000"/>
            <a:ext cx="3625361" cy="4572000"/>
          </a:xfrm>
          <a:prstGeom prst="rect">
            <a:avLst/>
          </a:prstGeom>
          <a:noFill/>
          <a:ln w="9525">
            <a:noFill/>
            <a:miter lim="800000"/>
            <a:headEnd/>
            <a:tailEnd/>
          </a:ln>
        </p:spPr>
      </p:pic>
      <p:sp>
        <p:nvSpPr>
          <p:cNvPr id="15" name="TextBox 8"/>
          <p:cNvSpPr txBox="1">
            <a:spLocks noChangeArrowheads="1"/>
          </p:cNvSpPr>
          <p:nvPr/>
        </p:nvSpPr>
        <p:spPr bwMode="auto">
          <a:xfrm>
            <a:off x="7829550" y="1143000"/>
            <a:ext cx="1085850" cy="461962"/>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pPr>
              <a:defRPr/>
            </a:pPr>
            <a:r>
              <a:rPr lang="en-US" sz="2400" b="1">
                <a:solidFill>
                  <a:srgbClr val="FF0000"/>
                </a:solidFill>
              </a:rPr>
              <a:t>36pb</a:t>
            </a:r>
            <a:r>
              <a:rPr lang="en-US" sz="2400" b="1" baseline="30000">
                <a:solidFill>
                  <a:srgbClr val="FF0000"/>
                </a:solidFill>
              </a:rPr>
              <a:t>-1</a:t>
            </a:r>
            <a:endParaRPr lang="en-US" sz="2400" b="1" baseline="30000">
              <a:solidFill>
                <a:srgbClr val="FF0000"/>
              </a:solidFill>
              <a:latin typeface="Symbol" charset="2"/>
              <a:ea typeface="Symbol" charset="2"/>
              <a:cs typeface="Symbol" charset="2"/>
            </a:endParaRPr>
          </a:p>
        </p:txBody>
      </p:sp>
      <p:sp>
        <p:nvSpPr>
          <p:cNvPr id="16" name="Rectangle 15"/>
          <p:cNvSpPr/>
          <p:nvPr/>
        </p:nvSpPr>
        <p:spPr>
          <a:xfrm>
            <a:off x="5105400" y="5616714"/>
            <a:ext cx="3657600" cy="769441"/>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sz="2000" b="1" dirty="0" smtClean="0">
                <a:solidFill>
                  <a:srgbClr val="000090"/>
                </a:solidFill>
              </a:rPr>
              <a:t>Scale </a:t>
            </a:r>
            <a:r>
              <a:rPr lang="en-US" sz="2000" b="1" dirty="0" smtClean="0">
                <a:solidFill>
                  <a:srgbClr val="000090"/>
                </a:solidFill>
              </a:rPr>
              <a:t>of contact interaction </a:t>
            </a:r>
            <a:r>
              <a:rPr lang="en-US" sz="2000" b="1" dirty="0" err="1" smtClean="0">
                <a:solidFill>
                  <a:srgbClr val="000090"/>
                </a:solidFill>
                <a:latin typeface="Times"/>
                <a:cs typeface="Times"/>
              </a:rPr>
              <a:t>Λ</a:t>
            </a:r>
            <a:r>
              <a:rPr lang="en-US" sz="2400" b="1" dirty="0" smtClean="0">
                <a:solidFill>
                  <a:srgbClr val="000090"/>
                </a:solidFill>
                <a:latin typeface="Symbol" charset="2"/>
                <a:cs typeface="Symbol" charset="2"/>
              </a:rPr>
              <a:t>&gt;</a:t>
            </a:r>
            <a:r>
              <a:rPr lang="en-US" sz="2000" b="1" dirty="0" smtClean="0">
                <a:solidFill>
                  <a:srgbClr val="000090"/>
                </a:solidFill>
              </a:rPr>
              <a:t>5.6 </a:t>
            </a:r>
            <a:r>
              <a:rPr lang="en-US" sz="2000" b="1" dirty="0" smtClean="0">
                <a:solidFill>
                  <a:srgbClr val="000090"/>
                </a:solidFill>
              </a:rPr>
              <a:t>TeV (95% CL) </a:t>
            </a:r>
            <a:endParaRPr lang="en-US" sz="2000" b="1" dirty="0">
              <a:solidFill>
                <a:srgbClr val="00009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(Null) search for W′</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32</a:t>
            </a:fld>
            <a:endParaRPr lang="en-US"/>
          </a:p>
        </p:txBody>
      </p:sp>
      <p:grpSp>
        <p:nvGrpSpPr>
          <p:cNvPr id="13" name="Group 12"/>
          <p:cNvGrpSpPr/>
          <p:nvPr/>
        </p:nvGrpSpPr>
        <p:grpSpPr>
          <a:xfrm>
            <a:off x="228600" y="914400"/>
            <a:ext cx="5257800" cy="5527634"/>
            <a:chOff x="304800" y="914400"/>
            <a:chExt cx="5257800" cy="5527634"/>
          </a:xfrm>
        </p:grpSpPr>
        <p:pic>
          <p:nvPicPr>
            <p:cNvPr id="7"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4800" y="914400"/>
              <a:ext cx="5257800" cy="286351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8" name="Rectangle 7"/>
            <p:cNvSpPr/>
            <p:nvPr/>
          </p:nvSpPr>
          <p:spPr>
            <a:xfrm>
              <a:off x="3810000" y="1625024"/>
              <a:ext cx="1431793" cy="58477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600" b="0" kern="0" dirty="0" smtClean="0">
                  <a:solidFill>
                    <a:srgbClr val="0000FF"/>
                  </a:solidFill>
                  <a:latin typeface="+mj-lt"/>
                </a:rPr>
                <a:t>2011 update:  </a:t>
              </a:r>
            </a:p>
            <a:p>
              <a:r>
                <a:rPr lang="en-US" sz="1600" b="0" kern="0" dirty="0" smtClean="0">
                  <a:solidFill>
                    <a:srgbClr val="0000FF"/>
                  </a:solidFill>
                  <a:latin typeface="+mj-lt"/>
                </a:rPr>
                <a:t>1.03 </a:t>
              </a:r>
              <a:r>
                <a:rPr lang="en-US" sz="1600" b="0" kern="0" dirty="0">
                  <a:solidFill>
                    <a:srgbClr val="0000FF"/>
                  </a:solidFill>
                  <a:latin typeface="+mj-lt"/>
                </a:rPr>
                <a:t>f</a:t>
              </a:r>
              <a:r>
                <a:rPr lang="en-US" sz="1600" b="0" kern="0" dirty="0" smtClean="0">
                  <a:solidFill>
                    <a:srgbClr val="0000FF"/>
                  </a:solidFill>
                  <a:latin typeface="+mj-lt"/>
                </a:rPr>
                <a:t>b</a:t>
              </a:r>
              <a:r>
                <a:rPr lang="en-US" sz="1600" b="0" kern="0" baseline="30000" dirty="0" smtClean="0">
                  <a:solidFill>
                    <a:srgbClr val="0000FF"/>
                  </a:solidFill>
                  <a:latin typeface="+mj-lt"/>
                </a:rPr>
                <a:t>-1</a:t>
              </a:r>
              <a:endParaRPr lang="en-US" sz="1600" baseline="30000" dirty="0">
                <a:solidFill>
                  <a:srgbClr val="0000FF"/>
                </a:solidFill>
                <a:latin typeface="+mj-lt"/>
              </a:endParaRPr>
            </a:p>
          </p:txBody>
        </p:sp>
        <p:pic>
          <p:nvPicPr>
            <p:cNvPr id="9"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04800" y="3596777"/>
              <a:ext cx="5257799" cy="284525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0" name="Rectangle 9"/>
            <p:cNvSpPr/>
            <p:nvPr/>
          </p:nvSpPr>
          <p:spPr>
            <a:xfrm>
              <a:off x="3749807" y="4368224"/>
              <a:ext cx="1431793" cy="58477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600" b="0" kern="0" dirty="0" smtClean="0">
                  <a:solidFill>
                    <a:srgbClr val="0000FF"/>
                  </a:solidFill>
                  <a:latin typeface="+mj-lt"/>
                </a:rPr>
                <a:t>2011 update:  </a:t>
              </a:r>
            </a:p>
            <a:p>
              <a:r>
                <a:rPr lang="en-US" sz="1600" b="0" kern="0" dirty="0" smtClean="0">
                  <a:solidFill>
                    <a:srgbClr val="0000FF"/>
                  </a:solidFill>
                  <a:latin typeface="+mj-lt"/>
                </a:rPr>
                <a:t>1.13 </a:t>
              </a:r>
              <a:r>
                <a:rPr lang="en-US" sz="1600" b="0" kern="0" dirty="0">
                  <a:solidFill>
                    <a:srgbClr val="0000FF"/>
                  </a:solidFill>
                  <a:latin typeface="+mj-lt"/>
                </a:rPr>
                <a:t>f</a:t>
              </a:r>
              <a:r>
                <a:rPr lang="en-US" sz="1600" b="0" kern="0" dirty="0" smtClean="0">
                  <a:solidFill>
                    <a:srgbClr val="0000FF"/>
                  </a:solidFill>
                  <a:latin typeface="+mj-lt"/>
                </a:rPr>
                <a:t>b</a:t>
              </a:r>
              <a:r>
                <a:rPr lang="en-US" sz="1600" b="0" kern="0" baseline="30000" dirty="0" smtClean="0">
                  <a:solidFill>
                    <a:srgbClr val="0000FF"/>
                  </a:solidFill>
                  <a:latin typeface="+mj-lt"/>
                </a:rPr>
                <a:t>-1</a:t>
              </a:r>
              <a:endParaRPr lang="en-US" sz="1600" baseline="30000" dirty="0">
                <a:solidFill>
                  <a:srgbClr val="0000FF"/>
                </a:solidFill>
                <a:latin typeface="+mj-lt"/>
              </a:endParaRPr>
            </a:p>
          </p:txBody>
        </p:sp>
      </p:grpSp>
      <p:pic>
        <p:nvPicPr>
          <p:cNvPr id="11" name="Picture 2"/>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943600" y="914400"/>
            <a:ext cx="2745290" cy="26823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15" name="TextBox 14"/>
          <p:cNvSpPr txBox="1"/>
          <p:nvPr/>
        </p:nvSpPr>
        <p:spPr>
          <a:xfrm>
            <a:off x="5486400" y="3992940"/>
            <a:ext cx="3467415" cy="1569660"/>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400" b="1" dirty="0" smtClean="0">
                <a:solidFill>
                  <a:srgbClr val="000090"/>
                </a:solidFill>
              </a:rPr>
              <a:t>Combined (SSM) limit:</a:t>
            </a:r>
          </a:p>
          <a:p>
            <a:r>
              <a:rPr lang="en-US" sz="2400" b="1" dirty="0" smtClean="0">
                <a:solidFill>
                  <a:srgbClr val="000090"/>
                </a:solidFill>
              </a:rPr>
              <a:t>M(W’)&gt;2.20 TeV </a:t>
            </a:r>
            <a:r>
              <a:rPr lang="en-US" sz="2400" b="1" dirty="0" err="1" smtClean="0">
                <a:solidFill>
                  <a:srgbClr val="000090"/>
                </a:solidFill>
              </a:rPr>
              <a:t>obs</a:t>
            </a:r>
            <a:endParaRPr lang="en-US" sz="2400" b="1" dirty="0" smtClean="0">
              <a:solidFill>
                <a:srgbClr val="000090"/>
              </a:solidFill>
            </a:endParaRPr>
          </a:p>
          <a:p>
            <a:r>
              <a:rPr lang="en-US" sz="2400" b="1" dirty="0" smtClean="0">
                <a:solidFill>
                  <a:srgbClr val="000090"/>
                </a:solidFill>
              </a:rPr>
              <a:t>M(W’)&gt;2.27 TeV exp</a:t>
            </a:r>
          </a:p>
          <a:p>
            <a:endParaRPr lang="en-US" sz="2400" b="1" dirty="0">
              <a:solidFill>
                <a:srgbClr val="00009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5234" name="Title 1"/>
          <p:cNvSpPr>
            <a:spLocks noGrp="1"/>
          </p:cNvSpPr>
          <p:nvPr>
            <p:ph type="title"/>
          </p:nvPr>
        </p:nvSpPr>
        <p:spPr/>
        <p:txBody>
          <a:bodyPr/>
          <a:lstStyle/>
          <a:p>
            <a:r>
              <a:rPr lang="en-US" dirty="0" smtClean="0"/>
              <a:t>(Null) search for </a:t>
            </a:r>
            <a:r>
              <a:rPr lang="en-US" dirty="0" err="1" smtClean="0"/>
              <a:t>BHs</a:t>
            </a:r>
            <a:endParaRPr lang="en-US" dirty="0" smtClean="0"/>
          </a:p>
        </p:txBody>
      </p:sp>
      <p:sp>
        <p:nvSpPr>
          <p:cNvPr id="95235" name="Content Placeholder 2"/>
          <p:cNvSpPr>
            <a:spLocks noGrp="1"/>
          </p:cNvSpPr>
          <p:nvPr>
            <p:ph idx="1"/>
          </p:nvPr>
        </p:nvSpPr>
        <p:spPr>
          <a:xfrm>
            <a:off x="304800" y="914399"/>
            <a:ext cx="6272260" cy="3025367"/>
          </a:xfrm>
        </p:spPr>
        <p:txBody>
          <a:bodyPr>
            <a:normAutofit fontScale="85000" lnSpcReduction="10000"/>
          </a:bodyPr>
          <a:lstStyle/>
          <a:p>
            <a:r>
              <a:rPr lang="en-US" dirty="0" smtClean="0"/>
              <a:t>Expect lots of activity in the event, so </a:t>
            </a:r>
          </a:p>
          <a:p>
            <a:pPr lvl="1"/>
            <a:r>
              <a:rPr lang="en-US" dirty="0" smtClean="0"/>
              <a:t>Use S</a:t>
            </a:r>
            <a:r>
              <a:rPr lang="en-US" baseline="-25000" dirty="0" smtClean="0"/>
              <a:t>T </a:t>
            </a:r>
            <a:r>
              <a:rPr lang="en-US" dirty="0" smtClean="0"/>
              <a:t>= Sum E</a:t>
            </a:r>
            <a:r>
              <a:rPr lang="en-US" baseline="-25000" dirty="0" smtClean="0"/>
              <a:t>T </a:t>
            </a:r>
            <a:r>
              <a:rPr lang="en-US" dirty="0" smtClean="0"/>
              <a:t>of all objects (including ME</a:t>
            </a:r>
            <a:r>
              <a:rPr lang="en-US" baseline="-25000" dirty="0" smtClean="0"/>
              <a:t>T</a:t>
            </a:r>
            <a:r>
              <a:rPr lang="en-US" dirty="0" smtClean="0"/>
              <a:t>) with E</a:t>
            </a:r>
            <a:r>
              <a:rPr lang="en-US" baseline="-25000" dirty="0" smtClean="0"/>
              <a:t>T</a:t>
            </a:r>
            <a:r>
              <a:rPr lang="en-US" dirty="0" smtClean="0"/>
              <a:t>&gt;50 </a:t>
            </a:r>
            <a:r>
              <a:rPr lang="en-US" dirty="0" err="1" smtClean="0"/>
              <a:t>GeV</a:t>
            </a:r>
            <a:r>
              <a:rPr lang="en-US" dirty="0" smtClean="0"/>
              <a:t>.</a:t>
            </a:r>
          </a:p>
          <a:p>
            <a:pPr lvl="2"/>
            <a:r>
              <a:rPr lang="en-US" dirty="0" smtClean="0"/>
              <a:t>Great against pileup (in the future as well)</a:t>
            </a:r>
          </a:p>
          <a:p>
            <a:r>
              <a:rPr lang="en-US" dirty="0" smtClean="0"/>
              <a:t>Key for search: S</a:t>
            </a:r>
            <a:r>
              <a:rPr lang="en-US" baseline="-25000" dirty="0" smtClean="0"/>
              <a:t>T</a:t>
            </a:r>
            <a:r>
              <a:rPr lang="en-US" dirty="0" smtClean="0"/>
              <a:t>-invariance of final state multiplicity</a:t>
            </a:r>
          </a:p>
          <a:p>
            <a:pPr lvl="1"/>
            <a:r>
              <a:rPr lang="en-US" dirty="0" smtClean="0"/>
              <a:t>A posteriori wisdom: FSR/ISR collinear do not affect S</a:t>
            </a:r>
            <a:r>
              <a:rPr lang="en-US" baseline="-25000" dirty="0" smtClean="0"/>
              <a:t>T</a:t>
            </a:r>
            <a:r>
              <a:rPr lang="en-US" dirty="0" smtClean="0"/>
              <a:t> a lot</a:t>
            </a:r>
          </a:p>
          <a:p>
            <a:r>
              <a:rPr lang="en-US" dirty="0" smtClean="0"/>
              <a:t>Use N=2 shape (with uncertainties) to fit higher multiplicities – where signal more prominent</a:t>
            </a:r>
            <a:endParaRPr lang="en-US" sz="1600" dirty="0" smtClean="0"/>
          </a:p>
          <a:p>
            <a:pPr lvl="1"/>
            <a:endParaRPr lang="en-US" dirty="0" smtClean="0"/>
          </a:p>
        </p:txBody>
      </p:sp>
      <p:sp>
        <p:nvSpPr>
          <p:cNvPr id="95236" name="Date Placeholder 3"/>
          <p:cNvSpPr>
            <a:spLocks noGrp="1"/>
          </p:cNvSpPr>
          <p:nvPr>
            <p:ph type="dt" sz="quarter" idx="10"/>
          </p:nvPr>
        </p:nvSpPr>
        <p:spPr>
          <a:noFill/>
        </p:spPr>
        <p:txBody>
          <a:bodyPr/>
          <a:lstStyle/>
          <a:p>
            <a:r>
              <a:rPr lang="en-US" smtClean="0"/>
              <a:t>Nov 30-Dec 2, 2011</a:t>
            </a:r>
          </a:p>
        </p:txBody>
      </p:sp>
      <p:sp>
        <p:nvSpPr>
          <p:cNvPr id="95237" name="Footer Placeholder 4"/>
          <p:cNvSpPr>
            <a:spLocks noGrp="1"/>
          </p:cNvSpPr>
          <p:nvPr>
            <p:ph type="ftr" sz="quarter" idx="11"/>
          </p:nvPr>
        </p:nvSpPr>
        <p:spPr>
          <a:noFill/>
        </p:spPr>
        <p:txBody>
          <a:bodyPr/>
          <a:lstStyle/>
          <a:p>
            <a:r>
              <a:rPr lang="en-US" smtClean="0"/>
              <a:t>APPS 2011</a:t>
            </a:r>
          </a:p>
        </p:txBody>
      </p:sp>
      <p:sp>
        <p:nvSpPr>
          <p:cNvPr id="95238" name="Slide Number Placeholder 5"/>
          <p:cNvSpPr>
            <a:spLocks noGrp="1"/>
          </p:cNvSpPr>
          <p:nvPr>
            <p:ph type="sldNum" sz="quarter" idx="12"/>
          </p:nvPr>
        </p:nvSpPr>
        <p:spPr>
          <a:noFill/>
        </p:spPr>
        <p:txBody>
          <a:bodyPr/>
          <a:lstStyle/>
          <a:p>
            <a:fld id="{25F5748A-71B1-9741-A490-80F4940DA72F}" type="slidenum">
              <a:rPr lang="en-US" smtClean="0"/>
              <a:pPr/>
              <a:t>33</a:t>
            </a:fld>
            <a:endParaRPr lang="en-US" smtClean="0"/>
          </a:p>
        </p:txBody>
      </p:sp>
      <p:pic>
        <p:nvPicPr>
          <p:cNvPr id="95239" name="Picture 6"/>
          <p:cNvPicPr>
            <a:picLocks noChangeAspect="1"/>
          </p:cNvPicPr>
          <p:nvPr/>
        </p:nvPicPr>
        <p:blipFill>
          <a:blip r:embed="rId2"/>
          <a:srcRect/>
          <a:stretch>
            <a:fillRect/>
          </a:stretch>
        </p:blipFill>
        <p:spPr bwMode="auto">
          <a:xfrm>
            <a:off x="780861" y="3939766"/>
            <a:ext cx="5010339" cy="2384834"/>
          </a:xfrm>
          <a:prstGeom prst="rect">
            <a:avLst/>
          </a:prstGeom>
          <a:noFill/>
          <a:ln w="9525">
            <a:noFill/>
            <a:miter lim="800000"/>
            <a:headEnd/>
            <a:tailEnd/>
          </a:ln>
        </p:spPr>
      </p:pic>
      <p:sp>
        <p:nvSpPr>
          <p:cNvPr id="8" name="Rectangle 7"/>
          <p:cNvSpPr/>
          <p:nvPr/>
        </p:nvSpPr>
        <p:spPr>
          <a:xfrm>
            <a:off x="7150100" y="544513"/>
            <a:ext cx="1917700" cy="369887"/>
          </a:xfrm>
          <a:prstGeom prst="rect">
            <a:avLst/>
          </a:prstGeom>
        </p:spPr>
        <p:style>
          <a:lnRef idx="1">
            <a:schemeClr val="accent1"/>
          </a:lnRef>
          <a:fillRef idx="2">
            <a:schemeClr val="accent1"/>
          </a:fillRef>
          <a:effectRef idx="1">
            <a:schemeClr val="accent1"/>
          </a:effectRef>
          <a:fontRef idx="minor">
            <a:schemeClr val="dk1"/>
          </a:fontRef>
        </p:style>
        <p:txBody>
          <a:bodyPr wrap="none">
            <a:prstTxWarp prst="textNoShape">
              <a:avLst/>
            </a:prstTxWarp>
            <a:spAutoFit/>
          </a:bodyPr>
          <a:lstStyle/>
          <a:p>
            <a:pPr>
              <a:defRPr/>
            </a:pPr>
            <a:r>
              <a:rPr lang="en-US" sz="1800" b="1">
                <a:solidFill>
                  <a:srgbClr val="000090"/>
                </a:solidFill>
              </a:rPr>
              <a:t>arXiv:1012.3375 </a:t>
            </a:r>
          </a:p>
        </p:txBody>
      </p:sp>
      <p:pic>
        <p:nvPicPr>
          <p:cNvPr id="95241" name="Picture 13"/>
          <p:cNvPicPr>
            <a:picLocks noChangeAspect="1"/>
          </p:cNvPicPr>
          <p:nvPr/>
        </p:nvPicPr>
        <p:blipFill>
          <a:blip r:embed="rId3"/>
          <a:srcRect/>
          <a:stretch>
            <a:fillRect/>
          </a:stretch>
        </p:blipFill>
        <p:spPr bwMode="auto">
          <a:xfrm>
            <a:off x="6553200" y="1066800"/>
            <a:ext cx="2338340" cy="2209800"/>
          </a:xfrm>
          <a:prstGeom prst="rect">
            <a:avLst/>
          </a:prstGeom>
          <a:noFill/>
          <a:ln w="9525">
            <a:noFill/>
            <a:miter lim="800000"/>
            <a:headEnd/>
            <a:tailEnd/>
          </a:ln>
        </p:spPr>
      </p:pic>
      <p:grpSp>
        <p:nvGrpSpPr>
          <p:cNvPr id="21" name="Group 20"/>
          <p:cNvGrpSpPr/>
          <p:nvPr/>
        </p:nvGrpSpPr>
        <p:grpSpPr>
          <a:xfrm>
            <a:off x="763040" y="3942967"/>
            <a:ext cx="5028160" cy="2381633"/>
            <a:chOff x="763040" y="3942967"/>
            <a:chExt cx="5028160" cy="2381633"/>
          </a:xfrm>
        </p:grpSpPr>
        <p:pic>
          <p:nvPicPr>
            <p:cNvPr id="11" name="Picture 9"/>
            <p:cNvPicPr>
              <a:picLocks noChangeAspect="1"/>
            </p:cNvPicPr>
            <p:nvPr/>
          </p:nvPicPr>
          <p:blipFill>
            <a:blip r:embed="rId4"/>
            <a:srcRect/>
            <a:stretch>
              <a:fillRect/>
            </a:stretch>
          </p:blipFill>
          <p:spPr bwMode="auto">
            <a:xfrm>
              <a:off x="3276600" y="3942967"/>
              <a:ext cx="2514600" cy="2381633"/>
            </a:xfrm>
            <a:prstGeom prst="rect">
              <a:avLst/>
            </a:prstGeom>
            <a:noFill/>
            <a:ln w="9525">
              <a:noFill/>
              <a:miter lim="800000"/>
              <a:headEnd/>
              <a:tailEnd/>
            </a:ln>
          </p:spPr>
        </p:pic>
        <p:pic>
          <p:nvPicPr>
            <p:cNvPr id="20" name="Picture 19" descr="Results_Inclusive_Mul3.pdf"/>
            <p:cNvPicPr>
              <a:picLocks noChangeAspect="1"/>
            </p:cNvPicPr>
            <p:nvPr/>
          </p:nvPicPr>
          <p:blipFill>
            <a:blip r:embed="rId5"/>
            <a:stretch>
              <a:fillRect/>
            </a:stretch>
          </p:blipFill>
          <p:spPr>
            <a:xfrm>
              <a:off x="763040" y="3949699"/>
              <a:ext cx="2513559" cy="2371700"/>
            </a:xfrm>
            <a:prstGeom prst="rect">
              <a:avLst/>
            </a:prstGeom>
          </p:spPr>
        </p:pic>
      </p:grpSp>
      <p:sp>
        <p:nvSpPr>
          <p:cNvPr id="14" name="Rectangle 13"/>
          <p:cNvSpPr/>
          <p:nvPr/>
        </p:nvSpPr>
        <p:spPr>
          <a:xfrm rot="19800000">
            <a:off x="1375293" y="4809264"/>
            <a:ext cx="3724276" cy="70788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defRPr/>
            </a:pPr>
            <a:r>
              <a:rPr lang="en-US" sz="2000" b="1" dirty="0" smtClean="0">
                <a:solidFill>
                  <a:srgbClr val="000090"/>
                </a:solidFill>
              </a:rPr>
              <a:t>No excess, so set limits on minimum M</a:t>
            </a:r>
            <a:r>
              <a:rPr lang="en-US" sz="2000" b="1" baseline="-25000" dirty="0" smtClean="0">
                <a:solidFill>
                  <a:srgbClr val="000090"/>
                </a:solidFill>
              </a:rPr>
              <a:t>BH</a:t>
            </a:r>
            <a:endParaRPr lang="en-US" sz="2000" b="1" dirty="0">
              <a:solidFill>
                <a:srgbClr val="000090"/>
              </a:solidFill>
            </a:endParaRPr>
          </a:p>
        </p:txBody>
      </p:sp>
      <p:grpSp>
        <p:nvGrpSpPr>
          <p:cNvPr id="16" name="Group 15"/>
          <p:cNvGrpSpPr/>
          <p:nvPr/>
        </p:nvGrpSpPr>
        <p:grpSpPr>
          <a:xfrm>
            <a:off x="6400800" y="3373966"/>
            <a:ext cx="4104217" cy="3026834"/>
            <a:chOff x="6400800" y="3373966"/>
            <a:chExt cx="4104217" cy="3026834"/>
          </a:xfrm>
        </p:grpSpPr>
        <p:pic>
          <p:nvPicPr>
            <p:cNvPr id="12" name="Picture 11"/>
            <p:cNvPicPr>
              <a:picLocks noChangeAspect="1"/>
            </p:cNvPicPr>
            <p:nvPr/>
          </p:nvPicPr>
          <p:blipFill>
            <a:blip r:embed="rId6"/>
            <a:srcRect/>
            <a:stretch>
              <a:fillRect/>
            </a:stretch>
          </p:blipFill>
          <p:spPr bwMode="auto">
            <a:xfrm>
              <a:off x="6400800" y="4057650"/>
              <a:ext cx="2498725" cy="2343150"/>
            </a:xfrm>
            <a:prstGeom prst="rect">
              <a:avLst/>
            </a:prstGeom>
            <a:noFill/>
            <a:ln w="9525">
              <a:noFill/>
              <a:miter lim="800000"/>
              <a:headEnd/>
              <a:tailEnd/>
            </a:ln>
          </p:spPr>
        </p:pic>
        <p:sp>
          <p:nvSpPr>
            <p:cNvPr id="15" name="Rectangle 14"/>
            <p:cNvSpPr/>
            <p:nvPr/>
          </p:nvSpPr>
          <p:spPr>
            <a:xfrm>
              <a:off x="6999817" y="3373966"/>
              <a:ext cx="3505200" cy="830997"/>
            </a:xfrm>
            <a:prstGeom prst="rect">
              <a:avLst/>
            </a:prstGeom>
          </p:spPr>
          <p:txBody>
            <a:bodyPr wrap="square">
              <a:spAutoFit/>
            </a:bodyPr>
            <a:lstStyle/>
            <a:p>
              <a:pPr>
                <a:defRPr/>
              </a:pPr>
              <a:r>
                <a:rPr lang="en-US" sz="1600" b="1" dirty="0" smtClean="0">
                  <a:solidFill>
                    <a:srgbClr val="000090"/>
                  </a:solidFill>
                </a:rPr>
                <a:t>M</a:t>
              </a:r>
              <a:r>
                <a:rPr lang="en-US" sz="1600" b="1" baseline="-25000" dirty="0" smtClean="0">
                  <a:solidFill>
                    <a:srgbClr val="000090"/>
                  </a:solidFill>
                </a:rPr>
                <a:t>BH</a:t>
              </a:r>
              <a:r>
                <a:rPr lang="en-US" sz="1600" b="1" dirty="0" smtClean="0">
                  <a:solidFill>
                    <a:srgbClr val="000090"/>
                  </a:solidFill>
                </a:rPr>
                <a:t>&gt; 3.5-4.5 TeV </a:t>
              </a:r>
            </a:p>
            <a:p>
              <a:pPr>
                <a:defRPr/>
              </a:pPr>
              <a:r>
                <a:rPr lang="en-US" sz="1600" b="1" dirty="0" smtClean="0">
                  <a:solidFill>
                    <a:srgbClr val="000090"/>
                  </a:solidFill>
                </a:rPr>
                <a:t>(semi-classical </a:t>
              </a:r>
            </a:p>
            <a:p>
              <a:pPr>
                <a:defRPr/>
              </a:pPr>
              <a:r>
                <a:rPr lang="en-US" sz="1600" b="1" dirty="0" smtClean="0">
                  <a:solidFill>
                    <a:srgbClr val="000090"/>
                  </a:solidFill>
                </a:rPr>
                <a:t>approximation) </a:t>
              </a:r>
              <a:endParaRPr lang="en-US" sz="1600" b="1" dirty="0">
                <a:solidFill>
                  <a:srgbClr val="000090"/>
                </a:solidFill>
              </a:endParaRPr>
            </a:p>
          </p:txBody>
        </p:sp>
      </p:grpSp>
      <p:grpSp>
        <p:nvGrpSpPr>
          <p:cNvPr id="17" name="Group 16"/>
          <p:cNvGrpSpPr/>
          <p:nvPr/>
        </p:nvGrpSpPr>
        <p:grpSpPr>
          <a:xfrm>
            <a:off x="990600" y="1819110"/>
            <a:ext cx="7239000" cy="4516073"/>
            <a:chOff x="457200" y="1066800"/>
            <a:chExt cx="8305800" cy="5181600"/>
          </a:xfrm>
        </p:grpSpPr>
        <p:pic>
          <p:nvPicPr>
            <p:cNvPr id="18" name="Picture 17"/>
            <p:cNvPicPr>
              <a:picLocks noChangeAspect="1"/>
            </p:cNvPicPr>
            <p:nvPr/>
          </p:nvPicPr>
          <p:blipFill>
            <a:blip r:embed="rId7"/>
            <a:srcRect b="3429"/>
            <a:stretch>
              <a:fillRect/>
            </a:stretch>
          </p:blipFill>
          <p:spPr>
            <a:xfrm>
              <a:off x="1119474" y="1676400"/>
              <a:ext cx="7033926" cy="4572000"/>
            </a:xfrm>
            <a:prstGeom prst="rect">
              <a:avLst/>
            </a:prstGeom>
          </p:spPr>
        </p:pic>
        <p:sp>
          <p:nvSpPr>
            <p:cNvPr id="19" name="TextBox 18"/>
            <p:cNvSpPr txBox="1"/>
            <p:nvPr/>
          </p:nvSpPr>
          <p:spPr>
            <a:xfrm>
              <a:off x="457200" y="1066800"/>
              <a:ext cx="8305800" cy="5297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400" b="1" dirty="0" smtClean="0">
                  <a:solidFill>
                    <a:srgbClr val="000090"/>
                  </a:solidFill>
                </a:rPr>
                <a:t>A candidate event with 10 jets and S</a:t>
              </a:r>
              <a:r>
                <a:rPr lang="en-US" sz="2400" b="1" baseline="-25000" dirty="0" smtClean="0">
                  <a:solidFill>
                    <a:srgbClr val="000090"/>
                  </a:solidFill>
                </a:rPr>
                <a:t>T</a:t>
              </a:r>
              <a:r>
                <a:rPr lang="en-US" sz="2400" b="1" dirty="0" smtClean="0">
                  <a:solidFill>
                    <a:srgbClr val="000090"/>
                  </a:solidFill>
                </a:rPr>
                <a:t> = 1.3 TeV</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1000" fill="hold"/>
                                        <p:tgtEl>
                                          <p:spTgt spid="17"/>
                                        </p:tgtEl>
                                        <p:attrNameLst>
                                          <p:attrName>ppt_w</p:attrName>
                                        </p:attrNameLst>
                                      </p:cBhvr>
                                      <p:tavLst>
                                        <p:tav tm="0">
                                          <p:val>
                                            <p:strVal val="#ppt_w*0.70"/>
                                          </p:val>
                                        </p:tav>
                                        <p:tav tm="100000">
                                          <p:val>
                                            <p:strVal val="#ppt_w"/>
                                          </p:val>
                                        </p:tav>
                                      </p:tavLst>
                                    </p:anim>
                                    <p:anim calcmode="lin" valueType="num">
                                      <p:cBhvr>
                                        <p:cTn id="8" dur="1000" fill="hold"/>
                                        <p:tgtEl>
                                          <p:spTgt spid="17"/>
                                        </p:tgtEl>
                                        <p:attrNameLst>
                                          <p:attrName>ppt_h</p:attrName>
                                        </p:attrNameLst>
                                      </p:cBhvr>
                                      <p:tavLst>
                                        <p:tav tm="0">
                                          <p:val>
                                            <p:strVal val="#ppt_h"/>
                                          </p:val>
                                        </p:tav>
                                        <p:tav tm="100000">
                                          <p:val>
                                            <p:strVal val="#ppt_h"/>
                                          </p:val>
                                        </p:tav>
                                      </p:tavLst>
                                    </p:anim>
                                    <p:animEffect transition="in" filter="fade">
                                      <p:cBhvr>
                                        <p:cTn id="9" dur="1000"/>
                                        <p:tgtEl>
                                          <p:spTgt spid="17"/>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2000"/>
                                        <p:tgtEl>
                                          <p:spTgt spid="17"/>
                                        </p:tgtEl>
                                      </p:cBhvr>
                                    </p:animEffect>
                                    <p:set>
                                      <p:cBhvr>
                                        <p:cTn id="14" dur="1" fill="hold">
                                          <p:stCondLst>
                                            <p:cond delay="1999"/>
                                          </p:stCondLst>
                                        </p:cTn>
                                        <p:tgtEl>
                                          <p:spTgt spid="17"/>
                                        </p:tgtEl>
                                        <p:attrNameLst>
                                          <p:attrName>style.visibility</p:attrName>
                                        </p:attrNameLst>
                                      </p:cBhvr>
                                      <p:to>
                                        <p:strVal val="hidden"/>
                                      </p:to>
                                    </p:set>
                                  </p:childTnLst>
                                </p:cTn>
                              </p:par>
                              <p:par>
                                <p:cTn id="15" presetID="1" presetClass="entr" presetSubtype="0" fill="hold" nodeType="withEffect">
                                  <p:stCondLst>
                                    <p:cond delay="0"/>
                                  </p:stCondLst>
                                  <p:childTnLst>
                                    <p:set>
                                      <p:cBhvr>
                                        <p:cTn id="16" dur="1" fill="hold">
                                          <p:stCondLst>
                                            <p:cond delay="0"/>
                                          </p:stCondLst>
                                        </p:cTn>
                                        <p:tgtEl>
                                          <p:spTgt spid="9524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2000"/>
                                        <p:tgtEl>
                                          <p:spTgt spid="21"/>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4"/>
                                        </p:tgtEl>
                                        <p:attrNameLst>
                                          <p:attrName>style.visibility</p:attrName>
                                        </p:attrNameLst>
                                      </p:cBhvr>
                                      <p:to>
                                        <p:strVal val="visible"/>
                                      </p:to>
                                    </p:set>
                                    <p:animEffect transition="in" filter="fade">
                                      <p:cBhvr>
                                        <p:cTn id="26" dur="2000"/>
                                        <p:tgtEl>
                                          <p:spTgt spid="14"/>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2"/>
          <p:cNvSpPr>
            <a:spLocks noGrp="1" noChangeArrowheads="1"/>
          </p:cNvSpPr>
          <p:nvPr>
            <p:ph type="ctrTitle" idx="4294967295"/>
          </p:nvPr>
        </p:nvSpPr>
        <p:spPr>
          <a:xfrm>
            <a:off x="685800" y="2130425"/>
            <a:ext cx="7772400" cy="2670175"/>
          </a:xfrm>
          <a:noFill/>
        </p:spPr>
        <p:txBody>
          <a:bodyPr/>
          <a:lstStyle/>
          <a:p>
            <a:pPr>
              <a:lnSpc>
                <a:spcPct val="80000"/>
              </a:lnSpc>
            </a:pPr>
            <a:r>
              <a:rPr lang="en-US" sz="4000" dirty="0" err="1" smtClean="0"/>
              <a:t>Supersymmetry</a:t>
            </a:r>
            <a:endParaRPr lang="en-US" sz="4000" baseline="30000"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 name="Content Placeholder 48"/>
          <p:cNvSpPr>
            <a:spLocks noGrp="1"/>
          </p:cNvSpPr>
          <p:nvPr>
            <p:ph idx="1"/>
          </p:nvPr>
        </p:nvSpPr>
        <p:spPr>
          <a:xfrm>
            <a:off x="307056" y="931565"/>
            <a:ext cx="8610600" cy="5481935"/>
          </a:xfrm>
        </p:spPr>
        <p:txBody>
          <a:bodyPr>
            <a:normAutofit fontScale="92500" lnSpcReduction="10000"/>
          </a:bodyPr>
          <a:lstStyle/>
          <a:p>
            <a:r>
              <a:rPr lang="en-US" dirty="0" smtClean="0"/>
              <a:t>For a small price increase </a:t>
            </a:r>
            <a:r>
              <a:rPr lang="en-US" dirty="0" smtClean="0"/>
              <a:t>(one </a:t>
            </a:r>
            <a:r>
              <a:rPr lang="en-US" dirty="0" smtClean="0"/>
              <a:t>principle plus an unknown SB mechanism </a:t>
            </a:r>
            <a:r>
              <a:rPr lang="en-US" dirty="0" smtClean="0">
                <a:latin typeface="Symbol" charset="2"/>
                <a:cs typeface="Symbol" charset="2"/>
              </a:rPr>
              <a:t>®</a:t>
            </a:r>
            <a:r>
              <a:rPr lang="en-US" dirty="0" smtClean="0"/>
              <a:t> 500%</a:t>
            </a:r>
            <a:r>
              <a:rPr lang="en-US" dirty="0" smtClean="0"/>
              <a:t> increase in </a:t>
            </a:r>
            <a:r>
              <a:rPr lang="en-US" dirty="0" smtClean="0"/>
              <a:t>number of parameters), achieves quite a lot:  </a:t>
            </a:r>
          </a:p>
          <a:p>
            <a:pPr lvl="1"/>
            <a:r>
              <a:rPr lang="en-US" dirty="0" smtClean="0"/>
              <a:t>No fine-tuning (large </a:t>
            </a:r>
            <a:r>
              <a:rPr lang="en-US" dirty="0" err="1" smtClean="0"/>
              <a:t>radiative</a:t>
            </a:r>
            <a:r>
              <a:rPr lang="en-US" dirty="0" smtClean="0"/>
              <a:t> corrections cancel)</a:t>
            </a:r>
          </a:p>
          <a:p>
            <a:pPr lvl="1"/>
            <a:r>
              <a:rPr lang="en-US" dirty="0" smtClean="0"/>
              <a:t>If Lightest SUSY Particle stable: offers “natural” dark-matter </a:t>
            </a:r>
          </a:p>
          <a:p>
            <a:pPr lvl="1"/>
            <a:r>
              <a:rPr lang="en-US" dirty="0" smtClean="0"/>
              <a:t>Equality of Strong, Weak and EM couplings at ~10</a:t>
            </a:r>
            <a:r>
              <a:rPr lang="en-US" baseline="30000" dirty="0" smtClean="0"/>
              <a:t>16</a:t>
            </a:r>
            <a:r>
              <a:rPr lang="en-US" dirty="0" smtClean="0"/>
              <a:t> GeV</a:t>
            </a:r>
          </a:p>
          <a:p>
            <a:r>
              <a:rPr lang="en-US" dirty="0" smtClean="0"/>
              <a:t>Despite conventional wisdom, SUSY is actually quite predictive: it specifies spins &amp; couplings of </a:t>
            </a:r>
            <a:r>
              <a:rPr lang="en-US" dirty="0" err="1" smtClean="0"/>
              <a:t>superpartners</a:t>
            </a:r>
            <a:endParaRPr lang="en-US" dirty="0" smtClean="0"/>
          </a:p>
          <a:p>
            <a:pPr lvl="1"/>
            <a:r>
              <a:rPr lang="en-US" dirty="0" smtClean="0"/>
              <a:t>Unfortunately, it tells us nothing about the masses</a:t>
            </a:r>
          </a:p>
          <a:p>
            <a:pPr lvl="2"/>
            <a:r>
              <a:rPr lang="en-US" sz="1730" dirty="0" smtClean="0"/>
              <a:t>For this depends on the SUSY breaking mechanism</a:t>
            </a:r>
          </a:p>
          <a:p>
            <a:pPr lvl="1"/>
            <a:r>
              <a:rPr lang="en-US" dirty="0" smtClean="0"/>
              <a:t>End result: large space of signatures, dependent on models</a:t>
            </a:r>
          </a:p>
          <a:p>
            <a:r>
              <a:rPr lang="en-US" dirty="0" smtClean="0"/>
              <a:t>Huge number of theoretical models</a:t>
            </a:r>
          </a:p>
          <a:p>
            <a:pPr lvl="1"/>
            <a:r>
              <a:rPr lang="en-US" dirty="0" smtClean="0"/>
              <a:t>MSSM-124. Hard work to study particular scenario. Reduce complexity: use model of dynamical SYSY breaking</a:t>
            </a:r>
          </a:p>
          <a:p>
            <a:pPr lvl="2"/>
            <a:r>
              <a:rPr lang="en-US" dirty="0" err="1" smtClean="0"/>
              <a:t>mSUGRA</a:t>
            </a:r>
            <a:r>
              <a:rPr lang="en-US" dirty="0" smtClean="0"/>
              <a:t> (gravity-mediated)</a:t>
            </a:r>
          </a:p>
          <a:p>
            <a:pPr lvl="2"/>
            <a:r>
              <a:rPr lang="en-US" dirty="0" smtClean="0"/>
              <a:t>GMSB (gauge-mediated)</a:t>
            </a:r>
          </a:p>
          <a:p>
            <a:pPr lvl="2"/>
            <a:r>
              <a:rPr lang="en-US" dirty="0" smtClean="0"/>
              <a:t>AMSB (anomaly-mediated; studied in less detail)</a:t>
            </a:r>
          </a:p>
          <a:p>
            <a:pPr lvl="1"/>
            <a:endParaRPr lang="en-US" dirty="0" smtClean="0"/>
          </a:p>
        </p:txBody>
      </p:sp>
      <p:sp>
        <p:nvSpPr>
          <p:cNvPr id="4" name="3 Marcador de fecha"/>
          <p:cNvSpPr>
            <a:spLocks noGrp="1"/>
          </p:cNvSpPr>
          <p:nvPr>
            <p:ph type="dt" sz="half" idx="10"/>
          </p:nvPr>
        </p:nvSpPr>
        <p:spPr/>
        <p:txBody>
          <a:bodyPr/>
          <a:lstStyle/>
          <a:p>
            <a:r>
              <a:rPr lang="en-US" smtClean="0"/>
              <a:t>Nov 30-Dec 2, 2011</a:t>
            </a:r>
            <a:endParaRPr lang="es-ES" dirty="0"/>
          </a:p>
        </p:txBody>
      </p:sp>
      <p:sp>
        <p:nvSpPr>
          <p:cNvPr id="5" name="4 Marcador de pie de página"/>
          <p:cNvSpPr>
            <a:spLocks noGrp="1"/>
          </p:cNvSpPr>
          <p:nvPr>
            <p:ph type="ftr" sz="quarter" idx="11"/>
          </p:nvPr>
        </p:nvSpPr>
        <p:spPr/>
        <p:txBody>
          <a:bodyPr/>
          <a:lstStyle/>
          <a:p>
            <a:r>
              <a:rPr lang="en-US" smtClean="0"/>
              <a:t>APPS 2011</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35</a:t>
            </a:fld>
            <a:endParaRPr lang="es-ES" dirty="0"/>
          </a:p>
        </p:txBody>
      </p:sp>
      <p:sp>
        <p:nvSpPr>
          <p:cNvPr id="47" name="Rectangle 46"/>
          <p:cNvSpPr/>
          <p:nvPr/>
        </p:nvSpPr>
        <p:spPr>
          <a:xfrm>
            <a:off x="6203542" y="206061"/>
            <a:ext cx="4572000" cy="584776"/>
          </a:xfrm>
          <a:prstGeom prst="rect">
            <a:avLst/>
          </a:prstGeom>
        </p:spPr>
        <p:txBody>
          <a:bodyPr>
            <a:spAutoFit/>
          </a:bodyPr>
          <a:lstStyle/>
          <a:p>
            <a:r>
              <a:rPr lang="en-US" dirty="0" smtClean="0">
                <a:latin typeface="Comic Sans MS" pitchFamily="66" charset="0"/>
              </a:rPr>
              <a:t>spin </a:t>
            </a:r>
            <a:endParaRPr lang="en-US" dirty="0">
              <a:solidFill>
                <a:srgbClr val="C00000"/>
              </a:solidFill>
              <a:latin typeface="Comic Sans MS" pitchFamily="66" charset="0"/>
            </a:endParaRPr>
          </a:p>
        </p:txBody>
      </p:sp>
      <p:sp>
        <p:nvSpPr>
          <p:cNvPr id="72" name="Title 71"/>
          <p:cNvSpPr>
            <a:spLocks noGrp="1"/>
          </p:cNvSpPr>
          <p:nvPr>
            <p:ph type="title"/>
          </p:nvPr>
        </p:nvSpPr>
        <p:spPr/>
        <p:txBody>
          <a:bodyPr/>
          <a:lstStyle/>
          <a:p>
            <a:r>
              <a:rPr lang="en-US" dirty="0" smtClean="0"/>
              <a:t>Supersymmetry: TO“E” at the Weak Scale</a:t>
            </a:r>
            <a:endParaRPr lang="en-US" dirty="0"/>
          </a:p>
        </p:txBody>
      </p:sp>
      <p:grpSp>
        <p:nvGrpSpPr>
          <p:cNvPr id="74" name="Group 73"/>
          <p:cNvGrpSpPr/>
          <p:nvPr/>
        </p:nvGrpSpPr>
        <p:grpSpPr>
          <a:xfrm>
            <a:off x="2046817" y="4032004"/>
            <a:ext cx="5181600" cy="2381498"/>
            <a:chOff x="2362200" y="1953438"/>
            <a:chExt cx="5181600" cy="2381498"/>
          </a:xfrm>
        </p:grpSpPr>
        <p:sp>
          <p:nvSpPr>
            <p:cNvPr id="75" name="Rectangle 74"/>
            <p:cNvSpPr/>
            <p:nvPr/>
          </p:nvSpPr>
          <p:spPr bwMode="auto">
            <a:xfrm>
              <a:off x="2362200" y="1953438"/>
              <a:ext cx="5181600" cy="2381498"/>
            </a:xfrm>
            <a:prstGeom prst="rect">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grpSp>
          <p:nvGrpSpPr>
            <p:cNvPr id="76" name="Group 54"/>
            <p:cNvGrpSpPr/>
            <p:nvPr/>
          </p:nvGrpSpPr>
          <p:grpSpPr>
            <a:xfrm>
              <a:off x="2498724" y="2038282"/>
              <a:ext cx="4930117" cy="1134422"/>
              <a:chOff x="2498724" y="2038282"/>
              <a:chExt cx="4930117" cy="1134422"/>
            </a:xfrm>
          </p:grpSpPr>
          <p:grpSp>
            <p:nvGrpSpPr>
              <p:cNvPr id="96" name="Group 45"/>
              <p:cNvGrpSpPr/>
              <p:nvPr/>
            </p:nvGrpSpPr>
            <p:grpSpPr>
              <a:xfrm>
                <a:off x="2498724" y="2038282"/>
                <a:ext cx="1743710" cy="1054318"/>
                <a:chOff x="2498724" y="2038282"/>
                <a:chExt cx="1743710" cy="1054318"/>
              </a:xfrm>
            </p:grpSpPr>
            <p:grpSp>
              <p:nvGrpSpPr>
                <p:cNvPr id="109" name="Group 22"/>
                <p:cNvGrpSpPr/>
                <p:nvPr/>
              </p:nvGrpSpPr>
              <p:grpSpPr>
                <a:xfrm>
                  <a:off x="2498724" y="2038282"/>
                  <a:ext cx="1432333" cy="816082"/>
                  <a:chOff x="1524000" y="1505604"/>
                  <a:chExt cx="1752600" cy="998412"/>
                </a:xfrm>
              </p:grpSpPr>
              <p:cxnSp>
                <p:nvCxnSpPr>
                  <p:cNvPr id="112" name="Straight Connector 111"/>
                  <p:cNvCxnSpPr/>
                  <p:nvPr/>
                </p:nvCxnSpPr>
                <p:spPr bwMode="auto">
                  <a:xfrm>
                    <a:off x="1524000" y="2438400"/>
                    <a:ext cx="1752600" cy="158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13" name="Oval 9"/>
                  <p:cNvSpPr/>
                  <p:nvPr/>
                </p:nvSpPr>
                <p:spPr bwMode="auto">
                  <a:xfrm>
                    <a:off x="1905000" y="1505604"/>
                    <a:ext cx="895350" cy="911629"/>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114" name="Oval 113"/>
                  <p:cNvSpPr/>
                  <p:nvPr/>
                </p:nvSpPr>
                <p:spPr bwMode="auto">
                  <a:xfrm>
                    <a:off x="2286000" y="2372783"/>
                    <a:ext cx="136525" cy="13123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grpSp>
            <p:sp>
              <p:nvSpPr>
                <p:cNvPr id="110" name="TextBox 33"/>
                <p:cNvSpPr txBox="1"/>
                <p:nvPr/>
              </p:nvSpPr>
              <p:spPr>
                <a:xfrm>
                  <a:off x="3520404" y="2099794"/>
                  <a:ext cx="722030" cy="307777"/>
                </a:xfrm>
                <a:prstGeom prst="rect">
                  <a:avLst/>
                </a:prstGeom>
                <a:noFill/>
              </p:spPr>
              <p:txBody>
                <a:bodyPr wrap="square" rtlCol="0">
                  <a:spAutoFit/>
                </a:bodyPr>
                <a:lstStyle/>
                <a:p>
                  <a:r>
                    <a:rPr lang="en-US" sz="1400" dirty="0" smtClean="0"/>
                    <a:t>boson</a:t>
                  </a:r>
                  <a:endParaRPr lang="en-US" sz="1400" dirty="0"/>
                </a:p>
              </p:txBody>
            </p:sp>
            <p:sp>
              <p:nvSpPr>
                <p:cNvPr id="111" name="TextBox 110"/>
                <p:cNvSpPr txBox="1"/>
                <p:nvPr/>
              </p:nvSpPr>
              <p:spPr>
                <a:xfrm>
                  <a:off x="3183753" y="2784823"/>
                  <a:ext cx="343678" cy="307777"/>
                </a:xfrm>
                <a:prstGeom prst="rect">
                  <a:avLst/>
                </a:prstGeom>
                <a:noFill/>
              </p:spPr>
              <p:txBody>
                <a:bodyPr wrap="square" rtlCol="0">
                  <a:spAutoFit/>
                </a:bodyPr>
                <a:lstStyle/>
                <a:p>
                  <a:r>
                    <a:rPr lang="en-US" sz="1400" dirty="0" smtClean="0">
                      <a:solidFill>
                        <a:srgbClr val="FF0000"/>
                      </a:solidFill>
                      <a:latin typeface="Symbol" charset="2"/>
                      <a:cs typeface="Symbol" charset="2"/>
                    </a:rPr>
                    <a:t>l</a:t>
                  </a:r>
                  <a:r>
                    <a:rPr lang="en-US" sz="1400" baseline="30000" dirty="0" smtClean="0">
                      <a:solidFill>
                        <a:srgbClr val="FF0000"/>
                      </a:solidFill>
                      <a:latin typeface="Times"/>
                      <a:cs typeface="Times"/>
                    </a:rPr>
                    <a:t>2</a:t>
                  </a:r>
                  <a:endParaRPr lang="en-US" sz="1400" baseline="30000" dirty="0">
                    <a:solidFill>
                      <a:srgbClr val="FF0000"/>
                    </a:solidFill>
                    <a:latin typeface="Times"/>
                    <a:cs typeface="Times"/>
                  </a:endParaRPr>
                </a:p>
              </p:txBody>
            </p:sp>
          </p:grpSp>
          <p:grpSp>
            <p:nvGrpSpPr>
              <p:cNvPr id="97" name="Group 46"/>
              <p:cNvGrpSpPr/>
              <p:nvPr/>
            </p:nvGrpSpPr>
            <p:grpSpPr>
              <a:xfrm>
                <a:off x="4429262" y="2153420"/>
                <a:ext cx="2219921" cy="1019284"/>
                <a:chOff x="4429262" y="2153420"/>
                <a:chExt cx="2219921" cy="1019284"/>
              </a:xfrm>
            </p:grpSpPr>
            <p:grpSp>
              <p:nvGrpSpPr>
                <p:cNvPr id="100" name="Group 21"/>
                <p:cNvGrpSpPr/>
                <p:nvPr/>
              </p:nvGrpSpPr>
              <p:grpSpPr>
                <a:xfrm>
                  <a:off x="4429262" y="2427556"/>
                  <a:ext cx="1743711" cy="745148"/>
                  <a:chOff x="3886200" y="1981852"/>
                  <a:chExt cx="2133600" cy="911629"/>
                </a:xfrm>
              </p:grpSpPr>
              <p:cxnSp>
                <p:nvCxnSpPr>
                  <p:cNvPr id="104" name="Straight Connector 103"/>
                  <p:cNvCxnSpPr/>
                  <p:nvPr/>
                </p:nvCxnSpPr>
                <p:spPr bwMode="auto">
                  <a:xfrm>
                    <a:off x="3886200" y="2458384"/>
                    <a:ext cx="609600" cy="158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05" name="Oval 104"/>
                  <p:cNvSpPr/>
                  <p:nvPr/>
                </p:nvSpPr>
                <p:spPr bwMode="auto">
                  <a:xfrm>
                    <a:off x="4506383" y="1981852"/>
                    <a:ext cx="895350" cy="911629"/>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106" name="Oval 105"/>
                  <p:cNvSpPr/>
                  <p:nvPr/>
                </p:nvSpPr>
                <p:spPr bwMode="auto">
                  <a:xfrm>
                    <a:off x="4435475" y="2391179"/>
                    <a:ext cx="136525" cy="13123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cxnSp>
                <p:nvCxnSpPr>
                  <p:cNvPr id="107" name="Straight Connector 106"/>
                  <p:cNvCxnSpPr/>
                  <p:nvPr/>
                </p:nvCxnSpPr>
                <p:spPr bwMode="auto">
                  <a:xfrm>
                    <a:off x="5410200" y="2438400"/>
                    <a:ext cx="609600" cy="158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108" name="Oval 107"/>
                  <p:cNvSpPr/>
                  <p:nvPr/>
                </p:nvSpPr>
                <p:spPr bwMode="auto">
                  <a:xfrm>
                    <a:off x="5337173" y="2372783"/>
                    <a:ext cx="136525" cy="13123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grpSp>
            <p:sp>
              <p:nvSpPr>
                <p:cNvPr id="101" name="TextBox 100"/>
                <p:cNvSpPr txBox="1"/>
                <p:nvPr/>
              </p:nvSpPr>
              <p:spPr>
                <a:xfrm>
                  <a:off x="5799318" y="2153420"/>
                  <a:ext cx="849865" cy="307777"/>
                </a:xfrm>
                <a:prstGeom prst="rect">
                  <a:avLst/>
                </a:prstGeom>
                <a:noFill/>
              </p:spPr>
              <p:txBody>
                <a:bodyPr wrap="square" rtlCol="0">
                  <a:spAutoFit/>
                </a:bodyPr>
                <a:lstStyle/>
                <a:p>
                  <a:r>
                    <a:rPr lang="en-US" sz="1400" dirty="0" err="1" smtClean="0"/>
                    <a:t>fermion</a:t>
                  </a:r>
                  <a:endParaRPr lang="en-US" sz="1400" dirty="0"/>
                </a:p>
              </p:txBody>
            </p:sp>
            <p:sp>
              <p:nvSpPr>
                <p:cNvPr id="102" name="TextBox 101"/>
                <p:cNvSpPr txBox="1"/>
                <p:nvPr/>
              </p:nvSpPr>
              <p:spPr>
                <a:xfrm>
                  <a:off x="4678362" y="2784823"/>
                  <a:ext cx="320025" cy="307777"/>
                </a:xfrm>
                <a:prstGeom prst="rect">
                  <a:avLst/>
                </a:prstGeom>
                <a:noFill/>
              </p:spPr>
              <p:txBody>
                <a:bodyPr wrap="square" rtlCol="0">
                  <a:spAutoFit/>
                </a:bodyPr>
                <a:lstStyle/>
                <a:p>
                  <a:r>
                    <a:rPr lang="en-US" sz="1400" dirty="0" err="1" smtClean="0">
                      <a:solidFill>
                        <a:srgbClr val="FF0000"/>
                      </a:solidFill>
                      <a:latin typeface="Symbol" charset="2"/>
                      <a:cs typeface="Symbol" charset="2"/>
                    </a:rPr>
                    <a:t>l</a:t>
                  </a:r>
                  <a:endParaRPr lang="en-US" sz="1400" baseline="30000" dirty="0">
                    <a:solidFill>
                      <a:srgbClr val="FF0000"/>
                    </a:solidFill>
                    <a:latin typeface="Times"/>
                    <a:cs typeface="Times"/>
                  </a:endParaRPr>
                </a:p>
              </p:txBody>
            </p:sp>
            <p:sp>
              <p:nvSpPr>
                <p:cNvPr id="103" name="TextBox 102"/>
                <p:cNvSpPr txBox="1"/>
                <p:nvPr/>
              </p:nvSpPr>
              <p:spPr>
                <a:xfrm>
                  <a:off x="5666311" y="2772762"/>
                  <a:ext cx="320025" cy="307777"/>
                </a:xfrm>
                <a:prstGeom prst="rect">
                  <a:avLst/>
                </a:prstGeom>
                <a:noFill/>
              </p:spPr>
              <p:txBody>
                <a:bodyPr wrap="square" rtlCol="0">
                  <a:spAutoFit/>
                </a:bodyPr>
                <a:lstStyle/>
                <a:p>
                  <a:r>
                    <a:rPr lang="en-US" sz="1400" dirty="0" err="1" smtClean="0">
                      <a:solidFill>
                        <a:srgbClr val="FF0000"/>
                      </a:solidFill>
                      <a:latin typeface="Symbol" charset="2"/>
                      <a:cs typeface="Symbol" charset="2"/>
                    </a:rPr>
                    <a:t>l</a:t>
                  </a:r>
                  <a:endParaRPr lang="en-US" sz="1400" baseline="30000" dirty="0">
                    <a:solidFill>
                      <a:srgbClr val="FF0000"/>
                    </a:solidFill>
                    <a:latin typeface="Times"/>
                    <a:cs typeface="Times"/>
                  </a:endParaRPr>
                </a:p>
              </p:txBody>
            </p:sp>
          </p:grpSp>
          <p:sp>
            <p:nvSpPr>
              <p:cNvPr id="98" name="TextBox 97"/>
              <p:cNvSpPr txBox="1"/>
              <p:nvPr/>
            </p:nvSpPr>
            <p:spPr>
              <a:xfrm>
                <a:off x="3993332" y="2504017"/>
                <a:ext cx="424315" cy="584776"/>
              </a:xfrm>
              <a:prstGeom prst="rect">
                <a:avLst/>
              </a:prstGeom>
              <a:noFill/>
            </p:spPr>
            <p:txBody>
              <a:bodyPr wrap="none" rtlCol="0">
                <a:spAutoFit/>
              </a:bodyPr>
              <a:lstStyle/>
              <a:p>
                <a:r>
                  <a:rPr lang="en-US" dirty="0" smtClean="0"/>
                  <a:t>+</a:t>
                </a:r>
                <a:endParaRPr lang="en-US" dirty="0"/>
              </a:p>
            </p:txBody>
          </p:sp>
          <p:sp>
            <p:nvSpPr>
              <p:cNvPr id="99" name="TextBox 98"/>
              <p:cNvSpPr txBox="1"/>
              <p:nvPr/>
            </p:nvSpPr>
            <p:spPr>
              <a:xfrm>
                <a:off x="6662285" y="2504017"/>
                <a:ext cx="766556" cy="584776"/>
              </a:xfrm>
              <a:prstGeom prst="rect">
                <a:avLst/>
              </a:prstGeom>
              <a:noFill/>
            </p:spPr>
            <p:txBody>
              <a:bodyPr wrap="none" rtlCol="0">
                <a:spAutoFit/>
              </a:bodyPr>
              <a:lstStyle/>
              <a:p>
                <a:r>
                  <a:rPr lang="en-US" dirty="0" smtClean="0"/>
                  <a:t>= 0</a:t>
                </a:r>
                <a:endParaRPr lang="en-US" dirty="0"/>
              </a:p>
            </p:txBody>
          </p:sp>
        </p:grpSp>
        <p:grpSp>
          <p:nvGrpSpPr>
            <p:cNvPr id="77" name="Group 53"/>
            <p:cNvGrpSpPr/>
            <p:nvPr/>
          </p:nvGrpSpPr>
          <p:grpSpPr>
            <a:xfrm>
              <a:off x="2560999" y="3124200"/>
              <a:ext cx="4850914" cy="1145818"/>
              <a:chOff x="2560999" y="3285341"/>
              <a:chExt cx="4850914" cy="1145818"/>
            </a:xfrm>
          </p:grpSpPr>
          <p:grpSp>
            <p:nvGrpSpPr>
              <p:cNvPr id="78" name="Group 48"/>
              <p:cNvGrpSpPr/>
              <p:nvPr/>
            </p:nvGrpSpPr>
            <p:grpSpPr>
              <a:xfrm>
                <a:off x="2560999" y="3285341"/>
                <a:ext cx="1842987" cy="1145818"/>
                <a:chOff x="2560999" y="3285341"/>
                <a:chExt cx="1842987" cy="1145818"/>
              </a:xfrm>
            </p:grpSpPr>
            <p:cxnSp>
              <p:nvCxnSpPr>
                <p:cNvPr id="91" name="Straight Connector 90"/>
                <p:cNvCxnSpPr/>
                <p:nvPr/>
              </p:nvCxnSpPr>
              <p:spPr bwMode="auto">
                <a:xfrm>
                  <a:off x="2560999" y="4047680"/>
                  <a:ext cx="1432333" cy="129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92" name="Oval 91"/>
                <p:cNvSpPr/>
                <p:nvPr/>
              </p:nvSpPr>
              <p:spPr bwMode="auto">
                <a:xfrm>
                  <a:off x="2872376" y="3285341"/>
                  <a:ext cx="731735" cy="745040"/>
                </a:xfrm>
                <a:prstGeom prst="ellipse">
                  <a:avLst/>
                </a:prstGeom>
                <a:noFill/>
                <a:ln w="38100" cap="flat" cmpd="sng" algn="ctr">
                  <a:solidFill>
                    <a:schemeClr val="tx1"/>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93" name="Oval 92"/>
                <p:cNvSpPr/>
                <p:nvPr/>
              </p:nvSpPr>
              <p:spPr bwMode="auto">
                <a:xfrm>
                  <a:off x="3183753" y="3994053"/>
                  <a:ext cx="111577" cy="107252"/>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94" name="TextBox 93"/>
                <p:cNvSpPr txBox="1"/>
                <p:nvPr/>
              </p:nvSpPr>
              <p:spPr>
                <a:xfrm>
                  <a:off x="3681956" y="3405144"/>
                  <a:ext cx="722030" cy="523220"/>
                </a:xfrm>
                <a:prstGeom prst="rect">
                  <a:avLst/>
                </a:prstGeom>
                <a:noFill/>
              </p:spPr>
              <p:txBody>
                <a:bodyPr wrap="square" rtlCol="0">
                  <a:spAutoFit/>
                </a:bodyPr>
                <a:lstStyle/>
                <a:p>
                  <a:r>
                    <a:rPr lang="en-US" sz="1400" dirty="0" smtClean="0"/>
                    <a:t>gauge boson</a:t>
                  </a:r>
                  <a:endParaRPr lang="en-US" sz="1400" dirty="0"/>
                </a:p>
              </p:txBody>
            </p:sp>
            <p:sp>
              <p:nvSpPr>
                <p:cNvPr id="95" name="TextBox 94"/>
                <p:cNvSpPr txBox="1"/>
                <p:nvPr/>
              </p:nvSpPr>
              <p:spPr>
                <a:xfrm>
                  <a:off x="3213727" y="4092605"/>
                  <a:ext cx="468229" cy="338554"/>
                </a:xfrm>
                <a:prstGeom prst="rect">
                  <a:avLst/>
                </a:prstGeom>
                <a:noFill/>
              </p:spPr>
              <p:txBody>
                <a:bodyPr wrap="square" rtlCol="0">
                  <a:spAutoFit/>
                </a:bodyPr>
                <a:lstStyle/>
                <a:p>
                  <a:r>
                    <a:rPr lang="en-US" sz="1600" dirty="0" smtClean="0">
                      <a:solidFill>
                        <a:srgbClr val="FF0000"/>
                      </a:solidFill>
                      <a:latin typeface="Times"/>
                      <a:cs typeface="Times"/>
                    </a:rPr>
                    <a:t>g</a:t>
                  </a:r>
                  <a:r>
                    <a:rPr lang="en-US" sz="1600" baseline="30000" dirty="0" smtClean="0">
                      <a:solidFill>
                        <a:srgbClr val="FF0000"/>
                      </a:solidFill>
                      <a:latin typeface="Times"/>
                      <a:cs typeface="Times"/>
                    </a:rPr>
                    <a:t>2</a:t>
                  </a:r>
                  <a:endParaRPr lang="en-US" sz="1600" baseline="30000" dirty="0">
                    <a:solidFill>
                      <a:srgbClr val="FF0000"/>
                    </a:solidFill>
                    <a:latin typeface="Times"/>
                    <a:cs typeface="Times"/>
                  </a:endParaRPr>
                </a:p>
              </p:txBody>
            </p:sp>
          </p:grpSp>
          <p:grpSp>
            <p:nvGrpSpPr>
              <p:cNvPr id="79" name="Group 47"/>
              <p:cNvGrpSpPr/>
              <p:nvPr/>
            </p:nvGrpSpPr>
            <p:grpSpPr>
              <a:xfrm>
                <a:off x="4491537" y="3594402"/>
                <a:ext cx="2366462" cy="825541"/>
                <a:chOff x="4491537" y="3594402"/>
                <a:chExt cx="2366462" cy="825541"/>
              </a:xfrm>
            </p:grpSpPr>
            <p:grpSp>
              <p:nvGrpSpPr>
                <p:cNvPr id="82" name="Group 27"/>
                <p:cNvGrpSpPr/>
                <p:nvPr/>
              </p:nvGrpSpPr>
              <p:grpSpPr>
                <a:xfrm>
                  <a:off x="4491537" y="3674795"/>
                  <a:ext cx="1743711" cy="745148"/>
                  <a:chOff x="3886200" y="1981852"/>
                  <a:chExt cx="2133600" cy="911629"/>
                </a:xfrm>
              </p:grpSpPr>
              <p:cxnSp>
                <p:nvCxnSpPr>
                  <p:cNvPr id="86" name="Straight Connector 85"/>
                  <p:cNvCxnSpPr/>
                  <p:nvPr/>
                </p:nvCxnSpPr>
                <p:spPr bwMode="auto">
                  <a:xfrm>
                    <a:off x="3886200" y="2458384"/>
                    <a:ext cx="609600" cy="158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87" name="Oval 86"/>
                  <p:cNvSpPr/>
                  <p:nvPr/>
                </p:nvSpPr>
                <p:spPr bwMode="auto">
                  <a:xfrm>
                    <a:off x="4506383" y="1981852"/>
                    <a:ext cx="895350" cy="911629"/>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88" name="Oval 87"/>
                  <p:cNvSpPr/>
                  <p:nvPr/>
                </p:nvSpPr>
                <p:spPr bwMode="auto">
                  <a:xfrm>
                    <a:off x="4435475" y="2391179"/>
                    <a:ext cx="136525" cy="13123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cxnSp>
                <p:nvCxnSpPr>
                  <p:cNvPr id="89" name="Straight Connector 88"/>
                  <p:cNvCxnSpPr/>
                  <p:nvPr/>
                </p:nvCxnSpPr>
                <p:spPr bwMode="auto">
                  <a:xfrm>
                    <a:off x="5410200" y="2438400"/>
                    <a:ext cx="609600" cy="1588"/>
                  </a:xfrm>
                  <a:prstGeom prst="line">
                    <a:avLst/>
                  </a:prstGeom>
                  <a:solidFill>
                    <a:schemeClr val="accent1"/>
                  </a:solidFill>
                  <a:ln w="38100" cap="flat" cmpd="sng" algn="ctr">
                    <a:solidFill>
                      <a:schemeClr val="tx1"/>
                    </a:solidFill>
                    <a:prstDash val="solid"/>
                    <a:round/>
                    <a:headEnd type="none" w="med" len="med"/>
                    <a:tailEnd type="none" w="med" len="med"/>
                  </a:ln>
                  <a:effectLst/>
                </p:spPr>
              </p:cxnSp>
              <p:sp>
                <p:nvSpPr>
                  <p:cNvPr id="90" name="Oval 89"/>
                  <p:cNvSpPr/>
                  <p:nvPr/>
                </p:nvSpPr>
                <p:spPr bwMode="auto">
                  <a:xfrm>
                    <a:off x="5337173" y="2372783"/>
                    <a:ext cx="136525" cy="131233"/>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grpSp>
            <p:sp>
              <p:nvSpPr>
                <p:cNvPr id="83" name="TextBox 82"/>
                <p:cNvSpPr txBox="1"/>
                <p:nvPr/>
              </p:nvSpPr>
              <p:spPr>
                <a:xfrm>
                  <a:off x="4757934" y="4058009"/>
                  <a:ext cx="427085" cy="338554"/>
                </a:xfrm>
                <a:prstGeom prst="rect">
                  <a:avLst/>
                </a:prstGeom>
                <a:noFill/>
              </p:spPr>
              <p:txBody>
                <a:bodyPr wrap="square" rtlCol="0">
                  <a:spAutoFit/>
                </a:bodyPr>
                <a:lstStyle/>
                <a:p>
                  <a:r>
                    <a:rPr lang="en-US" sz="1600" dirty="0" err="1" smtClean="0">
                      <a:solidFill>
                        <a:srgbClr val="FF0000"/>
                      </a:solidFill>
                      <a:latin typeface="Times"/>
                      <a:cs typeface="Times"/>
                    </a:rPr>
                    <a:t>g</a:t>
                  </a:r>
                  <a:endParaRPr lang="en-US" sz="1600" baseline="30000" dirty="0">
                    <a:solidFill>
                      <a:srgbClr val="FF0000"/>
                    </a:solidFill>
                    <a:latin typeface="Times"/>
                    <a:cs typeface="Times"/>
                  </a:endParaRPr>
                </a:p>
              </p:txBody>
            </p:sp>
            <p:sp>
              <p:nvSpPr>
                <p:cNvPr id="84" name="TextBox 83"/>
                <p:cNvSpPr txBox="1"/>
                <p:nvPr/>
              </p:nvSpPr>
              <p:spPr>
                <a:xfrm>
                  <a:off x="5745884" y="4045948"/>
                  <a:ext cx="427085" cy="338554"/>
                </a:xfrm>
                <a:prstGeom prst="rect">
                  <a:avLst/>
                </a:prstGeom>
                <a:noFill/>
              </p:spPr>
              <p:txBody>
                <a:bodyPr wrap="square" rtlCol="0">
                  <a:spAutoFit/>
                </a:bodyPr>
                <a:lstStyle/>
                <a:p>
                  <a:r>
                    <a:rPr lang="en-US" sz="1600" dirty="0" err="1" smtClean="0">
                      <a:solidFill>
                        <a:srgbClr val="FF0000"/>
                      </a:solidFill>
                      <a:latin typeface="Times"/>
                      <a:cs typeface="Times"/>
                    </a:rPr>
                    <a:t>g</a:t>
                  </a:r>
                  <a:endParaRPr lang="en-US" sz="1600" baseline="30000" dirty="0">
                    <a:solidFill>
                      <a:srgbClr val="FF0000"/>
                    </a:solidFill>
                    <a:latin typeface="Times"/>
                    <a:cs typeface="Times"/>
                  </a:endParaRPr>
                </a:p>
              </p:txBody>
            </p:sp>
            <p:sp>
              <p:nvSpPr>
                <p:cNvPr id="85" name="TextBox 84"/>
                <p:cNvSpPr txBox="1"/>
                <p:nvPr/>
              </p:nvSpPr>
              <p:spPr>
                <a:xfrm>
                  <a:off x="5886867" y="3594402"/>
                  <a:ext cx="971132" cy="307777"/>
                </a:xfrm>
                <a:prstGeom prst="rect">
                  <a:avLst/>
                </a:prstGeom>
                <a:noFill/>
              </p:spPr>
              <p:txBody>
                <a:bodyPr wrap="square" rtlCol="0">
                  <a:spAutoFit/>
                </a:bodyPr>
                <a:lstStyle/>
                <a:p>
                  <a:r>
                    <a:rPr lang="en-US" sz="1400" dirty="0" err="1" smtClean="0"/>
                    <a:t>gaugino</a:t>
                  </a:r>
                  <a:endParaRPr lang="en-US" sz="1400" dirty="0"/>
                </a:p>
              </p:txBody>
            </p:sp>
          </p:grpSp>
          <p:sp>
            <p:nvSpPr>
              <p:cNvPr id="80" name="TextBox 79"/>
              <p:cNvSpPr txBox="1"/>
              <p:nvPr/>
            </p:nvSpPr>
            <p:spPr>
              <a:xfrm>
                <a:off x="4039902" y="3758624"/>
                <a:ext cx="424315" cy="584776"/>
              </a:xfrm>
              <a:prstGeom prst="rect">
                <a:avLst/>
              </a:prstGeom>
              <a:noFill/>
            </p:spPr>
            <p:txBody>
              <a:bodyPr wrap="none" rtlCol="0">
                <a:spAutoFit/>
              </a:bodyPr>
              <a:lstStyle/>
              <a:p>
                <a:r>
                  <a:rPr lang="en-US" dirty="0" smtClean="0"/>
                  <a:t>+</a:t>
                </a:r>
                <a:endParaRPr lang="en-US" dirty="0"/>
              </a:p>
            </p:txBody>
          </p:sp>
          <p:sp>
            <p:nvSpPr>
              <p:cNvPr id="81" name="TextBox 80"/>
              <p:cNvSpPr txBox="1"/>
              <p:nvPr/>
            </p:nvSpPr>
            <p:spPr>
              <a:xfrm>
                <a:off x="6645357" y="3724756"/>
                <a:ext cx="766556" cy="584776"/>
              </a:xfrm>
              <a:prstGeom prst="rect">
                <a:avLst/>
              </a:prstGeom>
              <a:noFill/>
            </p:spPr>
            <p:txBody>
              <a:bodyPr wrap="none" rtlCol="0">
                <a:spAutoFit/>
              </a:bodyPr>
              <a:lstStyle/>
              <a:p>
                <a:r>
                  <a:rPr lang="en-US" dirty="0" smtClean="0"/>
                  <a:t>= 0</a:t>
                </a:r>
                <a:endParaRPr lang="en-US" dirty="0"/>
              </a:p>
            </p:txBody>
          </p:sp>
        </p:grpSp>
      </p:grpSp>
      <p:pic>
        <p:nvPicPr>
          <p:cNvPr id="115" name="Picture 22"/>
          <p:cNvPicPr>
            <a:picLocks noChangeAspect="1" noChangeArrowheads="1"/>
          </p:cNvPicPr>
          <p:nvPr/>
        </p:nvPicPr>
        <p:blipFill>
          <a:blip r:embed="rId2" cstate="print"/>
          <a:srcRect/>
          <a:stretch>
            <a:fillRect/>
          </a:stretch>
        </p:blipFill>
        <p:spPr bwMode="auto">
          <a:xfrm>
            <a:off x="914400" y="2993482"/>
            <a:ext cx="3075748" cy="3331118"/>
          </a:xfrm>
          <a:prstGeom prst="rect">
            <a:avLst/>
          </a:prstGeom>
          <a:noFill/>
          <a:ln w="9525">
            <a:noFill/>
            <a:miter lim="800000"/>
            <a:headEnd/>
            <a:tailEnd/>
          </a:ln>
        </p:spPr>
      </p:pic>
      <p:pic>
        <p:nvPicPr>
          <p:cNvPr id="116" name="Picture 115"/>
          <p:cNvPicPr>
            <a:picLocks noChangeAspect="1"/>
          </p:cNvPicPr>
          <p:nvPr/>
        </p:nvPicPr>
        <p:blipFill>
          <a:blip r:embed="rId3"/>
          <a:srcRect/>
          <a:stretch>
            <a:fillRect/>
          </a:stretch>
        </p:blipFill>
        <p:spPr bwMode="auto">
          <a:xfrm>
            <a:off x="4442551" y="3255962"/>
            <a:ext cx="3733800" cy="2535238"/>
          </a:xfrm>
          <a:prstGeom prst="rect">
            <a:avLst/>
          </a:prstGeom>
          <a:noFill/>
          <a:ln w="9525">
            <a:noFill/>
            <a:miter lim="800000"/>
            <a:headEnd/>
            <a:tailEnd/>
          </a:ln>
        </p:spPr>
      </p:pic>
      <p:pic>
        <p:nvPicPr>
          <p:cNvPr id="117" name="Picture 116"/>
          <p:cNvPicPr>
            <a:picLocks noChangeAspect="1"/>
          </p:cNvPicPr>
          <p:nvPr/>
        </p:nvPicPr>
        <p:blipFill>
          <a:blip r:embed="rId4"/>
          <a:srcRect/>
          <a:stretch>
            <a:fillRect/>
          </a:stretch>
        </p:blipFill>
        <p:spPr bwMode="auto">
          <a:xfrm>
            <a:off x="4442551" y="3222082"/>
            <a:ext cx="3733800" cy="2674938"/>
          </a:xfrm>
          <a:prstGeom prst="rect">
            <a:avLst/>
          </a:prstGeom>
          <a:noFill/>
          <a:ln w="9525">
            <a:noFill/>
            <a:miter lim="800000"/>
            <a:headEnd/>
            <a:tailEnd/>
          </a:ln>
        </p:spPr>
      </p:pic>
      <p:pic>
        <p:nvPicPr>
          <p:cNvPr id="53" name="Picture 52"/>
          <p:cNvPicPr>
            <a:picLocks noChangeAspect="1"/>
          </p:cNvPicPr>
          <p:nvPr/>
        </p:nvPicPr>
        <p:blipFill>
          <a:blip r:embed="rId5"/>
          <a:stretch>
            <a:fillRect/>
          </a:stretch>
        </p:blipFill>
        <p:spPr>
          <a:xfrm>
            <a:off x="3226453" y="2023805"/>
            <a:ext cx="2602653" cy="39240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nodeType="clickEffect">
                                  <p:stCondLst>
                                    <p:cond delay="0"/>
                                  </p:stCondLst>
                                  <p:childTnLst>
                                    <p:animEffect transition="out" filter="fade">
                                      <p:cBhvr>
                                        <p:cTn id="10" dur="2000"/>
                                        <p:tgtEl>
                                          <p:spTgt spid="53"/>
                                        </p:tgtEl>
                                      </p:cBhvr>
                                    </p:animEffect>
                                    <p:set>
                                      <p:cBhvr>
                                        <p:cTn id="11" dur="1" fill="hold">
                                          <p:stCondLst>
                                            <p:cond delay="1999"/>
                                          </p:stCondLst>
                                        </p:cTn>
                                        <p:tgtEl>
                                          <p:spTgt spid="53"/>
                                        </p:tgtEl>
                                        <p:attrNameLst>
                                          <p:attrName>style.visibility</p:attrName>
                                        </p:attrNameLst>
                                      </p:cBhvr>
                                      <p:to>
                                        <p:strVal val="hidden"/>
                                      </p:to>
                                    </p:set>
                                  </p:childTnLst>
                                </p:cTn>
                              </p:par>
                              <p:par>
                                <p:cTn id="12" presetID="10" presetClass="entr" presetSubtype="0" fill="hold" grpId="1" nodeType="withEffect">
                                  <p:stCondLst>
                                    <p:cond delay="0"/>
                                  </p:stCondLst>
                                  <p:childTnLst>
                                    <p:set>
                                      <p:cBhvr>
                                        <p:cTn id="13" dur="1" fill="hold">
                                          <p:stCondLst>
                                            <p:cond delay="0"/>
                                          </p:stCondLst>
                                        </p:cTn>
                                        <p:tgtEl>
                                          <p:spTgt spid="49">
                                            <p:txEl>
                                              <p:pRg st="1" end="1"/>
                                            </p:txEl>
                                          </p:spTgt>
                                        </p:tgtEl>
                                        <p:attrNameLst>
                                          <p:attrName>style.visibility</p:attrName>
                                        </p:attrNameLst>
                                      </p:cBhvr>
                                      <p:to>
                                        <p:strVal val="visible"/>
                                      </p:to>
                                    </p:set>
                                    <p:animEffect transition="in" filter="fade">
                                      <p:cBhvr>
                                        <p:cTn id="14" dur="2000"/>
                                        <p:tgtEl>
                                          <p:spTgt spid="49">
                                            <p:txEl>
                                              <p:pRg st="1" end="1"/>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animEffect transition="in" filter="fade">
                                      <p:cBhvr>
                                        <p:cTn id="17" dur="2000"/>
                                        <p:tgtEl>
                                          <p:spTgt spid="7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2000"/>
                                        <p:tgtEl>
                                          <p:spTgt spid="74"/>
                                        </p:tgtEl>
                                      </p:cBhvr>
                                    </p:animEffect>
                                    <p:set>
                                      <p:cBhvr>
                                        <p:cTn id="22" dur="1" fill="hold">
                                          <p:stCondLst>
                                            <p:cond delay="1999"/>
                                          </p:stCondLst>
                                        </p:cTn>
                                        <p:tgtEl>
                                          <p:spTgt spid="74"/>
                                        </p:tgtEl>
                                        <p:attrNameLst>
                                          <p:attrName>style.visibility</p:attrName>
                                        </p:attrNameLst>
                                      </p:cBhvr>
                                      <p:to>
                                        <p:strVal val="hidden"/>
                                      </p:to>
                                    </p:set>
                                  </p:childTnLst>
                                </p:cTn>
                              </p:par>
                              <p:par>
                                <p:cTn id="23" presetID="10" presetClass="entr" presetSubtype="0" fill="hold" grpId="1" nodeType="withEffect">
                                  <p:stCondLst>
                                    <p:cond delay="0"/>
                                  </p:stCondLst>
                                  <p:childTnLst>
                                    <p:set>
                                      <p:cBhvr>
                                        <p:cTn id="24" dur="1" fill="hold">
                                          <p:stCondLst>
                                            <p:cond delay="0"/>
                                          </p:stCondLst>
                                        </p:cTn>
                                        <p:tgtEl>
                                          <p:spTgt spid="49">
                                            <p:txEl>
                                              <p:pRg st="2" end="2"/>
                                            </p:txEl>
                                          </p:spTgt>
                                        </p:tgtEl>
                                        <p:attrNameLst>
                                          <p:attrName>style.visibility</p:attrName>
                                        </p:attrNameLst>
                                      </p:cBhvr>
                                      <p:to>
                                        <p:strVal val="visible"/>
                                      </p:to>
                                    </p:set>
                                    <p:animEffect transition="in" filter="fade">
                                      <p:cBhvr>
                                        <p:cTn id="25" dur="2000"/>
                                        <p:tgtEl>
                                          <p:spTgt spid="49">
                                            <p:txEl>
                                              <p:pRg st="2" end="2"/>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15"/>
                                        </p:tgtEl>
                                        <p:attrNameLst>
                                          <p:attrName>style.visibility</p:attrName>
                                        </p:attrNameLst>
                                      </p:cBhvr>
                                      <p:to>
                                        <p:strVal val="visible"/>
                                      </p:to>
                                    </p:set>
                                    <p:animEffect transition="in" filter="fade">
                                      <p:cBhvr>
                                        <p:cTn id="28" dur="2000"/>
                                        <p:tgtEl>
                                          <p:spTgt spid="115"/>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1" nodeType="clickEffect">
                                  <p:stCondLst>
                                    <p:cond delay="0"/>
                                  </p:stCondLst>
                                  <p:childTnLst>
                                    <p:set>
                                      <p:cBhvr>
                                        <p:cTn id="32" dur="1" fill="hold">
                                          <p:stCondLst>
                                            <p:cond delay="0"/>
                                          </p:stCondLst>
                                        </p:cTn>
                                        <p:tgtEl>
                                          <p:spTgt spid="49">
                                            <p:txEl>
                                              <p:pRg st="3" end="3"/>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16"/>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117"/>
                                        </p:tgtEl>
                                        <p:attrNameLst>
                                          <p:attrName>style.visibility</p:attrName>
                                        </p:attrNameLst>
                                      </p:cBhvr>
                                      <p:to>
                                        <p:strVal val="visible"/>
                                      </p:to>
                                    </p:set>
                                    <p:animEffect transition="in" filter="fade">
                                      <p:cBhvr>
                                        <p:cTn id="39" dur="2000"/>
                                        <p:tgtEl>
                                          <p:spTgt spid="117"/>
                                        </p:tgtEl>
                                      </p:cBhvr>
                                    </p:animEffect>
                                  </p:childTnLst>
                                </p:cTn>
                              </p:par>
                              <p:par>
                                <p:cTn id="40" presetID="10" presetClass="exit" presetSubtype="0" fill="hold" nodeType="withEffect">
                                  <p:stCondLst>
                                    <p:cond delay="0"/>
                                  </p:stCondLst>
                                  <p:childTnLst>
                                    <p:animEffect transition="out" filter="fade">
                                      <p:cBhvr>
                                        <p:cTn id="41" dur="2000"/>
                                        <p:tgtEl>
                                          <p:spTgt spid="115"/>
                                        </p:tgtEl>
                                      </p:cBhvr>
                                    </p:animEffect>
                                    <p:set>
                                      <p:cBhvr>
                                        <p:cTn id="42" dur="1" fill="hold">
                                          <p:stCondLst>
                                            <p:cond delay="1999"/>
                                          </p:stCondLst>
                                        </p:cTn>
                                        <p:tgtEl>
                                          <p:spTgt spid="11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116"/>
                                        </p:tgtEl>
                                      </p:cBhvr>
                                    </p:animEffect>
                                    <p:set>
                                      <p:cBhvr>
                                        <p:cTn id="45" dur="1" fill="hold">
                                          <p:stCondLst>
                                            <p:cond delay="1999"/>
                                          </p:stCondLst>
                                        </p:cTn>
                                        <p:tgtEl>
                                          <p:spTgt spid="116"/>
                                        </p:tgtEl>
                                        <p:attrNameLst>
                                          <p:attrName>style.visibility</p:attrName>
                                        </p:attrNameLst>
                                      </p:cBhvr>
                                      <p:to>
                                        <p:strVal val="hidden"/>
                                      </p:to>
                                    </p:set>
                                  </p:childTnLst>
                                </p:cTn>
                              </p:par>
                              <p:par>
                                <p:cTn id="46" presetID="10" presetClass="exit" presetSubtype="0" fill="hold" nodeType="withEffect">
                                  <p:stCondLst>
                                    <p:cond delay="0"/>
                                  </p:stCondLst>
                                  <p:childTnLst>
                                    <p:animEffect transition="out" filter="fade">
                                      <p:cBhvr>
                                        <p:cTn id="47" dur="2000"/>
                                        <p:tgtEl>
                                          <p:spTgt spid="117"/>
                                        </p:tgtEl>
                                      </p:cBhvr>
                                    </p:animEffect>
                                    <p:set>
                                      <p:cBhvr>
                                        <p:cTn id="48" dur="1" fill="hold">
                                          <p:stCondLst>
                                            <p:cond delay="1999"/>
                                          </p:stCondLst>
                                        </p:cTn>
                                        <p:tgtEl>
                                          <p:spTgt spid="117"/>
                                        </p:tgtEl>
                                        <p:attrNameLst>
                                          <p:attrName>style.visibility</p:attrName>
                                        </p:attrNameLst>
                                      </p:cBhvr>
                                      <p:to>
                                        <p:strVal val="hidden"/>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1" nodeType="clickEffect">
                                  <p:stCondLst>
                                    <p:cond delay="0"/>
                                  </p:stCondLst>
                                  <p:childTnLst>
                                    <p:set>
                                      <p:cBhvr>
                                        <p:cTn id="52" dur="1" fill="hold">
                                          <p:stCondLst>
                                            <p:cond delay="0"/>
                                          </p:stCondLst>
                                        </p:cTn>
                                        <p:tgtEl>
                                          <p:spTgt spid="49">
                                            <p:txEl>
                                              <p:pRg st="4" end="4"/>
                                            </p:txEl>
                                          </p:spTgt>
                                        </p:tgtEl>
                                        <p:attrNameLst>
                                          <p:attrName>style.visibility</p:attrName>
                                        </p:attrNameLst>
                                      </p:cBhvr>
                                      <p:to>
                                        <p:strVal val="visible"/>
                                      </p:to>
                                    </p:set>
                                  </p:childTnLst>
                                </p:cTn>
                              </p:par>
                              <p:par>
                                <p:cTn id="53" presetID="1" presetClass="entr" presetSubtype="0" fill="hold" grpId="1" nodeType="withEffect">
                                  <p:stCondLst>
                                    <p:cond delay="0"/>
                                  </p:stCondLst>
                                  <p:childTnLst>
                                    <p:set>
                                      <p:cBhvr>
                                        <p:cTn id="54" dur="1" fill="hold">
                                          <p:stCondLst>
                                            <p:cond delay="0"/>
                                          </p:stCondLst>
                                        </p:cTn>
                                        <p:tgtEl>
                                          <p:spTgt spid="49">
                                            <p:txEl>
                                              <p:pRg st="5" end="5"/>
                                            </p:txEl>
                                          </p:spTgt>
                                        </p:tgtEl>
                                        <p:attrNameLst>
                                          <p:attrName>style.visibility</p:attrName>
                                        </p:attrNameLst>
                                      </p:cBhvr>
                                      <p:to>
                                        <p:strVal val="visible"/>
                                      </p:to>
                                    </p:set>
                                  </p:childTnLst>
                                </p:cTn>
                              </p:par>
                              <p:par>
                                <p:cTn id="55" presetID="1" presetClass="entr" presetSubtype="0" fill="hold" grpId="1" nodeType="withEffect">
                                  <p:stCondLst>
                                    <p:cond delay="0"/>
                                  </p:stCondLst>
                                  <p:childTnLst>
                                    <p:set>
                                      <p:cBhvr>
                                        <p:cTn id="56" dur="1" fill="hold">
                                          <p:stCondLst>
                                            <p:cond delay="0"/>
                                          </p:stCondLst>
                                        </p:cTn>
                                        <p:tgtEl>
                                          <p:spTgt spid="49">
                                            <p:txEl>
                                              <p:pRg st="6" end="6"/>
                                            </p:txEl>
                                          </p:spTgt>
                                        </p:tgtEl>
                                        <p:attrNameLst>
                                          <p:attrName>style.visibility</p:attrName>
                                        </p:attrNameLst>
                                      </p:cBhvr>
                                      <p:to>
                                        <p:strVal val="visible"/>
                                      </p:to>
                                    </p:set>
                                  </p:childTnLst>
                                </p:cTn>
                              </p:par>
                              <p:par>
                                <p:cTn id="57" presetID="1" presetClass="entr" presetSubtype="0" fill="hold" grpId="1" nodeType="withEffect">
                                  <p:stCondLst>
                                    <p:cond delay="0"/>
                                  </p:stCondLst>
                                  <p:childTnLst>
                                    <p:set>
                                      <p:cBhvr>
                                        <p:cTn id="58" dur="1" fill="hold">
                                          <p:stCondLst>
                                            <p:cond delay="0"/>
                                          </p:stCondLst>
                                        </p:cTn>
                                        <p:tgtEl>
                                          <p:spTgt spid="49">
                                            <p:txEl>
                                              <p:pRg st="7" end="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1" nodeType="clickEffect">
                                  <p:stCondLst>
                                    <p:cond delay="0"/>
                                  </p:stCondLst>
                                  <p:childTnLst>
                                    <p:set>
                                      <p:cBhvr>
                                        <p:cTn id="62" dur="1" fill="hold">
                                          <p:stCondLst>
                                            <p:cond delay="0"/>
                                          </p:stCondLst>
                                        </p:cTn>
                                        <p:tgtEl>
                                          <p:spTgt spid="49">
                                            <p:txEl>
                                              <p:pRg st="8" end="8"/>
                                            </p:txEl>
                                          </p:spTgt>
                                        </p:tgtEl>
                                        <p:attrNameLst>
                                          <p:attrName>style.visibility</p:attrName>
                                        </p:attrNameLst>
                                      </p:cBhvr>
                                      <p:to>
                                        <p:strVal val="visible"/>
                                      </p:to>
                                    </p:set>
                                  </p:childTnLst>
                                </p:cTn>
                              </p:par>
                              <p:par>
                                <p:cTn id="63" presetID="1" presetClass="entr" presetSubtype="0" fill="hold" grpId="1" nodeType="withEffect">
                                  <p:stCondLst>
                                    <p:cond delay="0"/>
                                  </p:stCondLst>
                                  <p:childTnLst>
                                    <p:set>
                                      <p:cBhvr>
                                        <p:cTn id="64" dur="1" fill="hold">
                                          <p:stCondLst>
                                            <p:cond delay="0"/>
                                          </p:stCondLst>
                                        </p:cTn>
                                        <p:tgtEl>
                                          <p:spTgt spid="49">
                                            <p:txEl>
                                              <p:pRg st="9" end="9"/>
                                            </p:txEl>
                                          </p:spTgt>
                                        </p:tgtEl>
                                        <p:attrNameLst>
                                          <p:attrName>style.visibility</p:attrName>
                                        </p:attrNameLst>
                                      </p:cBhvr>
                                      <p:to>
                                        <p:strVal val="visible"/>
                                      </p:to>
                                    </p:set>
                                  </p:childTnLst>
                                </p:cTn>
                              </p:par>
                              <p:par>
                                <p:cTn id="65" presetID="1" presetClass="entr" presetSubtype="0" fill="hold" grpId="1" nodeType="withEffect">
                                  <p:stCondLst>
                                    <p:cond delay="0"/>
                                  </p:stCondLst>
                                  <p:childTnLst>
                                    <p:set>
                                      <p:cBhvr>
                                        <p:cTn id="66" dur="1" fill="hold">
                                          <p:stCondLst>
                                            <p:cond delay="0"/>
                                          </p:stCondLst>
                                        </p:cTn>
                                        <p:tgtEl>
                                          <p:spTgt spid="49">
                                            <p:txEl>
                                              <p:pRg st="10" end="10"/>
                                            </p:txEl>
                                          </p:spTgt>
                                        </p:tgtEl>
                                        <p:attrNameLst>
                                          <p:attrName>style.visibility</p:attrName>
                                        </p:attrNameLst>
                                      </p:cBhvr>
                                      <p:to>
                                        <p:strVal val="visible"/>
                                      </p:to>
                                    </p:set>
                                  </p:childTnLst>
                                </p:cTn>
                              </p:par>
                              <p:par>
                                <p:cTn id="67" presetID="1" presetClass="entr" presetSubtype="0" fill="hold" grpId="1" nodeType="withEffect">
                                  <p:stCondLst>
                                    <p:cond delay="0"/>
                                  </p:stCondLst>
                                  <p:childTnLst>
                                    <p:set>
                                      <p:cBhvr>
                                        <p:cTn id="68" dur="1" fill="hold">
                                          <p:stCondLst>
                                            <p:cond delay="0"/>
                                          </p:stCondLst>
                                        </p:cTn>
                                        <p:tgtEl>
                                          <p:spTgt spid="49">
                                            <p:txEl>
                                              <p:pRg st="11" end="11"/>
                                            </p:txEl>
                                          </p:spTgt>
                                        </p:tgtEl>
                                        <p:attrNameLst>
                                          <p:attrName>style.visibility</p:attrName>
                                        </p:attrNameLst>
                                      </p:cBhvr>
                                      <p:to>
                                        <p:strVal val="visible"/>
                                      </p:to>
                                    </p:set>
                                  </p:childTnLst>
                                </p:cTn>
                              </p:par>
                              <p:par>
                                <p:cTn id="69" presetID="1" presetClass="entr" presetSubtype="0" fill="hold" grpId="1" nodeType="withEffect">
                                  <p:stCondLst>
                                    <p:cond delay="0"/>
                                  </p:stCondLst>
                                  <p:childTnLst>
                                    <p:set>
                                      <p:cBhvr>
                                        <p:cTn id="70" dur="1" fill="hold">
                                          <p:stCondLst>
                                            <p:cond delay="0"/>
                                          </p:stCondLst>
                                        </p:cTn>
                                        <p:tgtEl>
                                          <p:spTgt spid="49">
                                            <p:txEl>
                                              <p:pRg st="12" end="12"/>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49">
                                            <p:txEl>
                                              <p:pRg st="1" end="1"/>
                                            </p:txEl>
                                          </p:spTgt>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49">
                                            <p:txEl>
                                              <p:pRg st="2" end="2"/>
                                            </p:txEl>
                                          </p:spTgt>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4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build="p"/>
      <p:bldP spid="49" grpId="1"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en-US" dirty="0" smtClean="0"/>
              <a:t>SUSY search with ME</a:t>
            </a:r>
            <a:r>
              <a:rPr lang="en-US" baseline="-25000" dirty="0" smtClean="0"/>
              <a:t>T</a:t>
            </a:r>
            <a:r>
              <a:rPr lang="en-US" dirty="0" smtClean="0"/>
              <a:t>: summary of 2010</a:t>
            </a:r>
            <a:endParaRPr lang="en-US" dirty="0"/>
          </a:p>
        </p:txBody>
      </p:sp>
      <p:sp>
        <p:nvSpPr>
          <p:cNvPr id="3" name="Content Placeholder 2"/>
          <p:cNvSpPr>
            <a:spLocks noGrp="1"/>
          </p:cNvSpPr>
          <p:nvPr>
            <p:ph idx="1"/>
          </p:nvPr>
        </p:nvSpPr>
        <p:spPr/>
        <p:txBody>
          <a:bodyPr/>
          <a:lstStyle/>
          <a:p>
            <a:pPr>
              <a:tabLst>
                <a:tab pos="804863" algn="l"/>
              </a:tabLst>
            </a:pPr>
            <a:r>
              <a:rPr lang="en-US" dirty="0" smtClean="0"/>
              <a:t>No signs yet. But all analysis methods in place; now need more data (2011!)</a:t>
            </a:r>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36</a:t>
            </a:fld>
            <a:endParaRPr lang="en-US"/>
          </a:p>
        </p:txBody>
      </p:sp>
      <p:pic>
        <p:nvPicPr>
          <p:cNvPr id="7" name="Picture 6" descr="RA_ExclusionLimits_tanb10.pdf"/>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1447800" y="1752600"/>
            <a:ext cx="6248400" cy="4485183"/>
          </a:xfrm>
          <a:prstGeom prst="rect">
            <a:avLst/>
          </a:prstGeom>
        </p:spPr>
      </p:pic>
      <p:sp>
        <p:nvSpPr>
          <p:cNvPr id="8" name="Rectangle 7"/>
          <p:cNvSpPr/>
          <p:nvPr/>
        </p:nvSpPr>
        <p:spPr>
          <a:xfrm>
            <a:off x="1" y="5334000"/>
            <a:ext cx="3028950" cy="1200329"/>
          </a:xfrm>
          <a:prstGeom prst="rect">
            <a:avLst/>
          </a:prstGeom>
        </p:spPr>
        <p:style>
          <a:lnRef idx="1">
            <a:schemeClr val="accent2"/>
          </a:lnRef>
          <a:fillRef idx="2">
            <a:schemeClr val="accent2"/>
          </a:fillRef>
          <a:effectRef idx="1">
            <a:schemeClr val="accent2"/>
          </a:effectRef>
          <a:fontRef idx="minor">
            <a:schemeClr val="dk1"/>
          </a:fontRef>
        </p:style>
        <p:txBody>
          <a:bodyPr wrap="square" lIns="91440" tIns="45720" rIns="91440" bIns="45720">
            <a:spAutoFit/>
          </a:bodyPr>
          <a:lstStyle/>
          <a:p>
            <a:pPr algn="ctr"/>
            <a:r>
              <a:rPr lang="en-US" sz="3600" b="1" cap="none" spc="0"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Transp</a:t>
            </a: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from </a:t>
            </a:r>
          </a:p>
          <a:p>
            <a:pPr algn="ctr"/>
            <a:r>
              <a:rPr lang="en-US" sz="36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March 2011</a:t>
            </a:r>
            <a:endParaRPr lang="en-US" sz="36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10" name="Elbow Connector 9"/>
          <p:cNvCxnSpPr/>
          <p:nvPr/>
        </p:nvCxnSpPr>
        <p:spPr bwMode="auto">
          <a:xfrm rot="10800000">
            <a:off x="4876800" y="3352800"/>
            <a:ext cx="2514600" cy="642392"/>
          </a:xfrm>
          <a:prstGeom prst="bentConnector3">
            <a:avLst>
              <a:gd name="adj1" fmla="val 50000"/>
            </a:avLst>
          </a:prstGeom>
          <a:solidFill>
            <a:schemeClr val="accent1"/>
          </a:solidFill>
          <a:ln w="38100" cap="flat" cmpd="sng" algn="ctr">
            <a:solidFill>
              <a:srgbClr val="FF0000"/>
            </a:solidFill>
            <a:prstDash val="solid"/>
            <a:round/>
            <a:headEnd type="none" w="med" len="med"/>
            <a:tailEnd type="arrow" w="med" len="med"/>
          </a:ln>
          <a:effectLst/>
        </p:spPr>
      </p:cxnSp>
      <p:sp>
        <p:nvSpPr>
          <p:cNvPr id="14" name="TextBox 13"/>
          <p:cNvSpPr txBox="1"/>
          <p:nvPr/>
        </p:nvSpPr>
        <p:spPr>
          <a:xfrm>
            <a:off x="7391400" y="3090208"/>
            <a:ext cx="1524000" cy="1938992"/>
          </a:xfrm>
          <a:prstGeom prst="rect">
            <a:avLst/>
          </a:prstGeom>
          <a:ln w="38100" cap="flat" cmpd="sng" algn="ctr">
            <a:solidFill>
              <a:srgbClr val="FF0000"/>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400" dirty="0" smtClean="0">
                <a:solidFill>
                  <a:srgbClr val="000090"/>
                </a:solidFill>
              </a:rPr>
              <a:t>Corner around which SUSY would lie</a:t>
            </a:r>
            <a:endParaRPr lang="en-US" sz="2400" dirty="0">
              <a:solidFill>
                <a:srgbClr val="000090"/>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1219201"/>
            <a:ext cx="7772400" cy="3505200"/>
          </a:xfrm>
          <a:noFill/>
        </p:spPr>
        <p:txBody>
          <a:bodyPr/>
          <a:lstStyle/>
          <a:p>
            <a:pPr>
              <a:lnSpc>
                <a:spcPct val="80000"/>
              </a:lnSpc>
            </a:pPr>
            <a:r>
              <a:rPr lang="en-US" sz="4000" dirty="0" smtClean="0"/>
              <a:t>Surprise #2</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brief: SUSY moving further out</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38</a:t>
            </a:fld>
            <a:endParaRPr lang="en-US"/>
          </a:p>
        </p:txBody>
      </p:sp>
      <p:pic>
        <p:nvPicPr>
          <p:cNvPr id="7" name="Picture 4"/>
          <p:cNvPicPr>
            <a:picLocks noChangeAspect="1" noChangeArrowheads="1"/>
          </p:cNvPicPr>
          <p:nvPr/>
        </p:nvPicPr>
        <p:blipFill>
          <a:blip r:embed="rId2"/>
          <a:srcRect/>
          <a:stretch>
            <a:fillRect/>
          </a:stretch>
        </p:blipFill>
        <p:spPr bwMode="auto">
          <a:xfrm>
            <a:off x="363901" y="2362200"/>
            <a:ext cx="4131899" cy="3924300"/>
          </a:xfrm>
          <a:prstGeom prst="rect">
            <a:avLst/>
          </a:prstGeom>
          <a:noFill/>
          <a:ln w="9525">
            <a:noFill/>
            <a:round/>
            <a:headEnd/>
            <a:tailEnd/>
          </a:ln>
          <a:effectLst/>
        </p:spPr>
      </p:pic>
      <p:pic>
        <p:nvPicPr>
          <p:cNvPr id="8" name="Picture 5"/>
          <p:cNvPicPr>
            <a:picLocks noChangeAspect="1" noChangeArrowheads="1"/>
          </p:cNvPicPr>
          <p:nvPr/>
        </p:nvPicPr>
        <p:blipFill>
          <a:blip r:embed="rId3"/>
          <a:srcRect/>
          <a:stretch>
            <a:fillRect/>
          </a:stretch>
        </p:blipFill>
        <p:spPr bwMode="auto">
          <a:xfrm>
            <a:off x="4691558" y="2397621"/>
            <a:ext cx="4134579" cy="3926979"/>
          </a:xfrm>
          <a:prstGeom prst="rect">
            <a:avLst/>
          </a:prstGeom>
          <a:noFill/>
          <a:ln w="9525">
            <a:noFill/>
            <a:round/>
            <a:headEnd/>
            <a:tailEnd/>
          </a:ln>
          <a:effectLst/>
        </p:spPr>
      </p:pic>
      <p:sp>
        <p:nvSpPr>
          <p:cNvPr id="9" name="Line 6"/>
          <p:cNvSpPr>
            <a:spLocks noChangeShapeType="1"/>
          </p:cNvSpPr>
          <p:nvPr/>
        </p:nvSpPr>
        <p:spPr bwMode="auto">
          <a:xfrm flipV="1">
            <a:off x="1783723" y="3069166"/>
            <a:ext cx="463411" cy="33483"/>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0" name="Line 7"/>
          <p:cNvSpPr>
            <a:spLocks noChangeShapeType="1"/>
          </p:cNvSpPr>
          <p:nvPr/>
        </p:nvSpPr>
        <p:spPr bwMode="auto">
          <a:xfrm flipV="1">
            <a:off x="3492859" y="4390615"/>
            <a:ext cx="164741" cy="486185"/>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1" name="Line 8"/>
          <p:cNvSpPr>
            <a:spLocks noChangeShapeType="1"/>
          </p:cNvSpPr>
          <p:nvPr/>
        </p:nvSpPr>
        <p:spPr bwMode="auto">
          <a:xfrm flipV="1">
            <a:off x="2036595" y="3924326"/>
            <a:ext cx="401805" cy="342874"/>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2" name="Line 9"/>
          <p:cNvSpPr>
            <a:spLocks noChangeShapeType="1"/>
          </p:cNvSpPr>
          <p:nvPr/>
        </p:nvSpPr>
        <p:spPr bwMode="auto">
          <a:xfrm flipV="1">
            <a:off x="5263924" y="4245604"/>
            <a:ext cx="298676" cy="229030"/>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3" name="Line 10"/>
          <p:cNvSpPr>
            <a:spLocks noChangeShapeType="1"/>
          </p:cNvSpPr>
          <p:nvPr/>
        </p:nvSpPr>
        <p:spPr bwMode="auto">
          <a:xfrm flipV="1">
            <a:off x="5551977" y="4773340"/>
            <a:ext cx="546455" cy="259834"/>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4" name="Line 11"/>
          <p:cNvSpPr>
            <a:spLocks noChangeShapeType="1"/>
          </p:cNvSpPr>
          <p:nvPr/>
        </p:nvSpPr>
        <p:spPr bwMode="auto">
          <a:xfrm flipV="1">
            <a:off x="5835788" y="5334000"/>
            <a:ext cx="1174612" cy="435289"/>
          </a:xfrm>
          <a:prstGeom prst="line">
            <a:avLst/>
          </a:prstGeom>
          <a:noFill/>
          <a:ln w="72000">
            <a:solidFill>
              <a:srgbClr val="FF00FF"/>
            </a:solidFill>
            <a:round/>
            <a:headEnd/>
            <a:tailEnd type="triangle" w="med" len="med"/>
          </a:ln>
          <a:effectLst/>
        </p:spPr>
        <p:txBody>
          <a:bodyPr>
            <a:prstTxWarp prst="textNoShape">
              <a:avLst/>
            </a:prstTxWarp>
          </a:bodyPr>
          <a:lstStyle/>
          <a:p>
            <a:endParaRPr lang="en-US"/>
          </a:p>
        </p:txBody>
      </p:sp>
      <p:sp>
        <p:nvSpPr>
          <p:cNvPr id="15" name="Text Box 12"/>
          <p:cNvSpPr txBox="1">
            <a:spLocks noChangeArrowheads="1"/>
          </p:cNvSpPr>
          <p:nvPr/>
        </p:nvSpPr>
        <p:spPr bwMode="auto">
          <a:xfrm rot="1200000">
            <a:off x="2292063" y="4362799"/>
            <a:ext cx="1067461" cy="223671"/>
          </a:xfrm>
          <a:prstGeom prst="rect">
            <a:avLst/>
          </a:prstGeom>
          <a:noFill/>
          <a:ln w="9525">
            <a:noFill/>
            <a:round/>
            <a:headEnd/>
            <a:tailEnd/>
          </a:ln>
          <a:effectLst/>
        </p:spPr>
        <p:txBody>
          <a:bodyPr wrap="none" lIns="0" tIns="6803" rIns="0" bIns="0">
            <a:prstTxWarp prst="textNoShape">
              <a:avLst/>
            </a:prstTxWarp>
          </a:bodyPr>
          <a:lstStyle/>
          <a:p>
            <a:pPr>
              <a:lnSpc>
                <a:spcPct val="97000"/>
              </a:lnSpc>
              <a:tabLst>
                <a:tab pos="723900" algn="l"/>
              </a:tabLst>
            </a:pPr>
            <a:r>
              <a:rPr lang="en-GB" sz="1800" b="1" dirty="0">
                <a:solidFill>
                  <a:srgbClr val="FF00FF"/>
                </a:solidFill>
                <a:latin typeface="Trebuchet MS" charset="0"/>
                <a:ea typeface="Tahoma" charset="0"/>
                <a:cs typeface="Tahoma" charset="0"/>
              </a:rPr>
              <a:t>2010</a:t>
            </a:r>
            <a:r>
              <a:rPr lang="en-GB" sz="1800" b="1" dirty="0">
                <a:solidFill>
                  <a:srgbClr val="FF00FF"/>
                </a:solidFill>
                <a:latin typeface="Trebuchet MS" charset="0"/>
                <a:ea typeface="Times New Roman" charset="0"/>
                <a:cs typeface="Times New Roman" charset="0"/>
              </a:rPr>
              <a:t>→</a:t>
            </a:r>
            <a:r>
              <a:rPr lang="en-GB" sz="1800" b="1" dirty="0">
                <a:solidFill>
                  <a:srgbClr val="FF00FF"/>
                </a:solidFill>
                <a:latin typeface="Trebuchet MS" charset="0"/>
                <a:ea typeface="Tahoma" charset="0"/>
                <a:cs typeface="Tahoma" charset="0"/>
              </a:rPr>
              <a:t>2011</a:t>
            </a:r>
          </a:p>
        </p:txBody>
      </p:sp>
      <p:sp>
        <p:nvSpPr>
          <p:cNvPr id="16" name="Text Box 13"/>
          <p:cNvSpPr txBox="1">
            <a:spLocks noChangeArrowheads="1"/>
          </p:cNvSpPr>
          <p:nvPr/>
        </p:nvSpPr>
        <p:spPr bwMode="auto">
          <a:xfrm>
            <a:off x="6155300" y="4669003"/>
            <a:ext cx="1067462" cy="223671"/>
          </a:xfrm>
          <a:prstGeom prst="rect">
            <a:avLst/>
          </a:prstGeom>
          <a:noFill/>
          <a:ln w="9525">
            <a:noFill/>
            <a:round/>
            <a:headEnd/>
            <a:tailEnd/>
          </a:ln>
          <a:effectLst/>
        </p:spPr>
        <p:txBody>
          <a:bodyPr wrap="none" lIns="0" tIns="6803" rIns="0" bIns="0">
            <a:prstTxWarp prst="textNoShape">
              <a:avLst/>
            </a:prstTxWarp>
          </a:bodyPr>
          <a:lstStyle/>
          <a:p>
            <a:pPr>
              <a:lnSpc>
                <a:spcPct val="97000"/>
              </a:lnSpc>
              <a:tabLst>
                <a:tab pos="723900" algn="l"/>
              </a:tabLst>
            </a:pPr>
            <a:r>
              <a:rPr lang="en-GB" sz="1800" b="1">
                <a:solidFill>
                  <a:srgbClr val="FF00FF"/>
                </a:solidFill>
                <a:latin typeface="Trebuchet MS" charset="0"/>
                <a:ea typeface="Tahoma" charset="0"/>
                <a:cs typeface="Tahoma" charset="0"/>
              </a:rPr>
              <a:t>2010</a:t>
            </a:r>
            <a:r>
              <a:rPr lang="en-GB" sz="1800" b="1">
                <a:solidFill>
                  <a:srgbClr val="FF00FF"/>
                </a:solidFill>
                <a:latin typeface="Trebuchet MS" charset="0"/>
                <a:ea typeface="Times New Roman" charset="0"/>
                <a:cs typeface="Times New Roman" charset="0"/>
              </a:rPr>
              <a:t>→</a:t>
            </a:r>
            <a:r>
              <a:rPr lang="en-GB" sz="1800" b="1">
                <a:solidFill>
                  <a:srgbClr val="FF00FF"/>
                </a:solidFill>
                <a:latin typeface="Trebuchet MS" charset="0"/>
                <a:ea typeface="Tahoma" charset="0"/>
                <a:cs typeface="Tahoma" charset="0"/>
              </a:rPr>
              <a:t>2011</a:t>
            </a:r>
          </a:p>
        </p:txBody>
      </p:sp>
      <p:sp>
        <p:nvSpPr>
          <p:cNvPr id="17" name="Text Box 2"/>
          <p:cNvSpPr txBox="1">
            <a:spLocks noChangeArrowheads="1"/>
          </p:cNvSpPr>
          <p:nvPr/>
        </p:nvSpPr>
        <p:spPr bwMode="auto">
          <a:xfrm>
            <a:off x="304800" y="990600"/>
            <a:ext cx="4483100" cy="129540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lIns="0" tIns="7560" rIns="0" bIns="0">
            <a:prstTxWarp prst="textNoShape">
              <a:avLst/>
            </a:prstTxWarp>
          </a:bodyPr>
          <a:lstStyle/>
          <a:p>
            <a:pPr algn="ctr">
              <a:lnSpc>
                <a:spcPct val="97000"/>
              </a:lnSpc>
              <a:tabLst>
                <a:tab pos="723900" algn="l"/>
                <a:tab pos="1447800" algn="l"/>
                <a:tab pos="2171700" algn="l"/>
                <a:tab pos="2895600" algn="l"/>
                <a:tab pos="3619500" algn="l"/>
              </a:tabLst>
            </a:pPr>
            <a:r>
              <a:rPr lang="en-GB" sz="2000" b="1" dirty="0">
                <a:solidFill>
                  <a:srgbClr val="000090"/>
                </a:solidFill>
                <a:latin typeface="Trebuchet MS" charset="0"/>
                <a:ea typeface="Tahoma" charset="0"/>
                <a:cs typeface="Tahoma" charset="0"/>
              </a:rPr>
              <a:t>Simplified</a:t>
            </a:r>
            <a:r>
              <a:rPr lang="en-GB" sz="2000" b="1" dirty="0" smtClean="0">
                <a:solidFill>
                  <a:srgbClr val="000090"/>
                </a:solidFill>
                <a:latin typeface="Trebuchet MS" charset="0"/>
                <a:ea typeface="Tahoma" charset="0"/>
                <a:cs typeface="Tahoma" charset="0"/>
              </a:rPr>
              <a:t> model: two </a:t>
            </a:r>
            <a:r>
              <a:rPr lang="en-GB" sz="2000" b="1" dirty="0" err="1" smtClean="0">
                <a:solidFill>
                  <a:srgbClr val="000090"/>
                </a:solidFill>
                <a:latin typeface="Trebuchet MS" charset="0"/>
                <a:ea typeface="Tahoma" charset="0"/>
                <a:cs typeface="Tahoma" charset="0"/>
              </a:rPr>
              <a:t>squark</a:t>
            </a:r>
            <a:r>
              <a:rPr lang="en-GB" sz="2000" b="1" dirty="0" smtClean="0">
                <a:solidFill>
                  <a:srgbClr val="000090"/>
                </a:solidFill>
                <a:latin typeface="Trebuchet MS" charset="0"/>
                <a:ea typeface="Tahoma" charset="0"/>
                <a:cs typeface="Tahoma" charset="0"/>
              </a:rPr>
              <a:t> (</a:t>
            </a:r>
            <a:r>
              <a:rPr lang="en-GB" sz="2000" b="1" dirty="0" err="1" smtClean="0">
                <a:solidFill>
                  <a:srgbClr val="000090"/>
                </a:solidFill>
                <a:latin typeface="Trebuchet MS" charset="0"/>
                <a:ea typeface="Tahoma" charset="0"/>
                <a:cs typeface="Tahoma" charset="0"/>
              </a:rPr>
              <a:t>q</a:t>
            </a:r>
            <a:r>
              <a:rPr lang="en-GB" sz="2000" b="1" dirty="0" smtClean="0">
                <a:solidFill>
                  <a:srgbClr val="000090"/>
                </a:solidFill>
                <a:latin typeface="Trebuchet MS" charset="0"/>
                <a:ea typeface="Tahoma" charset="0"/>
                <a:cs typeface="Tahoma" charset="0"/>
              </a:rPr>
              <a:t>) </a:t>
            </a:r>
            <a:r>
              <a:rPr lang="en-GB" sz="2000" b="1" dirty="0">
                <a:solidFill>
                  <a:srgbClr val="000090"/>
                </a:solidFill>
                <a:latin typeface="Trebuchet MS" charset="0"/>
                <a:ea typeface="Tahoma" charset="0"/>
                <a:cs typeface="Tahoma" charset="0"/>
              </a:rPr>
              <a:t>generations, m(</a:t>
            </a:r>
            <a:r>
              <a:rPr lang="en-GB" sz="2000" b="1" i="1" dirty="0">
                <a:solidFill>
                  <a:srgbClr val="000090"/>
                </a:solidFill>
                <a:latin typeface="Symbol" charset="2"/>
                <a:ea typeface="Times New Roman" charset="0"/>
                <a:cs typeface="Symbol" charset="2"/>
              </a:rPr>
              <a:t>χ</a:t>
            </a:r>
            <a:r>
              <a:rPr lang="en-GB" sz="2000" b="1" i="1" baseline="-33000" dirty="0">
                <a:solidFill>
                  <a:srgbClr val="000090"/>
                </a:solidFill>
                <a:latin typeface="Arial" charset="0"/>
                <a:ea typeface="Arial" charset="0"/>
                <a:cs typeface="Arial" charset="0"/>
              </a:rPr>
              <a:t>1</a:t>
            </a:r>
            <a:r>
              <a:rPr lang="en-GB" sz="2000" b="1" i="1" baseline="33000" dirty="0">
                <a:solidFill>
                  <a:srgbClr val="000090"/>
                </a:solidFill>
                <a:latin typeface="Trebuchet MS" charset="0"/>
                <a:ea typeface="Tahoma" charset="0"/>
                <a:cs typeface="Tahoma" charset="0"/>
              </a:rPr>
              <a:t>0</a:t>
            </a:r>
            <a:r>
              <a:rPr lang="en-GB" sz="2000" b="1" dirty="0">
                <a:solidFill>
                  <a:srgbClr val="000090"/>
                </a:solidFill>
                <a:latin typeface="Trebuchet MS" charset="0"/>
                <a:ea typeface="Tahoma" charset="0"/>
                <a:cs typeface="Tahoma" charset="0"/>
              </a:rPr>
              <a:t>)~0</a:t>
            </a:r>
          </a:p>
          <a:p>
            <a:pPr algn="ctr">
              <a:lnSpc>
                <a:spcPct val="97000"/>
              </a:lnSpc>
              <a:tabLst>
                <a:tab pos="723900" algn="l"/>
                <a:tab pos="1447800" algn="l"/>
                <a:tab pos="2171700" algn="l"/>
                <a:tab pos="2895600" algn="l"/>
                <a:tab pos="3619500" algn="l"/>
              </a:tabLst>
            </a:pPr>
            <a:r>
              <a:rPr lang="en-GB" sz="2000" b="1" dirty="0">
                <a:solidFill>
                  <a:srgbClr val="000090"/>
                </a:solidFill>
                <a:latin typeface="Trebuchet MS" charset="0"/>
                <a:ea typeface="Tahoma" charset="0"/>
                <a:cs typeface="Tahoma" charset="0"/>
              </a:rPr>
              <a:t>m</a:t>
            </a:r>
            <a:r>
              <a:rPr lang="en-GB" sz="2000" b="1" baseline="-33000" dirty="0">
                <a:solidFill>
                  <a:srgbClr val="000090"/>
                </a:solidFill>
                <a:latin typeface="Trebuchet MS" charset="0"/>
                <a:ea typeface="Tahoma" charset="0"/>
                <a:cs typeface="Tahoma" charset="0"/>
              </a:rPr>
              <a:t>g</a:t>
            </a:r>
            <a:r>
              <a:rPr lang="en-GB" sz="2000" b="1" dirty="0">
                <a:solidFill>
                  <a:srgbClr val="000090"/>
                </a:solidFill>
                <a:latin typeface="Trebuchet MS" charset="0"/>
                <a:ea typeface="Tahoma" charset="0"/>
                <a:cs typeface="Tahoma" charset="0"/>
              </a:rPr>
              <a:t>&gt;800 GeV  </a:t>
            </a:r>
            <a:r>
              <a:rPr lang="en-GB" sz="2000" b="1" dirty="0" smtClean="0">
                <a:solidFill>
                  <a:srgbClr val="000090"/>
                </a:solidFill>
                <a:latin typeface="Trebuchet MS" charset="0"/>
                <a:ea typeface="Tahoma" charset="0"/>
                <a:cs typeface="Tahoma" charset="0"/>
              </a:rPr>
              <a:t> </a:t>
            </a:r>
            <a:r>
              <a:rPr lang="en-GB" sz="2000" b="1" dirty="0" err="1" smtClean="0">
                <a:solidFill>
                  <a:srgbClr val="000090"/>
                </a:solidFill>
                <a:latin typeface="Trebuchet MS" charset="0"/>
                <a:ea typeface="Tahoma" charset="0"/>
                <a:cs typeface="Tahoma" charset="0"/>
              </a:rPr>
              <a:t>m</a:t>
            </a:r>
            <a:r>
              <a:rPr lang="en-GB" sz="2000" b="1" baseline="-33000" dirty="0" err="1" smtClean="0">
                <a:solidFill>
                  <a:srgbClr val="000090"/>
                </a:solidFill>
                <a:latin typeface="Trebuchet MS" charset="0"/>
                <a:ea typeface="Tahoma" charset="0"/>
                <a:cs typeface="Tahoma" charset="0"/>
              </a:rPr>
              <a:t>q</a:t>
            </a:r>
            <a:r>
              <a:rPr lang="en-GB" sz="2000" b="1" dirty="0">
                <a:solidFill>
                  <a:srgbClr val="000090"/>
                </a:solidFill>
                <a:latin typeface="Trebuchet MS" charset="0"/>
                <a:ea typeface="Tahoma" charset="0"/>
                <a:cs typeface="Tahoma" charset="0"/>
              </a:rPr>
              <a:t>&gt;850 GeV</a:t>
            </a:r>
          </a:p>
          <a:p>
            <a:pPr algn="ctr">
              <a:lnSpc>
                <a:spcPct val="97000"/>
              </a:lnSpc>
              <a:tabLst>
                <a:tab pos="723900" algn="l"/>
                <a:tab pos="1447800" algn="l"/>
                <a:tab pos="2171700" algn="l"/>
                <a:tab pos="2895600" algn="l"/>
                <a:tab pos="3619500" algn="l"/>
              </a:tabLst>
            </a:pPr>
            <a:r>
              <a:rPr lang="en-GB" sz="2000" b="1" dirty="0">
                <a:solidFill>
                  <a:srgbClr val="000090"/>
                </a:solidFill>
                <a:latin typeface="Trebuchet MS" charset="0"/>
                <a:ea typeface="Tahoma" charset="0"/>
                <a:cs typeface="Tahoma" charset="0"/>
              </a:rPr>
              <a:t>Equal mass case: m</a:t>
            </a:r>
            <a:r>
              <a:rPr lang="en-GB" sz="2000" b="1" baseline="-33000" dirty="0">
                <a:solidFill>
                  <a:srgbClr val="000090"/>
                </a:solidFill>
                <a:latin typeface="Trebuchet MS" charset="0"/>
                <a:ea typeface="Tahoma" charset="0"/>
                <a:cs typeface="Tahoma" charset="0"/>
              </a:rPr>
              <a:t>g</a:t>
            </a:r>
            <a:r>
              <a:rPr lang="en-GB" sz="2000" b="1" dirty="0">
                <a:solidFill>
                  <a:srgbClr val="000090"/>
                </a:solidFill>
                <a:latin typeface="Trebuchet MS" charset="0"/>
                <a:ea typeface="Tahoma" charset="0"/>
                <a:cs typeface="Tahoma" charset="0"/>
              </a:rPr>
              <a:t>=</a:t>
            </a:r>
            <a:r>
              <a:rPr lang="en-GB" sz="2000" b="1" dirty="0" err="1">
                <a:solidFill>
                  <a:srgbClr val="000090"/>
                </a:solidFill>
                <a:latin typeface="Trebuchet MS" charset="0"/>
                <a:ea typeface="Tahoma" charset="0"/>
                <a:cs typeface="Tahoma" charset="0"/>
              </a:rPr>
              <a:t>m</a:t>
            </a:r>
            <a:r>
              <a:rPr lang="en-GB" sz="2000" b="1" baseline="-33000" dirty="0" err="1">
                <a:solidFill>
                  <a:srgbClr val="000090"/>
                </a:solidFill>
                <a:latin typeface="Trebuchet MS" charset="0"/>
                <a:ea typeface="Tahoma" charset="0"/>
                <a:cs typeface="Tahoma" charset="0"/>
              </a:rPr>
              <a:t>q</a:t>
            </a:r>
            <a:r>
              <a:rPr lang="en-GB" sz="2000" b="1" dirty="0">
                <a:solidFill>
                  <a:srgbClr val="000090"/>
                </a:solidFill>
                <a:latin typeface="Trebuchet MS" charset="0"/>
                <a:ea typeface="Tahoma" charset="0"/>
                <a:cs typeface="Tahoma" charset="0"/>
              </a:rPr>
              <a:t>&gt;1.075 TeV</a:t>
            </a:r>
          </a:p>
          <a:p>
            <a:pPr>
              <a:lnSpc>
                <a:spcPct val="97000"/>
              </a:lnSpc>
              <a:tabLst>
                <a:tab pos="723900" algn="l"/>
                <a:tab pos="1447800" algn="l"/>
                <a:tab pos="2171700" algn="l"/>
                <a:tab pos="2895600" algn="l"/>
                <a:tab pos="3619500" algn="l"/>
              </a:tabLst>
            </a:pPr>
            <a:endParaRPr lang="en-GB" sz="2000" b="1" dirty="0">
              <a:solidFill>
                <a:srgbClr val="000090"/>
              </a:solidFill>
              <a:latin typeface="Trebuchet MS" charset="0"/>
              <a:ea typeface="Tahoma" charset="0"/>
              <a:cs typeface="Tahoma" charset="0"/>
            </a:endParaRPr>
          </a:p>
        </p:txBody>
      </p:sp>
      <p:sp>
        <p:nvSpPr>
          <p:cNvPr id="18" name="Text Box 3"/>
          <p:cNvSpPr txBox="1">
            <a:spLocks noChangeArrowheads="1"/>
          </p:cNvSpPr>
          <p:nvPr/>
        </p:nvSpPr>
        <p:spPr bwMode="auto">
          <a:xfrm>
            <a:off x="5410200" y="1066800"/>
            <a:ext cx="3124200" cy="120334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square" lIns="0" tIns="7560" rIns="0" bIns="0">
            <a:prstTxWarp prst="textNoShape">
              <a:avLst/>
            </a:prstTxWarp>
            <a:spAutoFit/>
          </a:bodyPr>
          <a:lstStyle/>
          <a:p>
            <a:pPr algn="ctr">
              <a:lnSpc>
                <a:spcPct val="97000"/>
              </a:lnSpc>
              <a:tabLst>
                <a:tab pos="723900" algn="l"/>
                <a:tab pos="1447800" algn="l"/>
                <a:tab pos="2171700" algn="l"/>
                <a:tab pos="2895600" algn="l"/>
                <a:tab pos="3619500" algn="l"/>
              </a:tabLst>
            </a:pPr>
            <a:r>
              <a:rPr lang="en-GB" sz="2000" b="1" dirty="0">
                <a:solidFill>
                  <a:srgbClr val="000090"/>
                </a:solidFill>
                <a:latin typeface="Trebuchet MS" charset="0"/>
                <a:ea typeface="Tahoma" charset="0"/>
                <a:cs typeface="Tahoma" charset="0"/>
              </a:rPr>
              <a:t>MSUGRA/CMSSM:</a:t>
            </a:r>
            <a:r>
              <a:rPr lang="en-GB" sz="2000" b="1" dirty="0" smtClean="0">
                <a:solidFill>
                  <a:srgbClr val="000090"/>
                </a:solidFill>
                <a:latin typeface="Trebuchet MS" charset="0"/>
                <a:ea typeface="Tahoma" charset="0"/>
                <a:cs typeface="Tahoma" charset="0"/>
              </a:rPr>
              <a:t> </a:t>
            </a:r>
          </a:p>
          <a:p>
            <a:pPr algn="ctr">
              <a:lnSpc>
                <a:spcPct val="97000"/>
              </a:lnSpc>
              <a:tabLst>
                <a:tab pos="723900" algn="l"/>
                <a:tab pos="1447800" algn="l"/>
                <a:tab pos="2171700" algn="l"/>
                <a:tab pos="2895600" algn="l"/>
                <a:tab pos="3619500" algn="l"/>
              </a:tabLst>
            </a:pPr>
            <a:r>
              <a:rPr lang="en-GB" sz="2000" b="1" dirty="0" err="1" smtClean="0">
                <a:solidFill>
                  <a:srgbClr val="000090"/>
                </a:solidFill>
                <a:latin typeface="Trebuchet MS" charset="0"/>
                <a:ea typeface="Tahoma" charset="0"/>
                <a:cs typeface="Tahoma" charset="0"/>
              </a:rPr>
              <a:t>tan</a:t>
            </a:r>
            <a:r>
              <a:rPr lang="en-GB" sz="2000" b="1" dirty="0" err="1" smtClean="0">
                <a:solidFill>
                  <a:srgbClr val="000090"/>
                </a:solidFill>
                <a:latin typeface="Trebuchet MS" charset="0"/>
                <a:ea typeface="Trebuchet MS" charset="0"/>
                <a:cs typeface="Trebuchet MS" charset="0"/>
              </a:rPr>
              <a:t>β</a:t>
            </a:r>
            <a:r>
              <a:rPr lang="en-GB" sz="2000" b="1" dirty="0">
                <a:solidFill>
                  <a:srgbClr val="000090"/>
                </a:solidFill>
                <a:latin typeface="Trebuchet MS" charset="0"/>
                <a:ea typeface="Tahoma" charset="0"/>
                <a:cs typeface="Tahoma" charset="0"/>
              </a:rPr>
              <a:t>=10, A</a:t>
            </a:r>
            <a:r>
              <a:rPr lang="en-GB" sz="2000" b="1" baseline="-33000" dirty="0">
                <a:solidFill>
                  <a:srgbClr val="000090"/>
                </a:solidFill>
                <a:latin typeface="Trebuchet MS" charset="0"/>
                <a:ea typeface="Tahoma" charset="0"/>
                <a:cs typeface="Tahoma" charset="0"/>
              </a:rPr>
              <a:t>0</a:t>
            </a:r>
            <a:r>
              <a:rPr lang="en-GB" sz="2000" b="1" dirty="0">
                <a:solidFill>
                  <a:srgbClr val="000090"/>
                </a:solidFill>
                <a:latin typeface="Trebuchet MS" charset="0"/>
                <a:ea typeface="Tahoma" charset="0"/>
                <a:cs typeface="Tahoma" charset="0"/>
              </a:rPr>
              <a:t>=0, </a:t>
            </a:r>
            <a:r>
              <a:rPr lang="en-GB" sz="2000" b="1" dirty="0" err="1">
                <a:solidFill>
                  <a:srgbClr val="000090"/>
                </a:solidFill>
                <a:latin typeface="Trebuchet MS" charset="0"/>
                <a:ea typeface="Trebuchet MS" charset="0"/>
                <a:cs typeface="Trebuchet MS" charset="0"/>
              </a:rPr>
              <a:t>μ</a:t>
            </a:r>
            <a:r>
              <a:rPr lang="en-GB" sz="2000" b="1" dirty="0">
                <a:solidFill>
                  <a:srgbClr val="000090"/>
                </a:solidFill>
                <a:latin typeface="Trebuchet MS" charset="0"/>
                <a:ea typeface="Tahoma" charset="0"/>
                <a:cs typeface="Tahoma" charset="0"/>
              </a:rPr>
              <a:t>&gt;0</a:t>
            </a:r>
          </a:p>
          <a:p>
            <a:pPr algn="ctr">
              <a:lnSpc>
                <a:spcPct val="97000"/>
              </a:lnSpc>
              <a:tabLst>
                <a:tab pos="723900" algn="l"/>
                <a:tab pos="1447800" algn="l"/>
                <a:tab pos="2171700" algn="l"/>
                <a:tab pos="2895600" algn="l"/>
                <a:tab pos="3619500" algn="l"/>
              </a:tabLst>
            </a:pPr>
            <a:r>
              <a:rPr lang="en-GB" sz="2000" b="1" dirty="0">
                <a:solidFill>
                  <a:srgbClr val="000090"/>
                </a:solidFill>
                <a:latin typeface="Trebuchet MS" charset="0"/>
                <a:ea typeface="Tahoma" charset="0"/>
                <a:cs typeface="Tahoma" charset="0"/>
              </a:rPr>
              <a:t>Equal mass case:</a:t>
            </a:r>
            <a:r>
              <a:rPr lang="en-GB" sz="2000" b="1" dirty="0" smtClean="0">
                <a:solidFill>
                  <a:srgbClr val="000090"/>
                </a:solidFill>
                <a:latin typeface="Trebuchet MS" charset="0"/>
                <a:ea typeface="Tahoma" charset="0"/>
                <a:cs typeface="Tahoma" charset="0"/>
              </a:rPr>
              <a:t> </a:t>
            </a:r>
          </a:p>
          <a:p>
            <a:pPr algn="ctr">
              <a:lnSpc>
                <a:spcPct val="97000"/>
              </a:lnSpc>
              <a:tabLst>
                <a:tab pos="723900" algn="l"/>
                <a:tab pos="1447800" algn="l"/>
                <a:tab pos="2171700" algn="l"/>
                <a:tab pos="2895600" algn="l"/>
                <a:tab pos="3619500" algn="l"/>
              </a:tabLst>
            </a:pPr>
            <a:r>
              <a:rPr lang="en-GB" sz="2000" b="1" dirty="0" err="1" smtClean="0">
                <a:solidFill>
                  <a:srgbClr val="000090"/>
                </a:solidFill>
                <a:latin typeface="Trebuchet MS" charset="0"/>
                <a:ea typeface="Tahoma" charset="0"/>
                <a:cs typeface="Tahoma" charset="0"/>
              </a:rPr>
              <a:t>m</a:t>
            </a:r>
            <a:r>
              <a:rPr lang="en-GB" sz="2000" b="1" baseline="-33000" dirty="0" err="1" smtClean="0">
                <a:solidFill>
                  <a:srgbClr val="000090"/>
                </a:solidFill>
                <a:latin typeface="Trebuchet MS" charset="0"/>
                <a:ea typeface="Tahoma" charset="0"/>
                <a:cs typeface="Tahoma" charset="0"/>
              </a:rPr>
              <a:t>q</a:t>
            </a:r>
            <a:r>
              <a:rPr lang="en-GB" sz="2000" b="1" dirty="0">
                <a:solidFill>
                  <a:srgbClr val="000090"/>
                </a:solidFill>
                <a:latin typeface="Trebuchet MS" charset="0"/>
                <a:ea typeface="Tahoma" charset="0"/>
                <a:cs typeface="Tahoma" charset="0"/>
              </a:rPr>
              <a:t>=m</a:t>
            </a:r>
            <a:r>
              <a:rPr lang="en-GB" sz="2000" b="1" baseline="-33000" dirty="0">
                <a:solidFill>
                  <a:srgbClr val="000090"/>
                </a:solidFill>
                <a:latin typeface="Trebuchet MS" charset="0"/>
                <a:ea typeface="Tahoma" charset="0"/>
                <a:cs typeface="Tahoma" charset="0"/>
              </a:rPr>
              <a:t>g</a:t>
            </a:r>
            <a:r>
              <a:rPr lang="en-GB" sz="2000" b="1" dirty="0">
                <a:solidFill>
                  <a:srgbClr val="000090"/>
                </a:solidFill>
                <a:latin typeface="Trebuchet MS" charset="0"/>
                <a:ea typeface="Tahoma" charset="0"/>
                <a:cs typeface="Tahoma" charset="0"/>
              </a:rPr>
              <a:t> &gt; 980 </a:t>
            </a:r>
            <a:r>
              <a:rPr lang="en-GB" sz="2000" b="1" dirty="0" smtClean="0">
                <a:solidFill>
                  <a:srgbClr val="000090"/>
                </a:solidFill>
                <a:latin typeface="Trebuchet MS" charset="0"/>
                <a:ea typeface="Tahoma" charset="0"/>
                <a:cs typeface="Tahoma" charset="0"/>
              </a:rPr>
              <a:t>GeV</a:t>
            </a:r>
            <a:endParaRPr lang="en-GB" sz="2000" b="1" dirty="0">
              <a:solidFill>
                <a:srgbClr val="000090"/>
              </a:solidFill>
              <a:latin typeface="Trebuchet MS" charset="0"/>
              <a:ea typeface="Tahoma" charset="0"/>
              <a:cs typeface="Tahoma"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Constrained MSSM</a:t>
            </a:r>
            <a:endParaRPr lang="en-US" dirty="0"/>
          </a:p>
        </p:txBody>
      </p:sp>
      <p:sp>
        <p:nvSpPr>
          <p:cNvPr id="3" name="Content Placeholder 2"/>
          <p:cNvSpPr>
            <a:spLocks noGrp="1"/>
          </p:cNvSpPr>
          <p:nvPr>
            <p:ph idx="1"/>
          </p:nvPr>
        </p:nvSpPr>
        <p:spPr/>
        <p:txBody>
          <a:bodyPr/>
          <a:lstStyle/>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39</a:t>
            </a:fld>
            <a:endParaRPr lang="en-US"/>
          </a:p>
        </p:txBody>
      </p:sp>
      <p:pic>
        <p:nvPicPr>
          <p:cNvPr id="7" name="Picture 6"/>
          <p:cNvPicPr>
            <a:picLocks noChangeAspect="1"/>
          </p:cNvPicPr>
          <p:nvPr/>
        </p:nvPicPr>
        <p:blipFill>
          <a:blip r:embed="rId2"/>
          <a:stretch>
            <a:fillRect/>
          </a:stretch>
        </p:blipFill>
        <p:spPr>
          <a:xfrm>
            <a:off x="304800" y="1081937"/>
            <a:ext cx="6985000" cy="5014063"/>
          </a:xfrm>
          <a:prstGeom prst="rect">
            <a:avLst/>
          </a:prstGeom>
        </p:spPr>
      </p:pic>
      <p:grpSp>
        <p:nvGrpSpPr>
          <p:cNvPr id="11" name="Group 10"/>
          <p:cNvGrpSpPr/>
          <p:nvPr/>
        </p:nvGrpSpPr>
        <p:grpSpPr>
          <a:xfrm>
            <a:off x="3276600" y="3090208"/>
            <a:ext cx="5410200" cy="1938992"/>
            <a:chOff x="3276600" y="3090208"/>
            <a:chExt cx="5410200" cy="1938992"/>
          </a:xfrm>
        </p:grpSpPr>
        <p:cxnSp>
          <p:nvCxnSpPr>
            <p:cNvPr id="8" name="Elbow Connector 7"/>
            <p:cNvCxnSpPr/>
            <p:nvPr/>
          </p:nvCxnSpPr>
          <p:spPr bwMode="auto">
            <a:xfrm rot="10800000">
              <a:off x="3276600" y="3352800"/>
              <a:ext cx="3733800" cy="642393"/>
            </a:xfrm>
            <a:prstGeom prst="bentConnector3">
              <a:avLst>
                <a:gd name="adj1" fmla="val 50000"/>
              </a:avLst>
            </a:prstGeom>
            <a:solidFill>
              <a:schemeClr val="accent1"/>
            </a:solidFill>
            <a:ln w="38100" cap="flat" cmpd="sng" algn="ctr">
              <a:solidFill>
                <a:srgbClr val="FF0000"/>
              </a:solidFill>
              <a:prstDash val="solid"/>
              <a:round/>
              <a:headEnd type="none" w="med" len="med"/>
              <a:tailEnd type="arrow" w="med" len="med"/>
            </a:ln>
            <a:effectLst/>
          </p:spPr>
        </p:cxnSp>
        <p:sp>
          <p:nvSpPr>
            <p:cNvPr id="9" name="TextBox 8"/>
            <p:cNvSpPr txBox="1"/>
            <p:nvPr/>
          </p:nvSpPr>
          <p:spPr>
            <a:xfrm>
              <a:off x="7010400" y="3090208"/>
              <a:ext cx="1676400" cy="1938992"/>
            </a:xfrm>
            <a:prstGeom prst="rect">
              <a:avLst/>
            </a:prstGeom>
            <a:ln w="38100" cap="flat" cmpd="sng" algn="ctr">
              <a:solidFill>
                <a:srgbClr val="FF0000"/>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sz="2400" dirty="0" smtClean="0">
                  <a:solidFill>
                    <a:srgbClr val="000090"/>
                  </a:solidFill>
                </a:rPr>
                <a:t>Corner around which SUSY used to lie</a:t>
              </a:r>
              <a:endParaRPr lang="en-US" sz="2400" dirty="0">
                <a:solidFill>
                  <a:srgbClr val="00009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1371601"/>
            <a:ext cx="7772400" cy="3581400"/>
          </a:xfrm>
          <a:noFill/>
        </p:spPr>
        <p:txBody>
          <a:bodyPr/>
          <a:lstStyle/>
          <a:p>
            <a:pPr>
              <a:lnSpc>
                <a:spcPct val="80000"/>
              </a:lnSpc>
            </a:pPr>
            <a:r>
              <a:rPr lang="en-US" sz="4000" dirty="0" smtClean="0"/>
              <a:t>What was (and still is) expected from the LHC?</a:t>
            </a:r>
            <a:br>
              <a:rPr lang="en-US" sz="4000" dirty="0" smtClean="0"/>
            </a:br>
            <a:r>
              <a:rPr lang="en-US" sz="4000" dirty="0" smtClean="0"/>
              <a:t/>
            </a:r>
            <a:br>
              <a:rPr lang="en-US" sz="4000" dirty="0" smtClean="0"/>
            </a:br>
            <a:r>
              <a:rPr lang="en-US" sz="2800" dirty="0" smtClean="0">
                <a:solidFill>
                  <a:srgbClr val="FF0000"/>
                </a:solidFill>
              </a:rPr>
              <a:t>The question: why where the </a:t>
            </a:r>
            <a:br>
              <a:rPr lang="en-US" sz="2800" dirty="0" smtClean="0">
                <a:solidFill>
                  <a:srgbClr val="FF0000"/>
                </a:solidFill>
              </a:rPr>
            </a:br>
            <a:r>
              <a:rPr lang="en-US" sz="2800" dirty="0" smtClean="0">
                <a:solidFill>
                  <a:srgbClr val="FF0000"/>
                </a:solidFill>
              </a:rPr>
              <a:t>“expectations from the LHC”</a:t>
            </a:r>
            <a:br>
              <a:rPr lang="en-US" sz="2800" dirty="0" smtClean="0">
                <a:solidFill>
                  <a:srgbClr val="FF0000"/>
                </a:solidFill>
              </a:rPr>
            </a:br>
            <a:r>
              <a:rPr lang="en-US" sz="2800" dirty="0" smtClean="0">
                <a:solidFill>
                  <a:srgbClr val="FF0000"/>
                </a:solidFill>
              </a:rPr>
              <a:t>so, so very high?</a:t>
            </a:r>
            <a:endParaRPr lang="en-US" sz="4000" dirty="0" smtClean="0">
              <a:solidFill>
                <a:srgbClr val="FF0000"/>
              </a:solidFill>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Then again…</a:t>
            </a:r>
            <a:endParaRPr lang="en-US" dirty="0"/>
          </a:p>
        </p:txBody>
      </p:sp>
      <p:sp>
        <p:nvSpPr>
          <p:cNvPr id="3" name="Content Placeholder 2"/>
          <p:cNvSpPr>
            <a:spLocks noGrp="1"/>
          </p:cNvSpPr>
          <p:nvPr>
            <p:ph idx="1"/>
          </p:nvPr>
        </p:nvSpPr>
        <p:spPr/>
        <p:txBody>
          <a:bodyPr/>
          <a:lstStyle/>
          <a:p>
            <a:r>
              <a:rPr lang="en-US" dirty="0" smtClean="0"/>
              <a:t>A bit of a self-fulfilling prophecy; early searches were guided by combination of “probability of success” and “obeying the rules”:</a:t>
            </a:r>
            <a:endParaRPr lang="en-US" dirty="0" smtClean="0"/>
          </a:p>
          <a:p>
            <a:pPr lvl="1"/>
            <a:r>
              <a:rPr lang="en-US" dirty="0" smtClean="0"/>
              <a:t>G</a:t>
            </a:r>
            <a:r>
              <a:rPr lang="en-US" dirty="0" smtClean="0"/>
              <a:t>o </a:t>
            </a:r>
            <a:r>
              <a:rPr lang="en-US" dirty="0" smtClean="0"/>
              <a:t>after high cross section processes (i.e. accessible at low luminosity ~10-50 pb</a:t>
            </a:r>
            <a:r>
              <a:rPr lang="en-US" baseline="30000" dirty="0" smtClean="0"/>
              <a:t>-1</a:t>
            </a:r>
            <a:r>
              <a:rPr lang="en-US" dirty="0" smtClean="0"/>
              <a:t>)</a:t>
            </a:r>
            <a:endParaRPr lang="en-US" dirty="0" smtClean="0"/>
          </a:p>
          <a:p>
            <a:pPr lvl="1"/>
            <a:r>
              <a:rPr lang="en-US" dirty="0" smtClean="0"/>
              <a:t>Do not </a:t>
            </a:r>
            <a:r>
              <a:rPr lang="en-US" dirty="0" smtClean="0"/>
              <a:t>rely on a perfectly working detector: seek robust signatures with good experimental control of “things”</a:t>
            </a:r>
            <a:endParaRPr lang="en-US" dirty="0" smtClean="0"/>
          </a:p>
          <a:p>
            <a:pPr lvl="1"/>
            <a:r>
              <a:rPr lang="en-US" dirty="0" smtClean="0"/>
              <a:t>Do </a:t>
            </a:r>
            <a:r>
              <a:rPr lang="en-US" dirty="0" smtClean="0"/>
              <a:t>not rely on Monte Carlo;</a:t>
            </a:r>
            <a:r>
              <a:rPr lang="en-US" dirty="0" smtClean="0"/>
              <a:t> “thou </a:t>
            </a:r>
            <a:r>
              <a:rPr lang="en-US" dirty="0" smtClean="0"/>
              <a:t>shall use the </a:t>
            </a:r>
            <a:r>
              <a:rPr lang="en-US" dirty="0" smtClean="0"/>
              <a:t>data” </a:t>
            </a:r>
            <a:r>
              <a:rPr lang="en-US" dirty="0" smtClean="0"/>
              <a:t>(well, ok, and some Monte Carlo)</a:t>
            </a:r>
            <a:endParaRPr lang="en-US" dirty="0" smtClean="0"/>
          </a:p>
          <a:p>
            <a:pPr lvl="1"/>
            <a:r>
              <a:rPr lang="en-US" dirty="0" smtClean="0"/>
              <a:t>Beat </a:t>
            </a:r>
            <a:r>
              <a:rPr lang="en-US" dirty="0" smtClean="0"/>
              <a:t>the </a:t>
            </a:r>
            <a:r>
              <a:rPr lang="en-US" dirty="0" smtClean="0"/>
              <a:t>competition</a:t>
            </a:r>
            <a:r>
              <a:rPr lang="en-US" dirty="0" smtClean="0"/>
              <a:t>:</a:t>
            </a:r>
            <a:r>
              <a:rPr lang="en-US" dirty="0" smtClean="0"/>
              <a:t> go </a:t>
            </a:r>
            <a:r>
              <a:rPr lang="en-US" dirty="0" smtClean="0"/>
              <a:t>after the simplest signatures</a:t>
            </a:r>
            <a:endParaRPr lang="en-US" dirty="0" smtClean="0"/>
          </a:p>
          <a:p>
            <a:endParaRPr lang="en-US" dirty="0" smtClean="0"/>
          </a:p>
          <a:p>
            <a:r>
              <a:rPr lang="en-US" dirty="0" smtClean="0"/>
              <a:t>We </a:t>
            </a:r>
            <a:r>
              <a:rPr lang="en-US" dirty="0" smtClean="0"/>
              <a:t>have followed these four guidelines extremely well</a:t>
            </a:r>
          </a:p>
          <a:p>
            <a:pPr lvl="1"/>
            <a:r>
              <a:rPr lang="en-US" dirty="0" smtClean="0"/>
              <a:t>(another reason to </a:t>
            </a:r>
            <a:r>
              <a:rPr lang="en-US" dirty="0" smtClean="0"/>
              <a:t>rejoice – when we set to do </a:t>
            </a:r>
            <a:r>
              <a:rPr lang="en-US" dirty="0" err="1" smtClean="0"/>
              <a:t>stnhg</a:t>
            </a:r>
            <a:r>
              <a:rPr lang="en-US" dirty="0" smtClean="0"/>
              <a:t>, we do)</a:t>
            </a:r>
            <a:endParaRPr lang="en-US" dirty="0" smtClean="0"/>
          </a:p>
          <a:p>
            <a:pPr lvl="1"/>
            <a:r>
              <a:rPr lang="en-US" dirty="0" smtClean="0"/>
              <a:t>(another reason to </a:t>
            </a:r>
            <a:r>
              <a:rPr lang="en-US" dirty="0" smtClean="0"/>
              <a:t>think </a:t>
            </a:r>
            <a:r>
              <a:rPr lang="en-US" dirty="0" smtClean="0"/>
              <a:t>that there is much, much more)</a:t>
            </a:r>
          </a:p>
          <a:p>
            <a:pPr lvl="1"/>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40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the LHC has done to/for the CMSSM</a:t>
            </a:r>
            <a:endParaRPr lang="en-US" dirty="0"/>
          </a:p>
        </p:txBody>
      </p:sp>
      <p:sp>
        <p:nvSpPr>
          <p:cNvPr id="3" name="Content Placeholder 2"/>
          <p:cNvSpPr>
            <a:spLocks noGrp="1"/>
          </p:cNvSpPr>
          <p:nvPr>
            <p:ph idx="1"/>
          </p:nvPr>
        </p:nvSpPr>
        <p:spPr>
          <a:xfrm>
            <a:off x="304800" y="914399"/>
            <a:ext cx="8610600" cy="1981201"/>
          </a:xfrm>
        </p:spPr>
        <p:txBody>
          <a:bodyPr>
            <a:normAutofit fontScale="92500"/>
          </a:bodyPr>
          <a:lstStyle/>
          <a:p>
            <a:r>
              <a:rPr lang="en-US" dirty="0" smtClean="0"/>
              <a:t>With 1fb</a:t>
            </a:r>
            <a:r>
              <a:rPr lang="en-US" baseline="30000" dirty="0" smtClean="0"/>
              <a:t>-1</a:t>
            </a:r>
            <a:r>
              <a:rPr lang="en-US" dirty="0" smtClean="0"/>
              <a:t> of data the amount of naturalness need has diminished to “unnaturally” small values [?!?!]</a:t>
            </a:r>
          </a:p>
          <a:p>
            <a:pPr lvl="1"/>
            <a:r>
              <a:rPr lang="en-US" dirty="0" smtClean="0"/>
              <a:t>CMSSM being cornered.  Not excluded [yet] but looking unlikely [e.g. “high fine-tuning price of the LHC”</a:t>
            </a:r>
            <a:r>
              <a:rPr lang="en-US" dirty="0" smtClean="0">
                <a:solidFill>
                  <a:srgbClr val="FF0000"/>
                </a:solidFill>
              </a:rPr>
              <a:t> hep.ph/1101.2195</a:t>
            </a:r>
            <a:r>
              <a:rPr lang="en-US" dirty="0" smtClean="0"/>
              <a:t>]</a:t>
            </a:r>
          </a:p>
          <a:p>
            <a:r>
              <a:rPr lang="en-US" dirty="0" smtClean="0"/>
              <a:t>But: (a) effect of g-2 ?! (</a:t>
            </a:r>
            <a:r>
              <a:rPr lang="en-US" dirty="0" err="1" smtClean="0"/>
              <a:t>b</a:t>
            </a:r>
            <a:r>
              <a:rPr lang="en-US" dirty="0" smtClean="0"/>
              <a:t>) SUSY &gt;&gt; CMSSM </a:t>
            </a:r>
          </a:p>
          <a:p>
            <a:pPr lvl="1"/>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41</a:t>
            </a:fld>
            <a:endParaRPr lang="en-US"/>
          </a:p>
        </p:txBody>
      </p:sp>
      <p:pic>
        <p:nvPicPr>
          <p:cNvPr id="7" name="Picture 1" descr="m0m12.png"/>
          <p:cNvPicPr>
            <a:picLocks noChangeAspect="1"/>
          </p:cNvPicPr>
          <p:nvPr/>
        </p:nvPicPr>
        <p:blipFill>
          <a:blip r:embed="rId2"/>
          <a:srcRect/>
          <a:stretch>
            <a:fillRect/>
          </a:stretch>
        </p:blipFill>
        <p:spPr bwMode="auto">
          <a:xfrm>
            <a:off x="0" y="2743200"/>
            <a:ext cx="9144000" cy="3529013"/>
          </a:xfrm>
          <a:prstGeom prst="rect">
            <a:avLst/>
          </a:prstGeom>
          <a:noFill/>
          <a:ln w="9525">
            <a:noFill/>
            <a:miter lim="800000"/>
            <a:headEnd/>
            <a:tailEnd/>
          </a:ln>
        </p:spPr>
      </p:pic>
      <p:pic>
        <p:nvPicPr>
          <p:cNvPr id="8" name="Picture 1" descr="nog-2.png"/>
          <p:cNvPicPr>
            <a:picLocks noChangeAspect="1"/>
          </p:cNvPicPr>
          <p:nvPr/>
        </p:nvPicPr>
        <p:blipFill>
          <a:blip r:embed="rId3"/>
          <a:srcRect/>
          <a:stretch>
            <a:fillRect/>
          </a:stretch>
        </p:blipFill>
        <p:spPr bwMode="auto">
          <a:xfrm>
            <a:off x="0" y="2743199"/>
            <a:ext cx="9144000" cy="3529013"/>
          </a:xfrm>
          <a:prstGeom prst="rect">
            <a:avLst/>
          </a:prstGeom>
          <a:noFill/>
          <a:ln w="9525">
            <a:noFill/>
            <a:miter lim="800000"/>
            <a:headEnd/>
            <a:tailEnd/>
          </a:ln>
        </p:spPr>
      </p:pic>
      <p:sp>
        <p:nvSpPr>
          <p:cNvPr id="9" name="TextBox 2"/>
          <p:cNvSpPr txBox="1">
            <a:spLocks noChangeArrowheads="1"/>
          </p:cNvSpPr>
          <p:nvPr/>
        </p:nvSpPr>
        <p:spPr bwMode="auto">
          <a:xfrm>
            <a:off x="3657600" y="3925669"/>
            <a:ext cx="1688120" cy="646331"/>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r>
              <a:rPr lang="en-US" sz="1800" b="1" baseline="30000" dirty="0">
                <a:solidFill>
                  <a:srgbClr val="000090"/>
                </a:solidFill>
                <a:latin typeface="+mj-lt"/>
                <a:ea typeface="Times New Roman" charset="0"/>
                <a:cs typeface="Times New Roman" charset="0"/>
              </a:rPr>
              <a:t>…..</a:t>
            </a:r>
            <a:r>
              <a:rPr lang="en-US" sz="1800" b="1" dirty="0">
                <a:solidFill>
                  <a:srgbClr val="000090"/>
                </a:solidFill>
                <a:latin typeface="+mj-lt"/>
                <a:ea typeface="Times New Roman" charset="0"/>
                <a:cs typeface="Times New Roman" charset="0"/>
              </a:rPr>
              <a:t> pre-LHC</a:t>
            </a:r>
          </a:p>
          <a:p>
            <a:r>
              <a:rPr lang="en-US" sz="1800" b="1" baseline="30000" dirty="0">
                <a:solidFill>
                  <a:srgbClr val="000090"/>
                </a:solidFill>
                <a:latin typeface="+mj-lt"/>
                <a:ea typeface="Times New Roman" charset="0"/>
                <a:cs typeface="Times New Roman" charset="0"/>
              </a:rPr>
              <a:t>___</a:t>
            </a:r>
            <a:r>
              <a:rPr lang="en-US" sz="1800" b="1" dirty="0" smtClean="0">
                <a:solidFill>
                  <a:srgbClr val="000090"/>
                </a:solidFill>
                <a:latin typeface="+mj-lt"/>
                <a:ea typeface="Times New Roman" charset="0"/>
                <a:cs typeface="Times New Roman" charset="0"/>
              </a:rPr>
              <a:t> LHC@1fb</a:t>
            </a:r>
            <a:r>
              <a:rPr lang="en-US" sz="1800" b="1" baseline="30000" dirty="0" smtClean="0">
                <a:solidFill>
                  <a:srgbClr val="000090"/>
                </a:solidFill>
                <a:latin typeface="+mj-lt"/>
                <a:ea typeface="Times New Roman" charset="0"/>
                <a:cs typeface="Times New Roman" charset="0"/>
              </a:rPr>
              <a:t>-1</a:t>
            </a:r>
            <a:endParaRPr lang="en-US" sz="1800" b="1" baseline="30000" dirty="0">
              <a:solidFill>
                <a:srgbClr val="000090"/>
              </a:solidFill>
              <a:latin typeface="+mj-lt"/>
              <a:ea typeface="Times New Roman" charset="0"/>
              <a:cs typeface="Times New Roman" charset="0"/>
            </a:endParaRPr>
          </a:p>
        </p:txBody>
      </p:sp>
      <p:sp>
        <p:nvSpPr>
          <p:cNvPr id="10" name="Rectangle 9"/>
          <p:cNvSpPr/>
          <p:nvPr/>
        </p:nvSpPr>
        <p:spPr>
          <a:xfrm>
            <a:off x="304800" y="6050816"/>
            <a:ext cx="4841875" cy="369332"/>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800" dirty="0" err="1" smtClean="0">
                <a:solidFill>
                  <a:srgbClr val="000090"/>
                </a:solidFill>
              </a:rPr>
              <a:t>MasterCode</a:t>
            </a:r>
            <a:r>
              <a:rPr lang="en-US" sz="1800" dirty="0" smtClean="0">
                <a:solidFill>
                  <a:srgbClr val="000090"/>
                </a:solidFill>
              </a:rPr>
              <a:t> Project (</a:t>
            </a:r>
            <a:r>
              <a:rPr lang="en-US" sz="1800" dirty="0" smtClean="0"/>
              <a:t>Oliver Buchmüller et al)</a:t>
            </a:r>
            <a:endParaRPr lang="en-US" sz="1800" dirty="0">
              <a:solidFill>
                <a:srgbClr val="000090"/>
              </a:solidFill>
            </a:endParaRPr>
          </a:p>
        </p:txBody>
      </p:sp>
      <p:sp>
        <p:nvSpPr>
          <p:cNvPr id="11" name="TextBox 2"/>
          <p:cNvSpPr txBox="1">
            <a:spLocks noChangeArrowheads="1"/>
          </p:cNvSpPr>
          <p:nvPr/>
        </p:nvSpPr>
        <p:spPr bwMode="auto">
          <a:xfrm>
            <a:off x="3998882" y="2895600"/>
            <a:ext cx="1106518" cy="707886"/>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r>
              <a:rPr lang="en-US" sz="2000" b="1" dirty="0">
                <a:solidFill>
                  <a:srgbClr val="FF0000"/>
                </a:solidFill>
                <a:latin typeface="+mj-lt"/>
                <a:ea typeface="Times New Roman" charset="0"/>
                <a:cs typeface="Times New Roman" charset="0"/>
              </a:rPr>
              <a:t>68</a:t>
            </a:r>
            <a:r>
              <a:rPr lang="en-US" sz="2000" b="1" dirty="0" smtClean="0">
                <a:solidFill>
                  <a:srgbClr val="FF0000"/>
                </a:solidFill>
                <a:latin typeface="+mj-lt"/>
                <a:ea typeface="Times New Roman" charset="0"/>
                <a:cs typeface="Times New Roman" charset="0"/>
              </a:rPr>
              <a:t>% CL</a:t>
            </a:r>
          </a:p>
          <a:p>
            <a:r>
              <a:rPr lang="en-US" sz="2000" b="1" dirty="0" smtClean="0">
                <a:solidFill>
                  <a:srgbClr val="000090"/>
                </a:solidFill>
                <a:latin typeface="+mj-lt"/>
                <a:ea typeface="Times New Roman" charset="0"/>
                <a:cs typeface="Times New Roman" charset="0"/>
              </a:rPr>
              <a:t>95</a:t>
            </a:r>
            <a:r>
              <a:rPr lang="en-US" sz="2000" b="1" dirty="0">
                <a:solidFill>
                  <a:srgbClr val="000090"/>
                </a:solidFill>
                <a:latin typeface="+mj-lt"/>
                <a:ea typeface="Times New Roman" charset="0"/>
                <a:cs typeface="Times New Roman" charset="0"/>
              </a:rPr>
              <a:t>%</a:t>
            </a:r>
            <a:r>
              <a:rPr lang="en-US" sz="2000" b="1" dirty="0" smtClean="0">
                <a:solidFill>
                  <a:srgbClr val="000090"/>
                </a:solidFill>
                <a:latin typeface="+mj-lt"/>
                <a:ea typeface="Times New Roman" charset="0"/>
                <a:cs typeface="Times New Roman" charset="0"/>
              </a:rPr>
              <a:t> CL</a:t>
            </a:r>
          </a:p>
        </p:txBody>
      </p:sp>
      <p:sp>
        <p:nvSpPr>
          <p:cNvPr id="12" name="TextBox 11"/>
          <p:cNvSpPr txBox="1"/>
          <p:nvPr/>
        </p:nvSpPr>
        <p:spPr>
          <a:xfrm>
            <a:off x="685800" y="5421868"/>
            <a:ext cx="1043863"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800" b="1" dirty="0" smtClean="0">
                <a:solidFill>
                  <a:srgbClr val="000090"/>
                </a:solidFill>
              </a:rPr>
              <a:t>CMSSM</a:t>
            </a:r>
            <a:endParaRPr lang="en-US" sz="1800" b="1" dirty="0">
              <a:solidFill>
                <a:srgbClr val="000090"/>
              </a:solidFill>
            </a:endParaRPr>
          </a:p>
        </p:txBody>
      </p:sp>
      <p:sp>
        <p:nvSpPr>
          <p:cNvPr id="13" name="TextBox 12"/>
          <p:cNvSpPr txBox="1"/>
          <p:nvPr/>
        </p:nvSpPr>
        <p:spPr>
          <a:xfrm>
            <a:off x="5724354" y="5410728"/>
            <a:ext cx="1005428" cy="369332"/>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1800" b="1" dirty="0" smtClean="0">
                <a:solidFill>
                  <a:srgbClr val="000090"/>
                </a:solidFill>
              </a:rPr>
              <a:t>NUHM1</a:t>
            </a:r>
            <a:endParaRPr lang="en-US" sz="1800" b="1" dirty="0">
              <a:solidFill>
                <a:srgbClr val="000090"/>
              </a:solidFill>
            </a:endParaRPr>
          </a:p>
        </p:txBody>
      </p:sp>
      <p:sp>
        <p:nvSpPr>
          <p:cNvPr id="14" name="TextBox 2"/>
          <p:cNvSpPr txBox="1">
            <a:spLocks noChangeArrowheads="1"/>
          </p:cNvSpPr>
          <p:nvPr/>
        </p:nvSpPr>
        <p:spPr bwMode="auto">
          <a:xfrm>
            <a:off x="4055435" y="5029200"/>
            <a:ext cx="1278565" cy="830997"/>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wrap="none">
            <a:prstTxWarp prst="textNoShape">
              <a:avLst/>
            </a:prstTxWarp>
            <a:spAutoFit/>
          </a:bodyPr>
          <a:lstStyle/>
          <a:p>
            <a:pPr algn="ctr"/>
            <a:r>
              <a:rPr lang="en-US" sz="2400" b="1" dirty="0" smtClean="0">
                <a:solidFill>
                  <a:srgbClr val="000090"/>
                </a:solidFill>
                <a:latin typeface="+mj-lt"/>
                <a:ea typeface="Times New Roman" charset="0"/>
                <a:cs typeface="Times New Roman" charset="0"/>
              </a:rPr>
              <a:t>without</a:t>
            </a:r>
          </a:p>
          <a:p>
            <a:pPr algn="ctr"/>
            <a:r>
              <a:rPr lang="en-US" sz="2400" b="1" dirty="0" smtClean="0">
                <a:solidFill>
                  <a:srgbClr val="000090"/>
                </a:solidFill>
                <a:latin typeface="+mj-lt"/>
                <a:ea typeface="Times New Roman" charset="0"/>
                <a:cs typeface="Times New Roman" charset="0"/>
              </a:rPr>
              <a:t>g-2</a:t>
            </a:r>
            <a:endParaRPr lang="en-US" sz="2400" b="1" dirty="0">
              <a:solidFill>
                <a:srgbClr val="000090"/>
              </a:solidFill>
              <a:latin typeface="+mj-lt"/>
              <a:ea typeface="Times New Roman" charset="0"/>
              <a:cs typeface="Times New Roman"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SUSY is far from excluded (let alone dead)</a:t>
            </a:r>
            <a:endParaRPr lang="en-US" dirty="0"/>
          </a:p>
        </p:txBody>
      </p:sp>
      <p:sp>
        <p:nvSpPr>
          <p:cNvPr id="3" name="Content Placeholder 2"/>
          <p:cNvSpPr>
            <a:spLocks noGrp="1"/>
          </p:cNvSpPr>
          <p:nvPr>
            <p:ph idx="1"/>
          </p:nvPr>
        </p:nvSpPr>
        <p:spPr>
          <a:xfrm>
            <a:off x="304800" y="914399"/>
            <a:ext cx="8610600" cy="2590801"/>
          </a:xfrm>
        </p:spPr>
        <p:txBody>
          <a:bodyPr>
            <a:normAutofit fontScale="92500" lnSpcReduction="10000"/>
          </a:bodyPr>
          <a:lstStyle/>
          <a:p>
            <a:r>
              <a:rPr lang="en-US" dirty="0" smtClean="0"/>
              <a:t>Simple models (e.g. universal soft masses) being squeezed</a:t>
            </a:r>
          </a:p>
          <a:p>
            <a:r>
              <a:rPr lang="en-US" dirty="0" smtClean="0"/>
              <a:t>Numerous other </a:t>
            </a:r>
            <a:r>
              <a:rPr lang="en-US" dirty="0" err="1" smtClean="0"/>
              <a:t>scenarii</a:t>
            </a:r>
            <a:r>
              <a:rPr lang="en-US" dirty="0" smtClean="0"/>
              <a:t> still very much </a:t>
            </a:r>
            <a:r>
              <a:rPr lang="en-US" dirty="0" err="1" smtClean="0"/>
              <a:t>unprobed</a:t>
            </a:r>
            <a:r>
              <a:rPr lang="en-US" dirty="0" smtClean="0"/>
              <a:t> [thus very unconstrained]. Two examples:</a:t>
            </a:r>
          </a:p>
          <a:p>
            <a:pPr lvl="1"/>
            <a:r>
              <a:rPr lang="en-US" dirty="0" smtClean="0"/>
              <a:t>Large flavor splitting: very heavy </a:t>
            </a:r>
            <a:r>
              <a:rPr lang="en-US" dirty="0" err="1" smtClean="0"/>
              <a:t>squarks</a:t>
            </a:r>
            <a:r>
              <a:rPr lang="en-US" dirty="0" smtClean="0"/>
              <a:t> [1</a:t>
            </a:r>
            <a:r>
              <a:rPr lang="en-US" baseline="30000" dirty="0" smtClean="0"/>
              <a:t>st</a:t>
            </a:r>
            <a:r>
              <a:rPr lang="en-US" dirty="0" smtClean="0"/>
              <a:t>, 2</a:t>
            </a:r>
            <a:r>
              <a:rPr lang="en-US" baseline="30000" dirty="0" smtClean="0"/>
              <a:t>nd</a:t>
            </a:r>
            <a:r>
              <a:rPr lang="en-US" dirty="0" smtClean="0"/>
              <a:t> gen], light 3</a:t>
            </a:r>
            <a:r>
              <a:rPr lang="en-US" baseline="30000" dirty="0" smtClean="0"/>
              <a:t>rd</a:t>
            </a:r>
            <a:r>
              <a:rPr lang="en-US" dirty="0" smtClean="0"/>
              <a:t> gen (plus </a:t>
            </a:r>
            <a:r>
              <a:rPr lang="en-US" dirty="0" err="1" smtClean="0"/>
              <a:t>gluino</a:t>
            </a:r>
            <a:r>
              <a:rPr lang="en-US" dirty="0" smtClean="0"/>
              <a:t> at ~1-1.5 TeV)</a:t>
            </a:r>
          </a:p>
          <a:p>
            <a:pPr lvl="1"/>
            <a:r>
              <a:rPr lang="en-US" dirty="0" smtClean="0"/>
              <a:t>Low ME</a:t>
            </a:r>
            <a:r>
              <a:rPr lang="en-US" baseline="-25000" dirty="0" smtClean="0"/>
              <a:t>T</a:t>
            </a:r>
            <a:r>
              <a:rPr lang="en-US" dirty="0" smtClean="0"/>
              <a:t>: not only within </a:t>
            </a:r>
            <a:r>
              <a:rPr lang="en-US" dirty="0" err="1" smtClean="0"/>
              <a:t>R</a:t>
            </a:r>
            <a:r>
              <a:rPr lang="en-US" baseline="-25000" dirty="0" err="1" smtClean="0"/>
              <a:t>p</a:t>
            </a:r>
            <a:r>
              <a:rPr lang="en-US" dirty="0" smtClean="0"/>
              <a:t>-violation; small mass </a:t>
            </a:r>
            <a:r>
              <a:rPr lang="en-US" dirty="0" err="1" smtClean="0"/>
              <a:t>splittings</a:t>
            </a:r>
            <a:r>
              <a:rPr lang="en-US" dirty="0" smtClean="0"/>
              <a:t> (would be equally lethal to ME</a:t>
            </a:r>
            <a:r>
              <a:rPr lang="en-US" baseline="-25000" dirty="0" smtClean="0"/>
              <a:t>T</a:t>
            </a:r>
            <a:r>
              <a:rPr lang="en-US" dirty="0" smtClean="0"/>
              <a:t> signature)</a:t>
            </a:r>
          </a:p>
          <a:p>
            <a:pPr lvl="2"/>
            <a:r>
              <a:rPr lang="en-US" dirty="0" smtClean="0"/>
              <a:t>Could even have all sparticles with mass &lt; ~0.5 TeV…</a:t>
            </a:r>
          </a:p>
          <a:p>
            <a:pPr lvl="1"/>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42</a:t>
            </a:fld>
            <a:endParaRPr lang="en-US"/>
          </a:p>
        </p:txBody>
      </p:sp>
      <p:pic>
        <p:nvPicPr>
          <p:cNvPr id="8" name="Picture 7"/>
          <p:cNvPicPr>
            <a:picLocks noChangeAspect="1"/>
          </p:cNvPicPr>
          <p:nvPr/>
        </p:nvPicPr>
        <p:blipFill>
          <a:blip r:embed="rId2"/>
          <a:stretch>
            <a:fillRect/>
          </a:stretch>
        </p:blipFill>
        <p:spPr>
          <a:xfrm>
            <a:off x="1295400" y="3581400"/>
            <a:ext cx="5867400" cy="2796540"/>
          </a:xfrm>
          <a:prstGeom prst="rect">
            <a:avLst/>
          </a:prstGeom>
        </p:spPr>
      </p:pic>
      <p:sp>
        <p:nvSpPr>
          <p:cNvPr id="10" name="TextBox 9"/>
          <p:cNvSpPr txBox="1"/>
          <p:nvPr/>
        </p:nvSpPr>
        <p:spPr>
          <a:xfrm>
            <a:off x="6763549" y="5257800"/>
            <a:ext cx="2151851" cy="707886"/>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000" dirty="0" smtClean="0">
                <a:solidFill>
                  <a:srgbClr val="000090"/>
                </a:solidFill>
              </a:rPr>
              <a:t>Cohen et al (96)</a:t>
            </a:r>
          </a:p>
          <a:p>
            <a:r>
              <a:rPr lang="en-US" sz="2000" dirty="0" err="1" smtClean="0">
                <a:solidFill>
                  <a:srgbClr val="000090"/>
                </a:solidFill>
              </a:rPr>
              <a:t>Barbieri</a:t>
            </a:r>
            <a:r>
              <a:rPr lang="en-US" sz="2000" dirty="0" smtClean="0">
                <a:solidFill>
                  <a:srgbClr val="000090"/>
                </a:solidFill>
              </a:rPr>
              <a:t> et al (07)</a:t>
            </a:r>
            <a:endParaRPr lang="en-US" sz="2000" dirty="0">
              <a:solidFill>
                <a:srgbClr val="000090"/>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198406" y="1219200"/>
            <a:ext cx="5447190" cy="2819400"/>
          </a:xfrm>
          <a:prstGeom prst="rect">
            <a:avLst/>
          </a:prstGeom>
        </p:spPr>
      </p:pic>
      <p:sp>
        <p:nvSpPr>
          <p:cNvPr id="2" name="Title 1"/>
          <p:cNvSpPr>
            <a:spLocks noGrp="1"/>
          </p:cNvSpPr>
          <p:nvPr>
            <p:ph type="title"/>
          </p:nvPr>
        </p:nvSpPr>
        <p:spPr/>
        <p:txBody>
          <a:bodyPr/>
          <a:lstStyle/>
          <a:p>
            <a:r>
              <a:rPr lang="en-US" dirty="0" smtClean="0"/>
              <a:t>SUSY: we will always have the stop</a:t>
            </a:r>
            <a:endParaRPr lang="en-US" dirty="0"/>
          </a:p>
        </p:txBody>
      </p:sp>
      <p:sp>
        <p:nvSpPr>
          <p:cNvPr id="3" name="Content Placeholder 2"/>
          <p:cNvSpPr>
            <a:spLocks noGrp="1"/>
          </p:cNvSpPr>
          <p:nvPr>
            <p:ph idx="1"/>
          </p:nvPr>
        </p:nvSpPr>
        <p:spPr/>
        <p:txBody>
          <a:bodyPr/>
          <a:lstStyle/>
          <a:p>
            <a:r>
              <a:rPr lang="en-US" dirty="0" smtClean="0"/>
              <a:t>Only the </a:t>
            </a:r>
            <a:r>
              <a:rPr lang="en-US" dirty="0" smtClean="0"/>
              <a:t>stop (+</a:t>
            </a:r>
            <a:r>
              <a:rPr lang="en-US" dirty="0" err="1" smtClean="0"/>
              <a:t>sb</a:t>
            </a:r>
            <a:r>
              <a:rPr lang="en-US" dirty="0" smtClean="0"/>
              <a:t>) need be light </a:t>
            </a:r>
            <a:r>
              <a:rPr lang="en-US" sz="2000" dirty="0" smtClean="0">
                <a:solidFill>
                  <a:srgbClr val="000090"/>
                </a:solidFill>
              </a:rPr>
              <a:t>[e.g. </a:t>
            </a:r>
            <a:r>
              <a:rPr lang="en-US" sz="2000" dirty="0" err="1" smtClean="0">
                <a:solidFill>
                  <a:srgbClr val="000090"/>
                </a:solidFill>
              </a:rPr>
              <a:t>Barbieri</a:t>
            </a:r>
            <a:r>
              <a:rPr lang="en-US" sz="2000" dirty="0" smtClean="0">
                <a:solidFill>
                  <a:srgbClr val="000090"/>
                </a:solidFill>
              </a:rPr>
              <a:t> @ HCP 2011]</a:t>
            </a:r>
            <a:r>
              <a:rPr lang="en-US" dirty="0" smtClean="0"/>
              <a:t> </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43</a:t>
            </a:fld>
            <a:endParaRPr lang="en-US"/>
          </a:p>
        </p:txBody>
      </p:sp>
      <p:pic>
        <p:nvPicPr>
          <p:cNvPr id="7" name="Picture 7"/>
          <p:cNvPicPr>
            <a:picLocks noChangeAspect="1"/>
          </p:cNvPicPr>
          <p:nvPr/>
        </p:nvPicPr>
        <p:blipFill>
          <a:blip r:embed="rId3"/>
          <a:srcRect/>
          <a:stretch>
            <a:fillRect/>
          </a:stretch>
        </p:blipFill>
        <p:spPr bwMode="auto">
          <a:xfrm>
            <a:off x="5755091" y="1447800"/>
            <a:ext cx="3236509" cy="2188332"/>
          </a:xfrm>
          <a:prstGeom prst="rect">
            <a:avLst/>
          </a:prstGeom>
          <a:noFill/>
          <a:ln w="9525">
            <a:noFill/>
            <a:miter lim="800000"/>
            <a:headEnd/>
            <a:tailEnd/>
          </a:ln>
        </p:spPr>
      </p:pic>
      <p:pic>
        <p:nvPicPr>
          <p:cNvPr id="10" name="Picture 9"/>
          <p:cNvPicPr>
            <a:picLocks noChangeAspect="1"/>
          </p:cNvPicPr>
          <p:nvPr/>
        </p:nvPicPr>
        <p:blipFill>
          <a:blip r:embed="rId4"/>
          <a:stretch>
            <a:fillRect/>
          </a:stretch>
        </p:blipFill>
        <p:spPr>
          <a:xfrm>
            <a:off x="228600" y="4191000"/>
            <a:ext cx="3549650" cy="2103251"/>
          </a:xfrm>
          <a:prstGeom prst="rect">
            <a:avLst/>
          </a:prstGeom>
        </p:spPr>
      </p:pic>
      <p:sp>
        <p:nvSpPr>
          <p:cNvPr id="11" name="Right Arrow 10"/>
          <p:cNvSpPr/>
          <p:nvPr/>
        </p:nvSpPr>
        <p:spPr bwMode="auto">
          <a:xfrm>
            <a:off x="3886200" y="4876800"/>
            <a:ext cx="838200" cy="76200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pic>
        <p:nvPicPr>
          <p:cNvPr id="12" name="Picture 11"/>
          <p:cNvPicPr>
            <a:picLocks noChangeAspect="1"/>
          </p:cNvPicPr>
          <p:nvPr/>
        </p:nvPicPr>
        <p:blipFill>
          <a:blip r:embed="rId5"/>
          <a:stretch>
            <a:fillRect/>
          </a:stretch>
        </p:blipFill>
        <p:spPr>
          <a:xfrm>
            <a:off x="5181600" y="4460561"/>
            <a:ext cx="3429000" cy="1888560"/>
          </a:xfrm>
          <a:prstGeom prst="rect">
            <a:avLst/>
          </a:prstGeom>
          <a:ln w="38100" cap="flat" cmpd="sng" algn="ctr">
            <a:solidFill>
              <a:srgbClr val="000090"/>
            </a:solidFill>
            <a:prstDash val="solid"/>
            <a:round/>
            <a:headEnd type="none" w="med" len="med"/>
            <a:tailEnd type="none" w="med" len="med"/>
          </a:ln>
        </p:spPr>
      </p:pic>
      <p:sp>
        <p:nvSpPr>
          <p:cNvPr id="13" name="TextBox 12"/>
          <p:cNvSpPr txBox="1"/>
          <p:nvPr/>
        </p:nvSpPr>
        <p:spPr>
          <a:xfrm>
            <a:off x="5048529" y="4019490"/>
            <a:ext cx="3790671" cy="400110"/>
          </a:xfrm>
          <a:prstGeom prst="rect">
            <a:avLst/>
          </a:prstGeom>
          <a:noFill/>
        </p:spPr>
        <p:txBody>
          <a:bodyPr wrap="none" rtlCol="0">
            <a:spAutoFit/>
          </a:bodyPr>
          <a:lstStyle/>
          <a:p>
            <a:r>
              <a:rPr lang="en-US" sz="2000" b="1" dirty="0" smtClean="0">
                <a:solidFill>
                  <a:srgbClr val="000090"/>
                </a:solidFill>
              </a:rPr>
              <a:t>Some incredible signatures…</a:t>
            </a:r>
            <a:endParaRPr lang="en-US" sz="2000" b="1" dirty="0">
              <a:solidFill>
                <a:srgbClr val="000090"/>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436" name="Picture 2"/>
          <p:cNvPicPr>
            <a:picLocks noChangeAspect="1" noChangeArrowheads="1"/>
          </p:cNvPicPr>
          <p:nvPr/>
        </p:nvPicPr>
        <p:blipFill>
          <a:blip r:embed="rId3" cstate="print"/>
          <a:srcRect l="2831" b="1888"/>
          <a:stretch>
            <a:fillRect/>
          </a:stretch>
        </p:blipFill>
        <p:spPr bwMode="auto">
          <a:xfrm>
            <a:off x="228600" y="1295400"/>
            <a:ext cx="5735638" cy="4343400"/>
          </a:xfrm>
          <a:prstGeom prst="rect">
            <a:avLst/>
          </a:prstGeom>
          <a:noFill/>
          <a:ln w="25400">
            <a:solidFill>
              <a:srgbClr val="336699"/>
            </a:solidFill>
            <a:miter lim="800000"/>
            <a:headEnd/>
            <a:tailEnd/>
          </a:ln>
        </p:spPr>
      </p:pic>
      <p:pic>
        <p:nvPicPr>
          <p:cNvPr id="18438" name="Picture 5"/>
          <p:cNvPicPr>
            <a:picLocks noChangeAspect="1" noChangeArrowheads="1"/>
          </p:cNvPicPr>
          <p:nvPr/>
        </p:nvPicPr>
        <p:blipFill>
          <a:blip r:embed="rId4" cstate="print"/>
          <a:srcRect/>
          <a:stretch>
            <a:fillRect/>
          </a:stretch>
        </p:blipFill>
        <p:spPr bwMode="auto">
          <a:xfrm>
            <a:off x="6943725" y="1798638"/>
            <a:ext cx="1971675" cy="4449762"/>
          </a:xfrm>
          <a:prstGeom prst="rect">
            <a:avLst/>
          </a:prstGeom>
          <a:noFill/>
          <a:ln w="28575">
            <a:solidFill>
              <a:srgbClr val="336699"/>
            </a:solidFill>
            <a:miter lim="800000"/>
            <a:headEnd/>
            <a:tailEnd/>
          </a:ln>
        </p:spPr>
      </p:pic>
      <p:sp>
        <p:nvSpPr>
          <p:cNvPr id="18439" name="Rectangle 6"/>
          <p:cNvSpPr>
            <a:spLocks/>
          </p:cNvSpPr>
          <p:nvPr/>
        </p:nvSpPr>
        <p:spPr bwMode="auto">
          <a:xfrm>
            <a:off x="6705600" y="990600"/>
            <a:ext cx="2286000" cy="762000"/>
          </a:xfrm>
          <a:prstGeom prst="rect">
            <a:avLst/>
          </a:prstGeom>
          <a:noFill/>
          <a:ln w="12700">
            <a:noFill/>
            <a:miter lim="800000"/>
            <a:headEnd/>
            <a:tailEnd/>
          </a:ln>
        </p:spPr>
        <p:txBody>
          <a:bodyPr lIns="0" tIns="0" rIns="0" bIns="0"/>
          <a:lstStyle/>
          <a:p>
            <a:pPr fontAlgn="base">
              <a:spcBef>
                <a:spcPct val="0"/>
              </a:spcBef>
              <a:spcAft>
                <a:spcPct val="0"/>
              </a:spcAft>
            </a:pPr>
            <a:r>
              <a:rPr lang="en-US" sz="2400" b="1" dirty="0" smtClean="0">
                <a:solidFill>
                  <a:srgbClr val="000090"/>
                </a:solidFill>
                <a:cs typeface="Times" charset="0"/>
              </a:rPr>
              <a:t>What we see: </a:t>
            </a:r>
          </a:p>
          <a:p>
            <a:pPr fontAlgn="base">
              <a:spcBef>
                <a:spcPct val="0"/>
              </a:spcBef>
              <a:spcAft>
                <a:spcPct val="0"/>
              </a:spcAft>
            </a:pPr>
            <a:r>
              <a:rPr lang="en-US" sz="2400" b="1" dirty="0" smtClean="0">
                <a:solidFill>
                  <a:srgbClr val="000090"/>
                </a:solidFill>
                <a:cs typeface="Times" charset="0"/>
              </a:rPr>
              <a:t>much simpler…</a:t>
            </a:r>
            <a:endParaRPr lang="en-US" sz="2400" b="1" dirty="0">
              <a:solidFill>
                <a:srgbClr val="000090"/>
              </a:solidFill>
              <a:cs typeface="Times" charset="0"/>
            </a:endParaRPr>
          </a:p>
        </p:txBody>
      </p:sp>
      <p:cxnSp>
        <p:nvCxnSpPr>
          <p:cNvPr id="18" name="Straight Arrow Connector 17"/>
          <p:cNvCxnSpPr/>
          <p:nvPr/>
        </p:nvCxnSpPr>
        <p:spPr>
          <a:xfrm>
            <a:off x="5964238" y="3467100"/>
            <a:ext cx="979487" cy="555625"/>
          </a:xfrm>
          <a:prstGeom prst="straightConnector1">
            <a:avLst/>
          </a:prstGeom>
          <a:ln w="57150">
            <a:solidFill>
              <a:srgbClr val="336699"/>
            </a:solidFill>
            <a:tailEnd type="arrow"/>
          </a:ln>
        </p:spPr>
        <p:style>
          <a:lnRef idx="1">
            <a:schemeClr val="accent1"/>
          </a:lnRef>
          <a:fillRef idx="0">
            <a:schemeClr val="accent1"/>
          </a:fillRef>
          <a:effectRef idx="0">
            <a:schemeClr val="accent1"/>
          </a:effectRef>
          <a:fontRef idx="minor">
            <a:schemeClr val="tx1"/>
          </a:fontRef>
        </p:style>
      </p:cxnSp>
      <p:sp>
        <p:nvSpPr>
          <p:cNvPr id="8" name="Rectangle 1"/>
          <p:cNvSpPr>
            <a:spLocks noGrp="1" noChangeArrowheads="1"/>
          </p:cNvSpPr>
          <p:nvPr>
            <p:ph type="title"/>
          </p:nvPr>
        </p:nvSpPr>
        <p:spPr>
          <a:ln/>
        </p:spPr>
        <p:txBody>
          <a:bodyPr rIns="116994"/>
          <a:lstStyle/>
          <a:p>
            <a:r>
              <a:rPr lang="en-US" dirty="0" smtClean="0"/>
              <a:t>Recently: use of simplified models</a:t>
            </a:r>
            <a:endParaRPr lang="en-US" dirty="0"/>
          </a:p>
        </p:txBody>
      </p:sp>
      <p:sp>
        <p:nvSpPr>
          <p:cNvPr id="2" name="TextBox 1"/>
          <p:cNvSpPr txBox="1"/>
          <p:nvPr/>
        </p:nvSpPr>
        <p:spPr>
          <a:xfrm>
            <a:off x="2057400" y="838200"/>
            <a:ext cx="1330262" cy="461665"/>
          </a:xfrm>
          <a:prstGeom prst="rect">
            <a:avLst/>
          </a:prstGeom>
          <a:noFill/>
        </p:spPr>
        <p:txBody>
          <a:bodyPr wrap="none" rtlCol="0">
            <a:spAutoFit/>
          </a:bodyPr>
          <a:lstStyle/>
          <a:p>
            <a:r>
              <a:rPr lang="en-US" sz="2400" b="1" dirty="0" smtClean="0">
                <a:solidFill>
                  <a:srgbClr val="FF0000"/>
                </a:solidFill>
              </a:rPr>
              <a:t>CMSSM</a:t>
            </a:r>
            <a:endParaRPr lang="en-US" sz="2400" b="1" dirty="0">
              <a:solidFill>
                <a:srgbClr val="FF0000"/>
              </a:solidFill>
            </a:endParaRPr>
          </a:p>
        </p:txBody>
      </p:sp>
      <p:sp>
        <p:nvSpPr>
          <p:cNvPr id="10" name="TextBox 9"/>
          <p:cNvSpPr txBox="1"/>
          <p:nvPr/>
        </p:nvSpPr>
        <p:spPr>
          <a:xfrm>
            <a:off x="1905001" y="5715000"/>
            <a:ext cx="5029199" cy="685800"/>
          </a:xfrm>
          <a:prstGeom prst="rect">
            <a:avLst/>
          </a:prstGeom>
          <a:noFill/>
        </p:spPr>
        <p:txBody>
          <a:bodyPr wrap="none" rtlCol="0">
            <a:noAutofit/>
          </a:bodyPr>
          <a:lstStyle/>
          <a:p>
            <a:pPr>
              <a:lnSpc>
                <a:spcPct val="80000"/>
              </a:lnSpc>
            </a:pPr>
            <a:r>
              <a:rPr lang="en-US" sz="2400" b="1" dirty="0" smtClean="0">
                <a:solidFill>
                  <a:srgbClr val="FF0000"/>
                </a:solidFill>
                <a:cs typeface="Times" charset="0"/>
              </a:rPr>
              <a:t>Simplified Model Spectrum</a:t>
            </a:r>
            <a:r>
              <a:rPr lang="en-US" sz="2400" dirty="0" smtClean="0">
                <a:solidFill>
                  <a:srgbClr val="FF0000"/>
                </a:solidFill>
                <a:cs typeface="Times" charset="0"/>
              </a:rPr>
              <a:t> (</a:t>
            </a:r>
            <a:r>
              <a:rPr lang="en-US" sz="2400" b="1" dirty="0" smtClean="0">
                <a:solidFill>
                  <a:srgbClr val="FF0000"/>
                </a:solidFill>
                <a:cs typeface="Times" charset="0"/>
              </a:rPr>
              <a:t>SMS)</a:t>
            </a:r>
            <a:endParaRPr lang="en-US" sz="2400" dirty="0" smtClean="0">
              <a:solidFill>
                <a:srgbClr val="FF0000"/>
              </a:solidFill>
              <a:cs typeface="Times" charset="0"/>
            </a:endParaRPr>
          </a:p>
          <a:p>
            <a:pPr>
              <a:lnSpc>
                <a:spcPct val="80000"/>
              </a:lnSpc>
            </a:pPr>
            <a:r>
              <a:rPr lang="en-US" sz="2400" b="1" dirty="0" smtClean="0">
                <a:solidFill>
                  <a:srgbClr val="000090"/>
                </a:solidFill>
                <a:cs typeface="Times" charset="0"/>
              </a:rPr>
              <a:t>with 3 particles, 2 decay modes</a:t>
            </a:r>
          </a:p>
        </p:txBody>
      </p:sp>
      <p:sp>
        <p:nvSpPr>
          <p:cNvPr id="11" name="Date Placeholder 10"/>
          <p:cNvSpPr>
            <a:spLocks noGrp="1"/>
          </p:cNvSpPr>
          <p:nvPr>
            <p:ph type="dt" sz="half" idx="10"/>
          </p:nvPr>
        </p:nvSpPr>
        <p:spPr/>
        <p:txBody>
          <a:bodyPr/>
          <a:lstStyle/>
          <a:p>
            <a:pPr>
              <a:defRPr/>
            </a:pPr>
            <a:r>
              <a:rPr lang="en-US" smtClean="0"/>
              <a:t>Nov 30-Dec 2, 2011</a:t>
            </a:r>
            <a:endParaRPr lang="en-US"/>
          </a:p>
        </p:txBody>
      </p:sp>
      <p:sp>
        <p:nvSpPr>
          <p:cNvPr id="12" name="Slide Number Placeholder 11"/>
          <p:cNvSpPr>
            <a:spLocks noGrp="1"/>
          </p:cNvSpPr>
          <p:nvPr>
            <p:ph type="sldNum" sz="quarter" idx="12"/>
          </p:nvPr>
        </p:nvSpPr>
        <p:spPr/>
        <p:txBody>
          <a:bodyPr/>
          <a:lstStyle/>
          <a:p>
            <a:pPr>
              <a:defRPr/>
            </a:pPr>
            <a:fld id="{2A5C9F68-F49B-5D4E-905C-059A66AA1446}" type="slidenum">
              <a:rPr lang="en-US" smtClean="0"/>
              <a:pPr>
                <a:defRPr/>
              </a:pPr>
              <a:t>44</a:t>
            </a:fld>
            <a:endParaRPr lang="en-US"/>
          </a:p>
        </p:txBody>
      </p:sp>
      <p:sp>
        <p:nvSpPr>
          <p:cNvPr id="13" name="Footer Placeholder 12"/>
          <p:cNvSpPr>
            <a:spLocks noGrp="1"/>
          </p:cNvSpPr>
          <p:nvPr>
            <p:ph type="ftr" sz="quarter" idx="11"/>
          </p:nvPr>
        </p:nvSpPr>
        <p:spPr/>
        <p:txBody>
          <a:bodyPr/>
          <a:lstStyle/>
          <a:p>
            <a:pPr>
              <a:defRPr/>
            </a:pPr>
            <a:r>
              <a:rPr lang="en-US" smtClean="0"/>
              <a:t>APPS 2011</a:t>
            </a:r>
            <a:endParaRPr lang="en-US"/>
          </a:p>
        </p:txBody>
      </p:sp>
    </p:spTree>
    <p:custDataLst>
      <p:tags r:id="rId1"/>
    </p:custDataLst>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6033879"/>
      </p:ext>
    </p:extLst>
  </p:cSld>
  <p:clrMapOvr>
    <a:masterClrMapping/>
  </p:clrMapOvr>
  <p:transition advTm="10554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309"/>
                                          </p:stCondLst>
                                        </p:cTn>
                                        <p:tgtEl>
                                          <p:spTgt spid="184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4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9" grpId="0"/>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5057" name="Rectangle 1"/>
          <p:cNvSpPr>
            <a:spLocks noGrp="1" noChangeArrowheads="1"/>
          </p:cNvSpPr>
          <p:nvPr>
            <p:ph type="title"/>
          </p:nvPr>
        </p:nvSpPr>
        <p:spPr/>
        <p:txBody>
          <a:bodyPr/>
          <a:lstStyle/>
          <a:p>
            <a:r>
              <a:rPr lang="en-US" smtClean="0"/>
              <a:t>Simplified Model Spectra</a:t>
            </a:r>
            <a:endParaRPr lang="en-US"/>
          </a:p>
        </p:txBody>
      </p:sp>
      <p:sp>
        <p:nvSpPr>
          <p:cNvPr id="10" name="Content Placeholder 9"/>
          <p:cNvSpPr>
            <a:spLocks noGrp="1"/>
          </p:cNvSpPr>
          <p:nvPr>
            <p:ph idx="1"/>
          </p:nvPr>
        </p:nvSpPr>
        <p:spPr>
          <a:xfrm>
            <a:off x="304800" y="914399"/>
            <a:ext cx="3403104" cy="5481935"/>
          </a:xfrm>
        </p:spPr>
        <p:txBody>
          <a:bodyPr>
            <a:normAutofit fontScale="92500"/>
          </a:bodyPr>
          <a:lstStyle/>
          <a:p>
            <a:r>
              <a:rPr lang="en-US" dirty="0" smtClean="0"/>
              <a:t>Started with </a:t>
            </a:r>
            <a:r>
              <a:rPr lang="en-US" dirty="0" err="1" smtClean="0"/>
              <a:t>squark</a:t>
            </a:r>
            <a:r>
              <a:rPr lang="en-US" dirty="0" smtClean="0"/>
              <a:t> and </a:t>
            </a:r>
            <a:r>
              <a:rPr lang="en-US" dirty="0" err="1" smtClean="0"/>
              <a:t>gluino</a:t>
            </a:r>
            <a:r>
              <a:rPr lang="en-US" dirty="0" smtClean="0"/>
              <a:t> pair-production topologies</a:t>
            </a:r>
          </a:p>
          <a:p>
            <a:r>
              <a:rPr lang="en-US" dirty="0" smtClean="0"/>
              <a:t>Limits are “best of N” searches (usually not a combination)</a:t>
            </a:r>
          </a:p>
          <a:p>
            <a:r>
              <a:rPr lang="en-US" dirty="0" smtClean="0"/>
              <a:t>Black lines are QCD-like cross sections</a:t>
            </a:r>
          </a:p>
          <a:p>
            <a:r>
              <a:rPr lang="en-US" dirty="0" smtClean="0"/>
              <a:t>Theoretical uncertainties like ISR simulation important (under study)</a:t>
            </a:r>
          </a:p>
        </p:txBody>
      </p:sp>
      <p:pic>
        <p:nvPicPr>
          <p:cNvPr id="45059" name="Picture 3"/>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779912" y="990600"/>
            <a:ext cx="5009555" cy="1553766"/>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flat">
                <a:solidFill>
                  <a:schemeClr val="tx1"/>
                </a:solidFill>
                <a:round/>
                <a:headEnd/>
                <a:tailEnd/>
              </a14:hiddenLine>
            </a:ext>
          </a:extLst>
        </p:spPr>
      </p:pic>
      <p:pic>
        <p:nvPicPr>
          <p:cNvPr id="45060" name="Picture 4"/>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733800" y="2439239"/>
            <a:ext cx="2292867" cy="1977307"/>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flat">
                <a:solidFill>
                  <a:schemeClr val="tx1"/>
                </a:solidFill>
                <a:round/>
                <a:headEnd/>
                <a:tailEnd/>
              </a14:hiddenLine>
            </a:ext>
          </a:extLst>
        </p:spPr>
      </p:pic>
      <p:sp>
        <p:nvSpPr>
          <p:cNvPr id="45061" name="Rectangle 5"/>
          <p:cNvSpPr>
            <a:spLocks/>
          </p:cNvSpPr>
          <p:nvPr/>
        </p:nvSpPr>
        <p:spPr bwMode="auto">
          <a:xfrm>
            <a:off x="3707904" y="4495800"/>
            <a:ext cx="4672712" cy="307777"/>
          </a:xfrm>
          <a:prstGeom prst="rect">
            <a:avLst/>
          </a:prstGeom>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flat">
                <a:solidFill>
                  <a:schemeClr val="tx1"/>
                </a:solidFill>
                <a:miter lim="800000"/>
                <a:headEnd type="none" w="med" len="med"/>
                <a:tailEnd type="none" w="med" len="med"/>
              </a14:hiddenLine>
            </a:ext>
          </a:extLst>
        </p:spPr>
        <p:style>
          <a:lnRef idx="1">
            <a:schemeClr val="accent2"/>
          </a:lnRef>
          <a:fillRef idx="2">
            <a:schemeClr val="accent2"/>
          </a:fillRef>
          <a:effectRef idx="1">
            <a:schemeClr val="accent2"/>
          </a:effectRef>
          <a:fontRef idx="minor">
            <a:schemeClr val="dk1"/>
          </a:fontRef>
        </p:style>
        <p:txBody>
          <a:bodyPr wrap="none" lIns="0" tIns="0" rIns="40638" bIns="0">
            <a:spAutoFit/>
          </a:bodyPr>
          <a:lstStyle/>
          <a:p>
            <a:pPr marL="40182"/>
            <a:r>
              <a:rPr lang="en-US" sz="2000" b="1" dirty="0">
                <a:solidFill>
                  <a:srgbClr val="000000"/>
                </a:solidFill>
                <a:ea typeface="ＭＳ Ｐゴシック" charset="0"/>
                <a:cs typeface="Arial" charset="0"/>
              </a:rPr>
              <a:t>Theoretical uncertainties not included</a:t>
            </a:r>
          </a:p>
        </p:txBody>
      </p:sp>
      <p:pic>
        <p:nvPicPr>
          <p:cNvPr id="45062" name="Picture 6"/>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561332" y="2438400"/>
            <a:ext cx="2283989" cy="1973681"/>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flat">
                <a:solidFill>
                  <a:schemeClr val="tx1"/>
                </a:solidFill>
                <a:round/>
                <a:headEnd/>
                <a:tailEnd/>
              </a14:hiddenLine>
            </a:ext>
          </a:extLst>
        </p:spPr>
      </p:pic>
      <p:sp>
        <p:nvSpPr>
          <p:cNvPr id="15" name="Date Placeholder 14"/>
          <p:cNvSpPr>
            <a:spLocks noGrp="1"/>
          </p:cNvSpPr>
          <p:nvPr>
            <p:ph type="dt" sz="half" idx="10"/>
          </p:nvPr>
        </p:nvSpPr>
        <p:spPr/>
        <p:txBody>
          <a:bodyPr/>
          <a:lstStyle/>
          <a:p>
            <a:pPr>
              <a:defRPr/>
            </a:pPr>
            <a:r>
              <a:rPr lang="en-US" smtClean="0"/>
              <a:t>Nov 30-Dec 2, 2011</a:t>
            </a:r>
            <a:endParaRPr lang="en-US"/>
          </a:p>
        </p:txBody>
      </p:sp>
      <p:sp>
        <p:nvSpPr>
          <p:cNvPr id="16" name="Slide Number Placeholder 15"/>
          <p:cNvSpPr>
            <a:spLocks noGrp="1"/>
          </p:cNvSpPr>
          <p:nvPr>
            <p:ph type="sldNum" sz="quarter" idx="12"/>
          </p:nvPr>
        </p:nvSpPr>
        <p:spPr/>
        <p:txBody>
          <a:bodyPr/>
          <a:lstStyle/>
          <a:p>
            <a:pPr>
              <a:defRPr/>
            </a:pPr>
            <a:fld id="{2A5C9F68-F49B-5D4E-905C-059A66AA1446}" type="slidenum">
              <a:rPr lang="en-US" smtClean="0"/>
              <a:pPr>
                <a:defRPr/>
              </a:pPr>
              <a:t>45</a:t>
            </a:fld>
            <a:endParaRPr lang="en-US"/>
          </a:p>
        </p:txBody>
      </p:sp>
      <p:sp>
        <p:nvSpPr>
          <p:cNvPr id="17" name="Footer Placeholder 16"/>
          <p:cNvSpPr>
            <a:spLocks noGrp="1"/>
          </p:cNvSpPr>
          <p:nvPr>
            <p:ph type="ftr" sz="quarter" idx="11"/>
          </p:nvPr>
        </p:nvSpPr>
        <p:spPr/>
        <p:txBody>
          <a:bodyPr/>
          <a:lstStyle/>
          <a:p>
            <a:pPr>
              <a:defRPr/>
            </a:pPr>
            <a:r>
              <a:rPr lang="en-US" smtClean="0"/>
              <a:t>APPS 2011</a:t>
            </a:r>
            <a:endParaRPr lang="en-US"/>
          </a:p>
        </p:txBody>
      </p:sp>
      <p:sp>
        <p:nvSpPr>
          <p:cNvPr id="11" name="TextBox 10"/>
          <p:cNvSpPr txBox="1"/>
          <p:nvPr/>
        </p:nvSpPr>
        <p:spPr>
          <a:xfrm>
            <a:off x="3581400" y="4924961"/>
            <a:ext cx="54864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i="1" dirty="0" smtClean="0">
                <a:solidFill>
                  <a:srgbClr val="000090"/>
                </a:solidFill>
              </a:rPr>
              <a:t>Caution: usage of </a:t>
            </a:r>
            <a:r>
              <a:rPr lang="en-US" sz="2000" b="1" i="1" dirty="0" err="1" smtClean="0">
                <a:solidFill>
                  <a:srgbClr val="000090"/>
                </a:solidFill>
              </a:rPr>
              <a:t>SMs</a:t>
            </a:r>
            <a:r>
              <a:rPr lang="en-US" sz="2000" b="1" i="1" dirty="0" smtClean="0">
                <a:solidFill>
                  <a:srgbClr val="000090"/>
                </a:solidFill>
              </a:rPr>
              <a:t> is the sole responsibility of the user. SUSY and all its incarnations bear no obligation for any and all hasty conclusions (from </a:t>
            </a:r>
            <a:r>
              <a:rPr lang="en-US" sz="2000" b="1" i="1" dirty="0" err="1" smtClean="0">
                <a:solidFill>
                  <a:srgbClr val="000090"/>
                </a:solidFill>
              </a:rPr>
              <a:t>SMS’s</a:t>
            </a:r>
            <a:r>
              <a:rPr lang="en-US" sz="2000" b="1" i="1" dirty="0" smtClean="0">
                <a:solidFill>
                  <a:srgbClr val="000090"/>
                </a:solidFill>
              </a:rPr>
              <a:t>).</a:t>
            </a:r>
            <a:endParaRPr lang="en-US" sz="2000" b="1" i="1" dirty="0">
              <a:solidFill>
                <a:srgbClr val="000090"/>
              </a:solidFill>
            </a:endParaRPr>
          </a:p>
        </p:txBody>
      </p:sp>
      <p:pic>
        <p:nvPicPr>
          <p:cNvPr id="12" name="Picture 11"/>
          <p:cNvPicPr>
            <a:picLocks noChangeAspect="1"/>
          </p:cNvPicPr>
          <p:nvPr/>
        </p:nvPicPr>
        <p:blipFill>
          <a:blip r:embed="rId5"/>
          <a:stretch>
            <a:fillRect/>
          </a:stretch>
        </p:blipFill>
        <p:spPr>
          <a:xfrm>
            <a:off x="3665570" y="2202893"/>
            <a:ext cx="5478430" cy="4045507"/>
          </a:xfrm>
          <a:prstGeom prst="rect">
            <a:avLst/>
          </a:prstGeom>
        </p:spPr>
      </p:pic>
      <p:sp>
        <p:nvSpPr>
          <p:cNvPr id="13" name="TextBox 12"/>
          <p:cNvSpPr txBox="1"/>
          <p:nvPr/>
        </p:nvSpPr>
        <p:spPr>
          <a:xfrm>
            <a:off x="304800" y="5634335"/>
            <a:ext cx="3352200" cy="461665"/>
          </a:xfrm>
          <a:prstGeom prst="rect">
            <a:avLst/>
          </a:prstGeom>
        </p:spPr>
        <p:style>
          <a:lnRef idx="1">
            <a:schemeClr val="accent2"/>
          </a:lnRef>
          <a:fillRef idx="2">
            <a:schemeClr val="accent2"/>
          </a:fillRef>
          <a:effectRef idx="1">
            <a:schemeClr val="accent2"/>
          </a:effectRef>
          <a:fontRef idx="minor">
            <a:schemeClr val="dk1"/>
          </a:fontRef>
        </p:style>
        <p:txBody>
          <a:bodyPr wrap="none" rtlCol="0">
            <a:spAutoFit/>
          </a:bodyPr>
          <a:lstStyle/>
          <a:p>
            <a:r>
              <a:rPr lang="en-US" sz="2400" b="1" dirty="0" err="1" smtClean="0">
                <a:solidFill>
                  <a:srgbClr val="000090"/>
                </a:solidFill>
              </a:rPr>
              <a:t>M(gluino</a:t>
            </a:r>
            <a:r>
              <a:rPr lang="en-US" sz="2400" b="1" dirty="0" smtClean="0">
                <a:solidFill>
                  <a:srgbClr val="000090"/>
                </a:solidFill>
              </a:rPr>
              <a:t>)&gt;0.4-0.5 TeV</a:t>
            </a:r>
            <a:endParaRPr lang="en-US" sz="2400" b="1" dirty="0">
              <a:solidFill>
                <a:srgbClr val="00009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777849537"/>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advTm="53856"/>
    </mc:Choice>
    <mc:Fallback>
      <p:transition spd="slow" advTm="53856"/>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SUSY: what we do not know</a:t>
            </a:r>
            <a:endParaRPr lang="en-US" dirty="0"/>
          </a:p>
        </p:txBody>
      </p:sp>
      <p:sp>
        <p:nvSpPr>
          <p:cNvPr id="3" name="Content Placeholder 2"/>
          <p:cNvSpPr>
            <a:spLocks noGrp="1"/>
          </p:cNvSpPr>
          <p:nvPr>
            <p:ph idx="1"/>
          </p:nvPr>
        </p:nvSpPr>
        <p:spPr/>
        <p:txBody>
          <a:bodyPr>
            <a:normAutofit/>
          </a:bodyPr>
          <a:lstStyle/>
          <a:p>
            <a:pPr>
              <a:buNone/>
            </a:pPr>
            <a:endParaRPr lang="en-US" dirty="0" smtClean="0"/>
          </a:p>
          <a:p>
            <a:endParaRPr lang="en-US" dirty="0" smtClean="0"/>
          </a:p>
          <a:p>
            <a:endParaRPr lang="en-US" dirty="0" smtClean="0"/>
          </a:p>
          <a:p>
            <a:r>
              <a:rPr lang="en-US" dirty="0" smtClean="0"/>
              <a:t>Agnostic approach: consider all possible mass hierarchies: there are 9! = 362880 of them</a:t>
            </a:r>
          </a:p>
          <a:p>
            <a:pPr lvl="1"/>
            <a:r>
              <a:rPr lang="en-US" dirty="0" smtClean="0"/>
              <a:t>ME</a:t>
            </a:r>
            <a:r>
              <a:rPr lang="en-US" baseline="-25000" dirty="0" smtClean="0"/>
              <a:t>T</a:t>
            </a:r>
            <a:r>
              <a:rPr lang="en-US" dirty="0" smtClean="0"/>
              <a:t>: 4x8! (161,280) cases, LSP=weakly-interacting, neutral particle; phenomenology depends crucially on mass hierarchy </a:t>
            </a:r>
          </a:p>
          <a:p>
            <a:pPr lvl="1"/>
            <a:r>
              <a:rPr lang="en-US" dirty="0" err="1" smtClean="0"/>
              <a:t>CHAMPs</a:t>
            </a:r>
            <a:r>
              <a:rPr lang="en-US" dirty="0" smtClean="0"/>
              <a:t>: 8! (40,320) cases, LSP=</a:t>
            </a:r>
            <a:r>
              <a:rPr lang="en-US" dirty="0" err="1" smtClean="0"/>
              <a:t>e</a:t>
            </a:r>
            <a:r>
              <a:rPr lang="en-US" baseline="-25000" dirty="0" err="1" smtClean="0"/>
              <a:t>R</a:t>
            </a:r>
            <a:r>
              <a:rPr lang="en-US" dirty="0" smtClean="0"/>
              <a:t> (charged, color-neutral); signature: CHAMP (independently of hierarchy)</a:t>
            </a:r>
          </a:p>
          <a:p>
            <a:pPr lvl="1"/>
            <a:r>
              <a:rPr lang="en-US" dirty="0" smtClean="0"/>
              <a:t>R-hadrons: 4x8! (161,280) cases, LSP=colored object; again, independent of hierarchy</a:t>
            </a:r>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46</a:t>
            </a:fld>
            <a:endParaRPr lang="en-US"/>
          </a:p>
        </p:txBody>
      </p:sp>
      <p:pic>
        <p:nvPicPr>
          <p:cNvPr id="15" name="Picture 14"/>
          <p:cNvPicPr>
            <a:picLocks noChangeAspect="1"/>
          </p:cNvPicPr>
          <p:nvPr/>
        </p:nvPicPr>
        <p:blipFill>
          <a:blip r:embed="rId2"/>
          <a:stretch>
            <a:fillRect/>
          </a:stretch>
        </p:blipFill>
        <p:spPr>
          <a:xfrm>
            <a:off x="1752600" y="914400"/>
            <a:ext cx="6164361" cy="1219200"/>
          </a:xfrm>
          <a:prstGeom prst="rect">
            <a:avLst/>
          </a:prstGeom>
        </p:spPr>
      </p:pic>
      <p:sp>
        <p:nvSpPr>
          <p:cNvPr id="8" name="Rectangle 7"/>
          <p:cNvSpPr/>
          <p:nvPr/>
        </p:nvSpPr>
        <p:spPr>
          <a:xfrm>
            <a:off x="3268761" y="5257800"/>
            <a:ext cx="4648200" cy="891013"/>
          </a:xfrm>
          <a:prstGeom prst="rect">
            <a:avLst/>
          </a:prstGeom>
        </p:spPr>
        <p:txBody>
          <a:bodyPr wrap="square">
            <a:spAutoFit/>
          </a:bodyPr>
          <a:lstStyle/>
          <a:p>
            <a:r>
              <a:rPr lang="en-US" sz="1730" dirty="0" smtClean="0"/>
              <a:t>arXiv:1008.2483: “How to look for supersymmetry under the lamppost at the LHC”; </a:t>
            </a:r>
            <a:r>
              <a:rPr lang="en-US" sz="1730" dirty="0" err="1" smtClean="0"/>
              <a:t>P.Konar</a:t>
            </a:r>
            <a:r>
              <a:rPr lang="en-US" sz="1730" dirty="0" smtClean="0"/>
              <a:t>, </a:t>
            </a:r>
            <a:r>
              <a:rPr lang="en-US" sz="1730" dirty="0" err="1" smtClean="0"/>
              <a:t>K.Matchev</a:t>
            </a:r>
            <a:r>
              <a:rPr lang="en-US" sz="1730" dirty="0" smtClean="0"/>
              <a:t>, </a:t>
            </a:r>
            <a:r>
              <a:rPr lang="en-US" sz="1730" dirty="0" err="1" smtClean="0"/>
              <a:t>M.Park</a:t>
            </a:r>
            <a:r>
              <a:rPr lang="en-US" sz="1730" dirty="0" smtClean="0"/>
              <a:t>, </a:t>
            </a:r>
            <a:r>
              <a:rPr lang="en-US" sz="1730" dirty="0" err="1" smtClean="0"/>
              <a:t>G.Sarangi</a:t>
            </a:r>
            <a:endParaRPr lang="en-US" sz="1730" dirty="0" smtClean="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Heavy Stable Charged Particles</a:t>
            </a:r>
            <a:endParaRPr lang="en-US" dirty="0"/>
          </a:p>
        </p:txBody>
      </p:sp>
      <p:sp>
        <p:nvSpPr>
          <p:cNvPr id="3" name="Content Placeholder 2"/>
          <p:cNvSpPr>
            <a:spLocks noGrp="1"/>
          </p:cNvSpPr>
          <p:nvPr>
            <p:ph idx="1"/>
          </p:nvPr>
        </p:nvSpPr>
        <p:spPr>
          <a:xfrm>
            <a:off x="304800" y="914399"/>
            <a:ext cx="8839200" cy="2257962"/>
          </a:xfrm>
        </p:spPr>
        <p:txBody>
          <a:bodyPr>
            <a:normAutofit/>
          </a:bodyPr>
          <a:lstStyle/>
          <a:p>
            <a:r>
              <a:rPr lang="en-US" dirty="0" smtClean="0"/>
              <a:t>Both in SUSY and other SM extensions: </a:t>
            </a:r>
          </a:p>
          <a:p>
            <a:pPr lvl="1"/>
            <a:r>
              <a:rPr lang="en-US" dirty="0" smtClean="0"/>
              <a:t>SUSY (split SUSY: </a:t>
            </a:r>
            <a:r>
              <a:rPr lang="en-US" dirty="0" err="1" smtClean="0"/>
              <a:t>M(gluino</a:t>
            </a:r>
            <a:r>
              <a:rPr lang="en-US" dirty="0" smtClean="0"/>
              <a:t>)&lt;&lt;</a:t>
            </a:r>
            <a:r>
              <a:rPr lang="en-US" dirty="0" err="1" smtClean="0"/>
              <a:t>M(squark</a:t>
            </a:r>
            <a:r>
              <a:rPr lang="en-US" dirty="0" smtClean="0"/>
              <a:t>) </a:t>
            </a:r>
            <a:r>
              <a:rPr lang="en-US" dirty="0" err="1" smtClean="0">
                <a:sym typeface="Wingdings"/>
              </a:rPr>
              <a:t></a:t>
            </a:r>
            <a:r>
              <a:rPr lang="en-US" dirty="0" smtClean="0">
                <a:sym typeface="Wingdings"/>
              </a:rPr>
              <a:t> long lifetime</a:t>
            </a:r>
            <a:r>
              <a:rPr lang="en-US" dirty="0" smtClean="0"/>
              <a:t>; GMSB models: </a:t>
            </a:r>
            <a:r>
              <a:rPr lang="en-US" dirty="0" err="1" smtClean="0"/>
              <a:t>stau</a:t>
            </a:r>
            <a:r>
              <a:rPr lang="en-US" dirty="0" smtClean="0"/>
              <a:t> NLSP, decaying via gravitational coupling only…)</a:t>
            </a:r>
            <a:endParaRPr lang="en-US" sz="1400" dirty="0" smtClean="0"/>
          </a:p>
          <a:p>
            <a:pPr lvl="1"/>
            <a:r>
              <a:rPr lang="en-US" dirty="0" smtClean="0"/>
              <a:t>Other: hidden valleys; </a:t>
            </a:r>
            <a:r>
              <a:rPr lang="en-US" dirty="0" err="1" smtClean="0"/>
              <a:t>GUTs</a:t>
            </a:r>
            <a:r>
              <a:rPr lang="en-US" dirty="0" smtClean="0"/>
              <a:t>; …</a:t>
            </a:r>
          </a:p>
          <a:p>
            <a:r>
              <a:rPr lang="en-US" dirty="0" smtClean="0"/>
              <a:t>Two types of signatures: MIP &amp; strongly-interacting</a:t>
            </a:r>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47</a:t>
            </a:fld>
            <a:endParaRPr lang="en-US"/>
          </a:p>
        </p:txBody>
      </p:sp>
      <p:sp>
        <p:nvSpPr>
          <p:cNvPr id="7" name="Rectangle 6"/>
          <p:cNvSpPr/>
          <p:nvPr/>
        </p:nvSpPr>
        <p:spPr>
          <a:xfrm>
            <a:off x="4876800" y="4239161"/>
            <a:ext cx="38100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b="1" dirty="0" smtClean="0">
                <a:solidFill>
                  <a:srgbClr val="000090"/>
                </a:solidFill>
              </a:rPr>
              <a:t>(Out-of-time) Jet: particles stopping in the detector and decaying – possibly out-of-time with the collisions</a:t>
            </a:r>
          </a:p>
        </p:txBody>
      </p:sp>
      <p:sp>
        <p:nvSpPr>
          <p:cNvPr id="8" name="Rectangle 7"/>
          <p:cNvSpPr/>
          <p:nvPr/>
        </p:nvSpPr>
        <p:spPr>
          <a:xfrm>
            <a:off x="609600" y="3172361"/>
            <a:ext cx="3581400" cy="70788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algn="ctr"/>
            <a:r>
              <a:rPr lang="en-US" sz="2000" b="1" dirty="0" smtClean="0">
                <a:solidFill>
                  <a:srgbClr val="FF0000"/>
                </a:solidFill>
              </a:rPr>
              <a:t>MIP: HSCP passes through tracker &amp; muon chambers</a:t>
            </a:r>
            <a:endParaRPr lang="en-US" sz="900" b="1" dirty="0" smtClean="0">
              <a:solidFill>
                <a:srgbClr val="FF0000"/>
              </a:solidFill>
            </a:endParaRPr>
          </a:p>
        </p:txBody>
      </p:sp>
      <p:sp>
        <p:nvSpPr>
          <p:cNvPr id="9" name="Rectangle 8"/>
          <p:cNvSpPr/>
          <p:nvPr/>
        </p:nvSpPr>
        <p:spPr>
          <a:xfrm>
            <a:off x="4876800" y="3172361"/>
            <a:ext cx="3810000" cy="707886"/>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b="1" dirty="0" smtClean="0">
                <a:solidFill>
                  <a:srgbClr val="FF0000"/>
                </a:solidFill>
              </a:rPr>
              <a:t>R-hadrons traversing material can flip Q or become neutral</a:t>
            </a:r>
            <a:endParaRPr lang="en-US" sz="2000" b="1" dirty="0">
              <a:solidFill>
                <a:srgbClr val="FF0000"/>
              </a:solidFill>
            </a:endParaRPr>
          </a:p>
        </p:txBody>
      </p:sp>
      <p:sp>
        <p:nvSpPr>
          <p:cNvPr id="10" name="Rectangle 9"/>
          <p:cNvSpPr/>
          <p:nvPr/>
        </p:nvSpPr>
        <p:spPr>
          <a:xfrm>
            <a:off x="457200" y="4239161"/>
            <a:ext cx="3962400" cy="1323439"/>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2000" b="1" dirty="0" err="1" smtClean="0">
                <a:solidFill>
                  <a:srgbClr val="000090"/>
                </a:solidFill>
              </a:rPr>
              <a:t>dE/dx</a:t>
            </a:r>
            <a:r>
              <a:rPr lang="en-US" sz="2000" b="1" dirty="0" smtClean="0">
                <a:solidFill>
                  <a:srgbClr val="000090"/>
                </a:solidFill>
              </a:rPr>
              <a:t>: Massive, charged particles traversing detector: highly ionizing tracks (tracker, possibly muon </a:t>
            </a:r>
            <a:r>
              <a:rPr lang="en-US" sz="2000" b="1" dirty="0" err="1" smtClean="0">
                <a:solidFill>
                  <a:srgbClr val="000090"/>
                </a:solidFill>
              </a:rPr>
              <a:t>dets</a:t>
            </a:r>
            <a:r>
              <a:rPr lang="en-US" sz="2000" b="1" dirty="0" smtClean="0">
                <a:solidFill>
                  <a:srgbClr val="000090"/>
                </a:solidFill>
              </a:rPr>
              <a:t>)</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Heavily ionizing tracks</a:t>
            </a:r>
            <a:endParaRPr lang="en-US" dirty="0"/>
          </a:p>
        </p:txBody>
      </p:sp>
      <p:sp>
        <p:nvSpPr>
          <p:cNvPr id="24" name="Content Placeholder 23"/>
          <p:cNvSpPr>
            <a:spLocks noGrp="1"/>
          </p:cNvSpPr>
          <p:nvPr>
            <p:ph idx="1"/>
          </p:nvPr>
        </p:nvSpPr>
        <p:spPr>
          <a:xfrm>
            <a:off x="304800" y="914400"/>
            <a:ext cx="8610600" cy="1981200"/>
          </a:xfrm>
        </p:spPr>
        <p:txBody>
          <a:bodyPr>
            <a:normAutofit fontScale="92500" lnSpcReduction="10000"/>
          </a:bodyPr>
          <a:lstStyle/>
          <a:p>
            <a:r>
              <a:rPr lang="en-US" dirty="0" smtClean="0"/>
              <a:t>Mass estimate from approximate Bethe-Bloch:</a:t>
            </a:r>
          </a:p>
          <a:p>
            <a:pPr lvl="1"/>
            <a:r>
              <a:rPr lang="en-US" dirty="0" smtClean="0"/>
              <a:t>K and C determined from proton data</a:t>
            </a:r>
          </a:p>
          <a:p>
            <a:pPr lvl="2"/>
            <a:r>
              <a:rPr lang="en-US" dirty="0" smtClean="0"/>
              <a:t>Mass resolution: 12% at 300 </a:t>
            </a:r>
            <a:r>
              <a:rPr lang="en-US" dirty="0" err="1" smtClean="0"/>
              <a:t>GeV</a:t>
            </a:r>
            <a:r>
              <a:rPr lang="en-US" dirty="0" smtClean="0"/>
              <a:t> </a:t>
            </a:r>
          </a:p>
          <a:p>
            <a:pPr>
              <a:spcAft>
                <a:spcPts val="1200"/>
              </a:spcAft>
            </a:pPr>
            <a:r>
              <a:rPr lang="en-US" dirty="0" smtClean="0"/>
              <a:t>Cut on I</a:t>
            </a:r>
            <a:r>
              <a:rPr lang="en-US" baseline="-25000" dirty="0" smtClean="0"/>
              <a:t>AS</a:t>
            </a:r>
            <a:r>
              <a:rPr lang="en-US" dirty="0" smtClean="0"/>
              <a:t> (MIP compatibility) &amp; </a:t>
            </a:r>
            <a:r>
              <a:rPr lang="en-US" dirty="0" err="1" smtClean="0"/>
              <a:t>p</a:t>
            </a:r>
            <a:r>
              <a:rPr lang="en-US" baseline="-25000" dirty="0" err="1" smtClean="0"/>
              <a:t>T</a:t>
            </a:r>
            <a:r>
              <a:rPr lang="en-US" baseline="-25000" dirty="0" smtClean="0"/>
              <a:t> </a:t>
            </a:r>
            <a:r>
              <a:rPr lang="en-US" dirty="0" smtClean="0"/>
              <a:t>(I</a:t>
            </a:r>
            <a:r>
              <a:rPr lang="en-US" baseline="-25000" dirty="0" smtClean="0"/>
              <a:t>AS</a:t>
            </a:r>
            <a:r>
              <a:rPr lang="en-US" dirty="0" smtClean="0"/>
              <a:t>, </a:t>
            </a:r>
            <a:r>
              <a:rPr lang="en-US" dirty="0" err="1" smtClean="0"/>
              <a:t>p</a:t>
            </a:r>
            <a:r>
              <a:rPr lang="en-US" baseline="-25000" dirty="0" err="1" smtClean="0"/>
              <a:t>T</a:t>
            </a:r>
            <a:r>
              <a:rPr lang="en-US" dirty="0" smtClean="0"/>
              <a:t>: uncorrelated) </a:t>
            </a:r>
            <a:endParaRPr lang="en-US" baseline="-25000" dirty="0" smtClean="0"/>
          </a:p>
          <a:p>
            <a:pPr lvl="1">
              <a:spcAft>
                <a:spcPts val="6000"/>
              </a:spcAft>
              <a:buNone/>
            </a:pPr>
            <a:r>
              <a:rPr lang="en-US" dirty="0" err="1" smtClean="0"/>
              <a:t>Bkg</a:t>
            </a:r>
            <a:endParaRPr lang="en-US" dirty="0"/>
          </a:p>
        </p:txBody>
      </p:sp>
      <p:sp>
        <p:nvSpPr>
          <p:cNvPr id="4" name="Date Placeholder 3"/>
          <p:cNvSpPr>
            <a:spLocks noGrp="1"/>
          </p:cNvSpPr>
          <p:nvPr>
            <p:ph type="dt" sz="half" idx="10"/>
          </p:nvPr>
        </p:nvSpPr>
        <p:spPr/>
        <p:txBody>
          <a:bodyPr/>
          <a:lstStyle/>
          <a:p>
            <a:r>
              <a:rPr lang="en-US" smtClean="0"/>
              <a:t>Nov 30-Dec 2, 2011</a:t>
            </a:r>
            <a:endParaRPr lang="en-US"/>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48</a:t>
            </a:fld>
            <a:endParaRPr lang="en-US"/>
          </a:p>
        </p:txBody>
      </p:sp>
      <p:pic>
        <p:nvPicPr>
          <p:cNvPr id="316419" name="Picture 3"/>
          <p:cNvPicPr>
            <a:picLocks noChangeAspect="1" noChangeArrowheads="1"/>
          </p:cNvPicPr>
          <p:nvPr/>
        </p:nvPicPr>
        <mc:AlternateContent xmlns:ma="http://schemas.microsoft.com/office/mac/drawingml/2008/main">
          <mc:Choice Requires="ma">
            <p:blipFill>
              <a:blip r:embed="rId2"/>
              <a:srcRect/>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3"/>
              <a:srcRect/>
              <a:stretch>
                <a:fillRect/>
              </a:stretch>
            </p:blipFill>
          </mc:Fallback>
        </mc:AlternateContent>
        <p:spPr bwMode="auto">
          <a:xfrm>
            <a:off x="7162800" y="863600"/>
            <a:ext cx="1509713" cy="711200"/>
          </a:xfrm>
          <a:prstGeom prst="rect">
            <a:avLst/>
          </a:prstGeom>
          <a:noFill/>
          <a:ln w="9525">
            <a:miter lim="800000"/>
            <a:headEnd/>
            <a:tailEnd/>
          </a:ln>
        </p:spPr>
      </p:pic>
      <p:pic>
        <p:nvPicPr>
          <p:cNvPr id="316423" name="Picture 7"/>
          <p:cNvPicPr>
            <a:picLocks noChangeAspect="1" noChangeArrowheads="1"/>
          </p:cNvPicPr>
          <p:nvPr/>
        </p:nvPicPr>
        <mc:AlternateContent xmlns:ma="http://schemas.microsoft.com/office/mac/drawingml/2008/main">
          <mc:Choice Requires="ma">
            <p:blipFill>
              <a:blip r:embed="rId4"/>
              <a:srcRect/>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5"/>
              <a:srcRect/>
              <a:stretch>
                <a:fillRect/>
              </a:stretch>
            </p:blipFill>
          </mc:Fallback>
        </mc:AlternateContent>
        <p:spPr bwMode="auto">
          <a:xfrm>
            <a:off x="1416050" y="2325688"/>
            <a:ext cx="3460750" cy="722312"/>
          </a:xfrm>
          <a:prstGeom prst="rect">
            <a:avLst/>
          </a:prstGeom>
          <a:noFill/>
          <a:ln w="9525">
            <a:miter lim="800000"/>
            <a:headEnd/>
            <a:tailEnd/>
          </a:ln>
        </p:spPr>
      </p:pic>
      <p:sp>
        <p:nvSpPr>
          <p:cNvPr id="43" name="Rectangle 42"/>
          <p:cNvSpPr/>
          <p:nvPr/>
        </p:nvSpPr>
        <p:spPr>
          <a:xfrm>
            <a:off x="7101609" y="1508780"/>
            <a:ext cx="1813791"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r>
              <a:rPr lang="en-US" sz="1400" b="1" dirty="0" smtClean="0">
                <a:solidFill>
                  <a:srgbClr val="000090"/>
                </a:solidFill>
              </a:rPr>
              <a:t>K=2.58 </a:t>
            </a:r>
            <a:r>
              <a:rPr lang="en-US" sz="1400" b="1" dirty="0" err="1" smtClean="0">
                <a:solidFill>
                  <a:srgbClr val="000090"/>
                </a:solidFill>
              </a:rPr>
              <a:t>MeV</a:t>
            </a:r>
            <a:r>
              <a:rPr lang="en-US" sz="1400" b="1" dirty="0" smtClean="0">
                <a:solidFill>
                  <a:srgbClr val="000090"/>
                </a:solidFill>
              </a:rPr>
              <a:t> c</a:t>
            </a:r>
            <a:r>
              <a:rPr lang="en-US" sz="1400" b="1" baseline="30000" dirty="0" smtClean="0">
                <a:solidFill>
                  <a:srgbClr val="000090"/>
                </a:solidFill>
              </a:rPr>
              <a:t>2</a:t>
            </a:r>
            <a:r>
              <a:rPr lang="en-US" sz="1400" b="1" dirty="0" smtClean="0">
                <a:solidFill>
                  <a:srgbClr val="000090"/>
                </a:solidFill>
              </a:rPr>
              <a:t>/cm </a:t>
            </a:r>
          </a:p>
          <a:p>
            <a:r>
              <a:rPr lang="en-US" sz="1400" b="1" dirty="0" smtClean="0">
                <a:solidFill>
                  <a:srgbClr val="000090"/>
                </a:solidFill>
              </a:rPr>
              <a:t>C=2.56 </a:t>
            </a:r>
            <a:r>
              <a:rPr lang="en-US" sz="1400" b="1" dirty="0" err="1" smtClean="0">
                <a:solidFill>
                  <a:srgbClr val="000090"/>
                </a:solidFill>
              </a:rPr>
              <a:t>MeV</a:t>
            </a:r>
            <a:r>
              <a:rPr lang="en-US" sz="1400" b="1" dirty="0" smtClean="0">
                <a:solidFill>
                  <a:srgbClr val="000090"/>
                </a:solidFill>
              </a:rPr>
              <a:t>/cm</a:t>
            </a:r>
          </a:p>
        </p:txBody>
      </p:sp>
      <p:pic>
        <p:nvPicPr>
          <p:cNvPr id="20" name="Picture 19"/>
          <p:cNvPicPr>
            <a:picLocks noChangeAspect="1"/>
          </p:cNvPicPr>
          <p:nvPr/>
        </p:nvPicPr>
        <p:blipFill>
          <a:blip r:embed="rId6"/>
          <a:stretch>
            <a:fillRect/>
          </a:stretch>
        </p:blipFill>
        <p:spPr>
          <a:xfrm>
            <a:off x="1371600" y="3233132"/>
            <a:ext cx="2667000" cy="3015268"/>
          </a:xfrm>
          <a:prstGeom prst="rect">
            <a:avLst/>
          </a:prstGeom>
        </p:spPr>
      </p:pic>
      <p:cxnSp>
        <p:nvCxnSpPr>
          <p:cNvPr id="45" name="Straight Arrow Connector 44"/>
          <p:cNvCxnSpPr/>
          <p:nvPr/>
        </p:nvCxnSpPr>
        <p:spPr bwMode="auto">
          <a:xfrm rot="10800000">
            <a:off x="2835273" y="4953000"/>
            <a:ext cx="457201" cy="279483"/>
          </a:xfrm>
          <a:prstGeom prst="straightConnector1">
            <a:avLst/>
          </a:prstGeom>
          <a:solidFill>
            <a:schemeClr val="accent1"/>
          </a:solidFill>
          <a:ln w="9525" cap="flat" cmpd="sng" algn="ctr">
            <a:solidFill>
              <a:srgbClr val="0000FF"/>
            </a:solidFill>
            <a:prstDash val="solid"/>
            <a:round/>
            <a:headEnd type="none" w="med" len="med"/>
            <a:tailEnd type="arrow"/>
          </a:ln>
          <a:effectLst/>
        </p:spPr>
      </p:cxnSp>
      <p:pic>
        <p:nvPicPr>
          <p:cNvPr id="316420" name="Picture 4"/>
          <p:cNvPicPr>
            <a:picLocks noChangeAspect="1" noChangeArrowheads="1"/>
          </p:cNvPicPr>
          <p:nvPr/>
        </p:nvPicPr>
        <mc:AlternateContent xmlns:ma="http://schemas.microsoft.com/office/mac/drawingml/2008/main">
          <mc:Choice Requires="ma">
            <p:blipFill>
              <a:blip r:embed="rId7"/>
              <a:srcRect/>
              <a:stretch>
                <a:fillRect/>
              </a:stretch>
            </p:blipFill>
          </mc:Choice>
          <mc:Fallback xmlns:ma="http://schemas.microsoft.com/office/mac/drawingml/2008/main" xmlns="" xmlns:a="http://schemas.openxmlformats.org/drawingml/2006/main" xmlns:r="http://schemas.openxmlformats.org/officeDocument/2006/relationships" xmlns:mc="http://schemas.openxmlformats.org/markup-compatibility/2006" xmlns:mv="urn:schemas-microsoft-com:mac:vml" xmlns:p="http://schemas.openxmlformats.org/presentationml/2006/main">
            <p:blipFill>
              <a:blip r:embed="rId8"/>
              <a:srcRect/>
              <a:stretch>
                <a:fillRect/>
              </a:stretch>
            </p:blipFill>
          </mc:Fallback>
        </mc:AlternateContent>
        <p:spPr bwMode="auto">
          <a:xfrm>
            <a:off x="3216275" y="5054600"/>
            <a:ext cx="1050925" cy="357188"/>
          </a:xfrm>
          <a:prstGeom prst="rect">
            <a:avLst/>
          </a:prstGeom>
          <a:solidFill>
            <a:srgbClr val="99CCFF"/>
          </a:solidFill>
          <a:ln w="9525">
            <a:miter lim="800000"/>
            <a:headEnd/>
            <a:tailEnd/>
          </a:ln>
        </p:spPr>
      </p:pic>
      <p:sp>
        <p:nvSpPr>
          <p:cNvPr id="22" name="TextBox 21"/>
          <p:cNvSpPr txBox="1"/>
          <p:nvPr/>
        </p:nvSpPr>
        <p:spPr>
          <a:xfrm>
            <a:off x="3759200" y="5003800"/>
            <a:ext cx="569387" cy="400110"/>
          </a:xfrm>
          <a:prstGeom prst="rect">
            <a:avLst/>
          </a:prstGeom>
          <a:noFill/>
        </p:spPr>
        <p:txBody>
          <a:bodyPr wrap="square" rtlCol="0">
            <a:spAutoFit/>
          </a:bodyPr>
          <a:lstStyle/>
          <a:p>
            <a:r>
              <a:rPr lang="en-US" sz="2000" dirty="0" smtClean="0">
                <a:latin typeface="Times"/>
                <a:cs typeface="Times"/>
              </a:rPr>
              <a:t>600</a:t>
            </a:r>
            <a:endParaRPr lang="en-US" sz="2000" dirty="0">
              <a:latin typeface="Times"/>
              <a:cs typeface="Times"/>
            </a:endParaRPr>
          </a:p>
        </p:txBody>
      </p:sp>
      <p:pic>
        <p:nvPicPr>
          <p:cNvPr id="23" name="Picture 22"/>
          <p:cNvPicPr>
            <a:picLocks noChangeAspect="1"/>
          </p:cNvPicPr>
          <p:nvPr/>
        </p:nvPicPr>
        <p:blipFill>
          <a:blip r:embed="rId9"/>
          <a:stretch>
            <a:fillRect/>
          </a:stretch>
        </p:blipFill>
        <p:spPr>
          <a:xfrm>
            <a:off x="5194300" y="2527300"/>
            <a:ext cx="3632200" cy="3797300"/>
          </a:xfrm>
          <a:prstGeom prst="rect">
            <a:avLst/>
          </a:prstGeom>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Stopped </a:t>
            </a:r>
            <a:r>
              <a:rPr lang="en-US" dirty="0" err="1" smtClean="0"/>
              <a:t>gluinos</a:t>
            </a:r>
            <a:endParaRPr lang="en-US" dirty="0"/>
          </a:p>
        </p:txBody>
      </p:sp>
      <p:sp>
        <p:nvSpPr>
          <p:cNvPr id="3" name="Content Placeholder 2"/>
          <p:cNvSpPr>
            <a:spLocks noGrp="1"/>
          </p:cNvSpPr>
          <p:nvPr>
            <p:ph idx="1"/>
          </p:nvPr>
        </p:nvSpPr>
        <p:spPr>
          <a:xfrm>
            <a:off x="304800" y="914400"/>
            <a:ext cx="8610600" cy="1871789"/>
          </a:xfrm>
        </p:spPr>
        <p:txBody>
          <a:bodyPr/>
          <a:lstStyle/>
          <a:p>
            <a:pPr marL="457200" indent="-457200">
              <a:spcAft>
                <a:spcPts val="0"/>
              </a:spcAft>
            </a:pPr>
            <a:r>
              <a:rPr lang="en-US" dirty="0" smtClean="0"/>
              <a:t>Slow (</a:t>
            </a:r>
            <a:r>
              <a:rPr lang="en-US" dirty="0" err="1" smtClean="0"/>
              <a:t>β</a:t>
            </a:r>
            <a:r>
              <a:rPr lang="en-US" dirty="0" smtClean="0"/>
              <a:t> &lt; 0.4) long-lived </a:t>
            </a:r>
            <a:r>
              <a:rPr lang="en-US" dirty="0" err="1" smtClean="0"/>
              <a:t>gluinos</a:t>
            </a:r>
            <a:r>
              <a:rPr lang="en-US" dirty="0" smtClean="0"/>
              <a:t> </a:t>
            </a:r>
            <a:r>
              <a:rPr lang="en-US" dirty="0" err="1" smtClean="0"/>
              <a:t>hadronize</a:t>
            </a:r>
            <a:r>
              <a:rPr lang="en-US" dirty="0" smtClean="0"/>
              <a:t> into and then stop in the dense material of the CMS detector</a:t>
            </a:r>
            <a:endParaRPr lang="en-US" sz="1500" dirty="0" smtClean="0"/>
          </a:p>
          <a:p>
            <a:pPr lvl="1"/>
            <a:r>
              <a:rPr lang="en-US" dirty="0" smtClean="0"/>
              <a:t>Their number builds up with luminosity:</a:t>
            </a:r>
          </a:p>
          <a:p>
            <a:pPr lvl="1"/>
            <a:endParaRPr lang="en-US" dirty="0" smtClean="0"/>
          </a:p>
          <a:p>
            <a:pPr lvl="1"/>
            <a:endParaRPr lang="en-US" dirty="0" smtClean="0"/>
          </a:p>
          <a:p>
            <a:pPr lvl="1"/>
            <a:endParaRPr lang="en-US" dirty="0" smtClean="0"/>
          </a:p>
          <a:p>
            <a:pPr lvl="1"/>
            <a:endParaRPr lang="en-US" dirty="0" smtClean="0"/>
          </a:p>
          <a:p>
            <a:pPr lvl="1">
              <a:buNone/>
            </a:pPr>
            <a:r>
              <a:rPr lang="en-US" dirty="0" smtClean="0"/>
              <a:t> </a:t>
            </a:r>
          </a:p>
          <a:p>
            <a:pPr lvl="1"/>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49</a:t>
            </a:fld>
            <a:endParaRPr lang="en-US"/>
          </a:p>
        </p:txBody>
      </p:sp>
      <p:grpSp>
        <p:nvGrpSpPr>
          <p:cNvPr id="18" name="Group 17"/>
          <p:cNvGrpSpPr/>
          <p:nvPr/>
        </p:nvGrpSpPr>
        <p:grpSpPr>
          <a:xfrm>
            <a:off x="5715000" y="2743200"/>
            <a:ext cx="3279258" cy="3424111"/>
            <a:chOff x="2740542" y="2748089"/>
            <a:chExt cx="3279258" cy="3424111"/>
          </a:xfrm>
        </p:grpSpPr>
        <p:pic>
          <p:nvPicPr>
            <p:cNvPr id="9" name="Picture 8"/>
            <p:cNvPicPr>
              <a:picLocks noChangeAspect="1"/>
            </p:cNvPicPr>
            <p:nvPr/>
          </p:nvPicPr>
          <p:blipFill>
            <a:blip r:embed="rId2"/>
            <a:stretch>
              <a:fillRect/>
            </a:stretch>
          </p:blipFill>
          <p:spPr>
            <a:xfrm>
              <a:off x="3588193" y="2748089"/>
              <a:ext cx="1745807" cy="1168400"/>
            </a:xfrm>
            <a:prstGeom prst="rect">
              <a:avLst/>
            </a:prstGeom>
          </p:spPr>
        </p:pic>
        <p:pic>
          <p:nvPicPr>
            <p:cNvPr id="10" name="Picture 9"/>
            <p:cNvPicPr>
              <a:picLocks noChangeAspect="1"/>
            </p:cNvPicPr>
            <p:nvPr/>
          </p:nvPicPr>
          <p:blipFill>
            <a:blip r:embed="rId3"/>
            <a:stretch>
              <a:fillRect/>
            </a:stretch>
          </p:blipFill>
          <p:spPr>
            <a:xfrm>
              <a:off x="2740542" y="3967289"/>
              <a:ext cx="3279258" cy="452311"/>
            </a:xfrm>
            <a:prstGeom prst="rect">
              <a:avLst/>
            </a:prstGeom>
          </p:spPr>
        </p:pic>
        <p:pic>
          <p:nvPicPr>
            <p:cNvPr id="11" name="Picture 10"/>
            <p:cNvPicPr>
              <a:picLocks noChangeAspect="1"/>
            </p:cNvPicPr>
            <p:nvPr/>
          </p:nvPicPr>
          <p:blipFill>
            <a:blip r:embed="rId4"/>
            <a:stretch>
              <a:fillRect/>
            </a:stretch>
          </p:blipFill>
          <p:spPr>
            <a:xfrm>
              <a:off x="3457575" y="4523009"/>
              <a:ext cx="1876425" cy="1279032"/>
            </a:xfrm>
            <a:prstGeom prst="rect">
              <a:avLst/>
            </a:prstGeom>
          </p:spPr>
        </p:pic>
        <p:pic>
          <p:nvPicPr>
            <p:cNvPr id="12" name="Picture 11"/>
            <p:cNvPicPr>
              <a:picLocks noChangeAspect="1"/>
            </p:cNvPicPr>
            <p:nvPr/>
          </p:nvPicPr>
          <p:blipFill>
            <a:blip r:embed="rId5"/>
            <a:stretch>
              <a:fillRect/>
            </a:stretch>
          </p:blipFill>
          <p:spPr>
            <a:xfrm>
              <a:off x="2819400" y="5759626"/>
              <a:ext cx="3048000" cy="412574"/>
            </a:xfrm>
            <a:prstGeom prst="rect">
              <a:avLst/>
            </a:prstGeom>
          </p:spPr>
        </p:pic>
      </p:grpSp>
      <p:pic>
        <p:nvPicPr>
          <p:cNvPr id="14" name="Picture 13"/>
          <p:cNvPicPr>
            <a:picLocks noChangeAspect="1"/>
          </p:cNvPicPr>
          <p:nvPr/>
        </p:nvPicPr>
        <p:blipFill>
          <a:blip r:embed="rId6"/>
          <a:stretch>
            <a:fillRect/>
          </a:stretch>
        </p:blipFill>
        <p:spPr>
          <a:xfrm>
            <a:off x="2362200" y="3813934"/>
            <a:ext cx="3279775" cy="2205866"/>
          </a:xfrm>
          <a:prstGeom prst="rect">
            <a:avLst/>
          </a:prstGeom>
        </p:spPr>
      </p:pic>
      <p:sp>
        <p:nvSpPr>
          <p:cNvPr id="15" name="TextBox 14"/>
          <p:cNvSpPr txBox="1"/>
          <p:nvPr/>
        </p:nvSpPr>
        <p:spPr>
          <a:xfrm>
            <a:off x="6248400" y="1727537"/>
            <a:ext cx="2667000" cy="1015663"/>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rgbClr val="000090"/>
                </a:solidFill>
              </a:rPr>
              <a:t>They then decay </a:t>
            </a:r>
            <a:r>
              <a:rPr lang="el-GR" sz="2000" b="1" dirty="0" smtClean="0">
                <a:solidFill>
                  <a:srgbClr val="000090"/>
                </a:solidFill>
              </a:rPr>
              <a:t>μ</a:t>
            </a:r>
            <a:r>
              <a:rPr lang="en-US" sz="2000" b="1" dirty="0" err="1" smtClean="0">
                <a:solidFill>
                  <a:srgbClr val="000090"/>
                </a:solidFill>
              </a:rPr>
              <a:t>s</a:t>
            </a:r>
            <a:r>
              <a:rPr lang="en-US" sz="2000" b="1" dirty="0" smtClean="0">
                <a:solidFill>
                  <a:srgbClr val="000090"/>
                </a:solidFill>
              </a:rPr>
              <a:t>, </a:t>
            </a:r>
            <a:r>
              <a:rPr lang="en-US" sz="2000" b="1" dirty="0" err="1" smtClean="0">
                <a:solidFill>
                  <a:srgbClr val="000090"/>
                </a:solidFill>
              </a:rPr>
              <a:t>s</a:t>
            </a:r>
            <a:r>
              <a:rPr lang="el-GR" sz="2000" b="1" dirty="0" smtClean="0">
                <a:solidFill>
                  <a:srgbClr val="000090"/>
                </a:solidFill>
              </a:rPr>
              <a:t> </a:t>
            </a:r>
            <a:r>
              <a:rPr lang="en-US" sz="2000" b="1" dirty="0" smtClean="0">
                <a:solidFill>
                  <a:srgbClr val="000090"/>
                </a:solidFill>
              </a:rPr>
              <a:t>or day</a:t>
            </a:r>
            <a:r>
              <a:rPr lang="el-GR" sz="2000" b="1" dirty="0" smtClean="0">
                <a:solidFill>
                  <a:srgbClr val="000090"/>
                </a:solidFill>
              </a:rPr>
              <a:t>(</a:t>
            </a:r>
            <a:r>
              <a:rPr lang="en-US" sz="2000" b="1" dirty="0" err="1" smtClean="0">
                <a:solidFill>
                  <a:srgbClr val="000090"/>
                </a:solidFill>
              </a:rPr>
              <a:t>s</a:t>
            </a:r>
            <a:r>
              <a:rPr lang="el-GR" sz="2000" b="1" dirty="0" smtClean="0">
                <a:solidFill>
                  <a:srgbClr val="000090"/>
                </a:solidFill>
              </a:rPr>
              <a:t>)</a:t>
            </a:r>
            <a:r>
              <a:rPr lang="en-US" sz="2000" b="1" dirty="0" smtClean="0">
                <a:solidFill>
                  <a:srgbClr val="000090"/>
                </a:solidFill>
              </a:rPr>
              <a:t> later.  Their decay:</a:t>
            </a:r>
            <a:endParaRPr lang="en-US" sz="2000" b="1" dirty="0">
              <a:solidFill>
                <a:srgbClr val="000090"/>
              </a:solidFill>
            </a:endParaRPr>
          </a:p>
        </p:txBody>
      </p:sp>
      <p:sp>
        <p:nvSpPr>
          <p:cNvPr id="16" name="TextBox 15"/>
          <p:cNvSpPr txBox="1"/>
          <p:nvPr/>
        </p:nvSpPr>
        <p:spPr>
          <a:xfrm>
            <a:off x="228600" y="4221540"/>
            <a:ext cx="2057400" cy="15696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2400" b="1" dirty="0" smtClean="0">
                <a:solidFill>
                  <a:srgbClr val="000090"/>
                </a:solidFill>
              </a:rPr>
              <a:t>Spectacular jets in the absence of beam</a:t>
            </a:r>
            <a:endParaRPr lang="en-US" sz="2400" b="1" dirty="0">
              <a:solidFill>
                <a:srgbClr val="000090"/>
              </a:solidFill>
            </a:endParaRPr>
          </a:p>
        </p:txBody>
      </p:sp>
      <p:pic>
        <p:nvPicPr>
          <p:cNvPr id="17" name="Picture 16"/>
          <p:cNvPicPr>
            <a:picLocks noChangeAspect="1"/>
          </p:cNvPicPr>
          <p:nvPr/>
        </p:nvPicPr>
        <p:blipFill>
          <a:blip r:embed="rId7"/>
          <a:stretch>
            <a:fillRect/>
          </a:stretch>
        </p:blipFill>
        <p:spPr>
          <a:xfrm>
            <a:off x="228600" y="2175161"/>
            <a:ext cx="4463607" cy="1482439"/>
          </a:xfrm>
          <a:prstGeom prst="rect">
            <a:avLst/>
          </a:prstGeom>
        </p:spPr>
      </p:pic>
      <p:cxnSp>
        <p:nvCxnSpPr>
          <p:cNvPr id="20" name="Straight Arrow Connector 19"/>
          <p:cNvCxnSpPr>
            <a:stCxn id="16" idx="0"/>
          </p:cNvCxnSpPr>
          <p:nvPr/>
        </p:nvCxnSpPr>
        <p:spPr bwMode="auto">
          <a:xfrm rot="5400000" flipH="1" flipV="1">
            <a:off x="994380" y="3615720"/>
            <a:ext cx="868740" cy="342900"/>
          </a:xfrm>
          <a:prstGeom prst="straightConnector1">
            <a:avLst/>
          </a:prstGeom>
          <a:solidFill>
            <a:schemeClr val="accent1"/>
          </a:solidFill>
          <a:ln w="38100" cap="flat" cmpd="sng" algn="ctr">
            <a:solidFill>
              <a:srgbClr val="000090"/>
            </a:solidFill>
            <a:prstDash val="solid"/>
            <a:round/>
            <a:headEnd type="none" w="med" len="med"/>
            <a:tailEnd type="arrow" w="med" len="med"/>
          </a:ln>
          <a:effectLst/>
        </p:spPr>
      </p:cxnSp>
      <p:pic>
        <p:nvPicPr>
          <p:cNvPr id="19" name="Picture 18"/>
          <p:cNvPicPr>
            <a:picLocks noChangeAspect="1"/>
          </p:cNvPicPr>
          <p:nvPr/>
        </p:nvPicPr>
        <p:blipFill>
          <a:blip r:embed="rId8"/>
          <a:stretch>
            <a:fillRect/>
          </a:stretch>
        </p:blipFill>
        <p:spPr>
          <a:xfrm>
            <a:off x="838200" y="2057400"/>
            <a:ext cx="7626350" cy="299500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(new elements) </a:t>
            </a:r>
            <a:br>
              <a:rPr lang="en-US" dirty="0" smtClean="0"/>
            </a:br>
            <a:r>
              <a:rPr lang="en-US" dirty="0" smtClean="0"/>
              <a:t>the LHC experiments bring in</a:t>
            </a:r>
            <a:endParaRPr lang="en-US" dirty="0"/>
          </a:p>
        </p:txBody>
      </p:sp>
      <p:sp>
        <p:nvSpPr>
          <p:cNvPr id="3" name="Content Placeholder 2"/>
          <p:cNvSpPr>
            <a:spLocks noGrp="1"/>
          </p:cNvSpPr>
          <p:nvPr>
            <p:ph idx="1"/>
          </p:nvPr>
        </p:nvSpPr>
        <p:spPr>
          <a:xfrm>
            <a:off x="304800" y="914399"/>
            <a:ext cx="4876800" cy="5481935"/>
          </a:xfrm>
        </p:spPr>
        <p:txBody>
          <a:bodyPr>
            <a:normAutofit fontScale="92500" lnSpcReduction="10000"/>
          </a:bodyPr>
          <a:lstStyle/>
          <a:p>
            <a:r>
              <a:rPr lang="en-US" dirty="0" smtClean="0"/>
              <a:t>All that has been developed and learned up to “now” is “in” CMS and ATLAS</a:t>
            </a:r>
          </a:p>
          <a:p>
            <a:pPr lvl="1"/>
            <a:r>
              <a:rPr lang="en-US" dirty="0" smtClean="0"/>
              <a:t>With the exception of track and vertex triggering </a:t>
            </a:r>
            <a:r>
              <a:rPr lang="en-US" dirty="0" smtClean="0">
                <a:solidFill>
                  <a:srgbClr val="008000"/>
                </a:solidFill>
              </a:rPr>
              <a:t>[UPGRADES!]</a:t>
            </a:r>
          </a:p>
          <a:p>
            <a:pPr lvl="1"/>
            <a:r>
              <a:rPr lang="en-US" dirty="0" smtClean="0"/>
              <a:t>The precision of all devices and their coverage represents major steps forward with respect to the previous generation</a:t>
            </a:r>
          </a:p>
          <a:p>
            <a:r>
              <a:rPr lang="en-US" dirty="0" smtClean="0"/>
              <a:t>There are two major new elements brought in:</a:t>
            </a:r>
          </a:p>
          <a:p>
            <a:pPr lvl="1"/>
            <a:r>
              <a:rPr lang="en-US" dirty="0" smtClean="0"/>
              <a:t>Tough: </a:t>
            </a:r>
            <a:r>
              <a:rPr lang="en-US" dirty="0" err="1" smtClean="0"/>
              <a:t>rad</a:t>
            </a:r>
            <a:r>
              <a:rPr lang="en-US" dirty="0" smtClean="0"/>
              <a:t>-hardness; can withstand huge luminosities</a:t>
            </a:r>
          </a:p>
          <a:p>
            <a:pPr lvl="1"/>
            <a:r>
              <a:rPr lang="en-US" dirty="0" smtClean="0"/>
              <a:t>Quick: can process 100 kHz of Lvl-1, can store 500-1000 Hz</a:t>
            </a:r>
          </a:p>
          <a:p>
            <a:r>
              <a:rPr lang="en-US" dirty="0" smtClean="0"/>
              <a:t>Both summarized</a:t>
            </a:r>
            <a:r>
              <a:rPr lang="en-US" dirty="0" smtClean="0"/>
              <a:t> in </a:t>
            </a:r>
            <a:r>
              <a:rPr lang="en-US" dirty="0" smtClean="0"/>
              <a:t>“extreme selectivity”</a:t>
            </a:r>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5</a:t>
            </a:fld>
            <a:endParaRPr lang="en-US"/>
          </a:p>
        </p:txBody>
      </p:sp>
      <p:pic>
        <p:nvPicPr>
          <p:cNvPr id="7" name="Picture 5"/>
          <p:cNvPicPr>
            <a:picLocks noChangeAspect="1" noChangeArrowheads="1"/>
          </p:cNvPicPr>
          <p:nvPr/>
        </p:nvPicPr>
        <p:blipFill>
          <a:blip r:embed="rId2"/>
          <a:srcRect/>
          <a:stretch>
            <a:fillRect/>
          </a:stretch>
        </p:blipFill>
        <p:spPr bwMode="auto">
          <a:xfrm>
            <a:off x="5029200" y="1133256"/>
            <a:ext cx="4114800" cy="50389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dizzying array of (null) searches</a:t>
            </a:r>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50</a:t>
            </a:fld>
            <a:endParaRPr lang="en-US"/>
          </a:p>
        </p:txBody>
      </p:sp>
      <p:pic>
        <p:nvPicPr>
          <p:cNvPr id="8" name="Picture 7"/>
          <p:cNvPicPr>
            <a:picLocks noChangeAspect="1"/>
          </p:cNvPicPr>
          <p:nvPr/>
        </p:nvPicPr>
        <p:blipFill>
          <a:blip r:embed="rId2"/>
          <a:stretch>
            <a:fillRect/>
          </a:stretch>
        </p:blipFill>
        <p:spPr>
          <a:xfrm>
            <a:off x="304800" y="990600"/>
            <a:ext cx="8578424" cy="5379210"/>
          </a:xfrm>
          <a:prstGeom prst="rect">
            <a:avLst/>
          </a:prstGeom>
        </p:spPr>
      </p:pic>
      <p:pic>
        <p:nvPicPr>
          <p:cNvPr id="7" name="Picture 1"/>
          <p:cNvPicPr>
            <a:picLocks noChangeAspect="1" noChangeArrowheads="1"/>
          </p:cNvPicPr>
          <p:nvPr/>
        </p:nvPicPr>
        <p:blipFill>
          <a:blip r:embed="rId3"/>
          <a:srcRect/>
          <a:stretch>
            <a:fillRect/>
          </a:stretch>
        </p:blipFill>
        <p:spPr bwMode="auto">
          <a:xfrm>
            <a:off x="511388" y="152400"/>
            <a:ext cx="8327812" cy="6283851"/>
          </a:xfrm>
          <a:prstGeom prst="rect">
            <a:avLst/>
          </a:prstGeom>
          <a:noFill/>
          <a:ln w="9525">
            <a:noFill/>
            <a:round/>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SES (Simplified Exp/</a:t>
            </a:r>
            <a:r>
              <a:rPr lang="en-US" dirty="0" err="1" smtClean="0"/>
              <a:t>ntalist’s</a:t>
            </a:r>
            <a:r>
              <a:rPr lang="en-US" dirty="0" smtClean="0"/>
              <a:t> Summary)</a:t>
            </a:r>
            <a:endParaRPr lang="en-US" dirty="0"/>
          </a:p>
        </p:txBody>
      </p:sp>
      <p:sp>
        <p:nvSpPr>
          <p:cNvPr id="15" name="Content Placeholder 14"/>
          <p:cNvSpPr>
            <a:spLocks noGrp="1"/>
          </p:cNvSpPr>
          <p:nvPr>
            <p:ph idx="1"/>
          </p:nvPr>
        </p:nvSpPr>
        <p:spPr/>
        <p:txBody>
          <a:bodyPr>
            <a:normAutofit fontScale="92500" lnSpcReduction="10000"/>
          </a:bodyPr>
          <a:lstStyle/>
          <a:p>
            <a:r>
              <a:rPr lang="en-US" dirty="0" smtClean="0"/>
              <a:t>Effective Theories</a:t>
            </a:r>
            <a:r>
              <a:rPr lang="en-US" dirty="0" smtClean="0"/>
              <a:t> work extremely well</a:t>
            </a:r>
          </a:p>
          <a:p>
            <a:pPr lvl="1"/>
            <a:r>
              <a:rPr lang="en-US" dirty="0" smtClean="0"/>
              <a:t>They can explain things very, very well: Newton’s Law for the solar system, the point proton for the atom, the standard model for physics at ~10-100 GeV </a:t>
            </a:r>
            <a:r>
              <a:rPr lang="en-US" dirty="0" err="1" smtClean="0">
                <a:sym typeface="Wingdings"/>
              </a:rPr>
              <a:t></a:t>
            </a:r>
            <a:r>
              <a:rPr lang="en-US" dirty="0" smtClean="0">
                <a:sym typeface="Wingdings"/>
              </a:rPr>
              <a:t> </a:t>
            </a:r>
            <a:endParaRPr lang="en-US" dirty="0" smtClean="0"/>
          </a:p>
          <a:p>
            <a:r>
              <a:rPr lang="en-US" dirty="0" smtClean="0"/>
              <a:t>[As is well known] most important characteristic of Effective Theories: they explain things within a range of energy scales</a:t>
            </a:r>
            <a:r>
              <a:rPr lang="en-US" i="1" dirty="0" smtClean="0"/>
              <a:t> </a:t>
            </a:r>
            <a:r>
              <a:rPr lang="en-US" dirty="0" smtClean="0"/>
              <a:t>– </a:t>
            </a:r>
            <a:r>
              <a:rPr lang="en-US" i="1" dirty="0" smtClean="0"/>
              <a:t>no pretense of explaining “everything”</a:t>
            </a:r>
          </a:p>
          <a:p>
            <a:pPr lvl="1"/>
            <a:r>
              <a:rPr lang="en-US" dirty="0" smtClean="0"/>
              <a:t>Perhaps our notion of SUSY should give up on solving all three problems (naturalness, grand unification, dark matter) in one shot</a:t>
            </a:r>
          </a:p>
          <a:p>
            <a:pPr lvl="2"/>
            <a:r>
              <a:rPr lang="en-US" dirty="0" smtClean="0"/>
              <a:t>Two out of three would not be a bad scoring average! </a:t>
            </a:r>
            <a:r>
              <a:rPr lang="en-US" sz="1514" dirty="0" smtClean="0"/>
              <a:t>[Even one!]</a:t>
            </a:r>
            <a:endParaRPr lang="en-US" dirty="0" smtClean="0"/>
          </a:p>
          <a:p>
            <a:pPr lvl="1"/>
            <a:r>
              <a:rPr lang="en-US" dirty="0" smtClean="0"/>
              <a:t>How about resurrecting R</a:t>
            </a:r>
            <a:r>
              <a:rPr lang="en-US" baseline="-25000" dirty="0" smtClean="0"/>
              <a:t>P</a:t>
            </a:r>
            <a:r>
              <a:rPr lang="en-US" dirty="0" smtClean="0"/>
              <a:t>-violating SUSY and leaving dark matter to </a:t>
            </a:r>
            <a:r>
              <a:rPr lang="en-US" dirty="0" err="1" smtClean="0"/>
              <a:t>axions</a:t>
            </a:r>
            <a:r>
              <a:rPr lang="en-US" dirty="0" smtClean="0"/>
              <a:t>?  Or…  ? Beyond the loss of “</a:t>
            </a:r>
            <a:r>
              <a:rPr lang="en-US" dirty="0" err="1" smtClean="0"/>
              <a:t>minimality</a:t>
            </a:r>
            <a:r>
              <a:rPr lang="en-US" dirty="0" smtClean="0"/>
              <a:t>” – would nature [still] be well described [?] </a:t>
            </a:r>
          </a:p>
          <a:p>
            <a:pPr lvl="2"/>
            <a:r>
              <a:rPr lang="en-US" dirty="0" smtClean="0"/>
              <a:t>Free dictionary: “The verb </a:t>
            </a:r>
            <a:r>
              <a:rPr lang="en-US" i="1" dirty="0" smtClean="0"/>
              <a:t>minimize</a:t>
            </a:r>
            <a:r>
              <a:rPr lang="en-US" dirty="0" smtClean="0"/>
              <a:t> … undergone … extension of meaning. In its strict sense it means "to reduce to the smallest possible level," but quite often the context requires us to interpret what the smallest possible level might be.”</a:t>
            </a:r>
          </a:p>
        </p:txBody>
      </p:sp>
      <p:sp>
        <p:nvSpPr>
          <p:cNvPr id="4" name="Date Placeholder 3"/>
          <p:cNvSpPr>
            <a:spLocks noGrp="1"/>
          </p:cNvSpPr>
          <p:nvPr>
            <p:ph type="dt" sz="half" idx="10"/>
          </p:nvPr>
        </p:nvSpPr>
        <p:spPr/>
        <p:txBody>
          <a:bodyPr/>
          <a:lstStyle/>
          <a:p>
            <a:r>
              <a:rPr lang="en-US" smtClean="0"/>
              <a:t>Nov 30-Dec 2, 2011</a:t>
            </a:r>
            <a:endParaRPr lang="en-US" dirty="0"/>
          </a:p>
        </p:txBody>
      </p:sp>
      <p:sp>
        <p:nvSpPr>
          <p:cNvPr id="5" name="Footer Placeholder 4"/>
          <p:cNvSpPr>
            <a:spLocks noGrp="1"/>
          </p:cNvSpPr>
          <p:nvPr>
            <p:ph type="ftr" sz="quarter" idx="11"/>
          </p:nvPr>
        </p:nvSpPr>
        <p:spPr/>
        <p:txBody>
          <a:bodyPr/>
          <a:lstStyle/>
          <a:p>
            <a:r>
              <a:rPr lang="en-US" smtClean="0"/>
              <a:t>APPS 2011</a:t>
            </a:r>
            <a:endParaRPr lang="en-US"/>
          </a:p>
        </p:txBody>
      </p:sp>
      <p:sp>
        <p:nvSpPr>
          <p:cNvPr id="6" name="Slide Number Placeholder 5"/>
          <p:cNvSpPr>
            <a:spLocks noGrp="1"/>
          </p:cNvSpPr>
          <p:nvPr>
            <p:ph type="sldNum" sz="quarter" idx="12"/>
          </p:nvPr>
        </p:nvSpPr>
        <p:spPr/>
        <p:txBody>
          <a:bodyPr/>
          <a:lstStyle/>
          <a:p>
            <a:fld id="{2A5C9F68-F49B-5D4E-905C-059A66AA1446}" type="slidenum">
              <a:rPr lang="en-US" smtClean="0"/>
              <a:pPr/>
              <a:t>51</a:t>
            </a:fld>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02" name="Rectangle 4"/>
          <p:cNvSpPr>
            <a:spLocks noGrp="1" noChangeArrowheads="1"/>
          </p:cNvSpPr>
          <p:nvPr>
            <p:ph type="ctrTitle" idx="4294967295"/>
          </p:nvPr>
        </p:nvSpPr>
        <p:spPr>
          <a:xfrm>
            <a:off x="685800" y="2130425"/>
            <a:ext cx="7772400" cy="1470025"/>
          </a:xfrm>
          <a:noFill/>
        </p:spPr>
        <p:txBody>
          <a:bodyPr/>
          <a:lstStyle/>
          <a:p>
            <a:pPr>
              <a:lnSpc>
                <a:spcPct val="80000"/>
              </a:lnSpc>
            </a:pPr>
            <a:r>
              <a:rPr lang="en-US" sz="4400" dirty="0" smtClean="0"/>
              <a:t>Some near-term prospects</a:t>
            </a:r>
            <a:endParaRPr lang="en-US" sz="4400" baseline="300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17" name="Group 16"/>
          <p:cNvGrpSpPr/>
          <p:nvPr/>
        </p:nvGrpSpPr>
        <p:grpSpPr>
          <a:xfrm>
            <a:off x="4057810" y="1967139"/>
            <a:ext cx="5283154" cy="3595461"/>
            <a:chOff x="3962400" y="1967139"/>
            <a:chExt cx="5283154" cy="3595461"/>
          </a:xfrm>
        </p:grpSpPr>
        <p:pic>
          <p:nvPicPr>
            <p:cNvPr id="8" name="Picture 7" descr="Screen shot 2011-11-16 at 09.49.21.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62400" y="1967139"/>
              <a:ext cx="5283154" cy="3595461"/>
            </a:xfrm>
            <a:prstGeom prst="rect">
              <a:avLst/>
            </a:prstGeom>
          </p:spPr>
        </p:pic>
        <p:cxnSp>
          <p:nvCxnSpPr>
            <p:cNvPr id="9" name="Straight Connector 8"/>
            <p:cNvCxnSpPr/>
            <p:nvPr/>
          </p:nvCxnSpPr>
          <p:spPr bwMode="auto">
            <a:xfrm flipV="1">
              <a:off x="5320091" y="4642570"/>
              <a:ext cx="0" cy="429348"/>
            </a:xfrm>
            <a:prstGeom prst="line">
              <a:avLst/>
            </a:prstGeom>
            <a:noFill/>
            <a:ln w="38100" cap="flat" cmpd="sng" algn="ctr">
              <a:solidFill>
                <a:schemeClr val="tx2"/>
              </a:solidFill>
              <a:prstDash val="sysDash"/>
              <a:round/>
              <a:headEnd type="none" w="med" len="med"/>
              <a:tailEnd type="none" w="med" len="med"/>
            </a:ln>
            <a:effectLst/>
          </p:spPr>
        </p:cxnSp>
        <p:cxnSp>
          <p:nvCxnSpPr>
            <p:cNvPr id="10" name="Straight Connector 9"/>
            <p:cNvCxnSpPr/>
            <p:nvPr/>
          </p:nvCxnSpPr>
          <p:spPr bwMode="auto">
            <a:xfrm flipV="1">
              <a:off x="7466829" y="4213222"/>
              <a:ext cx="0" cy="858695"/>
            </a:xfrm>
            <a:prstGeom prst="line">
              <a:avLst/>
            </a:prstGeom>
            <a:noFill/>
            <a:ln w="38100" cap="flat" cmpd="sng" algn="ctr">
              <a:solidFill>
                <a:schemeClr val="tx2"/>
              </a:solidFill>
              <a:prstDash val="sysDash"/>
              <a:round/>
              <a:headEnd type="none" w="med" len="med"/>
              <a:tailEnd type="none" w="med" len="med"/>
            </a:ln>
            <a:effectLst/>
          </p:spPr>
        </p:cxnSp>
        <p:cxnSp>
          <p:nvCxnSpPr>
            <p:cNvPr id="11" name="Straight Connector 10"/>
            <p:cNvCxnSpPr/>
            <p:nvPr/>
          </p:nvCxnSpPr>
          <p:spPr bwMode="auto">
            <a:xfrm flipV="1">
              <a:off x="8448195" y="4029216"/>
              <a:ext cx="0" cy="1042701"/>
            </a:xfrm>
            <a:prstGeom prst="line">
              <a:avLst/>
            </a:prstGeom>
            <a:noFill/>
            <a:ln w="38100" cap="flat" cmpd="sng" algn="ctr">
              <a:solidFill>
                <a:schemeClr val="tx2"/>
              </a:solidFill>
              <a:prstDash val="sysDash"/>
              <a:round/>
              <a:headEnd type="none" w="med" len="med"/>
              <a:tailEnd type="none" w="med" len="med"/>
            </a:ln>
            <a:effectLst/>
          </p:spPr>
        </p:cxnSp>
        <p:sp>
          <p:nvSpPr>
            <p:cNvPr id="12" name="TextBox 11"/>
            <p:cNvSpPr txBox="1"/>
            <p:nvPr/>
          </p:nvSpPr>
          <p:spPr>
            <a:xfrm>
              <a:off x="4980009" y="4240426"/>
              <a:ext cx="708094" cy="553998"/>
            </a:xfrm>
            <a:prstGeom prst="rect">
              <a:avLst/>
            </a:prstGeom>
            <a:solidFill>
              <a:srgbClr val="FFFFFF">
                <a:alpha val="32000"/>
              </a:srgbClr>
            </a:solidFill>
          </p:spPr>
          <p:txBody>
            <a:bodyPr wrap="square" rtlCol="0">
              <a:spAutoFit/>
            </a:bodyPr>
            <a:lstStyle/>
            <a:p>
              <a:pPr algn="ctr"/>
              <a:r>
                <a:rPr lang="en-US" sz="1000" b="1" dirty="0" smtClean="0"/>
                <a:t>Higgs</a:t>
              </a:r>
            </a:p>
            <a:p>
              <a:pPr algn="ctr"/>
              <a:r>
                <a:rPr lang="en-US" sz="1000" b="1" dirty="0" smtClean="0"/>
                <a:t>~ 100 </a:t>
              </a:r>
              <a:r>
                <a:rPr lang="en-US" sz="1000" b="1" dirty="0" err="1" smtClean="0"/>
                <a:t>GeV</a:t>
              </a:r>
              <a:endParaRPr lang="en-US" sz="1000" b="1" dirty="0"/>
            </a:p>
          </p:txBody>
        </p:sp>
        <p:sp>
          <p:nvSpPr>
            <p:cNvPr id="13" name="TextBox 12"/>
            <p:cNvSpPr txBox="1"/>
            <p:nvPr/>
          </p:nvSpPr>
          <p:spPr>
            <a:xfrm>
              <a:off x="7098817" y="3679999"/>
              <a:ext cx="677746" cy="707886"/>
            </a:xfrm>
            <a:prstGeom prst="rect">
              <a:avLst/>
            </a:prstGeom>
            <a:solidFill>
              <a:srgbClr val="FFFFFF">
                <a:alpha val="41000"/>
              </a:srgbClr>
            </a:solidFill>
          </p:spPr>
          <p:txBody>
            <a:bodyPr wrap="square" rtlCol="0">
              <a:spAutoFit/>
            </a:bodyPr>
            <a:lstStyle/>
            <a:p>
              <a:pPr algn="ctr"/>
              <a:r>
                <a:rPr lang="en-US" sz="1000" b="1" dirty="0" smtClean="0"/>
                <a:t>SUSY</a:t>
              </a:r>
            </a:p>
            <a:p>
              <a:pPr algn="ctr"/>
              <a:r>
                <a:rPr lang="en-US" sz="1000" b="1" dirty="0" smtClean="0"/>
                <a:t>3</a:t>
              </a:r>
              <a:r>
                <a:rPr lang="en-US" sz="1000" b="1" baseline="30000" dirty="0" smtClean="0"/>
                <a:t>rd</a:t>
              </a:r>
              <a:r>
                <a:rPr lang="en-US" sz="1000" b="1" dirty="0" smtClean="0"/>
                <a:t> Gen</a:t>
              </a:r>
            </a:p>
            <a:p>
              <a:pPr algn="ctr"/>
              <a:r>
                <a:rPr lang="en-US" sz="1000" b="1" dirty="0" smtClean="0"/>
                <a:t>~500 </a:t>
              </a:r>
              <a:r>
                <a:rPr lang="en-US" sz="1000" b="1" dirty="0" err="1" smtClean="0"/>
                <a:t>GeV</a:t>
              </a:r>
              <a:endParaRPr lang="en-US" sz="1000" b="1" dirty="0"/>
            </a:p>
          </p:txBody>
        </p:sp>
        <p:sp>
          <p:nvSpPr>
            <p:cNvPr id="14" name="TextBox 13"/>
            <p:cNvSpPr txBox="1"/>
            <p:nvPr/>
          </p:nvSpPr>
          <p:spPr>
            <a:xfrm>
              <a:off x="8550692" y="2679838"/>
              <a:ext cx="157296" cy="209727"/>
            </a:xfrm>
            <a:prstGeom prst="rect">
              <a:avLst/>
            </a:prstGeom>
            <a:solidFill>
              <a:srgbClr val="FFFFFF"/>
            </a:solidFill>
          </p:spPr>
          <p:txBody>
            <a:bodyPr wrap="square" rtlCol="0">
              <a:spAutoFit/>
            </a:bodyPr>
            <a:lstStyle/>
            <a:p>
              <a:pPr algn="ctr"/>
              <a:endParaRPr lang="en-US" sz="1000" dirty="0"/>
            </a:p>
          </p:txBody>
        </p:sp>
        <p:sp>
          <p:nvSpPr>
            <p:cNvPr id="15" name="TextBox 14"/>
            <p:cNvSpPr txBox="1"/>
            <p:nvPr/>
          </p:nvSpPr>
          <p:spPr>
            <a:xfrm>
              <a:off x="7904847" y="2901930"/>
              <a:ext cx="911360" cy="1477328"/>
            </a:xfrm>
            <a:prstGeom prst="rect">
              <a:avLst/>
            </a:prstGeom>
            <a:solidFill>
              <a:schemeClr val="bg1">
                <a:alpha val="50000"/>
              </a:schemeClr>
            </a:solidFill>
            <a:ln>
              <a:solidFill>
                <a:schemeClr val="bg1"/>
              </a:solidFill>
            </a:ln>
          </p:spPr>
          <p:txBody>
            <a:bodyPr wrap="square" rtlCol="0">
              <a:spAutoFit/>
            </a:bodyPr>
            <a:lstStyle/>
            <a:p>
              <a:pPr algn="ctr"/>
              <a:r>
                <a:rPr lang="en-US" sz="1000" b="1" dirty="0" smtClean="0"/>
                <a:t>SUSY</a:t>
              </a:r>
            </a:p>
            <a:p>
              <a:pPr algn="ctr"/>
              <a:r>
                <a:rPr lang="en-US" sz="1000" b="1" dirty="0" err="1"/>
                <a:t>s</a:t>
              </a:r>
              <a:r>
                <a:rPr lang="en-US" sz="1000" b="1" dirty="0" err="1" smtClean="0"/>
                <a:t>quarks</a:t>
              </a:r>
              <a:r>
                <a:rPr lang="en-US" sz="1000" b="1" dirty="0" smtClean="0"/>
                <a:t>/</a:t>
              </a:r>
              <a:r>
                <a:rPr lang="en-US" sz="1000" b="1" dirty="0" err="1" smtClean="0"/>
                <a:t>Gluino</a:t>
              </a:r>
              <a:r>
                <a:rPr lang="en-US" sz="1000" b="1" dirty="0" smtClean="0"/>
                <a:t> </a:t>
              </a:r>
            </a:p>
            <a:p>
              <a:pPr algn="ctr"/>
              <a:r>
                <a:rPr lang="en-US" sz="1000" b="1" dirty="0" smtClean="0"/>
                <a:t>~1.5 </a:t>
              </a:r>
              <a:r>
                <a:rPr lang="en-US" sz="1000" b="1" dirty="0" err="1" smtClean="0"/>
                <a:t>TeV</a:t>
              </a:r>
              <a:endParaRPr lang="en-US" sz="1000" b="1" dirty="0" smtClean="0"/>
            </a:p>
            <a:p>
              <a:pPr algn="ctr"/>
              <a:endParaRPr lang="en-US" sz="1000" b="1" dirty="0" smtClean="0"/>
            </a:p>
            <a:p>
              <a:pPr algn="ctr"/>
              <a:r>
                <a:rPr lang="en-US" sz="1000" b="1" dirty="0"/>
                <a:t>o</a:t>
              </a:r>
              <a:r>
                <a:rPr lang="en-US" sz="1000" b="1" dirty="0" smtClean="0"/>
                <a:t>r</a:t>
              </a:r>
            </a:p>
            <a:p>
              <a:pPr algn="ctr"/>
              <a:endParaRPr lang="en-US" sz="1000" b="1" dirty="0" smtClean="0"/>
            </a:p>
            <a:p>
              <a:pPr algn="ctr"/>
              <a:r>
                <a:rPr lang="en-US" sz="1000" b="1" dirty="0"/>
                <a:t>Z’</a:t>
              </a:r>
            </a:p>
            <a:p>
              <a:pPr algn="ctr"/>
              <a:r>
                <a:rPr lang="en-US" sz="1000" b="1" dirty="0" smtClean="0"/>
                <a:t>~3.0 </a:t>
              </a:r>
              <a:r>
                <a:rPr lang="en-US" sz="1000" b="1" dirty="0" err="1" smtClean="0"/>
                <a:t>TeV</a:t>
              </a:r>
              <a:endParaRPr lang="en-US" sz="1000" b="1" dirty="0"/>
            </a:p>
          </p:txBody>
        </p:sp>
      </p:grpSp>
      <p:sp>
        <p:nvSpPr>
          <p:cNvPr id="3" name="Content Placeholder 2"/>
          <p:cNvSpPr>
            <a:spLocks noGrp="1"/>
          </p:cNvSpPr>
          <p:nvPr>
            <p:ph idx="1"/>
          </p:nvPr>
        </p:nvSpPr>
        <p:spPr>
          <a:xfrm>
            <a:off x="304800" y="914399"/>
            <a:ext cx="8610600" cy="5632952"/>
          </a:xfrm>
        </p:spPr>
        <p:txBody>
          <a:bodyPr>
            <a:normAutofit/>
          </a:bodyPr>
          <a:lstStyle/>
          <a:p>
            <a:r>
              <a:rPr lang="en-US" dirty="0" smtClean="0"/>
              <a:t>Enhances physics reach in two ways:</a:t>
            </a:r>
          </a:p>
          <a:p>
            <a:pPr lvl="1"/>
            <a:r>
              <a:rPr lang="en-US" dirty="0" smtClean="0"/>
              <a:t>Higher cross sections for new physics over full mass range</a:t>
            </a:r>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endParaRPr lang="en-US" dirty="0" smtClean="0"/>
          </a:p>
          <a:p>
            <a:pPr lvl="1">
              <a:buNone/>
            </a:pPr>
            <a:endParaRPr lang="en-US" dirty="0" smtClean="0"/>
          </a:p>
          <a:p>
            <a:pPr lvl="1">
              <a:buNone/>
            </a:pPr>
            <a:endParaRPr lang="en-US" dirty="0" smtClean="0"/>
          </a:p>
          <a:p>
            <a:pPr lvl="1">
              <a:buNone/>
            </a:pPr>
            <a:endParaRPr lang="en-US" dirty="0" smtClean="0"/>
          </a:p>
          <a:p>
            <a:pPr lvl="1">
              <a:buNone/>
            </a:pPr>
            <a:endParaRPr lang="en-US" dirty="0" smtClean="0"/>
          </a:p>
          <a:p>
            <a:pPr lvl="1"/>
            <a:r>
              <a:rPr lang="en-US" dirty="0" smtClean="0"/>
              <a:t>More integrated luminosity</a:t>
            </a:r>
          </a:p>
          <a:p>
            <a:pPr lvl="2"/>
            <a:r>
              <a:rPr lang="en-US" dirty="0" smtClean="0"/>
              <a:t>@ 8 TeV: 10-16 fb</a:t>
            </a:r>
            <a:r>
              <a:rPr lang="en-US" baseline="30000" dirty="0" smtClean="0"/>
              <a:t>-1</a:t>
            </a:r>
            <a:r>
              <a:rPr lang="en-US" dirty="0" smtClean="0"/>
              <a:t> expected (25/50 ns bunch-</a:t>
            </a:r>
            <a:r>
              <a:rPr lang="en-US" dirty="0" smtClean="0"/>
              <a:t>crossing)</a:t>
            </a:r>
            <a:endParaRPr lang="en-US" dirty="0" smtClean="0"/>
          </a:p>
        </p:txBody>
      </p:sp>
      <p:sp>
        <p:nvSpPr>
          <p:cNvPr id="19457" name="Title 1"/>
          <p:cNvSpPr>
            <a:spLocks noGrp="1"/>
          </p:cNvSpPr>
          <p:nvPr>
            <p:ph type="title"/>
          </p:nvPr>
        </p:nvSpPr>
        <p:spPr/>
        <p:txBody>
          <a:bodyPr/>
          <a:lstStyle/>
          <a:p>
            <a:r>
              <a:rPr lang="en-US" dirty="0" smtClean="0"/>
              <a:t>LHC running in 2012: 8 TeV [?]</a:t>
            </a:r>
            <a:endParaRPr lang="en-US" dirty="0"/>
          </a:p>
        </p:txBody>
      </p:sp>
      <p:sp>
        <p:nvSpPr>
          <p:cNvPr id="19459" name="Date Placeholder 3"/>
          <p:cNvSpPr>
            <a:spLocks noGrp="1"/>
          </p:cNvSpPr>
          <p:nvPr>
            <p:ph type="dt" sz="quarter" idx="10"/>
          </p:nvPr>
        </p:nvSpPr>
        <p:spPr/>
        <p:txBody>
          <a:bodyPr/>
          <a:lstStyle/>
          <a:p>
            <a:r>
              <a:rPr lang="en-US" smtClean="0"/>
              <a:t>Nov 30-Dec 2, 2011</a:t>
            </a:r>
            <a:endParaRPr lang="en-US"/>
          </a:p>
        </p:txBody>
      </p:sp>
      <p:sp>
        <p:nvSpPr>
          <p:cNvPr id="19460" name="Footer Placeholder 4"/>
          <p:cNvSpPr>
            <a:spLocks noGrp="1"/>
          </p:cNvSpPr>
          <p:nvPr>
            <p:ph type="ftr" sz="quarter" idx="11"/>
          </p:nvPr>
        </p:nvSpPr>
        <p:spPr/>
        <p:txBody>
          <a:bodyPr/>
          <a:lstStyle/>
          <a:p>
            <a:r>
              <a:rPr lang="en-US" smtClean="0"/>
              <a:t>APPS 2011</a:t>
            </a:r>
            <a:endParaRPr lang="en-US"/>
          </a:p>
        </p:txBody>
      </p:sp>
      <p:sp>
        <p:nvSpPr>
          <p:cNvPr id="19461" name="Slide Number Placeholder 5"/>
          <p:cNvSpPr>
            <a:spLocks noGrp="1"/>
          </p:cNvSpPr>
          <p:nvPr>
            <p:ph type="sldNum" sz="quarter" idx="12"/>
          </p:nvPr>
        </p:nvSpPr>
        <p:spPr/>
        <p:txBody>
          <a:bodyPr/>
          <a:lstStyle/>
          <a:p>
            <a:fld id="{7CB2666C-0410-554C-8ABD-907B544F3252}" type="slidenum">
              <a:rPr lang="en-US" smtClean="0"/>
              <a:pPr/>
              <a:t>53</a:t>
            </a:fld>
            <a:endParaRPr lang="en-US"/>
          </a:p>
        </p:txBody>
      </p:sp>
      <p:sp>
        <p:nvSpPr>
          <p:cNvPr id="16" name="TextBox 15"/>
          <p:cNvSpPr txBox="1"/>
          <p:nvPr/>
        </p:nvSpPr>
        <p:spPr>
          <a:xfrm>
            <a:off x="87341" y="2057400"/>
            <a:ext cx="4057810" cy="3139321"/>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800" b="1" dirty="0" smtClean="0">
                <a:solidFill>
                  <a:srgbClr val="FF0000"/>
                </a:solidFill>
              </a:rPr>
              <a:t>Higgs: </a:t>
            </a:r>
            <a:r>
              <a:rPr lang="en-US" sz="1800" b="1" dirty="0" smtClean="0">
                <a:latin typeface="Tahoma" pitchFamily="34" charset="0"/>
                <a:ea typeface="ＭＳ Ｐゴシック"/>
              </a:rPr>
              <a:t>pp </a:t>
            </a:r>
            <a:r>
              <a:rPr lang="en-US" sz="1800" b="1" dirty="0" smtClean="0">
                <a:latin typeface="Symbol" charset="2"/>
                <a:ea typeface="ＭＳ Ｐゴシック"/>
                <a:cs typeface="Symbol" charset="2"/>
                <a:sym typeface="Wingdings" pitchFamily="2" charset="2"/>
              </a:rPr>
              <a:t>®</a:t>
            </a:r>
            <a:r>
              <a:rPr lang="en-US" sz="1800" b="1" dirty="0" smtClean="0">
                <a:latin typeface="Tahoma" pitchFamily="34" charset="0"/>
                <a:ea typeface="ＭＳ Ｐゴシック"/>
                <a:sym typeface="Wingdings" pitchFamily="2" charset="2"/>
              </a:rPr>
              <a:t> H, H</a:t>
            </a:r>
            <a:r>
              <a:rPr lang="en-US" sz="1800" b="1" dirty="0" smtClean="0">
                <a:latin typeface="Symbol" charset="2"/>
                <a:ea typeface="ＭＳ Ｐゴシック"/>
                <a:cs typeface="Symbol" charset="2"/>
                <a:sym typeface="Wingdings" pitchFamily="2" charset="2"/>
              </a:rPr>
              <a:t>® </a:t>
            </a:r>
            <a:r>
              <a:rPr lang="en-US" sz="1800" b="1" dirty="0" smtClean="0">
                <a:latin typeface="Tahoma" pitchFamily="34" charset="0"/>
                <a:ea typeface="ＭＳ Ｐゴシック"/>
                <a:sym typeface="Wingdings" pitchFamily="2" charset="2"/>
              </a:rPr>
              <a:t>WW, ZZ &amp; </a:t>
            </a:r>
            <a:r>
              <a:rPr lang="en-US" sz="1800" b="1" dirty="0" err="1" smtClean="0">
                <a:latin typeface="Lucida Grande"/>
                <a:ea typeface="Lucida Grande"/>
                <a:cs typeface="Lucida Grande"/>
                <a:sym typeface="Wingdings" pitchFamily="2" charset="2"/>
              </a:rPr>
              <a:t>γγ</a:t>
            </a:r>
            <a:endParaRPr lang="en-US" sz="1800" b="1" dirty="0" smtClean="0">
              <a:latin typeface="Tahoma" pitchFamily="34" charset="0"/>
              <a:ea typeface="ＭＳ Ｐゴシック"/>
              <a:sym typeface="Wingdings" pitchFamily="2" charset="2"/>
            </a:endParaRPr>
          </a:p>
          <a:p>
            <a:r>
              <a:rPr lang="en-US" sz="1800" b="1" dirty="0">
                <a:solidFill>
                  <a:srgbClr val="FF0000"/>
                </a:solidFill>
                <a:latin typeface="Tahoma" pitchFamily="34" charset="0"/>
                <a:ea typeface="ＭＳ Ｐゴシック"/>
              </a:rPr>
              <a:t>mainly </a:t>
            </a:r>
            <a:r>
              <a:rPr lang="en-US" sz="1800" b="1" dirty="0" err="1">
                <a:solidFill>
                  <a:srgbClr val="FF0000"/>
                </a:solidFill>
                <a:latin typeface="Tahoma" pitchFamily="34" charset="0"/>
                <a:ea typeface="ＭＳ Ｐゴシック"/>
              </a:rPr>
              <a:t>gg</a:t>
            </a:r>
            <a:r>
              <a:rPr lang="en-US" sz="1800" b="1" dirty="0">
                <a:solidFill>
                  <a:srgbClr val="FF0000"/>
                </a:solidFill>
                <a:latin typeface="Tahoma" pitchFamily="34" charset="0"/>
                <a:ea typeface="ＭＳ Ｐゴシック"/>
              </a:rPr>
              <a:t>:</a:t>
            </a:r>
            <a:r>
              <a:rPr lang="en-US" sz="1800" b="1" dirty="0">
                <a:latin typeface="Tahoma" pitchFamily="34" charset="0"/>
                <a:ea typeface="ＭＳ Ｐゴシック"/>
              </a:rPr>
              <a:t> </a:t>
            </a:r>
            <a:r>
              <a:rPr lang="en-US" sz="1800" b="1" dirty="0" smtClean="0">
                <a:latin typeface="Tahoma" pitchFamily="34" charset="0"/>
                <a:ea typeface="ＭＳ Ｐゴシック"/>
              </a:rPr>
              <a:t> </a:t>
            </a:r>
            <a:r>
              <a:rPr lang="en-US" sz="1800" b="1" dirty="0" smtClean="0">
                <a:solidFill>
                  <a:srgbClr val="3333CC"/>
                </a:solidFill>
                <a:latin typeface="Tahoma" pitchFamily="34" charset="0"/>
                <a:ea typeface="ＭＳ Ｐゴシック"/>
                <a:sym typeface="Wingdings" pitchFamily="2" charset="2"/>
              </a:rPr>
              <a:t>Factor ~1.2 </a:t>
            </a:r>
            <a:endParaRPr lang="en-US" sz="1800" b="1" dirty="0" smtClean="0">
              <a:latin typeface="Tahoma" pitchFamily="34" charset="0"/>
              <a:ea typeface="ＭＳ Ｐゴシック"/>
              <a:sym typeface="Wingdings" pitchFamily="2" charset="2"/>
            </a:endParaRPr>
          </a:p>
          <a:p>
            <a:endParaRPr lang="en-US" sz="1800" b="1" dirty="0" smtClean="0">
              <a:solidFill>
                <a:srgbClr val="FF0000"/>
              </a:solidFill>
              <a:latin typeface="Tahoma" pitchFamily="34" charset="0"/>
              <a:ea typeface="ＭＳ Ｐゴシック"/>
              <a:sym typeface="Wingdings" pitchFamily="2" charset="2"/>
            </a:endParaRPr>
          </a:p>
          <a:p>
            <a:r>
              <a:rPr lang="en-US" sz="1800" b="1" dirty="0" smtClean="0">
                <a:solidFill>
                  <a:srgbClr val="FF0000"/>
                </a:solidFill>
                <a:latin typeface="Tahoma" pitchFamily="34" charset="0"/>
                <a:ea typeface="ＭＳ Ｐゴシック"/>
                <a:sym typeface="Wingdings" pitchFamily="2" charset="2"/>
              </a:rPr>
              <a:t>SUSY: 3</a:t>
            </a:r>
            <a:r>
              <a:rPr lang="en-US" sz="1800" b="1" baseline="30000" dirty="0" smtClean="0">
                <a:solidFill>
                  <a:srgbClr val="FF0000"/>
                </a:solidFill>
                <a:latin typeface="Tahoma" pitchFamily="34" charset="0"/>
                <a:ea typeface="ＭＳ Ｐゴシック"/>
                <a:sym typeface="Wingdings" pitchFamily="2" charset="2"/>
              </a:rPr>
              <a:t>rd</a:t>
            </a:r>
            <a:r>
              <a:rPr lang="en-US" sz="1800" b="1" dirty="0" smtClean="0">
                <a:solidFill>
                  <a:srgbClr val="FF0000"/>
                </a:solidFill>
                <a:latin typeface="Tahoma" pitchFamily="34" charset="0"/>
                <a:ea typeface="ＭＳ Ｐゴシック"/>
                <a:sym typeface="Wingdings" pitchFamily="2" charset="2"/>
              </a:rPr>
              <a:t> Gen </a:t>
            </a:r>
            <a:r>
              <a:rPr lang="en-US" sz="1800" b="1" dirty="0" smtClean="0">
                <a:solidFill>
                  <a:schemeClr val="tx2"/>
                </a:solidFill>
                <a:latin typeface="Tahoma" pitchFamily="34" charset="0"/>
                <a:ea typeface="ＭＳ Ｐゴシック"/>
                <a:sym typeface="Wingdings" pitchFamily="2" charset="2"/>
              </a:rPr>
              <a:t>Mass ~ 0.5 TeV</a:t>
            </a:r>
          </a:p>
          <a:p>
            <a:r>
              <a:rPr lang="en-US" sz="1800" b="1" dirty="0" err="1" smtClean="0">
                <a:solidFill>
                  <a:srgbClr val="FF0000"/>
                </a:solidFill>
                <a:latin typeface="Tahoma" pitchFamily="34" charset="0"/>
                <a:ea typeface="ＭＳ Ｐゴシック"/>
                <a:sym typeface="Wingdings" pitchFamily="2" charset="2"/>
              </a:rPr>
              <a:t>qq</a:t>
            </a:r>
            <a:r>
              <a:rPr lang="en-US" sz="1800" b="1" dirty="0" smtClean="0">
                <a:solidFill>
                  <a:srgbClr val="FF0000"/>
                </a:solidFill>
                <a:latin typeface="Tahoma" pitchFamily="34" charset="0"/>
                <a:ea typeface="ＭＳ Ｐゴシック"/>
                <a:sym typeface="Wingdings" pitchFamily="2" charset="2"/>
              </a:rPr>
              <a:t> and </a:t>
            </a:r>
            <a:r>
              <a:rPr lang="en-US" sz="1800" b="1" dirty="0" err="1" smtClean="0">
                <a:solidFill>
                  <a:srgbClr val="FF0000"/>
                </a:solidFill>
                <a:latin typeface="Tahoma" pitchFamily="34" charset="0"/>
                <a:ea typeface="ＭＳ Ｐゴシック"/>
                <a:sym typeface="Wingdings" pitchFamily="2" charset="2"/>
              </a:rPr>
              <a:t>gg</a:t>
            </a:r>
            <a:r>
              <a:rPr lang="en-US" sz="1800" b="1" dirty="0" smtClean="0">
                <a:solidFill>
                  <a:srgbClr val="FF0000"/>
                </a:solidFill>
                <a:latin typeface="Tahoma" pitchFamily="34" charset="0"/>
                <a:ea typeface="ＭＳ Ｐゴシック"/>
                <a:sym typeface="Wingdings" pitchFamily="2" charset="2"/>
              </a:rPr>
              <a:t>:  </a:t>
            </a:r>
            <a:r>
              <a:rPr lang="en-US" sz="1800" b="1" dirty="0" smtClean="0">
                <a:solidFill>
                  <a:srgbClr val="000090"/>
                </a:solidFill>
                <a:latin typeface="Tahoma" pitchFamily="34" charset="0"/>
                <a:ea typeface="ＭＳ Ｐゴシック"/>
                <a:sym typeface="Wingdings" pitchFamily="2" charset="2"/>
              </a:rPr>
              <a:t>Factor ~1.5</a:t>
            </a:r>
          </a:p>
          <a:p>
            <a:endParaRPr lang="en-US" sz="1800" b="1" dirty="0" smtClean="0">
              <a:solidFill>
                <a:srgbClr val="FF0000"/>
              </a:solidFill>
              <a:latin typeface="Tahoma" pitchFamily="34" charset="0"/>
              <a:ea typeface="ＭＳ Ｐゴシック"/>
              <a:sym typeface="Wingdings" pitchFamily="2" charset="2"/>
            </a:endParaRPr>
          </a:p>
          <a:p>
            <a:r>
              <a:rPr lang="en-US" sz="1800" b="1" dirty="0" smtClean="0">
                <a:solidFill>
                  <a:srgbClr val="FF0000"/>
                </a:solidFill>
                <a:latin typeface="Tahoma" pitchFamily="34" charset="0"/>
                <a:ea typeface="ＭＳ Ｐゴシック"/>
                <a:sym typeface="Wingdings" pitchFamily="2" charset="2"/>
              </a:rPr>
              <a:t>SUSY: </a:t>
            </a:r>
            <a:r>
              <a:rPr lang="en-US" sz="1800" b="1" dirty="0" err="1" smtClean="0">
                <a:solidFill>
                  <a:srgbClr val="FF0000"/>
                </a:solidFill>
                <a:latin typeface="Tahoma" pitchFamily="34" charset="0"/>
                <a:ea typeface="ＭＳ Ｐゴシック"/>
                <a:sym typeface="Wingdings" pitchFamily="2" charset="2"/>
              </a:rPr>
              <a:t>Squarks/Gluino</a:t>
            </a:r>
            <a:r>
              <a:rPr lang="en-US" sz="1800" b="1" dirty="0" smtClean="0">
                <a:solidFill>
                  <a:srgbClr val="FF0000"/>
                </a:solidFill>
                <a:latin typeface="Tahoma" pitchFamily="34" charset="0"/>
                <a:ea typeface="ＭＳ Ｐゴシック"/>
                <a:sym typeface="Wingdings" pitchFamily="2" charset="2"/>
              </a:rPr>
              <a:t> </a:t>
            </a:r>
            <a:r>
              <a:rPr lang="en-US" sz="1800" b="1" dirty="0" smtClean="0">
                <a:solidFill>
                  <a:schemeClr val="tx2"/>
                </a:solidFill>
                <a:latin typeface="Tahoma" pitchFamily="34" charset="0"/>
                <a:ea typeface="ＭＳ Ｐゴシック"/>
                <a:sym typeface="Wingdings" pitchFamily="2" charset="2"/>
              </a:rPr>
              <a:t>M~1.5TeV</a:t>
            </a:r>
          </a:p>
          <a:p>
            <a:r>
              <a:rPr lang="en-US" sz="1800" b="1" dirty="0" err="1">
                <a:solidFill>
                  <a:srgbClr val="FF0000"/>
                </a:solidFill>
                <a:latin typeface="Tahoma" pitchFamily="34" charset="0"/>
                <a:ea typeface="ＭＳ Ｐゴシック"/>
                <a:sym typeface="Wingdings" pitchFamily="2" charset="2"/>
              </a:rPr>
              <a:t>q</a:t>
            </a:r>
            <a:r>
              <a:rPr lang="en-US" sz="1800" b="1" dirty="0" err="1" smtClean="0">
                <a:solidFill>
                  <a:srgbClr val="FF0000"/>
                </a:solidFill>
                <a:latin typeface="Tahoma" pitchFamily="34" charset="0"/>
                <a:ea typeface="ＭＳ Ｐゴシック"/>
                <a:sym typeface="Wingdings" pitchFamily="2" charset="2"/>
              </a:rPr>
              <a:t>q</a:t>
            </a:r>
            <a:r>
              <a:rPr lang="en-US" sz="1800" b="1" dirty="0" err="1">
                <a:solidFill>
                  <a:srgbClr val="FF0000"/>
                </a:solidFill>
                <a:latin typeface="Tahoma" pitchFamily="34" charset="0"/>
                <a:ea typeface="ＭＳ Ｐゴシック"/>
                <a:sym typeface="Wingdings" pitchFamily="2" charset="2"/>
              </a:rPr>
              <a:t>,</a:t>
            </a:r>
            <a:r>
              <a:rPr lang="en-US" sz="1800" b="1" dirty="0" err="1" smtClean="0">
                <a:solidFill>
                  <a:srgbClr val="FF0000"/>
                </a:solidFill>
                <a:latin typeface="Tahoma" pitchFamily="34" charset="0"/>
                <a:ea typeface="ＭＳ Ｐゴシック"/>
                <a:sym typeface="Wingdings" pitchFamily="2" charset="2"/>
              </a:rPr>
              <a:t>gg,qg</a:t>
            </a:r>
            <a:r>
              <a:rPr lang="en-US" sz="1800" b="1" dirty="0" smtClean="0">
                <a:solidFill>
                  <a:srgbClr val="FF0000"/>
                </a:solidFill>
                <a:latin typeface="Tahoma" pitchFamily="34" charset="0"/>
                <a:ea typeface="ＭＳ Ｐゴシック"/>
                <a:sym typeface="Wingdings" pitchFamily="2" charset="2"/>
              </a:rPr>
              <a:t>: </a:t>
            </a:r>
            <a:r>
              <a:rPr lang="en-US" sz="1800" b="1" dirty="0" smtClean="0">
                <a:solidFill>
                  <a:srgbClr val="000090"/>
                </a:solidFill>
                <a:latin typeface="Tahoma" pitchFamily="34" charset="0"/>
                <a:ea typeface="ＭＳ Ｐゴシック"/>
                <a:sym typeface="Wingdings" pitchFamily="2" charset="2"/>
              </a:rPr>
              <a:t> </a:t>
            </a:r>
            <a:r>
              <a:rPr lang="en-US" sz="1800" b="1" dirty="0">
                <a:solidFill>
                  <a:srgbClr val="000090"/>
                </a:solidFill>
                <a:latin typeface="Tahoma" pitchFamily="34" charset="0"/>
                <a:ea typeface="ＭＳ Ｐゴシック"/>
                <a:sym typeface="Wingdings" pitchFamily="2" charset="2"/>
              </a:rPr>
              <a:t>Factor </a:t>
            </a:r>
            <a:r>
              <a:rPr lang="en-US" sz="1800" b="1" dirty="0" smtClean="0">
                <a:solidFill>
                  <a:srgbClr val="000090"/>
                </a:solidFill>
                <a:latin typeface="Tahoma" pitchFamily="34" charset="0"/>
                <a:ea typeface="ＭＳ Ｐゴシック"/>
                <a:sym typeface="Wingdings" pitchFamily="2" charset="2"/>
              </a:rPr>
              <a:t>~4.0</a:t>
            </a:r>
          </a:p>
          <a:p>
            <a:endParaRPr lang="en-US" sz="1800" b="1" dirty="0" smtClean="0">
              <a:solidFill>
                <a:srgbClr val="000090"/>
              </a:solidFill>
              <a:latin typeface="Tahoma" pitchFamily="34" charset="0"/>
              <a:ea typeface="ＭＳ Ｐゴシック"/>
              <a:sym typeface="Wingdings" pitchFamily="2" charset="2"/>
            </a:endParaRPr>
          </a:p>
          <a:p>
            <a:r>
              <a:rPr lang="en-US" sz="1800" b="1" dirty="0" smtClean="0">
                <a:solidFill>
                  <a:srgbClr val="000090"/>
                </a:solidFill>
                <a:latin typeface="Tahoma" pitchFamily="34" charset="0"/>
                <a:ea typeface="ＭＳ Ｐゴシック"/>
                <a:sym typeface="Wingdings" pitchFamily="2" charset="2"/>
              </a:rPr>
              <a:t>Z</a:t>
            </a:r>
            <a:r>
              <a:rPr lang="en-US" sz="1800" b="1" dirty="0" smtClean="0">
                <a:solidFill>
                  <a:srgbClr val="FF0000"/>
                </a:solidFill>
                <a:latin typeface="Tahoma" pitchFamily="34" charset="0"/>
                <a:ea typeface="ＭＳ Ｐゴシック"/>
                <a:sym typeface="Wingdings" pitchFamily="2" charset="2"/>
              </a:rPr>
              <a:t>’</a:t>
            </a:r>
            <a:r>
              <a:rPr lang="en-US" sz="1800" b="1" dirty="0" smtClean="0">
                <a:solidFill>
                  <a:srgbClr val="FF0000"/>
                </a:solidFill>
              </a:rPr>
              <a:t> : </a:t>
            </a:r>
            <a:r>
              <a:rPr lang="en-US" sz="1800" b="1" dirty="0" smtClean="0">
                <a:solidFill>
                  <a:schemeClr val="tx2"/>
                </a:solidFill>
                <a:latin typeface="Tahoma" pitchFamily="34" charset="0"/>
                <a:ea typeface="ＭＳ Ｐゴシック"/>
                <a:sym typeface="Wingdings" pitchFamily="2" charset="2"/>
              </a:rPr>
              <a:t>Mass ~ 3.0 </a:t>
            </a:r>
            <a:r>
              <a:rPr lang="en-US" sz="1800" b="1" dirty="0">
                <a:solidFill>
                  <a:schemeClr val="tx2"/>
                </a:solidFill>
                <a:latin typeface="Tahoma" pitchFamily="34" charset="0"/>
                <a:ea typeface="ＭＳ Ｐゴシック"/>
                <a:sym typeface="Wingdings" pitchFamily="2" charset="2"/>
              </a:rPr>
              <a:t>TeV </a:t>
            </a:r>
          </a:p>
          <a:p>
            <a:r>
              <a:rPr lang="en-US" sz="1800" b="1" dirty="0" err="1" smtClean="0">
                <a:solidFill>
                  <a:srgbClr val="FF0000"/>
                </a:solidFill>
                <a:latin typeface="Tahoma" pitchFamily="34" charset="0"/>
                <a:ea typeface="ＭＳ Ｐゴシック"/>
                <a:sym typeface="Wingdings" pitchFamily="2" charset="2"/>
              </a:rPr>
              <a:t>qq</a:t>
            </a:r>
            <a:r>
              <a:rPr lang="en-US" sz="1800" b="1" dirty="0" smtClean="0">
                <a:solidFill>
                  <a:srgbClr val="FF0000"/>
                </a:solidFill>
                <a:latin typeface="Tahoma" pitchFamily="34" charset="0"/>
                <a:ea typeface="ＭＳ Ｐゴシック"/>
                <a:sym typeface="Wingdings" pitchFamily="2" charset="2"/>
              </a:rPr>
              <a:t>:  </a:t>
            </a:r>
            <a:r>
              <a:rPr lang="en-US" sz="1800" b="1" dirty="0">
                <a:solidFill>
                  <a:srgbClr val="000090"/>
                </a:solidFill>
                <a:latin typeface="Tahoma" pitchFamily="34" charset="0"/>
                <a:ea typeface="ＭＳ Ｐゴシック"/>
                <a:sym typeface="Wingdings" pitchFamily="2" charset="2"/>
              </a:rPr>
              <a:t>Factor </a:t>
            </a:r>
            <a:r>
              <a:rPr lang="en-US" sz="1800" b="1" dirty="0" smtClean="0">
                <a:solidFill>
                  <a:srgbClr val="000090"/>
                </a:solidFill>
                <a:latin typeface="Tahoma" pitchFamily="34" charset="0"/>
                <a:ea typeface="ＭＳ Ｐゴシック"/>
                <a:sym typeface="Wingdings" pitchFamily="2" charset="2"/>
              </a:rPr>
              <a:t>~3.5</a:t>
            </a: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5" descr="cms_and_atlas.gif"/>
          <p:cNvPicPr>
            <a:picLocks noChangeAspect="1"/>
          </p:cNvPicPr>
          <p:nvPr/>
        </p:nvPicPr>
        <p:blipFill>
          <a:blip r:embed="rId2" cstate="print"/>
          <a:srcRect/>
          <a:stretch>
            <a:fillRect/>
          </a:stretch>
        </p:blipFill>
        <p:spPr bwMode="auto">
          <a:xfrm>
            <a:off x="3719764" y="914400"/>
            <a:ext cx="5195636" cy="3733800"/>
          </a:xfrm>
          <a:prstGeom prst="rect">
            <a:avLst/>
          </a:prstGeom>
          <a:noFill/>
          <a:ln w="9525">
            <a:noFill/>
            <a:miter lim="800000"/>
            <a:headEnd/>
            <a:tailEnd/>
          </a:ln>
        </p:spPr>
      </p:pic>
      <p:sp>
        <p:nvSpPr>
          <p:cNvPr id="2" name="1 Título"/>
          <p:cNvSpPr>
            <a:spLocks noGrp="1"/>
          </p:cNvSpPr>
          <p:nvPr>
            <p:ph type="title"/>
          </p:nvPr>
        </p:nvSpPr>
        <p:spPr/>
        <p:txBody>
          <a:bodyPr>
            <a:normAutofit/>
          </a:bodyPr>
          <a:lstStyle/>
          <a:p>
            <a:r>
              <a:rPr lang="en-US" dirty="0" smtClean="0"/>
              <a:t>CMS+ATLAS Projections</a:t>
            </a:r>
            <a:endParaRPr lang="en-US" dirty="0"/>
          </a:p>
        </p:txBody>
      </p:sp>
      <p:sp>
        <p:nvSpPr>
          <p:cNvPr id="4" name="3 Marcador de fecha"/>
          <p:cNvSpPr>
            <a:spLocks noGrp="1"/>
          </p:cNvSpPr>
          <p:nvPr>
            <p:ph type="dt" sz="half" idx="10"/>
          </p:nvPr>
        </p:nvSpPr>
        <p:spPr/>
        <p:txBody>
          <a:bodyPr/>
          <a:lstStyle/>
          <a:p>
            <a:r>
              <a:rPr lang="en-US" smtClean="0"/>
              <a:t>Nov 30-Dec 2, 2011</a:t>
            </a:r>
            <a:endParaRPr lang="es-ES" dirty="0"/>
          </a:p>
        </p:txBody>
      </p:sp>
      <p:sp>
        <p:nvSpPr>
          <p:cNvPr id="5" name="4 Marcador de pie de página"/>
          <p:cNvSpPr>
            <a:spLocks noGrp="1"/>
          </p:cNvSpPr>
          <p:nvPr>
            <p:ph type="ftr" sz="quarter" idx="11"/>
          </p:nvPr>
        </p:nvSpPr>
        <p:spPr/>
        <p:txBody>
          <a:bodyPr/>
          <a:lstStyle/>
          <a:p>
            <a:r>
              <a:rPr lang="en-US" smtClean="0"/>
              <a:t>APPS 2011</a:t>
            </a:r>
            <a:endParaRPr lang="es-ES" dirty="0"/>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54</a:t>
            </a:fld>
            <a:endParaRPr lang="es-ES" dirty="0"/>
          </a:p>
        </p:txBody>
      </p:sp>
      <p:graphicFrame>
        <p:nvGraphicFramePr>
          <p:cNvPr id="8" name="Table 6"/>
          <p:cNvGraphicFramePr>
            <a:graphicFrameLocks noGrp="1"/>
          </p:cNvGraphicFramePr>
          <p:nvPr/>
        </p:nvGraphicFramePr>
        <p:xfrm>
          <a:off x="381000" y="4429390"/>
          <a:ext cx="8534400" cy="1971410"/>
        </p:xfrm>
        <a:graphic>
          <a:graphicData uri="http://schemas.openxmlformats.org/drawingml/2006/table">
            <a:tbl>
              <a:tblPr/>
              <a:tblGrid>
                <a:gridCol w="2362200"/>
                <a:gridCol w="2209800"/>
                <a:gridCol w="2057400"/>
                <a:gridCol w="1905000"/>
              </a:tblGrid>
              <a:tr h="469886">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600" b="1" i="0" u="none" strike="noStrike" cap="none" normalizeH="0" baseline="0" dirty="0" smtClean="0">
                          <a:ln>
                            <a:noFill/>
                          </a:ln>
                          <a:solidFill>
                            <a:schemeClr val="tx1"/>
                          </a:solidFill>
                          <a:effectLst/>
                          <a:latin typeface="Tahoma" pitchFamily="34" charset="0"/>
                          <a:ea typeface="ＭＳ Ｐゴシック" pitchFamily="34" charset="-128"/>
                        </a:rPr>
                        <a:t>2xCMS≈ATLAS+CMS</a:t>
                      </a:r>
                      <a:endParaRPr kumimoji="0" lang="en-US" altLang="zh-CN" sz="2400" b="1" i="0" u="none" strike="noStrike" cap="none" normalizeH="0" baseline="0" dirty="0" smtClean="0">
                        <a:ln>
                          <a:noFill/>
                        </a:ln>
                        <a:solidFill>
                          <a:schemeClr val="tx1"/>
                        </a:solidFill>
                        <a:effectLst/>
                        <a:latin typeface="Tahoma" pitchFamily="34" charset="0"/>
                        <a:ea typeface="ＭＳ Ｐゴシック" pitchFamily="34"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FF0000"/>
                          </a:solidFill>
                          <a:effectLst/>
                          <a:latin typeface="Tahoma" pitchFamily="34" charset="0"/>
                          <a:ea typeface="ＭＳ Ｐゴシック" pitchFamily="34" charset="-128"/>
                        </a:rPr>
                        <a:t>Limit @ 95% CL</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3</a:t>
                      </a:r>
                      <a:r>
                        <a:rPr kumimoji="0" lang="en-US" altLang="zh-CN" sz="1800" b="1" i="0" u="none" strike="noStrike" cap="none" normalizeH="0" baseline="0" dirty="0" smtClean="0">
                          <a:ln>
                            <a:noFill/>
                          </a:ln>
                          <a:solidFill>
                            <a:srgbClr val="008000"/>
                          </a:solidFill>
                          <a:effectLst/>
                          <a:latin typeface="Symbol" pitchFamily="18" charset="2"/>
                          <a:ea typeface="ＭＳ Ｐゴシック" pitchFamily="34" charset="-128"/>
                        </a:rPr>
                        <a:t>s</a:t>
                      </a: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 sensitivity </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2"/>
                          </a:solidFill>
                          <a:effectLst/>
                          <a:latin typeface="Tahoma" pitchFamily="34" charset="0"/>
                          <a:ea typeface="ＭＳ Ｐゴシック" pitchFamily="34" charset="-128"/>
                        </a:rPr>
                        <a:t>5</a:t>
                      </a:r>
                      <a:r>
                        <a:rPr kumimoji="0" lang="en-US" altLang="zh-CN" sz="1800" b="1" i="0" u="none" strike="noStrike" cap="none" normalizeH="0" baseline="0" dirty="0" smtClean="0">
                          <a:ln>
                            <a:noFill/>
                          </a:ln>
                          <a:solidFill>
                            <a:schemeClr val="tx2"/>
                          </a:solidFill>
                          <a:effectLst/>
                          <a:latin typeface="Symbol" pitchFamily="18" charset="2"/>
                          <a:ea typeface="ＭＳ Ｐゴシック" pitchFamily="34" charset="-128"/>
                        </a:rPr>
                        <a:t>s</a:t>
                      </a:r>
                      <a:r>
                        <a:rPr kumimoji="0" lang="en-US" altLang="zh-CN" sz="1800" b="1" i="0" u="none" strike="noStrike" cap="none" normalizeH="0" baseline="0" dirty="0" smtClean="0">
                          <a:ln>
                            <a:noFill/>
                          </a:ln>
                          <a:solidFill>
                            <a:schemeClr val="tx2"/>
                          </a:solidFill>
                          <a:effectLst/>
                          <a:latin typeface="Tahoma" pitchFamily="34" charset="0"/>
                          <a:ea typeface="ＭＳ Ｐゴシック" pitchFamily="34" charset="-128"/>
                        </a:rPr>
                        <a:t> sensitivity</a:t>
                      </a:r>
                      <a:endParaRPr kumimoji="0" lang="zh-CN" altLang="en-US" sz="1800" b="1" i="0" u="none" strike="noStrike" cap="none" normalizeH="0" baseline="0" dirty="0" smtClean="0">
                        <a:ln>
                          <a:noFill/>
                        </a:ln>
                        <a:solidFill>
                          <a:schemeClr val="tx2"/>
                        </a:solidFill>
                        <a:effectLst/>
                        <a:latin typeface="Tahoma" pitchFamily="34" charset="0"/>
                        <a:ea typeface="ＭＳ Ｐゴシック" pitchFamily="34" charset="-128"/>
                      </a:endParaRP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381">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1"/>
                          </a:solidFill>
                          <a:effectLst/>
                          <a:latin typeface="Tahoma" pitchFamily="34" charset="0"/>
                          <a:ea typeface="ＭＳ Ｐゴシック" pitchFamily="34" charset="-128"/>
                        </a:rPr>
                        <a:t>1 fb</a:t>
                      </a:r>
                      <a:r>
                        <a:rPr kumimoji="0" lang="en-US" altLang="zh-CN" sz="1800" b="1" i="0" u="none" strike="noStrike" cap="none" normalizeH="0" baseline="30000" dirty="0" smtClean="0">
                          <a:ln>
                            <a:noFill/>
                          </a:ln>
                          <a:solidFill>
                            <a:schemeClr val="tx1"/>
                          </a:solidFill>
                          <a:effectLst/>
                          <a:latin typeface="Tahoma" pitchFamily="34" charset="0"/>
                          <a:ea typeface="ＭＳ Ｐゴシック" pitchFamily="34" charset="-128"/>
                        </a:rPr>
                        <a:t>-1</a:t>
                      </a: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FF0000"/>
                          </a:solidFill>
                          <a:effectLst/>
                          <a:latin typeface="Tahoma" pitchFamily="34" charset="0"/>
                          <a:ea typeface="ＭＳ Ｐゴシック" pitchFamily="34" charset="-128"/>
                        </a:rPr>
                        <a:t>120 - 530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135 - 475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smtClean="0">
                          <a:ln>
                            <a:noFill/>
                          </a:ln>
                          <a:solidFill>
                            <a:schemeClr val="tx2"/>
                          </a:solidFill>
                          <a:effectLst/>
                          <a:latin typeface="Tahoma" pitchFamily="34" charset="0"/>
                          <a:ea typeface="ＭＳ Ｐゴシック" pitchFamily="34" charset="-128"/>
                        </a:rPr>
                        <a:t>152 - 175</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381">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1"/>
                          </a:solidFill>
                          <a:effectLst/>
                          <a:latin typeface="Tahoma" pitchFamily="34" charset="0"/>
                          <a:ea typeface="ＭＳ Ｐゴシック" pitchFamily="34" charset="-128"/>
                        </a:rPr>
                        <a:t>2 fb</a:t>
                      </a:r>
                      <a:r>
                        <a:rPr kumimoji="0" lang="en-US" altLang="zh-CN" sz="1800" b="1" i="0" u="none" strike="noStrike" cap="none" normalizeH="0" baseline="30000" dirty="0" smtClean="0">
                          <a:ln>
                            <a:noFill/>
                          </a:ln>
                          <a:solidFill>
                            <a:schemeClr val="tx1"/>
                          </a:solidFill>
                          <a:effectLst/>
                          <a:latin typeface="Tahoma" pitchFamily="34" charset="0"/>
                          <a:ea typeface="ＭＳ Ｐゴシック" pitchFamily="34" charset="-128"/>
                        </a:rPr>
                        <a:t>-1</a:t>
                      </a:r>
                      <a:endParaRPr kumimoji="0" lang="zh-CN" altLang="en-US" sz="1800" b="1" i="0" u="none" strike="noStrike" cap="none" normalizeH="0" baseline="0" dirty="0" smtClean="0">
                        <a:ln>
                          <a:noFill/>
                        </a:ln>
                        <a:solidFill>
                          <a:schemeClr val="tx1"/>
                        </a:solidFill>
                        <a:effectLst/>
                        <a:latin typeface="Tahoma" pitchFamily="34" charset="0"/>
                        <a:ea typeface="ＭＳ Ｐゴシック" pitchFamily="34"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FF0000"/>
                          </a:solidFill>
                          <a:effectLst/>
                          <a:latin typeface="Tahoma" pitchFamily="34" charset="0"/>
                          <a:ea typeface="ＭＳ Ｐゴシック" pitchFamily="34" charset="-128"/>
                        </a:rPr>
                        <a:t>114 - 585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120 - 545</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smtClean="0">
                          <a:ln>
                            <a:noFill/>
                          </a:ln>
                          <a:solidFill>
                            <a:schemeClr val="tx2"/>
                          </a:solidFill>
                          <a:effectLst/>
                          <a:latin typeface="Tahoma" pitchFamily="34" charset="0"/>
                          <a:ea typeface="ＭＳ Ｐゴシック" pitchFamily="34" charset="-128"/>
                        </a:rPr>
                        <a:t>140 - 200</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381">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1"/>
                          </a:solidFill>
                          <a:effectLst/>
                          <a:latin typeface="Tahoma" pitchFamily="34" charset="0"/>
                          <a:ea typeface="ＭＳ Ｐゴシック" pitchFamily="34" charset="-128"/>
                        </a:rPr>
                        <a:t>5 fb</a:t>
                      </a:r>
                      <a:r>
                        <a:rPr kumimoji="0" lang="en-US" altLang="zh-CN" sz="1800" b="1" i="0" u="none" strike="noStrike" cap="none" normalizeH="0" baseline="30000" dirty="0" smtClean="0">
                          <a:ln>
                            <a:noFill/>
                          </a:ln>
                          <a:solidFill>
                            <a:schemeClr val="tx1"/>
                          </a:solidFill>
                          <a:effectLst/>
                          <a:latin typeface="Tahoma" pitchFamily="34" charset="0"/>
                          <a:ea typeface="ＭＳ Ｐゴシック" pitchFamily="34" charset="-128"/>
                        </a:rPr>
                        <a:t>-1</a:t>
                      </a:r>
                      <a:endParaRPr kumimoji="0" lang="zh-CN" altLang="en-US" sz="1800" b="1" i="0" u="none" strike="noStrike" cap="none" normalizeH="0" baseline="0" dirty="0" smtClean="0">
                        <a:ln>
                          <a:noFill/>
                        </a:ln>
                        <a:solidFill>
                          <a:schemeClr val="tx1"/>
                        </a:solidFill>
                        <a:effectLst/>
                        <a:latin typeface="Tahoma" pitchFamily="34" charset="0"/>
                        <a:ea typeface="ＭＳ Ｐゴシック" pitchFamily="34"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smtClean="0">
                          <a:ln>
                            <a:noFill/>
                          </a:ln>
                          <a:solidFill>
                            <a:srgbClr val="FF0000"/>
                          </a:solidFill>
                          <a:effectLst/>
                          <a:latin typeface="Tahoma" pitchFamily="34" charset="0"/>
                          <a:ea typeface="ＭＳ Ｐゴシック" pitchFamily="34" charset="-128"/>
                        </a:rPr>
                        <a:t>114 </a:t>
                      </a:r>
                      <a:r>
                        <a:rPr kumimoji="0" lang="en-US" altLang="zh-CN" sz="1800" b="1" i="0" u="none" strike="noStrike" cap="none" normalizeH="0" baseline="0" smtClean="0">
                          <a:ln>
                            <a:noFill/>
                          </a:ln>
                          <a:solidFill>
                            <a:srgbClr val="FF0000"/>
                          </a:solidFill>
                          <a:effectLst/>
                          <a:latin typeface="Tahoma" pitchFamily="34" charset="0"/>
                          <a:ea typeface="SimSun" pitchFamily="2" charset="-122"/>
                        </a:rPr>
                        <a:t>-</a:t>
                      </a:r>
                      <a:r>
                        <a:rPr kumimoji="0" lang="en-US" altLang="zh-CN" sz="1800" b="1" i="0" u="none" strike="noStrike" cap="none" normalizeH="0" baseline="0" smtClean="0">
                          <a:ln>
                            <a:noFill/>
                          </a:ln>
                          <a:solidFill>
                            <a:srgbClr val="FF0000"/>
                          </a:solidFill>
                          <a:effectLst/>
                          <a:latin typeface="Tahoma" pitchFamily="34" charset="0"/>
                          <a:ea typeface="ＭＳ Ｐゴシック" pitchFamily="34" charset="-128"/>
                        </a:rPr>
                        <a:t> 600</a:t>
                      </a:r>
                      <a:endParaRPr kumimoji="0" lang="zh-CN" altLang="en-US" sz="1800" b="1" i="0" u="none" strike="noStrike" cap="none" normalizeH="0" baseline="0" smtClean="0">
                        <a:ln>
                          <a:noFill/>
                        </a:ln>
                        <a:solidFill>
                          <a:srgbClr val="FF0000"/>
                        </a:solidFill>
                        <a:effectLst/>
                        <a:latin typeface="Tahoma" pitchFamily="34" charset="0"/>
                        <a:ea typeface="ＭＳ Ｐゴシック" pitchFamily="34"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114 - 600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2"/>
                          </a:solidFill>
                          <a:effectLst/>
                          <a:latin typeface="Tahoma" pitchFamily="34" charset="0"/>
                          <a:ea typeface="ＭＳ Ｐゴシック" pitchFamily="34" charset="-128"/>
                        </a:rPr>
                        <a:t>128 - 482</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5381">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1"/>
                          </a:solidFill>
                          <a:effectLst/>
                          <a:latin typeface="Tahoma" pitchFamily="34" charset="0"/>
                          <a:ea typeface="ＭＳ Ｐゴシック" pitchFamily="34" charset="-128"/>
                        </a:rPr>
                        <a:t>10 fb</a:t>
                      </a:r>
                      <a:r>
                        <a:rPr kumimoji="0" lang="en-US" altLang="zh-CN" sz="1800" b="1" i="0" u="none" strike="noStrike" cap="none" normalizeH="0" baseline="30000" dirty="0" smtClean="0">
                          <a:ln>
                            <a:noFill/>
                          </a:ln>
                          <a:solidFill>
                            <a:schemeClr val="tx1"/>
                          </a:solidFill>
                          <a:effectLst/>
                          <a:latin typeface="Tahoma" pitchFamily="34" charset="0"/>
                          <a:ea typeface="ＭＳ Ｐゴシック" pitchFamily="34" charset="-128"/>
                        </a:rPr>
                        <a:t>-1</a:t>
                      </a:r>
                      <a:endParaRPr kumimoji="0" lang="zh-CN" altLang="en-US" sz="1800" b="1" i="0" u="none" strike="noStrike" cap="none" normalizeH="0" baseline="0" dirty="0" smtClean="0">
                        <a:ln>
                          <a:noFill/>
                        </a:ln>
                        <a:solidFill>
                          <a:schemeClr val="tx1"/>
                        </a:solidFill>
                        <a:effectLst/>
                        <a:latin typeface="Tahoma" pitchFamily="34" charset="0"/>
                        <a:ea typeface="ＭＳ Ｐゴシック" pitchFamily="34" charset="-128"/>
                      </a:endParaRPr>
                    </a:p>
                  </a:txBody>
                  <a:tcPr marT="45723" marB="4572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smtClean="0">
                          <a:ln>
                            <a:noFill/>
                          </a:ln>
                          <a:solidFill>
                            <a:srgbClr val="FF0000"/>
                          </a:solidFill>
                          <a:effectLst/>
                          <a:latin typeface="Tahoma" pitchFamily="34" charset="0"/>
                          <a:ea typeface="ＭＳ Ｐゴシック" pitchFamily="34" charset="-128"/>
                        </a:rPr>
                        <a:t>114 - 600</a:t>
                      </a:r>
                      <a:endParaRPr kumimoji="0" lang="zh-CN" altLang="en-US" sz="1800" b="1" i="0" u="none" strike="noStrike" cap="none" normalizeH="0" baseline="0" smtClean="0">
                        <a:ln>
                          <a:noFill/>
                        </a:ln>
                        <a:solidFill>
                          <a:srgbClr val="FF0000"/>
                        </a:solidFill>
                        <a:effectLst/>
                        <a:latin typeface="Tahoma" pitchFamily="34" charset="0"/>
                        <a:ea typeface="ＭＳ Ｐゴシック" pitchFamily="34" charset="-128"/>
                      </a:endParaRP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rgbClr val="008000"/>
                          </a:solidFill>
                          <a:effectLst/>
                          <a:latin typeface="Tahoma" pitchFamily="34" charset="0"/>
                          <a:ea typeface="ＭＳ Ｐゴシック" pitchFamily="34" charset="-128"/>
                        </a:rPr>
                        <a:t>114 - 600</a:t>
                      </a:r>
                    </a:p>
                  </a:txBody>
                  <a:tcPr marT="45723" marB="4572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folHlink"/>
                        </a:buClr>
                        <a:buSzPct val="60000"/>
                        <a:buFontTx/>
                        <a:buNone/>
                        <a:tabLst/>
                      </a:pPr>
                      <a:r>
                        <a:rPr kumimoji="0" lang="en-US" altLang="zh-CN" sz="1800" b="1" i="0" u="none" strike="noStrike" cap="none" normalizeH="0" baseline="0" dirty="0" smtClean="0">
                          <a:ln>
                            <a:noFill/>
                          </a:ln>
                          <a:solidFill>
                            <a:schemeClr val="tx2"/>
                          </a:solidFill>
                          <a:effectLst/>
                          <a:latin typeface="Tahoma" pitchFamily="34" charset="0"/>
                          <a:ea typeface="ＭＳ Ｐゴシック" pitchFamily="34" charset="-128"/>
                        </a:rPr>
                        <a:t>117 - 535</a:t>
                      </a:r>
                    </a:p>
                  </a:txBody>
                  <a:tcPr marT="45723" marB="4572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 name="Rectangle 8"/>
          <p:cNvSpPr/>
          <p:nvPr/>
        </p:nvSpPr>
        <p:spPr>
          <a:xfrm>
            <a:off x="228600" y="1600200"/>
            <a:ext cx="4054819" cy="1754327"/>
          </a:xfrm>
          <a:prstGeom prst="rect">
            <a:avLst/>
          </a:prstGeom>
          <a:noFill/>
        </p:spPr>
        <p:txBody>
          <a:bodyPr wrap="squar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Old </a:t>
            </a:r>
            <a:r>
              <a:rPr lang="en-US" sz="5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transp</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March 2011</a:t>
            </a:r>
            <a:endParaRPr lang="en-US" sz="54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0594" name="Rectangle 4"/>
          <p:cNvSpPr>
            <a:spLocks noGrp="1" noChangeArrowheads="1"/>
          </p:cNvSpPr>
          <p:nvPr>
            <p:ph type="ctrTitle" idx="4294967295"/>
          </p:nvPr>
        </p:nvSpPr>
        <p:spPr>
          <a:xfrm>
            <a:off x="685800" y="2130425"/>
            <a:ext cx="7772400" cy="1470025"/>
          </a:xfrm>
          <a:noFill/>
        </p:spPr>
        <p:txBody>
          <a:bodyPr/>
          <a:lstStyle/>
          <a:p>
            <a:pPr>
              <a:lnSpc>
                <a:spcPct val="80000"/>
              </a:lnSpc>
            </a:pPr>
            <a:r>
              <a:rPr lang="en-US" sz="4400" smtClean="0"/>
              <a:t>Summary</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1618" name="Date Placeholder 3"/>
          <p:cNvSpPr>
            <a:spLocks noGrp="1"/>
          </p:cNvSpPr>
          <p:nvPr>
            <p:ph type="dt" sz="quarter" idx="10"/>
          </p:nvPr>
        </p:nvSpPr>
        <p:spPr>
          <a:noFill/>
        </p:spPr>
        <p:txBody>
          <a:bodyPr/>
          <a:lstStyle/>
          <a:p>
            <a:r>
              <a:rPr lang="en-US" smtClean="0"/>
              <a:t>Nov 30-Dec 2, 2011</a:t>
            </a:r>
          </a:p>
        </p:txBody>
      </p:sp>
      <p:sp>
        <p:nvSpPr>
          <p:cNvPr id="111619" name="Footer Placeholder 4"/>
          <p:cNvSpPr>
            <a:spLocks noGrp="1"/>
          </p:cNvSpPr>
          <p:nvPr>
            <p:ph type="ftr" sz="quarter" idx="11"/>
          </p:nvPr>
        </p:nvSpPr>
        <p:spPr>
          <a:noFill/>
        </p:spPr>
        <p:txBody>
          <a:bodyPr/>
          <a:lstStyle/>
          <a:p>
            <a:r>
              <a:rPr lang="en-US" smtClean="0"/>
              <a:t>APPS 2011</a:t>
            </a:r>
          </a:p>
        </p:txBody>
      </p:sp>
      <p:sp>
        <p:nvSpPr>
          <p:cNvPr id="111620" name="Slide Number Placeholder 5"/>
          <p:cNvSpPr>
            <a:spLocks noGrp="1"/>
          </p:cNvSpPr>
          <p:nvPr>
            <p:ph type="sldNum" sz="quarter" idx="12"/>
          </p:nvPr>
        </p:nvSpPr>
        <p:spPr>
          <a:noFill/>
        </p:spPr>
        <p:txBody>
          <a:bodyPr/>
          <a:lstStyle/>
          <a:p>
            <a:fld id="{33E4493E-DE7E-A345-AA1A-2B0889D80DED}" type="slidenum">
              <a:rPr lang="en-US" smtClean="0"/>
              <a:pPr/>
              <a:t>56</a:t>
            </a:fld>
            <a:endParaRPr lang="en-US" smtClean="0"/>
          </a:p>
        </p:txBody>
      </p:sp>
      <p:sp>
        <p:nvSpPr>
          <p:cNvPr id="111621" name="Rectangle 4"/>
          <p:cNvSpPr>
            <a:spLocks noGrp="1" noChangeArrowheads="1"/>
          </p:cNvSpPr>
          <p:nvPr>
            <p:ph type="title"/>
          </p:nvPr>
        </p:nvSpPr>
        <p:spPr/>
        <p:txBody>
          <a:bodyPr/>
          <a:lstStyle/>
          <a:p>
            <a:r>
              <a:rPr lang="en-US"/>
              <a:t>Summary</a:t>
            </a:r>
          </a:p>
        </p:txBody>
      </p:sp>
      <p:sp>
        <p:nvSpPr>
          <p:cNvPr id="111622" name="Rectangle 5"/>
          <p:cNvSpPr>
            <a:spLocks noGrp="1" noChangeArrowheads="1"/>
          </p:cNvSpPr>
          <p:nvPr>
            <p:ph type="body" idx="1"/>
          </p:nvPr>
        </p:nvSpPr>
        <p:spPr/>
        <p:txBody>
          <a:bodyPr/>
          <a:lstStyle/>
          <a:p>
            <a:pPr>
              <a:lnSpc>
                <a:spcPct val="80000"/>
              </a:lnSpc>
            </a:pPr>
            <a:r>
              <a:rPr lang="en-US" dirty="0" smtClean="0"/>
              <a:t>LHC and experiments’ run at 7 TeV truly impressive</a:t>
            </a:r>
          </a:p>
          <a:p>
            <a:pPr lvl="1">
              <a:lnSpc>
                <a:spcPct val="80000"/>
              </a:lnSpc>
            </a:pPr>
            <a:r>
              <a:rPr lang="en-US" dirty="0" smtClean="0"/>
              <a:t>By now the detectors are fully functioning scientific instruments: physics-producing engines</a:t>
            </a:r>
          </a:p>
          <a:p>
            <a:pPr>
              <a:lnSpc>
                <a:spcPct val="80000"/>
              </a:lnSpc>
            </a:pPr>
            <a:r>
              <a:rPr lang="en-US" dirty="0" smtClean="0"/>
              <a:t>With ~40pb</a:t>
            </a:r>
            <a:r>
              <a:rPr lang="en-US" baseline="30000" dirty="0" smtClean="0"/>
              <a:t>-1</a:t>
            </a:r>
            <a:r>
              <a:rPr lang="en-US" dirty="0" smtClean="0"/>
              <a:t> the LHC has observed all particles of the standard model (indirectly, even neutrinos) </a:t>
            </a:r>
          </a:p>
          <a:p>
            <a:pPr lvl="1">
              <a:lnSpc>
                <a:spcPct val="80000"/>
              </a:lnSpc>
            </a:pPr>
            <a:r>
              <a:rPr lang="en-US" dirty="0" smtClean="0"/>
              <a:t>Solid basis for understanding the “background” to searches at higher mass and transverse energy scales</a:t>
            </a:r>
          </a:p>
          <a:p>
            <a:pPr>
              <a:lnSpc>
                <a:spcPct val="80000"/>
              </a:lnSpc>
            </a:pPr>
            <a:r>
              <a:rPr lang="en-US" dirty="0" smtClean="0"/>
              <a:t>With 1 fb</a:t>
            </a:r>
            <a:r>
              <a:rPr lang="en-US" baseline="30000" dirty="0" smtClean="0"/>
              <a:t>-1</a:t>
            </a:r>
            <a:r>
              <a:rPr lang="en-US" dirty="0" smtClean="0"/>
              <a:t> we entered the true Higgs discovery era.  With 5 fb</a:t>
            </a:r>
            <a:r>
              <a:rPr lang="en-US" baseline="30000" dirty="0" smtClean="0"/>
              <a:t>-1</a:t>
            </a:r>
            <a:r>
              <a:rPr lang="en-US" dirty="0" smtClean="0"/>
              <a:t>: discovery [no matter what]</a:t>
            </a:r>
          </a:p>
          <a:p>
            <a:pPr lvl="1">
              <a:lnSpc>
                <a:spcPct val="80000"/>
              </a:lnSpc>
            </a:pPr>
            <a:r>
              <a:rPr lang="en-US" dirty="0" smtClean="0"/>
              <a:t>“SUSY” </a:t>
            </a:r>
            <a:r>
              <a:rPr lang="en-US" dirty="0" err="1" smtClean="0"/>
              <a:t>explorable</a:t>
            </a:r>
            <a:r>
              <a:rPr lang="en-US" dirty="0" smtClean="0"/>
              <a:t> over very large area with 1fb</a:t>
            </a:r>
            <a:r>
              <a:rPr lang="en-US" baseline="30000" dirty="0" smtClean="0"/>
              <a:t>-1</a:t>
            </a:r>
            <a:r>
              <a:rPr lang="en-US" dirty="0" smtClean="0"/>
              <a:t>; possible new resonances.  Very large reach for other new physics.</a:t>
            </a:r>
          </a:p>
          <a:p>
            <a:pPr lvl="1">
              <a:lnSpc>
                <a:spcPct val="80000"/>
              </a:lnSpc>
            </a:pPr>
            <a:r>
              <a:rPr lang="en-US" dirty="0" smtClean="0"/>
              <a:t>But nobody said it would be easy.  May soon have to start looking hard for the more complicated scenarios.  </a:t>
            </a:r>
          </a:p>
          <a:p>
            <a:pPr lvl="1">
              <a:lnSpc>
                <a:spcPct val="80000"/>
              </a:lnSpc>
            </a:pPr>
            <a:r>
              <a:rPr lang="en-US" dirty="0" smtClean="0"/>
              <a:t>Perhaps unification should start in the physics [search] groups</a:t>
            </a:r>
          </a:p>
          <a:p>
            <a:pPr>
              <a:lnSpc>
                <a:spcPct val="80000"/>
              </a:lnSpc>
            </a:pPr>
            <a:r>
              <a:rPr lang="en-US" dirty="0" smtClean="0"/>
              <a:t>Thankfully, there is also always the </a:t>
            </a:r>
            <a:r>
              <a:rPr lang="en-US" dirty="0" err="1" smtClean="0"/>
              <a:t>anthropic</a:t>
            </a:r>
            <a:r>
              <a:rPr lang="en-US" dirty="0" smtClean="0"/>
              <a:t> principle.</a:t>
            </a:r>
          </a:p>
          <a:p>
            <a:pPr lvl="1">
              <a:lnSpc>
                <a:spcPct val="80000"/>
              </a:lnSpc>
            </a:pPr>
            <a:r>
              <a:rPr lang="en-US" dirty="0" err="1" smtClean="0"/>
              <a:t>Anthropically</a:t>
            </a:r>
            <a:r>
              <a:rPr lang="en-US" dirty="0" smtClean="0"/>
              <a:t>, history repeats itself </a:t>
            </a:r>
            <a:r>
              <a:rPr lang="en-US" dirty="0" smtClean="0">
                <a:latin typeface="Symbol" charset="2"/>
                <a:cs typeface="Symbol" charset="2"/>
                <a:sym typeface="Wingdings"/>
              </a:rPr>
              <a:t>®</a:t>
            </a:r>
            <a:r>
              <a:rPr lang="en-US" dirty="0" smtClean="0"/>
              <a:t> we will find the unexpected!  </a:t>
            </a:r>
          </a:p>
          <a:p>
            <a:pPr>
              <a:lnSpc>
                <a:spcPct val="80000"/>
              </a:lnSpc>
            </a:pPr>
            <a:r>
              <a:rPr lang="en-US" dirty="0" smtClean="0"/>
              <a:t>The journey has only just started!</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4" name="Rectangle 2"/>
          <p:cNvSpPr>
            <a:spLocks noGrp="1" noChangeArrowheads="1"/>
          </p:cNvSpPr>
          <p:nvPr>
            <p:ph type="ctrTitle" idx="4294967295"/>
          </p:nvPr>
        </p:nvSpPr>
        <p:spPr>
          <a:xfrm>
            <a:off x="685800" y="533400"/>
            <a:ext cx="7772400" cy="5257799"/>
          </a:xfrm>
          <a:noFill/>
        </p:spPr>
        <p:txBody>
          <a:bodyPr/>
          <a:lstStyle/>
          <a:p>
            <a:pPr>
              <a:lnSpc>
                <a:spcPct val="80000"/>
              </a:lnSpc>
            </a:pPr>
            <a:r>
              <a:rPr lang="en-US" sz="2800" dirty="0" smtClean="0"/>
              <a:t>30 years (1980-2010) spent </a:t>
            </a:r>
            <a:br>
              <a:rPr lang="en-US" sz="2800" dirty="0" smtClean="0"/>
            </a:br>
            <a:r>
              <a:rPr lang="en-US" sz="2800" dirty="0" smtClean="0"/>
              <a:t>in looking for the </a:t>
            </a:r>
            <a:br>
              <a:rPr lang="en-US" sz="2800" dirty="0" smtClean="0"/>
            </a:br>
            <a:r>
              <a:rPr lang="en-US" sz="2800" dirty="0" smtClean="0"/>
              <a:t>“completion</a:t>
            </a:r>
            <a:r>
              <a:rPr lang="en-US" sz="2800" dirty="0" smtClean="0"/>
              <a:t> or the breakdown </a:t>
            </a:r>
            <a:br>
              <a:rPr lang="en-US" sz="2800" dirty="0" smtClean="0"/>
            </a:br>
            <a:r>
              <a:rPr lang="en-US" sz="2800" dirty="0" smtClean="0"/>
              <a:t>of </a:t>
            </a:r>
            <a:r>
              <a:rPr lang="en-US" sz="2800" dirty="0" smtClean="0"/>
              <a:t>the Standard Model”</a:t>
            </a:r>
            <a:br>
              <a:rPr lang="en-US" sz="2800" dirty="0" smtClean="0"/>
            </a:br>
            <a:r>
              <a:rPr lang="en-US" sz="2800" dirty="0" smtClean="0"/>
              <a:t/>
            </a:r>
            <a:br>
              <a:rPr lang="en-US" sz="2800" dirty="0" smtClean="0"/>
            </a:br>
            <a:r>
              <a:rPr lang="en-US" sz="2800" dirty="0" smtClean="0"/>
              <a:t>One machine that-was-not-to-be (SSC)</a:t>
            </a:r>
            <a:br>
              <a:rPr lang="en-US" sz="2800" dirty="0" smtClean="0"/>
            </a:br>
            <a:r>
              <a:rPr lang="en-US" sz="2800" dirty="0" smtClean="0"/>
              <a:t>One machine-that-was-to-be (LHC)</a:t>
            </a:r>
            <a:br>
              <a:rPr lang="en-US" sz="2800" dirty="0" smtClean="0"/>
            </a:br>
            <a:r>
              <a:rPr lang="en-US" sz="2800" dirty="0" smtClean="0"/>
              <a:t/>
            </a:r>
            <a:br>
              <a:rPr lang="en-US" sz="2800" dirty="0" smtClean="0"/>
            </a:br>
            <a:r>
              <a:rPr lang="en-US" sz="2800" dirty="0" smtClean="0"/>
              <a:t>And in between, we were told to “excite the public”</a:t>
            </a:r>
            <a:br>
              <a:rPr lang="en-US" sz="2800" dirty="0" smtClean="0"/>
            </a:br>
            <a:r>
              <a:rPr lang="en-US" sz="1100" dirty="0" smtClean="0"/>
              <a:t>(and excite we did: outreach information is up by two orders of magnitude)</a:t>
            </a:r>
            <a:r>
              <a:rPr lang="en-US" sz="2800" dirty="0" smtClean="0"/>
              <a:t/>
            </a:r>
            <a:br>
              <a:rPr lang="en-US" sz="2800" dirty="0" smtClean="0"/>
            </a:br>
            <a:r>
              <a:rPr lang="en-US" sz="2800" dirty="0" smtClean="0"/>
              <a:t/>
            </a:r>
            <a:br>
              <a:rPr lang="en-US" sz="2800" dirty="0" smtClean="0"/>
            </a:br>
            <a:r>
              <a:rPr lang="en-US" sz="2800" dirty="0" smtClean="0"/>
              <a:t>Conventional </a:t>
            </a:r>
            <a:r>
              <a:rPr lang="en-US" sz="2800" dirty="0" smtClean="0"/>
              <a:t>Wisdom</a:t>
            </a:r>
            <a:r>
              <a:rPr lang="en-US" sz="2800" dirty="0" smtClean="0"/>
              <a:t> (</a:t>
            </a:r>
            <a:r>
              <a:rPr lang="en-US" sz="2800" dirty="0" smtClean="0"/>
              <a:t>pre-LHC startup</a:t>
            </a:r>
            <a:r>
              <a:rPr lang="en-US" sz="2800" dirty="0" smtClean="0"/>
              <a:t>):</a:t>
            </a:r>
            <a:br>
              <a:rPr lang="en-US" sz="2800" dirty="0" smtClean="0"/>
            </a:br>
            <a:r>
              <a:rPr lang="en-US" sz="2800" dirty="0" smtClean="0"/>
              <a:t>“Turn on the LHC and find Higgs &amp; SUSY” </a:t>
            </a:r>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on the LHC and find Higgs &amp; SUSY”</a:t>
            </a:r>
          </a:p>
        </p:txBody>
      </p:sp>
      <p:sp>
        <p:nvSpPr>
          <p:cNvPr id="3" name="Content Placeholder 2"/>
          <p:cNvSpPr>
            <a:spLocks noGrp="1"/>
          </p:cNvSpPr>
          <p:nvPr>
            <p:ph idx="1"/>
          </p:nvPr>
        </p:nvSpPr>
        <p:spPr/>
        <p:txBody>
          <a:bodyPr/>
          <a:lstStyle/>
          <a:p>
            <a:r>
              <a:rPr lang="en-US" dirty="0" smtClean="0"/>
              <a:t>ATLAS and CMS were designed to do this; they were (are) “guaranteed” to find the Higgs – . ; “easily”.</a:t>
            </a:r>
          </a:p>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7</a:t>
            </a:fld>
            <a:endParaRPr lang="en-US"/>
          </a:p>
        </p:txBody>
      </p:sp>
      <p:grpSp>
        <p:nvGrpSpPr>
          <p:cNvPr id="7" name="Group 6"/>
          <p:cNvGrpSpPr/>
          <p:nvPr/>
        </p:nvGrpSpPr>
        <p:grpSpPr>
          <a:xfrm>
            <a:off x="990600" y="1905000"/>
            <a:ext cx="7162800" cy="4376759"/>
            <a:chOff x="125413" y="1001713"/>
            <a:chExt cx="8713787" cy="5324475"/>
          </a:xfrm>
        </p:grpSpPr>
        <p:pic>
          <p:nvPicPr>
            <p:cNvPr id="8" name="Picture 4"/>
            <p:cNvPicPr>
              <a:picLocks noChangeAspect="1" noChangeArrowheads="1"/>
            </p:cNvPicPr>
            <p:nvPr/>
          </p:nvPicPr>
          <p:blipFill>
            <a:blip r:embed="rId2"/>
            <a:srcRect/>
            <a:stretch>
              <a:fillRect/>
            </a:stretch>
          </p:blipFill>
          <p:spPr bwMode="auto">
            <a:xfrm>
              <a:off x="125413" y="3535363"/>
              <a:ext cx="2906712" cy="2790825"/>
            </a:xfrm>
            <a:prstGeom prst="rect">
              <a:avLst/>
            </a:prstGeom>
            <a:noFill/>
            <a:ln w="9525">
              <a:noFill/>
              <a:miter lim="800000"/>
              <a:headEnd/>
              <a:tailEnd/>
            </a:ln>
          </p:spPr>
        </p:pic>
        <p:pic>
          <p:nvPicPr>
            <p:cNvPr id="9" name="Picture 5"/>
            <p:cNvPicPr>
              <a:picLocks noChangeAspect="1" noChangeArrowheads="1"/>
            </p:cNvPicPr>
            <p:nvPr/>
          </p:nvPicPr>
          <p:blipFill>
            <a:blip r:embed="rId3"/>
            <a:srcRect/>
            <a:stretch>
              <a:fillRect/>
            </a:stretch>
          </p:blipFill>
          <p:spPr bwMode="auto">
            <a:xfrm>
              <a:off x="611188" y="1033463"/>
              <a:ext cx="2395537" cy="2395537"/>
            </a:xfrm>
            <a:prstGeom prst="rect">
              <a:avLst/>
            </a:prstGeom>
            <a:noFill/>
            <a:ln w="9525">
              <a:noFill/>
              <a:miter lim="800000"/>
              <a:headEnd/>
              <a:tailEnd/>
            </a:ln>
          </p:spPr>
        </p:pic>
        <p:pic>
          <p:nvPicPr>
            <p:cNvPr id="10" name="Picture 6"/>
            <p:cNvPicPr>
              <a:picLocks noChangeAspect="1" noChangeArrowheads="1"/>
            </p:cNvPicPr>
            <p:nvPr/>
          </p:nvPicPr>
          <p:blipFill>
            <a:blip r:embed="rId4"/>
            <a:srcRect/>
            <a:stretch>
              <a:fillRect/>
            </a:stretch>
          </p:blipFill>
          <p:spPr bwMode="auto">
            <a:xfrm>
              <a:off x="3617913" y="1039813"/>
              <a:ext cx="2386012" cy="2344737"/>
            </a:xfrm>
            <a:prstGeom prst="rect">
              <a:avLst/>
            </a:prstGeom>
            <a:noFill/>
            <a:ln w="9525">
              <a:noFill/>
              <a:miter lim="800000"/>
              <a:headEnd/>
              <a:tailEnd/>
            </a:ln>
          </p:spPr>
        </p:pic>
        <p:pic>
          <p:nvPicPr>
            <p:cNvPr id="11" name="Picture 7"/>
            <p:cNvPicPr>
              <a:picLocks noChangeAspect="1" noChangeArrowheads="1"/>
            </p:cNvPicPr>
            <p:nvPr/>
          </p:nvPicPr>
          <p:blipFill>
            <a:blip r:embed="rId5"/>
            <a:srcRect/>
            <a:stretch>
              <a:fillRect/>
            </a:stretch>
          </p:blipFill>
          <p:spPr bwMode="auto">
            <a:xfrm>
              <a:off x="3298825" y="3536950"/>
              <a:ext cx="2668588" cy="2709863"/>
            </a:xfrm>
            <a:prstGeom prst="rect">
              <a:avLst/>
            </a:prstGeom>
            <a:noFill/>
            <a:ln w="9525">
              <a:noFill/>
              <a:miter lim="800000"/>
              <a:headEnd/>
              <a:tailEnd/>
            </a:ln>
          </p:spPr>
        </p:pic>
        <p:pic>
          <p:nvPicPr>
            <p:cNvPr id="12" name="Picture 8"/>
            <p:cNvPicPr>
              <a:picLocks noChangeAspect="1" noChangeArrowheads="1"/>
            </p:cNvPicPr>
            <p:nvPr/>
          </p:nvPicPr>
          <p:blipFill>
            <a:blip r:embed="rId6"/>
            <a:srcRect/>
            <a:stretch>
              <a:fillRect/>
            </a:stretch>
          </p:blipFill>
          <p:spPr bwMode="auto">
            <a:xfrm>
              <a:off x="6299200" y="1001713"/>
              <a:ext cx="2505075" cy="2395537"/>
            </a:xfrm>
            <a:prstGeom prst="rect">
              <a:avLst/>
            </a:prstGeom>
            <a:noFill/>
            <a:ln w="9525">
              <a:noFill/>
              <a:miter lim="800000"/>
              <a:headEnd/>
              <a:tailEnd/>
            </a:ln>
          </p:spPr>
        </p:pic>
        <p:pic>
          <p:nvPicPr>
            <p:cNvPr id="13" name="Picture 9"/>
            <p:cNvPicPr>
              <a:picLocks noChangeAspect="1" noChangeArrowheads="1"/>
            </p:cNvPicPr>
            <p:nvPr/>
          </p:nvPicPr>
          <p:blipFill>
            <a:blip r:embed="rId7"/>
            <a:srcRect/>
            <a:stretch>
              <a:fillRect/>
            </a:stretch>
          </p:blipFill>
          <p:spPr bwMode="auto">
            <a:xfrm>
              <a:off x="6088063" y="3546475"/>
              <a:ext cx="2751137" cy="2724150"/>
            </a:xfrm>
            <a:prstGeom prst="rect">
              <a:avLst/>
            </a:prstGeom>
            <a:noFill/>
            <a:ln w="9525">
              <a:noFill/>
              <a:miter lim="800000"/>
              <a:headEnd/>
              <a:tailEnd/>
            </a:ln>
          </p:spPr>
        </p:pic>
      </p:grpSp>
      <p:sp>
        <p:nvSpPr>
          <p:cNvPr id="14" name="Rectangle 13"/>
          <p:cNvSpPr/>
          <p:nvPr/>
        </p:nvSpPr>
        <p:spPr>
          <a:xfrm>
            <a:off x="534358" y="5867400"/>
            <a:ext cx="8152442"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Transparency from 1997</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on the LHC and find Higgs &amp; SUSY”</a:t>
            </a:r>
          </a:p>
        </p:txBody>
      </p:sp>
      <p:sp>
        <p:nvSpPr>
          <p:cNvPr id="3" name="Content Placeholder 2"/>
          <p:cNvSpPr>
            <a:spLocks noGrp="1"/>
          </p:cNvSpPr>
          <p:nvPr>
            <p:ph idx="1"/>
          </p:nvPr>
        </p:nvSpPr>
        <p:spPr/>
        <p:txBody>
          <a:bodyPr/>
          <a:lstStyle/>
          <a:p>
            <a:r>
              <a:rPr lang="en-US" dirty="0" smtClean="0"/>
              <a:t>ATLAS and CMS were designed to do this; they were “guaranteed” to find the Higgs – period; right away</a:t>
            </a:r>
          </a:p>
          <a:p>
            <a:pPr lvl="1"/>
            <a:r>
              <a:rPr lang="en-US" dirty="0" smtClean="0"/>
              <a:t>In fact: SUSY is strongly produced, so will be observed first</a:t>
            </a:r>
          </a:p>
          <a:p>
            <a:pPr lvl="2"/>
            <a:r>
              <a:rPr lang="en-US" dirty="0" smtClean="0"/>
              <a:t>For the “impatient”: join SUSY physics group</a:t>
            </a:r>
          </a:p>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8</a:t>
            </a:fld>
            <a:endParaRPr lang="en-US"/>
          </a:p>
        </p:txBody>
      </p:sp>
      <p:pic>
        <p:nvPicPr>
          <p:cNvPr id="7" name="Picture 4" descr="cms_gluino_event_3"/>
          <p:cNvPicPr>
            <a:picLocks noChangeAspect="1" noChangeArrowheads="1"/>
          </p:cNvPicPr>
          <p:nvPr/>
        </p:nvPicPr>
        <p:blipFill>
          <a:blip r:embed="rId2"/>
          <a:srcRect/>
          <a:stretch>
            <a:fillRect/>
          </a:stretch>
        </p:blipFill>
        <p:spPr bwMode="auto">
          <a:xfrm>
            <a:off x="4876800" y="2485032"/>
            <a:ext cx="3494088" cy="3915768"/>
          </a:xfrm>
          <a:prstGeom prst="rect">
            <a:avLst/>
          </a:prstGeom>
          <a:noFill/>
          <a:ln w="9525">
            <a:noFill/>
            <a:miter lim="800000"/>
            <a:headEnd/>
            <a:tailEnd/>
          </a:ln>
        </p:spPr>
      </p:pic>
      <p:sp>
        <p:nvSpPr>
          <p:cNvPr id="8" name="Rectangle 3"/>
          <p:cNvSpPr txBox="1">
            <a:spLocks noChangeArrowheads="1"/>
          </p:cNvSpPr>
          <p:nvPr/>
        </p:nvSpPr>
        <p:spPr bwMode="auto">
          <a:xfrm>
            <a:off x="609600" y="2971800"/>
            <a:ext cx="3810000" cy="2667000"/>
          </a:xfrm>
          <a:prstGeom prst="rect">
            <a:avLst/>
          </a:prstGeom>
          <a:solidFill>
            <a:schemeClr val="accent2"/>
          </a:solidFill>
          <a:ln w="9525">
            <a:noFill/>
            <a:miter lim="800000"/>
            <a:headEnd/>
            <a:tailEnd/>
          </a:ln>
        </p:spPr>
        <p:txBody>
          <a:bodyPr lIns="92075" tIns="46038" rIns="92075" bIns="46038">
            <a:prstTxWarp prst="textNoShape">
              <a:avLst/>
            </a:prstTxWarp>
          </a:bodyPr>
          <a:lstStyle/>
          <a:p>
            <a:pPr marL="342900" indent="-342900">
              <a:spcBef>
                <a:spcPct val="20000"/>
              </a:spcBef>
              <a:buClr>
                <a:schemeClr val="hlink"/>
              </a:buClr>
              <a:buSzPct val="50000"/>
              <a:buFont typeface="Zapf Dingbats" charset="2"/>
              <a:buChar char="n"/>
            </a:pPr>
            <a:r>
              <a:rPr lang="en-GB" sz="2400" b="1" dirty="0">
                <a:solidFill>
                  <a:srgbClr val="FF0000"/>
                </a:solidFill>
              </a:rPr>
              <a:t>Many hard Jets</a:t>
            </a:r>
          </a:p>
          <a:p>
            <a:pPr marL="342900" indent="-342900">
              <a:spcBef>
                <a:spcPct val="20000"/>
              </a:spcBef>
              <a:buClr>
                <a:schemeClr val="hlink"/>
              </a:buClr>
              <a:buSzPct val="50000"/>
              <a:buFont typeface="Zapf Dingbats" charset="2"/>
              <a:buChar char="n"/>
            </a:pPr>
            <a:r>
              <a:rPr lang="en-GB" sz="2400" b="1" dirty="0">
                <a:solidFill>
                  <a:srgbClr val="FF0000"/>
                </a:solidFill>
              </a:rPr>
              <a:t>Large missing energy</a:t>
            </a:r>
          </a:p>
          <a:p>
            <a:pPr marL="742950" lvl="1" indent="-285750">
              <a:spcBef>
                <a:spcPct val="20000"/>
              </a:spcBef>
              <a:buClr>
                <a:schemeClr val="tx2"/>
              </a:buClr>
              <a:buSzPct val="60000"/>
              <a:buFont typeface="Zapf Dingbats" charset="2"/>
              <a:buChar char="u"/>
            </a:pPr>
            <a:r>
              <a:rPr lang="en-GB" sz="2000" b="1" dirty="0">
                <a:solidFill>
                  <a:srgbClr val="003399"/>
                </a:solidFill>
              </a:rPr>
              <a:t>2 </a:t>
            </a:r>
            <a:r>
              <a:rPr lang="en-GB" sz="2000" b="1" dirty="0" err="1">
                <a:solidFill>
                  <a:srgbClr val="003399"/>
                </a:solidFill>
              </a:rPr>
              <a:t>LSPs</a:t>
            </a:r>
            <a:endParaRPr lang="en-GB" sz="2000" b="1" dirty="0">
              <a:solidFill>
                <a:srgbClr val="003399"/>
              </a:solidFill>
            </a:endParaRPr>
          </a:p>
          <a:p>
            <a:pPr marL="742950" lvl="1" indent="-285750">
              <a:spcBef>
                <a:spcPct val="20000"/>
              </a:spcBef>
              <a:buClr>
                <a:schemeClr val="tx2"/>
              </a:buClr>
              <a:buSzPct val="60000"/>
              <a:buFont typeface="Zapf Dingbats" charset="2"/>
              <a:buChar char="u"/>
            </a:pPr>
            <a:r>
              <a:rPr lang="en-GB" sz="2000" b="1" dirty="0">
                <a:solidFill>
                  <a:srgbClr val="003399"/>
                </a:solidFill>
              </a:rPr>
              <a:t>Many neutrinos</a:t>
            </a:r>
          </a:p>
          <a:p>
            <a:pPr marL="342900" indent="-342900">
              <a:spcBef>
                <a:spcPct val="20000"/>
              </a:spcBef>
              <a:buClr>
                <a:schemeClr val="hlink"/>
              </a:buClr>
              <a:buSzPct val="50000"/>
              <a:buFont typeface="Zapf Dingbats" charset="2"/>
              <a:buChar char="n"/>
            </a:pPr>
            <a:r>
              <a:rPr lang="en-GB" sz="2400" b="1" dirty="0">
                <a:solidFill>
                  <a:srgbClr val="FF0000"/>
                </a:solidFill>
              </a:rPr>
              <a:t>Many leptons</a:t>
            </a:r>
          </a:p>
          <a:p>
            <a:pPr marL="342900" indent="-342900">
              <a:spcBef>
                <a:spcPct val="20000"/>
              </a:spcBef>
              <a:buClr>
                <a:schemeClr val="hlink"/>
              </a:buClr>
              <a:buSzPct val="50000"/>
              <a:buFont typeface="Zapf Dingbats" charset="2"/>
              <a:buChar char="n"/>
            </a:pPr>
            <a:r>
              <a:rPr lang="en-GB" sz="2400" b="1" dirty="0">
                <a:solidFill>
                  <a:srgbClr val="FF0000"/>
                </a:solidFill>
              </a:rPr>
              <a:t>In a word </a:t>
            </a:r>
            <a:r>
              <a:rPr lang="en-GB" sz="2000" b="1" dirty="0">
                <a:solidFill>
                  <a:srgbClr val="003399"/>
                </a:solidFill>
              </a:rPr>
              <a:t>Spectacular!</a:t>
            </a:r>
          </a:p>
        </p:txBody>
      </p:sp>
      <p:sp>
        <p:nvSpPr>
          <p:cNvPr id="9" name="Rectangle 8"/>
          <p:cNvSpPr/>
          <p:nvPr/>
        </p:nvSpPr>
        <p:spPr>
          <a:xfrm>
            <a:off x="849332" y="5867400"/>
            <a:ext cx="7522499"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Text &amp; </a:t>
            </a:r>
            <a:r>
              <a:rPr lang="en-US" sz="5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simu</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from 1999</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 name="Rectangle 9"/>
          <p:cNvSpPr/>
          <p:nvPr/>
        </p:nvSpPr>
        <p:spPr bwMode="auto">
          <a:xfrm>
            <a:off x="304800" y="2485032"/>
            <a:ext cx="8305800" cy="3911302"/>
          </a:xfrm>
          <a:prstGeom prst="rect">
            <a:avLst/>
          </a:prstGeom>
          <a:solidFill>
            <a:schemeClr val="accent1">
              <a:alpha val="20000"/>
            </a:schemeClr>
          </a:solidFill>
          <a:ln w="9525" cap="flat" cmpd="sng" algn="ctr">
            <a:solidFill>
              <a:schemeClr val="tx1">
                <a:alpha val="97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“Turn on the LHC and find Higgs &amp; SUSY”</a:t>
            </a:r>
          </a:p>
        </p:txBody>
      </p:sp>
      <p:sp>
        <p:nvSpPr>
          <p:cNvPr id="3" name="Content Placeholder 2"/>
          <p:cNvSpPr>
            <a:spLocks noGrp="1"/>
          </p:cNvSpPr>
          <p:nvPr>
            <p:ph idx="1"/>
          </p:nvPr>
        </p:nvSpPr>
        <p:spPr/>
        <p:txBody>
          <a:bodyPr/>
          <a:lstStyle/>
          <a:p>
            <a:r>
              <a:rPr lang="en-US" dirty="0" smtClean="0"/>
              <a:t>ATLAS and CMS were designed to do this; they were “guaranteed” to find the Higgs – period; right away</a:t>
            </a:r>
          </a:p>
          <a:p>
            <a:pPr lvl="1"/>
            <a:r>
              <a:rPr lang="en-US" dirty="0" smtClean="0"/>
              <a:t>In fact: SUSY is strongly produced, so will be observed first</a:t>
            </a:r>
          </a:p>
          <a:p>
            <a:pPr lvl="2"/>
            <a:r>
              <a:rPr lang="en-US" dirty="0" smtClean="0"/>
              <a:t>For the “impatient”: join SUSY physics group</a:t>
            </a:r>
          </a:p>
          <a:p>
            <a:pPr lvl="2"/>
            <a:r>
              <a:rPr lang="en-US" dirty="0" smtClean="0"/>
              <a:t>For the “patient” ones: join the Higgs group</a:t>
            </a:r>
          </a:p>
          <a:p>
            <a:pPr lvl="2"/>
            <a:endParaRPr lang="en-US" dirty="0" smtClean="0"/>
          </a:p>
          <a:p>
            <a:pPr lvl="2"/>
            <a:endParaRPr lang="en-US" dirty="0" smtClean="0"/>
          </a:p>
          <a:p>
            <a:pPr lvl="2"/>
            <a:endParaRPr lang="en-US" dirty="0" smtClean="0"/>
          </a:p>
          <a:p>
            <a:pPr lvl="2"/>
            <a:endParaRPr lang="en-US" dirty="0" smtClean="0"/>
          </a:p>
          <a:p>
            <a:pPr lvl="2">
              <a:buNone/>
            </a:pPr>
            <a:endParaRPr lang="en-US" dirty="0" smtClean="0"/>
          </a:p>
          <a:p>
            <a:pPr lvl="2"/>
            <a:endParaRPr lang="en-US" dirty="0" smtClean="0"/>
          </a:p>
          <a:p>
            <a:endParaRPr lang="en-US" dirty="0"/>
          </a:p>
        </p:txBody>
      </p:sp>
      <p:sp>
        <p:nvSpPr>
          <p:cNvPr id="4" name="Date Placeholder 3"/>
          <p:cNvSpPr>
            <a:spLocks noGrp="1"/>
          </p:cNvSpPr>
          <p:nvPr>
            <p:ph type="dt" sz="half" idx="10"/>
          </p:nvPr>
        </p:nvSpPr>
        <p:spPr/>
        <p:txBody>
          <a:bodyPr/>
          <a:lstStyle/>
          <a:p>
            <a:pPr>
              <a:defRPr/>
            </a:pPr>
            <a:r>
              <a:rPr lang="en-US" smtClean="0"/>
              <a:t>Nov 30-Dec 2, 2011</a:t>
            </a:r>
            <a:endParaRPr lang="en-US"/>
          </a:p>
        </p:txBody>
      </p:sp>
      <p:sp>
        <p:nvSpPr>
          <p:cNvPr id="5" name="Footer Placeholder 4"/>
          <p:cNvSpPr>
            <a:spLocks noGrp="1"/>
          </p:cNvSpPr>
          <p:nvPr>
            <p:ph type="ftr" sz="quarter" idx="11"/>
          </p:nvPr>
        </p:nvSpPr>
        <p:spPr/>
        <p:txBody>
          <a:bodyPr/>
          <a:lstStyle/>
          <a:p>
            <a:pPr>
              <a:defRPr/>
            </a:pPr>
            <a:r>
              <a:rPr lang="en-US" smtClean="0"/>
              <a:t>APPS 2011</a:t>
            </a:r>
            <a:endParaRPr lang="en-US"/>
          </a:p>
        </p:txBody>
      </p:sp>
      <p:sp>
        <p:nvSpPr>
          <p:cNvPr id="6" name="Slide Number Placeholder 5"/>
          <p:cNvSpPr>
            <a:spLocks noGrp="1"/>
          </p:cNvSpPr>
          <p:nvPr>
            <p:ph type="sldNum" sz="quarter" idx="12"/>
          </p:nvPr>
        </p:nvSpPr>
        <p:spPr/>
        <p:txBody>
          <a:bodyPr/>
          <a:lstStyle/>
          <a:p>
            <a:pPr>
              <a:defRPr/>
            </a:pPr>
            <a:fld id="{2A5C9F68-F49B-5D4E-905C-059A66AA1446}" type="slidenum">
              <a:rPr lang="en-US" smtClean="0"/>
              <a:pPr>
                <a:defRPr/>
              </a:pPr>
              <a:t>9</a:t>
            </a:fld>
            <a:endParaRPr lang="en-US"/>
          </a:p>
        </p:txBody>
      </p:sp>
      <p:pic>
        <p:nvPicPr>
          <p:cNvPr id="7" name="Picture 4"/>
          <p:cNvPicPr>
            <a:picLocks noChangeAspect="1" noChangeArrowheads="1"/>
          </p:cNvPicPr>
          <p:nvPr/>
        </p:nvPicPr>
        <p:blipFill>
          <a:blip r:embed="rId2"/>
          <a:srcRect/>
          <a:stretch>
            <a:fillRect/>
          </a:stretch>
        </p:blipFill>
        <p:spPr bwMode="auto">
          <a:xfrm>
            <a:off x="4800600" y="2826481"/>
            <a:ext cx="3663950" cy="3345719"/>
          </a:xfrm>
          <a:prstGeom prst="rect">
            <a:avLst/>
          </a:prstGeom>
          <a:noFill/>
          <a:ln w="9525">
            <a:noFill/>
            <a:miter lim="800000"/>
            <a:headEnd/>
            <a:tailEnd/>
          </a:ln>
        </p:spPr>
      </p:pic>
      <p:sp>
        <p:nvSpPr>
          <p:cNvPr id="8" name="Rectangle 3"/>
          <p:cNvSpPr txBox="1">
            <a:spLocks noChangeArrowheads="1"/>
          </p:cNvSpPr>
          <p:nvPr/>
        </p:nvSpPr>
        <p:spPr bwMode="auto">
          <a:xfrm>
            <a:off x="749300" y="3048000"/>
            <a:ext cx="4051300" cy="2863850"/>
          </a:xfrm>
          <a:prstGeom prst="rect">
            <a:avLst/>
          </a:prstGeom>
          <a:ln>
            <a:headEnd/>
            <a:tailEnd/>
          </a:ln>
        </p:spPr>
        <p:style>
          <a:lnRef idx="1">
            <a:schemeClr val="accent2"/>
          </a:lnRef>
          <a:fillRef idx="2">
            <a:schemeClr val="accent2"/>
          </a:fillRef>
          <a:effectRef idx="1">
            <a:schemeClr val="accent2"/>
          </a:effectRef>
          <a:fontRef idx="minor">
            <a:schemeClr val="dk1"/>
          </a:fontRef>
        </p:style>
        <p:txBody>
          <a:bodyPr vert="horz" wrap="square" lIns="92075" tIns="46038" rIns="92075" bIns="46038" numCol="1" anchor="t" anchorCtr="0" compatLnSpc="1">
            <a:prstTxWarp prst="textNoShape">
              <a:avLst/>
            </a:prstTxWarp>
            <a:normAutofit fontScale="92500" lnSpcReduction="10000"/>
          </a:bodyPr>
          <a:lstStyle/>
          <a:p>
            <a:pPr marL="342900" marR="0" lvl="0" indent="-342900" algn="l" defTabSz="914400" rtl="0" eaLnBrk="0" fontAlgn="base" latinLnBrk="0" hangingPunct="0">
              <a:lnSpc>
                <a:spcPct val="100000"/>
              </a:lnSpc>
              <a:spcBef>
                <a:spcPct val="20000"/>
              </a:spcBef>
              <a:spcAft>
                <a:spcPct val="0"/>
              </a:spcAft>
              <a:buClr>
                <a:schemeClr val="hlink"/>
              </a:buClr>
              <a:buSzPct val="50000"/>
              <a:buFont typeface="Zapf Dingbats" charset="2"/>
              <a:buChar char="n"/>
              <a:tabLst/>
              <a:defRPr/>
            </a:pPr>
            <a:r>
              <a:rPr kumimoji="1" lang="en-US" sz="2800" b="1" i="0" u="none" strike="noStrike" kern="0" cap="none" spc="0" normalizeH="0" baseline="0" noProof="0" dirty="0" smtClean="0">
                <a:ln>
                  <a:noFill/>
                </a:ln>
                <a:solidFill>
                  <a:srgbClr val="FF0000"/>
                </a:solidFill>
                <a:effectLst/>
                <a:uLnTx/>
                <a:uFillTx/>
                <a:latin typeface="+mn-lt"/>
                <a:ea typeface="ＭＳ Ｐゴシック" charset="-128"/>
                <a:cs typeface="ＭＳ Ｐゴシック" charset="-128"/>
              </a:rPr>
              <a:t>The LHC can probe the entire set of “allowed” Higgs mass values; </a:t>
            </a:r>
          </a:p>
          <a:p>
            <a:pPr marL="742950" marR="0" lvl="1" indent="-285750" algn="l" defTabSz="914400" rtl="0" eaLnBrk="0" fontAlgn="base" latinLnBrk="0" hangingPunct="0">
              <a:lnSpc>
                <a:spcPct val="100000"/>
              </a:lnSpc>
              <a:spcBef>
                <a:spcPct val="20000"/>
              </a:spcBef>
              <a:spcAft>
                <a:spcPct val="0"/>
              </a:spcAft>
              <a:buClr>
                <a:schemeClr val="tx2"/>
              </a:buClr>
              <a:buSzPct val="60000"/>
              <a:buFont typeface="Zapf Dingbats" charset="2"/>
              <a:buChar char="u"/>
              <a:tabLst/>
              <a:defRPr/>
            </a:pPr>
            <a:r>
              <a:rPr kumimoji="1" lang="en-US" sz="2400" b="1" i="0" u="none" strike="noStrike" kern="0" cap="none" spc="0" normalizeH="0" baseline="0" noProof="0" dirty="0" smtClean="0">
                <a:ln>
                  <a:noFill/>
                </a:ln>
                <a:solidFill>
                  <a:srgbClr val="003399"/>
                </a:solidFill>
                <a:effectLst/>
                <a:uLnTx/>
                <a:uFillTx/>
                <a:latin typeface="+mn-lt"/>
                <a:ea typeface="ＭＳ Ｐゴシック" charset="-128"/>
              </a:rPr>
              <a:t>in most cases a few months at 10</a:t>
            </a:r>
            <a:r>
              <a:rPr kumimoji="1" lang="en-US" sz="2400" b="1" i="0" u="none" strike="noStrike" kern="0" cap="none" spc="0" normalizeH="0" baseline="30000" noProof="0" dirty="0" smtClean="0">
                <a:ln>
                  <a:noFill/>
                </a:ln>
                <a:solidFill>
                  <a:srgbClr val="003399"/>
                </a:solidFill>
                <a:effectLst/>
                <a:uLnTx/>
                <a:uFillTx/>
                <a:latin typeface="+mn-lt"/>
                <a:ea typeface="ＭＳ Ｐゴシック" charset="-128"/>
              </a:rPr>
              <a:t>33</a:t>
            </a:r>
            <a:r>
              <a:rPr kumimoji="1" lang="en-US" sz="2400" b="1" i="0" u="none" strike="noStrike" kern="0" cap="none" spc="0" normalizeH="0" baseline="0" noProof="0" dirty="0" smtClean="0">
                <a:ln>
                  <a:noFill/>
                </a:ln>
                <a:solidFill>
                  <a:srgbClr val="003399"/>
                </a:solidFill>
                <a:effectLst/>
                <a:uLnTx/>
                <a:uFillTx/>
                <a:latin typeface="+mn-lt"/>
                <a:ea typeface="ＭＳ Ｐゴシック" charset="-128"/>
              </a:rPr>
              <a:t>cm</a:t>
            </a:r>
            <a:r>
              <a:rPr kumimoji="1" lang="en-US" sz="2400" b="1" i="0" u="none" strike="noStrike" kern="0" cap="none" spc="0" normalizeH="0" baseline="30000" noProof="0" dirty="0" smtClean="0">
                <a:ln>
                  <a:noFill/>
                </a:ln>
                <a:solidFill>
                  <a:srgbClr val="003399"/>
                </a:solidFill>
                <a:effectLst/>
                <a:uLnTx/>
                <a:uFillTx/>
                <a:latin typeface="+mn-lt"/>
                <a:ea typeface="ＭＳ Ｐゴシック" charset="-128"/>
              </a:rPr>
              <a:t>-2</a:t>
            </a:r>
            <a:r>
              <a:rPr kumimoji="1" lang="en-US" sz="2400" b="1" i="0" u="none" strike="noStrike" kern="0" cap="none" spc="0" normalizeH="0" baseline="0" noProof="0" dirty="0" smtClean="0">
                <a:ln>
                  <a:noFill/>
                </a:ln>
                <a:solidFill>
                  <a:srgbClr val="003399"/>
                </a:solidFill>
                <a:effectLst/>
                <a:uLnTx/>
                <a:uFillTx/>
                <a:latin typeface="+mn-lt"/>
                <a:ea typeface="ＭＳ Ｐゴシック" charset="-128"/>
              </a:rPr>
              <a:t>s</a:t>
            </a:r>
            <a:r>
              <a:rPr kumimoji="1" lang="en-US" sz="2400" b="1" i="0" u="none" strike="noStrike" kern="0" cap="none" spc="0" normalizeH="0" baseline="30000" noProof="0" dirty="0" smtClean="0">
                <a:ln>
                  <a:noFill/>
                </a:ln>
                <a:solidFill>
                  <a:srgbClr val="003399"/>
                </a:solidFill>
                <a:effectLst/>
                <a:uLnTx/>
                <a:uFillTx/>
                <a:latin typeface="+mn-lt"/>
                <a:ea typeface="ＭＳ Ｐゴシック" charset="-128"/>
              </a:rPr>
              <a:t>-1</a:t>
            </a:r>
            <a:r>
              <a:rPr kumimoji="1" lang="en-US" sz="2400" b="1" i="0" u="none" strike="noStrike" kern="0" cap="none" spc="0" normalizeH="0" baseline="0" noProof="0" dirty="0" smtClean="0">
                <a:ln>
                  <a:noFill/>
                </a:ln>
                <a:solidFill>
                  <a:srgbClr val="003399"/>
                </a:solidFill>
                <a:effectLst/>
                <a:uLnTx/>
                <a:uFillTx/>
                <a:latin typeface="+mn-lt"/>
                <a:ea typeface="ＭＳ Ｐゴシック" charset="-128"/>
              </a:rPr>
              <a:t> are adequate for a 5</a:t>
            </a:r>
            <a:r>
              <a:rPr kumimoji="1" lang="en-US" sz="2400" b="1" i="0" u="none" strike="noStrike" kern="0" cap="none" spc="0" normalizeH="0" baseline="0" noProof="0" dirty="0" smtClean="0">
                <a:ln>
                  <a:noFill/>
                </a:ln>
                <a:solidFill>
                  <a:srgbClr val="003399"/>
                </a:solidFill>
                <a:effectLst/>
                <a:uLnTx/>
                <a:uFillTx/>
                <a:latin typeface="Symbol" charset="2"/>
                <a:ea typeface="ＭＳ Ｐゴシック" charset="-128"/>
              </a:rPr>
              <a:t>s</a:t>
            </a:r>
            <a:r>
              <a:rPr kumimoji="1" lang="en-US" sz="2400" b="1" i="0" u="none" strike="noStrike" kern="0" cap="none" spc="0" normalizeH="0" baseline="0" noProof="0" dirty="0" smtClean="0">
                <a:ln>
                  <a:noFill/>
                </a:ln>
                <a:solidFill>
                  <a:srgbClr val="003399"/>
                </a:solidFill>
                <a:effectLst/>
                <a:uLnTx/>
                <a:uFillTx/>
                <a:latin typeface="+mn-lt"/>
                <a:ea typeface="ＭＳ Ｐゴシック" charset="-128"/>
              </a:rPr>
              <a:t> observation</a:t>
            </a:r>
          </a:p>
          <a:p>
            <a:pPr marL="342900" marR="0" lvl="0" indent="-342900" algn="l" defTabSz="914400" rtl="0" eaLnBrk="0" fontAlgn="base" latinLnBrk="0" hangingPunct="0">
              <a:lnSpc>
                <a:spcPct val="100000"/>
              </a:lnSpc>
              <a:spcBef>
                <a:spcPct val="20000"/>
              </a:spcBef>
              <a:spcAft>
                <a:spcPct val="0"/>
              </a:spcAft>
              <a:buClr>
                <a:schemeClr val="hlink"/>
              </a:buClr>
              <a:buSzPct val="50000"/>
              <a:buFont typeface="Zapf Dingbats" charset="2"/>
              <a:buChar char="n"/>
              <a:tabLst/>
              <a:defRPr/>
            </a:pPr>
            <a:endParaRPr kumimoji="1" lang="el-GR" sz="2400" b="1" i="0" u="none" strike="noStrike" kern="0" cap="none" spc="0" normalizeH="0" baseline="0" noProof="0" dirty="0">
              <a:ln>
                <a:noFill/>
              </a:ln>
              <a:solidFill>
                <a:srgbClr val="FF0000"/>
              </a:solidFill>
              <a:effectLst/>
              <a:uLnTx/>
              <a:uFillTx/>
              <a:latin typeface="+mn-lt"/>
              <a:ea typeface="ＭＳ Ｐゴシック" charset="-128"/>
              <a:cs typeface="ＭＳ Ｐゴシック" charset="-128"/>
            </a:endParaRPr>
          </a:p>
        </p:txBody>
      </p:sp>
      <p:sp>
        <p:nvSpPr>
          <p:cNvPr id="9" name="Rectangle 8"/>
          <p:cNvSpPr/>
          <p:nvPr/>
        </p:nvSpPr>
        <p:spPr bwMode="auto">
          <a:xfrm>
            <a:off x="381000" y="2895600"/>
            <a:ext cx="8305800" cy="3500734"/>
          </a:xfrm>
          <a:prstGeom prst="rect">
            <a:avLst/>
          </a:prstGeom>
          <a:solidFill>
            <a:schemeClr val="accent1">
              <a:alpha val="20000"/>
            </a:schemeClr>
          </a:solidFill>
          <a:ln w="9525" cap="flat" cmpd="sng" algn="ctr">
            <a:solidFill>
              <a:schemeClr val="tx1">
                <a:alpha val="97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1" lang="en-US" sz="3200" b="0" i="0" u="none" strike="noStrike" cap="none" normalizeH="0" baseline="0">
              <a:ln>
                <a:noFill/>
              </a:ln>
              <a:solidFill>
                <a:schemeClr val="tx1"/>
              </a:solidFill>
              <a:effectLst/>
              <a:latin typeface="Arial" charset="0"/>
            </a:endParaRPr>
          </a:p>
        </p:txBody>
      </p:sp>
      <p:sp>
        <p:nvSpPr>
          <p:cNvPr id="10" name="Rectangle 9"/>
          <p:cNvSpPr/>
          <p:nvPr/>
        </p:nvSpPr>
        <p:spPr>
          <a:xfrm>
            <a:off x="849333" y="5867400"/>
            <a:ext cx="7522499" cy="923330"/>
          </a:xfrm>
          <a:prstGeom prst="rect">
            <a:avLst/>
          </a:prstGeom>
          <a:noFill/>
        </p:spPr>
        <p:txBody>
          <a:bodyPr wrap="none" lIns="91440" tIns="45720" rIns="91440" bIns="45720">
            <a:spAutoFit/>
          </a:bodyPr>
          <a:lstStyle/>
          <a:p>
            <a:pPr algn="ct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Text &amp; </a:t>
            </a:r>
            <a:r>
              <a:rPr lang="en-US" sz="5400" b="1" dirty="0" err="1"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simu</a:t>
            </a:r>
            <a:r>
              <a:rPr lang="en-US" sz="5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from 2006</a:t>
            </a:r>
            <a:endPar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tag name="TIMING" val="|9.6"/>
</p:tagLst>
</file>

<file path=ppt/theme/theme1.xml><?xml version="1.0" encoding="utf-8"?>
<a:theme xmlns:a="http://schemas.openxmlformats.org/drawingml/2006/main" name="Generic (Standard)">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Generic (Standard)">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3200" b="0"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3200" b="0" i="0" u="none" strike="noStrike" cap="none" normalizeH="0" baseline="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HD:MS Office 98 :Templates:Presentations:Generic (Standard)</Template>
  <TotalTime>47251</TotalTime>
  <Words>4334</Words>
  <Application>Microsoft Macintosh PowerPoint</Application>
  <PresentationFormat>On-screen Show (4:3)</PresentationFormat>
  <Paragraphs>616</Paragraphs>
  <Slides>56</Slides>
  <Notes>2</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56</vt:i4>
      </vt:variant>
    </vt:vector>
  </HeadingPairs>
  <TitlesOfParts>
    <vt:vector size="58" baseType="lpstr">
      <vt:lpstr>Generic (Standard)</vt:lpstr>
      <vt:lpstr>Equation</vt:lpstr>
      <vt:lpstr>View on recent results of ATLAS and CMS</vt:lpstr>
      <vt:lpstr>Summary of the talk (I)</vt:lpstr>
      <vt:lpstr>Summary of the talk (II)</vt:lpstr>
      <vt:lpstr>What was (and still is) expected from the LHC?  The question: why where the  “expectations from the LHC” so, so very high?</vt:lpstr>
      <vt:lpstr>What (new elements)  the LHC experiments bring in</vt:lpstr>
      <vt:lpstr>30 years (1980-2010) spent  in looking for the  “completion or the breakdown  of the Standard Model”  One machine that-was-not-to-be (SSC) One machine-that-was-to-be (LHC)  And in between, we were told to “excite the public” (and excite we did: outreach information is up by two orders of magnitude)  Conventional Wisdom (pre-LHC startup): “Turn on the LHC and find Higgs &amp; SUSY” </vt:lpstr>
      <vt:lpstr>“Turn on the LHC and find Higgs &amp; SUSY”</vt:lpstr>
      <vt:lpstr>“Turn on the LHC and find Higgs &amp; SUSY”</vt:lpstr>
      <vt:lpstr>“Turn on the LHC and find Higgs &amp; SUSY”</vt:lpstr>
      <vt:lpstr>Turn on the LHC and find Higgs &amp; SUSY</vt:lpstr>
      <vt:lpstr>Surprise #1</vt:lpstr>
      <vt:lpstr>Really fast turn-on: detector performance</vt:lpstr>
      <vt:lpstr>So what followed? The LHC Tour de Force</vt:lpstr>
      <vt:lpstr>Jets</vt:lpstr>
      <vt:lpstr>W/Z at 7 TeV: (still) clean &amp; beautiful</vt:lpstr>
      <vt:lpstr>W/Z production (+LHC-specific obs)</vt:lpstr>
      <vt:lpstr>W production: charge asymmetry</vt:lpstr>
      <vt:lpstr>W/Z + jets</vt:lpstr>
      <vt:lpstr>LHC-specific: W polarisation in pp</vt:lpstr>
      <vt:lpstr>The most complex SM signal: the top</vt:lpstr>
      <vt:lpstr>Top physics @ 7 TeV</vt:lpstr>
      <vt:lpstr>The biggest new tool: jet substructure</vt:lpstr>
      <vt:lpstr>Small, tricky signals as well</vt:lpstr>
      <vt:lpstr>Standard model in pp collisions @ 7 TeV</vt:lpstr>
      <vt:lpstr>Closing in on the Higgs </vt:lpstr>
      <vt:lpstr>A big hint that new physics is “there”</vt:lpstr>
      <vt:lpstr>Scale of New Physics = F(MH)</vt:lpstr>
      <vt:lpstr>Zooming in: some good news</vt:lpstr>
      <vt:lpstr>Where is the new physics?  Searches for signs of  exotic New Physics</vt:lpstr>
      <vt:lpstr>Many (many) possibilities</vt:lpstr>
      <vt:lpstr>Searches…</vt:lpstr>
      <vt:lpstr>(Null) search for W′</vt:lpstr>
      <vt:lpstr>(Null) search for BHs</vt:lpstr>
      <vt:lpstr>Supersymmetry</vt:lpstr>
      <vt:lpstr>Supersymmetry: TO“E” at the Weak Scale</vt:lpstr>
      <vt:lpstr>SUSY search with MET: summary of 2010</vt:lpstr>
      <vt:lpstr>Surprise #2</vt:lpstr>
      <vt:lpstr>In brief: SUSY moving further out</vt:lpstr>
      <vt:lpstr>Constrained MSSM</vt:lpstr>
      <vt:lpstr>Then again…</vt:lpstr>
      <vt:lpstr>What the LHC has done to/for the CMSSM</vt:lpstr>
      <vt:lpstr>SUSY is far from excluded (let alone dead)</vt:lpstr>
      <vt:lpstr>SUSY: we will always have the stop</vt:lpstr>
      <vt:lpstr>Recently: use of simplified models</vt:lpstr>
      <vt:lpstr>Simplified Model Spectra</vt:lpstr>
      <vt:lpstr>SUSY: what we do not know</vt:lpstr>
      <vt:lpstr>Heavy Stable Charged Particles</vt:lpstr>
      <vt:lpstr>Heavily ionizing tracks</vt:lpstr>
      <vt:lpstr>Stopped gluinos</vt:lpstr>
      <vt:lpstr>A dizzying array of (null) searches</vt:lpstr>
      <vt:lpstr>SES (Simplified Exp/ntalist’s Summary)</vt:lpstr>
      <vt:lpstr>Some near-term prospects</vt:lpstr>
      <vt:lpstr>LHC running in 2012: 8 TeV [?]</vt:lpstr>
      <vt:lpstr>CMS+ATLAS Projections</vt:lpstr>
      <vt:lpstr>Summary</vt:lpstr>
      <vt:lpstr>Summary</vt:lpstr>
    </vt:vector>
  </TitlesOfParts>
  <Company>CERN/Athens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PRS Overview</dc:title>
  <dc:subject>CMS Annual Review</dc:subject>
  <dc:creator>Paris Sphicas</dc:creator>
  <cp:lastModifiedBy>Paris Sphicas</cp:lastModifiedBy>
  <cp:revision>912</cp:revision>
  <cp:lastPrinted>2011-05-11T15:16:23Z</cp:lastPrinted>
  <dcterms:created xsi:type="dcterms:W3CDTF">2011-11-29T23:38:58Z</dcterms:created>
  <dcterms:modified xsi:type="dcterms:W3CDTF">2011-11-30T10:43:45Z</dcterms:modified>
</cp:coreProperties>
</file>