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8" r:id="rId3"/>
    <p:sldId id="257" r:id="rId4"/>
    <p:sldId id="276" r:id="rId5"/>
    <p:sldId id="291" r:id="rId6"/>
    <p:sldId id="290" r:id="rId7"/>
    <p:sldId id="293" r:id="rId8"/>
    <p:sldId id="260" r:id="rId9"/>
    <p:sldId id="295" r:id="rId10"/>
    <p:sldId id="279" r:id="rId11"/>
    <p:sldId id="261" r:id="rId12"/>
    <p:sldId id="282" r:id="rId13"/>
    <p:sldId id="292" r:id="rId14"/>
    <p:sldId id="297" r:id="rId15"/>
    <p:sldId id="286" r:id="rId16"/>
    <p:sldId id="265" r:id="rId17"/>
    <p:sldId id="288" r:id="rId18"/>
    <p:sldId id="296" r:id="rId19"/>
    <p:sldId id="272" r:id="rId20"/>
    <p:sldId id="294" r:id="rId21"/>
    <p:sldId id="287" r:id="rId22"/>
    <p:sldId id="300" r:id="rId23"/>
    <p:sldId id="301" r:id="rId24"/>
  </p:sldIdLst>
  <p:sldSz cx="9144000" cy="6858000" type="screen4x3"/>
  <p:notesSz cx="6994525" cy="92789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7A01"/>
    <a:srgbClr val="339933"/>
    <a:srgbClr val="FFFF00"/>
    <a:srgbClr val="FF3399"/>
    <a:srgbClr val="FFFFCC"/>
    <a:srgbClr val="00FF00"/>
    <a:srgbClr val="FF0000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 autoAdjust="0"/>
    <p:restoredTop sz="92535" autoAdjust="0"/>
  </p:normalViewPr>
  <p:slideViewPr>
    <p:cSldViewPr>
      <p:cViewPr varScale="1">
        <p:scale>
          <a:sx n="66" d="100"/>
          <a:sy n="66" d="100"/>
        </p:scale>
        <p:origin x="-1032" y="-9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818" y="-72"/>
      </p:cViewPr>
      <p:guideLst>
        <p:guide orient="horz" pos="2922"/>
        <p:guide pos="2203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21.wmf"/><Relationship Id="rId5" Type="http://schemas.openxmlformats.org/officeDocument/2006/relationships/image" Target="../media/image44.wmf"/><Relationship Id="rId4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defTabSz="930275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5388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8E01E28B-A8E7-4781-81EA-884D30E3D1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03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3188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9" tIns="45704" rIns="91409" bIns="4570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10CF4EC1-A619-4311-A789-A05C9953A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477000"/>
            <a:ext cx="777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0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/>
              <a:t>Wouter Verkerke, NIKHEF 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685800" y="762000"/>
            <a:ext cx="77724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5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5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5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5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png"/><Relationship Id="rId5" Type="http://schemas.openxmlformats.org/officeDocument/2006/relationships/image" Target="../media/image16.png"/><Relationship Id="rId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25.png"/><Relationship Id="rId4" Type="http://schemas.openxmlformats.org/officeDocument/2006/relationships/oleObject" Target="../embeddings/oleObject1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5.png"/><Relationship Id="rId5" Type="http://schemas.openxmlformats.org/officeDocument/2006/relationships/image" Target="../media/image34.gif"/><Relationship Id="rId4" Type="http://schemas.openxmlformats.org/officeDocument/2006/relationships/oleObject" Target="../embeddings/oleObject1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5.png"/><Relationship Id="rId4" Type="http://schemas.openxmlformats.org/officeDocument/2006/relationships/oleObject" Target="../embeddings/oleObject18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9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2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12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2.png"/><Relationship Id="rId11" Type="http://schemas.openxmlformats.org/officeDocument/2006/relationships/image" Target="../media/image23.png"/><Relationship Id="rId5" Type="http://schemas.openxmlformats.org/officeDocument/2006/relationships/oleObject" Target="../embeddings/oleObject24.bin"/><Relationship Id="rId10" Type="http://schemas.openxmlformats.org/officeDocument/2006/relationships/oleObject" Target="../embeddings/oleObject27.bin"/><Relationship Id="rId4" Type="http://schemas.openxmlformats.org/officeDocument/2006/relationships/image" Target="../media/image45.png"/><Relationship Id="rId9" Type="http://schemas.openxmlformats.org/officeDocument/2006/relationships/oleObject" Target="../embeddings/oleObject26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png"/><Relationship Id="rId5" Type="http://schemas.openxmlformats.org/officeDocument/2006/relationships/oleObject" Target="../embeddings/oleObject7.bin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Statistical aspects of Higgs analyses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W. Verkerke</a:t>
            </a:r>
          </a:p>
          <a:p>
            <a:r>
              <a:rPr lang="en-US" smtClean="0"/>
              <a:t>(NIKHEF)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609600" y="609600"/>
            <a:ext cx="8001000" cy="304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Distributions of test statistics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153400" cy="5334000"/>
          </a:xfrm>
        </p:spPr>
        <p:txBody>
          <a:bodyPr/>
          <a:lstStyle/>
          <a:p>
            <a:r>
              <a:rPr lang="en-US" dirty="0" smtClean="0"/>
              <a:t>Value of q</a:t>
            </a:r>
            <a:r>
              <a:rPr lang="en-US" baseline="-25000" dirty="0" smtClean="0"/>
              <a:t>1</a:t>
            </a:r>
            <a:r>
              <a:rPr lang="en-US" dirty="0" smtClean="0"/>
              <a:t> on data is now the ‘measurement’</a:t>
            </a:r>
          </a:p>
          <a:p>
            <a:r>
              <a:rPr lang="en-US" dirty="0" smtClean="0"/>
              <a:t>Distribution of q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i="1" dirty="0" smtClean="0"/>
              <a:t>not</a:t>
            </a:r>
            <a:r>
              <a:rPr lang="en-US" dirty="0" smtClean="0"/>
              <a:t> calculable </a:t>
            </a:r>
            <a:br>
              <a:rPr lang="en-US" dirty="0" smtClean="0"/>
            </a:br>
            <a:r>
              <a:rPr lang="en-US" dirty="0" smtClean="0">
                <a:sym typeface="Wingdings" pitchFamily="2" charset="2"/>
              </a:rPr>
              <a:t> But can obtain distribution from pseudo-experiments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Generate a large number of pseudo-experiments with a given value of mu,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calculate q for each, plot distribution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/>
            </a:r>
            <a:br>
              <a:rPr lang="en-US" dirty="0" smtClean="0">
                <a:sym typeface="Wingdings" pitchFamily="2" charset="2"/>
              </a:rPr>
            </a:b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From </a:t>
            </a:r>
            <a:r>
              <a:rPr lang="en-US" b="1" dirty="0" err="1" smtClean="0">
                <a:sym typeface="Wingdings" pitchFamily="2" charset="2"/>
              </a:rPr>
              <a:t>q</a:t>
            </a:r>
            <a:r>
              <a:rPr lang="en-US" b="1" baseline="-25000" dirty="0" err="1" smtClean="0">
                <a:sym typeface="Wingdings" pitchFamily="2" charset="2"/>
              </a:rPr>
              <a:t>obs</a:t>
            </a:r>
            <a:r>
              <a:rPr lang="en-US" dirty="0" smtClean="0">
                <a:sym typeface="Wingdings" pitchFamily="2" charset="2"/>
              </a:rPr>
              <a:t> and these distributions, can then set limits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similar to what was shown for Poisson counting example</a:t>
            </a:r>
            <a:endParaRPr lang="nl-NL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 l="17188" t="33333" r="13281" b="9375"/>
          <a:stretch>
            <a:fillRect/>
          </a:stretch>
        </p:blipFill>
        <p:spPr bwMode="auto">
          <a:xfrm>
            <a:off x="2819400" y="2667000"/>
            <a:ext cx="5334000" cy="329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8915" name="Content Placeholder 5"/>
          <p:cNvGraphicFramePr>
            <a:graphicFrameLocks noChangeAspect="1"/>
          </p:cNvGraphicFramePr>
          <p:nvPr/>
        </p:nvGraphicFramePr>
        <p:xfrm>
          <a:off x="3810000" y="2952871"/>
          <a:ext cx="2286000" cy="628529"/>
        </p:xfrm>
        <a:graphic>
          <a:graphicData uri="http://schemas.openxmlformats.org/presentationml/2006/ole">
            <p:oleObj spid="_x0000_s38915" name="Vergelijking" r:id="rId4" imgW="1523880" imgH="41904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81400" y="4572000"/>
            <a:ext cx="2133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FF0000"/>
                </a:solidFill>
              </a:rPr>
              <a:t>q</a:t>
            </a:r>
            <a:r>
              <a:rPr lang="en-US" b="0" baseline="-25000" dirty="0" smtClean="0">
                <a:solidFill>
                  <a:srgbClr val="FF0000"/>
                </a:solidFill>
              </a:rPr>
              <a:t>1</a:t>
            </a:r>
            <a:r>
              <a:rPr lang="en-US" b="0" dirty="0" smtClean="0">
                <a:solidFill>
                  <a:srgbClr val="FF0000"/>
                </a:solidFill>
              </a:rPr>
              <a:t> for </a:t>
            </a:r>
            <a:br>
              <a:rPr lang="en-US" b="0" dirty="0" smtClean="0">
                <a:solidFill>
                  <a:srgbClr val="FF0000"/>
                </a:solidFill>
              </a:rPr>
            </a:br>
            <a:r>
              <a:rPr lang="en-US" b="0" dirty="0" smtClean="0">
                <a:solidFill>
                  <a:srgbClr val="FF0000"/>
                </a:solidFill>
              </a:rPr>
              <a:t>experiments </a:t>
            </a:r>
            <a:br>
              <a:rPr lang="en-US" b="0" dirty="0" smtClean="0">
                <a:solidFill>
                  <a:srgbClr val="FF0000"/>
                </a:solidFill>
              </a:rPr>
            </a:br>
            <a:r>
              <a:rPr lang="en-US" b="0" dirty="0" smtClean="0">
                <a:solidFill>
                  <a:srgbClr val="FF0000"/>
                </a:solidFill>
              </a:rPr>
              <a:t>with signal</a:t>
            </a:r>
            <a:endParaRPr lang="nl-NL" b="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39624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chemeClr val="accent2"/>
                </a:solidFill>
              </a:rPr>
              <a:t>q</a:t>
            </a:r>
            <a:r>
              <a:rPr lang="en-US" b="0" baseline="-25000" dirty="0" smtClean="0">
                <a:solidFill>
                  <a:schemeClr val="accent2"/>
                </a:solidFill>
              </a:rPr>
              <a:t>1</a:t>
            </a:r>
            <a:r>
              <a:rPr lang="en-US" b="0" dirty="0" smtClean="0">
                <a:solidFill>
                  <a:schemeClr val="accent2"/>
                </a:solidFill>
              </a:rPr>
              <a:t> for experiments </a:t>
            </a:r>
            <a:br>
              <a:rPr lang="en-US" b="0" dirty="0" smtClean="0">
                <a:solidFill>
                  <a:schemeClr val="accent2"/>
                </a:solidFill>
              </a:rPr>
            </a:br>
            <a:r>
              <a:rPr lang="en-US" b="0" dirty="0" smtClean="0">
                <a:solidFill>
                  <a:schemeClr val="accent2"/>
                </a:solidFill>
              </a:rPr>
              <a:t>with background only</a:t>
            </a:r>
            <a:endParaRPr lang="nl-NL" b="0" dirty="0">
              <a:solidFill>
                <a:schemeClr val="accent2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962400"/>
            <a:ext cx="22621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09600" y="4038600"/>
            <a:ext cx="167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i="1" dirty="0" smtClean="0"/>
              <a:t>Note analogy</a:t>
            </a:r>
            <a:br>
              <a:rPr lang="en-US" b="0" i="1" dirty="0" smtClean="0"/>
            </a:br>
            <a:r>
              <a:rPr lang="en-US" b="0" i="1" dirty="0" smtClean="0"/>
              <a:t>to Poisson</a:t>
            </a:r>
            <a:br>
              <a:rPr lang="en-US" b="0" i="1" dirty="0" smtClean="0"/>
            </a:br>
            <a:r>
              <a:rPr lang="en-US" b="0" i="1" dirty="0" smtClean="0"/>
              <a:t>counting example</a:t>
            </a:r>
            <a:endParaRPr lang="nl-NL" b="0" i="1" dirty="0"/>
          </a:p>
        </p:txBody>
      </p:sp>
      <p:pic>
        <p:nvPicPr>
          <p:cNvPr id="15" name="Picture 4" descr="https://atlas.web.cern.ch/Atlas/GROUPS/PHYSICS/CONFNOTES/ATLAS-CONF-2011-135/fig_01b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228600"/>
            <a:ext cx="1981200" cy="1305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Incorporating systematic uncertainties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happens if models have uncertainties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Introduction of additional model parameters </a:t>
            </a:r>
            <a:r>
              <a:rPr lang="el-GR" dirty="0" smtClean="0"/>
              <a:t>θ</a:t>
            </a:r>
            <a:r>
              <a:rPr lang="en-US" dirty="0" smtClean="0"/>
              <a:t> that describe effect of uncertainties</a:t>
            </a:r>
          </a:p>
        </p:txBody>
      </p:sp>
      <p:graphicFrame>
        <p:nvGraphicFramePr>
          <p:cNvPr id="12289" name="Content Placeholder 5"/>
          <p:cNvGraphicFramePr>
            <a:graphicFrameLocks noChangeAspect="1"/>
          </p:cNvGraphicFramePr>
          <p:nvPr/>
        </p:nvGraphicFramePr>
        <p:xfrm>
          <a:off x="2209800" y="1447800"/>
          <a:ext cx="4195762" cy="582612"/>
        </p:xfrm>
        <a:graphic>
          <a:graphicData uri="http://schemas.openxmlformats.org/presentationml/2006/ole">
            <p:oleObj spid="_x0000_s12289" name="Vergelijking" r:id="rId3" imgW="1739880" imgH="24120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600200" y="2895600"/>
          <a:ext cx="6553200" cy="508000"/>
        </p:xfrm>
        <a:graphic>
          <a:graphicData uri="http://schemas.openxmlformats.org/presentationml/2006/ole">
            <p:oleObj spid="_x0000_s12290" name="Vergelijking" r:id="rId4" imgW="3276360" imgH="253800" progId="Equation.3">
              <p:embed/>
            </p:oleObj>
          </a:graphicData>
        </a:graphic>
      </p:graphicFrame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 cstate="print"/>
          <a:srcRect l="2749" t="16603" r="6008" b="2941"/>
          <a:stretch>
            <a:fillRect/>
          </a:stretch>
        </p:blipFill>
        <p:spPr bwMode="auto">
          <a:xfrm>
            <a:off x="166778" y="4038600"/>
            <a:ext cx="257642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6" cstate="print"/>
          <a:srcRect l="661" t="18134" r="3304" b="9748"/>
          <a:stretch>
            <a:fillRect/>
          </a:stretch>
        </p:blipFill>
        <p:spPr bwMode="auto">
          <a:xfrm>
            <a:off x="2819400" y="3962400"/>
            <a:ext cx="5867400" cy="231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 bwMode="auto">
          <a:xfrm flipH="1">
            <a:off x="4800600" y="3352800"/>
            <a:ext cx="762000" cy="7620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6705600" y="3352800"/>
            <a:ext cx="381000" cy="8382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8229508" y="594360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</a:rPr>
              <a:t>x</a:t>
            </a:r>
            <a:endParaRPr lang="nl-NL" sz="2000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57800" y="594360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</a:rPr>
              <a:t>x</a:t>
            </a:r>
            <a:endParaRPr lang="nl-NL" sz="2000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38700" y="5848290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i="1" dirty="0" smtClean="0">
                <a:solidFill>
                  <a:srgbClr val="FF0000"/>
                </a:solidFill>
              </a:rPr>
              <a:t>θ</a:t>
            </a:r>
            <a:r>
              <a:rPr lang="en-US" sz="2000" baseline="-25000" dirty="0" smtClean="0">
                <a:solidFill>
                  <a:srgbClr val="FF0000"/>
                </a:solidFill>
              </a:rPr>
              <a:t>2</a:t>
            </a:r>
            <a:endParaRPr lang="nl-NL" sz="2000" baseline="-25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90700" y="5791200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i="1" dirty="0" smtClean="0">
                <a:solidFill>
                  <a:srgbClr val="FF0000"/>
                </a:solidFill>
              </a:rPr>
              <a:t>θ</a:t>
            </a:r>
            <a:r>
              <a:rPr lang="en-US" sz="2000" i="1" baseline="-25000" dirty="0" smtClean="0">
                <a:solidFill>
                  <a:srgbClr val="FF0000"/>
                </a:solidFill>
              </a:rPr>
              <a:t>1</a:t>
            </a:r>
            <a:endParaRPr lang="nl-NL" sz="2000" i="1" baseline="-25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10400" y="1219200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1" dirty="0" smtClean="0">
                <a:solidFill>
                  <a:schemeClr val="accent2"/>
                </a:solidFill>
              </a:rPr>
              <a:t>Jet Energy Scale,</a:t>
            </a:r>
            <a:br>
              <a:rPr lang="en-US" b="0" i="1" dirty="0" smtClean="0">
                <a:solidFill>
                  <a:schemeClr val="accent2"/>
                </a:solidFill>
              </a:rPr>
            </a:br>
            <a:r>
              <a:rPr lang="en-US" b="0" i="1" dirty="0" smtClean="0">
                <a:solidFill>
                  <a:schemeClr val="accent2"/>
                </a:solidFill>
              </a:rPr>
              <a:t>QCD scale,</a:t>
            </a:r>
            <a:br>
              <a:rPr lang="en-US" b="0" i="1" dirty="0" smtClean="0">
                <a:solidFill>
                  <a:schemeClr val="accent2"/>
                </a:solidFill>
              </a:rPr>
            </a:br>
            <a:r>
              <a:rPr lang="en-US" b="0" i="1" dirty="0" smtClean="0">
                <a:solidFill>
                  <a:schemeClr val="accent2"/>
                </a:solidFill>
              </a:rPr>
              <a:t>luminosity,</a:t>
            </a:r>
          </a:p>
          <a:p>
            <a:r>
              <a:rPr lang="en-US" b="0" i="1" dirty="0" smtClean="0">
                <a:solidFill>
                  <a:schemeClr val="accent2"/>
                </a:solidFill>
              </a:rPr>
              <a:t>...</a:t>
            </a:r>
            <a:endParaRPr lang="nl-NL" b="0" i="1" dirty="0">
              <a:solidFill>
                <a:schemeClr val="accent2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>
            <a:off x="6324600" y="1371600"/>
            <a:ext cx="685800" cy="304800"/>
          </a:xfrm>
          <a:prstGeom prst="straightConnector1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Incorporating systematic uncertainties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600200" y="2895600"/>
          <a:ext cx="6553200" cy="508000"/>
        </p:xfrm>
        <a:graphic>
          <a:graphicData uri="http://schemas.openxmlformats.org/presentationml/2006/ole">
            <p:oleObj spid="_x0000_s41987" name="Vergelijking" r:id="rId3" imgW="3276360" imgH="253800" progId="Equation.3">
              <p:embed/>
            </p:oleObj>
          </a:graphicData>
        </a:graphic>
      </p:graphicFrame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 cstate="print"/>
          <a:srcRect l="2749" t="16603" r="6008" b="2941"/>
          <a:stretch>
            <a:fillRect/>
          </a:stretch>
        </p:blipFill>
        <p:spPr bwMode="auto">
          <a:xfrm>
            <a:off x="166778" y="4038600"/>
            <a:ext cx="257642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print"/>
          <a:srcRect l="661" t="18134" r="3304" b="9748"/>
          <a:stretch>
            <a:fillRect/>
          </a:stretch>
        </p:blipFill>
        <p:spPr bwMode="auto">
          <a:xfrm>
            <a:off x="2819400" y="3962400"/>
            <a:ext cx="5867400" cy="231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 bwMode="auto">
          <a:xfrm flipH="1">
            <a:off x="4800600" y="3352800"/>
            <a:ext cx="762000" cy="7620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6705600" y="3352800"/>
            <a:ext cx="381000" cy="8382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8229508" y="594360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</a:rPr>
              <a:t>x</a:t>
            </a:r>
            <a:endParaRPr lang="nl-NL" sz="2000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57800" y="594360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</a:rPr>
              <a:t>x</a:t>
            </a:r>
            <a:endParaRPr lang="nl-NL" sz="2000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38700" y="5848290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i="1" dirty="0" smtClean="0">
                <a:solidFill>
                  <a:srgbClr val="FF0000"/>
                </a:solidFill>
              </a:rPr>
              <a:t>θ</a:t>
            </a:r>
            <a:r>
              <a:rPr lang="en-US" sz="2000" baseline="-25000" dirty="0" smtClean="0">
                <a:solidFill>
                  <a:srgbClr val="FF0000"/>
                </a:solidFill>
              </a:rPr>
              <a:t>2</a:t>
            </a:r>
            <a:endParaRPr lang="nl-NL" sz="2000" baseline="-25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90700" y="5791200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i="1" dirty="0" smtClean="0">
                <a:solidFill>
                  <a:srgbClr val="FF0000"/>
                </a:solidFill>
              </a:rPr>
              <a:t>θ</a:t>
            </a:r>
            <a:r>
              <a:rPr lang="en-US" sz="2000" i="1" baseline="-25000" dirty="0" smtClean="0">
                <a:solidFill>
                  <a:srgbClr val="FF0000"/>
                </a:solidFill>
              </a:rPr>
              <a:t>1</a:t>
            </a:r>
            <a:endParaRPr lang="nl-NL" sz="2000" i="1" baseline="-25000" dirty="0">
              <a:solidFill>
                <a:srgbClr val="FF0000"/>
              </a:solidFill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6" cstate="print"/>
          <a:srcRect l="13281" t="30208" r="6250" b="19792"/>
          <a:stretch>
            <a:fillRect/>
          </a:stretch>
        </p:blipFill>
        <p:spPr bwMode="auto">
          <a:xfrm>
            <a:off x="5257799" y="914400"/>
            <a:ext cx="3287713" cy="15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1"/>
          <p:cNvSpPr/>
          <p:nvPr/>
        </p:nvSpPr>
        <p:spPr bwMode="auto">
          <a:xfrm>
            <a:off x="0" y="3352800"/>
            <a:ext cx="9144000" cy="3505200"/>
          </a:xfrm>
          <a:prstGeom prst="rect">
            <a:avLst/>
          </a:prstGeom>
          <a:solidFill>
            <a:schemeClr val="bg1">
              <a:alpha val="6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7086600" y="2819400"/>
            <a:ext cx="1143000" cy="685800"/>
          </a:xfrm>
          <a:prstGeom prst="ellips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 flipV="1">
            <a:off x="6858000" y="2209800"/>
            <a:ext cx="533400" cy="685800"/>
          </a:xfrm>
          <a:prstGeom prst="straightConnector1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04800" y="1066800"/>
            <a:ext cx="518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/>
              <a:t>Likelihood includes </a:t>
            </a:r>
            <a:br>
              <a:rPr lang="en-US" sz="1800" b="0" dirty="0" smtClean="0"/>
            </a:br>
            <a:r>
              <a:rPr lang="en-US" sz="1800" b="0" i="1" dirty="0" smtClean="0">
                <a:solidFill>
                  <a:schemeClr val="accent6"/>
                </a:solidFill>
              </a:rPr>
              <a:t>auxiliary measurement </a:t>
            </a:r>
            <a:r>
              <a:rPr lang="en-US" sz="1800" b="0" dirty="0" smtClean="0">
                <a:solidFill>
                  <a:schemeClr val="accent6"/>
                </a:solidFill>
              </a:rPr>
              <a:t>terms that constrains the nuisance parameters </a:t>
            </a:r>
            <a:r>
              <a:rPr lang="el-GR" sz="1800" b="0" dirty="0" smtClean="0">
                <a:solidFill>
                  <a:schemeClr val="accent6"/>
                </a:solidFill>
              </a:rPr>
              <a:t>θ</a:t>
            </a:r>
            <a:endParaRPr lang="en-US" sz="1800" b="0" dirty="0" smtClean="0">
              <a:solidFill>
                <a:schemeClr val="accent6"/>
              </a:solidFill>
            </a:endParaRPr>
          </a:p>
          <a:p>
            <a:r>
              <a:rPr lang="en-US" sz="1800" b="0" dirty="0" smtClean="0"/>
              <a:t>(shape is flat, log-normal, gamma, or Gaussian)</a:t>
            </a:r>
            <a:endParaRPr lang="nl-NL" sz="18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5" name="Content Placeholder 5"/>
          <p:cNvGraphicFramePr>
            <a:graphicFrameLocks noChangeAspect="1"/>
          </p:cNvGraphicFramePr>
          <p:nvPr/>
        </p:nvGraphicFramePr>
        <p:xfrm>
          <a:off x="1447800" y="2667000"/>
          <a:ext cx="3767138" cy="1285875"/>
        </p:xfrm>
        <a:graphic>
          <a:graphicData uri="http://schemas.openxmlformats.org/presentationml/2006/ole">
            <p:oleObj spid="_x0000_s51202" name="Vergelijking" r:id="rId3" imgW="1562040" imgH="533160" progId="Equation.3">
              <p:embed/>
            </p:oleObj>
          </a:graphicData>
        </a:graphic>
      </p:graphicFrame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Dealing with nuisance parameters in the test statistic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Uncertainty quantified by nuisance parameters are incorporated in test statistic using a </a:t>
            </a:r>
            <a:r>
              <a:rPr lang="en-US" dirty="0" smtClean="0">
                <a:solidFill>
                  <a:srgbClr val="FF0000"/>
                </a:solidFill>
              </a:rPr>
              <a:t>profile likelihood ratio 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Interpretation of 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observed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value of 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q</a:t>
            </a:r>
            <a:r>
              <a:rPr lang="el-GR" dirty="0" smtClean="0">
                <a:solidFill>
                  <a:schemeClr val="bg1">
                    <a:lumMod val="75000"/>
                  </a:schemeClr>
                </a:solidFill>
                <a:latin typeface="Verdana"/>
                <a:ea typeface="Verdana"/>
                <a:cs typeface="Verdana"/>
              </a:rPr>
              <a:t>μ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Verdana"/>
                <a:ea typeface="Verdana"/>
                <a:cs typeface="Verdana"/>
              </a:rPr>
              <a:t> in terms of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p-value again based 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on expected distribution obtained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from pseudo-experiments</a:t>
            </a:r>
            <a:endParaRPr lang="en-US" dirty="0" smtClean="0">
              <a:solidFill>
                <a:schemeClr val="bg1">
                  <a:lumMod val="75000"/>
                </a:schemeClr>
              </a:solidFill>
              <a:ea typeface="Verdana"/>
              <a:cs typeface="Verdana"/>
            </a:endParaRPr>
          </a:p>
          <a:p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556000" y="4181475"/>
          <a:ext cx="1244600" cy="406400"/>
        </p:xfrm>
        <a:graphic>
          <a:graphicData uri="http://schemas.openxmlformats.org/presentationml/2006/ole">
            <p:oleObj spid="_x0000_s51203" name="Vergelijking" r:id="rId4" imgW="622080" imgH="20304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402976" y="4181475"/>
            <a:ext cx="3702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/>
              <a:t>(with a constraint                 )</a:t>
            </a:r>
            <a:endParaRPr lang="nl-NL" sz="1800" b="0" dirty="0"/>
          </a:p>
        </p:txBody>
      </p:sp>
      <p:sp>
        <p:nvSpPr>
          <p:cNvPr id="17" name="TextBox 16"/>
          <p:cNvSpPr txBox="1"/>
          <p:nvPr/>
        </p:nvSpPr>
        <p:spPr>
          <a:xfrm>
            <a:off x="5450980" y="3670498"/>
            <a:ext cx="2061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accent2"/>
                </a:solidFill>
              </a:rPr>
              <a:t>‘likelihood of best fit’</a:t>
            </a:r>
            <a:endParaRPr lang="nl-NL" b="0" dirty="0">
              <a:solidFill>
                <a:schemeClr val="accent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10200" y="2908498"/>
            <a:ext cx="2555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FF0000"/>
                </a:solidFill>
              </a:rPr>
              <a:t>‘likelihood of best fit for a </a:t>
            </a:r>
            <a:br>
              <a:rPr lang="en-US" b="0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given fixed value of </a:t>
            </a:r>
            <a:r>
              <a:rPr lang="el-GR" dirty="0" smtClean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’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5" cstate="print"/>
          <a:srcRect l="17188" t="33333" r="13281" b="9375"/>
          <a:stretch>
            <a:fillRect/>
          </a:stretch>
        </p:blipFill>
        <p:spPr bwMode="auto">
          <a:xfrm>
            <a:off x="6019800" y="5122523"/>
            <a:ext cx="2438400" cy="1506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05" name="Content Placeholder 5"/>
          <p:cNvGraphicFramePr>
            <a:graphicFrameLocks noChangeAspect="1"/>
          </p:cNvGraphicFramePr>
          <p:nvPr/>
        </p:nvGraphicFramePr>
        <p:xfrm>
          <a:off x="381000" y="1762125"/>
          <a:ext cx="1943100" cy="600075"/>
        </p:xfrm>
        <a:graphic>
          <a:graphicData uri="http://schemas.openxmlformats.org/presentationml/2006/ole">
            <p:oleObj spid="_x0000_s51205" name="Vergelijking" r:id="rId6" imgW="1358640" imgH="419040" progId="Equation.3">
              <p:embed/>
            </p:oleObj>
          </a:graphicData>
        </a:graphic>
      </p:graphicFrame>
      <p:sp>
        <p:nvSpPr>
          <p:cNvPr id="39" name="Down Arrow 38"/>
          <p:cNvSpPr/>
          <p:nvPr/>
        </p:nvSpPr>
        <p:spPr bwMode="auto">
          <a:xfrm rot="19493591">
            <a:off x="2404568" y="2396386"/>
            <a:ext cx="287613" cy="533400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5" name="Content Placeholder 5"/>
          <p:cNvGraphicFramePr>
            <a:graphicFrameLocks noChangeAspect="1"/>
          </p:cNvGraphicFramePr>
          <p:nvPr/>
        </p:nvGraphicFramePr>
        <p:xfrm>
          <a:off x="1447800" y="3362325"/>
          <a:ext cx="3767138" cy="1285875"/>
        </p:xfrm>
        <a:graphic>
          <a:graphicData uri="http://schemas.openxmlformats.org/presentationml/2006/ole">
            <p:oleObj spid="_x0000_s58370" name="Vergelijking" r:id="rId3" imgW="1562040" imgH="533160" progId="Equation.3">
              <p:embed/>
            </p:oleObj>
          </a:graphicData>
        </a:graphic>
      </p:graphicFrame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Dealing with nuisance parameters in the test statistic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Uncertainty quantified by nuisance parameters are incorporated using a </a:t>
            </a:r>
            <a:r>
              <a:rPr lang="en-US" dirty="0" smtClean="0">
                <a:solidFill>
                  <a:srgbClr val="FF0000"/>
                </a:solidFill>
              </a:rPr>
              <a:t>profile likelihood ratio test statistic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Interpretation of 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observed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value of 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q</a:t>
            </a:r>
            <a:r>
              <a:rPr lang="el-GR" dirty="0" smtClean="0">
                <a:solidFill>
                  <a:schemeClr val="bg1">
                    <a:lumMod val="75000"/>
                  </a:schemeClr>
                </a:solidFill>
                <a:latin typeface="Verdana"/>
                <a:ea typeface="Verdana"/>
                <a:cs typeface="Verdana"/>
              </a:rPr>
              <a:t>μ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Verdana"/>
                <a:ea typeface="Verdana"/>
                <a:cs typeface="Verdana"/>
              </a:rPr>
              <a:t> in terms of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p-value again based 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on expected distribution obtained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from pseudo-experiments</a:t>
            </a:r>
            <a:endParaRPr lang="en-US" dirty="0" smtClean="0">
              <a:solidFill>
                <a:schemeClr val="bg1">
                  <a:lumMod val="75000"/>
                </a:schemeClr>
              </a:solidFill>
              <a:ea typeface="Verdana"/>
              <a:cs typeface="Verdana"/>
            </a:endParaRPr>
          </a:p>
          <a:p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556000" y="4572000"/>
          <a:ext cx="1244600" cy="406400"/>
        </p:xfrm>
        <a:graphic>
          <a:graphicData uri="http://schemas.openxmlformats.org/presentationml/2006/ole">
            <p:oleObj spid="_x0000_s58371" name="Vergelijking" r:id="rId4" imgW="622080" imgH="20304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402976" y="4572000"/>
            <a:ext cx="3702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/>
              <a:t>(with a constraint                 )</a:t>
            </a:r>
            <a:endParaRPr lang="nl-NL" sz="1800" b="0" dirty="0"/>
          </a:p>
        </p:txBody>
      </p:sp>
      <p:sp>
        <p:nvSpPr>
          <p:cNvPr id="17" name="TextBox 16"/>
          <p:cNvSpPr txBox="1"/>
          <p:nvPr/>
        </p:nvSpPr>
        <p:spPr>
          <a:xfrm>
            <a:off x="5638800" y="4267200"/>
            <a:ext cx="2061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accent2"/>
                </a:solidFill>
              </a:rPr>
              <a:t>‘likelihood of best fit’</a:t>
            </a:r>
            <a:endParaRPr lang="nl-NL" b="0" dirty="0">
              <a:solidFill>
                <a:schemeClr val="accent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98020" y="3505200"/>
            <a:ext cx="25553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FF0000"/>
                </a:solidFill>
              </a:rPr>
              <a:t>‘likelihood of best fit for a </a:t>
            </a:r>
            <a:br>
              <a:rPr lang="en-US" b="0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given fixed value of </a:t>
            </a:r>
            <a:r>
              <a:rPr lang="el-GR" dirty="0" smtClean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μ</a:t>
            </a:r>
            <a:r>
              <a:rPr lang="en-US" dirty="0" smtClean="0">
                <a:solidFill>
                  <a:srgbClr val="FF0000"/>
                </a:solidFill>
              </a:rPr>
              <a:t>’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21" name="Picture 3" descr="C:\Documents and Settings\verkerke\desktop\d.gif"/>
          <p:cNvPicPr>
            <a:picLocks noChangeAspect="1" noChangeArrowheads="1"/>
          </p:cNvPicPr>
          <p:nvPr/>
        </p:nvPicPr>
        <p:blipFill>
          <a:blip r:embed="rId5" cstate="print"/>
          <a:srcRect t="7419" r="25862" b="6266"/>
          <a:stretch>
            <a:fillRect/>
          </a:stretch>
        </p:blipFill>
        <p:spPr bwMode="auto">
          <a:xfrm>
            <a:off x="493987" y="2013485"/>
            <a:ext cx="8650013" cy="108531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762000" y="1727200"/>
            <a:ext cx="918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Verdana"/>
                <a:ea typeface="Verdana"/>
                <a:cs typeface="Verdana"/>
              </a:rPr>
              <a:t>μ</a:t>
            </a:r>
            <a:r>
              <a:rPr lang="en-US" dirty="0" smtClean="0">
                <a:latin typeface="Verdana"/>
                <a:ea typeface="Verdana"/>
                <a:cs typeface="Verdana"/>
              </a:rPr>
              <a:t>=0.35</a:t>
            </a:r>
            <a:endParaRPr lang="nl-NL" dirty="0"/>
          </a:p>
        </p:txBody>
      </p:sp>
      <p:sp>
        <p:nvSpPr>
          <p:cNvPr id="24" name="TextBox 23"/>
          <p:cNvSpPr txBox="1"/>
          <p:nvPr/>
        </p:nvSpPr>
        <p:spPr>
          <a:xfrm>
            <a:off x="2129159" y="172720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Verdana"/>
                <a:ea typeface="Verdana"/>
                <a:cs typeface="Verdana"/>
              </a:rPr>
              <a:t>μ</a:t>
            </a:r>
            <a:r>
              <a:rPr lang="en-US" dirty="0" smtClean="0">
                <a:latin typeface="Verdana"/>
                <a:ea typeface="Verdana"/>
                <a:cs typeface="Verdana"/>
              </a:rPr>
              <a:t>=1.0</a:t>
            </a:r>
            <a:endParaRPr lang="nl-NL" dirty="0"/>
          </a:p>
        </p:txBody>
      </p:sp>
      <p:sp>
        <p:nvSpPr>
          <p:cNvPr id="25" name="TextBox 24"/>
          <p:cNvSpPr txBox="1"/>
          <p:nvPr/>
        </p:nvSpPr>
        <p:spPr>
          <a:xfrm>
            <a:off x="3581400" y="172720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Verdana"/>
                <a:ea typeface="Verdana"/>
                <a:cs typeface="Verdana"/>
              </a:rPr>
              <a:t>μ</a:t>
            </a:r>
            <a:r>
              <a:rPr lang="en-US" dirty="0" smtClean="0">
                <a:latin typeface="Verdana"/>
                <a:ea typeface="Verdana"/>
                <a:cs typeface="Verdana"/>
              </a:rPr>
              <a:t>=1.8</a:t>
            </a:r>
            <a:endParaRPr lang="nl-NL" dirty="0"/>
          </a:p>
        </p:txBody>
      </p:sp>
      <p:sp>
        <p:nvSpPr>
          <p:cNvPr id="26" name="TextBox 25"/>
          <p:cNvSpPr txBox="1"/>
          <p:nvPr/>
        </p:nvSpPr>
        <p:spPr>
          <a:xfrm>
            <a:off x="5100959" y="172720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Verdana"/>
                <a:ea typeface="Verdana"/>
                <a:cs typeface="Verdana"/>
              </a:rPr>
              <a:t>μ</a:t>
            </a:r>
            <a:r>
              <a:rPr lang="en-US" dirty="0" smtClean="0">
                <a:latin typeface="Verdana"/>
                <a:ea typeface="Verdana"/>
                <a:cs typeface="Verdana"/>
              </a:rPr>
              <a:t>=2.6</a:t>
            </a:r>
            <a:endParaRPr lang="nl-NL" dirty="0"/>
          </a:p>
        </p:txBody>
      </p:sp>
      <p:cxnSp>
        <p:nvCxnSpPr>
          <p:cNvPr id="32" name="Straight Arrow Connector 31"/>
          <p:cNvCxnSpPr/>
          <p:nvPr/>
        </p:nvCxnSpPr>
        <p:spPr bwMode="auto">
          <a:xfrm flipH="1" flipV="1">
            <a:off x="1676400" y="3124200"/>
            <a:ext cx="762000" cy="45720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flipV="1">
            <a:off x="2590800" y="2971800"/>
            <a:ext cx="0" cy="60960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V="1">
            <a:off x="2895600" y="3124200"/>
            <a:ext cx="914400" cy="45720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6" cstate="print"/>
          <a:srcRect l="17188" t="33333" r="13281" b="9375"/>
          <a:stretch>
            <a:fillRect/>
          </a:stretch>
        </p:blipFill>
        <p:spPr bwMode="auto">
          <a:xfrm>
            <a:off x="6019800" y="5122523"/>
            <a:ext cx="2438400" cy="1506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all together for one Higgs channel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 from data D(x)</a:t>
            </a:r>
          </a:p>
          <a:p>
            <a:r>
              <a:rPr lang="en-US" dirty="0" smtClean="0"/>
              <a:t>PDF F(</a:t>
            </a:r>
            <a:r>
              <a:rPr lang="en-US" dirty="0" err="1" smtClean="0"/>
              <a:t>x|</a:t>
            </a:r>
            <a:r>
              <a:rPr lang="en-US" dirty="0" err="1" smtClean="0">
                <a:solidFill>
                  <a:srgbClr val="FF0000"/>
                </a:solidFill>
              </a:rPr>
              <a:t>m</a:t>
            </a:r>
            <a:r>
              <a:rPr lang="en-US" baseline="-25000" dirty="0" err="1" smtClean="0">
                <a:solidFill>
                  <a:srgbClr val="FF0000"/>
                </a:solidFill>
              </a:rPr>
              <a:t>H</a:t>
            </a:r>
            <a:r>
              <a:rPr lang="en-US" dirty="0" smtClean="0"/>
              <a:t>,</a:t>
            </a:r>
            <a:r>
              <a:rPr lang="el-GR" dirty="0" smtClean="0">
                <a:latin typeface="Verdana"/>
                <a:ea typeface="Verdana"/>
                <a:cs typeface="Verdana"/>
              </a:rPr>
              <a:t>μ</a:t>
            </a:r>
            <a:r>
              <a:rPr lang="en-US" dirty="0" smtClean="0">
                <a:latin typeface="Verdana"/>
                <a:ea typeface="Verdana"/>
                <a:cs typeface="Verdana"/>
              </a:rPr>
              <a:t>,</a:t>
            </a:r>
            <a:r>
              <a:rPr lang="el-GR" dirty="0" smtClean="0">
                <a:latin typeface="Verdana"/>
                <a:ea typeface="Verdana"/>
                <a:cs typeface="Verdana"/>
              </a:rPr>
              <a:t>θ</a:t>
            </a:r>
            <a:r>
              <a:rPr lang="en-US" dirty="0" smtClean="0">
                <a:latin typeface="Verdana"/>
                <a:ea typeface="Verdana"/>
                <a:cs typeface="Verdana"/>
              </a:rPr>
              <a:t>) that models </a:t>
            </a:r>
            <a:br>
              <a:rPr lang="en-US" dirty="0" smtClean="0">
                <a:latin typeface="Verdana"/>
                <a:ea typeface="Verdana"/>
                <a:cs typeface="Verdana"/>
              </a:rPr>
            </a:br>
            <a:r>
              <a:rPr lang="en-US" dirty="0" smtClean="0">
                <a:latin typeface="Verdana"/>
                <a:ea typeface="Verdana"/>
                <a:cs typeface="Verdana"/>
              </a:rPr>
              <a:t>the data for a given true Higgs </a:t>
            </a:r>
            <a:br>
              <a:rPr lang="en-US" dirty="0" smtClean="0">
                <a:latin typeface="Verdana"/>
                <a:ea typeface="Verdana"/>
                <a:cs typeface="Verdana"/>
              </a:rPr>
            </a:br>
            <a:r>
              <a:rPr lang="en-US" dirty="0" smtClean="0">
                <a:latin typeface="Verdana"/>
                <a:ea typeface="Verdana"/>
                <a:cs typeface="Verdana"/>
              </a:rPr>
              <a:t>mass hypothesis</a:t>
            </a:r>
            <a:br>
              <a:rPr lang="en-US" dirty="0" smtClean="0">
                <a:latin typeface="Verdana"/>
                <a:ea typeface="Verdana"/>
                <a:cs typeface="Verdana"/>
              </a:rPr>
            </a:br>
            <a:r>
              <a:rPr lang="en-US" dirty="0" smtClean="0">
                <a:latin typeface="Verdana"/>
                <a:ea typeface="Verdana"/>
                <a:cs typeface="Verdana"/>
              </a:rPr>
              <a:t/>
            </a:r>
            <a:br>
              <a:rPr lang="en-US" dirty="0" smtClean="0">
                <a:latin typeface="Verdana"/>
                <a:ea typeface="Verdana"/>
                <a:cs typeface="Verdana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Construct test statistic</a:t>
            </a:r>
          </a:p>
          <a:p>
            <a:endParaRPr lang="en-US" dirty="0" smtClean="0"/>
          </a:p>
          <a:p>
            <a:r>
              <a:rPr lang="en-US" dirty="0" smtClean="0"/>
              <a:t>Obtain expected distributions </a:t>
            </a:r>
            <a:br>
              <a:rPr lang="en-US" dirty="0" smtClean="0"/>
            </a:br>
            <a:r>
              <a:rPr lang="en-US" dirty="0" smtClean="0"/>
              <a:t>of q</a:t>
            </a:r>
            <a:r>
              <a:rPr lang="el-GR" baseline="-25000" dirty="0" smtClean="0">
                <a:latin typeface="Verdana"/>
                <a:ea typeface="Verdana"/>
                <a:cs typeface="Verdana"/>
              </a:rPr>
              <a:t>μ</a:t>
            </a:r>
            <a:r>
              <a:rPr lang="en-US" dirty="0" smtClean="0">
                <a:latin typeface="Verdana"/>
                <a:ea typeface="Verdana"/>
                <a:cs typeface="Verdana"/>
              </a:rPr>
              <a:t> for various </a:t>
            </a:r>
            <a:r>
              <a:rPr lang="el-GR" dirty="0" smtClean="0">
                <a:latin typeface="Verdana"/>
                <a:ea typeface="Verdana"/>
                <a:cs typeface="Verdana"/>
              </a:rPr>
              <a:t>μ</a:t>
            </a:r>
            <a:endParaRPr lang="en-US" dirty="0" smtClean="0">
              <a:latin typeface="Verdana"/>
              <a:ea typeface="Verdana"/>
              <a:cs typeface="Verdana"/>
            </a:endParaRPr>
          </a:p>
          <a:p>
            <a:pPr lvl="1"/>
            <a:r>
              <a:rPr lang="en-US" dirty="0" smtClean="0">
                <a:ea typeface="Verdana"/>
                <a:cs typeface="Verdana"/>
              </a:rPr>
              <a:t>Determine ‘discovery’ p-value</a:t>
            </a:r>
            <a:br>
              <a:rPr lang="en-US" dirty="0" smtClean="0">
                <a:ea typeface="Verdana"/>
                <a:cs typeface="Verdana"/>
              </a:rPr>
            </a:br>
            <a:r>
              <a:rPr lang="en-US" dirty="0" smtClean="0">
                <a:ea typeface="Verdana"/>
                <a:cs typeface="Verdana"/>
              </a:rPr>
              <a:t>and signal exclusion limit</a:t>
            </a:r>
            <a:endParaRPr lang="en-US" dirty="0" smtClean="0">
              <a:latin typeface="Verdana"/>
              <a:ea typeface="Verdana"/>
              <a:cs typeface="Verdana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Repeat for each assumed </a:t>
            </a:r>
            <a:r>
              <a:rPr lang="en-US" dirty="0" err="1" smtClean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m</a:t>
            </a:r>
            <a:r>
              <a:rPr lang="en-US" baseline="-25000" dirty="0" err="1" smtClean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H</a:t>
            </a:r>
            <a:r>
              <a:rPr lang="en-US" baseline="-25000" dirty="0" smtClean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..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Wouter Verkerke, NIKHEF </a:t>
            </a:r>
            <a:endParaRPr lang="en-US" dirty="0"/>
          </a:p>
        </p:txBody>
      </p:sp>
      <p:pic>
        <p:nvPicPr>
          <p:cNvPr id="6" name="Picture 4" descr="https://atlas.web.cern.ch/Atlas/GROUPS/PHYSICS/CONFNOTES/ATLAS-CONF-2011-135/fig_01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990600"/>
            <a:ext cx="3048000" cy="2008195"/>
          </a:xfrm>
          <a:prstGeom prst="rect">
            <a:avLst/>
          </a:prstGeom>
          <a:noFill/>
        </p:spPr>
      </p:pic>
      <p:graphicFrame>
        <p:nvGraphicFramePr>
          <p:cNvPr id="43011" name="Content Placeholder 5"/>
          <p:cNvGraphicFramePr>
            <a:graphicFrameLocks noChangeAspect="1"/>
          </p:cNvGraphicFramePr>
          <p:nvPr/>
        </p:nvGraphicFramePr>
        <p:xfrm>
          <a:off x="5355507" y="3276600"/>
          <a:ext cx="3178893" cy="838200"/>
        </p:xfrm>
        <a:graphic>
          <a:graphicData uri="http://schemas.openxmlformats.org/presentationml/2006/ole">
            <p:oleObj spid="_x0000_s43011" name="Vergelijking" r:id="rId4" imgW="2070000" imgH="545760" progId="Equation.3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 l="17188" t="33333" r="13281" b="9375"/>
          <a:stretch>
            <a:fillRect/>
          </a:stretch>
        </p:blipFill>
        <p:spPr bwMode="auto">
          <a:xfrm>
            <a:off x="5943600" y="4548027"/>
            <a:ext cx="2258291" cy="1395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own Arrow 8"/>
          <p:cNvSpPr/>
          <p:nvPr/>
        </p:nvSpPr>
        <p:spPr bwMode="auto">
          <a:xfrm>
            <a:off x="6705600" y="2971800"/>
            <a:ext cx="609600" cy="304800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6705600" y="4191000"/>
            <a:ext cx="609600" cy="304800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atlas.web.cern.ch/Atlas/GROUPS/PHYSICS/CONFNOTES/ATLAS-CONF-2011-134/fig_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127773" cy="4441825"/>
          </a:xfrm>
          <a:prstGeom prst="rect">
            <a:avLst/>
          </a:prstGeom>
          <a:noFill/>
        </p:spPr>
      </p:pic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305800" cy="457200"/>
          </a:xfrm>
        </p:spPr>
        <p:txBody>
          <a:bodyPr/>
          <a:lstStyle/>
          <a:p>
            <a:r>
              <a:rPr lang="en-US" dirty="0" smtClean="0"/>
              <a:t>Example – 95% Exclusion limit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for H</a:t>
            </a:r>
            <a:r>
              <a:rPr lang="en-US" dirty="0" smtClean="0">
                <a:sym typeface="Wingdings" pitchFamily="2" charset="2"/>
              </a:rPr>
              <a:t>WW</a:t>
            </a:r>
            <a:endParaRPr lang="en-US" dirty="0" smtClean="0"/>
          </a:p>
        </p:txBody>
      </p:sp>
      <p:sp>
        <p:nvSpPr>
          <p:cNvPr id="5" name="Oval 4"/>
          <p:cNvSpPr/>
          <p:nvPr/>
        </p:nvSpPr>
        <p:spPr bwMode="auto">
          <a:xfrm>
            <a:off x="2819400" y="365760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990600"/>
            <a:ext cx="858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rgbClr val="FF0000"/>
                </a:solidFill>
              </a:rPr>
              <a:t>Example point</a:t>
            </a:r>
            <a:r>
              <a:rPr lang="en-US" sz="1800" b="0" dirty="0" smtClean="0"/>
              <a:t>: </a:t>
            </a:r>
            <a:r>
              <a:rPr lang="en-US" sz="1800" b="0" dirty="0" smtClean="0">
                <a:latin typeface="Verdana"/>
                <a:ea typeface="Verdana"/>
                <a:cs typeface="Verdana"/>
              </a:rPr>
              <a:t>≈</a:t>
            </a:r>
            <a:r>
              <a:rPr lang="en-US" sz="1800" b="0" dirty="0" smtClean="0"/>
              <a:t>3 x SM H</a:t>
            </a:r>
            <a:r>
              <a:rPr lang="en-US" sz="1800" b="0" dirty="0" smtClean="0">
                <a:sym typeface="Wingdings" pitchFamily="2" charset="2"/>
              </a:rPr>
              <a:t>WW cross-section excluded at </a:t>
            </a:r>
            <a:r>
              <a:rPr lang="en-US" sz="1800" b="0" dirty="0" err="1" smtClean="0">
                <a:sym typeface="Wingdings" pitchFamily="2" charset="2"/>
              </a:rPr>
              <a:t>m</a:t>
            </a:r>
            <a:r>
              <a:rPr lang="en-US" sz="1800" b="0" baseline="-25000" dirty="0" err="1" smtClean="0">
                <a:sym typeface="Wingdings" pitchFamily="2" charset="2"/>
              </a:rPr>
              <a:t>H</a:t>
            </a:r>
            <a:r>
              <a:rPr lang="en-US" sz="1800" b="0" dirty="0" smtClean="0">
                <a:sym typeface="Wingdings" pitchFamily="2" charset="2"/>
              </a:rPr>
              <a:t>=125 </a:t>
            </a:r>
            <a:r>
              <a:rPr lang="en-US" sz="1800" b="0" dirty="0" err="1" smtClean="0">
                <a:sym typeface="Wingdings" pitchFamily="2" charset="2"/>
              </a:rPr>
              <a:t>GeV</a:t>
            </a:r>
            <a:endParaRPr lang="nl-NL" sz="1800" b="0" dirty="0"/>
          </a:p>
        </p:txBody>
      </p:sp>
      <p:sp>
        <p:nvSpPr>
          <p:cNvPr id="18" name="Freeform 17"/>
          <p:cNvSpPr/>
          <p:nvPr/>
        </p:nvSpPr>
        <p:spPr bwMode="auto">
          <a:xfrm>
            <a:off x="781878" y="1351722"/>
            <a:ext cx="2001079" cy="3092173"/>
          </a:xfrm>
          <a:custGeom>
            <a:avLst/>
            <a:gdLst>
              <a:gd name="connsiteX0" fmla="*/ 1126435 w 2001079"/>
              <a:gd name="connsiteY0" fmla="*/ 0 h 3092173"/>
              <a:gd name="connsiteX1" fmla="*/ 145774 w 2001079"/>
              <a:gd name="connsiteY1" fmla="*/ 2690191 h 3092173"/>
              <a:gd name="connsiteX2" fmla="*/ 2001079 w 2001079"/>
              <a:gd name="connsiteY2" fmla="*/ 2411895 h 3092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1079" h="3092173">
                <a:moveTo>
                  <a:pt x="1126435" y="0"/>
                </a:moveTo>
                <a:cubicBezTo>
                  <a:pt x="563217" y="1144104"/>
                  <a:pt x="0" y="2288209"/>
                  <a:pt x="145774" y="2690191"/>
                </a:cubicBezTo>
                <a:cubicBezTo>
                  <a:pt x="291548" y="3092173"/>
                  <a:pt x="1146313" y="2752034"/>
                  <a:pt x="2001079" y="2411895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733800" y="4495800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4800" y="5802868"/>
            <a:ext cx="8816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rgbClr val="FF0000"/>
                </a:solidFill>
              </a:rPr>
              <a:t>Example point</a:t>
            </a:r>
            <a:r>
              <a:rPr lang="en-US" sz="1800" b="0" dirty="0" smtClean="0"/>
              <a:t>: </a:t>
            </a:r>
            <a:r>
              <a:rPr lang="en-US" sz="1800" b="0" dirty="0" smtClean="0">
                <a:latin typeface="Verdana"/>
                <a:ea typeface="Verdana"/>
                <a:cs typeface="Verdana"/>
              </a:rPr>
              <a:t>≈</a:t>
            </a:r>
            <a:r>
              <a:rPr lang="en-US" sz="1800" b="0" dirty="0" smtClean="0"/>
              <a:t>0.5 x SM H</a:t>
            </a:r>
            <a:r>
              <a:rPr lang="en-US" sz="1800" b="0" dirty="0" smtClean="0">
                <a:sym typeface="Wingdings" pitchFamily="2" charset="2"/>
              </a:rPr>
              <a:t>WW cross-section excluded at </a:t>
            </a:r>
            <a:r>
              <a:rPr lang="en-US" sz="1800" b="0" dirty="0" err="1" smtClean="0">
                <a:sym typeface="Wingdings" pitchFamily="2" charset="2"/>
              </a:rPr>
              <a:t>m</a:t>
            </a:r>
            <a:r>
              <a:rPr lang="en-US" sz="1800" b="0" baseline="-25000" dirty="0" err="1" smtClean="0">
                <a:sym typeface="Wingdings" pitchFamily="2" charset="2"/>
              </a:rPr>
              <a:t>H</a:t>
            </a:r>
            <a:r>
              <a:rPr lang="en-US" sz="1800" b="0" dirty="0" smtClean="0">
                <a:sym typeface="Wingdings" pitchFamily="2" charset="2"/>
              </a:rPr>
              <a:t>=165 </a:t>
            </a:r>
            <a:r>
              <a:rPr lang="en-US" sz="1800" b="0" dirty="0" err="1" smtClean="0">
                <a:sym typeface="Wingdings" pitchFamily="2" charset="2"/>
              </a:rPr>
              <a:t>GeV</a:t>
            </a:r>
            <a:endParaRPr lang="nl-NL" sz="1800" b="0" dirty="0"/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3505200" y="4267200"/>
            <a:ext cx="838200" cy="0"/>
          </a:xfrm>
          <a:prstGeom prst="line">
            <a:avLst/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Freeform 22"/>
          <p:cNvSpPr/>
          <p:nvPr/>
        </p:nvSpPr>
        <p:spPr bwMode="auto">
          <a:xfrm>
            <a:off x="1168400" y="4388679"/>
            <a:ext cx="2489200" cy="1508538"/>
          </a:xfrm>
          <a:custGeom>
            <a:avLst/>
            <a:gdLst>
              <a:gd name="connsiteX0" fmla="*/ 594139 w 2489200"/>
              <a:gd name="connsiteY0" fmla="*/ 1508538 h 1508538"/>
              <a:gd name="connsiteX1" fmla="*/ 315843 w 2489200"/>
              <a:gd name="connsiteY1" fmla="*/ 223078 h 1508538"/>
              <a:gd name="connsiteX2" fmla="*/ 2489200 w 2489200"/>
              <a:gd name="connsiteY2" fmla="*/ 170069 h 1508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9200" h="1508538">
                <a:moveTo>
                  <a:pt x="594139" y="1508538"/>
                </a:moveTo>
                <a:cubicBezTo>
                  <a:pt x="297069" y="977347"/>
                  <a:pt x="0" y="446156"/>
                  <a:pt x="315843" y="223078"/>
                </a:cubicBezTo>
                <a:cubicBezTo>
                  <a:pt x="631687" y="0"/>
                  <a:pt x="1560443" y="85034"/>
                  <a:pt x="2489200" y="170069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1000" y="6324600"/>
            <a:ext cx="86830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solidFill>
                  <a:schemeClr val="accent2"/>
                </a:solidFill>
              </a:rPr>
              <a:t>Higgs with 1.0x SM cross-section excluded at 95% CL for </a:t>
            </a:r>
            <a:r>
              <a:rPr lang="en-US" sz="1600" b="0" dirty="0" err="1" smtClean="0">
                <a:solidFill>
                  <a:schemeClr val="accent2"/>
                </a:solidFill>
              </a:rPr>
              <a:t>m</a:t>
            </a:r>
            <a:r>
              <a:rPr lang="en-US" sz="1600" b="0" baseline="-25000" dirty="0" err="1" smtClean="0">
                <a:solidFill>
                  <a:schemeClr val="accent2"/>
                </a:solidFill>
              </a:rPr>
              <a:t>H</a:t>
            </a:r>
            <a:r>
              <a:rPr lang="en-US" sz="1600" b="0" dirty="0" smtClean="0">
                <a:solidFill>
                  <a:schemeClr val="accent2"/>
                </a:solidFill>
              </a:rPr>
              <a:t> in range [150,~187]</a:t>
            </a:r>
            <a:endParaRPr lang="nl-NL" sz="1600" b="0" dirty="0">
              <a:solidFill>
                <a:schemeClr val="accent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flipH="1">
            <a:off x="5410200" y="4596825"/>
            <a:ext cx="381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1" dirty="0" smtClean="0">
                <a:solidFill>
                  <a:srgbClr val="00B050"/>
                </a:solidFill>
              </a:rPr>
              <a:t>Expected exclusion limit</a:t>
            </a:r>
            <a:br>
              <a:rPr lang="en-US" sz="1600" b="0" i="1" dirty="0" smtClean="0">
                <a:solidFill>
                  <a:srgbClr val="00B050"/>
                </a:solidFill>
              </a:rPr>
            </a:br>
            <a:r>
              <a:rPr lang="en-US" sz="1600" b="0" i="1" dirty="0" smtClean="0">
                <a:solidFill>
                  <a:srgbClr val="00B050"/>
                </a:solidFill>
              </a:rPr>
              <a:t>for background-only hypothesis</a:t>
            </a:r>
            <a:endParaRPr lang="nl-NL" sz="1600" b="0" i="1" dirty="0">
              <a:solidFill>
                <a:srgbClr val="00B05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 flipV="1">
            <a:off x="4800600" y="4114800"/>
            <a:ext cx="609600" cy="609600"/>
          </a:xfrm>
          <a:prstGeom prst="straightConnector1">
            <a:avLst/>
          </a:prstGeom>
          <a:noFill/>
          <a:ln w="38100" cap="flat" cmpd="sng" algn="ctr">
            <a:solidFill>
              <a:srgbClr val="339933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Higgs channels (and experiments)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Procedure: define </a:t>
            </a:r>
            <a:r>
              <a:rPr lang="en-US" dirty="0" smtClean="0">
                <a:solidFill>
                  <a:srgbClr val="FF0000"/>
                </a:solidFill>
              </a:rPr>
              <a:t>joint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likelihood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Correlations between </a:t>
            </a:r>
            <a:r>
              <a:rPr lang="el-GR" dirty="0" smtClean="0">
                <a:solidFill>
                  <a:srgbClr val="FF0000"/>
                </a:solidFill>
              </a:rPr>
              <a:t>θ</a:t>
            </a:r>
            <a:r>
              <a:rPr lang="en-US" baseline="-25000" dirty="0" smtClean="0">
                <a:solidFill>
                  <a:srgbClr val="FF0000"/>
                </a:solidFill>
              </a:rPr>
              <a:t>WW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l-GR" dirty="0" smtClean="0">
                <a:solidFill>
                  <a:srgbClr val="FF0000"/>
                </a:solidFill>
              </a:rPr>
              <a:t>θ</a:t>
            </a:r>
            <a:r>
              <a:rPr lang="el-GR" baseline="-25000" dirty="0" smtClean="0">
                <a:solidFill>
                  <a:srgbClr val="FF0000"/>
                </a:solidFill>
              </a:rPr>
              <a:t>γγ</a:t>
            </a:r>
            <a:r>
              <a:rPr lang="en-US" dirty="0" smtClean="0">
                <a:solidFill>
                  <a:srgbClr val="FF0000"/>
                </a:solidFill>
              </a:rPr>
              <a:t> etc and between </a:t>
            </a:r>
            <a:r>
              <a:rPr lang="el-GR" dirty="0" smtClean="0">
                <a:solidFill>
                  <a:srgbClr val="FF0000"/>
                </a:solidFill>
              </a:rPr>
              <a:t>θ</a:t>
            </a:r>
            <a:r>
              <a:rPr lang="en-US" baseline="-25000" dirty="0" smtClean="0">
                <a:solidFill>
                  <a:srgbClr val="FF0000"/>
                </a:solidFill>
              </a:rPr>
              <a:t>ATLAS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l-GR" dirty="0" smtClean="0">
                <a:solidFill>
                  <a:srgbClr val="FF0000"/>
                </a:solidFill>
              </a:rPr>
              <a:t>θ</a:t>
            </a:r>
            <a:r>
              <a:rPr lang="en-US" baseline="-25000" dirty="0" smtClean="0">
                <a:solidFill>
                  <a:srgbClr val="FF0000"/>
                </a:solidFill>
              </a:rPr>
              <a:t>CMS</a:t>
            </a:r>
            <a:r>
              <a:rPr lang="en-US" dirty="0" smtClean="0">
                <a:solidFill>
                  <a:srgbClr val="FF0000"/>
                </a:solidFill>
              </a:rPr>
              <a:t> requires careful consideration!</a:t>
            </a:r>
          </a:p>
          <a:p>
            <a:r>
              <a:rPr lang="en-US" dirty="0" smtClean="0"/>
              <a:t>The construction profile likelihood ratio test statistic from joint likelihood and proceed as usual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801688" y="2724150"/>
          <a:ext cx="7867650" cy="501650"/>
        </p:xfrm>
        <a:graphic>
          <a:graphicData uri="http://schemas.openxmlformats.org/presentationml/2006/ole">
            <p:oleObj spid="_x0000_s47106" name="Vergelijking" r:id="rId3" imgW="3784320" imgH="241200" progId="Equation.3">
              <p:embed/>
            </p:oleObj>
          </a:graphicData>
        </a:graphic>
      </p:graphicFrame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762000" y="3409950"/>
          <a:ext cx="6072188" cy="476250"/>
        </p:xfrm>
        <a:graphic>
          <a:graphicData uri="http://schemas.openxmlformats.org/presentationml/2006/ole">
            <p:oleObj spid="_x0000_s47107" name="Vergelijking" r:id="rId4" imgW="2920680" imgH="228600" progId="Equation.3">
              <p:embed/>
            </p:oleObj>
          </a:graphicData>
        </a:graphic>
      </p:graphicFrame>
      <p:pic>
        <p:nvPicPr>
          <p:cNvPr id="8" name="Picture 2" descr="https://atlas.web.cern.ch/Atlas/GROUPS/PHYSICS/CONFNOTES/ATLAS-CONF-2011-135/fig_01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1371600"/>
            <a:ext cx="1303699" cy="1215497"/>
          </a:xfrm>
          <a:prstGeom prst="rect">
            <a:avLst/>
          </a:prstGeom>
          <a:noFill/>
        </p:spPr>
      </p:pic>
      <p:pic>
        <p:nvPicPr>
          <p:cNvPr id="9" name="Picture 4" descr="https://atlas.web.cern.ch/Atlas/GROUPS/PHYSICS/CONFNOTES/ATLAS-CONF-2011-135/fig_01b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1371600"/>
            <a:ext cx="1344687" cy="1253713"/>
          </a:xfrm>
          <a:prstGeom prst="rect">
            <a:avLst/>
          </a:prstGeom>
          <a:noFill/>
        </p:spPr>
      </p:pic>
      <p:pic>
        <p:nvPicPr>
          <p:cNvPr id="13" name="Picture 4" descr="https://atlas.web.cern.ch/Atlas/GROUPS/PHYSICS/CONFNOTES/ATLAS-CONF-2011-135/fig_02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1371600"/>
            <a:ext cx="1388884" cy="1294919"/>
          </a:xfrm>
          <a:prstGeom prst="rect">
            <a:avLst/>
          </a:prstGeom>
          <a:noFill/>
        </p:spPr>
      </p:pic>
      <p:graphicFrame>
        <p:nvGraphicFramePr>
          <p:cNvPr id="47108" name="Content Placeholder 5"/>
          <p:cNvGraphicFramePr>
            <a:graphicFrameLocks noChangeAspect="1"/>
          </p:cNvGraphicFramePr>
          <p:nvPr/>
        </p:nvGraphicFramePr>
        <p:xfrm>
          <a:off x="2971800" y="5644676"/>
          <a:ext cx="2661638" cy="908524"/>
        </p:xfrm>
        <a:graphic>
          <a:graphicData uri="http://schemas.openxmlformats.org/presentationml/2006/ole">
            <p:oleObj spid="_x0000_s47108" name="Vergelijking" r:id="rId8" imgW="1562040" imgH="533160" progId="Equation.3">
              <p:embed/>
            </p:oleObj>
          </a:graphicData>
        </a:graphic>
      </p:graphicFrame>
      <p:sp>
        <p:nvSpPr>
          <p:cNvPr id="18" name="Down Arrow 17"/>
          <p:cNvSpPr/>
          <p:nvPr/>
        </p:nvSpPr>
        <p:spPr bwMode="auto">
          <a:xfrm>
            <a:off x="3200400" y="2590800"/>
            <a:ext cx="457200" cy="228600"/>
          </a:xfrm>
          <a:prstGeom prst="down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9" name="Down Arrow 18"/>
          <p:cNvSpPr/>
          <p:nvPr/>
        </p:nvSpPr>
        <p:spPr bwMode="auto">
          <a:xfrm>
            <a:off x="5105400" y="2590800"/>
            <a:ext cx="457200" cy="228600"/>
          </a:xfrm>
          <a:prstGeom prst="down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>
            <a:off x="7162800" y="2590800"/>
            <a:ext cx="457200" cy="228600"/>
          </a:xfrm>
          <a:prstGeom prst="down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word on the machinery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190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Common tools (RooFit/RooStats - all available in ROOT) have been developed in past 2/3 years to facilitate these combinations</a:t>
            </a:r>
          </a:p>
          <a:p>
            <a:pPr lvl="1"/>
            <a:r>
              <a:rPr lang="en-US" dirty="0" smtClean="0"/>
              <a:t>Analytical description of likelihood of each component stored and delivered in a uniform language (‘RooFit workspaces’)</a:t>
            </a:r>
          </a:p>
          <a:p>
            <a:pPr lvl="1"/>
            <a:r>
              <a:rPr lang="en-US" dirty="0" smtClean="0"/>
              <a:t>Construction of joint likelihood </a:t>
            </a:r>
            <a:r>
              <a:rPr lang="en-US" i="1" dirty="0" smtClean="0"/>
              <a:t>technically</a:t>
            </a:r>
            <a:r>
              <a:rPr lang="en-US" dirty="0" smtClean="0"/>
              <a:t> straightforward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801688" y="2698750"/>
          <a:ext cx="7867650" cy="501650"/>
        </p:xfrm>
        <a:graphic>
          <a:graphicData uri="http://schemas.openxmlformats.org/presentationml/2006/ole">
            <p:oleObj spid="_x0000_s57346" name="Vergelijking" r:id="rId3" imgW="3784320" imgH="241200" progId="Equation.3">
              <p:embed/>
            </p:oleObj>
          </a:graphicData>
        </a:graphic>
      </p:graphicFrame>
      <p:pic>
        <p:nvPicPr>
          <p:cNvPr id="57347" name="Picture 3" descr="C:\cygwin\home\verkerke\atlas_llll.do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9497" y="3276600"/>
            <a:ext cx="2911462" cy="3429000"/>
          </a:xfrm>
          <a:prstGeom prst="rect">
            <a:avLst/>
          </a:prstGeom>
          <a:noFill/>
        </p:spPr>
      </p:pic>
      <p:pic>
        <p:nvPicPr>
          <p:cNvPr id="57348" name="Picture 4" descr="C:\cygwin\home\verkerke\atlas_gg.do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352800"/>
            <a:ext cx="2510178" cy="3352800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4191000" y="3124200"/>
            <a:ext cx="533400" cy="4572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7162800" y="3124200"/>
            <a:ext cx="381000" cy="4572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3603010" y="6324600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  <a:latin typeface="Lucida Sans Typewriter" pitchFamily="49" charset="0"/>
              </a:rPr>
              <a:t>‘</a:t>
            </a:r>
            <a:r>
              <a:rPr lang="nl-NL" sz="2000" dirty="0" err="1" smtClean="0">
                <a:solidFill>
                  <a:srgbClr val="FF0000"/>
                </a:solidFill>
                <a:latin typeface="Lucida Sans Typewriter" pitchFamily="49" charset="0"/>
              </a:rPr>
              <a:t>llll</a:t>
            </a:r>
            <a:r>
              <a:rPr lang="nl-NL" sz="2000" dirty="0" smtClean="0">
                <a:solidFill>
                  <a:srgbClr val="FF0000"/>
                </a:solidFill>
                <a:latin typeface="Lucida Sans Typewriter" pitchFamily="49" charset="0"/>
              </a:rPr>
              <a:t>/110.root’</a:t>
            </a:r>
            <a:endParaRPr lang="nl-NL" sz="2000" dirty="0">
              <a:solidFill>
                <a:srgbClr val="FF0000"/>
              </a:solidFill>
              <a:latin typeface="Lucida Sans Typewriter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34200" y="6324600"/>
            <a:ext cx="2185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  <a:latin typeface="Lucida Sans Typewriter" pitchFamily="49" charset="0"/>
              </a:rPr>
              <a:t>‘</a:t>
            </a:r>
            <a:r>
              <a:rPr lang="nl-NL" sz="2000" dirty="0" err="1" smtClean="0">
                <a:solidFill>
                  <a:srgbClr val="FF0000"/>
                </a:solidFill>
                <a:latin typeface="Lucida Sans Typewriter" pitchFamily="49" charset="0"/>
              </a:rPr>
              <a:t>gg</a:t>
            </a:r>
            <a:r>
              <a:rPr lang="nl-NL" sz="2000" dirty="0" smtClean="0">
                <a:solidFill>
                  <a:srgbClr val="FF0000"/>
                </a:solidFill>
                <a:latin typeface="Lucida Sans Typewriter" pitchFamily="49" charset="0"/>
              </a:rPr>
              <a:t>/110.root’</a:t>
            </a:r>
            <a:endParaRPr lang="nl-NL" sz="2000" dirty="0">
              <a:solidFill>
                <a:srgbClr val="FF0000"/>
              </a:solidFill>
              <a:latin typeface="Lucida Sans Typewriter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joint ATLAS/CMS Higgs exclusion limit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31746" name="Picture 2" descr="https://atlas.web.cern.ch/Atlas/GROUPS/PHYSICS/CONFNOTES/ATLAS-CONF-2011-157/fig_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203" y="990600"/>
            <a:ext cx="7441797" cy="5029200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/>
        </p:nvCxnSpPr>
        <p:spPr bwMode="auto">
          <a:xfrm>
            <a:off x="2887785" y="3704492"/>
            <a:ext cx="4114800" cy="0"/>
          </a:xfrm>
          <a:prstGeom prst="line">
            <a:avLst/>
          </a:prstGeom>
          <a:noFill/>
          <a:ln w="762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Enormous effort to search for Higgs signature in many decay channels</a:t>
            </a:r>
          </a:p>
          <a:p>
            <a:r>
              <a:rPr lang="en-US" dirty="0" smtClean="0"/>
              <a:t>Results </a:t>
            </a:r>
            <a:r>
              <a:rPr lang="en-US" dirty="0" smtClean="0">
                <a:sym typeface="Wingdings" pitchFamily="2" charset="2"/>
              </a:rPr>
              <a:t> many plots with signal,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background expectations, each with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(systematic) uncertainties, and data</a:t>
            </a:r>
          </a:p>
          <a:p>
            <a:r>
              <a:rPr lang="en-US" dirty="0" smtClean="0">
                <a:sym typeface="Wingdings" pitchFamily="2" charset="2"/>
              </a:rPr>
              <a:t>Q: How do you conclude from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this that you’ve seen the Higgs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(or not)?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Want answer of type: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‘We can exclude that the Higgs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exist at 95% CL”, or “Probability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that background only caused observed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excess is 3·10</a:t>
            </a:r>
            <a:r>
              <a:rPr lang="en-US" baseline="30000" dirty="0" smtClean="0">
                <a:sym typeface="Wingdings" pitchFamily="2" charset="2"/>
              </a:rPr>
              <a:t>-7</a:t>
            </a:r>
          </a:p>
          <a:p>
            <a:r>
              <a:rPr lang="en-US" dirty="0" smtClean="0">
                <a:sym typeface="Wingdings" pitchFamily="2" charset="2"/>
              </a:rPr>
              <a:t>Here a short guide through how 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this is (typically) done</a:t>
            </a:r>
            <a:endParaRPr lang="en-US" dirty="0" smtClean="0"/>
          </a:p>
        </p:txBody>
      </p:sp>
      <p:pic>
        <p:nvPicPr>
          <p:cNvPr id="4" name="Picture 2" descr="https://atlas.web.cern.ch/Atlas/GROUPS/PHYSICS/CONFNOTES/ATLAS-CONF-2011-157/fig_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6772" y="4332592"/>
            <a:ext cx="3398628" cy="2296808"/>
          </a:xfrm>
          <a:prstGeom prst="rect">
            <a:avLst/>
          </a:prstGeom>
          <a:noFill/>
        </p:spPr>
      </p:pic>
      <p:grpSp>
        <p:nvGrpSpPr>
          <p:cNvPr id="5" name="Group 4"/>
          <p:cNvGrpSpPr/>
          <p:nvPr/>
        </p:nvGrpSpPr>
        <p:grpSpPr>
          <a:xfrm>
            <a:off x="6019800" y="1524000"/>
            <a:ext cx="2514600" cy="2057400"/>
            <a:chOff x="457200" y="1905000"/>
            <a:chExt cx="7696200" cy="5486400"/>
          </a:xfrm>
        </p:grpSpPr>
        <p:pic>
          <p:nvPicPr>
            <p:cNvPr id="6" name="Picture 2" descr="https://atlas.web.cern.ch/Atlas/GROUPS/PHYSICS/CONFNOTES/ATLAS-CONF-2011-135/fig_01a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" y="1905000"/>
              <a:ext cx="2438400" cy="1750315"/>
            </a:xfrm>
            <a:prstGeom prst="rect">
              <a:avLst/>
            </a:prstGeom>
            <a:noFill/>
          </p:spPr>
        </p:pic>
        <p:pic>
          <p:nvPicPr>
            <p:cNvPr id="7" name="Picture 4" descr="https://atlas.web.cern.ch/Atlas/GROUPS/PHYSICS/CONFNOTES/ATLAS-CONF-2011-135/fig_01b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0" y="1961982"/>
              <a:ext cx="2362200" cy="1695618"/>
            </a:xfrm>
            <a:prstGeom prst="rect">
              <a:avLst/>
            </a:prstGeom>
            <a:noFill/>
          </p:spPr>
        </p:pic>
        <p:pic>
          <p:nvPicPr>
            <p:cNvPr id="8" name="Picture 7" descr="https://atlas.web.cern.ch/Atlas/GROUPS/PHYSICS/CONFNOTES/ATLAS-CONF-2011-135/fig_01c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62600" y="1905000"/>
              <a:ext cx="2362200" cy="1695618"/>
            </a:xfrm>
            <a:prstGeom prst="rect">
              <a:avLst/>
            </a:prstGeom>
            <a:noFill/>
          </p:spPr>
        </p:pic>
        <p:pic>
          <p:nvPicPr>
            <p:cNvPr id="9" name="Picture 8" descr="https://atlas.web.cern.ch/Atlas/GROUPS/PHYSICS/CONFNOTES/ATLAS-CONF-2011-135/fig_01d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57200" y="3733800"/>
              <a:ext cx="2377208" cy="1706391"/>
            </a:xfrm>
            <a:prstGeom prst="rect">
              <a:avLst/>
            </a:prstGeom>
            <a:noFill/>
          </p:spPr>
        </p:pic>
        <p:pic>
          <p:nvPicPr>
            <p:cNvPr id="10" name="Picture 2" descr="https://atlas.web.cern.ch/Atlas/GROUPS/PHYSICS/CONFNOTES/ATLAS-CONF-2011-135/fig_01f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95600" y="3657600"/>
              <a:ext cx="2547738" cy="1828800"/>
            </a:xfrm>
            <a:prstGeom prst="rect">
              <a:avLst/>
            </a:prstGeom>
            <a:noFill/>
          </p:spPr>
        </p:pic>
        <p:pic>
          <p:nvPicPr>
            <p:cNvPr id="11" name="Picture 4" descr="https://atlas.web.cern.ch/Atlas/GROUPS/PHYSICS/CONFNOTES/ATLAS-CONF-2011-135/fig_02a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486400" y="3657600"/>
              <a:ext cx="2597727" cy="1864683"/>
            </a:xfrm>
            <a:prstGeom prst="rect">
              <a:avLst/>
            </a:prstGeom>
            <a:noFill/>
          </p:spPr>
        </p:pic>
        <p:pic>
          <p:nvPicPr>
            <p:cNvPr id="12" name="Picture 6" descr="https://atlas.web.cern.ch/Atlas/GROUPS/PHYSICS/CONFNOTES/ATLAS-CONF-2011-135/fig_02c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57200" y="5562600"/>
              <a:ext cx="2460884" cy="1766454"/>
            </a:xfrm>
            <a:prstGeom prst="rect">
              <a:avLst/>
            </a:prstGeom>
            <a:noFill/>
          </p:spPr>
        </p:pic>
        <p:pic>
          <p:nvPicPr>
            <p:cNvPr id="13" name="Picture 8" descr="https://atlas.web.cern.ch/Atlas/GROUPS/PHYSICS/CONFNOTES/ATLAS-CONF-2011-135/fig_02d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124199" y="5562600"/>
              <a:ext cx="2441583" cy="1752600"/>
            </a:xfrm>
            <a:prstGeom prst="rect">
              <a:avLst/>
            </a:prstGeom>
            <a:noFill/>
          </p:spPr>
        </p:pic>
        <p:pic>
          <p:nvPicPr>
            <p:cNvPr id="14" name="Picture 2" descr="https://atlas.web.cern.ch/Atlas/GROUPS/PHYSICS/CONFNOTES/ATLAS-CONF-2011-135/fig_02e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605661" y="5562600"/>
              <a:ext cx="2547739" cy="1828800"/>
            </a:xfrm>
            <a:prstGeom prst="rect">
              <a:avLst/>
            </a:prstGeom>
            <a:noFill/>
          </p:spPr>
        </p:pic>
      </p:grpSp>
      <p:sp>
        <p:nvSpPr>
          <p:cNvPr id="15" name="Down Arrow 14"/>
          <p:cNvSpPr/>
          <p:nvPr/>
        </p:nvSpPr>
        <p:spPr bwMode="auto">
          <a:xfrm>
            <a:off x="6934200" y="3733800"/>
            <a:ext cx="762000" cy="6096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458200" cy="457200"/>
          </a:xfrm>
        </p:spPr>
        <p:txBody>
          <a:bodyPr>
            <a:normAutofit/>
          </a:bodyPr>
          <a:lstStyle/>
          <a:p>
            <a:r>
              <a:rPr lang="en-US" dirty="0" smtClean="0"/>
              <a:t>Switching from ‘exclusion’ to ‘discovery’ formulation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09840" y="6324600"/>
            <a:ext cx="77724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graphicFrame>
        <p:nvGraphicFramePr>
          <p:cNvPr id="37894" name="Content Placeholder 5"/>
          <p:cNvGraphicFramePr>
            <a:graphicFrameLocks noChangeAspect="1"/>
          </p:cNvGraphicFramePr>
          <p:nvPr/>
        </p:nvGraphicFramePr>
        <p:xfrm>
          <a:off x="4752975" y="1453989"/>
          <a:ext cx="3429000" cy="987388"/>
        </p:xfrm>
        <a:graphic>
          <a:graphicData uri="http://schemas.openxmlformats.org/presentationml/2006/ole">
            <p:oleObj spid="_x0000_s54274" name="Vergelijking" r:id="rId3" imgW="1765080" imgH="50796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5545137" y="2438400"/>
            <a:ext cx="2316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‘likelihood of best fit’</a:t>
            </a:r>
            <a:endParaRPr lang="nl-NL" dirty="0">
              <a:solidFill>
                <a:schemeClr val="accent6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48440" y="1295400"/>
            <a:ext cx="405431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‘likelihood assuming background only’</a:t>
            </a:r>
            <a:endParaRPr lang="nl-NL" dirty="0">
              <a:solidFill>
                <a:srgbClr val="00B050"/>
              </a:solidFill>
            </a:endParaRPr>
          </a:p>
        </p:txBody>
      </p:sp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4" cstate="print"/>
          <a:srcRect l="2756" t="15085" r="5905" b="2941"/>
          <a:stretch>
            <a:fillRect/>
          </a:stretch>
        </p:blipFill>
        <p:spPr bwMode="auto">
          <a:xfrm>
            <a:off x="5819776" y="2879836"/>
            <a:ext cx="1981199" cy="184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" name="Content Placeholder 5"/>
          <p:cNvGraphicFramePr>
            <a:graphicFrameLocks noChangeAspect="1"/>
          </p:cNvGraphicFramePr>
          <p:nvPr/>
        </p:nvGraphicFramePr>
        <p:xfrm>
          <a:off x="966985" y="1471613"/>
          <a:ext cx="3133725" cy="1071562"/>
        </p:xfrm>
        <a:graphic>
          <a:graphicData uri="http://schemas.openxmlformats.org/presentationml/2006/ole">
            <p:oleObj spid="_x0000_s54278" name="Vergelijking" r:id="rId5" imgW="1562040" imgH="533160" progId="Equation.3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1482922" y="2441377"/>
            <a:ext cx="2316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‘likelihood of best fit’</a:t>
            </a:r>
            <a:endParaRPr lang="nl-NL" dirty="0">
              <a:solidFill>
                <a:schemeClr val="accent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6225" y="1298377"/>
            <a:ext cx="421461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‘likelihood assuming  </a:t>
            </a:r>
            <a:r>
              <a:rPr lang="el-GR" dirty="0" smtClean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μ</a:t>
            </a:r>
            <a:r>
              <a:rPr lang="en-US" dirty="0" smtClean="0">
                <a:solidFill>
                  <a:srgbClr val="FF0000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signal strength’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6" cstate="print"/>
          <a:srcRect l="3817" t="16603" r="8287" b="2941"/>
          <a:stretch>
            <a:fillRect/>
          </a:stretch>
        </p:blipFill>
        <p:spPr bwMode="auto">
          <a:xfrm>
            <a:off x="1436885" y="2868478"/>
            <a:ext cx="1981200" cy="1779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279" name="Object 8"/>
          <p:cNvGraphicFramePr>
            <a:graphicFrameLocks noChangeAspect="1"/>
          </p:cNvGraphicFramePr>
          <p:nvPr/>
        </p:nvGraphicFramePr>
        <p:xfrm>
          <a:off x="300235" y="3308350"/>
          <a:ext cx="1149350" cy="425450"/>
        </p:xfrm>
        <a:graphic>
          <a:graphicData uri="http://schemas.openxmlformats.org/presentationml/2006/ole">
            <p:oleObj spid="_x0000_s54279" name="Vergelijking" r:id="rId7" imgW="583920" imgH="215640" progId="Equation.3">
              <p:embed/>
            </p:oleObj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4752975" y="838201"/>
            <a:ext cx="358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 smtClean="0">
                <a:solidFill>
                  <a:srgbClr val="339933"/>
                </a:solidFill>
              </a:rPr>
              <a:t>‘discovery’</a:t>
            </a:r>
            <a:endParaRPr lang="nl-NL" sz="2000" b="0" dirty="0">
              <a:solidFill>
                <a:srgbClr val="339933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03485" y="838200"/>
            <a:ext cx="358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 smtClean="0">
                <a:solidFill>
                  <a:srgbClr val="FF0000"/>
                </a:solidFill>
              </a:rPr>
              <a:t>‘exclusion’</a:t>
            </a:r>
            <a:endParaRPr lang="nl-NL" sz="2000" b="0" dirty="0">
              <a:solidFill>
                <a:srgbClr val="FF0000"/>
              </a:solidFill>
            </a:endParaRPr>
          </a:p>
        </p:txBody>
      </p:sp>
      <p:pic>
        <p:nvPicPr>
          <p:cNvPr id="54281" name="Picture 9"/>
          <p:cNvPicPr>
            <a:picLocks noChangeAspect="1" noChangeArrowheads="1"/>
          </p:cNvPicPr>
          <p:nvPr/>
        </p:nvPicPr>
        <p:blipFill>
          <a:blip r:embed="rId8" cstate="print"/>
          <a:srcRect l="1938" t="16603" r="6589" b="1423"/>
          <a:stretch>
            <a:fillRect/>
          </a:stretch>
        </p:blipFill>
        <p:spPr bwMode="auto">
          <a:xfrm>
            <a:off x="5795787" y="4724400"/>
            <a:ext cx="2081388" cy="190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7896" name="Content Placeholder 5"/>
          <p:cNvGraphicFramePr>
            <a:graphicFrameLocks noChangeAspect="1"/>
          </p:cNvGraphicFramePr>
          <p:nvPr/>
        </p:nvGraphicFramePr>
        <p:xfrm>
          <a:off x="7972425" y="3435350"/>
          <a:ext cx="1323975" cy="450850"/>
        </p:xfrm>
        <a:graphic>
          <a:graphicData uri="http://schemas.openxmlformats.org/presentationml/2006/ole">
            <p:oleObj spid="_x0000_s54276" name="Vergelijking" r:id="rId9" imgW="672840" imgH="228600" progId="Equation.3">
              <p:embed/>
            </p:oleObj>
          </a:graphicData>
        </a:graphic>
      </p:graphicFrame>
      <p:graphicFrame>
        <p:nvGraphicFramePr>
          <p:cNvPr id="54282" name="Object 8"/>
          <p:cNvGraphicFramePr>
            <a:graphicFrameLocks noChangeAspect="1"/>
          </p:cNvGraphicFramePr>
          <p:nvPr/>
        </p:nvGraphicFramePr>
        <p:xfrm>
          <a:off x="8040688" y="5181600"/>
          <a:ext cx="798512" cy="450850"/>
        </p:xfrm>
        <a:graphic>
          <a:graphicData uri="http://schemas.openxmlformats.org/presentationml/2006/ole">
            <p:oleObj spid="_x0000_s54282" name="Vergelijking" r:id="rId10" imgW="406080" imgH="228600" progId="Equation.3">
              <p:embed/>
            </p:oleObj>
          </a:graphicData>
        </a:graphic>
      </p:graphicFrame>
      <p:pic>
        <p:nvPicPr>
          <p:cNvPr id="54283" name="Picture 11"/>
          <p:cNvPicPr>
            <a:picLocks noChangeAspect="1" noChangeArrowheads="1"/>
          </p:cNvPicPr>
          <p:nvPr/>
        </p:nvPicPr>
        <p:blipFill>
          <a:blip r:embed="rId11" cstate="print"/>
          <a:srcRect l="2328" t="15085" r="8287" b="2941"/>
          <a:stretch>
            <a:fillRect/>
          </a:stretch>
        </p:blipFill>
        <p:spPr bwMode="auto">
          <a:xfrm>
            <a:off x="1360685" y="4716780"/>
            <a:ext cx="2125133" cy="1912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4284" name="Object 12"/>
          <p:cNvGraphicFramePr>
            <a:graphicFrameLocks noChangeAspect="1"/>
          </p:cNvGraphicFramePr>
          <p:nvPr/>
        </p:nvGraphicFramePr>
        <p:xfrm>
          <a:off x="147835" y="5137150"/>
          <a:ext cx="1300162" cy="425450"/>
        </p:xfrm>
        <a:graphic>
          <a:graphicData uri="http://schemas.openxmlformats.org/presentationml/2006/ole">
            <p:oleObj spid="_x0000_s54284" name="Vergelijking" r:id="rId12" imgW="660240" imgH="215640" progId="Equation.3">
              <p:embed/>
            </p:oleObj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3682956" y="3200400"/>
            <a:ext cx="14750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0" i="1" dirty="0" smtClean="0"/>
              <a:t>simulated</a:t>
            </a:r>
            <a:br>
              <a:rPr lang="en-US" sz="1800" b="0" i="1" dirty="0" smtClean="0"/>
            </a:br>
            <a:r>
              <a:rPr lang="en-US" sz="1800" b="0" i="1" dirty="0" smtClean="0"/>
              <a:t>data with </a:t>
            </a:r>
            <a:br>
              <a:rPr lang="en-US" sz="1800" b="0" i="1" dirty="0" smtClean="0"/>
            </a:br>
            <a:r>
              <a:rPr lang="en-US" sz="1800" b="0" i="1" dirty="0" err="1" smtClean="0"/>
              <a:t>signal+bkg</a:t>
            </a:r>
            <a:endParaRPr lang="nl-NL" sz="1800" b="0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3772757" y="4944070"/>
            <a:ext cx="13500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0" i="1" dirty="0" smtClean="0"/>
              <a:t>simulated</a:t>
            </a:r>
            <a:br>
              <a:rPr lang="en-US" sz="1800" b="0" i="1" dirty="0" smtClean="0"/>
            </a:br>
            <a:r>
              <a:rPr lang="en-US" sz="1800" b="0" i="1" dirty="0" smtClean="0"/>
              <a:t>data with </a:t>
            </a:r>
            <a:br>
              <a:rPr lang="en-US" sz="1800" b="0" i="1" dirty="0" smtClean="0"/>
            </a:br>
            <a:r>
              <a:rPr lang="en-US" sz="1800" b="0" i="1" dirty="0" err="1" smtClean="0"/>
              <a:t>bkg</a:t>
            </a:r>
            <a:r>
              <a:rPr lang="en-US" sz="1800" b="0" i="1" dirty="0" smtClean="0"/>
              <a:t> only</a:t>
            </a:r>
            <a:endParaRPr lang="nl-NL" sz="1800" b="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s://atlas.web.cern.ch/Atlas/GROUPS/PHYSICS/CONFNOTES/ATLAS-CONF-2011-157/fig_04.png"/>
          <p:cNvPicPr>
            <a:picLocks noChangeAspect="1" noChangeArrowheads="1"/>
          </p:cNvPicPr>
          <p:nvPr/>
        </p:nvPicPr>
        <p:blipFill>
          <a:blip r:embed="rId2" cstate="print"/>
          <a:srcRect t="1036" r="-1274" b="39892"/>
          <a:stretch>
            <a:fillRect/>
          </a:stretch>
        </p:blipFill>
        <p:spPr bwMode="auto">
          <a:xfrm>
            <a:off x="609600" y="1797050"/>
            <a:ext cx="7761249" cy="4343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458200" cy="457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Comb: p-value of background-only hypothesis (‘discovery’)</a:t>
            </a:r>
            <a:endParaRPr lang="nl-NL" sz="2000" dirty="0"/>
          </a:p>
        </p:txBody>
      </p:sp>
      <p:pic>
        <p:nvPicPr>
          <p:cNvPr id="23" name="Picture 2" descr="https://atlas.web.cern.ch/Atlas/GROUPS/PHYSICS/CONFNOTES/ATLAS-CONF-2011-157/fig_04.png"/>
          <p:cNvPicPr>
            <a:picLocks noChangeAspect="1" noChangeArrowheads="1"/>
          </p:cNvPicPr>
          <p:nvPr/>
        </p:nvPicPr>
        <p:blipFill>
          <a:blip r:embed="rId2" cstate="print"/>
          <a:srcRect t="89429" r="-1274" b="1775"/>
          <a:stretch>
            <a:fillRect/>
          </a:stretch>
        </p:blipFill>
        <p:spPr bwMode="auto">
          <a:xfrm>
            <a:off x="685800" y="6064250"/>
            <a:ext cx="7696200" cy="641350"/>
          </a:xfrm>
          <a:prstGeom prst="rect">
            <a:avLst/>
          </a:prstGeom>
          <a:noFill/>
        </p:spPr>
      </p:pic>
      <p:sp>
        <p:nvSpPr>
          <p:cNvPr id="25" name="Freeform 24"/>
          <p:cNvSpPr/>
          <p:nvPr/>
        </p:nvSpPr>
        <p:spPr bwMode="auto">
          <a:xfrm flipV="1">
            <a:off x="6865257" y="1249136"/>
            <a:ext cx="2010834" cy="1785257"/>
          </a:xfrm>
          <a:custGeom>
            <a:avLst/>
            <a:gdLst>
              <a:gd name="connsiteX0" fmla="*/ 0 w 2252134"/>
              <a:gd name="connsiteY0" fmla="*/ 0 h 3701143"/>
              <a:gd name="connsiteX1" fmla="*/ 2075543 w 2252134"/>
              <a:gd name="connsiteY1" fmla="*/ 1277257 h 3701143"/>
              <a:gd name="connsiteX2" fmla="*/ 1059543 w 2252134"/>
              <a:gd name="connsiteY2" fmla="*/ 3701143 h 3701143"/>
              <a:gd name="connsiteX0" fmla="*/ 0 w 2112434"/>
              <a:gd name="connsiteY0" fmla="*/ 0 h 4463143"/>
              <a:gd name="connsiteX1" fmla="*/ 2075543 w 2112434"/>
              <a:gd name="connsiteY1" fmla="*/ 1277257 h 4463143"/>
              <a:gd name="connsiteX2" fmla="*/ 221343 w 2112434"/>
              <a:gd name="connsiteY2" fmla="*/ 4463143 h 4463143"/>
              <a:gd name="connsiteX0" fmla="*/ 0 w 2010834"/>
              <a:gd name="connsiteY0" fmla="*/ 0 h 4463143"/>
              <a:gd name="connsiteX1" fmla="*/ 1973943 w 2010834"/>
              <a:gd name="connsiteY1" fmla="*/ 2558143 h 4463143"/>
              <a:gd name="connsiteX2" fmla="*/ 221343 w 2010834"/>
              <a:gd name="connsiteY2" fmla="*/ 4463143 h 4463143"/>
              <a:gd name="connsiteX0" fmla="*/ 0 w 2058610"/>
              <a:gd name="connsiteY0" fmla="*/ 0 h 4590143"/>
              <a:gd name="connsiteX1" fmla="*/ 1973943 w 2058610"/>
              <a:gd name="connsiteY1" fmla="*/ 2558143 h 4590143"/>
              <a:gd name="connsiteX2" fmla="*/ 602343 w 2058610"/>
              <a:gd name="connsiteY2" fmla="*/ 4272643 h 4590143"/>
              <a:gd name="connsiteX3" fmla="*/ 221343 w 2058610"/>
              <a:gd name="connsiteY3" fmla="*/ 4463143 h 4590143"/>
              <a:gd name="connsiteX0" fmla="*/ 0 w 2058610"/>
              <a:gd name="connsiteY0" fmla="*/ 0 h 4590143"/>
              <a:gd name="connsiteX1" fmla="*/ 1973943 w 2058610"/>
              <a:gd name="connsiteY1" fmla="*/ 2558143 h 4590143"/>
              <a:gd name="connsiteX2" fmla="*/ 602343 w 2058610"/>
              <a:gd name="connsiteY2" fmla="*/ 4272643 h 4590143"/>
              <a:gd name="connsiteX3" fmla="*/ 221343 w 2058610"/>
              <a:gd name="connsiteY3" fmla="*/ 4463143 h 4590143"/>
              <a:gd name="connsiteX0" fmla="*/ 0 w 2010834"/>
              <a:gd name="connsiteY0" fmla="*/ 0 h 4463143"/>
              <a:gd name="connsiteX1" fmla="*/ 1973943 w 2010834"/>
              <a:gd name="connsiteY1" fmla="*/ 2558143 h 4463143"/>
              <a:gd name="connsiteX2" fmla="*/ 221343 w 2010834"/>
              <a:gd name="connsiteY2" fmla="*/ 4463143 h 446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10834" h="4463143">
                <a:moveTo>
                  <a:pt x="0" y="0"/>
                </a:moveTo>
                <a:cubicBezTo>
                  <a:pt x="949476" y="330200"/>
                  <a:pt x="1937052" y="1814286"/>
                  <a:pt x="1973943" y="2558143"/>
                </a:cubicBezTo>
                <a:cubicBezTo>
                  <a:pt x="2010834" y="3302000"/>
                  <a:pt x="586468" y="4066268"/>
                  <a:pt x="221343" y="4463143"/>
                </a:cubicBezTo>
              </a:path>
            </a:pathLst>
          </a:custGeom>
          <a:noFill/>
          <a:ln w="38100" cap="flat" cmpd="sng" algn="ctr">
            <a:solidFill>
              <a:srgbClr val="339933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2400" y="5291832"/>
            <a:ext cx="3657600" cy="107721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0" dirty="0" smtClean="0">
                <a:solidFill>
                  <a:srgbClr val="FF0000"/>
                </a:solidFill>
              </a:rPr>
              <a:t>Note that ‘peak’ around 160 </a:t>
            </a:r>
            <a:r>
              <a:rPr lang="en-US" sz="1600" b="0" dirty="0" err="1" smtClean="0">
                <a:solidFill>
                  <a:srgbClr val="FF0000"/>
                </a:solidFill>
              </a:rPr>
              <a:t>GeV</a:t>
            </a:r>
            <a:r>
              <a:rPr lang="en-US" sz="1600" b="0" dirty="0" smtClean="0">
                <a:solidFill>
                  <a:srgbClr val="FF0000"/>
                </a:solidFill>
              </a:rPr>
              <a:t> reflects increased </a:t>
            </a:r>
            <a:br>
              <a:rPr lang="en-US" sz="1600" b="0" dirty="0" smtClean="0">
                <a:solidFill>
                  <a:srgbClr val="FF0000"/>
                </a:solidFill>
              </a:rPr>
            </a:br>
            <a:r>
              <a:rPr lang="en-US" sz="1600" b="0" dirty="0" smtClean="0">
                <a:solidFill>
                  <a:srgbClr val="FF0000"/>
                </a:solidFill>
              </a:rPr>
              <a:t>experimental sensitivity not SM prediction of Higgs mass</a:t>
            </a:r>
            <a:endParaRPr lang="nl-NL" sz="16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57600" y="944336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1" dirty="0" smtClean="0">
                <a:solidFill>
                  <a:srgbClr val="00B050"/>
                </a:solidFill>
              </a:rPr>
              <a:t>Expected</a:t>
            </a:r>
            <a:r>
              <a:rPr lang="en-US" sz="1600" b="0" dirty="0" smtClean="0">
                <a:solidFill>
                  <a:srgbClr val="00B050"/>
                </a:solidFill>
              </a:rPr>
              <a:t> p-value for background</a:t>
            </a:r>
            <a:br>
              <a:rPr lang="en-US" sz="1600" b="0" dirty="0" smtClean="0">
                <a:solidFill>
                  <a:srgbClr val="00B050"/>
                </a:solidFill>
              </a:rPr>
            </a:br>
            <a:r>
              <a:rPr lang="en-US" sz="1600" b="0" dirty="0" smtClean="0">
                <a:solidFill>
                  <a:srgbClr val="00B050"/>
                </a:solidFill>
              </a:rPr>
              <a:t>hypothesis of a data sample</a:t>
            </a:r>
            <a:br>
              <a:rPr lang="en-US" sz="1600" b="0" dirty="0" smtClean="0">
                <a:solidFill>
                  <a:srgbClr val="00B050"/>
                </a:solidFill>
              </a:rPr>
            </a:br>
            <a:r>
              <a:rPr lang="en-US" sz="1600" b="0" dirty="0" smtClean="0">
                <a:solidFill>
                  <a:srgbClr val="00B050"/>
                </a:solidFill>
              </a:rPr>
              <a:t>containing SM Higgs boson</a:t>
            </a:r>
            <a:br>
              <a:rPr lang="en-US" sz="1600" b="0" dirty="0" smtClean="0">
                <a:solidFill>
                  <a:srgbClr val="00B050"/>
                </a:solidFill>
              </a:rPr>
            </a:br>
            <a:endParaRPr lang="nl-NL" sz="1600" b="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s://atlas.web.cern.ch/Atlas/GROUPS/PHYSICS/CONFNOTES/ATLAS-CONF-2011-157/fig_04.png"/>
          <p:cNvPicPr>
            <a:picLocks noChangeAspect="1" noChangeArrowheads="1"/>
          </p:cNvPicPr>
          <p:nvPr/>
        </p:nvPicPr>
        <p:blipFill>
          <a:blip r:embed="rId2" cstate="print"/>
          <a:srcRect t="1036" r="-1274" b="39892"/>
          <a:stretch>
            <a:fillRect/>
          </a:stretch>
        </p:blipFill>
        <p:spPr bwMode="auto">
          <a:xfrm>
            <a:off x="609600" y="1797050"/>
            <a:ext cx="7761249" cy="4343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458200" cy="457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Comb: p-value of background-only hypothesis (‘discovery’)</a:t>
            </a:r>
            <a:endParaRPr lang="nl-NL" sz="2000" dirty="0"/>
          </a:p>
        </p:txBody>
      </p:sp>
      <p:sp>
        <p:nvSpPr>
          <p:cNvPr id="6" name="Oval 5"/>
          <p:cNvSpPr/>
          <p:nvPr/>
        </p:nvSpPr>
        <p:spPr bwMode="auto">
          <a:xfrm>
            <a:off x="2590800" y="347345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23" name="Picture 2" descr="https://atlas.web.cern.ch/Atlas/GROUPS/PHYSICS/CONFNOTES/ATLAS-CONF-2011-157/fig_04.png"/>
          <p:cNvPicPr>
            <a:picLocks noChangeAspect="1" noChangeArrowheads="1"/>
          </p:cNvPicPr>
          <p:nvPr/>
        </p:nvPicPr>
        <p:blipFill>
          <a:blip r:embed="rId2" cstate="print"/>
          <a:srcRect t="89429" r="-1274" b="1775"/>
          <a:stretch>
            <a:fillRect/>
          </a:stretch>
        </p:blipFill>
        <p:spPr bwMode="auto">
          <a:xfrm>
            <a:off x="685800" y="6064250"/>
            <a:ext cx="7696200" cy="6413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371600" y="914400"/>
            <a:ext cx="6019800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>
                <a:solidFill>
                  <a:srgbClr val="FF7A01"/>
                </a:solidFill>
              </a:rPr>
              <a:t>Example point: at m</a:t>
            </a:r>
            <a:r>
              <a:rPr lang="en-US" sz="1600" b="0" baseline="-25000" dirty="0" smtClean="0">
                <a:solidFill>
                  <a:srgbClr val="FF7A01"/>
                </a:solidFill>
              </a:rPr>
              <a:t>H</a:t>
            </a:r>
            <a:r>
              <a:rPr lang="en-US" sz="1600" b="0" dirty="0" smtClean="0">
                <a:solidFill>
                  <a:srgbClr val="FF7A01"/>
                </a:solidFill>
                <a:latin typeface="Verdana"/>
                <a:ea typeface="Verdana"/>
                <a:cs typeface="Verdana"/>
              </a:rPr>
              <a:t>≈</a:t>
            </a:r>
            <a:r>
              <a:rPr lang="en-US" sz="1600" b="0" dirty="0" smtClean="0">
                <a:solidFill>
                  <a:srgbClr val="FF7A01"/>
                </a:solidFill>
              </a:rPr>
              <a:t>150 </a:t>
            </a:r>
            <a:r>
              <a:rPr lang="en-US" sz="1600" b="0" dirty="0" err="1" smtClean="0">
                <a:solidFill>
                  <a:srgbClr val="FF7A01"/>
                </a:solidFill>
              </a:rPr>
              <a:t>GeV</a:t>
            </a:r>
            <a:r>
              <a:rPr lang="en-US" sz="1600" b="0" dirty="0" smtClean="0">
                <a:solidFill>
                  <a:srgbClr val="FF7A01"/>
                </a:solidFill>
              </a:rPr>
              <a:t> probability </a:t>
            </a:r>
            <a:br>
              <a:rPr lang="en-US" sz="1600" b="0" dirty="0" smtClean="0">
                <a:solidFill>
                  <a:srgbClr val="FF7A01"/>
                </a:solidFill>
              </a:rPr>
            </a:br>
            <a:r>
              <a:rPr lang="en-US" sz="1600" b="0" dirty="0" smtClean="0">
                <a:solidFill>
                  <a:srgbClr val="FF7A01"/>
                </a:solidFill>
              </a:rPr>
              <a:t>to obtain observed event count (or larger) </a:t>
            </a:r>
            <a:br>
              <a:rPr lang="en-US" sz="1600" b="0" dirty="0" smtClean="0">
                <a:solidFill>
                  <a:srgbClr val="FF7A01"/>
                </a:solidFill>
              </a:rPr>
            </a:br>
            <a:r>
              <a:rPr lang="en-US" sz="1600" dirty="0" smtClean="0">
                <a:solidFill>
                  <a:srgbClr val="FF7A01"/>
                </a:solidFill>
              </a:rPr>
              <a:t>here </a:t>
            </a:r>
            <a:r>
              <a:rPr lang="en-US" sz="1600" b="0" dirty="0" smtClean="0">
                <a:solidFill>
                  <a:srgbClr val="FF7A01"/>
                </a:solidFill>
              </a:rPr>
              <a:t>from background only is ~0.0015% (~3</a:t>
            </a:r>
            <a:r>
              <a:rPr lang="el-GR" sz="1600" b="0" dirty="0" smtClean="0">
                <a:solidFill>
                  <a:srgbClr val="FF7A01"/>
                </a:solidFill>
              </a:rPr>
              <a:t>σ</a:t>
            </a:r>
            <a:r>
              <a:rPr lang="en-US" sz="1600" b="0" dirty="0" smtClean="0">
                <a:solidFill>
                  <a:srgbClr val="FF7A01"/>
                </a:solidFill>
              </a:rPr>
              <a:t>)</a:t>
            </a:r>
            <a:br>
              <a:rPr lang="en-US" sz="1600" b="0" dirty="0" smtClean="0">
                <a:solidFill>
                  <a:srgbClr val="FF7A01"/>
                </a:solidFill>
              </a:rPr>
            </a:br>
            <a:endParaRPr lang="nl-NL" sz="1600" b="0" baseline="-25000" dirty="0">
              <a:solidFill>
                <a:srgbClr val="FF7A01"/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-111276" y="1320800"/>
            <a:ext cx="2752876" cy="2235200"/>
          </a:xfrm>
          <a:custGeom>
            <a:avLst/>
            <a:gdLst>
              <a:gd name="connsiteX0" fmla="*/ 2752876 w 2752876"/>
              <a:gd name="connsiteY0" fmla="*/ 2235200 h 2235200"/>
              <a:gd name="connsiteX1" fmla="*/ 212876 w 2752876"/>
              <a:gd name="connsiteY1" fmla="*/ 1117600 h 2235200"/>
              <a:gd name="connsiteX2" fmla="*/ 1475619 w 2752876"/>
              <a:gd name="connsiteY2" fmla="*/ 0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52876" h="2235200">
                <a:moveTo>
                  <a:pt x="2752876" y="2235200"/>
                </a:moveTo>
                <a:cubicBezTo>
                  <a:pt x="1589314" y="1862666"/>
                  <a:pt x="425752" y="1490133"/>
                  <a:pt x="212876" y="1117600"/>
                </a:cubicBezTo>
                <a:cubicBezTo>
                  <a:pt x="0" y="745067"/>
                  <a:pt x="737809" y="372533"/>
                  <a:pt x="1475619" y="0"/>
                </a:cubicBez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278191" y="1422400"/>
            <a:ext cx="2388809" cy="2133600"/>
          </a:xfrm>
          <a:custGeom>
            <a:avLst/>
            <a:gdLst>
              <a:gd name="connsiteX0" fmla="*/ 2523066 w 2523066"/>
              <a:gd name="connsiteY0" fmla="*/ 2133600 h 2133600"/>
              <a:gd name="connsiteX1" fmla="*/ 229809 w 2523066"/>
              <a:gd name="connsiteY1" fmla="*/ 1175657 h 2133600"/>
              <a:gd name="connsiteX2" fmla="*/ 1144209 w 2523066"/>
              <a:gd name="connsiteY2" fmla="*/ 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23066" h="2133600">
                <a:moveTo>
                  <a:pt x="2523066" y="2133600"/>
                </a:moveTo>
                <a:cubicBezTo>
                  <a:pt x="1491342" y="1832428"/>
                  <a:pt x="459618" y="1531257"/>
                  <a:pt x="229809" y="1175657"/>
                </a:cubicBezTo>
                <a:cubicBezTo>
                  <a:pt x="0" y="820057"/>
                  <a:pt x="572104" y="410028"/>
                  <a:pt x="1144209" y="0"/>
                </a:cubicBezTo>
              </a:path>
            </a:pathLst>
          </a:cu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62400" y="3124200"/>
            <a:ext cx="4953000" cy="32004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But need to be careful with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local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p-values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lang="en-US" sz="16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600" b="0" dirty="0" smtClean="0"/>
              <a:t>Search is executed for a wide </a:t>
            </a:r>
            <a:r>
              <a:rPr lang="en-US" sz="1600" b="0" dirty="0" err="1" smtClean="0"/>
              <a:t>m</a:t>
            </a:r>
            <a:r>
              <a:rPr lang="en-US" sz="1600" b="0" baseline="-25000" dirty="0" err="1" smtClean="0"/>
              <a:t>H</a:t>
            </a:r>
            <a:r>
              <a:rPr lang="en-US" sz="1600" b="0" dirty="0" smtClean="0"/>
              <a:t> mass range.</a:t>
            </a:r>
            <a:br>
              <a:rPr lang="en-US" sz="1600" b="0" dirty="0" smtClean="0"/>
            </a:br>
            <a:endParaRPr lang="en-US" sz="1600" b="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600" b="0" dirty="0" smtClean="0"/>
              <a:t>Odds to find a local p-value of e.g. </a:t>
            </a:r>
            <a:br>
              <a:rPr lang="en-US" sz="1600" b="0" dirty="0" smtClean="0"/>
            </a:br>
            <a:r>
              <a:rPr lang="en-US" sz="1600" b="0" dirty="0" smtClean="0"/>
              <a:t>1% anywhere in mass range </a:t>
            </a:r>
            <a:br>
              <a:rPr lang="en-US" sz="1600" b="0" dirty="0" smtClean="0"/>
            </a:br>
            <a:r>
              <a:rPr lang="en-US" sz="1600" b="0" dirty="0" smtClean="0"/>
              <a:t>(the ‘global p-value’) is </a:t>
            </a:r>
            <a:r>
              <a:rPr lang="en-US" sz="1600" dirty="0" smtClean="0"/>
              <a:t>larger than 1%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lang="en-US" sz="16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1600" b="0" dirty="0" smtClean="0"/>
              <a:t>Can a estimate trial factor (global p/local p)</a:t>
            </a:r>
            <a:br>
              <a:rPr lang="en-US" sz="1600" b="0" dirty="0" smtClean="0"/>
            </a:br>
            <a:r>
              <a:rPr lang="en-US" sz="1600" b="0" dirty="0" smtClean="0"/>
              <a:t>and obtain estimate of global significance</a:t>
            </a:r>
            <a:br>
              <a:rPr lang="en-US" sz="1600" b="0" dirty="0" smtClean="0"/>
            </a:br>
            <a:r>
              <a:rPr lang="en-US" sz="1600" b="0" dirty="0" smtClean="0"/>
              <a:t>by using trial factor as correction 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kumimoji="0" lang="nl-NL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2786743" y="5849258"/>
            <a:ext cx="1175657" cy="739624"/>
          </a:xfrm>
          <a:custGeom>
            <a:avLst/>
            <a:gdLst>
              <a:gd name="connsiteX0" fmla="*/ 1625600 w 1625600"/>
              <a:gd name="connsiteY0" fmla="*/ 0 h 762000"/>
              <a:gd name="connsiteX1" fmla="*/ 566057 w 1625600"/>
              <a:gd name="connsiteY1" fmla="*/ 754743 h 762000"/>
              <a:gd name="connsiteX2" fmla="*/ 0 w 1625600"/>
              <a:gd name="connsiteY2" fmla="*/ 43543 h 762000"/>
              <a:gd name="connsiteX0" fmla="*/ 1526650 w 1526650"/>
              <a:gd name="connsiteY0" fmla="*/ 170543 h 739624"/>
              <a:gd name="connsiteX1" fmla="*/ 566057 w 1526650"/>
              <a:gd name="connsiteY1" fmla="*/ 711200 h 739624"/>
              <a:gd name="connsiteX2" fmla="*/ 0 w 1526650"/>
              <a:gd name="connsiteY2" fmla="*/ 0 h 739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6650" h="739624">
                <a:moveTo>
                  <a:pt x="1526650" y="170543"/>
                </a:moveTo>
                <a:cubicBezTo>
                  <a:pt x="1132345" y="544286"/>
                  <a:pt x="820499" y="739624"/>
                  <a:pt x="566057" y="711200"/>
                </a:cubicBezTo>
                <a:cubicBezTo>
                  <a:pt x="311615" y="682776"/>
                  <a:pt x="147562" y="359228"/>
                  <a:pt x="0" y="0"/>
                </a:cubicBezTo>
              </a:path>
            </a:pathLst>
          </a:cu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524000" y="5181600"/>
            <a:ext cx="2362200" cy="685800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early awaiting more data!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153400" cy="457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Quantifying discovery and exclusion – Frequentist approach</a:t>
            </a:r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685800" y="914400"/>
            <a:ext cx="8077200" cy="5334000"/>
          </a:xfrm>
        </p:spPr>
        <p:txBody>
          <a:bodyPr/>
          <a:lstStyle/>
          <a:p>
            <a:r>
              <a:rPr lang="en-US" dirty="0" smtClean="0"/>
              <a:t>Consider the simplest case – a counting experiment</a:t>
            </a:r>
          </a:p>
          <a:p>
            <a:pPr lvl="1"/>
            <a:r>
              <a:rPr lang="en-US" dirty="0" smtClean="0"/>
              <a:t>Observable: </a:t>
            </a:r>
            <a:r>
              <a:rPr lang="en-US" b="1" dirty="0" smtClean="0"/>
              <a:t>N</a:t>
            </a:r>
            <a:r>
              <a:rPr lang="en-US" dirty="0" smtClean="0"/>
              <a:t> (the event count)</a:t>
            </a:r>
          </a:p>
          <a:p>
            <a:pPr lvl="1"/>
            <a:r>
              <a:rPr lang="en-US" dirty="0" smtClean="0"/>
              <a:t>Model F(</a:t>
            </a:r>
            <a:r>
              <a:rPr lang="en-US" b="1" dirty="0" smtClean="0"/>
              <a:t>N</a:t>
            </a:r>
            <a:r>
              <a:rPr lang="en-US" dirty="0" smtClean="0"/>
              <a:t>|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): Poisson(</a:t>
            </a:r>
            <a:r>
              <a:rPr lang="en-US" b="1" dirty="0" err="1" smtClean="0"/>
              <a:t>N</a:t>
            </a:r>
            <a:r>
              <a:rPr lang="en-US" dirty="0" err="1" smtClean="0"/>
              <a:t>|</a:t>
            </a:r>
            <a:r>
              <a:rPr lang="en-US" b="1" dirty="0" err="1" smtClean="0">
                <a:solidFill>
                  <a:srgbClr val="FF0000"/>
                </a:solidFill>
              </a:rPr>
              <a:t>s</a:t>
            </a:r>
            <a:r>
              <a:rPr lang="en-US" dirty="0" err="1" smtClean="0"/>
              <a:t>+b</a:t>
            </a:r>
            <a:r>
              <a:rPr lang="en-US" dirty="0" smtClean="0"/>
              <a:t>) with b=5 known exactly</a:t>
            </a:r>
          </a:p>
          <a:p>
            <a:r>
              <a:rPr lang="en-US" dirty="0" smtClean="0"/>
              <a:t>Predicted distributions of </a:t>
            </a:r>
            <a:r>
              <a:rPr lang="en-US" b="1" dirty="0" smtClean="0"/>
              <a:t>N</a:t>
            </a:r>
            <a:r>
              <a:rPr lang="en-US" dirty="0" smtClean="0"/>
              <a:t> for various values of 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nl-NL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 l="2542" t="16603" r="4802" b="2941"/>
          <a:stretch>
            <a:fillRect/>
          </a:stretch>
        </p:blipFill>
        <p:spPr bwMode="auto">
          <a:xfrm>
            <a:off x="1676400" y="2903963"/>
            <a:ext cx="5410200" cy="34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2743200" y="2980164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s=0</a:t>
            </a:r>
            <a:endParaRPr lang="nl-NL" dirty="0">
              <a:solidFill>
                <a:schemeClr val="accent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31004" y="3586787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7A01"/>
                </a:solidFill>
              </a:rPr>
              <a:t>s=5</a:t>
            </a:r>
            <a:endParaRPr lang="nl-NL" dirty="0">
              <a:solidFill>
                <a:srgbClr val="FF7A0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05200" y="4043987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s=10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38600" y="4348787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3399"/>
                </a:solidFill>
              </a:rPr>
              <a:t>s=15</a:t>
            </a:r>
            <a:endParaRPr lang="nl-NL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685800" y="914400"/>
            <a:ext cx="8305800" cy="5334000"/>
          </a:xfrm>
        </p:spPr>
        <p:txBody>
          <a:bodyPr/>
          <a:lstStyle/>
          <a:p>
            <a:r>
              <a:rPr lang="en-US" dirty="0" smtClean="0"/>
              <a:t>Now make a measurement N=</a:t>
            </a:r>
            <a:r>
              <a:rPr lang="en-US" dirty="0" err="1" smtClean="0"/>
              <a:t>N</a:t>
            </a:r>
            <a:r>
              <a:rPr lang="en-US" baseline="-25000" dirty="0" err="1" smtClean="0"/>
              <a:t>obs</a:t>
            </a:r>
            <a:r>
              <a:rPr lang="en-US" dirty="0" smtClean="0"/>
              <a:t> (example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obs</a:t>
            </a:r>
            <a:r>
              <a:rPr lang="en-US" dirty="0" smtClean="0"/>
              <a:t>=7)</a:t>
            </a:r>
          </a:p>
          <a:p>
            <a:r>
              <a:rPr lang="en-US" dirty="0" smtClean="0"/>
              <a:t>Can now define p-value(s), </a:t>
            </a:r>
            <a:r>
              <a:rPr lang="en-US" dirty="0" smtClean="0">
                <a:solidFill>
                  <a:srgbClr val="FF0000"/>
                </a:solidFill>
              </a:rPr>
              <a:t>e.g. for </a:t>
            </a:r>
            <a:r>
              <a:rPr lang="en-US" dirty="0" err="1" smtClean="0">
                <a:solidFill>
                  <a:srgbClr val="FF0000"/>
                </a:solidFill>
              </a:rPr>
              <a:t>bkg</a:t>
            </a:r>
            <a:r>
              <a:rPr lang="en-US" dirty="0" smtClean="0">
                <a:solidFill>
                  <a:srgbClr val="FF0000"/>
                </a:solidFill>
              </a:rPr>
              <a:t> hypothesis</a:t>
            </a:r>
          </a:p>
          <a:p>
            <a:pPr lvl="1"/>
            <a:r>
              <a:rPr lang="en-US" dirty="0" smtClean="0"/>
              <a:t>Fraction of future measurements with N=</a:t>
            </a:r>
            <a:r>
              <a:rPr lang="en-US" dirty="0" err="1" smtClean="0"/>
              <a:t>Nobs</a:t>
            </a:r>
            <a:r>
              <a:rPr lang="en-US" dirty="0" smtClean="0"/>
              <a:t> (or larger) if s=0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 b="4167"/>
          <a:stretch>
            <a:fillRect/>
          </a:stretch>
        </p:blipFill>
        <p:spPr bwMode="auto">
          <a:xfrm>
            <a:off x="1981200" y="2438400"/>
            <a:ext cx="54292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Frequentist p-values – excess over expected </a:t>
            </a:r>
            <a:r>
              <a:rPr lang="en-US" dirty="0" err="1" smtClean="0"/>
              <a:t>bkg</a:t>
            </a:r>
            <a:endParaRPr lang="en-US" dirty="0" smtClean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3886200" y="2438400"/>
          <a:ext cx="4154488" cy="857250"/>
        </p:xfrm>
        <a:graphic>
          <a:graphicData uri="http://schemas.openxmlformats.org/presentationml/2006/ole">
            <p:oleObj spid="_x0000_s35842" name="Vergelijking" r:id="rId4" imgW="2400120" imgH="4950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667000" y="2209800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s=0</a:t>
            </a:r>
            <a:endParaRPr lang="nl-NL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6600" y="3197423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7A01"/>
                </a:solidFill>
              </a:rPr>
              <a:t>s=5</a:t>
            </a:r>
            <a:endParaRPr lang="nl-NL" dirty="0">
              <a:solidFill>
                <a:srgbClr val="FF7A0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57600" y="3505200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s=10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91000" y="3810000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3399"/>
                </a:solidFill>
              </a:rPr>
              <a:t>s=15</a:t>
            </a:r>
            <a:endParaRPr lang="nl-NL" dirty="0">
              <a:solidFill>
                <a:srgbClr val="FF3399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3124200" y="2514600"/>
            <a:ext cx="0" cy="3115838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3124200" y="2819400"/>
            <a:ext cx="381000" cy="0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/>
          <a:srcRect l="2542" t="16603" r="4802" b="2941"/>
          <a:stretch>
            <a:fillRect/>
          </a:stretch>
        </p:blipFill>
        <p:spPr bwMode="auto">
          <a:xfrm>
            <a:off x="1981200" y="2294363"/>
            <a:ext cx="5410200" cy="349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685800" y="914400"/>
            <a:ext cx="8305800" cy="5562600"/>
          </a:xfrm>
        </p:spPr>
        <p:txBody>
          <a:bodyPr/>
          <a:lstStyle/>
          <a:p>
            <a:r>
              <a:rPr lang="en-US" dirty="0" smtClean="0"/>
              <a:t>p-values of background hypothesis is used to quantify  ‘</a:t>
            </a:r>
            <a:r>
              <a:rPr lang="en-US" dirty="0" smtClean="0">
                <a:solidFill>
                  <a:srgbClr val="FF0000"/>
                </a:solidFill>
              </a:rPr>
              <a:t>discovery</a:t>
            </a:r>
            <a:r>
              <a:rPr lang="en-US" dirty="0" smtClean="0"/>
              <a:t>’ = excess of events over background expectation</a:t>
            </a:r>
          </a:p>
          <a:p>
            <a:r>
              <a:rPr lang="en-US" dirty="0" smtClean="0"/>
              <a:t>Another example: </a:t>
            </a:r>
            <a:r>
              <a:rPr lang="en-US" dirty="0" err="1" smtClean="0">
                <a:solidFill>
                  <a:srgbClr val="FF0000"/>
                </a:solidFill>
              </a:rPr>
              <a:t>N</a:t>
            </a:r>
            <a:r>
              <a:rPr lang="en-US" baseline="-25000" dirty="0" err="1" smtClean="0">
                <a:solidFill>
                  <a:srgbClr val="FF0000"/>
                </a:solidFill>
              </a:rPr>
              <a:t>obs</a:t>
            </a:r>
            <a:r>
              <a:rPr lang="en-US" dirty="0" smtClean="0">
                <a:solidFill>
                  <a:srgbClr val="FF0000"/>
                </a:solidFill>
              </a:rPr>
              <a:t>=15 for same model</a:t>
            </a:r>
            <a:r>
              <a:rPr lang="en-US" dirty="0" smtClean="0"/>
              <a:t>, what is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b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100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Result customarily re-expressed as odds of a </a:t>
            </a:r>
            <a:br>
              <a:rPr lang="en-US" dirty="0" smtClean="0"/>
            </a:br>
            <a:r>
              <a:rPr lang="en-US" i="1" dirty="0" smtClean="0">
                <a:solidFill>
                  <a:srgbClr val="FF0000"/>
                </a:solidFill>
              </a:rPr>
              <a:t>Gaussian fluctuation with equal p-value</a:t>
            </a:r>
            <a:r>
              <a:rPr lang="en-US" dirty="0" smtClean="0"/>
              <a:t> (3.5 sigma for above case)</a:t>
            </a:r>
          </a:p>
          <a:p>
            <a:pPr lvl="1"/>
            <a:r>
              <a:rPr lang="en-US" dirty="0" smtClean="0"/>
              <a:t>NB: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obs</a:t>
            </a:r>
            <a:r>
              <a:rPr lang="en-US" dirty="0" smtClean="0"/>
              <a:t>=22 gives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b</a:t>
            </a:r>
            <a:r>
              <a:rPr lang="en-US" dirty="0" smtClean="0"/>
              <a:t> &lt; 2.810-7 (‘5 sigma’)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r>
              <a:rPr lang="en-US" dirty="0" smtClean="0"/>
              <a:t> 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4495800" y="2362200"/>
            <a:ext cx="0" cy="3115838"/>
          </a:xfrm>
          <a:prstGeom prst="line">
            <a:avLst/>
          </a:prstGeom>
          <a:noFill/>
          <a:ln w="57150" cap="flat" cmpd="sng" algn="ctr">
            <a:solidFill>
              <a:schemeClr val="accent3">
                <a:lumMod val="85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Frequentist p-values - excess over expected </a:t>
            </a:r>
            <a:r>
              <a:rPr lang="en-US" dirty="0" err="1" smtClean="0"/>
              <a:t>bkg</a:t>
            </a:r>
            <a:endParaRPr lang="en-US" dirty="0" smtClean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3984625" y="2294363"/>
          <a:ext cx="4549775" cy="857250"/>
        </p:xfrm>
        <a:graphic>
          <a:graphicData uri="http://schemas.openxmlformats.org/presentationml/2006/ole">
            <p:oleObj spid="_x0000_s50178" name="Vergelijking" r:id="rId4" imgW="2628720" imgH="4950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667000" y="2065763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s=0</a:t>
            </a:r>
            <a:endParaRPr lang="nl-NL" dirty="0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6600" y="3053386"/>
            <a:ext cx="574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7A01"/>
                </a:solidFill>
              </a:rPr>
              <a:t>s=5</a:t>
            </a:r>
            <a:endParaRPr lang="nl-NL" dirty="0">
              <a:solidFill>
                <a:srgbClr val="FF7A0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57600" y="3361163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s=10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91000" y="3665963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3399"/>
                </a:solidFill>
              </a:rPr>
              <a:t>s=15</a:t>
            </a:r>
            <a:endParaRPr lang="nl-NL" dirty="0">
              <a:solidFill>
                <a:srgbClr val="FF3399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3810000" y="2370563"/>
            <a:ext cx="0" cy="3115838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3810000" y="3200400"/>
            <a:ext cx="381000" cy="0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0" name="Rectangle 19"/>
          <p:cNvSpPr/>
          <p:nvPr/>
        </p:nvSpPr>
        <p:spPr bwMode="auto">
          <a:xfrm>
            <a:off x="7162800" y="2438400"/>
            <a:ext cx="1524000" cy="4572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Upper limits (one-sided </a:t>
            </a:r>
            <a:r>
              <a:rPr lang="en-US" smtClean="0"/>
              <a:t>confidence intervals)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077200" cy="5334000"/>
          </a:xfrm>
        </p:spPr>
        <p:txBody>
          <a:bodyPr/>
          <a:lstStyle/>
          <a:p>
            <a:r>
              <a:rPr lang="en-US" dirty="0" smtClean="0"/>
              <a:t>Can also defined p-values for </a:t>
            </a:r>
            <a:r>
              <a:rPr lang="en-US" dirty="0" smtClean="0">
                <a:solidFill>
                  <a:srgbClr val="FF0000"/>
                </a:solidFill>
              </a:rPr>
              <a:t>hypothesis with signal: </a:t>
            </a:r>
            <a:r>
              <a:rPr lang="en-US" dirty="0" err="1" smtClean="0">
                <a:solidFill>
                  <a:srgbClr val="FF0000"/>
                </a:solidFill>
              </a:rPr>
              <a:t>p</a:t>
            </a:r>
            <a:r>
              <a:rPr lang="en-US" baseline="-25000" dirty="0" err="1" smtClean="0">
                <a:solidFill>
                  <a:srgbClr val="FF0000"/>
                </a:solidFill>
              </a:rPr>
              <a:t>s+b</a:t>
            </a:r>
            <a:endParaRPr lang="en-US" baseline="-25000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Note convention: integration range in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s+b</a:t>
            </a:r>
            <a:r>
              <a:rPr lang="en-US" dirty="0" smtClean="0"/>
              <a:t> is flipped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Convention: express result as value of </a:t>
            </a:r>
            <a:r>
              <a:rPr lang="en-US" b="1" dirty="0" smtClean="0"/>
              <a:t>s</a:t>
            </a:r>
            <a:r>
              <a:rPr lang="en-US" dirty="0" smtClean="0"/>
              <a:t> for which p(</a:t>
            </a:r>
            <a:r>
              <a:rPr lang="en-US" dirty="0" err="1" smtClean="0"/>
              <a:t>s+b</a:t>
            </a:r>
            <a:r>
              <a:rPr lang="en-US" dirty="0" smtClean="0"/>
              <a:t>)=5%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“s&gt;6.8 is excluded at 95% C.L.”</a:t>
            </a:r>
            <a:endParaRPr lang="en-US" b="1" dirty="0" smtClean="0"/>
          </a:p>
          <a:p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Wouter Verkerke, NIKHEF </a:t>
            </a:r>
            <a:endParaRPr lang="en-US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1828800"/>
            <a:ext cx="54292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9155" name="Object 2"/>
          <p:cNvGraphicFramePr>
            <a:graphicFrameLocks noChangeAspect="1"/>
          </p:cNvGraphicFramePr>
          <p:nvPr/>
        </p:nvGraphicFramePr>
        <p:xfrm>
          <a:off x="3648075" y="1981200"/>
          <a:ext cx="3209925" cy="812800"/>
        </p:xfrm>
        <a:graphic>
          <a:graphicData uri="http://schemas.openxmlformats.org/presentationml/2006/ole">
            <p:oleObj spid="_x0000_s49155" name="Vergelijking" r:id="rId4" imgW="1854000" imgH="4698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0" y="2697540"/>
            <a:ext cx="24128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3399"/>
                </a:solidFill>
              </a:rPr>
              <a:t>p(s=15) = 0.00025</a:t>
            </a:r>
            <a:br>
              <a:rPr lang="en-US" sz="1600" i="1" dirty="0" smtClean="0">
                <a:solidFill>
                  <a:srgbClr val="FF3399"/>
                </a:solidFill>
              </a:rPr>
            </a:br>
            <a:r>
              <a:rPr lang="en-US" sz="1600" i="1" dirty="0" smtClean="0">
                <a:solidFill>
                  <a:srgbClr val="FF0000"/>
                </a:solidFill>
              </a:rPr>
              <a:t>p(s=10) = 0.007</a:t>
            </a:r>
          </a:p>
          <a:p>
            <a:r>
              <a:rPr lang="en-US" sz="1600" i="1" dirty="0" smtClean="0">
                <a:solidFill>
                  <a:srgbClr val="FFC000"/>
                </a:solidFill>
              </a:rPr>
              <a:t>p(s=5)   = 0.13</a:t>
            </a:r>
            <a:r>
              <a:rPr lang="en-US" sz="1600" b="0" i="1" dirty="0" smtClean="0"/>
              <a:t/>
            </a:r>
            <a:br>
              <a:rPr lang="en-US" sz="1600" b="0" i="1" dirty="0" smtClean="0"/>
            </a:br>
            <a:endParaRPr lang="en-US" sz="1600" i="1" dirty="0" smtClean="0">
              <a:solidFill>
                <a:srgbClr val="FF3399"/>
              </a:solidFill>
            </a:endParaRPr>
          </a:p>
          <a:p>
            <a:r>
              <a:rPr lang="en-US" sz="1600" i="1" dirty="0" smtClean="0"/>
              <a:t>p(s=6.8) = 0.05</a:t>
            </a:r>
          </a:p>
          <a:p>
            <a:endParaRPr lang="nl-NL" sz="1600" b="0" i="1" dirty="0"/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971800" y="1905000"/>
            <a:ext cx="0" cy="3115838"/>
          </a:xfrm>
          <a:prstGeom prst="line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2590800" y="2819400"/>
            <a:ext cx="381000" cy="0"/>
          </a:xfrm>
          <a:prstGeom prst="straightConnector1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Modified</a:t>
            </a:r>
            <a:r>
              <a:rPr lang="en-US" dirty="0" smtClean="0"/>
              <a:t> </a:t>
            </a:r>
            <a:r>
              <a:rPr lang="en-US" dirty="0" err="1" smtClean="0"/>
              <a:t>frequentist</a:t>
            </a:r>
            <a:r>
              <a:rPr lang="en-US" dirty="0" smtClean="0"/>
              <a:t> upper limits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5334000"/>
          </a:xfrm>
        </p:spPr>
        <p:txBody>
          <a:bodyPr/>
          <a:lstStyle/>
          <a:p>
            <a:r>
              <a:rPr lang="en-US" dirty="0" smtClean="0"/>
              <a:t>Need to be careful about interpretation p(</a:t>
            </a:r>
            <a:r>
              <a:rPr lang="en-US" dirty="0" err="1" smtClean="0"/>
              <a:t>s+b</a:t>
            </a:r>
            <a:r>
              <a:rPr lang="en-US" dirty="0" smtClean="0"/>
              <a:t>) in terms of inference on signal only</a:t>
            </a:r>
          </a:p>
          <a:p>
            <a:pPr lvl="1"/>
            <a:r>
              <a:rPr lang="en-US" dirty="0" smtClean="0"/>
              <a:t>Since p(</a:t>
            </a:r>
            <a:r>
              <a:rPr lang="en-US" dirty="0" err="1" smtClean="0"/>
              <a:t>s+b</a:t>
            </a:r>
            <a:r>
              <a:rPr lang="en-US" dirty="0" smtClean="0"/>
              <a:t>) quantifies consistency of signal </a:t>
            </a:r>
            <a:r>
              <a:rPr lang="en-US" i="1" dirty="0" smtClean="0"/>
              <a:t>plus</a:t>
            </a:r>
            <a:r>
              <a:rPr lang="en-US" dirty="0" smtClean="0"/>
              <a:t> background</a:t>
            </a:r>
          </a:p>
          <a:p>
            <a:pPr lvl="1"/>
            <a:r>
              <a:rPr lang="en-US" dirty="0" smtClean="0"/>
              <a:t>Problem most apparent when observed data </a:t>
            </a:r>
            <a:br>
              <a:rPr lang="en-US" dirty="0" smtClean="0"/>
            </a:br>
            <a:r>
              <a:rPr lang="en-US" dirty="0" smtClean="0"/>
              <a:t>has </a:t>
            </a:r>
            <a:r>
              <a:rPr lang="en-US" dirty="0" smtClean="0">
                <a:solidFill>
                  <a:srgbClr val="FF0000"/>
                </a:solidFill>
              </a:rPr>
              <a:t>downward stat. </a:t>
            </a:r>
            <a:r>
              <a:rPr lang="en-US" dirty="0" err="1" smtClean="0">
                <a:solidFill>
                  <a:srgbClr val="FF0000"/>
                </a:solidFill>
              </a:rPr>
              <a:t>fluctations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w.r.t</a:t>
            </a:r>
            <a:r>
              <a:rPr lang="en-US" dirty="0" smtClean="0">
                <a:solidFill>
                  <a:srgbClr val="FF0000"/>
                </a:solidFill>
              </a:rPr>
              <a:t> background</a:t>
            </a:r>
            <a:r>
              <a:rPr lang="en-US" dirty="0" smtClean="0"/>
              <a:t> expectation</a:t>
            </a:r>
          </a:p>
          <a:p>
            <a:r>
              <a:rPr lang="en-US" dirty="0" smtClean="0"/>
              <a:t>Example: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obs</a:t>
            </a:r>
            <a:r>
              <a:rPr lang="en-US" baseline="-25000" dirty="0" smtClean="0"/>
              <a:t> </a:t>
            </a:r>
            <a:r>
              <a:rPr lang="en-US" dirty="0" smtClean="0"/>
              <a:t>=2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>
                <a:solidFill>
                  <a:srgbClr val="FF0000"/>
                </a:solidFill>
              </a:rPr>
              <a:t>Modified</a:t>
            </a:r>
            <a:r>
              <a:rPr lang="en-US" dirty="0" smtClean="0">
                <a:solidFill>
                  <a:srgbClr val="FF0000"/>
                </a:solidFill>
              </a:rPr>
              <a:t> approach to protect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against such inference on s</a:t>
            </a:r>
          </a:p>
          <a:p>
            <a:pPr lvl="1"/>
            <a:r>
              <a:rPr lang="en-US" dirty="0" smtClean="0"/>
              <a:t>Instead of requiring p(</a:t>
            </a:r>
            <a:r>
              <a:rPr lang="en-US" dirty="0" err="1" smtClean="0"/>
              <a:t>s+b</a:t>
            </a:r>
            <a:r>
              <a:rPr lang="en-US" dirty="0" smtClean="0"/>
              <a:t>)=5%,</a:t>
            </a:r>
            <a:br>
              <a:rPr lang="en-US" dirty="0" smtClean="0"/>
            </a:br>
            <a:r>
              <a:rPr lang="en-US" dirty="0" smtClean="0"/>
              <a:t>require 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7" name="TextBox 16"/>
          <p:cNvSpPr txBox="1"/>
          <p:nvPr/>
        </p:nvSpPr>
        <p:spPr>
          <a:xfrm flipH="1">
            <a:off x="1295400" y="3048000"/>
            <a:ext cx="3688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>
                <a:solidFill>
                  <a:schemeClr val="accent6"/>
                </a:solidFill>
                <a:sym typeface="Wingdings" pitchFamily="2" charset="2"/>
              </a:rPr>
              <a:t>  </a:t>
            </a:r>
            <a:r>
              <a:rPr lang="en-US" sz="1600" b="0" dirty="0" err="1" smtClean="0">
                <a:solidFill>
                  <a:schemeClr val="accent6"/>
                </a:solidFill>
                <a:sym typeface="Wingdings" pitchFamily="2" charset="2"/>
              </a:rPr>
              <a:t>p</a:t>
            </a:r>
            <a:r>
              <a:rPr lang="en-US" sz="1600" b="0" baseline="-25000" dirty="0" err="1" smtClean="0">
                <a:solidFill>
                  <a:schemeClr val="accent6"/>
                </a:solidFill>
                <a:sym typeface="Wingdings" pitchFamily="2" charset="2"/>
              </a:rPr>
              <a:t>s+b</a:t>
            </a:r>
            <a:r>
              <a:rPr lang="en-US" sz="1600" b="0" dirty="0" smtClean="0">
                <a:solidFill>
                  <a:schemeClr val="accent6"/>
                </a:solidFill>
                <a:sym typeface="Wingdings" pitchFamily="2" charset="2"/>
              </a:rPr>
              <a:t>(s=0) = 0.04</a:t>
            </a:r>
            <a:br>
              <a:rPr lang="en-US" sz="1600" b="0" dirty="0" smtClean="0">
                <a:solidFill>
                  <a:schemeClr val="accent6"/>
                </a:solidFill>
                <a:sym typeface="Wingdings" pitchFamily="2" charset="2"/>
              </a:rPr>
            </a:br>
            <a:r>
              <a:rPr lang="en-US" sz="1600" b="0" dirty="0" smtClean="0">
                <a:solidFill>
                  <a:schemeClr val="accent6"/>
                </a:solidFill>
                <a:sym typeface="Wingdings" pitchFamily="2" charset="2"/>
              </a:rPr>
              <a:t/>
            </a:r>
            <a:br>
              <a:rPr lang="en-US" sz="1600" b="0" dirty="0" smtClean="0">
                <a:solidFill>
                  <a:schemeClr val="accent6"/>
                </a:solidFill>
                <a:sym typeface="Wingdings" pitchFamily="2" charset="2"/>
              </a:rPr>
            </a:br>
            <a:r>
              <a:rPr lang="en-US" sz="1600" dirty="0" smtClean="0">
                <a:solidFill>
                  <a:schemeClr val="accent6"/>
                </a:solidFill>
                <a:sym typeface="Wingdings" pitchFamily="2" charset="2"/>
              </a:rPr>
              <a:t> s</a:t>
            </a:r>
            <a:r>
              <a:rPr lang="en-US" sz="1600" dirty="0" smtClean="0">
                <a:solidFill>
                  <a:schemeClr val="accent6"/>
                </a:solidFill>
                <a:latin typeface="Verdana"/>
                <a:ea typeface="Verdana"/>
                <a:cs typeface="Verdana"/>
                <a:sym typeface="Wingdings" pitchFamily="2" charset="2"/>
              </a:rPr>
              <a:t>≥</a:t>
            </a:r>
            <a:r>
              <a:rPr lang="en-US" sz="1600" dirty="0" smtClean="0">
                <a:solidFill>
                  <a:schemeClr val="accent6"/>
                </a:solidFill>
                <a:sym typeface="Wingdings" pitchFamily="2" charset="2"/>
              </a:rPr>
              <a:t>0 excluded at &gt;95% C.L. ?!</a:t>
            </a:r>
            <a:endParaRPr lang="nl-NL" sz="1600" dirty="0">
              <a:solidFill>
                <a:schemeClr val="accent6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384800" y="3132563"/>
            <a:ext cx="3302000" cy="3496837"/>
            <a:chOff x="2489200" y="2522963"/>
            <a:chExt cx="3302000" cy="3496837"/>
          </a:xfrm>
        </p:grpSpPr>
        <p:pic>
          <p:nvPicPr>
            <p:cNvPr id="22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 l="9937" t="16603" r="33513" b="2941"/>
            <a:stretch>
              <a:fillRect/>
            </a:stretch>
          </p:blipFill>
          <p:spPr bwMode="auto">
            <a:xfrm>
              <a:off x="2489200" y="2522963"/>
              <a:ext cx="3302000" cy="3496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3124200" y="2590801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/>
                  </a:solidFill>
                </a:rPr>
                <a:t>s=0</a:t>
              </a:r>
              <a:endParaRPr lang="nl-NL" dirty="0">
                <a:solidFill>
                  <a:schemeClr val="accent2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12004" y="3197424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7A01"/>
                  </a:solidFill>
                </a:rPr>
                <a:t>s=5</a:t>
              </a:r>
              <a:endParaRPr lang="nl-NL" dirty="0">
                <a:solidFill>
                  <a:srgbClr val="FF7A0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886200" y="3654624"/>
              <a:ext cx="7024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s=10</a:t>
              </a:r>
              <a:endParaRPr lang="nl-NL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419600" y="3959424"/>
              <a:ext cx="7024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3399"/>
                  </a:solidFill>
                </a:rPr>
                <a:t>s=15</a:t>
              </a:r>
              <a:endParaRPr lang="nl-NL" dirty="0">
                <a:solidFill>
                  <a:srgbClr val="FF3399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>
              <a:off x="2716696" y="2599162"/>
              <a:ext cx="0" cy="3115838"/>
            </a:xfrm>
            <a:prstGeom prst="line">
              <a:avLst/>
            </a:prstGeom>
            <a:noFill/>
            <a:ln w="571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8" name="Rectangle 27"/>
          <p:cNvSpPr/>
          <p:nvPr/>
        </p:nvSpPr>
        <p:spPr bwMode="auto">
          <a:xfrm>
            <a:off x="5421086" y="3206338"/>
            <a:ext cx="3265714" cy="311727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2100262" y="5334000"/>
          <a:ext cx="2319338" cy="857250"/>
        </p:xfrm>
        <a:graphic>
          <a:graphicData uri="http://schemas.openxmlformats.org/presentationml/2006/ole">
            <p:oleObj spid="_x0000_s53251" name="Vergelijking" r:id="rId4" imgW="1168200" imgH="431640" progId="Equation.3">
              <p:embed/>
            </p:oleObj>
          </a:graphicData>
        </a:graphic>
      </p:graphicFrame>
      <p:sp>
        <p:nvSpPr>
          <p:cNvPr id="30" name="Oval 29"/>
          <p:cNvSpPr/>
          <p:nvPr/>
        </p:nvSpPr>
        <p:spPr bwMode="auto">
          <a:xfrm>
            <a:off x="2743200" y="5734050"/>
            <a:ext cx="990600" cy="457200"/>
          </a:xfrm>
          <a:prstGeom prst="ellips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nl-NL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31" name="Straight Arrow Connector 30"/>
          <p:cNvCxnSpPr>
            <a:stCxn id="30" idx="6"/>
          </p:cNvCxnSpPr>
          <p:nvPr/>
        </p:nvCxnSpPr>
        <p:spPr bwMode="auto">
          <a:xfrm>
            <a:off x="3733800" y="5962650"/>
            <a:ext cx="1828800" cy="76200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32"/>
          <p:cNvSpPr/>
          <p:nvPr/>
        </p:nvSpPr>
        <p:spPr>
          <a:xfrm>
            <a:off x="762000" y="6477000"/>
            <a:ext cx="8229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for N=2 exclude s&gt;3.4 at 95% C.L.s, for large N effect on limit is small as p</a:t>
            </a:r>
            <a:r>
              <a:rPr lang="en-US" baseline="-25000" dirty="0" smtClean="0"/>
              <a:t>b</a:t>
            </a:r>
            <a:r>
              <a:rPr lang="en-US" dirty="0" smtClean="0">
                <a:sym typeface="Wingdings" pitchFamily="2" charset="2"/>
              </a:rPr>
              <a:t>0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p-values and limits on non-trivial analysis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334000"/>
          </a:xfrm>
        </p:spPr>
        <p:txBody>
          <a:bodyPr/>
          <a:lstStyle/>
          <a:p>
            <a:r>
              <a:rPr lang="en-US" dirty="0" smtClean="0"/>
              <a:t>Typical Higgs search result is not a simple number counting experiment, but looks like this: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Any type of result can be converted into a single number by constructing a ‘test statistic’ 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A test statistic compresses all signal-to-background </a:t>
            </a:r>
            <a:br>
              <a:rPr lang="en-US" b="1" dirty="0" smtClean="0">
                <a:solidFill>
                  <a:schemeClr val="accent2"/>
                </a:solidFill>
              </a:rPr>
            </a:br>
            <a:r>
              <a:rPr lang="en-US" b="1" dirty="0" smtClean="0">
                <a:solidFill>
                  <a:schemeClr val="accent2"/>
                </a:solidFill>
              </a:rPr>
              <a:t>discrimination power in a single number</a:t>
            </a:r>
          </a:p>
          <a:p>
            <a:pPr lvl="1"/>
            <a:r>
              <a:rPr lang="en-US" dirty="0" smtClean="0"/>
              <a:t>Most powerful discriminators</a:t>
            </a:r>
            <a:br>
              <a:rPr lang="en-US" dirty="0" smtClean="0"/>
            </a:br>
            <a:r>
              <a:rPr lang="en-US" dirty="0" smtClean="0"/>
              <a:t>are </a:t>
            </a:r>
            <a:r>
              <a:rPr lang="en-US" dirty="0" smtClean="0">
                <a:solidFill>
                  <a:srgbClr val="FF0000"/>
                </a:solidFill>
              </a:rPr>
              <a:t>Likelihood Ratios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Neyman</a:t>
            </a:r>
            <a:r>
              <a:rPr lang="en-US" dirty="0" smtClean="0"/>
              <a:t> Pearson) 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16" name="Picture 4" descr="https://atlas.web.cern.ch/Atlas/GROUPS/PHYSICS/CONFNOTES/ATLAS-CONF-2011-135/fig_01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76400"/>
            <a:ext cx="3429000" cy="2259219"/>
          </a:xfrm>
          <a:prstGeom prst="rect">
            <a:avLst/>
          </a:prstGeom>
          <a:noFill/>
        </p:spPr>
      </p:pic>
      <p:graphicFrame>
        <p:nvGraphicFramePr>
          <p:cNvPr id="13313" name="Content Placeholder 5"/>
          <p:cNvGraphicFramePr>
            <a:graphicFrameLocks noChangeAspect="1"/>
          </p:cNvGraphicFramePr>
          <p:nvPr/>
        </p:nvGraphicFramePr>
        <p:xfrm>
          <a:off x="4876800" y="5355265"/>
          <a:ext cx="2895600" cy="893135"/>
        </p:xfrm>
        <a:graphic>
          <a:graphicData uri="http://schemas.openxmlformats.org/presentationml/2006/ole">
            <p:oleObj spid="_x0000_s13313" name="Vergelijking" r:id="rId4" imgW="1358640" imgH="41904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495800" y="1905000"/>
            <a:ext cx="38651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solidFill>
                  <a:srgbClr val="FF0000"/>
                </a:solidFill>
              </a:rPr>
              <a:t>-  Result is a distribution, </a:t>
            </a:r>
            <a:br>
              <a:rPr lang="en-US" sz="1600" b="0" dirty="0" smtClean="0">
                <a:solidFill>
                  <a:srgbClr val="FF0000"/>
                </a:solidFill>
              </a:rPr>
            </a:br>
            <a:r>
              <a:rPr lang="en-US" sz="1600" b="0" dirty="0" smtClean="0">
                <a:solidFill>
                  <a:srgbClr val="FF0000"/>
                </a:solidFill>
              </a:rPr>
              <a:t>   not a single number</a:t>
            </a:r>
          </a:p>
          <a:p>
            <a:endParaRPr lang="en-US" sz="1600" b="0" dirty="0" smtClean="0">
              <a:solidFill>
                <a:srgbClr val="FF0000"/>
              </a:solidFill>
            </a:endParaRPr>
          </a:p>
          <a:p>
            <a:r>
              <a:rPr lang="en-US" sz="1600" b="0" dirty="0" smtClean="0">
                <a:solidFill>
                  <a:srgbClr val="FF0000"/>
                </a:solidFill>
              </a:rPr>
              <a:t>-  Models for signal and background</a:t>
            </a:r>
            <a:br>
              <a:rPr lang="en-US" sz="1600" b="0" dirty="0" smtClean="0">
                <a:solidFill>
                  <a:srgbClr val="FF0000"/>
                </a:solidFill>
              </a:rPr>
            </a:br>
            <a:r>
              <a:rPr lang="en-US" sz="1600" b="0" dirty="0" smtClean="0">
                <a:solidFill>
                  <a:srgbClr val="FF0000"/>
                </a:solidFill>
              </a:rPr>
              <a:t>   have intrinsic uncertainties</a:t>
            </a:r>
            <a:endParaRPr lang="nl-NL" sz="1600" b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458200" cy="457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likelihood ratio test statistic</a:t>
            </a:r>
            <a:endParaRPr lang="nl-NL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914400"/>
            <a:ext cx="8458200" cy="5334000"/>
          </a:xfrm>
        </p:spPr>
        <p:txBody>
          <a:bodyPr/>
          <a:lstStyle/>
          <a:p>
            <a:r>
              <a:rPr lang="en-US" dirty="0" smtClean="0"/>
              <a:t>Definition: </a:t>
            </a:r>
            <a:r>
              <a:rPr lang="el-GR" dirty="0" smtClean="0">
                <a:latin typeface="Verdana"/>
                <a:ea typeface="Verdana"/>
                <a:cs typeface="Verdana"/>
              </a:rPr>
              <a:t>μ</a:t>
            </a:r>
            <a:r>
              <a:rPr lang="en-US" dirty="0" smtClean="0">
                <a:latin typeface="Verdana"/>
                <a:ea typeface="Verdana"/>
                <a:cs typeface="Verdana"/>
              </a:rPr>
              <a:t> = signal strength / signal stre</a:t>
            </a:r>
            <a:r>
              <a:rPr lang="en-US" dirty="0" smtClean="0"/>
              <a:t>ngth(SM)</a:t>
            </a:r>
          </a:p>
          <a:p>
            <a:pPr lvl="1"/>
            <a:r>
              <a:rPr lang="en-US" dirty="0" smtClean="0">
                <a:latin typeface="Verdana"/>
                <a:ea typeface="Verdana"/>
                <a:cs typeface="Verdana"/>
                <a:sym typeface="Wingdings" pitchFamily="2" charset="2"/>
              </a:rPr>
              <a:t>Choose </a:t>
            </a:r>
            <a:r>
              <a:rPr lang="en-US" dirty="0" err="1" smtClean="0">
                <a:latin typeface="Verdana"/>
                <a:ea typeface="Verdana"/>
                <a:cs typeface="Verdana"/>
                <a:sym typeface="Wingdings" pitchFamily="2" charset="2"/>
              </a:rPr>
              <a:t>e.g</a:t>
            </a:r>
            <a:r>
              <a:rPr lang="en-US" dirty="0" smtClean="0">
                <a:latin typeface="Verdana"/>
                <a:ea typeface="Verdana"/>
                <a:cs typeface="Verdana"/>
                <a:sym typeface="Wingdings" pitchFamily="2" charset="2"/>
              </a:rPr>
              <a:t> likelihood with nominal signal strength in numerator (</a:t>
            </a:r>
            <a:r>
              <a:rPr lang="el-GR" dirty="0" smtClean="0">
                <a:latin typeface="Verdana"/>
                <a:ea typeface="Verdana"/>
                <a:cs typeface="Verdana"/>
                <a:sym typeface="Wingdings" pitchFamily="2" charset="2"/>
              </a:rPr>
              <a:t>μ</a:t>
            </a:r>
            <a:r>
              <a:rPr lang="en-US" dirty="0" smtClean="0">
                <a:latin typeface="Verdana"/>
                <a:ea typeface="Verdana"/>
                <a:cs typeface="Verdana"/>
                <a:sym typeface="Wingdings" pitchFamily="2" charset="2"/>
              </a:rPr>
              <a:t>=1)</a:t>
            </a:r>
            <a:br>
              <a:rPr lang="en-US" dirty="0" smtClean="0">
                <a:latin typeface="Verdana"/>
                <a:ea typeface="Verdana"/>
                <a:cs typeface="Verdana"/>
                <a:sym typeface="Wingdings" pitchFamily="2" charset="2"/>
              </a:rPr>
            </a:br>
            <a:r>
              <a:rPr lang="en-US" dirty="0" smtClean="0">
                <a:latin typeface="Verdana"/>
                <a:ea typeface="Verdana"/>
                <a:cs typeface="Verdana"/>
                <a:sym typeface="Wingdings" pitchFamily="2" charset="2"/>
              </a:rPr>
              <a:t/>
            </a:r>
            <a:br>
              <a:rPr lang="en-US" dirty="0" smtClean="0">
                <a:latin typeface="Verdana"/>
                <a:ea typeface="Verdana"/>
                <a:cs typeface="Verdana"/>
                <a:sym typeface="Wingdings" pitchFamily="2" charset="2"/>
              </a:rPr>
            </a:br>
            <a:r>
              <a:rPr lang="en-US" dirty="0" smtClean="0">
                <a:latin typeface="Verdana"/>
                <a:ea typeface="Verdana"/>
                <a:cs typeface="Verdana"/>
                <a:sym typeface="Wingdings" pitchFamily="2" charset="2"/>
              </a:rPr>
              <a:t/>
            </a:r>
            <a:br>
              <a:rPr lang="en-US" dirty="0" smtClean="0">
                <a:latin typeface="Verdana"/>
                <a:ea typeface="Verdana"/>
                <a:cs typeface="Verdana"/>
                <a:sym typeface="Wingdings" pitchFamily="2" charset="2"/>
              </a:rPr>
            </a:br>
            <a:endParaRPr lang="en-US" dirty="0" smtClean="0">
              <a:latin typeface="Verdana"/>
              <a:ea typeface="Verdana"/>
              <a:cs typeface="Verdana"/>
              <a:sym typeface="Wingdings" pitchFamily="2" charset="2"/>
            </a:endParaRPr>
          </a:p>
          <a:p>
            <a:pPr lvl="1"/>
            <a:endParaRPr lang="en-US" dirty="0" smtClean="0">
              <a:latin typeface="Verdana"/>
              <a:ea typeface="Verdana"/>
              <a:cs typeface="Verdana"/>
              <a:sym typeface="Wingdings" pitchFamily="2" charset="2"/>
            </a:endParaRPr>
          </a:p>
          <a:p>
            <a:pPr lvl="1"/>
            <a:endParaRPr lang="en-US" dirty="0" smtClean="0">
              <a:latin typeface="Verdana"/>
              <a:ea typeface="Verdana"/>
              <a:cs typeface="Verdana"/>
              <a:sym typeface="Wingdings" pitchFamily="2" charset="2"/>
            </a:endParaRPr>
          </a:p>
          <a:p>
            <a:pPr lvl="1">
              <a:buNone/>
            </a:pPr>
            <a:endParaRPr lang="en-US" dirty="0" smtClean="0">
              <a:latin typeface="Verdana"/>
              <a:ea typeface="Verdana"/>
              <a:cs typeface="Verdana"/>
              <a:sym typeface="Wingdings" pitchFamily="2" charset="2"/>
            </a:endParaRPr>
          </a:p>
          <a:p>
            <a:r>
              <a:rPr lang="en-US" dirty="0" smtClean="0">
                <a:latin typeface="Verdana"/>
                <a:ea typeface="Verdana"/>
                <a:cs typeface="Verdana"/>
                <a:sym typeface="Wingdings" pitchFamily="2" charset="2"/>
              </a:rPr>
              <a:t>Illustration on model with no shape uncertainties</a:t>
            </a:r>
            <a:endParaRPr lang="nl-NL" dirty="0"/>
          </a:p>
        </p:txBody>
      </p:sp>
      <p:graphicFrame>
        <p:nvGraphicFramePr>
          <p:cNvPr id="37894" name="Content Placeholder 5"/>
          <p:cNvGraphicFramePr>
            <a:graphicFrameLocks noChangeAspect="1"/>
          </p:cNvGraphicFramePr>
          <p:nvPr/>
        </p:nvGraphicFramePr>
        <p:xfrm>
          <a:off x="2011363" y="2133402"/>
          <a:ext cx="3675062" cy="1011238"/>
        </p:xfrm>
        <a:graphic>
          <a:graphicData uri="http://schemas.openxmlformats.org/presentationml/2006/ole">
            <p:oleObj spid="_x0000_s55298" name="Vergelijking" r:id="rId3" imgW="1523880" imgH="419040" progId="Equation.3">
              <p:embed/>
            </p:oleObj>
          </a:graphicData>
        </a:graphic>
      </p:graphicFrame>
      <p:cxnSp>
        <p:nvCxnSpPr>
          <p:cNvPr id="24" name="Straight Arrow Connector 23"/>
          <p:cNvCxnSpPr/>
          <p:nvPr/>
        </p:nvCxnSpPr>
        <p:spPr bwMode="auto">
          <a:xfrm flipH="1">
            <a:off x="5334000" y="2590800"/>
            <a:ext cx="762000" cy="228600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093506" y="2438400"/>
            <a:ext cx="1374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chemeClr val="accent6"/>
                </a:solidFill>
                <a:latin typeface="Verdana"/>
                <a:ea typeface="Verdana"/>
                <a:cs typeface="Verdana"/>
              </a:rPr>
              <a:t>μ</a:t>
            </a:r>
            <a:r>
              <a:rPr lang="en-US" dirty="0" smtClean="0">
                <a:solidFill>
                  <a:schemeClr val="accent6"/>
                </a:solidFill>
                <a:latin typeface="Verdana"/>
                <a:ea typeface="Verdana"/>
                <a:cs typeface="Verdana"/>
              </a:rPr>
              <a:t> is best fit </a:t>
            </a:r>
            <a:br>
              <a:rPr lang="en-US" dirty="0" smtClean="0">
                <a:solidFill>
                  <a:schemeClr val="accent6"/>
                </a:solidFill>
                <a:latin typeface="Verdana"/>
                <a:ea typeface="Verdana"/>
                <a:cs typeface="Verdana"/>
              </a:rPr>
            </a:br>
            <a:r>
              <a:rPr lang="en-US" dirty="0" smtClean="0">
                <a:solidFill>
                  <a:schemeClr val="accent6"/>
                </a:solidFill>
                <a:latin typeface="Verdana"/>
                <a:ea typeface="Verdana"/>
                <a:cs typeface="Verdana"/>
              </a:rPr>
              <a:t>value of </a:t>
            </a:r>
            <a:r>
              <a:rPr lang="el-GR" dirty="0" smtClean="0">
                <a:solidFill>
                  <a:schemeClr val="accent6"/>
                </a:solidFill>
                <a:latin typeface="Verdana"/>
                <a:ea typeface="Verdana"/>
                <a:cs typeface="Verdana"/>
              </a:rPr>
              <a:t>μ</a:t>
            </a:r>
            <a:endParaRPr lang="nl-NL" dirty="0">
              <a:solidFill>
                <a:schemeClr val="accent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96000" y="2359223"/>
            <a:ext cx="340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^</a:t>
            </a:r>
            <a:endParaRPr lang="nl-NL" dirty="0">
              <a:solidFill>
                <a:schemeClr val="accent6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52800" y="3121223"/>
            <a:ext cx="2316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‘likelihood of best fit’</a:t>
            </a:r>
            <a:endParaRPr lang="nl-NL" dirty="0">
              <a:solidFill>
                <a:schemeClr val="accent6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86000" y="1828800"/>
            <a:ext cx="476765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‘likelihood assuming nominal signal strength’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 cstate="print"/>
          <a:srcRect l="3817" t="16603" r="8287" b="2941"/>
          <a:stretch>
            <a:fillRect/>
          </a:stretch>
        </p:blipFill>
        <p:spPr bwMode="auto">
          <a:xfrm>
            <a:off x="1027989" y="4509598"/>
            <a:ext cx="2520950" cy="226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Object 8"/>
          <p:cNvGraphicFramePr>
            <a:graphicFrameLocks noChangeAspect="1"/>
          </p:cNvGraphicFramePr>
          <p:nvPr/>
        </p:nvGraphicFramePr>
        <p:xfrm>
          <a:off x="2024939" y="5891530"/>
          <a:ext cx="1149350" cy="425450"/>
        </p:xfrm>
        <a:graphic>
          <a:graphicData uri="http://schemas.openxmlformats.org/presentationml/2006/ole">
            <p:oleObj spid="_x0000_s55301" name="Vergelijking" r:id="rId5" imgW="583920" imgH="215640" progId="Equation.3">
              <p:embed/>
            </p:oleObj>
          </a:graphicData>
        </a:graphic>
      </p:graphicFrame>
      <p:pic>
        <p:nvPicPr>
          <p:cNvPr id="21" name="Picture 11"/>
          <p:cNvPicPr>
            <a:picLocks noChangeAspect="1" noChangeArrowheads="1"/>
          </p:cNvPicPr>
          <p:nvPr/>
        </p:nvPicPr>
        <p:blipFill>
          <a:blip r:embed="rId6" cstate="print"/>
          <a:srcRect l="2328" t="15085" r="8287" b="2941"/>
          <a:stretch>
            <a:fillRect/>
          </a:stretch>
        </p:blipFill>
        <p:spPr bwMode="auto">
          <a:xfrm>
            <a:off x="5301539" y="4463415"/>
            <a:ext cx="2575983" cy="2318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" name="Object 12"/>
          <p:cNvGraphicFramePr>
            <a:graphicFrameLocks noChangeAspect="1"/>
          </p:cNvGraphicFramePr>
          <p:nvPr/>
        </p:nvGraphicFramePr>
        <p:xfrm>
          <a:off x="6211177" y="5891530"/>
          <a:ext cx="1300162" cy="425450"/>
        </p:xfrm>
        <a:graphic>
          <a:graphicData uri="http://schemas.openxmlformats.org/presentationml/2006/ole">
            <p:oleObj spid="_x0000_s55302" name="Vergelijking" r:id="rId7" imgW="660240" imgH="215640" progId="Equation.3">
              <p:embed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974954" y="4107180"/>
            <a:ext cx="2977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On signal-like data q1 is </a:t>
            </a:r>
            <a:r>
              <a:rPr lang="en-US" i="1" dirty="0" smtClean="0"/>
              <a:t>small</a:t>
            </a:r>
            <a:endParaRPr lang="nl-NL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76800" y="4107180"/>
            <a:ext cx="3483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On background-like data q1 is </a:t>
            </a:r>
            <a:r>
              <a:rPr lang="en-US" i="1" dirty="0" smtClean="0"/>
              <a:t>large</a:t>
            </a:r>
            <a:endParaRPr lang="nl-N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849</Words>
  <Application>Microsoft Office PowerPoint</Application>
  <PresentationFormat>On-screen Show (4:3)</PresentationFormat>
  <Paragraphs>244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Default Design</vt:lpstr>
      <vt:lpstr>Vergelijking</vt:lpstr>
      <vt:lpstr>Statistical aspects of Higgs analyses</vt:lpstr>
      <vt:lpstr>Introduction</vt:lpstr>
      <vt:lpstr>Quantifying discovery and exclusion – Frequentist approach</vt:lpstr>
      <vt:lpstr>Frequentist p-values – excess over expected bkg</vt:lpstr>
      <vt:lpstr>Frequentist p-values - excess over expected bkg</vt:lpstr>
      <vt:lpstr>Upper limits (one-sided confidence intervals)</vt:lpstr>
      <vt:lpstr>Modified frequentist upper limits</vt:lpstr>
      <vt:lpstr>p-values and limits on non-trivial analysis</vt:lpstr>
      <vt:lpstr>The likelihood ratio test statistic</vt:lpstr>
      <vt:lpstr>Distributions of test statistics</vt:lpstr>
      <vt:lpstr>Incorporating systematic uncertainties</vt:lpstr>
      <vt:lpstr>Incorporating systematic uncertainties</vt:lpstr>
      <vt:lpstr>Dealing with nuisance parameters in the test statistic</vt:lpstr>
      <vt:lpstr>Dealing with nuisance parameters in the test statistic</vt:lpstr>
      <vt:lpstr>Putting it all together for one Higgs channel</vt:lpstr>
      <vt:lpstr>Example – 95% Exclusion limit vs mH for HWW</vt:lpstr>
      <vt:lpstr>Combining Higgs channels (and experiments)</vt:lpstr>
      <vt:lpstr>A word on the machinery</vt:lpstr>
      <vt:lpstr>Example – joint ATLAS/CMS Higgs exclusion limit</vt:lpstr>
      <vt:lpstr>Switching from ‘exclusion’ to ‘discovery’ formulation</vt:lpstr>
      <vt:lpstr>Comb: p-value of background-only hypothesis (‘discovery’)</vt:lpstr>
      <vt:lpstr>Comb: p-value of background-only hypothesis (‘discovery’)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verkerke</dc:creator>
  <cp:lastModifiedBy>Wouter</cp:lastModifiedBy>
  <cp:revision>1640</cp:revision>
  <dcterms:created xsi:type="dcterms:W3CDTF">2001-03-20T09:34:26Z</dcterms:created>
  <dcterms:modified xsi:type="dcterms:W3CDTF">2011-12-01T08:01:24Z</dcterms:modified>
</cp:coreProperties>
</file>