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60" r:id="rId4"/>
    <p:sldId id="27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16C0"/>
    <a:srgbClr val="1F53BF"/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19"/>
    <p:restoredTop sz="96327"/>
  </p:normalViewPr>
  <p:slideViewPr>
    <p:cSldViewPr snapToObjects="1">
      <p:cViewPr varScale="1">
        <p:scale>
          <a:sx n="123" d="100"/>
          <a:sy n="123" d="100"/>
        </p:scale>
        <p:origin x="7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Fabian Metzger | P42 Halo Measurement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Fabian Metzger | P42 Halo Measurement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P42 Halo Measurement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Fabian Metzger, Laurie Nevay, Florian Stummer, Dipanwita Banerjee, Johannes Bernhard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/>
              <a:t>15.05.2025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AD2E5-3783-494D-849D-A138E34F8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AC6FD-BCCB-3216-831B-F740362CE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Individual BLM Signals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254DF24-2D86-3838-24CF-6ED9D69D77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1268760"/>
            <a:ext cx="6166817" cy="493345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FA81566-54A7-BA30-E48D-BF7059728F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025184" y="1268760"/>
            <a:ext cx="6166817" cy="493345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80B2E-8327-FCB6-301A-7E8713019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6574F-D3D9-441A-E1C7-8A3290BA0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31BCFC-E95E-8FAA-4D6A-23FB146FA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33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83B4F-3D15-BF33-C5FE-7B03E9FA3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5B793-6EA3-E13E-384C-E56A72E16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Individual BLM Signals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BE1198E-EBD4-C098-A57F-B14B132BC58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1268760"/>
            <a:ext cx="6166817" cy="493345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87F5175-7C44-7F5C-832F-1AE6C13089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025184" y="1268760"/>
            <a:ext cx="6166817" cy="493345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A96F63-CD25-F85F-7E38-39D397CAF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A92FA-73D7-54B7-036E-1B16AAE26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04B2B-AD29-7180-B1A9-7D54C8DE3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171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6BC6FD-51E2-93AD-A23B-8566945E1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We get a clear picture that there is a halo travelling along with the beam</a:t>
            </a:r>
          </a:p>
          <a:p>
            <a:r>
              <a:rPr lang="en-CH" dirty="0"/>
              <a:t>All signals are non-symmetric and non-gaussian</a:t>
            </a:r>
          </a:p>
          <a:p>
            <a:r>
              <a:rPr lang="en-CH" dirty="0"/>
              <a:t>With these, we have a good set of measurements to benchmark simulations of P42</a:t>
            </a:r>
          </a:p>
          <a:p>
            <a:r>
              <a:rPr lang="en-CH" dirty="0"/>
              <a:t>Reconstructing the shapes of the respective contributions is difficult as geometric effects are folded in</a:t>
            </a:r>
          </a:p>
          <a:p>
            <a:r>
              <a:rPr lang="en-CH" dirty="0"/>
              <a:t>We can repeat this kind of measurements with the other collimators in the horizontal and vertical directions</a:t>
            </a:r>
          </a:p>
          <a:p>
            <a:r>
              <a:rPr lang="en-CH" dirty="0"/>
              <a:t>We triggered a radiation alarm in the upstream zone of EHN2 when we went down to ±10mm and when we dumped only around 3 units → The location of the future P42 dump is not much upstream!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2F6C84-98EC-B190-C19C-9D20C5738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EC6E9-DDD0-3C9F-EC3F-FBD81F0A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B8666-207A-4380-0CFD-DCA933B3F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5C341-B302-79F6-4023-E640C353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99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CB86852-662F-1C38-CC8E-9C7C00435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29000" y="2092142"/>
            <a:ext cx="3737678" cy="2990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AFEF17-496C-D00B-3B6A-048A9B610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Measure the Halo?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5F4F0-616F-8F67-A39B-2E8A7E5F4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DAAEF0-CDF5-7A5B-9E43-9EEC7F361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A0226-7E8F-154A-9BA4-469A8A34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D210A07-7FF1-E12A-508D-6D7FA16532F4}"/>
              </a:ext>
            </a:extLst>
          </p:cNvPr>
          <p:cNvGrpSpPr/>
          <p:nvPr/>
        </p:nvGrpSpPr>
        <p:grpSpPr>
          <a:xfrm>
            <a:off x="521385" y="1556792"/>
            <a:ext cx="11052372" cy="4048925"/>
            <a:chOff x="211159" y="1937732"/>
            <a:chExt cx="11052372" cy="40489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2DCF958-84A1-CAEB-69FD-248C80AAE527}"/>
                </a:ext>
              </a:extLst>
            </p:cNvPr>
            <p:cNvSpPr/>
            <p:nvPr/>
          </p:nvSpPr>
          <p:spPr>
            <a:xfrm>
              <a:off x="4540628" y="3092141"/>
              <a:ext cx="1368152" cy="3600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B78467-4633-D35A-EB94-8C220B27ADAA}"/>
                </a:ext>
              </a:extLst>
            </p:cNvPr>
            <p:cNvSpPr/>
            <p:nvPr/>
          </p:nvSpPr>
          <p:spPr>
            <a:xfrm>
              <a:off x="4540628" y="4388285"/>
              <a:ext cx="1368152" cy="3600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577B138-E9AD-F14B-8C9E-D1E6EB5EA380}"/>
                </a:ext>
              </a:extLst>
            </p:cNvPr>
            <p:cNvCxnSpPr>
              <a:cxnSpLocks/>
            </p:cNvCxnSpPr>
            <p:nvPr/>
          </p:nvCxnSpPr>
          <p:spPr>
            <a:xfrm>
              <a:off x="5231904" y="2847438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4B1AD9C-139B-0AC1-24B3-1AE8588F73ED}"/>
                </a:ext>
              </a:extLst>
            </p:cNvPr>
            <p:cNvCxnSpPr>
              <a:cxnSpLocks/>
            </p:cNvCxnSpPr>
            <p:nvPr/>
          </p:nvCxnSpPr>
          <p:spPr>
            <a:xfrm>
              <a:off x="5233321" y="4143582"/>
              <a:ext cx="0" cy="86409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D4FDCCB2-2071-3DAB-3E57-95B7FF8E876E}"/>
                </a:ext>
              </a:extLst>
            </p:cNvPr>
            <p:cNvSpPr/>
            <p:nvPr/>
          </p:nvSpPr>
          <p:spPr>
            <a:xfrm>
              <a:off x="6169425" y="4677378"/>
              <a:ext cx="432048" cy="885960"/>
            </a:xfrm>
            <a:prstGeom prst="can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0DEE39BC-C1F8-6EF1-B3D1-9A2596CF1982}"/>
                </a:ext>
              </a:extLst>
            </p:cNvPr>
            <p:cNvSpPr/>
            <p:nvPr/>
          </p:nvSpPr>
          <p:spPr>
            <a:xfrm rot="5400000">
              <a:off x="8544272" y="2282977"/>
              <a:ext cx="432048" cy="885960"/>
            </a:xfrm>
            <a:prstGeom prst="can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Can 13">
              <a:extLst>
                <a:ext uri="{FF2B5EF4-FFF2-40B4-BE49-F238E27FC236}">
                  <a16:creationId xmlns:a16="http://schemas.microsoft.com/office/drawing/2014/main" id="{D70039FB-2CDB-9BB1-D590-F572839A73F1}"/>
                </a:ext>
              </a:extLst>
            </p:cNvPr>
            <p:cNvSpPr/>
            <p:nvPr/>
          </p:nvSpPr>
          <p:spPr>
            <a:xfrm>
              <a:off x="10831483" y="2649161"/>
              <a:ext cx="432048" cy="885960"/>
            </a:xfrm>
            <a:prstGeom prst="can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Can 14">
              <a:extLst>
                <a:ext uri="{FF2B5EF4-FFF2-40B4-BE49-F238E27FC236}">
                  <a16:creationId xmlns:a16="http://schemas.microsoft.com/office/drawing/2014/main" id="{D8436DD9-1BED-0E57-919C-967171BCA77E}"/>
                </a:ext>
              </a:extLst>
            </p:cNvPr>
            <p:cNvSpPr/>
            <p:nvPr/>
          </p:nvSpPr>
          <p:spPr>
            <a:xfrm>
              <a:off x="529074" y="5100697"/>
              <a:ext cx="432048" cy="885960"/>
            </a:xfrm>
            <a:prstGeom prst="can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6B0CBA-4435-E1FC-BF5B-FF26A81BD62A}"/>
                </a:ext>
              </a:extLst>
            </p:cNvPr>
            <p:cNvSpPr txBox="1"/>
            <p:nvPr/>
          </p:nvSpPr>
          <p:spPr>
            <a:xfrm>
              <a:off x="5558451" y="5638845"/>
              <a:ext cx="1653996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/>
                <a:t>BLM.043.401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9BCE84B-5463-1378-2347-5C53CAEC8369}"/>
                </a:ext>
              </a:extLst>
            </p:cNvPr>
            <p:cNvCxnSpPr/>
            <p:nvPr/>
          </p:nvCxnSpPr>
          <p:spPr>
            <a:xfrm flipV="1">
              <a:off x="529074" y="2099315"/>
              <a:ext cx="0" cy="790826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5E8585E-8ED8-7AFB-FF45-D2643962D3B7}"/>
                </a:ext>
              </a:extLst>
            </p:cNvPr>
            <p:cNvCxnSpPr>
              <a:cxnSpLocks/>
            </p:cNvCxnSpPr>
            <p:nvPr/>
          </p:nvCxnSpPr>
          <p:spPr>
            <a:xfrm>
              <a:off x="529074" y="2889495"/>
              <a:ext cx="792000" cy="0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0A7B199-ED80-EED7-9B87-96C60D8793B7}"/>
                </a:ext>
              </a:extLst>
            </p:cNvPr>
            <p:cNvSpPr txBox="1"/>
            <p:nvPr/>
          </p:nvSpPr>
          <p:spPr>
            <a:xfrm>
              <a:off x="211159" y="1937732"/>
              <a:ext cx="317916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i="1" dirty="0"/>
                <a:t>x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1189BD-B59A-243D-C3F5-756C48D1BCF3}"/>
                </a:ext>
              </a:extLst>
            </p:cNvPr>
            <p:cNvSpPr txBox="1"/>
            <p:nvPr/>
          </p:nvSpPr>
          <p:spPr>
            <a:xfrm>
              <a:off x="1098646" y="2903412"/>
              <a:ext cx="356572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i="1" dirty="0"/>
                <a:t>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448FE0-7997-1F80-BC56-3A85DB70ECE2}"/>
                </a:ext>
              </a:extLst>
            </p:cNvPr>
            <p:cNvSpPr txBox="1"/>
            <p:nvPr/>
          </p:nvSpPr>
          <p:spPr>
            <a:xfrm>
              <a:off x="3955720" y="2165854"/>
              <a:ext cx="2537968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/>
                <a:t>XCHV.043.396</a:t>
              </a:r>
            </a:p>
            <a:p>
              <a:pPr algn="ctr"/>
              <a:r>
                <a:rPr lang="en-CH" sz="2100" b="1" dirty="0"/>
                <a:t>Horizontal direction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6F5A7DD-8785-9858-BB9D-15D78CCA4FFC}"/>
              </a:ext>
            </a:extLst>
          </p:cNvPr>
          <p:cNvSpPr txBox="1"/>
          <p:nvPr/>
        </p:nvSpPr>
        <p:spPr>
          <a:xfrm>
            <a:off x="8243524" y="1756976"/>
            <a:ext cx="1653996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/>
              <a:t>BLM.043.458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00F5DB-0F2F-43A6-51F4-195EB3925987}"/>
              </a:ext>
            </a:extLst>
          </p:cNvPr>
          <p:cNvSpPr txBox="1"/>
          <p:nvPr/>
        </p:nvSpPr>
        <p:spPr>
          <a:xfrm>
            <a:off x="10525702" y="1895640"/>
            <a:ext cx="1653996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/>
              <a:t>BLM.043.794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3381A1-3678-DCCF-2FA1-BF24A5119916}"/>
              </a:ext>
            </a:extLst>
          </p:cNvPr>
          <p:cNvSpPr txBox="1"/>
          <p:nvPr/>
        </p:nvSpPr>
        <p:spPr>
          <a:xfrm>
            <a:off x="228326" y="4393421"/>
            <a:ext cx="1653996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/>
              <a:t>BLM.043.043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D36D1D-286A-9FFE-7092-B9ADD9976713}"/>
              </a:ext>
            </a:extLst>
          </p:cNvPr>
          <p:cNvSpPr txBox="1"/>
          <p:nvPr/>
        </p:nvSpPr>
        <p:spPr>
          <a:xfrm>
            <a:off x="8627542" y="232090"/>
            <a:ext cx="312895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Of course, there are more BLMs along P42!</a:t>
            </a:r>
          </a:p>
        </p:txBody>
      </p:sp>
    </p:spTree>
    <p:extLst>
      <p:ext uri="{BB962C8B-B14F-4D97-AF65-F5344CB8AC3E}">
        <p14:creationId xmlns:p14="http://schemas.microsoft.com/office/powerpoint/2010/main" val="1801195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895E64-60E9-B007-ED5F-9965F8E8B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We used the BLMs along the beamline to measure the halo</a:t>
            </a:r>
          </a:p>
          <a:p>
            <a:pPr lvl="1"/>
            <a:r>
              <a:rPr lang="en-CH" dirty="0"/>
              <a:t>We cannot directly reconstruct the beam and halo from it, but we have a good reference to compare to for simulations</a:t>
            </a:r>
          </a:p>
          <a:p>
            <a:r>
              <a:rPr lang="en-CH" dirty="0"/>
              <a:t>A priori, the shape of the beam and halo are unknown</a:t>
            </a:r>
          </a:p>
          <a:p>
            <a:pPr lvl="1"/>
            <a:r>
              <a:rPr lang="en-CH" dirty="0"/>
              <a:t>Therefore, we performed two sep</a:t>
            </a:r>
            <a:r>
              <a:rPr lang="en-GB" dirty="0"/>
              <a:t>a</a:t>
            </a:r>
            <a:r>
              <a:rPr lang="en-CH" dirty="0"/>
              <a:t>rate scans during which we moved only one jaw of the collimator → Potential asymmetries can be visible (or the collimator could be misaligned too)</a:t>
            </a:r>
          </a:p>
          <a:p>
            <a:pPr lvl="1"/>
            <a:r>
              <a:rPr lang="en-CH" dirty="0"/>
              <a:t>For each setting we acquired five spills to make an average and get a statistical uncertainty</a:t>
            </a:r>
          </a:p>
          <a:p>
            <a:r>
              <a:rPr lang="en-CH" dirty="0"/>
              <a:t>We measured the nominal beam loss with fully open collimators</a:t>
            </a:r>
          </a:p>
          <a:p>
            <a:pPr lvl="1"/>
            <a:r>
              <a:rPr lang="en-CH" dirty="0"/>
              <a:t>For this we took 100 spills → Resulted in an rms of about 2%</a:t>
            </a:r>
          </a:p>
          <a:p>
            <a:r>
              <a:rPr lang="en-CH" dirty="0"/>
              <a:t>All analysed signals are normalised to the T4 BSI, meaning it will be beam loss per proton on T4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69B50C-369D-0791-1323-FE4125461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Measure the Halo?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6F9A8-CFF2-5F34-0D87-1166A5179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9A7C-7271-0F1F-C6A6-DD5835EC5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E49C4-B831-FC73-97C3-53D818771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4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F4CB8-777C-3E74-62DD-AD6E64D90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DE18-7C1B-A986-1289-A3B22FAC5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Where Do We Have BLMs in P42?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CD30D4D-0BE5-7C46-AC39-85439271B0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1268760"/>
            <a:ext cx="6166817" cy="493345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6CB7574-37BE-74B5-B9B4-EB7068BC7A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025184" y="1268760"/>
            <a:ext cx="6166817" cy="493345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D87D7-994D-9A58-C8D4-A719D7EB7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36CA1-7F5F-CBF1-A01D-B263183E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BE828-DCB8-6311-E7A8-BC62B5CF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FA2495-A71D-DE6B-500B-E06EE1672EE1}"/>
              </a:ext>
            </a:extLst>
          </p:cNvPr>
          <p:cNvSpPr txBox="1"/>
          <p:nvPr/>
        </p:nvSpPr>
        <p:spPr>
          <a:xfrm>
            <a:off x="9931383" y="332620"/>
            <a:ext cx="18002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FF0000"/>
                </a:solidFill>
              </a:rPr>
              <a:t>XCHV.043.396</a:t>
            </a:r>
          </a:p>
          <a:p>
            <a:pPr algn="l"/>
            <a:r>
              <a:rPr lang="en-CH" sz="2100" b="1" dirty="0">
                <a:solidFill>
                  <a:srgbClr val="0A16C0"/>
                </a:solidFill>
              </a:rPr>
              <a:t>BLMs</a:t>
            </a:r>
          </a:p>
        </p:txBody>
      </p:sp>
    </p:spTree>
    <p:extLst>
      <p:ext uri="{BB962C8B-B14F-4D97-AF65-F5344CB8AC3E}">
        <p14:creationId xmlns:p14="http://schemas.microsoft.com/office/powerpoint/2010/main" val="614702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2DD3A-F789-0F92-E090-5848F529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Intensity at T10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C2E0004-E188-7BA9-66F6-D0F1BD8D37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407987" y="1153557"/>
            <a:ext cx="5688607" cy="4550886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7C9EE-3419-E5BA-D741-2EF80EA4B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3789040"/>
            <a:ext cx="5611813" cy="241173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Dashed lines correspond to average over 100 spills taken with fully opened collimator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Intensity on T10 stable down to ±15mm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BSI foil degradation folded in here but should be neglibile as beam spot on foil was stable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6AEF0-6E89-3738-07E8-98E52F3C1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5CF67-5850-5E70-7A07-51C904E0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7E2393-38C7-CB3E-DD85-622D994A8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 descr="A green and blue squares&#10;&#10;AI-generated content may be incorrect.">
            <a:extLst>
              <a:ext uri="{FF2B5EF4-FFF2-40B4-BE49-F238E27FC236}">
                <a16:creationId xmlns:a16="http://schemas.microsoft.com/office/drawing/2014/main" id="{AB5368AB-A967-8BEB-8AFD-31D86651F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959" y="44515"/>
            <a:ext cx="4664292" cy="373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75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graph&#10;&#10;AI-generated content may be incorrect.">
            <a:extLst>
              <a:ext uri="{FF2B5EF4-FFF2-40B4-BE49-F238E27FC236}">
                <a16:creationId xmlns:a16="http://schemas.microsoft.com/office/drawing/2014/main" id="{2CCDF69A-CFB0-E88E-6685-611B0B0AA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948" y="909532"/>
            <a:ext cx="9996104" cy="529205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FA914DA-5587-D420-D2F5-EF4126B19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BLM Correlations for Left Jaw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78B1E-6366-5D86-F27C-0E2333897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E8FFE-9AB4-BD0B-2597-C3D9A547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F23FE-F3E3-F876-BFF9-1ED7E5D40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3CF6A4-EA31-724E-BA2B-AE92BE885213}"/>
              </a:ext>
            </a:extLst>
          </p:cNvPr>
          <p:cNvSpPr txBox="1"/>
          <p:nvPr/>
        </p:nvSpPr>
        <p:spPr>
          <a:xfrm>
            <a:off x="11159522" y="341409"/>
            <a:ext cx="864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&lt;15mm</a:t>
            </a:r>
          </a:p>
          <a:p>
            <a:pPr algn="l"/>
            <a:r>
              <a:rPr lang="en-CH" dirty="0">
                <a:solidFill>
                  <a:srgbClr val="191919"/>
                </a:solidFill>
              </a:rPr>
              <a:t>≥15mm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9A3A4-6FE2-AD34-CDBC-0F1C8A3B930F}"/>
              </a:ext>
            </a:extLst>
          </p:cNvPr>
          <p:cNvSpPr txBox="1"/>
          <p:nvPr/>
        </p:nvSpPr>
        <p:spPr>
          <a:xfrm>
            <a:off x="11252704" y="5071988"/>
            <a:ext cx="79208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Signals in 10</a:t>
            </a:r>
            <a:r>
              <a:rPr lang="en-CH" baseline="30000" dirty="0"/>
              <a:t>-13</a:t>
            </a:r>
            <a:r>
              <a:rPr lang="en-CH" dirty="0"/>
              <a:t> Gy per primary</a:t>
            </a:r>
          </a:p>
        </p:txBody>
      </p:sp>
    </p:spTree>
    <p:extLst>
      <p:ext uri="{BB962C8B-B14F-4D97-AF65-F5344CB8AC3E}">
        <p14:creationId xmlns:p14="http://schemas.microsoft.com/office/powerpoint/2010/main" val="121395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FA8E1-6F12-48C1-CCF3-F41417818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F5D9D0-79B9-920F-65AC-0DABE906A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BLM Correlations for Right Jaw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76DB0-F768-CE4B-C254-B7DA425B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8A204-060E-67C6-CAE7-18A159D40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66634-E737-949D-179A-737B7F723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0B800F-A1F6-1D38-2008-66A0199C8ECD}"/>
              </a:ext>
            </a:extLst>
          </p:cNvPr>
          <p:cNvSpPr txBox="1"/>
          <p:nvPr/>
        </p:nvSpPr>
        <p:spPr>
          <a:xfrm>
            <a:off x="11159522" y="341409"/>
            <a:ext cx="864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&gt;-15mm</a:t>
            </a:r>
          </a:p>
          <a:p>
            <a:pPr algn="l"/>
            <a:r>
              <a:rPr lang="en-CH" dirty="0">
                <a:solidFill>
                  <a:srgbClr val="191919"/>
                </a:solidFill>
              </a:rPr>
              <a:t>≤-15mm</a:t>
            </a:r>
          </a:p>
        </p:txBody>
      </p:sp>
      <p:pic>
        <p:nvPicPr>
          <p:cNvPr id="11" name="Content Placeholder 10" descr="A screenshot of a graph&#10;&#10;AI-generated content may be incorrect.">
            <a:extLst>
              <a:ext uri="{FF2B5EF4-FFF2-40B4-BE49-F238E27FC236}">
                <a16:creationId xmlns:a16="http://schemas.microsoft.com/office/drawing/2014/main" id="{6AF128BC-AF36-8BD4-4763-0C0F9FD46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374" y="906464"/>
            <a:ext cx="10021251" cy="5305368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611401-C82E-9691-E0D1-E937F73E52C5}"/>
              </a:ext>
            </a:extLst>
          </p:cNvPr>
          <p:cNvSpPr txBox="1"/>
          <p:nvPr/>
        </p:nvSpPr>
        <p:spPr>
          <a:xfrm>
            <a:off x="11252704" y="5071988"/>
            <a:ext cx="79208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Signals in 10</a:t>
            </a:r>
            <a:r>
              <a:rPr lang="en-CH" baseline="30000" dirty="0"/>
              <a:t>-13</a:t>
            </a:r>
            <a:r>
              <a:rPr lang="en-CH" dirty="0"/>
              <a:t> Gy per primary</a:t>
            </a:r>
          </a:p>
        </p:txBody>
      </p:sp>
    </p:spTree>
    <p:extLst>
      <p:ext uri="{BB962C8B-B14F-4D97-AF65-F5344CB8AC3E}">
        <p14:creationId xmlns:p14="http://schemas.microsoft.com/office/powerpoint/2010/main" val="3097491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7687C-8C86-105F-3C96-8685162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Individual BLM Signals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58112AB-01EC-A1BE-8820-43D73C1450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1268760"/>
            <a:ext cx="6166817" cy="493345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B9E4F53-C479-539C-B74B-B923CE0FE7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025184" y="1268760"/>
            <a:ext cx="6166817" cy="493345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0A9DE-4D05-9892-E5B2-A88815692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F79E8F-154D-18E0-B757-DE0E69DE3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DD10BC-1431-EF3A-CF66-0107269A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19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853DE-DEA6-F48F-1DDA-F84FE14B6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B1C87-8664-D4B3-228B-9E9DD40E8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Individual BLM Signals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CEB808-4942-96FD-E19E-CED9F5626BE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1268760"/>
            <a:ext cx="6166817" cy="493345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D680054-86AC-E974-0C62-7D4EDF89D6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025184" y="1268760"/>
            <a:ext cx="6166817" cy="493345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0CAD11-D1D4-2F07-076C-E0BB4BFFF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A8FD6-A233-0778-E786-2F8E228F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P42 Halo Measurement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4EA34-DCB1-3B09-D9A2-F729C8A9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00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C0B984A-9DE1-4B4E-9B42-6C7279CB06C2}" vid="{1A43A230-0650-FE46-8B9C-4895A1B1FE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4172</TotalTime>
  <Words>493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P42 Halo Measurement</vt:lpstr>
      <vt:lpstr>How to Measure the Halo?</vt:lpstr>
      <vt:lpstr>How to Measure the Halo?</vt:lpstr>
      <vt:lpstr>Where Do We Have BLMs in P42?</vt:lpstr>
      <vt:lpstr>Intensity at T10</vt:lpstr>
      <vt:lpstr>BLM Correlations for Left Jaw Scan</vt:lpstr>
      <vt:lpstr>BLM Correlations for Right Jaw Scan</vt:lpstr>
      <vt:lpstr>Individual BLM Signals</vt:lpstr>
      <vt:lpstr>Individual BLM Signals</vt:lpstr>
      <vt:lpstr>Individual BLM Signals</vt:lpstr>
      <vt:lpstr>Individual BLM Signals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Metzger</dc:creator>
  <cp:lastModifiedBy>Fabian Metzger</cp:lastModifiedBy>
  <cp:revision>25</cp:revision>
  <cp:lastPrinted>2025-05-15T07:09:50Z</cp:lastPrinted>
  <dcterms:created xsi:type="dcterms:W3CDTF">2025-05-12T15:00:20Z</dcterms:created>
  <dcterms:modified xsi:type="dcterms:W3CDTF">2025-05-15T12:33:53Z</dcterms:modified>
</cp:coreProperties>
</file>