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8288000" cy="10287000"/>
  <p:notesSz cx="6858000" cy="9144000"/>
  <p:embeddedFontLst>
    <p:embeddedFont>
      <p:font typeface="Canva Sans Bold" panose="020B0604020202020204" charset="0"/>
      <p:regular r:id="rId18"/>
    </p:embeddedFont>
    <p:embeddedFont>
      <p:font typeface="Public Sans" panose="020B0604020202020204" charset="0"/>
      <p:regular r:id="rId19"/>
    </p:embeddedFont>
    <p:embeddedFont>
      <p:font typeface="Public Sans Bold" panose="020B0604020202020204" charset="0"/>
      <p:regular r:id="rId20"/>
    </p:embeddedFont>
    <p:embeddedFont>
      <p:font typeface="Recoleta Bold" panose="020B0604020202020204" charset="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85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23.05.2025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How to speak about this slide??</a:t>
            </a:r>
          </a:p>
          <a:p>
            <a:r>
              <a:rPr lang="en-US"/>
              <a:t>Maybe introduce the plots one at a time?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Add radiation onto this plot!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How to speak about this slide??</a:t>
            </a:r>
          </a:p>
          <a:p>
            <a:r>
              <a:rPr lang="en-US"/>
              <a:t>Maybe introduce the plots one at a time?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Add radiation onto this plot!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How to speak about this slide??</a:t>
            </a:r>
          </a:p>
          <a:p>
            <a:r>
              <a:rPr lang="en-US"/>
              <a:t>Maybe introduce the plots one at a time?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Add radiation onto this plot!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How to speak about this slide??</a:t>
            </a:r>
          </a:p>
          <a:p>
            <a:r>
              <a:rPr lang="en-US" dirty="0"/>
              <a:t>Maybe introduce the plots one at a time?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 radiation onto this plot!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How to speak about this slide??</a:t>
            </a:r>
          </a:p>
          <a:p>
            <a:r>
              <a:rPr lang="en-US"/>
              <a:t>Maybe introduce the plots one at a time?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Add radiation onto this plot!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How to speak about this slide??</a:t>
            </a:r>
          </a:p>
          <a:p>
            <a:r>
              <a:rPr lang="en-US"/>
              <a:t>Maybe introduce the plots one at a time?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Add radiation onto this plot!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How to speak about this slide??</a:t>
            </a:r>
          </a:p>
          <a:p>
            <a:r>
              <a:rPr lang="en-US"/>
              <a:t>Maybe introduce the plots one at a time?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Add radiation onto this plot!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2.png"/><Relationship Id="rId4" Type="http://schemas.openxmlformats.org/officeDocument/2006/relationships/image" Target="../media/image8.png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4.png"/><Relationship Id="rId9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jpe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.png"/><Relationship Id="rId5" Type="http://schemas.openxmlformats.org/officeDocument/2006/relationships/image" Target="../media/image14.png"/><Relationship Id="rId10" Type="http://schemas.openxmlformats.org/officeDocument/2006/relationships/image" Target="../media/image4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2461060" y="1028700"/>
            <a:ext cx="6131662" cy="2484161"/>
          </a:xfrm>
          <a:custGeom>
            <a:avLst/>
            <a:gdLst/>
            <a:ahLst/>
            <a:cxnLst/>
            <a:rect l="l" t="t" r="r" b="b"/>
            <a:pathLst>
              <a:path w="6131662" h="2484161">
                <a:moveTo>
                  <a:pt x="0" y="0"/>
                </a:moveTo>
                <a:lnTo>
                  <a:pt x="6131662" y="0"/>
                </a:lnTo>
                <a:lnTo>
                  <a:pt x="6131662" y="2484161"/>
                </a:lnTo>
                <a:lnTo>
                  <a:pt x="0" y="24841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1459301" y="174384"/>
            <a:ext cx="6206312" cy="7300231"/>
          </a:xfrm>
          <a:custGeom>
            <a:avLst/>
            <a:gdLst/>
            <a:ahLst/>
            <a:cxnLst/>
            <a:rect l="l" t="t" r="r" b="b"/>
            <a:pathLst>
              <a:path w="6206312" h="7300231">
                <a:moveTo>
                  <a:pt x="0" y="0"/>
                </a:moveTo>
                <a:lnTo>
                  <a:pt x="6206312" y="0"/>
                </a:lnTo>
                <a:lnTo>
                  <a:pt x="6206312" y="7300231"/>
                </a:lnTo>
                <a:lnTo>
                  <a:pt x="0" y="730023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2461060" y="3657593"/>
            <a:ext cx="11455281" cy="36683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628"/>
              </a:lnSpc>
            </a:pPr>
            <a:r>
              <a:rPr lang="en-US" sz="8023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2025 Cold Test Results</a:t>
            </a:r>
          </a:p>
          <a:p>
            <a:pPr algn="l">
              <a:lnSpc>
                <a:spcPts val="9628"/>
              </a:lnSpc>
            </a:pPr>
            <a:r>
              <a:rPr lang="en-US" sz="8023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&amp; Impedance</a:t>
            </a:r>
          </a:p>
          <a:p>
            <a:pPr algn="l">
              <a:lnSpc>
                <a:spcPts val="9628"/>
              </a:lnSpc>
            </a:pPr>
            <a:r>
              <a:rPr lang="en-US" sz="8023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Measurements</a:t>
            </a:r>
          </a:p>
        </p:txBody>
      </p:sp>
      <p:sp>
        <p:nvSpPr>
          <p:cNvPr id="8" name="Freeform 8"/>
          <p:cNvSpPr/>
          <p:nvPr/>
        </p:nvSpPr>
        <p:spPr>
          <a:xfrm>
            <a:off x="0" y="-12509"/>
            <a:ext cx="18288000" cy="10299509"/>
          </a:xfrm>
          <a:custGeom>
            <a:avLst/>
            <a:gdLst/>
            <a:ahLst/>
            <a:cxnLst/>
            <a:rect l="l" t="t" r="r" b="b"/>
            <a:pathLst>
              <a:path w="18288000" h="10299509">
                <a:moveTo>
                  <a:pt x="0" y="0"/>
                </a:moveTo>
                <a:lnTo>
                  <a:pt x="18288000" y="0"/>
                </a:lnTo>
                <a:lnTo>
                  <a:pt x="18288000" y="10299509"/>
                </a:lnTo>
                <a:lnTo>
                  <a:pt x="0" y="102995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314" t="-3469" r="-1250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9" name="TextBox 9"/>
          <p:cNvSpPr txBox="1"/>
          <p:nvPr/>
        </p:nvSpPr>
        <p:spPr>
          <a:xfrm>
            <a:off x="2461060" y="7889424"/>
            <a:ext cx="6002967" cy="457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99"/>
              </a:lnSpc>
              <a:spcBef>
                <a:spcPct val="0"/>
              </a:spcBef>
            </a:pPr>
            <a:r>
              <a:rPr lang="en-US" sz="2999">
                <a:solidFill>
                  <a:srgbClr val="036499"/>
                </a:solidFill>
                <a:latin typeface="Public Sans"/>
                <a:ea typeface="Public Sans"/>
                <a:cs typeface="Public Sans"/>
                <a:sym typeface="Public Sans"/>
              </a:rPr>
              <a:t>On behalf of WP4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596373" y="-136411"/>
            <a:ext cx="4691627" cy="10559821"/>
          </a:xfrm>
          <a:custGeom>
            <a:avLst/>
            <a:gdLst/>
            <a:ahLst/>
            <a:cxnLst/>
            <a:rect l="l" t="t" r="r" b="b"/>
            <a:pathLst>
              <a:path w="4691627" h="10559821">
                <a:moveTo>
                  <a:pt x="0" y="0"/>
                </a:moveTo>
                <a:lnTo>
                  <a:pt x="4691627" y="0"/>
                </a:lnTo>
                <a:lnTo>
                  <a:pt x="4691627" y="10559822"/>
                </a:lnTo>
                <a:lnTo>
                  <a:pt x="0" y="105598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42641" t="-1773" r="-147158" b="-1368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3820893" y="2283887"/>
            <a:ext cx="4242588" cy="1999319"/>
          </a:xfrm>
          <a:custGeom>
            <a:avLst/>
            <a:gdLst/>
            <a:ahLst/>
            <a:cxnLst/>
            <a:rect l="l" t="t" r="r" b="b"/>
            <a:pathLst>
              <a:path w="4242588" h="1999319">
                <a:moveTo>
                  <a:pt x="0" y="0"/>
                </a:moveTo>
                <a:lnTo>
                  <a:pt x="4242588" y="0"/>
                </a:lnTo>
                <a:lnTo>
                  <a:pt x="4242588" y="1999319"/>
                </a:lnTo>
                <a:lnTo>
                  <a:pt x="0" y="199931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2200246" y="1746510"/>
            <a:ext cx="10139907" cy="8236088"/>
          </a:xfrm>
          <a:custGeom>
            <a:avLst/>
            <a:gdLst/>
            <a:ahLst/>
            <a:cxnLst/>
            <a:rect l="l" t="t" r="r" b="b"/>
            <a:pathLst>
              <a:path w="10139907" h="8236088">
                <a:moveTo>
                  <a:pt x="0" y="0"/>
                </a:moveTo>
                <a:lnTo>
                  <a:pt x="10139908" y="0"/>
                </a:lnTo>
                <a:lnTo>
                  <a:pt x="10139908" y="8236088"/>
                </a:lnTo>
                <a:lnTo>
                  <a:pt x="0" y="82360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4214415" y="7175707"/>
            <a:ext cx="3455543" cy="2349293"/>
          </a:xfrm>
          <a:custGeom>
            <a:avLst/>
            <a:gdLst/>
            <a:ahLst/>
            <a:cxnLst/>
            <a:rect l="l" t="t" r="r" b="b"/>
            <a:pathLst>
              <a:path w="3455543" h="2349293">
                <a:moveTo>
                  <a:pt x="0" y="0"/>
                </a:moveTo>
                <a:lnTo>
                  <a:pt x="3455543" y="0"/>
                </a:lnTo>
                <a:lnTo>
                  <a:pt x="3455543" y="2349294"/>
                </a:lnTo>
                <a:lnTo>
                  <a:pt x="0" y="234929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4214415" y="4564093"/>
            <a:ext cx="3455543" cy="2235939"/>
          </a:xfrm>
          <a:custGeom>
            <a:avLst/>
            <a:gdLst/>
            <a:ahLst/>
            <a:cxnLst/>
            <a:rect l="l" t="t" r="r" b="b"/>
            <a:pathLst>
              <a:path w="3455543" h="2235939">
                <a:moveTo>
                  <a:pt x="0" y="0"/>
                </a:moveTo>
                <a:lnTo>
                  <a:pt x="3455543" y="0"/>
                </a:lnTo>
                <a:lnTo>
                  <a:pt x="3455543" y="2235940"/>
                </a:lnTo>
                <a:lnTo>
                  <a:pt x="0" y="223594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TextBox 8"/>
          <p:cNvSpPr txBox="1"/>
          <p:nvPr/>
        </p:nvSpPr>
        <p:spPr>
          <a:xfrm>
            <a:off x="1028700" y="495300"/>
            <a:ext cx="12721765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CERN DQW1 - April 2025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3938289" y="176213"/>
            <a:ext cx="4007796" cy="20868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0057" lvl="1" indent="-320029" algn="l">
              <a:lnSpc>
                <a:spcPts val="4150"/>
              </a:lnSpc>
              <a:buFont typeface="Arial"/>
              <a:buChar char="•"/>
            </a:pPr>
            <a:r>
              <a:rPr lang="en-US" sz="2964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All couplers installed</a:t>
            </a:r>
          </a:p>
          <a:p>
            <a:pPr marL="640057" lvl="1" indent="-320029" algn="l">
              <a:lnSpc>
                <a:spcPts val="4150"/>
              </a:lnSpc>
              <a:buFont typeface="Arial"/>
              <a:buChar char="•"/>
            </a:pPr>
            <a:r>
              <a:rPr lang="en-US" sz="2964" b="1" u="none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No detectable field emission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9144000" y="3954037"/>
            <a:ext cx="345358" cy="329170"/>
            <a:chOff x="0" y="0"/>
            <a:chExt cx="812800" cy="7747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228600" y="209550"/>
              <a:ext cx="355600" cy="400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20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596373" y="-272821"/>
            <a:ext cx="4691627" cy="10559821"/>
          </a:xfrm>
          <a:custGeom>
            <a:avLst/>
            <a:gdLst/>
            <a:ahLst/>
            <a:cxnLst/>
            <a:rect l="l" t="t" r="r" b="b"/>
            <a:pathLst>
              <a:path w="4691627" h="10559821">
                <a:moveTo>
                  <a:pt x="0" y="0"/>
                </a:moveTo>
                <a:lnTo>
                  <a:pt x="4691627" y="0"/>
                </a:lnTo>
                <a:lnTo>
                  <a:pt x="4691627" y="10559821"/>
                </a:lnTo>
                <a:lnTo>
                  <a:pt x="0" y="105598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42641" t="-1773" r="-147158" b="-1368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3820893" y="1767711"/>
            <a:ext cx="4242588" cy="1999319"/>
          </a:xfrm>
          <a:custGeom>
            <a:avLst/>
            <a:gdLst/>
            <a:ahLst/>
            <a:cxnLst/>
            <a:rect l="l" t="t" r="r" b="b"/>
            <a:pathLst>
              <a:path w="4242588" h="1999319">
                <a:moveTo>
                  <a:pt x="0" y="0"/>
                </a:moveTo>
                <a:lnTo>
                  <a:pt x="4242588" y="0"/>
                </a:lnTo>
                <a:lnTo>
                  <a:pt x="4242588" y="1999319"/>
                </a:lnTo>
                <a:lnTo>
                  <a:pt x="0" y="19993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028700" y="1552575"/>
            <a:ext cx="12330312" cy="8068383"/>
          </a:xfrm>
          <a:custGeom>
            <a:avLst/>
            <a:gdLst/>
            <a:ahLst/>
            <a:cxnLst/>
            <a:rect l="l" t="t" r="r" b="b"/>
            <a:pathLst>
              <a:path w="12330312" h="8068383">
                <a:moveTo>
                  <a:pt x="0" y="0"/>
                </a:moveTo>
                <a:lnTo>
                  <a:pt x="12330312" y="0"/>
                </a:lnTo>
                <a:lnTo>
                  <a:pt x="12330312" y="8068383"/>
                </a:lnTo>
                <a:lnTo>
                  <a:pt x="0" y="80683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6" name="Group 6"/>
          <p:cNvGrpSpPr/>
          <p:nvPr/>
        </p:nvGrpSpPr>
        <p:grpSpPr>
          <a:xfrm>
            <a:off x="10169633" y="3569441"/>
            <a:ext cx="345358" cy="329170"/>
            <a:chOff x="0" y="0"/>
            <a:chExt cx="812800" cy="7747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228600" y="209550"/>
              <a:ext cx="355600" cy="400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20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14385353" y="4517977"/>
            <a:ext cx="3113668" cy="2137579"/>
          </a:xfrm>
          <a:custGeom>
            <a:avLst/>
            <a:gdLst/>
            <a:ahLst/>
            <a:cxnLst/>
            <a:rect l="l" t="t" r="r" b="b"/>
            <a:pathLst>
              <a:path w="3113668" h="2137579">
                <a:moveTo>
                  <a:pt x="0" y="0"/>
                </a:moveTo>
                <a:lnTo>
                  <a:pt x="3113668" y="0"/>
                </a:lnTo>
                <a:lnTo>
                  <a:pt x="3113668" y="2137579"/>
                </a:lnTo>
                <a:lnTo>
                  <a:pt x="0" y="21375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>
            <a:off x="13993532" y="6843464"/>
            <a:ext cx="3897309" cy="2777494"/>
          </a:xfrm>
          <a:custGeom>
            <a:avLst/>
            <a:gdLst/>
            <a:ahLst/>
            <a:cxnLst/>
            <a:rect l="l" t="t" r="r" b="b"/>
            <a:pathLst>
              <a:path w="3897309" h="2777494">
                <a:moveTo>
                  <a:pt x="0" y="0"/>
                </a:moveTo>
                <a:lnTo>
                  <a:pt x="3897309" y="0"/>
                </a:lnTo>
                <a:lnTo>
                  <a:pt x="3897309" y="2777494"/>
                </a:lnTo>
                <a:lnTo>
                  <a:pt x="0" y="2777494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1" name="TextBox 11"/>
          <p:cNvSpPr txBox="1"/>
          <p:nvPr/>
        </p:nvSpPr>
        <p:spPr>
          <a:xfrm>
            <a:off x="1028700" y="495300"/>
            <a:ext cx="9919665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RI DQW1 - October 2024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147652" y="415131"/>
            <a:ext cx="3589069" cy="11374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506"/>
              </a:lnSpc>
            </a:pPr>
            <a:r>
              <a:rPr lang="en-US" sz="3218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After Additional Light BCP</a:t>
            </a:r>
          </a:p>
        </p:txBody>
      </p:sp>
      <p:sp>
        <p:nvSpPr>
          <p:cNvPr id="13" name="Freeform 1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4184167" y="2828925"/>
            <a:ext cx="9919665" cy="3467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119"/>
              </a:lnSpc>
              <a:spcBef>
                <a:spcPct val="0"/>
              </a:spcBef>
            </a:pPr>
            <a:r>
              <a:rPr lang="en-US" sz="7599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Dressed Cavity Tests:</a:t>
            </a:r>
          </a:p>
          <a:p>
            <a:pPr marL="0" lvl="0" indent="0" algn="l">
              <a:lnSpc>
                <a:spcPts val="9119"/>
              </a:lnSpc>
              <a:spcBef>
                <a:spcPct val="0"/>
              </a:spcBef>
            </a:pPr>
            <a:r>
              <a:rPr lang="en-US" sz="7599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Impedance Measurements at 2K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729360" y="-136411"/>
            <a:ext cx="8558640" cy="10559821"/>
          </a:xfrm>
          <a:custGeom>
            <a:avLst/>
            <a:gdLst/>
            <a:ahLst/>
            <a:cxnLst/>
            <a:rect l="l" t="t" r="r" b="b"/>
            <a:pathLst>
              <a:path w="8558640" h="10559821">
                <a:moveTo>
                  <a:pt x="0" y="0"/>
                </a:moveTo>
                <a:lnTo>
                  <a:pt x="8558640" y="0"/>
                </a:lnTo>
                <a:lnTo>
                  <a:pt x="8558640" y="10559822"/>
                </a:lnTo>
                <a:lnTo>
                  <a:pt x="0" y="105598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3010" t="-1773" r="-80668" b="-1368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0614895" y="5938985"/>
            <a:ext cx="6773014" cy="4013638"/>
          </a:xfrm>
          <a:custGeom>
            <a:avLst/>
            <a:gdLst/>
            <a:ahLst/>
            <a:cxnLst/>
            <a:rect l="l" t="t" r="r" b="b"/>
            <a:pathLst>
              <a:path w="6773014" h="4013638">
                <a:moveTo>
                  <a:pt x="0" y="0"/>
                </a:moveTo>
                <a:lnTo>
                  <a:pt x="6773014" y="0"/>
                </a:lnTo>
                <a:lnTo>
                  <a:pt x="6773014" y="4013638"/>
                </a:lnTo>
                <a:lnTo>
                  <a:pt x="0" y="40136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228584" y="2115696"/>
            <a:ext cx="9304833" cy="5539872"/>
          </a:xfrm>
          <a:custGeom>
            <a:avLst/>
            <a:gdLst/>
            <a:ahLst/>
            <a:cxnLst/>
            <a:rect l="l" t="t" r="r" b="b"/>
            <a:pathLst>
              <a:path w="9304833" h="5539872">
                <a:moveTo>
                  <a:pt x="0" y="0"/>
                </a:moveTo>
                <a:lnTo>
                  <a:pt x="9304834" y="0"/>
                </a:lnTo>
                <a:lnTo>
                  <a:pt x="9304834" y="5539872"/>
                </a:lnTo>
                <a:lnTo>
                  <a:pt x="0" y="55398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0629451" y="1757158"/>
            <a:ext cx="6758458" cy="3981802"/>
          </a:xfrm>
          <a:custGeom>
            <a:avLst/>
            <a:gdLst/>
            <a:ahLst/>
            <a:cxnLst/>
            <a:rect l="l" t="t" r="r" b="b"/>
            <a:pathLst>
              <a:path w="6758458" h="3981802">
                <a:moveTo>
                  <a:pt x="0" y="0"/>
                </a:moveTo>
                <a:lnTo>
                  <a:pt x="6758458" y="0"/>
                </a:lnTo>
                <a:lnTo>
                  <a:pt x="6758458" y="3981802"/>
                </a:lnTo>
                <a:lnTo>
                  <a:pt x="0" y="3981802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3001376" y="7854116"/>
            <a:ext cx="3759251" cy="580473"/>
          </a:xfrm>
          <a:custGeom>
            <a:avLst/>
            <a:gdLst/>
            <a:ahLst/>
            <a:cxnLst/>
            <a:rect l="l" t="t" r="r" b="b"/>
            <a:pathLst>
              <a:path w="3759251" h="580473">
                <a:moveTo>
                  <a:pt x="0" y="0"/>
                </a:moveTo>
                <a:lnTo>
                  <a:pt x="3759250" y="0"/>
                </a:lnTo>
                <a:lnTo>
                  <a:pt x="3759250" y="580473"/>
                </a:lnTo>
                <a:lnTo>
                  <a:pt x="0" y="580473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TextBox 8"/>
          <p:cNvSpPr txBox="1"/>
          <p:nvPr/>
        </p:nvSpPr>
        <p:spPr>
          <a:xfrm>
            <a:off x="784909" y="495300"/>
            <a:ext cx="12721765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Impedance Measurements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016161" y="9191625"/>
            <a:ext cx="7713199" cy="5152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0057" lvl="1" indent="-320029" algn="l">
              <a:lnSpc>
                <a:spcPts val="4150"/>
              </a:lnSpc>
              <a:buFont typeface="Arial"/>
              <a:buChar char="•"/>
            </a:pPr>
            <a:r>
              <a:rPr lang="en-US" sz="2964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Example shown is RI DQW2</a:t>
            </a:r>
          </a:p>
        </p:txBody>
      </p:sp>
      <p:sp>
        <p:nvSpPr>
          <p:cNvPr id="10" name="Freeform 10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729360" y="-136411"/>
            <a:ext cx="8558640" cy="10559821"/>
          </a:xfrm>
          <a:custGeom>
            <a:avLst/>
            <a:gdLst/>
            <a:ahLst/>
            <a:cxnLst/>
            <a:rect l="l" t="t" r="r" b="b"/>
            <a:pathLst>
              <a:path w="8558640" h="10559821">
                <a:moveTo>
                  <a:pt x="0" y="0"/>
                </a:moveTo>
                <a:lnTo>
                  <a:pt x="8558640" y="0"/>
                </a:lnTo>
                <a:lnTo>
                  <a:pt x="8558640" y="10559822"/>
                </a:lnTo>
                <a:lnTo>
                  <a:pt x="0" y="105598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3010" t="-1773" r="-80668" b="-1368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448605" y="1796107"/>
            <a:ext cx="8819217" cy="4446873"/>
          </a:xfrm>
          <a:custGeom>
            <a:avLst/>
            <a:gdLst/>
            <a:ahLst/>
            <a:cxnLst/>
            <a:rect l="l" t="t" r="r" b="b"/>
            <a:pathLst>
              <a:path w="8819217" h="4446873">
                <a:moveTo>
                  <a:pt x="0" y="0"/>
                </a:moveTo>
                <a:lnTo>
                  <a:pt x="8819217" y="0"/>
                </a:lnTo>
                <a:lnTo>
                  <a:pt x="8819217" y="4446872"/>
                </a:lnTo>
                <a:lnTo>
                  <a:pt x="0" y="44468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 rot="3175055">
            <a:off x="3131016" y="5614952"/>
            <a:ext cx="2101621" cy="593708"/>
          </a:xfrm>
          <a:custGeom>
            <a:avLst/>
            <a:gdLst/>
            <a:ahLst/>
            <a:cxnLst/>
            <a:rect l="l" t="t" r="r" b="b"/>
            <a:pathLst>
              <a:path w="2101621" h="593708">
                <a:moveTo>
                  <a:pt x="0" y="0"/>
                </a:moveTo>
                <a:lnTo>
                  <a:pt x="2101621" y="0"/>
                </a:lnTo>
                <a:lnTo>
                  <a:pt x="2101621" y="593708"/>
                </a:lnTo>
                <a:lnTo>
                  <a:pt x="0" y="59370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0298817" y="5911806"/>
            <a:ext cx="7419727" cy="3441540"/>
          </a:xfrm>
          <a:custGeom>
            <a:avLst/>
            <a:gdLst/>
            <a:ahLst/>
            <a:cxnLst/>
            <a:rect l="l" t="t" r="r" b="b"/>
            <a:pathLst>
              <a:path w="7419727" h="3441540">
                <a:moveTo>
                  <a:pt x="0" y="0"/>
                </a:moveTo>
                <a:lnTo>
                  <a:pt x="7419726" y="0"/>
                </a:lnTo>
                <a:lnTo>
                  <a:pt x="7419726" y="3441540"/>
                </a:lnTo>
                <a:lnTo>
                  <a:pt x="0" y="344154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5052247" y="5712801"/>
            <a:ext cx="4570180" cy="3812199"/>
          </a:xfrm>
          <a:custGeom>
            <a:avLst/>
            <a:gdLst/>
            <a:ahLst/>
            <a:cxnLst/>
            <a:rect l="l" t="t" r="r" b="b"/>
            <a:pathLst>
              <a:path w="4570180" h="3812199">
                <a:moveTo>
                  <a:pt x="0" y="0"/>
                </a:moveTo>
                <a:lnTo>
                  <a:pt x="4570181" y="0"/>
                </a:lnTo>
                <a:lnTo>
                  <a:pt x="4570181" y="3812200"/>
                </a:lnTo>
                <a:lnTo>
                  <a:pt x="0" y="381220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8" name="Group 8"/>
          <p:cNvGrpSpPr/>
          <p:nvPr/>
        </p:nvGrpSpPr>
        <p:grpSpPr>
          <a:xfrm>
            <a:off x="15065225" y="7951393"/>
            <a:ext cx="204739" cy="195142"/>
            <a:chOff x="0" y="0"/>
            <a:chExt cx="812800" cy="7747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575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228600" y="209550"/>
              <a:ext cx="355600" cy="400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20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784909" y="495300"/>
            <a:ext cx="12721765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Impedance Measurements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0152080" y="1930797"/>
            <a:ext cx="7713199" cy="47062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0057" lvl="1" indent="-320029" algn="l">
              <a:lnSpc>
                <a:spcPts val="4150"/>
              </a:lnSpc>
              <a:buFont typeface="Arial"/>
              <a:buChar char="•"/>
            </a:pPr>
            <a:r>
              <a:rPr lang="en-US" sz="2964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Taken at 2K during dressed cold test</a:t>
            </a:r>
          </a:p>
          <a:p>
            <a:pPr marL="640057" lvl="1" indent="-320029" algn="l">
              <a:lnSpc>
                <a:spcPts val="4150"/>
              </a:lnSpc>
              <a:buFont typeface="Arial"/>
              <a:buChar char="•"/>
            </a:pPr>
            <a:r>
              <a:rPr lang="en-US" sz="2964" b="1" u="none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HOM Annex: EDMS 2488213</a:t>
            </a:r>
          </a:p>
          <a:p>
            <a:pPr algn="l">
              <a:lnSpc>
                <a:spcPts val="4150"/>
              </a:lnSpc>
            </a:pPr>
            <a:endParaRPr lang="en-US" sz="2964" b="1" u="none">
              <a:solidFill>
                <a:srgbClr val="285481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  <a:p>
            <a:pPr algn="l">
              <a:lnSpc>
                <a:spcPts val="4150"/>
              </a:lnSpc>
            </a:pPr>
            <a:r>
              <a:rPr lang="en-US" sz="2964" b="1" u="none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Final Impedances:</a:t>
            </a:r>
          </a:p>
          <a:p>
            <a:pPr marL="640057" lvl="1" indent="-320029" algn="l">
              <a:lnSpc>
                <a:spcPts val="4150"/>
              </a:lnSpc>
              <a:buFont typeface="Arial"/>
              <a:buChar char="•"/>
            </a:pPr>
            <a:r>
              <a:rPr lang="en-US" sz="2964" b="1" u="none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RI2: EDMS 3299825</a:t>
            </a:r>
          </a:p>
          <a:p>
            <a:pPr marL="640057" lvl="1" indent="-320029" algn="l">
              <a:lnSpc>
                <a:spcPts val="4150"/>
              </a:lnSpc>
              <a:buFont typeface="Arial"/>
              <a:buChar char="•"/>
            </a:pPr>
            <a:r>
              <a:rPr lang="en-US" sz="2964" b="1" u="none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CERN2: EDMS 3299823</a:t>
            </a:r>
          </a:p>
          <a:p>
            <a:pPr algn="l">
              <a:lnSpc>
                <a:spcPts val="4150"/>
              </a:lnSpc>
            </a:pPr>
            <a:endParaRPr lang="en-US" sz="2964" b="1" u="none">
              <a:solidFill>
                <a:srgbClr val="285481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  <a:p>
            <a:pPr algn="l">
              <a:lnSpc>
                <a:spcPts val="4150"/>
              </a:lnSpc>
            </a:pPr>
            <a:endParaRPr lang="en-US" sz="2964" b="1" u="none">
              <a:solidFill>
                <a:srgbClr val="285481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  <a:p>
            <a:pPr algn="l">
              <a:lnSpc>
                <a:spcPts val="4150"/>
              </a:lnSpc>
            </a:pPr>
            <a:endParaRPr lang="en-US" sz="2964" b="1" u="none">
              <a:solidFill>
                <a:srgbClr val="285481"/>
              </a:solidFill>
              <a:latin typeface="Public Sans Bold"/>
              <a:ea typeface="Public Sans Bold"/>
              <a:cs typeface="Public Sans Bold"/>
              <a:sym typeface="Public Sans Bold"/>
            </a:endParaRPr>
          </a:p>
        </p:txBody>
      </p:sp>
      <p:grpSp>
        <p:nvGrpSpPr>
          <p:cNvPr id="13" name="Group 13"/>
          <p:cNvGrpSpPr/>
          <p:nvPr/>
        </p:nvGrpSpPr>
        <p:grpSpPr>
          <a:xfrm>
            <a:off x="15065225" y="8759853"/>
            <a:ext cx="204739" cy="195142"/>
            <a:chOff x="0" y="0"/>
            <a:chExt cx="812800" cy="7747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774700"/>
            </a:xfrm>
            <a:custGeom>
              <a:avLst/>
              <a:gdLst/>
              <a:ahLst/>
              <a:cxnLst/>
              <a:rect l="l" t="t" r="r" b="b"/>
              <a:pathLst>
                <a:path w="812800" h="774700">
                  <a:moveTo>
                    <a:pt x="406400" y="0"/>
                  </a:moveTo>
                  <a:lnTo>
                    <a:pt x="502338" y="295909"/>
                  </a:lnTo>
                  <a:lnTo>
                    <a:pt x="812800" y="295909"/>
                  </a:lnTo>
                  <a:lnTo>
                    <a:pt x="561631" y="478791"/>
                  </a:lnTo>
                  <a:lnTo>
                    <a:pt x="657569" y="774700"/>
                  </a:lnTo>
                  <a:lnTo>
                    <a:pt x="406400" y="591819"/>
                  </a:lnTo>
                  <a:lnTo>
                    <a:pt x="155231" y="774700"/>
                  </a:lnTo>
                  <a:lnTo>
                    <a:pt x="251169" y="478791"/>
                  </a:lnTo>
                  <a:lnTo>
                    <a:pt x="0" y="295909"/>
                  </a:lnTo>
                  <a:lnTo>
                    <a:pt x="310462" y="29590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FF5757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228600" y="209550"/>
              <a:ext cx="355600" cy="400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220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9259" b="-9259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2461060" y="1028700"/>
            <a:ext cx="6131662" cy="2484161"/>
          </a:xfrm>
          <a:custGeom>
            <a:avLst/>
            <a:gdLst/>
            <a:ahLst/>
            <a:cxnLst/>
            <a:rect l="l" t="t" r="r" b="b"/>
            <a:pathLst>
              <a:path w="6131662" h="2484161">
                <a:moveTo>
                  <a:pt x="0" y="0"/>
                </a:moveTo>
                <a:lnTo>
                  <a:pt x="6131662" y="0"/>
                </a:lnTo>
                <a:lnTo>
                  <a:pt x="6131662" y="2484161"/>
                </a:lnTo>
                <a:lnTo>
                  <a:pt x="0" y="248416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1459301" y="174384"/>
            <a:ext cx="6206312" cy="7300231"/>
          </a:xfrm>
          <a:custGeom>
            <a:avLst/>
            <a:gdLst/>
            <a:ahLst/>
            <a:cxnLst/>
            <a:rect l="l" t="t" r="r" b="b"/>
            <a:pathLst>
              <a:path w="6206312" h="7300231">
                <a:moveTo>
                  <a:pt x="0" y="0"/>
                </a:moveTo>
                <a:lnTo>
                  <a:pt x="6206312" y="0"/>
                </a:lnTo>
                <a:lnTo>
                  <a:pt x="6206312" y="7300231"/>
                </a:lnTo>
                <a:lnTo>
                  <a:pt x="0" y="730023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1983463" y="4417973"/>
            <a:ext cx="7473705" cy="243210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5353"/>
              </a:lnSpc>
              <a:spcBef>
                <a:spcPct val="0"/>
              </a:spcBef>
            </a:pPr>
            <a:r>
              <a:rPr lang="en-US" sz="10966" b="1">
                <a:solidFill>
                  <a:srgbClr val="0193BD"/>
                </a:solidFill>
                <a:latin typeface="Recoleta Bold"/>
                <a:ea typeface="Recoleta Bold"/>
                <a:cs typeface="Recoleta Bold"/>
                <a:sym typeface="Recoleta Bold"/>
              </a:rPr>
              <a:t>Thankyou!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8032875" cy="10287000"/>
          </a:xfrm>
          <a:custGeom>
            <a:avLst/>
            <a:gdLst/>
            <a:ahLst/>
            <a:cxnLst/>
            <a:rect l="l" t="t" r="r" b="b"/>
            <a:pathLst>
              <a:path w="8032875" h="10287000">
                <a:moveTo>
                  <a:pt x="0" y="0"/>
                </a:moveTo>
                <a:lnTo>
                  <a:pt x="8032875" y="0"/>
                </a:lnTo>
                <a:lnTo>
                  <a:pt x="8032875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3971" r="-58120"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3077532" y="4093368"/>
            <a:ext cx="3061875" cy="714750"/>
            <a:chOff x="0" y="0"/>
            <a:chExt cx="23448179" cy="5473633"/>
          </a:xfrm>
        </p:grpSpPr>
        <p:sp>
          <p:nvSpPr>
            <p:cNvPr id="4" name="Freeform 4"/>
            <p:cNvSpPr/>
            <p:nvPr/>
          </p:nvSpPr>
          <p:spPr>
            <a:xfrm>
              <a:off x="72390" y="72390"/>
              <a:ext cx="23303399" cy="5328854"/>
            </a:xfrm>
            <a:custGeom>
              <a:avLst/>
              <a:gdLst/>
              <a:ahLst/>
              <a:cxnLst/>
              <a:rect l="l" t="t" r="r" b="b"/>
              <a:pathLst>
                <a:path w="23303399" h="5328854">
                  <a:moveTo>
                    <a:pt x="0" y="0"/>
                  </a:moveTo>
                  <a:lnTo>
                    <a:pt x="23303399" y="0"/>
                  </a:lnTo>
                  <a:lnTo>
                    <a:pt x="23303399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Freeform 5"/>
            <p:cNvSpPr/>
            <p:nvPr/>
          </p:nvSpPr>
          <p:spPr>
            <a:xfrm>
              <a:off x="0" y="0"/>
              <a:ext cx="23448178" cy="5473633"/>
            </a:xfrm>
            <a:custGeom>
              <a:avLst/>
              <a:gdLst/>
              <a:ahLst/>
              <a:cxnLst/>
              <a:rect l="l" t="t" r="r" b="b"/>
              <a:pathLst>
                <a:path w="23448178" h="5473633">
                  <a:moveTo>
                    <a:pt x="23303399" y="5328853"/>
                  </a:moveTo>
                  <a:lnTo>
                    <a:pt x="23448178" y="5328853"/>
                  </a:lnTo>
                  <a:lnTo>
                    <a:pt x="23448178" y="5473633"/>
                  </a:lnTo>
                  <a:lnTo>
                    <a:pt x="23303399" y="5473633"/>
                  </a:lnTo>
                  <a:lnTo>
                    <a:pt x="23303399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23303399" y="144780"/>
                  </a:moveTo>
                  <a:lnTo>
                    <a:pt x="23448178" y="144780"/>
                  </a:lnTo>
                  <a:lnTo>
                    <a:pt x="23448178" y="5328853"/>
                  </a:lnTo>
                  <a:lnTo>
                    <a:pt x="23303399" y="5328853"/>
                  </a:lnTo>
                  <a:lnTo>
                    <a:pt x="23303399" y="144780"/>
                  </a:lnTo>
                  <a:close/>
                  <a:moveTo>
                    <a:pt x="144780" y="5328853"/>
                  </a:moveTo>
                  <a:lnTo>
                    <a:pt x="23303399" y="5328853"/>
                  </a:lnTo>
                  <a:lnTo>
                    <a:pt x="23303399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23303399" y="0"/>
                  </a:moveTo>
                  <a:lnTo>
                    <a:pt x="23448178" y="0"/>
                  </a:lnTo>
                  <a:lnTo>
                    <a:pt x="23448178" y="144780"/>
                  </a:lnTo>
                  <a:lnTo>
                    <a:pt x="23303399" y="144780"/>
                  </a:lnTo>
                  <a:lnTo>
                    <a:pt x="23303399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23303399" y="0"/>
                  </a:lnTo>
                  <a:lnTo>
                    <a:pt x="23303399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3557352" y="4231667"/>
            <a:ext cx="2102237" cy="4286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359"/>
              </a:lnSpc>
              <a:spcBef>
                <a:spcPct val="0"/>
              </a:spcBef>
            </a:pPr>
            <a:r>
              <a:rPr lang="en-US" sz="2799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RI DQW4 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3077463" y="5390470"/>
            <a:ext cx="3061875" cy="714750"/>
            <a:chOff x="0" y="0"/>
            <a:chExt cx="4082500" cy="953000"/>
          </a:xfrm>
        </p:grpSpPr>
        <p:grpSp>
          <p:nvGrpSpPr>
            <p:cNvPr id="8" name="Group 8"/>
            <p:cNvGrpSpPr/>
            <p:nvPr/>
          </p:nvGrpSpPr>
          <p:grpSpPr>
            <a:xfrm>
              <a:off x="0" y="0"/>
              <a:ext cx="4082500" cy="953000"/>
              <a:chOff x="0" y="0"/>
              <a:chExt cx="23448179" cy="5473633"/>
            </a:xfrm>
          </p:grpSpPr>
          <p:sp>
            <p:nvSpPr>
              <p:cNvPr id="9" name="Freeform 9"/>
              <p:cNvSpPr/>
              <p:nvPr/>
            </p:nvSpPr>
            <p:spPr>
              <a:xfrm>
                <a:off x="72390" y="72390"/>
                <a:ext cx="23303399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23303399" h="5328854">
                    <a:moveTo>
                      <a:pt x="0" y="0"/>
                    </a:moveTo>
                    <a:lnTo>
                      <a:pt x="23303399" y="0"/>
                    </a:lnTo>
                    <a:lnTo>
                      <a:pt x="23303399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Freeform 10"/>
              <p:cNvSpPr/>
              <p:nvPr/>
            </p:nvSpPr>
            <p:spPr>
              <a:xfrm>
                <a:off x="0" y="0"/>
                <a:ext cx="23448178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23448178" h="5473633">
                    <a:moveTo>
                      <a:pt x="23303399" y="5328853"/>
                    </a:moveTo>
                    <a:lnTo>
                      <a:pt x="23448178" y="5328853"/>
                    </a:lnTo>
                    <a:lnTo>
                      <a:pt x="23448178" y="5473633"/>
                    </a:lnTo>
                    <a:lnTo>
                      <a:pt x="23303399" y="5473633"/>
                    </a:lnTo>
                    <a:lnTo>
                      <a:pt x="23303399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23303399" y="144780"/>
                    </a:moveTo>
                    <a:lnTo>
                      <a:pt x="23448178" y="144780"/>
                    </a:lnTo>
                    <a:lnTo>
                      <a:pt x="23448178" y="5328853"/>
                    </a:lnTo>
                    <a:lnTo>
                      <a:pt x="23303399" y="5328853"/>
                    </a:lnTo>
                    <a:lnTo>
                      <a:pt x="23303399" y="144780"/>
                    </a:lnTo>
                    <a:close/>
                    <a:moveTo>
                      <a:pt x="144780" y="5328853"/>
                    </a:moveTo>
                    <a:lnTo>
                      <a:pt x="23303399" y="5328853"/>
                    </a:lnTo>
                    <a:lnTo>
                      <a:pt x="23303399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23303399" y="0"/>
                    </a:moveTo>
                    <a:lnTo>
                      <a:pt x="23448178" y="0"/>
                    </a:lnTo>
                    <a:lnTo>
                      <a:pt x="23448178" y="144780"/>
                    </a:lnTo>
                    <a:lnTo>
                      <a:pt x="23303399" y="144780"/>
                    </a:lnTo>
                    <a:lnTo>
                      <a:pt x="23303399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23303399" y="0"/>
                    </a:lnTo>
                    <a:lnTo>
                      <a:pt x="23303399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1" name="TextBox 11"/>
            <p:cNvSpPr txBox="1"/>
            <p:nvPr/>
          </p:nvSpPr>
          <p:spPr>
            <a:xfrm>
              <a:off x="639759" y="187575"/>
              <a:ext cx="2802982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CERN RFD3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3100389" y="6838645"/>
            <a:ext cx="3061875" cy="714750"/>
            <a:chOff x="0" y="0"/>
            <a:chExt cx="4082500" cy="953000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4082500" cy="953000"/>
              <a:chOff x="0" y="0"/>
              <a:chExt cx="23448179" cy="5473633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72390" y="72390"/>
                <a:ext cx="23303399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23303399" h="5328854">
                    <a:moveTo>
                      <a:pt x="0" y="0"/>
                    </a:moveTo>
                    <a:lnTo>
                      <a:pt x="23303399" y="0"/>
                    </a:lnTo>
                    <a:lnTo>
                      <a:pt x="23303399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Freeform 15"/>
              <p:cNvSpPr/>
              <p:nvPr/>
            </p:nvSpPr>
            <p:spPr>
              <a:xfrm>
                <a:off x="0" y="0"/>
                <a:ext cx="23448178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23448178" h="5473633">
                    <a:moveTo>
                      <a:pt x="23303399" y="5328853"/>
                    </a:moveTo>
                    <a:lnTo>
                      <a:pt x="23448178" y="5328853"/>
                    </a:lnTo>
                    <a:lnTo>
                      <a:pt x="23448178" y="5473633"/>
                    </a:lnTo>
                    <a:lnTo>
                      <a:pt x="23303399" y="5473633"/>
                    </a:lnTo>
                    <a:lnTo>
                      <a:pt x="23303399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23303399" y="144780"/>
                    </a:moveTo>
                    <a:lnTo>
                      <a:pt x="23448178" y="144780"/>
                    </a:lnTo>
                    <a:lnTo>
                      <a:pt x="23448178" y="5328853"/>
                    </a:lnTo>
                    <a:lnTo>
                      <a:pt x="23303399" y="5328853"/>
                    </a:lnTo>
                    <a:lnTo>
                      <a:pt x="23303399" y="144780"/>
                    </a:lnTo>
                    <a:close/>
                    <a:moveTo>
                      <a:pt x="144780" y="5328853"/>
                    </a:moveTo>
                    <a:lnTo>
                      <a:pt x="23303399" y="5328853"/>
                    </a:lnTo>
                    <a:lnTo>
                      <a:pt x="23303399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23303399" y="0"/>
                    </a:moveTo>
                    <a:lnTo>
                      <a:pt x="23448178" y="0"/>
                    </a:lnTo>
                    <a:lnTo>
                      <a:pt x="23448178" y="144780"/>
                    </a:lnTo>
                    <a:lnTo>
                      <a:pt x="23303399" y="144780"/>
                    </a:lnTo>
                    <a:lnTo>
                      <a:pt x="23303399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23303399" y="0"/>
                    </a:lnTo>
                    <a:lnTo>
                      <a:pt x="23303399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6" name="TextBox 16"/>
            <p:cNvSpPr txBox="1"/>
            <p:nvPr/>
          </p:nvSpPr>
          <p:spPr>
            <a:xfrm>
              <a:off x="639759" y="187575"/>
              <a:ext cx="2802982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RI DQW3</a:t>
              </a: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3077463" y="8286820"/>
            <a:ext cx="3061875" cy="714750"/>
            <a:chOff x="0" y="0"/>
            <a:chExt cx="4082500" cy="953000"/>
          </a:xfrm>
        </p:grpSpPr>
        <p:grpSp>
          <p:nvGrpSpPr>
            <p:cNvPr id="18" name="Group 18"/>
            <p:cNvGrpSpPr/>
            <p:nvPr/>
          </p:nvGrpSpPr>
          <p:grpSpPr>
            <a:xfrm>
              <a:off x="0" y="0"/>
              <a:ext cx="4082500" cy="953000"/>
              <a:chOff x="0" y="0"/>
              <a:chExt cx="23448179" cy="5473633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72390" y="72390"/>
                <a:ext cx="23303399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23303399" h="5328854">
                    <a:moveTo>
                      <a:pt x="0" y="0"/>
                    </a:moveTo>
                    <a:lnTo>
                      <a:pt x="23303399" y="0"/>
                    </a:lnTo>
                    <a:lnTo>
                      <a:pt x="23303399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Freeform 20"/>
              <p:cNvSpPr/>
              <p:nvPr/>
            </p:nvSpPr>
            <p:spPr>
              <a:xfrm>
                <a:off x="0" y="0"/>
                <a:ext cx="23448178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23448178" h="5473633">
                    <a:moveTo>
                      <a:pt x="23303399" y="5328853"/>
                    </a:moveTo>
                    <a:lnTo>
                      <a:pt x="23448178" y="5328853"/>
                    </a:lnTo>
                    <a:lnTo>
                      <a:pt x="23448178" y="5473633"/>
                    </a:lnTo>
                    <a:lnTo>
                      <a:pt x="23303399" y="5473633"/>
                    </a:lnTo>
                    <a:lnTo>
                      <a:pt x="23303399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23303399" y="144780"/>
                    </a:moveTo>
                    <a:lnTo>
                      <a:pt x="23448178" y="144780"/>
                    </a:lnTo>
                    <a:lnTo>
                      <a:pt x="23448178" y="5328853"/>
                    </a:lnTo>
                    <a:lnTo>
                      <a:pt x="23303399" y="5328853"/>
                    </a:lnTo>
                    <a:lnTo>
                      <a:pt x="23303399" y="144780"/>
                    </a:lnTo>
                    <a:close/>
                    <a:moveTo>
                      <a:pt x="144780" y="5328853"/>
                    </a:moveTo>
                    <a:lnTo>
                      <a:pt x="23303399" y="5328853"/>
                    </a:lnTo>
                    <a:lnTo>
                      <a:pt x="23303399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23303399" y="0"/>
                    </a:moveTo>
                    <a:lnTo>
                      <a:pt x="23448178" y="0"/>
                    </a:lnTo>
                    <a:lnTo>
                      <a:pt x="23448178" y="144780"/>
                    </a:lnTo>
                    <a:lnTo>
                      <a:pt x="23303399" y="144780"/>
                    </a:lnTo>
                    <a:lnTo>
                      <a:pt x="23303399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23303399" y="0"/>
                    </a:lnTo>
                    <a:lnTo>
                      <a:pt x="23303399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1" name="TextBox 21"/>
            <p:cNvSpPr txBox="1"/>
            <p:nvPr/>
          </p:nvSpPr>
          <p:spPr>
            <a:xfrm>
              <a:off x="639759" y="187575"/>
              <a:ext cx="2802982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RI DQW8</a:t>
              </a:r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706046" y="2565098"/>
            <a:ext cx="6002967" cy="457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  <a:spcBef>
                <a:spcPct val="0"/>
              </a:spcBef>
            </a:pPr>
            <a:r>
              <a:rPr lang="en-US" sz="2999" b="1" u="sng">
                <a:solidFill>
                  <a:srgbClr val="0C4177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Bare Cavities:</a:t>
            </a:r>
          </a:p>
        </p:txBody>
      </p:sp>
      <p:grpSp>
        <p:nvGrpSpPr>
          <p:cNvPr id="23" name="Group 23"/>
          <p:cNvGrpSpPr/>
          <p:nvPr/>
        </p:nvGrpSpPr>
        <p:grpSpPr>
          <a:xfrm>
            <a:off x="8771050" y="4003203"/>
            <a:ext cx="8672570" cy="714750"/>
            <a:chOff x="0" y="0"/>
            <a:chExt cx="11563427" cy="953000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0"/>
              <a:ext cx="11563427" cy="953000"/>
              <a:chOff x="0" y="0"/>
              <a:chExt cx="66415503" cy="5473633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72390" y="72390"/>
                <a:ext cx="66270723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66270723" h="5328854">
                    <a:moveTo>
                      <a:pt x="0" y="0"/>
                    </a:moveTo>
                    <a:lnTo>
                      <a:pt x="66270723" y="0"/>
                    </a:lnTo>
                    <a:lnTo>
                      <a:pt x="66270723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Freeform 26"/>
              <p:cNvSpPr/>
              <p:nvPr/>
            </p:nvSpPr>
            <p:spPr>
              <a:xfrm>
                <a:off x="0" y="0"/>
                <a:ext cx="66415500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66415500" h="5473633">
                    <a:moveTo>
                      <a:pt x="66270721" y="5328853"/>
                    </a:moveTo>
                    <a:lnTo>
                      <a:pt x="66415500" y="5328853"/>
                    </a:lnTo>
                    <a:lnTo>
                      <a:pt x="66415500" y="5473633"/>
                    </a:lnTo>
                    <a:lnTo>
                      <a:pt x="66270721" y="5473633"/>
                    </a:lnTo>
                    <a:lnTo>
                      <a:pt x="66270721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66270721" y="144780"/>
                    </a:moveTo>
                    <a:lnTo>
                      <a:pt x="66415500" y="144780"/>
                    </a:lnTo>
                    <a:lnTo>
                      <a:pt x="66415500" y="5328853"/>
                    </a:lnTo>
                    <a:lnTo>
                      <a:pt x="66270721" y="5328853"/>
                    </a:lnTo>
                    <a:lnTo>
                      <a:pt x="66270721" y="144780"/>
                    </a:lnTo>
                    <a:close/>
                    <a:moveTo>
                      <a:pt x="144780" y="5328853"/>
                    </a:moveTo>
                    <a:lnTo>
                      <a:pt x="66270721" y="5328853"/>
                    </a:lnTo>
                    <a:lnTo>
                      <a:pt x="66270721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66270721" y="0"/>
                    </a:moveTo>
                    <a:lnTo>
                      <a:pt x="66415500" y="0"/>
                    </a:lnTo>
                    <a:lnTo>
                      <a:pt x="66415500" y="144780"/>
                    </a:lnTo>
                    <a:lnTo>
                      <a:pt x="66270721" y="144780"/>
                    </a:lnTo>
                    <a:lnTo>
                      <a:pt x="66270721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66270721" y="0"/>
                    </a:lnTo>
                    <a:lnTo>
                      <a:pt x="66270721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7" name="TextBox 27"/>
            <p:cNvSpPr txBox="1"/>
            <p:nvPr/>
          </p:nvSpPr>
          <p:spPr>
            <a:xfrm>
              <a:off x="1812077" y="187575"/>
              <a:ext cx="7939272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CERN DQW1 DC - HOM1 ONLY</a:t>
              </a:r>
            </a:p>
          </p:txBody>
        </p:sp>
      </p:grpSp>
      <p:sp>
        <p:nvSpPr>
          <p:cNvPr id="28" name="Freeform 28"/>
          <p:cNvSpPr/>
          <p:nvPr/>
        </p:nvSpPr>
        <p:spPr>
          <a:xfrm>
            <a:off x="351354" y="85907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2"/>
                </a:lnTo>
                <a:lnTo>
                  <a:pt x="0" y="13351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TextBox 29"/>
          <p:cNvSpPr txBox="1"/>
          <p:nvPr/>
        </p:nvSpPr>
        <p:spPr>
          <a:xfrm>
            <a:off x="662012" y="926798"/>
            <a:ext cx="6708850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399"/>
              </a:lnSpc>
              <a:spcBef>
                <a:spcPct val="0"/>
              </a:spcBef>
            </a:pPr>
            <a:r>
              <a:rPr lang="en-US" sz="6999">
                <a:solidFill>
                  <a:srgbClr val="FFFFFF"/>
                </a:solidFill>
                <a:latin typeface="Public Sans"/>
                <a:ea typeface="Public Sans"/>
                <a:cs typeface="Public Sans"/>
                <a:sym typeface="Public Sans"/>
              </a:rPr>
              <a:t>Testing in 2025:</a:t>
            </a:r>
          </a:p>
        </p:txBody>
      </p:sp>
      <p:grpSp>
        <p:nvGrpSpPr>
          <p:cNvPr id="30" name="Group 30"/>
          <p:cNvGrpSpPr/>
          <p:nvPr/>
        </p:nvGrpSpPr>
        <p:grpSpPr>
          <a:xfrm>
            <a:off x="8766288" y="5432319"/>
            <a:ext cx="8672570" cy="714750"/>
            <a:chOff x="0" y="0"/>
            <a:chExt cx="11563427" cy="953000"/>
          </a:xfrm>
        </p:grpSpPr>
        <p:grpSp>
          <p:nvGrpSpPr>
            <p:cNvPr id="31" name="Group 31"/>
            <p:cNvGrpSpPr/>
            <p:nvPr/>
          </p:nvGrpSpPr>
          <p:grpSpPr>
            <a:xfrm>
              <a:off x="0" y="0"/>
              <a:ext cx="11563427" cy="953000"/>
              <a:chOff x="0" y="0"/>
              <a:chExt cx="66415503" cy="5473633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72390" y="72390"/>
                <a:ext cx="66270723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66270723" h="5328854">
                    <a:moveTo>
                      <a:pt x="0" y="0"/>
                    </a:moveTo>
                    <a:lnTo>
                      <a:pt x="66270723" y="0"/>
                    </a:lnTo>
                    <a:lnTo>
                      <a:pt x="66270723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Freeform 33"/>
              <p:cNvSpPr/>
              <p:nvPr/>
            </p:nvSpPr>
            <p:spPr>
              <a:xfrm>
                <a:off x="0" y="0"/>
                <a:ext cx="66415500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66415500" h="5473633">
                    <a:moveTo>
                      <a:pt x="66270721" y="5328853"/>
                    </a:moveTo>
                    <a:lnTo>
                      <a:pt x="66415500" y="5328853"/>
                    </a:lnTo>
                    <a:lnTo>
                      <a:pt x="66415500" y="5473633"/>
                    </a:lnTo>
                    <a:lnTo>
                      <a:pt x="66270721" y="5473633"/>
                    </a:lnTo>
                    <a:lnTo>
                      <a:pt x="66270721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66270721" y="144780"/>
                    </a:moveTo>
                    <a:lnTo>
                      <a:pt x="66415500" y="144780"/>
                    </a:lnTo>
                    <a:lnTo>
                      <a:pt x="66415500" y="5328853"/>
                    </a:lnTo>
                    <a:lnTo>
                      <a:pt x="66270721" y="5328853"/>
                    </a:lnTo>
                    <a:lnTo>
                      <a:pt x="66270721" y="144780"/>
                    </a:lnTo>
                    <a:close/>
                    <a:moveTo>
                      <a:pt x="144780" y="5328853"/>
                    </a:moveTo>
                    <a:lnTo>
                      <a:pt x="66270721" y="5328853"/>
                    </a:lnTo>
                    <a:lnTo>
                      <a:pt x="66270721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66270721" y="0"/>
                    </a:moveTo>
                    <a:lnTo>
                      <a:pt x="66415500" y="0"/>
                    </a:lnTo>
                    <a:lnTo>
                      <a:pt x="66415500" y="144780"/>
                    </a:lnTo>
                    <a:lnTo>
                      <a:pt x="66270721" y="144780"/>
                    </a:lnTo>
                    <a:lnTo>
                      <a:pt x="66270721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66270721" y="0"/>
                    </a:lnTo>
                    <a:lnTo>
                      <a:pt x="66270721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4" name="TextBox 34"/>
            <p:cNvSpPr txBox="1"/>
            <p:nvPr/>
          </p:nvSpPr>
          <p:spPr>
            <a:xfrm>
              <a:off x="1812077" y="187575"/>
              <a:ext cx="7939272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CERN DQW1 DC - HOM1 &amp; HOM3</a:t>
              </a:r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8766288" y="6861444"/>
            <a:ext cx="8658631" cy="714750"/>
            <a:chOff x="0" y="0"/>
            <a:chExt cx="11544842" cy="953000"/>
          </a:xfrm>
        </p:grpSpPr>
        <p:grpSp>
          <p:nvGrpSpPr>
            <p:cNvPr id="36" name="Group 36"/>
            <p:cNvGrpSpPr/>
            <p:nvPr/>
          </p:nvGrpSpPr>
          <p:grpSpPr>
            <a:xfrm>
              <a:off x="0" y="0"/>
              <a:ext cx="11544842" cy="953000"/>
              <a:chOff x="0" y="0"/>
              <a:chExt cx="66308760" cy="5473633"/>
            </a:xfrm>
          </p:grpSpPr>
          <p:sp>
            <p:nvSpPr>
              <p:cNvPr id="37" name="Freeform 37"/>
              <p:cNvSpPr/>
              <p:nvPr/>
            </p:nvSpPr>
            <p:spPr>
              <a:xfrm>
                <a:off x="72390" y="72390"/>
                <a:ext cx="66163983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66163983" h="5328854">
                    <a:moveTo>
                      <a:pt x="0" y="0"/>
                    </a:moveTo>
                    <a:lnTo>
                      <a:pt x="66163983" y="0"/>
                    </a:lnTo>
                    <a:lnTo>
                      <a:pt x="66163983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Freeform 38"/>
              <p:cNvSpPr/>
              <p:nvPr/>
            </p:nvSpPr>
            <p:spPr>
              <a:xfrm>
                <a:off x="0" y="0"/>
                <a:ext cx="66308759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66308759" h="5473633">
                    <a:moveTo>
                      <a:pt x="66163980" y="5328853"/>
                    </a:moveTo>
                    <a:lnTo>
                      <a:pt x="66308759" y="5328853"/>
                    </a:lnTo>
                    <a:lnTo>
                      <a:pt x="66308759" y="5473633"/>
                    </a:lnTo>
                    <a:lnTo>
                      <a:pt x="66163980" y="5473633"/>
                    </a:lnTo>
                    <a:lnTo>
                      <a:pt x="66163980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66163980" y="144780"/>
                    </a:moveTo>
                    <a:lnTo>
                      <a:pt x="66308759" y="144780"/>
                    </a:lnTo>
                    <a:lnTo>
                      <a:pt x="66308759" y="5328853"/>
                    </a:lnTo>
                    <a:lnTo>
                      <a:pt x="66163980" y="5328853"/>
                    </a:lnTo>
                    <a:lnTo>
                      <a:pt x="66163980" y="144780"/>
                    </a:lnTo>
                    <a:close/>
                    <a:moveTo>
                      <a:pt x="144780" y="5328853"/>
                    </a:moveTo>
                    <a:lnTo>
                      <a:pt x="66163980" y="5328853"/>
                    </a:lnTo>
                    <a:lnTo>
                      <a:pt x="66163980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66163980" y="0"/>
                    </a:moveTo>
                    <a:lnTo>
                      <a:pt x="66308759" y="0"/>
                    </a:lnTo>
                    <a:lnTo>
                      <a:pt x="66308759" y="144780"/>
                    </a:lnTo>
                    <a:lnTo>
                      <a:pt x="66163980" y="144780"/>
                    </a:lnTo>
                    <a:lnTo>
                      <a:pt x="66163980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66163980" y="0"/>
                    </a:lnTo>
                    <a:lnTo>
                      <a:pt x="66163980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9" name="TextBox 39"/>
            <p:cNvSpPr txBox="1"/>
            <p:nvPr/>
          </p:nvSpPr>
          <p:spPr>
            <a:xfrm>
              <a:off x="1809165" y="187575"/>
              <a:ext cx="7926512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CERN DQW1 DC - HOM1 &amp; HOM2</a:t>
              </a:r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8766288" y="8286820"/>
            <a:ext cx="8672570" cy="714750"/>
            <a:chOff x="0" y="0"/>
            <a:chExt cx="11563427" cy="953000"/>
          </a:xfrm>
        </p:grpSpPr>
        <p:grpSp>
          <p:nvGrpSpPr>
            <p:cNvPr id="41" name="Group 41"/>
            <p:cNvGrpSpPr/>
            <p:nvPr/>
          </p:nvGrpSpPr>
          <p:grpSpPr>
            <a:xfrm>
              <a:off x="0" y="0"/>
              <a:ext cx="11563427" cy="953000"/>
              <a:chOff x="0" y="0"/>
              <a:chExt cx="66415503" cy="5473633"/>
            </a:xfrm>
          </p:grpSpPr>
          <p:sp>
            <p:nvSpPr>
              <p:cNvPr id="42" name="Freeform 42"/>
              <p:cNvSpPr/>
              <p:nvPr/>
            </p:nvSpPr>
            <p:spPr>
              <a:xfrm>
                <a:off x="72390" y="72390"/>
                <a:ext cx="66270723" cy="5328854"/>
              </a:xfrm>
              <a:custGeom>
                <a:avLst/>
                <a:gdLst/>
                <a:ahLst/>
                <a:cxnLst/>
                <a:rect l="l" t="t" r="r" b="b"/>
                <a:pathLst>
                  <a:path w="66270723" h="5328854">
                    <a:moveTo>
                      <a:pt x="0" y="0"/>
                    </a:moveTo>
                    <a:lnTo>
                      <a:pt x="66270723" y="0"/>
                    </a:lnTo>
                    <a:lnTo>
                      <a:pt x="66270723" y="5328854"/>
                    </a:lnTo>
                    <a:lnTo>
                      <a:pt x="0" y="53288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Freeform 43"/>
              <p:cNvSpPr/>
              <p:nvPr/>
            </p:nvSpPr>
            <p:spPr>
              <a:xfrm>
                <a:off x="0" y="0"/>
                <a:ext cx="66415500" cy="5473633"/>
              </a:xfrm>
              <a:custGeom>
                <a:avLst/>
                <a:gdLst/>
                <a:ahLst/>
                <a:cxnLst/>
                <a:rect l="l" t="t" r="r" b="b"/>
                <a:pathLst>
                  <a:path w="66415500" h="5473633">
                    <a:moveTo>
                      <a:pt x="66270721" y="5328853"/>
                    </a:moveTo>
                    <a:lnTo>
                      <a:pt x="66415500" y="5328853"/>
                    </a:lnTo>
                    <a:lnTo>
                      <a:pt x="66415500" y="5473633"/>
                    </a:lnTo>
                    <a:lnTo>
                      <a:pt x="66270721" y="5473633"/>
                    </a:lnTo>
                    <a:lnTo>
                      <a:pt x="66270721" y="5328853"/>
                    </a:lnTo>
                    <a:close/>
                    <a:moveTo>
                      <a:pt x="0" y="144780"/>
                    </a:moveTo>
                    <a:lnTo>
                      <a:pt x="144780" y="144780"/>
                    </a:lnTo>
                    <a:lnTo>
                      <a:pt x="144780" y="5328853"/>
                    </a:lnTo>
                    <a:lnTo>
                      <a:pt x="0" y="5328853"/>
                    </a:lnTo>
                    <a:lnTo>
                      <a:pt x="0" y="144780"/>
                    </a:lnTo>
                    <a:close/>
                    <a:moveTo>
                      <a:pt x="0" y="5328853"/>
                    </a:moveTo>
                    <a:lnTo>
                      <a:pt x="144780" y="5328853"/>
                    </a:lnTo>
                    <a:lnTo>
                      <a:pt x="144780" y="5473633"/>
                    </a:lnTo>
                    <a:lnTo>
                      <a:pt x="0" y="5473633"/>
                    </a:lnTo>
                    <a:lnTo>
                      <a:pt x="0" y="5328853"/>
                    </a:lnTo>
                    <a:close/>
                    <a:moveTo>
                      <a:pt x="66270721" y="144780"/>
                    </a:moveTo>
                    <a:lnTo>
                      <a:pt x="66415500" y="144780"/>
                    </a:lnTo>
                    <a:lnTo>
                      <a:pt x="66415500" y="5328853"/>
                    </a:lnTo>
                    <a:lnTo>
                      <a:pt x="66270721" y="5328853"/>
                    </a:lnTo>
                    <a:lnTo>
                      <a:pt x="66270721" y="144780"/>
                    </a:lnTo>
                    <a:close/>
                    <a:moveTo>
                      <a:pt x="144780" y="5328853"/>
                    </a:moveTo>
                    <a:lnTo>
                      <a:pt x="66270721" y="5328853"/>
                    </a:lnTo>
                    <a:lnTo>
                      <a:pt x="66270721" y="5473633"/>
                    </a:lnTo>
                    <a:lnTo>
                      <a:pt x="144780" y="5473633"/>
                    </a:lnTo>
                    <a:lnTo>
                      <a:pt x="144780" y="5328853"/>
                    </a:lnTo>
                    <a:close/>
                    <a:moveTo>
                      <a:pt x="66270721" y="0"/>
                    </a:moveTo>
                    <a:lnTo>
                      <a:pt x="66415500" y="0"/>
                    </a:lnTo>
                    <a:lnTo>
                      <a:pt x="66415500" y="144780"/>
                    </a:lnTo>
                    <a:lnTo>
                      <a:pt x="66270721" y="144780"/>
                    </a:lnTo>
                    <a:lnTo>
                      <a:pt x="66270721" y="0"/>
                    </a:lnTo>
                    <a:close/>
                    <a:moveTo>
                      <a:pt x="0" y="0"/>
                    </a:moveTo>
                    <a:lnTo>
                      <a:pt x="144780" y="0"/>
                    </a:lnTo>
                    <a:lnTo>
                      <a:pt x="144780" y="144780"/>
                    </a:lnTo>
                    <a:lnTo>
                      <a:pt x="0" y="144780"/>
                    </a:lnTo>
                    <a:lnTo>
                      <a:pt x="0" y="0"/>
                    </a:lnTo>
                    <a:close/>
                    <a:moveTo>
                      <a:pt x="144780" y="0"/>
                    </a:moveTo>
                    <a:lnTo>
                      <a:pt x="66270721" y="0"/>
                    </a:lnTo>
                    <a:lnTo>
                      <a:pt x="66270721" y="144780"/>
                    </a:lnTo>
                    <a:lnTo>
                      <a:pt x="144780" y="144780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rgbClr val="285481"/>
              </a:solidFill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4" name="TextBox 44"/>
            <p:cNvSpPr txBox="1"/>
            <p:nvPr/>
          </p:nvSpPr>
          <p:spPr>
            <a:xfrm>
              <a:off x="1812077" y="187575"/>
              <a:ext cx="7939272" cy="568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lvl="0" indent="0" algn="ctr">
                <a:lnSpc>
                  <a:spcPts val="3359"/>
                </a:lnSpc>
                <a:spcBef>
                  <a:spcPct val="0"/>
                </a:spcBef>
              </a:pPr>
              <a:r>
                <a:rPr lang="en-US" sz="2799" b="1">
                  <a:solidFill>
                    <a:srgbClr val="285481"/>
                  </a:solidFill>
                  <a:latin typeface="Public Sans Bold"/>
                  <a:ea typeface="Public Sans Bold"/>
                  <a:cs typeface="Public Sans Bold"/>
                  <a:sym typeface="Public Sans Bold"/>
                </a:rPr>
                <a:t>CERN DQW1 DC - ALL HOM</a:t>
              </a:r>
            </a:p>
          </p:txBody>
        </p:sp>
      </p:grpSp>
      <p:sp>
        <p:nvSpPr>
          <p:cNvPr id="45" name="TextBox 45"/>
          <p:cNvSpPr txBox="1"/>
          <p:nvPr/>
        </p:nvSpPr>
        <p:spPr>
          <a:xfrm>
            <a:off x="10273644" y="2587897"/>
            <a:ext cx="6002967" cy="457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599"/>
              </a:lnSpc>
              <a:spcBef>
                <a:spcPct val="0"/>
              </a:spcBef>
            </a:pPr>
            <a:r>
              <a:rPr lang="en-US" sz="2999" b="1" u="sng">
                <a:solidFill>
                  <a:srgbClr val="0C4177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Dressed Cavities:</a:t>
            </a:r>
          </a:p>
        </p:txBody>
      </p:sp>
      <p:sp>
        <p:nvSpPr>
          <p:cNvPr id="46" name="Freeform 46"/>
          <p:cNvSpPr/>
          <p:nvPr/>
        </p:nvSpPr>
        <p:spPr>
          <a:xfrm>
            <a:off x="0" y="0"/>
            <a:ext cx="18265790" cy="10287000"/>
          </a:xfrm>
          <a:custGeom>
            <a:avLst/>
            <a:gdLst/>
            <a:ahLst/>
            <a:cxnLst/>
            <a:rect l="l" t="t" r="r" b="b"/>
            <a:pathLst>
              <a:path w="18265790" h="10287000">
                <a:moveTo>
                  <a:pt x="0" y="0"/>
                </a:moveTo>
                <a:lnTo>
                  <a:pt x="18265790" y="0"/>
                </a:lnTo>
                <a:lnTo>
                  <a:pt x="1826579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314" t="-3469" r="-1250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4184167" y="3981450"/>
            <a:ext cx="9919665" cy="1162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119"/>
              </a:lnSpc>
              <a:spcBef>
                <a:spcPct val="0"/>
              </a:spcBef>
            </a:pPr>
            <a:r>
              <a:rPr lang="en-US" sz="7599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Bare Cavity Tests: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875786" y="-136411"/>
            <a:ext cx="6412214" cy="10559821"/>
          </a:xfrm>
          <a:custGeom>
            <a:avLst/>
            <a:gdLst/>
            <a:ahLst/>
            <a:cxnLst/>
            <a:rect l="l" t="t" r="r" b="b"/>
            <a:pathLst>
              <a:path w="6412214" h="10559821">
                <a:moveTo>
                  <a:pt x="0" y="0"/>
                </a:moveTo>
                <a:lnTo>
                  <a:pt x="6412214" y="0"/>
                </a:lnTo>
                <a:lnTo>
                  <a:pt x="6412214" y="10559822"/>
                </a:lnTo>
                <a:lnTo>
                  <a:pt x="0" y="105598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7533" t="-1773" r="-107671" b="-1368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028700" y="1875399"/>
            <a:ext cx="10270010" cy="6418756"/>
          </a:xfrm>
          <a:custGeom>
            <a:avLst/>
            <a:gdLst/>
            <a:ahLst/>
            <a:cxnLst/>
            <a:rect l="l" t="t" r="r" b="b"/>
            <a:pathLst>
              <a:path w="10270010" h="6418756">
                <a:moveTo>
                  <a:pt x="0" y="0"/>
                </a:moveTo>
                <a:lnTo>
                  <a:pt x="10270010" y="0"/>
                </a:lnTo>
                <a:lnTo>
                  <a:pt x="10270010" y="6418756"/>
                </a:lnTo>
                <a:lnTo>
                  <a:pt x="0" y="64187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12475540" y="3472151"/>
            <a:ext cx="5212706" cy="6356958"/>
          </a:xfrm>
          <a:custGeom>
            <a:avLst/>
            <a:gdLst/>
            <a:ahLst/>
            <a:cxnLst/>
            <a:rect l="l" t="t" r="r" b="b"/>
            <a:pathLst>
              <a:path w="5212706" h="6356958">
                <a:moveTo>
                  <a:pt x="0" y="0"/>
                </a:moveTo>
                <a:lnTo>
                  <a:pt x="5212706" y="0"/>
                </a:lnTo>
                <a:lnTo>
                  <a:pt x="5212706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2475540" y="504825"/>
            <a:ext cx="4783760" cy="2254347"/>
          </a:xfrm>
          <a:custGeom>
            <a:avLst/>
            <a:gdLst/>
            <a:ahLst/>
            <a:cxnLst/>
            <a:rect l="l" t="t" r="r" b="b"/>
            <a:pathLst>
              <a:path w="4783760" h="2254347">
                <a:moveTo>
                  <a:pt x="0" y="0"/>
                </a:moveTo>
                <a:lnTo>
                  <a:pt x="4783760" y="0"/>
                </a:lnTo>
                <a:lnTo>
                  <a:pt x="4783760" y="2254347"/>
                </a:lnTo>
                <a:lnTo>
                  <a:pt x="0" y="2254347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1028700" y="495300"/>
            <a:ext cx="9919665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Bare Cavity - RI DQW4</a:t>
            </a:r>
          </a:p>
        </p:txBody>
      </p:sp>
      <p:sp>
        <p:nvSpPr>
          <p:cNvPr id="8" name="Freeform 8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2433230" y="1798863"/>
            <a:ext cx="11084316" cy="7911431"/>
          </a:xfrm>
          <a:custGeom>
            <a:avLst/>
            <a:gdLst/>
            <a:ahLst/>
            <a:cxnLst/>
            <a:rect l="l" t="t" r="r" b="b"/>
            <a:pathLst>
              <a:path w="11084316" h="7911431">
                <a:moveTo>
                  <a:pt x="0" y="0"/>
                </a:moveTo>
                <a:lnTo>
                  <a:pt x="11084316" y="0"/>
                </a:lnTo>
                <a:lnTo>
                  <a:pt x="11084316" y="7911431"/>
                </a:lnTo>
                <a:lnTo>
                  <a:pt x="0" y="79114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1028700" y="495300"/>
            <a:ext cx="9919665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Bare Cavity - RI DQW3</a:t>
            </a:r>
          </a:p>
        </p:txBody>
      </p:sp>
      <p:sp>
        <p:nvSpPr>
          <p:cNvPr id="5" name="Freeform 5"/>
          <p:cNvSpPr/>
          <p:nvPr/>
        </p:nvSpPr>
        <p:spPr>
          <a:xfrm>
            <a:off x="14580658" y="-136411"/>
            <a:ext cx="3707342" cy="10559821"/>
          </a:xfrm>
          <a:custGeom>
            <a:avLst/>
            <a:gdLst/>
            <a:ahLst/>
            <a:cxnLst/>
            <a:rect l="l" t="t" r="r" b="b"/>
            <a:pathLst>
              <a:path w="3707342" h="10559821">
                <a:moveTo>
                  <a:pt x="0" y="0"/>
                </a:moveTo>
                <a:lnTo>
                  <a:pt x="3707342" y="0"/>
                </a:lnTo>
                <a:lnTo>
                  <a:pt x="3707342" y="10559822"/>
                </a:lnTo>
                <a:lnTo>
                  <a:pt x="0" y="105598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07062" t="-1773" r="-186228" b="-1368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5103970" y="775597"/>
            <a:ext cx="2462988" cy="2568957"/>
          </a:xfrm>
          <a:custGeom>
            <a:avLst/>
            <a:gdLst/>
            <a:ahLst/>
            <a:cxnLst/>
            <a:rect l="l" t="t" r="r" b="b"/>
            <a:pathLst>
              <a:path w="2462988" h="2568957">
                <a:moveTo>
                  <a:pt x="0" y="0"/>
                </a:moveTo>
                <a:lnTo>
                  <a:pt x="2462988" y="0"/>
                </a:lnTo>
                <a:lnTo>
                  <a:pt x="2462988" y="2568957"/>
                </a:lnTo>
                <a:lnTo>
                  <a:pt x="0" y="256895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TextBox 7"/>
          <p:cNvSpPr txBox="1"/>
          <p:nvPr/>
        </p:nvSpPr>
        <p:spPr>
          <a:xfrm>
            <a:off x="15658296" y="1568903"/>
            <a:ext cx="135433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1">
                <a:solidFill>
                  <a:srgbClr val="28548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BCP</a:t>
            </a:r>
          </a:p>
        </p:txBody>
      </p:sp>
      <p:sp>
        <p:nvSpPr>
          <p:cNvPr id="8" name="Freeform 8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4580658" y="-136411"/>
            <a:ext cx="3707342" cy="10559821"/>
          </a:xfrm>
          <a:custGeom>
            <a:avLst/>
            <a:gdLst/>
            <a:ahLst/>
            <a:cxnLst/>
            <a:rect l="l" t="t" r="r" b="b"/>
            <a:pathLst>
              <a:path w="3707342" h="10559821">
                <a:moveTo>
                  <a:pt x="0" y="0"/>
                </a:moveTo>
                <a:lnTo>
                  <a:pt x="3707342" y="0"/>
                </a:lnTo>
                <a:lnTo>
                  <a:pt x="3707342" y="10559822"/>
                </a:lnTo>
                <a:lnTo>
                  <a:pt x="0" y="105598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07062" t="-1773" r="-186228" b="-1368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2108862" y="1808013"/>
            <a:ext cx="11824096" cy="7951704"/>
          </a:xfrm>
          <a:custGeom>
            <a:avLst/>
            <a:gdLst/>
            <a:ahLst/>
            <a:cxnLst/>
            <a:rect l="l" t="t" r="r" b="b"/>
            <a:pathLst>
              <a:path w="11824096" h="7951704">
                <a:moveTo>
                  <a:pt x="0" y="0"/>
                </a:moveTo>
                <a:lnTo>
                  <a:pt x="11824096" y="0"/>
                </a:lnTo>
                <a:lnTo>
                  <a:pt x="11824096" y="7951704"/>
                </a:lnTo>
                <a:lnTo>
                  <a:pt x="0" y="795170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15103970" y="775597"/>
            <a:ext cx="2462988" cy="2568957"/>
          </a:xfrm>
          <a:custGeom>
            <a:avLst/>
            <a:gdLst/>
            <a:ahLst/>
            <a:cxnLst/>
            <a:rect l="l" t="t" r="r" b="b"/>
            <a:pathLst>
              <a:path w="2462988" h="2568957">
                <a:moveTo>
                  <a:pt x="0" y="0"/>
                </a:moveTo>
                <a:lnTo>
                  <a:pt x="2462988" y="0"/>
                </a:lnTo>
                <a:lnTo>
                  <a:pt x="2462988" y="2568957"/>
                </a:lnTo>
                <a:lnTo>
                  <a:pt x="0" y="256895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TextBox 6"/>
          <p:cNvSpPr txBox="1"/>
          <p:nvPr/>
        </p:nvSpPr>
        <p:spPr>
          <a:xfrm>
            <a:off x="1028700" y="495300"/>
            <a:ext cx="9919665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Bare Cavity - RI DQW8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5658296" y="1568903"/>
            <a:ext cx="1354336" cy="8870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279"/>
              </a:lnSpc>
            </a:pPr>
            <a:r>
              <a:rPr lang="en-US" sz="5199" b="1">
                <a:solidFill>
                  <a:srgbClr val="285481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BCP</a:t>
            </a:r>
          </a:p>
        </p:txBody>
      </p:sp>
      <p:sp>
        <p:nvSpPr>
          <p:cNvPr id="8" name="Freeform 8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1875786" y="-136411"/>
            <a:ext cx="6412214" cy="10559821"/>
          </a:xfrm>
          <a:custGeom>
            <a:avLst/>
            <a:gdLst/>
            <a:ahLst/>
            <a:cxnLst/>
            <a:rect l="l" t="t" r="r" b="b"/>
            <a:pathLst>
              <a:path w="6412214" h="10559821">
                <a:moveTo>
                  <a:pt x="0" y="0"/>
                </a:moveTo>
                <a:lnTo>
                  <a:pt x="6412214" y="0"/>
                </a:lnTo>
                <a:lnTo>
                  <a:pt x="6412214" y="10559822"/>
                </a:lnTo>
                <a:lnTo>
                  <a:pt x="0" y="1055982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7533" t="-1773" r="-107671" b="-1368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784909" y="1721098"/>
            <a:ext cx="10694790" cy="7218983"/>
          </a:xfrm>
          <a:custGeom>
            <a:avLst/>
            <a:gdLst/>
            <a:ahLst/>
            <a:cxnLst/>
            <a:rect l="l" t="t" r="r" b="b"/>
            <a:pathLst>
              <a:path w="10694790" h="7218983">
                <a:moveTo>
                  <a:pt x="0" y="0"/>
                </a:moveTo>
                <a:lnTo>
                  <a:pt x="10694790" y="0"/>
                </a:lnTo>
                <a:lnTo>
                  <a:pt x="10694790" y="7218984"/>
                </a:lnTo>
                <a:lnTo>
                  <a:pt x="0" y="721898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13424759" y="2744588"/>
            <a:ext cx="4477822" cy="2888344"/>
          </a:xfrm>
          <a:custGeom>
            <a:avLst/>
            <a:gdLst/>
            <a:ahLst/>
            <a:cxnLst/>
            <a:rect l="l" t="t" r="r" b="b"/>
            <a:pathLst>
              <a:path w="4477822" h="2888344">
                <a:moveTo>
                  <a:pt x="0" y="0"/>
                </a:moveTo>
                <a:lnTo>
                  <a:pt x="4477823" y="0"/>
                </a:lnTo>
                <a:lnTo>
                  <a:pt x="4477823" y="2888344"/>
                </a:lnTo>
                <a:lnTo>
                  <a:pt x="0" y="288834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14867420" y="7961242"/>
            <a:ext cx="3035161" cy="1957679"/>
          </a:xfrm>
          <a:custGeom>
            <a:avLst/>
            <a:gdLst/>
            <a:ahLst/>
            <a:cxnLst/>
            <a:rect l="l" t="t" r="r" b="b"/>
            <a:pathLst>
              <a:path w="3035161" h="1957679">
                <a:moveTo>
                  <a:pt x="0" y="0"/>
                </a:moveTo>
                <a:lnTo>
                  <a:pt x="3035162" y="0"/>
                </a:lnTo>
                <a:lnTo>
                  <a:pt x="3035162" y="1957679"/>
                </a:lnTo>
                <a:lnTo>
                  <a:pt x="0" y="19576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6"/>
          <p:cNvSpPr/>
          <p:nvPr/>
        </p:nvSpPr>
        <p:spPr>
          <a:xfrm>
            <a:off x="12058478" y="5813907"/>
            <a:ext cx="3023415" cy="1963620"/>
          </a:xfrm>
          <a:custGeom>
            <a:avLst/>
            <a:gdLst/>
            <a:ahLst/>
            <a:cxnLst/>
            <a:rect l="l" t="t" r="r" b="b"/>
            <a:pathLst>
              <a:path w="3023415" h="1963620">
                <a:moveTo>
                  <a:pt x="0" y="0"/>
                </a:moveTo>
                <a:lnTo>
                  <a:pt x="3023415" y="0"/>
                </a:lnTo>
                <a:lnTo>
                  <a:pt x="3023415" y="1963620"/>
                </a:lnTo>
                <a:lnTo>
                  <a:pt x="0" y="196362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2475540" y="309266"/>
            <a:ext cx="4783760" cy="2254347"/>
          </a:xfrm>
          <a:custGeom>
            <a:avLst/>
            <a:gdLst/>
            <a:ahLst/>
            <a:cxnLst/>
            <a:rect l="l" t="t" r="r" b="b"/>
            <a:pathLst>
              <a:path w="4783760" h="2254347">
                <a:moveTo>
                  <a:pt x="0" y="0"/>
                </a:moveTo>
                <a:lnTo>
                  <a:pt x="4783760" y="0"/>
                </a:lnTo>
                <a:lnTo>
                  <a:pt x="4783760" y="2254347"/>
                </a:lnTo>
                <a:lnTo>
                  <a:pt x="0" y="2254347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781506" y="1697844"/>
            <a:ext cx="10745486" cy="7642727"/>
          </a:xfrm>
          <a:custGeom>
            <a:avLst/>
            <a:gdLst/>
            <a:ahLst/>
            <a:cxnLst/>
            <a:rect l="l" t="t" r="r" b="b"/>
            <a:pathLst>
              <a:path w="10745486" h="7642727">
                <a:moveTo>
                  <a:pt x="0" y="0"/>
                </a:moveTo>
                <a:lnTo>
                  <a:pt x="10745486" y="0"/>
                </a:lnTo>
                <a:lnTo>
                  <a:pt x="10745486" y="7642727"/>
                </a:lnTo>
                <a:lnTo>
                  <a:pt x="0" y="764272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TextBox 10"/>
          <p:cNvSpPr txBox="1"/>
          <p:nvPr/>
        </p:nvSpPr>
        <p:spPr>
          <a:xfrm>
            <a:off x="784909" y="495300"/>
            <a:ext cx="10847086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Bare Cavity - CERN RFD3</a:t>
            </a:r>
          </a:p>
        </p:txBody>
      </p:sp>
      <p:sp>
        <p:nvSpPr>
          <p:cNvPr id="11" name="Freeform 11"/>
          <p:cNvSpPr/>
          <p:nvPr/>
        </p:nvSpPr>
        <p:spPr>
          <a:xfrm>
            <a:off x="2363" y="-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  <p:sp>
        <p:nvSpPr>
          <p:cNvPr id="3" name="TextBox 3"/>
          <p:cNvSpPr txBox="1"/>
          <p:nvPr/>
        </p:nvSpPr>
        <p:spPr>
          <a:xfrm>
            <a:off x="4184167" y="3981450"/>
            <a:ext cx="9919665" cy="1162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119"/>
              </a:lnSpc>
              <a:spcBef>
                <a:spcPct val="0"/>
              </a:spcBef>
            </a:pPr>
            <a:r>
              <a:rPr lang="en-US" sz="7599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Dressed Cavity Tests: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0675571" y="0"/>
            <a:ext cx="7612429" cy="10559821"/>
          </a:xfrm>
          <a:custGeom>
            <a:avLst/>
            <a:gdLst/>
            <a:ahLst/>
            <a:cxnLst/>
            <a:rect l="l" t="t" r="r" b="b"/>
            <a:pathLst>
              <a:path w="7612429" h="10559821">
                <a:moveTo>
                  <a:pt x="0" y="0"/>
                </a:moveTo>
                <a:lnTo>
                  <a:pt x="7612429" y="0"/>
                </a:lnTo>
                <a:lnTo>
                  <a:pt x="7612429" y="10559821"/>
                </a:lnTo>
                <a:lnTo>
                  <a:pt x="0" y="105598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9543" t="-1773" r="-90695" b="-1368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AutoShape 3"/>
          <p:cNvSpPr/>
          <p:nvPr/>
        </p:nvSpPr>
        <p:spPr>
          <a:xfrm flipV="1">
            <a:off x="11879059" y="539610"/>
            <a:ext cx="0" cy="9899488"/>
          </a:xfrm>
          <a:prstGeom prst="line">
            <a:avLst/>
          </a:prstGeom>
          <a:ln w="9525" cap="rnd">
            <a:solidFill>
              <a:srgbClr val="28548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4" name="Group 4"/>
          <p:cNvGrpSpPr/>
          <p:nvPr/>
        </p:nvGrpSpPr>
        <p:grpSpPr>
          <a:xfrm>
            <a:off x="10953838" y="978849"/>
            <a:ext cx="1861386" cy="521054"/>
            <a:chOff x="0" y="0"/>
            <a:chExt cx="19553744" cy="5473633"/>
          </a:xfrm>
        </p:grpSpPr>
        <p:sp>
          <p:nvSpPr>
            <p:cNvPr id="5" name="Freeform 5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0957310" y="1749877"/>
            <a:ext cx="1861386" cy="521054"/>
            <a:chOff x="0" y="0"/>
            <a:chExt cx="19553744" cy="5473633"/>
          </a:xfrm>
        </p:grpSpPr>
        <p:sp>
          <p:nvSpPr>
            <p:cNvPr id="8" name="Freeform 8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Freeform 9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0957310" y="2520905"/>
            <a:ext cx="1861386" cy="521054"/>
            <a:chOff x="0" y="0"/>
            <a:chExt cx="19553744" cy="5473633"/>
          </a:xfrm>
        </p:grpSpPr>
        <p:sp>
          <p:nvSpPr>
            <p:cNvPr id="11" name="Freeform 11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Freeform 12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0957310" y="4341468"/>
            <a:ext cx="1861386" cy="521054"/>
            <a:chOff x="0" y="0"/>
            <a:chExt cx="19553744" cy="5473633"/>
          </a:xfrm>
        </p:grpSpPr>
        <p:sp>
          <p:nvSpPr>
            <p:cNvPr id="14" name="Freeform 14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Freeform 15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0957310" y="207821"/>
            <a:ext cx="1861386" cy="521054"/>
            <a:chOff x="0" y="0"/>
            <a:chExt cx="19553744" cy="5473633"/>
          </a:xfrm>
        </p:grpSpPr>
        <p:sp>
          <p:nvSpPr>
            <p:cNvPr id="17" name="Freeform 17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18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0948365" y="3431566"/>
            <a:ext cx="1861386" cy="521054"/>
            <a:chOff x="0" y="0"/>
            <a:chExt cx="19553744" cy="5473633"/>
          </a:xfrm>
        </p:grpSpPr>
        <p:sp>
          <p:nvSpPr>
            <p:cNvPr id="20" name="Freeform 20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Freeform 21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10957310" y="5251371"/>
            <a:ext cx="1861386" cy="521054"/>
            <a:chOff x="0" y="0"/>
            <a:chExt cx="19553744" cy="5473633"/>
          </a:xfrm>
        </p:grpSpPr>
        <p:sp>
          <p:nvSpPr>
            <p:cNvPr id="23" name="Freeform 23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Freeform 24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10951837" y="6158726"/>
            <a:ext cx="1861386" cy="521054"/>
            <a:chOff x="0" y="0"/>
            <a:chExt cx="19553744" cy="5473633"/>
          </a:xfrm>
        </p:grpSpPr>
        <p:sp>
          <p:nvSpPr>
            <p:cNvPr id="26" name="Freeform 26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Freeform 27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8" name="Freeform 28"/>
          <p:cNvSpPr/>
          <p:nvPr/>
        </p:nvSpPr>
        <p:spPr>
          <a:xfrm>
            <a:off x="534504" y="1851056"/>
            <a:ext cx="9919665" cy="8047328"/>
          </a:xfrm>
          <a:custGeom>
            <a:avLst/>
            <a:gdLst/>
            <a:ahLst/>
            <a:cxnLst/>
            <a:rect l="l" t="t" r="r" b="b"/>
            <a:pathLst>
              <a:path w="9919665" h="8047328">
                <a:moveTo>
                  <a:pt x="0" y="0"/>
                </a:moveTo>
                <a:lnTo>
                  <a:pt x="9919665" y="0"/>
                </a:lnTo>
                <a:lnTo>
                  <a:pt x="9919665" y="8047329"/>
                </a:lnTo>
                <a:lnTo>
                  <a:pt x="0" y="804732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29" name="Freeform 29"/>
          <p:cNvSpPr/>
          <p:nvPr/>
        </p:nvSpPr>
        <p:spPr>
          <a:xfrm>
            <a:off x="107563" y="8857424"/>
            <a:ext cx="1354691" cy="1335152"/>
          </a:xfrm>
          <a:custGeom>
            <a:avLst/>
            <a:gdLst/>
            <a:ahLst/>
            <a:cxnLst/>
            <a:rect l="l" t="t" r="r" b="b"/>
            <a:pathLst>
              <a:path w="1354691" h="1335152">
                <a:moveTo>
                  <a:pt x="0" y="0"/>
                </a:moveTo>
                <a:lnTo>
                  <a:pt x="1354692" y="0"/>
                </a:lnTo>
                <a:lnTo>
                  <a:pt x="1354692" y="1335153"/>
                </a:lnTo>
                <a:lnTo>
                  <a:pt x="0" y="133515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0" name="Group 30"/>
          <p:cNvGrpSpPr/>
          <p:nvPr/>
        </p:nvGrpSpPr>
        <p:grpSpPr>
          <a:xfrm>
            <a:off x="10957310" y="7041729"/>
            <a:ext cx="1861386" cy="521054"/>
            <a:chOff x="0" y="0"/>
            <a:chExt cx="19553744" cy="5473633"/>
          </a:xfrm>
        </p:grpSpPr>
        <p:sp>
          <p:nvSpPr>
            <p:cNvPr id="31" name="Freeform 31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Freeform 32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10948365" y="7924733"/>
            <a:ext cx="1861386" cy="521054"/>
            <a:chOff x="0" y="0"/>
            <a:chExt cx="19553744" cy="5473633"/>
          </a:xfrm>
        </p:grpSpPr>
        <p:sp>
          <p:nvSpPr>
            <p:cNvPr id="34" name="Freeform 34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Freeform 35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10957310" y="8788223"/>
            <a:ext cx="1861386" cy="521054"/>
            <a:chOff x="0" y="0"/>
            <a:chExt cx="19553744" cy="5473633"/>
          </a:xfrm>
        </p:grpSpPr>
        <p:sp>
          <p:nvSpPr>
            <p:cNvPr id="37" name="Freeform 37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Freeform 38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10948365" y="9614077"/>
            <a:ext cx="1861386" cy="521054"/>
            <a:chOff x="0" y="0"/>
            <a:chExt cx="19553744" cy="5473633"/>
          </a:xfrm>
        </p:grpSpPr>
        <p:sp>
          <p:nvSpPr>
            <p:cNvPr id="40" name="Freeform 40"/>
            <p:cNvSpPr/>
            <p:nvPr/>
          </p:nvSpPr>
          <p:spPr>
            <a:xfrm>
              <a:off x="72390" y="72390"/>
              <a:ext cx="19408964" cy="5328854"/>
            </a:xfrm>
            <a:custGeom>
              <a:avLst/>
              <a:gdLst/>
              <a:ahLst/>
              <a:cxnLst/>
              <a:rect l="l" t="t" r="r" b="b"/>
              <a:pathLst>
                <a:path w="19408964" h="5328854">
                  <a:moveTo>
                    <a:pt x="0" y="0"/>
                  </a:moveTo>
                  <a:lnTo>
                    <a:pt x="19408964" y="0"/>
                  </a:lnTo>
                  <a:lnTo>
                    <a:pt x="19408964" y="5328854"/>
                  </a:lnTo>
                  <a:lnTo>
                    <a:pt x="0" y="53288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DFFD8">
                    <a:alpha val="100000"/>
                  </a:srgbClr>
                </a:gs>
                <a:gs pos="100000">
                  <a:srgbClr val="94B9FF">
                    <a:alpha val="100000"/>
                  </a:srgbClr>
                </a:gs>
              </a:gsLst>
              <a:lin ang="0"/>
            </a:gradFill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Freeform 41"/>
            <p:cNvSpPr/>
            <p:nvPr/>
          </p:nvSpPr>
          <p:spPr>
            <a:xfrm>
              <a:off x="0" y="0"/>
              <a:ext cx="19553744" cy="5473633"/>
            </a:xfrm>
            <a:custGeom>
              <a:avLst/>
              <a:gdLst/>
              <a:ahLst/>
              <a:cxnLst/>
              <a:rect l="l" t="t" r="r" b="b"/>
              <a:pathLst>
                <a:path w="19553744" h="5473633">
                  <a:moveTo>
                    <a:pt x="19408964" y="5328853"/>
                  </a:moveTo>
                  <a:lnTo>
                    <a:pt x="19553744" y="5328853"/>
                  </a:lnTo>
                  <a:lnTo>
                    <a:pt x="19553744" y="5473633"/>
                  </a:lnTo>
                  <a:lnTo>
                    <a:pt x="19408964" y="5473633"/>
                  </a:lnTo>
                  <a:lnTo>
                    <a:pt x="19408964" y="5328853"/>
                  </a:lnTo>
                  <a:close/>
                  <a:moveTo>
                    <a:pt x="0" y="144780"/>
                  </a:moveTo>
                  <a:lnTo>
                    <a:pt x="144780" y="144780"/>
                  </a:lnTo>
                  <a:lnTo>
                    <a:pt x="144780" y="5328853"/>
                  </a:lnTo>
                  <a:lnTo>
                    <a:pt x="0" y="5328853"/>
                  </a:lnTo>
                  <a:lnTo>
                    <a:pt x="0" y="144780"/>
                  </a:lnTo>
                  <a:close/>
                  <a:moveTo>
                    <a:pt x="0" y="5328853"/>
                  </a:moveTo>
                  <a:lnTo>
                    <a:pt x="144780" y="5328853"/>
                  </a:lnTo>
                  <a:lnTo>
                    <a:pt x="144780" y="5473633"/>
                  </a:lnTo>
                  <a:lnTo>
                    <a:pt x="0" y="5473633"/>
                  </a:lnTo>
                  <a:lnTo>
                    <a:pt x="0" y="5328853"/>
                  </a:lnTo>
                  <a:close/>
                  <a:moveTo>
                    <a:pt x="19408964" y="144780"/>
                  </a:moveTo>
                  <a:lnTo>
                    <a:pt x="19553744" y="144780"/>
                  </a:lnTo>
                  <a:lnTo>
                    <a:pt x="19553744" y="5328853"/>
                  </a:lnTo>
                  <a:lnTo>
                    <a:pt x="19408964" y="5328853"/>
                  </a:lnTo>
                  <a:lnTo>
                    <a:pt x="19408964" y="144780"/>
                  </a:lnTo>
                  <a:close/>
                  <a:moveTo>
                    <a:pt x="144780" y="5328853"/>
                  </a:moveTo>
                  <a:lnTo>
                    <a:pt x="19408964" y="5328853"/>
                  </a:lnTo>
                  <a:lnTo>
                    <a:pt x="19408964" y="5473633"/>
                  </a:lnTo>
                  <a:lnTo>
                    <a:pt x="144780" y="5473633"/>
                  </a:lnTo>
                  <a:lnTo>
                    <a:pt x="144780" y="5328853"/>
                  </a:lnTo>
                  <a:close/>
                  <a:moveTo>
                    <a:pt x="19408964" y="0"/>
                  </a:moveTo>
                  <a:lnTo>
                    <a:pt x="19553744" y="0"/>
                  </a:lnTo>
                  <a:lnTo>
                    <a:pt x="19553744" y="144780"/>
                  </a:lnTo>
                  <a:lnTo>
                    <a:pt x="19408964" y="144780"/>
                  </a:lnTo>
                  <a:lnTo>
                    <a:pt x="19408964" y="0"/>
                  </a:lnTo>
                  <a:close/>
                  <a:moveTo>
                    <a:pt x="0" y="0"/>
                  </a:moveTo>
                  <a:lnTo>
                    <a:pt x="144780" y="0"/>
                  </a:lnTo>
                  <a:lnTo>
                    <a:pt x="144780" y="144780"/>
                  </a:lnTo>
                  <a:lnTo>
                    <a:pt x="0" y="144780"/>
                  </a:lnTo>
                  <a:lnTo>
                    <a:pt x="0" y="0"/>
                  </a:lnTo>
                  <a:close/>
                  <a:moveTo>
                    <a:pt x="144780" y="0"/>
                  </a:moveTo>
                  <a:lnTo>
                    <a:pt x="19408964" y="0"/>
                  </a:lnTo>
                  <a:lnTo>
                    <a:pt x="19408964" y="144780"/>
                  </a:lnTo>
                  <a:lnTo>
                    <a:pt x="144780" y="1447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285481"/>
            </a:solid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2" name="TextBox 42"/>
          <p:cNvSpPr txBox="1"/>
          <p:nvPr/>
        </p:nvSpPr>
        <p:spPr>
          <a:xfrm>
            <a:off x="11240059" y="4443316"/>
            <a:ext cx="1278000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Sep 2024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3123496" y="4359586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11249003" y="5349611"/>
            <a:ext cx="1278000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Nov 2024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11249003" y="6256965"/>
            <a:ext cx="1278000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Dec 2024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1028700" y="495300"/>
            <a:ext cx="9919665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280"/>
              </a:lnSpc>
              <a:spcBef>
                <a:spcPct val="0"/>
              </a:spcBef>
            </a:pPr>
            <a:r>
              <a:rPr lang="en-US" sz="6900" u="sng">
                <a:solidFill>
                  <a:srgbClr val="285481"/>
                </a:solidFill>
                <a:latin typeface="Public Sans"/>
                <a:ea typeface="Public Sans"/>
                <a:cs typeface="Public Sans"/>
                <a:sym typeface="Public Sans"/>
              </a:rPr>
              <a:t>CERN DQW1 - Recap...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11245531" y="1077089"/>
            <a:ext cx="1278000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Oct 2023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3123496" y="1011411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13123496" y="2535414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19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13123496" y="3467736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Jacketed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1249003" y="1848117"/>
            <a:ext cx="1278000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Mar 2024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11249003" y="2619145"/>
            <a:ext cx="1278000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Jun 2024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11249003" y="306061"/>
            <a:ext cx="1278000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May 2023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13123496" y="1800492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13123496" y="276860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11240059" y="3533414"/>
            <a:ext cx="1278000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Aug 2024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13123496" y="6191288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 w FA/HFHOM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13123496" y="5283933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 w/o HOM2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13123496" y="7957295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 w HOM1 &amp; HOM3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3123496" y="7074291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 w HOM1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13123496" y="8820785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 w HOM1 &amp; HOM2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13123496" y="9646639"/>
            <a:ext cx="5658584" cy="3987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E3E8FF"/>
                </a:solidFill>
                <a:latin typeface="Public Sans"/>
                <a:ea typeface="Public Sans"/>
                <a:cs typeface="Public Sans"/>
                <a:sym typeface="Public Sans"/>
              </a:rPr>
              <a:t>CR DQW1 Dressed 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11240059" y="7139969"/>
            <a:ext cx="1278000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Jan 2025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11249003" y="8004920"/>
            <a:ext cx="1278000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Feb 2025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11102156" y="8886463"/>
            <a:ext cx="1560748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March 2025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11094212" y="9712316"/>
            <a:ext cx="1569693" cy="3150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2449"/>
              </a:lnSpc>
              <a:spcBef>
                <a:spcPct val="0"/>
              </a:spcBef>
            </a:pPr>
            <a:r>
              <a:rPr lang="en-US" sz="2041" b="1">
                <a:solidFill>
                  <a:srgbClr val="285481"/>
                </a:solidFill>
                <a:latin typeface="Public Sans Bold"/>
                <a:ea typeface="Public Sans Bold"/>
                <a:cs typeface="Public Sans Bold"/>
                <a:sym typeface="Public Sans Bold"/>
              </a:rPr>
              <a:t>May 2025</a:t>
            </a:r>
          </a:p>
        </p:txBody>
      </p:sp>
      <p:sp>
        <p:nvSpPr>
          <p:cNvPr id="67" name="Freeform 67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038" b="-1068"/>
            </a:stretch>
          </a:blipFill>
          <a:ln cap="sq">
            <a:noFill/>
            <a:prstDash val="solid"/>
            <a:miter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399</Words>
  <Application>Microsoft Office PowerPoint</Application>
  <PresentationFormat>Custom</PresentationFormat>
  <Paragraphs>115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Canva Sans Bold</vt:lpstr>
      <vt:lpstr>Recoleta Bold</vt:lpstr>
      <vt:lpstr>Calibri</vt:lpstr>
      <vt:lpstr>Public Sans Bold</vt:lpstr>
      <vt:lpstr>Public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AEdwards_WP4_GlobalCC_20250520</dc:title>
  <cp:lastModifiedBy>Amelia Veronica Edwards</cp:lastModifiedBy>
  <cp:revision>2</cp:revision>
  <dcterms:created xsi:type="dcterms:W3CDTF">2006-08-16T00:00:00Z</dcterms:created>
  <dcterms:modified xsi:type="dcterms:W3CDTF">2025-05-23T13:35:46Z</dcterms:modified>
  <dc:identifier>DAGn9znMLLE</dc:identifier>
</cp:coreProperties>
</file>