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8" r:id="rId1"/>
  </p:sldMasterIdLst>
  <p:notesMasterIdLst>
    <p:notesMasterId r:id="rId94"/>
  </p:notesMasterIdLst>
  <p:handoutMasterIdLst>
    <p:handoutMasterId r:id="rId95"/>
  </p:handoutMasterIdLst>
  <p:sldIdLst>
    <p:sldId id="611" r:id="rId2"/>
    <p:sldId id="2923" r:id="rId3"/>
    <p:sldId id="2764" r:id="rId4"/>
    <p:sldId id="2599" r:id="rId5"/>
    <p:sldId id="2601" r:id="rId6"/>
    <p:sldId id="2707" r:id="rId7"/>
    <p:sldId id="2265" r:id="rId8"/>
    <p:sldId id="2721" r:id="rId9"/>
    <p:sldId id="2834" r:id="rId10"/>
    <p:sldId id="2833" r:id="rId11"/>
    <p:sldId id="2830" r:id="rId12"/>
    <p:sldId id="2723" r:id="rId13"/>
    <p:sldId id="2767" r:id="rId14"/>
    <p:sldId id="2748" r:id="rId15"/>
    <p:sldId id="2267" r:id="rId16"/>
    <p:sldId id="2661" r:id="rId17"/>
    <p:sldId id="2836" r:id="rId18"/>
    <p:sldId id="2922" r:id="rId19"/>
    <p:sldId id="2440" r:id="rId20"/>
    <p:sldId id="2441" r:id="rId21"/>
    <p:sldId id="2442" r:id="rId22"/>
    <p:sldId id="2921" r:id="rId23"/>
    <p:sldId id="2717" r:id="rId24"/>
    <p:sldId id="2710" r:id="rId25"/>
    <p:sldId id="453" r:id="rId26"/>
    <p:sldId id="2277" r:id="rId27"/>
    <p:sldId id="2444" r:id="rId28"/>
    <p:sldId id="2278" r:id="rId29"/>
    <p:sldId id="2282" r:id="rId30"/>
    <p:sldId id="2770" r:id="rId31"/>
    <p:sldId id="2844" r:id="rId32"/>
    <p:sldId id="2929" r:id="rId33"/>
    <p:sldId id="2928" r:id="rId34"/>
    <p:sldId id="2926" r:id="rId35"/>
    <p:sldId id="2733" r:id="rId36"/>
    <p:sldId id="2924" r:id="rId37"/>
    <p:sldId id="2927" r:id="rId38"/>
    <p:sldId id="361" r:id="rId39"/>
    <p:sldId id="344" r:id="rId40"/>
    <p:sldId id="340" r:id="rId41"/>
    <p:sldId id="345" r:id="rId42"/>
    <p:sldId id="346" r:id="rId43"/>
    <p:sldId id="348" r:id="rId44"/>
    <p:sldId id="338" r:id="rId45"/>
    <p:sldId id="349" r:id="rId46"/>
    <p:sldId id="341" r:id="rId47"/>
    <p:sldId id="352" r:id="rId48"/>
    <p:sldId id="2840" r:id="rId49"/>
    <p:sldId id="2835" r:id="rId50"/>
    <p:sldId id="2839" r:id="rId51"/>
    <p:sldId id="2838" r:id="rId52"/>
    <p:sldId id="2841" r:id="rId53"/>
    <p:sldId id="2722" r:id="rId54"/>
    <p:sldId id="2925" r:id="rId55"/>
    <p:sldId id="2845" r:id="rId56"/>
    <p:sldId id="2862" r:id="rId57"/>
    <p:sldId id="2913" r:id="rId58"/>
    <p:sldId id="2920" r:id="rId59"/>
    <p:sldId id="2906" r:id="rId60"/>
    <p:sldId id="2831" r:id="rId61"/>
    <p:sldId id="2749" r:id="rId62"/>
    <p:sldId id="2747" r:id="rId63"/>
    <p:sldId id="2761" r:id="rId64"/>
    <p:sldId id="2718" r:id="rId65"/>
    <p:sldId id="2756" r:id="rId66"/>
    <p:sldId id="2719" r:id="rId67"/>
    <p:sldId id="2720" r:id="rId68"/>
    <p:sldId id="2514" r:id="rId69"/>
    <p:sldId id="2724" r:id="rId70"/>
    <p:sldId id="2727" r:id="rId71"/>
    <p:sldId id="2731" r:id="rId72"/>
    <p:sldId id="2725" r:id="rId73"/>
    <p:sldId id="2742" r:id="rId74"/>
    <p:sldId id="2728" r:id="rId75"/>
    <p:sldId id="2760" r:id="rId76"/>
    <p:sldId id="2750" r:id="rId77"/>
    <p:sldId id="2751" r:id="rId78"/>
    <p:sldId id="2759" r:id="rId79"/>
    <p:sldId id="2762" r:id="rId80"/>
    <p:sldId id="2703" r:id="rId81"/>
    <p:sldId id="2430" r:id="rId82"/>
    <p:sldId id="2480" r:id="rId83"/>
    <p:sldId id="2481" r:id="rId84"/>
    <p:sldId id="2458" r:id="rId85"/>
    <p:sldId id="2645" r:id="rId86"/>
    <p:sldId id="2646" r:id="rId87"/>
    <p:sldId id="2704" r:id="rId88"/>
    <p:sldId id="2740" r:id="rId89"/>
    <p:sldId id="2741" r:id="rId90"/>
    <p:sldId id="2766" r:id="rId91"/>
    <p:sldId id="2842" r:id="rId92"/>
    <p:sldId id="2843" r:id="rId9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5pPr>
    <a:lvl6pPr marL="2286000" algn="l" defTabSz="457200" rtl="0" eaLnBrk="1" latinLnBrk="0" hangingPunct="1">
      <a:defRPr sz="2400" kern="1200">
        <a:solidFill>
          <a:schemeClr val="tx1"/>
        </a:solidFill>
        <a:latin typeface="Times" charset="0"/>
        <a:ea typeface="ＭＳ Ｐゴシック" charset="0"/>
        <a:cs typeface="ＭＳ Ｐゴシック" charset="0"/>
      </a:defRPr>
    </a:lvl6pPr>
    <a:lvl7pPr marL="2743200" algn="l" defTabSz="457200" rtl="0" eaLnBrk="1" latinLnBrk="0" hangingPunct="1">
      <a:defRPr sz="2400" kern="1200">
        <a:solidFill>
          <a:schemeClr val="tx1"/>
        </a:solidFill>
        <a:latin typeface="Times" charset="0"/>
        <a:ea typeface="ＭＳ Ｐゴシック" charset="0"/>
        <a:cs typeface="ＭＳ Ｐゴシック" charset="0"/>
      </a:defRPr>
    </a:lvl7pPr>
    <a:lvl8pPr marL="3200400" algn="l" defTabSz="457200" rtl="0" eaLnBrk="1" latinLnBrk="0" hangingPunct="1">
      <a:defRPr sz="2400" kern="1200">
        <a:solidFill>
          <a:schemeClr val="tx1"/>
        </a:solidFill>
        <a:latin typeface="Times" charset="0"/>
        <a:ea typeface="ＭＳ Ｐゴシック" charset="0"/>
        <a:cs typeface="ＭＳ Ｐゴシック" charset="0"/>
      </a:defRPr>
    </a:lvl8pPr>
    <a:lvl9pPr marL="3657600" algn="l" defTabSz="457200" rtl="0" eaLnBrk="1" latinLnBrk="0" hangingPunct="1">
      <a:defRPr sz="2400" kern="1200">
        <a:solidFill>
          <a:schemeClr val="tx1"/>
        </a:solidFill>
        <a:latin typeface="Times"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uca serafini" initials="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8DD37C"/>
    <a:srgbClr val="86D174"/>
    <a:srgbClr val="ACDF9D"/>
    <a:srgbClr val="FBF773"/>
    <a:srgbClr val="00FF00"/>
    <a:srgbClr val="FF0000"/>
    <a:srgbClr val="00FFFF"/>
    <a:srgbClr val="FFE7C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949" autoAdjust="0"/>
    <p:restoredTop sz="94785" autoAdjust="0"/>
  </p:normalViewPr>
  <p:slideViewPr>
    <p:cSldViewPr>
      <p:cViewPr varScale="1">
        <p:scale>
          <a:sx n="98" d="100"/>
          <a:sy n="98" d="100"/>
        </p:scale>
        <p:origin x="1040" y="192"/>
      </p:cViewPr>
      <p:guideLst>
        <p:guide orient="horz" pos="2160"/>
        <p:guide pos="2880"/>
      </p:guideLst>
    </p:cSldViewPr>
  </p:slideViewPr>
  <p:outlineViewPr>
    <p:cViewPr>
      <p:scale>
        <a:sx n="33" d="100"/>
        <a:sy n="33" d="100"/>
      </p:scale>
      <p:origin x="0" y="0"/>
    </p:cViewPr>
  </p:outlineViewPr>
  <p:notesTextViewPr>
    <p:cViewPr>
      <p:scale>
        <a:sx n="50" d="100"/>
        <a:sy n="50" d="100"/>
      </p:scale>
      <p:origin x="0" y="0"/>
    </p:cViewPr>
  </p:notesTextViewPr>
  <p:sorterViewPr>
    <p:cViewPr varScale="1">
      <p:scale>
        <a:sx n="1" d="1"/>
        <a:sy n="1" d="1"/>
      </p:scale>
      <p:origin x="0" y="0"/>
    </p:cViewPr>
  </p:sorterViewPr>
  <p:notesViewPr>
    <p:cSldViewPr>
      <p:cViewPr varScale="1">
        <p:scale>
          <a:sx n="91" d="100"/>
          <a:sy n="91" d="100"/>
        </p:scale>
        <p:origin x="-2840"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handoutMaster" Target="handoutMasters/handoutMaster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notesMaster" Target="notesMasters/notesMaster1.xml"/><Relationship Id="rId9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05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pitchFamily="-111" charset="0"/>
                <a:ea typeface="+mn-ea"/>
                <a:cs typeface="+mn-cs"/>
              </a:defRPr>
            </a:lvl1pPr>
          </a:lstStyle>
          <a:p>
            <a:pPr>
              <a:defRPr/>
            </a:pPr>
            <a:endParaRPr lang="en-US"/>
          </a:p>
        </p:txBody>
      </p:sp>
      <p:sp>
        <p:nvSpPr>
          <p:cNvPr id="150531"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pitchFamily="-111" charset="0"/>
                <a:ea typeface="+mn-ea"/>
                <a:cs typeface="+mn-cs"/>
              </a:defRPr>
            </a:lvl1pPr>
          </a:lstStyle>
          <a:p>
            <a:pPr>
              <a:defRPr/>
            </a:pPr>
            <a:endParaRPr lang="en-US"/>
          </a:p>
        </p:txBody>
      </p:sp>
      <p:sp>
        <p:nvSpPr>
          <p:cNvPr id="150532"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pitchFamily="-111" charset="0"/>
                <a:ea typeface="+mn-ea"/>
                <a:cs typeface="+mn-cs"/>
              </a:defRPr>
            </a:lvl1pPr>
          </a:lstStyle>
          <a:p>
            <a:pPr>
              <a:defRPr/>
            </a:pPr>
            <a:endParaRPr lang="en-US"/>
          </a:p>
        </p:txBody>
      </p:sp>
      <p:sp>
        <p:nvSpPr>
          <p:cNvPr id="150533"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9A634021-B89B-CD4A-AC29-AA2D5A86F81B}" type="slidenum">
              <a:rPr lang="en-US"/>
              <a:pPr>
                <a:defRPr/>
              </a:pPr>
              <a:t>‹#›</a:t>
            </a:fld>
            <a:endParaRPr lang="en-US"/>
          </a:p>
        </p:txBody>
      </p:sp>
    </p:spTree>
    <p:extLst>
      <p:ext uri="{BB962C8B-B14F-4D97-AF65-F5344CB8AC3E}">
        <p14:creationId xmlns:p14="http://schemas.microsoft.com/office/powerpoint/2010/main" val="14085962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pitchFamily="-111" charset="0"/>
                <a:ea typeface="+mn-ea"/>
                <a:cs typeface="+mn-cs"/>
              </a:defRPr>
            </a:lvl1pPr>
          </a:lstStyle>
          <a:p>
            <a:pPr>
              <a:defRPr/>
            </a:pPr>
            <a:endParaRPr lang="en-GB"/>
          </a:p>
        </p:txBody>
      </p:sp>
      <p:sp>
        <p:nvSpPr>
          <p:cNvPr id="3993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pitchFamily="-111" charset="0"/>
                <a:ea typeface="+mn-ea"/>
                <a:cs typeface="+mn-cs"/>
              </a:defRPr>
            </a:lvl1pPr>
          </a:lstStyle>
          <a:p>
            <a:pPr>
              <a:defRPr/>
            </a:pPr>
            <a:endParaRPr lang="en-GB"/>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Lst>
        </p:spPr>
      </p:sp>
      <p:sp>
        <p:nvSpPr>
          <p:cNvPr id="3994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994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pitchFamily="-111" charset="0"/>
                <a:ea typeface="+mn-ea"/>
                <a:cs typeface="+mn-cs"/>
              </a:defRPr>
            </a:lvl1pPr>
          </a:lstStyle>
          <a:p>
            <a:pPr>
              <a:defRPr/>
            </a:pPr>
            <a:endParaRPr lang="en-GB"/>
          </a:p>
        </p:txBody>
      </p:sp>
      <p:sp>
        <p:nvSpPr>
          <p:cNvPr id="3994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FD15EBF4-07BD-8E49-92C6-FE53D8C64376}" type="slidenum">
              <a:rPr lang="en-GB"/>
              <a:pPr>
                <a:defRPr/>
              </a:pPr>
              <a:t>‹#›</a:t>
            </a:fld>
            <a:endParaRPr lang="en-GB"/>
          </a:p>
        </p:txBody>
      </p:sp>
    </p:spTree>
    <p:extLst>
      <p:ext uri="{BB962C8B-B14F-4D97-AF65-F5344CB8AC3E}">
        <p14:creationId xmlns:p14="http://schemas.microsoft.com/office/powerpoint/2010/main" val="102145529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pitchFamily="-111" charset="0"/>
        <a:ea typeface="ＭＳ Ｐゴシック" pitchFamily="-111" charset="-128"/>
        <a:cs typeface="ＭＳ Ｐゴシック" pitchFamily="-111" charset="-128"/>
      </a:defRPr>
    </a:lvl1pPr>
    <a:lvl2pPr marL="457200" algn="l" rtl="0" eaLnBrk="0" fontAlgn="base" hangingPunct="0">
      <a:spcBef>
        <a:spcPct val="30000"/>
      </a:spcBef>
      <a:spcAft>
        <a:spcPct val="0"/>
      </a:spcAft>
      <a:defRPr sz="1200" kern="1200">
        <a:solidFill>
          <a:schemeClr val="tx1"/>
        </a:solidFill>
        <a:latin typeface="Times" pitchFamily="-111" charset="0"/>
        <a:ea typeface="ＭＳ Ｐゴシック" pitchFamily="-111" charset="-128"/>
        <a:cs typeface="+mn-cs"/>
      </a:defRPr>
    </a:lvl2pPr>
    <a:lvl3pPr marL="914400" algn="l" rtl="0" eaLnBrk="0" fontAlgn="base" hangingPunct="0">
      <a:spcBef>
        <a:spcPct val="30000"/>
      </a:spcBef>
      <a:spcAft>
        <a:spcPct val="0"/>
      </a:spcAft>
      <a:defRPr sz="1200" kern="1200">
        <a:solidFill>
          <a:schemeClr val="tx1"/>
        </a:solidFill>
        <a:latin typeface="Times" pitchFamily="-111" charset="0"/>
        <a:ea typeface="ＭＳ Ｐゴシック" pitchFamily="-111" charset="-128"/>
        <a:cs typeface="+mn-cs"/>
      </a:defRPr>
    </a:lvl3pPr>
    <a:lvl4pPr marL="1371600" algn="l" rtl="0" eaLnBrk="0" fontAlgn="base" hangingPunct="0">
      <a:spcBef>
        <a:spcPct val="30000"/>
      </a:spcBef>
      <a:spcAft>
        <a:spcPct val="0"/>
      </a:spcAft>
      <a:defRPr sz="1200" kern="1200">
        <a:solidFill>
          <a:schemeClr val="tx1"/>
        </a:solidFill>
        <a:latin typeface="Times" pitchFamily="-111" charset="0"/>
        <a:ea typeface="ＭＳ Ｐゴシック" pitchFamily="-111" charset="-128"/>
        <a:cs typeface="+mn-cs"/>
      </a:defRPr>
    </a:lvl4pPr>
    <a:lvl5pPr marL="1828800" algn="l" rtl="0" eaLnBrk="0" fontAlgn="base" hangingPunct="0">
      <a:spcBef>
        <a:spcPct val="30000"/>
      </a:spcBef>
      <a:spcAft>
        <a:spcPct val="0"/>
      </a:spcAft>
      <a:defRPr sz="1200" kern="1200">
        <a:solidFill>
          <a:schemeClr val="tx1"/>
        </a:solidFill>
        <a:latin typeface="Times" pitchFamily="-111" charset="0"/>
        <a:ea typeface="ＭＳ Ｐゴシック" pitchFamily="-111"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1</a:t>
            </a:fld>
            <a:endParaRPr lang="en-GB"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C6476833-C748-C545-AB13-89BF5FF850DD}" type="slidenum">
              <a:rPr lang="it-IT" sz="1200"/>
              <a:pPr/>
              <a:t>19</a:t>
            </a:fld>
            <a:endParaRPr lang="it-IT" sz="1200"/>
          </a:p>
        </p:txBody>
      </p:sp>
      <p:sp>
        <p:nvSpPr>
          <p:cNvPr id="74755" name="Text Box 2"/>
          <p:cNvSpPr>
            <a:spLocks noGrp="1" noRot="1" noChangeAspect="1" noChangeArrowheads="1" noTextEdit="1"/>
          </p:cNvSpPr>
          <p:nvPr>
            <p:ph type="sldImg"/>
          </p:nvPr>
        </p:nvSpPr>
        <p:spPr>
          <a:xfrm>
            <a:off x="1141413" y="685800"/>
            <a:ext cx="4572000" cy="3429000"/>
          </a:xfrm>
          <a:ln/>
        </p:spPr>
      </p:sp>
      <p:sp>
        <p:nvSpPr>
          <p:cNvPr id="74756" name="Text Box 3"/>
          <p:cNvSpPr>
            <a:spLocks noGrp="1" noChangeArrowheads="1"/>
          </p:cNvSpPr>
          <p:nvPr>
            <p:ph type="body" idx="1"/>
          </p:nvPr>
        </p:nvSpPr>
        <p:spPr>
          <a:xfrm>
            <a:off x="912814" y="4343401"/>
            <a:ext cx="5030787" cy="4116388"/>
          </a:xfrm>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eaLnBrk="1" hangingPunct="1"/>
            <a:endParaRPr lang="it-IT">
              <a:ea typeface="ＭＳ Ｐゴシック"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B467AA-62D7-F14B-869A-C5BA388D7327}" type="slidenum">
              <a:rPr lang="en-GB"/>
              <a:pPr/>
              <a:t>20</a:t>
            </a:fld>
            <a:endParaRPr lang="en-GB"/>
          </a:p>
        </p:txBody>
      </p:sp>
      <p:sp>
        <p:nvSpPr>
          <p:cNvPr id="13465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134656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305693-19EA-2A57-2A24-F5A379E04B18}"/>
            </a:ext>
          </a:extLst>
        </p:cNvPr>
        <p:cNvGrpSpPr/>
        <p:nvPr/>
      </p:nvGrpSpPr>
      <p:grpSpPr>
        <a:xfrm>
          <a:off x="0" y="0"/>
          <a:ext cx="0" cy="0"/>
          <a:chOff x="0" y="0"/>
          <a:chExt cx="0" cy="0"/>
        </a:xfrm>
      </p:grpSpPr>
      <p:sp>
        <p:nvSpPr>
          <p:cNvPr id="19457" name="Rectangle 7">
            <a:extLst>
              <a:ext uri="{FF2B5EF4-FFF2-40B4-BE49-F238E27FC236}">
                <a16:creationId xmlns:a16="http://schemas.microsoft.com/office/drawing/2014/main" id="{950A0F61-9E93-B56F-E803-5CF7693724F1}"/>
              </a:ext>
            </a:extLst>
          </p:cNvPr>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22</a:t>
            </a:fld>
            <a:endParaRPr lang="en-GB" sz="1200"/>
          </a:p>
        </p:txBody>
      </p:sp>
      <p:sp>
        <p:nvSpPr>
          <p:cNvPr id="19458" name="Rectangle 2">
            <a:extLst>
              <a:ext uri="{FF2B5EF4-FFF2-40B4-BE49-F238E27FC236}">
                <a16:creationId xmlns:a16="http://schemas.microsoft.com/office/drawing/2014/main" id="{4EB7CFEE-BFD3-43D5-A1A0-D60C7FF1E928}"/>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053FA583-F842-91FF-4789-1ABDF8FD03B9}"/>
              </a:ext>
            </a:extLst>
          </p:cNvPr>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21153305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pPr>
              <a:defRPr/>
            </a:pPr>
            <a:fld id="{221579A1-4FDA-8C4C-A7A1-03C4EC5310DA}" type="slidenum">
              <a:rPr lang="en-GB"/>
              <a:pPr>
                <a:defRPr/>
              </a:pPr>
              <a:t>25</a:t>
            </a:fld>
            <a:endParaRPr lang="en-GB"/>
          </a:p>
        </p:txBody>
      </p:sp>
    </p:spTree>
    <p:extLst>
      <p:ext uri="{BB962C8B-B14F-4D97-AF65-F5344CB8AC3E}">
        <p14:creationId xmlns:p14="http://schemas.microsoft.com/office/powerpoint/2010/main" val="28571235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826" name="Rectangle 9"/>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F398A562-F9B4-704C-8BAD-9B5CE9A961E8}" type="slidenum">
              <a:rPr lang="en-GB" sz="1200"/>
              <a:pPr/>
              <a:t>26</a:t>
            </a:fld>
            <a:endParaRPr lang="en-GB" sz="1200"/>
          </a:p>
        </p:txBody>
      </p:sp>
      <p:sp>
        <p:nvSpPr>
          <p:cNvPr id="77827" name="Text Box 1"/>
          <p:cNvSpPr txBox="1">
            <a:spLocks noChangeArrowheads="1"/>
          </p:cNvSpPr>
          <p:nvPr/>
        </p:nvSpPr>
        <p:spPr bwMode="auto">
          <a:xfrm>
            <a:off x="922338" y="685800"/>
            <a:ext cx="5013325" cy="3430588"/>
          </a:xfrm>
          <a:prstGeom prst="rect">
            <a:avLst/>
          </a:prstGeom>
          <a:solidFill>
            <a:srgbClr val="FFFFFF"/>
          </a:solidFill>
          <a:ln w="9360">
            <a:solidFill>
              <a:srgbClr val="000000"/>
            </a:solidFill>
            <a:miter lim="800000"/>
            <a:headEnd/>
            <a:tailEnd/>
          </a:ln>
        </p:spPr>
        <p:txBody>
          <a:bodyPr wrap="none" lIns="87608" tIns="43804" rIns="87608" bIns="43804" anchor="ct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sp>
        <p:nvSpPr>
          <p:cNvPr id="77828" name="Rectangle 2"/>
          <p:cNvSpPr>
            <a:spLocks noGrp="1" noChangeArrowheads="1"/>
          </p:cNvSpPr>
          <p:nvPr>
            <p:ph type="body"/>
          </p:nvPr>
        </p:nvSpPr>
        <p:spPr>
          <a:xfrm>
            <a:off x="685800" y="4344988"/>
            <a:ext cx="5483225" cy="4113212"/>
          </a:xfrm>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18468846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4AC25D94-F22A-D048-9652-384E077A6636}" type="slidenum">
              <a:rPr lang="it-IT" sz="1200"/>
              <a:pPr/>
              <a:t>29</a:t>
            </a:fld>
            <a:endParaRPr lang="it-IT" sz="1200"/>
          </a:p>
        </p:txBody>
      </p:sp>
      <p:sp>
        <p:nvSpPr>
          <p:cNvPr id="86019" name="Rectangle 2"/>
          <p:cNvSpPr>
            <a:spLocks noGrp="1" noRot="1" noChangeAspect="1" noChangeArrowheads="1" noTextEdit="1"/>
          </p:cNvSpPr>
          <p:nvPr>
            <p:ph type="sldImg"/>
          </p:nvPr>
        </p:nvSpPr>
        <p:spPr>
          <a:solidFill>
            <a:srgbClr val="FFFFFF"/>
          </a:solidFill>
          <a:ln/>
        </p:spPr>
      </p:sp>
      <p:sp>
        <p:nvSpPr>
          <p:cNvPr id="86020"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GB">
              <a:latin typeface="Times" charset="0"/>
              <a:ea typeface="ＭＳ Ｐゴシック" charset="0"/>
              <a:cs typeface="ＭＳ Ｐゴシック" charset="0"/>
            </a:endParaRPr>
          </a:p>
        </p:txBody>
      </p:sp>
    </p:spTree>
    <p:extLst>
      <p:ext uri="{BB962C8B-B14F-4D97-AF65-F5344CB8AC3E}">
        <p14:creationId xmlns:p14="http://schemas.microsoft.com/office/powerpoint/2010/main" val="4956310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CA541331-FBB9-8C41-9BA1-17DC1A65662A}" type="slidenum">
              <a:rPr lang="it-IT" sz="1200"/>
              <a:pPr/>
              <a:t>30</a:t>
            </a:fld>
            <a:endParaRPr lang="it-IT" sz="1200"/>
          </a:p>
        </p:txBody>
      </p:sp>
      <p:sp>
        <p:nvSpPr>
          <p:cNvPr id="88067" name="Rectangle 1026"/>
          <p:cNvSpPr>
            <a:spLocks noGrp="1" noRot="1" noChangeAspect="1" noChangeArrowheads="1" noTextEdit="1"/>
          </p:cNvSpPr>
          <p:nvPr>
            <p:ph type="sldImg"/>
          </p:nvPr>
        </p:nvSpPr>
        <p:spPr>
          <a:solidFill>
            <a:srgbClr val="FFFFFF"/>
          </a:solidFill>
          <a:ln/>
        </p:spPr>
      </p:sp>
      <p:sp>
        <p:nvSpPr>
          <p:cNvPr id="88068" name="Rectangle 1027"/>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GB">
              <a:latin typeface="Times" charset="0"/>
              <a:ea typeface="ＭＳ Ｐゴシック" charset="0"/>
              <a:cs typeface="ＭＳ Ｐゴシック" charset="0"/>
            </a:endParaRPr>
          </a:p>
        </p:txBody>
      </p:sp>
    </p:spTree>
    <p:extLst>
      <p:ext uri="{BB962C8B-B14F-4D97-AF65-F5344CB8AC3E}">
        <p14:creationId xmlns:p14="http://schemas.microsoft.com/office/powerpoint/2010/main" val="31621905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F05931-0BE1-D85E-958D-AB92DE590526}"/>
            </a:ext>
          </a:extLst>
        </p:cNvPr>
        <p:cNvGrpSpPr/>
        <p:nvPr/>
      </p:nvGrpSpPr>
      <p:grpSpPr>
        <a:xfrm>
          <a:off x="0" y="0"/>
          <a:ext cx="0" cy="0"/>
          <a:chOff x="0" y="0"/>
          <a:chExt cx="0" cy="0"/>
        </a:xfrm>
      </p:grpSpPr>
      <p:sp>
        <p:nvSpPr>
          <p:cNvPr id="19457" name="Rectangle 7">
            <a:extLst>
              <a:ext uri="{FF2B5EF4-FFF2-40B4-BE49-F238E27FC236}">
                <a16:creationId xmlns:a16="http://schemas.microsoft.com/office/drawing/2014/main" id="{7F871064-34E2-726B-6E50-5EFAAD222BC9}"/>
              </a:ext>
            </a:extLst>
          </p:cNvPr>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31</a:t>
            </a:fld>
            <a:endParaRPr lang="en-GB" sz="1200"/>
          </a:p>
        </p:txBody>
      </p:sp>
      <p:sp>
        <p:nvSpPr>
          <p:cNvPr id="19458" name="Rectangle 2">
            <a:extLst>
              <a:ext uri="{FF2B5EF4-FFF2-40B4-BE49-F238E27FC236}">
                <a16:creationId xmlns:a16="http://schemas.microsoft.com/office/drawing/2014/main" id="{B2275D92-1D3E-9D27-EB6C-10A114DF8F0C}"/>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18CD3508-B1C2-36A2-0892-9076D8BC3699}"/>
              </a:ext>
            </a:extLst>
          </p:cNvPr>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32610923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3D39F1-612D-8F0D-D005-59B0D3811763}"/>
            </a:ext>
          </a:extLst>
        </p:cNvPr>
        <p:cNvGrpSpPr/>
        <p:nvPr/>
      </p:nvGrpSpPr>
      <p:grpSpPr>
        <a:xfrm>
          <a:off x="0" y="0"/>
          <a:ext cx="0" cy="0"/>
          <a:chOff x="0" y="0"/>
          <a:chExt cx="0" cy="0"/>
        </a:xfrm>
      </p:grpSpPr>
      <p:sp>
        <p:nvSpPr>
          <p:cNvPr id="19457" name="Rectangle 7">
            <a:extLst>
              <a:ext uri="{FF2B5EF4-FFF2-40B4-BE49-F238E27FC236}">
                <a16:creationId xmlns:a16="http://schemas.microsoft.com/office/drawing/2014/main" id="{BDE29BFD-4E6F-6F3A-030F-CFB24DE5964F}"/>
              </a:ext>
            </a:extLst>
          </p:cNvPr>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32</a:t>
            </a:fld>
            <a:endParaRPr lang="en-GB" sz="1200"/>
          </a:p>
        </p:txBody>
      </p:sp>
      <p:sp>
        <p:nvSpPr>
          <p:cNvPr id="19458" name="Rectangle 2">
            <a:extLst>
              <a:ext uri="{FF2B5EF4-FFF2-40B4-BE49-F238E27FC236}">
                <a16:creationId xmlns:a16="http://schemas.microsoft.com/office/drawing/2014/main" id="{6F72D833-1FC0-12A3-37E4-5AD0A9289359}"/>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69B2759A-7D41-75F8-2E41-4DF8D8460E45}"/>
              </a:ext>
            </a:extLst>
          </p:cNvPr>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16214417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971A9F-6E55-8177-8525-3E738116E77B}"/>
            </a:ext>
          </a:extLst>
        </p:cNvPr>
        <p:cNvGrpSpPr/>
        <p:nvPr/>
      </p:nvGrpSpPr>
      <p:grpSpPr>
        <a:xfrm>
          <a:off x="0" y="0"/>
          <a:ext cx="0" cy="0"/>
          <a:chOff x="0" y="0"/>
          <a:chExt cx="0" cy="0"/>
        </a:xfrm>
      </p:grpSpPr>
      <p:sp>
        <p:nvSpPr>
          <p:cNvPr id="19457" name="Rectangle 7">
            <a:extLst>
              <a:ext uri="{FF2B5EF4-FFF2-40B4-BE49-F238E27FC236}">
                <a16:creationId xmlns:a16="http://schemas.microsoft.com/office/drawing/2014/main" id="{CACC95E2-2C12-54CF-9EA3-3D2754EC8B7F}"/>
              </a:ext>
            </a:extLst>
          </p:cNvPr>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2</a:t>
            </a:fld>
            <a:endParaRPr lang="en-GB" sz="1200"/>
          </a:p>
        </p:txBody>
      </p:sp>
      <p:sp>
        <p:nvSpPr>
          <p:cNvPr id="19458" name="Rectangle 2">
            <a:extLst>
              <a:ext uri="{FF2B5EF4-FFF2-40B4-BE49-F238E27FC236}">
                <a16:creationId xmlns:a16="http://schemas.microsoft.com/office/drawing/2014/main" id="{5B1EECE5-4E94-A308-2D2A-EAAFCAFE6A2D}"/>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7D554464-3FB2-0F96-240D-C9CD18534523}"/>
              </a:ext>
            </a:extLst>
          </p:cNvPr>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14132307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04CBFD-4359-C0F2-578B-6A6D03C1DBB6}"/>
            </a:ext>
          </a:extLst>
        </p:cNvPr>
        <p:cNvGrpSpPr/>
        <p:nvPr/>
      </p:nvGrpSpPr>
      <p:grpSpPr>
        <a:xfrm>
          <a:off x="0" y="0"/>
          <a:ext cx="0" cy="0"/>
          <a:chOff x="0" y="0"/>
          <a:chExt cx="0" cy="0"/>
        </a:xfrm>
      </p:grpSpPr>
      <p:sp>
        <p:nvSpPr>
          <p:cNvPr id="19457" name="Rectangle 7">
            <a:extLst>
              <a:ext uri="{FF2B5EF4-FFF2-40B4-BE49-F238E27FC236}">
                <a16:creationId xmlns:a16="http://schemas.microsoft.com/office/drawing/2014/main" id="{446E6D08-9F87-0A48-145B-60D81D643E7A}"/>
              </a:ext>
            </a:extLst>
          </p:cNvPr>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33</a:t>
            </a:fld>
            <a:endParaRPr lang="en-GB" sz="1200"/>
          </a:p>
        </p:txBody>
      </p:sp>
      <p:sp>
        <p:nvSpPr>
          <p:cNvPr id="19458" name="Rectangle 2">
            <a:extLst>
              <a:ext uri="{FF2B5EF4-FFF2-40B4-BE49-F238E27FC236}">
                <a16:creationId xmlns:a16="http://schemas.microsoft.com/office/drawing/2014/main" id="{3FCF78E4-8EDE-5133-1656-205B6E0B3FA0}"/>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7FD93937-52A1-C08F-84B7-2C0060A81734}"/>
              </a:ext>
            </a:extLst>
          </p:cNvPr>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18330555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33E668-1B9B-A42B-3FA0-23D19C01124C}"/>
            </a:ext>
          </a:extLst>
        </p:cNvPr>
        <p:cNvGrpSpPr/>
        <p:nvPr/>
      </p:nvGrpSpPr>
      <p:grpSpPr>
        <a:xfrm>
          <a:off x="0" y="0"/>
          <a:ext cx="0" cy="0"/>
          <a:chOff x="0" y="0"/>
          <a:chExt cx="0" cy="0"/>
        </a:xfrm>
      </p:grpSpPr>
      <p:sp>
        <p:nvSpPr>
          <p:cNvPr id="19457" name="Rectangle 7">
            <a:extLst>
              <a:ext uri="{FF2B5EF4-FFF2-40B4-BE49-F238E27FC236}">
                <a16:creationId xmlns:a16="http://schemas.microsoft.com/office/drawing/2014/main" id="{93FB4373-6646-E9CE-ABF8-DED47EA6C899}"/>
              </a:ext>
            </a:extLst>
          </p:cNvPr>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34</a:t>
            </a:fld>
            <a:endParaRPr lang="en-GB" sz="1200"/>
          </a:p>
        </p:txBody>
      </p:sp>
      <p:sp>
        <p:nvSpPr>
          <p:cNvPr id="19458" name="Rectangle 2">
            <a:extLst>
              <a:ext uri="{FF2B5EF4-FFF2-40B4-BE49-F238E27FC236}">
                <a16:creationId xmlns:a16="http://schemas.microsoft.com/office/drawing/2014/main" id="{9F586BEE-6F6F-9FDA-F106-8FCBFCE8C583}"/>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03812CB7-0311-26D9-6B6C-3C483BEFF609}"/>
              </a:ext>
            </a:extLst>
          </p:cNvPr>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11731170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35</a:t>
            </a:fld>
            <a:endParaRPr lang="en-GB"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29730817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F689B0-F106-0F29-3C64-F6B2B557112B}"/>
            </a:ext>
          </a:extLst>
        </p:cNvPr>
        <p:cNvGrpSpPr/>
        <p:nvPr/>
      </p:nvGrpSpPr>
      <p:grpSpPr>
        <a:xfrm>
          <a:off x="0" y="0"/>
          <a:ext cx="0" cy="0"/>
          <a:chOff x="0" y="0"/>
          <a:chExt cx="0" cy="0"/>
        </a:xfrm>
      </p:grpSpPr>
      <p:sp>
        <p:nvSpPr>
          <p:cNvPr id="19457" name="Rectangle 7">
            <a:extLst>
              <a:ext uri="{FF2B5EF4-FFF2-40B4-BE49-F238E27FC236}">
                <a16:creationId xmlns:a16="http://schemas.microsoft.com/office/drawing/2014/main" id="{8D53FFA0-6685-2DE5-704D-188C24089116}"/>
              </a:ext>
            </a:extLst>
          </p:cNvPr>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36</a:t>
            </a:fld>
            <a:endParaRPr lang="en-GB" sz="1200"/>
          </a:p>
        </p:txBody>
      </p:sp>
      <p:sp>
        <p:nvSpPr>
          <p:cNvPr id="19458" name="Rectangle 2">
            <a:extLst>
              <a:ext uri="{FF2B5EF4-FFF2-40B4-BE49-F238E27FC236}">
                <a16:creationId xmlns:a16="http://schemas.microsoft.com/office/drawing/2014/main" id="{C8B22D0F-3318-27B2-F695-D47A6147808B}"/>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4390BA65-F623-BD49-D6F4-8BDD97235982}"/>
              </a:ext>
            </a:extLst>
          </p:cNvPr>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6846698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2DF00E-FE30-8CFD-8058-4C6CB6C05D71}"/>
            </a:ext>
          </a:extLst>
        </p:cNvPr>
        <p:cNvGrpSpPr/>
        <p:nvPr/>
      </p:nvGrpSpPr>
      <p:grpSpPr>
        <a:xfrm>
          <a:off x="0" y="0"/>
          <a:ext cx="0" cy="0"/>
          <a:chOff x="0" y="0"/>
          <a:chExt cx="0" cy="0"/>
        </a:xfrm>
      </p:grpSpPr>
      <p:sp>
        <p:nvSpPr>
          <p:cNvPr id="19457" name="Rectangle 7">
            <a:extLst>
              <a:ext uri="{FF2B5EF4-FFF2-40B4-BE49-F238E27FC236}">
                <a16:creationId xmlns:a16="http://schemas.microsoft.com/office/drawing/2014/main" id="{237AF46A-328E-9AC3-A28B-E41B3D553056}"/>
              </a:ext>
            </a:extLst>
          </p:cNvPr>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37</a:t>
            </a:fld>
            <a:endParaRPr lang="en-GB" sz="1200"/>
          </a:p>
        </p:txBody>
      </p:sp>
      <p:sp>
        <p:nvSpPr>
          <p:cNvPr id="19458" name="Rectangle 2">
            <a:extLst>
              <a:ext uri="{FF2B5EF4-FFF2-40B4-BE49-F238E27FC236}">
                <a16:creationId xmlns:a16="http://schemas.microsoft.com/office/drawing/2014/main" id="{F789B064-23BA-0980-E283-A31ED9AE7A99}"/>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42DD4A15-3A41-BF04-21E1-FFB853E30EA5}"/>
              </a:ext>
            </a:extLst>
          </p:cNvPr>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6747758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F11F00-BAA5-0543-9B12-AE20434687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0FA3CCA-57AB-E588-0802-F0333500C70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F42D7A1-462B-98A2-F7DA-365AE5DB07F7}"/>
              </a:ext>
            </a:extLst>
          </p:cNvPr>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FAF38CE9-CA0F-981F-C2CC-7314BBD3D0AC}"/>
              </a:ext>
            </a:extLst>
          </p:cNvPr>
          <p:cNvSpPr>
            <a:spLocks noGrp="1"/>
          </p:cNvSpPr>
          <p:nvPr>
            <p:ph type="sldNum" sz="quarter" idx="5"/>
          </p:nvPr>
        </p:nvSpPr>
        <p:spPr/>
        <p:txBody>
          <a:bodyPr/>
          <a:lstStyle/>
          <a:p>
            <a:fld id="{6910C4E8-713A-4A07-BB30-531CC26B0C20}" type="slidenum">
              <a:rPr lang="en-US" smtClean="0"/>
              <a:t>38</a:t>
            </a:fld>
            <a:endParaRPr lang="en-US"/>
          </a:p>
        </p:txBody>
      </p:sp>
    </p:spTree>
    <p:extLst>
      <p:ext uri="{BB962C8B-B14F-4D97-AF65-F5344CB8AC3E}">
        <p14:creationId xmlns:p14="http://schemas.microsoft.com/office/powerpoint/2010/main" val="32568169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2C6C32-A781-43F6-7E52-21C22E0F44A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1EFD28-C93F-50B3-983E-B0A6651E9E1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F4AAAFC-DDE3-E925-D54B-A5BBEDA4024E}"/>
              </a:ext>
            </a:extLst>
          </p:cNvPr>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F8B83D5B-65C6-65B3-A847-A414F9AC5347}"/>
              </a:ext>
            </a:extLst>
          </p:cNvPr>
          <p:cNvSpPr>
            <a:spLocks noGrp="1"/>
          </p:cNvSpPr>
          <p:nvPr>
            <p:ph type="sldNum" sz="quarter" idx="5"/>
          </p:nvPr>
        </p:nvSpPr>
        <p:spPr/>
        <p:txBody>
          <a:bodyPr/>
          <a:lstStyle/>
          <a:p>
            <a:fld id="{6910C4E8-713A-4A07-BB30-531CC26B0C20}" type="slidenum">
              <a:rPr lang="en-US" smtClean="0"/>
              <a:t>39</a:t>
            </a:fld>
            <a:endParaRPr lang="en-US"/>
          </a:p>
        </p:txBody>
      </p:sp>
    </p:spTree>
    <p:extLst>
      <p:ext uri="{BB962C8B-B14F-4D97-AF65-F5344CB8AC3E}">
        <p14:creationId xmlns:p14="http://schemas.microsoft.com/office/powerpoint/2010/main" val="35732182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1AB3CF-C1B5-E392-686D-6636322FCC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533031-56EC-EBB1-96C3-7A21C31F154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F89645-4B3D-2574-BBFF-877E96BE7EBA}"/>
              </a:ext>
            </a:extLst>
          </p:cNvPr>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3A1973CB-AA24-B8A1-4AB8-2B3E91B43B82}"/>
              </a:ext>
            </a:extLst>
          </p:cNvPr>
          <p:cNvSpPr>
            <a:spLocks noGrp="1"/>
          </p:cNvSpPr>
          <p:nvPr>
            <p:ph type="sldNum" sz="quarter" idx="5"/>
          </p:nvPr>
        </p:nvSpPr>
        <p:spPr/>
        <p:txBody>
          <a:bodyPr/>
          <a:lstStyle/>
          <a:p>
            <a:fld id="{6910C4E8-713A-4A07-BB30-531CC26B0C20}" type="slidenum">
              <a:rPr lang="en-US" smtClean="0"/>
              <a:t>40</a:t>
            </a:fld>
            <a:endParaRPr lang="en-US"/>
          </a:p>
        </p:txBody>
      </p:sp>
    </p:spTree>
    <p:extLst>
      <p:ext uri="{BB962C8B-B14F-4D97-AF65-F5344CB8AC3E}">
        <p14:creationId xmlns:p14="http://schemas.microsoft.com/office/powerpoint/2010/main" val="15192428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DC66B2-F3A3-872F-EE16-F2C0AD92EA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A7B7A9-7772-B7D4-5705-7E47A55336D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6569A66-4A61-3D93-13F1-281917CF7DE3}"/>
              </a:ext>
            </a:extLst>
          </p:cNvPr>
          <p:cNvSpPr>
            <a:spLocks noGrp="1"/>
          </p:cNvSpPr>
          <p:nvPr>
            <p:ph type="body" idx="1"/>
          </p:nvPr>
        </p:nvSpPr>
        <p:spPr/>
        <p:txBody>
          <a:bodyPr/>
          <a:lstStyle/>
          <a:p>
            <a:pPr marL="171450" indent="-171450">
              <a:buFont typeface="Arial" panose="020B0604020202020204" pitchFamily="34" charset="0"/>
              <a:buChar char="•"/>
            </a:pPr>
            <a:br>
              <a:rPr lang="en-US" dirty="0"/>
            </a:br>
            <a:r>
              <a:rPr lang="en-US" dirty="0" err="1"/>
              <a:t>spiegare</a:t>
            </a:r>
            <a:r>
              <a:rPr lang="en-US" dirty="0"/>
              <a:t> il random walk</a:t>
            </a:r>
          </a:p>
        </p:txBody>
      </p:sp>
      <p:sp>
        <p:nvSpPr>
          <p:cNvPr id="4" name="Slide Number Placeholder 3">
            <a:extLst>
              <a:ext uri="{FF2B5EF4-FFF2-40B4-BE49-F238E27FC236}">
                <a16:creationId xmlns:a16="http://schemas.microsoft.com/office/drawing/2014/main" id="{DC75A56A-3AF1-7515-A40C-F4065B46DBF4}"/>
              </a:ext>
            </a:extLst>
          </p:cNvPr>
          <p:cNvSpPr>
            <a:spLocks noGrp="1"/>
          </p:cNvSpPr>
          <p:nvPr>
            <p:ph type="sldNum" sz="quarter" idx="5"/>
          </p:nvPr>
        </p:nvSpPr>
        <p:spPr/>
        <p:txBody>
          <a:bodyPr/>
          <a:lstStyle/>
          <a:p>
            <a:fld id="{6910C4E8-713A-4A07-BB30-531CC26B0C20}" type="slidenum">
              <a:rPr lang="en-US" smtClean="0"/>
              <a:t>41</a:t>
            </a:fld>
            <a:endParaRPr lang="en-US"/>
          </a:p>
        </p:txBody>
      </p:sp>
    </p:spTree>
    <p:extLst>
      <p:ext uri="{BB962C8B-B14F-4D97-AF65-F5344CB8AC3E}">
        <p14:creationId xmlns:p14="http://schemas.microsoft.com/office/powerpoint/2010/main" val="33684335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724D40-8C07-7627-2D40-451688A3CB9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6025B7-D67C-579E-53D5-665191B6CBD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B7B02F-3059-E26C-5C10-50DF9297908B}"/>
              </a:ext>
            </a:extLst>
          </p:cNvPr>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217161B3-668D-FA52-8994-FA104F25893E}"/>
              </a:ext>
            </a:extLst>
          </p:cNvPr>
          <p:cNvSpPr>
            <a:spLocks noGrp="1"/>
          </p:cNvSpPr>
          <p:nvPr>
            <p:ph type="sldNum" sz="quarter" idx="5"/>
          </p:nvPr>
        </p:nvSpPr>
        <p:spPr/>
        <p:txBody>
          <a:bodyPr/>
          <a:lstStyle/>
          <a:p>
            <a:fld id="{6910C4E8-713A-4A07-BB30-531CC26B0C20}" type="slidenum">
              <a:rPr lang="en-US" smtClean="0"/>
              <a:t>42</a:t>
            </a:fld>
            <a:endParaRPr lang="en-US"/>
          </a:p>
        </p:txBody>
      </p:sp>
    </p:spTree>
    <p:extLst>
      <p:ext uri="{BB962C8B-B14F-4D97-AF65-F5344CB8AC3E}">
        <p14:creationId xmlns:p14="http://schemas.microsoft.com/office/powerpoint/2010/main" val="2287388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0B9BCF-9B76-75BD-74BD-A228644155D4}"/>
            </a:ext>
          </a:extLst>
        </p:cNvPr>
        <p:cNvGrpSpPr/>
        <p:nvPr/>
      </p:nvGrpSpPr>
      <p:grpSpPr>
        <a:xfrm>
          <a:off x="0" y="0"/>
          <a:ext cx="0" cy="0"/>
          <a:chOff x="0" y="0"/>
          <a:chExt cx="0" cy="0"/>
        </a:xfrm>
      </p:grpSpPr>
      <p:sp>
        <p:nvSpPr>
          <p:cNvPr id="19457" name="Rectangle 7">
            <a:extLst>
              <a:ext uri="{FF2B5EF4-FFF2-40B4-BE49-F238E27FC236}">
                <a16:creationId xmlns:a16="http://schemas.microsoft.com/office/drawing/2014/main" id="{16D33991-804F-EA03-5AF3-C4567456A065}"/>
              </a:ext>
            </a:extLst>
          </p:cNvPr>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3</a:t>
            </a:fld>
            <a:endParaRPr lang="en-GB" sz="1200"/>
          </a:p>
        </p:txBody>
      </p:sp>
      <p:sp>
        <p:nvSpPr>
          <p:cNvPr id="19458" name="Rectangle 2">
            <a:extLst>
              <a:ext uri="{FF2B5EF4-FFF2-40B4-BE49-F238E27FC236}">
                <a16:creationId xmlns:a16="http://schemas.microsoft.com/office/drawing/2014/main" id="{C2689A28-3D35-C3C3-5C11-84395840ACBA}"/>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97943290-87F6-C728-06C6-AB88882B1F23}"/>
              </a:ext>
            </a:extLst>
          </p:cNvPr>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24873246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176C65-9C49-E2F6-5250-E3C2E19D68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BEA50D5-1F6D-51DA-D800-FEA4BC68574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C25C4FD-5EFA-9089-D898-FAC473847B68}"/>
              </a:ext>
            </a:extLst>
          </p:cNvPr>
          <p:cNvSpPr>
            <a:spLocks noGrp="1"/>
          </p:cNvSpPr>
          <p:nvPr>
            <p:ph type="body" idx="1"/>
          </p:nvPr>
        </p:nvSpPr>
        <p:spPr/>
        <p:txBody>
          <a:bodyPr/>
          <a:lstStyle/>
          <a:p>
            <a:pPr marL="171450" indent="-171450">
              <a:buFont typeface="Arial" panose="020B0604020202020204" pitchFamily="34" charset="0"/>
              <a:buChar char="•"/>
            </a:pPr>
            <a:r>
              <a:rPr lang="en-US" dirty="0" err="1"/>
              <a:t>Errore</a:t>
            </a:r>
            <a:r>
              <a:rPr lang="en-US" dirty="0"/>
              <a:t>! </a:t>
            </a:r>
            <a:r>
              <a:rPr lang="en-US" dirty="0" err="1"/>
              <a:t>Emittanzza</a:t>
            </a:r>
            <a:r>
              <a:rPr lang="en-US" dirty="0"/>
              <a:t> e sigma </a:t>
            </a:r>
            <a:r>
              <a:rPr lang="en-US" dirty="0" err="1"/>
              <a:t>sono</a:t>
            </a:r>
            <a:r>
              <a:rPr lang="en-US" dirty="0"/>
              <a:t> </a:t>
            </a:r>
            <a:r>
              <a:rPr lang="en-US" dirty="0" err="1"/>
              <a:t>riferiti</a:t>
            </a:r>
            <a:r>
              <a:rPr lang="en-US" dirty="0"/>
              <a:t> ad x, </a:t>
            </a:r>
            <a:r>
              <a:rPr lang="en-US" dirty="0" err="1"/>
              <a:t>controlla</a:t>
            </a:r>
            <a:r>
              <a:rPr lang="en-US" dirty="0"/>
              <a:t>!</a:t>
            </a:r>
          </a:p>
          <a:p>
            <a:pPr marL="171450" indent="-17145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AA97DDD0-8E83-AE64-6EA4-B13F8D4CA69C}"/>
              </a:ext>
            </a:extLst>
          </p:cNvPr>
          <p:cNvSpPr>
            <a:spLocks noGrp="1"/>
          </p:cNvSpPr>
          <p:nvPr>
            <p:ph type="sldNum" sz="quarter" idx="5"/>
          </p:nvPr>
        </p:nvSpPr>
        <p:spPr/>
        <p:txBody>
          <a:bodyPr/>
          <a:lstStyle/>
          <a:p>
            <a:fld id="{6910C4E8-713A-4A07-BB30-531CC26B0C20}" type="slidenum">
              <a:rPr lang="en-US" smtClean="0"/>
              <a:t>43</a:t>
            </a:fld>
            <a:endParaRPr lang="en-US"/>
          </a:p>
        </p:txBody>
      </p:sp>
    </p:spTree>
    <p:extLst>
      <p:ext uri="{BB962C8B-B14F-4D97-AF65-F5344CB8AC3E}">
        <p14:creationId xmlns:p14="http://schemas.microsoft.com/office/powerpoint/2010/main" val="23580779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0A1C01-6719-8A0F-4C92-192A6072F7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8D95F3-188E-F07A-E1FF-771DD09197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B284B22-9D9A-8663-101C-5C190955CCCD}"/>
              </a:ext>
            </a:extLst>
          </p:cNvPr>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859245FA-92C2-5BC5-9917-6B17BC9CF6BB}"/>
              </a:ext>
            </a:extLst>
          </p:cNvPr>
          <p:cNvSpPr>
            <a:spLocks noGrp="1"/>
          </p:cNvSpPr>
          <p:nvPr>
            <p:ph type="sldNum" sz="quarter" idx="5"/>
          </p:nvPr>
        </p:nvSpPr>
        <p:spPr/>
        <p:txBody>
          <a:bodyPr/>
          <a:lstStyle/>
          <a:p>
            <a:fld id="{6910C4E8-713A-4A07-BB30-531CC26B0C20}" type="slidenum">
              <a:rPr lang="en-US" smtClean="0"/>
              <a:t>44</a:t>
            </a:fld>
            <a:endParaRPr lang="en-US"/>
          </a:p>
        </p:txBody>
      </p:sp>
    </p:spTree>
    <p:extLst>
      <p:ext uri="{BB962C8B-B14F-4D97-AF65-F5344CB8AC3E}">
        <p14:creationId xmlns:p14="http://schemas.microsoft.com/office/powerpoint/2010/main" val="27921708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39CF40-92B2-3427-EFF8-4488C382BCE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79A9B6-1FEF-854F-B34C-7AA3D368165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2121113-996E-696A-4A93-FF52FB1289AF}"/>
              </a:ext>
            </a:extLst>
          </p:cNvPr>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CD4AF62A-99AF-5768-C7E6-9B88D40BF6FD}"/>
              </a:ext>
            </a:extLst>
          </p:cNvPr>
          <p:cNvSpPr>
            <a:spLocks noGrp="1"/>
          </p:cNvSpPr>
          <p:nvPr>
            <p:ph type="sldNum" sz="quarter" idx="5"/>
          </p:nvPr>
        </p:nvSpPr>
        <p:spPr/>
        <p:txBody>
          <a:bodyPr/>
          <a:lstStyle/>
          <a:p>
            <a:fld id="{6910C4E8-713A-4A07-BB30-531CC26B0C20}" type="slidenum">
              <a:rPr lang="en-US" smtClean="0"/>
              <a:t>45</a:t>
            </a:fld>
            <a:endParaRPr lang="en-US"/>
          </a:p>
        </p:txBody>
      </p:sp>
    </p:spTree>
    <p:extLst>
      <p:ext uri="{BB962C8B-B14F-4D97-AF65-F5344CB8AC3E}">
        <p14:creationId xmlns:p14="http://schemas.microsoft.com/office/powerpoint/2010/main" val="100570593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E9E4A3-C236-FBBE-991D-572C8273D7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07BB6B1-A1E8-5946-6123-682A92CDE5D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84D7E71-4A59-E0BC-EA4D-DEB318B22663}"/>
              </a:ext>
            </a:extLst>
          </p:cNvPr>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957E30EE-05F7-3597-F87E-14F55AE3334F}"/>
              </a:ext>
            </a:extLst>
          </p:cNvPr>
          <p:cNvSpPr>
            <a:spLocks noGrp="1"/>
          </p:cNvSpPr>
          <p:nvPr>
            <p:ph type="sldNum" sz="quarter" idx="5"/>
          </p:nvPr>
        </p:nvSpPr>
        <p:spPr/>
        <p:txBody>
          <a:bodyPr/>
          <a:lstStyle/>
          <a:p>
            <a:fld id="{6910C4E8-713A-4A07-BB30-531CC26B0C20}" type="slidenum">
              <a:rPr lang="en-US" smtClean="0"/>
              <a:t>46</a:t>
            </a:fld>
            <a:endParaRPr lang="en-US"/>
          </a:p>
        </p:txBody>
      </p:sp>
    </p:spTree>
    <p:extLst>
      <p:ext uri="{BB962C8B-B14F-4D97-AF65-F5344CB8AC3E}">
        <p14:creationId xmlns:p14="http://schemas.microsoft.com/office/powerpoint/2010/main" val="1081958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A8E209-BE0E-327A-696F-97755D771B8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51CD8E-D971-AAD4-5872-961E7360779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50B69C-0B95-C9DF-8FDD-B67194EA7BC3}"/>
              </a:ext>
            </a:extLst>
          </p:cNvPr>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FB35B293-89CA-6680-A316-B303ACEDF213}"/>
              </a:ext>
            </a:extLst>
          </p:cNvPr>
          <p:cNvSpPr>
            <a:spLocks noGrp="1"/>
          </p:cNvSpPr>
          <p:nvPr>
            <p:ph type="sldNum" sz="quarter" idx="5"/>
          </p:nvPr>
        </p:nvSpPr>
        <p:spPr/>
        <p:txBody>
          <a:bodyPr/>
          <a:lstStyle/>
          <a:p>
            <a:fld id="{6910C4E8-713A-4A07-BB30-531CC26B0C20}" type="slidenum">
              <a:rPr lang="en-US" smtClean="0"/>
              <a:t>47</a:t>
            </a:fld>
            <a:endParaRPr lang="en-US"/>
          </a:p>
        </p:txBody>
      </p:sp>
    </p:spTree>
    <p:extLst>
      <p:ext uri="{BB962C8B-B14F-4D97-AF65-F5344CB8AC3E}">
        <p14:creationId xmlns:p14="http://schemas.microsoft.com/office/powerpoint/2010/main" val="9273822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D876F9-D39C-5C03-140F-729AA4C943B2}"/>
            </a:ext>
          </a:extLst>
        </p:cNvPr>
        <p:cNvGrpSpPr/>
        <p:nvPr/>
      </p:nvGrpSpPr>
      <p:grpSpPr>
        <a:xfrm>
          <a:off x="0" y="0"/>
          <a:ext cx="0" cy="0"/>
          <a:chOff x="0" y="0"/>
          <a:chExt cx="0" cy="0"/>
        </a:xfrm>
      </p:grpSpPr>
      <p:sp>
        <p:nvSpPr>
          <p:cNvPr id="19457" name="Rectangle 7">
            <a:extLst>
              <a:ext uri="{FF2B5EF4-FFF2-40B4-BE49-F238E27FC236}">
                <a16:creationId xmlns:a16="http://schemas.microsoft.com/office/drawing/2014/main" id="{EB7A09F8-3A10-2254-617D-0FF5DFA4DB64}"/>
              </a:ext>
            </a:extLst>
          </p:cNvPr>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48</a:t>
            </a:fld>
            <a:endParaRPr lang="en-GB" sz="1200"/>
          </a:p>
        </p:txBody>
      </p:sp>
      <p:sp>
        <p:nvSpPr>
          <p:cNvPr id="19458" name="Rectangle 2">
            <a:extLst>
              <a:ext uri="{FF2B5EF4-FFF2-40B4-BE49-F238E27FC236}">
                <a16:creationId xmlns:a16="http://schemas.microsoft.com/office/drawing/2014/main" id="{C12ADD47-5ECD-5095-969B-EB3FE61134A9}"/>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35F579BF-C40F-AAE7-C359-CAE735773AD6}"/>
              </a:ext>
            </a:extLst>
          </p:cNvPr>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33512656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E62B94-B21F-2C1A-0C2A-F4020BA61C14}"/>
            </a:ext>
          </a:extLst>
        </p:cNvPr>
        <p:cNvGrpSpPr/>
        <p:nvPr/>
      </p:nvGrpSpPr>
      <p:grpSpPr>
        <a:xfrm>
          <a:off x="0" y="0"/>
          <a:ext cx="0" cy="0"/>
          <a:chOff x="0" y="0"/>
          <a:chExt cx="0" cy="0"/>
        </a:xfrm>
      </p:grpSpPr>
      <p:sp>
        <p:nvSpPr>
          <p:cNvPr id="19457" name="Rectangle 7">
            <a:extLst>
              <a:ext uri="{FF2B5EF4-FFF2-40B4-BE49-F238E27FC236}">
                <a16:creationId xmlns:a16="http://schemas.microsoft.com/office/drawing/2014/main" id="{2022C3B8-FC11-93CE-FB2B-D8A93B5F0B08}"/>
              </a:ext>
            </a:extLst>
          </p:cNvPr>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49</a:t>
            </a:fld>
            <a:endParaRPr lang="en-GB" sz="1200"/>
          </a:p>
        </p:txBody>
      </p:sp>
      <p:sp>
        <p:nvSpPr>
          <p:cNvPr id="19458" name="Rectangle 2">
            <a:extLst>
              <a:ext uri="{FF2B5EF4-FFF2-40B4-BE49-F238E27FC236}">
                <a16:creationId xmlns:a16="http://schemas.microsoft.com/office/drawing/2014/main" id="{2E4FF161-8865-F7B9-AFE6-86ECFFDC52EC}"/>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7616E2C8-7E1F-865F-B8C4-B2966061AFC9}"/>
              </a:ext>
            </a:extLst>
          </p:cNvPr>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294749548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406794-8729-5471-C3C0-BA3A3B6EFD2A}"/>
            </a:ext>
          </a:extLst>
        </p:cNvPr>
        <p:cNvGrpSpPr/>
        <p:nvPr/>
      </p:nvGrpSpPr>
      <p:grpSpPr>
        <a:xfrm>
          <a:off x="0" y="0"/>
          <a:ext cx="0" cy="0"/>
          <a:chOff x="0" y="0"/>
          <a:chExt cx="0" cy="0"/>
        </a:xfrm>
      </p:grpSpPr>
      <p:sp>
        <p:nvSpPr>
          <p:cNvPr id="19457" name="Rectangle 7">
            <a:extLst>
              <a:ext uri="{FF2B5EF4-FFF2-40B4-BE49-F238E27FC236}">
                <a16:creationId xmlns:a16="http://schemas.microsoft.com/office/drawing/2014/main" id="{FA575EBD-0EFA-0319-001B-6A5636E7D98A}"/>
              </a:ext>
            </a:extLst>
          </p:cNvPr>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50</a:t>
            </a:fld>
            <a:endParaRPr lang="en-GB" sz="1200"/>
          </a:p>
        </p:txBody>
      </p:sp>
      <p:sp>
        <p:nvSpPr>
          <p:cNvPr id="19458" name="Rectangle 2">
            <a:extLst>
              <a:ext uri="{FF2B5EF4-FFF2-40B4-BE49-F238E27FC236}">
                <a16:creationId xmlns:a16="http://schemas.microsoft.com/office/drawing/2014/main" id="{3A38CC84-8F66-0DA2-7097-A64C658CBBBC}"/>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56AEE321-DC34-0DE6-C939-F2576FCDADC6}"/>
              </a:ext>
            </a:extLst>
          </p:cNvPr>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53640630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49D63B-4E26-761B-EB5F-84776B9D7009}"/>
            </a:ext>
          </a:extLst>
        </p:cNvPr>
        <p:cNvGrpSpPr/>
        <p:nvPr/>
      </p:nvGrpSpPr>
      <p:grpSpPr>
        <a:xfrm>
          <a:off x="0" y="0"/>
          <a:ext cx="0" cy="0"/>
          <a:chOff x="0" y="0"/>
          <a:chExt cx="0" cy="0"/>
        </a:xfrm>
      </p:grpSpPr>
      <p:sp>
        <p:nvSpPr>
          <p:cNvPr id="19457" name="Rectangle 7">
            <a:extLst>
              <a:ext uri="{FF2B5EF4-FFF2-40B4-BE49-F238E27FC236}">
                <a16:creationId xmlns:a16="http://schemas.microsoft.com/office/drawing/2014/main" id="{847ABC8A-0C47-7B3E-E4B5-D6E1246A7726}"/>
              </a:ext>
            </a:extLst>
          </p:cNvPr>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51</a:t>
            </a:fld>
            <a:endParaRPr lang="en-GB" sz="1200"/>
          </a:p>
        </p:txBody>
      </p:sp>
      <p:sp>
        <p:nvSpPr>
          <p:cNvPr id="19458" name="Rectangle 2">
            <a:extLst>
              <a:ext uri="{FF2B5EF4-FFF2-40B4-BE49-F238E27FC236}">
                <a16:creationId xmlns:a16="http://schemas.microsoft.com/office/drawing/2014/main" id="{CBCD33EA-503D-110D-7276-3F153B78F406}"/>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6653B4B8-9AAD-9ADD-D92D-9326557BED96}"/>
              </a:ext>
            </a:extLst>
          </p:cNvPr>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100430584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033542-3F38-1F86-98A6-2B4537D88729}"/>
            </a:ext>
          </a:extLst>
        </p:cNvPr>
        <p:cNvGrpSpPr/>
        <p:nvPr/>
      </p:nvGrpSpPr>
      <p:grpSpPr>
        <a:xfrm>
          <a:off x="0" y="0"/>
          <a:ext cx="0" cy="0"/>
          <a:chOff x="0" y="0"/>
          <a:chExt cx="0" cy="0"/>
        </a:xfrm>
      </p:grpSpPr>
      <p:sp>
        <p:nvSpPr>
          <p:cNvPr id="19457" name="Rectangle 7">
            <a:extLst>
              <a:ext uri="{FF2B5EF4-FFF2-40B4-BE49-F238E27FC236}">
                <a16:creationId xmlns:a16="http://schemas.microsoft.com/office/drawing/2014/main" id="{6DC1607D-77E7-B5B7-905B-013171B63E78}"/>
              </a:ext>
            </a:extLst>
          </p:cNvPr>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52</a:t>
            </a:fld>
            <a:endParaRPr lang="en-GB" sz="1200"/>
          </a:p>
        </p:txBody>
      </p:sp>
      <p:sp>
        <p:nvSpPr>
          <p:cNvPr id="19458" name="Rectangle 2">
            <a:extLst>
              <a:ext uri="{FF2B5EF4-FFF2-40B4-BE49-F238E27FC236}">
                <a16:creationId xmlns:a16="http://schemas.microsoft.com/office/drawing/2014/main" id="{F12F579A-34DC-AB6D-808D-9B0EC9783496}"/>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45A8AB97-28CE-2847-7AED-B0589322BD1F}"/>
              </a:ext>
            </a:extLst>
          </p:cNvPr>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11703167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92FEA402-12DF-B24D-835E-7B3D1189E500}" type="slidenum">
              <a:rPr lang="en-GB" sz="1200"/>
              <a:pPr/>
              <a:t>5</a:t>
            </a:fld>
            <a:endParaRPr lang="en-GB" sz="1200"/>
          </a:p>
        </p:txBody>
      </p:sp>
      <p:sp>
        <p:nvSpPr>
          <p:cNvPr id="95234" name="Rectangle 2"/>
          <p:cNvSpPr>
            <a:spLocks noGrp="1" noRot="1" noChangeAspect="1" noChangeArrowheads="1"/>
          </p:cNvSpPr>
          <p:nvPr>
            <p:ph type="sldImg"/>
          </p:nvPr>
        </p:nvSpPr>
        <p:spPr>
          <a:solidFill>
            <a:srgbClr val="FFFFFF"/>
          </a:solidFill>
          <a:ln/>
        </p:spPr>
      </p:sp>
      <p:sp>
        <p:nvSpPr>
          <p:cNvPr id="95235" name="Rectangle 3"/>
          <p:cNvSpPr>
            <a:spLocks noGrp="1" noChangeArrowheads="1"/>
          </p:cNvSpPr>
          <p:nvPr>
            <p:ph type="body" idx="1"/>
          </p:nvPr>
        </p:nvSpPr>
        <p:spPr>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13876844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908140-BE03-E9D5-BC81-452F58E8C564}"/>
            </a:ext>
          </a:extLst>
        </p:cNvPr>
        <p:cNvGrpSpPr/>
        <p:nvPr/>
      </p:nvGrpSpPr>
      <p:grpSpPr>
        <a:xfrm>
          <a:off x="0" y="0"/>
          <a:ext cx="0" cy="0"/>
          <a:chOff x="0" y="0"/>
          <a:chExt cx="0" cy="0"/>
        </a:xfrm>
      </p:grpSpPr>
      <p:sp>
        <p:nvSpPr>
          <p:cNvPr id="19457" name="Rectangle 7">
            <a:extLst>
              <a:ext uri="{FF2B5EF4-FFF2-40B4-BE49-F238E27FC236}">
                <a16:creationId xmlns:a16="http://schemas.microsoft.com/office/drawing/2014/main" id="{117E1872-3B85-3B36-6962-955E4592D536}"/>
              </a:ext>
            </a:extLst>
          </p:cNvPr>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54</a:t>
            </a:fld>
            <a:endParaRPr lang="en-GB" sz="1200"/>
          </a:p>
        </p:txBody>
      </p:sp>
      <p:sp>
        <p:nvSpPr>
          <p:cNvPr id="19458" name="Rectangle 2">
            <a:extLst>
              <a:ext uri="{FF2B5EF4-FFF2-40B4-BE49-F238E27FC236}">
                <a16:creationId xmlns:a16="http://schemas.microsoft.com/office/drawing/2014/main" id="{5642BBAB-433C-054B-B039-23EEE14A759E}"/>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888D8FA9-06ED-5140-CC0A-06346931AD28}"/>
              </a:ext>
            </a:extLst>
          </p:cNvPr>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366422976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248B83-4EBE-F386-15D5-BCD5F118F946}"/>
            </a:ext>
          </a:extLst>
        </p:cNvPr>
        <p:cNvGrpSpPr/>
        <p:nvPr/>
      </p:nvGrpSpPr>
      <p:grpSpPr>
        <a:xfrm>
          <a:off x="0" y="0"/>
          <a:ext cx="0" cy="0"/>
          <a:chOff x="0" y="0"/>
          <a:chExt cx="0" cy="0"/>
        </a:xfrm>
      </p:grpSpPr>
      <p:sp>
        <p:nvSpPr>
          <p:cNvPr id="19457" name="Rectangle 7">
            <a:extLst>
              <a:ext uri="{FF2B5EF4-FFF2-40B4-BE49-F238E27FC236}">
                <a16:creationId xmlns:a16="http://schemas.microsoft.com/office/drawing/2014/main" id="{D5F2DEB3-B7AB-5425-F16C-49C08B5C3E96}"/>
              </a:ext>
            </a:extLst>
          </p:cNvPr>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55</a:t>
            </a:fld>
            <a:endParaRPr lang="en-GB" sz="1200"/>
          </a:p>
        </p:txBody>
      </p:sp>
      <p:sp>
        <p:nvSpPr>
          <p:cNvPr id="19458" name="Rectangle 2">
            <a:extLst>
              <a:ext uri="{FF2B5EF4-FFF2-40B4-BE49-F238E27FC236}">
                <a16:creationId xmlns:a16="http://schemas.microsoft.com/office/drawing/2014/main" id="{48E9225F-CF1F-A937-6B6C-D5A9ECA26D96}"/>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12457533-B140-BB3C-F8EF-95E4DC10923B}"/>
              </a:ext>
            </a:extLst>
          </p:cNvPr>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363816462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56</a:t>
            </a:fld>
            <a:endParaRPr lang="en-GB"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36176531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19E823-0F46-9663-30A9-0D00E0F3CADC}"/>
            </a:ext>
          </a:extLst>
        </p:cNvPr>
        <p:cNvGrpSpPr/>
        <p:nvPr/>
      </p:nvGrpSpPr>
      <p:grpSpPr>
        <a:xfrm>
          <a:off x="0" y="0"/>
          <a:ext cx="0" cy="0"/>
          <a:chOff x="0" y="0"/>
          <a:chExt cx="0" cy="0"/>
        </a:xfrm>
      </p:grpSpPr>
      <p:sp>
        <p:nvSpPr>
          <p:cNvPr id="19457" name="Rectangle 7">
            <a:extLst>
              <a:ext uri="{FF2B5EF4-FFF2-40B4-BE49-F238E27FC236}">
                <a16:creationId xmlns:a16="http://schemas.microsoft.com/office/drawing/2014/main" id="{05ACB465-222F-0FBA-175D-F5D85D968EBF}"/>
              </a:ext>
            </a:extLst>
          </p:cNvPr>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57</a:t>
            </a:fld>
            <a:endParaRPr lang="en-GB" sz="1200"/>
          </a:p>
        </p:txBody>
      </p:sp>
      <p:sp>
        <p:nvSpPr>
          <p:cNvPr id="19458" name="Rectangle 2">
            <a:extLst>
              <a:ext uri="{FF2B5EF4-FFF2-40B4-BE49-F238E27FC236}">
                <a16:creationId xmlns:a16="http://schemas.microsoft.com/office/drawing/2014/main" id="{77EE2863-AEE1-B840-167A-62E3C44D2F5D}"/>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990A76A9-1766-2ACC-B083-B6D8A97A06EC}"/>
              </a:ext>
            </a:extLst>
          </p:cNvPr>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370208857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C4BA01-9815-ADF4-B89C-8F755FD69236}"/>
            </a:ext>
          </a:extLst>
        </p:cNvPr>
        <p:cNvGrpSpPr/>
        <p:nvPr/>
      </p:nvGrpSpPr>
      <p:grpSpPr>
        <a:xfrm>
          <a:off x="0" y="0"/>
          <a:ext cx="0" cy="0"/>
          <a:chOff x="0" y="0"/>
          <a:chExt cx="0" cy="0"/>
        </a:xfrm>
      </p:grpSpPr>
      <p:sp>
        <p:nvSpPr>
          <p:cNvPr id="19457" name="Rectangle 7">
            <a:extLst>
              <a:ext uri="{FF2B5EF4-FFF2-40B4-BE49-F238E27FC236}">
                <a16:creationId xmlns:a16="http://schemas.microsoft.com/office/drawing/2014/main" id="{C32EC373-E4D4-BFD0-35FD-EDC7C4A4490A}"/>
              </a:ext>
            </a:extLst>
          </p:cNvPr>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58</a:t>
            </a:fld>
            <a:endParaRPr lang="en-GB" sz="1200"/>
          </a:p>
        </p:txBody>
      </p:sp>
      <p:sp>
        <p:nvSpPr>
          <p:cNvPr id="19458" name="Rectangle 2">
            <a:extLst>
              <a:ext uri="{FF2B5EF4-FFF2-40B4-BE49-F238E27FC236}">
                <a16:creationId xmlns:a16="http://schemas.microsoft.com/office/drawing/2014/main" id="{57E2A049-12BD-2DD6-71D1-210BF5151CE1}"/>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1C9418C2-E7FB-763F-5CE4-AFD1D2A84AE2}"/>
              </a:ext>
            </a:extLst>
          </p:cNvPr>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289739728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AF16B5-5834-78CF-1088-516185C418D7}"/>
            </a:ext>
          </a:extLst>
        </p:cNvPr>
        <p:cNvGrpSpPr/>
        <p:nvPr/>
      </p:nvGrpSpPr>
      <p:grpSpPr>
        <a:xfrm>
          <a:off x="0" y="0"/>
          <a:ext cx="0" cy="0"/>
          <a:chOff x="0" y="0"/>
          <a:chExt cx="0" cy="0"/>
        </a:xfrm>
      </p:grpSpPr>
      <p:sp>
        <p:nvSpPr>
          <p:cNvPr id="19457" name="Rectangle 7">
            <a:extLst>
              <a:ext uri="{FF2B5EF4-FFF2-40B4-BE49-F238E27FC236}">
                <a16:creationId xmlns:a16="http://schemas.microsoft.com/office/drawing/2014/main" id="{B2298C28-813C-9DF7-3828-6012801620D4}"/>
              </a:ext>
            </a:extLst>
          </p:cNvPr>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59</a:t>
            </a:fld>
            <a:endParaRPr lang="en-GB" sz="1200"/>
          </a:p>
        </p:txBody>
      </p:sp>
      <p:sp>
        <p:nvSpPr>
          <p:cNvPr id="19458" name="Rectangle 2">
            <a:extLst>
              <a:ext uri="{FF2B5EF4-FFF2-40B4-BE49-F238E27FC236}">
                <a16:creationId xmlns:a16="http://schemas.microsoft.com/office/drawing/2014/main" id="{A3412498-01FB-74A6-1934-5A956546B57D}"/>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BBCBCE92-1BE5-75E6-232E-4760559EAF2D}"/>
              </a:ext>
            </a:extLst>
          </p:cNvPr>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55574163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61</a:t>
            </a:fld>
            <a:endParaRPr lang="en-GB"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149207736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62</a:t>
            </a:fld>
            <a:endParaRPr lang="en-GB"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273255966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63</a:t>
            </a:fld>
            <a:endParaRPr lang="en-GB"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279904815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65</a:t>
            </a:fld>
            <a:endParaRPr lang="en-GB"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20182288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4FB2AE-FE11-C2D1-20C3-D717BF76FC8D}"/>
            </a:ext>
          </a:extLst>
        </p:cNvPr>
        <p:cNvGrpSpPr/>
        <p:nvPr/>
      </p:nvGrpSpPr>
      <p:grpSpPr>
        <a:xfrm>
          <a:off x="0" y="0"/>
          <a:ext cx="0" cy="0"/>
          <a:chOff x="0" y="0"/>
          <a:chExt cx="0" cy="0"/>
        </a:xfrm>
      </p:grpSpPr>
      <p:sp>
        <p:nvSpPr>
          <p:cNvPr id="19457" name="Rectangle 7">
            <a:extLst>
              <a:ext uri="{FF2B5EF4-FFF2-40B4-BE49-F238E27FC236}">
                <a16:creationId xmlns:a16="http://schemas.microsoft.com/office/drawing/2014/main" id="{25D21C6F-C3B0-0461-212A-800C41E01F3C}"/>
              </a:ext>
            </a:extLst>
          </p:cNvPr>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13</a:t>
            </a:fld>
            <a:endParaRPr lang="en-GB" sz="1200"/>
          </a:p>
        </p:txBody>
      </p:sp>
      <p:sp>
        <p:nvSpPr>
          <p:cNvPr id="19458" name="Rectangle 2">
            <a:extLst>
              <a:ext uri="{FF2B5EF4-FFF2-40B4-BE49-F238E27FC236}">
                <a16:creationId xmlns:a16="http://schemas.microsoft.com/office/drawing/2014/main" id="{E7F21B1C-27A1-858A-789F-532166767948}"/>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2C848494-628E-8AEA-2F8F-5FAD38833EAE}"/>
              </a:ext>
            </a:extLst>
          </p:cNvPr>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368476544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9BABF947-190E-D447-BF9A-6011E748C9B6}" type="slidenum">
              <a:rPr lang="en-GB" sz="1200"/>
              <a:pPr/>
              <a:t>68</a:t>
            </a:fld>
            <a:endParaRPr lang="en-GB" sz="1200"/>
          </a:p>
        </p:txBody>
      </p:sp>
      <p:sp>
        <p:nvSpPr>
          <p:cNvPr id="39938" name="Rectangle 2"/>
          <p:cNvSpPr>
            <a:spLocks noGrp="1" noRot="1" noChangeAspect="1" noChangeArrowheads="1"/>
          </p:cNvSpPr>
          <p:nvPr>
            <p:ph type="sldImg"/>
          </p:nvPr>
        </p:nvSpPr>
        <p:spPr>
          <a:solidFill>
            <a:srgbClr val="FFFFFF"/>
          </a:solidFill>
          <a:ln/>
        </p:spPr>
      </p:sp>
      <p:sp>
        <p:nvSpPr>
          <p:cNvPr id="39939" name="Rectangle 3"/>
          <p:cNvSpPr>
            <a:spLocks noGrp="1" noChangeArrowheads="1"/>
          </p:cNvSpPr>
          <p:nvPr>
            <p:ph type="body" idx="1"/>
          </p:nvPr>
        </p:nvSpPr>
        <p:spPr>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122066961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69</a:t>
            </a:fld>
            <a:endParaRPr lang="en-GB"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278220128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70</a:t>
            </a:fld>
            <a:endParaRPr lang="en-GB"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27009065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71</a:t>
            </a:fld>
            <a:endParaRPr lang="en-GB"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360488619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72</a:t>
            </a:fld>
            <a:endParaRPr lang="en-GB"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268667243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73</a:t>
            </a:fld>
            <a:endParaRPr lang="en-GB"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68391864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74</a:t>
            </a:fld>
            <a:endParaRPr lang="en-GB"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151888744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75</a:t>
            </a:fld>
            <a:endParaRPr lang="en-GB"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13950419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76</a:t>
            </a:fld>
            <a:endParaRPr lang="en-GB"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245957954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77</a:t>
            </a:fld>
            <a:endParaRPr lang="en-GB"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8692589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14</a:t>
            </a:fld>
            <a:endParaRPr lang="en-GB"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83143882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78</a:t>
            </a:fld>
            <a:endParaRPr lang="en-GB"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252813860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79</a:t>
            </a:fld>
            <a:endParaRPr lang="en-GB"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30873663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81</a:t>
            </a:fld>
            <a:endParaRPr lang="en-GB"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5DACF4D0-8E0B-1B40-9950-2B400FCA7F28}" type="slidenum">
              <a:rPr lang="en-GB" sz="1200"/>
              <a:pPr/>
              <a:t>82</a:t>
            </a:fld>
            <a:endParaRPr lang="en-GB"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49D6DE2E-2319-CB4E-99E4-69AAA32DF73E}" type="slidenum">
              <a:rPr lang="en-GB" sz="1200"/>
              <a:pPr/>
              <a:t>83</a:t>
            </a:fld>
            <a:endParaRPr lang="en-GB" sz="1200"/>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egnaposto immagine diapositiva 1"/>
          <p:cNvSpPr>
            <a:spLocks noGrp="1" noRot="1" noChangeAspect="1"/>
          </p:cNvSpPr>
          <p:nvPr>
            <p:ph type="sldImg"/>
          </p:nvPr>
        </p:nvSpPr>
        <p:spPr>
          <a:ln/>
        </p:spPr>
      </p:sp>
      <p:sp>
        <p:nvSpPr>
          <p:cNvPr id="26627" name="Segnaposto note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
        <p:nvSpPr>
          <p:cNvPr id="26628" name="Segnaposto numero diapositiva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BFC314A4-963D-C84B-92D1-A1218CDD71EF}" type="slidenum">
              <a:rPr lang="en-GB" sz="1200"/>
              <a:pPr/>
              <a:t>85</a:t>
            </a:fld>
            <a:endParaRPr lang="en-GB" sz="1200"/>
          </a:p>
        </p:txBody>
      </p:sp>
    </p:spTree>
    <p:extLst>
      <p:ext uri="{BB962C8B-B14F-4D97-AF65-F5344CB8AC3E}">
        <p14:creationId xmlns:p14="http://schemas.microsoft.com/office/powerpoint/2010/main" val="376388348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FA006A3E-BF8D-594E-903E-3DC7672695C5}" type="slidenum">
              <a:rPr lang="en-GB" sz="1200"/>
              <a:pPr/>
              <a:t>86</a:t>
            </a:fld>
            <a:endParaRPr lang="en-GB" sz="1200"/>
          </a:p>
        </p:txBody>
      </p:sp>
      <p:sp>
        <p:nvSpPr>
          <p:cNvPr id="37891" name="Rectangle 2"/>
          <p:cNvSpPr>
            <a:spLocks noGrp="1" noRot="1" noChangeAspect="1" noChangeArrowheads="1"/>
          </p:cNvSpPr>
          <p:nvPr>
            <p:ph type="sldImg"/>
          </p:nvPr>
        </p:nvSpPr>
        <p:spPr>
          <a:solidFill>
            <a:srgbClr val="FFFFFF"/>
          </a:solidFill>
          <a:ln/>
        </p:spPr>
      </p:sp>
      <p:sp>
        <p:nvSpPr>
          <p:cNvPr id="37892" name="Rectangle 3"/>
          <p:cNvSpPr>
            <a:spLocks noGrp="1" noChangeArrowheads="1"/>
          </p:cNvSpPr>
          <p:nvPr>
            <p:ph type="body" idx="1"/>
          </p:nvPr>
        </p:nvSpPr>
        <p:spPr>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305803020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EB85B1BD-55FC-C54A-B7B4-CA1D001FB40C}" type="slidenum">
              <a:rPr lang="it-IT" sz="1200"/>
              <a:pPr/>
              <a:t>87</a:t>
            </a:fld>
            <a:endParaRPr lang="it-IT" sz="1200"/>
          </a:p>
        </p:txBody>
      </p:sp>
      <p:sp>
        <p:nvSpPr>
          <p:cNvPr id="28674" name="Rectangle 1026"/>
          <p:cNvSpPr>
            <a:spLocks noGrp="1" noRot="1" noChangeAspect="1" noChangeArrowheads="1"/>
          </p:cNvSpPr>
          <p:nvPr>
            <p:ph type="sldImg"/>
          </p:nvPr>
        </p:nvSpPr>
        <p:spPr>
          <a:solidFill>
            <a:srgbClr val="FFFFFF"/>
          </a:solidFill>
          <a:ln/>
        </p:spPr>
      </p:sp>
      <p:sp>
        <p:nvSpPr>
          <p:cNvPr id="28675" name="Rectangle 1027"/>
          <p:cNvSpPr>
            <a:spLocks noGrp="1" noChangeArrowheads="1"/>
          </p:cNvSpPr>
          <p:nvPr>
            <p:ph type="body" idx="1"/>
          </p:nvPr>
        </p:nvSpPr>
        <p:spPr>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255363545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88</a:t>
            </a:fld>
            <a:endParaRPr lang="en-GB"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337742747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89</a:t>
            </a:fld>
            <a:endParaRPr lang="en-GB"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28758845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pPr>
              <a:defRPr/>
            </a:pPr>
            <a:fld id="{221579A1-4FDA-8C4C-A7A1-03C4EC5310DA}" type="slidenum">
              <a:rPr lang="en-GB"/>
              <a:pPr>
                <a:defRPr/>
              </a:pPr>
              <a:t>16</a:t>
            </a:fld>
            <a:endParaRPr lang="en-GB"/>
          </a:p>
        </p:txBody>
      </p:sp>
    </p:spTree>
    <p:extLst>
      <p:ext uri="{BB962C8B-B14F-4D97-AF65-F5344CB8AC3E}">
        <p14:creationId xmlns:p14="http://schemas.microsoft.com/office/powerpoint/2010/main" val="158838991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2239BF-F52A-56C4-C820-8BF1A4510B9D}"/>
            </a:ext>
          </a:extLst>
        </p:cNvPr>
        <p:cNvGrpSpPr/>
        <p:nvPr/>
      </p:nvGrpSpPr>
      <p:grpSpPr>
        <a:xfrm>
          <a:off x="0" y="0"/>
          <a:ext cx="0" cy="0"/>
          <a:chOff x="0" y="0"/>
          <a:chExt cx="0" cy="0"/>
        </a:xfrm>
      </p:grpSpPr>
      <p:sp>
        <p:nvSpPr>
          <p:cNvPr id="19457" name="Rectangle 7">
            <a:extLst>
              <a:ext uri="{FF2B5EF4-FFF2-40B4-BE49-F238E27FC236}">
                <a16:creationId xmlns:a16="http://schemas.microsoft.com/office/drawing/2014/main" id="{63067824-1A89-078B-DDC7-DFFB760401CF}"/>
              </a:ext>
            </a:extLst>
          </p:cNvPr>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90</a:t>
            </a:fld>
            <a:endParaRPr lang="en-GB" sz="1200"/>
          </a:p>
        </p:txBody>
      </p:sp>
      <p:sp>
        <p:nvSpPr>
          <p:cNvPr id="19458" name="Rectangle 2">
            <a:extLst>
              <a:ext uri="{FF2B5EF4-FFF2-40B4-BE49-F238E27FC236}">
                <a16:creationId xmlns:a16="http://schemas.microsoft.com/office/drawing/2014/main" id="{322B7243-38E5-ADCD-E9AE-A86EC3FC6FE5}"/>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4100C1C5-B6F5-50C1-0C66-28BE4E811D65}"/>
              </a:ext>
            </a:extLst>
          </p:cNvPr>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240392204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C75DA7-C64D-E5F9-CD2F-434AA7AB2AC6}"/>
            </a:ext>
          </a:extLst>
        </p:cNvPr>
        <p:cNvGrpSpPr/>
        <p:nvPr/>
      </p:nvGrpSpPr>
      <p:grpSpPr>
        <a:xfrm>
          <a:off x="0" y="0"/>
          <a:ext cx="0" cy="0"/>
          <a:chOff x="0" y="0"/>
          <a:chExt cx="0" cy="0"/>
        </a:xfrm>
      </p:grpSpPr>
      <p:sp>
        <p:nvSpPr>
          <p:cNvPr id="19457" name="Rectangle 7">
            <a:extLst>
              <a:ext uri="{FF2B5EF4-FFF2-40B4-BE49-F238E27FC236}">
                <a16:creationId xmlns:a16="http://schemas.microsoft.com/office/drawing/2014/main" id="{9A3ADCA0-0220-6720-48B9-E38653F1EC38}"/>
              </a:ext>
            </a:extLst>
          </p:cNvPr>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91</a:t>
            </a:fld>
            <a:endParaRPr lang="en-GB" sz="1200"/>
          </a:p>
        </p:txBody>
      </p:sp>
      <p:sp>
        <p:nvSpPr>
          <p:cNvPr id="19458" name="Rectangle 2">
            <a:extLst>
              <a:ext uri="{FF2B5EF4-FFF2-40B4-BE49-F238E27FC236}">
                <a16:creationId xmlns:a16="http://schemas.microsoft.com/office/drawing/2014/main" id="{CF44B2C6-CA99-C50C-4899-DC8BC806C9F1}"/>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952FE88D-5A16-3EE2-A26D-923AA9BA8EA4}"/>
              </a:ext>
            </a:extLst>
          </p:cNvPr>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209492588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19B1D0-EAE7-D92E-EEC8-80B25CFEE98B}"/>
            </a:ext>
          </a:extLst>
        </p:cNvPr>
        <p:cNvGrpSpPr/>
        <p:nvPr/>
      </p:nvGrpSpPr>
      <p:grpSpPr>
        <a:xfrm>
          <a:off x="0" y="0"/>
          <a:ext cx="0" cy="0"/>
          <a:chOff x="0" y="0"/>
          <a:chExt cx="0" cy="0"/>
        </a:xfrm>
      </p:grpSpPr>
      <p:sp>
        <p:nvSpPr>
          <p:cNvPr id="19457" name="Rectangle 7">
            <a:extLst>
              <a:ext uri="{FF2B5EF4-FFF2-40B4-BE49-F238E27FC236}">
                <a16:creationId xmlns:a16="http://schemas.microsoft.com/office/drawing/2014/main" id="{58FDDFA1-1BD1-529C-E6FD-B9D4F8486247}"/>
              </a:ext>
            </a:extLst>
          </p:cNvPr>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92</a:t>
            </a:fld>
            <a:endParaRPr lang="en-GB" sz="1200"/>
          </a:p>
        </p:txBody>
      </p:sp>
      <p:sp>
        <p:nvSpPr>
          <p:cNvPr id="19458" name="Rectangle 2">
            <a:extLst>
              <a:ext uri="{FF2B5EF4-FFF2-40B4-BE49-F238E27FC236}">
                <a16:creationId xmlns:a16="http://schemas.microsoft.com/office/drawing/2014/main" id="{495AD5F2-0BA4-DA3F-DF4D-515C6B1A9D2B}"/>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E5982604-01D8-4F40-D7EB-8F6C0BFE7618}"/>
              </a:ext>
            </a:extLst>
          </p:cNvPr>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5277954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DCE2C2-6300-1565-B72D-329DB3C3F36C}"/>
            </a:ext>
          </a:extLst>
        </p:cNvPr>
        <p:cNvGrpSpPr/>
        <p:nvPr/>
      </p:nvGrpSpPr>
      <p:grpSpPr>
        <a:xfrm>
          <a:off x="0" y="0"/>
          <a:ext cx="0" cy="0"/>
          <a:chOff x="0" y="0"/>
          <a:chExt cx="0" cy="0"/>
        </a:xfrm>
      </p:grpSpPr>
      <p:sp>
        <p:nvSpPr>
          <p:cNvPr id="19457" name="Rectangle 7">
            <a:extLst>
              <a:ext uri="{FF2B5EF4-FFF2-40B4-BE49-F238E27FC236}">
                <a16:creationId xmlns:a16="http://schemas.microsoft.com/office/drawing/2014/main" id="{8C3D1585-AF23-5CEC-F376-D1EF4B2351DE}"/>
              </a:ext>
            </a:extLst>
          </p:cNvPr>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17</a:t>
            </a:fld>
            <a:endParaRPr lang="en-GB" sz="1200"/>
          </a:p>
        </p:txBody>
      </p:sp>
      <p:sp>
        <p:nvSpPr>
          <p:cNvPr id="19458" name="Rectangle 2">
            <a:extLst>
              <a:ext uri="{FF2B5EF4-FFF2-40B4-BE49-F238E27FC236}">
                <a16:creationId xmlns:a16="http://schemas.microsoft.com/office/drawing/2014/main" id="{41C76BE8-17D8-25AE-8173-8149FA067032}"/>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A6D51AA5-95EE-267F-6340-5C14B4C35675}"/>
              </a:ext>
            </a:extLst>
          </p:cNvPr>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17727835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3D1E18-62B7-2CDA-4839-6DAA90A6C74A}"/>
            </a:ext>
          </a:extLst>
        </p:cNvPr>
        <p:cNvGrpSpPr/>
        <p:nvPr/>
      </p:nvGrpSpPr>
      <p:grpSpPr>
        <a:xfrm>
          <a:off x="0" y="0"/>
          <a:ext cx="0" cy="0"/>
          <a:chOff x="0" y="0"/>
          <a:chExt cx="0" cy="0"/>
        </a:xfrm>
      </p:grpSpPr>
      <p:sp>
        <p:nvSpPr>
          <p:cNvPr id="19457" name="Rectangle 7">
            <a:extLst>
              <a:ext uri="{FF2B5EF4-FFF2-40B4-BE49-F238E27FC236}">
                <a16:creationId xmlns:a16="http://schemas.microsoft.com/office/drawing/2014/main" id="{8A7B7AA2-F2C1-6CB9-3DB4-B079C48C80BE}"/>
              </a:ext>
            </a:extLst>
          </p:cNvPr>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18</a:t>
            </a:fld>
            <a:endParaRPr lang="en-GB" sz="1200"/>
          </a:p>
        </p:txBody>
      </p:sp>
      <p:sp>
        <p:nvSpPr>
          <p:cNvPr id="19458" name="Rectangle 2">
            <a:extLst>
              <a:ext uri="{FF2B5EF4-FFF2-40B4-BE49-F238E27FC236}">
                <a16:creationId xmlns:a16="http://schemas.microsoft.com/office/drawing/2014/main" id="{7EB3BAD5-DF0B-90B3-B318-F49D38C17C74}"/>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F57BEA3C-5379-2054-EC81-603A1ADBF578}"/>
              </a:ext>
            </a:extLst>
          </p:cNvPr>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38666785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stile</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a:t>Fare clic per modificare lo stile del sottotitolo dello schema</a:t>
            </a:r>
          </a:p>
        </p:txBody>
      </p:sp>
      <p:sp>
        <p:nvSpPr>
          <p:cNvPr id="4" name="Rectangle 4"/>
          <p:cNvSpPr>
            <a:spLocks noGrp="1" noChangeArrowheads="1"/>
          </p:cNvSpPr>
          <p:nvPr>
            <p:ph type="dt" sz="half" idx="10"/>
          </p:nvPr>
        </p:nvSpPr>
        <p:spPr/>
        <p:txBody>
          <a:bodyPr/>
          <a:lstStyle>
            <a:lvl1pPr>
              <a:defRPr/>
            </a:lvl1pPr>
          </a:lstStyle>
          <a:p>
            <a:pPr>
              <a:defRPr/>
            </a:pPr>
            <a:r>
              <a:rPr lang="it-IT"/>
              <a:t>ICS &amp; Photon Colliders - PhD School on Accel. Phys. - INFN/LaSapienza - January 2019</a:t>
            </a:r>
            <a:endParaRPr lang="en-US"/>
          </a:p>
        </p:txBody>
      </p:sp>
    </p:spTree>
    <p:extLst>
      <p:ext uri="{BB962C8B-B14F-4D97-AF65-F5344CB8AC3E}">
        <p14:creationId xmlns:p14="http://schemas.microsoft.com/office/powerpoint/2010/main" val="38279609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testo verticale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p:txBody>
          <a:bodyPr/>
          <a:lstStyle>
            <a:lvl1pPr>
              <a:defRPr/>
            </a:lvl1pPr>
          </a:lstStyle>
          <a:p>
            <a:pPr>
              <a:defRPr/>
            </a:pPr>
            <a:r>
              <a:rPr lang="it-IT"/>
              <a:t>ICS &amp; Photon Colliders - PhD School on Accel. Phys. - INFN/LaSapienza - January 2019</a:t>
            </a:r>
            <a:endParaRPr lang="en-US"/>
          </a:p>
        </p:txBody>
      </p:sp>
    </p:spTree>
    <p:extLst>
      <p:ext uri="{BB962C8B-B14F-4D97-AF65-F5344CB8AC3E}">
        <p14:creationId xmlns:p14="http://schemas.microsoft.com/office/powerpoint/2010/main" val="3589477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stile</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p:txBody>
          <a:bodyPr/>
          <a:lstStyle>
            <a:lvl1pPr>
              <a:defRPr/>
            </a:lvl1pPr>
          </a:lstStyle>
          <a:p>
            <a:pPr>
              <a:defRPr/>
            </a:pPr>
            <a:r>
              <a:rPr lang="it-IT"/>
              <a:t>ICS &amp; Photon Colliders - PhD School on Accel. Phys. - INFN/LaSapienza - January 2019</a:t>
            </a:r>
            <a:endParaRPr lang="en-US"/>
          </a:p>
        </p:txBody>
      </p:sp>
    </p:spTree>
    <p:extLst>
      <p:ext uri="{BB962C8B-B14F-4D97-AF65-F5344CB8AC3E}">
        <p14:creationId xmlns:p14="http://schemas.microsoft.com/office/powerpoint/2010/main" val="28958841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objOnly" preserve="1">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685800" y="609600"/>
            <a:ext cx="7772400" cy="54864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3" name="Rectangle 4"/>
          <p:cNvSpPr>
            <a:spLocks noGrp="1" noChangeArrowheads="1"/>
          </p:cNvSpPr>
          <p:nvPr>
            <p:ph type="dt" sz="half" idx="10"/>
          </p:nvPr>
        </p:nvSpPr>
        <p:spPr/>
        <p:txBody>
          <a:bodyPr/>
          <a:lstStyle>
            <a:lvl1pPr>
              <a:defRPr/>
            </a:lvl1pPr>
          </a:lstStyle>
          <a:p>
            <a:pPr>
              <a:defRPr/>
            </a:pPr>
            <a:r>
              <a:rPr lang="it-IT"/>
              <a:t>ICS &amp; Photon Colliders - PhD School on Accel. Phys. - INFN/LaSapienza - January 2019</a:t>
            </a:r>
            <a:endParaRPr lang="en-US"/>
          </a:p>
        </p:txBody>
      </p:sp>
    </p:spTree>
    <p:extLst>
      <p:ext uri="{BB962C8B-B14F-4D97-AF65-F5344CB8AC3E}">
        <p14:creationId xmlns:p14="http://schemas.microsoft.com/office/powerpoint/2010/main" val="13586092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clipArtAndTx" preserve="1">
  <p:cSld name="Titolo, ClipArt e tes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a:t>Fare clic per modificare stile</a:t>
            </a:r>
          </a:p>
        </p:txBody>
      </p:sp>
      <p:sp>
        <p:nvSpPr>
          <p:cNvPr id="3" name="Segnaposto ClipArt 2"/>
          <p:cNvSpPr>
            <a:spLocks noGrp="1"/>
          </p:cNvSpPr>
          <p:nvPr>
            <p:ph type="clipArt" sz="half" idx="1"/>
          </p:nvPr>
        </p:nvSpPr>
        <p:spPr>
          <a:xfrm>
            <a:off x="685800" y="1981200"/>
            <a:ext cx="3810000" cy="4114800"/>
          </a:xfrm>
        </p:spPr>
        <p:txBody>
          <a:bodyPr/>
          <a:lstStyle/>
          <a:p>
            <a:pPr lvl="0"/>
            <a:endParaRPr lang="it-IT" noProof="0"/>
          </a:p>
        </p:txBody>
      </p:sp>
      <p:sp>
        <p:nvSpPr>
          <p:cNvPr id="4" name="Segnaposto testo 3"/>
          <p:cNvSpPr>
            <a:spLocks noGrp="1"/>
          </p:cNvSpPr>
          <p:nvPr>
            <p:ph type="body" sz="half" idx="2"/>
          </p:nvPr>
        </p:nvSpPr>
        <p:spPr>
          <a:xfrm>
            <a:off x="46482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p:cNvSpPr>
            <a:spLocks noGrp="1" noChangeArrowheads="1"/>
          </p:cNvSpPr>
          <p:nvPr>
            <p:ph type="dt" sz="half" idx="10"/>
          </p:nvPr>
        </p:nvSpPr>
        <p:spPr/>
        <p:txBody>
          <a:bodyPr/>
          <a:lstStyle>
            <a:lvl1pPr>
              <a:defRPr/>
            </a:lvl1pPr>
          </a:lstStyle>
          <a:p>
            <a:pPr>
              <a:defRPr/>
            </a:pPr>
            <a:r>
              <a:rPr lang="it-IT"/>
              <a:t>ICS &amp; Photon Colliders - PhD School on Accel. Phys. - INFN/LaSapienza - January 2019</a:t>
            </a:r>
            <a:endParaRPr lang="en-US"/>
          </a:p>
        </p:txBody>
      </p:sp>
    </p:spTree>
    <p:extLst>
      <p:ext uri="{BB962C8B-B14F-4D97-AF65-F5344CB8AC3E}">
        <p14:creationId xmlns:p14="http://schemas.microsoft.com/office/powerpoint/2010/main" val="39890659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cSld name="Titel, Text und 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358775" y="333375"/>
            <a:ext cx="6877050" cy="838200"/>
          </a:xfrm>
        </p:spPr>
        <p:txBody>
          <a:bodyPr/>
          <a:lstStyle/>
          <a:p>
            <a:r>
              <a:rPr lang="de-DE"/>
              <a:t>Titelmasterformat durch Klicken bearbeiten</a:t>
            </a:r>
          </a:p>
        </p:txBody>
      </p:sp>
      <p:sp>
        <p:nvSpPr>
          <p:cNvPr id="3" name="Textplatzhalter 2"/>
          <p:cNvSpPr>
            <a:spLocks noGrp="1"/>
          </p:cNvSpPr>
          <p:nvPr>
            <p:ph type="body" sz="half" idx="1"/>
          </p:nvPr>
        </p:nvSpPr>
        <p:spPr>
          <a:xfrm>
            <a:off x="250825" y="1449388"/>
            <a:ext cx="4243388" cy="4932362"/>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quarter" idx="2"/>
          </p:nvPr>
        </p:nvSpPr>
        <p:spPr>
          <a:xfrm>
            <a:off x="4646613" y="1449388"/>
            <a:ext cx="4244975" cy="2389187"/>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Inhaltsplatzhalter 4"/>
          <p:cNvSpPr>
            <a:spLocks noGrp="1"/>
          </p:cNvSpPr>
          <p:nvPr>
            <p:ph sz="quarter" idx="3"/>
          </p:nvPr>
        </p:nvSpPr>
        <p:spPr>
          <a:xfrm>
            <a:off x="4646613" y="3990975"/>
            <a:ext cx="4244975" cy="2390775"/>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ooter Placeholder 5"/>
          <p:cNvSpPr>
            <a:spLocks noGrp="1" noChangeArrowheads="1"/>
          </p:cNvSpPr>
          <p:nvPr>
            <p:ph type="ftr" sz="quarter" idx="10"/>
          </p:nvPr>
        </p:nvSpPr>
        <p:spPr>
          <a:xfrm>
            <a:off x="358775" y="6510338"/>
            <a:ext cx="8534400" cy="231775"/>
          </a:xfrm>
          <a:prstGeom prst="rect">
            <a:avLst/>
          </a:prstGeom>
        </p:spPr>
        <p:txBody>
          <a:bodyPr/>
          <a:lstStyle>
            <a:lvl1pPr>
              <a:defRPr>
                <a:latin typeface="Times" charset="0"/>
                <a:ea typeface="+mn-ea"/>
                <a:cs typeface="+mn-cs"/>
              </a:defRPr>
            </a:lvl1pPr>
          </a:lstStyle>
          <a:p>
            <a:pPr>
              <a:defRPr/>
            </a:pPr>
            <a:endParaRPr lang="de-DE"/>
          </a:p>
        </p:txBody>
      </p:sp>
    </p:spTree>
    <p:extLst>
      <p:ext uri="{BB962C8B-B14F-4D97-AF65-F5344CB8AC3E}">
        <p14:creationId xmlns:p14="http://schemas.microsoft.com/office/powerpoint/2010/main" val="19824150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Completely blank">
    <p:spTree>
      <p:nvGrpSpPr>
        <p:cNvPr id="1" name="Shape 24"/>
        <p:cNvGrpSpPr/>
        <p:nvPr/>
      </p:nvGrpSpPr>
      <p:grpSpPr>
        <a:xfrm>
          <a:off x="0" y="0"/>
          <a:ext cx="0" cy="0"/>
          <a:chOff x="0" y="0"/>
          <a:chExt cx="0" cy="0"/>
        </a:xfrm>
      </p:grpSpPr>
    </p:spTree>
    <p:extLst>
      <p:ext uri="{BB962C8B-B14F-4D97-AF65-F5344CB8AC3E}">
        <p14:creationId xmlns:p14="http://schemas.microsoft.com/office/powerpoint/2010/main" val="4147991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p:txBody>
          <a:bodyPr/>
          <a:lstStyle>
            <a:lvl1pPr>
              <a:defRPr/>
            </a:lvl1pPr>
          </a:lstStyle>
          <a:p>
            <a:pPr>
              <a:defRPr/>
            </a:pPr>
            <a:r>
              <a:rPr lang="it-IT"/>
              <a:t>ICS &amp; Photon Colliders - PhD School on Accel. Phys. - INFN/LaSapienza - January 2019</a:t>
            </a:r>
            <a:endParaRPr lang="en-US"/>
          </a:p>
        </p:txBody>
      </p:sp>
    </p:spTree>
    <p:extLst>
      <p:ext uri="{BB962C8B-B14F-4D97-AF65-F5344CB8AC3E}">
        <p14:creationId xmlns:p14="http://schemas.microsoft.com/office/powerpoint/2010/main" val="3306236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stile</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gli stili del testo dello schema</a:t>
            </a:r>
          </a:p>
        </p:txBody>
      </p:sp>
      <p:sp>
        <p:nvSpPr>
          <p:cNvPr id="4" name="Rectangle 4"/>
          <p:cNvSpPr>
            <a:spLocks noGrp="1" noChangeArrowheads="1"/>
          </p:cNvSpPr>
          <p:nvPr>
            <p:ph type="dt" sz="half" idx="10"/>
          </p:nvPr>
        </p:nvSpPr>
        <p:spPr/>
        <p:txBody>
          <a:bodyPr/>
          <a:lstStyle>
            <a:lvl1pPr>
              <a:defRPr/>
            </a:lvl1pPr>
          </a:lstStyle>
          <a:p>
            <a:pPr>
              <a:defRPr/>
            </a:pPr>
            <a:r>
              <a:rPr lang="it-IT"/>
              <a:t>ICS &amp; Photon Colliders - PhD School on Accel. Phys. - INFN/LaSapienza - January 2019</a:t>
            </a:r>
            <a:endParaRPr lang="en-US"/>
          </a:p>
        </p:txBody>
      </p:sp>
    </p:spTree>
    <p:extLst>
      <p:ext uri="{BB962C8B-B14F-4D97-AF65-F5344CB8AC3E}">
        <p14:creationId xmlns:p14="http://schemas.microsoft.com/office/powerpoint/2010/main" val="19992753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p:cNvSpPr>
            <a:spLocks noGrp="1" noChangeArrowheads="1"/>
          </p:cNvSpPr>
          <p:nvPr>
            <p:ph type="dt" sz="half" idx="10"/>
          </p:nvPr>
        </p:nvSpPr>
        <p:spPr/>
        <p:txBody>
          <a:bodyPr/>
          <a:lstStyle>
            <a:lvl1pPr>
              <a:defRPr/>
            </a:lvl1pPr>
          </a:lstStyle>
          <a:p>
            <a:pPr>
              <a:defRPr/>
            </a:pPr>
            <a:r>
              <a:rPr lang="it-IT"/>
              <a:t>ICS &amp; Photon Colliders - PhD School on Accel. Phys. - INFN/LaSapienza - January 2019</a:t>
            </a:r>
            <a:endParaRPr lang="en-US"/>
          </a:p>
        </p:txBody>
      </p:sp>
    </p:spTree>
    <p:extLst>
      <p:ext uri="{BB962C8B-B14F-4D97-AF65-F5344CB8AC3E}">
        <p14:creationId xmlns:p14="http://schemas.microsoft.com/office/powerpoint/2010/main" val="17917708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a:t>Fare clic per modificare stile</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p:cNvSpPr>
            <a:spLocks noGrp="1" noChangeArrowheads="1"/>
          </p:cNvSpPr>
          <p:nvPr>
            <p:ph type="dt" sz="half" idx="10"/>
          </p:nvPr>
        </p:nvSpPr>
        <p:spPr/>
        <p:txBody>
          <a:bodyPr/>
          <a:lstStyle>
            <a:lvl1pPr>
              <a:defRPr/>
            </a:lvl1pPr>
          </a:lstStyle>
          <a:p>
            <a:pPr>
              <a:defRPr/>
            </a:pPr>
            <a:r>
              <a:rPr lang="it-IT"/>
              <a:t>ICS &amp; Photon Colliders - PhD School on Accel. Phys. - INFN/LaSapienza - January 2019</a:t>
            </a:r>
            <a:endParaRPr lang="en-US"/>
          </a:p>
        </p:txBody>
      </p:sp>
    </p:spTree>
    <p:extLst>
      <p:ext uri="{BB962C8B-B14F-4D97-AF65-F5344CB8AC3E}">
        <p14:creationId xmlns:p14="http://schemas.microsoft.com/office/powerpoint/2010/main" val="15624398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Rectangle 4"/>
          <p:cNvSpPr>
            <a:spLocks noGrp="1" noChangeArrowheads="1"/>
          </p:cNvSpPr>
          <p:nvPr>
            <p:ph type="dt" sz="half" idx="10"/>
          </p:nvPr>
        </p:nvSpPr>
        <p:spPr/>
        <p:txBody>
          <a:bodyPr/>
          <a:lstStyle>
            <a:lvl1pPr>
              <a:defRPr/>
            </a:lvl1pPr>
          </a:lstStyle>
          <a:p>
            <a:pPr>
              <a:defRPr/>
            </a:pPr>
            <a:r>
              <a:rPr lang="it-IT"/>
              <a:t>ICS &amp; Photon Colliders - PhD School on Accel. Phys. - INFN/LaSapienza - January 2019</a:t>
            </a:r>
            <a:endParaRPr lang="en-US"/>
          </a:p>
        </p:txBody>
      </p:sp>
    </p:spTree>
    <p:extLst>
      <p:ext uri="{BB962C8B-B14F-4D97-AF65-F5344CB8AC3E}">
        <p14:creationId xmlns:p14="http://schemas.microsoft.com/office/powerpoint/2010/main" val="932707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r>
              <a:rPr lang="it-IT"/>
              <a:t>ICS &amp; Photon Colliders - PhD School on Accel. Phys. - INFN/LaSapienza - January 2019</a:t>
            </a:r>
            <a:endParaRPr lang="en-US"/>
          </a:p>
        </p:txBody>
      </p:sp>
    </p:spTree>
    <p:extLst>
      <p:ext uri="{BB962C8B-B14F-4D97-AF65-F5344CB8AC3E}">
        <p14:creationId xmlns:p14="http://schemas.microsoft.com/office/powerpoint/2010/main" val="1487560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stile</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Rectangle 4"/>
          <p:cNvSpPr>
            <a:spLocks noGrp="1" noChangeArrowheads="1"/>
          </p:cNvSpPr>
          <p:nvPr>
            <p:ph type="dt" sz="half" idx="10"/>
          </p:nvPr>
        </p:nvSpPr>
        <p:spPr/>
        <p:txBody>
          <a:bodyPr/>
          <a:lstStyle>
            <a:lvl1pPr>
              <a:defRPr/>
            </a:lvl1pPr>
          </a:lstStyle>
          <a:p>
            <a:pPr>
              <a:defRPr/>
            </a:pPr>
            <a:r>
              <a:rPr lang="it-IT"/>
              <a:t>ICS &amp; Photon Colliders - PhD School on Accel. Phys. - INFN/LaSapienza - January 2019</a:t>
            </a:r>
            <a:endParaRPr lang="en-US"/>
          </a:p>
        </p:txBody>
      </p:sp>
    </p:spTree>
    <p:extLst>
      <p:ext uri="{BB962C8B-B14F-4D97-AF65-F5344CB8AC3E}">
        <p14:creationId xmlns:p14="http://schemas.microsoft.com/office/powerpoint/2010/main" val="3166156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stile</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Rectangle 4"/>
          <p:cNvSpPr>
            <a:spLocks noGrp="1" noChangeArrowheads="1"/>
          </p:cNvSpPr>
          <p:nvPr>
            <p:ph type="dt" sz="half" idx="10"/>
          </p:nvPr>
        </p:nvSpPr>
        <p:spPr/>
        <p:txBody>
          <a:bodyPr/>
          <a:lstStyle>
            <a:lvl1pPr>
              <a:defRPr/>
            </a:lvl1pPr>
          </a:lstStyle>
          <a:p>
            <a:pPr>
              <a:defRPr/>
            </a:pPr>
            <a:r>
              <a:rPr lang="it-IT"/>
              <a:t>ICS &amp; Photon Colliders - PhD School on Accel. Phys. - INFN/LaSapienza - January 2019</a:t>
            </a:r>
            <a:endParaRPr lang="en-US"/>
          </a:p>
        </p:txBody>
      </p:sp>
    </p:spTree>
    <p:extLst>
      <p:ext uri="{BB962C8B-B14F-4D97-AF65-F5344CB8AC3E}">
        <p14:creationId xmlns:p14="http://schemas.microsoft.com/office/powerpoint/2010/main" val="30649420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6612" name="Rectangle 4"/>
          <p:cNvSpPr>
            <a:spLocks noGrp="1" noChangeArrowheads="1"/>
          </p:cNvSpPr>
          <p:nvPr>
            <p:ph type="dt" sz="half" idx="2"/>
          </p:nvPr>
        </p:nvSpPr>
        <p:spPr bwMode="auto">
          <a:xfrm>
            <a:off x="0" y="6553200"/>
            <a:ext cx="6705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r>
              <a:rPr lang="it-IT"/>
              <a:t>ICS &amp; Photon Colliders - PhD School on Accel. Phys. - INFN/LaSapienza - January 2019</a:t>
            </a:r>
            <a:endParaRPr lang="en-US"/>
          </a:p>
        </p:txBody>
      </p:sp>
      <p:pic>
        <p:nvPicPr>
          <p:cNvPr id="1029" name="Picture 14"/>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0" y="0"/>
            <a:ext cx="9144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30" name="Picture 15"/>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371600" y="0"/>
            <a:ext cx="18288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31" name="WordArt 16"/>
          <p:cNvSpPr>
            <a:spLocks noChangeArrowheads="1" noChangeShapeType="1" noTextEdit="1"/>
          </p:cNvSpPr>
          <p:nvPr/>
        </p:nvSpPr>
        <p:spPr bwMode="auto">
          <a:xfrm>
            <a:off x="6629400" y="152400"/>
            <a:ext cx="2362200" cy="457200"/>
          </a:xfrm>
          <a:prstGeom prst="rect">
            <a:avLst/>
          </a:prstGeom>
        </p:spPr>
        <p:txBody>
          <a:bodyPr wrap="none" fromWordArt="1">
            <a:prstTxWarp prst="textTriangle">
              <a:avLst>
                <a:gd name="adj" fmla="val 50000"/>
              </a:avLst>
            </a:prstTxWarp>
            <a:scene3d>
              <a:camera prst="legacyObliqueTopLeft"/>
              <a:lightRig rig="legacyNormal3" dir="r"/>
            </a:scene3d>
            <a:sp3d extrusionH="201600" prstMaterial="legacyMatte">
              <a:extrusionClr>
                <a:srgbClr val="0066CC"/>
              </a:extrusionClr>
            </a:sp3d>
          </a:bodyPr>
          <a:lstStyle/>
          <a:p>
            <a:pPr algn="ctr"/>
            <a:r>
              <a:rPr lang="it-IT" sz="3600" b="1" kern="10" normalizeH="1">
                <a:ln w="9525">
                  <a:round/>
                  <a:headEnd/>
                  <a:tailEnd/>
                </a:ln>
                <a:solidFill>
                  <a:srgbClr val="FF0000">
                    <a:alpha val="98038"/>
                  </a:srgbClr>
                </a:solidFill>
                <a:latin typeface="Times New Roman"/>
                <a:ea typeface="Times New Roman"/>
                <a:cs typeface="Times New Roman"/>
              </a:rPr>
              <a:t>PLASMON X</a:t>
            </a:r>
          </a:p>
        </p:txBody>
      </p:sp>
      <p:pic>
        <p:nvPicPr>
          <p:cNvPr id="1032" name="Picture 17"/>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962400" y="0"/>
            <a:ext cx="1600200" cy="584200"/>
          </a:xfrm>
          <a:prstGeom prst="rect">
            <a:avLst/>
          </a:prstGeom>
          <a:noFill/>
          <a:ln w="9525">
            <a:solidFill>
              <a:srgbClr val="E80000"/>
            </a:solidFill>
            <a:miter lim="800000"/>
            <a:headEnd/>
            <a:tailEnd/>
          </a:ln>
          <a:extLst>
            <a:ext uri="{909E8E84-426E-40dd-AFC4-6F175D3DCCD1}">
              <a14:hiddenFill xmlns:a14="http://schemas.microsoft.com/office/drawing/2010/main" xmlns="">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92501" r:id="rId1"/>
    <p:sldLayoutId id="2147492502" r:id="rId2"/>
    <p:sldLayoutId id="2147492503" r:id="rId3"/>
    <p:sldLayoutId id="2147492504" r:id="rId4"/>
    <p:sldLayoutId id="2147492505" r:id="rId5"/>
    <p:sldLayoutId id="2147492506" r:id="rId6"/>
    <p:sldLayoutId id="2147492507" r:id="rId7"/>
    <p:sldLayoutId id="2147492508" r:id="rId8"/>
    <p:sldLayoutId id="2147492509" r:id="rId9"/>
    <p:sldLayoutId id="2147492510" r:id="rId10"/>
    <p:sldLayoutId id="2147492511" r:id="rId11"/>
    <p:sldLayoutId id="2147492512" r:id="rId12"/>
    <p:sldLayoutId id="2147492513" r:id="rId13"/>
    <p:sldLayoutId id="2147492514" r:id="rId14"/>
    <p:sldLayoutId id="2147492515" r:id="rId15"/>
  </p:sldLayoutIdLst>
  <p:hf sldNum="0" hdr="0" ftr="0"/>
  <p:txStyles>
    <p:titleStyle>
      <a:lvl1pPr algn="ctr" rtl="0" eaLnBrk="0" fontAlgn="base" hangingPunct="0">
        <a:spcBef>
          <a:spcPct val="0"/>
        </a:spcBef>
        <a:spcAft>
          <a:spcPct val="0"/>
        </a:spcAft>
        <a:defRPr sz="4400">
          <a:solidFill>
            <a:schemeClr val="tx2"/>
          </a:solidFill>
          <a:latin typeface="+mj-lt"/>
          <a:ea typeface="ＭＳ Ｐゴシック" pitchFamily="-111" charset="-128"/>
          <a:cs typeface="ＭＳ Ｐゴシック" pitchFamily="-111" charset="-128"/>
        </a:defRPr>
      </a:lvl1pPr>
      <a:lvl2pPr algn="ctr" rtl="0" eaLnBrk="0" fontAlgn="base" hangingPunct="0">
        <a:spcBef>
          <a:spcPct val="0"/>
        </a:spcBef>
        <a:spcAft>
          <a:spcPct val="0"/>
        </a:spcAft>
        <a:defRPr sz="4400">
          <a:solidFill>
            <a:schemeClr val="tx2"/>
          </a:solidFill>
          <a:latin typeface="Times" pitchFamily="-111" charset="0"/>
          <a:ea typeface="ＭＳ Ｐゴシック" pitchFamily="-111" charset="-128"/>
          <a:cs typeface="ＭＳ Ｐゴシック" pitchFamily="-111" charset="-128"/>
        </a:defRPr>
      </a:lvl2pPr>
      <a:lvl3pPr algn="ctr" rtl="0" eaLnBrk="0" fontAlgn="base" hangingPunct="0">
        <a:spcBef>
          <a:spcPct val="0"/>
        </a:spcBef>
        <a:spcAft>
          <a:spcPct val="0"/>
        </a:spcAft>
        <a:defRPr sz="4400">
          <a:solidFill>
            <a:schemeClr val="tx2"/>
          </a:solidFill>
          <a:latin typeface="Times" pitchFamily="-111" charset="0"/>
          <a:ea typeface="ＭＳ Ｐゴシック" pitchFamily="-111" charset="-128"/>
          <a:cs typeface="ＭＳ Ｐゴシック" pitchFamily="-111" charset="-128"/>
        </a:defRPr>
      </a:lvl3pPr>
      <a:lvl4pPr algn="ctr" rtl="0" eaLnBrk="0" fontAlgn="base" hangingPunct="0">
        <a:spcBef>
          <a:spcPct val="0"/>
        </a:spcBef>
        <a:spcAft>
          <a:spcPct val="0"/>
        </a:spcAft>
        <a:defRPr sz="4400">
          <a:solidFill>
            <a:schemeClr val="tx2"/>
          </a:solidFill>
          <a:latin typeface="Times" pitchFamily="-111" charset="0"/>
          <a:ea typeface="ＭＳ Ｐゴシック" pitchFamily="-111" charset="-128"/>
          <a:cs typeface="ＭＳ Ｐゴシック" pitchFamily="-111" charset="-128"/>
        </a:defRPr>
      </a:lvl4pPr>
      <a:lvl5pPr algn="ctr" rtl="0" eaLnBrk="0" fontAlgn="base" hangingPunct="0">
        <a:spcBef>
          <a:spcPct val="0"/>
        </a:spcBef>
        <a:spcAft>
          <a:spcPct val="0"/>
        </a:spcAft>
        <a:defRPr sz="4400">
          <a:solidFill>
            <a:schemeClr val="tx2"/>
          </a:solidFill>
          <a:latin typeface="Times" pitchFamily="-111" charset="0"/>
          <a:ea typeface="ＭＳ Ｐゴシック" pitchFamily="-111" charset="-128"/>
          <a:cs typeface="ＭＳ Ｐゴシック" pitchFamily="-111" charset="-128"/>
        </a:defRPr>
      </a:lvl5pPr>
      <a:lvl6pPr marL="457200" algn="ctr" rtl="0" fontAlgn="base">
        <a:spcBef>
          <a:spcPct val="0"/>
        </a:spcBef>
        <a:spcAft>
          <a:spcPct val="0"/>
        </a:spcAft>
        <a:defRPr sz="4400">
          <a:solidFill>
            <a:schemeClr val="tx2"/>
          </a:solidFill>
          <a:latin typeface="Times" pitchFamily="-111" charset="0"/>
        </a:defRPr>
      </a:lvl6pPr>
      <a:lvl7pPr marL="914400" algn="ctr" rtl="0" fontAlgn="base">
        <a:spcBef>
          <a:spcPct val="0"/>
        </a:spcBef>
        <a:spcAft>
          <a:spcPct val="0"/>
        </a:spcAft>
        <a:defRPr sz="4400">
          <a:solidFill>
            <a:schemeClr val="tx2"/>
          </a:solidFill>
          <a:latin typeface="Times" pitchFamily="-111" charset="0"/>
        </a:defRPr>
      </a:lvl7pPr>
      <a:lvl8pPr marL="1371600" algn="ctr" rtl="0" fontAlgn="base">
        <a:spcBef>
          <a:spcPct val="0"/>
        </a:spcBef>
        <a:spcAft>
          <a:spcPct val="0"/>
        </a:spcAft>
        <a:defRPr sz="4400">
          <a:solidFill>
            <a:schemeClr val="tx2"/>
          </a:solidFill>
          <a:latin typeface="Times" pitchFamily="-111" charset="0"/>
        </a:defRPr>
      </a:lvl8pPr>
      <a:lvl9pPr marL="1828800" algn="ctr" rtl="0" fontAlgn="base">
        <a:spcBef>
          <a:spcPct val="0"/>
        </a:spcBef>
        <a:spcAft>
          <a:spcPct val="0"/>
        </a:spcAft>
        <a:defRPr sz="4400">
          <a:solidFill>
            <a:schemeClr val="tx2"/>
          </a:solidFill>
          <a:latin typeface="Times" pitchFamily="-111"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11"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11"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11"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11"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11"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1"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1"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1" charset="-128"/>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3.gif"/><Relationship Id="rId7" Type="http://schemas.openxmlformats.org/officeDocument/2006/relationships/image" Target="../media/image4.png"/><Relationship Id="rId2" Type="http://schemas.openxmlformats.org/officeDocument/2006/relationships/image" Target="../media/image22.gif"/><Relationship Id="rId1" Type="http://schemas.openxmlformats.org/officeDocument/2006/relationships/slideLayout" Target="../slideLayouts/slideLayout7.xml"/><Relationship Id="rId6" Type="http://schemas.openxmlformats.org/officeDocument/2006/relationships/image" Target="../media/image26.gif"/><Relationship Id="rId5" Type="http://schemas.openxmlformats.org/officeDocument/2006/relationships/image" Target="../media/image25.gif"/><Relationship Id="rId4" Type="http://schemas.openxmlformats.org/officeDocument/2006/relationships/image" Target="../media/image24.gif"/></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30.jpe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2.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41.jpeg"/><Relationship Id="rId5" Type="http://schemas.openxmlformats.org/officeDocument/2006/relationships/image" Target="../media/image40.emf"/><Relationship Id="rId4" Type="http://schemas.openxmlformats.org/officeDocument/2006/relationships/oleObject" Target="../embeddings/oleObject7.bin"/></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45.jpeg"/><Relationship Id="rId4" Type="http://schemas.openxmlformats.org/officeDocument/2006/relationships/image" Target="../media/image44.jpeg"/></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49.jpeg"/></Relationships>
</file>

<file path=ppt/slides/_rels/slide26.x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notesSlide" Target="../notesSlides/notesSlide15.xml"/><Relationship Id="rId1" Type="http://schemas.openxmlformats.org/officeDocument/2006/relationships/slideLayout" Target="../slideLayouts/slideLayout14.xml"/><Relationship Id="rId5" Type="http://schemas.openxmlformats.org/officeDocument/2006/relationships/image" Target="../media/image4.png"/><Relationship Id="rId4" Type="http://schemas.openxmlformats.org/officeDocument/2006/relationships/image" Target="../media/image51.pn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2.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4.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57.png"/><Relationship Id="rId4" Type="http://schemas.openxmlformats.org/officeDocument/2006/relationships/image" Target="../media/image56.png"/></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59.png"/><Relationship Id="rId4" Type="http://schemas.openxmlformats.org/officeDocument/2006/relationships/image" Target="../media/image58.png"/></Relationships>
</file>

<file path=ppt/slides/_rels/slide3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62.png"/><Relationship Id="rId4" Type="http://schemas.openxmlformats.org/officeDocument/2006/relationships/image" Target="../media/image61.png"/></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64.png"/><Relationship Id="rId4" Type="http://schemas.openxmlformats.org/officeDocument/2006/relationships/image" Target="../media/image63.png"/></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5.xml"/><Relationship Id="rId1" Type="http://schemas.openxmlformats.org/officeDocument/2006/relationships/slideLayout" Target="../slideLayouts/slideLayout15.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3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6.xml"/><Relationship Id="rId1" Type="http://schemas.openxmlformats.org/officeDocument/2006/relationships/slideLayout" Target="../slideLayouts/slideLayout15.xml"/><Relationship Id="rId5" Type="http://schemas.openxmlformats.org/officeDocument/2006/relationships/image" Target="../media/image70.png"/><Relationship Id="rId4" Type="http://schemas.openxmlformats.org/officeDocument/2006/relationships/image" Target="../media/image69.png"/></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510.png"/></Relationships>
</file>

<file path=ppt/slides/_rels/slide4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7.xml"/><Relationship Id="rId1" Type="http://schemas.openxmlformats.org/officeDocument/2006/relationships/slideLayout" Target="../slideLayouts/slideLayout15.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4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8.xml"/><Relationship Id="rId1" Type="http://schemas.openxmlformats.org/officeDocument/2006/relationships/slideLayout" Target="../slideLayouts/slideLayout15.xml"/><Relationship Id="rId5" Type="http://schemas.openxmlformats.org/officeDocument/2006/relationships/image" Target="../media/image75.png"/><Relationship Id="rId4" Type="http://schemas.openxmlformats.org/officeDocument/2006/relationships/image" Target="../media/image65.png"/></Relationships>
</file>

<file path=ppt/slides/_rels/slide42.xml.rels><?xml version="1.0" encoding="UTF-8" standalone="yes"?>
<Relationships xmlns="http://schemas.openxmlformats.org/package/2006/relationships"><Relationship Id="rId3" Type="http://schemas.openxmlformats.org/officeDocument/2006/relationships/image" Target="../media/image65.png"/><Relationship Id="rId7" Type="http://schemas.openxmlformats.org/officeDocument/2006/relationships/image" Target="../media/image79.png"/><Relationship Id="rId2" Type="http://schemas.openxmlformats.org/officeDocument/2006/relationships/notesSlide" Target="../notesSlides/notesSlide29.xml"/><Relationship Id="rId1" Type="http://schemas.openxmlformats.org/officeDocument/2006/relationships/slideLayout" Target="../slideLayouts/slideLayout15.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4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0.xml"/><Relationship Id="rId1" Type="http://schemas.openxmlformats.org/officeDocument/2006/relationships/slideLayout" Target="../slideLayouts/slideLayout15.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4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1.xml"/><Relationship Id="rId1" Type="http://schemas.openxmlformats.org/officeDocument/2006/relationships/slideLayout" Target="../slideLayouts/slideLayout15.xml"/><Relationship Id="rId4" Type="http://schemas.openxmlformats.org/officeDocument/2006/relationships/image" Target="../media/image83.png"/></Relationships>
</file>

<file path=ppt/slides/_rels/slide45.xml.rels><?xml version="1.0" encoding="UTF-8" standalone="yes"?>
<Relationships xmlns="http://schemas.openxmlformats.org/package/2006/relationships"><Relationship Id="rId3" Type="http://schemas.openxmlformats.org/officeDocument/2006/relationships/image" Target="../media/image65.png"/><Relationship Id="rId7" Type="http://schemas.openxmlformats.org/officeDocument/2006/relationships/image" Target="../media/image82.png"/><Relationship Id="rId2" Type="http://schemas.openxmlformats.org/officeDocument/2006/relationships/notesSlide" Target="../notesSlides/notesSlide32.xml"/><Relationship Id="rId1" Type="http://schemas.openxmlformats.org/officeDocument/2006/relationships/slideLayout" Target="../slideLayouts/slideLayout15.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0.png"/></Relationships>
</file>

<file path=ppt/slides/_rels/slide4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3.xml"/><Relationship Id="rId1" Type="http://schemas.openxmlformats.org/officeDocument/2006/relationships/slideLayout" Target="../slideLayouts/slideLayout15.xml"/><Relationship Id="rId5" Type="http://schemas.openxmlformats.org/officeDocument/2006/relationships/image" Target="../media/image87.png"/><Relationship Id="rId4" Type="http://schemas.openxmlformats.org/officeDocument/2006/relationships/image" Target="../media/image86.png"/></Relationships>
</file>

<file path=ppt/slides/_rels/slide4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4.xml"/><Relationship Id="rId1" Type="http://schemas.openxmlformats.org/officeDocument/2006/relationships/slideLayout" Target="../slideLayouts/slideLayout15.xml"/><Relationship Id="rId4" Type="http://schemas.openxmlformats.org/officeDocument/2006/relationships/image" Target="../media/image88.png"/></Relationships>
</file>

<file path=ppt/slides/_rels/slide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89.png"/></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15.emf"/><Relationship Id="rId18" Type="http://schemas.openxmlformats.org/officeDocument/2006/relationships/image" Target="../media/image4.png"/><Relationship Id="rId3" Type="http://schemas.openxmlformats.org/officeDocument/2006/relationships/image" Target="../media/image10.png"/><Relationship Id="rId7" Type="http://schemas.openxmlformats.org/officeDocument/2006/relationships/image" Target="../media/image12.emf"/><Relationship Id="rId12" Type="http://schemas.openxmlformats.org/officeDocument/2006/relationships/oleObject" Target="../embeddings/oleObject5.bin"/><Relationship Id="rId17" Type="http://schemas.openxmlformats.org/officeDocument/2006/relationships/image" Target="../media/image490.png"/><Relationship Id="rId2" Type="http://schemas.openxmlformats.org/officeDocument/2006/relationships/notesSlide" Target="../notesSlides/notesSlide4.xml"/><Relationship Id="rId16" Type="http://schemas.openxmlformats.org/officeDocument/2006/relationships/image" Target="../media/image480.png"/><Relationship Id="rId1" Type="http://schemas.openxmlformats.org/officeDocument/2006/relationships/slideLayout" Target="../slideLayouts/slideLayout7.xml"/><Relationship Id="rId6" Type="http://schemas.openxmlformats.org/officeDocument/2006/relationships/oleObject" Target="../embeddings/oleObject2.bin"/><Relationship Id="rId11" Type="http://schemas.openxmlformats.org/officeDocument/2006/relationships/image" Target="../media/image14.emf"/><Relationship Id="rId5" Type="http://schemas.openxmlformats.org/officeDocument/2006/relationships/image" Target="../media/image11.e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13.emf"/></Relationships>
</file>

<file path=ppt/slides/_rels/slide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90.png"/></Relationships>
</file>

<file path=ppt/slides/_rels/slide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91.png"/></Relationships>
</file>

<file path=ppt/slides/_rels/slide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53.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60.png"/><Relationship Id="rId7" Type="http://schemas.openxmlformats.org/officeDocument/2006/relationships/image" Target="../media/image19.png"/><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image" Target="../media/image94.png"/><Relationship Id="rId11" Type="http://schemas.openxmlformats.org/officeDocument/2006/relationships/image" Target="NULL"/><Relationship Id="rId5" Type="http://schemas.openxmlformats.org/officeDocument/2006/relationships/image" Target="../media/image93.png"/><Relationship Id="rId10" Type="http://schemas.openxmlformats.org/officeDocument/2006/relationships/image" Target="NULL"/><Relationship Id="rId4" Type="http://schemas.openxmlformats.org/officeDocument/2006/relationships/image" Target="../media/image4.png"/><Relationship Id="rId9" Type="http://schemas.openxmlformats.org/officeDocument/2006/relationships/image" Target="NULL"/></Relationships>
</file>

<file path=ppt/slides/_rels/slide5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8.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95.gif"/><Relationship Id="rId7" Type="http://schemas.openxmlformats.org/officeDocument/2006/relationships/image" Target="NULL"/><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media/image4.png"/><Relationship Id="rId9" Type="http://schemas.openxmlformats.org/officeDocument/2006/relationships/image" Target="NULL"/></Relationships>
</file>

<file path=ppt/slides/_rels/slide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96.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image" Target="../media/image97.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98.png"/></Relationships>
</file>

<file path=ppt/slides/_rels/slide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6.xml"/><Relationship Id="rId1" Type="http://schemas.openxmlformats.org/officeDocument/2006/relationships/slideLayout" Target="../slideLayouts/slideLayout2.xml"/><Relationship Id="rId5" Type="http://schemas.openxmlformats.org/officeDocument/2006/relationships/image" Target="../media/image59.png"/><Relationship Id="rId4" Type="http://schemas.openxmlformats.org/officeDocument/2006/relationships/image" Target="../media/image58.png"/></Relationships>
</file>

<file path=ppt/slides/_rels/slide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8" Type="http://schemas.openxmlformats.org/officeDocument/2006/relationships/image" Target="../media/image250.png"/><Relationship Id="rId3" Type="http://schemas.openxmlformats.org/officeDocument/2006/relationships/image" Target="../media/image4.png"/><Relationship Id="rId7" Type="http://schemas.openxmlformats.org/officeDocument/2006/relationships/image" Target="../media/image281.png"/><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image" Target="../media/image271.png"/><Relationship Id="rId11" Type="http://schemas.openxmlformats.org/officeDocument/2006/relationships/image" Target="../media/image310.png"/><Relationship Id="rId5" Type="http://schemas.openxmlformats.org/officeDocument/2006/relationships/image" Target="../media/image260.png"/><Relationship Id="rId10" Type="http://schemas.openxmlformats.org/officeDocument/2006/relationships/image" Target="../media/image300.png"/><Relationship Id="rId4" Type="http://schemas.openxmlformats.org/officeDocument/2006/relationships/image" Target="../media/image240.png"/><Relationship Id="rId9" Type="http://schemas.openxmlformats.org/officeDocument/2006/relationships/image" Target="../media/image291.png"/></Relationships>
</file>

<file path=ppt/slides/_rels/slide6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9.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100.png"/></Relationships>
</file>

<file path=ppt/slides/_rels/slide66.xml.rels><?xml version="1.0" encoding="UTF-8" standalone="yes"?>
<Relationships xmlns="http://schemas.openxmlformats.org/package/2006/relationships"><Relationship Id="rId8" Type="http://schemas.openxmlformats.org/officeDocument/2006/relationships/image" Target="../media/image110.png"/><Relationship Id="rId3" Type="http://schemas.openxmlformats.org/officeDocument/2006/relationships/image" Target="../media/image101.png"/><Relationship Id="rId7" Type="http://schemas.openxmlformats.org/officeDocument/2006/relationships/image" Target="../media/image103.png"/><Relationship Id="rId12" Type="http://schemas.openxmlformats.org/officeDocument/2006/relationships/image" Target="../media/image104.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40.png"/><Relationship Id="rId5" Type="http://schemas.openxmlformats.org/officeDocument/2006/relationships/image" Target="../media/image102.png"/><Relationship Id="rId4" Type="http://schemas.openxmlformats.org/officeDocument/2006/relationships/image" Target="../media/image28.png"/></Relationships>
</file>

<file path=ppt/slides/_rels/slide67.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19.png"/></Relationships>
</file>

<file path=ppt/slides/_rels/slide6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oleObject" Target="../embeddings/oleObject8.bin"/><Relationship Id="rId7" Type="http://schemas.openxmlformats.org/officeDocument/2006/relationships/image" Target="../media/image32.png"/><Relationship Id="rId2" Type="http://schemas.openxmlformats.org/officeDocument/2006/relationships/notesSlide" Target="../notesSlides/notesSlide50.xml"/><Relationship Id="rId1" Type="http://schemas.openxmlformats.org/officeDocument/2006/relationships/slideLayout" Target="../slideLayouts/slideLayout6.xml"/><Relationship Id="rId6" Type="http://schemas.openxmlformats.org/officeDocument/2006/relationships/image" Target="../media/image109.emf"/><Relationship Id="rId5" Type="http://schemas.openxmlformats.org/officeDocument/2006/relationships/oleObject" Target="../embeddings/oleObject9.bin"/><Relationship Id="rId4" Type="http://schemas.openxmlformats.org/officeDocument/2006/relationships/image" Target="../media/image108.emf"/></Relationships>
</file>

<file path=ppt/slides/_rels/slide69.xml.rels><?xml version="1.0" encoding="UTF-8" standalone="yes"?>
<Relationships xmlns="http://schemas.openxmlformats.org/package/2006/relationships"><Relationship Id="rId8" Type="http://schemas.openxmlformats.org/officeDocument/2006/relationships/image" Target="../media/image290.png"/><Relationship Id="rId3" Type="http://schemas.openxmlformats.org/officeDocument/2006/relationships/image" Target="../media/image4.png"/><Relationship Id="rId7" Type="http://schemas.openxmlformats.org/officeDocument/2006/relationships/image" Target="../media/image280.png"/><Relationship Id="rId2" Type="http://schemas.openxmlformats.org/officeDocument/2006/relationships/notesSlide" Target="../notesSlides/notesSlide51.xml"/><Relationship Id="rId1" Type="http://schemas.openxmlformats.org/officeDocument/2006/relationships/slideLayout" Target="../slideLayouts/slideLayout2.xml"/><Relationship Id="rId5" Type="http://schemas.openxmlformats.org/officeDocument/2006/relationships/image" Target="../media/image112.png"/><Relationship Id="rId10" Type="http://schemas.openxmlformats.org/officeDocument/2006/relationships/image" Target="../media/image113.png"/><Relationship Id="rId4" Type="http://schemas.openxmlformats.org/officeDocument/2006/relationships/image" Target="../media/image111.png"/><Relationship Id="rId9" Type="http://schemas.openxmlformats.org/officeDocument/2006/relationships/image" Target="../media/image270.png"/></Relationships>
</file>

<file path=ppt/slides/_rels/slide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oleObject" Target="../embeddings/oleObject6.bin"/><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4.png"/></Relationships>
</file>

<file path=ppt/slides/_rels/slide70.xml.rels><?xml version="1.0" encoding="UTF-8" standalone="yes"?>
<Relationships xmlns="http://schemas.openxmlformats.org/package/2006/relationships"><Relationship Id="rId8" Type="http://schemas.openxmlformats.org/officeDocument/2006/relationships/image" Target="../media/image380.png"/><Relationship Id="rId13" Type="http://schemas.openxmlformats.org/officeDocument/2006/relationships/image" Target="../media/image430.png"/><Relationship Id="rId3" Type="http://schemas.openxmlformats.org/officeDocument/2006/relationships/image" Target="../media/image4.png"/><Relationship Id="rId7" Type="http://schemas.openxmlformats.org/officeDocument/2006/relationships/image" Target="../media/image401.png"/><Relationship Id="rId17" Type="http://schemas.openxmlformats.org/officeDocument/2006/relationships/image" Target="../media/image450.png"/><Relationship Id="rId2" Type="http://schemas.openxmlformats.org/officeDocument/2006/relationships/notesSlide" Target="../notesSlides/notesSlide52.xml"/><Relationship Id="rId16" Type="http://schemas.openxmlformats.org/officeDocument/2006/relationships/image" Target="../media/image420.png"/><Relationship Id="rId1" Type="http://schemas.openxmlformats.org/officeDocument/2006/relationships/slideLayout" Target="../slideLayouts/slideLayout2.xml"/><Relationship Id="rId6" Type="http://schemas.openxmlformats.org/officeDocument/2006/relationships/image" Target="../media/image116.png"/><Relationship Id="rId5" Type="http://schemas.openxmlformats.org/officeDocument/2006/relationships/image" Target="../media/image115.png"/><Relationship Id="rId15" Type="http://schemas.openxmlformats.org/officeDocument/2006/relationships/image" Target="../media/image410.png"/><Relationship Id="rId10" Type="http://schemas.openxmlformats.org/officeDocument/2006/relationships/image" Target="../media/image400.png"/><Relationship Id="rId4" Type="http://schemas.openxmlformats.org/officeDocument/2006/relationships/image" Target="../media/image114.png"/><Relationship Id="rId9" Type="http://schemas.openxmlformats.org/officeDocument/2006/relationships/image" Target="../media/image390.png"/><Relationship Id="rId14" Type="http://schemas.openxmlformats.org/officeDocument/2006/relationships/image" Target="../media/image440.png"/></Relationships>
</file>

<file path=ppt/slides/_rels/slide71.xml.rels><?xml version="1.0" encoding="UTF-8" standalone="yes"?>
<Relationships xmlns="http://schemas.openxmlformats.org/package/2006/relationships"><Relationship Id="rId8" Type="http://schemas.openxmlformats.org/officeDocument/2006/relationships/image" Target="../media/image491.png"/><Relationship Id="rId13" Type="http://schemas.openxmlformats.org/officeDocument/2006/relationships/image" Target="../media/image540.png"/><Relationship Id="rId3" Type="http://schemas.openxmlformats.org/officeDocument/2006/relationships/image" Target="../media/image4.png"/><Relationship Id="rId7" Type="http://schemas.openxmlformats.org/officeDocument/2006/relationships/image" Target="../media/image481.png"/><Relationship Id="rId12" Type="http://schemas.openxmlformats.org/officeDocument/2006/relationships/image" Target="../media/image530.png"/><Relationship Id="rId2" Type="http://schemas.openxmlformats.org/officeDocument/2006/relationships/notesSlide" Target="../notesSlides/notesSlide53.xml"/><Relationship Id="rId16" Type="http://schemas.openxmlformats.org/officeDocument/2006/relationships/image" Target="../media/image571.png"/><Relationship Id="rId1" Type="http://schemas.openxmlformats.org/officeDocument/2006/relationships/slideLayout" Target="../slideLayouts/slideLayout2.xml"/><Relationship Id="rId6" Type="http://schemas.openxmlformats.org/officeDocument/2006/relationships/image" Target="../media/image470.png"/><Relationship Id="rId11" Type="http://schemas.openxmlformats.org/officeDocument/2006/relationships/image" Target="../media/image520.png"/><Relationship Id="rId5" Type="http://schemas.openxmlformats.org/officeDocument/2006/relationships/image" Target="../media/image460.png"/><Relationship Id="rId15" Type="http://schemas.openxmlformats.org/officeDocument/2006/relationships/image" Target="../media/image560.png"/><Relationship Id="rId10" Type="http://schemas.openxmlformats.org/officeDocument/2006/relationships/image" Target="../media/image511.png"/><Relationship Id="rId4" Type="http://schemas.openxmlformats.org/officeDocument/2006/relationships/image" Target="../media/image115.png"/><Relationship Id="rId9" Type="http://schemas.openxmlformats.org/officeDocument/2006/relationships/image" Target="../media/image500.png"/><Relationship Id="rId14" Type="http://schemas.openxmlformats.org/officeDocument/2006/relationships/image" Target="../media/image550.png"/></Relationships>
</file>

<file path=ppt/slides/_rels/slide7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4.xml"/><Relationship Id="rId1" Type="http://schemas.openxmlformats.org/officeDocument/2006/relationships/slideLayout" Target="../slideLayouts/slideLayout2.xml"/><Relationship Id="rId5" Type="http://schemas.openxmlformats.org/officeDocument/2006/relationships/image" Target="../media/image118.png"/><Relationship Id="rId4" Type="http://schemas.openxmlformats.org/officeDocument/2006/relationships/image" Target="../media/image117.png"/></Relationships>
</file>

<file path=ppt/slides/_rels/slide7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8" Type="http://schemas.openxmlformats.org/officeDocument/2006/relationships/image" Target="../media/image610.png"/><Relationship Id="rId13" Type="http://schemas.openxmlformats.org/officeDocument/2006/relationships/image" Target="../media/image660.png"/><Relationship Id="rId18" Type="http://schemas.openxmlformats.org/officeDocument/2006/relationships/image" Target="../media/image710.png"/><Relationship Id="rId3" Type="http://schemas.openxmlformats.org/officeDocument/2006/relationships/image" Target="../media/image4.png"/><Relationship Id="rId7" Type="http://schemas.openxmlformats.org/officeDocument/2006/relationships/image" Target="../media/image600.png"/><Relationship Id="rId12" Type="http://schemas.openxmlformats.org/officeDocument/2006/relationships/image" Target="../media/image650.png"/><Relationship Id="rId17" Type="http://schemas.openxmlformats.org/officeDocument/2006/relationships/image" Target="../media/image700.png"/><Relationship Id="rId2" Type="http://schemas.openxmlformats.org/officeDocument/2006/relationships/notesSlide" Target="../notesSlides/notesSlide56.xml"/><Relationship Id="rId16" Type="http://schemas.openxmlformats.org/officeDocument/2006/relationships/image" Target="../media/image690.png"/><Relationship Id="rId1" Type="http://schemas.openxmlformats.org/officeDocument/2006/relationships/slideLayout" Target="../slideLayouts/slideLayout2.xml"/><Relationship Id="rId6" Type="http://schemas.openxmlformats.org/officeDocument/2006/relationships/image" Target="../media/image590.png"/><Relationship Id="rId11" Type="http://schemas.openxmlformats.org/officeDocument/2006/relationships/image" Target="../media/image640.png"/><Relationship Id="rId5" Type="http://schemas.openxmlformats.org/officeDocument/2006/relationships/image" Target="../media/image580.png"/><Relationship Id="rId15" Type="http://schemas.openxmlformats.org/officeDocument/2006/relationships/image" Target="../media/image680.png"/><Relationship Id="rId10" Type="http://schemas.openxmlformats.org/officeDocument/2006/relationships/image" Target="../media/image630.png"/><Relationship Id="rId19" Type="http://schemas.openxmlformats.org/officeDocument/2006/relationships/image" Target="../media/image720.png"/><Relationship Id="rId4" Type="http://schemas.openxmlformats.org/officeDocument/2006/relationships/image" Target="../media/image570.png"/><Relationship Id="rId9" Type="http://schemas.openxmlformats.org/officeDocument/2006/relationships/image" Target="../media/image620.png"/><Relationship Id="rId14" Type="http://schemas.openxmlformats.org/officeDocument/2006/relationships/image" Target="../media/image670.png"/></Relationships>
</file>

<file path=ppt/slides/_rels/slide7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7.xml"/><Relationship Id="rId1" Type="http://schemas.openxmlformats.org/officeDocument/2006/relationships/slideLayout" Target="../slideLayouts/slideLayout2.xml"/><Relationship Id="rId5" Type="http://schemas.openxmlformats.org/officeDocument/2006/relationships/image" Target="../media/image120.png"/><Relationship Id="rId4" Type="http://schemas.openxmlformats.org/officeDocument/2006/relationships/image" Target="../media/image119.png"/></Relationships>
</file>

<file path=ppt/slides/_rels/slide7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image" Target="../media/image121.png"/></Relationships>
</file>

<file path=ppt/slides/_rels/slide77.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59.xml"/><Relationship Id="rId1" Type="http://schemas.openxmlformats.org/officeDocument/2006/relationships/slideLayout" Target="../slideLayouts/slideLayout2.xml"/><Relationship Id="rId5" Type="http://schemas.openxmlformats.org/officeDocument/2006/relationships/image" Target="../media/image123.png"/><Relationship Id="rId4" Type="http://schemas.openxmlformats.org/officeDocument/2006/relationships/image" Target="../media/image4.png"/></Relationships>
</file>

<file path=ppt/slides/_rels/slide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0.xml"/><Relationship Id="rId1" Type="http://schemas.openxmlformats.org/officeDocument/2006/relationships/slideLayout" Target="../slideLayouts/slideLayout2.xml"/><Relationship Id="rId4" Type="http://schemas.openxmlformats.org/officeDocument/2006/relationships/image" Target="../media/image124.gif"/></Relationships>
</file>

<file path=ppt/slides/_rels/slide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180.png"/><Relationship Id="rId5" Type="http://schemas.openxmlformats.org/officeDocument/2006/relationships/image" Target="../media/image200.png"/><Relationship Id="rId4" Type="http://schemas.openxmlformats.org/officeDocument/2006/relationships/image" Target="../media/image190.png"/></Relationships>
</file>

<file path=ppt/slides/_rels/slide80.xml.rels><?xml version="1.0" encoding="UTF-8" standalone="yes"?>
<Relationships xmlns="http://schemas.openxmlformats.org/package/2006/relationships"><Relationship Id="rId2" Type="http://schemas.openxmlformats.org/officeDocument/2006/relationships/image" Target="../media/image125.jpe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127.jpeg"/><Relationship Id="rId2" Type="http://schemas.openxmlformats.org/officeDocument/2006/relationships/image" Target="../media/image126.jpe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85.xml.rels><?xml version="1.0" encoding="UTF-8" standalone="yes"?>
<Relationships xmlns="http://schemas.openxmlformats.org/package/2006/relationships"><Relationship Id="rId8" Type="http://schemas.openxmlformats.org/officeDocument/2006/relationships/image" Target="../media/image130.emf"/><Relationship Id="rId13" Type="http://schemas.openxmlformats.org/officeDocument/2006/relationships/image" Target="../media/image133.emf"/><Relationship Id="rId3" Type="http://schemas.openxmlformats.org/officeDocument/2006/relationships/oleObject" Target="../embeddings/oleObject10.bin"/><Relationship Id="rId7" Type="http://schemas.openxmlformats.org/officeDocument/2006/relationships/oleObject" Target="../embeddings/oleObject12.bin"/><Relationship Id="rId12" Type="http://schemas.openxmlformats.org/officeDocument/2006/relationships/oleObject" Target="../embeddings/oleObject14.bin"/><Relationship Id="rId2" Type="http://schemas.openxmlformats.org/officeDocument/2006/relationships/notesSlide" Target="../notesSlides/notesSlide65.xml"/><Relationship Id="rId1" Type="http://schemas.openxmlformats.org/officeDocument/2006/relationships/slideLayout" Target="../slideLayouts/slideLayout7.xml"/><Relationship Id="rId6" Type="http://schemas.openxmlformats.org/officeDocument/2006/relationships/image" Target="../media/image129.emf"/><Relationship Id="rId11" Type="http://schemas.openxmlformats.org/officeDocument/2006/relationships/image" Target="../media/image132.emf"/><Relationship Id="rId5" Type="http://schemas.openxmlformats.org/officeDocument/2006/relationships/oleObject" Target="../embeddings/oleObject11.bin"/><Relationship Id="rId10" Type="http://schemas.openxmlformats.org/officeDocument/2006/relationships/oleObject" Target="../embeddings/oleObject13.bin"/><Relationship Id="rId4" Type="http://schemas.openxmlformats.org/officeDocument/2006/relationships/image" Target="../media/image128.emf"/><Relationship Id="rId9" Type="http://schemas.openxmlformats.org/officeDocument/2006/relationships/image" Target="../media/image131.jpeg"/><Relationship Id="rId14" Type="http://schemas.openxmlformats.org/officeDocument/2006/relationships/image" Target="../media/image32.png"/></Relationships>
</file>

<file path=ppt/slides/_rels/slide86.xml.rels><?xml version="1.0" encoding="UTF-8" standalone="yes"?>
<Relationships xmlns="http://schemas.openxmlformats.org/package/2006/relationships"><Relationship Id="rId8" Type="http://schemas.openxmlformats.org/officeDocument/2006/relationships/image" Target="../media/image136.emf"/><Relationship Id="rId13" Type="http://schemas.openxmlformats.org/officeDocument/2006/relationships/oleObject" Target="../embeddings/oleObject20.bin"/><Relationship Id="rId18" Type="http://schemas.openxmlformats.org/officeDocument/2006/relationships/image" Target="../media/image141.emf"/><Relationship Id="rId3" Type="http://schemas.openxmlformats.org/officeDocument/2006/relationships/oleObject" Target="../embeddings/oleObject15.bin"/><Relationship Id="rId7" Type="http://schemas.openxmlformats.org/officeDocument/2006/relationships/oleObject" Target="../embeddings/oleObject17.bin"/><Relationship Id="rId12" Type="http://schemas.openxmlformats.org/officeDocument/2006/relationships/image" Target="../media/image138.emf"/><Relationship Id="rId17" Type="http://schemas.openxmlformats.org/officeDocument/2006/relationships/oleObject" Target="../embeddings/oleObject22.bin"/><Relationship Id="rId2" Type="http://schemas.openxmlformats.org/officeDocument/2006/relationships/notesSlide" Target="../notesSlides/notesSlide66.xml"/><Relationship Id="rId16" Type="http://schemas.openxmlformats.org/officeDocument/2006/relationships/image" Target="../media/image140.emf"/><Relationship Id="rId1" Type="http://schemas.openxmlformats.org/officeDocument/2006/relationships/slideLayout" Target="../slideLayouts/slideLayout6.xml"/><Relationship Id="rId6" Type="http://schemas.openxmlformats.org/officeDocument/2006/relationships/image" Target="../media/image135.emf"/><Relationship Id="rId11" Type="http://schemas.openxmlformats.org/officeDocument/2006/relationships/oleObject" Target="../embeddings/oleObject19.bin"/><Relationship Id="rId5" Type="http://schemas.openxmlformats.org/officeDocument/2006/relationships/oleObject" Target="../embeddings/oleObject16.bin"/><Relationship Id="rId15" Type="http://schemas.openxmlformats.org/officeDocument/2006/relationships/oleObject" Target="../embeddings/oleObject21.bin"/><Relationship Id="rId10" Type="http://schemas.openxmlformats.org/officeDocument/2006/relationships/image" Target="../media/image137.emf"/><Relationship Id="rId19" Type="http://schemas.openxmlformats.org/officeDocument/2006/relationships/image" Target="../media/image32.png"/><Relationship Id="rId4" Type="http://schemas.openxmlformats.org/officeDocument/2006/relationships/image" Target="../media/image134.emf"/><Relationship Id="rId9" Type="http://schemas.openxmlformats.org/officeDocument/2006/relationships/oleObject" Target="../embeddings/oleObject18.bin"/><Relationship Id="rId14" Type="http://schemas.openxmlformats.org/officeDocument/2006/relationships/image" Target="../media/image139.emf"/></Relationships>
</file>

<file path=ppt/slides/_rels/slide8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7.xml"/><Relationship Id="rId1" Type="http://schemas.openxmlformats.org/officeDocument/2006/relationships/slideLayout" Target="../slideLayouts/slideLayout7.xml"/><Relationship Id="rId4" Type="http://schemas.openxmlformats.org/officeDocument/2006/relationships/image" Target="../media/image142.png"/></Relationships>
</file>

<file path=ppt/slides/_rels/slide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8.xml"/><Relationship Id="rId1" Type="http://schemas.openxmlformats.org/officeDocument/2006/relationships/slideLayout" Target="../slideLayouts/slideLayout2.xml"/><Relationship Id="rId5" Type="http://schemas.openxmlformats.org/officeDocument/2006/relationships/image" Target="../media/image144.png"/><Relationship Id="rId4" Type="http://schemas.openxmlformats.org/officeDocument/2006/relationships/image" Target="../media/image143.png"/></Relationships>
</file>

<file path=ppt/slides/_rels/slide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9.xml"/><Relationship Id="rId1" Type="http://schemas.openxmlformats.org/officeDocument/2006/relationships/slideLayout" Target="../slideLayouts/slideLayout2.xml"/><Relationship Id="rId6" Type="http://schemas.openxmlformats.org/officeDocument/2006/relationships/image" Target="../media/image147.png"/><Relationship Id="rId5" Type="http://schemas.openxmlformats.org/officeDocument/2006/relationships/image" Target="../media/image146.png"/><Relationship Id="rId4" Type="http://schemas.openxmlformats.org/officeDocument/2006/relationships/image" Target="../media/image145.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0.xml"/><Relationship Id="rId1" Type="http://schemas.openxmlformats.org/officeDocument/2006/relationships/slideLayout" Target="../slideLayouts/slideLayout2.xml"/><Relationship Id="rId4" Type="http://schemas.openxmlformats.org/officeDocument/2006/relationships/image" Target="../media/image148.png"/></Relationships>
</file>

<file path=ppt/slides/_rels/slide91.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683568" y="114892"/>
            <a:ext cx="7992888" cy="993084"/>
          </a:xfrm>
        </p:spPr>
        <p:txBody>
          <a:bodyPr/>
          <a:lstStyle/>
          <a:p>
            <a:r>
              <a:rPr lang="en-GB" sz="2400" b="1" i="1">
                <a:solidFill>
                  <a:srgbClr val="FF0000"/>
                </a:solidFill>
                <a:latin typeface="Times" charset="0"/>
                <a:ea typeface="ＭＳ Ｐゴシック" charset="0"/>
              </a:rPr>
              <a:t>      Status of European Compact Light Sources: perspective for a CLS in Morocco Bridging to South-Europe</a:t>
            </a:r>
            <a:endParaRPr lang="en-US" sz="2400" b="1" i="1">
              <a:solidFill>
                <a:srgbClr val="FF0000"/>
              </a:solidFill>
              <a:latin typeface="Times" charset="0"/>
              <a:ea typeface="ＭＳ Ｐゴシック" charset="0"/>
            </a:endParaRPr>
          </a:p>
        </p:txBody>
      </p:sp>
      <p:sp>
        <p:nvSpPr>
          <p:cNvPr id="18435" name="CasellaDiTesto 6"/>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sp>
        <p:nvSpPr>
          <p:cNvPr id="18436" name="Segnaposto data 6"/>
          <p:cNvSpPr>
            <a:spLocks noGrp="1"/>
          </p:cNvSpPr>
          <p:nvPr>
            <p:ph type="dt" sz="quarter" idx="10"/>
          </p:nvPr>
        </p:nvSpPr>
        <p:spPr>
          <a:xfrm>
            <a:off x="0" y="6553200"/>
            <a:ext cx="5148064"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100Y-QuantumAdv Workshop - HassanII- Morocco - July 09th 2025</a:t>
            </a:r>
            <a:endParaRPr lang="en-US" sz="1400"/>
          </a:p>
        </p:txBody>
      </p:sp>
      <p:sp>
        <p:nvSpPr>
          <p:cNvPr id="18438" name="Text Box 4"/>
          <p:cNvSpPr txBox="1">
            <a:spLocks noChangeArrowheads="1"/>
          </p:cNvSpPr>
          <p:nvPr/>
        </p:nvSpPr>
        <p:spPr bwMode="auto">
          <a:xfrm>
            <a:off x="251520" y="1052736"/>
            <a:ext cx="8496944"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r>
              <a:rPr lang="en-US" sz="1800" i="1" u="sng"/>
              <a:t>Luca Serafini</a:t>
            </a:r>
            <a:r>
              <a:rPr lang="en-US" sz="1800" i="1"/>
              <a:t> ,  INFN-Milano,   luca.serafini@mi.infn.it</a:t>
            </a:r>
          </a:p>
        </p:txBody>
      </p:sp>
      <p:pic>
        <p:nvPicPr>
          <p:cNvPr id="3" name="Picture 2">
            <a:extLst>
              <a:ext uri="{FF2B5EF4-FFF2-40B4-BE49-F238E27FC236}">
                <a16:creationId xmlns:a16="http://schemas.microsoft.com/office/drawing/2014/main" id="{4120F11C-8F7D-16BA-486A-511AAF46C591}"/>
              </a:ext>
            </a:extLst>
          </p:cNvPr>
          <p:cNvPicPr>
            <a:picLocks noChangeAspect="1"/>
          </p:cNvPicPr>
          <p:nvPr/>
        </p:nvPicPr>
        <p:blipFill>
          <a:blip r:embed="rId3"/>
          <a:stretch>
            <a:fillRect/>
          </a:stretch>
        </p:blipFill>
        <p:spPr>
          <a:xfrm>
            <a:off x="40477" y="29829"/>
            <a:ext cx="1003131" cy="606637"/>
          </a:xfrm>
          <a:prstGeom prst="rect">
            <a:avLst/>
          </a:prstGeom>
        </p:spPr>
      </p:pic>
      <p:sp>
        <p:nvSpPr>
          <p:cNvPr id="2" name="Rectangle 2">
            <a:extLst>
              <a:ext uri="{FF2B5EF4-FFF2-40B4-BE49-F238E27FC236}">
                <a16:creationId xmlns:a16="http://schemas.microsoft.com/office/drawing/2014/main" id="{A4D02182-97F5-3461-DE3B-EDA7D221393F}"/>
              </a:ext>
            </a:extLst>
          </p:cNvPr>
          <p:cNvSpPr txBox="1">
            <a:spLocks noChangeArrowheads="1"/>
          </p:cNvSpPr>
          <p:nvPr/>
        </p:nvSpPr>
        <p:spPr bwMode="auto">
          <a:xfrm>
            <a:off x="77876" y="1556792"/>
            <a:ext cx="8927010" cy="4996408"/>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pitchFamily="-111" charset="-128"/>
                <a:cs typeface="ＭＳ Ｐゴシック" pitchFamily="-111" charset="-128"/>
              </a:defRPr>
            </a:lvl1pPr>
            <a:lvl2pPr algn="ctr" rtl="0" eaLnBrk="0" fontAlgn="base" hangingPunct="0">
              <a:spcBef>
                <a:spcPct val="0"/>
              </a:spcBef>
              <a:spcAft>
                <a:spcPct val="0"/>
              </a:spcAft>
              <a:defRPr sz="4400">
                <a:solidFill>
                  <a:schemeClr val="tx2"/>
                </a:solidFill>
                <a:latin typeface="Times" pitchFamily="-111" charset="0"/>
                <a:ea typeface="ＭＳ Ｐゴシック" pitchFamily="-111" charset="-128"/>
                <a:cs typeface="ＭＳ Ｐゴシック" pitchFamily="-111" charset="-128"/>
              </a:defRPr>
            </a:lvl2pPr>
            <a:lvl3pPr algn="ctr" rtl="0" eaLnBrk="0" fontAlgn="base" hangingPunct="0">
              <a:spcBef>
                <a:spcPct val="0"/>
              </a:spcBef>
              <a:spcAft>
                <a:spcPct val="0"/>
              </a:spcAft>
              <a:defRPr sz="4400">
                <a:solidFill>
                  <a:schemeClr val="tx2"/>
                </a:solidFill>
                <a:latin typeface="Times" pitchFamily="-111" charset="0"/>
                <a:ea typeface="ＭＳ Ｐゴシック" pitchFamily="-111" charset="-128"/>
                <a:cs typeface="ＭＳ Ｐゴシック" pitchFamily="-111" charset="-128"/>
              </a:defRPr>
            </a:lvl3pPr>
            <a:lvl4pPr algn="ctr" rtl="0" eaLnBrk="0" fontAlgn="base" hangingPunct="0">
              <a:spcBef>
                <a:spcPct val="0"/>
              </a:spcBef>
              <a:spcAft>
                <a:spcPct val="0"/>
              </a:spcAft>
              <a:defRPr sz="4400">
                <a:solidFill>
                  <a:schemeClr val="tx2"/>
                </a:solidFill>
                <a:latin typeface="Times" pitchFamily="-111" charset="0"/>
                <a:ea typeface="ＭＳ Ｐゴシック" pitchFamily="-111" charset="-128"/>
                <a:cs typeface="ＭＳ Ｐゴシック" pitchFamily="-111" charset="-128"/>
              </a:defRPr>
            </a:lvl4pPr>
            <a:lvl5pPr algn="ctr" rtl="0" eaLnBrk="0" fontAlgn="base" hangingPunct="0">
              <a:spcBef>
                <a:spcPct val="0"/>
              </a:spcBef>
              <a:spcAft>
                <a:spcPct val="0"/>
              </a:spcAft>
              <a:defRPr sz="4400">
                <a:solidFill>
                  <a:schemeClr val="tx2"/>
                </a:solidFill>
                <a:latin typeface="Times" pitchFamily="-111" charset="0"/>
                <a:ea typeface="ＭＳ Ｐゴシック" pitchFamily="-111" charset="-128"/>
                <a:cs typeface="ＭＳ Ｐゴシック" pitchFamily="-111" charset="-128"/>
              </a:defRPr>
            </a:lvl5pPr>
            <a:lvl6pPr marL="457200" algn="ctr" rtl="0" fontAlgn="base">
              <a:spcBef>
                <a:spcPct val="0"/>
              </a:spcBef>
              <a:spcAft>
                <a:spcPct val="0"/>
              </a:spcAft>
              <a:defRPr sz="4400">
                <a:solidFill>
                  <a:schemeClr val="tx2"/>
                </a:solidFill>
                <a:latin typeface="Times" pitchFamily="-111" charset="0"/>
              </a:defRPr>
            </a:lvl6pPr>
            <a:lvl7pPr marL="914400" algn="ctr" rtl="0" fontAlgn="base">
              <a:spcBef>
                <a:spcPct val="0"/>
              </a:spcBef>
              <a:spcAft>
                <a:spcPct val="0"/>
              </a:spcAft>
              <a:defRPr sz="4400">
                <a:solidFill>
                  <a:schemeClr val="tx2"/>
                </a:solidFill>
                <a:latin typeface="Times" pitchFamily="-111" charset="0"/>
              </a:defRPr>
            </a:lvl7pPr>
            <a:lvl8pPr marL="1371600" algn="ctr" rtl="0" fontAlgn="base">
              <a:spcBef>
                <a:spcPct val="0"/>
              </a:spcBef>
              <a:spcAft>
                <a:spcPct val="0"/>
              </a:spcAft>
              <a:defRPr sz="4400">
                <a:solidFill>
                  <a:schemeClr val="tx2"/>
                </a:solidFill>
                <a:latin typeface="Times" pitchFamily="-111" charset="0"/>
              </a:defRPr>
            </a:lvl8pPr>
            <a:lvl9pPr marL="1828800" algn="ctr" rtl="0" fontAlgn="base">
              <a:spcBef>
                <a:spcPct val="0"/>
              </a:spcBef>
              <a:spcAft>
                <a:spcPct val="0"/>
              </a:spcAft>
              <a:defRPr sz="4400">
                <a:solidFill>
                  <a:schemeClr val="tx2"/>
                </a:solidFill>
                <a:latin typeface="Times" pitchFamily="-111" charset="0"/>
              </a:defRPr>
            </a:lvl9pPr>
          </a:lstStyle>
          <a:p>
            <a:pPr marL="457200" indent="-457200">
              <a:buFont typeface="Arial" panose="020B0604020202020204" pitchFamily="34" charset="0"/>
              <a:buChar char="•"/>
            </a:pPr>
            <a:r>
              <a:rPr lang="en-GB" sz="2400" b="1" i="1" kern="0">
                <a:solidFill>
                  <a:schemeClr val="tx1"/>
                </a:solidFill>
                <a:latin typeface="Times" charset="0"/>
                <a:ea typeface="ＭＳ Ｐゴシック" charset="0"/>
              </a:rPr>
              <a:t>Compact Light Sources are multiple bridges linking the classical world of radiation sources (synchrotron light sources, free electron lasers) to the quantum world of Compton: they also bridge the world of high energy physics with radiation sources			</a:t>
            </a:r>
            <a:r>
              <a:rPr lang="en-GB" sz="1600" b="1" i="1" kern="0">
                <a:solidFill>
                  <a:schemeClr val="tx1"/>
                </a:solidFill>
                <a:latin typeface="Times" charset="0"/>
                <a:ea typeface="ＭＳ Ｐゴシック" charset="0"/>
              </a:rPr>
              <a:t>	</a:t>
            </a:r>
            <a:endParaRPr lang="en-GB" sz="1100" b="1" i="1" kern="0">
              <a:solidFill>
                <a:srgbClr val="0070C0"/>
              </a:solidFill>
              <a:latin typeface="Times" charset="0"/>
              <a:ea typeface="ＭＳ Ｐゴシック" charset="0"/>
            </a:endParaRPr>
          </a:p>
          <a:p>
            <a:pPr marL="457200" indent="-457200">
              <a:buFont typeface="Arial" panose="020B0604020202020204" pitchFamily="34" charset="0"/>
              <a:buChar char="•"/>
            </a:pPr>
            <a:r>
              <a:rPr lang="en-GB" sz="2400" b="1" i="1" kern="0">
                <a:solidFill>
                  <a:schemeClr val="accent2">
                    <a:lumMod val="60000"/>
                    <a:lumOff val="40000"/>
                  </a:schemeClr>
                </a:solidFill>
                <a:latin typeface="Times" charset="0"/>
                <a:ea typeface="ＭＳ Ｐゴシック" charset="0"/>
              </a:rPr>
              <a:t>Because CLS are boosted mini-colliders (electron beams vs. photon beams) devoted to generate secondary beams instead of particle physics events: and </a:t>
            </a:r>
            <a:r>
              <a:rPr lang="en-GB" sz="2400" b="1" kern="0">
                <a:solidFill>
                  <a:srgbClr val="FF0000"/>
                </a:solidFill>
                <a:latin typeface="Times" charset="0"/>
                <a:ea typeface="ＭＳ Ｐゴシック" charset="0"/>
              </a:rPr>
              <a:t>they uniquely exploit the quantum nature of light </a:t>
            </a:r>
            <a:r>
              <a:rPr lang="en-GB" sz="2400" b="1" i="1" kern="0">
                <a:solidFill>
                  <a:schemeClr val="accent2">
                    <a:lumMod val="60000"/>
                    <a:lumOff val="40000"/>
                  </a:schemeClr>
                </a:solidFill>
                <a:latin typeface="Times" charset="0"/>
                <a:ea typeface="ＭＳ Ｐゴシック" charset="0"/>
              </a:rPr>
              <a:t>to provide users with advanced photon beams</a:t>
            </a:r>
            <a:endParaRPr lang="en-GB" sz="2400" b="1" kern="0">
              <a:solidFill>
                <a:srgbClr val="FF0000"/>
              </a:solidFill>
              <a:latin typeface="Times" charset="0"/>
              <a:ea typeface="ＭＳ Ｐゴシック" charset="0"/>
            </a:endParaRPr>
          </a:p>
          <a:p>
            <a:pPr marL="457200" indent="-457200">
              <a:buFont typeface="Arial" panose="020B0604020202020204" pitchFamily="34" charset="0"/>
              <a:buChar char="•"/>
            </a:pPr>
            <a:endParaRPr lang="en-GB" sz="1200" b="1" i="1" kern="0">
              <a:solidFill>
                <a:srgbClr val="0070C0"/>
              </a:solidFill>
              <a:latin typeface="Times" charset="0"/>
              <a:ea typeface="ＭＳ Ｐゴシック" charset="0"/>
            </a:endParaRPr>
          </a:p>
          <a:p>
            <a:pPr marL="342900" indent="-342900">
              <a:buFont typeface="Arial" panose="020B0604020202020204" pitchFamily="34" charset="0"/>
              <a:buChar char="•"/>
            </a:pPr>
            <a:r>
              <a:rPr lang="en-GB" sz="2400" b="1" i="1" kern="0">
                <a:solidFill>
                  <a:srgbClr val="00B050"/>
                </a:solidFill>
                <a:latin typeface="Times" charset="0"/>
                <a:ea typeface="ＭＳ Ｐゴシック" charset="0"/>
              </a:rPr>
              <a:t>CLS are also extreme examples of compact research infra-structures that can be hosted in University Campus with modest investments (in the range 10-20 M$), opening the way to fundamental research and high social-impact applications </a:t>
            </a:r>
            <a:endParaRPr lang="en-US" sz="2400" b="1" i="1" kern="0">
              <a:solidFill>
                <a:srgbClr val="00B050"/>
              </a:solidFill>
              <a:latin typeface="Times" charset="0"/>
              <a:ea typeface="ＭＳ Ｐゴシック"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D463F33-CA4D-964A-B642-04DA1C290A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1999" y="680250"/>
            <a:ext cx="8077201" cy="5845094"/>
          </a:xfrm>
          <a:prstGeom prst="rect">
            <a:avLst/>
          </a:prstGeom>
        </p:spPr>
      </p:pic>
      <p:pic>
        <p:nvPicPr>
          <p:cNvPr id="2" name="Picture 1">
            <a:extLst>
              <a:ext uri="{FF2B5EF4-FFF2-40B4-BE49-F238E27FC236}">
                <a16:creationId xmlns:a16="http://schemas.microsoft.com/office/drawing/2014/main" id="{71C18B33-E31C-CA6D-DE8D-23DDBAC1C7B4}"/>
              </a:ext>
            </a:extLst>
          </p:cNvPr>
          <p:cNvPicPr>
            <a:picLocks noChangeAspect="1"/>
          </p:cNvPicPr>
          <p:nvPr/>
        </p:nvPicPr>
        <p:blipFill>
          <a:blip r:embed="rId3"/>
          <a:stretch>
            <a:fillRect/>
          </a:stretch>
        </p:blipFill>
        <p:spPr>
          <a:xfrm>
            <a:off x="40477" y="29829"/>
            <a:ext cx="1219155" cy="737276"/>
          </a:xfrm>
          <a:prstGeom prst="rect">
            <a:avLst/>
          </a:prstGeom>
        </p:spPr>
      </p:pic>
      <p:sp>
        <p:nvSpPr>
          <p:cNvPr id="5" name="Text Box 6">
            <a:extLst>
              <a:ext uri="{FF2B5EF4-FFF2-40B4-BE49-F238E27FC236}">
                <a16:creationId xmlns:a16="http://schemas.microsoft.com/office/drawing/2014/main" id="{1BAC6D37-553E-7E3A-D63D-A09DE51779C3}"/>
              </a:ext>
            </a:extLst>
          </p:cNvPr>
          <p:cNvSpPr txBox="1">
            <a:spLocks noChangeArrowheads="1"/>
          </p:cNvSpPr>
          <p:nvPr/>
        </p:nvSpPr>
        <p:spPr bwMode="auto">
          <a:xfrm>
            <a:off x="7069291" y="6453336"/>
            <a:ext cx="1967205" cy="369332"/>
          </a:xfrm>
          <a:prstGeom prst="rect">
            <a:avLst/>
          </a:prstGeom>
          <a:solidFill>
            <a:srgbClr val="FFF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1800"/>
              <a:t>Courtesy  I. Drebot</a:t>
            </a:r>
            <a:endParaRPr lang="en-US"/>
          </a:p>
        </p:txBody>
      </p:sp>
      <p:sp>
        <p:nvSpPr>
          <p:cNvPr id="6" name="TextBox 5">
            <a:extLst>
              <a:ext uri="{FF2B5EF4-FFF2-40B4-BE49-F238E27FC236}">
                <a16:creationId xmlns:a16="http://schemas.microsoft.com/office/drawing/2014/main" id="{2869574E-16EA-B84F-F476-B2C513C3238E}"/>
              </a:ext>
            </a:extLst>
          </p:cNvPr>
          <p:cNvSpPr txBox="1"/>
          <p:nvPr/>
        </p:nvSpPr>
        <p:spPr>
          <a:xfrm>
            <a:off x="1559647" y="72735"/>
            <a:ext cx="6933501" cy="707886"/>
          </a:xfrm>
          <a:prstGeom prst="rect">
            <a:avLst/>
          </a:prstGeom>
          <a:noFill/>
        </p:spPr>
        <p:txBody>
          <a:bodyPr wrap="none" rtlCol="0">
            <a:spAutoFit/>
          </a:bodyPr>
          <a:lstStyle/>
          <a:p>
            <a:pPr algn="ctr"/>
            <a:r>
              <a:rPr lang="en-GB" sz="2000" b="1"/>
              <a:t>p</a:t>
            </a:r>
            <a:r>
              <a:rPr lang="en-IT" sz="2000" b="1"/>
              <a:t>sec and sub-psec radiation pulses – large, round field of view</a:t>
            </a:r>
          </a:p>
          <a:p>
            <a:pPr algn="ctr"/>
            <a:r>
              <a:rPr lang="en-GB" sz="2000" b="1"/>
              <a:t>f</a:t>
            </a:r>
            <a:r>
              <a:rPr lang="en-IT" sz="2000" b="1"/>
              <a:t>ull and variable polarization (shot-to-shot)</a:t>
            </a:r>
          </a:p>
        </p:txBody>
      </p:sp>
      <p:sp>
        <p:nvSpPr>
          <p:cNvPr id="7" name="Segnaposto data 6">
            <a:extLst>
              <a:ext uri="{FF2B5EF4-FFF2-40B4-BE49-F238E27FC236}">
                <a16:creationId xmlns:a16="http://schemas.microsoft.com/office/drawing/2014/main" id="{CF79DD75-8339-A9D9-CA50-34433FFF79F5}"/>
              </a:ext>
            </a:extLst>
          </p:cNvPr>
          <p:cNvSpPr>
            <a:spLocks noGrp="1"/>
          </p:cNvSpPr>
          <p:nvPr>
            <p:ph type="dt" sz="quarter" idx="10"/>
          </p:nvPr>
        </p:nvSpPr>
        <p:spPr>
          <a:xfrm>
            <a:off x="0" y="6553200"/>
            <a:ext cx="5148064"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100Y-QuantumAdv Workshop - HassanII- Morocco - July 09th 2025</a:t>
            </a:r>
            <a:endParaRPr lang="en-US" sz="1400"/>
          </a:p>
        </p:txBody>
      </p:sp>
    </p:spTree>
    <p:extLst>
      <p:ext uri="{BB962C8B-B14F-4D97-AF65-F5344CB8AC3E}">
        <p14:creationId xmlns:p14="http://schemas.microsoft.com/office/powerpoint/2010/main" val="18878182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2E3F7C1-72A4-CC95-000C-7FC924D2FA17}"/>
              </a:ext>
            </a:extLst>
          </p:cNvPr>
          <p:cNvSpPr txBox="1"/>
          <p:nvPr/>
        </p:nvSpPr>
        <p:spPr>
          <a:xfrm>
            <a:off x="5117667" y="1220559"/>
            <a:ext cx="3895618" cy="1200329"/>
          </a:xfrm>
          <a:prstGeom prst="rect">
            <a:avLst/>
          </a:prstGeom>
          <a:noFill/>
          <a:ln>
            <a:noFill/>
          </a:ln>
        </p:spPr>
        <p:txBody>
          <a:bodyPr wrap="none" rtlCol="0">
            <a:spAutoFit/>
          </a:bodyPr>
          <a:lstStyle/>
          <a:p>
            <a:pPr algn="ctr"/>
            <a:r>
              <a:rPr lang="en-IT" b="1">
                <a:solidFill>
                  <a:srgbClr val="C00000"/>
                </a:solidFill>
              </a:rPr>
              <a:t>Kinematics of</a:t>
            </a:r>
          </a:p>
          <a:p>
            <a:pPr algn="ctr"/>
            <a:r>
              <a:rPr lang="en-IT" b="1">
                <a:solidFill>
                  <a:srgbClr val="C00000"/>
                </a:solidFill>
              </a:rPr>
              <a:t>Inverse C</a:t>
            </a:r>
            <a:r>
              <a:rPr lang="en-GB" b="1">
                <a:solidFill>
                  <a:srgbClr val="C00000"/>
                </a:solidFill>
              </a:rPr>
              <a:t>o</a:t>
            </a:r>
            <a:r>
              <a:rPr lang="en-IT" b="1">
                <a:solidFill>
                  <a:srgbClr val="C00000"/>
                </a:solidFill>
              </a:rPr>
              <a:t>mpton Scattering</a:t>
            </a:r>
          </a:p>
          <a:p>
            <a:pPr algn="ctr"/>
            <a:r>
              <a:rPr lang="en-GB" b="1">
                <a:solidFill>
                  <a:srgbClr val="C00000"/>
                </a:solidFill>
              </a:rPr>
              <a:t>a</a:t>
            </a:r>
            <a:r>
              <a:rPr lang="en-IT" b="1">
                <a:solidFill>
                  <a:srgbClr val="C00000"/>
                </a:solidFill>
              </a:rPr>
              <a:t> Cartoon</a:t>
            </a:r>
          </a:p>
        </p:txBody>
      </p:sp>
      <p:grpSp>
        <p:nvGrpSpPr>
          <p:cNvPr id="31" name="Group 30">
            <a:extLst>
              <a:ext uri="{FF2B5EF4-FFF2-40B4-BE49-F238E27FC236}">
                <a16:creationId xmlns:a16="http://schemas.microsoft.com/office/drawing/2014/main" id="{DB883E92-543F-7885-5719-CAF6E97B7CE9}"/>
              </a:ext>
            </a:extLst>
          </p:cNvPr>
          <p:cNvGrpSpPr/>
          <p:nvPr/>
        </p:nvGrpSpPr>
        <p:grpSpPr>
          <a:xfrm>
            <a:off x="1014335" y="180656"/>
            <a:ext cx="6582001" cy="1570949"/>
            <a:chOff x="755576" y="180656"/>
            <a:chExt cx="6582001" cy="1570949"/>
          </a:xfrm>
        </p:grpSpPr>
        <p:cxnSp>
          <p:nvCxnSpPr>
            <p:cNvPr id="5" name="Straight Arrow Connector 4">
              <a:extLst>
                <a:ext uri="{FF2B5EF4-FFF2-40B4-BE49-F238E27FC236}">
                  <a16:creationId xmlns:a16="http://schemas.microsoft.com/office/drawing/2014/main" id="{5AB31E30-39B1-44C1-96E3-8E6F8331D2F0}"/>
                </a:ext>
              </a:extLst>
            </p:cNvPr>
            <p:cNvCxnSpPr/>
            <p:nvPr/>
          </p:nvCxnSpPr>
          <p:spPr bwMode="auto">
            <a:xfrm>
              <a:off x="755576" y="1052736"/>
              <a:ext cx="1944216" cy="0"/>
            </a:xfrm>
            <a:prstGeom prst="straightConnector1">
              <a:avLst/>
            </a:prstGeom>
            <a:solidFill>
              <a:schemeClr val="accent1"/>
            </a:solidFill>
            <a:ln w="57150" cap="flat" cmpd="sng" algn="ctr">
              <a:solidFill>
                <a:srgbClr val="FF0000"/>
              </a:solidFill>
              <a:prstDash val="solid"/>
              <a:round/>
              <a:headEnd type="none" w="med" len="med"/>
              <a:tailEnd type="triangle"/>
            </a:ln>
            <a:effectLst/>
          </p:spPr>
        </p:cxnSp>
        <p:grpSp>
          <p:nvGrpSpPr>
            <p:cNvPr id="17" name="Group 16">
              <a:extLst>
                <a:ext uri="{FF2B5EF4-FFF2-40B4-BE49-F238E27FC236}">
                  <a16:creationId xmlns:a16="http://schemas.microsoft.com/office/drawing/2014/main" id="{ED1FC627-F72C-83DD-0E4F-2D8957445636}"/>
                </a:ext>
              </a:extLst>
            </p:cNvPr>
            <p:cNvGrpSpPr/>
            <p:nvPr/>
          </p:nvGrpSpPr>
          <p:grpSpPr>
            <a:xfrm>
              <a:off x="3203848" y="404664"/>
              <a:ext cx="1985111" cy="1224152"/>
              <a:chOff x="4243073" y="404664"/>
              <a:chExt cx="1985111" cy="1224152"/>
            </a:xfrm>
          </p:grpSpPr>
          <p:pic>
            <p:nvPicPr>
              <p:cNvPr id="3" name="Picture 2">
                <a:extLst>
                  <a:ext uri="{FF2B5EF4-FFF2-40B4-BE49-F238E27FC236}">
                    <a16:creationId xmlns:a16="http://schemas.microsoft.com/office/drawing/2014/main" id="{568F86E9-F855-6EB5-2A2E-BA7424CEE6D8}"/>
                  </a:ext>
                </a:extLst>
              </p:cNvPr>
              <p:cNvPicPr>
                <a:picLocks noChangeAspect="1"/>
              </p:cNvPicPr>
              <p:nvPr/>
            </p:nvPicPr>
            <p:blipFill>
              <a:blip r:embed="rId2"/>
              <a:stretch>
                <a:fillRect/>
              </a:stretch>
            </p:blipFill>
            <p:spPr>
              <a:xfrm>
                <a:off x="4243073" y="404664"/>
                <a:ext cx="1985111" cy="1224152"/>
              </a:xfrm>
              <a:prstGeom prst="rect">
                <a:avLst/>
              </a:prstGeom>
            </p:spPr>
          </p:pic>
          <p:cxnSp>
            <p:nvCxnSpPr>
              <p:cNvPr id="11" name="Straight Arrow Connector 10">
                <a:extLst>
                  <a:ext uri="{FF2B5EF4-FFF2-40B4-BE49-F238E27FC236}">
                    <a16:creationId xmlns:a16="http://schemas.microsoft.com/office/drawing/2014/main" id="{6A1EB806-37B7-462B-5E60-0F63E4AF86E6}"/>
                  </a:ext>
                </a:extLst>
              </p:cNvPr>
              <p:cNvCxnSpPr>
                <a:cxnSpLocks/>
              </p:cNvCxnSpPr>
              <p:nvPr/>
            </p:nvCxnSpPr>
            <p:spPr bwMode="auto">
              <a:xfrm flipH="1">
                <a:off x="4399876" y="1063056"/>
                <a:ext cx="1756300" cy="0"/>
              </a:xfrm>
              <a:prstGeom prst="straightConnector1">
                <a:avLst/>
              </a:prstGeom>
              <a:solidFill>
                <a:schemeClr val="accent1"/>
              </a:solidFill>
              <a:ln w="38100" cap="flat" cmpd="sng" algn="ctr">
                <a:solidFill>
                  <a:srgbClr val="0070C0"/>
                </a:solidFill>
                <a:prstDash val="dash"/>
                <a:round/>
                <a:headEnd type="none" w="med" len="med"/>
                <a:tailEnd type="triangle"/>
              </a:ln>
              <a:effectLst/>
            </p:spPr>
          </p:cxnSp>
        </p:grpSp>
        <p:sp>
          <p:nvSpPr>
            <p:cNvPr id="7" name="TextBox 6">
              <a:extLst>
                <a:ext uri="{FF2B5EF4-FFF2-40B4-BE49-F238E27FC236}">
                  <a16:creationId xmlns:a16="http://schemas.microsoft.com/office/drawing/2014/main" id="{1AEB1887-B285-5F0D-24D9-143EC2C13498}"/>
                </a:ext>
              </a:extLst>
            </p:cNvPr>
            <p:cNvSpPr txBox="1"/>
            <p:nvPr/>
          </p:nvSpPr>
          <p:spPr>
            <a:xfrm>
              <a:off x="755576" y="1289940"/>
              <a:ext cx="2847254" cy="461665"/>
            </a:xfrm>
            <a:prstGeom prst="rect">
              <a:avLst/>
            </a:prstGeom>
            <a:solidFill>
              <a:srgbClr val="FFFF00"/>
            </a:solidFill>
          </p:spPr>
          <p:txBody>
            <a:bodyPr wrap="none" rtlCol="0">
              <a:spAutoFit/>
            </a:bodyPr>
            <a:lstStyle/>
            <a:p>
              <a:r>
                <a:rPr lang="en-IT"/>
                <a:t>Lab Reference Frame</a:t>
              </a:r>
            </a:p>
          </p:txBody>
        </p:sp>
        <p:sp>
          <p:nvSpPr>
            <p:cNvPr id="12" name="TextBox 11">
              <a:extLst>
                <a:ext uri="{FF2B5EF4-FFF2-40B4-BE49-F238E27FC236}">
                  <a16:creationId xmlns:a16="http://schemas.microsoft.com/office/drawing/2014/main" id="{7D54A8C1-BC0A-B7CB-1374-6B5EA038FC0B}"/>
                </a:ext>
              </a:extLst>
            </p:cNvPr>
            <p:cNvSpPr txBox="1"/>
            <p:nvPr/>
          </p:nvSpPr>
          <p:spPr>
            <a:xfrm>
              <a:off x="838200" y="180656"/>
              <a:ext cx="2239716" cy="830997"/>
            </a:xfrm>
            <a:prstGeom prst="rect">
              <a:avLst/>
            </a:prstGeom>
            <a:noFill/>
          </p:spPr>
          <p:txBody>
            <a:bodyPr wrap="none" rtlCol="0">
              <a:spAutoFit/>
            </a:bodyPr>
            <a:lstStyle/>
            <a:p>
              <a:r>
                <a:rPr lang="en-GB"/>
                <a:t>i</a:t>
              </a:r>
              <a:r>
                <a:rPr lang="en-IT"/>
                <a:t>ncident electron</a:t>
              </a:r>
            </a:p>
            <a:p>
              <a:r>
                <a:rPr lang="en-IT"/>
                <a:t>E</a:t>
              </a:r>
              <a:r>
                <a:rPr lang="en-IT" baseline="-25000"/>
                <a:t>e</a:t>
              </a:r>
              <a:r>
                <a:rPr lang="en-IT"/>
                <a:t> = </a:t>
              </a:r>
              <a:r>
                <a:rPr lang="en-IT">
                  <a:latin typeface="Symbol" pitchFamily="2" charset="2"/>
                </a:rPr>
                <a:t>g</a:t>
              </a:r>
              <a:r>
                <a:rPr lang="en-IT">
                  <a:latin typeface="+mn-lt"/>
                </a:rPr>
                <a:t>mc</a:t>
              </a:r>
              <a:r>
                <a:rPr lang="en-IT" baseline="30000">
                  <a:latin typeface="+mn-lt"/>
                </a:rPr>
                <a:t>2</a:t>
              </a:r>
              <a:r>
                <a:rPr lang="en-IT"/>
                <a:t> </a:t>
              </a:r>
              <a:endParaRPr lang="en-IT" baseline="-25000"/>
            </a:p>
          </p:txBody>
        </p:sp>
        <p:sp>
          <p:nvSpPr>
            <p:cNvPr id="13" name="TextBox 12">
              <a:extLst>
                <a:ext uri="{FF2B5EF4-FFF2-40B4-BE49-F238E27FC236}">
                  <a16:creationId xmlns:a16="http://schemas.microsoft.com/office/drawing/2014/main" id="{432D5659-9B2E-5BC8-7712-F433C68D81F7}"/>
                </a:ext>
              </a:extLst>
            </p:cNvPr>
            <p:cNvSpPr txBox="1"/>
            <p:nvPr/>
          </p:nvSpPr>
          <p:spPr>
            <a:xfrm>
              <a:off x="4762833" y="408520"/>
              <a:ext cx="2574744" cy="461665"/>
            </a:xfrm>
            <a:prstGeom prst="rect">
              <a:avLst/>
            </a:prstGeom>
            <a:noFill/>
          </p:spPr>
          <p:txBody>
            <a:bodyPr wrap="none" rtlCol="0">
              <a:spAutoFit/>
            </a:bodyPr>
            <a:lstStyle/>
            <a:p>
              <a:r>
                <a:rPr lang="en-GB"/>
                <a:t>i</a:t>
              </a:r>
              <a:r>
                <a:rPr lang="en-IT"/>
                <a:t>ncident photon E</a:t>
              </a:r>
              <a:r>
                <a:rPr lang="en-IT" baseline="-25000"/>
                <a:t>ph</a:t>
              </a:r>
            </a:p>
          </p:txBody>
        </p:sp>
      </p:grpSp>
      <p:grpSp>
        <p:nvGrpSpPr>
          <p:cNvPr id="32" name="Group 31">
            <a:extLst>
              <a:ext uri="{FF2B5EF4-FFF2-40B4-BE49-F238E27FC236}">
                <a16:creationId xmlns:a16="http://schemas.microsoft.com/office/drawing/2014/main" id="{1E947957-4055-B8D5-6E8B-8AB54ECD489F}"/>
              </a:ext>
            </a:extLst>
          </p:cNvPr>
          <p:cNvGrpSpPr/>
          <p:nvPr/>
        </p:nvGrpSpPr>
        <p:grpSpPr>
          <a:xfrm>
            <a:off x="356594" y="2347472"/>
            <a:ext cx="8712609" cy="1681692"/>
            <a:chOff x="356594" y="2347472"/>
            <a:chExt cx="8712609" cy="1681692"/>
          </a:xfrm>
        </p:grpSpPr>
        <p:cxnSp>
          <p:nvCxnSpPr>
            <p:cNvPr id="6" name="Straight Arrow Connector 5">
              <a:extLst>
                <a:ext uri="{FF2B5EF4-FFF2-40B4-BE49-F238E27FC236}">
                  <a16:creationId xmlns:a16="http://schemas.microsoft.com/office/drawing/2014/main" id="{47590D0E-990E-3161-68D7-BDE2333A5AE8}"/>
                </a:ext>
              </a:extLst>
            </p:cNvPr>
            <p:cNvCxnSpPr>
              <a:cxnSpLocks/>
            </p:cNvCxnSpPr>
            <p:nvPr/>
          </p:nvCxnSpPr>
          <p:spPr bwMode="auto">
            <a:xfrm>
              <a:off x="2411760" y="2996659"/>
              <a:ext cx="288032" cy="293"/>
            </a:xfrm>
            <a:prstGeom prst="straightConnector1">
              <a:avLst/>
            </a:prstGeom>
            <a:solidFill>
              <a:schemeClr val="accent1"/>
            </a:solidFill>
            <a:ln w="76200" cap="flat" cmpd="sng" algn="ctr">
              <a:solidFill>
                <a:srgbClr val="FF0000"/>
              </a:solidFill>
              <a:prstDash val="solid"/>
              <a:round/>
              <a:headEnd type="none" w="med" len="med"/>
              <a:tailEnd type="triangle"/>
            </a:ln>
            <a:effectLst/>
          </p:spPr>
        </p:cxnSp>
        <p:grpSp>
          <p:nvGrpSpPr>
            <p:cNvPr id="18" name="Group 17">
              <a:extLst>
                <a:ext uri="{FF2B5EF4-FFF2-40B4-BE49-F238E27FC236}">
                  <a16:creationId xmlns:a16="http://schemas.microsoft.com/office/drawing/2014/main" id="{B40BD3B1-D9F7-E2DD-3300-C8B07549E71D}"/>
                </a:ext>
              </a:extLst>
            </p:cNvPr>
            <p:cNvGrpSpPr/>
            <p:nvPr/>
          </p:nvGrpSpPr>
          <p:grpSpPr>
            <a:xfrm>
              <a:off x="3203848" y="2347472"/>
              <a:ext cx="2216457" cy="1366815"/>
              <a:chOff x="4255860" y="2347472"/>
              <a:chExt cx="2216457" cy="1366815"/>
            </a:xfrm>
          </p:grpSpPr>
          <p:pic>
            <p:nvPicPr>
              <p:cNvPr id="8" name="Picture 7">
                <a:extLst>
                  <a:ext uri="{FF2B5EF4-FFF2-40B4-BE49-F238E27FC236}">
                    <a16:creationId xmlns:a16="http://schemas.microsoft.com/office/drawing/2014/main" id="{BB13F2DE-E2A6-B392-4D98-51FFDA9467B5}"/>
                  </a:ext>
                </a:extLst>
              </p:cNvPr>
              <p:cNvPicPr>
                <a:picLocks noChangeAspect="1"/>
              </p:cNvPicPr>
              <p:nvPr/>
            </p:nvPicPr>
            <p:blipFill>
              <a:blip r:embed="rId3"/>
              <a:stretch>
                <a:fillRect/>
              </a:stretch>
            </p:blipFill>
            <p:spPr>
              <a:xfrm>
                <a:off x="4255860" y="2347472"/>
                <a:ext cx="2216457" cy="1366815"/>
              </a:xfrm>
              <a:prstGeom prst="rect">
                <a:avLst/>
              </a:prstGeom>
            </p:spPr>
          </p:pic>
          <p:cxnSp>
            <p:nvCxnSpPr>
              <p:cNvPr id="14" name="Straight Arrow Connector 13">
                <a:extLst>
                  <a:ext uri="{FF2B5EF4-FFF2-40B4-BE49-F238E27FC236}">
                    <a16:creationId xmlns:a16="http://schemas.microsoft.com/office/drawing/2014/main" id="{909FC0D6-42A9-B01E-FFD2-75A1AC6A3FA7}"/>
                  </a:ext>
                </a:extLst>
              </p:cNvPr>
              <p:cNvCxnSpPr>
                <a:cxnSpLocks/>
              </p:cNvCxnSpPr>
              <p:nvPr/>
            </p:nvCxnSpPr>
            <p:spPr bwMode="auto">
              <a:xfrm flipH="1">
                <a:off x="4455997" y="3030879"/>
                <a:ext cx="1756300" cy="0"/>
              </a:xfrm>
              <a:prstGeom prst="straightConnector1">
                <a:avLst/>
              </a:prstGeom>
              <a:solidFill>
                <a:schemeClr val="accent1"/>
              </a:solidFill>
              <a:ln w="38100" cap="flat" cmpd="sng" algn="ctr">
                <a:solidFill>
                  <a:srgbClr val="0070C0"/>
                </a:solidFill>
                <a:prstDash val="dash"/>
                <a:round/>
                <a:headEnd type="none" w="med" len="med"/>
                <a:tailEnd type="triangle"/>
              </a:ln>
              <a:effectLst/>
            </p:spPr>
          </p:cxnSp>
        </p:grpSp>
        <p:sp>
          <p:nvSpPr>
            <p:cNvPr id="15" name="TextBox 14">
              <a:extLst>
                <a:ext uri="{FF2B5EF4-FFF2-40B4-BE49-F238E27FC236}">
                  <a16:creationId xmlns:a16="http://schemas.microsoft.com/office/drawing/2014/main" id="{383199A0-FFE5-E19B-8C96-3396B5C1DE0B}"/>
                </a:ext>
              </a:extLst>
            </p:cNvPr>
            <p:cNvSpPr txBox="1"/>
            <p:nvPr/>
          </p:nvSpPr>
          <p:spPr>
            <a:xfrm>
              <a:off x="356594" y="3198167"/>
              <a:ext cx="2539478" cy="830997"/>
            </a:xfrm>
            <a:prstGeom prst="rect">
              <a:avLst/>
            </a:prstGeom>
            <a:solidFill>
              <a:srgbClr val="FFFF00"/>
            </a:solidFill>
          </p:spPr>
          <p:txBody>
            <a:bodyPr wrap="none" rtlCol="0">
              <a:spAutoFit/>
            </a:bodyPr>
            <a:lstStyle/>
            <a:p>
              <a:pPr algn="ctr"/>
              <a:r>
                <a:rPr lang="en-IT"/>
                <a:t>Electron rest frame</a:t>
              </a:r>
            </a:p>
            <a:p>
              <a:pPr algn="ctr"/>
              <a:r>
                <a:rPr lang="en-IT"/>
                <a:t>E</a:t>
              </a:r>
              <a:r>
                <a:rPr lang="en-IT" baseline="30000"/>
                <a:t>*</a:t>
              </a:r>
              <a:r>
                <a:rPr lang="en-IT" baseline="-25000"/>
                <a:t>e</a:t>
              </a:r>
              <a:r>
                <a:rPr lang="en-IT"/>
                <a:t> = mc</a:t>
              </a:r>
              <a:r>
                <a:rPr lang="en-IT" baseline="30000"/>
                <a:t>2</a:t>
              </a:r>
            </a:p>
          </p:txBody>
        </p:sp>
        <p:sp>
          <p:nvSpPr>
            <p:cNvPr id="16" name="TextBox 15">
              <a:extLst>
                <a:ext uri="{FF2B5EF4-FFF2-40B4-BE49-F238E27FC236}">
                  <a16:creationId xmlns:a16="http://schemas.microsoft.com/office/drawing/2014/main" id="{99461A21-EE53-A127-D07D-7282A290533B}"/>
                </a:ext>
              </a:extLst>
            </p:cNvPr>
            <p:cNvSpPr txBox="1"/>
            <p:nvPr/>
          </p:nvSpPr>
          <p:spPr>
            <a:xfrm>
              <a:off x="5220072" y="2751311"/>
              <a:ext cx="3849131" cy="461665"/>
            </a:xfrm>
            <a:prstGeom prst="rect">
              <a:avLst/>
            </a:prstGeom>
            <a:noFill/>
          </p:spPr>
          <p:txBody>
            <a:bodyPr wrap="none" rtlCol="0">
              <a:spAutoFit/>
            </a:bodyPr>
            <a:lstStyle/>
            <a:p>
              <a:r>
                <a:rPr lang="en-GB"/>
                <a:t>i</a:t>
              </a:r>
              <a:r>
                <a:rPr lang="en-IT"/>
                <a:t>ncident photon E*</a:t>
              </a:r>
              <a:r>
                <a:rPr lang="en-IT" baseline="-25000"/>
                <a:t>ph</a:t>
              </a:r>
              <a:r>
                <a:rPr lang="en-IT"/>
                <a:t> = 2</a:t>
              </a:r>
              <a:r>
                <a:rPr lang="en-IT">
                  <a:latin typeface="Symbol" pitchFamily="2" charset="2"/>
                </a:rPr>
                <a:t>g</a:t>
              </a:r>
              <a:r>
                <a:rPr lang="en-IT"/>
                <a:t> E</a:t>
              </a:r>
              <a:r>
                <a:rPr lang="en-IT" baseline="-25000"/>
                <a:t>ph</a:t>
              </a:r>
              <a:r>
                <a:rPr lang="en-IT"/>
                <a:t> </a:t>
              </a:r>
              <a:endParaRPr lang="en-IT" baseline="-25000"/>
            </a:p>
          </p:txBody>
        </p:sp>
      </p:grpSp>
      <p:grpSp>
        <p:nvGrpSpPr>
          <p:cNvPr id="39" name="Group 38">
            <a:extLst>
              <a:ext uri="{FF2B5EF4-FFF2-40B4-BE49-F238E27FC236}">
                <a16:creationId xmlns:a16="http://schemas.microsoft.com/office/drawing/2014/main" id="{114CCE22-2518-4260-7FB6-2586E1EB151A}"/>
              </a:ext>
            </a:extLst>
          </p:cNvPr>
          <p:cNvGrpSpPr/>
          <p:nvPr/>
        </p:nvGrpSpPr>
        <p:grpSpPr>
          <a:xfrm>
            <a:off x="107504" y="4939210"/>
            <a:ext cx="8959616" cy="1944308"/>
            <a:chOff x="107504" y="4939210"/>
            <a:chExt cx="8959616" cy="1944308"/>
          </a:xfrm>
        </p:grpSpPr>
        <p:pic>
          <p:nvPicPr>
            <p:cNvPr id="10" name="Picture 9">
              <a:extLst>
                <a:ext uri="{FF2B5EF4-FFF2-40B4-BE49-F238E27FC236}">
                  <a16:creationId xmlns:a16="http://schemas.microsoft.com/office/drawing/2014/main" id="{B1376B00-6F4C-CE99-9B99-D8A84789A99F}"/>
                </a:ext>
              </a:extLst>
            </p:cNvPr>
            <p:cNvPicPr>
              <a:picLocks noChangeAspect="1"/>
            </p:cNvPicPr>
            <p:nvPr/>
          </p:nvPicPr>
          <p:blipFill>
            <a:blip r:embed="rId4"/>
            <a:stretch>
              <a:fillRect/>
            </a:stretch>
          </p:blipFill>
          <p:spPr>
            <a:xfrm>
              <a:off x="6729984" y="5285469"/>
              <a:ext cx="2090487" cy="1289134"/>
            </a:xfrm>
            <a:prstGeom prst="rect">
              <a:avLst/>
            </a:prstGeom>
          </p:spPr>
        </p:pic>
        <p:cxnSp>
          <p:nvCxnSpPr>
            <p:cNvPr id="25" name="Straight Arrow Connector 24">
              <a:extLst>
                <a:ext uri="{FF2B5EF4-FFF2-40B4-BE49-F238E27FC236}">
                  <a16:creationId xmlns:a16="http://schemas.microsoft.com/office/drawing/2014/main" id="{208E2A0E-9FFF-88BB-4ABC-E9D6714CC36B}"/>
                </a:ext>
              </a:extLst>
            </p:cNvPr>
            <p:cNvCxnSpPr/>
            <p:nvPr/>
          </p:nvCxnSpPr>
          <p:spPr bwMode="auto">
            <a:xfrm flipV="1">
              <a:off x="2987824" y="5905336"/>
              <a:ext cx="5940152" cy="4394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2" name="Straight Arrow Connector 21">
              <a:extLst>
                <a:ext uri="{FF2B5EF4-FFF2-40B4-BE49-F238E27FC236}">
                  <a16:creationId xmlns:a16="http://schemas.microsoft.com/office/drawing/2014/main" id="{026F006F-1C09-6B8D-840E-A98B1D2FBD86}"/>
                </a:ext>
              </a:extLst>
            </p:cNvPr>
            <p:cNvCxnSpPr/>
            <p:nvPr/>
          </p:nvCxnSpPr>
          <p:spPr bwMode="auto">
            <a:xfrm>
              <a:off x="714095" y="5939748"/>
              <a:ext cx="1944216" cy="0"/>
            </a:xfrm>
            <a:prstGeom prst="straightConnector1">
              <a:avLst/>
            </a:prstGeom>
            <a:solidFill>
              <a:schemeClr val="accent1"/>
            </a:solidFill>
            <a:ln w="57150" cap="flat" cmpd="sng" algn="ctr">
              <a:solidFill>
                <a:srgbClr val="FF0000"/>
              </a:solidFill>
              <a:prstDash val="solid"/>
              <a:round/>
              <a:headEnd type="none" w="med" len="med"/>
              <a:tailEnd type="triangle"/>
            </a:ln>
            <a:effectLst/>
          </p:spPr>
        </p:cxnSp>
        <p:sp>
          <p:nvSpPr>
            <p:cNvPr id="23" name="TextBox 22">
              <a:extLst>
                <a:ext uri="{FF2B5EF4-FFF2-40B4-BE49-F238E27FC236}">
                  <a16:creationId xmlns:a16="http://schemas.microsoft.com/office/drawing/2014/main" id="{7F716618-00E9-330C-F357-CA79DCA97AA5}"/>
                </a:ext>
              </a:extLst>
            </p:cNvPr>
            <p:cNvSpPr txBox="1"/>
            <p:nvPr/>
          </p:nvSpPr>
          <p:spPr>
            <a:xfrm>
              <a:off x="419100" y="4939210"/>
              <a:ext cx="2847254" cy="830997"/>
            </a:xfrm>
            <a:prstGeom prst="rect">
              <a:avLst/>
            </a:prstGeom>
            <a:solidFill>
              <a:srgbClr val="FFFF00"/>
            </a:solidFill>
          </p:spPr>
          <p:txBody>
            <a:bodyPr wrap="none" rtlCol="0">
              <a:spAutoFit/>
            </a:bodyPr>
            <a:lstStyle/>
            <a:p>
              <a:pPr algn="ctr"/>
              <a:r>
                <a:rPr lang="en-IT"/>
                <a:t>Lab Reference Frame</a:t>
              </a:r>
            </a:p>
            <a:p>
              <a:pPr algn="ctr"/>
              <a:r>
                <a:rPr lang="en-GB"/>
                <a:t>a</a:t>
              </a:r>
              <a:r>
                <a:rPr lang="en-IT"/>
                <a:t>fter Scattering</a:t>
              </a:r>
            </a:p>
          </p:txBody>
        </p:sp>
        <p:sp>
          <p:nvSpPr>
            <p:cNvPr id="24" name="TextBox 23">
              <a:extLst>
                <a:ext uri="{FF2B5EF4-FFF2-40B4-BE49-F238E27FC236}">
                  <a16:creationId xmlns:a16="http://schemas.microsoft.com/office/drawing/2014/main" id="{1CCBA8F5-E413-3DAD-91B5-DB787CC0D0EA}"/>
                </a:ext>
              </a:extLst>
            </p:cNvPr>
            <p:cNvSpPr txBox="1"/>
            <p:nvPr/>
          </p:nvSpPr>
          <p:spPr>
            <a:xfrm>
              <a:off x="107504" y="5982379"/>
              <a:ext cx="2994731" cy="830997"/>
            </a:xfrm>
            <a:prstGeom prst="rect">
              <a:avLst/>
            </a:prstGeom>
            <a:noFill/>
          </p:spPr>
          <p:txBody>
            <a:bodyPr wrap="none" rtlCol="0">
              <a:spAutoFit/>
            </a:bodyPr>
            <a:lstStyle/>
            <a:p>
              <a:r>
                <a:rPr lang="en-GB"/>
                <a:t>scattered</a:t>
              </a:r>
              <a:r>
                <a:rPr lang="en-IT"/>
                <a:t> electron</a:t>
              </a:r>
            </a:p>
            <a:p>
              <a:r>
                <a:rPr lang="en-IT"/>
                <a:t>E’</a:t>
              </a:r>
              <a:r>
                <a:rPr lang="en-IT" baseline="-25000"/>
                <a:t>e</a:t>
              </a:r>
              <a:r>
                <a:rPr lang="en-IT"/>
                <a:t> = </a:t>
              </a:r>
              <a:r>
                <a:rPr lang="en-IT">
                  <a:latin typeface="Symbol" pitchFamily="2" charset="2"/>
                </a:rPr>
                <a:t>g</a:t>
              </a:r>
              <a:r>
                <a:rPr lang="en-IT">
                  <a:latin typeface="+mn-lt"/>
                </a:rPr>
                <a:t>mc</a:t>
              </a:r>
              <a:r>
                <a:rPr lang="en-IT" baseline="30000">
                  <a:latin typeface="+mn-lt"/>
                </a:rPr>
                <a:t>2</a:t>
              </a:r>
              <a:r>
                <a:rPr lang="en-IT"/>
                <a:t> + E</a:t>
              </a:r>
              <a:r>
                <a:rPr lang="en-IT" baseline="-25000"/>
                <a:t>ph </a:t>
              </a:r>
              <a:r>
                <a:rPr lang="en-IT"/>
                <a:t>– E’</a:t>
              </a:r>
              <a:r>
                <a:rPr lang="en-IT" baseline="-25000"/>
                <a:t>ph</a:t>
              </a:r>
            </a:p>
          </p:txBody>
        </p:sp>
        <p:sp>
          <p:nvSpPr>
            <p:cNvPr id="26" name="TextBox 25">
              <a:extLst>
                <a:ext uri="{FF2B5EF4-FFF2-40B4-BE49-F238E27FC236}">
                  <a16:creationId xmlns:a16="http://schemas.microsoft.com/office/drawing/2014/main" id="{D3918D09-321B-F17D-97F9-C4B75DA7A667}"/>
                </a:ext>
              </a:extLst>
            </p:cNvPr>
            <p:cNvSpPr txBox="1"/>
            <p:nvPr/>
          </p:nvSpPr>
          <p:spPr>
            <a:xfrm>
              <a:off x="3203848" y="6514186"/>
              <a:ext cx="5863272" cy="369332"/>
            </a:xfrm>
            <a:prstGeom prst="rect">
              <a:avLst/>
            </a:prstGeom>
            <a:noFill/>
          </p:spPr>
          <p:txBody>
            <a:bodyPr wrap="none" rtlCol="0">
              <a:spAutoFit/>
            </a:bodyPr>
            <a:lstStyle/>
            <a:p>
              <a:r>
                <a:rPr lang="en-GB" sz="1800"/>
                <a:t>energy of scattered</a:t>
              </a:r>
              <a:r>
                <a:rPr lang="en-IT" sz="1800"/>
                <a:t> photon at </a:t>
              </a:r>
              <a:r>
                <a:rPr lang="en-IT" sz="1800">
                  <a:latin typeface="Symbol" pitchFamily="2" charset="2"/>
                </a:rPr>
                <a:t>q</a:t>
              </a:r>
              <a:r>
                <a:rPr lang="en-IT" sz="1800"/>
                <a:t>=0   E’</a:t>
              </a:r>
              <a:r>
                <a:rPr lang="en-IT" sz="1800" baseline="-25000"/>
                <a:t>0</a:t>
              </a:r>
              <a:r>
                <a:rPr lang="en-IT" sz="1800"/>
                <a:t> = 2</a:t>
              </a:r>
              <a:r>
                <a:rPr lang="en-IT" sz="1800">
                  <a:latin typeface="Symbol" pitchFamily="2" charset="2"/>
                </a:rPr>
                <a:t>g</a:t>
              </a:r>
              <a:r>
                <a:rPr lang="en-IT" sz="1800"/>
                <a:t> E*</a:t>
              </a:r>
              <a:r>
                <a:rPr lang="en-IT" sz="1800" baseline="-25000"/>
                <a:t>ph</a:t>
              </a:r>
              <a:r>
                <a:rPr lang="en-IT" sz="1800"/>
                <a:t>  = 4</a:t>
              </a:r>
              <a:r>
                <a:rPr lang="en-IT" sz="1800">
                  <a:latin typeface="Symbol" pitchFamily="2" charset="2"/>
                </a:rPr>
                <a:t>g</a:t>
              </a:r>
              <a:r>
                <a:rPr lang="en-IT" sz="1800" baseline="30000">
                  <a:latin typeface="Symbol" pitchFamily="2" charset="2"/>
                </a:rPr>
                <a:t>2</a:t>
              </a:r>
              <a:r>
                <a:rPr lang="en-IT" sz="1800"/>
                <a:t> E</a:t>
              </a:r>
              <a:r>
                <a:rPr lang="en-IT" sz="1800" baseline="-25000"/>
                <a:t>ph</a:t>
              </a:r>
              <a:r>
                <a:rPr lang="en-IT" sz="1800"/>
                <a:t> </a:t>
              </a:r>
              <a:endParaRPr lang="en-IT" sz="1800" baseline="-25000"/>
            </a:p>
          </p:txBody>
        </p:sp>
      </p:grpSp>
      <p:sp>
        <p:nvSpPr>
          <p:cNvPr id="27" name="Oval 26">
            <a:extLst>
              <a:ext uri="{FF2B5EF4-FFF2-40B4-BE49-F238E27FC236}">
                <a16:creationId xmlns:a16="http://schemas.microsoft.com/office/drawing/2014/main" id="{4DF328C4-4843-D316-A552-FA876F268D37}"/>
              </a:ext>
            </a:extLst>
          </p:cNvPr>
          <p:cNvSpPr/>
          <p:nvPr/>
        </p:nvSpPr>
        <p:spPr bwMode="auto">
          <a:xfrm>
            <a:off x="5116951" y="1182566"/>
            <a:ext cx="4027049" cy="1307547"/>
          </a:xfrm>
          <a:prstGeom prst="ellipse">
            <a:avLst/>
          </a:prstGeom>
          <a:solidFill>
            <a:srgbClr val="92D050">
              <a:alpha val="45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grpSp>
        <p:nvGrpSpPr>
          <p:cNvPr id="40" name="Group 39">
            <a:extLst>
              <a:ext uri="{FF2B5EF4-FFF2-40B4-BE49-F238E27FC236}">
                <a16:creationId xmlns:a16="http://schemas.microsoft.com/office/drawing/2014/main" id="{E5E7384F-0639-2D2A-2596-2AC2DDE93B98}"/>
              </a:ext>
            </a:extLst>
          </p:cNvPr>
          <p:cNvGrpSpPr/>
          <p:nvPr/>
        </p:nvGrpSpPr>
        <p:grpSpPr>
          <a:xfrm>
            <a:off x="3012208" y="4515720"/>
            <a:ext cx="3864048" cy="1787282"/>
            <a:chOff x="3012208" y="4515720"/>
            <a:chExt cx="3864048" cy="1787282"/>
          </a:xfrm>
        </p:grpSpPr>
        <p:pic>
          <p:nvPicPr>
            <p:cNvPr id="21" name="Picture 20">
              <a:extLst>
                <a:ext uri="{FF2B5EF4-FFF2-40B4-BE49-F238E27FC236}">
                  <a16:creationId xmlns:a16="http://schemas.microsoft.com/office/drawing/2014/main" id="{459C7538-84EE-9A7B-30F3-CE6F31036BD5}"/>
                </a:ext>
              </a:extLst>
            </p:cNvPr>
            <p:cNvPicPr>
              <a:picLocks noChangeAspect="1"/>
            </p:cNvPicPr>
            <p:nvPr/>
          </p:nvPicPr>
          <p:blipFill>
            <a:blip r:embed="rId5"/>
            <a:stretch>
              <a:fillRect/>
            </a:stretch>
          </p:blipFill>
          <p:spPr>
            <a:xfrm rot="21187486">
              <a:off x="4429603" y="5081135"/>
              <a:ext cx="1981405" cy="1221867"/>
            </a:xfrm>
            <a:prstGeom prst="rect">
              <a:avLst/>
            </a:prstGeom>
          </p:spPr>
        </p:pic>
        <p:cxnSp>
          <p:nvCxnSpPr>
            <p:cNvPr id="30" name="Straight Arrow Connector 29">
              <a:extLst>
                <a:ext uri="{FF2B5EF4-FFF2-40B4-BE49-F238E27FC236}">
                  <a16:creationId xmlns:a16="http://schemas.microsoft.com/office/drawing/2014/main" id="{843F1ECF-FB26-E868-269C-28ACD01D1FF2}"/>
                </a:ext>
              </a:extLst>
            </p:cNvPr>
            <p:cNvCxnSpPr>
              <a:cxnSpLocks/>
            </p:cNvCxnSpPr>
            <p:nvPr/>
          </p:nvCxnSpPr>
          <p:spPr bwMode="auto">
            <a:xfrm flipV="1">
              <a:off x="3012208" y="5591034"/>
              <a:ext cx="3717776" cy="35824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8" name="Arc 27">
              <a:extLst>
                <a:ext uri="{FF2B5EF4-FFF2-40B4-BE49-F238E27FC236}">
                  <a16:creationId xmlns:a16="http://schemas.microsoft.com/office/drawing/2014/main" id="{2817B153-1D6F-0044-F222-D289D881BA0A}"/>
                </a:ext>
              </a:extLst>
            </p:cNvPr>
            <p:cNvSpPr/>
            <p:nvPr/>
          </p:nvSpPr>
          <p:spPr bwMode="auto">
            <a:xfrm>
              <a:off x="6371345" y="5591035"/>
              <a:ext cx="117866" cy="658452"/>
            </a:xfrm>
            <a:prstGeom prst="arc">
              <a:avLst/>
            </a:prstGeom>
            <a:solidFill>
              <a:schemeClr val="accent1"/>
            </a:solidFill>
            <a:ln w="31750" cap="flat" cmpd="sng" algn="ctr">
              <a:solidFill>
                <a:srgbClr val="FF0000"/>
              </a:solidFill>
              <a:prstDash val="solid"/>
              <a:round/>
              <a:headEnd type="none" w="med" len="med"/>
              <a:tailEnd type="none" w="med" len="med"/>
              <a:extLst>
                <a:ext uri="{C807C97D-BFC1-408E-A445-0C87EB9F89A2}">
                  <ask:lineSketchStyleProps xmlns:ask="http://schemas.microsoft.com/office/drawing/2018/sketchyshapes">
                    <ask:type>
                      <ask:lineSketchNone/>
                    </ask:type>
                  </ask:lineSketchStyleProps>
                </a:ext>
              </a:extLst>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sp>
          <p:nvSpPr>
            <p:cNvPr id="34" name="TextBox 33">
              <a:extLst>
                <a:ext uri="{FF2B5EF4-FFF2-40B4-BE49-F238E27FC236}">
                  <a16:creationId xmlns:a16="http://schemas.microsoft.com/office/drawing/2014/main" id="{F771276C-6C21-7ED4-B46B-B77F4559FA02}"/>
                </a:ext>
              </a:extLst>
            </p:cNvPr>
            <p:cNvSpPr txBox="1"/>
            <p:nvPr/>
          </p:nvSpPr>
          <p:spPr>
            <a:xfrm>
              <a:off x="6500046" y="5539324"/>
              <a:ext cx="376210" cy="461665"/>
            </a:xfrm>
            <a:prstGeom prst="rect">
              <a:avLst/>
            </a:prstGeom>
            <a:noFill/>
          </p:spPr>
          <p:txBody>
            <a:bodyPr wrap="square">
              <a:spAutoFit/>
            </a:bodyPr>
            <a:lstStyle/>
            <a:p>
              <a:r>
                <a:rPr lang="en-IT" sz="2400">
                  <a:latin typeface="Symbol" pitchFamily="2" charset="2"/>
                </a:rPr>
                <a:t>q</a:t>
              </a:r>
              <a:endParaRPr lang="en-IT"/>
            </a:p>
          </p:txBody>
        </p:sp>
        <p:sp>
          <p:nvSpPr>
            <p:cNvPr id="35" name="TextBox 34">
              <a:extLst>
                <a:ext uri="{FF2B5EF4-FFF2-40B4-BE49-F238E27FC236}">
                  <a16:creationId xmlns:a16="http://schemas.microsoft.com/office/drawing/2014/main" id="{94A5E6DA-6017-989A-4BC4-C273EA185624}"/>
                </a:ext>
              </a:extLst>
            </p:cNvPr>
            <p:cNvSpPr txBox="1"/>
            <p:nvPr/>
          </p:nvSpPr>
          <p:spPr>
            <a:xfrm rot="21131549">
              <a:off x="4230540" y="4515720"/>
              <a:ext cx="2106667" cy="646331"/>
            </a:xfrm>
            <a:prstGeom prst="rect">
              <a:avLst/>
            </a:prstGeom>
            <a:noFill/>
          </p:spPr>
          <p:txBody>
            <a:bodyPr wrap="none" rtlCol="0">
              <a:spAutoFit/>
            </a:bodyPr>
            <a:lstStyle/>
            <a:p>
              <a:r>
                <a:rPr lang="en-GB" sz="1800"/>
                <a:t>scattered</a:t>
              </a:r>
              <a:r>
                <a:rPr lang="en-IT" sz="1800"/>
                <a:t> photon at </a:t>
              </a:r>
              <a:r>
                <a:rPr lang="en-IT" sz="1800">
                  <a:latin typeface="Symbol" pitchFamily="2" charset="2"/>
                </a:rPr>
                <a:t>q</a:t>
              </a:r>
            </a:p>
            <a:p>
              <a:r>
                <a:rPr lang="en-IT" sz="1800"/>
                <a:t>E’</a:t>
              </a:r>
              <a:r>
                <a:rPr lang="en-IT" sz="1800" baseline="-25000"/>
                <a:t>ph</a:t>
              </a:r>
              <a:r>
                <a:rPr lang="en-IT" sz="1800"/>
                <a:t> =E’</a:t>
              </a:r>
              <a:r>
                <a:rPr lang="en-IT" sz="1800" baseline="-25000"/>
                <a:t>0</a:t>
              </a:r>
              <a:r>
                <a:rPr lang="en-IT" sz="1800"/>
                <a:t> (1-</a:t>
              </a:r>
              <a:r>
                <a:rPr lang="en-IT" sz="1800">
                  <a:latin typeface="Symbol" pitchFamily="2" charset="2"/>
                </a:rPr>
                <a:t>g </a:t>
              </a:r>
              <a:r>
                <a:rPr lang="en-IT" sz="1800" baseline="30000">
                  <a:latin typeface="Symbol" pitchFamily="2" charset="2"/>
                </a:rPr>
                <a:t>2</a:t>
              </a:r>
              <a:r>
                <a:rPr lang="en-IT" sz="1800">
                  <a:latin typeface="Symbol" pitchFamily="2" charset="2"/>
                </a:rPr>
                <a:t>q</a:t>
              </a:r>
              <a:r>
                <a:rPr lang="en-IT" sz="1800" baseline="30000">
                  <a:latin typeface="Symbol" pitchFamily="2" charset="2"/>
                </a:rPr>
                <a:t>2</a:t>
              </a:r>
              <a:r>
                <a:rPr lang="en-IT" sz="1800"/>
                <a:t>)</a:t>
              </a:r>
              <a:endParaRPr lang="en-IT" sz="1800" baseline="-25000"/>
            </a:p>
          </p:txBody>
        </p:sp>
      </p:grpSp>
      <p:grpSp>
        <p:nvGrpSpPr>
          <p:cNvPr id="41" name="Group 40">
            <a:extLst>
              <a:ext uri="{FF2B5EF4-FFF2-40B4-BE49-F238E27FC236}">
                <a16:creationId xmlns:a16="http://schemas.microsoft.com/office/drawing/2014/main" id="{5B5C1ACD-35B2-4D4C-70A2-B94359975FE6}"/>
              </a:ext>
            </a:extLst>
          </p:cNvPr>
          <p:cNvGrpSpPr/>
          <p:nvPr/>
        </p:nvGrpSpPr>
        <p:grpSpPr>
          <a:xfrm>
            <a:off x="3012208" y="3507256"/>
            <a:ext cx="5915768" cy="3350744"/>
            <a:chOff x="3012208" y="3507256"/>
            <a:chExt cx="5915768" cy="3350744"/>
          </a:xfrm>
        </p:grpSpPr>
        <p:pic>
          <p:nvPicPr>
            <p:cNvPr id="29" name="Picture 28">
              <a:extLst>
                <a:ext uri="{FF2B5EF4-FFF2-40B4-BE49-F238E27FC236}">
                  <a16:creationId xmlns:a16="http://schemas.microsoft.com/office/drawing/2014/main" id="{2895D43F-5FD2-2FD3-3653-6B1077F7766D}"/>
                </a:ext>
              </a:extLst>
            </p:cNvPr>
            <p:cNvPicPr>
              <a:picLocks noChangeAspect="1"/>
            </p:cNvPicPr>
            <p:nvPr/>
          </p:nvPicPr>
          <p:blipFill>
            <a:blip r:embed="rId6"/>
            <a:stretch>
              <a:fillRect/>
            </a:stretch>
          </p:blipFill>
          <p:spPr>
            <a:xfrm rot="20700474">
              <a:off x="6944420" y="4041516"/>
              <a:ext cx="1889395" cy="1165127"/>
            </a:xfrm>
            <a:prstGeom prst="rect">
              <a:avLst/>
            </a:prstGeom>
          </p:spPr>
        </p:pic>
        <p:cxnSp>
          <p:nvCxnSpPr>
            <p:cNvPr id="33" name="Straight Arrow Connector 32">
              <a:extLst>
                <a:ext uri="{FF2B5EF4-FFF2-40B4-BE49-F238E27FC236}">
                  <a16:creationId xmlns:a16="http://schemas.microsoft.com/office/drawing/2014/main" id="{D4A8B765-14D0-A49E-C37B-960A73B550A4}"/>
                </a:ext>
              </a:extLst>
            </p:cNvPr>
            <p:cNvCxnSpPr>
              <a:cxnSpLocks/>
            </p:cNvCxnSpPr>
            <p:nvPr/>
          </p:nvCxnSpPr>
          <p:spPr bwMode="auto">
            <a:xfrm flipV="1">
              <a:off x="3012208" y="4331733"/>
              <a:ext cx="5915768" cy="162542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6" name="TextBox 35">
              <a:extLst>
                <a:ext uri="{FF2B5EF4-FFF2-40B4-BE49-F238E27FC236}">
                  <a16:creationId xmlns:a16="http://schemas.microsoft.com/office/drawing/2014/main" id="{6E2B9AFF-A9E0-5B67-95D5-A34DC554AB75}"/>
                </a:ext>
              </a:extLst>
            </p:cNvPr>
            <p:cNvSpPr txBox="1"/>
            <p:nvPr/>
          </p:nvSpPr>
          <p:spPr>
            <a:xfrm rot="20654681">
              <a:off x="6580085" y="3507256"/>
              <a:ext cx="1970411" cy="646331"/>
            </a:xfrm>
            <a:prstGeom prst="rect">
              <a:avLst/>
            </a:prstGeom>
            <a:noFill/>
          </p:spPr>
          <p:txBody>
            <a:bodyPr wrap="none" rtlCol="0">
              <a:spAutoFit/>
            </a:bodyPr>
            <a:lstStyle/>
            <a:p>
              <a:r>
                <a:rPr lang="en-GB" sz="1800"/>
                <a:t>scattered</a:t>
              </a:r>
              <a:r>
                <a:rPr lang="en-IT" sz="1800"/>
                <a:t> photon at</a:t>
              </a:r>
            </a:p>
            <a:p>
              <a:r>
                <a:rPr lang="en-IT" sz="1800">
                  <a:latin typeface="Symbol" pitchFamily="2" charset="2"/>
                </a:rPr>
                <a:t>q=1/g   </a:t>
              </a:r>
              <a:r>
                <a:rPr lang="en-IT" sz="1800"/>
                <a:t>E’</a:t>
              </a:r>
              <a:r>
                <a:rPr lang="en-IT" sz="1800" baseline="-25000"/>
                <a:t>ph</a:t>
              </a:r>
              <a:r>
                <a:rPr lang="en-IT" sz="1800"/>
                <a:t> =E’</a:t>
              </a:r>
              <a:r>
                <a:rPr lang="en-IT" sz="1800" baseline="-25000"/>
                <a:t>0</a:t>
              </a:r>
              <a:r>
                <a:rPr lang="en-IT" sz="1800"/>
                <a:t> /2</a:t>
              </a:r>
              <a:endParaRPr lang="en-IT" sz="1800" baseline="-25000"/>
            </a:p>
          </p:txBody>
        </p:sp>
        <p:sp>
          <p:nvSpPr>
            <p:cNvPr id="37" name="Arc 36">
              <a:extLst>
                <a:ext uri="{FF2B5EF4-FFF2-40B4-BE49-F238E27FC236}">
                  <a16:creationId xmlns:a16="http://schemas.microsoft.com/office/drawing/2014/main" id="{339E9A1C-A84A-B567-3191-EABEB0B7063A}"/>
                </a:ext>
              </a:extLst>
            </p:cNvPr>
            <p:cNvSpPr/>
            <p:nvPr/>
          </p:nvSpPr>
          <p:spPr bwMode="auto">
            <a:xfrm>
              <a:off x="6644208" y="4939210"/>
              <a:ext cx="349776" cy="1918790"/>
            </a:xfrm>
            <a:prstGeom prst="arc">
              <a:avLst/>
            </a:prstGeom>
            <a:no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sp>
          <p:nvSpPr>
            <p:cNvPr id="38" name="TextBox 37">
              <a:extLst>
                <a:ext uri="{FF2B5EF4-FFF2-40B4-BE49-F238E27FC236}">
                  <a16:creationId xmlns:a16="http://schemas.microsoft.com/office/drawing/2014/main" id="{7236B37B-C072-9433-6350-05284A168EEA}"/>
                </a:ext>
              </a:extLst>
            </p:cNvPr>
            <p:cNvSpPr txBox="1"/>
            <p:nvPr/>
          </p:nvSpPr>
          <p:spPr>
            <a:xfrm>
              <a:off x="6906718" y="5013176"/>
              <a:ext cx="977650" cy="461665"/>
            </a:xfrm>
            <a:prstGeom prst="rect">
              <a:avLst/>
            </a:prstGeom>
            <a:noFill/>
          </p:spPr>
          <p:txBody>
            <a:bodyPr wrap="square">
              <a:spAutoFit/>
            </a:bodyPr>
            <a:lstStyle/>
            <a:p>
              <a:r>
                <a:rPr lang="en-GB" sz="2400">
                  <a:latin typeface="Symbol" pitchFamily="2" charset="2"/>
                </a:rPr>
                <a:t>q</a:t>
              </a:r>
              <a:r>
                <a:rPr lang="en-IT" sz="2400">
                  <a:latin typeface="Symbol" pitchFamily="2" charset="2"/>
                </a:rPr>
                <a:t>=1/g</a:t>
              </a:r>
              <a:endParaRPr lang="en-IT"/>
            </a:p>
          </p:txBody>
        </p:sp>
      </p:grpSp>
      <p:sp>
        <p:nvSpPr>
          <p:cNvPr id="2" name="TextBox 1">
            <a:extLst>
              <a:ext uri="{FF2B5EF4-FFF2-40B4-BE49-F238E27FC236}">
                <a16:creationId xmlns:a16="http://schemas.microsoft.com/office/drawing/2014/main" id="{46484D54-1130-0FF6-255D-CA673D81CDC3}"/>
              </a:ext>
            </a:extLst>
          </p:cNvPr>
          <p:cNvSpPr txBox="1"/>
          <p:nvPr/>
        </p:nvSpPr>
        <p:spPr>
          <a:xfrm>
            <a:off x="2915816" y="3645024"/>
            <a:ext cx="3822650" cy="923330"/>
          </a:xfrm>
          <a:prstGeom prst="rect">
            <a:avLst/>
          </a:prstGeom>
          <a:noFill/>
        </p:spPr>
        <p:txBody>
          <a:bodyPr wrap="none" rtlCol="0">
            <a:spAutoFit/>
          </a:bodyPr>
          <a:lstStyle/>
          <a:p>
            <a:r>
              <a:rPr lang="en-GB" sz="1800"/>
              <a:t>i</a:t>
            </a:r>
            <a:r>
              <a:rPr lang="en-IT" sz="1800"/>
              <a:t>f E*</a:t>
            </a:r>
            <a:r>
              <a:rPr lang="en-IT" sz="1800" baseline="-25000"/>
              <a:t>ph</a:t>
            </a:r>
            <a:r>
              <a:rPr lang="en-IT" sz="1800"/>
              <a:t> &lt;&lt; mc</a:t>
            </a:r>
            <a:r>
              <a:rPr lang="en-IT" sz="1800" baseline="30000"/>
              <a:t>2</a:t>
            </a:r>
            <a:r>
              <a:rPr lang="en-IT" sz="1800"/>
              <a:t> the photon is scattered</a:t>
            </a:r>
          </a:p>
          <a:p>
            <a:r>
              <a:rPr lang="en-IT" sz="1800"/>
              <a:t>back elastically with same energy E*</a:t>
            </a:r>
            <a:r>
              <a:rPr lang="en-IT" sz="1800" baseline="-25000"/>
              <a:t>ph</a:t>
            </a:r>
            <a:r>
              <a:rPr lang="en-IT" sz="1800"/>
              <a:t> </a:t>
            </a:r>
          </a:p>
          <a:p>
            <a:r>
              <a:rPr lang="en-IT" sz="1800"/>
              <a:t>(zero recoil, Thomson limit)</a:t>
            </a:r>
          </a:p>
        </p:txBody>
      </p:sp>
      <p:pic>
        <p:nvPicPr>
          <p:cNvPr id="9" name="Picture 8">
            <a:extLst>
              <a:ext uri="{FF2B5EF4-FFF2-40B4-BE49-F238E27FC236}">
                <a16:creationId xmlns:a16="http://schemas.microsoft.com/office/drawing/2014/main" id="{8110B8E3-8815-8619-06BE-97B4F5E1C4C6}"/>
              </a:ext>
            </a:extLst>
          </p:cNvPr>
          <p:cNvPicPr>
            <a:picLocks noChangeAspect="1"/>
          </p:cNvPicPr>
          <p:nvPr/>
        </p:nvPicPr>
        <p:blipFill>
          <a:blip r:embed="rId7"/>
          <a:stretch>
            <a:fillRect/>
          </a:stretch>
        </p:blipFill>
        <p:spPr>
          <a:xfrm>
            <a:off x="40477" y="29829"/>
            <a:ext cx="1098377" cy="664236"/>
          </a:xfrm>
          <a:prstGeom prst="rect">
            <a:avLst/>
          </a:prstGeom>
        </p:spPr>
      </p:pic>
      <p:grpSp>
        <p:nvGrpSpPr>
          <p:cNvPr id="42" name="Group 41">
            <a:extLst>
              <a:ext uri="{FF2B5EF4-FFF2-40B4-BE49-F238E27FC236}">
                <a16:creationId xmlns:a16="http://schemas.microsoft.com/office/drawing/2014/main" id="{4E28C51F-5225-23A4-DAFE-CC67EE5419BF}"/>
              </a:ext>
            </a:extLst>
          </p:cNvPr>
          <p:cNvGrpSpPr/>
          <p:nvPr/>
        </p:nvGrpSpPr>
        <p:grpSpPr>
          <a:xfrm>
            <a:off x="1261482" y="1903169"/>
            <a:ext cx="6696075" cy="3680143"/>
            <a:chOff x="1261482" y="1903169"/>
            <a:chExt cx="6696075" cy="3680143"/>
          </a:xfrm>
        </p:grpSpPr>
        <p:sp>
          <p:nvSpPr>
            <p:cNvPr id="19" name="Rectangle 2">
              <a:extLst>
                <a:ext uri="{FF2B5EF4-FFF2-40B4-BE49-F238E27FC236}">
                  <a16:creationId xmlns:a16="http://schemas.microsoft.com/office/drawing/2014/main" id="{FBAF30BD-04EF-2852-8D10-421A0030F7F5}"/>
                </a:ext>
              </a:extLst>
            </p:cNvPr>
            <p:cNvSpPr txBox="1">
              <a:spLocks noChangeArrowheads="1"/>
            </p:cNvSpPr>
            <p:nvPr/>
          </p:nvSpPr>
          <p:spPr bwMode="auto">
            <a:xfrm>
              <a:off x="1261482" y="1903169"/>
              <a:ext cx="6696075" cy="1008063"/>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r>
                <a:rPr lang="it-IT" sz="2800" b="1">
                  <a:latin typeface="Comic Sans MS" charset="0"/>
                </a:rPr>
                <a:t>Lorentz transformation  (</a:t>
              </a:r>
              <a:r>
                <a:rPr lang="it-IT" sz="2800" b="1">
                  <a:latin typeface="Symbol" pitchFamily="2" charset="2"/>
                </a:rPr>
                <a:t>g</a:t>
              </a:r>
              <a:r>
                <a:rPr lang="it-IT" sz="2800" b="1" baseline="-25000">
                  <a:latin typeface="Comic Sans MS" charset="0"/>
                </a:rPr>
                <a:t>cm</a:t>
              </a:r>
              <a:r>
                <a:rPr lang="it-IT" sz="2800" b="1">
                  <a:latin typeface="Comic Sans MS" charset="0"/>
                </a:rPr>
                <a:t> = </a:t>
              </a:r>
              <a:r>
                <a:rPr lang="it-IT" sz="2800" b="1">
                  <a:latin typeface="Symbol" pitchFamily="2" charset="2"/>
                </a:rPr>
                <a:t>g</a:t>
              </a:r>
              <a:r>
                <a:rPr lang="it-IT" sz="2800" b="1">
                  <a:latin typeface="Comic Sans MS" charset="0"/>
                </a:rPr>
                <a:t>)</a:t>
              </a:r>
              <a:endParaRPr lang="en-GB" sz="2800" b="1">
                <a:latin typeface="Comic Sans MS" charset="0"/>
              </a:endParaRPr>
            </a:p>
          </p:txBody>
        </p:sp>
        <p:pic>
          <p:nvPicPr>
            <p:cNvPr id="20" name="Immagine 1" descr="Untitled.tiff">
              <a:extLst>
                <a:ext uri="{FF2B5EF4-FFF2-40B4-BE49-F238E27FC236}">
                  <a16:creationId xmlns:a16="http://schemas.microsoft.com/office/drawing/2014/main" id="{70F25636-27E4-62EB-A461-0D3AC15A1114}"/>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931888" y="2636912"/>
              <a:ext cx="5232400" cy="2946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332225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3" presetClass="exit" presetSubtype="10" fill="hold" nodeType="clickEffect">
                                  <p:stCondLst>
                                    <p:cond delay="0"/>
                                  </p:stCondLst>
                                  <p:childTnLst>
                                    <p:animEffect transition="out" filter="blinds(horizontal)">
                                      <p:cBhvr>
                                        <p:cTn id="14" dur="500"/>
                                        <p:tgtEl>
                                          <p:spTgt spid="42"/>
                                        </p:tgtEl>
                                      </p:cBhvr>
                                    </p:animEffect>
                                    <p:set>
                                      <p:cBhvr>
                                        <p:cTn id="15" dur="1" fill="hold">
                                          <p:stCondLst>
                                            <p:cond delay="499"/>
                                          </p:stCondLst>
                                        </p:cTn>
                                        <p:tgtEl>
                                          <p:spTgt spid="42"/>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2"/>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9"/>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40"/>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51E0B3A-2C4C-8ECD-528B-8C464C610337}"/>
              </a:ext>
            </a:extLst>
          </p:cNvPr>
          <p:cNvPicPr>
            <a:picLocks noChangeAspect="1"/>
          </p:cNvPicPr>
          <p:nvPr/>
        </p:nvPicPr>
        <p:blipFill>
          <a:blip r:embed="rId2"/>
          <a:stretch>
            <a:fillRect/>
          </a:stretch>
        </p:blipFill>
        <p:spPr>
          <a:xfrm>
            <a:off x="40477" y="29829"/>
            <a:ext cx="1219155" cy="737276"/>
          </a:xfrm>
          <a:prstGeom prst="rect">
            <a:avLst/>
          </a:prstGeom>
        </p:spPr>
      </p:pic>
      <p:sp>
        <p:nvSpPr>
          <p:cNvPr id="5" name="TextBox 4">
            <a:extLst>
              <a:ext uri="{FF2B5EF4-FFF2-40B4-BE49-F238E27FC236}">
                <a16:creationId xmlns:a16="http://schemas.microsoft.com/office/drawing/2014/main" id="{E0EF0649-92AF-3071-E10E-49AD9913CB2D}"/>
              </a:ext>
            </a:extLst>
          </p:cNvPr>
          <p:cNvSpPr txBox="1"/>
          <p:nvPr/>
        </p:nvSpPr>
        <p:spPr>
          <a:xfrm>
            <a:off x="1331640" y="188640"/>
            <a:ext cx="7704856" cy="1200329"/>
          </a:xfrm>
          <a:prstGeom prst="rect">
            <a:avLst/>
          </a:prstGeom>
          <a:noFill/>
        </p:spPr>
        <p:txBody>
          <a:bodyPr wrap="square">
            <a:spAutoFit/>
          </a:bodyPr>
          <a:lstStyle/>
          <a:p>
            <a:r>
              <a:rPr lang="en-GB" sz="2400">
                <a:effectLst/>
                <a:latin typeface="Helvetica Neue" panose="02000503000000020004" pitchFamily="2" charset="0"/>
              </a:rPr>
              <a:t>Poli-chromaticity implies using mono-chromators of different kinds (bragg-reflectors, collimators) to select a narrow bandwidth line from a broad-band spectrum</a:t>
            </a:r>
          </a:p>
        </p:txBody>
      </p:sp>
      <p:pic>
        <p:nvPicPr>
          <p:cNvPr id="4" name="Picture 3">
            <a:extLst>
              <a:ext uri="{FF2B5EF4-FFF2-40B4-BE49-F238E27FC236}">
                <a16:creationId xmlns:a16="http://schemas.microsoft.com/office/drawing/2014/main" id="{611F529A-3AB3-477F-0CB3-7D94EB7883B8}"/>
              </a:ext>
            </a:extLst>
          </p:cNvPr>
          <p:cNvPicPr>
            <a:picLocks noChangeAspect="1"/>
          </p:cNvPicPr>
          <p:nvPr/>
        </p:nvPicPr>
        <p:blipFill>
          <a:blip r:embed="rId3"/>
          <a:stretch>
            <a:fillRect/>
          </a:stretch>
        </p:blipFill>
        <p:spPr>
          <a:xfrm>
            <a:off x="179512" y="1412776"/>
            <a:ext cx="4032448" cy="2352690"/>
          </a:xfrm>
          <a:prstGeom prst="rect">
            <a:avLst/>
          </a:prstGeom>
        </p:spPr>
      </p:pic>
      <p:pic>
        <p:nvPicPr>
          <p:cNvPr id="6" name="Immagine 4" descr="Untitled.tiff">
            <a:extLst>
              <a:ext uri="{FF2B5EF4-FFF2-40B4-BE49-F238E27FC236}">
                <a16:creationId xmlns:a16="http://schemas.microsoft.com/office/drawing/2014/main" id="{9A9514FF-2E82-2AA3-73B3-7679C199F4E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870266" y="3559491"/>
            <a:ext cx="5094222" cy="31098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382490F8-C258-A075-ABC5-5003AFC48581}"/>
              </a:ext>
            </a:extLst>
          </p:cNvPr>
          <p:cNvSpPr txBox="1"/>
          <p:nvPr/>
        </p:nvSpPr>
        <p:spPr>
          <a:xfrm>
            <a:off x="5364088" y="2742019"/>
            <a:ext cx="3002745" cy="830997"/>
          </a:xfrm>
          <a:prstGeom prst="rect">
            <a:avLst/>
          </a:prstGeom>
          <a:noFill/>
        </p:spPr>
        <p:txBody>
          <a:bodyPr wrap="none" rtlCol="0">
            <a:spAutoFit/>
          </a:bodyPr>
          <a:lstStyle/>
          <a:p>
            <a:r>
              <a:rPr lang="en-IT"/>
              <a:t>ELI-NP-GBS </a:t>
            </a:r>
            <a:r>
              <a:rPr lang="en-IT" i="1">
                <a:latin typeface="Symbol" pitchFamily="2" charset="2"/>
              </a:rPr>
              <a:t>g </a:t>
            </a:r>
            <a:r>
              <a:rPr lang="en-IT"/>
              <a:t>–beam</a:t>
            </a:r>
          </a:p>
          <a:p>
            <a:r>
              <a:rPr lang="en-IT"/>
              <a:t>collimator (2-19 MeV)</a:t>
            </a:r>
          </a:p>
        </p:txBody>
      </p:sp>
      <p:pic>
        <p:nvPicPr>
          <p:cNvPr id="8" name="Immagine 4" descr="screenshot_01.jpg">
            <a:extLst>
              <a:ext uri="{FF2B5EF4-FFF2-40B4-BE49-F238E27FC236}">
                <a16:creationId xmlns:a16="http://schemas.microsoft.com/office/drawing/2014/main" id="{5FA6AE6E-261A-26FF-B251-958CDA348D2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79512" y="4293096"/>
            <a:ext cx="4525148" cy="200307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74C524DB-F4AB-C5B6-D862-0A3D77287E11}"/>
              </a:ext>
            </a:extLst>
          </p:cNvPr>
          <p:cNvSpPr txBox="1"/>
          <p:nvPr/>
        </p:nvSpPr>
        <p:spPr>
          <a:xfrm>
            <a:off x="1065369" y="3622382"/>
            <a:ext cx="2481770" cy="400110"/>
          </a:xfrm>
          <a:prstGeom prst="rect">
            <a:avLst/>
          </a:prstGeom>
          <a:noFill/>
        </p:spPr>
        <p:txBody>
          <a:bodyPr wrap="none" rtlCol="0">
            <a:spAutoFit/>
          </a:bodyPr>
          <a:lstStyle/>
          <a:p>
            <a:r>
              <a:rPr lang="en-IT" sz="2000"/>
              <a:t>X-ray monochromator</a:t>
            </a:r>
          </a:p>
        </p:txBody>
      </p:sp>
    </p:spTree>
    <p:extLst>
      <p:ext uri="{BB962C8B-B14F-4D97-AF65-F5344CB8AC3E}">
        <p14:creationId xmlns:p14="http://schemas.microsoft.com/office/powerpoint/2010/main" val="13654110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CD8DB8-B1A2-8DA0-0DAA-88ADF9B070F8}"/>
            </a:ext>
          </a:extLst>
        </p:cNvPr>
        <p:cNvGrpSpPr/>
        <p:nvPr/>
      </p:nvGrpSpPr>
      <p:grpSpPr>
        <a:xfrm>
          <a:off x="0" y="0"/>
          <a:ext cx="0" cy="0"/>
          <a:chOff x="0" y="0"/>
          <a:chExt cx="0" cy="0"/>
        </a:xfrm>
      </p:grpSpPr>
      <p:sp>
        <p:nvSpPr>
          <p:cNvPr id="18435" name="CasellaDiTesto 6">
            <a:extLst>
              <a:ext uri="{FF2B5EF4-FFF2-40B4-BE49-F238E27FC236}">
                <a16:creationId xmlns:a16="http://schemas.microsoft.com/office/drawing/2014/main" id="{13D20769-1831-CE80-5D89-317B219D6AA9}"/>
              </a:ext>
            </a:extLst>
          </p:cNvPr>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9B8F7A0B-8140-47C6-6772-A2CCCC7F177D}"/>
              </a:ext>
            </a:extLst>
          </p:cNvPr>
          <p:cNvPicPr>
            <a:picLocks noChangeAspect="1"/>
          </p:cNvPicPr>
          <p:nvPr/>
        </p:nvPicPr>
        <p:blipFill>
          <a:blip r:embed="rId3"/>
          <a:stretch>
            <a:fillRect/>
          </a:stretch>
        </p:blipFill>
        <p:spPr>
          <a:xfrm>
            <a:off x="40477" y="29829"/>
            <a:ext cx="1219155" cy="737276"/>
          </a:xfrm>
          <a:prstGeom prst="rect">
            <a:avLst/>
          </a:prstGeom>
        </p:spPr>
      </p:pic>
      <p:sp>
        <p:nvSpPr>
          <p:cNvPr id="4" name="TextBox 3">
            <a:extLst>
              <a:ext uri="{FF2B5EF4-FFF2-40B4-BE49-F238E27FC236}">
                <a16:creationId xmlns:a16="http://schemas.microsoft.com/office/drawing/2014/main" id="{17D373F9-FE0B-CC72-F1FE-F50527A37C4A}"/>
              </a:ext>
            </a:extLst>
          </p:cNvPr>
          <p:cNvSpPr txBox="1"/>
          <p:nvPr/>
        </p:nvSpPr>
        <p:spPr>
          <a:xfrm>
            <a:off x="2374191" y="764704"/>
            <a:ext cx="4166590" cy="461665"/>
          </a:xfrm>
          <a:prstGeom prst="rect">
            <a:avLst/>
          </a:prstGeom>
          <a:noFill/>
        </p:spPr>
        <p:txBody>
          <a:bodyPr wrap="none" rtlCol="0">
            <a:spAutoFit/>
          </a:bodyPr>
          <a:lstStyle/>
          <a:p>
            <a:r>
              <a:rPr lang="en-IT" b="1"/>
              <a:t>ICS Sources: three paradigma</a:t>
            </a:r>
          </a:p>
        </p:txBody>
      </p:sp>
      <p:sp>
        <p:nvSpPr>
          <p:cNvPr id="5" name="TextBox 4">
            <a:extLst>
              <a:ext uri="{FF2B5EF4-FFF2-40B4-BE49-F238E27FC236}">
                <a16:creationId xmlns:a16="http://schemas.microsoft.com/office/drawing/2014/main" id="{663CF09A-D86B-9533-5E06-9C629F918A98}"/>
              </a:ext>
            </a:extLst>
          </p:cNvPr>
          <p:cNvSpPr txBox="1"/>
          <p:nvPr/>
        </p:nvSpPr>
        <p:spPr>
          <a:xfrm>
            <a:off x="105886" y="1700808"/>
            <a:ext cx="8932253" cy="3046988"/>
          </a:xfrm>
          <a:prstGeom prst="rect">
            <a:avLst/>
          </a:prstGeom>
          <a:noFill/>
        </p:spPr>
        <p:txBody>
          <a:bodyPr wrap="none" rtlCol="0">
            <a:spAutoFit/>
          </a:bodyPr>
          <a:lstStyle/>
          <a:p>
            <a:pPr marL="457200" indent="-457200" algn="ctr">
              <a:buAutoNum type="alphaLcParenR"/>
            </a:pPr>
            <a:r>
              <a:rPr lang="en-IT" b="1"/>
              <a:t>Linac based (low flux, easy operation) </a:t>
            </a:r>
          </a:p>
          <a:p>
            <a:pPr algn="ctr"/>
            <a:r>
              <a:rPr lang="en-IT"/>
              <a:t>(full access to beam particles and phase space)</a:t>
            </a:r>
          </a:p>
          <a:p>
            <a:pPr algn="ctr"/>
            <a:endParaRPr lang="en-IT"/>
          </a:p>
          <a:p>
            <a:pPr algn="ctr"/>
            <a:r>
              <a:rPr lang="en-IT" b="1"/>
              <a:t>b) Storage ring based (large flux, challenging)</a:t>
            </a:r>
          </a:p>
          <a:p>
            <a:pPr algn="ctr"/>
            <a:r>
              <a:rPr lang="en-IT"/>
              <a:t>(no access to beam particles, limited access to phase space)</a:t>
            </a:r>
          </a:p>
          <a:p>
            <a:pPr algn="ctr"/>
            <a:endParaRPr lang="en-IT"/>
          </a:p>
          <a:p>
            <a:pPr algn="ctr"/>
            <a:r>
              <a:rPr lang="en-IT" b="1"/>
              <a:t>c) Energy Recovery Linac based (very large flux, very challenging)</a:t>
            </a:r>
          </a:p>
          <a:p>
            <a:pPr algn="ctr"/>
            <a:r>
              <a:rPr lang="en-IT"/>
              <a:t>(no access to beam particles, full access to phase space)</a:t>
            </a:r>
          </a:p>
        </p:txBody>
      </p:sp>
      <p:sp>
        <p:nvSpPr>
          <p:cNvPr id="6" name="TextBox 5">
            <a:extLst>
              <a:ext uri="{FF2B5EF4-FFF2-40B4-BE49-F238E27FC236}">
                <a16:creationId xmlns:a16="http://schemas.microsoft.com/office/drawing/2014/main" id="{B50870B6-8F7D-5DE8-935E-1DEE4410B6E8}"/>
              </a:ext>
            </a:extLst>
          </p:cNvPr>
          <p:cNvSpPr txBox="1"/>
          <p:nvPr/>
        </p:nvSpPr>
        <p:spPr>
          <a:xfrm>
            <a:off x="268675" y="5019779"/>
            <a:ext cx="8606650" cy="1323439"/>
          </a:xfrm>
          <a:prstGeom prst="rect">
            <a:avLst/>
          </a:prstGeom>
          <a:noFill/>
        </p:spPr>
        <p:txBody>
          <a:bodyPr wrap="none" rtlCol="0">
            <a:spAutoFit/>
          </a:bodyPr>
          <a:lstStyle/>
          <a:p>
            <a:pPr algn="ctr"/>
            <a:r>
              <a:rPr lang="en-IT" sz="2000" i="1"/>
              <a:t>Linac based ICS are easily extandable to MeV gamma rays</a:t>
            </a:r>
          </a:p>
          <a:p>
            <a:pPr algn="ctr"/>
            <a:r>
              <a:rPr lang="en-IT" sz="2000" i="1"/>
              <a:t>towards nuclear physics oriented research and applications</a:t>
            </a:r>
          </a:p>
          <a:p>
            <a:pPr algn="ctr"/>
            <a:endParaRPr lang="en-IT" sz="2000" i="1"/>
          </a:p>
          <a:p>
            <a:pPr algn="ctr"/>
            <a:r>
              <a:rPr lang="en-IT" sz="2000" i="1"/>
              <a:t>Linac based ICS are also compatible to laser-plasma driven acceleration modules</a:t>
            </a:r>
          </a:p>
        </p:txBody>
      </p:sp>
      <p:sp>
        <p:nvSpPr>
          <p:cNvPr id="7" name="Segnaposto data 6">
            <a:extLst>
              <a:ext uri="{FF2B5EF4-FFF2-40B4-BE49-F238E27FC236}">
                <a16:creationId xmlns:a16="http://schemas.microsoft.com/office/drawing/2014/main" id="{5DEEF577-FACB-4D16-623E-B7AEACEBDCDB}"/>
              </a:ext>
            </a:extLst>
          </p:cNvPr>
          <p:cNvSpPr>
            <a:spLocks noGrp="1"/>
          </p:cNvSpPr>
          <p:nvPr>
            <p:ph type="dt" sz="quarter" idx="10"/>
          </p:nvPr>
        </p:nvSpPr>
        <p:spPr>
          <a:xfrm>
            <a:off x="0" y="6553200"/>
            <a:ext cx="5148064"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100Y-QuantumAdv Workshop - HassanII- Morocco - July 09th 2025</a:t>
            </a:r>
            <a:endParaRPr lang="en-US" sz="1400"/>
          </a:p>
        </p:txBody>
      </p:sp>
    </p:spTree>
    <p:extLst>
      <p:ext uri="{BB962C8B-B14F-4D97-AF65-F5344CB8AC3E}">
        <p14:creationId xmlns:p14="http://schemas.microsoft.com/office/powerpoint/2010/main" val="30101940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diagram of a machine&#10;&#10;Description automatically generated">
            <a:extLst>
              <a:ext uri="{FF2B5EF4-FFF2-40B4-BE49-F238E27FC236}">
                <a16:creationId xmlns:a16="http://schemas.microsoft.com/office/drawing/2014/main" id="{14498A98-90FC-6E76-BED9-920F2188BE23}"/>
              </a:ext>
            </a:extLst>
          </p:cNvPr>
          <p:cNvPicPr>
            <a:picLocks noChangeAspect="1"/>
          </p:cNvPicPr>
          <p:nvPr/>
        </p:nvPicPr>
        <p:blipFill>
          <a:blip r:embed="rId3"/>
          <a:stretch>
            <a:fillRect/>
          </a:stretch>
        </p:blipFill>
        <p:spPr>
          <a:xfrm>
            <a:off x="1115616" y="864021"/>
            <a:ext cx="7484368" cy="5580372"/>
          </a:xfrm>
          <a:prstGeom prst="rect">
            <a:avLst/>
          </a:prstGeom>
        </p:spPr>
      </p:pic>
      <p:sp>
        <p:nvSpPr>
          <p:cNvPr id="18435" name="CasellaDiTesto 6"/>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4120F11C-8F7D-16BA-486A-511AAF46C591}"/>
              </a:ext>
            </a:extLst>
          </p:cNvPr>
          <p:cNvPicPr>
            <a:picLocks noChangeAspect="1"/>
          </p:cNvPicPr>
          <p:nvPr/>
        </p:nvPicPr>
        <p:blipFill>
          <a:blip r:embed="rId4"/>
          <a:stretch>
            <a:fillRect/>
          </a:stretch>
        </p:blipFill>
        <p:spPr>
          <a:xfrm>
            <a:off x="40477" y="29829"/>
            <a:ext cx="859115" cy="519544"/>
          </a:xfrm>
          <a:prstGeom prst="rect">
            <a:avLst/>
          </a:prstGeom>
        </p:spPr>
      </p:pic>
      <p:sp>
        <p:nvSpPr>
          <p:cNvPr id="4" name="TextBox 3">
            <a:extLst>
              <a:ext uri="{FF2B5EF4-FFF2-40B4-BE49-F238E27FC236}">
                <a16:creationId xmlns:a16="http://schemas.microsoft.com/office/drawing/2014/main" id="{3610B73D-B630-17A0-C5FA-CCF6B187069C}"/>
              </a:ext>
            </a:extLst>
          </p:cNvPr>
          <p:cNvSpPr txBox="1"/>
          <p:nvPr/>
        </p:nvSpPr>
        <p:spPr>
          <a:xfrm>
            <a:off x="1691680" y="6426615"/>
            <a:ext cx="6672339" cy="400110"/>
          </a:xfrm>
          <a:prstGeom prst="rect">
            <a:avLst/>
          </a:prstGeom>
          <a:noFill/>
        </p:spPr>
        <p:txBody>
          <a:bodyPr wrap="none" rtlCol="0">
            <a:spAutoFit/>
          </a:bodyPr>
          <a:lstStyle/>
          <a:p>
            <a:r>
              <a:rPr lang="en-IT" sz="2000"/>
              <a:t>Cost of STAR ICS = 18.5 M€ with 2 beam-lines and 2 hutches </a:t>
            </a:r>
          </a:p>
        </p:txBody>
      </p:sp>
      <p:sp>
        <p:nvSpPr>
          <p:cNvPr id="2" name="TextBox 1">
            <a:extLst>
              <a:ext uri="{FF2B5EF4-FFF2-40B4-BE49-F238E27FC236}">
                <a16:creationId xmlns:a16="http://schemas.microsoft.com/office/drawing/2014/main" id="{DEBDE297-B1C4-DA7E-DC1F-A8D182C4BC56}"/>
              </a:ext>
            </a:extLst>
          </p:cNvPr>
          <p:cNvSpPr txBox="1"/>
          <p:nvPr/>
        </p:nvSpPr>
        <p:spPr>
          <a:xfrm>
            <a:off x="971600" y="116632"/>
            <a:ext cx="8064896" cy="707886"/>
          </a:xfrm>
          <a:prstGeom prst="rect">
            <a:avLst/>
          </a:prstGeom>
          <a:solidFill>
            <a:srgbClr val="92D050"/>
          </a:solidFill>
        </p:spPr>
        <p:txBody>
          <a:bodyPr wrap="square" rtlCol="0">
            <a:spAutoFit/>
          </a:bodyPr>
          <a:lstStyle/>
          <a:p>
            <a:r>
              <a:rPr lang="en-IT" sz="2000"/>
              <a:t>Built inside Università della Calabria campus, S</a:t>
            </a:r>
            <a:r>
              <a:rPr lang="en-GB" sz="2000"/>
              <a:t>o</a:t>
            </a:r>
            <a:r>
              <a:rPr lang="en-IT" sz="2000"/>
              <a:t>uth Italy, with EU funds for the development of research infra-structures in EU regions of convergence</a:t>
            </a:r>
          </a:p>
        </p:txBody>
      </p:sp>
    </p:spTree>
    <p:extLst>
      <p:ext uri="{BB962C8B-B14F-4D97-AF65-F5344CB8AC3E}">
        <p14:creationId xmlns:p14="http://schemas.microsoft.com/office/powerpoint/2010/main" val="31758112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3667" name="Immagine 1" descr="Untitled.tif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7584" y="44624"/>
            <a:ext cx="6228184" cy="34157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Immagine 1" descr="Untitledb.tif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096344" y="3284984"/>
            <a:ext cx="5940152" cy="35630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755576" y="548680"/>
            <a:ext cx="7776864" cy="1040285"/>
          </a:xfrm>
          <a:prstGeom prst="rect">
            <a:avLst/>
          </a:prstGeom>
        </p:spPr>
        <p:txBody>
          <a:bodyPr wrap="square">
            <a:spAutoFit/>
          </a:bodyPr>
          <a:lstStyle/>
          <a:p>
            <a:pPr eaLnBrk="1" hangingPunct="1">
              <a:lnSpc>
                <a:spcPct val="120000"/>
              </a:lnSpc>
              <a:spcBef>
                <a:spcPct val="20000"/>
              </a:spcBef>
            </a:pPr>
            <a:r>
              <a:rPr lang="en-US" b="1">
                <a:solidFill>
                  <a:srgbClr val="0000FF"/>
                </a:solidFill>
              </a:rPr>
              <a:t>highly asymmetric compact*</a:t>
            </a:r>
          </a:p>
          <a:p>
            <a:pPr eaLnBrk="1" hangingPunct="1">
              <a:lnSpc>
                <a:spcPct val="120000"/>
              </a:lnSpc>
              <a:spcBef>
                <a:spcPct val="20000"/>
              </a:spcBef>
            </a:pPr>
            <a:r>
              <a:rPr lang="en-US" b="1">
                <a:solidFill>
                  <a:srgbClr val="0000FF"/>
                </a:solidFill>
              </a:rPr>
              <a:t>electron-photon colliders</a:t>
            </a:r>
          </a:p>
        </p:txBody>
      </p:sp>
      <p:sp>
        <p:nvSpPr>
          <p:cNvPr id="8" name="Rettangolo 7"/>
          <p:cNvSpPr/>
          <p:nvPr/>
        </p:nvSpPr>
        <p:spPr>
          <a:xfrm>
            <a:off x="179512" y="1700808"/>
            <a:ext cx="2144275" cy="523220"/>
          </a:xfrm>
          <a:prstGeom prst="rect">
            <a:avLst/>
          </a:prstGeom>
        </p:spPr>
        <p:txBody>
          <a:bodyPr wrap="square">
            <a:spAutoFit/>
          </a:bodyPr>
          <a:lstStyle/>
          <a:p>
            <a:pPr eaLnBrk="1" hangingPunct="1">
              <a:lnSpc>
                <a:spcPct val="120000"/>
              </a:lnSpc>
              <a:spcBef>
                <a:spcPct val="20000"/>
              </a:spcBef>
            </a:pPr>
            <a:r>
              <a:rPr lang="en-US" b="1">
                <a:solidFill>
                  <a:srgbClr val="0000FF"/>
                </a:solidFill>
              </a:rPr>
              <a:t>*10 m, 10 M$</a:t>
            </a:r>
          </a:p>
        </p:txBody>
      </p:sp>
      <p:sp>
        <p:nvSpPr>
          <p:cNvPr id="9" name="Rettangolo 8"/>
          <p:cNvSpPr/>
          <p:nvPr/>
        </p:nvSpPr>
        <p:spPr>
          <a:xfrm>
            <a:off x="179512" y="4149080"/>
            <a:ext cx="3096344" cy="1900328"/>
          </a:xfrm>
          <a:prstGeom prst="rect">
            <a:avLst/>
          </a:prstGeom>
        </p:spPr>
        <p:txBody>
          <a:bodyPr wrap="square">
            <a:spAutoFit/>
          </a:bodyPr>
          <a:lstStyle/>
          <a:p>
            <a:pPr eaLnBrk="1" hangingPunct="1">
              <a:lnSpc>
                <a:spcPct val="120000"/>
              </a:lnSpc>
              <a:spcBef>
                <a:spcPct val="20000"/>
              </a:spcBef>
            </a:pPr>
            <a:r>
              <a:rPr lang="en-US" b="1">
                <a:solidFill>
                  <a:srgbClr val="0000FF"/>
                </a:solidFill>
              </a:rPr>
              <a:t>MeV/GeV’s electrons</a:t>
            </a:r>
          </a:p>
          <a:p>
            <a:pPr eaLnBrk="1" hangingPunct="1">
              <a:lnSpc>
                <a:spcPct val="120000"/>
              </a:lnSpc>
              <a:spcBef>
                <a:spcPct val="20000"/>
              </a:spcBef>
            </a:pPr>
            <a:r>
              <a:rPr lang="en-US" b="1">
                <a:solidFill>
                  <a:srgbClr val="0000FF"/>
                </a:solidFill>
              </a:rPr>
              <a:t>eV’s photons – more challenging and difficult to operate</a:t>
            </a:r>
          </a:p>
        </p:txBody>
      </p:sp>
    </p:spTree>
    <p:extLst>
      <p:ext uri="{BB962C8B-B14F-4D97-AF65-F5344CB8AC3E}">
        <p14:creationId xmlns:p14="http://schemas.microsoft.com/office/powerpoint/2010/main" val="15407601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11334750" y="3238500"/>
            <a:ext cx="184666" cy="461665"/>
          </a:xfrm>
          <a:prstGeom prst="rect">
            <a:avLst/>
          </a:prstGeom>
          <a:noFill/>
        </p:spPr>
        <p:txBody>
          <a:bodyPr wrap="none" rtlCol="0">
            <a:spAutoFit/>
          </a:bodyPr>
          <a:lstStyle/>
          <a:p>
            <a:endParaRPr lang="it-IT"/>
          </a:p>
        </p:txBody>
      </p:sp>
      <p:pic>
        <p:nvPicPr>
          <p:cNvPr id="6" name="Immagine 2" descr="infn-new.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BBDDBE9C-59D6-1844-8794-3C256D8078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0136" y="618622"/>
            <a:ext cx="7963728" cy="6021887"/>
          </a:xfrm>
          <a:prstGeom prst="rect">
            <a:avLst/>
          </a:prstGeom>
        </p:spPr>
      </p:pic>
      <p:sp>
        <p:nvSpPr>
          <p:cNvPr id="5" name="TextBox 4">
            <a:extLst>
              <a:ext uri="{FF2B5EF4-FFF2-40B4-BE49-F238E27FC236}">
                <a16:creationId xmlns:a16="http://schemas.microsoft.com/office/drawing/2014/main" id="{2BA37AE7-D5DA-BD4F-B01E-3B55CD88901E}"/>
              </a:ext>
            </a:extLst>
          </p:cNvPr>
          <p:cNvSpPr txBox="1"/>
          <p:nvPr/>
        </p:nvSpPr>
        <p:spPr>
          <a:xfrm>
            <a:off x="1827972" y="76200"/>
            <a:ext cx="7163628" cy="1323439"/>
          </a:xfrm>
          <a:prstGeom prst="rect">
            <a:avLst/>
          </a:prstGeom>
          <a:noFill/>
        </p:spPr>
        <p:txBody>
          <a:bodyPr wrap="square" rtlCol="0">
            <a:spAutoFit/>
          </a:bodyPr>
          <a:lstStyle/>
          <a:p>
            <a:r>
              <a:rPr lang="it-IT" sz="2000">
                <a:solidFill>
                  <a:srgbClr val="00B050"/>
                </a:solidFill>
              </a:rPr>
              <a:t>BriXS: an example of high sustainability. High power 2 MW beam delivered to user with only 200 kW power consumption/dissipation with outstanding beam quality (larger than storage rings, same current)</a:t>
            </a:r>
          </a:p>
        </p:txBody>
      </p:sp>
      <p:sp>
        <p:nvSpPr>
          <p:cNvPr id="2" name="Rectangle 1">
            <a:extLst>
              <a:ext uri="{FF2B5EF4-FFF2-40B4-BE49-F238E27FC236}">
                <a16:creationId xmlns:a16="http://schemas.microsoft.com/office/drawing/2014/main" id="{161F6AD7-D235-144D-9C1B-FE83837C091D}"/>
              </a:ext>
            </a:extLst>
          </p:cNvPr>
          <p:cNvSpPr/>
          <p:nvPr/>
        </p:nvSpPr>
        <p:spPr>
          <a:xfrm>
            <a:off x="3581400" y="6429651"/>
            <a:ext cx="838200" cy="23970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9949209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2127B9-8ECF-EDFA-0808-841F2DC17BAB}"/>
            </a:ext>
          </a:extLst>
        </p:cNvPr>
        <p:cNvGrpSpPr/>
        <p:nvPr/>
      </p:nvGrpSpPr>
      <p:grpSpPr>
        <a:xfrm>
          <a:off x="0" y="0"/>
          <a:ext cx="0" cy="0"/>
          <a:chOff x="0" y="0"/>
          <a:chExt cx="0" cy="0"/>
        </a:xfrm>
      </p:grpSpPr>
      <p:sp>
        <p:nvSpPr>
          <p:cNvPr id="18435" name="CasellaDiTesto 6">
            <a:extLst>
              <a:ext uri="{FF2B5EF4-FFF2-40B4-BE49-F238E27FC236}">
                <a16:creationId xmlns:a16="http://schemas.microsoft.com/office/drawing/2014/main" id="{2FA653B7-9220-5C7B-07E5-D3A520005CA3}"/>
              </a:ext>
            </a:extLst>
          </p:cNvPr>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8" name="Picture 7" descr="A computer generated image of a factory&#10;&#10;Description automatically generated">
            <a:extLst>
              <a:ext uri="{FF2B5EF4-FFF2-40B4-BE49-F238E27FC236}">
                <a16:creationId xmlns:a16="http://schemas.microsoft.com/office/drawing/2014/main" id="{A892781E-32F4-123D-B7E6-BE90FB20D772}"/>
              </a:ext>
            </a:extLst>
          </p:cNvPr>
          <p:cNvPicPr>
            <a:picLocks noChangeAspect="1"/>
          </p:cNvPicPr>
          <p:nvPr/>
        </p:nvPicPr>
        <p:blipFill>
          <a:blip r:embed="rId3"/>
          <a:stretch>
            <a:fillRect/>
          </a:stretch>
        </p:blipFill>
        <p:spPr>
          <a:xfrm>
            <a:off x="179512" y="186188"/>
            <a:ext cx="7592888" cy="5605548"/>
          </a:xfrm>
          <a:prstGeom prst="rect">
            <a:avLst/>
          </a:prstGeom>
        </p:spPr>
      </p:pic>
      <p:pic>
        <p:nvPicPr>
          <p:cNvPr id="6" name="Picture 5" descr="A white background with red text&#10;&#10;Description automatically generated">
            <a:extLst>
              <a:ext uri="{FF2B5EF4-FFF2-40B4-BE49-F238E27FC236}">
                <a16:creationId xmlns:a16="http://schemas.microsoft.com/office/drawing/2014/main" id="{84AD6ED6-DF8A-014E-C1C6-88264FF692AC}"/>
              </a:ext>
            </a:extLst>
          </p:cNvPr>
          <p:cNvPicPr>
            <a:picLocks noChangeAspect="1"/>
          </p:cNvPicPr>
          <p:nvPr/>
        </p:nvPicPr>
        <p:blipFill>
          <a:blip r:embed="rId4"/>
          <a:stretch>
            <a:fillRect/>
          </a:stretch>
        </p:blipFill>
        <p:spPr>
          <a:xfrm>
            <a:off x="4014316" y="4660900"/>
            <a:ext cx="4927600" cy="2197100"/>
          </a:xfrm>
          <a:prstGeom prst="rect">
            <a:avLst/>
          </a:prstGeom>
        </p:spPr>
      </p:pic>
      <p:sp>
        <p:nvSpPr>
          <p:cNvPr id="9" name="TextBox 8">
            <a:extLst>
              <a:ext uri="{FF2B5EF4-FFF2-40B4-BE49-F238E27FC236}">
                <a16:creationId xmlns:a16="http://schemas.microsoft.com/office/drawing/2014/main" id="{7062CE33-1A0F-5B74-FE13-27B9366D9AD6}"/>
              </a:ext>
            </a:extLst>
          </p:cNvPr>
          <p:cNvSpPr txBox="1"/>
          <p:nvPr/>
        </p:nvSpPr>
        <p:spPr>
          <a:xfrm>
            <a:off x="5440636" y="36063"/>
            <a:ext cx="3501280" cy="461665"/>
          </a:xfrm>
          <a:prstGeom prst="rect">
            <a:avLst/>
          </a:prstGeom>
          <a:noFill/>
        </p:spPr>
        <p:txBody>
          <a:bodyPr wrap="none" rtlCol="0">
            <a:spAutoFit/>
          </a:bodyPr>
          <a:lstStyle/>
          <a:p>
            <a:r>
              <a:rPr lang="en-IT"/>
              <a:t>ThomX, Orsay-LAL, Paris</a:t>
            </a:r>
          </a:p>
        </p:txBody>
      </p:sp>
    </p:spTree>
    <p:extLst>
      <p:ext uri="{BB962C8B-B14F-4D97-AF65-F5344CB8AC3E}">
        <p14:creationId xmlns:p14="http://schemas.microsoft.com/office/powerpoint/2010/main" val="31338573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FC5CA8-1C75-CD42-C761-FFEAF0C9548E}"/>
            </a:ext>
          </a:extLst>
        </p:cNvPr>
        <p:cNvGrpSpPr/>
        <p:nvPr/>
      </p:nvGrpSpPr>
      <p:grpSpPr>
        <a:xfrm>
          <a:off x="0" y="0"/>
          <a:ext cx="0" cy="0"/>
          <a:chOff x="0" y="0"/>
          <a:chExt cx="0" cy="0"/>
        </a:xfrm>
      </p:grpSpPr>
      <p:sp>
        <p:nvSpPr>
          <p:cNvPr id="18435" name="CasellaDiTesto 6">
            <a:extLst>
              <a:ext uri="{FF2B5EF4-FFF2-40B4-BE49-F238E27FC236}">
                <a16:creationId xmlns:a16="http://schemas.microsoft.com/office/drawing/2014/main" id="{6B6A767F-A0B8-0ED8-2DEC-ACC0828A5A6B}"/>
              </a:ext>
            </a:extLst>
          </p:cNvPr>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C60FE7EB-9AE1-C780-F2AB-AD4B89B69D7F}"/>
              </a:ext>
            </a:extLst>
          </p:cNvPr>
          <p:cNvPicPr>
            <a:picLocks noChangeAspect="1"/>
          </p:cNvPicPr>
          <p:nvPr/>
        </p:nvPicPr>
        <p:blipFill>
          <a:blip r:embed="rId3"/>
          <a:stretch>
            <a:fillRect/>
          </a:stretch>
        </p:blipFill>
        <p:spPr>
          <a:xfrm>
            <a:off x="40477" y="29829"/>
            <a:ext cx="977041" cy="590859"/>
          </a:xfrm>
          <a:prstGeom prst="rect">
            <a:avLst/>
          </a:prstGeom>
        </p:spPr>
      </p:pic>
      <p:pic>
        <p:nvPicPr>
          <p:cNvPr id="7" name="Picture 6" descr="A room with several computers and a few people&#10;&#10;Description automatically generated with medium confidence">
            <a:extLst>
              <a:ext uri="{FF2B5EF4-FFF2-40B4-BE49-F238E27FC236}">
                <a16:creationId xmlns:a16="http://schemas.microsoft.com/office/drawing/2014/main" id="{BD5A4056-05D6-ECAA-4AC2-0249862C3034}"/>
              </a:ext>
            </a:extLst>
          </p:cNvPr>
          <p:cNvPicPr>
            <a:picLocks noChangeAspect="1"/>
          </p:cNvPicPr>
          <p:nvPr/>
        </p:nvPicPr>
        <p:blipFill>
          <a:blip r:embed="rId4"/>
          <a:stretch>
            <a:fillRect/>
          </a:stretch>
        </p:blipFill>
        <p:spPr>
          <a:xfrm>
            <a:off x="672096" y="1356900"/>
            <a:ext cx="7772400" cy="4606505"/>
          </a:xfrm>
          <a:prstGeom prst="rect">
            <a:avLst/>
          </a:prstGeom>
        </p:spPr>
      </p:pic>
      <p:sp>
        <p:nvSpPr>
          <p:cNvPr id="8" name="TextBox 7">
            <a:extLst>
              <a:ext uri="{FF2B5EF4-FFF2-40B4-BE49-F238E27FC236}">
                <a16:creationId xmlns:a16="http://schemas.microsoft.com/office/drawing/2014/main" id="{2D6CB8F9-5265-176D-8CED-845911C7CFAC}"/>
              </a:ext>
            </a:extLst>
          </p:cNvPr>
          <p:cNvSpPr txBox="1"/>
          <p:nvPr/>
        </p:nvSpPr>
        <p:spPr>
          <a:xfrm>
            <a:off x="1115616" y="620688"/>
            <a:ext cx="7872668" cy="461665"/>
          </a:xfrm>
          <a:prstGeom prst="rect">
            <a:avLst/>
          </a:prstGeom>
          <a:noFill/>
        </p:spPr>
        <p:txBody>
          <a:bodyPr wrap="none" rtlCol="0">
            <a:spAutoFit/>
          </a:bodyPr>
          <a:lstStyle/>
          <a:p>
            <a:r>
              <a:rPr lang="en-IT"/>
              <a:t>MuCLS: a Compact Light Source (ICS) in Germany (Munich)</a:t>
            </a:r>
          </a:p>
        </p:txBody>
      </p:sp>
      <p:sp>
        <p:nvSpPr>
          <p:cNvPr id="4" name="Segnaposto data 6">
            <a:extLst>
              <a:ext uri="{FF2B5EF4-FFF2-40B4-BE49-F238E27FC236}">
                <a16:creationId xmlns:a16="http://schemas.microsoft.com/office/drawing/2014/main" id="{E8186BEB-0E23-A5AD-A865-1B7F62363BA7}"/>
              </a:ext>
            </a:extLst>
          </p:cNvPr>
          <p:cNvSpPr>
            <a:spLocks noGrp="1"/>
          </p:cNvSpPr>
          <p:nvPr>
            <p:ph type="dt" sz="quarter" idx="10"/>
          </p:nvPr>
        </p:nvSpPr>
        <p:spPr>
          <a:xfrm>
            <a:off x="0" y="6553200"/>
            <a:ext cx="5148064"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100Y-QuantumAdv Workshop - HassanII- Morocco - July 09th 2025</a:t>
            </a:r>
            <a:endParaRPr lang="en-US" sz="1400"/>
          </a:p>
        </p:txBody>
      </p:sp>
    </p:spTree>
    <p:extLst>
      <p:ext uri="{BB962C8B-B14F-4D97-AF65-F5344CB8AC3E}">
        <p14:creationId xmlns:p14="http://schemas.microsoft.com/office/powerpoint/2010/main" val="17069875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Text Box 2"/>
          <p:cNvSpPr txBox="1">
            <a:spLocks noChangeArrowheads="1"/>
          </p:cNvSpPr>
          <p:nvPr/>
        </p:nvSpPr>
        <p:spPr bwMode="auto">
          <a:xfrm>
            <a:off x="76200" y="1443892"/>
            <a:ext cx="6007968" cy="15718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square" lIns="90000" tIns="46800" rIns="90000" bIns="46800" anchor="ctr">
            <a:spAutoFit/>
          </a:bodyPr>
          <a:lstStyle>
            <a:lvl1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charset="0"/>
                <a:ea typeface="ＭＳ Ｐゴシック" charset="0"/>
                <a:cs typeface="ＭＳ Ｐゴシック" charset="0"/>
              </a:defRPr>
            </a:lvl1pPr>
            <a:lvl2pPr marL="37931725" indent="-37474525"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charset="0"/>
                <a:ea typeface="ＭＳ Ｐゴシック" charset="0"/>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charset="0"/>
                <a:ea typeface="ＭＳ Ｐゴシック" charset="0"/>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charset="0"/>
                <a:ea typeface="ＭＳ Ｐゴシック" charset="0"/>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charset="0"/>
                <a:ea typeface="ＭＳ Ｐゴシック" charset="0"/>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charset="0"/>
                <a:ea typeface="ＭＳ Ｐゴシック" charset="0"/>
              </a:defRPr>
            </a:lvl9pPr>
          </a:lstStyle>
          <a:p>
            <a:pPr eaLnBrk="1" hangingPunct="1">
              <a:buClr>
                <a:srgbClr val="FFFFFF"/>
              </a:buClr>
              <a:buSzPct val="100000"/>
              <a:buFont typeface="Arial" charset="0"/>
              <a:buNone/>
            </a:pPr>
            <a:r>
              <a:rPr lang="en-GB">
                <a:solidFill>
                  <a:srgbClr val="3366FF"/>
                </a:solidFill>
                <a:latin typeface="Arial" charset="0"/>
                <a:cs typeface="Arial" charset="0"/>
              </a:rPr>
              <a:t>Conventional X-ray tube for mammography</a:t>
            </a:r>
          </a:p>
          <a:p>
            <a:pPr>
              <a:buClr>
                <a:srgbClr val="FFFFFF"/>
              </a:buClr>
              <a:buSzPct val="100000"/>
            </a:pPr>
            <a:r>
              <a:rPr lang="it-IT">
                <a:solidFill>
                  <a:srgbClr val="3366FF"/>
                </a:solidFill>
                <a:latin typeface="Arial" charset="0"/>
                <a:cs typeface="Arial" charset="0"/>
              </a:rPr>
              <a:t>Spatial resolution ~100 </a:t>
            </a:r>
            <a:r>
              <a:rPr lang="it-IT">
                <a:solidFill>
                  <a:srgbClr val="3366FF"/>
                </a:solidFill>
                <a:latin typeface="Symbol" charset="0"/>
                <a:cs typeface="Arial" charset="0"/>
              </a:rPr>
              <a:t>m</a:t>
            </a:r>
            <a:r>
              <a:rPr lang="it-IT">
                <a:solidFill>
                  <a:srgbClr val="3366FF"/>
                </a:solidFill>
                <a:latin typeface="Arial" charset="0"/>
                <a:cs typeface="Arial" charset="0"/>
              </a:rPr>
              <a:t>m</a:t>
            </a:r>
          </a:p>
          <a:p>
            <a:pPr>
              <a:buClr>
                <a:srgbClr val="FFFFFF"/>
              </a:buClr>
              <a:buSzPct val="100000"/>
            </a:pPr>
            <a:r>
              <a:rPr lang="it-IT">
                <a:solidFill>
                  <a:srgbClr val="3366FF"/>
                </a:solidFill>
                <a:latin typeface="Arial" charset="0"/>
                <a:cs typeface="Arial" charset="0"/>
              </a:rPr>
              <a:t>High Flux ~10</a:t>
            </a:r>
            <a:r>
              <a:rPr lang="it-IT" baseline="30000">
                <a:solidFill>
                  <a:srgbClr val="3366FF"/>
                </a:solidFill>
                <a:latin typeface="Arial" charset="0"/>
                <a:cs typeface="Arial" charset="0"/>
              </a:rPr>
              <a:t>7</a:t>
            </a:r>
            <a:r>
              <a:rPr lang="it-IT">
                <a:solidFill>
                  <a:srgbClr val="3366FF"/>
                </a:solidFill>
                <a:latin typeface="Arial" charset="0"/>
                <a:cs typeface="Arial" charset="0"/>
              </a:rPr>
              <a:t> </a:t>
            </a:r>
            <a:r>
              <a:rPr lang="it-IT">
                <a:solidFill>
                  <a:srgbClr val="3366FF"/>
                </a:solidFill>
                <a:latin typeface="Symbol" charset="0"/>
                <a:cs typeface="Arial" charset="0"/>
              </a:rPr>
              <a:t>g</a:t>
            </a:r>
            <a:r>
              <a:rPr lang="it-IT">
                <a:solidFill>
                  <a:srgbClr val="3366FF"/>
                </a:solidFill>
                <a:latin typeface="Arial" charset="0"/>
                <a:cs typeface="Arial" charset="0"/>
              </a:rPr>
              <a:t>/(mm</a:t>
            </a:r>
            <a:r>
              <a:rPr lang="it-IT" baseline="30000">
                <a:solidFill>
                  <a:srgbClr val="3366FF"/>
                </a:solidFill>
                <a:latin typeface="Arial" charset="0"/>
                <a:cs typeface="Arial" charset="0"/>
              </a:rPr>
              <a:t>2</a:t>
            </a:r>
            <a:r>
              <a:rPr lang="it-IT">
                <a:solidFill>
                  <a:srgbClr val="3366FF"/>
                </a:solidFill>
                <a:latin typeface="Arial" charset="0"/>
                <a:cs typeface="Arial" charset="0"/>
              </a:rPr>
              <a:t>s) equivalent to ~5</a:t>
            </a:r>
            <a:r>
              <a:rPr lang="it-IT" baseline="30000">
                <a:solidFill>
                  <a:srgbClr val="3366FF"/>
                </a:solidFill>
                <a:latin typeface="Arial" charset="0"/>
                <a:cs typeface="Arial" charset="0"/>
              </a:rPr>
              <a:t>.</a:t>
            </a:r>
            <a:r>
              <a:rPr lang="it-IT">
                <a:solidFill>
                  <a:srgbClr val="3366FF"/>
                </a:solidFill>
                <a:latin typeface="Arial" charset="0"/>
                <a:cs typeface="Arial" charset="0"/>
              </a:rPr>
              <a:t>10</a:t>
            </a:r>
            <a:r>
              <a:rPr lang="it-IT" baseline="30000">
                <a:solidFill>
                  <a:srgbClr val="3366FF"/>
                </a:solidFill>
                <a:latin typeface="Arial" charset="0"/>
                <a:cs typeface="Arial" charset="0"/>
              </a:rPr>
              <a:t>11</a:t>
            </a:r>
            <a:r>
              <a:rPr lang="it-IT">
                <a:solidFill>
                  <a:srgbClr val="3366FF"/>
                </a:solidFill>
                <a:latin typeface="Arial" charset="0"/>
                <a:cs typeface="Arial" charset="0"/>
              </a:rPr>
              <a:t> </a:t>
            </a:r>
            <a:r>
              <a:rPr lang="it-IT">
                <a:solidFill>
                  <a:srgbClr val="3366FF"/>
                </a:solidFill>
                <a:latin typeface="Symbol" charset="0"/>
                <a:cs typeface="Arial" charset="0"/>
              </a:rPr>
              <a:t>g</a:t>
            </a:r>
            <a:r>
              <a:rPr lang="it-IT">
                <a:solidFill>
                  <a:srgbClr val="3366FF"/>
                </a:solidFill>
                <a:latin typeface="Arial" charset="0"/>
                <a:cs typeface="Arial" charset="0"/>
              </a:rPr>
              <a:t>/s over 20x20 cm</a:t>
            </a:r>
            <a:r>
              <a:rPr lang="it-IT" baseline="30000">
                <a:solidFill>
                  <a:srgbClr val="3366FF"/>
                </a:solidFill>
                <a:latin typeface="Arial" charset="0"/>
                <a:cs typeface="Arial" charset="0"/>
              </a:rPr>
              <a:t>2</a:t>
            </a:r>
            <a:r>
              <a:rPr lang="it-IT">
                <a:solidFill>
                  <a:srgbClr val="3366FF"/>
                </a:solidFill>
                <a:latin typeface="Arial" charset="0"/>
                <a:cs typeface="Arial" charset="0"/>
              </a:rPr>
              <a:t> area.</a:t>
            </a:r>
            <a:endParaRPr lang="en-GB">
              <a:solidFill>
                <a:srgbClr val="3366FF"/>
              </a:solidFill>
              <a:latin typeface="Arial" charset="0"/>
              <a:cs typeface="Arial" charset="0"/>
            </a:endParaRPr>
          </a:p>
        </p:txBody>
      </p:sp>
      <p:pic>
        <p:nvPicPr>
          <p:cNvPr id="7373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60504" y="1149549"/>
            <a:ext cx="3048000" cy="17033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pic>
      <p:graphicFrame>
        <p:nvGraphicFramePr>
          <p:cNvPr id="73730" name="Object 2"/>
          <p:cNvGraphicFramePr>
            <a:graphicFrameLocks noChangeAspect="1"/>
          </p:cNvGraphicFramePr>
          <p:nvPr/>
        </p:nvGraphicFramePr>
        <p:xfrm>
          <a:off x="3276600" y="3505200"/>
          <a:ext cx="2362200" cy="1749425"/>
        </p:xfrm>
        <a:graphic>
          <a:graphicData uri="http://schemas.openxmlformats.org/presentationml/2006/ole">
            <mc:AlternateContent xmlns:mc="http://schemas.openxmlformats.org/markup-compatibility/2006">
              <mc:Choice xmlns:v="urn:schemas-microsoft-com:vml" Requires="v">
                <p:oleObj name="Documento" r:id="rId4" imgW="7350369" imgH="4982308" progId="Word.Document.8">
                  <p:embed/>
                </p:oleObj>
              </mc:Choice>
              <mc:Fallback>
                <p:oleObj name="Documento" r:id="rId4" imgW="7350369" imgH="4982308" progId="Word.Document.8">
                  <p:embed/>
                  <p:pic>
                    <p:nvPicPr>
                      <p:cNvPr id="73730" name="Object 2"/>
                      <p:cNvPicPr>
                        <a:picLocks noChangeAspect="1" noChangeArrowheads="1"/>
                      </p:cNvPicPr>
                      <p:nvPr/>
                    </p:nvPicPr>
                    <p:blipFill>
                      <a:blip r:embed="rId5">
                        <a:extLst>
                          <a:ext uri="{28A0092B-C50C-407E-A947-70E740481C1C}">
                            <a14:useLocalDpi xmlns:a14="http://schemas.microsoft.com/office/drawing/2010/main" val="0"/>
                          </a:ext>
                        </a:extLst>
                      </a:blip>
                      <a:srcRect r="68329" b="65367"/>
                      <a:stretch>
                        <a:fillRect/>
                      </a:stretch>
                    </p:blipFill>
                    <p:spPr bwMode="auto">
                      <a:xfrm>
                        <a:off x="3276600" y="3505200"/>
                        <a:ext cx="2362200" cy="1749425"/>
                      </a:xfrm>
                      <a:prstGeom prst="rect">
                        <a:avLst/>
                      </a:prstGeom>
                      <a:noFill/>
                      <a:effectLst/>
                      <a:extLst>
                        <a:ext uri="{909E8E84-426E-40dd-AFC4-6F175D3DCCD1}">
                          <a14:hiddenFill xmlns="" xmlns:a14="http://schemas.microsoft.com/office/drawing/2010/main">
                            <a:blipFill dpi="0" rotWithShape="0">
                              <a:blip/>
                              <a:srcRect r="68329" b="65367"/>
                              <a:stretch>
                                <a:fillRect/>
                              </a:stretch>
                            </a:blip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pSp>
        <p:nvGrpSpPr>
          <p:cNvPr id="73733" name="Group 5"/>
          <p:cNvGrpSpPr>
            <a:grpSpLocks/>
          </p:cNvGrpSpPr>
          <p:nvPr/>
        </p:nvGrpSpPr>
        <p:grpSpPr bwMode="auto">
          <a:xfrm>
            <a:off x="295275" y="3429000"/>
            <a:ext cx="2673350" cy="2667000"/>
            <a:chOff x="3710" y="1920"/>
            <a:chExt cx="1684" cy="1680"/>
          </a:xfrm>
        </p:grpSpPr>
        <p:pic>
          <p:nvPicPr>
            <p:cNvPr id="7373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8" y="1920"/>
              <a:ext cx="1506" cy="16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pic>
        <p:sp>
          <p:nvSpPr>
            <p:cNvPr id="73737" name="Line 7"/>
            <p:cNvSpPr>
              <a:spLocks noChangeShapeType="1"/>
            </p:cNvSpPr>
            <p:nvPr/>
          </p:nvSpPr>
          <p:spPr bwMode="auto">
            <a:xfrm>
              <a:off x="3984" y="2400"/>
              <a:ext cx="1" cy="288"/>
            </a:xfrm>
            <a:prstGeom prst="line">
              <a:avLst/>
            </a:prstGeom>
            <a:noFill/>
            <a:ln w="9360">
              <a:solidFill>
                <a:srgbClr val="FF0000"/>
              </a:solidFill>
              <a:miter lim="800000"/>
              <a:headEnd type="triangle" w="med" len="med"/>
              <a:tailEnd type="triangle" w="med" len="med"/>
            </a:ln>
            <a:extLst>
              <a:ext uri="{909E8E84-426E-40dd-AFC4-6F175D3DCCD1}">
                <a14:hiddenFill xmlns="" xmlns:a14="http://schemas.microsoft.com/office/drawing/2010/main">
                  <a:noFill/>
                </a14:hiddenFill>
              </a:ext>
            </a:extLst>
          </p:spPr>
          <p:txBody>
            <a:bodyPr/>
            <a:lstStyle/>
            <a:p>
              <a:endParaRPr lang="it-IT"/>
            </a:p>
          </p:txBody>
        </p:sp>
        <p:sp>
          <p:nvSpPr>
            <p:cNvPr id="73738" name="Text Box 8"/>
            <p:cNvSpPr txBox="1">
              <a:spLocks noChangeArrowheads="1"/>
            </p:cNvSpPr>
            <p:nvPr/>
          </p:nvSpPr>
          <p:spPr bwMode="auto">
            <a:xfrm>
              <a:off x="3710" y="2448"/>
              <a:ext cx="334" cy="1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lIns="90000" tIns="46800" rIns="90000" bIns="46800" anchor="ctr">
              <a:spAutoFit/>
            </a:bodyPr>
            <a:lstStyle>
              <a:lvl1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charset="0"/>
                  <a:ea typeface="ＭＳ Ｐゴシック" charset="0"/>
                  <a:cs typeface="ＭＳ Ｐゴシック" charset="0"/>
                </a:defRPr>
              </a:lvl1pPr>
              <a:lvl2pPr marL="37931725" indent="-37474525"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charset="0"/>
                  <a:ea typeface="ＭＳ Ｐゴシック" charset="0"/>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charset="0"/>
                  <a:ea typeface="ＭＳ Ｐゴシック" charset="0"/>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charset="0"/>
                  <a:ea typeface="ＭＳ Ｐゴシック" charset="0"/>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charset="0"/>
                  <a:ea typeface="ＭＳ Ｐゴシック" charset="0"/>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charset="0"/>
                  <a:ea typeface="ＭＳ Ｐゴシック" charset="0"/>
                </a:defRPr>
              </a:lvl9pPr>
            </a:lstStyle>
            <a:p>
              <a:pPr eaLnBrk="1" hangingPunct="1">
                <a:buClr>
                  <a:srgbClr val="FF0000"/>
                </a:buClr>
                <a:buSzPct val="100000"/>
                <a:buFont typeface="Arial" charset="0"/>
                <a:buNone/>
              </a:pPr>
              <a:r>
                <a:rPr lang="en-GB" sz="1000">
                  <a:solidFill>
                    <a:srgbClr val="FF0000"/>
                  </a:solidFill>
                  <a:latin typeface="Arial" charset="0"/>
                  <a:cs typeface="Arial" charset="0"/>
                </a:rPr>
                <a:t>65 cm</a:t>
              </a:r>
            </a:p>
          </p:txBody>
        </p:sp>
      </p:grpSp>
      <p:pic>
        <p:nvPicPr>
          <p:cNvPr id="73734" name="Picture 9" descr="abc"/>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91200" y="3048000"/>
            <a:ext cx="3352800" cy="25892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3735" name="Rectangle 10"/>
          <p:cNvSpPr>
            <a:spLocks noChangeArrowheads="1"/>
          </p:cNvSpPr>
          <p:nvPr/>
        </p:nvSpPr>
        <p:spPr bwMode="auto">
          <a:xfrm>
            <a:off x="762000" y="116632"/>
            <a:ext cx="7696200" cy="1324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solidFill>
                  <a:srgbClr val="000000"/>
                </a:solidFill>
                <a:miter lim="800000"/>
                <a:headEnd/>
                <a:tailEnd/>
              </a14:hiddenLine>
            </a:ext>
          </a:extLst>
        </p:spPr>
        <p:txBody>
          <a:bodyPr anchor="ctr"/>
          <a:lstStyle/>
          <a:p>
            <a:pPr eaLnBrk="1" hangingPunct="1"/>
            <a:r>
              <a:rPr lang="it-IT" sz="2800" b="1">
                <a:solidFill>
                  <a:srgbClr val="009900"/>
                </a:solidFill>
                <a:latin typeface="Lucida Sans Unicode" charset="0"/>
              </a:rPr>
              <a:t>Great example of Radio-logical imaging applied to mass screening over population: mammography</a:t>
            </a:r>
            <a:endParaRPr lang="en-US" sz="2800">
              <a:solidFill>
                <a:srgbClr val="009900"/>
              </a:solidFill>
              <a:latin typeface="Lucida Sans Unicode" charset="0"/>
            </a:endParaRPr>
          </a:p>
        </p:txBody>
      </p:sp>
      <p:cxnSp>
        <p:nvCxnSpPr>
          <p:cNvPr id="3" name="Connettore 2 2"/>
          <p:cNvCxnSpPr/>
          <p:nvPr/>
        </p:nvCxnSpPr>
        <p:spPr>
          <a:xfrm flipH="1">
            <a:off x="5410200" y="5105400"/>
            <a:ext cx="1981200" cy="609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 name="CasellaDiTesto 3"/>
          <p:cNvSpPr txBox="1"/>
          <p:nvPr/>
        </p:nvSpPr>
        <p:spPr>
          <a:xfrm>
            <a:off x="2971800" y="5638800"/>
            <a:ext cx="6019800" cy="1200329"/>
          </a:xfrm>
          <a:prstGeom prst="rect">
            <a:avLst/>
          </a:prstGeom>
          <a:noFill/>
        </p:spPr>
        <p:txBody>
          <a:bodyPr wrap="square" rtlCol="0">
            <a:spAutoFit/>
          </a:bodyPr>
          <a:lstStyle/>
          <a:p>
            <a:r>
              <a:rPr lang="it-IT" sz="1800" b="1" i="1"/>
              <a:t>Low energy photons in the spectrum are absorbed by tissue, delivering radiation dose without bringing informations to detector. Risk of inducing secondary tumors increases without increasing the benefit of detecting early tumors</a:t>
            </a:r>
          </a:p>
        </p:txBody>
      </p:sp>
      <p:sp>
        <p:nvSpPr>
          <p:cNvPr id="20" name="CasellaDiTesto 6"/>
          <p:cNvSpPr txBox="1">
            <a:spLocks noChangeArrowheads="1"/>
          </p:cNvSpPr>
          <p:nvPr/>
        </p:nvSpPr>
        <p:spPr bwMode="auto">
          <a:xfrm>
            <a:off x="6155432" y="3212976"/>
            <a:ext cx="1296888" cy="1631216"/>
          </a:xfrm>
          <a:prstGeom prst="rect">
            <a:avLst/>
          </a:prstGeom>
          <a:solidFill>
            <a:srgbClr val="FFF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2000" b="1" i="1"/>
              <a:t>Absent in</a:t>
            </a:r>
          </a:p>
          <a:p>
            <a:r>
              <a:rPr lang="it-IT" sz="2000" b="1" i="1"/>
              <a:t>Thomson</a:t>
            </a:r>
          </a:p>
          <a:p>
            <a:r>
              <a:rPr lang="it-IT" sz="2000" b="1" i="1"/>
              <a:t>Source</a:t>
            </a:r>
          </a:p>
          <a:p>
            <a:r>
              <a:rPr lang="it-IT" sz="2000" b="1" i="1"/>
              <a:t>X-ray</a:t>
            </a:r>
          </a:p>
          <a:p>
            <a:r>
              <a:rPr lang="it-IT" sz="2000" b="1" i="1"/>
              <a:t>spectrum!</a:t>
            </a:r>
          </a:p>
        </p:txBody>
      </p:sp>
    </p:spTree>
    <p:extLst>
      <p:ext uri="{BB962C8B-B14F-4D97-AF65-F5344CB8AC3E}">
        <p14:creationId xmlns:p14="http://schemas.microsoft.com/office/powerpoint/2010/main" val="133580536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0C030614-6A68-B1C2-3E9F-A4543946CA1D}"/>
            </a:ext>
          </a:extLst>
        </p:cNvPr>
        <p:cNvGrpSpPr/>
        <p:nvPr/>
      </p:nvGrpSpPr>
      <p:grpSpPr>
        <a:xfrm>
          <a:off x="0" y="0"/>
          <a:ext cx="0" cy="0"/>
          <a:chOff x="0" y="0"/>
          <a:chExt cx="0" cy="0"/>
        </a:xfrm>
      </p:grpSpPr>
      <p:sp>
        <p:nvSpPr>
          <p:cNvPr id="18433" name="Rectangle 2">
            <a:extLst>
              <a:ext uri="{FF2B5EF4-FFF2-40B4-BE49-F238E27FC236}">
                <a16:creationId xmlns:a16="http://schemas.microsoft.com/office/drawing/2014/main" id="{6CB1B87B-5542-0401-24B7-020A8F14534A}"/>
              </a:ext>
            </a:extLst>
          </p:cNvPr>
          <p:cNvSpPr>
            <a:spLocks noGrp="1" noChangeArrowheads="1"/>
          </p:cNvSpPr>
          <p:nvPr>
            <p:ph type="title"/>
          </p:nvPr>
        </p:nvSpPr>
        <p:spPr>
          <a:xfrm>
            <a:off x="1043608" y="114892"/>
            <a:ext cx="7992888" cy="993084"/>
          </a:xfrm>
        </p:spPr>
        <p:txBody>
          <a:bodyPr/>
          <a:lstStyle/>
          <a:p>
            <a:r>
              <a:rPr lang="en-GB" sz="2400" b="1" i="1">
                <a:solidFill>
                  <a:srgbClr val="FF0000"/>
                </a:solidFill>
                <a:latin typeface="Times" charset="0"/>
                <a:ea typeface="ＭＳ Ｐゴシック" charset="0"/>
              </a:rPr>
              <a:t>      Status of European Compact Light Sources: perspective for a CLS in Morocco Bridging to South-Europe</a:t>
            </a:r>
            <a:endParaRPr lang="en-US" sz="2400" b="1" i="1">
              <a:solidFill>
                <a:srgbClr val="FF0000"/>
              </a:solidFill>
              <a:latin typeface="Times" charset="0"/>
              <a:ea typeface="ＭＳ Ｐゴシック" charset="0"/>
            </a:endParaRPr>
          </a:p>
        </p:txBody>
      </p:sp>
      <p:sp>
        <p:nvSpPr>
          <p:cNvPr id="18435" name="CasellaDiTesto 6">
            <a:extLst>
              <a:ext uri="{FF2B5EF4-FFF2-40B4-BE49-F238E27FC236}">
                <a16:creationId xmlns:a16="http://schemas.microsoft.com/office/drawing/2014/main" id="{882ED746-DBBE-BE7E-7D35-0ED996F2CB38}"/>
              </a:ext>
            </a:extLst>
          </p:cNvPr>
          <p:cNvSpPr txBox="1">
            <a:spLocks noChangeArrowheads="1"/>
          </p:cNvSpPr>
          <p:nvPr/>
        </p:nvSpPr>
        <p:spPr bwMode="auto">
          <a:xfrm>
            <a:off x="9334500" y="-12700"/>
            <a:ext cx="1841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9F3531BC-7558-0546-B3B8-5AB07CEC96F1}"/>
              </a:ext>
            </a:extLst>
          </p:cNvPr>
          <p:cNvPicPr>
            <a:picLocks noChangeAspect="1"/>
          </p:cNvPicPr>
          <p:nvPr/>
        </p:nvPicPr>
        <p:blipFill>
          <a:blip r:embed="rId3"/>
          <a:stretch>
            <a:fillRect/>
          </a:stretch>
        </p:blipFill>
        <p:spPr>
          <a:xfrm>
            <a:off x="40477" y="29829"/>
            <a:ext cx="1003131" cy="606637"/>
          </a:xfrm>
          <a:prstGeom prst="rect">
            <a:avLst/>
          </a:prstGeom>
        </p:spPr>
      </p:pic>
      <p:pic>
        <p:nvPicPr>
          <p:cNvPr id="4" name="Picture 1026">
            <a:extLst>
              <a:ext uri="{FF2B5EF4-FFF2-40B4-BE49-F238E27FC236}">
                <a16:creationId xmlns:a16="http://schemas.microsoft.com/office/drawing/2014/main" id="{16CFF059-0F8A-9E0C-A0D9-45B69753F6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2286000"/>
            <a:ext cx="7559675" cy="2536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 Box 1027">
            <a:extLst>
              <a:ext uri="{FF2B5EF4-FFF2-40B4-BE49-F238E27FC236}">
                <a16:creationId xmlns:a16="http://schemas.microsoft.com/office/drawing/2014/main" id="{03B8A14E-F6FB-4F5A-3332-F229B3E699E2}"/>
              </a:ext>
            </a:extLst>
          </p:cNvPr>
          <p:cNvSpPr txBox="1">
            <a:spLocks noChangeArrowheads="1"/>
          </p:cNvSpPr>
          <p:nvPr/>
        </p:nvSpPr>
        <p:spPr bwMode="auto">
          <a:xfrm>
            <a:off x="457200" y="2819400"/>
            <a:ext cx="1104900"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1800" b="1">
                <a:solidFill>
                  <a:srgbClr val="CC0000"/>
                </a:solidFill>
              </a:rPr>
              <a:t>1-25 GeV</a:t>
            </a:r>
          </a:p>
          <a:p>
            <a:r>
              <a:rPr lang="en-US" sz="1800" b="1">
                <a:solidFill>
                  <a:srgbClr val="CC0000"/>
                </a:solidFill>
              </a:rPr>
              <a:t>electrons</a:t>
            </a:r>
            <a:endParaRPr lang="en-US"/>
          </a:p>
        </p:txBody>
      </p:sp>
      <p:sp>
        <p:nvSpPr>
          <p:cNvPr id="6" name="Text Box 1028">
            <a:extLst>
              <a:ext uri="{FF2B5EF4-FFF2-40B4-BE49-F238E27FC236}">
                <a16:creationId xmlns:a16="http://schemas.microsoft.com/office/drawing/2014/main" id="{8D61A771-C400-92AA-484B-C64622D1E022}"/>
              </a:ext>
            </a:extLst>
          </p:cNvPr>
          <p:cNvSpPr txBox="1">
            <a:spLocks noChangeArrowheads="1"/>
          </p:cNvSpPr>
          <p:nvPr/>
        </p:nvSpPr>
        <p:spPr bwMode="auto">
          <a:xfrm>
            <a:off x="7519798" y="4055095"/>
            <a:ext cx="1601721"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1800" b="1">
                <a:solidFill>
                  <a:schemeClr val="accent2"/>
                </a:solidFill>
              </a:rPr>
              <a:t>100-0.5 </a:t>
            </a:r>
            <a:r>
              <a:rPr lang="it-IT" sz="1800" b="1">
                <a:solidFill>
                  <a:schemeClr val="accent2"/>
                </a:solidFill>
              </a:rPr>
              <a:t>Å</a:t>
            </a:r>
            <a:endParaRPr lang="en-US" sz="1800" b="1">
              <a:solidFill>
                <a:schemeClr val="accent2"/>
              </a:solidFill>
            </a:endParaRPr>
          </a:p>
          <a:p>
            <a:r>
              <a:rPr lang="en-US" sz="1800" b="1">
                <a:solidFill>
                  <a:schemeClr val="accent2"/>
                </a:solidFill>
              </a:rPr>
              <a:t>X-ray photons</a:t>
            </a:r>
            <a:endParaRPr lang="en-US" sz="1800" b="1">
              <a:solidFill>
                <a:srgbClr val="CC0000"/>
              </a:solidFill>
            </a:endParaRPr>
          </a:p>
        </p:txBody>
      </p:sp>
      <p:sp>
        <p:nvSpPr>
          <p:cNvPr id="7" name="Rectangle 1029">
            <a:extLst>
              <a:ext uri="{FF2B5EF4-FFF2-40B4-BE49-F238E27FC236}">
                <a16:creationId xmlns:a16="http://schemas.microsoft.com/office/drawing/2014/main" id="{152D57A3-9E17-DC65-109D-8AC82B6DD87E}"/>
              </a:ext>
            </a:extLst>
          </p:cNvPr>
          <p:cNvSpPr>
            <a:spLocks noChangeArrowheads="1"/>
          </p:cNvSpPr>
          <p:nvPr/>
        </p:nvSpPr>
        <p:spPr bwMode="auto">
          <a:xfrm>
            <a:off x="4648200" y="2579688"/>
            <a:ext cx="1931988"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sz="1800" b="1"/>
              <a:t>cm und. period</a:t>
            </a:r>
            <a:r>
              <a:rPr lang="en-US" sz="1800" b="1">
                <a:latin typeface="Symbol" charset="0"/>
              </a:rPr>
              <a:t> l</a:t>
            </a:r>
            <a:r>
              <a:rPr lang="en-US" sz="1800" b="1" baseline="-25000"/>
              <a:t>u</a:t>
            </a:r>
          </a:p>
        </p:txBody>
      </p:sp>
      <p:sp>
        <p:nvSpPr>
          <p:cNvPr id="8" name="Line 1030">
            <a:extLst>
              <a:ext uri="{FF2B5EF4-FFF2-40B4-BE49-F238E27FC236}">
                <a16:creationId xmlns:a16="http://schemas.microsoft.com/office/drawing/2014/main" id="{611C3591-25C7-9F14-6432-CFF90537F7DD}"/>
              </a:ext>
            </a:extLst>
          </p:cNvPr>
          <p:cNvSpPr>
            <a:spLocks noChangeShapeType="1"/>
          </p:cNvSpPr>
          <p:nvPr/>
        </p:nvSpPr>
        <p:spPr bwMode="auto">
          <a:xfrm flipH="1">
            <a:off x="4800600" y="2895600"/>
            <a:ext cx="762000" cy="152400"/>
          </a:xfrm>
          <a:prstGeom prst="line">
            <a:avLst/>
          </a:prstGeom>
          <a:noFill/>
          <a:ln w="9525">
            <a:solidFill>
              <a:schemeClr val="tx1"/>
            </a:solidFill>
            <a:round/>
            <a:headEnd/>
            <a:tailEnd type="arrow" w="med" len="med"/>
          </a:ln>
          <a:extLst>
            <a:ext uri="{909E8E84-426E-40dd-AFC4-6F175D3DCCD1}">
              <a14:hiddenFill xmlns:a14="http://schemas.microsoft.com/office/drawing/2010/main" xmlns="">
                <a:noFill/>
              </a14:hiddenFill>
            </a:ext>
          </a:extLst>
        </p:spPr>
        <p:txBody>
          <a:bodyPr wrap="none" anchor="ctr"/>
          <a:lstStyle/>
          <a:p>
            <a:endParaRPr lang="it-IT"/>
          </a:p>
        </p:txBody>
      </p:sp>
      <p:pic>
        <p:nvPicPr>
          <p:cNvPr id="9" name="Picture 1032">
            <a:extLst>
              <a:ext uri="{FF2B5EF4-FFF2-40B4-BE49-F238E27FC236}">
                <a16:creationId xmlns:a16="http://schemas.microsoft.com/office/drawing/2014/main" id="{BA4C7CE3-220D-408D-691C-2F14D89B2BD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4876800"/>
            <a:ext cx="8305800" cy="1676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Text Box 1033">
            <a:extLst>
              <a:ext uri="{FF2B5EF4-FFF2-40B4-BE49-F238E27FC236}">
                <a16:creationId xmlns:a16="http://schemas.microsoft.com/office/drawing/2014/main" id="{8CAAFFFA-4601-22F0-38A4-B2B277425D72}"/>
              </a:ext>
            </a:extLst>
          </p:cNvPr>
          <p:cNvSpPr txBox="1">
            <a:spLocks noChangeArrowheads="1"/>
          </p:cNvSpPr>
          <p:nvPr/>
        </p:nvSpPr>
        <p:spPr bwMode="auto">
          <a:xfrm>
            <a:off x="3657600" y="5029200"/>
            <a:ext cx="23622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1800" b="1">
                <a:solidFill>
                  <a:schemeClr val="accent2"/>
                </a:solidFill>
              </a:rPr>
              <a:t>20-150 MeV electrons</a:t>
            </a:r>
            <a:endParaRPr lang="en-US"/>
          </a:p>
        </p:txBody>
      </p:sp>
      <p:sp>
        <p:nvSpPr>
          <p:cNvPr id="11" name="Rectangle 1034">
            <a:extLst>
              <a:ext uri="{FF2B5EF4-FFF2-40B4-BE49-F238E27FC236}">
                <a16:creationId xmlns:a16="http://schemas.microsoft.com/office/drawing/2014/main" id="{2233CA59-D953-3A70-3978-AE7451F0143D}"/>
              </a:ext>
            </a:extLst>
          </p:cNvPr>
          <p:cNvSpPr>
            <a:spLocks noChangeArrowheads="1"/>
          </p:cNvSpPr>
          <p:nvPr/>
        </p:nvSpPr>
        <p:spPr bwMode="auto">
          <a:xfrm>
            <a:off x="5943600" y="5029200"/>
            <a:ext cx="140936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sz="1800" b="1"/>
              <a:t>1 </a:t>
            </a:r>
            <a:r>
              <a:rPr lang="en-US" sz="1800" b="1">
                <a:latin typeface="Symbol" charset="0"/>
                <a:sym typeface="Symbol" charset="0"/>
              </a:rPr>
              <a:t></a:t>
            </a:r>
            <a:r>
              <a:rPr lang="en-US" sz="1800" b="1"/>
              <a:t>m laser</a:t>
            </a:r>
            <a:r>
              <a:rPr lang="en-US" sz="1800" b="1">
                <a:latin typeface="Symbol" charset="0"/>
              </a:rPr>
              <a:t> l</a:t>
            </a:r>
            <a:endParaRPr lang="en-US" b="1" baseline="-25000"/>
          </a:p>
        </p:txBody>
      </p:sp>
      <p:sp>
        <p:nvSpPr>
          <p:cNvPr id="12" name="Text Box 1035">
            <a:extLst>
              <a:ext uri="{FF2B5EF4-FFF2-40B4-BE49-F238E27FC236}">
                <a16:creationId xmlns:a16="http://schemas.microsoft.com/office/drawing/2014/main" id="{56A173B2-2631-7452-8B64-4C4A138746B1}"/>
              </a:ext>
            </a:extLst>
          </p:cNvPr>
          <p:cNvSpPr txBox="1">
            <a:spLocks noChangeArrowheads="1"/>
          </p:cNvSpPr>
          <p:nvPr/>
        </p:nvSpPr>
        <p:spPr bwMode="auto">
          <a:xfrm>
            <a:off x="7524328" y="5013176"/>
            <a:ext cx="1601721"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1800" b="1">
                <a:solidFill>
                  <a:schemeClr val="bg2"/>
                </a:solidFill>
              </a:rPr>
              <a:t>20-350 keV</a:t>
            </a:r>
          </a:p>
          <a:p>
            <a:r>
              <a:rPr lang="en-US" sz="1800" b="1">
                <a:solidFill>
                  <a:schemeClr val="bg2"/>
                </a:solidFill>
              </a:rPr>
              <a:t>X-ray photons</a:t>
            </a:r>
          </a:p>
        </p:txBody>
      </p:sp>
      <p:sp>
        <p:nvSpPr>
          <p:cNvPr id="13" name="Line 1036">
            <a:extLst>
              <a:ext uri="{FF2B5EF4-FFF2-40B4-BE49-F238E27FC236}">
                <a16:creationId xmlns:a16="http://schemas.microsoft.com/office/drawing/2014/main" id="{0625F45F-F1E4-CAAA-17EA-4303AA95F113}"/>
              </a:ext>
            </a:extLst>
          </p:cNvPr>
          <p:cNvSpPr>
            <a:spLocks noChangeShapeType="1"/>
          </p:cNvSpPr>
          <p:nvPr/>
        </p:nvSpPr>
        <p:spPr bwMode="auto">
          <a:xfrm>
            <a:off x="228600" y="2564904"/>
            <a:ext cx="8686800"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none" anchor="ctr"/>
          <a:lstStyle/>
          <a:p>
            <a:endParaRPr lang="it-IT"/>
          </a:p>
        </p:txBody>
      </p:sp>
      <p:sp>
        <p:nvSpPr>
          <p:cNvPr id="14" name="Rectangle 1037">
            <a:extLst>
              <a:ext uri="{FF2B5EF4-FFF2-40B4-BE49-F238E27FC236}">
                <a16:creationId xmlns:a16="http://schemas.microsoft.com/office/drawing/2014/main" id="{3EDBA6FD-C435-670A-C467-996FE2F7E7DA}"/>
              </a:ext>
            </a:extLst>
          </p:cNvPr>
          <p:cNvSpPr>
            <a:spLocks noChangeArrowheads="1"/>
          </p:cNvSpPr>
          <p:nvPr/>
        </p:nvSpPr>
        <p:spPr bwMode="auto">
          <a:xfrm>
            <a:off x="7239000" y="2209800"/>
            <a:ext cx="6477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sz="1800" b="1" i="1"/>
              <a:t>3 km</a:t>
            </a:r>
            <a:endParaRPr lang="en-US" sz="1800" b="1" i="1" baseline="-25000"/>
          </a:p>
        </p:txBody>
      </p:sp>
      <p:sp>
        <p:nvSpPr>
          <p:cNvPr id="15" name="Rectangle 1038">
            <a:extLst>
              <a:ext uri="{FF2B5EF4-FFF2-40B4-BE49-F238E27FC236}">
                <a16:creationId xmlns:a16="http://schemas.microsoft.com/office/drawing/2014/main" id="{DC2DE6F3-62EC-3E4E-786C-28B16721C40A}"/>
              </a:ext>
            </a:extLst>
          </p:cNvPr>
          <p:cNvSpPr>
            <a:spLocks noChangeArrowheads="1"/>
          </p:cNvSpPr>
          <p:nvPr/>
        </p:nvSpPr>
        <p:spPr bwMode="auto">
          <a:xfrm>
            <a:off x="2819400" y="6165304"/>
            <a:ext cx="6477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sz="1800" b="1" i="1"/>
              <a:t>20 m</a:t>
            </a:r>
            <a:endParaRPr lang="en-US" sz="1800" b="1" i="1" baseline="-25000"/>
          </a:p>
        </p:txBody>
      </p:sp>
      <p:sp>
        <p:nvSpPr>
          <p:cNvPr id="16" name="TextBox 15">
            <a:extLst>
              <a:ext uri="{FF2B5EF4-FFF2-40B4-BE49-F238E27FC236}">
                <a16:creationId xmlns:a16="http://schemas.microsoft.com/office/drawing/2014/main" id="{07CC2F9C-FA54-D15E-B8DA-2D4CA97EFD32}"/>
              </a:ext>
            </a:extLst>
          </p:cNvPr>
          <p:cNvSpPr txBox="1"/>
          <p:nvPr/>
        </p:nvSpPr>
        <p:spPr>
          <a:xfrm>
            <a:off x="387355" y="3645024"/>
            <a:ext cx="1736373" cy="400110"/>
          </a:xfrm>
          <a:prstGeom prst="rect">
            <a:avLst/>
          </a:prstGeom>
          <a:solidFill>
            <a:srgbClr val="FF0000"/>
          </a:solidFill>
          <a:ln>
            <a:solidFill>
              <a:srgbClr val="FF0000"/>
            </a:solidFill>
          </a:ln>
        </p:spPr>
        <p:txBody>
          <a:bodyPr wrap="none" rtlCol="0">
            <a:spAutoFit/>
          </a:bodyPr>
          <a:lstStyle/>
          <a:p>
            <a:r>
              <a:rPr lang="en-IT" sz="2000" b="1"/>
              <a:t>100 M$ - 1 G$</a:t>
            </a:r>
          </a:p>
        </p:txBody>
      </p:sp>
      <p:sp>
        <p:nvSpPr>
          <p:cNvPr id="17" name="TextBox 16">
            <a:extLst>
              <a:ext uri="{FF2B5EF4-FFF2-40B4-BE49-F238E27FC236}">
                <a16:creationId xmlns:a16="http://schemas.microsoft.com/office/drawing/2014/main" id="{2EB0211B-5AE3-CA74-CD26-CBAA79D93BDA}"/>
              </a:ext>
            </a:extLst>
          </p:cNvPr>
          <p:cNvSpPr txBox="1"/>
          <p:nvPr/>
        </p:nvSpPr>
        <p:spPr>
          <a:xfrm>
            <a:off x="467544" y="6125234"/>
            <a:ext cx="1779654" cy="400110"/>
          </a:xfrm>
          <a:prstGeom prst="rect">
            <a:avLst/>
          </a:prstGeom>
          <a:solidFill>
            <a:srgbClr val="92D050"/>
          </a:solidFill>
        </p:spPr>
        <p:txBody>
          <a:bodyPr wrap="none" rtlCol="0">
            <a:spAutoFit/>
          </a:bodyPr>
          <a:lstStyle/>
          <a:p>
            <a:r>
              <a:rPr lang="en-IT" sz="2000" b="1">
                <a:solidFill>
                  <a:srgbClr val="FF0000"/>
                </a:solidFill>
              </a:rPr>
              <a:t>10 M$ - 20 M$</a:t>
            </a:r>
          </a:p>
        </p:txBody>
      </p:sp>
      <p:sp>
        <p:nvSpPr>
          <p:cNvPr id="18" name="TextBox 17">
            <a:extLst>
              <a:ext uri="{FF2B5EF4-FFF2-40B4-BE49-F238E27FC236}">
                <a16:creationId xmlns:a16="http://schemas.microsoft.com/office/drawing/2014/main" id="{4BEAB88B-85E9-0DCC-685E-1C08310B844F}"/>
              </a:ext>
            </a:extLst>
          </p:cNvPr>
          <p:cNvSpPr txBox="1"/>
          <p:nvPr/>
        </p:nvSpPr>
        <p:spPr>
          <a:xfrm>
            <a:off x="1026406" y="1189201"/>
            <a:ext cx="7218002" cy="1015663"/>
          </a:xfrm>
          <a:prstGeom prst="rect">
            <a:avLst/>
          </a:prstGeom>
          <a:noFill/>
        </p:spPr>
        <p:txBody>
          <a:bodyPr wrap="none" rtlCol="0">
            <a:spAutoFit/>
          </a:bodyPr>
          <a:lstStyle/>
          <a:p>
            <a:pPr algn="ctr"/>
            <a:r>
              <a:rPr lang="en-IT" sz="2000" b="1">
                <a:solidFill>
                  <a:srgbClr val="0070C0"/>
                </a:solidFill>
              </a:rPr>
              <a:t>Synchrotron Light Sources/Free Electron Lasers (C.E.M. world)</a:t>
            </a:r>
          </a:p>
          <a:p>
            <a:pPr algn="ctr"/>
            <a:r>
              <a:rPr lang="en-GB" sz="2000" b="1">
                <a:solidFill>
                  <a:srgbClr val="0070C0"/>
                </a:solidFill>
              </a:rPr>
              <a:t>v</a:t>
            </a:r>
            <a:r>
              <a:rPr lang="en-IT" sz="2000" b="1">
                <a:solidFill>
                  <a:srgbClr val="0070C0"/>
                </a:solidFill>
              </a:rPr>
              <a:t>s.</a:t>
            </a:r>
          </a:p>
          <a:p>
            <a:pPr algn="ctr"/>
            <a:r>
              <a:rPr lang="en-IT" sz="2000" b="1">
                <a:solidFill>
                  <a:srgbClr val="0070C0"/>
                </a:solidFill>
              </a:rPr>
              <a:t>Inverse Compton Scattering CLS (QED world)</a:t>
            </a:r>
          </a:p>
        </p:txBody>
      </p:sp>
      <p:sp>
        <p:nvSpPr>
          <p:cNvPr id="2" name="TextBox 1">
            <a:extLst>
              <a:ext uri="{FF2B5EF4-FFF2-40B4-BE49-F238E27FC236}">
                <a16:creationId xmlns:a16="http://schemas.microsoft.com/office/drawing/2014/main" id="{93FFF556-E9F1-F00B-282E-38460E9D687E}"/>
              </a:ext>
            </a:extLst>
          </p:cNvPr>
          <p:cNvSpPr txBox="1"/>
          <p:nvPr/>
        </p:nvSpPr>
        <p:spPr>
          <a:xfrm rot="1022362">
            <a:off x="2704050" y="3629214"/>
            <a:ext cx="1741182" cy="400110"/>
          </a:xfrm>
          <a:prstGeom prst="rect">
            <a:avLst/>
          </a:prstGeom>
          <a:noFill/>
        </p:spPr>
        <p:txBody>
          <a:bodyPr wrap="none" rtlCol="0">
            <a:spAutoFit/>
          </a:bodyPr>
          <a:lstStyle/>
          <a:p>
            <a:r>
              <a:rPr lang="en-GB" sz="2000" i="1"/>
              <a:t>v</a:t>
            </a:r>
            <a:r>
              <a:rPr lang="en-IT" sz="2000" i="1"/>
              <a:t>irtual photons</a:t>
            </a:r>
          </a:p>
        </p:txBody>
      </p:sp>
      <p:sp>
        <p:nvSpPr>
          <p:cNvPr id="19" name="TextBox 18">
            <a:extLst>
              <a:ext uri="{FF2B5EF4-FFF2-40B4-BE49-F238E27FC236}">
                <a16:creationId xmlns:a16="http://schemas.microsoft.com/office/drawing/2014/main" id="{31B77DB4-1ADD-BBAE-A088-66A718C377D2}"/>
              </a:ext>
            </a:extLst>
          </p:cNvPr>
          <p:cNvSpPr txBox="1"/>
          <p:nvPr/>
        </p:nvSpPr>
        <p:spPr>
          <a:xfrm>
            <a:off x="6084168" y="6165304"/>
            <a:ext cx="1462388" cy="400110"/>
          </a:xfrm>
          <a:prstGeom prst="rect">
            <a:avLst/>
          </a:prstGeom>
          <a:noFill/>
        </p:spPr>
        <p:txBody>
          <a:bodyPr wrap="none" rtlCol="0">
            <a:spAutoFit/>
          </a:bodyPr>
          <a:lstStyle/>
          <a:p>
            <a:r>
              <a:rPr lang="en-GB" sz="2000" i="1"/>
              <a:t>r</a:t>
            </a:r>
            <a:r>
              <a:rPr lang="en-IT" sz="2000" i="1"/>
              <a:t>eal photons</a:t>
            </a:r>
          </a:p>
        </p:txBody>
      </p:sp>
      <p:sp>
        <p:nvSpPr>
          <p:cNvPr id="20" name="Oval 19">
            <a:extLst>
              <a:ext uri="{FF2B5EF4-FFF2-40B4-BE49-F238E27FC236}">
                <a16:creationId xmlns:a16="http://schemas.microsoft.com/office/drawing/2014/main" id="{FF6B760E-F1DA-03A9-AD86-0F73D8A7AD7A}"/>
              </a:ext>
            </a:extLst>
          </p:cNvPr>
          <p:cNvSpPr/>
          <p:nvPr/>
        </p:nvSpPr>
        <p:spPr bwMode="auto">
          <a:xfrm>
            <a:off x="7239000" y="2204864"/>
            <a:ext cx="647700" cy="371649"/>
          </a:xfrm>
          <a:prstGeom prst="ellipse">
            <a:avLst/>
          </a:prstGeom>
          <a:solidFill>
            <a:schemeClr val="accent1">
              <a:alpha val="4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sp>
        <p:nvSpPr>
          <p:cNvPr id="21" name="Oval 20">
            <a:extLst>
              <a:ext uri="{FF2B5EF4-FFF2-40B4-BE49-F238E27FC236}">
                <a16:creationId xmlns:a16="http://schemas.microsoft.com/office/drawing/2014/main" id="{41F86934-4D1D-700A-2CB1-1F2ED3257A47}"/>
              </a:ext>
            </a:extLst>
          </p:cNvPr>
          <p:cNvSpPr/>
          <p:nvPr/>
        </p:nvSpPr>
        <p:spPr bwMode="auto">
          <a:xfrm>
            <a:off x="2847203" y="6162835"/>
            <a:ext cx="647700" cy="371649"/>
          </a:xfrm>
          <a:prstGeom prst="ellipse">
            <a:avLst/>
          </a:prstGeom>
          <a:solidFill>
            <a:schemeClr val="accent1">
              <a:alpha val="4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B92B0A0D-BCC1-5605-3B7B-62D38C4B9B3E}"/>
                  </a:ext>
                </a:extLst>
              </p:cNvPr>
              <p:cNvSpPr txBox="1"/>
              <p:nvPr/>
            </p:nvSpPr>
            <p:spPr>
              <a:xfrm rot="1108843">
                <a:off x="2245776" y="4004447"/>
                <a:ext cx="2688813"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IT" i="1">
                              <a:latin typeface="Cambria Math" panose="02040503050406030204" pitchFamily="18" charset="0"/>
                            </a:rPr>
                          </m:ctrlPr>
                        </m:accPr>
                        <m:e>
                          <m:sSub>
                            <m:sSubPr>
                              <m:ctrlPr>
                                <a:rPr lang="en-IT" i="1">
                                  <a:latin typeface="Cambria Math" panose="02040503050406030204" pitchFamily="18" charset="0"/>
                                </a:rPr>
                              </m:ctrlPr>
                            </m:sSubPr>
                            <m:e>
                              <m:r>
                                <a:rPr lang="it-IT" b="0" i="1">
                                  <a:latin typeface="Cambria Math" panose="02040503050406030204" pitchFamily="18" charset="0"/>
                                </a:rPr>
                                <m:t>𝑃</m:t>
                              </m:r>
                            </m:e>
                            <m:sub>
                              <m:r>
                                <a:rPr lang="en-IT" i="1">
                                  <a:latin typeface="Cambria Math" panose="02040503050406030204" pitchFamily="18" charset="0"/>
                                  <a:ea typeface="Cambria Math" panose="02040503050406030204" pitchFamily="18" charset="0"/>
                                </a:rPr>
                                <m:t>𝜔</m:t>
                              </m:r>
                            </m:sub>
                          </m:sSub>
                        </m:e>
                      </m:acc>
                      <m:r>
                        <a:rPr lang="it-IT" b="0" i="1">
                          <a:latin typeface="Cambria Math" panose="02040503050406030204" pitchFamily="18" charset="0"/>
                        </a:rPr>
                        <m:t>=</m:t>
                      </m:r>
                      <m:d>
                        <m:dPr>
                          <m:begChr m:val="{"/>
                          <m:endChr m:val="}"/>
                          <m:ctrlPr>
                            <a:rPr lang="it-IT" b="0" i="1">
                              <a:latin typeface="Cambria Math" panose="02040503050406030204" pitchFamily="18" charset="0"/>
                            </a:rPr>
                          </m:ctrlPr>
                        </m:dPr>
                        <m:e>
                          <m:f>
                            <m:fPr>
                              <m:type m:val="lin"/>
                              <m:ctrlPr>
                                <a:rPr lang="it-IT" b="0" i="1">
                                  <a:latin typeface="Cambria Math" panose="02040503050406030204" pitchFamily="18" charset="0"/>
                                </a:rPr>
                              </m:ctrlPr>
                            </m:fPr>
                            <m:num>
                              <m:sSub>
                                <m:sSubPr>
                                  <m:ctrlPr>
                                    <a:rPr lang="en-US" i="1">
                                      <a:latin typeface="Cambria Math" panose="02040503050406030204" pitchFamily="18" charset="0"/>
                                    </a:rPr>
                                  </m:ctrlPr>
                                </m:sSubPr>
                                <m:e>
                                  <m:r>
                                    <a:rPr lang="it-IT" i="1">
                                      <a:latin typeface="Cambria Math" panose="02040503050406030204" pitchFamily="18" charset="0"/>
                                    </a:rPr>
                                    <m:t>𝐸</m:t>
                                  </m:r>
                                </m:e>
                                <m:sub>
                                  <m:r>
                                    <a:rPr lang="it-IT" i="1">
                                      <a:latin typeface="Cambria Math" panose="02040503050406030204" pitchFamily="18" charset="0"/>
                                      <a:ea typeface="Cambria Math" panose="02040503050406030204" pitchFamily="18" charset="0"/>
                                    </a:rPr>
                                    <m:t>𝜔</m:t>
                                  </m:r>
                                  <m:r>
                                    <a:rPr lang="it-IT" b="0" i="1">
                                      <a:latin typeface="Cambria Math" panose="02040503050406030204" pitchFamily="18" charset="0"/>
                                      <a:ea typeface="Cambria Math" panose="02040503050406030204" pitchFamily="18" charset="0"/>
                                    </a:rPr>
                                    <m:t>𝑢</m:t>
                                  </m:r>
                                </m:sub>
                              </m:sSub>
                            </m:num>
                            <m:den>
                              <m:r>
                                <a:rPr lang="it-IT" b="0" i="1">
                                  <a:latin typeface="Cambria Math" panose="02040503050406030204" pitchFamily="18" charset="0"/>
                                </a:rPr>
                                <m:t>𝑐</m:t>
                              </m:r>
                            </m:den>
                          </m:f>
                          <m:r>
                            <a:rPr lang="it-IT" b="0" i="1">
                              <a:latin typeface="Cambria Math" panose="02040503050406030204" pitchFamily="18" charset="0"/>
                            </a:rPr>
                            <m:t>,0,0,0</m:t>
                          </m:r>
                        </m:e>
                      </m:d>
                    </m:oMath>
                  </m:oMathPara>
                </a14:m>
                <a:endParaRPr lang="en-IT"/>
              </a:p>
            </p:txBody>
          </p:sp>
        </mc:Choice>
        <mc:Fallback xmlns="">
          <p:sp>
            <p:nvSpPr>
              <p:cNvPr id="22" name="TextBox 21">
                <a:extLst>
                  <a:ext uri="{FF2B5EF4-FFF2-40B4-BE49-F238E27FC236}">
                    <a16:creationId xmlns:a16="http://schemas.microsoft.com/office/drawing/2014/main" id="{B92B0A0D-BCC1-5605-3B7B-62D38C4B9B3E}"/>
                  </a:ext>
                </a:extLst>
              </p:cNvPr>
              <p:cNvSpPr txBox="1">
                <a:spLocks noRot="1" noChangeAspect="1" noMove="1" noResize="1" noEditPoints="1" noAdjustHandles="1" noChangeArrowheads="1" noChangeShapeType="1" noTextEdit="1"/>
              </p:cNvSpPr>
              <p:nvPr/>
            </p:nvSpPr>
            <p:spPr>
              <a:xfrm rot="1108843">
                <a:off x="2245776" y="4004447"/>
                <a:ext cx="2688813" cy="369332"/>
              </a:xfrm>
              <a:prstGeom prst="rect">
                <a:avLst/>
              </a:prstGeom>
              <a:blipFill>
                <a:blip r:embed="rId6"/>
                <a:stretch>
                  <a:fillRect l="-2370" t="-28125" b="-55208"/>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1EA95101-1738-1800-FCA3-E06D6ED561A9}"/>
                  </a:ext>
                </a:extLst>
              </p:cNvPr>
              <p:cNvSpPr txBox="1"/>
              <p:nvPr/>
            </p:nvSpPr>
            <p:spPr>
              <a:xfrm>
                <a:off x="5207750" y="6516052"/>
                <a:ext cx="3707650"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IT" i="1">
                              <a:latin typeface="Cambria Math" panose="02040503050406030204" pitchFamily="18" charset="0"/>
                            </a:rPr>
                          </m:ctrlPr>
                        </m:accPr>
                        <m:e>
                          <m:sSub>
                            <m:sSubPr>
                              <m:ctrlPr>
                                <a:rPr lang="en-IT" i="1">
                                  <a:latin typeface="Cambria Math" panose="02040503050406030204" pitchFamily="18" charset="0"/>
                                </a:rPr>
                              </m:ctrlPr>
                            </m:sSubPr>
                            <m:e>
                              <m:r>
                                <a:rPr lang="it-IT" b="0" i="1">
                                  <a:latin typeface="Cambria Math" panose="02040503050406030204" pitchFamily="18" charset="0"/>
                                </a:rPr>
                                <m:t>𝑃</m:t>
                              </m:r>
                            </m:e>
                            <m:sub>
                              <m:r>
                                <a:rPr lang="en-IT" i="1">
                                  <a:latin typeface="Cambria Math" panose="02040503050406030204" pitchFamily="18" charset="0"/>
                                  <a:ea typeface="Cambria Math" panose="02040503050406030204" pitchFamily="18" charset="0"/>
                                </a:rPr>
                                <m:t>𝜔</m:t>
                              </m:r>
                            </m:sub>
                          </m:sSub>
                        </m:e>
                      </m:acc>
                      <m:r>
                        <a:rPr lang="it-IT" b="0" i="1">
                          <a:latin typeface="Cambria Math" panose="02040503050406030204" pitchFamily="18" charset="0"/>
                        </a:rPr>
                        <m:t>=</m:t>
                      </m:r>
                      <m:d>
                        <m:dPr>
                          <m:begChr m:val="{"/>
                          <m:endChr m:val="}"/>
                          <m:ctrlPr>
                            <a:rPr lang="it-IT" b="0" i="1">
                              <a:latin typeface="Cambria Math" panose="02040503050406030204" pitchFamily="18" charset="0"/>
                            </a:rPr>
                          </m:ctrlPr>
                        </m:dPr>
                        <m:e>
                          <m:f>
                            <m:fPr>
                              <m:type m:val="lin"/>
                              <m:ctrlPr>
                                <a:rPr lang="it-IT" b="0" i="1">
                                  <a:latin typeface="Cambria Math" panose="02040503050406030204" pitchFamily="18" charset="0"/>
                                </a:rPr>
                              </m:ctrlPr>
                            </m:fPr>
                            <m:num>
                              <m:sSub>
                                <m:sSubPr>
                                  <m:ctrlPr>
                                    <a:rPr lang="en-US" i="1">
                                      <a:latin typeface="Cambria Math" panose="02040503050406030204" pitchFamily="18" charset="0"/>
                                    </a:rPr>
                                  </m:ctrlPr>
                                </m:sSubPr>
                                <m:e>
                                  <m:r>
                                    <a:rPr lang="it-IT" i="1">
                                      <a:latin typeface="Cambria Math" panose="02040503050406030204" pitchFamily="18" charset="0"/>
                                    </a:rPr>
                                    <m:t>𝐸</m:t>
                                  </m:r>
                                </m:e>
                                <m:sub>
                                  <m:r>
                                    <a:rPr lang="it-IT" i="1">
                                      <a:latin typeface="Cambria Math" panose="02040503050406030204" pitchFamily="18" charset="0"/>
                                      <a:ea typeface="Cambria Math" panose="02040503050406030204" pitchFamily="18" charset="0"/>
                                    </a:rPr>
                                    <m:t>𝜔</m:t>
                                  </m:r>
                                  <m:r>
                                    <a:rPr lang="it-IT" b="0" i="1">
                                      <a:latin typeface="Cambria Math" panose="02040503050406030204" pitchFamily="18" charset="0"/>
                                      <a:ea typeface="Cambria Math" panose="02040503050406030204" pitchFamily="18" charset="0"/>
                                    </a:rPr>
                                    <m:t>𝑙</m:t>
                                  </m:r>
                                </m:sub>
                              </m:sSub>
                            </m:num>
                            <m:den>
                              <m:r>
                                <a:rPr lang="it-IT" b="0" i="1">
                                  <a:latin typeface="Cambria Math" panose="02040503050406030204" pitchFamily="18" charset="0"/>
                                </a:rPr>
                                <m:t>𝑐</m:t>
                              </m:r>
                            </m:den>
                          </m:f>
                          <m:r>
                            <a:rPr lang="it-IT" b="0" i="1">
                              <a:latin typeface="Cambria Math" panose="02040503050406030204" pitchFamily="18" charset="0"/>
                            </a:rPr>
                            <m:t>,0,0,−</m:t>
                          </m:r>
                          <m:f>
                            <m:fPr>
                              <m:type m:val="lin"/>
                              <m:ctrlPr>
                                <a:rPr lang="it-IT" b="0" i="1">
                                  <a:latin typeface="Cambria Math" panose="02040503050406030204" pitchFamily="18" charset="0"/>
                                </a:rPr>
                              </m:ctrlPr>
                            </m:fPr>
                            <m:num>
                              <m:sSub>
                                <m:sSubPr>
                                  <m:ctrlPr>
                                    <a:rPr lang="en-US" i="1">
                                      <a:latin typeface="Cambria Math" panose="02040503050406030204" pitchFamily="18" charset="0"/>
                                    </a:rPr>
                                  </m:ctrlPr>
                                </m:sSubPr>
                                <m:e>
                                  <m:r>
                                    <a:rPr lang="it-IT" i="1">
                                      <a:latin typeface="Cambria Math" panose="02040503050406030204" pitchFamily="18" charset="0"/>
                                    </a:rPr>
                                    <m:t>𝐸</m:t>
                                  </m:r>
                                </m:e>
                                <m:sub>
                                  <m:r>
                                    <a:rPr lang="it-IT" i="1">
                                      <a:latin typeface="Cambria Math" panose="02040503050406030204" pitchFamily="18" charset="0"/>
                                      <a:ea typeface="Cambria Math" panose="02040503050406030204" pitchFamily="18" charset="0"/>
                                    </a:rPr>
                                    <m:t>𝜔</m:t>
                                  </m:r>
                                  <m:r>
                                    <a:rPr lang="it-IT" b="0" i="1">
                                      <a:latin typeface="Cambria Math" panose="02040503050406030204" pitchFamily="18" charset="0"/>
                                      <a:ea typeface="Cambria Math" panose="02040503050406030204" pitchFamily="18" charset="0"/>
                                    </a:rPr>
                                    <m:t>𝑙</m:t>
                                  </m:r>
                                </m:sub>
                              </m:sSub>
                            </m:num>
                            <m:den>
                              <m:r>
                                <a:rPr lang="it-IT" b="0" i="1">
                                  <a:latin typeface="Cambria Math" panose="02040503050406030204" pitchFamily="18" charset="0"/>
                                </a:rPr>
                                <m:t>𝑐</m:t>
                              </m:r>
                            </m:den>
                          </m:f>
                        </m:e>
                      </m:d>
                    </m:oMath>
                  </m:oMathPara>
                </a14:m>
                <a:endParaRPr lang="en-IT"/>
              </a:p>
            </p:txBody>
          </p:sp>
        </mc:Choice>
        <mc:Fallback xmlns="">
          <p:sp>
            <p:nvSpPr>
              <p:cNvPr id="23" name="TextBox 22">
                <a:extLst>
                  <a:ext uri="{FF2B5EF4-FFF2-40B4-BE49-F238E27FC236}">
                    <a16:creationId xmlns:a16="http://schemas.microsoft.com/office/drawing/2014/main" id="{1EA95101-1738-1800-FCA3-E06D6ED561A9}"/>
                  </a:ext>
                </a:extLst>
              </p:cNvPr>
              <p:cNvSpPr txBox="1">
                <a:spLocks noRot="1" noChangeAspect="1" noMove="1" noResize="1" noEditPoints="1" noAdjustHandles="1" noChangeArrowheads="1" noChangeShapeType="1" noTextEdit="1"/>
              </p:cNvSpPr>
              <p:nvPr/>
            </p:nvSpPr>
            <p:spPr>
              <a:xfrm>
                <a:off x="5207750" y="6516052"/>
                <a:ext cx="3707650" cy="369332"/>
              </a:xfrm>
              <a:prstGeom prst="rect">
                <a:avLst/>
              </a:prstGeom>
              <a:blipFill>
                <a:blip r:embed="rId7"/>
                <a:stretch>
                  <a:fillRect t="-175862" b="-262069"/>
                </a:stretch>
              </a:blipFill>
            </p:spPr>
            <p:txBody>
              <a:bodyPr/>
              <a:lstStyle/>
              <a:p>
                <a:r>
                  <a:rPr lang="en-IT">
                    <a:noFill/>
                  </a:rPr>
                  <a:t> </a:t>
                </a:r>
              </a:p>
            </p:txBody>
          </p:sp>
        </mc:Fallback>
      </mc:AlternateContent>
      <p:sp>
        <p:nvSpPr>
          <p:cNvPr id="25" name="TextBox 24">
            <a:extLst>
              <a:ext uri="{FF2B5EF4-FFF2-40B4-BE49-F238E27FC236}">
                <a16:creationId xmlns:a16="http://schemas.microsoft.com/office/drawing/2014/main" id="{7F125E9E-7F27-41AD-6A34-42E4C2B698E2}"/>
              </a:ext>
            </a:extLst>
          </p:cNvPr>
          <p:cNvSpPr txBox="1"/>
          <p:nvPr/>
        </p:nvSpPr>
        <p:spPr>
          <a:xfrm rot="1215646">
            <a:off x="2060603" y="4204629"/>
            <a:ext cx="1736373" cy="461665"/>
          </a:xfrm>
          <a:prstGeom prst="rect">
            <a:avLst/>
          </a:prstGeom>
          <a:noFill/>
        </p:spPr>
        <p:txBody>
          <a:bodyPr wrap="square">
            <a:spAutoFit/>
          </a:bodyPr>
          <a:lstStyle/>
          <a:p>
            <a:r>
              <a:rPr lang="en-US" sz="2400" b="1" i="1">
                <a:solidFill>
                  <a:srgbClr val="008000"/>
                </a:solidFill>
              </a:rPr>
              <a:t>E</a:t>
            </a:r>
            <a:r>
              <a:rPr lang="en-US" b="1" i="1" baseline="-25000">
                <a:solidFill>
                  <a:srgbClr val="008000"/>
                </a:solidFill>
                <a:latin typeface="Symbol" pitchFamily="2" charset="2"/>
              </a:rPr>
              <a:t>w </a:t>
            </a:r>
            <a:r>
              <a:rPr lang="en-US" b="1" i="1" baseline="-25000">
                <a:solidFill>
                  <a:srgbClr val="008000"/>
                </a:solidFill>
                <a:latin typeface="+mj-lt"/>
              </a:rPr>
              <a:t>u</a:t>
            </a:r>
            <a:r>
              <a:rPr lang="en-US" sz="2400" b="1" i="1">
                <a:solidFill>
                  <a:srgbClr val="008000"/>
                </a:solidFill>
              </a:rPr>
              <a:t> = hc/</a:t>
            </a:r>
            <a:r>
              <a:rPr lang="en-US" sz="2400" b="1" i="1">
                <a:solidFill>
                  <a:srgbClr val="008000"/>
                </a:solidFill>
                <a:latin typeface="Symbol" pitchFamily="2" charset="2"/>
              </a:rPr>
              <a:t>l</a:t>
            </a:r>
            <a:r>
              <a:rPr lang="en-US" sz="2400" b="1" i="1" baseline="-25000">
                <a:solidFill>
                  <a:srgbClr val="008000"/>
                </a:solidFill>
              </a:rPr>
              <a:t>u</a:t>
            </a:r>
            <a:endParaRPr lang="en-IT"/>
          </a:p>
        </p:txBody>
      </p:sp>
    </p:spTree>
    <p:extLst>
      <p:ext uri="{BB962C8B-B14F-4D97-AF65-F5344CB8AC3E}">
        <p14:creationId xmlns:p14="http://schemas.microsoft.com/office/powerpoint/2010/main" val="25354246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71811" name="Picture 102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3200" y="1066800"/>
            <a:ext cx="1576388" cy="4860925"/>
          </a:xfrm>
          <a:prstGeom prst="rect">
            <a:avLst/>
          </a:prstGeom>
          <a:noFill/>
          <a:extLst>
            <a:ext uri="{909E8E84-426E-40dd-AFC4-6F175D3DCCD1}">
              <a14:hiddenFill xmlns="" xmlns:a14="http://schemas.microsoft.com/office/drawing/2010/main">
                <a:solidFill>
                  <a:srgbClr val="FFFFFF"/>
                </a:solidFill>
              </a14:hiddenFill>
            </a:ext>
          </a:extLst>
        </p:spPr>
      </p:pic>
      <p:pic>
        <p:nvPicPr>
          <p:cNvPr id="1271812" name="Picture 10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1066800"/>
            <a:ext cx="1557338" cy="4860925"/>
          </a:xfrm>
          <a:prstGeom prst="rect">
            <a:avLst/>
          </a:prstGeom>
          <a:noFill/>
          <a:extLst>
            <a:ext uri="{909E8E84-426E-40dd-AFC4-6F175D3DCCD1}">
              <a14:hiddenFill xmlns="" xmlns:a14="http://schemas.microsoft.com/office/drawing/2010/main">
                <a:solidFill>
                  <a:srgbClr val="FFFFFF"/>
                </a:solidFill>
              </a14:hiddenFill>
            </a:ext>
          </a:extLst>
        </p:spPr>
      </p:pic>
      <p:sp>
        <p:nvSpPr>
          <p:cNvPr id="1271813" name="Text Box 1029"/>
          <p:cNvSpPr txBox="1">
            <a:spLocks noChangeArrowheads="1"/>
          </p:cNvSpPr>
          <p:nvPr/>
        </p:nvSpPr>
        <p:spPr bwMode="auto">
          <a:xfrm>
            <a:off x="2298700" y="5918200"/>
            <a:ext cx="4062029" cy="338554"/>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r>
              <a:rPr lang="en-US" sz="1600">
                <a:latin typeface="Comic Sans MS" charset="0"/>
              </a:rPr>
              <a:t>3 cm thick in vitro human breast tissue</a:t>
            </a:r>
            <a:endParaRPr lang="en-US" sz="1600">
              <a:solidFill>
                <a:srgbClr val="FFFF66"/>
              </a:solidFill>
              <a:latin typeface="Times New Roman" charset="0"/>
            </a:endParaRPr>
          </a:p>
        </p:txBody>
      </p:sp>
      <p:sp>
        <p:nvSpPr>
          <p:cNvPr id="1271814" name="Text Box 1030"/>
          <p:cNvSpPr txBox="1">
            <a:spLocks noChangeArrowheads="1"/>
          </p:cNvSpPr>
          <p:nvPr/>
        </p:nvSpPr>
        <p:spPr bwMode="auto">
          <a:xfrm>
            <a:off x="7050088" y="2005013"/>
            <a:ext cx="1947862" cy="1069975"/>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r>
              <a:rPr lang="en-US" sz="1600">
                <a:latin typeface="Comic Sans MS" charset="0"/>
              </a:rPr>
              <a:t>a) SR digital image</a:t>
            </a:r>
          </a:p>
          <a:p>
            <a:r>
              <a:rPr lang="en-US" sz="1600">
                <a:latin typeface="Comic Sans MS" charset="0"/>
              </a:rPr>
              <a:t>Energy 17 keV</a:t>
            </a:r>
          </a:p>
          <a:p>
            <a:r>
              <a:rPr lang="en-US" sz="1600">
                <a:latin typeface="Comic Sans MS" charset="0"/>
              </a:rPr>
              <a:t>Scan step 100 mm</a:t>
            </a:r>
          </a:p>
          <a:p>
            <a:r>
              <a:rPr lang="en-US" sz="1600">
                <a:latin typeface="Comic Sans MS" charset="0"/>
              </a:rPr>
              <a:t>MGD 1 mGy</a:t>
            </a:r>
          </a:p>
        </p:txBody>
      </p:sp>
      <p:sp>
        <p:nvSpPr>
          <p:cNvPr id="1271815" name="Text Box 1031"/>
          <p:cNvSpPr txBox="1">
            <a:spLocks noChangeArrowheads="1"/>
          </p:cNvSpPr>
          <p:nvPr/>
        </p:nvSpPr>
        <p:spPr bwMode="auto">
          <a:xfrm>
            <a:off x="7027863" y="3605213"/>
            <a:ext cx="1963737" cy="1069975"/>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r>
              <a:rPr lang="en-US" sz="1600">
                <a:latin typeface="Comic Sans MS" charset="0"/>
              </a:rPr>
              <a:t>b) SR digital image</a:t>
            </a:r>
          </a:p>
          <a:p>
            <a:r>
              <a:rPr lang="en-US" sz="1600">
                <a:latin typeface="Comic Sans MS" charset="0"/>
              </a:rPr>
              <a:t>Energy 20 keV</a:t>
            </a:r>
          </a:p>
          <a:p>
            <a:r>
              <a:rPr lang="en-US" sz="1600">
                <a:latin typeface="Comic Sans MS" charset="0"/>
              </a:rPr>
              <a:t>Scan step 100 mm</a:t>
            </a:r>
          </a:p>
          <a:p>
            <a:r>
              <a:rPr lang="en-US" sz="1600">
                <a:latin typeface="Comic Sans MS" charset="0"/>
              </a:rPr>
              <a:t>MGD 0.33 mGy</a:t>
            </a:r>
          </a:p>
        </p:txBody>
      </p:sp>
      <p:pic>
        <p:nvPicPr>
          <p:cNvPr id="1271816" name="Picture 103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63738" y="1066800"/>
            <a:ext cx="1616075" cy="48879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71817" name="Text Box 1033"/>
          <p:cNvSpPr txBox="1">
            <a:spLocks noChangeArrowheads="1"/>
          </p:cNvSpPr>
          <p:nvPr/>
        </p:nvSpPr>
        <p:spPr bwMode="auto">
          <a:xfrm>
            <a:off x="57150" y="3071813"/>
            <a:ext cx="1936750" cy="825500"/>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r>
              <a:rPr lang="en-US" sz="1600">
                <a:latin typeface="Comic Sans MS" charset="0"/>
              </a:rPr>
              <a:t>Conventional</a:t>
            </a:r>
          </a:p>
          <a:p>
            <a:r>
              <a:rPr lang="en-US" sz="1600">
                <a:latin typeface="Comic Sans MS" charset="0"/>
              </a:rPr>
              <a:t>X-ray tube 26 kVp</a:t>
            </a:r>
          </a:p>
          <a:p>
            <a:r>
              <a:rPr lang="en-US" sz="1600">
                <a:latin typeface="Comic Sans MS" charset="0"/>
              </a:rPr>
              <a:t>MGD 1 mGy</a:t>
            </a:r>
          </a:p>
        </p:txBody>
      </p:sp>
      <p:pic>
        <p:nvPicPr>
          <p:cNvPr id="11" name="Immagine 2" descr="infn-new.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 name="CasellaDiTesto 5"/>
          <p:cNvSpPr txBox="1">
            <a:spLocks noChangeArrowheads="1"/>
          </p:cNvSpPr>
          <p:nvPr/>
        </p:nvSpPr>
        <p:spPr bwMode="auto">
          <a:xfrm>
            <a:off x="209996" y="180752"/>
            <a:ext cx="8826500" cy="1016000"/>
          </a:xfrm>
          <a:prstGeom prst="rect">
            <a:avLst/>
          </a:prstGeom>
          <a:solidFill>
            <a:srgbClr val="FFF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2000" b="1" i="1"/>
              <a:t>Mammography with Mono-chromatic X-rays at 20 keV has been proven</a:t>
            </a:r>
          </a:p>
          <a:p>
            <a:r>
              <a:rPr lang="it-IT" sz="2000" b="1" i="1"/>
              <a:t>far superior in Signal-to-Noise-Ratio w.r.t. conventional mammographic tubes,</a:t>
            </a:r>
          </a:p>
          <a:p>
            <a:r>
              <a:rPr lang="it-IT" sz="2000" b="1" i="1"/>
              <a:t>with a considerably lower radiation dose to the tissue</a:t>
            </a:r>
          </a:p>
        </p:txBody>
      </p:sp>
      <p:sp>
        <p:nvSpPr>
          <p:cNvPr id="2" name="TextBox 1">
            <a:extLst>
              <a:ext uri="{FF2B5EF4-FFF2-40B4-BE49-F238E27FC236}">
                <a16:creationId xmlns:a16="http://schemas.microsoft.com/office/drawing/2014/main" id="{E0841D18-0816-3EC9-0D75-D859D3A821ED}"/>
              </a:ext>
            </a:extLst>
          </p:cNvPr>
          <p:cNvSpPr txBox="1"/>
          <p:nvPr/>
        </p:nvSpPr>
        <p:spPr>
          <a:xfrm>
            <a:off x="35496" y="6444044"/>
            <a:ext cx="6264696" cy="369332"/>
          </a:xfrm>
          <a:prstGeom prst="rect">
            <a:avLst/>
          </a:prstGeom>
          <a:noFill/>
        </p:spPr>
        <p:txBody>
          <a:bodyPr wrap="square">
            <a:spAutoFit/>
          </a:bodyPr>
          <a:lstStyle/>
          <a:p>
            <a:r>
              <a:rPr lang="en-IT" sz="1800" i="1"/>
              <a:t>8th African School of Physics - Marrakech (MO) - July 2024</a:t>
            </a:r>
          </a:p>
        </p:txBody>
      </p:sp>
    </p:spTree>
    <p:extLst>
      <p:ext uri="{BB962C8B-B14F-4D97-AF65-F5344CB8AC3E}">
        <p14:creationId xmlns:p14="http://schemas.microsoft.com/office/powerpoint/2010/main" val="651734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12"/>
                                        </p:tgtEl>
                                      </p:cBhvr>
                                    </p:animEffect>
                                    <p:set>
                                      <p:cBhvr>
                                        <p:cTn id="7"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2" descr="Untitledb.tif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0513" y="1772816"/>
            <a:ext cx="8674100" cy="4584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CasellaDiTesto 6"/>
          <p:cNvSpPr txBox="1">
            <a:spLocks noChangeArrowheads="1"/>
          </p:cNvSpPr>
          <p:nvPr/>
        </p:nvSpPr>
        <p:spPr bwMode="auto">
          <a:xfrm>
            <a:off x="395536" y="836712"/>
            <a:ext cx="8561387" cy="708025"/>
          </a:xfrm>
          <a:prstGeom prst="rect">
            <a:avLst/>
          </a:prstGeom>
          <a:solidFill>
            <a:srgbClr val="FFF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2000" b="1" i="1"/>
              <a:t>Compact Thomson X-ray Sources could be located inside hospitals to diagnose</a:t>
            </a:r>
          </a:p>
          <a:p>
            <a:r>
              <a:rPr lang="it-IT" sz="2000" b="1" i="1"/>
              <a:t>and treat patients directly at the hospital site (unlike Synchrotrons</a:t>
            </a:r>
            <a:r>
              <a:rPr lang="is-IS" sz="2000" b="1" i="1"/>
              <a:t>…)</a:t>
            </a:r>
            <a:endParaRPr lang="it-IT" sz="2000" b="1" i="1"/>
          </a:p>
        </p:txBody>
      </p:sp>
      <p:pic>
        <p:nvPicPr>
          <p:cNvPr id="6" name="Picture 5">
            <a:extLst>
              <a:ext uri="{FF2B5EF4-FFF2-40B4-BE49-F238E27FC236}">
                <a16:creationId xmlns:a16="http://schemas.microsoft.com/office/drawing/2014/main" id="{9AE1C86B-B2D7-D416-485F-D62A210DDA3D}"/>
              </a:ext>
            </a:extLst>
          </p:cNvPr>
          <p:cNvPicPr>
            <a:picLocks noChangeAspect="1"/>
          </p:cNvPicPr>
          <p:nvPr/>
        </p:nvPicPr>
        <p:blipFill>
          <a:blip r:embed="rId4"/>
          <a:stretch>
            <a:fillRect/>
          </a:stretch>
        </p:blipFill>
        <p:spPr>
          <a:xfrm>
            <a:off x="40478" y="29829"/>
            <a:ext cx="1147146" cy="693730"/>
          </a:xfrm>
          <a:prstGeom prst="rect">
            <a:avLst/>
          </a:prstGeom>
        </p:spPr>
      </p:pic>
      <p:sp>
        <p:nvSpPr>
          <p:cNvPr id="7" name="TextBox 6">
            <a:extLst>
              <a:ext uri="{FF2B5EF4-FFF2-40B4-BE49-F238E27FC236}">
                <a16:creationId xmlns:a16="http://schemas.microsoft.com/office/drawing/2014/main" id="{8C589784-1135-E01E-9A48-3744A6E4672C}"/>
              </a:ext>
            </a:extLst>
          </p:cNvPr>
          <p:cNvSpPr txBox="1"/>
          <p:nvPr/>
        </p:nvSpPr>
        <p:spPr>
          <a:xfrm>
            <a:off x="35496" y="6444044"/>
            <a:ext cx="6264696" cy="369332"/>
          </a:xfrm>
          <a:prstGeom prst="rect">
            <a:avLst/>
          </a:prstGeom>
          <a:noFill/>
        </p:spPr>
        <p:txBody>
          <a:bodyPr wrap="square">
            <a:spAutoFit/>
          </a:bodyPr>
          <a:lstStyle/>
          <a:p>
            <a:r>
              <a:rPr lang="en-IT" sz="1800" i="1"/>
              <a:t>8th African School of Physics - Marrakech (MO) - July 2024</a:t>
            </a:r>
          </a:p>
        </p:txBody>
      </p:sp>
    </p:spTree>
    <p:extLst>
      <p:ext uri="{BB962C8B-B14F-4D97-AF65-F5344CB8AC3E}">
        <p14:creationId xmlns:p14="http://schemas.microsoft.com/office/powerpoint/2010/main" val="18210322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5F2319-6F88-3935-DECA-91D0D072A4BE}"/>
            </a:ext>
          </a:extLst>
        </p:cNvPr>
        <p:cNvGrpSpPr/>
        <p:nvPr/>
      </p:nvGrpSpPr>
      <p:grpSpPr>
        <a:xfrm>
          <a:off x="0" y="0"/>
          <a:ext cx="0" cy="0"/>
          <a:chOff x="0" y="0"/>
          <a:chExt cx="0" cy="0"/>
        </a:xfrm>
      </p:grpSpPr>
      <p:sp>
        <p:nvSpPr>
          <p:cNvPr id="18435" name="CasellaDiTesto 6">
            <a:extLst>
              <a:ext uri="{FF2B5EF4-FFF2-40B4-BE49-F238E27FC236}">
                <a16:creationId xmlns:a16="http://schemas.microsoft.com/office/drawing/2014/main" id="{74A99C21-E953-2608-9965-0CBCA88D86DB}"/>
              </a:ext>
            </a:extLst>
          </p:cNvPr>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747DD315-BA94-212F-6175-B25D115F929B}"/>
              </a:ext>
            </a:extLst>
          </p:cNvPr>
          <p:cNvPicPr>
            <a:picLocks noChangeAspect="1"/>
          </p:cNvPicPr>
          <p:nvPr/>
        </p:nvPicPr>
        <p:blipFill>
          <a:blip r:embed="rId3"/>
          <a:stretch>
            <a:fillRect/>
          </a:stretch>
        </p:blipFill>
        <p:spPr>
          <a:xfrm>
            <a:off x="40477" y="29829"/>
            <a:ext cx="1219155" cy="737276"/>
          </a:xfrm>
          <a:prstGeom prst="rect">
            <a:avLst/>
          </a:prstGeom>
        </p:spPr>
      </p:pic>
      <p:sp>
        <p:nvSpPr>
          <p:cNvPr id="4" name="TextBox 3">
            <a:extLst>
              <a:ext uri="{FF2B5EF4-FFF2-40B4-BE49-F238E27FC236}">
                <a16:creationId xmlns:a16="http://schemas.microsoft.com/office/drawing/2014/main" id="{DA0E5977-75E8-AEFC-0284-82B7A9877E8F}"/>
              </a:ext>
            </a:extLst>
          </p:cNvPr>
          <p:cNvSpPr txBox="1"/>
          <p:nvPr/>
        </p:nvSpPr>
        <p:spPr>
          <a:xfrm>
            <a:off x="2374191" y="980728"/>
            <a:ext cx="5167697" cy="461665"/>
          </a:xfrm>
          <a:prstGeom prst="rect">
            <a:avLst/>
          </a:prstGeom>
          <a:noFill/>
        </p:spPr>
        <p:txBody>
          <a:bodyPr wrap="none" rtlCol="0">
            <a:spAutoFit/>
          </a:bodyPr>
          <a:lstStyle/>
          <a:p>
            <a:r>
              <a:rPr lang="en-IT" b="1"/>
              <a:t>ICS Sources: typical fields of research</a:t>
            </a:r>
          </a:p>
        </p:txBody>
      </p:sp>
      <p:sp>
        <p:nvSpPr>
          <p:cNvPr id="5" name="TextBox 4">
            <a:extLst>
              <a:ext uri="{FF2B5EF4-FFF2-40B4-BE49-F238E27FC236}">
                <a16:creationId xmlns:a16="http://schemas.microsoft.com/office/drawing/2014/main" id="{9FFD75B2-1EA3-E1BE-5ABC-4BAB9052AF44}"/>
              </a:ext>
            </a:extLst>
          </p:cNvPr>
          <p:cNvSpPr txBox="1"/>
          <p:nvPr/>
        </p:nvSpPr>
        <p:spPr>
          <a:xfrm>
            <a:off x="299848" y="2164650"/>
            <a:ext cx="8544327" cy="4154984"/>
          </a:xfrm>
          <a:prstGeom prst="rect">
            <a:avLst/>
          </a:prstGeom>
          <a:noFill/>
        </p:spPr>
        <p:txBody>
          <a:bodyPr wrap="none" rtlCol="0">
            <a:spAutoFit/>
          </a:bodyPr>
          <a:lstStyle/>
          <a:p>
            <a:pPr marL="457200" indent="-457200" algn="ctr">
              <a:buAutoNum type="alphaLcParenR"/>
            </a:pPr>
            <a:r>
              <a:rPr lang="en-IT" b="1"/>
              <a:t>3D MICRO-TOMOGRAPHY with/without phase contrast</a:t>
            </a:r>
          </a:p>
          <a:p>
            <a:pPr algn="ctr"/>
            <a:r>
              <a:rPr lang="en-IT"/>
              <a:t>medical, cultural heritage, paleontological fields, material studies</a:t>
            </a:r>
          </a:p>
          <a:p>
            <a:pPr algn="ctr"/>
            <a:endParaRPr lang="en-IT"/>
          </a:p>
          <a:p>
            <a:pPr algn="ctr"/>
            <a:r>
              <a:rPr lang="en-IT" b="1"/>
              <a:t>b) Nuclear photonics with Nuclear Resonance Fluoresence</a:t>
            </a:r>
          </a:p>
          <a:p>
            <a:pPr algn="ctr"/>
            <a:r>
              <a:rPr lang="en-IT"/>
              <a:t>remote detection of nuclear materials</a:t>
            </a:r>
          </a:p>
          <a:p>
            <a:pPr algn="ctr"/>
            <a:endParaRPr lang="en-IT"/>
          </a:p>
          <a:p>
            <a:pPr algn="ctr"/>
            <a:r>
              <a:rPr lang="en-IT" b="1"/>
              <a:t>c) Dual energy imaging (Linac based ICS)</a:t>
            </a:r>
          </a:p>
          <a:p>
            <a:pPr algn="ctr"/>
            <a:r>
              <a:rPr lang="en-GB"/>
              <a:t>a</a:t>
            </a:r>
            <a:r>
              <a:rPr lang="en-IT"/>
              <a:t>dvanced radio-graphy with contrast imaging</a:t>
            </a:r>
          </a:p>
          <a:p>
            <a:pPr algn="ctr"/>
            <a:endParaRPr lang="en-IT"/>
          </a:p>
          <a:p>
            <a:pPr algn="ctr"/>
            <a:r>
              <a:rPr lang="en-IT" b="1"/>
              <a:t>d) Spectroscopy (ERL based ICS – large fluxes)</a:t>
            </a:r>
          </a:p>
          <a:p>
            <a:pPr algn="ctr"/>
            <a:endParaRPr lang="en-IT"/>
          </a:p>
        </p:txBody>
      </p:sp>
      <p:sp>
        <p:nvSpPr>
          <p:cNvPr id="6" name="Segnaposto data 6">
            <a:extLst>
              <a:ext uri="{FF2B5EF4-FFF2-40B4-BE49-F238E27FC236}">
                <a16:creationId xmlns:a16="http://schemas.microsoft.com/office/drawing/2014/main" id="{DC1E3FA2-2249-B95F-7597-8E1BC275BEAC}"/>
              </a:ext>
            </a:extLst>
          </p:cNvPr>
          <p:cNvSpPr>
            <a:spLocks noGrp="1"/>
          </p:cNvSpPr>
          <p:nvPr>
            <p:ph type="dt" sz="quarter" idx="10"/>
          </p:nvPr>
        </p:nvSpPr>
        <p:spPr>
          <a:xfrm>
            <a:off x="0" y="6553200"/>
            <a:ext cx="5148064"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100Y-QuantumAdv Workshop - HassanII- Morocco - July 09th 2025</a:t>
            </a:r>
            <a:endParaRPr lang="en-US" sz="1400"/>
          </a:p>
        </p:txBody>
      </p:sp>
    </p:spTree>
    <p:extLst>
      <p:ext uri="{BB962C8B-B14F-4D97-AF65-F5344CB8AC3E}">
        <p14:creationId xmlns:p14="http://schemas.microsoft.com/office/powerpoint/2010/main" val="20947860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6"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descr="Diagram&#10;&#10;Description automatically generated">
            <a:extLst>
              <a:ext uri="{FF2B5EF4-FFF2-40B4-BE49-F238E27FC236}">
                <a16:creationId xmlns:a16="http://schemas.microsoft.com/office/drawing/2014/main" id="{E449B9D2-855A-5547-83B8-6EE9C2557C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33431"/>
            <a:ext cx="9144000" cy="4791137"/>
          </a:xfrm>
          <a:prstGeom prst="rect">
            <a:avLst/>
          </a:prstGeom>
        </p:spPr>
      </p:pic>
      <p:sp>
        <p:nvSpPr>
          <p:cNvPr id="4" name="Lightning Bolt 3">
            <a:extLst>
              <a:ext uri="{FF2B5EF4-FFF2-40B4-BE49-F238E27FC236}">
                <a16:creationId xmlns:a16="http://schemas.microsoft.com/office/drawing/2014/main" id="{4205B5B5-B1BA-EA43-B9C7-40E4A1350EDD}"/>
              </a:ext>
            </a:extLst>
          </p:cNvPr>
          <p:cNvSpPr/>
          <p:nvPr/>
        </p:nvSpPr>
        <p:spPr>
          <a:xfrm rot="10603321">
            <a:off x="7719094" y="5327855"/>
            <a:ext cx="1066800" cy="652432"/>
          </a:xfrm>
          <a:prstGeom prst="lightningBol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T"/>
          </a:p>
        </p:txBody>
      </p:sp>
      <p:sp>
        <p:nvSpPr>
          <p:cNvPr id="7" name="Lightning Bolt 6">
            <a:extLst>
              <a:ext uri="{FF2B5EF4-FFF2-40B4-BE49-F238E27FC236}">
                <a16:creationId xmlns:a16="http://schemas.microsoft.com/office/drawing/2014/main" id="{876D864C-530C-AA46-8089-41502FF3BD2A}"/>
              </a:ext>
            </a:extLst>
          </p:cNvPr>
          <p:cNvSpPr/>
          <p:nvPr/>
        </p:nvSpPr>
        <p:spPr>
          <a:xfrm rot="10603321">
            <a:off x="6951981" y="5711045"/>
            <a:ext cx="1066800" cy="652432"/>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T"/>
          </a:p>
        </p:txBody>
      </p:sp>
      <p:sp>
        <p:nvSpPr>
          <p:cNvPr id="5" name="TextBox 4">
            <a:extLst>
              <a:ext uri="{FF2B5EF4-FFF2-40B4-BE49-F238E27FC236}">
                <a16:creationId xmlns:a16="http://schemas.microsoft.com/office/drawing/2014/main" id="{6F06D79B-C31C-084B-85C6-F4665E7737BF}"/>
              </a:ext>
            </a:extLst>
          </p:cNvPr>
          <p:cNvSpPr txBox="1"/>
          <p:nvPr/>
        </p:nvSpPr>
        <p:spPr>
          <a:xfrm>
            <a:off x="7380312" y="5157192"/>
            <a:ext cx="1777381" cy="461665"/>
          </a:xfrm>
          <a:prstGeom prst="rect">
            <a:avLst/>
          </a:prstGeom>
          <a:noFill/>
        </p:spPr>
        <p:txBody>
          <a:bodyPr wrap="square" rtlCol="0">
            <a:spAutoFit/>
          </a:bodyPr>
          <a:lstStyle/>
          <a:p>
            <a:r>
              <a:rPr lang="en-IT"/>
              <a:t>20-130 keV</a:t>
            </a:r>
          </a:p>
        </p:txBody>
      </p:sp>
      <p:sp>
        <p:nvSpPr>
          <p:cNvPr id="9" name="TextBox 8">
            <a:extLst>
              <a:ext uri="{FF2B5EF4-FFF2-40B4-BE49-F238E27FC236}">
                <a16:creationId xmlns:a16="http://schemas.microsoft.com/office/drawing/2014/main" id="{09A33050-70E7-DA45-8821-B44D74081056}"/>
              </a:ext>
            </a:extLst>
          </p:cNvPr>
          <p:cNvSpPr txBox="1"/>
          <p:nvPr/>
        </p:nvSpPr>
        <p:spPr>
          <a:xfrm>
            <a:off x="7183305" y="6368534"/>
            <a:ext cx="1353832" cy="369332"/>
          </a:xfrm>
          <a:prstGeom prst="rect">
            <a:avLst/>
          </a:prstGeom>
          <a:noFill/>
        </p:spPr>
        <p:txBody>
          <a:bodyPr wrap="none" rtlCol="0">
            <a:spAutoFit/>
          </a:bodyPr>
          <a:lstStyle/>
          <a:p>
            <a:r>
              <a:rPr lang="en-IT"/>
              <a:t>100-350 keV</a:t>
            </a:r>
          </a:p>
        </p:txBody>
      </p:sp>
      <p:sp>
        <p:nvSpPr>
          <p:cNvPr id="2" name="Segnaposto data 6">
            <a:extLst>
              <a:ext uri="{FF2B5EF4-FFF2-40B4-BE49-F238E27FC236}">
                <a16:creationId xmlns:a16="http://schemas.microsoft.com/office/drawing/2014/main" id="{56F30FE3-FF2F-2C99-B911-78D0E1A183BB}"/>
              </a:ext>
            </a:extLst>
          </p:cNvPr>
          <p:cNvSpPr>
            <a:spLocks noGrp="1"/>
          </p:cNvSpPr>
          <p:nvPr>
            <p:ph type="dt" sz="quarter" idx="10"/>
          </p:nvPr>
        </p:nvSpPr>
        <p:spPr>
          <a:xfrm>
            <a:off x="0" y="6553200"/>
            <a:ext cx="5148064"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100Y-QuantumAdv Workshop - HassanII- Morocco - July 09th 2025</a:t>
            </a:r>
            <a:endParaRPr lang="en-US" sz="1400"/>
          </a:p>
        </p:txBody>
      </p:sp>
    </p:spTree>
    <p:extLst>
      <p:ext uri="{BB962C8B-B14F-4D97-AF65-F5344CB8AC3E}">
        <p14:creationId xmlns:p14="http://schemas.microsoft.com/office/powerpoint/2010/main" val="39458965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6"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a:extLst>
              <a:ext uri="{FF2B5EF4-FFF2-40B4-BE49-F238E27FC236}">
                <a16:creationId xmlns:a16="http://schemas.microsoft.com/office/drawing/2014/main" id="{DC9121B2-89D4-224C-8E00-71BBC5CA872E}"/>
              </a:ext>
            </a:extLst>
          </p:cNvPr>
          <p:cNvPicPr>
            <a:picLocks noChangeAspect="1"/>
          </p:cNvPicPr>
          <p:nvPr/>
        </p:nvPicPr>
        <p:blipFill>
          <a:blip r:embed="rId3"/>
          <a:stretch>
            <a:fillRect/>
          </a:stretch>
        </p:blipFill>
        <p:spPr>
          <a:xfrm>
            <a:off x="3296008" y="112397"/>
            <a:ext cx="4732376" cy="6597352"/>
          </a:xfrm>
          <a:prstGeom prst="rect">
            <a:avLst/>
          </a:prstGeom>
        </p:spPr>
      </p:pic>
      <p:sp>
        <p:nvSpPr>
          <p:cNvPr id="2" name="TextBox 1">
            <a:extLst>
              <a:ext uri="{FF2B5EF4-FFF2-40B4-BE49-F238E27FC236}">
                <a16:creationId xmlns:a16="http://schemas.microsoft.com/office/drawing/2014/main" id="{3FF940DA-75DB-2B41-BA7D-D00195050FFB}"/>
              </a:ext>
            </a:extLst>
          </p:cNvPr>
          <p:cNvSpPr txBox="1"/>
          <p:nvPr/>
        </p:nvSpPr>
        <p:spPr>
          <a:xfrm>
            <a:off x="51788" y="1988840"/>
            <a:ext cx="3264868" cy="1938992"/>
          </a:xfrm>
          <a:prstGeom prst="rect">
            <a:avLst/>
          </a:prstGeom>
          <a:noFill/>
        </p:spPr>
        <p:txBody>
          <a:bodyPr wrap="none" rtlCol="0">
            <a:spAutoFit/>
          </a:bodyPr>
          <a:lstStyle/>
          <a:p>
            <a:pPr algn="ctr"/>
            <a:r>
              <a:rPr lang="it-IT" sz="2400" b="1"/>
              <a:t>STAR X-</a:t>
            </a:r>
            <a:r>
              <a:rPr lang="it-IT" sz="2400" b="1" err="1"/>
              <a:t>ray</a:t>
            </a:r>
            <a:r>
              <a:rPr lang="it-IT" sz="2400" b="1"/>
              <a:t> </a:t>
            </a:r>
            <a:r>
              <a:rPr lang="it-IT" sz="2400" b="1" err="1"/>
              <a:t>beamlines</a:t>
            </a:r>
            <a:endParaRPr lang="it-IT" sz="2400" b="1"/>
          </a:p>
          <a:p>
            <a:pPr algn="ctr"/>
            <a:r>
              <a:rPr lang="it-IT" sz="2400" b="1" err="1"/>
              <a:t>foreseen</a:t>
            </a:r>
            <a:r>
              <a:rPr lang="it-IT" sz="2400" b="1"/>
              <a:t> </a:t>
            </a:r>
            <a:r>
              <a:rPr lang="it-IT" sz="2400" b="1" err="1"/>
              <a:t>applications</a:t>
            </a:r>
          </a:p>
          <a:p>
            <a:pPr algn="ctr"/>
            <a:r>
              <a:rPr lang="it-IT" b="1" err="1"/>
              <a:t>with mono-chromatic</a:t>
            </a:r>
          </a:p>
          <a:p>
            <a:pPr algn="ctr"/>
            <a:r>
              <a:rPr lang="it-IT" b="1" err="1"/>
              <a:t>hard X-ray (350 keV)</a:t>
            </a:r>
          </a:p>
          <a:p>
            <a:pPr algn="ctr"/>
            <a:r>
              <a:rPr lang="it-IT" b="1"/>
              <a:t>3D micro-tomography</a:t>
            </a:r>
            <a:endParaRPr lang="it-IT" sz="2400" b="1"/>
          </a:p>
        </p:txBody>
      </p:sp>
    </p:spTree>
    <p:extLst>
      <p:ext uri="{BB962C8B-B14F-4D97-AF65-F5344CB8AC3E}">
        <p14:creationId xmlns:p14="http://schemas.microsoft.com/office/powerpoint/2010/main" val="6965813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11334750" y="3238500"/>
            <a:ext cx="184666" cy="461665"/>
          </a:xfrm>
          <a:prstGeom prst="rect">
            <a:avLst/>
          </a:prstGeom>
          <a:noFill/>
        </p:spPr>
        <p:txBody>
          <a:bodyPr wrap="none" rtlCol="0">
            <a:spAutoFit/>
          </a:bodyPr>
          <a:lstStyle/>
          <a:p>
            <a:endParaRPr lang="it-IT"/>
          </a:p>
        </p:txBody>
      </p:sp>
      <p:pic>
        <p:nvPicPr>
          <p:cNvPr id="6" name="Immagine 2" descr="infn-new.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156046"/>
            <a:ext cx="6521739" cy="6625754"/>
          </a:xfrm>
          <a:prstGeom prst="rect">
            <a:avLst/>
          </a:prstGeom>
        </p:spPr>
      </p:pic>
      <p:sp>
        <p:nvSpPr>
          <p:cNvPr id="7" name="Text Box 6"/>
          <p:cNvSpPr txBox="1">
            <a:spLocks noChangeArrowheads="1"/>
          </p:cNvSpPr>
          <p:nvPr/>
        </p:nvSpPr>
        <p:spPr bwMode="auto">
          <a:xfrm>
            <a:off x="6781800" y="5486400"/>
            <a:ext cx="2236894" cy="369332"/>
          </a:xfrm>
          <a:prstGeom prst="rect">
            <a:avLst/>
          </a:prstGeom>
          <a:solidFill>
            <a:srgbClr val="FFF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1800"/>
              <a:t>Courtesy  R. Agostino</a:t>
            </a:r>
            <a:endParaRPr lang="en-US"/>
          </a:p>
        </p:txBody>
      </p:sp>
    </p:spTree>
    <p:extLst>
      <p:ext uri="{BB962C8B-B14F-4D97-AF65-F5344CB8AC3E}">
        <p14:creationId xmlns:p14="http://schemas.microsoft.com/office/powerpoint/2010/main" val="28021050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6802" name="Rectangle 1"/>
          <p:cNvSpPr>
            <a:spLocks noGrp="1" noChangeArrowheads="1"/>
          </p:cNvSpPr>
          <p:nvPr>
            <p:ph type="title" idx="4294967295"/>
          </p:nvPr>
        </p:nvSpPr>
        <p:spPr>
          <a:xfrm>
            <a:off x="299567" y="1641793"/>
            <a:ext cx="8229600" cy="645947"/>
          </a:xfrm>
        </p:spPr>
        <p:txBody>
          <a:body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atin typeface="Times" charset="0"/>
                <a:ea typeface="ＭＳ Ｐゴシック" charset="0"/>
                <a:cs typeface="ＭＳ Ｐゴシック" charset="0"/>
              </a:rPr>
              <a:t> </a:t>
            </a:r>
            <a:r>
              <a:rPr lang="en-GB" sz="2800">
                <a:latin typeface="Times" charset="0"/>
                <a:ea typeface="ＭＳ Ｐゴシック" charset="0"/>
                <a:cs typeface="ＭＳ Ｐゴシック" charset="0"/>
              </a:rPr>
              <a:t>Photonuclear Reactions with </a:t>
            </a:r>
            <a:r>
              <a:rPr lang="en-GB" sz="2800">
                <a:latin typeface="Symbol" pitchFamily="2" charset="2"/>
                <a:ea typeface="ＭＳ Ｐゴシック" charset="0"/>
                <a:cs typeface="ＭＳ Ｐゴシック" charset="0"/>
              </a:rPr>
              <a:t>g</a:t>
            </a:r>
            <a:r>
              <a:rPr lang="en-GB" sz="2800">
                <a:latin typeface="Times" charset="0"/>
                <a:ea typeface="ＭＳ Ｐゴシック" charset="0"/>
                <a:cs typeface="ＭＳ Ｐゴシック" charset="0"/>
              </a:rPr>
              <a:t>-rays</a:t>
            </a:r>
          </a:p>
        </p:txBody>
      </p:sp>
      <p:sp>
        <p:nvSpPr>
          <p:cNvPr id="76803" name="Rectangle 22"/>
          <p:cNvSpPr>
            <a:spLocks noChangeArrowheads="1"/>
          </p:cNvSpPr>
          <p:nvPr/>
        </p:nvSpPr>
        <p:spPr bwMode="auto">
          <a:xfrm>
            <a:off x="1546225" y="104775"/>
            <a:ext cx="184150" cy="314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endParaRPr lang="it-IT"/>
          </a:p>
        </p:txBody>
      </p:sp>
      <p:pic>
        <p:nvPicPr>
          <p:cNvPr id="7680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0725" y="2536825"/>
            <a:ext cx="2705100" cy="2246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76805" name="Gruppieren 39"/>
          <p:cNvGrpSpPr>
            <a:grpSpLocks/>
          </p:cNvGrpSpPr>
          <p:nvPr/>
        </p:nvGrpSpPr>
        <p:grpSpPr bwMode="auto">
          <a:xfrm>
            <a:off x="2066925" y="2776538"/>
            <a:ext cx="1581150" cy="1190625"/>
            <a:chOff x="4716016" y="3023374"/>
            <a:chExt cx="1581150" cy="1191332"/>
          </a:xfrm>
        </p:grpSpPr>
        <p:pic>
          <p:nvPicPr>
            <p:cNvPr id="76808"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016" y="3547956"/>
              <a:ext cx="1581150" cy="666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6809" name="Textfeld 41"/>
            <p:cNvSpPr txBox="1">
              <a:spLocks noChangeArrowheads="1"/>
            </p:cNvSpPr>
            <p:nvPr/>
          </p:nvSpPr>
          <p:spPr bwMode="auto">
            <a:xfrm>
              <a:off x="5314135" y="3023374"/>
              <a:ext cx="375424"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r>
                <a:rPr lang="de-DE" sz="3600" b="1">
                  <a:latin typeface="Symbol" charset="0"/>
                </a:rPr>
                <a:t>g</a:t>
              </a:r>
            </a:p>
          </p:txBody>
        </p:sp>
      </p:grpSp>
      <p:sp>
        <p:nvSpPr>
          <p:cNvPr id="76806" name="Textfeld 1"/>
          <p:cNvSpPr txBox="1">
            <a:spLocks noChangeArrowheads="1"/>
          </p:cNvSpPr>
          <p:nvPr/>
        </p:nvSpPr>
        <p:spPr bwMode="auto">
          <a:xfrm>
            <a:off x="3006725" y="5065713"/>
            <a:ext cx="3054350" cy="5857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a:r>
              <a:rPr lang="de-DE" sz="3200"/>
              <a:t>What happens?</a:t>
            </a:r>
          </a:p>
        </p:txBody>
      </p:sp>
      <p:pic>
        <p:nvPicPr>
          <p:cNvPr id="2" name="Picture 1">
            <a:extLst>
              <a:ext uri="{FF2B5EF4-FFF2-40B4-BE49-F238E27FC236}">
                <a16:creationId xmlns:a16="http://schemas.microsoft.com/office/drawing/2014/main" id="{359754B8-7843-C6C7-5EB8-316D4DCEBFF1}"/>
              </a:ext>
            </a:extLst>
          </p:cNvPr>
          <p:cNvPicPr>
            <a:picLocks noChangeAspect="1"/>
          </p:cNvPicPr>
          <p:nvPr/>
        </p:nvPicPr>
        <p:blipFill>
          <a:blip r:embed="rId5"/>
          <a:stretch>
            <a:fillRect/>
          </a:stretch>
        </p:blipFill>
        <p:spPr>
          <a:xfrm>
            <a:off x="40478" y="29829"/>
            <a:ext cx="1147146" cy="693730"/>
          </a:xfrm>
          <a:prstGeom prst="rect">
            <a:avLst/>
          </a:prstGeom>
        </p:spPr>
      </p:pic>
      <p:sp>
        <p:nvSpPr>
          <p:cNvPr id="3" name="TextBox 2">
            <a:extLst>
              <a:ext uri="{FF2B5EF4-FFF2-40B4-BE49-F238E27FC236}">
                <a16:creationId xmlns:a16="http://schemas.microsoft.com/office/drawing/2014/main" id="{C7F99DE1-BAEA-5305-D2E6-499D549065E9}"/>
              </a:ext>
            </a:extLst>
          </p:cNvPr>
          <p:cNvSpPr txBox="1"/>
          <p:nvPr/>
        </p:nvSpPr>
        <p:spPr>
          <a:xfrm>
            <a:off x="35496" y="6444044"/>
            <a:ext cx="6264696" cy="369332"/>
          </a:xfrm>
          <a:prstGeom prst="rect">
            <a:avLst/>
          </a:prstGeom>
          <a:noFill/>
        </p:spPr>
        <p:txBody>
          <a:bodyPr wrap="square">
            <a:spAutoFit/>
          </a:bodyPr>
          <a:lstStyle/>
          <a:p>
            <a:r>
              <a:rPr lang="en-IT" sz="1800" i="1"/>
              <a:t>8th African School of Physics - Marrakech (MO) - July 2024</a:t>
            </a:r>
          </a:p>
        </p:txBody>
      </p:sp>
      <p:sp>
        <p:nvSpPr>
          <p:cNvPr id="4" name="TextBox 3">
            <a:extLst>
              <a:ext uri="{FF2B5EF4-FFF2-40B4-BE49-F238E27FC236}">
                <a16:creationId xmlns:a16="http://schemas.microsoft.com/office/drawing/2014/main" id="{3F772857-6BB5-EFC9-13D1-DB43BEFE1C03}"/>
              </a:ext>
            </a:extLst>
          </p:cNvPr>
          <p:cNvSpPr txBox="1"/>
          <p:nvPr/>
        </p:nvSpPr>
        <p:spPr>
          <a:xfrm>
            <a:off x="770276" y="399874"/>
            <a:ext cx="8224367" cy="830997"/>
          </a:xfrm>
          <a:prstGeom prst="rect">
            <a:avLst/>
          </a:prstGeom>
          <a:noFill/>
        </p:spPr>
        <p:txBody>
          <a:bodyPr wrap="none" rtlCol="0">
            <a:spAutoFit/>
          </a:bodyPr>
          <a:lstStyle/>
          <a:p>
            <a:pPr algn="ctr"/>
            <a:r>
              <a:rPr lang="en-GB"/>
              <a:t>I</a:t>
            </a:r>
            <a:r>
              <a:rPr lang="en-IT"/>
              <a:t>ncreasing the energy of ICS electron beam up to</a:t>
            </a:r>
          </a:p>
          <a:p>
            <a:pPr algn="ctr"/>
            <a:r>
              <a:rPr lang="en-IT"/>
              <a:t>300-400 MeV with plasma boosting stages (see Andrea Mostacci)</a:t>
            </a:r>
          </a:p>
        </p:txBody>
      </p:sp>
    </p:spTree>
    <p:extLst>
      <p:ext uri="{BB962C8B-B14F-4D97-AF65-F5344CB8AC3E}">
        <p14:creationId xmlns:p14="http://schemas.microsoft.com/office/powerpoint/2010/main" val="2673183750"/>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Immagine 2" descr="Barty-100412-ELI-NP-LLNL-MEGa-ray-Intro(1).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4938" y="0"/>
            <a:ext cx="887412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Rectangle 2"/>
          <p:cNvSpPr txBox="1">
            <a:spLocks noChangeArrowheads="1"/>
          </p:cNvSpPr>
          <p:nvPr/>
        </p:nvSpPr>
        <p:spPr bwMode="auto">
          <a:xfrm>
            <a:off x="6553200" y="6553200"/>
            <a:ext cx="2590800" cy="304800"/>
          </a:xfrm>
          <a:prstGeom prst="rect">
            <a:avLst/>
          </a:prstGeom>
          <a:solidFill>
            <a:srgbClr val="FFFF00"/>
          </a:solidFill>
          <a:ln w="9525">
            <a:noFill/>
            <a:miter lim="800000"/>
            <a:headEnd/>
            <a:tailEnd/>
          </a:ln>
        </p:spPr>
        <p:txBody>
          <a:bodyPr anchor="ct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a:r>
              <a:rPr lang="en-US" sz="1600" b="1">
                <a:solidFill>
                  <a:srgbClr val="CC0000"/>
                </a:solidFill>
              </a:rPr>
              <a:t>Courtesy C. Barty - LLNL</a:t>
            </a:r>
            <a:endParaRPr lang="en-US" sz="1600" b="1">
              <a:solidFill>
                <a:srgbClr val="CC0000"/>
              </a:solidFill>
              <a:latin typeface="Helvetica" charset="0"/>
            </a:endParaRPr>
          </a:p>
        </p:txBody>
      </p:sp>
      <p:pic>
        <p:nvPicPr>
          <p:cNvPr id="2" name="Picture 1">
            <a:extLst>
              <a:ext uri="{FF2B5EF4-FFF2-40B4-BE49-F238E27FC236}">
                <a16:creationId xmlns:a16="http://schemas.microsoft.com/office/drawing/2014/main" id="{7A88CE73-982B-1883-C18B-B0848A525DF1}"/>
              </a:ext>
            </a:extLst>
          </p:cNvPr>
          <p:cNvPicPr>
            <a:picLocks noChangeAspect="1"/>
          </p:cNvPicPr>
          <p:nvPr/>
        </p:nvPicPr>
        <p:blipFill>
          <a:blip r:embed="rId3"/>
          <a:stretch>
            <a:fillRect/>
          </a:stretch>
        </p:blipFill>
        <p:spPr>
          <a:xfrm>
            <a:off x="40478" y="29829"/>
            <a:ext cx="1147146" cy="693730"/>
          </a:xfrm>
          <a:prstGeom prst="rect">
            <a:avLst/>
          </a:prstGeom>
        </p:spPr>
      </p:pic>
    </p:spTree>
    <p:extLst>
      <p:ext uri="{BB962C8B-B14F-4D97-AF65-F5344CB8AC3E}">
        <p14:creationId xmlns:p14="http://schemas.microsoft.com/office/powerpoint/2010/main" val="21813876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228600" y="762000"/>
            <a:ext cx="8435975" cy="863600"/>
          </a:xfrm>
        </p:spPr>
        <p:txBody>
          <a:bodyPr/>
          <a:lstStyle/>
          <a:p>
            <a:r>
              <a:rPr lang="de-DE" sz="2800">
                <a:latin typeface="Times" charset="0"/>
                <a:ea typeface="ＭＳ Ｐゴシック" charset="0"/>
                <a:cs typeface="ＭＳ Ｐゴシック" charset="0"/>
              </a:rPr>
              <a:t>Photonuclear Reactions</a:t>
            </a:r>
          </a:p>
        </p:txBody>
      </p:sp>
      <p:grpSp>
        <p:nvGrpSpPr>
          <p:cNvPr id="78851" name="Group 3"/>
          <p:cNvGrpSpPr>
            <a:grpSpLocks/>
          </p:cNvGrpSpPr>
          <p:nvPr/>
        </p:nvGrpSpPr>
        <p:grpSpPr bwMode="auto">
          <a:xfrm>
            <a:off x="2286000" y="2895600"/>
            <a:ext cx="1905000" cy="1752600"/>
            <a:chOff x="1488" y="2352"/>
            <a:chExt cx="1200" cy="1104"/>
          </a:xfrm>
        </p:grpSpPr>
        <p:sp>
          <p:nvSpPr>
            <p:cNvPr id="78888" name="Line 4"/>
            <p:cNvSpPr>
              <a:spLocks noChangeShapeType="1"/>
            </p:cNvSpPr>
            <p:nvPr/>
          </p:nvSpPr>
          <p:spPr bwMode="auto">
            <a:xfrm>
              <a:off x="2112" y="2352"/>
              <a:ext cx="576" cy="0"/>
            </a:xfrm>
            <a:prstGeom prst="line">
              <a:avLst/>
            </a:prstGeom>
            <a:noFill/>
            <a:ln w="50800">
              <a:solidFill>
                <a:schemeClr val="tx1"/>
              </a:solidFill>
              <a:round/>
              <a:headEnd/>
              <a:tailEnd/>
            </a:ln>
            <a:extLst>
              <a:ext uri="{909E8E84-426E-40dd-AFC4-6F175D3DCCD1}">
                <a14:hiddenFill xmlns="" xmlns:a14="http://schemas.microsoft.com/office/drawing/2010/main">
                  <a:noFill/>
                </a14:hiddenFill>
              </a:ext>
            </a:extLst>
          </p:spPr>
          <p:txBody>
            <a:bodyPr>
              <a:spAutoFit/>
            </a:bodyPr>
            <a:lstStyle/>
            <a:p>
              <a:endParaRPr lang="it-IT"/>
            </a:p>
          </p:txBody>
        </p:sp>
        <p:sp>
          <p:nvSpPr>
            <p:cNvPr id="78889" name="Line 5"/>
            <p:cNvSpPr>
              <a:spLocks noChangeShapeType="1"/>
            </p:cNvSpPr>
            <p:nvPr/>
          </p:nvSpPr>
          <p:spPr bwMode="auto">
            <a:xfrm flipV="1">
              <a:off x="1488" y="2352"/>
              <a:ext cx="816" cy="1104"/>
            </a:xfrm>
            <a:prstGeom prst="line">
              <a:avLst/>
            </a:prstGeom>
            <a:noFill/>
            <a:ln w="57150">
              <a:solidFill>
                <a:schemeClr val="accent2"/>
              </a:solidFill>
              <a:round/>
              <a:headEnd/>
              <a:tailEnd type="triangle" w="med" len="med"/>
            </a:ln>
            <a:extLst>
              <a:ext uri="{909E8E84-426E-40dd-AFC4-6F175D3DCCD1}">
                <a14:hiddenFill xmlns="" xmlns:a14="http://schemas.microsoft.com/office/drawing/2010/main">
                  <a:noFill/>
                </a14:hiddenFill>
              </a:ext>
            </a:extLst>
          </p:spPr>
          <p:txBody>
            <a:bodyPr>
              <a:spAutoFit/>
            </a:bodyPr>
            <a:lstStyle/>
            <a:p>
              <a:endParaRPr lang="it-IT"/>
            </a:p>
          </p:txBody>
        </p:sp>
      </p:grpSp>
      <p:sp>
        <p:nvSpPr>
          <p:cNvPr id="78852" name="Text Box 6"/>
          <p:cNvSpPr txBox="1">
            <a:spLocks noChangeArrowheads="1"/>
          </p:cNvSpPr>
          <p:nvPr/>
        </p:nvSpPr>
        <p:spPr bwMode="auto">
          <a:xfrm>
            <a:off x="838200" y="4419600"/>
            <a:ext cx="5397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buFont typeface="Wingdings" charset="0"/>
              <a:buNone/>
            </a:pPr>
            <a:r>
              <a:rPr lang="de-DE" b="1"/>
              <a:t>gs</a:t>
            </a:r>
          </a:p>
        </p:txBody>
      </p:sp>
      <p:sp>
        <p:nvSpPr>
          <p:cNvPr id="78853" name="Line 7"/>
          <p:cNvSpPr>
            <a:spLocks noChangeShapeType="1"/>
          </p:cNvSpPr>
          <p:nvPr/>
        </p:nvSpPr>
        <p:spPr bwMode="auto">
          <a:xfrm>
            <a:off x="1524000" y="4648200"/>
            <a:ext cx="914400" cy="0"/>
          </a:xfrm>
          <a:prstGeom prst="line">
            <a:avLst/>
          </a:prstGeom>
          <a:noFill/>
          <a:ln w="50800">
            <a:solidFill>
              <a:schemeClr val="tx1"/>
            </a:solidFill>
            <a:round/>
            <a:headEnd/>
            <a:tailEnd/>
          </a:ln>
          <a:extLst>
            <a:ext uri="{909E8E84-426E-40dd-AFC4-6F175D3DCCD1}">
              <a14:hiddenFill xmlns="" xmlns:a14="http://schemas.microsoft.com/office/drawing/2010/main">
                <a:noFill/>
              </a14:hiddenFill>
            </a:ext>
          </a:extLst>
        </p:spPr>
        <p:txBody>
          <a:bodyPr>
            <a:spAutoFit/>
          </a:bodyPr>
          <a:lstStyle/>
          <a:p>
            <a:endParaRPr lang="it-IT"/>
          </a:p>
        </p:txBody>
      </p:sp>
      <p:sp>
        <p:nvSpPr>
          <p:cNvPr id="28680" name="Line 8"/>
          <p:cNvSpPr>
            <a:spLocks noChangeShapeType="1"/>
          </p:cNvSpPr>
          <p:nvPr/>
        </p:nvSpPr>
        <p:spPr bwMode="auto">
          <a:xfrm flipV="1">
            <a:off x="1828800" y="1676400"/>
            <a:ext cx="990600" cy="2971800"/>
          </a:xfrm>
          <a:prstGeom prst="line">
            <a:avLst/>
          </a:prstGeom>
          <a:noFill/>
          <a:ln w="57150">
            <a:solidFill>
              <a:schemeClr val="accent2"/>
            </a:solidFill>
            <a:round/>
            <a:headEnd/>
            <a:tailEnd type="triangle" w="med" len="med"/>
          </a:ln>
          <a:extLst>
            <a:ext uri="{909E8E84-426E-40dd-AFC4-6F175D3DCCD1}">
              <a14:hiddenFill xmlns="" xmlns:a14="http://schemas.microsoft.com/office/drawing/2010/main">
                <a:noFill/>
              </a14:hiddenFill>
            </a:ext>
          </a:extLst>
        </p:spPr>
        <p:txBody>
          <a:bodyPr>
            <a:spAutoFit/>
          </a:bodyPr>
          <a:lstStyle/>
          <a:p>
            <a:endParaRPr lang="it-IT"/>
          </a:p>
        </p:txBody>
      </p:sp>
      <p:grpSp>
        <p:nvGrpSpPr>
          <p:cNvPr id="4" name="Group 9"/>
          <p:cNvGrpSpPr>
            <a:grpSpLocks/>
          </p:cNvGrpSpPr>
          <p:nvPr/>
        </p:nvGrpSpPr>
        <p:grpSpPr bwMode="auto">
          <a:xfrm>
            <a:off x="7315200" y="2743200"/>
            <a:ext cx="563563" cy="1447800"/>
            <a:chOff x="4608" y="1728"/>
            <a:chExt cx="355" cy="912"/>
          </a:xfrm>
        </p:grpSpPr>
        <p:sp>
          <p:nvSpPr>
            <p:cNvPr id="78886" name="Text Box 10"/>
            <p:cNvSpPr txBox="1">
              <a:spLocks noChangeArrowheads="1"/>
            </p:cNvSpPr>
            <p:nvPr/>
          </p:nvSpPr>
          <p:spPr bwMode="auto">
            <a:xfrm>
              <a:off x="4608" y="1968"/>
              <a:ext cx="355" cy="4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buFont typeface="Wingdings" charset="0"/>
                <a:buNone/>
              </a:pPr>
              <a:r>
                <a:rPr lang="de-DE" sz="4000" b="1">
                  <a:solidFill>
                    <a:srgbClr val="FF0000"/>
                  </a:solidFill>
                  <a:sym typeface="Symbol" charset="0"/>
                </a:rPr>
                <a:t>´</a:t>
              </a:r>
            </a:p>
          </p:txBody>
        </p:sp>
        <p:sp>
          <p:nvSpPr>
            <p:cNvPr id="78887" name="Line 11"/>
            <p:cNvSpPr>
              <a:spLocks noChangeShapeType="1"/>
            </p:cNvSpPr>
            <p:nvPr/>
          </p:nvSpPr>
          <p:spPr bwMode="auto">
            <a:xfrm>
              <a:off x="4616" y="1728"/>
              <a:ext cx="0" cy="912"/>
            </a:xfrm>
            <a:prstGeom prst="line">
              <a:avLst/>
            </a:prstGeom>
            <a:noFill/>
            <a:ln w="38100">
              <a:solidFill>
                <a:srgbClr val="FF0000"/>
              </a:solidFill>
              <a:round/>
              <a:headEnd/>
              <a:tailEnd type="triangle" w="med" len="med"/>
            </a:ln>
            <a:extLst>
              <a:ext uri="{909E8E84-426E-40dd-AFC4-6F175D3DCCD1}">
                <a14:hiddenFill xmlns="" xmlns:a14="http://schemas.microsoft.com/office/drawing/2010/main">
                  <a:noFill/>
                </a14:hiddenFill>
              </a:ext>
            </a:extLst>
          </p:spPr>
          <p:txBody>
            <a:bodyPr>
              <a:spAutoFit/>
            </a:bodyPr>
            <a:lstStyle/>
            <a:p>
              <a:endParaRPr lang="it-IT"/>
            </a:p>
          </p:txBody>
        </p:sp>
      </p:grpSp>
      <p:grpSp>
        <p:nvGrpSpPr>
          <p:cNvPr id="78856" name="Group 12"/>
          <p:cNvGrpSpPr>
            <a:grpSpLocks/>
          </p:cNvGrpSpPr>
          <p:nvPr/>
        </p:nvGrpSpPr>
        <p:grpSpPr bwMode="auto">
          <a:xfrm>
            <a:off x="762000" y="2895600"/>
            <a:ext cx="762000" cy="701675"/>
            <a:chOff x="576" y="1960"/>
            <a:chExt cx="480" cy="442"/>
          </a:xfrm>
        </p:grpSpPr>
        <p:sp>
          <p:nvSpPr>
            <p:cNvPr id="78884" name="Line 13"/>
            <p:cNvSpPr>
              <a:spLocks noChangeShapeType="1"/>
            </p:cNvSpPr>
            <p:nvPr/>
          </p:nvSpPr>
          <p:spPr bwMode="auto">
            <a:xfrm>
              <a:off x="576" y="2400"/>
              <a:ext cx="480" cy="0"/>
            </a:xfrm>
            <a:prstGeom prst="line">
              <a:avLst/>
            </a:prstGeom>
            <a:noFill/>
            <a:ln w="38100">
              <a:solidFill>
                <a:srgbClr val="FF0000"/>
              </a:solidFill>
              <a:round/>
              <a:headEnd/>
              <a:tailEnd type="triangle" w="med" len="med"/>
            </a:ln>
            <a:extLst>
              <a:ext uri="{909E8E84-426E-40dd-AFC4-6F175D3DCCD1}">
                <a14:hiddenFill xmlns="" xmlns:a14="http://schemas.microsoft.com/office/drawing/2010/main">
                  <a:noFill/>
                </a14:hiddenFill>
              </a:ext>
            </a:extLst>
          </p:spPr>
          <p:txBody>
            <a:bodyPr>
              <a:spAutoFit/>
            </a:bodyPr>
            <a:lstStyle/>
            <a:p>
              <a:endParaRPr lang="it-IT"/>
            </a:p>
          </p:txBody>
        </p:sp>
        <p:sp>
          <p:nvSpPr>
            <p:cNvPr id="78885" name="Text Box 14"/>
            <p:cNvSpPr txBox="1">
              <a:spLocks noChangeArrowheads="1"/>
            </p:cNvSpPr>
            <p:nvPr/>
          </p:nvSpPr>
          <p:spPr bwMode="auto">
            <a:xfrm>
              <a:off x="645" y="1960"/>
              <a:ext cx="248" cy="4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buFont typeface="Wingdings" charset="0"/>
                <a:buNone/>
              </a:pPr>
              <a:r>
                <a:rPr lang="de-DE" sz="4000" b="1">
                  <a:solidFill>
                    <a:srgbClr val="FF0000"/>
                  </a:solidFill>
                  <a:sym typeface="Symbol" charset="0"/>
                </a:rPr>
                <a:t></a:t>
              </a:r>
            </a:p>
          </p:txBody>
        </p:sp>
      </p:grpSp>
      <p:grpSp>
        <p:nvGrpSpPr>
          <p:cNvPr id="6" name="Group 39"/>
          <p:cNvGrpSpPr>
            <a:grpSpLocks/>
          </p:cNvGrpSpPr>
          <p:nvPr/>
        </p:nvGrpSpPr>
        <p:grpSpPr bwMode="auto">
          <a:xfrm>
            <a:off x="1828800" y="1989138"/>
            <a:ext cx="3781425" cy="822325"/>
            <a:chOff x="1152" y="1253"/>
            <a:chExt cx="2382" cy="518"/>
          </a:xfrm>
        </p:grpSpPr>
        <p:sp>
          <p:nvSpPr>
            <p:cNvPr id="78882" name="Line 16"/>
            <p:cNvSpPr>
              <a:spLocks noChangeShapeType="1"/>
            </p:cNvSpPr>
            <p:nvPr/>
          </p:nvSpPr>
          <p:spPr bwMode="auto">
            <a:xfrm>
              <a:off x="1152" y="1440"/>
              <a:ext cx="1344" cy="0"/>
            </a:xfrm>
            <a:prstGeom prst="line">
              <a:avLst/>
            </a:prstGeom>
            <a:noFill/>
            <a:ln w="76200">
              <a:solidFill>
                <a:schemeClr val="folHlink"/>
              </a:solidFill>
              <a:prstDash val="dashDot"/>
              <a:round/>
              <a:headEnd/>
              <a:tailEnd/>
            </a:ln>
            <a:extLst>
              <a:ext uri="{909E8E84-426E-40dd-AFC4-6F175D3DCCD1}">
                <a14:hiddenFill xmlns="" xmlns:a14="http://schemas.microsoft.com/office/drawing/2010/main">
                  <a:noFill/>
                </a14:hiddenFill>
              </a:ext>
            </a:extLst>
          </p:spPr>
          <p:txBody>
            <a:bodyPr>
              <a:spAutoFit/>
            </a:bodyPr>
            <a:lstStyle/>
            <a:p>
              <a:endParaRPr lang="it-IT"/>
            </a:p>
          </p:txBody>
        </p:sp>
        <p:sp>
          <p:nvSpPr>
            <p:cNvPr id="78883" name="Text Box 17"/>
            <p:cNvSpPr txBox="1">
              <a:spLocks noChangeArrowheads="1"/>
            </p:cNvSpPr>
            <p:nvPr/>
          </p:nvSpPr>
          <p:spPr bwMode="auto">
            <a:xfrm>
              <a:off x="2426" y="1253"/>
              <a:ext cx="1108" cy="5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buFont typeface="Wingdings" charset="0"/>
                <a:buNone/>
              </a:pPr>
              <a:r>
                <a:rPr lang="de-DE" b="1">
                  <a:solidFill>
                    <a:schemeClr val="folHlink"/>
                  </a:solidFill>
                </a:rPr>
                <a:t>Separation</a:t>
              </a:r>
            </a:p>
            <a:p>
              <a:pPr>
                <a:buFont typeface="Wingdings" charset="0"/>
                <a:buNone/>
              </a:pPr>
              <a:r>
                <a:rPr lang="de-DE" b="1">
                  <a:solidFill>
                    <a:schemeClr val="folHlink"/>
                  </a:solidFill>
                </a:rPr>
                <a:t>threshold</a:t>
              </a:r>
            </a:p>
          </p:txBody>
        </p:sp>
      </p:grpSp>
      <p:sp>
        <p:nvSpPr>
          <p:cNvPr id="78858" name="Text Box 18"/>
          <p:cNvSpPr txBox="1">
            <a:spLocks noChangeArrowheads="1"/>
          </p:cNvSpPr>
          <p:nvPr/>
        </p:nvSpPr>
        <p:spPr bwMode="auto">
          <a:xfrm>
            <a:off x="1639888" y="4876800"/>
            <a:ext cx="595312" cy="519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buFont typeface="Wingdings" charset="0"/>
              <a:buNone/>
            </a:pPr>
            <a:r>
              <a:rPr lang="de-DE" b="1" baseline="30000"/>
              <a:t>A</a:t>
            </a:r>
            <a:r>
              <a:rPr lang="de-DE" b="1"/>
              <a:t>X</a:t>
            </a:r>
          </a:p>
        </p:txBody>
      </p:sp>
      <p:grpSp>
        <p:nvGrpSpPr>
          <p:cNvPr id="7" name="Group 19"/>
          <p:cNvGrpSpPr>
            <a:grpSpLocks/>
          </p:cNvGrpSpPr>
          <p:nvPr/>
        </p:nvGrpSpPr>
        <p:grpSpPr bwMode="auto">
          <a:xfrm>
            <a:off x="6858000" y="4191000"/>
            <a:ext cx="914400" cy="519113"/>
            <a:chOff x="4368" y="3168"/>
            <a:chExt cx="576" cy="327"/>
          </a:xfrm>
        </p:grpSpPr>
        <p:sp>
          <p:nvSpPr>
            <p:cNvPr id="78880" name="Line 20"/>
            <p:cNvSpPr>
              <a:spLocks noChangeShapeType="1"/>
            </p:cNvSpPr>
            <p:nvPr/>
          </p:nvSpPr>
          <p:spPr bwMode="auto">
            <a:xfrm>
              <a:off x="4368" y="3168"/>
              <a:ext cx="576" cy="0"/>
            </a:xfrm>
            <a:prstGeom prst="line">
              <a:avLst/>
            </a:prstGeom>
            <a:noFill/>
            <a:ln w="50800">
              <a:solidFill>
                <a:schemeClr val="tx1"/>
              </a:solidFill>
              <a:round/>
              <a:headEnd/>
              <a:tailEnd/>
            </a:ln>
            <a:extLst>
              <a:ext uri="{909E8E84-426E-40dd-AFC4-6F175D3DCCD1}">
                <a14:hiddenFill xmlns="" xmlns:a14="http://schemas.microsoft.com/office/drawing/2010/main">
                  <a:noFill/>
                </a14:hiddenFill>
              </a:ext>
            </a:extLst>
          </p:spPr>
          <p:txBody>
            <a:bodyPr>
              <a:spAutoFit/>
            </a:bodyPr>
            <a:lstStyle/>
            <a:p>
              <a:endParaRPr lang="it-IT"/>
            </a:p>
          </p:txBody>
        </p:sp>
        <p:sp>
          <p:nvSpPr>
            <p:cNvPr id="78881" name="Text Box 21"/>
            <p:cNvSpPr txBox="1">
              <a:spLocks noChangeArrowheads="1"/>
            </p:cNvSpPr>
            <p:nvPr/>
          </p:nvSpPr>
          <p:spPr bwMode="auto">
            <a:xfrm>
              <a:off x="4464" y="3168"/>
              <a:ext cx="426" cy="3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buFont typeface="Wingdings" charset="0"/>
                <a:buNone/>
              </a:pPr>
              <a:r>
                <a:rPr lang="de-DE" b="1" baseline="30000"/>
                <a:t>A´</a:t>
              </a:r>
              <a:r>
                <a:rPr lang="de-DE" b="1"/>
                <a:t>Y</a:t>
              </a:r>
            </a:p>
          </p:txBody>
        </p:sp>
      </p:grpSp>
      <p:grpSp>
        <p:nvGrpSpPr>
          <p:cNvPr id="8" name="Group 22"/>
          <p:cNvGrpSpPr>
            <a:grpSpLocks/>
          </p:cNvGrpSpPr>
          <p:nvPr/>
        </p:nvGrpSpPr>
        <p:grpSpPr bwMode="auto">
          <a:xfrm>
            <a:off x="2362200" y="1676400"/>
            <a:ext cx="5410200" cy="1066800"/>
            <a:chOff x="1536" y="1584"/>
            <a:chExt cx="3408" cy="672"/>
          </a:xfrm>
        </p:grpSpPr>
        <p:sp>
          <p:nvSpPr>
            <p:cNvPr id="78877" name="Line 23"/>
            <p:cNvSpPr>
              <a:spLocks noChangeShapeType="1"/>
            </p:cNvSpPr>
            <p:nvPr/>
          </p:nvSpPr>
          <p:spPr bwMode="auto">
            <a:xfrm>
              <a:off x="1536" y="1584"/>
              <a:ext cx="2448" cy="0"/>
            </a:xfrm>
            <a:prstGeom prst="line">
              <a:avLst/>
            </a:prstGeom>
            <a:noFill/>
            <a:ln w="50800">
              <a:solidFill>
                <a:schemeClr val="tx1"/>
              </a:solidFill>
              <a:round/>
              <a:headEnd/>
              <a:tailEnd/>
            </a:ln>
            <a:extLst>
              <a:ext uri="{909E8E84-426E-40dd-AFC4-6F175D3DCCD1}">
                <a14:hiddenFill xmlns="" xmlns:a14="http://schemas.microsoft.com/office/drawing/2010/main">
                  <a:noFill/>
                </a14:hiddenFill>
              </a:ext>
            </a:extLst>
          </p:spPr>
          <p:txBody>
            <a:bodyPr>
              <a:spAutoFit/>
            </a:bodyPr>
            <a:lstStyle/>
            <a:p>
              <a:endParaRPr lang="it-IT"/>
            </a:p>
          </p:txBody>
        </p:sp>
        <p:sp>
          <p:nvSpPr>
            <p:cNvPr id="78878" name="Line 24"/>
            <p:cNvSpPr>
              <a:spLocks noChangeShapeType="1"/>
            </p:cNvSpPr>
            <p:nvPr/>
          </p:nvSpPr>
          <p:spPr bwMode="auto">
            <a:xfrm>
              <a:off x="4368" y="2256"/>
              <a:ext cx="576" cy="0"/>
            </a:xfrm>
            <a:prstGeom prst="line">
              <a:avLst/>
            </a:prstGeom>
            <a:noFill/>
            <a:ln w="50800">
              <a:solidFill>
                <a:schemeClr val="tx1"/>
              </a:solidFill>
              <a:round/>
              <a:headEnd/>
              <a:tailEnd/>
            </a:ln>
            <a:extLst>
              <a:ext uri="{909E8E84-426E-40dd-AFC4-6F175D3DCCD1}">
                <a14:hiddenFill xmlns="" xmlns:a14="http://schemas.microsoft.com/office/drawing/2010/main">
                  <a:noFill/>
                </a14:hiddenFill>
              </a:ext>
            </a:extLst>
          </p:spPr>
          <p:txBody>
            <a:bodyPr>
              <a:spAutoFit/>
            </a:bodyPr>
            <a:lstStyle/>
            <a:p>
              <a:endParaRPr lang="it-IT"/>
            </a:p>
          </p:txBody>
        </p:sp>
        <p:sp>
          <p:nvSpPr>
            <p:cNvPr id="78879" name="Line 25"/>
            <p:cNvSpPr>
              <a:spLocks noChangeShapeType="1"/>
            </p:cNvSpPr>
            <p:nvPr/>
          </p:nvSpPr>
          <p:spPr bwMode="auto">
            <a:xfrm>
              <a:off x="3792" y="1584"/>
              <a:ext cx="864" cy="672"/>
            </a:xfrm>
            <a:prstGeom prst="line">
              <a:avLst/>
            </a:prstGeom>
            <a:noFill/>
            <a:ln w="38100">
              <a:solidFill>
                <a:srgbClr val="808000"/>
              </a:solidFill>
              <a:round/>
              <a:headEnd/>
              <a:tailEnd type="triangle" w="med" len="med"/>
            </a:ln>
            <a:extLst>
              <a:ext uri="{909E8E84-426E-40dd-AFC4-6F175D3DCCD1}">
                <a14:hiddenFill xmlns="" xmlns:a14="http://schemas.microsoft.com/office/drawing/2010/main">
                  <a:noFill/>
                </a14:hiddenFill>
              </a:ext>
            </a:extLst>
          </p:spPr>
          <p:txBody>
            <a:bodyPr>
              <a:spAutoFit/>
            </a:bodyPr>
            <a:lstStyle/>
            <a:p>
              <a:endParaRPr lang="it-IT"/>
            </a:p>
          </p:txBody>
        </p:sp>
      </p:grpSp>
      <p:grpSp>
        <p:nvGrpSpPr>
          <p:cNvPr id="9" name="Group 26"/>
          <p:cNvGrpSpPr>
            <a:grpSpLocks/>
          </p:cNvGrpSpPr>
          <p:nvPr/>
        </p:nvGrpSpPr>
        <p:grpSpPr bwMode="auto">
          <a:xfrm>
            <a:off x="7772400" y="4191000"/>
            <a:ext cx="1003300" cy="677863"/>
            <a:chOff x="5128" y="3241"/>
            <a:chExt cx="632" cy="427"/>
          </a:xfrm>
        </p:grpSpPr>
        <p:sp>
          <p:nvSpPr>
            <p:cNvPr id="78875" name="Line 27"/>
            <p:cNvSpPr>
              <a:spLocks noChangeShapeType="1"/>
            </p:cNvSpPr>
            <p:nvPr/>
          </p:nvSpPr>
          <p:spPr bwMode="auto">
            <a:xfrm>
              <a:off x="5128" y="3241"/>
              <a:ext cx="288" cy="288"/>
            </a:xfrm>
            <a:prstGeom prst="line">
              <a:avLst/>
            </a:prstGeom>
            <a:noFill/>
            <a:ln w="57150">
              <a:solidFill>
                <a:srgbClr val="FF6600"/>
              </a:solidFill>
              <a:round/>
              <a:headEnd/>
              <a:tailEnd type="triangle" w="med" len="med"/>
            </a:ln>
            <a:extLst>
              <a:ext uri="{909E8E84-426E-40dd-AFC4-6F175D3DCCD1}">
                <a14:hiddenFill xmlns="" xmlns:a14="http://schemas.microsoft.com/office/drawing/2010/main">
                  <a:noFill/>
                </a14:hiddenFill>
              </a:ext>
            </a:extLst>
          </p:spPr>
          <p:txBody>
            <a:bodyPr>
              <a:spAutoFit/>
            </a:bodyPr>
            <a:lstStyle/>
            <a:p>
              <a:endParaRPr lang="it-IT"/>
            </a:p>
          </p:txBody>
        </p:sp>
        <p:sp>
          <p:nvSpPr>
            <p:cNvPr id="78876" name="Text Box 28"/>
            <p:cNvSpPr txBox="1">
              <a:spLocks noChangeArrowheads="1"/>
            </p:cNvSpPr>
            <p:nvPr/>
          </p:nvSpPr>
          <p:spPr bwMode="auto">
            <a:xfrm>
              <a:off x="5486" y="3264"/>
              <a:ext cx="274" cy="4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buFont typeface="Wingdings" charset="0"/>
                <a:buNone/>
              </a:pPr>
              <a:r>
                <a:rPr lang="de-DE" sz="3600" b="1">
                  <a:solidFill>
                    <a:srgbClr val="FF6600"/>
                  </a:solidFill>
                  <a:sym typeface="Symbol" charset="0"/>
                </a:rPr>
                <a:t></a:t>
              </a:r>
            </a:p>
          </p:txBody>
        </p:sp>
      </p:grpSp>
      <p:sp>
        <p:nvSpPr>
          <p:cNvPr id="28701" name="Text Box 29"/>
          <p:cNvSpPr txBox="1">
            <a:spLocks noChangeArrowheads="1"/>
          </p:cNvSpPr>
          <p:nvPr/>
        </p:nvSpPr>
        <p:spPr bwMode="auto">
          <a:xfrm>
            <a:off x="2411413" y="4941888"/>
            <a:ext cx="5978525" cy="1260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10000"/>
              </a:spcBef>
              <a:buFont typeface="Wingdings" charset="0"/>
              <a:buNone/>
            </a:pPr>
            <a:r>
              <a:rPr lang="de-DE" b="1">
                <a:solidFill>
                  <a:srgbClr val="FF0000"/>
                </a:solidFill>
              </a:rPr>
              <a:t>Nuclear Resonance Fluorescence (NRF)</a:t>
            </a:r>
          </a:p>
          <a:p>
            <a:pPr>
              <a:spcBef>
                <a:spcPct val="10000"/>
              </a:spcBef>
              <a:buFont typeface="Wingdings" charset="0"/>
              <a:buNone/>
            </a:pPr>
            <a:r>
              <a:rPr lang="de-DE" b="1">
                <a:solidFill>
                  <a:srgbClr val="FF6600"/>
                </a:solidFill>
              </a:rPr>
              <a:t>Photoactivation</a:t>
            </a:r>
          </a:p>
          <a:p>
            <a:pPr>
              <a:spcBef>
                <a:spcPct val="10000"/>
              </a:spcBef>
              <a:buFont typeface="Wingdings" charset="0"/>
              <a:buNone/>
            </a:pPr>
            <a:r>
              <a:rPr lang="de-DE" b="1">
                <a:solidFill>
                  <a:srgbClr val="669900"/>
                </a:solidFill>
              </a:rPr>
              <a:t>Photodisintegration</a:t>
            </a:r>
            <a:endParaRPr lang="de-DE" b="1">
              <a:solidFill>
                <a:srgbClr val="FF6600"/>
              </a:solidFill>
            </a:endParaRPr>
          </a:p>
        </p:txBody>
      </p:sp>
      <p:grpSp>
        <p:nvGrpSpPr>
          <p:cNvPr id="10" name="Group 30"/>
          <p:cNvGrpSpPr>
            <a:grpSpLocks/>
          </p:cNvGrpSpPr>
          <p:nvPr/>
        </p:nvGrpSpPr>
        <p:grpSpPr bwMode="auto">
          <a:xfrm>
            <a:off x="3898900" y="4114800"/>
            <a:ext cx="749300" cy="677863"/>
            <a:chOff x="2456" y="2592"/>
            <a:chExt cx="472" cy="427"/>
          </a:xfrm>
        </p:grpSpPr>
        <p:sp>
          <p:nvSpPr>
            <p:cNvPr id="78873" name="Line 31"/>
            <p:cNvSpPr>
              <a:spLocks noChangeShapeType="1"/>
            </p:cNvSpPr>
            <p:nvPr/>
          </p:nvSpPr>
          <p:spPr bwMode="auto">
            <a:xfrm>
              <a:off x="2640" y="2592"/>
              <a:ext cx="288" cy="288"/>
            </a:xfrm>
            <a:prstGeom prst="line">
              <a:avLst/>
            </a:prstGeom>
            <a:noFill/>
            <a:ln w="57150">
              <a:solidFill>
                <a:srgbClr val="FF6600"/>
              </a:solidFill>
              <a:round/>
              <a:headEnd/>
              <a:tailEnd type="triangle" w="med" len="med"/>
            </a:ln>
            <a:extLst>
              <a:ext uri="{909E8E84-426E-40dd-AFC4-6F175D3DCCD1}">
                <a14:hiddenFill xmlns="" xmlns:a14="http://schemas.microsoft.com/office/drawing/2010/main">
                  <a:noFill/>
                </a14:hiddenFill>
              </a:ext>
            </a:extLst>
          </p:spPr>
          <p:txBody>
            <a:bodyPr>
              <a:spAutoFit/>
            </a:bodyPr>
            <a:lstStyle/>
            <a:p>
              <a:endParaRPr lang="it-IT"/>
            </a:p>
          </p:txBody>
        </p:sp>
        <p:sp>
          <p:nvSpPr>
            <p:cNvPr id="78874" name="Text Box 32"/>
            <p:cNvSpPr txBox="1">
              <a:spLocks noChangeArrowheads="1"/>
            </p:cNvSpPr>
            <p:nvPr/>
          </p:nvSpPr>
          <p:spPr bwMode="auto">
            <a:xfrm>
              <a:off x="2456" y="2615"/>
              <a:ext cx="274" cy="4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buFont typeface="Wingdings" charset="0"/>
                <a:buNone/>
              </a:pPr>
              <a:r>
                <a:rPr lang="de-DE" sz="3600" b="1">
                  <a:solidFill>
                    <a:srgbClr val="FF6600"/>
                  </a:solidFill>
                  <a:sym typeface="Symbol" charset="0"/>
                </a:rPr>
                <a:t></a:t>
              </a:r>
            </a:p>
          </p:txBody>
        </p:sp>
      </p:grpSp>
      <p:sp>
        <p:nvSpPr>
          <p:cNvPr id="28705" name="Text Box 33"/>
          <p:cNvSpPr txBox="1">
            <a:spLocks noChangeArrowheads="1"/>
          </p:cNvSpPr>
          <p:nvPr/>
        </p:nvSpPr>
        <p:spPr bwMode="auto">
          <a:xfrm>
            <a:off x="827088" y="2205038"/>
            <a:ext cx="1808162"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buFont typeface="Wingdings" charset="0"/>
              <a:buNone/>
            </a:pPr>
            <a:r>
              <a:rPr lang="de-DE" b="1">
                <a:solidFill>
                  <a:schemeClr val="accent2"/>
                </a:solidFill>
              </a:rPr>
              <a:t>Absorption</a:t>
            </a:r>
          </a:p>
        </p:txBody>
      </p:sp>
      <p:sp>
        <p:nvSpPr>
          <p:cNvPr id="28706" name="Text Box 34"/>
          <p:cNvSpPr txBox="1">
            <a:spLocks noChangeArrowheads="1"/>
          </p:cNvSpPr>
          <p:nvPr/>
        </p:nvSpPr>
        <p:spPr bwMode="auto">
          <a:xfrm>
            <a:off x="5508625" y="5734050"/>
            <a:ext cx="19113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buFont typeface="Wingdings" charset="0"/>
              <a:buNone/>
            </a:pPr>
            <a:r>
              <a:rPr lang="de-DE" b="1">
                <a:solidFill>
                  <a:srgbClr val="FF6600"/>
                </a:solidFill>
              </a:rPr>
              <a:t>(-activation)</a:t>
            </a:r>
          </a:p>
        </p:txBody>
      </p:sp>
      <p:grpSp>
        <p:nvGrpSpPr>
          <p:cNvPr id="11" name="Group 35"/>
          <p:cNvGrpSpPr>
            <a:grpSpLocks/>
          </p:cNvGrpSpPr>
          <p:nvPr/>
        </p:nvGrpSpPr>
        <p:grpSpPr bwMode="auto">
          <a:xfrm>
            <a:off x="3276600" y="2895600"/>
            <a:ext cx="1160463" cy="1219200"/>
            <a:chOff x="2112" y="2352"/>
            <a:chExt cx="731" cy="768"/>
          </a:xfrm>
        </p:grpSpPr>
        <p:sp>
          <p:nvSpPr>
            <p:cNvPr id="78870" name="Text Box 36"/>
            <p:cNvSpPr txBox="1">
              <a:spLocks noChangeArrowheads="1"/>
            </p:cNvSpPr>
            <p:nvPr/>
          </p:nvSpPr>
          <p:spPr bwMode="auto">
            <a:xfrm>
              <a:off x="2488" y="2544"/>
              <a:ext cx="355" cy="4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buFont typeface="Wingdings" charset="0"/>
                <a:buNone/>
              </a:pPr>
              <a:r>
                <a:rPr lang="de-DE" sz="4000" b="1">
                  <a:solidFill>
                    <a:srgbClr val="FF0000"/>
                  </a:solidFill>
                  <a:sym typeface="Symbol" charset="0"/>
                </a:rPr>
                <a:t>´</a:t>
              </a:r>
            </a:p>
          </p:txBody>
        </p:sp>
        <p:sp>
          <p:nvSpPr>
            <p:cNvPr id="78871" name="Line 37"/>
            <p:cNvSpPr>
              <a:spLocks noChangeShapeType="1"/>
            </p:cNvSpPr>
            <p:nvPr/>
          </p:nvSpPr>
          <p:spPr bwMode="auto">
            <a:xfrm>
              <a:off x="2112" y="3120"/>
              <a:ext cx="576" cy="0"/>
            </a:xfrm>
            <a:prstGeom prst="line">
              <a:avLst/>
            </a:prstGeom>
            <a:noFill/>
            <a:ln w="50800">
              <a:solidFill>
                <a:schemeClr val="tx1"/>
              </a:solidFill>
              <a:round/>
              <a:headEnd/>
              <a:tailEnd/>
            </a:ln>
            <a:extLst>
              <a:ext uri="{909E8E84-426E-40dd-AFC4-6F175D3DCCD1}">
                <a14:hiddenFill xmlns="" xmlns:a14="http://schemas.microsoft.com/office/drawing/2010/main">
                  <a:noFill/>
                </a14:hiddenFill>
              </a:ext>
            </a:extLst>
          </p:spPr>
          <p:txBody>
            <a:bodyPr>
              <a:spAutoFit/>
            </a:bodyPr>
            <a:lstStyle/>
            <a:p>
              <a:endParaRPr lang="it-IT"/>
            </a:p>
          </p:txBody>
        </p:sp>
        <p:sp>
          <p:nvSpPr>
            <p:cNvPr id="78872" name="Line 38"/>
            <p:cNvSpPr>
              <a:spLocks noChangeShapeType="1"/>
            </p:cNvSpPr>
            <p:nvPr/>
          </p:nvSpPr>
          <p:spPr bwMode="auto">
            <a:xfrm>
              <a:off x="2496" y="2352"/>
              <a:ext cx="0" cy="768"/>
            </a:xfrm>
            <a:prstGeom prst="line">
              <a:avLst/>
            </a:prstGeom>
            <a:noFill/>
            <a:ln w="38100">
              <a:solidFill>
                <a:srgbClr val="FF0000"/>
              </a:solidFill>
              <a:round/>
              <a:headEnd/>
              <a:tailEnd type="triangle" w="med" len="med"/>
            </a:ln>
            <a:extLst>
              <a:ext uri="{909E8E84-426E-40dd-AFC4-6F175D3DCCD1}">
                <a14:hiddenFill xmlns="" xmlns:a14="http://schemas.microsoft.com/office/drawing/2010/main">
                  <a:noFill/>
                </a14:hiddenFill>
              </a:ext>
            </a:extLst>
          </p:spPr>
          <p:txBody>
            <a:bodyPr>
              <a:spAutoFit/>
            </a:bodyPr>
            <a:lstStyle/>
            <a:p>
              <a:endParaRPr lang="it-IT"/>
            </a:p>
          </p:txBody>
        </p:sp>
      </p:grpSp>
      <p:sp>
        <p:nvSpPr>
          <p:cNvPr id="2" name="Textfeld 1"/>
          <p:cNvSpPr txBox="1">
            <a:spLocks noChangeArrowheads="1"/>
          </p:cNvSpPr>
          <p:nvPr/>
        </p:nvSpPr>
        <p:spPr bwMode="auto">
          <a:xfrm>
            <a:off x="7462838" y="2024063"/>
            <a:ext cx="1533525"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r>
              <a:rPr lang="de-DE">
                <a:solidFill>
                  <a:srgbClr val="92D050"/>
                </a:solidFill>
              </a:rPr>
              <a:t>~ 8 MeV</a:t>
            </a:r>
          </a:p>
        </p:txBody>
      </p:sp>
      <p:pic>
        <p:nvPicPr>
          <p:cNvPr id="3" name="Picture 2">
            <a:extLst>
              <a:ext uri="{FF2B5EF4-FFF2-40B4-BE49-F238E27FC236}">
                <a16:creationId xmlns:a16="http://schemas.microsoft.com/office/drawing/2014/main" id="{A07BEA9A-8317-DD11-796F-B19ED576CF33}"/>
              </a:ext>
            </a:extLst>
          </p:cNvPr>
          <p:cNvPicPr>
            <a:picLocks noChangeAspect="1"/>
          </p:cNvPicPr>
          <p:nvPr/>
        </p:nvPicPr>
        <p:blipFill>
          <a:blip r:embed="rId2"/>
          <a:stretch>
            <a:fillRect/>
          </a:stretch>
        </p:blipFill>
        <p:spPr>
          <a:xfrm>
            <a:off x="40478" y="29829"/>
            <a:ext cx="1147146" cy="693730"/>
          </a:xfrm>
          <a:prstGeom prst="rect">
            <a:avLst/>
          </a:prstGeom>
        </p:spPr>
      </p:pic>
      <p:sp>
        <p:nvSpPr>
          <p:cNvPr id="5" name="TextBox 4">
            <a:extLst>
              <a:ext uri="{FF2B5EF4-FFF2-40B4-BE49-F238E27FC236}">
                <a16:creationId xmlns:a16="http://schemas.microsoft.com/office/drawing/2014/main" id="{57B37376-86D9-86AB-AF9B-95EBA4AA0254}"/>
              </a:ext>
            </a:extLst>
          </p:cNvPr>
          <p:cNvSpPr txBox="1"/>
          <p:nvPr/>
        </p:nvSpPr>
        <p:spPr>
          <a:xfrm>
            <a:off x="35496" y="6444044"/>
            <a:ext cx="6264696" cy="369332"/>
          </a:xfrm>
          <a:prstGeom prst="rect">
            <a:avLst/>
          </a:prstGeom>
          <a:noFill/>
        </p:spPr>
        <p:txBody>
          <a:bodyPr wrap="square">
            <a:spAutoFit/>
          </a:bodyPr>
          <a:lstStyle/>
          <a:p>
            <a:r>
              <a:rPr lang="en-IT" sz="1800" i="1"/>
              <a:t>8th African School of Physics - Marrakech (MO) - July 2024</a:t>
            </a:r>
          </a:p>
        </p:txBody>
      </p:sp>
    </p:spTree>
    <p:extLst>
      <p:ext uri="{BB962C8B-B14F-4D97-AF65-F5344CB8AC3E}">
        <p14:creationId xmlns:p14="http://schemas.microsoft.com/office/powerpoint/2010/main" val="35436639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990600"/>
            <a:ext cx="8432800" cy="5308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Immagine 3" descr="screenshot_01.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8600" y="2971800"/>
            <a:ext cx="8763000" cy="3489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81FA7041-DBB7-66A6-5A2B-64F2030E032D}"/>
              </a:ext>
            </a:extLst>
          </p:cNvPr>
          <p:cNvPicPr>
            <a:picLocks noChangeAspect="1"/>
          </p:cNvPicPr>
          <p:nvPr/>
        </p:nvPicPr>
        <p:blipFill>
          <a:blip r:embed="rId5"/>
          <a:stretch>
            <a:fillRect/>
          </a:stretch>
        </p:blipFill>
        <p:spPr>
          <a:xfrm>
            <a:off x="40478" y="29829"/>
            <a:ext cx="1147146" cy="693730"/>
          </a:xfrm>
          <a:prstGeom prst="rect">
            <a:avLst/>
          </a:prstGeom>
        </p:spPr>
      </p:pic>
      <p:sp>
        <p:nvSpPr>
          <p:cNvPr id="3" name="Segnaposto data 6">
            <a:extLst>
              <a:ext uri="{FF2B5EF4-FFF2-40B4-BE49-F238E27FC236}">
                <a16:creationId xmlns:a16="http://schemas.microsoft.com/office/drawing/2014/main" id="{B2AB9E42-A794-F80A-4904-EBB7C54AFC55}"/>
              </a:ext>
            </a:extLst>
          </p:cNvPr>
          <p:cNvSpPr>
            <a:spLocks noGrp="1"/>
          </p:cNvSpPr>
          <p:nvPr>
            <p:ph type="dt" sz="quarter" idx="10"/>
          </p:nvPr>
        </p:nvSpPr>
        <p:spPr>
          <a:xfrm>
            <a:off x="0" y="6553200"/>
            <a:ext cx="5148064"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100Y-QuantumAdv Workshop - HassanII- Morocco - July 09th 2025</a:t>
            </a:r>
            <a:endParaRPr lang="en-US" sz="1400"/>
          </a:p>
        </p:txBody>
      </p:sp>
    </p:spTree>
    <p:extLst>
      <p:ext uri="{BB962C8B-B14F-4D97-AF65-F5344CB8AC3E}">
        <p14:creationId xmlns:p14="http://schemas.microsoft.com/office/powerpoint/2010/main" val="4072462155"/>
      </p:ext>
    </p:extLst>
  </p:cSld>
  <p:clrMapOvr>
    <a:masterClrMapping/>
  </p:clrMapOvr>
  <p:transition spd="med">
    <p:strips dir="l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98FD7550-12C6-BFA9-D6F3-50CD09BF7613}"/>
            </a:ext>
          </a:extLst>
        </p:cNvPr>
        <p:cNvGrpSpPr/>
        <p:nvPr/>
      </p:nvGrpSpPr>
      <p:grpSpPr>
        <a:xfrm>
          <a:off x="0" y="0"/>
          <a:ext cx="0" cy="0"/>
          <a:chOff x="0" y="0"/>
          <a:chExt cx="0" cy="0"/>
        </a:xfrm>
      </p:grpSpPr>
      <p:sp>
        <p:nvSpPr>
          <p:cNvPr id="30724" name="Rectangle 13">
            <a:extLst>
              <a:ext uri="{FF2B5EF4-FFF2-40B4-BE49-F238E27FC236}">
                <a16:creationId xmlns:a16="http://schemas.microsoft.com/office/drawing/2014/main" id="{2ACAE35F-863E-63AD-341D-26C147D9F9E1}"/>
              </a:ext>
            </a:extLst>
          </p:cNvPr>
          <p:cNvSpPr>
            <a:spLocks noChangeArrowheads="1"/>
          </p:cNvSpPr>
          <p:nvPr/>
        </p:nvSpPr>
        <p:spPr bwMode="auto">
          <a:xfrm>
            <a:off x="40477" y="1844824"/>
            <a:ext cx="8987877" cy="48245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eaLnBrk="1" hangingPunct="1">
              <a:lnSpc>
                <a:spcPct val="120000"/>
              </a:lnSpc>
              <a:spcBef>
                <a:spcPct val="20000"/>
              </a:spcBef>
              <a:buFont typeface="Arial" charset="0"/>
              <a:buChar char="•"/>
            </a:pPr>
            <a:r>
              <a:rPr lang="en-US" sz="2000" b="1">
                <a:solidFill>
                  <a:srgbClr val="008000"/>
                </a:solidFill>
              </a:rPr>
              <a:t>In Synchrotron Light Sources and Free Electron Lasers the electron beam scatters off virtual photons, represented by magnetostatic fields of dipoles, undulators, wigglers   </a:t>
            </a:r>
            <a:r>
              <a:rPr lang="en-US" sz="2000" b="1" i="1">
                <a:solidFill>
                  <a:srgbClr val="008000"/>
                </a:solidFill>
              </a:rPr>
              <a:t>E</a:t>
            </a:r>
            <a:r>
              <a:rPr lang="en-US" sz="2000" b="1" i="1" baseline="-25000">
                <a:solidFill>
                  <a:srgbClr val="008000"/>
                </a:solidFill>
              </a:rPr>
              <a:t>X</a:t>
            </a:r>
            <a:r>
              <a:rPr lang="en-US" sz="2000" b="1" i="1">
                <a:solidFill>
                  <a:srgbClr val="008000"/>
                </a:solidFill>
              </a:rPr>
              <a:t> = 2</a:t>
            </a:r>
            <a:r>
              <a:rPr lang="en-US" sz="2000" b="1" i="1">
                <a:solidFill>
                  <a:srgbClr val="008000"/>
                </a:solidFill>
                <a:latin typeface="Symbol" pitchFamily="2" charset="2"/>
              </a:rPr>
              <a:t>g</a:t>
            </a:r>
            <a:r>
              <a:rPr lang="en-US" sz="2000" b="1" i="1" baseline="30000">
                <a:solidFill>
                  <a:srgbClr val="008000"/>
                </a:solidFill>
              </a:rPr>
              <a:t>2 </a:t>
            </a:r>
            <a:r>
              <a:rPr lang="en-US" sz="2000" b="1" i="1">
                <a:solidFill>
                  <a:srgbClr val="008000"/>
                </a:solidFill>
              </a:rPr>
              <a:t>hc/</a:t>
            </a:r>
            <a:r>
              <a:rPr lang="en-US" sz="2000" b="1" i="1">
                <a:solidFill>
                  <a:srgbClr val="008000"/>
                </a:solidFill>
                <a:latin typeface="Symbol" pitchFamily="2" charset="2"/>
              </a:rPr>
              <a:t>l</a:t>
            </a:r>
            <a:r>
              <a:rPr lang="en-US" sz="2000" b="1" i="1" baseline="-25000">
                <a:solidFill>
                  <a:srgbClr val="008000"/>
                </a:solidFill>
              </a:rPr>
              <a:t>und</a:t>
            </a:r>
            <a:r>
              <a:rPr lang="en-US" sz="2000" b="1" i="1">
                <a:solidFill>
                  <a:srgbClr val="008000"/>
                </a:solidFill>
              </a:rPr>
              <a:t>  </a:t>
            </a:r>
          </a:p>
          <a:p>
            <a:pPr marL="342900" indent="-342900" eaLnBrk="1" hangingPunct="1">
              <a:lnSpc>
                <a:spcPct val="120000"/>
              </a:lnSpc>
              <a:spcBef>
                <a:spcPct val="20000"/>
              </a:spcBef>
              <a:buFont typeface="Arial" charset="0"/>
              <a:buChar char="•"/>
            </a:pPr>
            <a:r>
              <a:rPr lang="en-US" sz="2000" b="1"/>
              <a:t>Compact Light Sources are based on electron beams scattering off real photons carried by a laser pulse </a:t>
            </a:r>
            <a:r>
              <a:rPr lang="en-US" sz="2000" b="1" i="1"/>
              <a:t>E</a:t>
            </a:r>
            <a:r>
              <a:rPr lang="en-US" sz="2000" b="1" i="1" baseline="-25000"/>
              <a:t>X</a:t>
            </a:r>
            <a:r>
              <a:rPr lang="en-US" sz="2000" b="1" i="1"/>
              <a:t> = 4</a:t>
            </a:r>
            <a:r>
              <a:rPr lang="en-US" sz="2000" b="1" i="1">
                <a:latin typeface="Symbol" pitchFamily="2" charset="2"/>
              </a:rPr>
              <a:t>g</a:t>
            </a:r>
            <a:r>
              <a:rPr lang="en-US" sz="2000" b="1" i="1" baseline="30000"/>
              <a:t>2 </a:t>
            </a:r>
            <a:r>
              <a:rPr lang="en-US" sz="2000" b="1" i="1"/>
              <a:t>hc/</a:t>
            </a:r>
            <a:r>
              <a:rPr lang="en-US" sz="2000" b="1" i="1">
                <a:latin typeface="Symbol" pitchFamily="2" charset="2"/>
              </a:rPr>
              <a:t>l</a:t>
            </a:r>
            <a:r>
              <a:rPr lang="en-US" sz="2000" b="1" i="1" baseline="-25000"/>
              <a:t>laser</a:t>
            </a:r>
            <a:r>
              <a:rPr lang="en-US" sz="2000" b="1"/>
              <a:t>      </a:t>
            </a:r>
          </a:p>
          <a:p>
            <a:pPr marL="342900" indent="-342900" eaLnBrk="1" hangingPunct="1">
              <a:lnSpc>
                <a:spcPct val="120000"/>
              </a:lnSpc>
              <a:spcBef>
                <a:spcPct val="20000"/>
              </a:spcBef>
              <a:buFont typeface="Arial" charset="0"/>
              <a:buChar char="•"/>
            </a:pPr>
            <a:r>
              <a:rPr lang="en-US" sz="2000" b="1">
                <a:solidFill>
                  <a:srgbClr val="0000FF"/>
                </a:solidFill>
              </a:rPr>
              <a:t>Radiating same photon energy </a:t>
            </a:r>
            <a:r>
              <a:rPr lang="en-US" sz="2000" b="1" i="1">
                <a:solidFill>
                  <a:srgbClr val="0000FF"/>
                </a:solidFill>
              </a:rPr>
              <a:t>E</a:t>
            </a:r>
            <a:r>
              <a:rPr lang="en-US" sz="2000" b="1" i="1" baseline="-25000">
                <a:solidFill>
                  <a:srgbClr val="0000FF"/>
                </a:solidFill>
              </a:rPr>
              <a:t>X</a:t>
            </a:r>
            <a:r>
              <a:rPr lang="en-US" sz="2000" b="1">
                <a:solidFill>
                  <a:srgbClr val="0000FF"/>
                </a:solidFill>
              </a:rPr>
              <a:t> requires much larger </a:t>
            </a:r>
            <a:r>
              <a:rPr lang="en-US" sz="2000" b="1" i="1">
                <a:solidFill>
                  <a:srgbClr val="0000FF"/>
                </a:solidFill>
                <a:latin typeface="Symbol" pitchFamily="2" charset="2"/>
              </a:rPr>
              <a:t>g</a:t>
            </a:r>
            <a:r>
              <a:rPr lang="en-US" sz="2000" b="1">
                <a:solidFill>
                  <a:srgbClr val="0000FF"/>
                </a:solidFill>
              </a:rPr>
              <a:t>  in synchrotron light sources (in the range of thousands, i.e. GeV) : size and costs are much larger</a:t>
            </a:r>
          </a:p>
          <a:p>
            <a:pPr marL="342900" indent="-342900" eaLnBrk="1" hangingPunct="1">
              <a:lnSpc>
                <a:spcPct val="120000"/>
              </a:lnSpc>
              <a:spcBef>
                <a:spcPct val="20000"/>
              </a:spcBef>
              <a:buFont typeface="Arial" charset="0"/>
              <a:buChar char="•"/>
            </a:pPr>
            <a:r>
              <a:rPr lang="en-US" sz="2000" b="1">
                <a:solidFill>
                  <a:srgbClr val="C00000"/>
                </a:solidFill>
              </a:rPr>
              <a:t>However brilliances are larger than ICS’s if photon energies considered are smaller than 100-150 keV, because beam currents in synchrotrons are 200-400 mA, while in ICS ranges from micro-A to a few mA. Nevertheless, above 200 keV ICS are out-performing synchrotron based light sources because critical frequencies, even with multi-GeV beams, do not overcome 150 keV . </a:t>
            </a:r>
          </a:p>
        </p:txBody>
      </p:sp>
      <p:sp>
        <p:nvSpPr>
          <p:cNvPr id="18435" name="CasellaDiTesto 6">
            <a:extLst>
              <a:ext uri="{FF2B5EF4-FFF2-40B4-BE49-F238E27FC236}">
                <a16:creationId xmlns:a16="http://schemas.microsoft.com/office/drawing/2014/main" id="{6F13DC6D-7053-620F-5B65-EA28F601517F}"/>
              </a:ext>
            </a:extLst>
          </p:cNvPr>
          <p:cNvSpPr txBox="1">
            <a:spLocks noChangeArrowheads="1"/>
          </p:cNvSpPr>
          <p:nvPr/>
        </p:nvSpPr>
        <p:spPr bwMode="auto">
          <a:xfrm>
            <a:off x="9334500" y="-12700"/>
            <a:ext cx="1841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DB05C3A7-A02E-1164-15AF-5EAED37DE99A}"/>
              </a:ext>
            </a:extLst>
          </p:cNvPr>
          <p:cNvPicPr>
            <a:picLocks noChangeAspect="1"/>
          </p:cNvPicPr>
          <p:nvPr/>
        </p:nvPicPr>
        <p:blipFill>
          <a:blip r:embed="rId3"/>
          <a:stretch>
            <a:fillRect/>
          </a:stretch>
        </p:blipFill>
        <p:spPr>
          <a:xfrm>
            <a:off x="40477" y="29829"/>
            <a:ext cx="977041" cy="590859"/>
          </a:xfrm>
          <a:prstGeom prst="rect">
            <a:avLst/>
          </a:prstGeom>
        </p:spPr>
      </p:pic>
      <p:sp>
        <p:nvSpPr>
          <p:cNvPr id="6" name="Rectangle 2">
            <a:extLst>
              <a:ext uri="{FF2B5EF4-FFF2-40B4-BE49-F238E27FC236}">
                <a16:creationId xmlns:a16="http://schemas.microsoft.com/office/drawing/2014/main" id="{CC4BFEDF-10A5-44C2-5AC3-598BF527E4DB}"/>
              </a:ext>
            </a:extLst>
          </p:cNvPr>
          <p:cNvSpPr txBox="1">
            <a:spLocks noChangeArrowheads="1"/>
          </p:cNvSpPr>
          <p:nvPr/>
        </p:nvSpPr>
        <p:spPr bwMode="auto">
          <a:xfrm>
            <a:off x="802704" y="186899"/>
            <a:ext cx="8305800" cy="1441901"/>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pitchFamily="-111" charset="-128"/>
                <a:cs typeface="ＭＳ Ｐゴシック" pitchFamily="-111" charset="-128"/>
              </a:defRPr>
            </a:lvl1pPr>
            <a:lvl2pPr algn="ctr" rtl="0" eaLnBrk="0" fontAlgn="base" hangingPunct="0">
              <a:spcBef>
                <a:spcPct val="0"/>
              </a:spcBef>
              <a:spcAft>
                <a:spcPct val="0"/>
              </a:spcAft>
              <a:defRPr sz="4400">
                <a:solidFill>
                  <a:schemeClr val="tx2"/>
                </a:solidFill>
                <a:latin typeface="Times" pitchFamily="-111" charset="0"/>
                <a:ea typeface="ＭＳ Ｐゴシック" pitchFamily="-111" charset="-128"/>
                <a:cs typeface="ＭＳ Ｐゴシック" pitchFamily="-111" charset="-128"/>
              </a:defRPr>
            </a:lvl2pPr>
            <a:lvl3pPr algn="ctr" rtl="0" eaLnBrk="0" fontAlgn="base" hangingPunct="0">
              <a:spcBef>
                <a:spcPct val="0"/>
              </a:spcBef>
              <a:spcAft>
                <a:spcPct val="0"/>
              </a:spcAft>
              <a:defRPr sz="4400">
                <a:solidFill>
                  <a:schemeClr val="tx2"/>
                </a:solidFill>
                <a:latin typeface="Times" pitchFamily="-111" charset="0"/>
                <a:ea typeface="ＭＳ Ｐゴシック" pitchFamily="-111" charset="-128"/>
                <a:cs typeface="ＭＳ Ｐゴシック" pitchFamily="-111" charset="-128"/>
              </a:defRPr>
            </a:lvl3pPr>
            <a:lvl4pPr algn="ctr" rtl="0" eaLnBrk="0" fontAlgn="base" hangingPunct="0">
              <a:spcBef>
                <a:spcPct val="0"/>
              </a:spcBef>
              <a:spcAft>
                <a:spcPct val="0"/>
              </a:spcAft>
              <a:defRPr sz="4400">
                <a:solidFill>
                  <a:schemeClr val="tx2"/>
                </a:solidFill>
                <a:latin typeface="Times" pitchFamily="-111" charset="0"/>
                <a:ea typeface="ＭＳ Ｐゴシック" pitchFamily="-111" charset="-128"/>
                <a:cs typeface="ＭＳ Ｐゴシック" pitchFamily="-111" charset="-128"/>
              </a:defRPr>
            </a:lvl4pPr>
            <a:lvl5pPr algn="ctr" rtl="0" eaLnBrk="0" fontAlgn="base" hangingPunct="0">
              <a:spcBef>
                <a:spcPct val="0"/>
              </a:spcBef>
              <a:spcAft>
                <a:spcPct val="0"/>
              </a:spcAft>
              <a:defRPr sz="4400">
                <a:solidFill>
                  <a:schemeClr val="tx2"/>
                </a:solidFill>
                <a:latin typeface="Times" pitchFamily="-111" charset="0"/>
                <a:ea typeface="ＭＳ Ｐゴシック" pitchFamily="-111" charset="-128"/>
                <a:cs typeface="ＭＳ Ｐゴシック" pitchFamily="-111" charset="-128"/>
              </a:defRPr>
            </a:lvl5pPr>
            <a:lvl6pPr marL="457200" algn="ctr" rtl="0" fontAlgn="base">
              <a:spcBef>
                <a:spcPct val="0"/>
              </a:spcBef>
              <a:spcAft>
                <a:spcPct val="0"/>
              </a:spcAft>
              <a:defRPr sz="4400">
                <a:solidFill>
                  <a:schemeClr val="tx2"/>
                </a:solidFill>
                <a:latin typeface="Times" pitchFamily="-111" charset="0"/>
              </a:defRPr>
            </a:lvl6pPr>
            <a:lvl7pPr marL="914400" algn="ctr" rtl="0" fontAlgn="base">
              <a:spcBef>
                <a:spcPct val="0"/>
              </a:spcBef>
              <a:spcAft>
                <a:spcPct val="0"/>
              </a:spcAft>
              <a:defRPr sz="4400">
                <a:solidFill>
                  <a:schemeClr val="tx2"/>
                </a:solidFill>
                <a:latin typeface="Times" pitchFamily="-111" charset="0"/>
              </a:defRPr>
            </a:lvl7pPr>
            <a:lvl8pPr marL="1371600" algn="ctr" rtl="0" fontAlgn="base">
              <a:spcBef>
                <a:spcPct val="0"/>
              </a:spcBef>
              <a:spcAft>
                <a:spcPct val="0"/>
              </a:spcAft>
              <a:defRPr sz="4400">
                <a:solidFill>
                  <a:schemeClr val="tx2"/>
                </a:solidFill>
                <a:latin typeface="Times" pitchFamily="-111" charset="0"/>
              </a:defRPr>
            </a:lvl8pPr>
            <a:lvl9pPr marL="1828800" algn="ctr" rtl="0" fontAlgn="base">
              <a:spcBef>
                <a:spcPct val="0"/>
              </a:spcBef>
              <a:spcAft>
                <a:spcPct val="0"/>
              </a:spcAft>
              <a:defRPr sz="4400">
                <a:solidFill>
                  <a:schemeClr val="tx2"/>
                </a:solidFill>
                <a:latin typeface="Times" pitchFamily="-111" charset="0"/>
              </a:defRPr>
            </a:lvl9pPr>
          </a:lstStyle>
          <a:p>
            <a:r>
              <a:rPr lang="en-GB" sz="2400" b="1" i="1" kern="0">
                <a:solidFill>
                  <a:srgbClr val="FF0000"/>
                </a:solidFill>
                <a:latin typeface="Times" charset="0"/>
                <a:ea typeface="ＭＳ Ｐゴシック" charset="0"/>
              </a:rPr>
              <a:t>      Compact, high-brilliance X-ray sources based on Inverse Compton scattering, an option for the development of small, cost effective, advanced campus-based research infrastructures, tailored as test facilities or user facitlies </a:t>
            </a:r>
            <a:endParaRPr lang="en-US" sz="2400" b="1" i="1" kern="0">
              <a:solidFill>
                <a:srgbClr val="FF0000"/>
              </a:solidFill>
              <a:latin typeface="Times" charset="0"/>
              <a:ea typeface="ＭＳ Ｐゴシック" charset="0"/>
            </a:endParaRPr>
          </a:p>
        </p:txBody>
      </p:sp>
      <p:sp>
        <p:nvSpPr>
          <p:cNvPr id="2" name="Segnaposto data 6">
            <a:extLst>
              <a:ext uri="{FF2B5EF4-FFF2-40B4-BE49-F238E27FC236}">
                <a16:creationId xmlns:a16="http://schemas.microsoft.com/office/drawing/2014/main" id="{E7F02D48-FEAE-2B96-00E8-F81D4C6BD1BD}"/>
              </a:ext>
            </a:extLst>
          </p:cNvPr>
          <p:cNvSpPr>
            <a:spLocks noGrp="1"/>
          </p:cNvSpPr>
          <p:nvPr>
            <p:ph type="dt" sz="quarter" idx="10"/>
          </p:nvPr>
        </p:nvSpPr>
        <p:spPr>
          <a:xfrm>
            <a:off x="0" y="6553200"/>
            <a:ext cx="5148064"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100Y-QuantumAdv Workshop - HassanII- Morocco - July 09th 2025</a:t>
            </a:r>
            <a:endParaRPr lang="en-US" sz="1400"/>
          </a:p>
        </p:txBody>
      </p:sp>
    </p:spTree>
    <p:extLst>
      <p:ext uri="{BB962C8B-B14F-4D97-AF65-F5344CB8AC3E}">
        <p14:creationId xmlns:p14="http://schemas.microsoft.com/office/powerpoint/2010/main" val="138878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2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2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72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089025"/>
            <a:ext cx="8305800" cy="547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CDC3D86F-4804-6D51-1684-003B101A13D4}"/>
              </a:ext>
            </a:extLst>
          </p:cNvPr>
          <p:cNvPicPr>
            <a:picLocks noChangeAspect="1"/>
          </p:cNvPicPr>
          <p:nvPr/>
        </p:nvPicPr>
        <p:blipFill>
          <a:blip r:embed="rId4"/>
          <a:stretch>
            <a:fillRect/>
          </a:stretch>
        </p:blipFill>
        <p:spPr>
          <a:xfrm>
            <a:off x="40478" y="29829"/>
            <a:ext cx="1147146" cy="693730"/>
          </a:xfrm>
          <a:prstGeom prst="rect">
            <a:avLst/>
          </a:prstGeom>
        </p:spPr>
      </p:pic>
      <p:sp>
        <p:nvSpPr>
          <p:cNvPr id="4" name="TextBox 3">
            <a:extLst>
              <a:ext uri="{FF2B5EF4-FFF2-40B4-BE49-F238E27FC236}">
                <a16:creationId xmlns:a16="http://schemas.microsoft.com/office/drawing/2014/main" id="{5367B13F-BF19-35A7-03CA-1E2F4B71360A}"/>
              </a:ext>
            </a:extLst>
          </p:cNvPr>
          <p:cNvSpPr txBox="1"/>
          <p:nvPr/>
        </p:nvSpPr>
        <p:spPr>
          <a:xfrm>
            <a:off x="35496" y="6444044"/>
            <a:ext cx="6264696" cy="369332"/>
          </a:xfrm>
          <a:prstGeom prst="rect">
            <a:avLst/>
          </a:prstGeom>
          <a:noFill/>
        </p:spPr>
        <p:txBody>
          <a:bodyPr wrap="square">
            <a:spAutoFit/>
          </a:bodyPr>
          <a:lstStyle/>
          <a:p>
            <a:r>
              <a:rPr lang="en-IT" sz="1800" i="1"/>
              <a:t>8th African School of Physics - Marrakech (MO) - July 2024</a:t>
            </a:r>
          </a:p>
        </p:txBody>
      </p:sp>
    </p:spTree>
    <p:extLst>
      <p:ext uri="{BB962C8B-B14F-4D97-AF65-F5344CB8AC3E}">
        <p14:creationId xmlns:p14="http://schemas.microsoft.com/office/powerpoint/2010/main" val="3477447601"/>
      </p:ext>
    </p:extLst>
  </p:cSld>
  <p:clrMapOvr>
    <a:masterClrMapping/>
  </p:clrMapOvr>
  <p:transition spd="med">
    <p:strips dir="ld"/>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E2EB76-7960-A067-0605-93E78A4B5446}"/>
            </a:ext>
          </a:extLst>
        </p:cNvPr>
        <p:cNvGrpSpPr/>
        <p:nvPr/>
      </p:nvGrpSpPr>
      <p:grpSpPr>
        <a:xfrm>
          <a:off x="0" y="0"/>
          <a:ext cx="0" cy="0"/>
          <a:chOff x="0" y="0"/>
          <a:chExt cx="0" cy="0"/>
        </a:xfrm>
      </p:grpSpPr>
      <p:sp>
        <p:nvSpPr>
          <p:cNvPr id="18435" name="CasellaDiTesto 6">
            <a:extLst>
              <a:ext uri="{FF2B5EF4-FFF2-40B4-BE49-F238E27FC236}">
                <a16:creationId xmlns:a16="http://schemas.microsoft.com/office/drawing/2014/main" id="{E954CBBF-1962-EAEF-66A6-19424AB71954}"/>
              </a:ext>
            </a:extLst>
          </p:cNvPr>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F9DCA62F-D387-0E49-4347-CA768966671A}"/>
              </a:ext>
            </a:extLst>
          </p:cNvPr>
          <p:cNvPicPr>
            <a:picLocks noChangeAspect="1"/>
          </p:cNvPicPr>
          <p:nvPr/>
        </p:nvPicPr>
        <p:blipFill>
          <a:blip r:embed="rId3"/>
          <a:stretch>
            <a:fillRect/>
          </a:stretch>
        </p:blipFill>
        <p:spPr>
          <a:xfrm>
            <a:off x="40477" y="29829"/>
            <a:ext cx="931123" cy="563091"/>
          </a:xfrm>
          <a:prstGeom prst="rect">
            <a:avLst/>
          </a:prstGeom>
        </p:spPr>
      </p:pic>
      <p:sp>
        <p:nvSpPr>
          <p:cNvPr id="4" name="TextBox 3">
            <a:extLst>
              <a:ext uri="{FF2B5EF4-FFF2-40B4-BE49-F238E27FC236}">
                <a16:creationId xmlns:a16="http://schemas.microsoft.com/office/drawing/2014/main" id="{396F4F9E-FF22-313F-38BE-1377124E1C87}"/>
              </a:ext>
            </a:extLst>
          </p:cNvPr>
          <p:cNvSpPr txBox="1"/>
          <p:nvPr/>
        </p:nvSpPr>
        <p:spPr>
          <a:xfrm>
            <a:off x="323528" y="116632"/>
            <a:ext cx="8722940" cy="1200329"/>
          </a:xfrm>
          <a:prstGeom prst="rect">
            <a:avLst/>
          </a:prstGeom>
          <a:noFill/>
        </p:spPr>
        <p:txBody>
          <a:bodyPr wrap="square" rtlCol="0">
            <a:spAutoFit/>
          </a:bodyPr>
          <a:lstStyle/>
          <a:p>
            <a:pPr algn="ctr"/>
            <a:r>
              <a:rPr lang="it-IT" b="1" i="1"/>
              <a:t>Last but not least:</a:t>
            </a:r>
            <a:endParaRPr lang="en-GB" b="1" i="1"/>
          </a:p>
          <a:p>
            <a:pPr algn="ctr"/>
            <a:r>
              <a:rPr lang="en-GB" b="1"/>
              <a:t>with ICS (Linac-based) we can do also </a:t>
            </a:r>
            <a:r>
              <a:rPr lang="en-GB" b="1">
                <a:solidFill>
                  <a:srgbClr val="FF0000"/>
                </a:solidFill>
              </a:rPr>
              <a:t>fundamental research </a:t>
            </a:r>
            <a:r>
              <a:rPr lang="en-GB" b="1"/>
              <a:t>in</a:t>
            </a:r>
          </a:p>
          <a:p>
            <a:pPr algn="ctr"/>
            <a:r>
              <a:rPr lang="en-GB" b="1"/>
              <a:t>QED, plasma physics, astro-physics and quantum gravity</a:t>
            </a:r>
            <a:endParaRPr lang="en-IT" b="1"/>
          </a:p>
        </p:txBody>
      </p:sp>
      <p:sp>
        <p:nvSpPr>
          <p:cNvPr id="5" name="TextBox 4">
            <a:extLst>
              <a:ext uri="{FF2B5EF4-FFF2-40B4-BE49-F238E27FC236}">
                <a16:creationId xmlns:a16="http://schemas.microsoft.com/office/drawing/2014/main" id="{D9FC5746-6A38-3742-B22D-8C5A8EFA88D8}"/>
              </a:ext>
            </a:extLst>
          </p:cNvPr>
          <p:cNvSpPr txBox="1"/>
          <p:nvPr/>
        </p:nvSpPr>
        <p:spPr>
          <a:xfrm>
            <a:off x="1274354" y="1352962"/>
            <a:ext cx="6682022" cy="707886"/>
          </a:xfrm>
          <a:prstGeom prst="rect">
            <a:avLst/>
          </a:prstGeom>
          <a:noFill/>
        </p:spPr>
        <p:txBody>
          <a:bodyPr wrap="none" rtlCol="0">
            <a:spAutoFit/>
          </a:bodyPr>
          <a:lstStyle/>
          <a:p>
            <a:pPr algn="ctr"/>
            <a:r>
              <a:rPr lang="en-IT" sz="2000" i="1"/>
              <a:t>Full Inverse Compton Scattering</a:t>
            </a:r>
          </a:p>
          <a:p>
            <a:pPr algn="ctr"/>
            <a:r>
              <a:rPr lang="en-IT" sz="2000" i="1"/>
              <a:t>the way an electron emits photons of energy larger than its own</a:t>
            </a:r>
          </a:p>
        </p:txBody>
      </p:sp>
      <p:pic>
        <p:nvPicPr>
          <p:cNvPr id="7" name="Picture 6" descr="A screenshot of a computer&#10;&#10;Description automatically generated">
            <a:extLst>
              <a:ext uri="{FF2B5EF4-FFF2-40B4-BE49-F238E27FC236}">
                <a16:creationId xmlns:a16="http://schemas.microsoft.com/office/drawing/2014/main" id="{29AB4E02-2058-E9A0-799F-7C0F0CF98DB4}"/>
              </a:ext>
            </a:extLst>
          </p:cNvPr>
          <p:cNvPicPr>
            <a:picLocks noChangeAspect="1"/>
          </p:cNvPicPr>
          <p:nvPr/>
        </p:nvPicPr>
        <p:blipFill>
          <a:blip r:embed="rId4"/>
          <a:stretch>
            <a:fillRect/>
          </a:stretch>
        </p:blipFill>
        <p:spPr>
          <a:xfrm>
            <a:off x="1403648" y="2132856"/>
            <a:ext cx="6368752" cy="2864605"/>
          </a:xfrm>
          <a:prstGeom prst="rect">
            <a:avLst/>
          </a:prstGeom>
          <a:ln>
            <a:solidFill>
              <a:schemeClr val="tx1"/>
            </a:solidFill>
          </a:ln>
        </p:spPr>
      </p:pic>
      <p:pic>
        <p:nvPicPr>
          <p:cNvPr id="9" name="Picture 8" descr="A close-up of a paper&#10;&#10;Description automatically generated">
            <a:extLst>
              <a:ext uri="{FF2B5EF4-FFF2-40B4-BE49-F238E27FC236}">
                <a16:creationId xmlns:a16="http://schemas.microsoft.com/office/drawing/2014/main" id="{538423CE-78AA-EC9B-BA9B-5193E1599443}"/>
              </a:ext>
            </a:extLst>
          </p:cNvPr>
          <p:cNvPicPr>
            <a:picLocks noChangeAspect="1"/>
          </p:cNvPicPr>
          <p:nvPr/>
        </p:nvPicPr>
        <p:blipFill>
          <a:blip r:embed="rId5"/>
          <a:stretch>
            <a:fillRect/>
          </a:stretch>
        </p:blipFill>
        <p:spPr>
          <a:xfrm>
            <a:off x="1371600" y="5153351"/>
            <a:ext cx="6368752" cy="1660025"/>
          </a:xfrm>
          <a:prstGeom prst="rect">
            <a:avLst/>
          </a:prstGeom>
          <a:ln>
            <a:solidFill>
              <a:schemeClr val="tx1"/>
            </a:solidFill>
          </a:ln>
        </p:spPr>
      </p:pic>
    </p:spTree>
    <p:extLst>
      <p:ext uri="{BB962C8B-B14F-4D97-AF65-F5344CB8AC3E}">
        <p14:creationId xmlns:p14="http://schemas.microsoft.com/office/powerpoint/2010/main" val="12821199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DCD0BF-E929-52A5-E0C2-F2261371DBFF}"/>
            </a:ext>
          </a:extLst>
        </p:cNvPr>
        <p:cNvGrpSpPr/>
        <p:nvPr/>
      </p:nvGrpSpPr>
      <p:grpSpPr>
        <a:xfrm>
          <a:off x="0" y="0"/>
          <a:ext cx="0" cy="0"/>
          <a:chOff x="0" y="0"/>
          <a:chExt cx="0" cy="0"/>
        </a:xfrm>
      </p:grpSpPr>
      <p:sp>
        <p:nvSpPr>
          <p:cNvPr id="18435" name="CasellaDiTesto 6">
            <a:extLst>
              <a:ext uri="{FF2B5EF4-FFF2-40B4-BE49-F238E27FC236}">
                <a16:creationId xmlns:a16="http://schemas.microsoft.com/office/drawing/2014/main" id="{0C0E5C54-9F9B-0CEA-08D4-587D2FB9F744}"/>
              </a:ext>
            </a:extLst>
          </p:cNvPr>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1C2603EE-DE0C-97C5-54E1-AAED8455FBE8}"/>
              </a:ext>
            </a:extLst>
          </p:cNvPr>
          <p:cNvPicPr>
            <a:picLocks noChangeAspect="1"/>
          </p:cNvPicPr>
          <p:nvPr/>
        </p:nvPicPr>
        <p:blipFill>
          <a:blip r:embed="rId3"/>
          <a:stretch>
            <a:fillRect/>
          </a:stretch>
        </p:blipFill>
        <p:spPr>
          <a:xfrm>
            <a:off x="40477" y="29829"/>
            <a:ext cx="1219155" cy="737276"/>
          </a:xfrm>
          <a:prstGeom prst="rect">
            <a:avLst/>
          </a:prstGeom>
        </p:spPr>
      </p:pic>
      <p:pic>
        <p:nvPicPr>
          <p:cNvPr id="7" name="Picture 6" descr="A white and black text on a white background&#10;&#10;Description automatically generated">
            <a:extLst>
              <a:ext uri="{FF2B5EF4-FFF2-40B4-BE49-F238E27FC236}">
                <a16:creationId xmlns:a16="http://schemas.microsoft.com/office/drawing/2014/main" id="{B77A151F-E898-DDA5-E473-8756B864762F}"/>
              </a:ext>
            </a:extLst>
          </p:cNvPr>
          <p:cNvPicPr>
            <a:picLocks noChangeAspect="1"/>
          </p:cNvPicPr>
          <p:nvPr/>
        </p:nvPicPr>
        <p:blipFill>
          <a:blip r:embed="rId4"/>
          <a:stretch>
            <a:fillRect/>
          </a:stretch>
        </p:blipFill>
        <p:spPr>
          <a:xfrm>
            <a:off x="1763688" y="184466"/>
            <a:ext cx="6632400" cy="4460938"/>
          </a:xfrm>
          <a:prstGeom prst="rect">
            <a:avLst/>
          </a:prstGeom>
        </p:spPr>
      </p:pic>
      <p:pic>
        <p:nvPicPr>
          <p:cNvPr id="11" name="Picture 10" descr="A diagram of a triangle and a triangle&#10;&#10;Description automatically generated">
            <a:extLst>
              <a:ext uri="{FF2B5EF4-FFF2-40B4-BE49-F238E27FC236}">
                <a16:creationId xmlns:a16="http://schemas.microsoft.com/office/drawing/2014/main" id="{7F571E16-7B69-3A1F-CC14-2805A5B026D7}"/>
              </a:ext>
            </a:extLst>
          </p:cNvPr>
          <p:cNvPicPr>
            <a:picLocks noChangeAspect="1"/>
          </p:cNvPicPr>
          <p:nvPr/>
        </p:nvPicPr>
        <p:blipFill>
          <a:blip r:embed="rId5"/>
          <a:stretch>
            <a:fillRect/>
          </a:stretch>
        </p:blipFill>
        <p:spPr>
          <a:xfrm>
            <a:off x="1978644" y="2598379"/>
            <a:ext cx="6057279" cy="3926965"/>
          </a:xfrm>
          <a:prstGeom prst="rect">
            <a:avLst/>
          </a:prstGeom>
        </p:spPr>
      </p:pic>
      <p:sp>
        <p:nvSpPr>
          <p:cNvPr id="2" name="Segnaposto data 6">
            <a:extLst>
              <a:ext uri="{FF2B5EF4-FFF2-40B4-BE49-F238E27FC236}">
                <a16:creationId xmlns:a16="http://schemas.microsoft.com/office/drawing/2014/main" id="{DDA709BF-D854-D146-07C9-032796725BB3}"/>
              </a:ext>
            </a:extLst>
          </p:cNvPr>
          <p:cNvSpPr>
            <a:spLocks noGrp="1"/>
          </p:cNvSpPr>
          <p:nvPr>
            <p:ph type="dt" sz="quarter" idx="10"/>
          </p:nvPr>
        </p:nvSpPr>
        <p:spPr>
          <a:xfrm>
            <a:off x="0" y="6553200"/>
            <a:ext cx="5148064"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100Y-QuantumAdv Workshop - HassanII- Morocco - July 09th 2025</a:t>
            </a:r>
            <a:endParaRPr lang="en-US" sz="1400"/>
          </a:p>
        </p:txBody>
      </p:sp>
    </p:spTree>
    <p:extLst>
      <p:ext uri="{BB962C8B-B14F-4D97-AF65-F5344CB8AC3E}">
        <p14:creationId xmlns:p14="http://schemas.microsoft.com/office/powerpoint/2010/main" val="960447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B7B606-72D6-8CC9-DB7C-A47E7287CAC4}"/>
            </a:ext>
          </a:extLst>
        </p:cNvPr>
        <p:cNvGrpSpPr/>
        <p:nvPr/>
      </p:nvGrpSpPr>
      <p:grpSpPr>
        <a:xfrm>
          <a:off x="0" y="0"/>
          <a:ext cx="0" cy="0"/>
          <a:chOff x="0" y="0"/>
          <a:chExt cx="0" cy="0"/>
        </a:xfrm>
      </p:grpSpPr>
      <p:pic>
        <p:nvPicPr>
          <p:cNvPr id="20" name="Picture 19" descr="A graph of a function&#10;&#10;Description automatically generated">
            <a:extLst>
              <a:ext uri="{FF2B5EF4-FFF2-40B4-BE49-F238E27FC236}">
                <a16:creationId xmlns:a16="http://schemas.microsoft.com/office/drawing/2014/main" id="{9595E39F-2AFA-05D7-F02A-7ABDC35FC572}"/>
              </a:ext>
            </a:extLst>
          </p:cNvPr>
          <p:cNvPicPr>
            <a:picLocks noChangeAspect="1"/>
          </p:cNvPicPr>
          <p:nvPr/>
        </p:nvPicPr>
        <p:blipFill>
          <a:blip r:embed="rId3"/>
          <a:stretch>
            <a:fillRect/>
          </a:stretch>
        </p:blipFill>
        <p:spPr>
          <a:xfrm>
            <a:off x="425574" y="685800"/>
            <a:ext cx="8322890" cy="5233608"/>
          </a:xfrm>
          <a:prstGeom prst="rect">
            <a:avLst/>
          </a:prstGeom>
        </p:spPr>
      </p:pic>
      <p:sp>
        <p:nvSpPr>
          <p:cNvPr id="18435" name="CasellaDiTesto 6">
            <a:extLst>
              <a:ext uri="{FF2B5EF4-FFF2-40B4-BE49-F238E27FC236}">
                <a16:creationId xmlns:a16="http://schemas.microsoft.com/office/drawing/2014/main" id="{6453E722-025A-FB55-9D1E-90D87E4D81A5}"/>
              </a:ext>
            </a:extLst>
          </p:cNvPr>
          <p:cNvSpPr txBox="1">
            <a:spLocks noChangeArrowheads="1"/>
          </p:cNvSpPr>
          <p:nvPr/>
        </p:nvSpPr>
        <p:spPr bwMode="auto">
          <a:xfrm>
            <a:off x="9334500" y="-12700"/>
            <a:ext cx="1841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4255B980-C273-D474-6A0D-20FC0A49C09E}"/>
              </a:ext>
            </a:extLst>
          </p:cNvPr>
          <p:cNvPicPr>
            <a:picLocks noChangeAspect="1"/>
          </p:cNvPicPr>
          <p:nvPr/>
        </p:nvPicPr>
        <p:blipFill>
          <a:blip r:embed="rId4"/>
          <a:stretch>
            <a:fillRect/>
          </a:stretch>
        </p:blipFill>
        <p:spPr>
          <a:xfrm>
            <a:off x="40477" y="29829"/>
            <a:ext cx="1219155" cy="737276"/>
          </a:xfrm>
          <a:prstGeom prst="rect">
            <a:avLst/>
          </a:prstGeom>
        </p:spPr>
      </p:pic>
      <p:sp>
        <p:nvSpPr>
          <p:cNvPr id="5" name="TextBox 4">
            <a:extLst>
              <a:ext uri="{FF2B5EF4-FFF2-40B4-BE49-F238E27FC236}">
                <a16:creationId xmlns:a16="http://schemas.microsoft.com/office/drawing/2014/main" id="{6440C745-1016-B293-3546-AF0A5B4DFFA7}"/>
              </a:ext>
            </a:extLst>
          </p:cNvPr>
          <p:cNvSpPr txBox="1"/>
          <p:nvPr/>
        </p:nvSpPr>
        <p:spPr>
          <a:xfrm>
            <a:off x="1267583" y="2541706"/>
            <a:ext cx="811504" cy="400110"/>
          </a:xfrm>
          <a:prstGeom prst="rect">
            <a:avLst/>
          </a:prstGeom>
          <a:noFill/>
        </p:spPr>
        <p:txBody>
          <a:bodyPr wrap="none" rtlCol="0">
            <a:spAutoFit/>
          </a:bodyPr>
          <a:lstStyle/>
          <a:p>
            <a:r>
              <a:rPr lang="en-IT" sz="2000"/>
              <a:t>1 TeV</a:t>
            </a:r>
          </a:p>
        </p:txBody>
      </p:sp>
      <p:sp>
        <p:nvSpPr>
          <p:cNvPr id="6" name="TextBox 5">
            <a:extLst>
              <a:ext uri="{FF2B5EF4-FFF2-40B4-BE49-F238E27FC236}">
                <a16:creationId xmlns:a16="http://schemas.microsoft.com/office/drawing/2014/main" id="{B66EC4C1-CF94-E3ED-8D30-3288E498030D}"/>
              </a:ext>
            </a:extLst>
          </p:cNvPr>
          <p:cNvSpPr txBox="1"/>
          <p:nvPr/>
        </p:nvSpPr>
        <p:spPr>
          <a:xfrm>
            <a:off x="235019" y="2252931"/>
            <a:ext cx="939744" cy="400110"/>
          </a:xfrm>
          <a:prstGeom prst="rect">
            <a:avLst/>
          </a:prstGeom>
          <a:noFill/>
        </p:spPr>
        <p:txBody>
          <a:bodyPr wrap="none" rtlCol="0">
            <a:spAutoFit/>
          </a:bodyPr>
          <a:lstStyle/>
          <a:p>
            <a:r>
              <a:rPr lang="en-IT" sz="2000"/>
              <a:t>10 TeV</a:t>
            </a:r>
          </a:p>
        </p:txBody>
      </p:sp>
      <p:sp>
        <p:nvSpPr>
          <p:cNvPr id="7" name="TextBox 6">
            <a:extLst>
              <a:ext uri="{FF2B5EF4-FFF2-40B4-BE49-F238E27FC236}">
                <a16:creationId xmlns:a16="http://schemas.microsoft.com/office/drawing/2014/main" id="{F7D72B2F-BD6F-CF01-6499-2F54561EE81B}"/>
              </a:ext>
            </a:extLst>
          </p:cNvPr>
          <p:cNvSpPr txBox="1"/>
          <p:nvPr/>
        </p:nvSpPr>
        <p:spPr>
          <a:xfrm>
            <a:off x="94548" y="1862909"/>
            <a:ext cx="1067985" cy="400110"/>
          </a:xfrm>
          <a:prstGeom prst="rect">
            <a:avLst/>
          </a:prstGeom>
          <a:noFill/>
        </p:spPr>
        <p:txBody>
          <a:bodyPr wrap="none" rtlCol="0">
            <a:spAutoFit/>
          </a:bodyPr>
          <a:lstStyle/>
          <a:p>
            <a:r>
              <a:rPr lang="en-IT" sz="2000"/>
              <a:t>100 TeV</a:t>
            </a:r>
          </a:p>
        </p:txBody>
      </p:sp>
      <p:sp>
        <p:nvSpPr>
          <p:cNvPr id="8" name="TextBox 7">
            <a:extLst>
              <a:ext uri="{FF2B5EF4-FFF2-40B4-BE49-F238E27FC236}">
                <a16:creationId xmlns:a16="http://schemas.microsoft.com/office/drawing/2014/main" id="{D73975AE-0ED5-10A2-F7A2-55A207EA99F0}"/>
              </a:ext>
            </a:extLst>
          </p:cNvPr>
          <p:cNvSpPr txBox="1"/>
          <p:nvPr/>
        </p:nvSpPr>
        <p:spPr>
          <a:xfrm>
            <a:off x="853880" y="1342233"/>
            <a:ext cx="819455" cy="400110"/>
          </a:xfrm>
          <a:prstGeom prst="rect">
            <a:avLst/>
          </a:prstGeom>
          <a:noFill/>
        </p:spPr>
        <p:txBody>
          <a:bodyPr wrap="none" rtlCol="0">
            <a:spAutoFit/>
          </a:bodyPr>
          <a:lstStyle/>
          <a:p>
            <a:r>
              <a:rPr lang="en-IT" sz="2000"/>
              <a:t>1 PeV</a:t>
            </a:r>
          </a:p>
        </p:txBody>
      </p:sp>
      <p:sp>
        <p:nvSpPr>
          <p:cNvPr id="9" name="TextBox 8">
            <a:extLst>
              <a:ext uri="{FF2B5EF4-FFF2-40B4-BE49-F238E27FC236}">
                <a16:creationId xmlns:a16="http://schemas.microsoft.com/office/drawing/2014/main" id="{0D02B9DB-BC67-0F92-D66B-E4CA422DEA46}"/>
              </a:ext>
            </a:extLst>
          </p:cNvPr>
          <p:cNvSpPr txBox="1"/>
          <p:nvPr/>
        </p:nvSpPr>
        <p:spPr>
          <a:xfrm>
            <a:off x="1227119" y="921499"/>
            <a:ext cx="1075936" cy="400110"/>
          </a:xfrm>
          <a:prstGeom prst="rect">
            <a:avLst/>
          </a:prstGeom>
          <a:noFill/>
        </p:spPr>
        <p:txBody>
          <a:bodyPr wrap="none" rtlCol="0">
            <a:spAutoFit/>
          </a:bodyPr>
          <a:lstStyle/>
          <a:p>
            <a:r>
              <a:rPr lang="en-IT" sz="2000"/>
              <a:t>100 PeV</a:t>
            </a:r>
          </a:p>
        </p:txBody>
      </p:sp>
      <p:sp>
        <p:nvSpPr>
          <p:cNvPr id="10" name="TextBox 9">
            <a:extLst>
              <a:ext uri="{FF2B5EF4-FFF2-40B4-BE49-F238E27FC236}">
                <a16:creationId xmlns:a16="http://schemas.microsoft.com/office/drawing/2014/main" id="{2C265C77-8EF1-B709-EAF3-77CFAA8A4B94}"/>
              </a:ext>
            </a:extLst>
          </p:cNvPr>
          <p:cNvSpPr txBox="1"/>
          <p:nvPr/>
        </p:nvSpPr>
        <p:spPr>
          <a:xfrm>
            <a:off x="6444208" y="5694659"/>
            <a:ext cx="1439818" cy="461665"/>
          </a:xfrm>
          <a:prstGeom prst="rect">
            <a:avLst/>
          </a:prstGeom>
          <a:noFill/>
        </p:spPr>
        <p:txBody>
          <a:bodyPr wrap="none" rtlCol="0">
            <a:spAutoFit/>
          </a:bodyPr>
          <a:lstStyle/>
          <a:p>
            <a:r>
              <a:rPr lang="en-IT" i="1"/>
              <a:t>E</a:t>
            </a:r>
            <a:r>
              <a:rPr lang="en-IT" i="1" baseline="-25000"/>
              <a:t>ph</a:t>
            </a:r>
            <a:r>
              <a:rPr lang="en-IT" i="1"/>
              <a:t> (MeV)</a:t>
            </a:r>
          </a:p>
        </p:txBody>
      </p:sp>
      <p:sp>
        <p:nvSpPr>
          <p:cNvPr id="11" name="TextBox 10">
            <a:extLst>
              <a:ext uri="{FF2B5EF4-FFF2-40B4-BE49-F238E27FC236}">
                <a16:creationId xmlns:a16="http://schemas.microsoft.com/office/drawing/2014/main" id="{B8CA95E2-4358-C13F-DB80-A59DDBBD3FD1}"/>
              </a:ext>
            </a:extLst>
          </p:cNvPr>
          <p:cNvSpPr txBox="1"/>
          <p:nvPr/>
        </p:nvSpPr>
        <p:spPr>
          <a:xfrm>
            <a:off x="112299" y="4316294"/>
            <a:ext cx="1402948" cy="461665"/>
          </a:xfrm>
          <a:prstGeom prst="rect">
            <a:avLst/>
          </a:prstGeom>
          <a:noFill/>
        </p:spPr>
        <p:txBody>
          <a:bodyPr wrap="none" rtlCol="0">
            <a:spAutoFit/>
          </a:bodyPr>
          <a:lstStyle/>
          <a:p>
            <a:r>
              <a:rPr lang="en-IT" i="1"/>
              <a:t>E’</a:t>
            </a:r>
            <a:r>
              <a:rPr lang="en-IT" i="1" baseline="-25000"/>
              <a:t>e </a:t>
            </a:r>
            <a:r>
              <a:rPr lang="en-IT" i="1"/>
              <a:t>(MeV)</a:t>
            </a:r>
          </a:p>
        </p:txBody>
      </p:sp>
      <p:cxnSp>
        <p:nvCxnSpPr>
          <p:cNvPr id="12" name="Straight Arrow Connector 11">
            <a:extLst>
              <a:ext uri="{FF2B5EF4-FFF2-40B4-BE49-F238E27FC236}">
                <a16:creationId xmlns:a16="http://schemas.microsoft.com/office/drawing/2014/main" id="{01166B6D-FACB-BB64-646B-F0DE9CD14D52}"/>
              </a:ext>
            </a:extLst>
          </p:cNvPr>
          <p:cNvCxnSpPr/>
          <p:nvPr/>
        </p:nvCxnSpPr>
        <p:spPr bwMode="auto">
          <a:xfrm>
            <a:off x="5038554" y="4005064"/>
            <a:ext cx="0" cy="1008112"/>
          </a:xfrm>
          <a:prstGeom prst="straightConnector1">
            <a:avLst/>
          </a:prstGeom>
          <a:solidFill>
            <a:schemeClr val="accent1"/>
          </a:solidFill>
          <a:ln w="47625" cap="flat" cmpd="sng" algn="ctr">
            <a:solidFill>
              <a:srgbClr val="C00000"/>
            </a:solidFill>
            <a:prstDash val="solid"/>
            <a:round/>
            <a:headEnd type="none" w="med" len="med"/>
            <a:tailEnd type="triangle"/>
          </a:ln>
          <a:effectLst/>
        </p:spPr>
      </p:cxnSp>
      <p:sp>
        <p:nvSpPr>
          <p:cNvPr id="13" name="TextBox 12">
            <a:extLst>
              <a:ext uri="{FF2B5EF4-FFF2-40B4-BE49-F238E27FC236}">
                <a16:creationId xmlns:a16="http://schemas.microsoft.com/office/drawing/2014/main" id="{70901861-16A7-0881-B287-87594513D7F4}"/>
              </a:ext>
            </a:extLst>
          </p:cNvPr>
          <p:cNvSpPr txBox="1"/>
          <p:nvPr/>
        </p:nvSpPr>
        <p:spPr>
          <a:xfrm>
            <a:off x="3779912" y="5013176"/>
            <a:ext cx="2515369" cy="461665"/>
          </a:xfrm>
          <a:prstGeom prst="rect">
            <a:avLst/>
          </a:prstGeom>
          <a:noFill/>
        </p:spPr>
        <p:txBody>
          <a:bodyPr wrap="none" rtlCol="0">
            <a:spAutoFit/>
          </a:bodyPr>
          <a:lstStyle/>
          <a:p>
            <a:r>
              <a:rPr lang="en-GB" i="1"/>
              <a:t>e</a:t>
            </a:r>
            <a:r>
              <a:rPr lang="en-IT" i="1" baseline="30000"/>
              <a:t>-</a:t>
            </a:r>
            <a:r>
              <a:rPr lang="en-IT" i="1"/>
              <a:t> at rest   E’</a:t>
            </a:r>
            <a:r>
              <a:rPr lang="en-IT" i="1" baseline="-25000"/>
              <a:t>e</a:t>
            </a:r>
            <a:r>
              <a:rPr lang="en-IT" i="1"/>
              <a:t>=mc</a:t>
            </a:r>
            <a:r>
              <a:rPr lang="en-IT" i="1" baseline="30000"/>
              <a:t>2</a:t>
            </a:r>
          </a:p>
        </p:txBody>
      </p:sp>
      <p:sp>
        <p:nvSpPr>
          <p:cNvPr id="14" name="TextBox 13">
            <a:extLst>
              <a:ext uri="{FF2B5EF4-FFF2-40B4-BE49-F238E27FC236}">
                <a16:creationId xmlns:a16="http://schemas.microsoft.com/office/drawing/2014/main" id="{17D4C584-00B4-C4DD-459D-1DBABA9E9C39}"/>
              </a:ext>
            </a:extLst>
          </p:cNvPr>
          <p:cNvSpPr txBox="1"/>
          <p:nvPr/>
        </p:nvSpPr>
        <p:spPr>
          <a:xfrm>
            <a:off x="4472777" y="3894723"/>
            <a:ext cx="566181" cy="461665"/>
          </a:xfrm>
          <a:prstGeom prst="rect">
            <a:avLst/>
          </a:prstGeom>
          <a:noFill/>
        </p:spPr>
        <p:txBody>
          <a:bodyPr wrap="none" rtlCol="0">
            <a:spAutoFit/>
          </a:bodyPr>
          <a:lstStyle/>
          <a:p>
            <a:r>
              <a:rPr lang="en-IT" i="1"/>
              <a:t>E’</a:t>
            </a:r>
            <a:r>
              <a:rPr lang="en-IT" i="1" baseline="-25000"/>
              <a:t>e</a:t>
            </a:r>
            <a:endParaRPr lang="en-IT" i="1"/>
          </a:p>
        </p:txBody>
      </p:sp>
      <p:cxnSp>
        <p:nvCxnSpPr>
          <p:cNvPr id="15" name="Straight Connector 14">
            <a:extLst>
              <a:ext uri="{FF2B5EF4-FFF2-40B4-BE49-F238E27FC236}">
                <a16:creationId xmlns:a16="http://schemas.microsoft.com/office/drawing/2014/main" id="{646D2BA2-876F-F04F-C8DD-24B27831F95E}"/>
              </a:ext>
            </a:extLst>
          </p:cNvPr>
          <p:cNvCxnSpPr>
            <a:cxnSpLocks/>
          </p:cNvCxnSpPr>
          <p:nvPr/>
        </p:nvCxnSpPr>
        <p:spPr bwMode="auto">
          <a:xfrm>
            <a:off x="5059379" y="5373216"/>
            <a:ext cx="0" cy="650393"/>
          </a:xfrm>
          <a:prstGeom prst="line">
            <a:avLst/>
          </a:prstGeom>
          <a:solidFill>
            <a:schemeClr val="accent1"/>
          </a:solidFill>
          <a:ln w="34925" cap="flat" cmpd="sng" algn="ctr">
            <a:solidFill>
              <a:schemeClr val="tx1"/>
            </a:solidFill>
            <a:prstDash val="solid"/>
            <a:round/>
            <a:headEnd type="triangle" w="med" len="med"/>
            <a:tailEnd type="triangle" w="med" len="med"/>
          </a:ln>
          <a:effectLst/>
        </p:spPr>
      </p:cxnSp>
      <p:sp>
        <p:nvSpPr>
          <p:cNvPr id="16" name="TextBox 15">
            <a:extLst>
              <a:ext uri="{FF2B5EF4-FFF2-40B4-BE49-F238E27FC236}">
                <a16:creationId xmlns:a16="http://schemas.microsoft.com/office/drawing/2014/main" id="{D68F9AFD-A705-4D57-F49F-38841E964741}"/>
              </a:ext>
            </a:extLst>
          </p:cNvPr>
          <p:cNvSpPr txBox="1"/>
          <p:nvPr/>
        </p:nvSpPr>
        <p:spPr>
          <a:xfrm>
            <a:off x="4499992" y="5949280"/>
            <a:ext cx="1559956" cy="400110"/>
          </a:xfrm>
          <a:prstGeom prst="rect">
            <a:avLst/>
          </a:prstGeom>
          <a:noFill/>
        </p:spPr>
        <p:txBody>
          <a:bodyPr wrap="square" rtlCol="0">
            <a:spAutoFit/>
          </a:bodyPr>
          <a:lstStyle/>
          <a:p>
            <a:r>
              <a:rPr lang="en-IT" sz="2000" i="1"/>
              <a:t>E</a:t>
            </a:r>
            <a:r>
              <a:rPr lang="en-IT" sz="2000" i="1" baseline="-25000"/>
              <a:t>ph</a:t>
            </a:r>
            <a:r>
              <a:rPr lang="en-IT" sz="2000" i="1"/>
              <a:t> =0.5mc</a:t>
            </a:r>
            <a:r>
              <a:rPr lang="en-IT" sz="2000" i="1" baseline="30000"/>
              <a:t>2</a:t>
            </a:r>
          </a:p>
        </p:txBody>
      </p:sp>
      <p:sp>
        <p:nvSpPr>
          <p:cNvPr id="19" name="TextBox 18">
            <a:extLst>
              <a:ext uri="{FF2B5EF4-FFF2-40B4-BE49-F238E27FC236}">
                <a16:creationId xmlns:a16="http://schemas.microsoft.com/office/drawing/2014/main" id="{19C8604E-243C-9523-3869-E19F224F2C05}"/>
              </a:ext>
            </a:extLst>
          </p:cNvPr>
          <p:cNvSpPr txBox="1"/>
          <p:nvPr/>
        </p:nvSpPr>
        <p:spPr>
          <a:xfrm>
            <a:off x="3142519" y="1490881"/>
            <a:ext cx="4624151" cy="707886"/>
          </a:xfrm>
          <a:prstGeom prst="rect">
            <a:avLst/>
          </a:prstGeom>
          <a:noFill/>
        </p:spPr>
        <p:txBody>
          <a:bodyPr wrap="none" rtlCol="0">
            <a:spAutoFit/>
          </a:bodyPr>
          <a:lstStyle/>
          <a:p>
            <a:r>
              <a:rPr lang="en-IT" sz="2000" i="1"/>
              <a:t>0.5mc</a:t>
            </a:r>
            <a:r>
              <a:rPr lang="en-IT" sz="2000" i="1" baseline="30000"/>
              <a:t>2</a:t>
            </a:r>
            <a:r>
              <a:rPr lang="en-IT" sz="2000" i="1"/>
              <a:t> = 255.5 keV colliding photons will</a:t>
            </a:r>
          </a:p>
          <a:p>
            <a:r>
              <a:rPr lang="en-GB" sz="2000" i="1"/>
              <a:t>stop</a:t>
            </a:r>
            <a:r>
              <a:rPr lang="en-IT" sz="2000" i="1"/>
              <a:t> relativistic electrons of any energy E</a:t>
            </a:r>
            <a:r>
              <a:rPr lang="en-IT" sz="2000" i="1" baseline="-25000"/>
              <a:t>e </a:t>
            </a:r>
            <a:r>
              <a:rPr lang="en-IT" sz="2000" i="1"/>
              <a:t>!</a:t>
            </a:r>
          </a:p>
        </p:txBody>
      </p:sp>
      <p:sp>
        <p:nvSpPr>
          <p:cNvPr id="21" name="TextBox 20">
            <a:extLst>
              <a:ext uri="{FF2B5EF4-FFF2-40B4-BE49-F238E27FC236}">
                <a16:creationId xmlns:a16="http://schemas.microsoft.com/office/drawing/2014/main" id="{3C4C529E-AF1C-20FE-8EF5-E841DD33EBD9}"/>
              </a:ext>
            </a:extLst>
          </p:cNvPr>
          <p:cNvSpPr txBox="1"/>
          <p:nvPr/>
        </p:nvSpPr>
        <p:spPr>
          <a:xfrm>
            <a:off x="1267583" y="3197677"/>
            <a:ext cx="1119217" cy="400110"/>
          </a:xfrm>
          <a:prstGeom prst="rect">
            <a:avLst/>
          </a:prstGeom>
          <a:noFill/>
        </p:spPr>
        <p:txBody>
          <a:bodyPr wrap="none" rtlCol="0">
            <a:spAutoFit/>
          </a:bodyPr>
          <a:lstStyle/>
          <a:p>
            <a:r>
              <a:rPr lang="en-IT" sz="2000"/>
              <a:t>100 GeV</a:t>
            </a:r>
          </a:p>
        </p:txBody>
      </p:sp>
      <p:sp>
        <p:nvSpPr>
          <p:cNvPr id="17" name="TextBox 16">
            <a:extLst>
              <a:ext uri="{FF2B5EF4-FFF2-40B4-BE49-F238E27FC236}">
                <a16:creationId xmlns:a16="http://schemas.microsoft.com/office/drawing/2014/main" id="{77FB8335-0553-934E-AB4E-CF723E28C2C2}"/>
              </a:ext>
            </a:extLst>
          </p:cNvPr>
          <p:cNvSpPr txBox="1"/>
          <p:nvPr/>
        </p:nvSpPr>
        <p:spPr>
          <a:xfrm>
            <a:off x="2731802" y="6011996"/>
            <a:ext cx="1192126" cy="369332"/>
          </a:xfrm>
          <a:prstGeom prst="rect">
            <a:avLst/>
          </a:prstGeom>
          <a:noFill/>
        </p:spPr>
        <p:txBody>
          <a:bodyPr wrap="square" rtlCol="0">
            <a:spAutoFit/>
          </a:bodyPr>
          <a:lstStyle/>
          <a:p>
            <a:r>
              <a:rPr lang="en-IT" sz="1800" i="1"/>
              <a:t>E</a:t>
            </a:r>
            <a:r>
              <a:rPr lang="en-IT" sz="1800" i="1" baseline="-25000"/>
              <a:t>ph</a:t>
            </a:r>
            <a:r>
              <a:rPr lang="en-IT" sz="1800" i="1"/>
              <a:t>=1 eV</a:t>
            </a:r>
            <a:endParaRPr lang="en-IT" sz="1800" i="1" baseline="30000"/>
          </a:p>
        </p:txBody>
      </p:sp>
      <p:cxnSp>
        <p:nvCxnSpPr>
          <p:cNvPr id="18" name="Straight Connector 17">
            <a:extLst>
              <a:ext uri="{FF2B5EF4-FFF2-40B4-BE49-F238E27FC236}">
                <a16:creationId xmlns:a16="http://schemas.microsoft.com/office/drawing/2014/main" id="{9C5C4AF7-7479-D207-C71F-379EA803C054}"/>
              </a:ext>
            </a:extLst>
          </p:cNvPr>
          <p:cNvCxnSpPr>
            <a:cxnSpLocks/>
          </p:cNvCxnSpPr>
          <p:nvPr/>
        </p:nvCxnSpPr>
        <p:spPr bwMode="auto">
          <a:xfrm>
            <a:off x="2085076" y="5640367"/>
            <a:ext cx="0" cy="335985"/>
          </a:xfrm>
          <a:prstGeom prst="line">
            <a:avLst/>
          </a:prstGeom>
          <a:solidFill>
            <a:schemeClr val="accent1"/>
          </a:solidFill>
          <a:ln w="19050" cap="flat" cmpd="sng" algn="ctr">
            <a:solidFill>
              <a:schemeClr val="tx1"/>
            </a:solidFill>
            <a:prstDash val="solid"/>
            <a:round/>
            <a:headEnd type="triangle" w="med" len="med"/>
            <a:tailEnd type="none" w="med" len="med"/>
          </a:ln>
          <a:effectLst/>
        </p:spPr>
      </p:cxnSp>
      <p:cxnSp>
        <p:nvCxnSpPr>
          <p:cNvPr id="22" name="Straight Connector 21">
            <a:extLst>
              <a:ext uri="{FF2B5EF4-FFF2-40B4-BE49-F238E27FC236}">
                <a16:creationId xmlns:a16="http://schemas.microsoft.com/office/drawing/2014/main" id="{66B1C473-140C-7346-F037-A38A8D2C876E}"/>
              </a:ext>
            </a:extLst>
          </p:cNvPr>
          <p:cNvCxnSpPr>
            <a:cxnSpLocks/>
          </p:cNvCxnSpPr>
          <p:nvPr/>
        </p:nvCxnSpPr>
        <p:spPr bwMode="auto">
          <a:xfrm>
            <a:off x="3203848" y="5586077"/>
            <a:ext cx="0" cy="444567"/>
          </a:xfrm>
          <a:prstGeom prst="line">
            <a:avLst/>
          </a:prstGeom>
          <a:solidFill>
            <a:schemeClr val="accent1"/>
          </a:solidFill>
          <a:ln w="19050" cap="flat" cmpd="sng" algn="ctr">
            <a:solidFill>
              <a:schemeClr val="tx1"/>
            </a:solidFill>
            <a:prstDash val="solid"/>
            <a:round/>
            <a:headEnd type="triangle" w="med" len="med"/>
            <a:tailEnd type="none" w="med" len="med"/>
          </a:ln>
          <a:effectLst/>
        </p:spPr>
      </p:cxnSp>
      <p:sp>
        <p:nvSpPr>
          <p:cNvPr id="23" name="TextBox 22">
            <a:extLst>
              <a:ext uri="{FF2B5EF4-FFF2-40B4-BE49-F238E27FC236}">
                <a16:creationId xmlns:a16="http://schemas.microsoft.com/office/drawing/2014/main" id="{23F48113-2233-AD03-99C2-2A08A211A793}"/>
              </a:ext>
            </a:extLst>
          </p:cNvPr>
          <p:cNvSpPr txBox="1"/>
          <p:nvPr/>
        </p:nvSpPr>
        <p:spPr>
          <a:xfrm>
            <a:off x="1379980" y="6004592"/>
            <a:ext cx="1247804" cy="369332"/>
          </a:xfrm>
          <a:prstGeom prst="rect">
            <a:avLst/>
          </a:prstGeom>
          <a:noFill/>
        </p:spPr>
        <p:txBody>
          <a:bodyPr wrap="square" rtlCol="0">
            <a:spAutoFit/>
          </a:bodyPr>
          <a:lstStyle/>
          <a:p>
            <a:r>
              <a:rPr lang="en-IT" sz="1800" i="1"/>
              <a:t>E</a:t>
            </a:r>
            <a:r>
              <a:rPr lang="en-IT" sz="1800" i="1" baseline="-25000"/>
              <a:t>ph</a:t>
            </a:r>
            <a:r>
              <a:rPr lang="en-IT" sz="1800" i="1"/>
              <a:t>=1 meV</a:t>
            </a:r>
            <a:endParaRPr lang="en-IT" sz="1800" i="1" baseline="30000"/>
          </a:p>
        </p:txBody>
      </p:sp>
      <p:cxnSp>
        <p:nvCxnSpPr>
          <p:cNvPr id="29" name="Straight Connector 28">
            <a:extLst>
              <a:ext uri="{FF2B5EF4-FFF2-40B4-BE49-F238E27FC236}">
                <a16:creationId xmlns:a16="http://schemas.microsoft.com/office/drawing/2014/main" id="{6D8C568C-3BB4-3161-4EA3-B659DF5CC337}"/>
              </a:ext>
            </a:extLst>
          </p:cNvPr>
          <p:cNvCxnSpPr>
            <a:cxnSpLocks/>
          </p:cNvCxnSpPr>
          <p:nvPr/>
        </p:nvCxnSpPr>
        <p:spPr bwMode="auto">
          <a:xfrm>
            <a:off x="1100632" y="5792767"/>
            <a:ext cx="0" cy="335985"/>
          </a:xfrm>
          <a:prstGeom prst="line">
            <a:avLst/>
          </a:prstGeom>
          <a:solidFill>
            <a:schemeClr val="accent1"/>
          </a:solidFill>
          <a:ln w="19050" cap="flat" cmpd="sng" algn="ctr">
            <a:solidFill>
              <a:schemeClr val="tx1"/>
            </a:solidFill>
            <a:prstDash val="solid"/>
            <a:round/>
            <a:headEnd type="triangle" w="med" len="med"/>
            <a:tailEnd type="none" w="med" len="med"/>
          </a:ln>
          <a:effectLst/>
        </p:spPr>
      </p:cxnSp>
      <p:sp>
        <p:nvSpPr>
          <p:cNvPr id="30" name="TextBox 29">
            <a:extLst>
              <a:ext uri="{FF2B5EF4-FFF2-40B4-BE49-F238E27FC236}">
                <a16:creationId xmlns:a16="http://schemas.microsoft.com/office/drawing/2014/main" id="{7A2F8EB4-EC6F-205E-8F6E-1E931DBEC420}"/>
              </a:ext>
            </a:extLst>
          </p:cNvPr>
          <p:cNvSpPr txBox="1"/>
          <p:nvPr/>
        </p:nvSpPr>
        <p:spPr>
          <a:xfrm>
            <a:off x="179512" y="6093296"/>
            <a:ext cx="1247804" cy="369332"/>
          </a:xfrm>
          <a:prstGeom prst="rect">
            <a:avLst/>
          </a:prstGeom>
          <a:noFill/>
        </p:spPr>
        <p:txBody>
          <a:bodyPr wrap="square" rtlCol="0">
            <a:spAutoFit/>
          </a:bodyPr>
          <a:lstStyle/>
          <a:p>
            <a:r>
              <a:rPr lang="en-IT" sz="1800" i="1"/>
              <a:t>E</a:t>
            </a:r>
            <a:r>
              <a:rPr lang="en-IT" sz="1800" i="1" baseline="-25000"/>
              <a:t>ph</a:t>
            </a:r>
            <a:r>
              <a:rPr lang="en-IT" sz="1800" i="1"/>
              <a:t>=1 </a:t>
            </a:r>
            <a:r>
              <a:rPr lang="en-IT" sz="1800" i="1">
                <a:latin typeface="Symbol" pitchFamily="2" charset="2"/>
              </a:rPr>
              <a:t>m</a:t>
            </a:r>
            <a:r>
              <a:rPr lang="en-IT" sz="1800" i="1"/>
              <a:t>eV</a:t>
            </a:r>
            <a:endParaRPr lang="en-IT" sz="1800" i="1" baseline="30000"/>
          </a:p>
        </p:txBody>
      </p:sp>
      <p:sp>
        <p:nvSpPr>
          <p:cNvPr id="31" name="TextBox 30">
            <a:extLst>
              <a:ext uri="{FF2B5EF4-FFF2-40B4-BE49-F238E27FC236}">
                <a16:creationId xmlns:a16="http://schemas.microsoft.com/office/drawing/2014/main" id="{7A6DF029-62B1-C8AF-FB0A-12F6D246BBBC}"/>
              </a:ext>
            </a:extLst>
          </p:cNvPr>
          <p:cNvSpPr txBox="1"/>
          <p:nvPr/>
        </p:nvSpPr>
        <p:spPr>
          <a:xfrm>
            <a:off x="1259632" y="5157192"/>
            <a:ext cx="1226618" cy="400110"/>
          </a:xfrm>
          <a:prstGeom prst="rect">
            <a:avLst/>
          </a:prstGeom>
          <a:noFill/>
        </p:spPr>
        <p:txBody>
          <a:bodyPr wrap="none" rtlCol="0">
            <a:spAutoFit/>
          </a:bodyPr>
          <a:lstStyle/>
          <a:p>
            <a:r>
              <a:rPr lang="en-IT" sz="2000" b="1">
                <a:solidFill>
                  <a:srgbClr val="C00000"/>
                </a:solidFill>
              </a:rPr>
              <a:t>C.M.B.R.</a:t>
            </a:r>
          </a:p>
        </p:txBody>
      </p:sp>
      <p:sp>
        <p:nvSpPr>
          <p:cNvPr id="24" name="Down Arrow 23">
            <a:extLst>
              <a:ext uri="{FF2B5EF4-FFF2-40B4-BE49-F238E27FC236}">
                <a16:creationId xmlns:a16="http://schemas.microsoft.com/office/drawing/2014/main" id="{C1827BB7-0000-CCA0-4609-4606BC19497F}"/>
              </a:ext>
            </a:extLst>
          </p:cNvPr>
          <p:cNvSpPr/>
          <p:nvPr/>
        </p:nvSpPr>
        <p:spPr bwMode="auto">
          <a:xfrm rot="10800000">
            <a:off x="2218997" y="448884"/>
            <a:ext cx="484632" cy="4780316"/>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sp>
        <p:nvSpPr>
          <p:cNvPr id="25" name="Down Arrow 24">
            <a:extLst>
              <a:ext uri="{FF2B5EF4-FFF2-40B4-BE49-F238E27FC236}">
                <a16:creationId xmlns:a16="http://schemas.microsoft.com/office/drawing/2014/main" id="{AF6102EF-2463-2EE3-102B-EAAA7FE65724}"/>
              </a:ext>
            </a:extLst>
          </p:cNvPr>
          <p:cNvSpPr/>
          <p:nvPr/>
        </p:nvSpPr>
        <p:spPr bwMode="auto">
          <a:xfrm rot="16200000">
            <a:off x="2726558" y="5030345"/>
            <a:ext cx="484632" cy="3007805"/>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sp>
        <p:nvSpPr>
          <p:cNvPr id="26" name="TextBox 25">
            <a:extLst>
              <a:ext uri="{FF2B5EF4-FFF2-40B4-BE49-F238E27FC236}">
                <a16:creationId xmlns:a16="http://schemas.microsoft.com/office/drawing/2014/main" id="{4492C9D3-9B66-E2FD-4B9A-A264C07A206E}"/>
              </a:ext>
            </a:extLst>
          </p:cNvPr>
          <p:cNvSpPr txBox="1"/>
          <p:nvPr/>
        </p:nvSpPr>
        <p:spPr>
          <a:xfrm>
            <a:off x="2627784" y="128477"/>
            <a:ext cx="2928238" cy="461665"/>
          </a:xfrm>
          <a:prstGeom prst="rect">
            <a:avLst/>
          </a:prstGeom>
          <a:noFill/>
        </p:spPr>
        <p:txBody>
          <a:bodyPr wrap="none" rtlCol="0">
            <a:spAutoFit/>
          </a:bodyPr>
          <a:lstStyle/>
          <a:p>
            <a:r>
              <a:rPr lang="en-IT" b="1" i="1">
                <a:solidFill>
                  <a:schemeClr val="accent1"/>
                </a:solidFill>
              </a:rPr>
              <a:t>Follin, Primakoff, etc</a:t>
            </a:r>
          </a:p>
        </p:txBody>
      </p:sp>
      <p:sp>
        <p:nvSpPr>
          <p:cNvPr id="27" name="TextBox 26">
            <a:extLst>
              <a:ext uri="{FF2B5EF4-FFF2-40B4-BE49-F238E27FC236}">
                <a16:creationId xmlns:a16="http://schemas.microsoft.com/office/drawing/2014/main" id="{93E8D761-DDCC-AB0B-5951-EB72DAA7D566}"/>
              </a:ext>
            </a:extLst>
          </p:cNvPr>
          <p:cNvSpPr txBox="1"/>
          <p:nvPr/>
        </p:nvSpPr>
        <p:spPr>
          <a:xfrm>
            <a:off x="4467338" y="6299949"/>
            <a:ext cx="1374094" cy="461665"/>
          </a:xfrm>
          <a:prstGeom prst="rect">
            <a:avLst/>
          </a:prstGeom>
          <a:noFill/>
        </p:spPr>
        <p:txBody>
          <a:bodyPr wrap="none" rtlCol="0">
            <a:spAutoFit/>
          </a:bodyPr>
          <a:lstStyle/>
          <a:p>
            <a:r>
              <a:rPr lang="en-GB" b="1" i="1">
                <a:solidFill>
                  <a:srgbClr val="FF0000"/>
                </a:solidFill>
              </a:rPr>
              <a:t>o</a:t>
            </a:r>
            <a:r>
              <a:rPr lang="en-IT" b="1" i="1">
                <a:solidFill>
                  <a:srgbClr val="FF0000"/>
                </a:solidFill>
              </a:rPr>
              <a:t>ur study</a:t>
            </a:r>
          </a:p>
        </p:txBody>
      </p:sp>
      <p:sp>
        <p:nvSpPr>
          <p:cNvPr id="28" name="TextBox 27">
            <a:extLst>
              <a:ext uri="{FF2B5EF4-FFF2-40B4-BE49-F238E27FC236}">
                <a16:creationId xmlns:a16="http://schemas.microsoft.com/office/drawing/2014/main" id="{146D7479-7355-9C5A-6653-ED7DDBE8CED5}"/>
              </a:ext>
            </a:extLst>
          </p:cNvPr>
          <p:cNvSpPr txBox="1"/>
          <p:nvPr/>
        </p:nvSpPr>
        <p:spPr>
          <a:xfrm>
            <a:off x="4567813" y="3495570"/>
            <a:ext cx="886781" cy="461665"/>
          </a:xfrm>
          <a:prstGeom prst="rect">
            <a:avLst/>
          </a:prstGeom>
          <a:noFill/>
        </p:spPr>
        <p:txBody>
          <a:bodyPr wrap="none" rtlCol="0">
            <a:spAutoFit/>
          </a:bodyPr>
          <a:lstStyle/>
          <a:p>
            <a:r>
              <a:rPr lang="en-IT" b="1"/>
              <a:t>FICS</a:t>
            </a:r>
          </a:p>
        </p:txBody>
      </p:sp>
    </p:spTree>
    <p:extLst>
      <p:ext uri="{BB962C8B-B14F-4D97-AF65-F5344CB8AC3E}">
        <p14:creationId xmlns:p14="http://schemas.microsoft.com/office/powerpoint/2010/main" val="30357006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B062AC-EEAE-E027-1285-919FCF93C8DB}"/>
            </a:ext>
          </a:extLst>
        </p:cNvPr>
        <p:cNvGrpSpPr/>
        <p:nvPr/>
      </p:nvGrpSpPr>
      <p:grpSpPr>
        <a:xfrm>
          <a:off x="0" y="0"/>
          <a:ext cx="0" cy="0"/>
          <a:chOff x="0" y="0"/>
          <a:chExt cx="0" cy="0"/>
        </a:xfrm>
      </p:grpSpPr>
      <p:sp>
        <p:nvSpPr>
          <p:cNvPr id="18435" name="CasellaDiTesto 6">
            <a:extLst>
              <a:ext uri="{FF2B5EF4-FFF2-40B4-BE49-F238E27FC236}">
                <a16:creationId xmlns:a16="http://schemas.microsoft.com/office/drawing/2014/main" id="{307F34F3-9B90-25A3-80C8-720C12268966}"/>
              </a:ext>
            </a:extLst>
          </p:cNvPr>
          <p:cNvSpPr txBox="1">
            <a:spLocks noChangeArrowheads="1"/>
          </p:cNvSpPr>
          <p:nvPr/>
        </p:nvSpPr>
        <p:spPr bwMode="auto">
          <a:xfrm>
            <a:off x="9334500" y="-12700"/>
            <a:ext cx="1841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89E2232F-242B-60BC-7BF1-6EF9089BA53C}"/>
              </a:ext>
            </a:extLst>
          </p:cNvPr>
          <p:cNvPicPr>
            <a:picLocks noChangeAspect="1"/>
          </p:cNvPicPr>
          <p:nvPr/>
        </p:nvPicPr>
        <p:blipFill>
          <a:blip r:embed="rId3"/>
          <a:stretch>
            <a:fillRect/>
          </a:stretch>
        </p:blipFill>
        <p:spPr>
          <a:xfrm>
            <a:off x="40477" y="29829"/>
            <a:ext cx="931123" cy="563091"/>
          </a:xfrm>
          <a:prstGeom prst="rect">
            <a:avLst/>
          </a:prstGeom>
        </p:spPr>
      </p:pic>
      <p:sp>
        <p:nvSpPr>
          <p:cNvPr id="4" name="TextBox 3">
            <a:extLst>
              <a:ext uri="{FF2B5EF4-FFF2-40B4-BE49-F238E27FC236}">
                <a16:creationId xmlns:a16="http://schemas.microsoft.com/office/drawing/2014/main" id="{F2E84FC7-CD82-55A7-BFFB-DA0E46C395C7}"/>
              </a:ext>
            </a:extLst>
          </p:cNvPr>
          <p:cNvSpPr txBox="1"/>
          <p:nvPr/>
        </p:nvSpPr>
        <p:spPr>
          <a:xfrm>
            <a:off x="323528" y="116632"/>
            <a:ext cx="8722940" cy="1200329"/>
          </a:xfrm>
          <a:prstGeom prst="rect">
            <a:avLst/>
          </a:prstGeom>
          <a:noFill/>
        </p:spPr>
        <p:txBody>
          <a:bodyPr wrap="square" rtlCol="0">
            <a:spAutoFit/>
          </a:bodyPr>
          <a:lstStyle/>
          <a:p>
            <a:pPr algn="ctr"/>
            <a:r>
              <a:rPr lang="it-IT" b="1" i="1"/>
              <a:t>Last but not least - B:</a:t>
            </a:r>
            <a:endParaRPr lang="en-GB" b="1" i="1"/>
          </a:p>
          <a:p>
            <a:pPr algn="ctr"/>
            <a:r>
              <a:rPr lang="en-GB" b="1"/>
              <a:t>with ICS (Linac-based) we can do also </a:t>
            </a:r>
            <a:r>
              <a:rPr lang="en-GB" b="1">
                <a:solidFill>
                  <a:srgbClr val="FF0000"/>
                </a:solidFill>
              </a:rPr>
              <a:t>applied research </a:t>
            </a:r>
            <a:r>
              <a:rPr lang="en-GB" b="1"/>
              <a:t>in</a:t>
            </a:r>
          </a:p>
          <a:p>
            <a:pPr algn="ctr"/>
            <a:r>
              <a:rPr lang="en-GB" b="1"/>
              <a:t>Earthquake prediction preparatory tests</a:t>
            </a:r>
            <a:endParaRPr lang="en-IT" b="1"/>
          </a:p>
        </p:txBody>
      </p:sp>
      <p:pic>
        <p:nvPicPr>
          <p:cNvPr id="5" name="Picture 4">
            <a:extLst>
              <a:ext uri="{FF2B5EF4-FFF2-40B4-BE49-F238E27FC236}">
                <a16:creationId xmlns:a16="http://schemas.microsoft.com/office/drawing/2014/main" id="{AE506808-A425-5330-CE99-E260D4057F07}"/>
              </a:ext>
            </a:extLst>
          </p:cNvPr>
          <p:cNvPicPr>
            <a:picLocks noChangeAspect="1"/>
          </p:cNvPicPr>
          <p:nvPr/>
        </p:nvPicPr>
        <p:blipFill>
          <a:blip r:embed="rId4"/>
          <a:stretch>
            <a:fillRect/>
          </a:stretch>
        </p:blipFill>
        <p:spPr>
          <a:xfrm rot="5400000">
            <a:off x="5050749" y="3907748"/>
            <a:ext cx="482662" cy="5328592"/>
          </a:xfrm>
          <a:prstGeom prst="rect">
            <a:avLst/>
          </a:prstGeom>
        </p:spPr>
      </p:pic>
      <p:pic>
        <p:nvPicPr>
          <p:cNvPr id="6" name="Picture 5" descr="A text on a page&#10;&#10;AI-generated content may be incorrect.">
            <a:extLst>
              <a:ext uri="{FF2B5EF4-FFF2-40B4-BE49-F238E27FC236}">
                <a16:creationId xmlns:a16="http://schemas.microsoft.com/office/drawing/2014/main" id="{0F81910E-ACA0-DD2D-6EDB-1084852ADC82}"/>
              </a:ext>
            </a:extLst>
          </p:cNvPr>
          <p:cNvPicPr>
            <a:picLocks noChangeAspect="1"/>
          </p:cNvPicPr>
          <p:nvPr/>
        </p:nvPicPr>
        <p:blipFill>
          <a:blip r:embed="rId5"/>
          <a:stretch>
            <a:fillRect/>
          </a:stretch>
        </p:blipFill>
        <p:spPr>
          <a:xfrm>
            <a:off x="688032" y="1340768"/>
            <a:ext cx="7772400" cy="5099165"/>
          </a:xfrm>
          <a:prstGeom prst="rect">
            <a:avLst/>
          </a:prstGeom>
        </p:spPr>
      </p:pic>
    </p:spTree>
    <p:extLst>
      <p:ext uri="{BB962C8B-B14F-4D97-AF65-F5344CB8AC3E}">
        <p14:creationId xmlns:p14="http://schemas.microsoft.com/office/powerpoint/2010/main" val="6174979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asellaDiTesto 6"/>
          <p:cNvSpPr txBox="1">
            <a:spLocks noChangeArrowheads="1"/>
          </p:cNvSpPr>
          <p:nvPr/>
        </p:nvSpPr>
        <p:spPr bwMode="auto">
          <a:xfrm>
            <a:off x="9334500" y="-12700"/>
            <a:ext cx="1841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4120F11C-8F7D-16BA-486A-511AAF46C591}"/>
              </a:ext>
            </a:extLst>
          </p:cNvPr>
          <p:cNvPicPr>
            <a:picLocks noChangeAspect="1"/>
          </p:cNvPicPr>
          <p:nvPr/>
        </p:nvPicPr>
        <p:blipFill>
          <a:blip r:embed="rId3"/>
          <a:stretch>
            <a:fillRect/>
          </a:stretch>
        </p:blipFill>
        <p:spPr>
          <a:xfrm>
            <a:off x="40477" y="29829"/>
            <a:ext cx="1219155" cy="737276"/>
          </a:xfrm>
          <a:prstGeom prst="rect">
            <a:avLst/>
          </a:prstGeom>
        </p:spPr>
      </p:pic>
      <p:sp>
        <p:nvSpPr>
          <p:cNvPr id="2" name="TextBox 1">
            <a:extLst>
              <a:ext uri="{FF2B5EF4-FFF2-40B4-BE49-F238E27FC236}">
                <a16:creationId xmlns:a16="http://schemas.microsoft.com/office/drawing/2014/main" id="{111A04D6-9588-911B-D7E0-E8FE0E7359DE}"/>
              </a:ext>
            </a:extLst>
          </p:cNvPr>
          <p:cNvSpPr txBox="1"/>
          <p:nvPr/>
        </p:nvSpPr>
        <p:spPr>
          <a:xfrm>
            <a:off x="2048713" y="332656"/>
            <a:ext cx="5046574" cy="1384995"/>
          </a:xfrm>
          <a:prstGeom prst="rect">
            <a:avLst/>
          </a:prstGeom>
          <a:solidFill>
            <a:srgbClr val="FFFF00"/>
          </a:solidFill>
        </p:spPr>
        <p:txBody>
          <a:bodyPr wrap="none" rtlCol="0">
            <a:spAutoFit/>
          </a:bodyPr>
          <a:lstStyle/>
          <a:p>
            <a:pPr algn="ctr"/>
            <a:r>
              <a:rPr lang="en-IT" sz="2800" b="1">
                <a:latin typeface="Bradley Hand" pitchFamily="2" charset="77"/>
              </a:rPr>
              <a:t>Grazie per l’attenzione</a:t>
            </a:r>
          </a:p>
          <a:p>
            <a:pPr algn="ctr"/>
            <a:r>
              <a:rPr lang="en-IT" sz="2800" b="1">
                <a:latin typeface="Bradley Hand" pitchFamily="2" charset="77"/>
              </a:rPr>
              <a:t>Thank you for your attention</a:t>
            </a:r>
          </a:p>
          <a:p>
            <a:pPr algn="ctr"/>
            <a:r>
              <a:rPr lang="en-IT" sz="2800" b="1">
                <a:latin typeface="Bradley Hand" pitchFamily="2" charset="77"/>
              </a:rPr>
              <a:t>more details in:</a:t>
            </a:r>
          </a:p>
        </p:txBody>
      </p:sp>
      <p:pic>
        <p:nvPicPr>
          <p:cNvPr id="9" name="Picture 8" descr="A screenshot of a computer&#10;&#10;Description automatically generated">
            <a:extLst>
              <a:ext uri="{FF2B5EF4-FFF2-40B4-BE49-F238E27FC236}">
                <a16:creationId xmlns:a16="http://schemas.microsoft.com/office/drawing/2014/main" id="{A18C42FF-5407-519F-5F53-CE59FA11D17A}"/>
              </a:ext>
            </a:extLst>
          </p:cNvPr>
          <p:cNvPicPr>
            <a:picLocks noChangeAspect="1"/>
          </p:cNvPicPr>
          <p:nvPr/>
        </p:nvPicPr>
        <p:blipFill>
          <a:blip r:embed="rId4"/>
          <a:stretch>
            <a:fillRect/>
          </a:stretch>
        </p:blipFill>
        <p:spPr>
          <a:xfrm>
            <a:off x="899592" y="4124920"/>
            <a:ext cx="2616200" cy="2235200"/>
          </a:xfrm>
          <a:prstGeom prst="rect">
            <a:avLst/>
          </a:prstGeom>
        </p:spPr>
      </p:pic>
      <p:pic>
        <p:nvPicPr>
          <p:cNvPr id="14" name="Picture 13" descr="A close up of a text&#10;&#10;Description automatically generated">
            <a:extLst>
              <a:ext uri="{FF2B5EF4-FFF2-40B4-BE49-F238E27FC236}">
                <a16:creationId xmlns:a16="http://schemas.microsoft.com/office/drawing/2014/main" id="{DA65BAD4-D82A-E62A-D5CD-60E854E3ACC5}"/>
              </a:ext>
            </a:extLst>
          </p:cNvPr>
          <p:cNvPicPr>
            <a:picLocks noChangeAspect="1"/>
          </p:cNvPicPr>
          <p:nvPr/>
        </p:nvPicPr>
        <p:blipFill>
          <a:blip r:embed="rId5"/>
          <a:stretch>
            <a:fillRect/>
          </a:stretch>
        </p:blipFill>
        <p:spPr>
          <a:xfrm>
            <a:off x="685800" y="2164403"/>
            <a:ext cx="7772400" cy="1943100"/>
          </a:xfrm>
          <a:prstGeom prst="rect">
            <a:avLst/>
          </a:prstGeom>
        </p:spPr>
      </p:pic>
      <p:sp>
        <p:nvSpPr>
          <p:cNvPr id="15" name="TextBox 14">
            <a:extLst>
              <a:ext uri="{FF2B5EF4-FFF2-40B4-BE49-F238E27FC236}">
                <a16:creationId xmlns:a16="http://schemas.microsoft.com/office/drawing/2014/main" id="{F55D14DC-6ED8-FC77-5A63-45992CC6F983}"/>
              </a:ext>
            </a:extLst>
          </p:cNvPr>
          <p:cNvSpPr txBox="1"/>
          <p:nvPr/>
        </p:nvSpPr>
        <p:spPr>
          <a:xfrm>
            <a:off x="3995936" y="5242520"/>
            <a:ext cx="2898550" cy="461665"/>
          </a:xfrm>
          <a:prstGeom prst="rect">
            <a:avLst/>
          </a:prstGeom>
          <a:noFill/>
        </p:spPr>
        <p:txBody>
          <a:bodyPr wrap="none" rtlCol="0">
            <a:spAutoFit/>
          </a:bodyPr>
          <a:lstStyle/>
          <a:p>
            <a:r>
              <a:rPr lang="en-GB" i="1"/>
              <a:t>a</a:t>
            </a:r>
            <a:r>
              <a:rPr lang="en-IT" i="1"/>
              <a:t>nd references therein</a:t>
            </a:r>
          </a:p>
        </p:txBody>
      </p:sp>
      <p:sp>
        <p:nvSpPr>
          <p:cNvPr id="5" name="Segnaposto data 6">
            <a:extLst>
              <a:ext uri="{FF2B5EF4-FFF2-40B4-BE49-F238E27FC236}">
                <a16:creationId xmlns:a16="http://schemas.microsoft.com/office/drawing/2014/main" id="{3FD8C848-635A-99C2-DBDD-8DDA90596955}"/>
              </a:ext>
            </a:extLst>
          </p:cNvPr>
          <p:cNvSpPr>
            <a:spLocks noGrp="1"/>
          </p:cNvSpPr>
          <p:nvPr>
            <p:ph type="dt" sz="quarter" idx="10"/>
          </p:nvPr>
        </p:nvSpPr>
        <p:spPr>
          <a:xfrm>
            <a:off x="0" y="6553200"/>
            <a:ext cx="5148064"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100Y-QuantumAdv Workshop - HassanII- Morocco - July 09th 2025</a:t>
            </a:r>
            <a:endParaRPr lang="en-US" sz="1400"/>
          </a:p>
        </p:txBody>
      </p:sp>
    </p:spTree>
    <p:extLst>
      <p:ext uri="{BB962C8B-B14F-4D97-AF65-F5344CB8AC3E}">
        <p14:creationId xmlns:p14="http://schemas.microsoft.com/office/powerpoint/2010/main" val="6899121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7CD850-FB7A-E7DF-DBDC-3FCF3449AF63}"/>
            </a:ext>
          </a:extLst>
        </p:cNvPr>
        <p:cNvGrpSpPr/>
        <p:nvPr/>
      </p:nvGrpSpPr>
      <p:grpSpPr>
        <a:xfrm>
          <a:off x="0" y="0"/>
          <a:ext cx="0" cy="0"/>
          <a:chOff x="0" y="0"/>
          <a:chExt cx="0" cy="0"/>
        </a:xfrm>
      </p:grpSpPr>
      <p:sp>
        <p:nvSpPr>
          <p:cNvPr id="18435" name="CasellaDiTesto 6">
            <a:extLst>
              <a:ext uri="{FF2B5EF4-FFF2-40B4-BE49-F238E27FC236}">
                <a16:creationId xmlns:a16="http://schemas.microsoft.com/office/drawing/2014/main" id="{31D58CA3-7233-D5B1-794E-4866C8998B2C}"/>
              </a:ext>
            </a:extLst>
          </p:cNvPr>
          <p:cNvSpPr txBox="1">
            <a:spLocks noChangeArrowheads="1"/>
          </p:cNvSpPr>
          <p:nvPr/>
        </p:nvSpPr>
        <p:spPr bwMode="auto">
          <a:xfrm>
            <a:off x="9334500" y="-12700"/>
            <a:ext cx="1841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2AA77205-90EB-F149-6699-850593F334CD}"/>
              </a:ext>
            </a:extLst>
          </p:cNvPr>
          <p:cNvPicPr>
            <a:picLocks noChangeAspect="1"/>
          </p:cNvPicPr>
          <p:nvPr/>
        </p:nvPicPr>
        <p:blipFill>
          <a:blip r:embed="rId3"/>
          <a:stretch>
            <a:fillRect/>
          </a:stretch>
        </p:blipFill>
        <p:spPr>
          <a:xfrm>
            <a:off x="40477" y="29829"/>
            <a:ext cx="1219155" cy="737276"/>
          </a:xfrm>
          <a:prstGeom prst="rect">
            <a:avLst/>
          </a:prstGeom>
        </p:spPr>
      </p:pic>
      <p:sp>
        <p:nvSpPr>
          <p:cNvPr id="4" name="Segnaposto data 6">
            <a:extLst>
              <a:ext uri="{FF2B5EF4-FFF2-40B4-BE49-F238E27FC236}">
                <a16:creationId xmlns:a16="http://schemas.microsoft.com/office/drawing/2014/main" id="{090F35AA-1043-9479-4448-A7FAC497BE33}"/>
              </a:ext>
            </a:extLst>
          </p:cNvPr>
          <p:cNvSpPr>
            <a:spLocks noGrp="1"/>
          </p:cNvSpPr>
          <p:nvPr>
            <p:ph type="dt" sz="quarter" idx="10"/>
          </p:nvPr>
        </p:nvSpPr>
        <p:spPr>
          <a:xfrm>
            <a:off x="0" y="6553200"/>
            <a:ext cx="5148064"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100Y-QuantumAdv Workshop - HassanII- Morocco - July 09th 2025</a:t>
            </a:r>
            <a:endParaRPr lang="en-US" sz="1400"/>
          </a:p>
        </p:txBody>
      </p:sp>
    </p:spTree>
    <p:extLst>
      <p:ext uri="{BB962C8B-B14F-4D97-AF65-F5344CB8AC3E}">
        <p14:creationId xmlns:p14="http://schemas.microsoft.com/office/powerpoint/2010/main" val="1511782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6A192C-0990-090E-E21E-21429CE0D39F}"/>
            </a:ext>
          </a:extLst>
        </p:cNvPr>
        <p:cNvGrpSpPr/>
        <p:nvPr/>
      </p:nvGrpSpPr>
      <p:grpSpPr>
        <a:xfrm>
          <a:off x="0" y="0"/>
          <a:ext cx="0" cy="0"/>
          <a:chOff x="0" y="0"/>
          <a:chExt cx="0" cy="0"/>
        </a:xfrm>
      </p:grpSpPr>
      <p:sp>
        <p:nvSpPr>
          <p:cNvPr id="18435" name="CasellaDiTesto 6">
            <a:extLst>
              <a:ext uri="{FF2B5EF4-FFF2-40B4-BE49-F238E27FC236}">
                <a16:creationId xmlns:a16="http://schemas.microsoft.com/office/drawing/2014/main" id="{B2C985AF-4A1E-C6FE-64FC-55839C6D0624}"/>
              </a:ext>
            </a:extLst>
          </p:cNvPr>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1178C953-7DE5-4240-3890-69BAD81B7A29}"/>
              </a:ext>
            </a:extLst>
          </p:cNvPr>
          <p:cNvPicPr>
            <a:picLocks noChangeAspect="1"/>
          </p:cNvPicPr>
          <p:nvPr/>
        </p:nvPicPr>
        <p:blipFill>
          <a:blip r:embed="rId3"/>
          <a:stretch>
            <a:fillRect/>
          </a:stretch>
        </p:blipFill>
        <p:spPr>
          <a:xfrm>
            <a:off x="40477" y="29829"/>
            <a:ext cx="1219155" cy="737276"/>
          </a:xfrm>
          <a:prstGeom prst="rect">
            <a:avLst/>
          </a:prstGeom>
        </p:spPr>
      </p:pic>
      <p:sp>
        <p:nvSpPr>
          <p:cNvPr id="4" name="Segnaposto data 6">
            <a:extLst>
              <a:ext uri="{FF2B5EF4-FFF2-40B4-BE49-F238E27FC236}">
                <a16:creationId xmlns:a16="http://schemas.microsoft.com/office/drawing/2014/main" id="{46933ED4-95B3-DEC1-5D24-1AA046DE7B3C}"/>
              </a:ext>
            </a:extLst>
          </p:cNvPr>
          <p:cNvSpPr>
            <a:spLocks noGrp="1"/>
          </p:cNvSpPr>
          <p:nvPr>
            <p:ph type="dt" sz="quarter" idx="10"/>
          </p:nvPr>
        </p:nvSpPr>
        <p:spPr>
          <a:xfrm>
            <a:off x="0" y="6553200"/>
            <a:ext cx="5148064" cy="3048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100Y-QuantumAdv Workshop - HassanII- Morocco - July 09th 2025</a:t>
            </a:r>
            <a:endParaRPr lang="en-US" sz="1400"/>
          </a:p>
        </p:txBody>
      </p:sp>
      <p:sp>
        <p:nvSpPr>
          <p:cNvPr id="2" name="TextBox 1">
            <a:extLst>
              <a:ext uri="{FF2B5EF4-FFF2-40B4-BE49-F238E27FC236}">
                <a16:creationId xmlns:a16="http://schemas.microsoft.com/office/drawing/2014/main" id="{78D5ED81-A492-0838-4F72-73D6C7326C75}"/>
              </a:ext>
            </a:extLst>
          </p:cNvPr>
          <p:cNvSpPr txBox="1"/>
          <p:nvPr/>
        </p:nvSpPr>
        <p:spPr>
          <a:xfrm>
            <a:off x="3251446" y="2636912"/>
            <a:ext cx="2641108" cy="461665"/>
          </a:xfrm>
          <a:prstGeom prst="rect">
            <a:avLst/>
          </a:prstGeom>
          <a:noFill/>
        </p:spPr>
        <p:txBody>
          <a:bodyPr wrap="none" rtlCol="0">
            <a:spAutoFit/>
          </a:bodyPr>
          <a:lstStyle/>
          <a:p>
            <a:r>
              <a:rPr lang="en-IT" b="1" i="1"/>
              <a:t>BACKUP SLIDES</a:t>
            </a:r>
          </a:p>
        </p:txBody>
      </p:sp>
    </p:spTree>
    <p:extLst>
      <p:ext uri="{BB962C8B-B14F-4D97-AF65-F5344CB8AC3E}">
        <p14:creationId xmlns:p14="http://schemas.microsoft.com/office/powerpoint/2010/main" val="11285452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B476D1FD-EF1E-A56B-864E-3DE423F18C21}"/>
            </a:ext>
          </a:extLst>
        </p:cNvPr>
        <p:cNvGrpSpPr/>
        <p:nvPr/>
      </p:nvGrpSpPr>
      <p:grpSpPr>
        <a:xfrm>
          <a:off x="0" y="0"/>
          <a:ext cx="0" cy="0"/>
          <a:chOff x="0" y="0"/>
          <a:chExt cx="0" cy="0"/>
        </a:xfrm>
      </p:grpSpPr>
      <p:pic>
        <p:nvPicPr>
          <p:cNvPr id="3" name="Immagine 2">
            <a:extLst>
              <a:ext uri="{FF2B5EF4-FFF2-40B4-BE49-F238E27FC236}">
                <a16:creationId xmlns:a16="http://schemas.microsoft.com/office/drawing/2014/main" id="{09E9C7AF-0234-620D-7ECA-7F18BDA99AB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04112" y="1063217"/>
            <a:ext cx="707756" cy="378133"/>
          </a:xfrm>
          <a:prstGeom prst="rect">
            <a:avLst/>
          </a:prstGeom>
        </p:spPr>
      </p:pic>
      <p:cxnSp>
        <p:nvCxnSpPr>
          <p:cNvPr id="4" name="Shape 92">
            <a:extLst>
              <a:ext uri="{FF2B5EF4-FFF2-40B4-BE49-F238E27FC236}">
                <a16:creationId xmlns:a16="http://schemas.microsoft.com/office/drawing/2014/main" id="{610B0FD4-AAB2-C716-748D-2C60EE625E06}"/>
              </a:ext>
            </a:extLst>
          </p:cNvPr>
          <p:cNvCxnSpPr/>
          <p:nvPr/>
        </p:nvCxnSpPr>
        <p:spPr>
          <a:xfrm>
            <a:off x="1" y="1252285"/>
            <a:ext cx="820663" cy="0"/>
          </a:xfrm>
          <a:prstGeom prst="straightConnector1">
            <a:avLst/>
          </a:prstGeom>
          <a:noFill/>
          <a:ln w="9525" cap="flat" cmpd="sng">
            <a:solidFill>
              <a:srgbClr val="CCCCCC"/>
            </a:solidFill>
            <a:prstDash val="solid"/>
            <a:round/>
            <a:headEnd type="none" w="med" len="med"/>
            <a:tailEnd type="none" w="med" len="med"/>
          </a:ln>
        </p:spPr>
      </p:cxnSp>
      <p:sp>
        <p:nvSpPr>
          <p:cNvPr id="5" name="Shape 120">
            <a:extLst>
              <a:ext uri="{FF2B5EF4-FFF2-40B4-BE49-F238E27FC236}">
                <a16:creationId xmlns:a16="http://schemas.microsoft.com/office/drawing/2014/main" id="{277D77DA-6D84-7EBB-7B30-15615BEB4F96}"/>
              </a:ext>
            </a:extLst>
          </p:cNvPr>
          <p:cNvSpPr/>
          <p:nvPr/>
        </p:nvSpPr>
        <p:spPr>
          <a:xfrm>
            <a:off x="340623" y="1024572"/>
            <a:ext cx="447327" cy="455424"/>
          </a:xfrm>
          <a:prstGeom prst="ellipse">
            <a:avLst/>
          </a:prstGeom>
          <a:solidFill>
            <a:srgbClr val="FFC30F"/>
          </a:solidFill>
          <a:ln>
            <a:noFill/>
          </a:ln>
        </p:spPr>
        <p:txBody>
          <a:bodyPr lIns="68569" tIns="68569" rIns="68569" bIns="68569" anchor="ctr" anchorCtr="0">
            <a:noAutofit/>
          </a:bodyPr>
          <a:lstStyle/>
          <a:p>
            <a:endParaRPr lang="en-US" sz="1050" dirty="0"/>
          </a:p>
        </p:txBody>
      </p:sp>
      <p:sp>
        <p:nvSpPr>
          <p:cNvPr id="6" name="Shape 249">
            <a:extLst>
              <a:ext uri="{FF2B5EF4-FFF2-40B4-BE49-F238E27FC236}">
                <a16:creationId xmlns:a16="http://schemas.microsoft.com/office/drawing/2014/main" id="{FA1CC25C-EA13-AA30-1277-241CEBCEE1E6}"/>
              </a:ext>
            </a:extLst>
          </p:cNvPr>
          <p:cNvSpPr txBox="1">
            <a:spLocks/>
          </p:cNvSpPr>
          <p:nvPr/>
        </p:nvSpPr>
        <p:spPr>
          <a:xfrm>
            <a:off x="833259" y="1088934"/>
            <a:ext cx="3738741" cy="290091"/>
          </a:xfrm>
          <a:prstGeom prst="rect">
            <a:avLst/>
          </a:prstGeom>
          <a:noFill/>
          <a:ln>
            <a:noFill/>
          </a:ln>
        </p:spPr>
        <p:txBody>
          <a:bodyPr lIns="68569" tIns="68569" rIns="68569" bIns="68569" anchor="ctr"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stStyle>
          <a:p>
            <a:pPr>
              <a:buClr>
                <a:srgbClr val="000000"/>
              </a:buClr>
              <a:buSzPct val="25000"/>
            </a:pPr>
            <a:r>
              <a:rPr lang="en-US" sz="2000" b="1" dirty="0">
                <a:latin typeface="Palatino Linotype" panose="02040502050505030304" pitchFamily="18" charset="0"/>
                <a:ea typeface="UD Digi Kyokasho N-R" panose="020B0400000000000000" pitchFamily="18" charset="-128"/>
                <a:cs typeface="Lora"/>
                <a:sym typeface="Lora"/>
              </a:rPr>
              <a:t>20 &amp; 150 MeV e</a:t>
            </a:r>
            <a:r>
              <a:rPr lang="en-US" sz="2000" b="1" baseline="30000" dirty="0">
                <a:latin typeface="Palatino Linotype" panose="02040502050505030304" pitchFamily="18" charset="0"/>
                <a:ea typeface="UD Digi Kyokasho N-R" panose="020B0400000000000000" pitchFamily="18" charset="-128"/>
                <a:cs typeface="Lora"/>
                <a:sym typeface="Lora"/>
              </a:rPr>
              <a:t>-</a:t>
            </a:r>
            <a:r>
              <a:rPr lang="en-US" sz="2000" b="1" dirty="0">
                <a:latin typeface="Palatino Linotype" panose="02040502050505030304" pitchFamily="18" charset="0"/>
                <a:ea typeface="UD Digi Kyokasho N-R" panose="020B0400000000000000" pitchFamily="18" charset="-128"/>
                <a:cs typeface="Lora"/>
                <a:sym typeface="Lora"/>
              </a:rPr>
              <a:t> beam @ screen</a:t>
            </a:r>
          </a:p>
        </p:txBody>
      </p:sp>
      <p:cxnSp>
        <p:nvCxnSpPr>
          <p:cNvPr id="7" name="Shape 92">
            <a:extLst>
              <a:ext uri="{FF2B5EF4-FFF2-40B4-BE49-F238E27FC236}">
                <a16:creationId xmlns:a16="http://schemas.microsoft.com/office/drawing/2014/main" id="{A09793A1-6E6F-8A86-A0F1-0C2E04E13B29}"/>
              </a:ext>
            </a:extLst>
          </p:cNvPr>
          <p:cNvCxnSpPr>
            <a:cxnSpLocks/>
            <a:stCxn id="6" idx="3"/>
          </p:cNvCxnSpPr>
          <p:nvPr/>
        </p:nvCxnSpPr>
        <p:spPr>
          <a:xfrm>
            <a:off x="4572000" y="1233979"/>
            <a:ext cx="3657600" cy="18305"/>
          </a:xfrm>
          <a:prstGeom prst="straightConnector1">
            <a:avLst/>
          </a:prstGeom>
          <a:noFill/>
          <a:ln w="9525" cap="flat" cmpd="sng">
            <a:solidFill>
              <a:srgbClr val="CCCCCC"/>
            </a:solidFill>
            <a:prstDash val="solid"/>
            <a:round/>
            <a:headEnd type="none" w="med" len="med"/>
            <a:tailEnd type="none" w="med" len="med"/>
          </a:ln>
        </p:spPr>
      </p:cxnSp>
      <p:sp>
        <p:nvSpPr>
          <p:cNvPr id="8" name="Segnaposto numero diapositiva 1">
            <a:extLst>
              <a:ext uri="{FF2B5EF4-FFF2-40B4-BE49-F238E27FC236}">
                <a16:creationId xmlns:a16="http://schemas.microsoft.com/office/drawing/2014/main" id="{3F0DA331-10AD-FB57-FF7D-451EEA28B68A}"/>
              </a:ext>
            </a:extLst>
          </p:cNvPr>
          <p:cNvSpPr txBox="1">
            <a:spLocks/>
          </p:cNvSpPr>
          <p:nvPr/>
        </p:nvSpPr>
        <p:spPr>
          <a:xfrm>
            <a:off x="7749345" y="1017990"/>
            <a:ext cx="409458" cy="273844"/>
          </a:xfrm>
          <a:prstGeom prst="rect">
            <a:avLst/>
          </a:prstGeom>
        </p:spPr>
        <p:txBody>
          <a:bodyPr vert="horz" lIns="68580" tIns="34290" rIns="68580" bIns="3429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E011DD9-7140-4E43-B8DF-517520C6FEA9}" type="slidenum">
              <a:rPr lang="en-US" sz="900"/>
              <a:pPr/>
              <a:t>38</a:t>
            </a:fld>
            <a:endParaRPr lang="en-US" sz="900" dirty="0"/>
          </a:p>
        </p:txBody>
      </p:sp>
      <p:cxnSp>
        <p:nvCxnSpPr>
          <p:cNvPr id="9" name="Shape 92">
            <a:extLst>
              <a:ext uri="{FF2B5EF4-FFF2-40B4-BE49-F238E27FC236}">
                <a16:creationId xmlns:a16="http://schemas.microsoft.com/office/drawing/2014/main" id="{B59E44BA-ADE0-A808-2DE8-E23898DD9B45}"/>
              </a:ext>
            </a:extLst>
          </p:cNvPr>
          <p:cNvCxnSpPr>
            <a:cxnSpLocks/>
          </p:cNvCxnSpPr>
          <p:nvPr/>
        </p:nvCxnSpPr>
        <p:spPr>
          <a:xfrm>
            <a:off x="8326694" y="1253210"/>
            <a:ext cx="130277" cy="0"/>
          </a:xfrm>
          <a:prstGeom prst="straightConnector1">
            <a:avLst/>
          </a:prstGeom>
          <a:noFill/>
          <a:ln w="9525" cap="flat" cmpd="sng">
            <a:solidFill>
              <a:srgbClr val="CCCCCC"/>
            </a:solidFill>
            <a:prstDash val="solid"/>
            <a:round/>
            <a:headEnd type="none" w="med" len="med"/>
            <a:tailEnd type="none" w="med" len="med"/>
          </a:ln>
        </p:spPr>
      </p:cxnSp>
      <p:cxnSp>
        <p:nvCxnSpPr>
          <p:cNvPr id="10" name="Shape 92">
            <a:extLst>
              <a:ext uri="{FF2B5EF4-FFF2-40B4-BE49-F238E27FC236}">
                <a16:creationId xmlns:a16="http://schemas.microsoft.com/office/drawing/2014/main" id="{482BFE5D-B9A7-94BC-F6A8-FB17C1E14E4D}"/>
              </a:ext>
            </a:extLst>
          </p:cNvPr>
          <p:cNvCxnSpPr>
            <a:cxnSpLocks/>
          </p:cNvCxnSpPr>
          <p:nvPr/>
        </p:nvCxnSpPr>
        <p:spPr>
          <a:xfrm>
            <a:off x="8926461" y="1251981"/>
            <a:ext cx="123788" cy="0"/>
          </a:xfrm>
          <a:prstGeom prst="straightConnector1">
            <a:avLst/>
          </a:prstGeom>
          <a:noFill/>
          <a:ln w="9525" cap="flat" cmpd="sng">
            <a:solidFill>
              <a:srgbClr val="CCCCCC"/>
            </a:solidFill>
            <a:prstDash val="solid"/>
            <a:round/>
            <a:headEnd type="none" w="med" len="med"/>
            <a:tailEnd type="none" w="med" len="med"/>
          </a:ln>
        </p:spPr>
      </p:cxnSp>
      <p:pic>
        <p:nvPicPr>
          <p:cNvPr id="12" name="Immagine 14">
            <a:extLst>
              <a:ext uri="{FF2B5EF4-FFF2-40B4-BE49-F238E27FC236}">
                <a16:creationId xmlns:a16="http://schemas.microsoft.com/office/drawing/2014/main" id="{364418CB-4AC1-A1B5-59B6-DE1020069CF8}"/>
              </a:ext>
            </a:extLst>
          </p:cNvPr>
          <p:cNvPicPr>
            <a:picLocks noChangeAspect="1"/>
          </p:cNvPicPr>
          <p:nvPr/>
        </p:nvPicPr>
        <p:blipFill>
          <a:blip r:embed="rId4"/>
          <a:stretch>
            <a:fillRect/>
          </a:stretch>
        </p:blipFill>
        <p:spPr>
          <a:xfrm>
            <a:off x="630568" y="1536504"/>
            <a:ext cx="2422328" cy="4214187"/>
          </a:xfrm>
          <a:prstGeom prst="rect">
            <a:avLst/>
          </a:prstGeom>
          <a:ln w="19050">
            <a:solidFill>
              <a:schemeClr val="tx1"/>
            </a:solidFill>
          </a:ln>
          <a:effectLst>
            <a:outerShdw blurRad="50800" dist="38100" dir="8100000" algn="tr" rotWithShape="0">
              <a:prstClr val="black">
                <a:alpha val="40000"/>
              </a:prstClr>
            </a:outerShdw>
          </a:effectLst>
        </p:spPr>
      </p:pic>
      <p:sp>
        <p:nvSpPr>
          <p:cNvPr id="13" name="CasellaDiTesto 16">
            <a:extLst>
              <a:ext uri="{FF2B5EF4-FFF2-40B4-BE49-F238E27FC236}">
                <a16:creationId xmlns:a16="http://schemas.microsoft.com/office/drawing/2014/main" id="{41DD7298-D16D-1BA6-F918-46CFE059CDDB}"/>
              </a:ext>
            </a:extLst>
          </p:cNvPr>
          <p:cNvSpPr txBox="1"/>
          <p:nvPr/>
        </p:nvSpPr>
        <p:spPr>
          <a:xfrm>
            <a:off x="1218112" y="3957286"/>
            <a:ext cx="1394460" cy="276999"/>
          </a:xfrm>
          <a:prstGeom prst="rect">
            <a:avLst/>
          </a:prstGeom>
          <a:noFill/>
        </p:spPr>
        <p:txBody>
          <a:bodyPr wrap="square" rtlCol="0">
            <a:spAutoFit/>
          </a:bodyPr>
          <a:lstStyle/>
          <a:p>
            <a:r>
              <a:rPr lang="it-IT" sz="1200" b="1" dirty="0">
                <a:solidFill>
                  <a:srgbClr val="00B0F0"/>
                </a:solidFill>
              </a:rPr>
              <a:t>Active pressure</a:t>
            </a:r>
          </a:p>
        </p:txBody>
      </p:sp>
      <p:sp>
        <p:nvSpPr>
          <p:cNvPr id="14" name="CasellaDiTesto 2">
            <a:extLst>
              <a:ext uri="{FF2B5EF4-FFF2-40B4-BE49-F238E27FC236}">
                <a16:creationId xmlns:a16="http://schemas.microsoft.com/office/drawing/2014/main" id="{5A98A7AD-A746-65D1-2984-6174B07EFBAD}"/>
              </a:ext>
            </a:extLst>
          </p:cNvPr>
          <p:cNvSpPr txBox="1"/>
          <p:nvPr/>
        </p:nvSpPr>
        <p:spPr>
          <a:xfrm>
            <a:off x="1502890" y="1882166"/>
            <a:ext cx="1116875" cy="276999"/>
          </a:xfrm>
          <a:prstGeom prst="rect">
            <a:avLst/>
          </a:prstGeom>
          <a:noFill/>
        </p:spPr>
        <p:txBody>
          <a:bodyPr wrap="square" rtlCol="0">
            <a:spAutoFit/>
          </a:bodyPr>
          <a:lstStyle/>
          <a:p>
            <a:r>
              <a:rPr lang="it-IT" sz="1200" b="1" dirty="0">
                <a:solidFill>
                  <a:srgbClr val="00B0F0"/>
                </a:solidFill>
              </a:rPr>
              <a:t>No pressure</a:t>
            </a:r>
          </a:p>
        </p:txBody>
      </p:sp>
      <p:cxnSp>
        <p:nvCxnSpPr>
          <p:cNvPr id="15" name="Connettore 2 21">
            <a:extLst>
              <a:ext uri="{FF2B5EF4-FFF2-40B4-BE49-F238E27FC236}">
                <a16:creationId xmlns:a16="http://schemas.microsoft.com/office/drawing/2014/main" id="{2BC60F4A-607E-C897-82E6-DAAF2691AAF6}"/>
              </a:ext>
            </a:extLst>
          </p:cNvPr>
          <p:cNvCxnSpPr>
            <a:cxnSpLocks/>
            <a:stCxn id="27" idx="7"/>
            <a:endCxn id="19" idx="2"/>
          </p:cNvCxnSpPr>
          <p:nvPr/>
        </p:nvCxnSpPr>
        <p:spPr>
          <a:xfrm flipV="1">
            <a:off x="1801063" y="2873805"/>
            <a:ext cx="2313473" cy="186942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9" name="CasellaDiTesto 23">
            <a:extLst>
              <a:ext uri="{FF2B5EF4-FFF2-40B4-BE49-F238E27FC236}">
                <a16:creationId xmlns:a16="http://schemas.microsoft.com/office/drawing/2014/main" id="{4A8BCC86-B36D-3420-129C-BC8455415433}"/>
              </a:ext>
            </a:extLst>
          </p:cNvPr>
          <p:cNvSpPr txBox="1"/>
          <p:nvPr/>
        </p:nvSpPr>
        <p:spPr>
          <a:xfrm>
            <a:off x="3278513" y="1396477"/>
            <a:ext cx="1672046" cy="1477328"/>
          </a:xfrm>
          <a:prstGeom prst="rect">
            <a:avLst/>
          </a:prstGeom>
          <a:noFill/>
          <a:ln w="19050">
            <a:solidFill>
              <a:schemeClr val="accent1"/>
            </a:solidFill>
          </a:ln>
        </p:spPr>
        <p:txBody>
          <a:bodyPr wrap="square" rtlCol="0">
            <a:spAutoFit/>
          </a:bodyPr>
          <a:lstStyle/>
          <a:p>
            <a:r>
              <a:rPr lang="en-US" sz="1800" b="1" dirty="0"/>
              <a:t>The beam shows a significant visible shift on the target!</a:t>
            </a:r>
            <a:endParaRPr lang="it-IT" sz="1800" dirty="0"/>
          </a:p>
        </p:txBody>
      </p:sp>
      <p:grpSp>
        <p:nvGrpSpPr>
          <p:cNvPr id="20" name="Gruppo 48">
            <a:extLst>
              <a:ext uri="{FF2B5EF4-FFF2-40B4-BE49-F238E27FC236}">
                <a16:creationId xmlns:a16="http://schemas.microsoft.com/office/drawing/2014/main" id="{733E5482-61C7-5793-B676-230652D26095}"/>
              </a:ext>
            </a:extLst>
          </p:cNvPr>
          <p:cNvGrpSpPr/>
          <p:nvPr/>
        </p:nvGrpSpPr>
        <p:grpSpPr>
          <a:xfrm>
            <a:off x="5533510" y="3250960"/>
            <a:ext cx="2924691" cy="2701274"/>
            <a:chOff x="7378013" y="3191613"/>
            <a:chExt cx="3899588" cy="3601699"/>
          </a:xfrm>
        </p:grpSpPr>
        <p:pic>
          <p:nvPicPr>
            <p:cNvPr id="21" name="Immagine 37">
              <a:extLst>
                <a:ext uri="{FF2B5EF4-FFF2-40B4-BE49-F238E27FC236}">
                  <a16:creationId xmlns:a16="http://schemas.microsoft.com/office/drawing/2014/main" id="{EA09A0FC-8D45-059C-686D-00C9FF0DDA84}"/>
                </a:ext>
              </a:extLst>
            </p:cNvPr>
            <p:cNvPicPr>
              <a:picLocks noChangeAspect="1"/>
            </p:cNvPicPr>
            <p:nvPr/>
          </p:nvPicPr>
          <p:blipFill>
            <a:blip r:embed="rId5"/>
            <a:stretch>
              <a:fillRect/>
            </a:stretch>
          </p:blipFill>
          <p:spPr>
            <a:xfrm>
              <a:off x="7378013" y="3191613"/>
              <a:ext cx="3899588" cy="3601699"/>
            </a:xfrm>
            <a:prstGeom prst="rect">
              <a:avLst/>
            </a:prstGeom>
            <a:ln w="19050">
              <a:solidFill>
                <a:schemeClr val="accent1"/>
              </a:solidFill>
            </a:ln>
            <a:effectLst>
              <a:outerShdw blurRad="50800" dist="38100" dir="8100000" algn="tr" rotWithShape="0">
                <a:prstClr val="black">
                  <a:alpha val="40000"/>
                </a:prstClr>
              </a:outerShdw>
            </a:effectLst>
          </p:spPr>
        </p:pic>
        <p:sp>
          <p:nvSpPr>
            <p:cNvPr id="22" name="CasellaDiTesto 35">
              <a:extLst>
                <a:ext uri="{FF2B5EF4-FFF2-40B4-BE49-F238E27FC236}">
                  <a16:creationId xmlns:a16="http://schemas.microsoft.com/office/drawing/2014/main" id="{F32EF6A0-83D5-A609-CD2B-529A60057FBA}"/>
                </a:ext>
              </a:extLst>
            </p:cNvPr>
            <p:cNvSpPr txBox="1"/>
            <p:nvPr/>
          </p:nvSpPr>
          <p:spPr>
            <a:xfrm>
              <a:off x="7888158" y="4206806"/>
              <a:ext cx="3046909" cy="615553"/>
            </a:xfrm>
            <a:prstGeom prst="rect">
              <a:avLst/>
            </a:prstGeom>
            <a:noFill/>
            <a:ln w="19050">
              <a:noFill/>
            </a:ln>
          </p:spPr>
          <p:txBody>
            <a:bodyPr wrap="square" rtlCol="0">
              <a:spAutoFit/>
            </a:bodyPr>
            <a:lstStyle/>
            <a:p>
              <a:r>
                <a:rPr lang="en-US" sz="1200" dirty="0"/>
                <a:t>@20 MeV beam deceleration is less the 10%.</a:t>
              </a:r>
              <a:endParaRPr lang="it-IT" sz="1200" dirty="0"/>
            </a:p>
          </p:txBody>
        </p:sp>
      </p:grpSp>
      <p:grpSp>
        <p:nvGrpSpPr>
          <p:cNvPr id="23" name="Gruppo 50">
            <a:extLst>
              <a:ext uri="{FF2B5EF4-FFF2-40B4-BE49-F238E27FC236}">
                <a16:creationId xmlns:a16="http://schemas.microsoft.com/office/drawing/2014/main" id="{8F7A7647-FD6F-D8B8-28F3-035C3678C2E1}"/>
              </a:ext>
            </a:extLst>
          </p:cNvPr>
          <p:cNvGrpSpPr/>
          <p:nvPr/>
        </p:nvGrpSpPr>
        <p:grpSpPr>
          <a:xfrm>
            <a:off x="1639390" y="1586641"/>
            <a:ext cx="7652915" cy="3283293"/>
            <a:chOff x="2185852" y="723155"/>
            <a:chExt cx="10203887" cy="4815496"/>
          </a:xfrm>
        </p:grpSpPr>
        <p:grpSp>
          <p:nvGrpSpPr>
            <p:cNvPr id="24" name="Gruppo 49">
              <a:extLst>
                <a:ext uri="{FF2B5EF4-FFF2-40B4-BE49-F238E27FC236}">
                  <a16:creationId xmlns:a16="http://schemas.microsoft.com/office/drawing/2014/main" id="{BD350F54-F05A-C68F-357B-7E26E71A6490}"/>
                </a:ext>
              </a:extLst>
            </p:cNvPr>
            <p:cNvGrpSpPr/>
            <p:nvPr/>
          </p:nvGrpSpPr>
          <p:grpSpPr>
            <a:xfrm>
              <a:off x="2185852" y="723155"/>
              <a:ext cx="10203887" cy="4815496"/>
              <a:chOff x="2185852" y="723155"/>
              <a:chExt cx="10203887" cy="4815496"/>
            </a:xfrm>
          </p:grpSpPr>
          <p:sp>
            <p:nvSpPr>
              <p:cNvPr id="27" name="Ovale 25">
                <a:extLst>
                  <a:ext uri="{FF2B5EF4-FFF2-40B4-BE49-F238E27FC236}">
                    <a16:creationId xmlns:a16="http://schemas.microsoft.com/office/drawing/2014/main" id="{C54E9718-8AC6-A4F5-6AE4-CF04B5E1735F}"/>
                  </a:ext>
                </a:extLst>
              </p:cNvPr>
              <p:cNvSpPr/>
              <p:nvPr/>
            </p:nvSpPr>
            <p:spPr>
              <a:xfrm>
                <a:off x="2185852" y="5320937"/>
                <a:ext cx="252549" cy="217714"/>
              </a:xfrm>
              <a:prstGeom prst="ellipse">
                <a:avLst/>
              </a:prstGeom>
              <a:noFill/>
              <a:ln>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800"/>
              </a:p>
            </p:txBody>
          </p:sp>
          <p:grpSp>
            <p:nvGrpSpPr>
              <p:cNvPr id="28" name="Gruppo 47">
                <a:extLst>
                  <a:ext uri="{FF2B5EF4-FFF2-40B4-BE49-F238E27FC236}">
                    <a16:creationId xmlns:a16="http://schemas.microsoft.com/office/drawing/2014/main" id="{DD19DBFC-E358-82B7-4255-1BE29C24BCBC}"/>
                  </a:ext>
                </a:extLst>
              </p:cNvPr>
              <p:cNvGrpSpPr/>
              <p:nvPr/>
            </p:nvGrpSpPr>
            <p:grpSpPr>
              <a:xfrm>
                <a:off x="5629014" y="723155"/>
                <a:ext cx="6760725" cy="2034758"/>
                <a:chOff x="5629014" y="723155"/>
                <a:chExt cx="6760725" cy="2034758"/>
              </a:xfrm>
            </p:grpSpPr>
            <p:pic>
              <p:nvPicPr>
                <p:cNvPr id="29" name="Immagine 30">
                  <a:extLst>
                    <a:ext uri="{FF2B5EF4-FFF2-40B4-BE49-F238E27FC236}">
                      <a16:creationId xmlns:a16="http://schemas.microsoft.com/office/drawing/2014/main" id="{262DADF6-1206-F917-4166-62A0BBDF7E1C}"/>
                    </a:ext>
                  </a:extLst>
                </p:cNvPr>
                <p:cNvPicPr>
                  <a:picLocks noChangeAspect="1"/>
                </p:cNvPicPr>
                <p:nvPr/>
              </p:nvPicPr>
              <p:blipFill>
                <a:blip r:embed="rId6"/>
                <a:stretch>
                  <a:fillRect/>
                </a:stretch>
              </p:blipFill>
              <p:spPr>
                <a:xfrm>
                  <a:off x="7378013" y="1061709"/>
                  <a:ext cx="3457302" cy="1286799"/>
                </a:xfrm>
                <a:prstGeom prst="rect">
                  <a:avLst/>
                </a:prstGeom>
              </p:spPr>
            </p:pic>
            <p:sp>
              <p:nvSpPr>
                <p:cNvPr id="30" name="CasellaDiTesto 28">
                  <a:extLst>
                    <a:ext uri="{FF2B5EF4-FFF2-40B4-BE49-F238E27FC236}">
                      <a16:creationId xmlns:a16="http://schemas.microsoft.com/office/drawing/2014/main" id="{1E1C784B-15CD-997B-6FE6-4E5B928A8EFA}"/>
                    </a:ext>
                  </a:extLst>
                </p:cNvPr>
                <p:cNvSpPr txBox="1"/>
                <p:nvPr/>
              </p:nvSpPr>
              <p:spPr>
                <a:xfrm>
                  <a:off x="6990481" y="723155"/>
                  <a:ext cx="5399258" cy="406265"/>
                </a:xfrm>
                <a:prstGeom prst="rect">
                  <a:avLst/>
                </a:prstGeom>
                <a:noFill/>
                <a:ln w="19050">
                  <a:noFill/>
                </a:ln>
              </p:spPr>
              <p:txBody>
                <a:bodyPr wrap="square" rtlCol="0">
                  <a:spAutoFit/>
                </a:bodyPr>
                <a:lstStyle/>
                <a:p>
                  <a:r>
                    <a:rPr lang="en-US" sz="1200" b="1" dirty="0"/>
                    <a:t>Considering other value as in the following Tab:</a:t>
                  </a:r>
                  <a:endParaRPr lang="it-IT" sz="1200" dirty="0"/>
                </a:p>
              </p:txBody>
            </p:sp>
            <p:sp>
              <p:nvSpPr>
                <p:cNvPr id="31" name="CasellaDiTesto 34">
                  <a:extLst>
                    <a:ext uri="{FF2B5EF4-FFF2-40B4-BE49-F238E27FC236}">
                      <a16:creationId xmlns:a16="http://schemas.microsoft.com/office/drawing/2014/main" id="{EA88E1B8-7E0C-10D4-C75D-916B63FE5FAA}"/>
                    </a:ext>
                  </a:extLst>
                </p:cNvPr>
                <p:cNvSpPr txBox="1"/>
                <p:nvPr/>
              </p:nvSpPr>
              <p:spPr>
                <a:xfrm>
                  <a:off x="5629014" y="2351648"/>
                  <a:ext cx="6467912" cy="406265"/>
                </a:xfrm>
                <a:prstGeom prst="rect">
                  <a:avLst/>
                </a:prstGeom>
                <a:noFill/>
                <a:ln w="19050">
                  <a:noFill/>
                </a:ln>
              </p:spPr>
              <p:txBody>
                <a:bodyPr wrap="square" rtlCol="0">
                  <a:spAutoFit/>
                </a:bodyPr>
                <a:lstStyle/>
                <a:p>
                  <a:r>
                    <a:rPr lang="en-US" sz="1200" b="1" dirty="0"/>
                    <a:t>Shifts </a:t>
                  </a:r>
                  <a:r>
                    <a:rPr lang="en-US" sz="1200" dirty="0"/>
                    <a:t>are</a:t>
                  </a:r>
                  <a:r>
                    <a:rPr lang="en-US" sz="1200" b="1" dirty="0"/>
                    <a:t> amplified </a:t>
                  </a:r>
                  <a:r>
                    <a:rPr lang="en-US" sz="1200" dirty="0"/>
                    <a:t>at </a:t>
                  </a:r>
                  <a:r>
                    <a:rPr lang="en-US" sz="1200" b="1" dirty="0"/>
                    <a:t>lower energy</a:t>
                  </a:r>
                  <a:r>
                    <a:rPr lang="en-US" sz="1200" dirty="0"/>
                    <a:t> and reduced with lower</a:t>
                  </a:r>
                  <a:r>
                    <a:rPr lang="en-US" sz="1200" b="1" dirty="0"/>
                    <a:t> </a:t>
                  </a:r>
                  <a:r>
                    <a:rPr lang="en-US" sz="1200" dirty="0"/>
                    <a:t>field</a:t>
                  </a:r>
                  <a:r>
                    <a:rPr lang="en-US" sz="1200" b="1" dirty="0"/>
                    <a:t>.</a:t>
                  </a:r>
                  <a:endParaRPr lang="it-IT" sz="1200" dirty="0"/>
                </a:p>
              </p:txBody>
            </p:sp>
          </p:grpSp>
        </p:grpSp>
        <p:sp>
          <p:nvSpPr>
            <p:cNvPr id="26" name="Ovale 41">
              <a:extLst>
                <a:ext uri="{FF2B5EF4-FFF2-40B4-BE49-F238E27FC236}">
                  <a16:creationId xmlns:a16="http://schemas.microsoft.com/office/drawing/2014/main" id="{1B65E696-9D83-6C70-A62C-495B420E9BC1}"/>
                </a:ext>
              </a:extLst>
            </p:cNvPr>
            <p:cNvSpPr/>
            <p:nvPr/>
          </p:nvSpPr>
          <p:spPr>
            <a:xfrm>
              <a:off x="10159521" y="1508770"/>
              <a:ext cx="334150" cy="217714"/>
            </a:xfrm>
            <a:prstGeom prst="ellipse">
              <a:avLst/>
            </a:prstGeom>
            <a:noFill/>
            <a:ln>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800"/>
            </a:p>
          </p:txBody>
        </p:sp>
      </p:grpSp>
      <p:sp>
        <p:nvSpPr>
          <p:cNvPr id="32" name="CasellaDiTesto 46">
            <a:extLst>
              <a:ext uri="{FF2B5EF4-FFF2-40B4-BE49-F238E27FC236}">
                <a16:creationId xmlns:a16="http://schemas.microsoft.com/office/drawing/2014/main" id="{786C3DB9-5CCA-5780-8F64-132FCB566DC7}"/>
              </a:ext>
            </a:extLst>
          </p:cNvPr>
          <p:cNvSpPr txBox="1"/>
          <p:nvPr/>
        </p:nvSpPr>
        <p:spPr>
          <a:xfrm rot="16200000">
            <a:off x="-305882" y="3262879"/>
            <a:ext cx="1347698" cy="415498"/>
          </a:xfrm>
          <a:prstGeom prst="rect">
            <a:avLst/>
          </a:prstGeom>
          <a:noFill/>
        </p:spPr>
        <p:txBody>
          <a:bodyPr wrap="square" rtlCol="0">
            <a:spAutoFit/>
          </a:bodyPr>
          <a:lstStyle/>
          <a:p>
            <a:pPr algn="ctr"/>
            <a:r>
              <a:rPr lang="it-IT" sz="1050" b="1" dirty="0">
                <a:solidFill>
                  <a:schemeClr val="accent1">
                    <a:lumMod val="60000"/>
                    <a:lumOff val="40000"/>
                  </a:schemeClr>
                </a:solidFill>
              </a:rPr>
              <a:t>60 </a:t>
            </a:r>
            <a:r>
              <a:rPr lang="it-IT" sz="1050" b="1" dirty="0" err="1">
                <a:solidFill>
                  <a:schemeClr val="accent1">
                    <a:lumMod val="60000"/>
                    <a:lumOff val="40000"/>
                  </a:schemeClr>
                </a:solidFill>
              </a:rPr>
              <a:t>kpart</a:t>
            </a:r>
            <a:r>
              <a:rPr lang="it-IT" sz="1050" b="1" dirty="0">
                <a:solidFill>
                  <a:schemeClr val="accent1">
                    <a:lumMod val="60000"/>
                    <a:lumOff val="40000"/>
                  </a:schemeClr>
                </a:solidFill>
              </a:rPr>
              <a:t> @ 150 MeV</a:t>
            </a:r>
          </a:p>
        </p:txBody>
      </p:sp>
      <p:sp>
        <p:nvSpPr>
          <p:cNvPr id="33" name="CasellaDiTesto 39">
            <a:extLst>
              <a:ext uri="{FF2B5EF4-FFF2-40B4-BE49-F238E27FC236}">
                <a16:creationId xmlns:a16="http://schemas.microsoft.com/office/drawing/2014/main" id="{392C148B-8705-DFD4-6AF1-A86D42B34B09}"/>
              </a:ext>
            </a:extLst>
          </p:cNvPr>
          <p:cNvSpPr txBox="1"/>
          <p:nvPr/>
        </p:nvSpPr>
        <p:spPr>
          <a:xfrm rot="20208630">
            <a:off x="2692151" y="3131613"/>
            <a:ext cx="4647111" cy="992579"/>
          </a:xfrm>
          <a:prstGeom prst="rect">
            <a:avLst/>
          </a:prstGeom>
          <a:solidFill>
            <a:schemeClr val="accent1"/>
          </a:solidFill>
        </p:spPr>
        <p:txBody>
          <a:bodyPr wrap="square">
            <a:spAutoFit/>
          </a:bodyPr>
          <a:lstStyle/>
          <a:p>
            <a:pPr algn="ctr"/>
            <a:r>
              <a:rPr lang="en-US" sz="1350" b="1" dirty="0">
                <a:solidFill>
                  <a:srgbClr val="FFFF00"/>
                </a:solidFill>
              </a:rPr>
              <a:t>First investigation of nonlinear effects near fracture points</a:t>
            </a:r>
          </a:p>
          <a:p>
            <a:pPr algn="ctr"/>
            <a:r>
              <a:rPr lang="en-US" sz="1350" b="1" dirty="0">
                <a:solidFill>
                  <a:srgbClr val="FFFF00"/>
                </a:solidFill>
              </a:rPr>
              <a:t>Zero prior literature</a:t>
            </a:r>
          </a:p>
          <a:p>
            <a:pPr algn="ctr"/>
            <a:r>
              <a:rPr lang="en-US" sz="1350" b="1" dirty="0">
                <a:solidFill>
                  <a:srgbClr val="FFFF00"/>
                </a:solidFill>
              </a:rPr>
              <a:t>highly innovative research</a:t>
            </a:r>
          </a:p>
          <a:p>
            <a:pPr algn="ctr"/>
            <a:r>
              <a:rPr lang="en-US" sz="1800" b="1" dirty="0">
                <a:solidFill>
                  <a:srgbClr val="FFFF00"/>
                </a:solidFill>
              </a:rPr>
              <a:t>Let’s do it asap</a:t>
            </a:r>
            <a:endParaRPr lang="it-IT" sz="1800" dirty="0">
              <a:solidFill>
                <a:srgbClr val="FFFF00"/>
              </a:solidFill>
            </a:endParaRPr>
          </a:p>
        </p:txBody>
      </p:sp>
      <p:cxnSp>
        <p:nvCxnSpPr>
          <p:cNvPr id="34" name="Connettore 2 40">
            <a:extLst>
              <a:ext uri="{FF2B5EF4-FFF2-40B4-BE49-F238E27FC236}">
                <a16:creationId xmlns:a16="http://schemas.microsoft.com/office/drawing/2014/main" id="{5CE449E7-A133-15CE-D893-47DE29E799F4}"/>
              </a:ext>
            </a:extLst>
          </p:cNvPr>
          <p:cNvCxnSpPr>
            <a:cxnSpLocks/>
            <a:stCxn id="26" idx="2"/>
            <a:endCxn id="19" idx="3"/>
          </p:cNvCxnSpPr>
          <p:nvPr/>
        </p:nvCxnSpPr>
        <p:spPr>
          <a:xfrm flipH="1" flipV="1">
            <a:off x="4950559" y="2135141"/>
            <a:ext cx="2669083" cy="6136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36" name="Shape 463">
            <a:extLst>
              <a:ext uri="{FF2B5EF4-FFF2-40B4-BE49-F238E27FC236}">
                <a16:creationId xmlns:a16="http://schemas.microsoft.com/office/drawing/2014/main" id="{DD2D8A35-A08D-3CA9-6A47-CC5425B5406D}"/>
              </a:ext>
            </a:extLst>
          </p:cNvPr>
          <p:cNvGrpSpPr/>
          <p:nvPr/>
        </p:nvGrpSpPr>
        <p:grpSpPr>
          <a:xfrm>
            <a:off x="426292" y="1083930"/>
            <a:ext cx="296918" cy="311315"/>
            <a:chOff x="5961125" y="1623900"/>
            <a:chExt cx="427450" cy="448175"/>
          </a:xfrm>
        </p:grpSpPr>
        <p:sp>
          <p:nvSpPr>
            <p:cNvPr id="37" name="Shape 464">
              <a:extLst>
                <a:ext uri="{FF2B5EF4-FFF2-40B4-BE49-F238E27FC236}">
                  <a16:creationId xmlns:a16="http://schemas.microsoft.com/office/drawing/2014/main" id="{DBB5DB11-416D-FB2F-0135-B1F38826EB7C}"/>
                </a:ext>
              </a:extLst>
            </p:cNvPr>
            <p:cNvSpPr/>
            <p:nvPr/>
          </p:nvSpPr>
          <p:spPr>
            <a:xfrm>
              <a:off x="5961125" y="1678700"/>
              <a:ext cx="376925" cy="376925"/>
            </a:xfrm>
            <a:custGeom>
              <a:avLst/>
              <a:gdLst/>
              <a:ahLst/>
              <a:cxnLst/>
              <a:rect l="0" t="0" r="0" b="0"/>
              <a:pathLst>
                <a:path w="15077" h="15077" fill="none" extrusionOk="0">
                  <a:moveTo>
                    <a:pt x="11813" y="1340"/>
                  </a:moveTo>
                  <a:lnTo>
                    <a:pt x="11813" y="1340"/>
                  </a:lnTo>
                  <a:lnTo>
                    <a:pt x="11350" y="1024"/>
                  </a:lnTo>
                  <a:lnTo>
                    <a:pt x="10863" y="780"/>
                  </a:lnTo>
                  <a:lnTo>
                    <a:pt x="10351" y="537"/>
                  </a:lnTo>
                  <a:lnTo>
                    <a:pt x="9816" y="342"/>
                  </a:lnTo>
                  <a:lnTo>
                    <a:pt x="9280" y="196"/>
                  </a:lnTo>
                  <a:lnTo>
                    <a:pt x="8720" y="98"/>
                  </a:lnTo>
                  <a:lnTo>
                    <a:pt x="8135" y="25"/>
                  </a:lnTo>
                  <a:lnTo>
                    <a:pt x="7551" y="1"/>
                  </a:lnTo>
                  <a:lnTo>
                    <a:pt x="7551" y="1"/>
                  </a:lnTo>
                  <a:lnTo>
                    <a:pt x="7161" y="1"/>
                  </a:lnTo>
                  <a:lnTo>
                    <a:pt x="6771" y="50"/>
                  </a:lnTo>
                  <a:lnTo>
                    <a:pt x="6406" y="98"/>
                  </a:lnTo>
                  <a:lnTo>
                    <a:pt x="6041" y="147"/>
                  </a:lnTo>
                  <a:lnTo>
                    <a:pt x="5675" y="244"/>
                  </a:lnTo>
                  <a:lnTo>
                    <a:pt x="5310" y="342"/>
                  </a:lnTo>
                  <a:lnTo>
                    <a:pt x="4969" y="464"/>
                  </a:lnTo>
                  <a:lnTo>
                    <a:pt x="4628" y="585"/>
                  </a:lnTo>
                  <a:lnTo>
                    <a:pt x="4287" y="731"/>
                  </a:lnTo>
                  <a:lnTo>
                    <a:pt x="3970" y="902"/>
                  </a:lnTo>
                  <a:lnTo>
                    <a:pt x="3654" y="1097"/>
                  </a:lnTo>
                  <a:lnTo>
                    <a:pt x="3337" y="1292"/>
                  </a:lnTo>
                  <a:lnTo>
                    <a:pt x="3045" y="1486"/>
                  </a:lnTo>
                  <a:lnTo>
                    <a:pt x="2753" y="1730"/>
                  </a:lnTo>
                  <a:lnTo>
                    <a:pt x="2485" y="1949"/>
                  </a:lnTo>
                  <a:lnTo>
                    <a:pt x="2217" y="2217"/>
                  </a:lnTo>
                  <a:lnTo>
                    <a:pt x="1973" y="2461"/>
                  </a:lnTo>
                  <a:lnTo>
                    <a:pt x="1730" y="2753"/>
                  </a:lnTo>
                  <a:lnTo>
                    <a:pt x="1510" y="3021"/>
                  </a:lnTo>
                  <a:lnTo>
                    <a:pt x="1291" y="3313"/>
                  </a:lnTo>
                  <a:lnTo>
                    <a:pt x="1096" y="3630"/>
                  </a:lnTo>
                  <a:lnTo>
                    <a:pt x="926" y="3946"/>
                  </a:lnTo>
                  <a:lnTo>
                    <a:pt x="755" y="4263"/>
                  </a:lnTo>
                  <a:lnTo>
                    <a:pt x="609" y="4604"/>
                  </a:lnTo>
                  <a:lnTo>
                    <a:pt x="463" y="4945"/>
                  </a:lnTo>
                  <a:lnTo>
                    <a:pt x="341" y="5286"/>
                  </a:lnTo>
                  <a:lnTo>
                    <a:pt x="244" y="5651"/>
                  </a:lnTo>
                  <a:lnTo>
                    <a:pt x="171" y="6016"/>
                  </a:lnTo>
                  <a:lnTo>
                    <a:pt x="98" y="6382"/>
                  </a:lnTo>
                  <a:lnTo>
                    <a:pt x="49" y="6771"/>
                  </a:lnTo>
                  <a:lnTo>
                    <a:pt x="25" y="7137"/>
                  </a:lnTo>
                  <a:lnTo>
                    <a:pt x="0" y="7526"/>
                  </a:lnTo>
                  <a:lnTo>
                    <a:pt x="0" y="7526"/>
                  </a:lnTo>
                  <a:lnTo>
                    <a:pt x="25" y="7916"/>
                  </a:lnTo>
                  <a:lnTo>
                    <a:pt x="49" y="8306"/>
                  </a:lnTo>
                  <a:lnTo>
                    <a:pt x="98" y="8671"/>
                  </a:lnTo>
                  <a:lnTo>
                    <a:pt x="171" y="9061"/>
                  </a:lnTo>
                  <a:lnTo>
                    <a:pt x="244" y="9426"/>
                  </a:lnTo>
                  <a:lnTo>
                    <a:pt x="341" y="9767"/>
                  </a:lnTo>
                  <a:lnTo>
                    <a:pt x="463" y="10132"/>
                  </a:lnTo>
                  <a:lnTo>
                    <a:pt x="609" y="10473"/>
                  </a:lnTo>
                  <a:lnTo>
                    <a:pt x="755" y="10790"/>
                  </a:lnTo>
                  <a:lnTo>
                    <a:pt x="926" y="11131"/>
                  </a:lnTo>
                  <a:lnTo>
                    <a:pt x="1096" y="11448"/>
                  </a:lnTo>
                  <a:lnTo>
                    <a:pt x="1291" y="11740"/>
                  </a:lnTo>
                  <a:lnTo>
                    <a:pt x="1510" y="12032"/>
                  </a:lnTo>
                  <a:lnTo>
                    <a:pt x="1730" y="12324"/>
                  </a:lnTo>
                  <a:lnTo>
                    <a:pt x="1973" y="12592"/>
                  </a:lnTo>
                  <a:lnTo>
                    <a:pt x="2217" y="12860"/>
                  </a:lnTo>
                  <a:lnTo>
                    <a:pt x="2485" y="13104"/>
                  </a:lnTo>
                  <a:lnTo>
                    <a:pt x="2753" y="13347"/>
                  </a:lnTo>
                  <a:lnTo>
                    <a:pt x="3045" y="13567"/>
                  </a:lnTo>
                  <a:lnTo>
                    <a:pt x="3337" y="13786"/>
                  </a:lnTo>
                  <a:lnTo>
                    <a:pt x="3654" y="13981"/>
                  </a:lnTo>
                  <a:lnTo>
                    <a:pt x="3970" y="14151"/>
                  </a:lnTo>
                  <a:lnTo>
                    <a:pt x="4287" y="14322"/>
                  </a:lnTo>
                  <a:lnTo>
                    <a:pt x="4628" y="14468"/>
                  </a:lnTo>
                  <a:lnTo>
                    <a:pt x="4969" y="14614"/>
                  </a:lnTo>
                  <a:lnTo>
                    <a:pt x="5310" y="14736"/>
                  </a:lnTo>
                  <a:lnTo>
                    <a:pt x="5675" y="14833"/>
                  </a:lnTo>
                  <a:lnTo>
                    <a:pt x="6041" y="14906"/>
                  </a:lnTo>
                  <a:lnTo>
                    <a:pt x="6406" y="14979"/>
                  </a:lnTo>
                  <a:lnTo>
                    <a:pt x="6771" y="15028"/>
                  </a:lnTo>
                  <a:lnTo>
                    <a:pt x="7161" y="15052"/>
                  </a:lnTo>
                  <a:lnTo>
                    <a:pt x="7551" y="15077"/>
                  </a:lnTo>
                  <a:lnTo>
                    <a:pt x="7551" y="15077"/>
                  </a:lnTo>
                  <a:lnTo>
                    <a:pt x="7940" y="15052"/>
                  </a:lnTo>
                  <a:lnTo>
                    <a:pt x="8306" y="15028"/>
                  </a:lnTo>
                  <a:lnTo>
                    <a:pt x="8695" y="14979"/>
                  </a:lnTo>
                  <a:lnTo>
                    <a:pt x="9061" y="14906"/>
                  </a:lnTo>
                  <a:lnTo>
                    <a:pt x="9426" y="14833"/>
                  </a:lnTo>
                  <a:lnTo>
                    <a:pt x="9791" y="14736"/>
                  </a:lnTo>
                  <a:lnTo>
                    <a:pt x="10132" y="14614"/>
                  </a:lnTo>
                  <a:lnTo>
                    <a:pt x="10473" y="14468"/>
                  </a:lnTo>
                  <a:lnTo>
                    <a:pt x="10814" y="14322"/>
                  </a:lnTo>
                  <a:lnTo>
                    <a:pt x="11131" y="14151"/>
                  </a:lnTo>
                  <a:lnTo>
                    <a:pt x="11447" y="13981"/>
                  </a:lnTo>
                  <a:lnTo>
                    <a:pt x="11764" y="13786"/>
                  </a:lnTo>
                  <a:lnTo>
                    <a:pt x="12056" y="13567"/>
                  </a:lnTo>
                  <a:lnTo>
                    <a:pt x="12348" y="13347"/>
                  </a:lnTo>
                  <a:lnTo>
                    <a:pt x="12616" y="13104"/>
                  </a:lnTo>
                  <a:lnTo>
                    <a:pt x="12884" y="12860"/>
                  </a:lnTo>
                  <a:lnTo>
                    <a:pt x="13128" y="12592"/>
                  </a:lnTo>
                  <a:lnTo>
                    <a:pt x="13371" y="12324"/>
                  </a:lnTo>
                  <a:lnTo>
                    <a:pt x="13591" y="12032"/>
                  </a:lnTo>
                  <a:lnTo>
                    <a:pt x="13785" y="11740"/>
                  </a:lnTo>
                  <a:lnTo>
                    <a:pt x="13980" y="11448"/>
                  </a:lnTo>
                  <a:lnTo>
                    <a:pt x="14175" y="11131"/>
                  </a:lnTo>
                  <a:lnTo>
                    <a:pt x="14346" y="10790"/>
                  </a:lnTo>
                  <a:lnTo>
                    <a:pt x="14492" y="10473"/>
                  </a:lnTo>
                  <a:lnTo>
                    <a:pt x="14613" y="10132"/>
                  </a:lnTo>
                  <a:lnTo>
                    <a:pt x="14735" y="9767"/>
                  </a:lnTo>
                  <a:lnTo>
                    <a:pt x="14857" y="9426"/>
                  </a:lnTo>
                  <a:lnTo>
                    <a:pt x="14930" y="9061"/>
                  </a:lnTo>
                  <a:lnTo>
                    <a:pt x="15003" y="8671"/>
                  </a:lnTo>
                  <a:lnTo>
                    <a:pt x="15052" y="8306"/>
                  </a:lnTo>
                  <a:lnTo>
                    <a:pt x="15076" y="7916"/>
                  </a:lnTo>
                  <a:lnTo>
                    <a:pt x="15076" y="7526"/>
                  </a:lnTo>
                  <a:lnTo>
                    <a:pt x="15076" y="7526"/>
                  </a:lnTo>
                  <a:lnTo>
                    <a:pt x="15052" y="6918"/>
                  </a:lnTo>
                  <a:lnTo>
                    <a:pt x="14979" y="6309"/>
                  </a:lnTo>
                  <a:lnTo>
                    <a:pt x="14857" y="5724"/>
                  </a:lnTo>
                  <a:lnTo>
                    <a:pt x="14687" y="5164"/>
                  </a:lnTo>
                  <a:lnTo>
                    <a:pt x="14492" y="4604"/>
                  </a:lnTo>
                  <a:lnTo>
                    <a:pt x="14248" y="4068"/>
                  </a:lnTo>
                  <a:lnTo>
                    <a:pt x="13956" y="3581"/>
                  </a:lnTo>
                  <a:lnTo>
                    <a:pt x="13615" y="3094"/>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38" name="Shape 465">
              <a:extLst>
                <a:ext uri="{FF2B5EF4-FFF2-40B4-BE49-F238E27FC236}">
                  <a16:creationId xmlns:a16="http://schemas.microsoft.com/office/drawing/2014/main" id="{AB2EE4ED-4BF4-0F72-00ED-C5500EC95C8B}"/>
                </a:ext>
              </a:extLst>
            </p:cNvPr>
            <p:cNvSpPr/>
            <p:nvPr/>
          </p:nvSpPr>
          <p:spPr>
            <a:xfrm>
              <a:off x="6009825" y="1727425"/>
              <a:ext cx="279500" cy="279500"/>
            </a:xfrm>
            <a:custGeom>
              <a:avLst/>
              <a:gdLst/>
              <a:ahLst/>
              <a:cxnLst/>
              <a:rect l="0" t="0" r="0" b="0"/>
              <a:pathLst>
                <a:path w="11180" h="11180" fill="none" extrusionOk="0">
                  <a:moveTo>
                    <a:pt x="10181" y="2387"/>
                  </a:moveTo>
                  <a:lnTo>
                    <a:pt x="10181" y="2387"/>
                  </a:lnTo>
                  <a:lnTo>
                    <a:pt x="10400" y="2728"/>
                  </a:lnTo>
                  <a:lnTo>
                    <a:pt x="10595" y="3093"/>
                  </a:lnTo>
                  <a:lnTo>
                    <a:pt x="10766" y="3483"/>
                  </a:lnTo>
                  <a:lnTo>
                    <a:pt x="10912" y="3873"/>
                  </a:lnTo>
                  <a:lnTo>
                    <a:pt x="11034" y="4287"/>
                  </a:lnTo>
                  <a:lnTo>
                    <a:pt x="11107" y="4701"/>
                  </a:lnTo>
                  <a:lnTo>
                    <a:pt x="11180" y="5139"/>
                  </a:lnTo>
                  <a:lnTo>
                    <a:pt x="11180" y="5577"/>
                  </a:lnTo>
                  <a:lnTo>
                    <a:pt x="11180" y="5577"/>
                  </a:lnTo>
                  <a:lnTo>
                    <a:pt x="11155" y="6162"/>
                  </a:lnTo>
                  <a:lnTo>
                    <a:pt x="11082" y="6722"/>
                  </a:lnTo>
                  <a:lnTo>
                    <a:pt x="10936" y="7234"/>
                  </a:lnTo>
                  <a:lnTo>
                    <a:pt x="10741" y="7769"/>
                  </a:lnTo>
                  <a:lnTo>
                    <a:pt x="10522" y="8257"/>
                  </a:lnTo>
                  <a:lnTo>
                    <a:pt x="10230" y="8695"/>
                  </a:lnTo>
                  <a:lnTo>
                    <a:pt x="9913" y="9133"/>
                  </a:lnTo>
                  <a:lnTo>
                    <a:pt x="9548" y="9523"/>
                  </a:lnTo>
                  <a:lnTo>
                    <a:pt x="9158" y="9888"/>
                  </a:lnTo>
                  <a:lnTo>
                    <a:pt x="8720" y="10205"/>
                  </a:lnTo>
                  <a:lnTo>
                    <a:pt x="8257" y="10497"/>
                  </a:lnTo>
                  <a:lnTo>
                    <a:pt x="7770" y="10741"/>
                  </a:lnTo>
                  <a:lnTo>
                    <a:pt x="7259" y="10911"/>
                  </a:lnTo>
                  <a:lnTo>
                    <a:pt x="6723" y="11057"/>
                  </a:lnTo>
                  <a:lnTo>
                    <a:pt x="6163" y="11155"/>
                  </a:lnTo>
                  <a:lnTo>
                    <a:pt x="5603" y="11179"/>
                  </a:lnTo>
                  <a:lnTo>
                    <a:pt x="5603" y="11179"/>
                  </a:lnTo>
                  <a:lnTo>
                    <a:pt x="5018" y="11155"/>
                  </a:lnTo>
                  <a:lnTo>
                    <a:pt x="4482" y="11057"/>
                  </a:lnTo>
                  <a:lnTo>
                    <a:pt x="3946" y="10911"/>
                  </a:lnTo>
                  <a:lnTo>
                    <a:pt x="3435" y="10741"/>
                  </a:lnTo>
                  <a:lnTo>
                    <a:pt x="2948" y="10497"/>
                  </a:lnTo>
                  <a:lnTo>
                    <a:pt x="2485" y="10205"/>
                  </a:lnTo>
                  <a:lnTo>
                    <a:pt x="2047" y="9888"/>
                  </a:lnTo>
                  <a:lnTo>
                    <a:pt x="1657" y="9523"/>
                  </a:lnTo>
                  <a:lnTo>
                    <a:pt x="1292" y="9133"/>
                  </a:lnTo>
                  <a:lnTo>
                    <a:pt x="975" y="8695"/>
                  </a:lnTo>
                  <a:lnTo>
                    <a:pt x="683" y="8257"/>
                  </a:lnTo>
                  <a:lnTo>
                    <a:pt x="464" y="7769"/>
                  </a:lnTo>
                  <a:lnTo>
                    <a:pt x="269" y="7234"/>
                  </a:lnTo>
                  <a:lnTo>
                    <a:pt x="123" y="6722"/>
                  </a:lnTo>
                  <a:lnTo>
                    <a:pt x="50" y="6162"/>
                  </a:lnTo>
                  <a:lnTo>
                    <a:pt x="1" y="5577"/>
                  </a:lnTo>
                  <a:lnTo>
                    <a:pt x="1" y="5577"/>
                  </a:lnTo>
                  <a:lnTo>
                    <a:pt x="50" y="5017"/>
                  </a:lnTo>
                  <a:lnTo>
                    <a:pt x="123" y="4457"/>
                  </a:lnTo>
                  <a:lnTo>
                    <a:pt x="269" y="3921"/>
                  </a:lnTo>
                  <a:lnTo>
                    <a:pt x="464" y="3410"/>
                  </a:lnTo>
                  <a:lnTo>
                    <a:pt x="683" y="2923"/>
                  </a:lnTo>
                  <a:lnTo>
                    <a:pt x="975" y="2460"/>
                  </a:lnTo>
                  <a:lnTo>
                    <a:pt x="1292" y="2046"/>
                  </a:lnTo>
                  <a:lnTo>
                    <a:pt x="1657" y="1632"/>
                  </a:lnTo>
                  <a:lnTo>
                    <a:pt x="2047" y="1267"/>
                  </a:lnTo>
                  <a:lnTo>
                    <a:pt x="2485" y="950"/>
                  </a:lnTo>
                  <a:lnTo>
                    <a:pt x="2948" y="682"/>
                  </a:lnTo>
                  <a:lnTo>
                    <a:pt x="3435" y="439"/>
                  </a:lnTo>
                  <a:lnTo>
                    <a:pt x="3946" y="244"/>
                  </a:lnTo>
                  <a:lnTo>
                    <a:pt x="4482" y="122"/>
                  </a:lnTo>
                  <a:lnTo>
                    <a:pt x="5018" y="25"/>
                  </a:lnTo>
                  <a:lnTo>
                    <a:pt x="5603" y="0"/>
                  </a:lnTo>
                  <a:lnTo>
                    <a:pt x="5603" y="0"/>
                  </a:lnTo>
                  <a:lnTo>
                    <a:pt x="6041" y="25"/>
                  </a:lnTo>
                  <a:lnTo>
                    <a:pt x="6479" y="73"/>
                  </a:lnTo>
                  <a:lnTo>
                    <a:pt x="6893" y="146"/>
                  </a:lnTo>
                  <a:lnTo>
                    <a:pt x="7307" y="268"/>
                  </a:lnTo>
                  <a:lnTo>
                    <a:pt x="7697" y="414"/>
                  </a:lnTo>
                  <a:lnTo>
                    <a:pt x="8087" y="585"/>
                  </a:lnTo>
                  <a:lnTo>
                    <a:pt x="8452" y="780"/>
                  </a:lnTo>
                  <a:lnTo>
                    <a:pt x="8793" y="999"/>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39" name="Shape 466">
              <a:extLst>
                <a:ext uri="{FF2B5EF4-FFF2-40B4-BE49-F238E27FC236}">
                  <a16:creationId xmlns:a16="http://schemas.microsoft.com/office/drawing/2014/main" id="{1C21CC4C-988D-8D76-AE86-F6851835BAA6}"/>
                </a:ext>
              </a:extLst>
            </p:cNvPr>
            <p:cNvSpPr/>
            <p:nvPr/>
          </p:nvSpPr>
          <p:spPr>
            <a:xfrm>
              <a:off x="6107250" y="1824850"/>
              <a:ext cx="84650" cy="84650"/>
            </a:xfrm>
            <a:custGeom>
              <a:avLst/>
              <a:gdLst/>
              <a:ahLst/>
              <a:cxnLst/>
              <a:rect l="0" t="0" r="0" b="0"/>
              <a:pathLst>
                <a:path w="3386" h="3386" fill="none" extrusionOk="0">
                  <a:moveTo>
                    <a:pt x="3362" y="1388"/>
                  </a:moveTo>
                  <a:lnTo>
                    <a:pt x="3362" y="1388"/>
                  </a:lnTo>
                  <a:lnTo>
                    <a:pt x="3386" y="1680"/>
                  </a:lnTo>
                  <a:lnTo>
                    <a:pt x="3386" y="1680"/>
                  </a:lnTo>
                  <a:lnTo>
                    <a:pt x="3386" y="1851"/>
                  </a:lnTo>
                  <a:lnTo>
                    <a:pt x="3362" y="2021"/>
                  </a:lnTo>
                  <a:lnTo>
                    <a:pt x="3313" y="2192"/>
                  </a:lnTo>
                  <a:lnTo>
                    <a:pt x="3264" y="2338"/>
                  </a:lnTo>
                  <a:lnTo>
                    <a:pt x="3191" y="2484"/>
                  </a:lnTo>
                  <a:lnTo>
                    <a:pt x="3118" y="2630"/>
                  </a:lnTo>
                  <a:lnTo>
                    <a:pt x="3021" y="2776"/>
                  </a:lnTo>
                  <a:lnTo>
                    <a:pt x="2899" y="2898"/>
                  </a:lnTo>
                  <a:lnTo>
                    <a:pt x="2777" y="2996"/>
                  </a:lnTo>
                  <a:lnTo>
                    <a:pt x="2655" y="3093"/>
                  </a:lnTo>
                  <a:lnTo>
                    <a:pt x="2509" y="3191"/>
                  </a:lnTo>
                  <a:lnTo>
                    <a:pt x="2363" y="3239"/>
                  </a:lnTo>
                  <a:lnTo>
                    <a:pt x="2217" y="3312"/>
                  </a:lnTo>
                  <a:lnTo>
                    <a:pt x="2046" y="3337"/>
                  </a:lnTo>
                  <a:lnTo>
                    <a:pt x="1876" y="3385"/>
                  </a:lnTo>
                  <a:lnTo>
                    <a:pt x="1706" y="3385"/>
                  </a:lnTo>
                  <a:lnTo>
                    <a:pt x="1706" y="3385"/>
                  </a:lnTo>
                  <a:lnTo>
                    <a:pt x="1535" y="3385"/>
                  </a:lnTo>
                  <a:lnTo>
                    <a:pt x="1365" y="3337"/>
                  </a:lnTo>
                  <a:lnTo>
                    <a:pt x="1194" y="3312"/>
                  </a:lnTo>
                  <a:lnTo>
                    <a:pt x="1048" y="3239"/>
                  </a:lnTo>
                  <a:lnTo>
                    <a:pt x="902" y="3191"/>
                  </a:lnTo>
                  <a:lnTo>
                    <a:pt x="756" y="3093"/>
                  </a:lnTo>
                  <a:lnTo>
                    <a:pt x="634" y="2996"/>
                  </a:lnTo>
                  <a:lnTo>
                    <a:pt x="512" y="2898"/>
                  </a:lnTo>
                  <a:lnTo>
                    <a:pt x="390" y="2776"/>
                  </a:lnTo>
                  <a:lnTo>
                    <a:pt x="293" y="2630"/>
                  </a:lnTo>
                  <a:lnTo>
                    <a:pt x="220" y="2484"/>
                  </a:lnTo>
                  <a:lnTo>
                    <a:pt x="147" y="2338"/>
                  </a:lnTo>
                  <a:lnTo>
                    <a:pt x="74" y="2192"/>
                  </a:lnTo>
                  <a:lnTo>
                    <a:pt x="49" y="2021"/>
                  </a:lnTo>
                  <a:lnTo>
                    <a:pt x="25" y="1851"/>
                  </a:lnTo>
                  <a:lnTo>
                    <a:pt x="1" y="1680"/>
                  </a:lnTo>
                  <a:lnTo>
                    <a:pt x="1" y="1680"/>
                  </a:lnTo>
                  <a:lnTo>
                    <a:pt x="25" y="1510"/>
                  </a:lnTo>
                  <a:lnTo>
                    <a:pt x="49" y="1340"/>
                  </a:lnTo>
                  <a:lnTo>
                    <a:pt x="74" y="1193"/>
                  </a:lnTo>
                  <a:lnTo>
                    <a:pt x="147" y="1023"/>
                  </a:lnTo>
                  <a:lnTo>
                    <a:pt x="220" y="877"/>
                  </a:lnTo>
                  <a:lnTo>
                    <a:pt x="293" y="731"/>
                  </a:lnTo>
                  <a:lnTo>
                    <a:pt x="390" y="609"/>
                  </a:lnTo>
                  <a:lnTo>
                    <a:pt x="512" y="487"/>
                  </a:lnTo>
                  <a:lnTo>
                    <a:pt x="634" y="390"/>
                  </a:lnTo>
                  <a:lnTo>
                    <a:pt x="756" y="292"/>
                  </a:lnTo>
                  <a:lnTo>
                    <a:pt x="902" y="195"/>
                  </a:lnTo>
                  <a:lnTo>
                    <a:pt x="1048" y="122"/>
                  </a:lnTo>
                  <a:lnTo>
                    <a:pt x="1194" y="73"/>
                  </a:lnTo>
                  <a:lnTo>
                    <a:pt x="1365" y="24"/>
                  </a:lnTo>
                  <a:lnTo>
                    <a:pt x="1535" y="0"/>
                  </a:lnTo>
                  <a:lnTo>
                    <a:pt x="1706" y="0"/>
                  </a:lnTo>
                  <a:lnTo>
                    <a:pt x="1706" y="0"/>
                  </a:lnTo>
                  <a:lnTo>
                    <a:pt x="1998" y="24"/>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40" name="Shape 467">
              <a:extLst>
                <a:ext uri="{FF2B5EF4-FFF2-40B4-BE49-F238E27FC236}">
                  <a16:creationId xmlns:a16="http://schemas.microsoft.com/office/drawing/2014/main" id="{CCDE5854-A1A6-B29D-C8B5-2252B36BA2DB}"/>
                </a:ext>
              </a:extLst>
            </p:cNvPr>
            <p:cNvSpPr/>
            <p:nvPr/>
          </p:nvSpPr>
          <p:spPr>
            <a:xfrm>
              <a:off x="6058550" y="1776125"/>
              <a:ext cx="182075" cy="182075"/>
            </a:xfrm>
            <a:custGeom>
              <a:avLst/>
              <a:gdLst/>
              <a:ahLst/>
              <a:cxnLst/>
              <a:rect l="0" t="0" r="0" b="0"/>
              <a:pathLst>
                <a:path w="7283" h="7283" fill="none" extrusionOk="0">
                  <a:moveTo>
                    <a:pt x="5431" y="463"/>
                  </a:moveTo>
                  <a:lnTo>
                    <a:pt x="5431" y="463"/>
                  </a:lnTo>
                  <a:lnTo>
                    <a:pt x="5042" y="269"/>
                  </a:lnTo>
                  <a:lnTo>
                    <a:pt x="4823" y="195"/>
                  </a:lnTo>
                  <a:lnTo>
                    <a:pt x="4603" y="122"/>
                  </a:lnTo>
                  <a:lnTo>
                    <a:pt x="4360" y="74"/>
                  </a:lnTo>
                  <a:lnTo>
                    <a:pt x="4141" y="25"/>
                  </a:lnTo>
                  <a:lnTo>
                    <a:pt x="3897" y="1"/>
                  </a:lnTo>
                  <a:lnTo>
                    <a:pt x="3654" y="1"/>
                  </a:lnTo>
                  <a:lnTo>
                    <a:pt x="3654" y="1"/>
                  </a:lnTo>
                  <a:lnTo>
                    <a:pt x="3288" y="25"/>
                  </a:lnTo>
                  <a:lnTo>
                    <a:pt x="2923" y="74"/>
                  </a:lnTo>
                  <a:lnTo>
                    <a:pt x="2558" y="147"/>
                  </a:lnTo>
                  <a:lnTo>
                    <a:pt x="2241" y="293"/>
                  </a:lnTo>
                  <a:lnTo>
                    <a:pt x="1924" y="439"/>
                  </a:lnTo>
                  <a:lnTo>
                    <a:pt x="1608" y="609"/>
                  </a:lnTo>
                  <a:lnTo>
                    <a:pt x="1340" y="829"/>
                  </a:lnTo>
                  <a:lnTo>
                    <a:pt x="1072" y="1072"/>
                  </a:lnTo>
                  <a:lnTo>
                    <a:pt x="828" y="1316"/>
                  </a:lnTo>
                  <a:lnTo>
                    <a:pt x="633" y="1608"/>
                  </a:lnTo>
                  <a:lnTo>
                    <a:pt x="439" y="1900"/>
                  </a:lnTo>
                  <a:lnTo>
                    <a:pt x="293" y="2217"/>
                  </a:lnTo>
                  <a:lnTo>
                    <a:pt x="171" y="2558"/>
                  </a:lnTo>
                  <a:lnTo>
                    <a:pt x="73" y="2899"/>
                  </a:lnTo>
                  <a:lnTo>
                    <a:pt x="25" y="3264"/>
                  </a:lnTo>
                  <a:lnTo>
                    <a:pt x="0" y="3629"/>
                  </a:lnTo>
                  <a:lnTo>
                    <a:pt x="0" y="3629"/>
                  </a:lnTo>
                  <a:lnTo>
                    <a:pt x="25" y="4019"/>
                  </a:lnTo>
                  <a:lnTo>
                    <a:pt x="73" y="4360"/>
                  </a:lnTo>
                  <a:lnTo>
                    <a:pt x="171" y="4725"/>
                  </a:lnTo>
                  <a:lnTo>
                    <a:pt x="293" y="5066"/>
                  </a:lnTo>
                  <a:lnTo>
                    <a:pt x="439" y="5383"/>
                  </a:lnTo>
                  <a:lnTo>
                    <a:pt x="633" y="5675"/>
                  </a:lnTo>
                  <a:lnTo>
                    <a:pt x="828" y="5943"/>
                  </a:lnTo>
                  <a:lnTo>
                    <a:pt x="1072" y="6211"/>
                  </a:lnTo>
                  <a:lnTo>
                    <a:pt x="1340" y="6455"/>
                  </a:lnTo>
                  <a:lnTo>
                    <a:pt x="1608" y="6650"/>
                  </a:lnTo>
                  <a:lnTo>
                    <a:pt x="1924" y="6844"/>
                  </a:lnTo>
                  <a:lnTo>
                    <a:pt x="2241" y="6990"/>
                  </a:lnTo>
                  <a:lnTo>
                    <a:pt x="2558" y="7112"/>
                  </a:lnTo>
                  <a:lnTo>
                    <a:pt x="2923" y="7210"/>
                  </a:lnTo>
                  <a:lnTo>
                    <a:pt x="3288" y="7258"/>
                  </a:lnTo>
                  <a:lnTo>
                    <a:pt x="3654" y="7283"/>
                  </a:lnTo>
                  <a:lnTo>
                    <a:pt x="3654" y="7283"/>
                  </a:lnTo>
                  <a:lnTo>
                    <a:pt x="4019" y="7258"/>
                  </a:lnTo>
                  <a:lnTo>
                    <a:pt x="4384" y="7210"/>
                  </a:lnTo>
                  <a:lnTo>
                    <a:pt x="4725" y="7112"/>
                  </a:lnTo>
                  <a:lnTo>
                    <a:pt x="5066" y="6990"/>
                  </a:lnTo>
                  <a:lnTo>
                    <a:pt x="5383" y="6844"/>
                  </a:lnTo>
                  <a:lnTo>
                    <a:pt x="5675" y="6650"/>
                  </a:lnTo>
                  <a:lnTo>
                    <a:pt x="5967" y="6455"/>
                  </a:lnTo>
                  <a:lnTo>
                    <a:pt x="6235" y="6211"/>
                  </a:lnTo>
                  <a:lnTo>
                    <a:pt x="6454" y="5943"/>
                  </a:lnTo>
                  <a:lnTo>
                    <a:pt x="6674" y="5675"/>
                  </a:lnTo>
                  <a:lnTo>
                    <a:pt x="6844" y="5383"/>
                  </a:lnTo>
                  <a:lnTo>
                    <a:pt x="7014" y="5066"/>
                  </a:lnTo>
                  <a:lnTo>
                    <a:pt x="7136" y="4725"/>
                  </a:lnTo>
                  <a:lnTo>
                    <a:pt x="7209" y="4360"/>
                  </a:lnTo>
                  <a:lnTo>
                    <a:pt x="7282" y="4019"/>
                  </a:lnTo>
                  <a:lnTo>
                    <a:pt x="7282" y="3629"/>
                  </a:lnTo>
                  <a:lnTo>
                    <a:pt x="7282" y="3629"/>
                  </a:lnTo>
                  <a:lnTo>
                    <a:pt x="7282" y="3386"/>
                  </a:lnTo>
                  <a:lnTo>
                    <a:pt x="7258" y="3167"/>
                  </a:lnTo>
                  <a:lnTo>
                    <a:pt x="7234" y="2923"/>
                  </a:lnTo>
                  <a:lnTo>
                    <a:pt x="7161" y="2704"/>
                  </a:lnTo>
                  <a:lnTo>
                    <a:pt x="7112" y="2485"/>
                  </a:lnTo>
                  <a:lnTo>
                    <a:pt x="7014" y="2266"/>
                  </a:lnTo>
                  <a:lnTo>
                    <a:pt x="6820" y="1852"/>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41" name="Shape 468">
              <a:extLst>
                <a:ext uri="{FF2B5EF4-FFF2-40B4-BE49-F238E27FC236}">
                  <a16:creationId xmlns:a16="http://schemas.microsoft.com/office/drawing/2014/main" id="{B5BBC47D-9DDA-04B1-BEE1-1C0985AE36FD}"/>
                </a:ext>
              </a:extLst>
            </p:cNvPr>
            <p:cNvSpPr/>
            <p:nvPr/>
          </p:nvSpPr>
          <p:spPr>
            <a:xfrm>
              <a:off x="5971475" y="2001400"/>
              <a:ext cx="74925" cy="70675"/>
            </a:xfrm>
            <a:custGeom>
              <a:avLst/>
              <a:gdLst/>
              <a:ahLst/>
              <a:cxnLst/>
              <a:rect l="0" t="0" r="0" b="0"/>
              <a:pathLst>
                <a:path w="2997" h="2827" fill="none" extrusionOk="0">
                  <a:moveTo>
                    <a:pt x="1462" y="1"/>
                  </a:moveTo>
                  <a:lnTo>
                    <a:pt x="293" y="1170"/>
                  </a:lnTo>
                  <a:lnTo>
                    <a:pt x="293" y="1170"/>
                  </a:lnTo>
                  <a:lnTo>
                    <a:pt x="171" y="1316"/>
                  </a:lnTo>
                  <a:lnTo>
                    <a:pt x="74" y="1487"/>
                  </a:lnTo>
                  <a:lnTo>
                    <a:pt x="25" y="1657"/>
                  </a:lnTo>
                  <a:lnTo>
                    <a:pt x="1" y="1852"/>
                  </a:lnTo>
                  <a:lnTo>
                    <a:pt x="25" y="2047"/>
                  </a:lnTo>
                  <a:lnTo>
                    <a:pt x="74" y="2217"/>
                  </a:lnTo>
                  <a:lnTo>
                    <a:pt x="171" y="2388"/>
                  </a:lnTo>
                  <a:lnTo>
                    <a:pt x="293" y="2534"/>
                  </a:lnTo>
                  <a:lnTo>
                    <a:pt x="293" y="2534"/>
                  </a:lnTo>
                  <a:lnTo>
                    <a:pt x="439" y="2656"/>
                  </a:lnTo>
                  <a:lnTo>
                    <a:pt x="609" y="2753"/>
                  </a:lnTo>
                  <a:lnTo>
                    <a:pt x="804" y="2802"/>
                  </a:lnTo>
                  <a:lnTo>
                    <a:pt x="975" y="2826"/>
                  </a:lnTo>
                  <a:lnTo>
                    <a:pt x="975" y="2826"/>
                  </a:lnTo>
                  <a:lnTo>
                    <a:pt x="1170" y="2802"/>
                  </a:lnTo>
                  <a:lnTo>
                    <a:pt x="1340" y="2753"/>
                  </a:lnTo>
                  <a:lnTo>
                    <a:pt x="1511" y="2656"/>
                  </a:lnTo>
                  <a:lnTo>
                    <a:pt x="1681" y="2534"/>
                  </a:lnTo>
                  <a:lnTo>
                    <a:pt x="2850" y="1365"/>
                  </a:lnTo>
                  <a:lnTo>
                    <a:pt x="2850" y="1365"/>
                  </a:lnTo>
                  <a:lnTo>
                    <a:pt x="2996" y="1194"/>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42" name="Shape 469">
              <a:extLst>
                <a:ext uri="{FF2B5EF4-FFF2-40B4-BE49-F238E27FC236}">
                  <a16:creationId xmlns:a16="http://schemas.microsoft.com/office/drawing/2014/main" id="{B722751F-E814-DA24-0AD2-5C1160C6EC75}"/>
                </a:ext>
              </a:extLst>
            </p:cNvPr>
            <p:cNvSpPr/>
            <p:nvPr/>
          </p:nvSpPr>
          <p:spPr>
            <a:xfrm>
              <a:off x="6253375" y="2001400"/>
              <a:ext cx="74325" cy="70675"/>
            </a:xfrm>
            <a:custGeom>
              <a:avLst/>
              <a:gdLst/>
              <a:ahLst/>
              <a:cxnLst/>
              <a:rect l="0" t="0" r="0" b="0"/>
              <a:pathLst>
                <a:path w="2973" h="2827" fill="none" extrusionOk="0">
                  <a:moveTo>
                    <a:pt x="1" y="1194"/>
                  </a:moveTo>
                  <a:lnTo>
                    <a:pt x="1" y="1194"/>
                  </a:lnTo>
                  <a:lnTo>
                    <a:pt x="123" y="1365"/>
                  </a:lnTo>
                  <a:lnTo>
                    <a:pt x="1316" y="2534"/>
                  </a:lnTo>
                  <a:lnTo>
                    <a:pt x="1316" y="2534"/>
                  </a:lnTo>
                  <a:lnTo>
                    <a:pt x="1462" y="2656"/>
                  </a:lnTo>
                  <a:lnTo>
                    <a:pt x="1633" y="2753"/>
                  </a:lnTo>
                  <a:lnTo>
                    <a:pt x="1827" y="2802"/>
                  </a:lnTo>
                  <a:lnTo>
                    <a:pt x="1998" y="2826"/>
                  </a:lnTo>
                  <a:lnTo>
                    <a:pt x="1998" y="2826"/>
                  </a:lnTo>
                  <a:lnTo>
                    <a:pt x="2193" y="2802"/>
                  </a:lnTo>
                  <a:lnTo>
                    <a:pt x="2363" y="2753"/>
                  </a:lnTo>
                  <a:lnTo>
                    <a:pt x="2534" y="2656"/>
                  </a:lnTo>
                  <a:lnTo>
                    <a:pt x="2704" y="2534"/>
                  </a:lnTo>
                  <a:lnTo>
                    <a:pt x="2704" y="2534"/>
                  </a:lnTo>
                  <a:lnTo>
                    <a:pt x="2826" y="2388"/>
                  </a:lnTo>
                  <a:lnTo>
                    <a:pt x="2923" y="2217"/>
                  </a:lnTo>
                  <a:lnTo>
                    <a:pt x="2972" y="2047"/>
                  </a:lnTo>
                  <a:lnTo>
                    <a:pt x="2972" y="1852"/>
                  </a:lnTo>
                  <a:lnTo>
                    <a:pt x="2972" y="1657"/>
                  </a:lnTo>
                  <a:lnTo>
                    <a:pt x="2923" y="1487"/>
                  </a:lnTo>
                  <a:lnTo>
                    <a:pt x="2826" y="1316"/>
                  </a:lnTo>
                  <a:lnTo>
                    <a:pt x="2704" y="1170"/>
                  </a:lnTo>
                  <a:lnTo>
                    <a:pt x="1535" y="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43" name="Shape 470">
              <a:extLst>
                <a:ext uri="{FF2B5EF4-FFF2-40B4-BE49-F238E27FC236}">
                  <a16:creationId xmlns:a16="http://schemas.microsoft.com/office/drawing/2014/main" id="{E7ADD489-76AC-D453-9FF2-A6A254896E9B}"/>
                </a:ext>
              </a:extLst>
            </p:cNvPr>
            <p:cNvSpPr/>
            <p:nvPr/>
          </p:nvSpPr>
          <p:spPr>
            <a:xfrm>
              <a:off x="6137700" y="1623900"/>
              <a:ext cx="250875" cy="255150"/>
            </a:xfrm>
            <a:custGeom>
              <a:avLst/>
              <a:gdLst/>
              <a:ahLst/>
              <a:cxnLst/>
              <a:rect l="0" t="0" r="0" b="0"/>
              <a:pathLst>
                <a:path w="10035" h="10206" fill="none" extrusionOk="0">
                  <a:moveTo>
                    <a:pt x="9718" y="2412"/>
                  </a:moveTo>
                  <a:lnTo>
                    <a:pt x="8671" y="2217"/>
                  </a:lnTo>
                  <a:lnTo>
                    <a:pt x="9694" y="1194"/>
                  </a:lnTo>
                  <a:lnTo>
                    <a:pt x="9694" y="1194"/>
                  </a:lnTo>
                  <a:lnTo>
                    <a:pt x="9767" y="1121"/>
                  </a:lnTo>
                  <a:lnTo>
                    <a:pt x="9815" y="1024"/>
                  </a:lnTo>
                  <a:lnTo>
                    <a:pt x="9840" y="951"/>
                  </a:lnTo>
                  <a:lnTo>
                    <a:pt x="9840" y="853"/>
                  </a:lnTo>
                  <a:lnTo>
                    <a:pt x="9840" y="756"/>
                  </a:lnTo>
                  <a:lnTo>
                    <a:pt x="9815" y="658"/>
                  </a:lnTo>
                  <a:lnTo>
                    <a:pt x="9767" y="585"/>
                  </a:lnTo>
                  <a:lnTo>
                    <a:pt x="9694" y="512"/>
                  </a:lnTo>
                  <a:lnTo>
                    <a:pt x="9694" y="512"/>
                  </a:lnTo>
                  <a:lnTo>
                    <a:pt x="9621" y="439"/>
                  </a:lnTo>
                  <a:lnTo>
                    <a:pt x="9548" y="391"/>
                  </a:lnTo>
                  <a:lnTo>
                    <a:pt x="9450" y="366"/>
                  </a:lnTo>
                  <a:lnTo>
                    <a:pt x="9353" y="366"/>
                  </a:lnTo>
                  <a:lnTo>
                    <a:pt x="9255" y="366"/>
                  </a:lnTo>
                  <a:lnTo>
                    <a:pt x="9182" y="391"/>
                  </a:lnTo>
                  <a:lnTo>
                    <a:pt x="9085" y="439"/>
                  </a:lnTo>
                  <a:lnTo>
                    <a:pt x="9012" y="512"/>
                  </a:lnTo>
                  <a:lnTo>
                    <a:pt x="7867" y="1657"/>
                  </a:lnTo>
                  <a:lnTo>
                    <a:pt x="7867" y="1657"/>
                  </a:lnTo>
                  <a:lnTo>
                    <a:pt x="7818" y="1487"/>
                  </a:lnTo>
                  <a:lnTo>
                    <a:pt x="7599" y="317"/>
                  </a:lnTo>
                  <a:lnTo>
                    <a:pt x="7599" y="317"/>
                  </a:lnTo>
                  <a:lnTo>
                    <a:pt x="7575" y="196"/>
                  </a:lnTo>
                  <a:lnTo>
                    <a:pt x="7526" y="98"/>
                  </a:lnTo>
                  <a:lnTo>
                    <a:pt x="7477" y="50"/>
                  </a:lnTo>
                  <a:lnTo>
                    <a:pt x="7404" y="1"/>
                  </a:lnTo>
                  <a:lnTo>
                    <a:pt x="7331" y="1"/>
                  </a:lnTo>
                  <a:lnTo>
                    <a:pt x="7234" y="25"/>
                  </a:lnTo>
                  <a:lnTo>
                    <a:pt x="7161" y="74"/>
                  </a:lnTo>
                  <a:lnTo>
                    <a:pt x="7063" y="147"/>
                  </a:lnTo>
                  <a:lnTo>
                    <a:pt x="5432" y="1754"/>
                  </a:lnTo>
                  <a:lnTo>
                    <a:pt x="5432" y="1754"/>
                  </a:lnTo>
                  <a:lnTo>
                    <a:pt x="5358" y="1852"/>
                  </a:lnTo>
                  <a:lnTo>
                    <a:pt x="5285" y="1974"/>
                  </a:lnTo>
                  <a:lnTo>
                    <a:pt x="5212" y="2120"/>
                  </a:lnTo>
                  <a:lnTo>
                    <a:pt x="5164" y="2242"/>
                  </a:lnTo>
                  <a:lnTo>
                    <a:pt x="5139" y="2388"/>
                  </a:lnTo>
                  <a:lnTo>
                    <a:pt x="5115" y="2534"/>
                  </a:lnTo>
                  <a:lnTo>
                    <a:pt x="5115" y="2680"/>
                  </a:lnTo>
                  <a:lnTo>
                    <a:pt x="5115" y="2802"/>
                  </a:lnTo>
                  <a:lnTo>
                    <a:pt x="5334" y="3971"/>
                  </a:lnTo>
                  <a:lnTo>
                    <a:pt x="5334" y="3971"/>
                  </a:lnTo>
                  <a:lnTo>
                    <a:pt x="5383" y="4141"/>
                  </a:lnTo>
                  <a:lnTo>
                    <a:pt x="147" y="9378"/>
                  </a:lnTo>
                  <a:lnTo>
                    <a:pt x="147" y="9378"/>
                  </a:lnTo>
                  <a:lnTo>
                    <a:pt x="73" y="9451"/>
                  </a:lnTo>
                  <a:lnTo>
                    <a:pt x="25" y="9548"/>
                  </a:lnTo>
                  <a:lnTo>
                    <a:pt x="0" y="9645"/>
                  </a:lnTo>
                  <a:lnTo>
                    <a:pt x="0" y="9718"/>
                  </a:lnTo>
                  <a:lnTo>
                    <a:pt x="0" y="9816"/>
                  </a:lnTo>
                  <a:lnTo>
                    <a:pt x="25" y="9913"/>
                  </a:lnTo>
                  <a:lnTo>
                    <a:pt x="73" y="9986"/>
                  </a:lnTo>
                  <a:lnTo>
                    <a:pt x="147" y="10059"/>
                  </a:lnTo>
                  <a:lnTo>
                    <a:pt x="147" y="10059"/>
                  </a:lnTo>
                  <a:lnTo>
                    <a:pt x="220" y="10133"/>
                  </a:lnTo>
                  <a:lnTo>
                    <a:pt x="293" y="10181"/>
                  </a:lnTo>
                  <a:lnTo>
                    <a:pt x="390" y="10206"/>
                  </a:lnTo>
                  <a:lnTo>
                    <a:pt x="488" y="10206"/>
                  </a:lnTo>
                  <a:lnTo>
                    <a:pt x="488" y="10206"/>
                  </a:lnTo>
                  <a:lnTo>
                    <a:pt x="585" y="10206"/>
                  </a:lnTo>
                  <a:lnTo>
                    <a:pt x="658" y="10181"/>
                  </a:lnTo>
                  <a:lnTo>
                    <a:pt x="755" y="10133"/>
                  </a:lnTo>
                  <a:lnTo>
                    <a:pt x="828" y="10059"/>
                  </a:lnTo>
                  <a:lnTo>
                    <a:pt x="6187" y="4726"/>
                  </a:lnTo>
                  <a:lnTo>
                    <a:pt x="7234" y="4896"/>
                  </a:lnTo>
                  <a:lnTo>
                    <a:pt x="7234" y="4896"/>
                  </a:lnTo>
                  <a:lnTo>
                    <a:pt x="7356" y="4921"/>
                  </a:lnTo>
                  <a:lnTo>
                    <a:pt x="7502" y="4921"/>
                  </a:lnTo>
                  <a:lnTo>
                    <a:pt x="7624" y="4896"/>
                  </a:lnTo>
                  <a:lnTo>
                    <a:pt x="7770" y="4848"/>
                  </a:lnTo>
                  <a:lnTo>
                    <a:pt x="7916" y="4799"/>
                  </a:lnTo>
                  <a:lnTo>
                    <a:pt x="8038" y="4750"/>
                  </a:lnTo>
                  <a:lnTo>
                    <a:pt x="8159" y="4677"/>
                  </a:lnTo>
                  <a:lnTo>
                    <a:pt x="8257" y="4580"/>
                  </a:lnTo>
                  <a:lnTo>
                    <a:pt x="9889" y="2948"/>
                  </a:lnTo>
                  <a:lnTo>
                    <a:pt x="9889" y="2948"/>
                  </a:lnTo>
                  <a:lnTo>
                    <a:pt x="9962" y="2875"/>
                  </a:lnTo>
                  <a:lnTo>
                    <a:pt x="10010" y="2777"/>
                  </a:lnTo>
                  <a:lnTo>
                    <a:pt x="10035" y="2704"/>
                  </a:lnTo>
                  <a:lnTo>
                    <a:pt x="10010" y="2607"/>
                  </a:lnTo>
                  <a:lnTo>
                    <a:pt x="9986" y="2558"/>
                  </a:lnTo>
                  <a:lnTo>
                    <a:pt x="9913" y="2485"/>
                  </a:lnTo>
                  <a:lnTo>
                    <a:pt x="9815" y="2436"/>
                  </a:lnTo>
                  <a:lnTo>
                    <a:pt x="9718" y="2412"/>
                  </a:lnTo>
                  <a:lnTo>
                    <a:pt x="9718" y="2412"/>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grpSp>
    </p:spTree>
    <p:extLst>
      <p:ext uri="{BB962C8B-B14F-4D97-AF65-F5344CB8AC3E}">
        <p14:creationId xmlns:p14="http://schemas.microsoft.com/office/powerpoint/2010/main" val="3090973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ppt_x"/>
                                          </p:val>
                                        </p:tav>
                                        <p:tav tm="100000">
                                          <p:val>
                                            <p:strVal val="#ppt_x"/>
                                          </p:val>
                                        </p:tav>
                                      </p:tavLst>
                                    </p:anim>
                                    <p:anim calcmode="lin" valueType="num">
                                      <p:cBhvr additive="base">
                                        <p:cTn id="12" dur="500" fill="hold"/>
                                        <p:tgtEl>
                                          <p:spTgt spid="3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p:cTn id="31" dur="1000" fill="hold"/>
                                        <p:tgtEl>
                                          <p:spTgt spid="33"/>
                                        </p:tgtEl>
                                        <p:attrNameLst>
                                          <p:attrName>ppt_w</p:attrName>
                                        </p:attrNameLst>
                                      </p:cBhvr>
                                      <p:tavLst>
                                        <p:tav tm="0">
                                          <p:val>
                                            <p:fltVal val="0"/>
                                          </p:val>
                                        </p:tav>
                                        <p:tav tm="100000">
                                          <p:val>
                                            <p:strVal val="#ppt_w"/>
                                          </p:val>
                                        </p:tav>
                                      </p:tavLst>
                                    </p:anim>
                                    <p:anim calcmode="lin" valueType="num">
                                      <p:cBhvr>
                                        <p:cTn id="32" dur="1000" fill="hold"/>
                                        <p:tgtEl>
                                          <p:spTgt spid="33"/>
                                        </p:tgtEl>
                                        <p:attrNameLst>
                                          <p:attrName>ppt_h</p:attrName>
                                        </p:attrNameLst>
                                      </p:cBhvr>
                                      <p:tavLst>
                                        <p:tav tm="0">
                                          <p:val>
                                            <p:fltVal val="0"/>
                                          </p:val>
                                        </p:tav>
                                        <p:tav tm="100000">
                                          <p:val>
                                            <p:strVal val="#ppt_h"/>
                                          </p:val>
                                        </p:tav>
                                      </p:tavLst>
                                    </p:anim>
                                    <p:anim calcmode="lin" valueType="num">
                                      <p:cBhvr>
                                        <p:cTn id="33" dur="1000" fill="hold"/>
                                        <p:tgtEl>
                                          <p:spTgt spid="33"/>
                                        </p:tgtEl>
                                        <p:attrNameLst>
                                          <p:attrName>style.rotation</p:attrName>
                                        </p:attrNameLst>
                                      </p:cBhvr>
                                      <p:tavLst>
                                        <p:tav tm="0">
                                          <p:val>
                                            <p:fltVal val="90"/>
                                          </p:val>
                                        </p:tav>
                                        <p:tav tm="100000">
                                          <p:val>
                                            <p:fltVal val="0"/>
                                          </p:val>
                                        </p:tav>
                                      </p:tavLst>
                                    </p:anim>
                                    <p:animEffect transition="in" filter="fade">
                                      <p:cBhvr>
                                        <p:cTn id="34"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3" grpId="0" animBg="1"/>
    </p:bld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21A78ED3-574E-E47F-D616-323CC555C0CC}"/>
            </a:ext>
          </a:extLst>
        </p:cNvPr>
        <p:cNvGrpSpPr/>
        <p:nvPr/>
      </p:nvGrpSpPr>
      <p:grpSpPr>
        <a:xfrm>
          <a:off x="0" y="0"/>
          <a:ext cx="0" cy="0"/>
          <a:chOff x="0" y="0"/>
          <a:chExt cx="0" cy="0"/>
        </a:xfrm>
      </p:grpSpPr>
      <p:sp>
        <p:nvSpPr>
          <p:cNvPr id="20" name="TextBox 19">
            <a:extLst>
              <a:ext uri="{FF2B5EF4-FFF2-40B4-BE49-F238E27FC236}">
                <a16:creationId xmlns:a16="http://schemas.microsoft.com/office/drawing/2014/main" id="{D76FE5C9-41D9-3AD3-6457-AD4500AD4386}"/>
              </a:ext>
            </a:extLst>
          </p:cNvPr>
          <p:cNvSpPr txBox="1"/>
          <p:nvPr/>
        </p:nvSpPr>
        <p:spPr>
          <a:xfrm>
            <a:off x="329113" y="2006865"/>
            <a:ext cx="4380047" cy="3139321"/>
          </a:xfrm>
          <a:prstGeom prst="rect">
            <a:avLst/>
          </a:prstGeom>
          <a:noFill/>
        </p:spPr>
        <p:txBody>
          <a:bodyPr wrap="square">
            <a:spAutoFit/>
          </a:bodyPr>
          <a:lstStyle/>
          <a:p>
            <a:pPr>
              <a:buClr>
                <a:srgbClr val="FFC30F"/>
              </a:buClr>
            </a:pPr>
            <a:r>
              <a:rPr lang="en-US" sz="1800" dirty="0"/>
              <a:t>More mechanisms play a role in the </a:t>
            </a:r>
            <a:r>
              <a:rPr lang="en-US" sz="1800" b="1" dirty="0"/>
              <a:t>muon energy loss </a:t>
            </a:r>
            <a:r>
              <a:rPr lang="en-US" sz="1800" dirty="0"/>
              <a:t>: </a:t>
            </a:r>
          </a:p>
          <a:p>
            <a:pPr>
              <a:buClr>
                <a:srgbClr val="FFC30F"/>
              </a:buClr>
            </a:pPr>
            <a:endParaRPr lang="en-US" sz="1800" dirty="0"/>
          </a:p>
          <a:p>
            <a:pPr marL="214313" indent="-214313">
              <a:buClr>
                <a:srgbClr val="FFC30F"/>
              </a:buClr>
              <a:buFont typeface="Calibri" panose="020F0502020204030204" pitchFamily="34" charset="0"/>
              <a:buChar char="●"/>
            </a:pPr>
            <a:r>
              <a:rPr lang="en-US" sz="1800" b="1" dirty="0">
                <a:ea typeface="Calibri" panose="020F0502020204030204" pitchFamily="34" charset="0"/>
                <a:cs typeface="Calibri" panose="020F0502020204030204" pitchFamily="34" charset="0"/>
              </a:rPr>
              <a:t>Ionization</a:t>
            </a:r>
            <a:r>
              <a:rPr lang="en-US" sz="1800" dirty="0">
                <a:ea typeface="Calibri" panose="020F0502020204030204" pitchFamily="34" charset="0"/>
                <a:cs typeface="Calibri" panose="020F0502020204030204" pitchFamily="34" charset="0"/>
              </a:rPr>
              <a:t>. </a:t>
            </a:r>
          </a:p>
          <a:p>
            <a:pPr marL="214313" indent="-214313">
              <a:buClr>
                <a:srgbClr val="FFC30F"/>
              </a:buClr>
              <a:buFont typeface="Calibri" panose="020F0502020204030204" pitchFamily="34" charset="0"/>
              <a:buChar char="●"/>
            </a:pPr>
            <a:r>
              <a:rPr lang="en-US" sz="1800" b="1" dirty="0">
                <a:ea typeface="Calibri" panose="020F0502020204030204" pitchFamily="34" charset="0"/>
                <a:cs typeface="Calibri" panose="020F0502020204030204" pitchFamily="34" charset="0"/>
              </a:rPr>
              <a:t>Radiation losses</a:t>
            </a:r>
            <a:r>
              <a:rPr lang="en-US" sz="1800" dirty="0">
                <a:ea typeface="Calibri" panose="020F0502020204030204" pitchFamily="34" charset="0"/>
                <a:cs typeface="Calibri" panose="020F0502020204030204" pitchFamily="34" charset="0"/>
              </a:rPr>
              <a:t>:</a:t>
            </a:r>
          </a:p>
          <a:p>
            <a:pPr marL="600075" lvl="1" indent="-257175">
              <a:buClr>
                <a:srgbClr val="FFC30F"/>
              </a:buClr>
              <a:buFont typeface="+mj-lt"/>
              <a:buAutoNum type="arabicPeriod"/>
            </a:pPr>
            <a:r>
              <a:rPr lang="en-US" sz="1800" dirty="0">
                <a:ea typeface="Calibri" panose="020F0502020204030204" pitchFamily="34" charset="0"/>
                <a:cs typeface="Calibri" panose="020F0502020204030204" pitchFamily="34" charset="0"/>
              </a:rPr>
              <a:t>Bremsstrahlung.</a:t>
            </a:r>
          </a:p>
          <a:p>
            <a:pPr marL="600075" lvl="1" indent="-257175">
              <a:buClr>
                <a:srgbClr val="FFC30F"/>
              </a:buClr>
              <a:buFont typeface="+mj-lt"/>
              <a:buAutoNum type="arabicPeriod"/>
            </a:pPr>
            <a:r>
              <a:rPr lang="en-US" sz="1800" dirty="0">
                <a:ea typeface="Calibri" panose="020F0502020204030204" pitchFamily="34" charset="0"/>
                <a:cs typeface="Calibri" panose="020F0502020204030204" pitchFamily="34" charset="0"/>
              </a:rPr>
              <a:t>Pair production.</a:t>
            </a:r>
          </a:p>
          <a:p>
            <a:pPr marL="600075" lvl="1" indent="-257175">
              <a:buClr>
                <a:srgbClr val="FFC30F"/>
              </a:buClr>
              <a:buFont typeface="+mj-lt"/>
              <a:buAutoNum type="arabicPeriod"/>
            </a:pPr>
            <a:r>
              <a:rPr lang="en-US" sz="1800" dirty="0">
                <a:ea typeface="Calibri" panose="020F0502020204030204" pitchFamily="34" charset="0"/>
                <a:cs typeface="Calibri" panose="020F0502020204030204" pitchFamily="34" charset="0"/>
              </a:rPr>
              <a:t>Photonuclear excitation.</a:t>
            </a:r>
          </a:p>
          <a:p>
            <a:pPr lvl="1">
              <a:buClr>
                <a:srgbClr val="FFC30F"/>
              </a:buClr>
            </a:pPr>
            <a:endParaRPr lang="en-US" sz="1800" dirty="0">
              <a:ea typeface="Calibri" panose="020F0502020204030204" pitchFamily="34" charset="0"/>
              <a:cs typeface="Calibri" panose="020F0502020204030204" pitchFamily="34" charset="0"/>
            </a:endParaRPr>
          </a:p>
          <a:p>
            <a:pPr>
              <a:buClr>
                <a:srgbClr val="FFC30F"/>
              </a:buClr>
            </a:pPr>
            <a:br>
              <a:rPr lang="en-US" sz="1800" dirty="0">
                <a:latin typeface="Aptos" panose="020B0004020202020204" pitchFamily="34" charset="0"/>
                <a:ea typeface="Calibri" panose="020F0502020204030204" pitchFamily="34" charset="0"/>
                <a:cs typeface="Calibri" panose="020F0502020204030204" pitchFamily="34" charset="0"/>
              </a:rPr>
            </a:br>
            <a:endParaRPr lang="en-US" sz="1800" dirty="0">
              <a:latin typeface="Calibri" panose="020F0502020204030204" pitchFamily="34" charset="0"/>
              <a:ea typeface="Calibri" panose="020F0502020204030204" pitchFamily="34" charset="0"/>
              <a:cs typeface="Calibri" panose="020F0502020204030204" pitchFamily="34" charset="0"/>
            </a:endParaRPr>
          </a:p>
        </p:txBody>
      </p:sp>
      <p:pic>
        <p:nvPicPr>
          <p:cNvPr id="3" name="Immagine 2">
            <a:extLst>
              <a:ext uri="{FF2B5EF4-FFF2-40B4-BE49-F238E27FC236}">
                <a16:creationId xmlns:a16="http://schemas.microsoft.com/office/drawing/2014/main" id="{7F39A6E8-E5A1-2E38-E1C9-5C83B09EDEA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04112" y="1063217"/>
            <a:ext cx="707756" cy="378133"/>
          </a:xfrm>
          <a:prstGeom prst="rect">
            <a:avLst/>
          </a:prstGeom>
        </p:spPr>
      </p:pic>
      <p:cxnSp>
        <p:nvCxnSpPr>
          <p:cNvPr id="4" name="Shape 92">
            <a:extLst>
              <a:ext uri="{FF2B5EF4-FFF2-40B4-BE49-F238E27FC236}">
                <a16:creationId xmlns:a16="http://schemas.microsoft.com/office/drawing/2014/main" id="{8C5C9903-61D3-D1E2-74D5-8DDA89B77075}"/>
              </a:ext>
            </a:extLst>
          </p:cNvPr>
          <p:cNvCxnSpPr/>
          <p:nvPr/>
        </p:nvCxnSpPr>
        <p:spPr>
          <a:xfrm>
            <a:off x="1" y="1252285"/>
            <a:ext cx="820663" cy="0"/>
          </a:xfrm>
          <a:prstGeom prst="straightConnector1">
            <a:avLst/>
          </a:prstGeom>
          <a:noFill/>
          <a:ln w="9525" cap="flat" cmpd="sng">
            <a:solidFill>
              <a:srgbClr val="CCCCCC"/>
            </a:solidFill>
            <a:prstDash val="solid"/>
            <a:round/>
            <a:headEnd type="none" w="med" len="med"/>
            <a:tailEnd type="none" w="med" len="med"/>
          </a:ln>
        </p:spPr>
      </p:cxnSp>
      <p:sp>
        <p:nvSpPr>
          <p:cNvPr id="5" name="Shape 120">
            <a:extLst>
              <a:ext uri="{FF2B5EF4-FFF2-40B4-BE49-F238E27FC236}">
                <a16:creationId xmlns:a16="http://schemas.microsoft.com/office/drawing/2014/main" id="{A8043079-85BD-44D6-E456-E67564B677F6}"/>
              </a:ext>
            </a:extLst>
          </p:cNvPr>
          <p:cNvSpPr/>
          <p:nvPr/>
        </p:nvSpPr>
        <p:spPr>
          <a:xfrm>
            <a:off x="329113" y="1024572"/>
            <a:ext cx="447327" cy="455424"/>
          </a:xfrm>
          <a:prstGeom prst="ellipse">
            <a:avLst/>
          </a:prstGeom>
          <a:solidFill>
            <a:srgbClr val="FFC30F"/>
          </a:solidFill>
          <a:ln>
            <a:noFill/>
          </a:ln>
        </p:spPr>
        <p:txBody>
          <a:bodyPr lIns="68569" tIns="68569" rIns="68569" bIns="68569" anchor="ctr" anchorCtr="0">
            <a:noAutofit/>
          </a:bodyPr>
          <a:lstStyle/>
          <a:p>
            <a:endParaRPr lang="en-US" sz="1050" dirty="0"/>
          </a:p>
        </p:txBody>
      </p:sp>
      <p:sp>
        <p:nvSpPr>
          <p:cNvPr id="6" name="Shape 249">
            <a:extLst>
              <a:ext uri="{FF2B5EF4-FFF2-40B4-BE49-F238E27FC236}">
                <a16:creationId xmlns:a16="http://schemas.microsoft.com/office/drawing/2014/main" id="{90D4F567-D5A2-82D9-BC73-81B353F95F67}"/>
              </a:ext>
            </a:extLst>
          </p:cNvPr>
          <p:cNvSpPr txBox="1">
            <a:spLocks/>
          </p:cNvSpPr>
          <p:nvPr/>
        </p:nvSpPr>
        <p:spPr>
          <a:xfrm>
            <a:off x="833259" y="1088934"/>
            <a:ext cx="1854120" cy="290091"/>
          </a:xfrm>
          <a:prstGeom prst="rect">
            <a:avLst/>
          </a:prstGeom>
          <a:noFill/>
          <a:ln>
            <a:noFill/>
          </a:ln>
        </p:spPr>
        <p:txBody>
          <a:bodyPr lIns="68569" tIns="68569" rIns="68569" bIns="68569" anchor="ctr"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stStyle>
          <a:p>
            <a:pPr>
              <a:buClr>
                <a:srgbClr val="000000"/>
              </a:buClr>
              <a:buSzPct val="25000"/>
            </a:pPr>
            <a:r>
              <a:rPr lang="en-US" sz="2000" b="1" dirty="0">
                <a:latin typeface="Palatino Linotype" panose="02040502050505030304" pitchFamily="18" charset="0"/>
                <a:ea typeface="UD Digi Kyokasho N-R" panose="020B0400000000000000" pitchFamily="18" charset="-128"/>
                <a:cs typeface="Lora"/>
                <a:sym typeface="Lora"/>
              </a:rPr>
              <a:t>1 - Energy loss</a:t>
            </a:r>
          </a:p>
        </p:txBody>
      </p:sp>
      <p:cxnSp>
        <p:nvCxnSpPr>
          <p:cNvPr id="7" name="Shape 92">
            <a:extLst>
              <a:ext uri="{FF2B5EF4-FFF2-40B4-BE49-F238E27FC236}">
                <a16:creationId xmlns:a16="http://schemas.microsoft.com/office/drawing/2014/main" id="{C57CB6E1-6C8F-0684-102F-78CD9EE7607D}"/>
              </a:ext>
            </a:extLst>
          </p:cNvPr>
          <p:cNvCxnSpPr>
            <a:cxnSpLocks/>
            <a:stCxn id="6" idx="3"/>
          </p:cNvCxnSpPr>
          <p:nvPr/>
        </p:nvCxnSpPr>
        <p:spPr>
          <a:xfrm>
            <a:off x="2687379" y="1233979"/>
            <a:ext cx="5542221" cy="18305"/>
          </a:xfrm>
          <a:prstGeom prst="straightConnector1">
            <a:avLst/>
          </a:prstGeom>
          <a:noFill/>
          <a:ln w="9525" cap="flat" cmpd="sng">
            <a:solidFill>
              <a:srgbClr val="CCCCCC"/>
            </a:solidFill>
            <a:prstDash val="solid"/>
            <a:round/>
            <a:headEnd type="none" w="med" len="med"/>
            <a:tailEnd type="none" w="med" len="med"/>
          </a:ln>
        </p:spPr>
      </p:cxnSp>
      <p:sp>
        <p:nvSpPr>
          <p:cNvPr id="8" name="Segnaposto numero diapositiva 1">
            <a:extLst>
              <a:ext uri="{FF2B5EF4-FFF2-40B4-BE49-F238E27FC236}">
                <a16:creationId xmlns:a16="http://schemas.microsoft.com/office/drawing/2014/main" id="{8A599A3C-F419-ADDF-57FD-F8D8F2C7364D}"/>
              </a:ext>
            </a:extLst>
          </p:cNvPr>
          <p:cNvSpPr txBox="1">
            <a:spLocks/>
          </p:cNvSpPr>
          <p:nvPr/>
        </p:nvSpPr>
        <p:spPr>
          <a:xfrm>
            <a:off x="7749345" y="1017990"/>
            <a:ext cx="409458" cy="273844"/>
          </a:xfrm>
          <a:prstGeom prst="rect">
            <a:avLst/>
          </a:prstGeom>
        </p:spPr>
        <p:txBody>
          <a:bodyPr vert="horz" lIns="68580" tIns="34290" rIns="68580" bIns="3429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E011DD9-7140-4E43-B8DF-517520C6FEA9}" type="slidenum">
              <a:rPr lang="en-US" sz="900"/>
              <a:pPr/>
              <a:t>39</a:t>
            </a:fld>
            <a:endParaRPr lang="en-US" sz="900" dirty="0"/>
          </a:p>
        </p:txBody>
      </p:sp>
      <p:cxnSp>
        <p:nvCxnSpPr>
          <p:cNvPr id="9" name="Shape 92">
            <a:extLst>
              <a:ext uri="{FF2B5EF4-FFF2-40B4-BE49-F238E27FC236}">
                <a16:creationId xmlns:a16="http://schemas.microsoft.com/office/drawing/2014/main" id="{9A541525-08F7-D24C-808B-81091582DB7A}"/>
              </a:ext>
            </a:extLst>
          </p:cNvPr>
          <p:cNvCxnSpPr>
            <a:cxnSpLocks/>
          </p:cNvCxnSpPr>
          <p:nvPr/>
        </p:nvCxnSpPr>
        <p:spPr>
          <a:xfrm>
            <a:off x="8326694" y="1253210"/>
            <a:ext cx="130277" cy="0"/>
          </a:xfrm>
          <a:prstGeom prst="straightConnector1">
            <a:avLst/>
          </a:prstGeom>
          <a:noFill/>
          <a:ln w="9525" cap="flat" cmpd="sng">
            <a:solidFill>
              <a:srgbClr val="CCCCCC"/>
            </a:solidFill>
            <a:prstDash val="solid"/>
            <a:round/>
            <a:headEnd type="none" w="med" len="med"/>
            <a:tailEnd type="none" w="med" len="med"/>
          </a:ln>
        </p:spPr>
      </p:cxnSp>
      <p:cxnSp>
        <p:nvCxnSpPr>
          <p:cNvPr id="10" name="Shape 92">
            <a:extLst>
              <a:ext uri="{FF2B5EF4-FFF2-40B4-BE49-F238E27FC236}">
                <a16:creationId xmlns:a16="http://schemas.microsoft.com/office/drawing/2014/main" id="{075E80EB-25B0-6808-6ABB-089120D53D1F}"/>
              </a:ext>
            </a:extLst>
          </p:cNvPr>
          <p:cNvCxnSpPr>
            <a:cxnSpLocks/>
          </p:cNvCxnSpPr>
          <p:nvPr/>
        </p:nvCxnSpPr>
        <p:spPr>
          <a:xfrm>
            <a:off x="8926461" y="1251981"/>
            <a:ext cx="123788" cy="0"/>
          </a:xfrm>
          <a:prstGeom prst="straightConnector1">
            <a:avLst/>
          </a:prstGeom>
          <a:noFill/>
          <a:ln w="9525" cap="flat" cmpd="sng">
            <a:solidFill>
              <a:srgbClr val="CCCCCC"/>
            </a:solidFill>
            <a:prstDash val="solid"/>
            <a:round/>
            <a:headEnd type="none" w="med" len="med"/>
            <a:tailEnd type="none" w="med" len="med"/>
          </a:ln>
        </p:spPr>
      </p:cxnSp>
      <p:grpSp>
        <p:nvGrpSpPr>
          <p:cNvPr id="14" name="Group 13">
            <a:extLst>
              <a:ext uri="{FF2B5EF4-FFF2-40B4-BE49-F238E27FC236}">
                <a16:creationId xmlns:a16="http://schemas.microsoft.com/office/drawing/2014/main" id="{0D5151B2-D43B-F0CC-4DDF-7AAD1ABCC1C9}"/>
              </a:ext>
            </a:extLst>
          </p:cNvPr>
          <p:cNvGrpSpPr/>
          <p:nvPr/>
        </p:nvGrpSpPr>
        <p:grpSpPr>
          <a:xfrm>
            <a:off x="266700" y="1964955"/>
            <a:ext cx="8782615" cy="4559398"/>
            <a:chOff x="355600" y="1476940"/>
            <a:chExt cx="11710153" cy="6079196"/>
          </a:xfrm>
        </p:grpSpPr>
        <p:pic>
          <p:nvPicPr>
            <p:cNvPr id="15" name="Picture 14" descr="A graph of a function&#10;&#10;AI-generated content may be incorrect.">
              <a:extLst>
                <a:ext uri="{FF2B5EF4-FFF2-40B4-BE49-F238E27FC236}">
                  <a16:creationId xmlns:a16="http://schemas.microsoft.com/office/drawing/2014/main" id="{986FD63E-5A70-E0F2-45E7-9610AA2424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01385" y="1821132"/>
              <a:ext cx="6064368" cy="3559928"/>
            </a:xfrm>
            <a:prstGeom prst="rect">
              <a:avLst/>
            </a:prstGeom>
          </p:spPr>
        </p:pic>
        <p:cxnSp>
          <p:nvCxnSpPr>
            <p:cNvPr id="23" name="Straight Connector 22">
              <a:extLst>
                <a:ext uri="{FF2B5EF4-FFF2-40B4-BE49-F238E27FC236}">
                  <a16:creationId xmlns:a16="http://schemas.microsoft.com/office/drawing/2014/main" id="{8F89F177-2C90-3178-15B6-A2C10BD433A9}"/>
                </a:ext>
              </a:extLst>
            </p:cNvPr>
            <p:cNvCxnSpPr>
              <a:cxnSpLocks/>
            </p:cNvCxnSpPr>
            <p:nvPr/>
          </p:nvCxnSpPr>
          <p:spPr>
            <a:xfrm>
              <a:off x="10497269" y="1908545"/>
              <a:ext cx="0" cy="2970432"/>
            </a:xfrm>
            <a:prstGeom prst="line">
              <a:avLst/>
            </a:prstGeom>
            <a:ln>
              <a:solidFill>
                <a:srgbClr val="00B050"/>
              </a:solidFill>
              <a:prstDash val="dash"/>
            </a:ln>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37C32ABF-4BE9-23FE-4DA3-0AC881213531}"/>
                </a:ext>
              </a:extLst>
            </p:cNvPr>
            <p:cNvSpPr txBox="1"/>
            <p:nvPr/>
          </p:nvSpPr>
          <p:spPr>
            <a:xfrm>
              <a:off x="8148958" y="1476940"/>
              <a:ext cx="1722215" cy="738664"/>
            </a:xfrm>
            <a:prstGeom prst="rect">
              <a:avLst/>
            </a:prstGeom>
            <a:noFill/>
          </p:spPr>
          <p:txBody>
            <a:bodyPr wrap="square">
              <a:spAutoFit/>
            </a:bodyPr>
            <a:lstStyle/>
            <a:p>
              <a:pPr>
                <a:buClr>
                  <a:srgbClr val="FFC30F"/>
                </a:buClr>
              </a:pPr>
              <a:r>
                <a:rPr lang="en-US" sz="1500" dirty="0"/>
                <a:t>Muons in SiO</a:t>
              </a:r>
              <a:r>
                <a:rPr lang="en-US" sz="1500" baseline="-25000" dirty="0"/>
                <a:t>2</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582D3EB1-AFEE-60D3-A40F-88276DBB5B07}"/>
                    </a:ext>
                  </a:extLst>
                </p:cNvPr>
                <p:cNvSpPr txBox="1"/>
                <p:nvPr/>
              </p:nvSpPr>
              <p:spPr>
                <a:xfrm>
                  <a:off x="355600" y="3777666"/>
                  <a:ext cx="6096000" cy="3778470"/>
                </a:xfrm>
                <a:prstGeom prst="rect">
                  <a:avLst/>
                </a:prstGeom>
                <a:noFill/>
              </p:spPr>
              <p:txBody>
                <a:bodyPr wrap="square">
                  <a:spAutoFit/>
                </a:bodyPr>
                <a:lstStyle/>
                <a:p>
                  <a:pPr>
                    <a:buClr>
                      <a:srgbClr val="FFC30F"/>
                    </a:buClr>
                  </a:pPr>
                  <a:r>
                    <a:rPr lang="en-US" sz="1800" dirty="0">
                      <a:ea typeface="Calibri" panose="020F0502020204030204" pitchFamily="34" charset="0"/>
                      <a:cs typeface="Calibri" panose="020F0502020204030204" pitchFamily="34" charset="0"/>
                    </a:rPr>
                    <a:t>MuAEGIS considers the </a:t>
                  </a:r>
                  <a:r>
                    <a:rPr lang="en-US" sz="1800" b="1" dirty="0">
                      <a:ea typeface="Calibri" panose="020F0502020204030204" pitchFamily="34" charset="0"/>
                      <a:cs typeface="Calibri" panose="020F0502020204030204" pitchFamily="34" charset="0"/>
                    </a:rPr>
                    <a:t>average</a:t>
                  </a:r>
                  <a:r>
                    <a:rPr lang="en-US" sz="1800" dirty="0">
                      <a:ea typeface="Calibri" panose="020F0502020204030204" pitchFamily="34" charset="0"/>
                      <a:cs typeface="Calibri" panose="020F0502020204030204" pitchFamily="34" charset="0"/>
                    </a:rPr>
                    <a:t> muon energy </a:t>
                  </a:r>
                  <a:r>
                    <a:rPr lang="en-US" sz="1800" b="1" dirty="0">
                      <a:ea typeface="Calibri" panose="020F0502020204030204" pitchFamily="34" charset="0"/>
                      <a:cs typeface="Calibri" panose="020F0502020204030204" pitchFamily="34" charset="0"/>
                    </a:rPr>
                    <a:t>loss </a:t>
                  </a:r>
                  <a14:m>
                    <m:oMath xmlns:m="http://schemas.openxmlformats.org/officeDocument/2006/math">
                      <m:r>
                        <a:rPr lang="en-US" sz="1800" b="1">
                          <a:latin typeface="Cambria Math" panose="02040503050406030204" pitchFamily="18" charset="0"/>
                          <a:ea typeface="Calibri" panose="020F0502020204030204" pitchFamily="34" charset="0"/>
                          <a:cs typeface="Calibri" panose="020F0502020204030204" pitchFamily="34" charset="0"/>
                        </a:rPr>
                        <m:t> </m:t>
                      </m:r>
                      <m:f>
                        <m:fPr>
                          <m:ctrlPr>
                            <a:rPr lang="en-US" sz="1800" b="1" i="1">
                              <a:latin typeface="Cambria Math" panose="02040503050406030204" pitchFamily="18" charset="0"/>
                              <a:ea typeface="Calibri" panose="020F0502020204030204" pitchFamily="34" charset="0"/>
                              <a:cs typeface="Calibri" panose="020F0502020204030204" pitchFamily="34" charset="0"/>
                            </a:rPr>
                          </m:ctrlPr>
                        </m:fPr>
                        <m:num>
                          <m:r>
                            <a:rPr lang="en-US" sz="1800" b="1" i="1">
                              <a:latin typeface="Cambria Math" panose="02040503050406030204" pitchFamily="18" charset="0"/>
                              <a:ea typeface="Calibri" panose="020F0502020204030204" pitchFamily="34" charset="0"/>
                              <a:cs typeface="Calibri" panose="020F0502020204030204" pitchFamily="34" charset="0"/>
                            </a:rPr>
                            <m:t>𝒅𝑬</m:t>
                          </m:r>
                        </m:num>
                        <m:den>
                          <m:r>
                            <a:rPr lang="en-US" sz="1800" b="1" i="1">
                              <a:latin typeface="Cambria Math" panose="02040503050406030204" pitchFamily="18" charset="0"/>
                              <a:ea typeface="Calibri" panose="020F0502020204030204" pitchFamily="34" charset="0"/>
                              <a:cs typeface="Calibri" panose="020F0502020204030204" pitchFamily="34" charset="0"/>
                            </a:rPr>
                            <m:t>𝒅𝒛</m:t>
                          </m:r>
                        </m:den>
                      </m:f>
                    </m:oMath>
                  </a14:m>
                  <a:r>
                    <a:rPr lang="en-US" sz="1800" b="1" dirty="0">
                      <a:ea typeface="Calibri" panose="020F0502020204030204" pitchFamily="34" charset="0"/>
                      <a:cs typeface="Calibri" panose="020F0502020204030204" pitchFamily="34" charset="0"/>
                    </a:rPr>
                    <a:t> </a:t>
                  </a:r>
                </a:p>
                <a:p>
                  <a:pPr>
                    <a:buClr>
                      <a:srgbClr val="FFC30F"/>
                    </a:buClr>
                  </a:pPr>
                  <a:r>
                    <a:rPr lang="en-US" sz="1800" dirty="0">
                      <a:ea typeface="Calibri" panose="020F0502020204030204" pitchFamily="34" charset="0"/>
                      <a:cs typeface="Calibri" panose="020F0502020204030204" pitchFamily="34" charset="0"/>
                    </a:rPr>
                    <a:t>given by the sum of these effect.</a:t>
                  </a:r>
                </a:p>
                <a:p>
                  <a:pPr>
                    <a:buClr>
                      <a:srgbClr val="FFC30F"/>
                    </a:buClr>
                  </a:pPr>
                  <a:endParaRPr lang="en-US" sz="1800" dirty="0">
                    <a:ea typeface="Calibri" panose="020F0502020204030204" pitchFamily="34" charset="0"/>
                    <a:cs typeface="Calibri" panose="020F0502020204030204" pitchFamily="34" charset="0"/>
                  </a:endParaRPr>
                </a:p>
                <a:p>
                  <a:pPr>
                    <a:buClr>
                      <a:srgbClr val="FFC30F"/>
                    </a:buClr>
                  </a:pPr>
                  <a:r>
                    <a:rPr lang="en-US" sz="1800" dirty="0">
                      <a:ea typeface="Calibri" panose="020F0502020204030204" pitchFamily="34" charset="0"/>
                      <a:cs typeface="Calibri" panose="020F0502020204030204" pitchFamily="34" charset="0"/>
                    </a:rPr>
                    <a:t>Reference case: </a:t>
                  </a:r>
                </a:p>
                <a:p>
                  <a:pPr>
                    <a:buClr>
                      <a:srgbClr val="FFC30F"/>
                    </a:buClr>
                  </a:pPr>
                  <a:r>
                    <a:rPr lang="en-US" sz="788" dirty="0">
                      <a:ea typeface="Calibri" panose="020F0502020204030204" pitchFamily="34" charset="0"/>
                      <a:cs typeface="Calibri" panose="020F0502020204030204" pitchFamily="34" charset="0"/>
                    </a:rPr>
                    <a:t> </a:t>
                  </a:r>
                  <a:endParaRPr lang="en-US" sz="1800" dirty="0">
                    <a:ea typeface="Calibri" panose="020F0502020204030204" pitchFamily="34" charset="0"/>
                    <a:cs typeface="Calibri" panose="020F0502020204030204" pitchFamily="34" charset="0"/>
                  </a:endParaRPr>
                </a:p>
                <a:p>
                  <a:pPr marL="214313" indent="-214313">
                    <a:buClr>
                      <a:srgbClr val="FFC30F"/>
                    </a:buClr>
                    <a:buFont typeface="Calibri" panose="020F0502020204030204" pitchFamily="34" charset="0"/>
                    <a:buChar char="●"/>
                  </a:pPr>
                  <a:r>
                    <a:rPr lang="en-US" sz="1800" b="1" dirty="0">
                      <a:ea typeface="Calibri" panose="020F0502020204030204" pitchFamily="34" charset="0"/>
                      <a:cs typeface="Calibri" panose="020F0502020204030204" pitchFamily="34" charset="0"/>
                    </a:rPr>
                    <a:t>500 GeV</a:t>
                  </a:r>
                  <a:r>
                    <a:rPr lang="en-US" sz="1800" dirty="0">
                      <a:ea typeface="Calibri" panose="020F0502020204030204" pitchFamily="34" charset="0"/>
                      <a:cs typeface="Calibri" panose="020F0502020204030204" pitchFamily="34" charset="0"/>
                    </a:rPr>
                    <a:t> muon beam propagates ~</a:t>
                  </a:r>
                  <a:r>
                    <a:rPr lang="en-US" sz="1800" b="1" dirty="0">
                      <a:ea typeface="Calibri" panose="020F0502020204030204" pitchFamily="34" charset="0"/>
                      <a:cs typeface="Calibri" panose="020F0502020204030204" pitchFamily="34" charset="0"/>
                    </a:rPr>
                    <a:t>700 m</a:t>
                  </a:r>
                  <a:r>
                    <a:rPr lang="en-US" sz="1800" dirty="0">
                      <a:ea typeface="Calibri" panose="020F0502020204030204" pitchFamily="34" charset="0"/>
                      <a:cs typeface="Calibri" panose="020F0502020204030204" pitchFamily="34" charset="0"/>
                    </a:rPr>
                    <a:t> in </a:t>
                  </a:r>
                  <a:r>
                    <a:rPr lang="en-US" sz="1800" dirty="0" err="1">
                      <a:ea typeface="Calibri" panose="020F0502020204030204" pitchFamily="34" charset="0"/>
                      <a:cs typeface="Calibri" panose="020F0502020204030204" pitchFamily="34" charset="0"/>
                    </a:rPr>
                    <a:t>SiO</a:t>
                  </a:r>
                  <a:r>
                    <a:rPr lang="en-US" sz="1800" dirty="0">
                      <a:ea typeface="Calibri" panose="020F0502020204030204" pitchFamily="34" charset="0"/>
                      <a:cs typeface="Calibri" panose="020F0502020204030204" pitchFamily="34" charset="0"/>
                    </a:rPr>
                    <a:t>₂ rock.</a:t>
                  </a:r>
                </a:p>
                <a:p>
                  <a:pPr marL="214313" indent="-214313">
                    <a:buClr>
                      <a:srgbClr val="FFC30F"/>
                    </a:buClr>
                    <a:buFont typeface="Calibri" panose="020F0502020204030204" pitchFamily="34" charset="0"/>
                    <a:buChar char="●"/>
                  </a:pPr>
                  <a:r>
                    <a:rPr lang="en-US" sz="1800" dirty="0">
                      <a:ea typeface="Calibri" panose="020F0502020204030204" pitchFamily="34" charset="0"/>
                      <a:cs typeface="Calibri" panose="020F0502020204030204" pitchFamily="34" charset="0"/>
                    </a:rPr>
                    <a:t>Rock and quartz approximated as pure </a:t>
                  </a:r>
                  <a:r>
                    <a:rPr lang="en-US" sz="1800" dirty="0" err="1">
                      <a:ea typeface="Calibri" panose="020F0502020204030204" pitchFamily="34" charset="0"/>
                      <a:cs typeface="Calibri" panose="020F0502020204030204" pitchFamily="34" charset="0"/>
                    </a:rPr>
                    <a:t>SiO</a:t>
                  </a:r>
                  <a:r>
                    <a:rPr lang="en-US" sz="1800" dirty="0">
                      <a:ea typeface="Calibri" panose="020F0502020204030204" pitchFamily="34" charset="0"/>
                      <a:cs typeface="Calibri" panose="020F0502020204030204" pitchFamily="34" charset="0"/>
                    </a:rPr>
                    <a:t>₂.</a:t>
                  </a:r>
                  <a:br>
                    <a:rPr lang="en-US" sz="1800" dirty="0">
                      <a:latin typeface="Aptos" panose="020B0004020202020204" pitchFamily="34" charset="0"/>
                      <a:ea typeface="Calibri" panose="020F0502020204030204" pitchFamily="34" charset="0"/>
                      <a:cs typeface="Calibri" panose="020F0502020204030204" pitchFamily="34" charset="0"/>
                    </a:rPr>
                  </a:br>
                  <a:endParaRPr lang="en-US" sz="1800" dirty="0"/>
                </a:p>
              </p:txBody>
            </p:sp>
          </mc:Choice>
          <mc:Fallback xmlns="">
            <p:sp>
              <p:nvSpPr>
                <p:cNvPr id="11" name="TextBox 10">
                  <a:extLst>
                    <a:ext uri="{FF2B5EF4-FFF2-40B4-BE49-F238E27FC236}">
                      <a16:creationId xmlns:a16="http://schemas.microsoft.com/office/drawing/2014/main" id="{582D3EB1-AFEE-60D3-A40F-88276DBB5B07}"/>
                    </a:ext>
                  </a:extLst>
                </p:cNvPr>
                <p:cNvSpPr txBox="1">
                  <a:spLocks noRot="1" noChangeAspect="1" noMove="1" noResize="1" noEditPoints="1" noAdjustHandles="1" noChangeArrowheads="1" noChangeShapeType="1" noTextEdit="1"/>
                </p:cNvSpPr>
                <p:nvPr/>
              </p:nvSpPr>
              <p:spPr>
                <a:xfrm>
                  <a:off x="355600" y="3777666"/>
                  <a:ext cx="6096000" cy="3778470"/>
                </a:xfrm>
                <a:prstGeom prst="rect">
                  <a:avLst/>
                </a:prstGeom>
                <a:blipFill>
                  <a:blip r:embed="rId5"/>
                  <a:stretch>
                    <a:fillRect l="-1385" t="-893" r="-554"/>
                  </a:stretch>
                </a:blipFill>
              </p:spPr>
              <p:txBody>
                <a:bodyPr/>
                <a:lstStyle/>
                <a:p>
                  <a:r>
                    <a:rPr lang="en-IT">
                      <a:noFill/>
                    </a:rPr>
                    <a:t> </a:t>
                  </a:r>
                </a:p>
              </p:txBody>
            </p:sp>
          </mc:Fallback>
        </mc:AlternateContent>
      </p:grpSp>
      <p:sp>
        <p:nvSpPr>
          <p:cNvPr id="13" name="Shape 602">
            <a:extLst>
              <a:ext uri="{FF2B5EF4-FFF2-40B4-BE49-F238E27FC236}">
                <a16:creationId xmlns:a16="http://schemas.microsoft.com/office/drawing/2014/main" id="{A9CDC839-D85B-CF4F-6CCB-1B11CD64D298}"/>
              </a:ext>
            </a:extLst>
          </p:cNvPr>
          <p:cNvSpPr/>
          <p:nvPr/>
        </p:nvSpPr>
        <p:spPr>
          <a:xfrm>
            <a:off x="378362" y="1083428"/>
            <a:ext cx="343911" cy="343932"/>
          </a:xfrm>
          <a:custGeom>
            <a:avLst/>
            <a:gdLst/>
            <a:ahLst/>
            <a:cxnLst/>
            <a:rect l="0" t="0" r="0" b="0"/>
            <a:pathLst>
              <a:path w="16367" h="16368" fill="none" extrusionOk="0">
                <a:moveTo>
                  <a:pt x="16074" y="4385"/>
                </a:moveTo>
                <a:lnTo>
                  <a:pt x="11983" y="293"/>
                </a:lnTo>
                <a:lnTo>
                  <a:pt x="11983" y="293"/>
                </a:lnTo>
                <a:lnTo>
                  <a:pt x="11812" y="171"/>
                </a:lnTo>
                <a:lnTo>
                  <a:pt x="11642" y="74"/>
                </a:lnTo>
                <a:lnTo>
                  <a:pt x="11447" y="25"/>
                </a:lnTo>
                <a:lnTo>
                  <a:pt x="11252" y="1"/>
                </a:lnTo>
                <a:lnTo>
                  <a:pt x="5115" y="1"/>
                </a:lnTo>
                <a:lnTo>
                  <a:pt x="5115" y="1"/>
                </a:lnTo>
                <a:lnTo>
                  <a:pt x="4920" y="25"/>
                </a:lnTo>
                <a:lnTo>
                  <a:pt x="4725" y="74"/>
                </a:lnTo>
                <a:lnTo>
                  <a:pt x="4554" y="171"/>
                </a:lnTo>
                <a:lnTo>
                  <a:pt x="4384" y="293"/>
                </a:lnTo>
                <a:lnTo>
                  <a:pt x="292" y="4385"/>
                </a:lnTo>
                <a:lnTo>
                  <a:pt x="292" y="4385"/>
                </a:lnTo>
                <a:lnTo>
                  <a:pt x="171" y="4555"/>
                </a:lnTo>
                <a:lnTo>
                  <a:pt x="73" y="4726"/>
                </a:lnTo>
                <a:lnTo>
                  <a:pt x="24" y="4921"/>
                </a:lnTo>
                <a:lnTo>
                  <a:pt x="0" y="5115"/>
                </a:lnTo>
                <a:lnTo>
                  <a:pt x="0" y="11253"/>
                </a:lnTo>
                <a:lnTo>
                  <a:pt x="0" y="11253"/>
                </a:lnTo>
                <a:lnTo>
                  <a:pt x="24" y="11448"/>
                </a:lnTo>
                <a:lnTo>
                  <a:pt x="73" y="11642"/>
                </a:lnTo>
                <a:lnTo>
                  <a:pt x="171" y="11813"/>
                </a:lnTo>
                <a:lnTo>
                  <a:pt x="292" y="11983"/>
                </a:lnTo>
                <a:lnTo>
                  <a:pt x="4384" y="16075"/>
                </a:lnTo>
                <a:lnTo>
                  <a:pt x="4384" y="16075"/>
                </a:lnTo>
                <a:lnTo>
                  <a:pt x="4554" y="16197"/>
                </a:lnTo>
                <a:lnTo>
                  <a:pt x="4725" y="16294"/>
                </a:lnTo>
                <a:lnTo>
                  <a:pt x="4920" y="16343"/>
                </a:lnTo>
                <a:lnTo>
                  <a:pt x="5115" y="16367"/>
                </a:lnTo>
                <a:lnTo>
                  <a:pt x="11252" y="16367"/>
                </a:lnTo>
                <a:lnTo>
                  <a:pt x="11252" y="16367"/>
                </a:lnTo>
                <a:lnTo>
                  <a:pt x="11447" y="16343"/>
                </a:lnTo>
                <a:lnTo>
                  <a:pt x="11642" y="16294"/>
                </a:lnTo>
                <a:lnTo>
                  <a:pt x="11812" y="16197"/>
                </a:lnTo>
                <a:lnTo>
                  <a:pt x="11983" y="16075"/>
                </a:lnTo>
                <a:lnTo>
                  <a:pt x="16074" y="11983"/>
                </a:lnTo>
                <a:lnTo>
                  <a:pt x="16074" y="11983"/>
                </a:lnTo>
                <a:lnTo>
                  <a:pt x="16196" y="11813"/>
                </a:lnTo>
                <a:lnTo>
                  <a:pt x="16294" y="11642"/>
                </a:lnTo>
                <a:lnTo>
                  <a:pt x="16342" y="11448"/>
                </a:lnTo>
                <a:lnTo>
                  <a:pt x="16367" y="11253"/>
                </a:lnTo>
                <a:lnTo>
                  <a:pt x="16367" y="5115"/>
                </a:lnTo>
                <a:lnTo>
                  <a:pt x="16367" y="5115"/>
                </a:lnTo>
                <a:lnTo>
                  <a:pt x="16342" y="4921"/>
                </a:lnTo>
                <a:lnTo>
                  <a:pt x="16294" y="4726"/>
                </a:lnTo>
                <a:lnTo>
                  <a:pt x="16196" y="4555"/>
                </a:lnTo>
                <a:lnTo>
                  <a:pt x="16074" y="4385"/>
                </a:lnTo>
                <a:lnTo>
                  <a:pt x="16074" y="4385"/>
                </a:lnTo>
                <a:close/>
                <a:moveTo>
                  <a:pt x="9864" y="8452"/>
                </a:moveTo>
                <a:lnTo>
                  <a:pt x="11203" y="9792"/>
                </a:lnTo>
                <a:lnTo>
                  <a:pt x="11203" y="9792"/>
                </a:lnTo>
                <a:lnTo>
                  <a:pt x="11252" y="9840"/>
                </a:lnTo>
                <a:lnTo>
                  <a:pt x="11276" y="9913"/>
                </a:lnTo>
                <a:lnTo>
                  <a:pt x="11301" y="10059"/>
                </a:lnTo>
                <a:lnTo>
                  <a:pt x="11276" y="10206"/>
                </a:lnTo>
                <a:lnTo>
                  <a:pt x="11252" y="10279"/>
                </a:lnTo>
                <a:lnTo>
                  <a:pt x="11203" y="10327"/>
                </a:lnTo>
                <a:lnTo>
                  <a:pt x="10327" y="11204"/>
                </a:lnTo>
                <a:lnTo>
                  <a:pt x="10327" y="11204"/>
                </a:lnTo>
                <a:lnTo>
                  <a:pt x="10278" y="11253"/>
                </a:lnTo>
                <a:lnTo>
                  <a:pt x="10205" y="11277"/>
                </a:lnTo>
                <a:lnTo>
                  <a:pt x="10059" y="11302"/>
                </a:lnTo>
                <a:lnTo>
                  <a:pt x="9913" y="11277"/>
                </a:lnTo>
                <a:lnTo>
                  <a:pt x="9840" y="11253"/>
                </a:lnTo>
                <a:lnTo>
                  <a:pt x="9791" y="11204"/>
                </a:lnTo>
                <a:lnTo>
                  <a:pt x="8451" y="9865"/>
                </a:lnTo>
                <a:lnTo>
                  <a:pt x="8451" y="9865"/>
                </a:lnTo>
                <a:lnTo>
                  <a:pt x="8403" y="9816"/>
                </a:lnTo>
                <a:lnTo>
                  <a:pt x="8330" y="9792"/>
                </a:lnTo>
                <a:lnTo>
                  <a:pt x="8183" y="9767"/>
                </a:lnTo>
                <a:lnTo>
                  <a:pt x="8037" y="9792"/>
                </a:lnTo>
                <a:lnTo>
                  <a:pt x="7964" y="9816"/>
                </a:lnTo>
                <a:lnTo>
                  <a:pt x="7915" y="9865"/>
                </a:lnTo>
                <a:lnTo>
                  <a:pt x="6576" y="11204"/>
                </a:lnTo>
                <a:lnTo>
                  <a:pt x="6576" y="11204"/>
                </a:lnTo>
                <a:lnTo>
                  <a:pt x="6527" y="11253"/>
                </a:lnTo>
                <a:lnTo>
                  <a:pt x="6454" y="11277"/>
                </a:lnTo>
                <a:lnTo>
                  <a:pt x="6308" y="11302"/>
                </a:lnTo>
                <a:lnTo>
                  <a:pt x="6162" y="11277"/>
                </a:lnTo>
                <a:lnTo>
                  <a:pt x="6089" y="11253"/>
                </a:lnTo>
                <a:lnTo>
                  <a:pt x="6040" y="11204"/>
                </a:lnTo>
                <a:lnTo>
                  <a:pt x="5163" y="10327"/>
                </a:lnTo>
                <a:lnTo>
                  <a:pt x="5163" y="10327"/>
                </a:lnTo>
                <a:lnTo>
                  <a:pt x="5115" y="10279"/>
                </a:lnTo>
                <a:lnTo>
                  <a:pt x="5090" y="10206"/>
                </a:lnTo>
                <a:lnTo>
                  <a:pt x="5066" y="10059"/>
                </a:lnTo>
                <a:lnTo>
                  <a:pt x="5090" y="9913"/>
                </a:lnTo>
                <a:lnTo>
                  <a:pt x="5115" y="9840"/>
                </a:lnTo>
                <a:lnTo>
                  <a:pt x="5163" y="9792"/>
                </a:lnTo>
                <a:lnTo>
                  <a:pt x="6503" y="8452"/>
                </a:lnTo>
                <a:lnTo>
                  <a:pt x="6503" y="8452"/>
                </a:lnTo>
                <a:lnTo>
                  <a:pt x="6552" y="8403"/>
                </a:lnTo>
                <a:lnTo>
                  <a:pt x="6576" y="8330"/>
                </a:lnTo>
                <a:lnTo>
                  <a:pt x="6600" y="8184"/>
                </a:lnTo>
                <a:lnTo>
                  <a:pt x="6576" y="8038"/>
                </a:lnTo>
                <a:lnTo>
                  <a:pt x="6552" y="7965"/>
                </a:lnTo>
                <a:lnTo>
                  <a:pt x="6503" y="7916"/>
                </a:lnTo>
                <a:lnTo>
                  <a:pt x="5163" y="6577"/>
                </a:lnTo>
                <a:lnTo>
                  <a:pt x="5163" y="6577"/>
                </a:lnTo>
                <a:lnTo>
                  <a:pt x="5115" y="6528"/>
                </a:lnTo>
                <a:lnTo>
                  <a:pt x="5090" y="6455"/>
                </a:lnTo>
                <a:lnTo>
                  <a:pt x="5066" y="6309"/>
                </a:lnTo>
                <a:lnTo>
                  <a:pt x="5090" y="6163"/>
                </a:lnTo>
                <a:lnTo>
                  <a:pt x="5115" y="6090"/>
                </a:lnTo>
                <a:lnTo>
                  <a:pt x="5163" y="6041"/>
                </a:lnTo>
                <a:lnTo>
                  <a:pt x="6040" y="5164"/>
                </a:lnTo>
                <a:lnTo>
                  <a:pt x="6040" y="5164"/>
                </a:lnTo>
                <a:lnTo>
                  <a:pt x="6089" y="5115"/>
                </a:lnTo>
                <a:lnTo>
                  <a:pt x="6162" y="5091"/>
                </a:lnTo>
                <a:lnTo>
                  <a:pt x="6308" y="5067"/>
                </a:lnTo>
                <a:lnTo>
                  <a:pt x="6454" y="5091"/>
                </a:lnTo>
                <a:lnTo>
                  <a:pt x="6527" y="5115"/>
                </a:lnTo>
                <a:lnTo>
                  <a:pt x="6576" y="5164"/>
                </a:lnTo>
                <a:lnTo>
                  <a:pt x="7915" y="6504"/>
                </a:lnTo>
                <a:lnTo>
                  <a:pt x="7915" y="6504"/>
                </a:lnTo>
                <a:lnTo>
                  <a:pt x="7964" y="6552"/>
                </a:lnTo>
                <a:lnTo>
                  <a:pt x="8037" y="6577"/>
                </a:lnTo>
                <a:lnTo>
                  <a:pt x="8183" y="6601"/>
                </a:lnTo>
                <a:lnTo>
                  <a:pt x="8330" y="6577"/>
                </a:lnTo>
                <a:lnTo>
                  <a:pt x="8403" y="6552"/>
                </a:lnTo>
                <a:lnTo>
                  <a:pt x="8451" y="6504"/>
                </a:lnTo>
                <a:lnTo>
                  <a:pt x="9791" y="5164"/>
                </a:lnTo>
                <a:lnTo>
                  <a:pt x="9791" y="5164"/>
                </a:lnTo>
                <a:lnTo>
                  <a:pt x="9840" y="5115"/>
                </a:lnTo>
                <a:lnTo>
                  <a:pt x="9913" y="5091"/>
                </a:lnTo>
                <a:lnTo>
                  <a:pt x="10059" y="5067"/>
                </a:lnTo>
                <a:lnTo>
                  <a:pt x="10205" y="5091"/>
                </a:lnTo>
                <a:lnTo>
                  <a:pt x="10278" y="5115"/>
                </a:lnTo>
                <a:lnTo>
                  <a:pt x="10327" y="5164"/>
                </a:lnTo>
                <a:lnTo>
                  <a:pt x="11203" y="6041"/>
                </a:lnTo>
                <a:lnTo>
                  <a:pt x="11203" y="6041"/>
                </a:lnTo>
                <a:lnTo>
                  <a:pt x="11252" y="6090"/>
                </a:lnTo>
                <a:lnTo>
                  <a:pt x="11276" y="6163"/>
                </a:lnTo>
                <a:lnTo>
                  <a:pt x="11301" y="6309"/>
                </a:lnTo>
                <a:lnTo>
                  <a:pt x="11276" y="6455"/>
                </a:lnTo>
                <a:lnTo>
                  <a:pt x="11252" y="6528"/>
                </a:lnTo>
                <a:lnTo>
                  <a:pt x="11203" y="6577"/>
                </a:lnTo>
                <a:lnTo>
                  <a:pt x="9864" y="7916"/>
                </a:lnTo>
                <a:lnTo>
                  <a:pt x="9864" y="7916"/>
                </a:lnTo>
                <a:lnTo>
                  <a:pt x="9815" y="7965"/>
                </a:lnTo>
                <a:lnTo>
                  <a:pt x="9791" y="8038"/>
                </a:lnTo>
                <a:lnTo>
                  <a:pt x="9766" y="8184"/>
                </a:lnTo>
                <a:lnTo>
                  <a:pt x="9791" y="8330"/>
                </a:lnTo>
                <a:lnTo>
                  <a:pt x="9815" y="8403"/>
                </a:lnTo>
                <a:lnTo>
                  <a:pt x="9864" y="8452"/>
                </a:lnTo>
                <a:lnTo>
                  <a:pt x="9864" y="8452"/>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Tree>
    <p:extLst>
      <p:ext uri="{BB962C8B-B14F-4D97-AF65-F5344CB8AC3E}">
        <p14:creationId xmlns:p14="http://schemas.microsoft.com/office/powerpoint/2010/main" val="3921283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3" name="Immagine 1" descr="Untitled.tif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27088" y="549275"/>
            <a:ext cx="8101012" cy="5907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Rettangolo 4"/>
          <p:cNvSpPr/>
          <p:nvPr/>
        </p:nvSpPr>
        <p:spPr>
          <a:xfrm>
            <a:off x="755576" y="116632"/>
            <a:ext cx="8316416" cy="523220"/>
          </a:xfrm>
          <a:prstGeom prst="rect">
            <a:avLst/>
          </a:prstGeom>
        </p:spPr>
        <p:txBody>
          <a:bodyPr wrap="square">
            <a:spAutoFit/>
          </a:bodyPr>
          <a:lstStyle/>
          <a:p>
            <a:pPr eaLnBrk="1" hangingPunct="1">
              <a:lnSpc>
                <a:spcPct val="120000"/>
              </a:lnSpc>
              <a:spcBef>
                <a:spcPct val="20000"/>
              </a:spcBef>
            </a:pPr>
            <a:r>
              <a:rPr lang="en-US" b="1">
                <a:solidFill>
                  <a:srgbClr val="0000FF"/>
                </a:solidFill>
              </a:rPr>
              <a:t>Rivaling with Synchr. Light Sources for energies above 50 keV</a:t>
            </a:r>
          </a:p>
        </p:txBody>
      </p:sp>
      <mc:AlternateContent xmlns:mc="http://schemas.openxmlformats.org/markup-compatibility/2006" xmlns:a14="http://schemas.microsoft.com/office/drawing/2010/main">
        <mc:Choice Requires="a14">
          <p:sp>
            <p:nvSpPr>
              <p:cNvPr id="6" name="TextBox 5"/>
              <p:cNvSpPr txBox="1"/>
              <p:nvPr/>
            </p:nvSpPr>
            <p:spPr>
              <a:xfrm>
                <a:off x="179512" y="5506348"/>
                <a:ext cx="1813509" cy="1091004"/>
              </a:xfrm>
              <a:prstGeom prst="rect">
                <a:avLst/>
              </a:prstGeom>
              <a:solidFill>
                <a:schemeClr val="accent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a:latin typeface="Cambria Math" panose="02040503050406030204" pitchFamily="18" charset="0"/>
                            </a:rPr>
                          </m:ctrlPr>
                        </m:sSubPr>
                        <m:e>
                          <m:r>
                            <a:rPr lang="it-IT" b="0" i="1">
                              <a:latin typeface="Cambria Math" charset="0"/>
                            </a:rPr>
                            <m:t>𝐵</m:t>
                          </m:r>
                        </m:e>
                        <m:sub>
                          <m:r>
                            <a:rPr lang="it-IT" b="0" i="1">
                              <a:latin typeface="Cambria Math" charset="0"/>
                            </a:rPr>
                            <m:t>𝑎𝑣</m:t>
                          </m:r>
                        </m:sub>
                      </m:sSub>
                      <m:r>
                        <a:rPr lang="it-IT" b="0" i="1">
                          <a:latin typeface="Cambria Math" charset="0"/>
                        </a:rPr>
                        <m:t>=</m:t>
                      </m:r>
                      <m:f>
                        <m:fPr>
                          <m:ctrlPr>
                            <a:rPr lang="mr-IN" b="0" i="1">
                              <a:latin typeface="Cambria Math" panose="02040503050406030204" pitchFamily="18" charset="0"/>
                            </a:rPr>
                          </m:ctrlPr>
                        </m:fPr>
                        <m:num>
                          <m:sSub>
                            <m:sSubPr>
                              <m:ctrlPr>
                                <a:rPr lang="en-US" b="0" i="1">
                                  <a:latin typeface="Cambria Math" panose="02040503050406030204" pitchFamily="18" charset="0"/>
                                </a:rPr>
                              </m:ctrlPr>
                            </m:sSubPr>
                            <m:e>
                              <m:r>
                                <a:rPr lang="it-IT" b="0" i="1">
                                  <a:latin typeface="Cambria Math" charset="0"/>
                                </a:rPr>
                                <m:t>𝑁</m:t>
                              </m:r>
                            </m:e>
                            <m:sub>
                              <m:r>
                                <a:rPr lang="it-IT" b="0" i="1">
                                  <a:latin typeface="Cambria Math" charset="0"/>
                                </a:rPr>
                                <m:t>𝑝h</m:t>
                              </m:r>
                            </m:sub>
                          </m:sSub>
                          <m:r>
                            <a:rPr lang="it-IT" b="0" i="1">
                              <a:latin typeface="Cambria Math" charset="0"/>
                            </a:rPr>
                            <m:t>𝑓</m:t>
                          </m:r>
                        </m:num>
                        <m:den>
                          <m:sSubSup>
                            <m:sSubSupPr>
                              <m:ctrlPr>
                                <a:rPr lang="en-US" b="0" i="1">
                                  <a:latin typeface="Cambria Math" panose="02040503050406030204" pitchFamily="18" charset="0"/>
                                </a:rPr>
                              </m:ctrlPr>
                            </m:sSubSupPr>
                            <m:e>
                              <m:r>
                                <a:rPr lang="en-US" b="0" i="1">
                                  <a:latin typeface="Cambria Math" charset="0"/>
                                  <a:ea typeface="Cambria Math" charset="0"/>
                                  <a:cs typeface="Cambria Math" charset="0"/>
                                </a:rPr>
                                <m:t>𝜀</m:t>
                              </m:r>
                            </m:e>
                            <m:sub>
                              <m:r>
                                <a:rPr lang="it-IT" b="0" i="1">
                                  <a:latin typeface="Cambria Math" charset="0"/>
                                </a:rPr>
                                <m:t>𝑥</m:t>
                              </m:r>
                            </m:sub>
                            <m:sup>
                              <m:r>
                                <a:rPr lang="it-IT" b="0" i="1">
                                  <a:latin typeface="Cambria Math" charset="0"/>
                                </a:rPr>
                                <m:t>2</m:t>
                              </m:r>
                            </m:sup>
                          </m:sSubSup>
                          <m:f>
                            <m:fPr>
                              <m:ctrlPr>
                                <a:rPr lang="mr-IN" b="0" i="1">
                                  <a:latin typeface="Cambria Math" panose="02040503050406030204" pitchFamily="18" charset="0"/>
                                </a:rPr>
                              </m:ctrlPr>
                            </m:fPr>
                            <m:num>
                              <m:r>
                                <m:rPr>
                                  <m:sty m:val="p"/>
                                </m:rPr>
                                <a:rPr lang="el-GR" b="0" i="1">
                                  <a:latin typeface="Cambria Math" charset="0"/>
                                  <a:ea typeface="Cambria Math" charset="0"/>
                                  <a:cs typeface="Cambria Math" charset="0"/>
                                </a:rPr>
                                <m:t>Δ</m:t>
                              </m:r>
                              <m:sSub>
                                <m:sSubPr>
                                  <m:ctrlPr>
                                    <a:rPr lang="en-US" b="0" i="1">
                                      <a:latin typeface="Cambria Math" panose="02040503050406030204" pitchFamily="18" charset="0"/>
                                      <a:ea typeface="Cambria Math" charset="0"/>
                                      <a:cs typeface="Cambria Math" charset="0"/>
                                    </a:rPr>
                                  </m:ctrlPr>
                                </m:sSubPr>
                                <m:e>
                                  <m:r>
                                    <a:rPr lang="it-IT" b="0" i="1">
                                      <a:latin typeface="Cambria Math" charset="0"/>
                                      <a:ea typeface="Cambria Math" charset="0"/>
                                      <a:cs typeface="Cambria Math" charset="0"/>
                                    </a:rPr>
                                    <m:t>𝐸</m:t>
                                  </m:r>
                                </m:e>
                                <m:sub>
                                  <m:r>
                                    <a:rPr lang="it-IT" b="0" i="1">
                                      <a:latin typeface="Cambria Math" charset="0"/>
                                      <a:ea typeface="Cambria Math" charset="0"/>
                                      <a:cs typeface="Cambria Math" charset="0"/>
                                    </a:rPr>
                                    <m:t>𝑋</m:t>
                                  </m:r>
                                </m:sub>
                              </m:sSub>
                            </m:num>
                            <m:den>
                              <m:sSub>
                                <m:sSubPr>
                                  <m:ctrlPr>
                                    <a:rPr lang="en-US" b="0" i="1">
                                      <a:latin typeface="Cambria Math" panose="02040503050406030204" pitchFamily="18" charset="0"/>
                                    </a:rPr>
                                  </m:ctrlPr>
                                </m:sSubPr>
                                <m:e>
                                  <m:r>
                                    <a:rPr lang="it-IT" b="0" i="1">
                                      <a:latin typeface="Cambria Math" charset="0"/>
                                    </a:rPr>
                                    <m:t>𝐸</m:t>
                                  </m:r>
                                </m:e>
                                <m:sub>
                                  <m:r>
                                    <a:rPr lang="it-IT" b="0" i="1">
                                      <a:latin typeface="Cambria Math" charset="0"/>
                                    </a:rPr>
                                    <m:t>𝑋</m:t>
                                  </m:r>
                                </m:sub>
                              </m:sSub>
                            </m:den>
                          </m:f>
                        </m:den>
                      </m:f>
                    </m:oMath>
                  </m:oMathPara>
                </a14:m>
                <a:endParaRPr lang="en-US"/>
              </a:p>
            </p:txBody>
          </p:sp>
        </mc:Choice>
        <mc:Fallback xmlns="">
          <p:sp>
            <p:nvSpPr>
              <p:cNvPr id="6" name="TextBox 5"/>
              <p:cNvSpPr txBox="1">
                <a:spLocks noRot="1" noChangeAspect="1" noMove="1" noResize="1" noEditPoints="1" noAdjustHandles="1" noChangeArrowheads="1" noChangeShapeType="1" noTextEdit="1"/>
              </p:cNvSpPr>
              <p:nvPr/>
            </p:nvSpPr>
            <p:spPr>
              <a:xfrm>
                <a:off x="179512" y="5506348"/>
                <a:ext cx="1813509" cy="1091004"/>
              </a:xfrm>
              <a:prstGeom prst="rect">
                <a:avLst/>
              </a:prstGeom>
              <a:blipFill rotWithShape="0">
                <a:blip r:embed="rId4"/>
                <a:stretch>
                  <a:fillRect/>
                </a:stretch>
              </a:blipFill>
            </p:spPr>
            <p:txBody>
              <a:bodyPr/>
              <a:lstStyle/>
              <a:p>
                <a:r>
                  <a:rPr lang="en-US">
                    <a:noFill/>
                  </a:rPr>
                  <a:t> </a:t>
                </a:r>
              </a:p>
            </p:txBody>
          </p:sp>
        </mc:Fallback>
      </mc:AlternateContent>
      <p:pic>
        <p:nvPicPr>
          <p:cNvPr id="2" name="Picture 1">
            <a:extLst>
              <a:ext uri="{FF2B5EF4-FFF2-40B4-BE49-F238E27FC236}">
                <a16:creationId xmlns:a16="http://schemas.microsoft.com/office/drawing/2014/main" id="{5BD3A025-0DDC-DEC8-D3B5-BB4F74B920D8}"/>
              </a:ext>
            </a:extLst>
          </p:cNvPr>
          <p:cNvPicPr>
            <a:picLocks noChangeAspect="1"/>
          </p:cNvPicPr>
          <p:nvPr/>
        </p:nvPicPr>
        <p:blipFill>
          <a:blip r:embed="rId5"/>
          <a:stretch>
            <a:fillRect/>
          </a:stretch>
        </p:blipFill>
        <p:spPr>
          <a:xfrm>
            <a:off x="40477" y="29829"/>
            <a:ext cx="738897" cy="446843"/>
          </a:xfrm>
          <a:prstGeom prst="rect">
            <a:avLst/>
          </a:prstGeom>
        </p:spPr>
      </p:pic>
    </p:spTree>
    <p:extLst>
      <p:ext uri="{BB962C8B-B14F-4D97-AF65-F5344CB8AC3E}">
        <p14:creationId xmlns:p14="http://schemas.microsoft.com/office/powerpoint/2010/main" val="36837564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662047ED-5B85-A70B-62DC-0235C4389081}"/>
            </a:ext>
          </a:extLst>
        </p:cNvPr>
        <p:cNvGrpSpPr/>
        <p:nvPr/>
      </p:nvGrpSpPr>
      <p:grpSpPr>
        <a:xfrm>
          <a:off x="0" y="0"/>
          <a:ext cx="0" cy="0"/>
          <a:chOff x="0" y="0"/>
          <a:chExt cx="0" cy="0"/>
        </a:xfrm>
      </p:grpSpPr>
      <p:cxnSp>
        <p:nvCxnSpPr>
          <p:cNvPr id="43" name="Straight Connector 42">
            <a:extLst>
              <a:ext uri="{FF2B5EF4-FFF2-40B4-BE49-F238E27FC236}">
                <a16:creationId xmlns:a16="http://schemas.microsoft.com/office/drawing/2014/main" id="{6D1388FB-9B6F-DC37-8315-A057E9D95FA7}"/>
              </a:ext>
            </a:extLst>
          </p:cNvPr>
          <p:cNvCxnSpPr/>
          <p:nvPr/>
        </p:nvCxnSpPr>
        <p:spPr>
          <a:xfrm flipH="1">
            <a:off x="7746759" y="3488842"/>
            <a:ext cx="1006567" cy="601694"/>
          </a:xfrm>
          <a:prstGeom prst="line">
            <a:avLst/>
          </a:prstGeom>
          <a:ln>
            <a:solidFill>
              <a:srgbClr val="A6A6A6"/>
            </a:solidFill>
            <a:prstDash val="sysDot"/>
          </a:ln>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473D1B8F-EDF7-DE58-A356-5AAED64AD119}"/>
              </a:ext>
            </a:extLst>
          </p:cNvPr>
          <p:cNvCxnSpPr>
            <a:cxnSpLocks/>
          </p:cNvCxnSpPr>
          <p:nvPr/>
        </p:nvCxnSpPr>
        <p:spPr>
          <a:xfrm flipH="1">
            <a:off x="7746759" y="4101039"/>
            <a:ext cx="1165109" cy="3046"/>
          </a:xfrm>
          <a:prstGeom prst="line">
            <a:avLst/>
          </a:prstGeom>
          <a:ln>
            <a:solidFill>
              <a:srgbClr val="A6A6A6"/>
            </a:solidFill>
            <a:prstDash val="sysDot"/>
          </a:ln>
        </p:spPr>
        <p:style>
          <a:lnRef idx="2">
            <a:schemeClr val="accent1"/>
          </a:lnRef>
          <a:fillRef idx="0">
            <a:schemeClr val="accent1"/>
          </a:fillRef>
          <a:effectRef idx="1">
            <a:schemeClr val="accent1"/>
          </a:effectRef>
          <a:fontRef idx="minor">
            <a:schemeClr val="tx1"/>
          </a:fontRef>
        </p:style>
      </p:cxnSp>
      <p:pic>
        <p:nvPicPr>
          <p:cNvPr id="3" name="Immagine 2">
            <a:extLst>
              <a:ext uri="{FF2B5EF4-FFF2-40B4-BE49-F238E27FC236}">
                <a16:creationId xmlns:a16="http://schemas.microsoft.com/office/drawing/2014/main" id="{E3429DDF-5CFB-A149-BCB1-138936AEBF6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04112" y="1063217"/>
            <a:ext cx="707756" cy="378133"/>
          </a:xfrm>
          <a:prstGeom prst="rect">
            <a:avLst/>
          </a:prstGeom>
        </p:spPr>
      </p:pic>
      <p:cxnSp>
        <p:nvCxnSpPr>
          <p:cNvPr id="4" name="Shape 92">
            <a:extLst>
              <a:ext uri="{FF2B5EF4-FFF2-40B4-BE49-F238E27FC236}">
                <a16:creationId xmlns:a16="http://schemas.microsoft.com/office/drawing/2014/main" id="{C7568C3D-7C38-356C-FE67-1016AB5EEEFA}"/>
              </a:ext>
            </a:extLst>
          </p:cNvPr>
          <p:cNvCxnSpPr/>
          <p:nvPr/>
        </p:nvCxnSpPr>
        <p:spPr>
          <a:xfrm>
            <a:off x="1" y="1252285"/>
            <a:ext cx="820663" cy="0"/>
          </a:xfrm>
          <a:prstGeom prst="straightConnector1">
            <a:avLst/>
          </a:prstGeom>
          <a:noFill/>
          <a:ln w="9525" cap="flat" cmpd="sng">
            <a:solidFill>
              <a:srgbClr val="CCCCCC"/>
            </a:solidFill>
            <a:prstDash val="solid"/>
            <a:round/>
            <a:headEnd type="none" w="med" len="med"/>
            <a:tailEnd type="none" w="med" len="med"/>
          </a:ln>
        </p:spPr>
      </p:cxnSp>
      <p:sp>
        <p:nvSpPr>
          <p:cNvPr id="5" name="Shape 120">
            <a:extLst>
              <a:ext uri="{FF2B5EF4-FFF2-40B4-BE49-F238E27FC236}">
                <a16:creationId xmlns:a16="http://schemas.microsoft.com/office/drawing/2014/main" id="{C0D5CBED-97B9-FB5C-5F4F-75823CB3F413}"/>
              </a:ext>
            </a:extLst>
          </p:cNvPr>
          <p:cNvSpPr/>
          <p:nvPr/>
        </p:nvSpPr>
        <p:spPr>
          <a:xfrm>
            <a:off x="329113" y="1024572"/>
            <a:ext cx="447327" cy="455424"/>
          </a:xfrm>
          <a:prstGeom prst="ellipse">
            <a:avLst/>
          </a:prstGeom>
          <a:solidFill>
            <a:srgbClr val="FFC30F"/>
          </a:solidFill>
          <a:ln>
            <a:noFill/>
          </a:ln>
        </p:spPr>
        <p:txBody>
          <a:bodyPr lIns="68569" tIns="68569" rIns="68569" bIns="68569" anchor="ctr" anchorCtr="0">
            <a:noAutofit/>
          </a:bodyPr>
          <a:lstStyle/>
          <a:p>
            <a:endParaRPr lang="en-US" sz="1050" dirty="0"/>
          </a:p>
        </p:txBody>
      </p:sp>
      <p:sp>
        <p:nvSpPr>
          <p:cNvPr id="6" name="Shape 249">
            <a:extLst>
              <a:ext uri="{FF2B5EF4-FFF2-40B4-BE49-F238E27FC236}">
                <a16:creationId xmlns:a16="http://schemas.microsoft.com/office/drawing/2014/main" id="{6EC42DC7-3C90-9BDD-8C16-A7FA6B06DC24}"/>
              </a:ext>
            </a:extLst>
          </p:cNvPr>
          <p:cNvSpPr txBox="1">
            <a:spLocks/>
          </p:cNvSpPr>
          <p:nvPr/>
        </p:nvSpPr>
        <p:spPr>
          <a:xfrm>
            <a:off x="833258" y="1088934"/>
            <a:ext cx="1072628" cy="290091"/>
          </a:xfrm>
          <a:prstGeom prst="rect">
            <a:avLst/>
          </a:prstGeom>
          <a:noFill/>
          <a:ln>
            <a:noFill/>
          </a:ln>
        </p:spPr>
        <p:txBody>
          <a:bodyPr lIns="68569" tIns="68569" rIns="68569" bIns="68569" anchor="ctr"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stStyle>
          <a:p>
            <a:pPr>
              <a:buClr>
                <a:srgbClr val="000000"/>
              </a:buClr>
              <a:buSzPct val="25000"/>
            </a:pPr>
            <a:r>
              <a:rPr lang="en-US" sz="2000" b="1" dirty="0">
                <a:latin typeface="Palatino Linotype" panose="02040502050505030304" pitchFamily="18" charset="0"/>
                <a:ea typeface="UD Digi Kyokasho N-R" panose="020B0400000000000000" pitchFamily="18" charset="-128"/>
                <a:cs typeface="Lora"/>
                <a:sym typeface="Lora"/>
              </a:rPr>
              <a:t>2 - MCS</a:t>
            </a:r>
          </a:p>
        </p:txBody>
      </p:sp>
      <p:cxnSp>
        <p:nvCxnSpPr>
          <p:cNvPr id="7" name="Shape 92">
            <a:extLst>
              <a:ext uri="{FF2B5EF4-FFF2-40B4-BE49-F238E27FC236}">
                <a16:creationId xmlns:a16="http://schemas.microsoft.com/office/drawing/2014/main" id="{8E493394-02E9-4537-5A60-A2DF315508F0}"/>
              </a:ext>
            </a:extLst>
          </p:cNvPr>
          <p:cNvCxnSpPr>
            <a:cxnSpLocks/>
            <a:stCxn id="6" idx="3"/>
          </p:cNvCxnSpPr>
          <p:nvPr/>
        </p:nvCxnSpPr>
        <p:spPr>
          <a:xfrm>
            <a:off x="1905886" y="1233979"/>
            <a:ext cx="6323714" cy="18305"/>
          </a:xfrm>
          <a:prstGeom prst="straightConnector1">
            <a:avLst/>
          </a:prstGeom>
          <a:noFill/>
          <a:ln w="9525" cap="flat" cmpd="sng">
            <a:solidFill>
              <a:srgbClr val="CCCCCC"/>
            </a:solidFill>
            <a:prstDash val="solid"/>
            <a:round/>
            <a:headEnd type="none" w="med" len="med"/>
            <a:tailEnd type="none" w="med" len="med"/>
          </a:ln>
        </p:spPr>
      </p:cxnSp>
      <p:sp>
        <p:nvSpPr>
          <p:cNvPr id="8" name="Segnaposto numero diapositiva 1">
            <a:extLst>
              <a:ext uri="{FF2B5EF4-FFF2-40B4-BE49-F238E27FC236}">
                <a16:creationId xmlns:a16="http://schemas.microsoft.com/office/drawing/2014/main" id="{4C5394ED-FC41-AF07-5A8D-8A0E7107467B}"/>
              </a:ext>
            </a:extLst>
          </p:cNvPr>
          <p:cNvSpPr txBox="1">
            <a:spLocks/>
          </p:cNvSpPr>
          <p:nvPr/>
        </p:nvSpPr>
        <p:spPr>
          <a:xfrm>
            <a:off x="7749345" y="1017990"/>
            <a:ext cx="409458" cy="273844"/>
          </a:xfrm>
          <a:prstGeom prst="rect">
            <a:avLst/>
          </a:prstGeom>
        </p:spPr>
        <p:txBody>
          <a:bodyPr vert="horz" lIns="68580" tIns="34290" rIns="68580" bIns="3429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E011DD9-7140-4E43-B8DF-517520C6FEA9}" type="slidenum">
              <a:rPr lang="en-US" sz="900"/>
              <a:pPr/>
              <a:t>40</a:t>
            </a:fld>
            <a:endParaRPr lang="en-US" sz="900" dirty="0"/>
          </a:p>
        </p:txBody>
      </p:sp>
      <p:cxnSp>
        <p:nvCxnSpPr>
          <p:cNvPr id="9" name="Shape 92">
            <a:extLst>
              <a:ext uri="{FF2B5EF4-FFF2-40B4-BE49-F238E27FC236}">
                <a16:creationId xmlns:a16="http://schemas.microsoft.com/office/drawing/2014/main" id="{CF7DEBDF-663B-4340-4C31-A2B265C89266}"/>
              </a:ext>
            </a:extLst>
          </p:cNvPr>
          <p:cNvCxnSpPr>
            <a:cxnSpLocks/>
          </p:cNvCxnSpPr>
          <p:nvPr/>
        </p:nvCxnSpPr>
        <p:spPr>
          <a:xfrm>
            <a:off x="8326694" y="1253210"/>
            <a:ext cx="130277" cy="0"/>
          </a:xfrm>
          <a:prstGeom prst="straightConnector1">
            <a:avLst/>
          </a:prstGeom>
          <a:noFill/>
          <a:ln w="9525" cap="flat" cmpd="sng">
            <a:solidFill>
              <a:srgbClr val="CCCCCC"/>
            </a:solidFill>
            <a:prstDash val="solid"/>
            <a:round/>
            <a:headEnd type="none" w="med" len="med"/>
            <a:tailEnd type="none" w="med" len="med"/>
          </a:ln>
        </p:spPr>
      </p:cxnSp>
      <p:cxnSp>
        <p:nvCxnSpPr>
          <p:cNvPr id="10" name="Shape 92">
            <a:extLst>
              <a:ext uri="{FF2B5EF4-FFF2-40B4-BE49-F238E27FC236}">
                <a16:creationId xmlns:a16="http://schemas.microsoft.com/office/drawing/2014/main" id="{186DFBAC-BB77-0E64-DD06-23FBCBDB563A}"/>
              </a:ext>
            </a:extLst>
          </p:cNvPr>
          <p:cNvCxnSpPr>
            <a:cxnSpLocks/>
          </p:cNvCxnSpPr>
          <p:nvPr/>
        </p:nvCxnSpPr>
        <p:spPr>
          <a:xfrm>
            <a:off x="8926461" y="1251981"/>
            <a:ext cx="123788" cy="0"/>
          </a:xfrm>
          <a:prstGeom prst="straightConnector1">
            <a:avLst/>
          </a:prstGeom>
          <a:noFill/>
          <a:ln w="9525" cap="flat" cmpd="sng">
            <a:solidFill>
              <a:srgbClr val="CCCCCC"/>
            </a:solidFill>
            <a:prstDash val="solid"/>
            <a:round/>
            <a:headEnd type="none" w="med" len="med"/>
            <a:tailEnd type="none" w="med" len="med"/>
          </a:ln>
        </p:spPr>
      </p:cxnSp>
      <p:sp>
        <p:nvSpPr>
          <p:cNvPr id="15" name="TextBox 14">
            <a:extLst>
              <a:ext uri="{FF2B5EF4-FFF2-40B4-BE49-F238E27FC236}">
                <a16:creationId xmlns:a16="http://schemas.microsoft.com/office/drawing/2014/main" id="{4EB920D4-E0A3-91A8-B2BB-3AC85CA1201D}"/>
              </a:ext>
            </a:extLst>
          </p:cNvPr>
          <p:cNvSpPr txBox="1"/>
          <p:nvPr/>
        </p:nvSpPr>
        <p:spPr>
          <a:xfrm>
            <a:off x="329113" y="1722347"/>
            <a:ext cx="8465663" cy="1477328"/>
          </a:xfrm>
          <a:prstGeom prst="rect">
            <a:avLst/>
          </a:prstGeom>
          <a:noFill/>
        </p:spPr>
        <p:txBody>
          <a:bodyPr wrap="square">
            <a:spAutoFit/>
          </a:bodyPr>
          <a:lstStyle/>
          <a:p>
            <a:pPr>
              <a:buClr>
                <a:srgbClr val="FFC30F"/>
              </a:buClr>
            </a:pPr>
            <a:r>
              <a:rPr lang="en-US" sz="1800" dirty="0"/>
              <a:t>Multiple Coulomb Scattering (MCS) is the main transverse effect causing stochastic deflection by an angle </a:t>
            </a:r>
            <a:r>
              <a:rPr lang="en-US" sz="1800" i="1" dirty="0"/>
              <a:t>ϑ</a:t>
            </a:r>
            <a:r>
              <a:rPr lang="en-US" sz="1800" dirty="0"/>
              <a:t>.</a:t>
            </a:r>
          </a:p>
          <a:p>
            <a:pPr>
              <a:buClr>
                <a:srgbClr val="FFC30F"/>
              </a:buClr>
            </a:pPr>
            <a:endParaRPr lang="en-US" sz="1800" dirty="0"/>
          </a:p>
          <a:p>
            <a:pPr>
              <a:buClr>
                <a:srgbClr val="FFC30F"/>
              </a:buClr>
            </a:pPr>
            <a:r>
              <a:rPr lang="en-US" sz="1800" dirty="0"/>
              <a:t>Molière theory: for relativistic particles, angle </a:t>
            </a:r>
            <a:r>
              <a:rPr lang="en-US" sz="1800" i="1" dirty="0"/>
              <a:t>ϑ</a:t>
            </a:r>
            <a:r>
              <a:rPr lang="en-US" sz="1800" dirty="0"/>
              <a:t> follows a normal distribution with σ = 𝜃₀ .</a:t>
            </a:r>
            <a:endParaRPr lang="en-US" sz="1800" dirty="0">
              <a:latin typeface="Calibri" panose="020F0502020204030204" pitchFamily="34" charset="0"/>
              <a:ea typeface="Calibri" panose="020F0502020204030204" pitchFamily="34" charset="0"/>
              <a:cs typeface="Calibri" panose="020F0502020204030204" pitchFamily="34" charset="0"/>
            </a:endParaRPr>
          </a:p>
        </p:txBody>
      </p:sp>
      <p:pic>
        <p:nvPicPr>
          <p:cNvPr id="22" name="Picture 21" descr="A group of red and black spheres&#10;&#10;AI-generated content may be incorrect.">
            <a:extLst>
              <a:ext uri="{FF2B5EF4-FFF2-40B4-BE49-F238E27FC236}">
                <a16:creationId xmlns:a16="http://schemas.microsoft.com/office/drawing/2014/main" id="{6296F908-EB67-B988-55EC-ECD1ED83F303}"/>
              </a:ext>
            </a:extLst>
          </p:cNvPr>
          <p:cNvPicPr>
            <a:picLocks noChangeAspect="1"/>
          </p:cNvPicPr>
          <p:nvPr/>
        </p:nvPicPr>
        <p:blipFill>
          <a:blip r:embed="rId4"/>
          <a:stretch>
            <a:fillRect/>
          </a:stretch>
        </p:blipFill>
        <p:spPr>
          <a:xfrm>
            <a:off x="6537255" y="4172219"/>
            <a:ext cx="574416" cy="574416"/>
          </a:xfrm>
          <a:prstGeom prst="rect">
            <a:avLst/>
          </a:prstGeom>
        </p:spPr>
      </p:pic>
      <p:pic>
        <p:nvPicPr>
          <p:cNvPr id="24" name="Picture 23" descr="A group of red and black spheres&#10;&#10;AI-generated content may be incorrect.">
            <a:extLst>
              <a:ext uri="{FF2B5EF4-FFF2-40B4-BE49-F238E27FC236}">
                <a16:creationId xmlns:a16="http://schemas.microsoft.com/office/drawing/2014/main" id="{E9B35362-3BD6-95E8-DB5A-8CAD5BED144C}"/>
              </a:ext>
            </a:extLst>
          </p:cNvPr>
          <p:cNvPicPr>
            <a:picLocks noChangeAspect="1"/>
          </p:cNvPicPr>
          <p:nvPr/>
        </p:nvPicPr>
        <p:blipFill>
          <a:blip r:embed="rId4"/>
          <a:stretch>
            <a:fillRect/>
          </a:stretch>
        </p:blipFill>
        <p:spPr>
          <a:xfrm rot="2385724">
            <a:off x="7241436" y="3486786"/>
            <a:ext cx="574416" cy="574416"/>
          </a:xfrm>
          <a:prstGeom prst="rect">
            <a:avLst/>
          </a:prstGeom>
        </p:spPr>
      </p:pic>
      <p:pic>
        <p:nvPicPr>
          <p:cNvPr id="25" name="Picture 24" descr="A group of red and black spheres&#10;&#10;AI-generated content may be incorrect.">
            <a:extLst>
              <a:ext uri="{FF2B5EF4-FFF2-40B4-BE49-F238E27FC236}">
                <a16:creationId xmlns:a16="http://schemas.microsoft.com/office/drawing/2014/main" id="{67CEFC8E-8C29-50C1-634E-C0FF2CCA5E6E}"/>
              </a:ext>
            </a:extLst>
          </p:cNvPr>
          <p:cNvPicPr>
            <a:picLocks noChangeAspect="1"/>
          </p:cNvPicPr>
          <p:nvPr/>
        </p:nvPicPr>
        <p:blipFill>
          <a:blip r:embed="rId4"/>
          <a:stretch>
            <a:fillRect/>
          </a:stretch>
        </p:blipFill>
        <p:spPr>
          <a:xfrm rot="20514892">
            <a:off x="4881113" y="4079300"/>
            <a:ext cx="574416" cy="574416"/>
          </a:xfrm>
          <a:prstGeom prst="rect">
            <a:avLst/>
          </a:prstGeom>
        </p:spPr>
      </p:pic>
      <p:pic>
        <p:nvPicPr>
          <p:cNvPr id="26" name="Picture 25" descr="A group of red and black spheres&#10;&#10;AI-generated content may be incorrect.">
            <a:extLst>
              <a:ext uri="{FF2B5EF4-FFF2-40B4-BE49-F238E27FC236}">
                <a16:creationId xmlns:a16="http://schemas.microsoft.com/office/drawing/2014/main" id="{50BE1375-11D5-1A1F-62A4-F5C1EBE81D57}"/>
              </a:ext>
            </a:extLst>
          </p:cNvPr>
          <p:cNvPicPr>
            <a:picLocks noChangeAspect="1"/>
          </p:cNvPicPr>
          <p:nvPr/>
        </p:nvPicPr>
        <p:blipFill>
          <a:blip r:embed="rId4"/>
          <a:stretch>
            <a:fillRect/>
          </a:stretch>
        </p:blipFill>
        <p:spPr>
          <a:xfrm rot="6014607">
            <a:off x="7022112" y="4638626"/>
            <a:ext cx="574416" cy="574416"/>
          </a:xfrm>
          <a:prstGeom prst="rect">
            <a:avLst/>
          </a:prstGeom>
        </p:spPr>
      </p:pic>
      <p:pic>
        <p:nvPicPr>
          <p:cNvPr id="27" name="Picture 26" descr="A group of red and black spheres&#10;&#10;AI-generated content may be incorrect.">
            <a:extLst>
              <a:ext uri="{FF2B5EF4-FFF2-40B4-BE49-F238E27FC236}">
                <a16:creationId xmlns:a16="http://schemas.microsoft.com/office/drawing/2014/main" id="{24E4B540-3A41-6838-D70F-53BB1FB516DE}"/>
              </a:ext>
            </a:extLst>
          </p:cNvPr>
          <p:cNvPicPr>
            <a:picLocks noChangeAspect="1"/>
          </p:cNvPicPr>
          <p:nvPr/>
        </p:nvPicPr>
        <p:blipFill>
          <a:blip r:embed="rId4"/>
          <a:stretch>
            <a:fillRect/>
          </a:stretch>
        </p:blipFill>
        <p:spPr>
          <a:xfrm rot="8727280">
            <a:off x="5835894" y="4478731"/>
            <a:ext cx="574416" cy="574416"/>
          </a:xfrm>
          <a:prstGeom prst="rect">
            <a:avLst/>
          </a:prstGeom>
        </p:spPr>
      </p:pic>
      <p:pic>
        <p:nvPicPr>
          <p:cNvPr id="28" name="Picture 27" descr="A group of red and black spheres&#10;&#10;AI-generated content may be incorrect.">
            <a:extLst>
              <a:ext uri="{FF2B5EF4-FFF2-40B4-BE49-F238E27FC236}">
                <a16:creationId xmlns:a16="http://schemas.microsoft.com/office/drawing/2014/main" id="{9FE830EF-BBCA-FAA9-DDAD-345E54A61459}"/>
              </a:ext>
            </a:extLst>
          </p:cNvPr>
          <p:cNvPicPr>
            <a:picLocks noChangeAspect="1"/>
          </p:cNvPicPr>
          <p:nvPr/>
        </p:nvPicPr>
        <p:blipFill>
          <a:blip r:embed="rId4"/>
          <a:stretch>
            <a:fillRect/>
          </a:stretch>
        </p:blipFill>
        <p:spPr>
          <a:xfrm rot="7163194">
            <a:off x="5497832" y="3583805"/>
            <a:ext cx="574416" cy="574416"/>
          </a:xfrm>
          <a:prstGeom prst="rect">
            <a:avLst/>
          </a:prstGeom>
        </p:spPr>
      </p:pic>
      <p:pic>
        <p:nvPicPr>
          <p:cNvPr id="29" name="Picture 28" descr="A group of red and black spheres&#10;&#10;AI-generated content may be incorrect.">
            <a:extLst>
              <a:ext uri="{FF2B5EF4-FFF2-40B4-BE49-F238E27FC236}">
                <a16:creationId xmlns:a16="http://schemas.microsoft.com/office/drawing/2014/main" id="{DD1A8113-8491-C980-9B3D-1A430009C1B3}"/>
              </a:ext>
            </a:extLst>
          </p:cNvPr>
          <p:cNvPicPr>
            <a:picLocks noChangeAspect="1"/>
          </p:cNvPicPr>
          <p:nvPr/>
        </p:nvPicPr>
        <p:blipFill>
          <a:blip r:embed="rId4"/>
          <a:stretch>
            <a:fillRect/>
          </a:stretch>
        </p:blipFill>
        <p:spPr>
          <a:xfrm>
            <a:off x="6023430" y="3013340"/>
            <a:ext cx="574416" cy="574416"/>
          </a:xfrm>
          <a:prstGeom prst="rect">
            <a:avLst/>
          </a:prstGeom>
        </p:spPr>
      </p:pic>
      <p:pic>
        <p:nvPicPr>
          <p:cNvPr id="30" name="Picture 29" descr="A group of red and black spheres&#10;&#10;AI-generated content may be incorrect.">
            <a:extLst>
              <a:ext uri="{FF2B5EF4-FFF2-40B4-BE49-F238E27FC236}">
                <a16:creationId xmlns:a16="http://schemas.microsoft.com/office/drawing/2014/main" id="{8D1AAD3F-32C3-BCF6-9A61-BD91814837F7}"/>
              </a:ext>
            </a:extLst>
          </p:cNvPr>
          <p:cNvPicPr>
            <a:picLocks noChangeAspect="1"/>
          </p:cNvPicPr>
          <p:nvPr/>
        </p:nvPicPr>
        <p:blipFill>
          <a:blip r:embed="rId4"/>
          <a:stretch>
            <a:fillRect/>
          </a:stretch>
        </p:blipFill>
        <p:spPr>
          <a:xfrm rot="8541753">
            <a:off x="4320290" y="3512945"/>
            <a:ext cx="574416" cy="574416"/>
          </a:xfrm>
          <a:prstGeom prst="rect">
            <a:avLst/>
          </a:prstGeom>
        </p:spPr>
      </p:pic>
      <p:pic>
        <p:nvPicPr>
          <p:cNvPr id="31" name="Picture 30" descr="A group of red and black spheres&#10;&#10;AI-generated content may be incorrect.">
            <a:extLst>
              <a:ext uri="{FF2B5EF4-FFF2-40B4-BE49-F238E27FC236}">
                <a16:creationId xmlns:a16="http://schemas.microsoft.com/office/drawing/2014/main" id="{A21578EA-6569-3970-B46E-4499C33A32FC}"/>
              </a:ext>
            </a:extLst>
          </p:cNvPr>
          <p:cNvPicPr>
            <a:picLocks noChangeAspect="1"/>
          </p:cNvPicPr>
          <p:nvPr/>
        </p:nvPicPr>
        <p:blipFill>
          <a:blip r:embed="rId4"/>
          <a:stretch>
            <a:fillRect/>
          </a:stretch>
        </p:blipFill>
        <p:spPr>
          <a:xfrm rot="9447155">
            <a:off x="4435700" y="4600099"/>
            <a:ext cx="574416" cy="574416"/>
          </a:xfrm>
          <a:prstGeom prst="rect">
            <a:avLst/>
          </a:prstGeom>
        </p:spPr>
      </p:pic>
      <p:pic>
        <p:nvPicPr>
          <p:cNvPr id="32" name="Picture 31" descr="A group of red and black spheres&#10;&#10;AI-generated content may be incorrect.">
            <a:extLst>
              <a:ext uri="{FF2B5EF4-FFF2-40B4-BE49-F238E27FC236}">
                <a16:creationId xmlns:a16="http://schemas.microsoft.com/office/drawing/2014/main" id="{6E48FE05-43CD-51FC-F496-53F2308E5C97}"/>
              </a:ext>
            </a:extLst>
          </p:cNvPr>
          <p:cNvPicPr>
            <a:picLocks noChangeAspect="1"/>
          </p:cNvPicPr>
          <p:nvPr/>
        </p:nvPicPr>
        <p:blipFill>
          <a:blip r:embed="rId4"/>
          <a:stretch>
            <a:fillRect/>
          </a:stretch>
        </p:blipFill>
        <p:spPr>
          <a:xfrm rot="3662522">
            <a:off x="6752876" y="2745738"/>
            <a:ext cx="574416" cy="574416"/>
          </a:xfrm>
          <a:prstGeom prst="rect">
            <a:avLst/>
          </a:prstGeom>
        </p:spPr>
      </p:pic>
      <p:pic>
        <p:nvPicPr>
          <p:cNvPr id="33" name="Picture 32" descr="A group of red and black spheres&#10;&#10;AI-generated content may be incorrect.">
            <a:extLst>
              <a:ext uri="{FF2B5EF4-FFF2-40B4-BE49-F238E27FC236}">
                <a16:creationId xmlns:a16="http://schemas.microsoft.com/office/drawing/2014/main" id="{B53ECB51-54DA-F646-C0CD-46A70416834E}"/>
              </a:ext>
            </a:extLst>
          </p:cNvPr>
          <p:cNvPicPr>
            <a:picLocks noChangeAspect="1"/>
          </p:cNvPicPr>
          <p:nvPr/>
        </p:nvPicPr>
        <p:blipFill>
          <a:blip r:embed="rId4"/>
          <a:stretch>
            <a:fillRect/>
          </a:stretch>
        </p:blipFill>
        <p:spPr>
          <a:xfrm rot="3340361">
            <a:off x="4888934" y="2780978"/>
            <a:ext cx="574416" cy="574416"/>
          </a:xfrm>
          <a:prstGeom prst="rect">
            <a:avLst/>
          </a:prstGeom>
        </p:spPr>
      </p:pic>
      <p:sp>
        <p:nvSpPr>
          <p:cNvPr id="41" name="Freeform: Shape 40">
            <a:extLst>
              <a:ext uri="{FF2B5EF4-FFF2-40B4-BE49-F238E27FC236}">
                <a16:creationId xmlns:a16="http://schemas.microsoft.com/office/drawing/2014/main" id="{B851D66E-5166-CA9C-D601-63723261430C}"/>
              </a:ext>
            </a:extLst>
          </p:cNvPr>
          <p:cNvSpPr/>
          <p:nvPr/>
        </p:nvSpPr>
        <p:spPr>
          <a:xfrm rot="3144805">
            <a:off x="4627828" y="2252617"/>
            <a:ext cx="2660160" cy="3621530"/>
          </a:xfrm>
          <a:custGeom>
            <a:avLst/>
            <a:gdLst>
              <a:gd name="connsiteX0" fmla="*/ 3652637 w 3901568"/>
              <a:gd name="connsiteY0" fmla="*/ 0 h 5842735"/>
              <a:gd name="connsiteX1" fmla="*/ 3901568 w 3901568"/>
              <a:gd name="connsiteY1" fmla="*/ 396410 h 5842735"/>
              <a:gd name="connsiteX2" fmla="*/ 3798081 w 3901568"/>
              <a:gd name="connsiteY2" fmla="*/ 396410 h 5842735"/>
              <a:gd name="connsiteX3" fmla="*/ 3781153 w 3901568"/>
              <a:gd name="connsiteY3" fmla="*/ 431283 h 5842735"/>
              <a:gd name="connsiteX4" fmla="*/ 3597482 w 3901568"/>
              <a:gd name="connsiteY4" fmla="*/ 1083996 h 5842735"/>
              <a:gd name="connsiteX5" fmla="*/ 2822529 w 3901568"/>
              <a:gd name="connsiteY5" fmla="*/ 1916467 h 5842735"/>
              <a:gd name="connsiteX6" fmla="*/ 2031806 w 3901568"/>
              <a:gd name="connsiteY6" fmla="*/ 3414390 h 5842735"/>
              <a:gd name="connsiteX7" fmla="*/ 1288696 w 3901568"/>
              <a:gd name="connsiteY7" fmla="*/ 3996311 h 5842735"/>
              <a:gd name="connsiteX8" fmla="*/ 972408 w 3901568"/>
              <a:gd name="connsiteY8" fmla="*/ 4799429 h 5842735"/>
              <a:gd name="connsiteX9" fmla="*/ 202353 w 3901568"/>
              <a:gd name="connsiteY9" fmla="*/ 5842735 h 5842735"/>
              <a:gd name="connsiteX10" fmla="*/ 0 w 3901568"/>
              <a:gd name="connsiteY10" fmla="*/ 5686978 h 5842735"/>
              <a:gd name="connsiteX11" fmla="*/ 747495 w 3901568"/>
              <a:gd name="connsiteY11" fmla="*/ 4673267 h 5842735"/>
              <a:gd name="connsiteX12" fmla="*/ 1080329 w 3901568"/>
              <a:gd name="connsiteY12" fmla="*/ 3822506 h 5842735"/>
              <a:gd name="connsiteX13" fmla="*/ 1850351 w 3901568"/>
              <a:gd name="connsiteY13" fmla="*/ 3214340 h 5842735"/>
              <a:gd name="connsiteX14" fmla="*/ 2571368 w 3901568"/>
              <a:gd name="connsiteY14" fmla="*/ 1763395 h 5842735"/>
              <a:gd name="connsiteX15" fmla="*/ 3325258 w 3901568"/>
              <a:gd name="connsiteY15" fmla="*/ 914710 h 5842735"/>
              <a:gd name="connsiteX16" fmla="*/ 3502590 w 3901568"/>
              <a:gd name="connsiteY16" fmla="*/ 447883 h 5842735"/>
              <a:gd name="connsiteX17" fmla="*/ 3514357 w 3901568"/>
              <a:gd name="connsiteY17" fmla="*/ 396410 h 5842735"/>
              <a:gd name="connsiteX18" fmla="*/ 3403705 w 3901568"/>
              <a:gd name="connsiteY18" fmla="*/ 396410 h 58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901568" h="5842735">
                <a:moveTo>
                  <a:pt x="3652637" y="0"/>
                </a:moveTo>
                <a:lnTo>
                  <a:pt x="3901568" y="396410"/>
                </a:lnTo>
                <a:lnTo>
                  <a:pt x="3798081" y="396410"/>
                </a:lnTo>
                <a:lnTo>
                  <a:pt x="3781153" y="431283"/>
                </a:lnTo>
                <a:cubicBezTo>
                  <a:pt x="3715601" y="604431"/>
                  <a:pt x="3669529" y="977484"/>
                  <a:pt x="3597482" y="1083996"/>
                </a:cubicBezTo>
                <a:cubicBezTo>
                  <a:pt x="3421184" y="1321751"/>
                  <a:pt x="2987594" y="1670779"/>
                  <a:pt x="2822529" y="1916467"/>
                </a:cubicBezTo>
                <a:cubicBezTo>
                  <a:pt x="2561584" y="2304865"/>
                  <a:pt x="2216752" y="3165401"/>
                  <a:pt x="2031806" y="3414390"/>
                </a:cubicBezTo>
                <a:cubicBezTo>
                  <a:pt x="1846860" y="3663378"/>
                  <a:pt x="1436475" y="3743313"/>
                  <a:pt x="1288696" y="3996311"/>
                </a:cubicBezTo>
                <a:cubicBezTo>
                  <a:pt x="1140917" y="4249309"/>
                  <a:pt x="1229094" y="4451660"/>
                  <a:pt x="972408" y="4799429"/>
                </a:cubicBezTo>
                <a:lnTo>
                  <a:pt x="202353" y="5842735"/>
                </a:lnTo>
                <a:lnTo>
                  <a:pt x="0" y="5686978"/>
                </a:lnTo>
                <a:cubicBezTo>
                  <a:pt x="90857" y="5492066"/>
                  <a:pt x="533476" y="4951311"/>
                  <a:pt x="747495" y="4673267"/>
                </a:cubicBezTo>
                <a:cubicBezTo>
                  <a:pt x="961514" y="4395223"/>
                  <a:pt x="896519" y="4065660"/>
                  <a:pt x="1080329" y="3822506"/>
                </a:cubicBezTo>
                <a:cubicBezTo>
                  <a:pt x="1264138" y="3579351"/>
                  <a:pt x="1601844" y="3557525"/>
                  <a:pt x="1850351" y="3214340"/>
                </a:cubicBezTo>
                <a:cubicBezTo>
                  <a:pt x="2098858" y="2871155"/>
                  <a:pt x="2325550" y="2146666"/>
                  <a:pt x="2571368" y="1763395"/>
                </a:cubicBezTo>
                <a:cubicBezTo>
                  <a:pt x="2817186" y="1380123"/>
                  <a:pt x="3165476" y="1151508"/>
                  <a:pt x="3325258" y="914710"/>
                </a:cubicBezTo>
                <a:cubicBezTo>
                  <a:pt x="3445096" y="737111"/>
                  <a:pt x="3476456" y="569684"/>
                  <a:pt x="3502590" y="447883"/>
                </a:cubicBezTo>
                <a:lnTo>
                  <a:pt x="3514357" y="396410"/>
                </a:lnTo>
                <a:lnTo>
                  <a:pt x="3403705" y="396410"/>
                </a:lnTo>
                <a:close/>
              </a:path>
            </a:pathLst>
          </a:custGeom>
          <a:solidFill>
            <a:srgbClr val="FFC000"/>
          </a:solidFill>
          <a:ln w="6350"/>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dirty="0"/>
          </a:p>
        </p:txBody>
      </p:sp>
      <p:sp>
        <p:nvSpPr>
          <p:cNvPr id="49" name="Arc 48">
            <a:extLst>
              <a:ext uri="{FF2B5EF4-FFF2-40B4-BE49-F238E27FC236}">
                <a16:creationId xmlns:a16="http://schemas.microsoft.com/office/drawing/2014/main" id="{C5A80F7C-F6A0-C9F4-331B-7CFBBB65DCF3}"/>
              </a:ext>
            </a:extLst>
          </p:cNvPr>
          <p:cNvSpPr/>
          <p:nvPr/>
        </p:nvSpPr>
        <p:spPr>
          <a:xfrm>
            <a:off x="6798818" y="3442972"/>
            <a:ext cx="1816366" cy="1322967"/>
          </a:xfrm>
          <a:prstGeom prst="arc">
            <a:avLst>
              <a:gd name="adj1" fmla="val 19785839"/>
              <a:gd name="adj2" fmla="val 0"/>
            </a:avLst>
          </a:prstGeom>
          <a:ln>
            <a:solidFill>
              <a:schemeClr val="bg2">
                <a:lumMod val="75000"/>
              </a:schemeClr>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800" dirty="0"/>
          </a:p>
        </p:txBody>
      </p:sp>
      <p:sp>
        <p:nvSpPr>
          <p:cNvPr id="50" name="TextBox 49">
            <a:extLst>
              <a:ext uri="{FF2B5EF4-FFF2-40B4-BE49-F238E27FC236}">
                <a16:creationId xmlns:a16="http://schemas.microsoft.com/office/drawing/2014/main" id="{F57A8843-2B9D-51C6-A444-9419CE76A1A1}"/>
              </a:ext>
            </a:extLst>
          </p:cNvPr>
          <p:cNvSpPr txBox="1"/>
          <p:nvPr/>
        </p:nvSpPr>
        <p:spPr>
          <a:xfrm>
            <a:off x="8555715" y="3611916"/>
            <a:ext cx="239062" cy="415498"/>
          </a:xfrm>
          <a:prstGeom prst="rect">
            <a:avLst/>
          </a:prstGeom>
          <a:noFill/>
        </p:spPr>
        <p:txBody>
          <a:bodyPr wrap="square" rtlCol="0">
            <a:spAutoFit/>
          </a:bodyPr>
          <a:lstStyle/>
          <a:p>
            <a:r>
              <a:rPr lang="en-US" sz="2100" i="1" dirty="0">
                <a:latin typeface="Aptos" panose="020B0004020202020204" pitchFamily="34" charset="0"/>
              </a:rPr>
              <a:t>ϑ</a:t>
            </a:r>
            <a:endParaRPr lang="en-US" sz="2100" i="1" dirty="0"/>
          </a:p>
        </p:txBody>
      </p:sp>
      <mc:AlternateContent xmlns:mc="http://schemas.openxmlformats.org/markup-compatibility/2006" xmlns:a14="http://schemas.microsoft.com/office/drawing/2010/main">
        <mc:Choice Requires="a14">
          <p:sp>
            <p:nvSpPr>
              <p:cNvPr id="51" name="TextBox 50">
                <a:extLst>
                  <a:ext uri="{FF2B5EF4-FFF2-40B4-BE49-F238E27FC236}">
                    <a16:creationId xmlns:a16="http://schemas.microsoft.com/office/drawing/2014/main" id="{33BED842-D6D0-C9BA-E5CE-7C8EF3F9BBED}"/>
                  </a:ext>
                </a:extLst>
              </p:cNvPr>
              <p:cNvSpPr txBox="1"/>
              <p:nvPr/>
            </p:nvSpPr>
            <p:spPr>
              <a:xfrm>
                <a:off x="664859" y="2993660"/>
                <a:ext cx="3422988" cy="8183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800" i="1">
                              <a:solidFill>
                                <a:srgbClr val="836967"/>
                              </a:solidFill>
                              <a:latin typeface="Cambria Math" panose="02040503050406030204" pitchFamily="18" charset="0"/>
                            </a:rPr>
                          </m:ctrlPr>
                        </m:sSubPr>
                        <m:e>
                          <m:r>
                            <a:rPr lang="en-US" sz="1800" i="1">
                              <a:latin typeface="Cambria Math" panose="02040503050406030204" pitchFamily="18" charset="0"/>
                            </a:rPr>
                            <m:t>𝜃</m:t>
                          </m:r>
                        </m:e>
                        <m:sub>
                          <m:r>
                            <a:rPr lang="en-US" sz="1800" i="1">
                              <a:latin typeface="Cambria Math" panose="02040503050406030204" pitchFamily="18" charset="0"/>
                            </a:rPr>
                            <m:t>0</m:t>
                          </m:r>
                        </m:sub>
                      </m:sSub>
                      <m:r>
                        <a:rPr lang="en-US" sz="1800" i="1">
                          <a:latin typeface="Cambria Math" panose="02040503050406030204" pitchFamily="18" charset="0"/>
                        </a:rPr>
                        <m:t>=</m:t>
                      </m:r>
                      <m:f>
                        <m:fPr>
                          <m:ctrlPr>
                            <a:rPr lang="en-US" sz="1800" i="1">
                              <a:solidFill>
                                <a:srgbClr val="836967"/>
                              </a:solidFill>
                              <a:latin typeface="Cambria Math" panose="02040503050406030204" pitchFamily="18" charset="0"/>
                            </a:rPr>
                          </m:ctrlPr>
                        </m:fPr>
                        <m:num>
                          <m:r>
                            <a:rPr lang="en-US" sz="1800" i="1">
                              <a:latin typeface="Cambria Math" panose="02040503050406030204" pitchFamily="18" charset="0"/>
                            </a:rPr>
                            <m:t>13.6</m:t>
                          </m:r>
                        </m:num>
                        <m:den>
                          <m:r>
                            <a:rPr lang="en-US" sz="1800" i="1">
                              <a:latin typeface="Cambria Math" panose="02040503050406030204" pitchFamily="18" charset="0"/>
                            </a:rPr>
                            <m:t>𝑐𝑝</m:t>
                          </m:r>
                        </m:den>
                      </m:f>
                      <m:rad>
                        <m:radPr>
                          <m:degHide m:val="on"/>
                          <m:ctrlPr>
                            <a:rPr lang="en-US" sz="1800" i="1">
                              <a:solidFill>
                                <a:srgbClr val="836967"/>
                              </a:solidFill>
                              <a:latin typeface="Cambria Math" panose="02040503050406030204" pitchFamily="18" charset="0"/>
                            </a:rPr>
                          </m:ctrlPr>
                        </m:radPr>
                        <m:deg/>
                        <m:e>
                          <m:f>
                            <m:fPr>
                              <m:ctrlPr>
                                <a:rPr lang="en-US" sz="1800" i="1">
                                  <a:solidFill>
                                    <a:srgbClr val="836967"/>
                                  </a:solidFill>
                                  <a:latin typeface="Cambria Math" panose="02040503050406030204" pitchFamily="18" charset="0"/>
                                </a:rPr>
                              </m:ctrlPr>
                            </m:fPr>
                            <m:num>
                              <m:r>
                                <a:rPr lang="en-US" sz="1800" i="1">
                                  <a:latin typeface="Cambria Math" panose="02040503050406030204" pitchFamily="18" charset="0"/>
                                </a:rPr>
                                <m:t>𝐿</m:t>
                              </m:r>
                            </m:num>
                            <m:den>
                              <m:sSub>
                                <m:sSubPr>
                                  <m:ctrlPr>
                                    <a:rPr lang="en-US" sz="1800" i="1">
                                      <a:solidFill>
                                        <a:srgbClr val="836967"/>
                                      </a:solidFill>
                                      <a:latin typeface="Cambria Math" panose="02040503050406030204" pitchFamily="18" charset="0"/>
                                    </a:rPr>
                                  </m:ctrlPr>
                                </m:sSubPr>
                                <m:e>
                                  <m:r>
                                    <a:rPr lang="en-US" sz="1800" i="1">
                                      <a:latin typeface="Cambria Math" panose="02040503050406030204" pitchFamily="18" charset="0"/>
                                    </a:rPr>
                                    <m:t>𝐿</m:t>
                                  </m:r>
                                </m:e>
                                <m:sub>
                                  <m:r>
                                    <a:rPr lang="en-US" sz="1800" i="1">
                                      <a:latin typeface="Cambria Math" panose="02040503050406030204" pitchFamily="18" charset="0"/>
                                    </a:rPr>
                                    <m:t>0</m:t>
                                  </m:r>
                                </m:sub>
                              </m:sSub>
                            </m:den>
                          </m:f>
                        </m:e>
                      </m:rad>
                      <m:d>
                        <m:dPr>
                          <m:begChr m:val="["/>
                          <m:endChr m:val="]"/>
                          <m:ctrlPr>
                            <a:rPr lang="en-US" sz="1800" i="1">
                              <a:latin typeface="Cambria Math" panose="02040503050406030204" pitchFamily="18" charset="0"/>
                            </a:rPr>
                          </m:ctrlPr>
                        </m:dPr>
                        <m:e>
                          <m:r>
                            <a:rPr lang="en-US" sz="1800" i="1">
                              <a:latin typeface="Cambria Math" panose="02040503050406030204" pitchFamily="18" charset="0"/>
                            </a:rPr>
                            <m:t>1+0.038 </m:t>
                          </m:r>
                          <m:func>
                            <m:funcPr>
                              <m:ctrlPr>
                                <a:rPr lang="en-US" sz="1800" i="1">
                                  <a:latin typeface="Cambria Math" panose="02040503050406030204" pitchFamily="18" charset="0"/>
                                </a:rPr>
                              </m:ctrlPr>
                            </m:funcPr>
                            <m:fName>
                              <m:r>
                                <m:rPr>
                                  <m:sty m:val="p"/>
                                </m:rPr>
                                <a:rPr lang="en-US" sz="1800">
                                  <a:latin typeface="Cambria Math" panose="02040503050406030204" pitchFamily="18" charset="0"/>
                                </a:rPr>
                                <m:t>ln</m:t>
                              </m:r>
                            </m:fName>
                            <m:e>
                              <m:d>
                                <m:dPr>
                                  <m:ctrlPr>
                                    <a:rPr lang="en-US" sz="1800" i="1">
                                      <a:latin typeface="Cambria Math" panose="02040503050406030204" pitchFamily="18" charset="0"/>
                                    </a:rPr>
                                  </m:ctrlPr>
                                </m:dPr>
                                <m:e>
                                  <m:f>
                                    <m:fPr>
                                      <m:ctrlPr>
                                        <a:rPr lang="en-US" sz="1800" i="1">
                                          <a:solidFill>
                                            <a:srgbClr val="836967"/>
                                          </a:solidFill>
                                          <a:latin typeface="Cambria Math" panose="02040503050406030204" pitchFamily="18" charset="0"/>
                                        </a:rPr>
                                      </m:ctrlPr>
                                    </m:fPr>
                                    <m:num>
                                      <m:r>
                                        <a:rPr lang="en-US" sz="1800" i="1">
                                          <a:latin typeface="Cambria Math" panose="02040503050406030204" pitchFamily="18" charset="0"/>
                                        </a:rPr>
                                        <m:t>𝐿</m:t>
                                      </m:r>
                                    </m:num>
                                    <m:den>
                                      <m:sSub>
                                        <m:sSubPr>
                                          <m:ctrlPr>
                                            <a:rPr lang="en-US" sz="1800" i="1">
                                              <a:solidFill>
                                                <a:srgbClr val="836967"/>
                                              </a:solidFill>
                                              <a:latin typeface="Cambria Math" panose="02040503050406030204" pitchFamily="18" charset="0"/>
                                            </a:rPr>
                                          </m:ctrlPr>
                                        </m:sSubPr>
                                        <m:e>
                                          <m:r>
                                            <a:rPr lang="en-US" sz="1800" i="1">
                                              <a:latin typeface="Cambria Math" panose="02040503050406030204" pitchFamily="18" charset="0"/>
                                            </a:rPr>
                                            <m:t>𝐿</m:t>
                                          </m:r>
                                        </m:e>
                                        <m:sub>
                                          <m:r>
                                            <a:rPr lang="en-US" sz="1800" i="1">
                                              <a:latin typeface="Cambria Math" panose="02040503050406030204" pitchFamily="18" charset="0"/>
                                            </a:rPr>
                                            <m:t>0</m:t>
                                          </m:r>
                                        </m:sub>
                                      </m:sSub>
                                    </m:den>
                                  </m:f>
                                </m:e>
                              </m:d>
                            </m:e>
                          </m:func>
                        </m:e>
                      </m:d>
                    </m:oMath>
                  </m:oMathPara>
                </a14:m>
                <a:endParaRPr lang="en-US" sz="1800" dirty="0"/>
              </a:p>
            </p:txBody>
          </p:sp>
        </mc:Choice>
        <mc:Fallback xmlns="">
          <p:sp>
            <p:nvSpPr>
              <p:cNvPr id="51" name="TextBox 50">
                <a:extLst>
                  <a:ext uri="{FF2B5EF4-FFF2-40B4-BE49-F238E27FC236}">
                    <a16:creationId xmlns:a16="http://schemas.microsoft.com/office/drawing/2014/main" id="{33BED842-D6D0-C9BA-E5CE-7C8EF3F9BBED}"/>
                  </a:ext>
                </a:extLst>
              </p:cNvPr>
              <p:cNvSpPr txBox="1">
                <a:spLocks noRot="1" noChangeAspect="1" noMove="1" noResize="1" noEditPoints="1" noAdjustHandles="1" noChangeArrowheads="1" noChangeShapeType="1" noTextEdit="1"/>
              </p:cNvSpPr>
              <p:nvPr/>
            </p:nvSpPr>
            <p:spPr>
              <a:xfrm>
                <a:off x="664859" y="2993660"/>
                <a:ext cx="3422988" cy="818366"/>
              </a:xfrm>
              <a:prstGeom prst="rect">
                <a:avLst/>
              </a:prstGeom>
              <a:blipFill>
                <a:blip r:embed="rId5"/>
                <a:stretch>
                  <a:fillRect l="-1107"/>
                </a:stretch>
              </a:blipFill>
            </p:spPr>
            <p:txBody>
              <a:bodyPr/>
              <a:lstStyle/>
              <a:p>
                <a:r>
                  <a:rPr lang="en-IT">
                    <a:noFill/>
                  </a:rPr>
                  <a:t> </a:t>
                </a:r>
              </a:p>
            </p:txBody>
          </p:sp>
        </mc:Fallback>
      </mc:AlternateContent>
      <p:sp>
        <p:nvSpPr>
          <p:cNvPr id="23" name="Rectangle: Rounded Corners 22">
            <a:extLst>
              <a:ext uri="{FF2B5EF4-FFF2-40B4-BE49-F238E27FC236}">
                <a16:creationId xmlns:a16="http://schemas.microsoft.com/office/drawing/2014/main" id="{0BC9BD78-AAEA-FCE7-9AB6-4E850B8A767D}"/>
              </a:ext>
            </a:extLst>
          </p:cNvPr>
          <p:cNvSpPr/>
          <p:nvPr/>
        </p:nvSpPr>
        <p:spPr>
          <a:xfrm>
            <a:off x="4122775" y="2732764"/>
            <a:ext cx="3626570" cy="2578277"/>
          </a:xfrm>
          <a:prstGeom prst="roundRect">
            <a:avLst/>
          </a:prstGeom>
          <a:solidFill>
            <a:schemeClr val="bg1">
              <a:lumMod val="50000"/>
              <a:alpha val="25882"/>
            </a:schemeClr>
          </a:solidFill>
          <a:ln>
            <a:solidFill>
              <a:srgbClr val="A6A6A6"/>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153CD9C8-47B0-C53A-2E51-DE1BC8B6406E}"/>
                  </a:ext>
                </a:extLst>
              </p:cNvPr>
              <p:cNvSpPr txBox="1"/>
              <p:nvPr/>
            </p:nvSpPr>
            <p:spPr>
              <a:xfrm>
                <a:off x="386907" y="3913094"/>
                <a:ext cx="3374839" cy="1876283"/>
              </a:xfrm>
              <a:prstGeom prst="rect">
                <a:avLst/>
              </a:prstGeom>
              <a:noFill/>
            </p:spPr>
            <p:txBody>
              <a:bodyPr wrap="square" rtlCol="0">
                <a:spAutoFit/>
              </a:bodyPr>
              <a:lstStyle/>
              <a:p>
                <a:r>
                  <a:rPr lang="en-US" sz="1800" dirty="0"/>
                  <a:t>The radiation length for SiO</a:t>
                </a:r>
                <a:r>
                  <a:rPr lang="en-US" sz="1800" baseline="-25000" dirty="0"/>
                  <a:t>2</a:t>
                </a:r>
                <a:r>
                  <a:rPr lang="en-US" sz="1800" dirty="0"/>
                  <a:t> is </a:t>
                </a:r>
                <a:r>
                  <a:rPr lang="en-US" sz="1800" i="1" dirty="0"/>
                  <a:t>L</a:t>
                </a:r>
                <a:r>
                  <a:rPr lang="en-US" sz="1800" baseline="-25000" dirty="0"/>
                  <a:t>0</a:t>
                </a:r>
                <a:r>
                  <a:rPr lang="en-US" sz="1800" dirty="0"/>
                  <a:t> = 12.3 cm </a:t>
                </a:r>
              </a:p>
              <a:p>
                <a:br>
                  <a:rPr lang="en-US" sz="1800" dirty="0"/>
                </a:br>
                <a:r>
                  <a:rPr lang="en-US" sz="1800" dirty="0"/>
                  <a:t>The particle momentum </a:t>
                </a:r>
                <a:r>
                  <a:rPr lang="en-US" sz="1800" i="1" dirty="0"/>
                  <a:t>p</a:t>
                </a:r>
                <a:r>
                  <a:rPr lang="en-US" sz="1800" dirty="0"/>
                  <a:t> is updated step by step considering  </a:t>
                </a:r>
                <a14:m>
                  <m:oMath xmlns:m="http://schemas.openxmlformats.org/officeDocument/2006/math">
                    <m:f>
                      <m:fPr>
                        <m:ctrlPr>
                          <a:rPr lang="en-US" sz="1800" i="1">
                            <a:latin typeface="Cambria Math" panose="02040503050406030204" pitchFamily="18" charset="0"/>
                            <a:ea typeface="Calibri" panose="020F0502020204030204" pitchFamily="34" charset="0"/>
                            <a:cs typeface="Calibri" panose="020F0502020204030204" pitchFamily="34" charset="0"/>
                          </a:rPr>
                        </m:ctrlPr>
                      </m:fPr>
                      <m:num>
                        <m:r>
                          <a:rPr lang="en-US" sz="1800" i="1">
                            <a:latin typeface="Cambria Math" panose="02040503050406030204" pitchFamily="18" charset="0"/>
                            <a:ea typeface="Calibri" panose="020F0502020204030204" pitchFamily="34" charset="0"/>
                            <a:cs typeface="Calibri" panose="020F0502020204030204" pitchFamily="34" charset="0"/>
                          </a:rPr>
                          <m:t>𝑑𝐸</m:t>
                        </m:r>
                      </m:num>
                      <m:den>
                        <m:r>
                          <a:rPr lang="en-US" sz="1800" i="1">
                            <a:latin typeface="Cambria Math" panose="02040503050406030204" pitchFamily="18" charset="0"/>
                            <a:ea typeface="Calibri" panose="020F0502020204030204" pitchFamily="34" charset="0"/>
                            <a:cs typeface="Calibri" panose="020F0502020204030204" pitchFamily="34" charset="0"/>
                          </a:rPr>
                          <m:t>𝑑𝑧</m:t>
                        </m:r>
                      </m:den>
                    </m:f>
                    <m:r>
                      <a:rPr lang="en-US" sz="1800" i="1">
                        <a:latin typeface="Cambria Math" panose="02040503050406030204" pitchFamily="18" charset="0"/>
                        <a:ea typeface="Calibri" panose="020F0502020204030204" pitchFamily="34" charset="0"/>
                        <a:cs typeface="Calibri" panose="020F0502020204030204" pitchFamily="34" charset="0"/>
                      </a:rPr>
                      <m:t> </m:t>
                    </m:r>
                  </m:oMath>
                </a14:m>
                <a:r>
                  <a:rPr lang="en-US" sz="1800" dirty="0">
                    <a:latin typeface="Calibri" panose="020F0502020204030204" pitchFamily="34" charset="0"/>
                    <a:ea typeface="Calibri" panose="020F0502020204030204" pitchFamily="34" charset="0"/>
                    <a:cs typeface="Calibri" panose="020F0502020204030204" pitchFamily="34" charset="0"/>
                  </a:rPr>
                  <a:t>. </a:t>
                </a:r>
              </a:p>
            </p:txBody>
          </p:sp>
        </mc:Choice>
        <mc:Fallback xmlns="">
          <p:sp>
            <p:nvSpPr>
              <p:cNvPr id="52" name="TextBox 51">
                <a:extLst>
                  <a:ext uri="{FF2B5EF4-FFF2-40B4-BE49-F238E27FC236}">
                    <a16:creationId xmlns:a16="http://schemas.microsoft.com/office/drawing/2014/main" id="{153CD9C8-47B0-C53A-2E51-DE1BC8B6406E}"/>
                  </a:ext>
                </a:extLst>
              </p:cNvPr>
              <p:cNvSpPr txBox="1">
                <a:spLocks noRot="1" noChangeAspect="1" noMove="1" noResize="1" noEditPoints="1" noAdjustHandles="1" noChangeArrowheads="1" noChangeShapeType="1" noTextEdit="1"/>
              </p:cNvSpPr>
              <p:nvPr/>
            </p:nvSpPr>
            <p:spPr>
              <a:xfrm>
                <a:off x="386907" y="3913094"/>
                <a:ext cx="3374839" cy="1876283"/>
              </a:xfrm>
              <a:prstGeom prst="rect">
                <a:avLst/>
              </a:prstGeom>
              <a:blipFill>
                <a:blip r:embed="rId6"/>
                <a:stretch>
                  <a:fillRect l="-1498" t="-2013" b="-671"/>
                </a:stretch>
              </a:blipFill>
            </p:spPr>
            <p:txBody>
              <a:bodyPr/>
              <a:lstStyle/>
              <a:p>
                <a:r>
                  <a:rPr lang="en-IT">
                    <a:noFill/>
                  </a:rPr>
                  <a:t> </a:t>
                </a:r>
              </a:p>
            </p:txBody>
          </p:sp>
        </mc:Fallback>
      </mc:AlternateContent>
      <p:cxnSp>
        <p:nvCxnSpPr>
          <p:cNvPr id="54" name="Straight Connector 53">
            <a:extLst>
              <a:ext uri="{FF2B5EF4-FFF2-40B4-BE49-F238E27FC236}">
                <a16:creationId xmlns:a16="http://schemas.microsoft.com/office/drawing/2014/main" id="{73A92489-90D4-A84B-48B1-F483A3ED1070}"/>
              </a:ext>
            </a:extLst>
          </p:cNvPr>
          <p:cNvCxnSpPr/>
          <p:nvPr/>
        </p:nvCxnSpPr>
        <p:spPr>
          <a:xfrm>
            <a:off x="4122775" y="5470451"/>
            <a:ext cx="3623984" cy="0"/>
          </a:xfrm>
          <a:prstGeom prst="line">
            <a:avLst/>
          </a:prstGeom>
        </p:spPr>
        <p:style>
          <a:lnRef idx="2">
            <a:schemeClr val="accent1"/>
          </a:lnRef>
          <a:fillRef idx="0">
            <a:schemeClr val="accent1"/>
          </a:fillRef>
          <a:effectRef idx="1">
            <a:schemeClr val="accent1"/>
          </a:effectRef>
          <a:fontRef idx="minor">
            <a:schemeClr val="tx1"/>
          </a:fontRef>
        </p:style>
      </p:cxnSp>
      <p:sp>
        <p:nvSpPr>
          <p:cNvPr id="55" name="TextBox 54">
            <a:extLst>
              <a:ext uri="{FF2B5EF4-FFF2-40B4-BE49-F238E27FC236}">
                <a16:creationId xmlns:a16="http://schemas.microsoft.com/office/drawing/2014/main" id="{AA714E3B-E3F3-DF55-6BDB-240B0E639733}"/>
              </a:ext>
            </a:extLst>
          </p:cNvPr>
          <p:cNvSpPr txBox="1"/>
          <p:nvPr/>
        </p:nvSpPr>
        <p:spPr>
          <a:xfrm>
            <a:off x="5784369" y="5470451"/>
            <a:ext cx="239062" cy="415498"/>
          </a:xfrm>
          <a:prstGeom prst="rect">
            <a:avLst/>
          </a:prstGeom>
          <a:noFill/>
        </p:spPr>
        <p:txBody>
          <a:bodyPr wrap="square" rtlCol="0">
            <a:spAutoFit/>
          </a:bodyPr>
          <a:lstStyle/>
          <a:p>
            <a:r>
              <a:rPr lang="en-US" sz="2100" i="1" dirty="0">
                <a:solidFill>
                  <a:schemeClr val="accent1"/>
                </a:solidFill>
                <a:latin typeface="Aptos" panose="020B0004020202020204" pitchFamily="34" charset="0"/>
              </a:rPr>
              <a:t>L</a:t>
            </a:r>
            <a:endParaRPr lang="en-US" sz="2100" i="1" dirty="0">
              <a:solidFill>
                <a:schemeClr val="accent1"/>
              </a:solidFill>
            </a:endParaRPr>
          </a:p>
        </p:txBody>
      </p:sp>
      <p:grpSp>
        <p:nvGrpSpPr>
          <p:cNvPr id="2" name="Shape 777">
            <a:extLst>
              <a:ext uri="{FF2B5EF4-FFF2-40B4-BE49-F238E27FC236}">
                <a16:creationId xmlns:a16="http://schemas.microsoft.com/office/drawing/2014/main" id="{DB50BB13-4014-4BF5-851C-F73C7D988B3B}"/>
              </a:ext>
            </a:extLst>
          </p:cNvPr>
          <p:cNvGrpSpPr/>
          <p:nvPr/>
        </p:nvGrpSpPr>
        <p:grpSpPr>
          <a:xfrm>
            <a:off x="375802" y="1095769"/>
            <a:ext cx="339911" cy="326065"/>
            <a:chOff x="5233525" y="4954450"/>
            <a:chExt cx="538275" cy="516350"/>
          </a:xfrm>
        </p:grpSpPr>
        <p:sp>
          <p:nvSpPr>
            <p:cNvPr id="11" name="Shape 778">
              <a:extLst>
                <a:ext uri="{FF2B5EF4-FFF2-40B4-BE49-F238E27FC236}">
                  <a16:creationId xmlns:a16="http://schemas.microsoft.com/office/drawing/2014/main" id="{4CE406E1-AB5F-50E4-BFA8-312E97B02903}"/>
                </a:ext>
              </a:extLst>
            </p:cNvPr>
            <p:cNvSpPr/>
            <p:nvPr/>
          </p:nvSpPr>
          <p:spPr>
            <a:xfrm>
              <a:off x="5637825" y="4954450"/>
              <a:ext cx="89525" cy="89525"/>
            </a:xfrm>
            <a:custGeom>
              <a:avLst/>
              <a:gdLst/>
              <a:ahLst/>
              <a:cxnLst/>
              <a:rect l="0" t="0" r="0" b="0"/>
              <a:pathLst>
                <a:path w="3581" h="3581" fill="none" extrusionOk="0">
                  <a:moveTo>
                    <a:pt x="1023" y="3410"/>
                  </a:moveTo>
                  <a:lnTo>
                    <a:pt x="1023" y="3410"/>
                  </a:lnTo>
                  <a:lnTo>
                    <a:pt x="1193" y="3483"/>
                  </a:lnTo>
                  <a:lnTo>
                    <a:pt x="1388" y="3532"/>
                  </a:lnTo>
                  <a:lnTo>
                    <a:pt x="1583" y="3556"/>
                  </a:lnTo>
                  <a:lnTo>
                    <a:pt x="1778" y="3581"/>
                  </a:lnTo>
                  <a:lnTo>
                    <a:pt x="1778" y="3581"/>
                  </a:lnTo>
                  <a:lnTo>
                    <a:pt x="1973" y="3556"/>
                  </a:lnTo>
                  <a:lnTo>
                    <a:pt x="2143" y="3532"/>
                  </a:lnTo>
                  <a:lnTo>
                    <a:pt x="2314" y="3508"/>
                  </a:lnTo>
                  <a:lnTo>
                    <a:pt x="2484" y="3435"/>
                  </a:lnTo>
                  <a:lnTo>
                    <a:pt x="2630" y="3361"/>
                  </a:lnTo>
                  <a:lnTo>
                    <a:pt x="2776" y="3264"/>
                  </a:lnTo>
                  <a:lnTo>
                    <a:pt x="2923" y="3167"/>
                  </a:lnTo>
                  <a:lnTo>
                    <a:pt x="3044" y="3045"/>
                  </a:lnTo>
                  <a:lnTo>
                    <a:pt x="3166" y="2923"/>
                  </a:lnTo>
                  <a:lnTo>
                    <a:pt x="3264" y="2801"/>
                  </a:lnTo>
                  <a:lnTo>
                    <a:pt x="3361" y="2631"/>
                  </a:lnTo>
                  <a:lnTo>
                    <a:pt x="3434" y="2485"/>
                  </a:lnTo>
                  <a:lnTo>
                    <a:pt x="3483" y="2314"/>
                  </a:lnTo>
                  <a:lnTo>
                    <a:pt x="3531" y="2144"/>
                  </a:lnTo>
                  <a:lnTo>
                    <a:pt x="3556" y="1973"/>
                  </a:lnTo>
                  <a:lnTo>
                    <a:pt x="3580" y="1803"/>
                  </a:lnTo>
                  <a:lnTo>
                    <a:pt x="3580" y="1803"/>
                  </a:lnTo>
                  <a:lnTo>
                    <a:pt x="3556" y="1608"/>
                  </a:lnTo>
                  <a:lnTo>
                    <a:pt x="3531" y="1437"/>
                  </a:lnTo>
                  <a:lnTo>
                    <a:pt x="3483" y="1267"/>
                  </a:lnTo>
                  <a:lnTo>
                    <a:pt x="3434" y="1096"/>
                  </a:lnTo>
                  <a:lnTo>
                    <a:pt x="3361" y="950"/>
                  </a:lnTo>
                  <a:lnTo>
                    <a:pt x="3264" y="804"/>
                  </a:lnTo>
                  <a:lnTo>
                    <a:pt x="3166" y="658"/>
                  </a:lnTo>
                  <a:lnTo>
                    <a:pt x="3044" y="536"/>
                  </a:lnTo>
                  <a:lnTo>
                    <a:pt x="2923" y="414"/>
                  </a:lnTo>
                  <a:lnTo>
                    <a:pt x="2776" y="317"/>
                  </a:lnTo>
                  <a:lnTo>
                    <a:pt x="2630" y="220"/>
                  </a:lnTo>
                  <a:lnTo>
                    <a:pt x="2484" y="147"/>
                  </a:lnTo>
                  <a:lnTo>
                    <a:pt x="2314" y="98"/>
                  </a:lnTo>
                  <a:lnTo>
                    <a:pt x="2143" y="49"/>
                  </a:lnTo>
                  <a:lnTo>
                    <a:pt x="1973" y="25"/>
                  </a:lnTo>
                  <a:lnTo>
                    <a:pt x="1778" y="0"/>
                  </a:lnTo>
                  <a:lnTo>
                    <a:pt x="1778" y="0"/>
                  </a:lnTo>
                  <a:lnTo>
                    <a:pt x="1607" y="25"/>
                  </a:lnTo>
                  <a:lnTo>
                    <a:pt x="1437" y="49"/>
                  </a:lnTo>
                  <a:lnTo>
                    <a:pt x="1266" y="98"/>
                  </a:lnTo>
                  <a:lnTo>
                    <a:pt x="1096" y="147"/>
                  </a:lnTo>
                  <a:lnTo>
                    <a:pt x="925" y="220"/>
                  </a:lnTo>
                  <a:lnTo>
                    <a:pt x="779" y="317"/>
                  </a:lnTo>
                  <a:lnTo>
                    <a:pt x="658" y="414"/>
                  </a:lnTo>
                  <a:lnTo>
                    <a:pt x="536" y="536"/>
                  </a:lnTo>
                  <a:lnTo>
                    <a:pt x="414" y="658"/>
                  </a:lnTo>
                  <a:lnTo>
                    <a:pt x="317" y="804"/>
                  </a:lnTo>
                  <a:lnTo>
                    <a:pt x="219" y="950"/>
                  </a:lnTo>
                  <a:lnTo>
                    <a:pt x="146" y="1096"/>
                  </a:lnTo>
                  <a:lnTo>
                    <a:pt x="73" y="1267"/>
                  </a:lnTo>
                  <a:lnTo>
                    <a:pt x="49" y="1437"/>
                  </a:lnTo>
                  <a:lnTo>
                    <a:pt x="24" y="1608"/>
                  </a:lnTo>
                  <a:lnTo>
                    <a:pt x="0" y="1803"/>
                  </a:lnTo>
                  <a:lnTo>
                    <a:pt x="0" y="1803"/>
                  </a:lnTo>
                  <a:lnTo>
                    <a:pt x="24" y="2071"/>
                  </a:lnTo>
                  <a:lnTo>
                    <a:pt x="97" y="2339"/>
                  </a:lnTo>
                  <a:lnTo>
                    <a:pt x="195" y="2582"/>
                  </a:lnTo>
                  <a:lnTo>
                    <a:pt x="317" y="280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12" name="Shape 779">
              <a:extLst>
                <a:ext uri="{FF2B5EF4-FFF2-40B4-BE49-F238E27FC236}">
                  <a16:creationId xmlns:a16="http://schemas.microsoft.com/office/drawing/2014/main" id="{099D0300-A13C-E4AC-10CA-8776545D865E}"/>
                </a:ext>
              </a:extLst>
            </p:cNvPr>
            <p:cNvSpPr/>
            <p:nvPr/>
          </p:nvSpPr>
          <p:spPr>
            <a:xfrm>
              <a:off x="5323025" y="4980625"/>
              <a:ext cx="88925" cy="88925"/>
            </a:xfrm>
            <a:custGeom>
              <a:avLst/>
              <a:gdLst/>
              <a:ahLst/>
              <a:cxnLst/>
              <a:rect l="0" t="0" r="0" b="0"/>
              <a:pathLst>
                <a:path w="3557" h="3557" fill="none" extrusionOk="0">
                  <a:moveTo>
                    <a:pt x="3191" y="2850"/>
                  </a:moveTo>
                  <a:lnTo>
                    <a:pt x="3191" y="2850"/>
                  </a:lnTo>
                  <a:lnTo>
                    <a:pt x="3313" y="2680"/>
                  </a:lnTo>
                  <a:lnTo>
                    <a:pt x="3410" y="2509"/>
                  </a:lnTo>
                  <a:lnTo>
                    <a:pt x="3483" y="2314"/>
                  </a:lnTo>
                  <a:lnTo>
                    <a:pt x="3532" y="2095"/>
                  </a:lnTo>
                  <a:lnTo>
                    <a:pt x="3532" y="2095"/>
                  </a:lnTo>
                  <a:lnTo>
                    <a:pt x="3556" y="1925"/>
                  </a:lnTo>
                  <a:lnTo>
                    <a:pt x="3556" y="1730"/>
                  </a:lnTo>
                  <a:lnTo>
                    <a:pt x="3556" y="1559"/>
                  </a:lnTo>
                  <a:lnTo>
                    <a:pt x="3508" y="1389"/>
                  </a:lnTo>
                  <a:lnTo>
                    <a:pt x="3459" y="1218"/>
                  </a:lnTo>
                  <a:lnTo>
                    <a:pt x="3410" y="1072"/>
                  </a:lnTo>
                  <a:lnTo>
                    <a:pt x="3337" y="902"/>
                  </a:lnTo>
                  <a:lnTo>
                    <a:pt x="3240" y="756"/>
                  </a:lnTo>
                  <a:lnTo>
                    <a:pt x="3142" y="634"/>
                  </a:lnTo>
                  <a:lnTo>
                    <a:pt x="3021" y="512"/>
                  </a:lnTo>
                  <a:lnTo>
                    <a:pt x="2899" y="390"/>
                  </a:lnTo>
                  <a:lnTo>
                    <a:pt x="2753" y="293"/>
                  </a:lnTo>
                  <a:lnTo>
                    <a:pt x="2606" y="196"/>
                  </a:lnTo>
                  <a:lnTo>
                    <a:pt x="2436" y="122"/>
                  </a:lnTo>
                  <a:lnTo>
                    <a:pt x="2266" y="74"/>
                  </a:lnTo>
                  <a:lnTo>
                    <a:pt x="2095" y="25"/>
                  </a:lnTo>
                  <a:lnTo>
                    <a:pt x="2095" y="25"/>
                  </a:lnTo>
                  <a:lnTo>
                    <a:pt x="1925" y="1"/>
                  </a:lnTo>
                  <a:lnTo>
                    <a:pt x="1730" y="1"/>
                  </a:lnTo>
                  <a:lnTo>
                    <a:pt x="1559" y="1"/>
                  </a:lnTo>
                  <a:lnTo>
                    <a:pt x="1389" y="25"/>
                  </a:lnTo>
                  <a:lnTo>
                    <a:pt x="1218" y="74"/>
                  </a:lnTo>
                  <a:lnTo>
                    <a:pt x="1072" y="147"/>
                  </a:lnTo>
                  <a:lnTo>
                    <a:pt x="902" y="220"/>
                  </a:lnTo>
                  <a:lnTo>
                    <a:pt x="756" y="317"/>
                  </a:lnTo>
                  <a:lnTo>
                    <a:pt x="634" y="415"/>
                  </a:lnTo>
                  <a:lnTo>
                    <a:pt x="512" y="537"/>
                  </a:lnTo>
                  <a:lnTo>
                    <a:pt x="390" y="658"/>
                  </a:lnTo>
                  <a:lnTo>
                    <a:pt x="293" y="804"/>
                  </a:lnTo>
                  <a:lnTo>
                    <a:pt x="195" y="951"/>
                  </a:lnTo>
                  <a:lnTo>
                    <a:pt x="122" y="1097"/>
                  </a:lnTo>
                  <a:lnTo>
                    <a:pt x="74" y="1267"/>
                  </a:lnTo>
                  <a:lnTo>
                    <a:pt x="25" y="1462"/>
                  </a:lnTo>
                  <a:lnTo>
                    <a:pt x="25" y="1462"/>
                  </a:lnTo>
                  <a:lnTo>
                    <a:pt x="1" y="1633"/>
                  </a:lnTo>
                  <a:lnTo>
                    <a:pt x="1" y="1803"/>
                  </a:lnTo>
                  <a:lnTo>
                    <a:pt x="1" y="1998"/>
                  </a:lnTo>
                  <a:lnTo>
                    <a:pt x="25" y="2168"/>
                  </a:lnTo>
                  <a:lnTo>
                    <a:pt x="74" y="2339"/>
                  </a:lnTo>
                  <a:lnTo>
                    <a:pt x="147" y="2485"/>
                  </a:lnTo>
                  <a:lnTo>
                    <a:pt x="220" y="2655"/>
                  </a:lnTo>
                  <a:lnTo>
                    <a:pt x="317" y="2777"/>
                  </a:lnTo>
                  <a:lnTo>
                    <a:pt x="415" y="2923"/>
                  </a:lnTo>
                  <a:lnTo>
                    <a:pt x="536" y="3045"/>
                  </a:lnTo>
                  <a:lnTo>
                    <a:pt x="658" y="3167"/>
                  </a:lnTo>
                  <a:lnTo>
                    <a:pt x="804" y="3264"/>
                  </a:lnTo>
                  <a:lnTo>
                    <a:pt x="950" y="3362"/>
                  </a:lnTo>
                  <a:lnTo>
                    <a:pt x="1096" y="3435"/>
                  </a:lnTo>
                  <a:lnTo>
                    <a:pt x="1267" y="3483"/>
                  </a:lnTo>
                  <a:lnTo>
                    <a:pt x="1462" y="3532"/>
                  </a:lnTo>
                  <a:lnTo>
                    <a:pt x="1462" y="3532"/>
                  </a:lnTo>
                  <a:lnTo>
                    <a:pt x="1705" y="3557"/>
                  </a:lnTo>
                  <a:lnTo>
                    <a:pt x="1973" y="3557"/>
                  </a:lnTo>
                  <a:lnTo>
                    <a:pt x="2217" y="3508"/>
                  </a:lnTo>
                  <a:lnTo>
                    <a:pt x="2460" y="3435"/>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13" name="Shape 780">
              <a:extLst>
                <a:ext uri="{FF2B5EF4-FFF2-40B4-BE49-F238E27FC236}">
                  <a16:creationId xmlns:a16="http://schemas.microsoft.com/office/drawing/2014/main" id="{8DE757D1-70DD-71D5-E81B-FF6A998C6377}"/>
                </a:ext>
              </a:extLst>
            </p:cNvPr>
            <p:cNvSpPr/>
            <p:nvPr/>
          </p:nvSpPr>
          <p:spPr>
            <a:xfrm>
              <a:off x="5233525" y="5255225"/>
              <a:ext cx="89525" cy="89525"/>
            </a:xfrm>
            <a:custGeom>
              <a:avLst/>
              <a:gdLst/>
              <a:ahLst/>
              <a:cxnLst/>
              <a:rect l="0" t="0" r="0" b="0"/>
              <a:pathLst>
                <a:path w="3581" h="3581" fill="none" extrusionOk="0">
                  <a:moveTo>
                    <a:pt x="3215" y="707"/>
                  </a:moveTo>
                  <a:lnTo>
                    <a:pt x="3215" y="707"/>
                  </a:lnTo>
                  <a:lnTo>
                    <a:pt x="3093" y="585"/>
                  </a:lnTo>
                  <a:lnTo>
                    <a:pt x="2972" y="464"/>
                  </a:lnTo>
                  <a:lnTo>
                    <a:pt x="2850" y="342"/>
                  </a:lnTo>
                  <a:lnTo>
                    <a:pt x="2679" y="244"/>
                  </a:lnTo>
                  <a:lnTo>
                    <a:pt x="2679" y="244"/>
                  </a:lnTo>
                  <a:lnTo>
                    <a:pt x="2533" y="171"/>
                  </a:lnTo>
                  <a:lnTo>
                    <a:pt x="2363" y="98"/>
                  </a:lnTo>
                  <a:lnTo>
                    <a:pt x="2192" y="50"/>
                  </a:lnTo>
                  <a:lnTo>
                    <a:pt x="2022" y="25"/>
                  </a:lnTo>
                  <a:lnTo>
                    <a:pt x="1851" y="1"/>
                  </a:lnTo>
                  <a:lnTo>
                    <a:pt x="1681" y="25"/>
                  </a:lnTo>
                  <a:lnTo>
                    <a:pt x="1510" y="25"/>
                  </a:lnTo>
                  <a:lnTo>
                    <a:pt x="1340" y="74"/>
                  </a:lnTo>
                  <a:lnTo>
                    <a:pt x="1169" y="123"/>
                  </a:lnTo>
                  <a:lnTo>
                    <a:pt x="1023" y="196"/>
                  </a:lnTo>
                  <a:lnTo>
                    <a:pt x="877" y="269"/>
                  </a:lnTo>
                  <a:lnTo>
                    <a:pt x="731" y="366"/>
                  </a:lnTo>
                  <a:lnTo>
                    <a:pt x="585" y="488"/>
                  </a:lnTo>
                  <a:lnTo>
                    <a:pt x="463" y="610"/>
                  </a:lnTo>
                  <a:lnTo>
                    <a:pt x="341" y="731"/>
                  </a:lnTo>
                  <a:lnTo>
                    <a:pt x="244" y="902"/>
                  </a:lnTo>
                  <a:lnTo>
                    <a:pt x="244" y="902"/>
                  </a:lnTo>
                  <a:lnTo>
                    <a:pt x="171" y="1048"/>
                  </a:lnTo>
                  <a:lnTo>
                    <a:pt x="98" y="1219"/>
                  </a:lnTo>
                  <a:lnTo>
                    <a:pt x="49" y="1389"/>
                  </a:lnTo>
                  <a:lnTo>
                    <a:pt x="25" y="1560"/>
                  </a:lnTo>
                  <a:lnTo>
                    <a:pt x="0" y="1730"/>
                  </a:lnTo>
                  <a:lnTo>
                    <a:pt x="0" y="1900"/>
                  </a:lnTo>
                  <a:lnTo>
                    <a:pt x="25" y="2071"/>
                  </a:lnTo>
                  <a:lnTo>
                    <a:pt x="73" y="2241"/>
                  </a:lnTo>
                  <a:lnTo>
                    <a:pt x="122" y="2412"/>
                  </a:lnTo>
                  <a:lnTo>
                    <a:pt x="195" y="2558"/>
                  </a:lnTo>
                  <a:lnTo>
                    <a:pt x="268" y="2729"/>
                  </a:lnTo>
                  <a:lnTo>
                    <a:pt x="366" y="2850"/>
                  </a:lnTo>
                  <a:lnTo>
                    <a:pt x="463" y="2996"/>
                  </a:lnTo>
                  <a:lnTo>
                    <a:pt x="609" y="3118"/>
                  </a:lnTo>
                  <a:lnTo>
                    <a:pt x="731" y="3240"/>
                  </a:lnTo>
                  <a:lnTo>
                    <a:pt x="901" y="3337"/>
                  </a:lnTo>
                  <a:lnTo>
                    <a:pt x="901" y="3337"/>
                  </a:lnTo>
                  <a:lnTo>
                    <a:pt x="1048" y="3410"/>
                  </a:lnTo>
                  <a:lnTo>
                    <a:pt x="1218" y="3484"/>
                  </a:lnTo>
                  <a:lnTo>
                    <a:pt x="1389" y="3532"/>
                  </a:lnTo>
                  <a:lnTo>
                    <a:pt x="1559" y="3557"/>
                  </a:lnTo>
                  <a:lnTo>
                    <a:pt x="1730" y="3581"/>
                  </a:lnTo>
                  <a:lnTo>
                    <a:pt x="1900" y="3581"/>
                  </a:lnTo>
                  <a:lnTo>
                    <a:pt x="2071" y="3557"/>
                  </a:lnTo>
                  <a:lnTo>
                    <a:pt x="2241" y="3508"/>
                  </a:lnTo>
                  <a:lnTo>
                    <a:pt x="2411" y="3459"/>
                  </a:lnTo>
                  <a:lnTo>
                    <a:pt x="2558" y="3410"/>
                  </a:lnTo>
                  <a:lnTo>
                    <a:pt x="2704" y="3313"/>
                  </a:lnTo>
                  <a:lnTo>
                    <a:pt x="2850" y="3216"/>
                  </a:lnTo>
                  <a:lnTo>
                    <a:pt x="2996" y="3118"/>
                  </a:lnTo>
                  <a:lnTo>
                    <a:pt x="3118" y="2996"/>
                  </a:lnTo>
                  <a:lnTo>
                    <a:pt x="3240" y="2850"/>
                  </a:lnTo>
                  <a:lnTo>
                    <a:pt x="3337" y="2704"/>
                  </a:lnTo>
                  <a:lnTo>
                    <a:pt x="3337" y="2704"/>
                  </a:lnTo>
                  <a:lnTo>
                    <a:pt x="3459" y="2412"/>
                  </a:lnTo>
                  <a:lnTo>
                    <a:pt x="3532" y="2144"/>
                  </a:lnTo>
                  <a:lnTo>
                    <a:pt x="3581" y="1852"/>
                  </a:lnTo>
                  <a:lnTo>
                    <a:pt x="3556" y="156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14" name="Shape 781">
              <a:extLst>
                <a:ext uri="{FF2B5EF4-FFF2-40B4-BE49-F238E27FC236}">
                  <a16:creationId xmlns:a16="http://schemas.microsoft.com/office/drawing/2014/main" id="{74E8A971-73A6-F39F-61EB-BE869D0EC64A}"/>
                </a:ext>
              </a:extLst>
            </p:cNvPr>
            <p:cNvSpPr/>
            <p:nvPr/>
          </p:nvSpPr>
          <p:spPr>
            <a:xfrm>
              <a:off x="5453325" y="5382475"/>
              <a:ext cx="88925" cy="88325"/>
            </a:xfrm>
            <a:custGeom>
              <a:avLst/>
              <a:gdLst/>
              <a:ahLst/>
              <a:cxnLst/>
              <a:rect l="0" t="0" r="0" b="0"/>
              <a:pathLst>
                <a:path w="3557" h="3533" fill="none" extrusionOk="0">
                  <a:moveTo>
                    <a:pt x="1389" y="1"/>
                  </a:moveTo>
                  <a:lnTo>
                    <a:pt x="1389" y="1"/>
                  </a:lnTo>
                  <a:lnTo>
                    <a:pt x="1194" y="50"/>
                  </a:lnTo>
                  <a:lnTo>
                    <a:pt x="999" y="147"/>
                  </a:lnTo>
                  <a:lnTo>
                    <a:pt x="804" y="245"/>
                  </a:lnTo>
                  <a:lnTo>
                    <a:pt x="634" y="366"/>
                  </a:lnTo>
                  <a:lnTo>
                    <a:pt x="634" y="366"/>
                  </a:lnTo>
                  <a:lnTo>
                    <a:pt x="488" y="488"/>
                  </a:lnTo>
                  <a:lnTo>
                    <a:pt x="390" y="634"/>
                  </a:lnTo>
                  <a:lnTo>
                    <a:pt x="268" y="780"/>
                  </a:lnTo>
                  <a:lnTo>
                    <a:pt x="195" y="926"/>
                  </a:lnTo>
                  <a:lnTo>
                    <a:pt x="122" y="1073"/>
                  </a:lnTo>
                  <a:lnTo>
                    <a:pt x="74" y="1243"/>
                  </a:lnTo>
                  <a:lnTo>
                    <a:pt x="25" y="1414"/>
                  </a:lnTo>
                  <a:lnTo>
                    <a:pt x="0" y="1584"/>
                  </a:lnTo>
                  <a:lnTo>
                    <a:pt x="0" y="1755"/>
                  </a:lnTo>
                  <a:lnTo>
                    <a:pt x="0" y="1925"/>
                  </a:lnTo>
                  <a:lnTo>
                    <a:pt x="25" y="2096"/>
                  </a:lnTo>
                  <a:lnTo>
                    <a:pt x="74" y="2266"/>
                  </a:lnTo>
                  <a:lnTo>
                    <a:pt x="122" y="2412"/>
                  </a:lnTo>
                  <a:lnTo>
                    <a:pt x="195" y="2583"/>
                  </a:lnTo>
                  <a:lnTo>
                    <a:pt x="293" y="2729"/>
                  </a:lnTo>
                  <a:lnTo>
                    <a:pt x="415" y="2875"/>
                  </a:lnTo>
                  <a:lnTo>
                    <a:pt x="415" y="2875"/>
                  </a:lnTo>
                  <a:lnTo>
                    <a:pt x="536" y="3021"/>
                  </a:lnTo>
                  <a:lnTo>
                    <a:pt x="658" y="3143"/>
                  </a:lnTo>
                  <a:lnTo>
                    <a:pt x="804" y="3240"/>
                  </a:lnTo>
                  <a:lnTo>
                    <a:pt x="950" y="3313"/>
                  </a:lnTo>
                  <a:lnTo>
                    <a:pt x="1121" y="3386"/>
                  </a:lnTo>
                  <a:lnTo>
                    <a:pt x="1267" y="3459"/>
                  </a:lnTo>
                  <a:lnTo>
                    <a:pt x="1437" y="3484"/>
                  </a:lnTo>
                  <a:lnTo>
                    <a:pt x="1608" y="3508"/>
                  </a:lnTo>
                  <a:lnTo>
                    <a:pt x="1778" y="3532"/>
                  </a:lnTo>
                  <a:lnTo>
                    <a:pt x="1949" y="3508"/>
                  </a:lnTo>
                  <a:lnTo>
                    <a:pt x="2119" y="3484"/>
                  </a:lnTo>
                  <a:lnTo>
                    <a:pt x="2290" y="3435"/>
                  </a:lnTo>
                  <a:lnTo>
                    <a:pt x="2460" y="3386"/>
                  </a:lnTo>
                  <a:lnTo>
                    <a:pt x="2606" y="3313"/>
                  </a:lnTo>
                  <a:lnTo>
                    <a:pt x="2777" y="3216"/>
                  </a:lnTo>
                  <a:lnTo>
                    <a:pt x="2923" y="3118"/>
                  </a:lnTo>
                  <a:lnTo>
                    <a:pt x="2923" y="3118"/>
                  </a:lnTo>
                  <a:lnTo>
                    <a:pt x="3045" y="2997"/>
                  </a:lnTo>
                  <a:lnTo>
                    <a:pt x="3167" y="2851"/>
                  </a:lnTo>
                  <a:lnTo>
                    <a:pt x="3264" y="2704"/>
                  </a:lnTo>
                  <a:lnTo>
                    <a:pt x="3361" y="2558"/>
                  </a:lnTo>
                  <a:lnTo>
                    <a:pt x="3435" y="2412"/>
                  </a:lnTo>
                  <a:lnTo>
                    <a:pt x="3483" y="2242"/>
                  </a:lnTo>
                  <a:lnTo>
                    <a:pt x="3532" y="2071"/>
                  </a:lnTo>
                  <a:lnTo>
                    <a:pt x="3556" y="1901"/>
                  </a:lnTo>
                  <a:lnTo>
                    <a:pt x="3556" y="1730"/>
                  </a:lnTo>
                  <a:lnTo>
                    <a:pt x="3556" y="1560"/>
                  </a:lnTo>
                  <a:lnTo>
                    <a:pt x="3532" y="1389"/>
                  </a:lnTo>
                  <a:lnTo>
                    <a:pt x="3483" y="1219"/>
                  </a:lnTo>
                  <a:lnTo>
                    <a:pt x="3410" y="1048"/>
                  </a:lnTo>
                  <a:lnTo>
                    <a:pt x="3337" y="902"/>
                  </a:lnTo>
                  <a:lnTo>
                    <a:pt x="3264" y="756"/>
                  </a:lnTo>
                  <a:lnTo>
                    <a:pt x="3142" y="610"/>
                  </a:lnTo>
                  <a:lnTo>
                    <a:pt x="3142" y="610"/>
                  </a:lnTo>
                  <a:lnTo>
                    <a:pt x="2972" y="415"/>
                  </a:lnTo>
                  <a:lnTo>
                    <a:pt x="2753" y="245"/>
                  </a:lnTo>
                  <a:lnTo>
                    <a:pt x="2533" y="123"/>
                  </a:lnTo>
                  <a:lnTo>
                    <a:pt x="2314" y="5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19" name="Shape 782">
              <a:extLst>
                <a:ext uri="{FF2B5EF4-FFF2-40B4-BE49-F238E27FC236}">
                  <a16:creationId xmlns:a16="http://schemas.microsoft.com/office/drawing/2014/main" id="{129A460A-DE62-BB20-4C73-B4A53555758D}"/>
                </a:ext>
              </a:extLst>
            </p:cNvPr>
            <p:cNvSpPr/>
            <p:nvPr/>
          </p:nvSpPr>
          <p:spPr>
            <a:xfrm>
              <a:off x="5682875" y="5188875"/>
              <a:ext cx="88925" cy="89525"/>
            </a:xfrm>
            <a:custGeom>
              <a:avLst/>
              <a:gdLst/>
              <a:ahLst/>
              <a:cxnLst/>
              <a:rect l="0" t="0" r="0" b="0"/>
              <a:pathLst>
                <a:path w="3557" h="3581" fill="none" extrusionOk="0">
                  <a:moveTo>
                    <a:pt x="0" y="2022"/>
                  </a:moveTo>
                  <a:lnTo>
                    <a:pt x="0" y="2022"/>
                  </a:lnTo>
                  <a:lnTo>
                    <a:pt x="25" y="2216"/>
                  </a:lnTo>
                  <a:lnTo>
                    <a:pt x="98" y="2411"/>
                  </a:lnTo>
                  <a:lnTo>
                    <a:pt x="98" y="2411"/>
                  </a:lnTo>
                  <a:lnTo>
                    <a:pt x="171" y="2557"/>
                  </a:lnTo>
                  <a:lnTo>
                    <a:pt x="244" y="2728"/>
                  </a:lnTo>
                  <a:lnTo>
                    <a:pt x="341" y="2874"/>
                  </a:lnTo>
                  <a:lnTo>
                    <a:pt x="463" y="2996"/>
                  </a:lnTo>
                  <a:lnTo>
                    <a:pt x="585" y="3118"/>
                  </a:lnTo>
                  <a:lnTo>
                    <a:pt x="707" y="3239"/>
                  </a:lnTo>
                  <a:lnTo>
                    <a:pt x="853" y="3337"/>
                  </a:lnTo>
                  <a:lnTo>
                    <a:pt x="999" y="3410"/>
                  </a:lnTo>
                  <a:lnTo>
                    <a:pt x="1169" y="3483"/>
                  </a:lnTo>
                  <a:lnTo>
                    <a:pt x="1340" y="3532"/>
                  </a:lnTo>
                  <a:lnTo>
                    <a:pt x="1510" y="3556"/>
                  </a:lnTo>
                  <a:lnTo>
                    <a:pt x="1681" y="3580"/>
                  </a:lnTo>
                  <a:lnTo>
                    <a:pt x="1851" y="3580"/>
                  </a:lnTo>
                  <a:lnTo>
                    <a:pt x="2022" y="3556"/>
                  </a:lnTo>
                  <a:lnTo>
                    <a:pt x="2192" y="3532"/>
                  </a:lnTo>
                  <a:lnTo>
                    <a:pt x="2363" y="3459"/>
                  </a:lnTo>
                  <a:lnTo>
                    <a:pt x="2363" y="3459"/>
                  </a:lnTo>
                  <a:lnTo>
                    <a:pt x="2533" y="3410"/>
                  </a:lnTo>
                  <a:lnTo>
                    <a:pt x="2704" y="3312"/>
                  </a:lnTo>
                  <a:lnTo>
                    <a:pt x="2850" y="3215"/>
                  </a:lnTo>
                  <a:lnTo>
                    <a:pt x="2972" y="3093"/>
                  </a:lnTo>
                  <a:lnTo>
                    <a:pt x="3093" y="2971"/>
                  </a:lnTo>
                  <a:lnTo>
                    <a:pt x="3215" y="2850"/>
                  </a:lnTo>
                  <a:lnTo>
                    <a:pt x="3288" y="2704"/>
                  </a:lnTo>
                  <a:lnTo>
                    <a:pt x="3386" y="2557"/>
                  </a:lnTo>
                  <a:lnTo>
                    <a:pt x="3434" y="2387"/>
                  </a:lnTo>
                  <a:lnTo>
                    <a:pt x="3483" y="2216"/>
                  </a:lnTo>
                  <a:lnTo>
                    <a:pt x="3532" y="2070"/>
                  </a:lnTo>
                  <a:lnTo>
                    <a:pt x="3556" y="1875"/>
                  </a:lnTo>
                  <a:lnTo>
                    <a:pt x="3556" y="1705"/>
                  </a:lnTo>
                  <a:lnTo>
                    <a:pt x="3532" y="1534"/>
                  </a:lnTo>
                  <a:lnTo>
                    <a:pt x="3507" y="1364"/>
                  </a:lnTo>
                  <a:lnTo>
                    <a:pt x="3434" y="1194"/>
                  </a:lnTo>
                  <a:lnTo>
                    <a:pt x="3434" y="1194"/>
                  </a:lnTo>
                  <a:lnTo>
                    <a:pt x="3361" y="1023"/>
                  </a:lnTo>
                  <a:lnTo>
                    <a:pt x="3288" y="853"/>
                  </a:lnTo>
                  <a:lnTo>
                    <a:pt x="3191" y="706"/>
                  </a:lnTo>
                  <a:lnTo>
                    <a:pt x="3069" y="585"/>
                  </a:lnTo>
                  <a:lnTo>
                    <a:pt x="2947" y="463"/>
                  </a:lnTo>
                  <a:lnTo>
                    <a:pt x="2825" y="341"/>
                  </a:lnTo>
                  <a:lnTo>
                    <a:pt x="2679" y="268"/>
                  </a:lnTo>
                  <a:lnTo>
                    <a:pt x="2533" y="171"/>
                  </a:lnTo>
                  <a:lnTo>
                    <a:pt x="2363" y="122"/>
                  </a:lnTo>
                  <a:lnTo>
                    <a:pt x="2192" y="73"/>
                  </a:lnTo>
                  <a:lnTo>
                    <a:pt x="2022" y="24"/>
                  </a:lnTo>
                  <a:lnTo>
                    <a:pt x="1851" y="24"/>
                  </a:lnTo>
                  <a:lnTo>
                    <a:pt x="1681" y="0"/>
                  </a:lnTo>
                  <a:lnTo>
                    <a:pt x="1510" y="24"/>
                  </a:lnTo>
                  <a:lnTo>
                    <a:pt x="1340" y="73"/>
                  </a:lnTo>
                  <a:lnTo>
                    <a:pt x="1169" y="122"/>
                  </a:lnTo>
                  <a:lnTo>
                    <a:pt x="1169" y="122"/>
                  </a:lnTo>
                  <a:lnTo>
                    <a:pt x="974" y="195"/>
                  </a:lnTo>
                  <a:lnTo>
                    <a:pt x="804" y="292"/>
                  </a:lnTo>
                  <a:lnTo>
                    <a:pt x="658" y="390"/>
                  </a:lnTo>
                  <a:lnTo>
                    <a:pt x="512" y="512"/>
                  </a:lnTo>
                  <a:lnTo>
                    <a:pt x="390" y="658"/>
                  </a:lnTo>
                  <a:lnTo>
                    <a:pt x="293" y="804"/>
                  </a:lnTo>
                  <a:lnTo>
                    <a:pt x="195" y="950"/>
                  </a:lnTo>
                  <a:lnTo>
                    <a:pt x="122" y="112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20" name="Shape 783">
              <a:extLst>
                <a:ext uri="{FF2B5EF4-FFF2-40B4-BE49-F238E27FC236}">
                  <a16:creationId xmlns:a16="http://schemas.microsoft.com/office/drawing/2014/main" id="{1C6F15C5-9978-2FDE-FDBC-938F58C43786}"/>
                </a:ext>
              </a:extLst>
            </p:cNvPr>
            <p:cNvSpPr/>
            <p:nvPr/>
          </p:nvSpPr>
          <p:spPr>
            <a:xfrm>
              <a:off x="5411925" y="5110925"/>
              <a:ext cx="188775" cy="189400"/>
            </a:xfrm>
            <a:custGeom>
              <a:avLst/>
              <a:gdLst/>
              <a:ahLst/>
              <a:cxnLst/>
              <a:rect l="0" t="0" r="0" b="0"/>
              <a:pathLst>
                <a:path w="7551" h="7576" fill="none" extrusionOk="0">
                  <a:moveTo>
                    <a:pt x="0" y="3776"/>
                  </a:moveTo>
                  <a:lnTo>
                    <a:pt x="0" y="3776"/>
                  </a:lnTo>
                  <a:lnTo>
                    <a:pt x="25" y="3410"/>
                  </a:lnTo>
                  <a:lnTo>
                    <a:pt x="73" y="3021"/>
                  </a:lnTo>
                  <a:lnTo>
                    <a:pt x="171" y="2655"/>
                  </a:lnTo>
                  <a:lnTo>
                    <a:pt x="293" y="2314"/>
                  </a:lnTo>
                  <a:lnTo>
                    <a:pt x="463" y="1973"/>
                  </a:lnTo>
                  <a:lnTo>
                    <a:pt x="658" y="1681"/>
                  </a:lnTo>
                  <a:lnTo>
                    <a:pt x="877" y="1389"/>
                  </a:lnTo>
                  <a:lnTo>
                    <a:pt x="1121" y="1121"/>
                  </a:lnTo>
                  <a:lnTo>
                    <a:pt x="1389" y="877"/>
                  </a:lnTo>
                  <a:lnTo>
                    <a:pt x="1656" y="658"/>
                  </a:lnTo>
                  <a:lnTo>
                    <a:pt x="1973" y="463"/>
                  </a:lnTo>
                  <a:lnTo>
                    <a:pt x="2314" y="293"/>
                  </a:lnTo>
                  <a:lnTo>
                    <a:pt x="2655" y="171"/>
                  </a:lnTo>
                  <a:lnTo>
                    <a:pt x="3020" y="74"/>
                  </a:lnTo>
                  <a:lnTo>
                    <a:pt x="3386" y="25"/>
                  </a:lnTo>
                  <a:lnTo>
                    <a:pt x="3775" y="1"/>
                  </a:lnTo>
                  <a:lnTo>
                    <a:pt x="3775" y="1"/>
                  </a:lnTo>
                  <a:lnTo>
                    <a:pt x="4165" y="25"/>
                  </a:lnTo>
                  <a:lnTo>
                    <a:pt x="4555" y="74"/>
                  </a:lnTo>
                  <a:lnTo>
                    <a:pt x="4896" y="171"/>
                  </a:lnTo>
                  <a:lnTo>
                    <a:pt x="5261" y="293"/>
                  </a:lnTo>
                  <a:lnTo>
                    <a:pt x="5578" y="463"/>
                  </a:lnTo>
                  <a:lnTo>
                    <a:pt x="5894" y="658"/>
                  </a:lnTo>
                  <a:lnTo>
                    <a:pt x="6186" y="877"/>
                  </a:lnTo>
                  <a:lnTo>
                    <a:pt x="6454" y="1121"/>
                  </a:lnTo>
                  <a:lnTo>
                    <a:pt x="6698" y="1389"/>
                  </a:lnTo>
                  <a:lnTo>
                    <a:pt x="6917" y="1681"/>
                  </a:lnTo>
                  <a:lnTo>
                    <a:pt x="7112" y="1973"/>
                  </a:lnTo>
                  <a:lnTo>
                    <a:pt x="7258" y="2314"/>
                  </a:lnTo>
                  <a:lnTo>
                    <a:pt x="7404" y="2655"/>
                  </a:lnTo>
                  <a:lnTo>
                    <a:pt x="7477" y="3021"/>
                  </a:lnTo>
                  <a:lnTo>
                    <a:pt x="7550" y="3410"/>
                  </a:lnTo>
                  <a:lnTo>
                    <a:pt x="7550" y="3776"/>
                  </a:lnTo>
                  <a:lnTo>
                    <a:pt x="7550" y="3776"/>
                  </a:lnTo>
                  <a:lnTo>
                    <a:pt x="7550" y="4165"/>
                  </a:lnTo>
                  <a:lnTo>
                    <a:pt x="7477" y="4555"/>
                  </a:lnTo>
                  <a:lnTo>
                    <a:pt x="7404" y="4920"/>
                  </a:lnTo>
                  <a:lnTo>
                    <a:pt x="7258" y="5261"/>
                  </a:lnTo>
                  <a:lnTo>
                    <a:pt x="7112" y="5578"/>
                  </a:lnTo>
                  <a:lnTo>
                    <a:pt x="6917" y="5895"/>
                  </a:lnTo>
                  <a:lnTo>
                    <a:pt x="6698" y="6187"/>
                  </a:lnTo>
                  <a:lnTo>
                    <a:pt x="6454" y="6455"/>
                  </a:lnTo>
                  <a:lnTo>
                    <a:pt x="6186" y="6698"/>
                  </a:lnTo>
                  <a:lnTo>
                    <a:pt x="5894" y="6917"/>
                  </a:lnTo>
                  <a:lnTo>
                    <a:pt x="5578" y="7112"/>
                  </a:lnTo>
                  <a:lnTo>
                    <a:pt x="5261" y="7258"/>
                  </a:lnTo>
                  <a:lnTo>
                    <a:pt x="4896" y="7405"/>
                  </a:lnTo>
                  <a:lnTo>
                    <a:pt x="4555" y="7478"/>
                  </a:lnTo>
                  <a:lnTo>
                    <a:pt x="4165" y="7551"/>
                  </a:lnTo>
                  <a:lnTo>
                    <a:pt x="3775" y="7575"/>
                  </a:lnTo>
                  <a:lnTo>
                    <a:pt x="3775" y="7575"/>
                  </a:lnTo>
                  <a:lnTo>
                    <a:pt x="3386" y="7551"/>
                  </a:lnTo>
                  <a:lnTo>
                    <a:pt x="3020" y="7478"/>
                  </a:lnTo>
                  <a:lnTo>
                    <a:pt x="2655" y="7405"/>
                  </a:lnTo>
                  <a:lnTo>
                    <a:pt x="2314" y="7258"/>
                  </a:lnTo>
                  <a:lnTo>
                    <a:pt x="1973" y="7112"/>
                  </a:lnTo>
                  <a:lnTo>
                    <a:pt x="1656" y="6917"/>
                  </a:lnTo>
                  <a:lnTo>
                    <a:pt x="1389" y="6698"/>
                  </a:lnTo>
                  <a:lnTo>
                    <a:pt x="1121" y="6455"/>
                  </a:lnTo>
                  <a:lnTo>
                    <a:pt x="877" y="6187"/>
                  </a:lnTo>
                  <a:lnTo>
                    <a:pt x="658" y="5895"/>
                  </a:lnTo>
                  <a:lnTo>
                    <a:pt x="463" y="5578"/>
                  </a:lnTo>
                  <a:lnTo>
                    <a:pt x="293" y="5261"/>
                  </a:lnTo>
                  <a:lnTo>
                    <a:pt x="171" y="4920"/>
                  </a:lnTo>
                  <a:lnTo>
                    <a:pt x="73" y="4555"/>
                  </a:lnTo>
                  <a:lnTo>
                    <a:pt x="25" y="4165"/>
                  </a:lnTo>
                  <a:lnTo>
                    <a:pt x="0" y="3776"/>
                  </a:lnTo>
                  <a:lnTo>
                    <a:pt x="0" y="3776"/>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21" name="Shape 784">
              <a:extLst>
                <a:ext uri="{FF2B5EF4-FFF2-40B4-BE49-F238E27FC236}">
                  <a16:creationId xmlns:a16="http://schemas.microsoft.com/office/drawing/2014/main" id="{A20D2319-EFCB-9B4C-30B9-D0B14718DD68}"/>
                </a:ext>
              </a:extLst>
            </p:cNvPr>
            <p:cNvSpPr/>
            <p:nvPr/>
          </p:nvSpPr>
          <p:spPr>
            <a:xfrm>
              <a:off x="5367475" y="5025075"/>
              <a:ext cx="81600" cy="105975"/>
            </a:xfrm>
            <a:custGeom>
              <a:avLst/>
              <a:gdLst/>
              <a:ahLst/>
              <a:cxnLst/>
              <a:rect l="0" t="0" r="0" b="0"/>
              <a:pathLst>
                <a:path w="3264" h="4239" fill="none" extrusionOk="0">
                  <a:moveTo>
                    <a:pt x="0" y="1"/>
                  </a:moveTo>
                  <a:lnTo>
                    <a:pt x="3264" y="4238"/>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34" name="Shape 785">
              <a:extLst>
                <a:ext uri="{FF2B5EF4-FFF2-40B4-BE49-F238E27FC236}">
                  <a16:creationId xmlns:a16="http://schemas.microsoft.com/office/drawing/2014/main" id="{E82A2C1D-3708-67F1-29AC-697B9054645F}"/>
                </a:ext>
              </a:extLst>
            </p:cNvPr>
            <p:cNvSpPr/>
            <p:nvPr/>
          </p:nvSpPr>
          <p:spPr>
            <a:xfrm>
              <a:off x="5567800" y="4999500"/>
              <a:ext cx="115100" cy="133975"/>
            </a:xfrm>
            <a:custGeom>
              <a:avLst/>
              <a:gdLst/>
              <a:ahLst/>
              <a:cxnLst/>
              <a:rect l="0" t="0" r="0" b="0"/>
              <a:pathLst>
                <a:path w="4604" h="5359" fill="none" extrusionOk="0">
                  <a:moveTo>
                    <a:pt x="0" y="5359"/>
                  </a:moveTo>
                  <a:lnTo>
                    <a:pt x="4603" y="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35" name="Shape 786">
              <a:extLst>
                <a:ext uri="{FF2B5EF4-FFF2-40B4-BE49-F238E27FC236}">
                  <a16:creationId xmlns:a16="http://schemas.microsoft.com/office/drawing/2014/main" id="{E3E46AC1-E9E4-9E86-DDD8-8AFB7A07DFA1}"/>
                </a:ext>
              </a:extLst>
            </p:cNvPr>
            <p:cNvSpPr/>
            <p:nvPr/>
          </p:nvSpPr>
          <p:spPr>
            <a:xfrm>
              <a:off x="5600075" y="5217475"/>
              <a:ext cx="127275" cy="16475"/>
            </a:xfrm>
            <a:custGeom>
              <a:avLst/>
              <a:gdLst/>
              <a:ahLst/>
              <a:cxnLst/>
              <a:rect l="0" t="0" r="0" b="0"/>
              <a:pathLst>
                <a:path w="5091" h="659" fill="none" extrusionOk="0">
                  <a:moveTo>
                    <a:pt x="5090" y="658"/>
                  </a:moveTo>
                  <a:lnTo>
                    <a:pt x="0" y="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36" name="Shape 787">
              <a:extLst>
                <a:ext uri="{FF2B5EF4-FFF2-40B4-BE49-F238E27FC236}">
                  <a16:creationId xmlns:a16="http://schemas.microsoft.com/office/drawing/2014/main" id="{010706B4-CB48-9259-2C8F-CE0FADFB20BE}"/>
                </a:ext>
              </a:extLst>
            </p:cNvPr>
            <p:cNvSpPr/>
            <p:nvPr/>
          </p:nvSpPr>
          <p:spPr>
            <a:xfrm>
              <a:off x="5497775" y="5299675"/>
              <a:ext cx="4900" cy="126675"/>
            </a:xfrm>
            <a:custGeom>
              <a:avLst/>
              <a:gdLst/>
              <a:ahLst/>
              <a:cxnLst/>
              <a:rect l="0" t="0" r="0" b="0"/>
              <a:pathLst>
                <a:path w="196" h="5067" fill="none" extrusionOk="0">
                  <a:moveTo>
                    <a:pt x="0" y="5067"/>
                  </a:moveTo>
                  <a:lnTo>
                    <a:pt x="195" y="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37" name="Shape 788">
              <a:extLst>
                <a:ext uri="{FF2B5EF4-FFF2-40B4-BE49-F238E27FC236}">
                  <a16:creationId xmlns:a16="http://schemas.microsoft.com/office/drawing/2014/main" id="{FC232AA5-81C1-7B5B-00E9-B56FA1B61B97}"/>
                </a:ext>
              </a:extLst>
            </p:cNvPr>
            <p:cNvSpPr/>
            <p:nvPr/>
          </p:nvSpPr>
          <p:spPr>
            <a:xfrm>
              <a:off x="5277975" y="5241825"/>
              <a:ext cx="141275" cy="58500"/>
            </a:xfrm>
            <a:custGeom>
              <a:avLst/>
              <a:gdLst/>
              <a:ahLst/>
              <a:cxnLst/>
              <a:rect l="0" t="0" r="0" b="0"/>
              <a:pathLst>
                <a:path w="5651" h="2340" fill="none" extrusionOk="0">
                  <a:moveTo>
                    <a:pt x="0" y="2339"/>
                  </a:moveTo>
                  <a:lnTo>
                    <a:pt x="5651" y="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grpSp>
    </p:spTree>
    <p:extLst>
      <p:ext uri="{BB962C8B-B14F-4D97-AF65-F5344CB8AC3E}">
        <p14:creationId xmlns:p14="http://schemas.microsoft.com/office/powerpoint/2010/main" val="3769798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37ECCDF2-E297-8948-6C68-39D949BB4F2D}"/>
            </a:ext>
          </a:extLst>
        </p:cNvPr>
        <p:cNvGrpSpPr/>
        <p:nvPr/>
      </p:nvGrpSpPr>
      <p:grpSpPr>
        <a:xfrm>
          <a:off x="0" y="0"/>
          <a:ext cx="0" cy="0"/>
          <a:chOff x="0" y="0"/>
          <a:chExt cx="0" cy="0"/>
        </a:xfrm>
      </p:grpSpPr>
      <p:sp>
        <p:nvSpPr>
          <p:cNvPr id="45" name="Arrow: Right 44">
            <a:extLst>
              <a:ext uri="{FF2B5EF4-FFF2-40B4-BE49-F238E27FC236}">
                <a16:creationId xmlns:a16="http://schemas.microsoft.com/office/drawing/2014/main" id="{8CCB7005-9643-9CB7-FCB9-149DB8D10867}"/>
              </a:ext>
            </a:extLst>
          </p:cNvPr>
          <p:cNvSpPr/>
          <p:nvPr/>
        </p:nvSpPr>
        <p:spPr>
          <a:xfrm rot="1083338">
            <a:off x="6676705" y="3468815"/>
            <a:ext cx="894863" cy="230555"/>
          </a:xfrm>
          <a:custGeom>
            <a:avLst/>
            <a:gdLst>
              <a:gd name="connsiteX0" fmla="*/ 0 w 1016625"/>
              <a:gd name="connsiteY0" fmla="*/ 92333 h 369332"/>
              <a:gd name="connsiteX1" fmla="*/ 831959 w 1016625"/>
              <a:gd name="connsiteY1" fmla="*/ 92333 h 369332"/>
              <a:gd name="connsiteX2" fmla="*/ 831959 w 1016625"/>
              <a:gd name="connsiteY2" fmla="*/ 0 h 369332"/>
              <a:gd name="connsiteX3" fmla="*/ 1016625 w 1016625"/>
              <a:gd name="connsiteY3" fmla="*/ 184666 h 369332"/>
              <a:gd name="connsiteX4" fmla="*/ 831959 w 1016625"/>
              <a:gd name="connsiteY4" fmla="*/ 369332 h 369332"/>
              <a:gd name="connsiteX5" fmla="*/ 831959 w 1016625"/>
              <a:gd name="connsiteY5" fmla="*/ 276999 h 369332"/>
              <a:gd name="connsiteX6" fmla="*/ 0 w 1016625"/>
              <a:gd name="connsiteY6" fmla="*/ 276999 h 369332"/>
              <a:gd name="connsiteX7" fmla="*/ 0 w 1016625"/>
              <a:gd name="connsiteY7" fmla="*/ 92333 h 369332"/>
              <a:gd name="connsiteX0" fmla="*/ 0 w 1060761"/>
              <a:gd name="connsiteY0" fmla="*/ 0 h 371962"/>
              <a:gd name="connsiteX1" fmla="*/ 876095 w 1060761"/>
              <a:gd name="connsiteY1" fmla="*/ 94963 h 371962"/>
              <a:gd name="connsiteX2" fmla="*/ 876095 w 1060761"/>
              <a:gd name="connsiteY2" fmla="*/ 2630 h 371962"/>
              <a:gd name="connsiteX3" fmla="*/ 1060761 w 1060761"/>
              <a:gd name="connsiteY3" fmla="*/ 187296 h 371962"/>
              <a:gd name="connsiteX4" fmla="*/ 876095 w 1060761"/>
              <a:gd name="connsiteY4" fmla="*/ 371962 h 371962"/>
              <a:gd name="connsiteX5" fmla="*/ 876095 w 1060761"/>
              <a:gd name="connsiteY5" fmla="*/ 279629 h 371962"/>
              <a:gd name="connsiteX6" fmla="*/ 44136 w 1060761"/>
              <a:gd name="connsiteY6" fmla="*/ 279629 h 371962"/>
              <a:gd name="connsiteX7" fmla="*/ 0 w 1060761"/>
              <a:gd name="connsiteY7" fmla="*/ 0 h 371962"/>
              <a:gd name="connsiteX0" fmla="*/ 0 w 1060761"/>
              <a:gd name="connsiteY0" fmla="*/ 0 h 371962"/>
              <a:gd name="connsiteX1" fmla="*/ 876095 w 1060761"/>
              <a:gd name="connsiteY1" fmla="*/ 94963 h 371962"/>
              <a:gd name="connsiteX2" fmla="*/ 876095 w 1060761"/>
              <a:gd name="connsiteY2" fmla="*/ 2630 h 371962"/>
              <a:gd name="connsiteX3" fmla="*/ 1060761 w 1060761"/>
              <a:gd name="connsiteY3" fmla="*/ 187296 h 371962"/>
              <a:gd name="connsiteX4" fmla="*/ 876095 w 1060761"/>
              <a:gd name="connsiteY4" fmla="*/ 371962 h 371962"/>
              <a:gd name="connsiteX5" fmla="*/ 876095 w 1060761"/>
              <a:gd name="connsiteY5" fmla="*/ 279629 h 371962"/>
              <a:gd name="connsiteX6" fmla="*/ 155557 w 1060761"/>
              <a:gd name="connsiteY6" fmla="*/ 200462 h 371962"/>
              <a:gd name="connsiteX7" fmla="*/ 0 w 1060761"/>
              <a:gd name="connsiteY7" fmla="*/ 0 h 371962"/>
              <a:gd name="connsiteX0" fmla="*/ 0 w 1060761"/>
              <a:gd name="connsiteY0" fmla="*/ 0 h 371962"/>
              <a:gd name="connsiteX1" fmla="*/ 876095 w 1060761"/>
              <a:gd name="connsiteY1" fmla="*/ 94963 h 371962"/>
              <a:gd name="connsiteX2" fmla="*/ 876095 w 1060761"/>
              <a:gd name="connsiteY2" fmla="*/ 2630 h 371962"/>
              <a:gd name="connsiteX3" fmla="*/ 1060761 w 1060761"/>
              <a:gd name="connsiteY3" fmla="*/ 187296 h 371962"/>
              <a:gd name="connsiteX4" fmla="*/ 876095 w 1060761"/>
              <a:gd name="connsiteY4" fmla="*/ 371962 h 371962"/>
              <a:gd name="connsiteX5" fmla="*/ 876095 w 1060761"/>
              <a:gd name="connsiteY5" fmla="*/ 279629 h 371962"/>
              <a:gd name="connsiteX6" fmla="*/ 229186 w 1060761"/>
              <a:gd name="connsiteY6" fmla="*/ 285883 h 371962"/>
              <a:gd name="connsiteX7" fmla="*/ 0 w 1060761"/>
              <a:gd name="connsiteY7" fmla="*/ 0 h 371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0761" h="371962">
                <a:moveTo>
                  <a:pt x="0" y="0"/>
                </a:moveTo>
                <a:lnTo>
                  <a:pt x="876095" y="94963"/>
                </a:lnTo>
                <a:lnTo>
                  <a:pt x="876095" y="2630"/>
                </a:lnTo>
                <a:lnTo>
                  <a:pt x="1060761" y="187296"/>
                </a:lnTo>
                <a:lnTo>
                  <a:pt x="876095" y="371962"/>
                </a:lnTo>
                <a:lnTo>
                  <a:pt x="876095" y="279629"/>
                </a:lnTo>
                <a:lnTo>
                  <a:pt x="229186" y="285883"/>
                </a:lnTo>
                <a:lnTo>
                  <a:pt x="0" y="0"/>
                </a:lnTo>
                <a:close/>
              </a:path>
            </a:pathLst>
          </a:custGeom>
          <a:solidFill>
            <a:srgbClr val="FFC000"/>
          </a:solid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19" name="Picture 18" descr="A blue diamond with black background&#10;&#10;AI-generated content may be incorrect.">
            <a:extLst>
              <a:ext uri="{FF2B5EF4-FFF2-40B4-BE49-F238E27FC236}">
                <a16:creationId xmlns:a16="http://schemas.microsoft.com/office/drawing/2014/main" id="{D004FFC2-0AF0-CC8F-F516-A29CE142B70B}"/>
              </a:ext>
            </a:extLst>
          </p:cNvPr>
          <p:cNvPicPr>
            <a:picLocks noChangeAspect="1"/>
          </p:cNvPicPr>
          <p:nvPr/>
        </p:nvPicPr>
        <p:blipFill>
          <a:blip r:embed="rId3"/>
          <a:stretch>
            <a:fillRect/>
          </a:stretch>
        </p:blipFill>
        <p:spPr>
          <a:xfrm rot="10800000">
            <a:off x="5602389" y="2619630"/>
            <a:ext cx="1983041" cy="1802765"/>
          </a:xfrm>
          <a:prstGeom prst="rect">
            <a:avLst/>
          </a:prstGeom>
        </p:spPr>
      </p:pic>
      <p:cxnSp>
        <p:nvCxnSpPr>
          <p:cNvPr id="49" name="Straight Connector 48">
            <a:extLst>
              <a:ext uri="{FF2B5EF4-FFF2-40B4-BE49-F238E27FC236}">
                <a16:creationId xmlns:a16="http://schemas.microsoft.com/office/drawing/2014/main" id="{2F802CE3-FEF9-37CC-A2F7-8C843F936316}"/>
              </a:ext>
            </a:extLst>
          </p:cNvPr>
          <p:cNvCxnSpPr/>
          <p:nvPr/>
        </p:nvCxnSpPr>
        <p:spPr>
          <a:xfrm rot="5400000" flipV="1">
            <a:off x="6320019" y="3889532"/>
            <a:ext cx="409216" cy="194975"/>
          </a:xfrm>
          <a:prstGeom prst="line">
            <a:avLst/>
          </a:prstGeom>
          <a:ln w="95250">
            <a:solidFill>
              <a:srgbClr val="10385A"/>
            </a:solidFill>
          </a:ln>
        </p:spPr>
        <p:style>
          <a:lnRef idx="2">
            <a:schemeClr val="accent1"/>
          </a:lnRef>
          <a:fillRef idx="0">
            <a:schemeClr val="accent1"/>
          </a:fillRef>
          <a:effectRef idx="1">
            <a:schemeClr val="accent1"/>
          </a:effectRef>
          <a:fontRef idx="minor">
            <a:schemeClr val="tx1"/>
          </a:fontRef>
        </p:style>
      </p:cxnSp>
      <p:pic>
        <p:nvPicPr>
          <p:cNvPr id="3" name="Immagine 2">
            <a:extLst>
              <a:ext uri="{FF2B5EF4-FFF2-40B4-BE49-F238E27FC236}">
                <a16:creationId xmlns:a16="http://schemas.microsoft.com/office/drawing/2014/main" id="{AD3A8C7A-66B2-E620-4F53-33919B69499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04112" y="1063217"/>
            <a:ext cx="707756" cy="378133"/>
          </a:xfrm>
          <a:prstGeom prst="rect">
            <a:avLst/>
          </a:prstGeom>
        </p:spPr>
      </p:pic>
      <p:cxnSp>
        <p:nvCxnSpPr>
          <p:cNvPr id="4" name="Shape 92">
            <a:extLst>
              <a:ext uri="{FF2B5EF4-FFF2-40B4-BE49-F238E27FC236}">
                <a16:creationId xmlns:a16="http://schemas.microsoft.com/office/drawing/2014/main" id="{8EA662FA-9264-5FC0-F5D1-C0E12EB8BA4F}"/>
              </a:ext>
            </a:extLst>
          </p:cNvPr>
          <p:cNvCxnSpPr/>
          <p:nvPr/>
        </p:nvCxnSpPr>
        <p:spPr>
          <a:xfrm>
            <a:off x="1" y="1252285"/>
            <a:ext cx="820663" cy="0"/>
          </a:xfrm>
          <a:prstGeom prst="straightConnector1">
            <a:avLst/>
          </a:prstGeom>
          <a:noFill/>
          <a:ln w="9525" cap="flat" cmpd="sng">
            <a:solidFill>
              <a:srgbClr val="CCCCCC"/>
            </a:solidFill>
            <a:prstDash val="solid"/>
            <a:round/>
            <a:headEnd type="none" w="med" len="med"/>
            <a:tailEnd type="none" w="med" len="med"/>
          </a:ln>
        </p:spPr>
      </p:cxnSp>
      <p:sp>
        <p:nvSpPr>
          <p:cNvPr id="5" name="Shape 120">
            <a:extLst>
              <a:ext uri="{FF2B5EF4-FFF2-40B4-BE49-F238E27FC236}">
                <a16:creationId xmlns:a16="http://schemas.microsoft.com/office/drawing/2014/main" id="{3E781564-798C-0583-C741-646C12821FDC}"/>
              </a:ext>
            </a:extLst>
          </p:cNvPr>
          <p:cNvSpPr/>
          <p:nvPr/>
        </p:nvSpPr>
        <p:spPr>
          <a:xfrm>
            <a:off x="329113" y="1024572"/>
            <a:ext cx="447327" cy="455424"/>
          </a:xfrm>
          <a:prstGeom prst="ellipse">
            <a:avLst/>
          </a:prstGeom>
          <a:solidFill>
            <a:srgbClr val="FFC30F"/>
          </a:solidFill>
          <a:ln>
            <a:noFill/>
          </a:ln>
        </p:spPr>
        <p:txBody>
          <a:bodyPr lIns="68569" tIns="68569" rIns="68569" bIns="68569" anchor="ctr" anchorCtr="0">
            <a:noAutofit/>
          </a:bodyPr>
          <a:lstStyle/>
          <a:p>
            <a:endParaRPr lang="en-US" sz="1050" dirty="0"/>
          </a:p>
        </p:txBody>
      </p:sp>
      <p:sp>
        <p:nvSpPr>
          <p:cNvPr id="6" name="Shape 249">
            <a:extLst>
              <a:ext uri="{FF2B5EF4-FFF2-40B4-BE49-F238E27FC236}">
                <a16:creationId xmlns:a16="http://schemas.microsoft.com/office/drawing/2014/main" id="{85EEDF77-CC2A-71F7-F4EC-A4D9D197F00E}"/>
              </a:ext>
            </a:extLst>
          </p:cNvPr>
          <p:cNvSpPr txBox="1">
            <a:spLocks/>
          </p:cNvSpPr>
          <p:nvPr/>
        </p:nvSpPr>
        <p:spPr>
          <a:xfrm>
            <a:off x="833259" y="1088934"/>
            <a:ext cx="1092563" cy="290091"/>
          </a:xfrm>
          <a:prstGeom prst="rect">
            <a:avLst/>
          </a:prstGeom>
          <a:noFill/>
          <a:ln>
            <a:noFill/>
          </a:ln>
        </p:spPr>
        <p:txBody>
          <a:bodyPr lIns="68569" tIns="68569" rIns="68569" bIns="68569" anchor="ctr"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stStyle>
          <a:p>
            <a:pPr>
              <a:buClr>
                <a:srgbClr val="000000"/>
              </a:buClr>
              <a:buSzPct val="25000"/>
            </a:pPr>
            <a:r>
              <a:rPr lang="en-US" sz="2000" b="1" dirty="0">
                <a:latin typeface="Palatino Linotype" panose="02040502050505030304" pitchFamily="18" charset="0"/>
                <a:ea typeface="UD Digi Kyokasho N-R" panose="020B0400000000000000" pitchFamily="18" charset="-128"/>
                <a:cs typeface="Lora"/>
                <a:sym typeface="Lora"/>
              </a:rPr>
              <a:t>3 - PRW</a:t>
            </a:r>
          </a:p>
        </p:txBody>
      </p:sp>
      <p:cxnSp>
        <p:nvCxnSpPr>
          <p:cNvPr id="7" name="Shape 92">
            <a:extLst>
              <a:ext uri="{FF2B5EF4-FFF2-40B4-BE49-F238E27FC236}">
                <a16:creationId xmlns:a16="http://schemas.microsoft.com/office/drawing/2014/main" id="{22BC03F4-19B5-1EE1-6BEF-9E4FEC74D4B3}"/>
              </a:ext>
            </a:extLst>
          </p:cNvPr>
          <p:cNvCxnSpPr>
            <a:cxnSpLocks/>
            <a:stCxn id="6" idx="3"/>
          </p:cNvCxnSpPr>
          <p:nvPr/>
        </p:nvCxnSpPr>
        <p:spPr>
          <a:xfrm>
            <a:off x="1925821" y="1233979"/>
            <a:ext cx="6303779" cy="18305"/>
          </a:xfrm>
          <a:prstGeom prst="straightConnector1">
            <a:avLst/>
          </a:prstGeom>
          <a:noFill/>
          <a:ln w="9525" cap="flat" cmpd="sng">
            <a:solidFill>
              <a:srgbClr val="CCCCCC"/>
            </a:solidFill>
            <a:prstDash val="solid"/>
            <a:round/>
            <a:headEnd type="none" w="med" len="med"/>
            <a:tailEnd type="none" w="med" len="med"/>
          </a:ln>
        </p:spPr>
      </p:cxnSp>
      <p:sp>
        <p:nvSpPr>
          <p:cNvPr id="8" name="Segnaposto numero diapositiva 1">
            <a:extLst>
              <a:ext uri="{FF2B5EF4-FFF2-40B4-BE49-F238E27FC236}">
                <a16:creationId xmlns:a16="http://schemas.microsoft.com/office/drawing/2014/main" id="{3771F53B-A6F5-5819-C679-035FD32F4F29}"/>
              </a:ext>
            </a:extLst>
          </p:cNvPr>
          <p:cNvSpPr txBox="1">
            <a:spLocks/>
          </p:cNvSpPr>
          <p:nvPr/>
        </p:nvSpPr>
        <p:spPr>
          <a:xfrm>
            <a:off x="7749345" y="1017990"/>
            <a:ext cx="409458" cy="273844"/>
          </a:xfrm>
          <a:prstGeom prst="rect">
            <a:avLst/>
          </a:prstGeom>
        </p:spPr>
        <p:txBody>
          <a:bodyPr vert="horz" lIns="68580" tIns="34290" rIns="68580" bIns="3429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E011DD9-7140-4E43-B8DF-517520C6FEA9}" type="slidenum">
              <a:rPr lang="en-US" sz="900"/>
              <a:pPr/>
              <a:t>41</a:t>
            </a:fld>
            <a:endParaRPr lang="en-US" sz="900" dirty="0"/>
          </a:p>
        </p:txBody>
      </p:sp>
      <p:cxnSp>
        <p:nvCxnSpPr>
          <p:cNvPr id="9" name="Shape 92">
            <a:extLst>
              <a:ext uri="{FF2B5EF4-FFF2-40B4-BE49-F238E27FC236}">
                <a16:creationId xmlns:a16="http://schemas.microsoft.com/office/drawing/2014/main" id="{EE240F0F-7755-BD05-B728-93A1B0057783}"/>
              </a:ext>
            </a:extLst>
          </p:cNvPr>
          <p:cNvCxnSpPr>
            <a:cxnSpLocks/>
          </p:cNvCxnSpPr>
          <p:nvPr/>
        </p:nvCxnSpPr>
        <p:spPr>
          <a:xfrm>
            <a:off x="8326694" y="1253210"/>
            <a:ext cx="130277" cy="0"/>
          </a:xfrm>
          <a:prstGeom prst="straightConnector1">
            <a:avLst/>
          </a:prstGeom>
          <a:noFill/>
          <a:ln w="9525" cap="flat" cmpd="sng">
            <a:solidFill>
              <a:srgbClr val="CCCCCC"/>
            </a:solidFill>
            <a:prstDash val="solid"/>
            <a:round/>
            <a:headEnd type="none" w="med" len="med"/>
            <a:tailEnd type="none" w="med" len="med"/>
          </a:ln>
        </p:spPr>
      </p:cxnSp>
      <p:cxnSp>
        <p:nvCxnSpPr>
          <p:cNvPr id="10" name="Shape 92">
            <a:extLst>
              <a:ext uri="{FF2B5EF4-FFF2-40B4-BE49-F238E27FC236}">
                <a16:creationId xmlns:a16="http://schemas.microsoft.com/office/drawing/2014/main" id="{CD0FB151-7B33-0DC7-EBA8-A864165608EE}"/>
              </a:ext>
            </a:extLst>
          </p:cNvPr>
          <p:cNvCxnSpPr>
            <a:cxnSpLocks/>
          </p:cNvCxnSpPr>
          <p:nvPr/>
        </p:nvCxnSpPr>
        <p:spPr>
          <a:xfrm>
            <a:off x="8926461" y="1251981"/>
            <a:ext cx="123788" cy="0"/>
          </a:xfrm>
          <a:prstGeom prst="straightConnector1">
            <a:avLst/>
          </a:prstGeom>
          <a:noFill/>
          <a:ln w="9525" cap="flat" cmpd="sng">
            <a:solidFill>
              <a:srgbClr val="CCCCCC"/>
            </a:solidFill>
            <a:prstDash val="solid"/>
            <a:round/>
            <a:headEnd type="none" w="med" len="med"/>
            <a:tailEnd type="none" w="med" len="med"/>
          </a:ln>
        </p:spPr>
      </p:cxnSp>
      <p:sp>
        <p:nvSpPr>
          <p:cNvPr id="12" name="TextBox 11">
            <a:extLst>
              <a:ext uri="{FF2B5EF4-FFF2-40B4-BE49-F238E27FC236}">
                <a16:creationId xmlns:a16="http://schemas.microsoft.com/office/drawing/2014/main" id="{A84A023A-A409-FA25-1AAE-32972444E73C}"/>
              </a:ext>
            </a:extLst>
          </p:cNvPr>
          <p:cNvSpPr txBox="1"/>
          <p:nvPr/>
        </p:nvSpPr>
        <p:spPr>
          <a:xfrm>
            <a:off x="410332" y="1716550"/>
            <a:ext cx="4441342" cy="923330"/>
          </a:xfrm>
          <a:prstGeom prst="rect">
            <a:avLst/>
          </a:prstGeom>
          <a:noFill/>
        </p:spPr>
        <p:txBody>
          <a:bodyPr wrap="square">
            <a:spAutoFit/>
          </a:bodyPr>
          <a:lstStyle/>
          <a:p>
            <a:pPr>
              <a:buClr>
                <a:srgbClr val="FFC30F"/>
              </a:buClr>
            </a:pPr>
            <a:r>
              <a:rPr lang="en-US" sz="1800" dirty="0"/>
              <a:t>Piezoelectric Random Walk (PRW): second effect on beam </a:t>
            </a:r>
          </a:p>
          <a:p>
            <a:pPr>
              <a:buClr>
                <a:srgbClr val="FFC30F"/>
              </a:buClr>
            </a:pPr>
            <a:r>
              <a:rPr lang="en-US" sz="1800" dirty="0"/>
              <a:t>transverse plane.</a:t>
            </a:r>
            <a:endParaRPr lang="en-US" sz="1800" dirty="0">
              <a:latin typeface="Calibri" panose="020F0502020204030204" pitchFamily="34" charset="0"/>
              <a:ea typeface="Calibri" panose="020F0502020204030204" pitchFamily="34" charset="0"/>
              <a:cs typeface="Calibri" panose="020F0502020204030204" pitchFamily="34" charset="0"/>
            </a:endParaRPr>
          </a:p>
        </p:txBody>
      </p:sp>
      <p:grpSp>
        <p:nvGrpSpPr>
          <p:cNvPr id="43" name="Group 42">
            <a:extLst>
              <a:ext uri="{FF2B5EF4-FFF2-40B4-BE49-F238E27FC236}">
                <a16:creationId xmlns:a16="http://schemas.microsoft.com/office/drawing/2014/main" id="{B6AE72A0-732F-DC11-1094-D7167B9B03E1}"/>
              </a:ext>
            </a:extLst>
          </p:cNvPr>
          <p:cNvGrpSpPr/>
          <p:nvPr/>
        </p:nvGrpSpPr>
        <p:grpSpPr>
          <a:xfrm>
            <a:off x="5994980" y="2408196"/>
            <a:ext cx="1228866" cy="2476010"/>
            <a:chOff x="7993306" y="2067927"/>
            <a:chExt cx="1638488" cy="3301346"/>
          </a:xfrm>
        </p:grpSpPr>
        <p:sp>
          <p:nvSpPr>
            <p:cNvPr id="30" name="TextBox 29">
              <a:extLst>
                <a:ext uri="{FF2B5EF4-FFF2-40B4-BE49-F238E27FC236}">
                  <a16:creationId xmlns:a16="http://schemas.microsoft.com/office/drawing/2014/main" id="{82AAF7F1-3B20-4B85-098F-9C357B3ED454}"/>
                </a:ext>
              </a:extLst>
            </p:cNvPr>
            <p:cNvSpPr txBox="1"/>
            <p:nvPr/>
          </p:nvSpPr>
          <p:spPr>
            <a:xfrm>
              <a:off x="8002859" y="4322833"/>
              <a:ext cx="1628935" cy="1046440"/>
            </a:xfrm>
            <a:prstGeom prst="rect">
              <a:avLst/>
            </a:prstGeom>
            <a:noFill/>
          </p:spPr>
          <p:txBody>
            <a:bodyPr wrap="square" rtlCol="0">
              <a:spAutoFit/>
            </a:bodyPr>
            <a:lstStyle/>
            <a:p>
              <a:pPr algn="ctr"/>
              <a:r>
                <a:rPr lang="en-US" sz="2250" b="1" dirty="0">
                  <a:solidFill>
                    <a:schemeClr val="accent1"/>
                  </a:solidFill>
                </a:rPr>
                <a:t>+ + + + +</a:t>
              </a:r>
            </a:p>
          </p:txBody>
        </p:sp>
        <p:sp>
          <p:nvSpPr>
            <p:cNvPr id="31" name="TextBox 30">
              <a:extLst>
                <a:ext uri="{FF2B5EF4-FFF2-40B4-BE49-F238E27FC236}">
                  <a16:creationId xmlns:a16="http://schemas.microsoft.com/office/drawing/2014/main" id="{5D47E9E1-C6F9-4012-B28B-B696B82FAF2B}"/>
                </a:ext>
              </a:extLst>
            </p:cNvPr>
            <p:cNvSpPr txBox="1"/>
            <p:nvPr/>
          </p:nvSpPr>
          <p:spPr>
            <a:xfrm>
              <a:off x="7993306" y="2067927"/>
              <a:ext cx="1628935" cy="1046440"/>
            </a:xfrm>
            <a:prstGeom prst="rect">
              <a:avLst/>
            </a:prstGeom>
            <a:noFill/>
          </p:spPr>
          <p:txBody>
            <a:bodyPr wrap="square" rtlCol="0">
              <a:spAutoFit/>
            </a:bodyPr>
            <a:lstStyle/>
            <a:p>
              <a:pPr algn="ctr"/>
              <a:r>
                <a:rPr lang="en-US" sz="2250" b="1" dirty="0">
                  <a:solidFill>
                    <a:schemeClr val="accent1"/>
                  </a:solidFill>
                </a:rPr>
                <a:t>-  -  -  -  -</a:t>
              </a:r>
            </a:p>
          </p:txBody>
        </p:sp>
      </p:grpSp>
      <p:grpSp>
        <p:nvGrpSpPr>
          <p:cNvPr id="42" name="Group 41">
            <a:extLst>
              <a:ext uri="{FF2B5EF4-FFF2-40B4-BE49-F238E27FC236}">
                <a16:creationId xmlns:a16="http://schemas.microsoft.com/office/drawing/2014/main" id="{B17459CD-41F0-282B-691D-4CBAEB4B3E3F}"/>
              </a:ext>
            </a:extLst>
          </p:cNvPr>
          <p:cNvGrpSpPr/>
          <p:nvPr/>
        </p:nvGrpSpPr>
        <p:grpSpPr>
          <a:xfrm>
            <a:off x="6300331" y="1556568"/>
            <a:ext cx="616556" cy="3825115"/>
            <a:chOff x="8430922" y="1085742"/>
            <a:chExt cx="822074" cy="4636501"/>
          </a:xfrm>
        </p:grpSpPr>
        <p:sp>
          <p:nvSpPr>
            <p:cNvPr id="38" name="Arrow: Down 37">
              <a:extLst>
                <a:ext uri="{FF2B5EF4-FFF2-40B4-BE49-F238E27FC236}">
                  <a16:creationId xmlns:a16="http://schemas.microsoft.com/office/drawing/2014/main" id="{D8A71B3D-C464-77CD-F9FD-F2703C17642B}"/>
                </a:ext>
              </a:extLst>
            </p:cNvPr>
            <p:cNvSpPr/>
            <p:nvPr/>
          </p:nvSpPr>
          <p:spPr>
            <a:xfrm>
              <a:off x="8430922" y="1085742"/>
              <a:ext cx="793130" cy="118570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9" name="Arrow: Down 38">
              <a:extLst>
                <a:ext uri="{FF2B5EF4-FFF2-40B4-BE49-F238E27FC236}">
                  <a16:creationId xmlns:a16="http://schemas.microsoft.com/office/drawing/2014/main" id="{5AC88389-941B-B6AB-8B4B-F23858FF3DB0}"/>
                </a:ext>
              </a:extLst>
            </p:cNvPr>
            <p:cNvSpPr/>
            <p:nvPr/>
          </p:nvSpPr>
          <p:spPr>
            <a:xfrm rot="10800000">
              <a:off x="8459866" y="4536543"/>
              <a:ext cx="793130" cy="118570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41" name="Group 40">
            <a:extLst>
              <a:ext uri="{FF2B5EF4-FFF2-40B4-BE49-F238E27FC236}">
                <a16:creationId xmlns:a16="http://schemas.microsoft.com/office/drawing/2014/main" id="{A69919F9-8FB5-75CF-67B1-C0B70F53549E}"/>
              </a:ext>
            </a:extLst>
          </p:cNvPr>
          <p:cNvGrpSpPr/>
          <p:nvPr/>
        </p:nvGrpSpPr>
        <p:grpSpPr>
          <a:xfrm>
            <a:off x="6328003" y="3018427"/>
            <a:ext cx="1494935" cy="783623"/>
            <a:chOff x="8374321" y="2796096"/>
            <a:chExt cx="1993247" cy="1149314"/>
          </a:xfrm>
        </p:grpSpPr>
        <p:cxnSp>
          <p:nvCxnSpPr>
            <p:cNvPr id="33" name="Straight Arrow Connector 32">
              <a:extLst>
                <a:ext uri="{FF2B5EF4-FFF2-40B4-BE49-F238E27FC236}">
                  <a16:creationId xmlns:a16="http://schemas.microsoft.com/office/drawing/2014/main" id="{F65781A2-012F-B5A3-1E12-2918791221A5}"/>
                </a:ext>
              </a:extLst>
            </p:cNvPr>
            <p:cNvCxnSpPr>
              <a:cxnSpLocks/>
            </p:cNvCxnSpPr>
            <p:nvPr/>
          </p:nvCxnSpPr>
          <p:spPr>
            <a:xfrm flipV="1">
              <a:off x="8374321" y="2828542"/>
              <a:ext cx="0" cy="1106053"/>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9445FA27-7F1D-273F-8F77-DC5A52A0E2FB}"/>
                </a:ext>
              </a:extLst>
            </p:cNvPr>
            <p:cNvCxnSpPr>
              <a:cxnSpLocks/>
            </p:cNvCxnSpPr>
            <p:nvPr/>
          </p:nvCxnSpPr>
          <p:spPr>
            <a:xfrm flipV="1">
              <a:off x="8642497" y="2796096"/>
              <a:ext cx="0" cy="1106053"/>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36" name="Straight Arrow Connector 35">
              <a:extLst>
                <a:ext uri="{FF2B5EF4-FFF2-40B4-BE49-F238E27FC236}">
                  <a16:creationId xmlns:a16="http://schemas.microsoft.com/office/drawing/2014/main" id="{84117DAB-20EB-4621-EDBA-EFFDCFDF13A1}"/>
                </a:ext>
              </a:extLst>
            </p:cNvPr>
            <p:cNvCxnSpPr>
              <a:cxnSpLocks/>
            </p:cNvCxnSpPr>
            <p:nvPr/>
          </p:nvCxnSpPr>
          <p:spPr>
            <a:xfrm flipV="1">
              <a:off x="8892362" y="2796096"/>
              <a:ext cx="0" cy="1106053"/>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C27AA70B-DFA7-17B6-3C1E-3C07D1DC5579}"/>
                </a:ext>
              </a:extLst>
            </p:cNvPr>
            <p:cNvCxnSpPr>
              <a:cxnSpLocks/>
            </p:cNvCxnSpPr>
            <p:nvPr/>
          </p:nvCxnSpPr>
          <p:spPr>
            <a:xfrm flipV="1">
              <a:off x="9139453" y="2839357"/>
              <a:ext cx="0" cy="1106053"/>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40" name="TextBox 39">
              <a:extLst>
                <a:ext uri="{FF2B5EF4-FFF2-40B4-BE49-F238E27FC236}">
                  <a16:creationId xmlns:a16="http://schemas.microsoft.com/office/drawing/2014/main" id="{7DDD1FBC-DFD2-F07B-7DEF-ECD3AB0C921E}"/>
                </a:ext>
              </a:extLst>
            </p:cNvPr>
            <p:cNvSpPr txBox="1"/>
            <p:nvPr/>
          </p:nvSpPr>
          <p:spPr>
            <a:xfrm>
              <a:off x="8738633" y="2800242"/>
              <a:ext cx="1628935" cy="643254"/>
            </a:xfrm>
            <a:prstGeom prst="rect">
              <a:avLst/>
            </a:prstGeom>
            <a:noFill/>
          </p:spPr>
          <p:txBody>
            <a:bodyPr wrap="square" rtlCol="0">
              <a:spAutoFit/>
            </a:bodyPr>
            <a:lstStyle/>
            <a:p>
              <a:pPr algn="ctr"/>
              <a:r>
                <a:rPr lang="en-US" sz="2250" b="1" dirty="0">
                  <a:solidFill>
                    <a:srgbClr val="C00000"/>
                  </a:solidFill>
                </a:rPr>
                <a:t>E</a:t>
              </a:r>
              <a:r>
                <a:rPr lang="en-US" sz="2250" b="1" baseline="-25000" dirty="0">
                  <a:solidFill>
                    <a:srgbClr val="C00000"/>
                  </a:solidFill>
                </a:rPr>
                <a:t>p</a:t>
              </a:r>
            </a:p>
          </p:txBody>
        </p:sp>
      </p:grpSp>
      <p:sp>
        <p:nvSpPr>
          <p:cNvPr id="44" name="Rectangle 43">
            <a:extLst>
              <a:ext uri="{FF2B5EF4-FFF2-40B4-BE49-F238E27FC236}">
                <a16:creationId xmlns:a16="http://schemas.microsoft.com/office/drawing/2014/main" id="{0B22B0CE-CFE9-2B78-BD94-24AA7F4B32D8}"/>
              </a:ext>
            </a:extLst>
          </p:cNvPr>
          <p:cNvSpPr/>
          <p:nvPr/>
        </p:nvSpPr>
        <p:spPr>
          <a:xfrm rot="20680430">
            <a:off x="5779389" y="3371850"/>
            <a:ext cx="851138" cy="373788"/>
          </a:xfrm>
          <a:custGeom>
            <a:avLst/>
            <a:gdLst>
              <a:gd name="connsiteX0" fmla="*/ 0 w 1630428"/>
              <a:gd name="connsiteY0" fmla="*/ 0 h 302982"/>
              <a:gd name="connsiteX1" fmla="*/ 1630428 w 1630428"/>
              <a:gd name="connsiteY1" fmla="*/ 0 h 302982"/>
              <a:gd name="connsiteX2" fmla="*/ 1630428 w 1630428"/>
              <a:gd name="connsiteY2" fmla="*/ 302982 h 302982"/>
              <a:gd name="connsiteX3" fmla="*/ 0 w 1630428"/>
              <a:gd name="connsiteY3" fmla="*/ 302982 h 302982"/>
              <a:gd name="connsiteX4" fmla="*/ 0 w 1630428"/>
              <a:gd name="connsiteY4" fmla="*/ 0 h 302982"/>
              <a:gd name="connsiteX0" fmla="*/ 0 w 1630428"/>
              <a:gd name="connsiteY0" fmla="*/ 0 h 302982"/>
              <a:gd name="connsiteX1" fmla="*/ 1630428 w 1630428"/>
              <a:gd name="connsiteY1" fmla="*/ 0 h 302982"/>
              <a:gd name="connsiteX2" fmla="*/ 1572623 w 1630428"/>
              <a:gd name="connsiteY2" fmla="*/ 292652 h 302982"/>
              <a:gd name="connsiteX3" fmla="*/ 0 w 1630428"/>
              <a:gd name="connsiteY3" fmla="*/ 302982 h 302982"/>
              <a:gd name="connsiteX4" fmla="*/ 0 w 1630428"/>
              <a:gd name="connsiteY4" fmla="*/ 0 h 302982"/>
              <a:gd name="connsiteX0" fmla="*/ 1974 w 1632402"/>
              <a:gd name="connsiteY0" fmla="*/ 0 h 390638"/>
              <a:gd name="connsiteX1" fmla="*/ 1632402 w 1632402"/>
              <a:gd name="connsiteY1" fmla="*/ 0 h 390638"/>
              <a:gd name="connsiteX2" fmla="*/ 1574597 w 1632402"/>
              <a:gd name="connsiteY2" fmla="*/ 292652 h 390638"/>
              <a:gd name="connsiteX3" fmla="*/ 0 w 1632402"/>
              <a:gd name="connsiteY3" fmla="*/ 390638 h 390638"/>
              <a:gd name="connsiteX4" fmla="*/ 1974 w 1632402"/>
              <a:gd name="connsiteY4" fmla="*/ 0 h 390638"/>
              <a:gd name="connsiteX0" fmla="*/ 0 w 1638708"/>
              <a:gd name="connsiteY0" fmla="*/ 0 h 481104"/>
              <a:gd name="connsiteX1" fmla="*/ 1638708 w 1638708"/>
              <a:gd name="connsiteY1" fmla="*/ 90466 h 481104"/>
              <a:gd name="connsiteX2" fmla="*/ 1580903 w 1638708"/>
              <a:gd name="connsiteY2" fmla="*/ 383118 h 481104"/>
              <a:gd name="connsiteX3" fmla="*/ 6306 w 1638708"/>
              <a:gd name="connsiteY3" fmla="*/ 481104 h 481104"/>
              <a:gd name="connsiteX4" fmla="*/ 0 w 1638708"/>
              <a:gd name="connsiteY4" fmla="*/ 0 h 481104"/>
              <a:gd name="connsiteX0" fmla="*/ 0 w 1661535"/>
              <a:gd name="connsiteY0" fmla="*/ 0 h 498384"/>
              <a:gd name="connsiteX1" fmla="*/ 1661535 w 1661535"/>
              <a:gd name="connsiteY1" fmla="*/ 107746 h 498384"/>
              <a:gd name="connsiteX2" fmla="*/ 1603730 w 1661535"/>
              <a:gd name="connsiteY2" fmla="*/ 400398 h 498384"/>
              <a:gd name="connsiteX3" fmla="*/ 29133 w 1661535"/>
              <a:gd name="connsiteY3" fmla="*/ 498384 h 498384"/>
              <a:gd name="connsiteX4" fmla="*/ 0 w 1661535"/>
              <a:gd name="connsiteY4" fmla="*/ 0 h 498384"/>
              <a:gd name="connsiteX0" fmla="*/ 0 w 1661535"/>
              <a:gd name="connsiteY0" fmla="*/ 0 h 498384"/>
              <a:gd name="connsiteX1" fmla="*/ 1661535 w 1661535"/>
              <a:gd name="connsiteY1" fmla="*/ 107746 h 498384"/>
              <a:gd name="connsiteX2" fmla="*/ 1581815 w 1661535"/>
              <a:gd name="connsiteY2" fmla="*/ 399904 h 498384"/>
              <a:gd name="connsiteX3" fmla="*/ 29133 w 1661535"/>
              <a:gd name="connsiteY3" fmla="*/ 498384 h 498384"/>
              <a:gd name="connsiteX4" fmla="*/ 0 w 1661535"/>
              <a:gd name="connsiteY4" fmla="*/ 0 h 498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1535" h="498384">
                <a:moveTo>
                  <a:pt x="0" y="0"/>
                </a:moveTo>
                <a:lnTo>
                  <a:pt x="1661535" y="107746"/>
                </a:lnTo>
                <a:lnTo>
                  <a:pt x="1581815" y="399904"/>
                </a:lnTo>
                <a:lnTo>
                  <a:pt x="29133" y="498384"/>
                </a:lnTo>
                <a:lnTo>
                  <a:pt x="0" y="0"/>
                </a:lnTo>
                <a:close/>
              </a:path>
            </a:pathLst>
          </a:custGeom>
          <a:solidFill>
            <a:srgbClr val="FFC000"/>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nvGrpSpPr>
          <p:cNvPr id="2" name="Group 1">
            <a:extLst>
              <a:ext uri="{FF2B5EF4-FFF2-40B4-BE49-F238E27FC236}">
                <a16:creationId xmlns:a16="http://schemas.microsoft.com/office/drawing/2014/main" id="{50D63972-66E2-67C8-B15C-12BE649E0FAB}"/>
              </a:ext>
            </a:extLst>
          </p:cNvPr>
          <p:cNvGrpSpPr/>
          <p:nvPr/>
        </p:nvGrpSpPr>
        <p:grpSpPr>
          <a:xfrm>
            <a:off x="410332" y="2538824"/>
            <a:ext cx="3241820" cy="1931034"/>
            <a:chOff x="547109" y="2242098"/>
            <a:chExt cx="4322426" cy="2574712"/>
          </a:xfrm>
        </p:grpSpPr>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0BCDBA59-1A9C-C8B9-78AF-131F5A5C8F24}"/>
                    </a:ext>
                  </a:extLst>
                </p:cNvPr>
                <p:cNvSpPr txBox="1"/>
                <p:nvPr/>
              </p:nvSpPr>
              <p:spPr>
                <a:xfrm>
                  <a:off x="1829875" y="2242098"/>
                  <a:ext cx="1617793" cy="7964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800" i="1">
                            <a:latin typeface="Cambria Math" panose="02040503050406030204" pitchFamily="18" charset="0"/>
                            <a:ea typeface="Cambria Math" panose="02040503050406030204" pitchFamily="18" charset="0"/>
                          </a:rPr>
                          <m:t>∆</m:t>
                        </m:r>
                        <m:acc>
                          <m:accPr>
                            <m:chr m:val="⃗"/>
                            <m:ctrlPr>
                              <a:rPr lang="en-US" sz="1800" i="1">
                                <a:latin typeface="Cambria Math" panose="02040503050406030204" pitchFamily="18" charset="0"/>
                                <a:ea typeface="Cambria Math" panose="02040503050406030204" pitchFamily="18" charset="0"/>
                              </a:rPr>
                            </m:ctrlPr>
                          </m:accPr>
                          <m:e>
                            <m:r>
                              <a:rPr lang="en-US" sz="1800" i="1">
                                <a:latin typeface="Cambria Math" panose="02040503050406030204" pitchFamily="18" charset="0"/>
                                <a:ea typeface="Cambria Math" panose="02040503050406030204" pitchFamily="18" charset="0"/>
                              </a:rPr>
                              <m:t>𝑝</m:t>
                            </m:r>
                          </m:e>
                        </m:acc>
                        <m:r>
                          <a:rPr lang="en-US" sz="1800" i="1">
                            <a:latin typeface="Cambria Math" panose="02040503050406030204" pitchFamily="18" charset="0"/>
                            <a:ea typeface="Cambria Math" panose="02040503050406030204" pitchFamily="18" charset="0"/>
                          </a:rPr>
                          <m:t>=</m:t>
                        </m:r>
                        <m:f>
                          <m:fPr>
                            <m:ctrlPr>
                              <a:rPr lang="en-US" sz="1800" i="1">
                                <a:latin typeface="Cambria Math" panose="02040503050406030204" pitchFamily="18" charset="0"/>
                                <a:ea typeface="Cambria Math" panose="02040503050406030204" pitchFamily="18" charset="0"/>
                              </a:rPr>
                            </m:ctrlPr>
                          </m:fPr>
                          <m:num>
                            <m:r>
                              <a:rPr lang="en-US" sz="1800" i="1">
                                <a:latin typeface="Cambria Math" panose="02040503050406030204" pitchFamily="18" charset="0"/>
                                <a:ea typeface="Cambria Math" panose="02040503050406030204" pitchFamily="18" charset="0"/>
                              </a:rPr>
                              <m:t>𝑞</m:t>
                            </m:r>
                            <m:acc>
                              <m:accPr>
                                <m:chr m:val="⃗"/>
                                <m:ctrlPr>
                                  <a:rPr lang="en-US" sz="1800" i="1">
                                    <a:latin typeface="Cambria Math" panose="02040503050406030204" pitchFamily="18" charset="0"/>
                                    <a:ea typeface="Cambria Math" panose="02040503050406030204" pitchFamily="18" charset="0"/>
                                  </a:rPr>
                                </m:ctrlPr>
                              </m:accPr>
                              <m:e>
                                <m:sSub>
                                  <m:sSubPr>
                                    <m:ctrlPr>
                                      <a:rPr lang="en-US" sz="1800" i="1">
                                        <a:latin typeface="Cambria Math" panose="02040503050406030204" pitchFamily="18" charset="0"/>
                                        <a:ea typeface="Cambria Math" panose="02040503050406030204" pitchFamily="18" charset="0"/>
                                      </a:rPr>
                                    </m:ctrlPr>
                                  </m:sSubPr>
                                  <m:e>
                                    <m:r>
                                      <a:rPr lang="en-US" sz="1800" i="1">
                                        <a:latin typeface="Cambria Math" panose="02040503050406030204" pitchFamily="18" charset="0"/>
                                        <a:ea typeface="Cambria Math" panose="02040503050406030204" pitchFamily="18" charset="0"/>
                                      </a:rPr>
                                      <m:t>𝐸</m:t>
                                    </m:r>
                                  </m:e>
                                  <m:sub>
                                    <m:r>
                                      <a:rPr lang="en-US" sz="1800" i="1">
                                        <a:latin typeface="Cambria Math" panose="02040503050406030204" pitchFamily="18" charset="0"/>
                                        <a:ea typeface="Cambria Math" panose="02040503050406030204" pitchFamily="18" charset="0"/>
                                      </a:rPr>
                                      <m:t>𝑝</m:t>
                                    </m:r>
                                  </m:sub>
                                </m:sSub>
                              </m:e>
                            </m:acc>
                            <m:sSub>
                              <m:sSubPr>
                                <m:ctrlPr>
                                  <a:rPr lang="en-US" sz="1800" i="1">
                                    <a:latin typeface="Cambria Math" panose="02040503050406030204" pitchFamily="18" charset="0"/>
                                    <a:ea typeface="Cambria Math" panose="02040503050406030204" pitchFamily="18" charset="0"/>
                                  </a:rPr>
                                </m:ctrlPr>
                              </m:sSubPr>
                              <m:e>
                                <m:r>
                                  <a:rPr lang="en-US" sz="1800" i="1">
                                    <a:latin typeface="Cambria Math" panose="02040503050406030204" pitchFamily="18" charset="0"/>
                                    <a:ea typeface="Cambria Math" panose="02040503050406030204" pitchFamily="18" charset="0"/>
                                  </a:rPr>
                                  <m:t>𝐿</m:t>
                                </m:r>
                              </m:e>
                              <m:sub>
                                <m:r>
                                  <a:rPr lang="en-US" sz="1800" i="1">
                                    <a:latin typeface="Cambria Math" panose="02040503050406030204" pitchFamily="18" charset="0"/>
                                    <a:ea typeface="Cambria Math" panose="02040503050406030204" pitchFamily="18" charset="0"/>
                                  </a:rPr>
                                  <m:t>𝑐</m:t>
                                </m:r>
                              </m:sub>
                            </m:sSub>
                          </m:num>
                          <m:den>
                            <m:r>
                              <a:rPr lang="en-US" sz="1800" i="1">
                                <a:latin typeface="Cambria Math" panose="02040503050406030204" pitchFamily="18" charset="0"/>
                                <a:ea typeface="Cambria Math" panose="02040503050406030204" pitchFamily="18" charset="0"/>
                              </a:rPr>
                              <m:t>𝑐</m:t>
                            </m:r>
                          </m:den>
                        </m:f>
                      </m:oMath>
                    </m:oMathPara>
                  </a14:m>
                  <a:endParaRPr lang="en-US" sz="1800" baseline="-25000" dirty="0"/>
                </a:p>
              </p:txBody>
            </p:sp>
          </mc:Choice>
          <mc:Fallback xmlns="">
            <p:sp>
              <p:nvSpPr>
                <p:cNvPr id="47" name="TextBox 46">
                  <a:extLst>
                    <a:ext uri="{FF2B5EF4-FFF2-40B4-BE49-F238E27FC236}">
                      <a16:creationId xmlns:a16="http://schemas.microsoft.com/office/drawing/2014/main" id="{0BCDBA59-1A9C-C8B9-78AF-131F5A5C8F24}"/>
                    </a:ext>
                  </a:extLst>
                </p:cNvPr>
                <p:cNvSpPr txBox="1">
                  <a:spLocks noRot="1" noChangeAspect="1" noMove="1" noResize="1" noEditPoints="1" noAdjustHandles="1" noChangeArrowheads="1" noChangeShapeType="1" noTextEdit="1"/>
                </p:cNvSpPr>
                <p:nvPr/>
              </p:nvSpPr>
              <p:spPr>
                <a:xfrm>
                  <a:off x="1829875" y="2242098"/>
                  <a:ext cx="1617793" cy="796457"/>
                </a:xfrm>
                <a:prstGeom prst="rect">
                  <a:avLst/>
                </a:prstGeom>
                <a:blipFill>
                  <a:blip r:embed="rId5"/>
                  <a:stretch>
                    <a:fillRect l="-5208" r="-1042" b="-8333"/>
                  </a:stretch>
                </a:blipFill>
              </p:spPr>
              <p:txBody>
                <a:bodyPr/>
                <a:lstStyle/>
                <a:p>
                  <a:r>
                    <a:rPr lang="en-IT">
                      <a:noFill/>
                    </a:rPr>
                    <a:t> </a:t>
                  </a:r>
                </a:p>
              </p:txBody>
            </p:sp>
          </mc:Fallback>
        </mc:AlternateContent>
        <p:sp>
          <p:nvSpPr>
            <p:cNvPr id="51" name="TextBox 50">
              <a:extLst>
                <a:ext uri="{FF2B5EF4-FFF2-40B4-BE49-F238E27FC236}">
                  <a16:creationId xmlns:a16="http://schemas.microsoft.com/office/drawing/2014/main" id="{658DC7DF-C6FB-C44B-1781-150B386043DF}"/>
                </a:ext>
              </a:extLst>
            </p:cNvPr>
            <p:cNvSpPr txBox="1"/>
            <p:nvPr/>
          </p:nvSpPr>
          <p:spPr>
            <a:xfrm>
              <a:off x="547109" y="3585704"/>
              <a:ext cx="4322426" cy="1231106"/>
            </a:xfrm>
            <a:prstGeom prst="rect">
              <a:avLst/>
            </a:prstGeom>
            <a:noFill/>
          </p:spPr>
          <p:txBody>
            <a:bodyPr wrap="square">
              <a:spAutoFit/>
            </a:bodyPr>
            <a:lstStyle/>
            <a:p>
              <a:pPr>
                <a:buClr>
                  <a:srgbClr val="FFC30F"/>
                </a:buClr>
              </a:pPr>
              <a:r>
                <a:rPr lang="en-US" sz="1800" dirty="0">
                  <a:ea typeface="Calibri" panose="020F0502020204030204" pitchFamily="34" charset="0"/>
                  <a:cs typeface="Calibri" panose="020F0502020204030204" pitchFamily="34" charset="0"/>
                </a:rPr>
                <a:t>E</a:t>
              </a:r>
              <a:r>
                <a:rPr lang="en-US" sz="1800" baseline="-25000" dirty="0">
                  <a:ea typeface="Calibri" panose="020F0502020204030204" pitchFamily="34" charset="0"/>
                  <a:cs typeface="Calibri" panose="020F0502020204030204" pitchFamily="34" charset="0"/>
                </a:rPr>
                <a:t>p</a:t>
              </a:r>
              <a:r>
                <a:rPr lang="en-US" sz="1800" dirty="0">
                  <a:ea typeface="Calibri" panose="020F0502020204030204" pitchFamily="34" charset="0"/>
                  <a:cs typeface="Calibri" panose="020F0502020204030204" pitchFamily="34" charset="0"/>
                </a:rPr>
                <a:t> = 20 MV/m for P = 400 MPa (= 4 kbar)</a:t>
              </a:r>
            </a:p>
            <a:p>
              <a:pPr>
                <a:buClr>
                  <a:srgbClr val="FFC30F"/>
                </a:buClr>
              </a:pPr>
              <a:r>
                <a:rPr lang="en-US" sz="1800" dirty="0">
                  <a:ea typeface="Calibri" panose="020F0502020204030204" pitchFamily="34" charset="0"/>
                  <a:cs typeface="Calibri" panose="020F0502020204030204" pitchFamily="34" charset="0"/>
                </a:rPr>
                <a:t>L</a:t>
              </a:r>
              <a:r>
                <a:rPr lang="en-US" sz="1800" baseline="-25000" dirty="0">
                  <a:ea typeface="Calibri" panose="020F0502020204030204" pitchFamily="34" charset="0"/>
                  <a:cs typeface="Calibri" panose="020F0502020204030204" pitchFamily="34" charset="0"/>
                </a:rPr>
                <a:t>c </a:t>
              </a:r>
              <a:r>
                <a:rPr lang="en-US" sz="1800" dirty="0">
                  <a:ea typeface="Calibri" panose="020F0502020204030204" pitchFamily="34" charset="0"/>
                  <a:cs typeface="Calibri" panose="020F0502020204030204" pitchFamily="34" charset="0"/>
                </a:rPr>
                <a:t>up to few cm</a:t>
              </a:r>
            </a:p>
          </p:txBody>
        </p:sp>
      </p:grpSp>
      <p:grpSp>
        <p:nvGrpSpPr>
          <p:cNvPr id="11" name="Group 10">
            <a:extLst>
              <a:ext uri="{FF2B5EF4-FFF2-40B4-BE49-F238E27FC236}">
                <a16:creationId xmlns:a16="http://schemas.microsoft.com/office/drawing/2014/main" id="{5E78C1C6-7980-5A4A-3253-55D3D3190162}"/>
              </a:ext>
            </a:extLst>
          </p:cNvPr>
          <p:cNvGrpSpPr/>
          <p:nvPr/>
        </p:nvGrpSpPr>
        <p:grpSpPr>
          <a:xfrm>
            <a:off x="371174" y="4441557"/>
            <a:ext cx="4788900" cy="1477328"/>
            <a:chOff x="494899" y="4779076"/>
            <a:chExt cx="6385200" cy="1969770"/>
          </a:xfrm>
        </p:grpSpPr>
        <p:sp>
          <p:nvSpPr>
            <p:cNvPr id="52" name="TextBox 51">
              <a:extLst>
                <a:ext uri="{FF2B5EF4-FFF2-40B4-BE49-F238E27FC236}">
                  <a16:creationId xmlns:a16="http://schemas.microsoft.com/office/drawing/2014/main" id="{CD28FBB4-F904-37F3-BE8D-3A206D074EF4}"/>
                </a:ext>
              </a:extLst>
            </p:cNvPr>
            <p:cNvSpPr txBox="1"/>
            <p:nvPr/>
          </p:nvSpPr>
          <p:spPr>
            <a:xfrm>
              <a:off x="494899" y="4779076"/>
              <a:ext cx="6385200" cy="1969770"/>
            </a:xfrm>
            <a:prstGeom prst="rect">
              <a:avLst/>
            </a:prstGeom>
            <a:noFill/>
          </p:spPr>
          <p:txBody>
            <a:bodyPr wrap="square">
              <a:spAutoFit/>
            </a:bodyPr>
            <a:lstStyle/>
            <a:p>
              <a:pPr>
                <a:buClr>
                  <a:srgbClr val="FFC30F"/>
                </a:buClr>
              </a:pPr>
              <a:r>
                <a:rPr lang="en-US" sz="1800" dirty="0">
                  <a:ea typeface="Calibri" panose="020F0502020204030204" pitchFamily="34" charset="0"/>
                  <a:cs typeface="Calibri" panose="020F0502020204030204" pitchFamily="34" charset="0"/>
                </a:rPr>
                <a:t>Crystals and E</a:t>
              </a:r>
              <a:r>
                <a:rPr lang="en-US" sz="1800" baseline="-25000" dirty="0">
                  <a:ea typeface="Calibri" panose="020F0502020204030204" pitchFamily="34" charset="0"/>
                  <a:cs typeface="Calibri" panose="020F0502020204030204" pitchFamily="34" charset="0"/>
                </a:rPr>
                <a:t>p</a:t>
              </a:r>
              <a:r>
                <a:rPr lang="en-US" sz="1800" dirty="0">
                  <a:ea typeface="Calibri" panose="020F0502020204030204" pitchFamily="34" charset="0"/>
                  <a:cs typeface="Calibri" panose="020F0502020204030204" pitchFamily="34" charset="0"/>
                </a:rPr>
                <a:t> are </a:t>
              </a:r>
              <a:r>
                <a:rPr lang="en-US" sz="1800" b="1" dirty="0">
                  <a:ea typeface="Calibri" panose="020F0502020204030204" pitchFamily="34" charset="0"/>
                  <a:cs typeface="Calibri" panose="020F0502020204030204" pitchFamily="34" charset="0"/>
                </a:rPr>
                <a:t>randomly</a:t>
              </a:r>
              <a:r>
                <a:rPr lang="en-US" sz="1800" dirty="0">
                  <a:ea typeface="Calibri" panose="020F0502020204030204" pitchFamily="34" charset="0"/>
                  <a:cs typeface="Calibri" panose="020F0502020204030204" pitchFamily="34" charset="0"/>
                </a:rPr>
                <a:t> </a:t>
              </a:r>
              <a:r>
                <a:rPr lang="en-US" sz="1800" b="1" dirty="0">
                  <a:ea typeface="Calibri" panose="020F0502020204030204" pitchFamily="34" charset="0"/>
                  <a:cs typeface="Calibri" panose="020F0502020204030204" pitchFamily="34" charset="0"/>
                </a:rPr>
                <a:t>oriented</a:t>
              </a:r>
              <a:r>
                <a:rPr lang="en-US" sz="1800" dirty="0">
                  <a:ea typeface="Calibri" panose="020F0502020204030204" pitchFamily="34" charset="0"/>
                  <a:cs typeface="Calibri" panose="020F0502020204030204" pitchFamily="34" charset="0"/>
                </a:rPr>
                <a:t> over 4</a:t>
              </a:r>
              <a:r>
                <a:rPr lang="en-US" sz="1800" dirty="0"/>
                <a:t>π. </a:t>
              </a:r>
            </a:p>
            <a:p>
              <a:pPr>
                <a:buClr>
                  <a:srgbClr val="FFC30F"/>
                </a:buClr>
              </a:pPr>
              <a:endParaRPr lang="en-US" sz="1800" dirty="0"/>
            </a:p>
            <a:p>
              <a:pPr>
                <a:buClr>
                  <a:srgbClr val="FFC30F"/>
                </a:buClr>
              </a:pPr>
              <a:endParaRPr lang="en-US" sz="1800" dirty="0"/>
            </a:p>
            <a:p>
              <a:pPr lvl="2">
                <a:buClr>
                  <a:srgbClr val="FFC30F"/>
                </a:buClr>
              </a:pPr>
              <a:r>
                <a:rPr lang="en-US" sz="1800" dirty="0"/>
                <a:t>T</a:t>
              </a:r>
              <a:r>
                <a:rPr lang="en-US" sz="1800" dirty="0" err="1"/>
                <a:t>ransverse</a:t>
              </a:r>
              <a:r>
                <a:rPr lang="en-US" sz="1800" dirty="0"/>
                <a:t> momentum evolves as </a:t>
              </a:r>
              <a:r>
                <a:rPr lang="en-US" sz="1800" b="1" dirty="0"/>
                <a:t>2D random walk</a:t>
              </a:r>
              <a:endParaRPr lang="en-US" sz="1800" b="1" dirty="0">
                <a:ea typeface="Calibri" panose="020F0502020204030204" pitchFamily="34" charset="0"/>
                <a:cs typeface="Calibri" panose="020F0502020204030204" pitchFamily="34" charset="0"/>
              </a:endParaRPr>
            </a:p>
          </p:txBody>
        </p:sp>
        <p:sp>
          <p:nvSpPr>
            <p:cNvPr id="55" name="Arrow: Right 54">
              <a:extLst>
                <a:ext uri="{FF2B5EF4-FFF2-40B4-BE49-F238E27FC236}">
                  <a16:creationId xmlns:a16="http://schemas.microsoft.com/office/drawing/2014/main" id="{34D61FD7-F869-D270-928F-C1460579DCA3}"/>
                </a:ext>
              </a:extLst>
            </p:cNvPr>
            <p:cNvSpPr/>
            <p:nvPr/>
          </p:nvSpPr>
          <p:spPr>
            <a:xfrm>
              <a:off x="658833" y="5607229"/>
              <a:ext cx="552660" cy="326068"/>
            </a:xfrm>
            <a:prstGeom prst="rightArrow">
              <a:avLst/>
            </a:prstGeom>
            <a:solidFill>
              <a:srgbClr val="FFC000"/>
            </a:solidFill>
            <a:ln w="9525">
              <a:solidFill>
                <a:srgbClr val="C00000"/>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US" sz="1800"/>
            </a:p>
          </p:txBody>
        </p:sp>
      </p:grpSp>
      <p:grpSp>
        <p:nvGrpSpPr>
          <p:cNvPr id="13" name="Shape 777">
            <a:extLst>
              <a:ext uri="{FF2B5EF4-FFF2-40B4-BE49-F238E27FC236}">
                <a16:creationId xmlns:a16="http://schemas.microsoft.com/office/drawing/2014/main" id="{B2DA1EEA-D51F-EFAA-0526-3366E59D14B0}"/>
              </a:ext>
            </a:extLst>
          </p:cNvPr>
          <p:cNvGrpSpPr/>
          <p:nvPr/>
        </p:nvGrpSpPr>
        <p:grpSpPr>
          <a:xfrm>
            <a:off x="375802" y="1095769"/>
            <a:ext cx="339911" cy="326065"/>
            <a:chOff x="5233525" y="4954450"/>
            <a:chExt cx="538275" cy="516350"/>
          </a:xfrm>
        </p:grpSpPr>
        <p:sp>
          <p:nvSpPr>
            <p:cNvPr id="14" name="Shape 778">
              <a:extLst>
                <a:ext uri="{FF2B5EF4-FFF2-40B4-BE49-F238E27FC236}">
                  <a16:creationId xmlns:a16="http://schemas.microsoft.com/office/drawing/2014/main" id="{674ED6FF-BFA7-9D1C-9F3D-DA4DA06581AE}"/>
                </a:ext>
              </a:extLst>
            </p:cNvPr>
            <p:cNvSpPr/>
            <p:nvPr/>
          </p:nvSpPr>
          <p:spPr>
            <a:xfrm>
              <a:off x="5637825" y="4954450"/>
              <a:ext cx="89525" cy="89525"/>
            </a:xfrm>
            <a:custGeom>
              <a:avLst/>
              <a:gdLst/>
              <a:ahLst/>
              <a:cxnLst/>
              <a:rect l="0" t="0" r="0" b="0"/>
              <a:pathLst>
                <a:path w="3581" h="3581" fill="none" extrusionOk="0">
                  <a:moveTo>
                    <a:pt x="1023" y="3410"/>
                  </a:moveTo>
                  <a:lnTo>
                    <a:pt x="1023" y="3410"/>
                  </a:lnTo>
                  <a:lnTo>
                    <a:pt x="1193" y="3483"/>
                  </a:lnTo>
                  <a:lnTo>
                    <a:pt x="1388" y="3532"/>
                  </a:lnTo>
                  <a:lnTo>
                    <a:pt x="1583" y="3556"/>
                  </a:lnTo>
                  <a:lnTo>
                    <a:pt x="1778" y="3581"/>
                  </a:lnTo>
                  <a:lnTo>
                    <a:pt x="1778" y="3581"/>
                  </a:lnTo>
                  <a:lnTo>
                    <a:pt x="1973" y="3556"/>
                  </a:lnTo>
                  <a:lnTo>
                    <a:pt x="2143" y="3532"/>
                  </a:lnTo>
                  <a:lnTo>
                    <a:pt x="2314" y="3508"/>
                  </a:lnTo>
                  <a:lnTo>
                    <a:pt x="2484" y="3435"/>
                  </a:lnTo>
                  <a:lnTo>
                    <a:pt x="2630" y="3361"/>
                  </a:lnTo>
                  <a:lnTo>
                    <a:pt x="2776" y="3264"/>
                  </a:lnTo>
                  <a:lnTo>
                    <a:pt x="2923" y="3167"/>
                  </a:lnTo>
                  <a:lnTo>
                    <a:pt x="3044" y="3045"/>
                  </a:lnTo>
                  <a:lnTo>
                    <a:pt x="3166" y="2923"/>
                  </a:lnTo>
                  <a:lnTo>
                    <a:pt x="3264" y="2801"/>
                  </a:lnTo>
                  <a:lnTo>
                    <a:pt x="3361" y="2631"/>
                  </a:lnTo>
                  <a:lnTo>
                    <a:pt x="3434" y="2485"/>
                  </a:lnTo>
                  <a:lnTo>
                    <a:pt x="3483" y="2314"/>
                  </a:lnTo>
                  <a:lnTo>
                    <a:pt x="3531" y="2144"/>
                  </a:lnTo>
                  <a:lnTo>
                    <a:pt x="3556" y="1973"/>
                  </a:lnTo>
                  <a:lnTo>
                    <a:pt x="3580" y="1803"/>
                  </a:lnTo>
                  <a:lnTo>
                    <a:pt x="3580" y="1803"/>
                  </a:lnTo>
                  <a:lnTo>
                    <a:pt x="3556" y="1608"/>
                  </a:lnTo>
                  <a:lnTo>
                    <a:pt x="3531" y="1437"/>
                  </a:lnTo>
                  <a:lnTo>
                    <a:pt x="3483" y="1267"/>
                  </a:lnTo>
                  <a:lnTo>
                    <a:pt x="3434" y="1096"/>
                  </a:lnTo>
                  <a:lnTo>
                    <a:pt x="3361" y="950"/>
                  </a:lnTo>
                  <a:lnTo>
                    <a:pt x="3264" y="804"/>
                  </a:lnTo>
                  <a:lnTo>
                    <a:pt x="3166" y="658"/>
                  </a:lnTo>
                  <a:lnTo>
                    <a:pt x="3044" y="536"/>
                  </a:lnTo>
                  <a:lnTo>
                    <a:pt x="2923" y="414"/>
                  </a:lnTo>
                  <a:lnTo>
                    <a:pt x="2776" y="317"/>
                  </a:lnTo>
                  <a:lnTo>
                    <a:pt x="2630" y="220"/>
                  </a:lnTo>
                  <a:lnTo>
                    <a:pt x="2484" y="147"/>
                  </a:lnTo>
                  <a:lnTo>
                    <a:pt x="2314" y="98"/>
                  </a:lnTo>
                  <a:lnTo>
                    <a:pt x="2143" y="49"/>
                  </a:lnTo>
                  <a:lnTo>
                    <a:pt x="1973" y="25"/>
                  </a:lnTo>
                  <a:lnTo>
                    <a:pt x="1778" y="0"/>
                  </a:lnTo>
                  <a:lnTo>
                    <a:pt x="1778" y="0"/>
                  </a:lnTo>
                  <a:lnTo>
                    <a:pt x="1607" y="25"/>
                  </a:lnTo>
                  <a:lnTo>
                    <a:pt x="1437" y="49"/>
                  </a:lnTo>
                  <a:lnTo>
                    <a:pt x="1266" y="98"/>
                  </a:lnTo>
                  <a:lnTo>
                    <a:pt x="1096" y="147"/>
                  </a:lnTo>
                  <a:lnTo>
                    <a:pt x="925" y="220"/>
                  </a:lnTo>
                  <a:lnTo>
                    <a:pt x="779" y="317"/>
                  </a:lnTo>
                  <a:lnTo>
                    <a:pt x="658" y="414"/>
                  </a:lnTo>
                  <a:lnTo>
                    <a:pt x="536" y="536"/>
                  </a:lnTo>
                  <a:lnTo>
                    <a:pt x="414" y="658"/>
                  </a:lnTo>
                  <a:lnTo>
                    <a:pt x="317" y="804"/>
                  </a:lnTo>
                  <a:lnTo>
                    <a:pt x="219" y="950"/>
                  </a:lnTo>
                  <a:lnTo>
                    <a:pt x="146" y="1096"/>
                  </a:lnTo>
                  <a:lnTo>
                    <a:pt x="73" y="1267"/>
                  </a:lnTo>
                  <a:lnTo>
                    <a:pt x="49" y="1437"/>
                  </a:lnTo>
                  <a:lnTo>
                    <a:pt x="24" y="1608"/>
                  </a:lnTo>
                  <a:lnTo>
                    <a:pt x="0" y="1803"/>
                  </a:lnTo>
                  <a:lnTo>
                    <a:pt x="0" y="1803"/>
                  </a:lnTo>
                  <a:lnTo>
                    <a:pt x="24" y="2071"/>
                  </a:lnTo>
                  <a:lnTo>
                    <a:pt x="97" y="2339"/>
                  </a:lnTo>
                  <a:lnTo>
                    <a:pt x="195" y="2582"/>
                  </a:lnTo>
                  <a:lnTo>
                    <a:pt x="317" y="280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15" name="Shape 779">
              <a:extLst>
                <a:ext uri="{FF2B5EF4-FFF2-40B4-BE49-F238E27FC236}">
                  <a16:creationId xmlns:a16="http://schemas.microsoft.com/office/drawing/2014/main" id="{A49EB261-B2DA-BCC5-4DEE-B54DBF965C9E}"/>
                </a:ext>
              </a:extLst>
            </p:cNvPr>
            <p:cNvSpPr/>
            <p:nvPr/>
          </p:nvSpPr>
          <p:spPr>
            <a:xfrm>
              <a:off x="5323025" y="4980625"/>
              <a:ext cx="88925" cy="88925"/>
            </a:xfrm>
            <a:custGeom>
              <a:avLst/>
              <a:gdLst/>
              <a:ahLst/>
              <a:cxnLst/>
              <a:rect l="0" t="0" r="0" b="0"/>
              <a:pathLst>
                <a:path w="3557" h="3557" fill="none" extrusionOk="0">
                  <a:moveTo>
                    <a:pt x="3191" y="2850"/>
                  </a:moveTo>
                  <a:lnTo>
                    <a:pt x="3191" y="2850"/>
                  </a:lnTo>
                  <a:lnTo>
                    <a:pt x="3313" y="2680"/>
                  </a:lnTo>
                  <a:lnTo>
                    <a:pt x="3410" y="2509"/>
                  </a:lnTo>
                  <a:lnTo>
                    <a:pt x="3483" y="2314"/>
                  </a:lnTo>
                  <a:lnTo>
                    <a:pt x="3532" y="2095"/>
                  </a:lnTo>
                  <a:lnTo>
                    <a:pt x="3532" y="2095"/>
                  </a:lnTo>
                  <a:lnTo>
                    <a:pt x="3556" y="1925"/>
                  </a:lnTo>
                  <a:lnTo>
                    <a:pt x="3556" y="1730"/>
                  </a:lnTo>
                  <a:lnTo>
                    <a:pt x="3556" y="1559"/>
                  </a:lnTo>
                  <a:lnTo>
                    <a:pt x="3508" y="1389"/>
                  </a:lnTo>
                  <a:lnTo>
                    <a:pt x="3459" y="1218"/>
                  </a:lnTo>
                  <a:lnTo>
                    <a:pt x="3410" y="1072"/>
                  </a:lnTo>
                  <a:lnTo>
                    <a:pt x="3337" y="902"/>
                  </a:lnTo>
                  <a:lnTo>
                    <a:pt x="3240" y="756"/>
                  </a:lnTo>
                  <a:lnTo>
                    <a:pt x="3142" y="634"/>
                  </a:lnTo>
                  <a:lnTo>
                    <a:pt x="3021" y="512"/>
                  </a:lnTo>
                  <a:lnTo>
                    <a:pt x="2899" y="390"/>
                  </a:lnTo>
                  <a:lnTo>
                    <a:pt x="2753" y="293"/>
                  </a:lnTo>
                  <a:lnTo>
                    <a:pt x="2606" y="196"/>
                  </a:lnTo>
                  <a:lnTo>
                    <a:pt x="2436" y="122"/>
                  </a:lnTo>
                  <a:lnTo>
                    <a:pt x="2266" y="74"/>
                  </a:lnTo>
                  <a:lnTo>
                    <a:pt x="2095" y="25"/>
                  </a:lnTo>
                  <a:lnTo>
                    <a:pt x="2095" y="25"/>
                  </a:lnTo>
                  <a:lnTo>
                    <a:pt x="1925" y="1"/>
                  </a:lnTo>
                  <a:lnTo>
                    <a:pt x="1730" y="1"/>
                  </a:lnTo>
                  <a:lnTo>
                    <a:pt x="1559" y="1"/>
                  </a:lnTo>
                  <a:lnTo>
                    <a:pt x="1389" y="25"/>
                  </a:lnTo>
                  <a:lnTo>
                    <a:pt x="1218" y="74"/>
                  </a:lnTo>
                  <a:lnTo>
                    <a:pt x="1072" y="147"/>
                  </a:lnTo>
                  <a:lnTo>
                    <a:pt x="902" y="220"/>
                  </a:lnTo>
                  <a:lnTo>
                    <a:pt x="756" y="317"/>
                  </a:lnTo>
                  <a:lnTo>
                    <a:pt x="634" y="415"/>
                  </a:lnTo>
                  <a:lnTo>
                    <a:pt x="512" y="537"/>
                  </a:lnTo>
                  <a:lnTo>
                    <a:pt x="390" y="658"/>
                  </a:lnTo>
                  <a:lnTo>
                    <a:pt x="293" y="804"/>
                  </a:lnTo>
                  <a:lnTo>
                    <a:pt x="195" y="951"/>
                  </a:lnTo>
                  <a:lnTo>
                    <a:pt x="122" y="1097"/>
                  </a:lnTo>
                  <a:lnTo>
                    <a:pt x="74" y="1267"/>
                  </a:lnTo>
                  <a:lnTo>
                    <a:pt x="25" y="1462"/>
                  </a:lnTo>
                  <a:lnTo>
                    <a:pt x="25" y="1462"/>
                  </a:lnTo>
                  <a:lnTo>
                    <a:pt x="1" y="1633"/>
                  </a:lnTo>
                  <a:lnTo>
                    <a:pt x="1" y="1803"/>
                  </a:lnTo>
                  <a:lnTo>
                    <a:pt x="1" y="1998"/>
                  </a:lnTo>
                  <a:lnTo>
                    <a:pt x="25" y="2168"/>
                  </a:lnTo>
                  <a:lnTo>
                    <a:pt x="74" y="2339"/>
                  </a:lnTo>
                  <a:lnTo>
                    <a:pt x="147" y="2485"/>
                  </a:lnTo>
                  <a:lnTo>
                    <a:pt x="220" y="2655"/>
                  </a:lnTo>
                  <a:lnTo>
                    <a:pt x="317" y="2777"/>
                  </a:lnTo>
                  <a:lnTo>
                    <a:pt x="415" y="2923"/>
                  </a:lnTo>
                  <a:lnTo>
                    <a:pt x="536" y="3045"/>
                  </a:lnTo>
                  <a:lnTo>
                    <a:pt x="658" y="3167"/>
                  </a:lnTo>
                  <a:lnTo>
                    <a:pt x="804" y="3264"/>
                  </a:lnTo>
                  <a:lnTo>
                    <a:pt x="950" y="3362"/>
                  </a:lnTo>
                  <a:lnTo>
                    <a:pt x="1096" y="3435"/>
                  </a:lnTo>
                  <a:lnTo>
                    <a:pt x="1267" y="3483"/>
                  </a:lnTo>
                  <a:lnTo>
                    <a:pt x="1462" y="3532"/>
                  </a:lnTo>
                  <a:lnTo>
                    <a:pt x="1462" y="3532"/>
                  </a:lnTo>
                  <a:lnTo>
                    <a:pt x="1705" y="3557"/>
                  </a:lnTo>
                  <a:lnTo>
                    <a:pt x="1973" y="3557"/>
                  </a:lnTo>
                  <a:lnTo>
                    <a:pt x="2217" y="3508"/>
                  </a:lnTo>
                  <a:lnTo>
                    <a:pt x="2460" y="3435"/>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20" name="Shape 780">
              <a:extLst>
                <a:ext uri="{FF2B5EF4-FFF2-40B4-BE49-F238E27FC236}">
                  <a16:creationId xmlns:a16="http://schemas.microsoft.com/office/drawing/2014/main" id="{D2DB0B57-5EDB-C8F8-C5C3-310A6157A7C6}"/>
                </a:ext>
              </a:extLst>
            </p:cNvPr>
            <p:cNvSpPr/>
            <p:nvPr/>
          </p:nvSpPr>
          <p:spPr>
            <a:xfrm>
              <a:off x="5233525" y="5255225"/>
              <a:ext cx="89525" cy="89525"/>
            </a:xfrm>
            <a:custGeom>
              <a:avLst/>
              <a:gdLst/>
              <a:ahLst/>
              <a:cxnLst/>
              <a:rect l="0" t="0" r="0" b="0"/>
              <a:pathLst>
                <a:path w="3581" h="3581" fill="none" extrusionOk="0">
                  <a:moveTo>
                    <a:pt x="3215" y="707"/>
                  </a:moveTo>
                  <a:lnTo>
                    <a:pt x="3215" y="707"/>
                  </a:lnTo>
                  <a:lnTo>
                    <a:pt x="3093" y="585"/>
                  </a:lnTo>
                  <a:lnTo>
                    <a:pt x="2972" y="464"/>
                  </a:lnTo>
                  <a:lnTo>
                    <a:pt x="2850" y="342"/>
                  </a:lnTo>
                  <a:lnTo>
                    <a:pt x="2679" y="244"/>
                  </a:lnTo>
                  <a:lnTo>
                    <a:pt x="2679" y="244"/>
                  </a:lnTo>
                  <a:lnTo>
                    <a:pt x="2533" y="171"/>
                  </a:lnTo>
                  <a:lnTo>
                    <a:pt x="2363" y="98"/>
                  </a:lnTo>
                  <a:lnTo>
                    <a:pt x="2192" y="50"/>
                  </a:lnTo>
                  <a:lnTo>
                    <a:pt x="2022" y="25"/>
                  </a:lnTo>
                  <a:lnTo>
                    <a:pt x="1851" y="1"/>
                  </a:lnTo>
                  <a:lnTo>
                    <a:pt x="1681" y="25"/>
                  </a:lnTo>
                  <a:lnTo>
                    <a:pt x="1510" y="25"/>
                  </a:lnTo>
                  <a:lnTo>
                    <a:pt x="1340" y="74"/>
                  </a:lnTo>
                  <a:lnTo>
                    <a:pt x="1169" y="123"/>
                  </a:lnTo>
                  <a:lnTo>
                    <a:pt x="1023" y="196"/>
                  </a:lnTo>
                  <a:lnTo>
                    <a:pt x="877" y="269"/>
                  </a:lnTo>
                  <a:lnTo>
                    <a:pt x="731" y="366"/>
                  </a:lnTo>
                  <a:lnTo>
                    <a:pt x="585" y="488"/>
                  </a:lnTo>
                  <a:lnTo>
                    <a:pt x="463" y="610"/>
                  </a:lnTo>
                  <a:lnTo>
                    <a:pt x="341" y="731"/>
                  </a:lnTo>
                  <a:lnTo>
                    <a:pt x="244" y="902"/>
                  </a:lnTo>
                  <a:lnTo>
                    <a:pt x="244" y="902"/>
                  </a:lnTo>
                  <a:lnTo>
                    <a:pt x="171" y="1048"/>
                  </a:lnTo>
                  <a:lnTo>
                    <a:pt x="98" y="1219"/>
                  </a:lnTo>
                  <a:lnTo>
                    <a:pt x="49" y="1389"/>
                  </a:lnTo>
                  <a:lnTo>
                    <a:pt x="25" y="1560"/>
                  </a:lnTo>
                  <a:lnTo>
                    <a:pt x="0" y="1730"/>
                  </a:lnTo>
                  <a:lnTo>
                    <a:pt x="0" y="1900"/>
                  </a:lnTo>
                  <a:lnTo>
                    <a:pt x="25" y="2071"/>
                  </a:lnTo>
                  <a:lnTo>
                    <a:pt x="73" y="2241"/>
                  </a:lnTo>
                  <a:lnTo>
                    <a:pt x="122" y="2412"/>
                  </a:lnTo>
                  <a:lnTo>
                    <a:pt x="195" y="2558"/>
                  </a:lnTo>
                  <a:lnTo>
                    <a:pt x="268" y="2729"/>
                  </a:lnTo>
                  <a:lnTo>
                    <a:pt x="366" y="2850"/>
                  </a:lnTo>
                  <a:lnTo>
                    <a:pt x="463" y="2996"/>
                  </a:lnTo>
                  <a:lnTo>
                    <a:pt x="609" y="3118"/>
                  </a:lnTo>
                  <a:lnTo>
                    <a:pt x="731" y="3240"/>
                  </a:lnTo>
                  <a:lnTo>
                    <a:pt x="901" y="3337"/>
                  </a:lnTo>
                  <a:lnTo>
                    <a:pt x="901" y="3337"/>
                  </a:lnTo>
                  <a:lnTo>
                    <a:pt x="1048" y="3410"/>
                  </a:lnTo>
                  <a:lnTo>
                    <a:pt x="1218" y="3484"/>
                  </a:lnTo>
                  <a:lnTo>
                    <a:pt x="1389" y="3532"/>
                  </a:lnTo>
                  <a:lnTo>
                    <a:pt x="1559" y="3557"/>
                  </a:lnTo>
                  <a:lnTo>
                    <a:pt x="1730" y="3581"/>
                  </a:lnTo>
                  <a:lnTo>
                    <a:pt x="1900" y="3581"/>
                  </a:lnTo>
                  <a:lnTo>
                    <a:pt x="2071" y="3557"/>
                  </a:lnTo>
                  <a:lnTo>
                    <a:pt x="2241" y="3508"/>
                  </a:lnTo>
                  <a:lnTo>
                    <a:pt x="2411" y="3459"/>
                  </a:lnTo>
                  <a:lnTo>
                    <a:pt x="2558" y="3410"/>
                  </a:lnTo>
                  <a:lnTo>
                    <a:pt x="2704" y="3313"/>
                  </a:lnTo>
                  <a:lnTo>
                    <a:pt x="2850" y="3216"/>
                  </a:lnTo>
                  <a:lnTo>
                    <a:pt x="2996" y="3118"/>
                  </a:lnTo>
                  <a:lnTo>
                    <a:pt x="3118" y="2996"/>
                  </a:lnTo>
                  <a:lnTo>
                    <a:pt x="3240" y="2850"/>
                  </a:lnTo>
                  <a:lnTo>
                    <a:pt x="3337" y="2704"/>
                  </a:lnTo>
                  <a:lnTo>
                    <a:pt x="3337" y="2704"/>
                  </a:lnTo>
                  <a:lnTo>
                    <a:pt x="3459" y="2412"/>
                  </a:lnTo>
                  <a:lnTo>
                    <a:pt x="3532" y="2144"/>
                  </a:lnTo>
                  <a:lnTo>
                    <a:pt x="3581" y="1852"/>
                  </a:lnTo>
                  <a:lnTo>
                    <a:pt x="3556" y="156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21" name="Shape 781">
              <a:extLst>
                <a:ext uri="{FF2B5EF4-FFF2-40B4-BE49-F238E27FC236}">
                  <a16:creationId xmlns:a16="http://schemas.microsoft.com/office/drawing/2014/main" id="{15D93971-F9F2-9766-4314-8F58A3CAA351}"/>
                </a:ext>
              </a:extLst>
            </p:cNvPr>
            <p:cNvSpPr/>
            <p:nvPr/>
          </p:nvSpPr>
          <p:spPr>
            <a:xfrm>
              <a:off x="5453325" y="5382475"/>
              <a:ext cx="88925" cy="88325"/>
            </a:xfrm>
            <a:custGeom>
              <a:avLst/>
              <a:gdLst/>
              <a:ahLst/>
              <a:cxnLst/>
              <a:rect l="0" t="0" r="0" b="0"/>
              <a:pathLst>
                <a:path w="3557" h="3533" fill="none" extrusionOk="0">
                  <a:moveTo>
                    <a:pt x="1389" y="1"/>
                  </a:moveTo>
                  <a:lnTo>
                    <a:pt x="1389" y="1"/>
                  </a:lnTo>
                  <a:lnTo>
                    <a:pt x="1194" y="50"/>
                  </a:lnTo>
                  <a:lnTo>
                    <a:pt x="999" y="147"/>
                  </a:lnTo>
                  <a:lnTo>
                    <a:pt x="804" y="245"/>
                  </a:lnTo>
                  <a:lnTo>
                    <a:pt x="634" y="366"/>
                  </a:lnTo>
                  <a:lnTo>
                    <a:pt x="634" y="366"/>
                  </a:lnTo>
                  <a:lnTo>
                    <a:pt x="488" y="488"/>
                  </a:lnTo>
                  <a:lnTo>
                    <a:pt x="390" y="634"/>
                  </a:lnTo>
                  <a:lnTo>
                    <a:pt x="268" y="780"/>
                  </a:lnTo>
                  <a:lnTo>
                    <a:pt x="195" y="926"/>
                  </a:lnTo>
                  <a:lnTo>
                    <a:pt x="122" y="1073"/>
                  </a:lnTo>
                  <a:lnTo>
                    <a:pt x="74" y="1243"/>
                  </a:lnTo>
                  <a:lnTo>
                    <a:pt x="25" y="1414"/>
                  </a:lnTo>
                  <a:lnTo>
                    <a:pt x="0" y="1584"/>
                  </a:lnTo>
                  <a:lnTo>
                    <a:pt x="0" y="1755"/>
                  </a:lnTo>
                  <a:lnTo>
                    <a:pt x="0" y="1925"/>
                  </a:lnTo>
                  <a:lnTo>
                    <a:pt x="25" y="2096"/>
                  </a:lnTo>
                  <a:lnTo>
                    <a:pt x="74" y="2266"/>
                  </a:lnTo>
                  <a:lnTo>
                    <a:pt x="122" y="2412"/>
                  </a:lnTo>
                  <a:lnTo>
                    <a:pt x="195" y="2583"/>
                  </a:lnTo>
                  <a:lnTo>
                    <a:pt x="293" y="2729"/>
                  </a:lnTo>
                  <a:lnTo>
                    <a:pt x="415" y="2875"/>
                  </a:lnTo>
                  <a:lnTo>
                    <a:pt x="415" y="2875"/>
                  </a:lnTo>
                  <a:lnTo>
                    <a:pt x="536" y="3021"/>
                  </a:lnTo>
                  <a:lnTo>
                    <a:pt x="658" y="3143"/>
                  </a:lnTo>
                  <a:lnTo>
                    <a:pt x="804" y="3240"/>
                  </a:lnTo>
                  <a:lnTo>
                    <a:pt x="950" y="3313"/>
                  </a:lnTo>
                  <a:lnTo>
                    <a:pt x="1121" y="3386"/>
                  </a:lnTo>
                  <a:lnTo>
                    <a:pt x="1267" y="3459"/>
                  </a:lnTo>
                  <a:lnTo>
                    <a:pt x="1437" y="3484"/>
                  </a:lnTo>
                  <a:lnTo>
                    <a:pt x="1608" y="3508"/>
                  </a:lnTo>
                  <a:lnTo>
                    <a:pt x="1778" y="3532"/>
                  </a:lnTo>
                  <a:lnTo>
                    <a:pt x="1949" y="3508"/>
                  </a:lnTo>
                  <a:lnTo>
                    <a:pt x="2119" y="3484"/>
                  </a:lnTo>
                  <a:lnTo>
                    <a:pt x="2290" y="3435"/>
                  </a:lnTo>
                  <a:lnTo>
                    <a:pt x="2460" y="3386"/>
                  </a:lnTo>
                  <a:lnTo>
                    <a:pt x="2606" y="3313"/>
                  </a:lnTo>
                  <a:lnTo>
                    <a:pt x="2777" y="3216"/>
                  </a:lnTo>
                  <a:lnTo>
                    <a:pt x="2923" y="3118"/>
                  </a:lnTo>
                  <a:lnTo>
                    <a:pt x="2923" y="3118"/>
                  </a:lnTo>
                  <a:lnTo>
                    <a:pt x="3045" y="2997"/>
                  </a:lnTo>
                  <a:lnTo>
                    <a:pt x="3167" y="2851"/>
                  </a:lnTo>
                  <a:lnTo>
                    <a:pt x="3264" y="2704"/>
                  </a:lnTo>
                  <a:lnTo>
                    <a:pt x="3361" y="2558"/>
                  </a:lnTo>
                  <a:lnTo>
                    <a:pt x="3435" y="2412"/>
                  </a:lnTo>
                  <a:lnTo>
                    <a:pt x="3483" y="2242"/>
                  </a:lnTo>
                  <a:lnTo>
                    <a:pt x="3532" y="2071"/>
                  </a:lnTo>
                  <a:lnTo>
                    <a:pt x="3556" y="1901"/>
                  </a:lnTo>
                  <a:lnTo>
                    <a:pt x="3556" y="1730"/>
                  </a:lnTo>
                  <a:lnTo>
                    <a:pt x="3556" y="1560"/>
                  </a:lnTo>
                  <a:lnTo>
                    <a:pt x="3532" y="1389"/>
                  </a:lnTo>
                  <a:lnTo>
                    <a:pt x="3483" y="1219"/>
                  </a:lnTo>
                  <a:lnTo>
                    <a:pt x="3410" y="1048"/>
                  </a:lnTo>
                  <a:lnTo>
                    <a:pt x="3337" y="902"/>
                  </a:lnTo>
                  <a:lnTo>
                    <a:pt x="3264" y="756"/>
                  </a:lnTo>
                  <a:lnTo>
                    <a:pt x="3142" y="610"/>
                  </a:lnTo>
                  <a:lnTo>
                    <a:pt x="3142" y="610"/>
                  </a:lnTo>
                  <a:lnTo>
                    <a:pt x="2972" y="415"/>
                  </a:lnTo>
                  <a:lnTo>
                    <a:pt x="2753" y="245"/>
                  </a:lnTo>
                  <a:lnTo>
                    <a:pt x="2533" y="123"/>
                  </a:lnTo>
                  <a:lnTo>
                    <a:pt x="2314" y="5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22" name="Shape 782">
              <a:extLst>
                <a:ext uri="{FF2B5EF4-FFF2-40B4-BE49-F238E27FC236}">
                  <a16:creationId xmlns:a16="http://schemas.microsoft.com/office/drawing/2014/main" id="{7BEA50D8-0CC4-75E5-882B-2CCC337F74E0}"/>
                </a:ext>
              </a:extLst>
            </p:cNvPr>
            <p:cNvSpPr/>
            <p:nvPr/>
          </p:nvSpPr>
          <p:spPr>
            <a:xfrm>
              <a:off x="5682875" y="5188875"/>
              <a:ext cx="88925" cy="89525"/>
            </a:xfrm>
            <a:custGeom>
              <a:avLst/>
              <a:gdLst/>
              <a:ahLst/>
              <a:cxnLst/>
              <a:rect l="0" t="0" r="0" b="0"/>
              <a:pathLst>
                <a:path w="3557" h="3581" fill="none" extrusionOk="0">
                  <a:moveTo>
                    <a:pt x="0" y="2022"/>
                  </a:moveTo>
                  <a:lnTo>
                    <a:pt x="0" y="2022"/>
                  </a:lnTo>
                  <a:lnTo>
                    <a:pt x="25" y="2216"/>
                  </a:lnTo>
                  <a:lnTo>
                    <a:pt x="98" y="2411"/>
                  </a:lnTo>
                  <a:lnTo>
                    <a:pt x="98" y="2411"/>
                  </a:lnTo>
                  <a:lnTo>
                    <a:pt x="171" y="2557"/>
                  </a:lnTo>
                  <a:lnTo>
                    <a:pt x="244" y="2728"/>
                  </a:lnTo>
                  <a:lnTo>
                    <a:pt x="341" y="2874"/>
                  </a:lnTo>
                  <a:lnTo>
                    <a:pt x="463" y="2996"/>
                  </a:lnTo>
                  <a:lnTo>
                    <a:pt x="585" y="3118"/>
                  </a:lnTo>
                  <a:lnTo>
                    <a:pt x="707" y="3239"/>
                  </a:lnTo>
                  <a:lnTo>
                    <a:pt x="853" y="3337"/>
                  </a:lnTo>
                  <a:lnTo>
                    <a:pt x="999" y="3410"/>
                  </a:lnTo>
                  <a:lnTo>
                    <a:pt x="1169" y="3483"/>
                  </a:lnTo>
                  <a:lnTo>
                    <a:pt x="1340" y="3532"/>
                  </a:lnTo>
                  <a:lnTo>
                    <a:pt x="1510" y="3556"/>
                  </a:lnTo>
                  <a:lnTo>
                    <a:pt x="1681" y="3580"/>
                  </a:lnTo>
                  <a:lnTo>
                    <a:pt x="1851" y="3580"/>
                  </a:lnTo>
                  <a:lnTo>
                    <a:pt x="2022" y="3556"/>
                  </a:lnTo>
                  <a:lnTo>
                    <a:pt x="2192" y="3532"/>
                  </a:lnTo>
                  <a:lnTo>
                    <a:pt x="2363" y="3459"/>
                  </a:lnTo>
                  <a:lnTo>
                    <a:pt x="2363" y="3459"/>
                  </a:lnTo>
                  <a:lnTo>
                    <a:pt x="2533" y="3410"/>
                  </a:lnTo>
                  <a:lnTo>
                    <a:pt x="2704" y="3312"/>
                  </a:lnTo>
                  <a:lnTo>
                    <a:pt x="2850" y="3215"/>
                  </a:lnTo>
                  <a:lnTo>
                    <a:pt x="2972" y="3093"/>
                  </a:lnTo>
                  <a:lnTo>
                    <a:pt x="3093" y="2971"/>
                  </a:lnTo>
                  <a:lnTo>
                    <a:pt x="3215" y="2850"/>
                  </a:lnTo>
                  <a:lnTo>
                    <a:pt x="3288" y="2704"/>
                  </a:lnTo>
                  <a:lnTo>
                    <a:pt x="3386" y="2557"/>
                  </a:lnTo>
                  <a:lnTo>
                    <a:pt x="3434" y="2387"/>
                  </a:lnTo>
                  <a:lnTo>
                    <a:pt x="3483" y="2216"/>
                  </a:lnTo>
                  <a:lnTo>
                    <a:pt x="3532" y="2070"/>
                  </a:lnTo>
                  <a:lnTo>
                    <a:pt x="3556" y="1875"/>
                  </a:lnTo>
                  <a:lnTo>
                    <a:pt x="3556" y="1705"/>
                  </a:lnTo>
                  <a:lnTo>
                    <a:pt x="3532" y="1534"/>
                  </a:lnTo>
                  <a:lnTo>
                    <a:pt x="3507" y="1364"/>
                  </a:lnTo>
                  <a:lnTo>
                    <a:pt x="3434" y="1194"/>
                  </a:lnTo>
                  <a:lnTo>
                    <a:pt x="3434" y="1194"/>
                  </a:lnTo>
                  <a:lnTo>
                    <a:pt x="3361" y="1023"/>
                  </a:lnTo>
                  <a:lnTo>
                    <a:pt x="3288" y="853"/>
                  </a:lnTo>
                  <a:lnTo>
                    <a:pt x="3191" y="706"/>
                  </a:lnTo>
                  <a:lnTo>
                    <a:pt x="3069" y="585"/>
                  </a:lnTo>
                  <a:lnTo>
                    <a:pt x="2947" y="463"/>
                  </a:lnTo>
                  <a:lnTo>
                    <a:pt x="2825" y="341"/>
                  </a:lnTo>
                  <a:lnTo>
                    <a:pt x="2679" y="268"/>
                  </a:lnTo>
                  <a:lnTo>
                    <a:pt x="2533" y="171"/>
                  </a:lnTo>
                  <a:lnTo>
                    <a:pt x="2363" y="122"/>
                  </a:lnTo>
                  <a:lnTo>
                    <a:pt x="2192" y="73"/>
                  </a:lnTo>
                  <a:lnTo>
                    <a:pt x="2022" y="24"/>
                  </a:lnTo>
                  <a:lnTo>
                    <a:pt x="1851" y="24"/>
                  </a:lnTo>
                  <a:lnTo>
                    <a:pt x="1681" y="0"/>
                  </a:lnTo>
                  <a:lnTo>
                    <a:pt x="1510" y="24"/>
                  </a:lnTo>
                  <a:lnTo>
                    <a:pt x="1340" y="73"/>
                  </a:lnTo>
                  <a:lnTo>
                    <a:pt x="1169" y="122"/>
                  </a:lnTo>
                  <a:lnTo>
                    <a:pt x="1169" y="122"/>
                  </a:lnTo>
                  <a:lnTo>
                    <a:pt x="974" y="195"/>
                  </a:lnTo>
                  <a:lnTo>
                    <a:pt x="804" y="292"/>
                  </a:lnTo>
                  <a:lnTo>
                    <a:pt x="658" y="390"/>
                  </a:lnTo>
                  <a:lnTo>
                    <a:pt x="512" y="512"/>
                  </a:lnTo>
                  <a:lnTo>
                    <a:pt x="390" y="658"/>
                  </a:lnTo>
                  <a:lnTo>
                    <a:pt x="293" y="804"/>
                  </a:lnTo>
                  <a:lnTo>
                    <a:pt x="195" y="950"/>
                  </a:lnTo>
                  <a:lnTo>
                    <a:pt x="122" y="112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23" name="Shape 783">
              <a:extLst>
                <a:ext uri="{FF2B5EF4-FFF2-40B4-BE49-F238E27FC236}">
                  <a16:creationId xmlns:a16="http://schemas.microsoft.com/office/drawing/2014/main" id="{AD674088-6452-7334-BDE7-D93298F2F79C}"/>
                </a:ext>
              </a:extLst>
            </p:cNvPr>
            <p:cNvSpPr/>
            <p:nvPr/>
          </p:nvSpPr>
          <p:spPr>
            <a:xfrm>
              <a:off x="5411925" y="5110925"/>
              <a:ext cx="188775" cy="189400"/>
            </a:xfrm>
            <a:custGeom>
              <a:avLst/>
              <a:gdLst/>
              <a:ahLst/>
              <a:cxnLst/>
              <a:rect l="0" t="0" r="0" b="0"/>
              <a:pathLst>
                <a:path w="7551" h="7576" fill="none" extrusionOk="0">
                  <a:moveTo>
                    <a:pt x="0" y="3776"/>
                  </a:moveTo>
                  <a:lnTo>
                    <a:pt x="0" y="3776"/>
                  </a:lnTo>
                  <a:lnTo>
                    <a:pt x="25" y="3410"/>
                  </a:lnTo>
                  <a:lnTo>
                    <a:pt x="73" y="3021"/>
                  </a:lnTo>
                  <a:lnTo>
                    <a:pt x="171" y="2655"/>
                  </a:lnTo>
                  <a:lnTo>
                    <a:pt x="293" y="2314"/>
                  </a:lnTo>
                  <a:lnTo>
                    <a:pt x="463" y="1973"/>
                  </a:lnTo>
                  <a:lnTo>
                    <a:pt x="658" y="1681"/>
                  </a:lnTo>
                  <a:lnTo>
                    <a:pt x="877" y="1389"/>
                  </a:lnTo>
                  <a:lnTo>
                    <a:pt x="1121" y="1121"/>
                  </a:lnTo>
                  <a:lnTo>
                    <a:pt x="1389" y="877"/>
                  </a:lnTo>
                  <a:lnTo>
                    <a:pt x="1656" y="658"/>
                  </a:lnTo>
                  <a:lnTo>
                    <a:pt x="1973" y="463"/>
                  </a:lnTo>
                  <a:lnTo>
                    <a:pt x="2314" y="293"/>
                  </a:lnTo>
                  <a:lnTo>
                    <a:pt x="2655" y="171"/>
                  </a:lnTo>
                  <a:lnTo>
                    <a:pt x="3020" y="74"/>
                  </a:lnTo>
                  <a:lnTo>
                    <a:pt x="3386" y="25"/>
                  </a:lnTo>
                  <a:lnTo>
                    <a:pt x="3775" y="1"/>
                  </a:lnTo>
                  <a:lnTo>
                    <a:pt x="3775" y="1"/>
                  </a:lnTo>
                  <a:lnTo>
                    <a:pt x="4165" y="25"/>
                  </a:lnTo>
                  <a:lnTo>
                    <a:pt x="4555" y="74"/>
                  </a:lnTo>
                  <a:lnTo>
                    <a:pt x="4896" y="171"/>
                  </a:lnTo>
                  <a:lnTo>
                    <a:pt x="5261" y="293"/>
                  </a:lnTo>
                  <a:lnTo>
                    <a:pt x="5578" y="463"/>
                  </a:lnTo>
                  <a:lnTo>
                    <a:pt x="5894" y="658"/>
                  </a:lnTo>
                  <a:lnTo>
                    <a:pt x="6186" y="877"/>
                  </a:lnTo>
                  <a:lnTo>
                    <a:pt x="6454" y="1121"/>
                  </a:lnTo>
                  <a:lnTo>
                    <a:pt x="6698" y="1389"/>
                  </a:lnTo>
                  <a:lnTo>
                    <a:pt x="6917" y="1681"/>
                  </a:lnTo>
                  <a:lnTo>
                    <a:pt x="7112" y="1973"/>
                  </a:lnTo>
                  <a:lnTo>
                    <a:pt x="7258" y="2314"/>
                  </a:lnTo>
                  <a:lnTo>
                    <a:pt x="7404" y="2655"/>
                  </a:lnTo>
                  <a:lnTo>
                    <a:pt x="7477" y="3021"/>
                  </a:lnTo>
                  <a:lnTo>
                    <a:pt x="7550" y="3410"/>
                  </a:lnTo>
                  <a:lnTo>
                    <a:pt x="7550" y="3776"/>
                  </a:lnTo>
                  <a:lnTo>
                    <a:pt x="7550" y="3776"/>
                  </a:lnTo>
                  <a:lnTo>
                    <a:pt x="7550" y="4165"/>
                  </a:lnTo>
                  <a:lnTo>
                    <a:pt x="7477" y="4555"/>
                  </a:lnTo>
                  <a:lnTo>
                    <a:pt x="7404" y="4920"/>
                  </a:lnTo>
                  <a:lnTo>
                    <a:pt x="7258" y="5261"/>
                  </a:lnTo>
                  <a:lnTo>
                    <a:pt x="7112" y="5578"/>
                  </a:lnTo>
                  <a:lnTo>
                    <a:pt x="6917" y="5895"/>
                  </a:lnTo>
                  <a:lnTo>
                    <a:pt x="6698" y="6187"/>
                  </a:lnTo>
                  <a:lnTo>
                    <a:pt x="6454" y="6455"/>
                  </a:lnTo>
                  <a:lnTo>
                    <a:pt x="6186" y="6698"/>
                  </a:lnTo>
                  <a:lnTo>
                    <a:pt x="5894" y="6917"/>
                  </a:lnTo>
                  <a:lnTo>
                    <a:pt x="5578" y="7112"/>
                  </a:lnTo>
                  <a:lnTo>
                    <a:pt x="5261" y="7258"/>
                  </a:lnTo>
                  <a:lnTo>
                    <a:pt x="4896" y="7405"/>
                  </a:lnTo>
                  <a:lnTo>
                    <a:pt x="4555" y="7478"/>
                  </a:lnTo>
                  <a:lnTo>
                    <a:pt x="4165" y="7551"/>
                  </a:lnTo>
                  <a:lnTo>
                    <a:pt x="3775" y="7575"/>
                  </a:lnTo>
                  <a:lnTo>
                    <a:pt x="3775" y="7575"/>
                  </a:lnTo>
                  <a:lnTo>
                    <a:pt x="3386" y="7551"/>
                  </a:lnTo>
                  <a:lnTo>
                    <a:pt x="3020" y="7478"/>
                  </a:lnTo>
                  <a:lnTo>
                    <a:pt x="2655" y="7405"/>
                  </a:lnTo>
                  <a:lnTo>
                    <a:pt x="2314" y="7258"/>
                  </a:lnTo>
                  <a:lnTo>
                    <a:pt x="1973" y="7112"/>
                  </a:lnTo>
                  <a:lnTo>
                    <a:pt x="1656" y="6917"/>
                  </a:lnTo>
                  <a:lnTo>
                    <a:pt x="1389" y="6698"/>
                  </a:lnTo>
                  <a:lnTo>
                    <a:pt x="1121" y="6455"/>
                  </a:lnTo>
                  <a:lnTo>
                    <a:pt x="877" y="6187"/>
                  </a:lnTo>
                  <a:lnTo>
                    <a:pt x="658" y="5895"/>
                  </a:lnTo>
                  <a:lnTo>
                    <a:pt x="463" y="5578"/>
                  </a:lnTo>
                  <a:lnTo>
                    <a:pt x="293" y="5261"/>
                  </a:lnTo>
                  <a:lnTo>
                    <a:pt x="171" y="4920"/>
                  </a:lnTo>
                  <a:lnTo>
                    <a:pt x="73" y="4555"/>
                  </a:lnTo>
                  <a:lnTo>
                    <a:pt x="25" y="4165"/>
                  </a:lnTo>
                  <a:lnTo>
                    <a:pt x="0" y="3776"/>
                  </a:lnTo>
                  <a:lnTo>
                    <a:pt x="0" y="3776"/>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24" name="Shape 784">
              <a:extLst>
                <a:ext uri="{FF2B5EF4-FFF2-40B4-BE49-F238E27FC236}">
                  <a16:creationId xmlns:a16="http://schemas.microsoft.com/office/drawing/2014/main" id="{1158A9DF-CC7B-8993-0FBE-39068A3686AB}"/>
                </a:ext>
              </a:extLst>
            </p:cNvPr>
            <p:cNvSpPr/>
            <p:nvPr/>
          </p:nvSpPr>
          <p:spPr>
            <a:xfrm>
              <a:off x="5367475" y="5025075"/>
              <a:ext cx="81600" cy="105975"/>
            </a:xfrm>
            <a:custGeom>
              <a:avLst/>
              <a:gdLst/>
              <a:ahLst/>
              <a:cxnLst/>
              <a:rect l="0" t="0" r="0" b="0"/>
              <a:pathLst>
                <a:path w="3264" h="4239" fill="none" extrusionOk="0">
                  <a:moveTo>
                    <a:pt x="0" y="1"/>
                  </a:moveTo>
                  <a:lnTo>
                    <a:pt x="3264" y="4238"/>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25" name="Shape 785">
              <a:extLst>
                <a:ext uri="{FF2B5EF4-FFF2-40B4-BE49-F238E27FC236}">
                  <a16:creationId xmlns:a16="http://schemas.microsoft.com/office/drawing/2014/main" id="{7116B57D-73C7-142D-8110-F5E73B36B5B2}"/>
                </a:ext>
              </a:extLst>
            </p:cNvPr>
            <p:cNvSpPr/>
            <p:nvPr/>
          </p:nvSpPr>
          <p:spPr>
            <a:xfrm>
              <a:off x="5567800" y="4999500"/>
              <a:ext cx="115100" cy="133975"/>
            </a:xfrm>
            <a:custGeom>
              <a:avLst/>
              <a:gdLst/>
              <a:ahLst/>
              <a:cxnLst/>
              <a:rect l="0" t="0" r="0" b="0"/>
              <a:pathLst>
                <a:path w="4604" h="5359" fill="none" extrusionOk="0">
                  <a:moveTo>
                    <a:pt x="0" y="5359"/>
                  </a:moveTo>
                  <a:lnTo>
                    <a:pt x="4603" y="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26" name="Shape 786">
              <a:extLst>
                <a:ext uri="{FF2B5EF4-FFF2-40B4-BE49-F238E27FC236}">
                  <a16:creationId xmlns:a16="http://schemas.microsoft.com/office/drawing/2014/main" id="{65B1E567-DD6A-D6FD-2A61-E7A77509861B}"/>
                </a:ext>
              </a:extLst>
            </p:cNvPr>
            <p:cNvSpPr/>
            <p:nvPr/>
          </p:nvSpPr>
          <p:spPr>
            <a:xfrm>
              <a:off x="5600075" y="5217475"/>
              <a:ext cx="127275" cy="16475"/>
            </a:xfrm>
            <a:custGeom>
              <a:avLst/>
              <a:gdLst/>
              <a:ahLst/>
              <a:cxnLst/>
              <a:rect l="0" t="0" r="0" b="0"/>
              <a:pathLst>
                <a:path w="5091" h="659" fill="none" extrusionOk="0">
                  <a:moveTo>
                    <a:pt x="5090" y="658"/>
                  </a:moveTo>
                  <a:lnTo>
                    <a:pt x="0" y="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27" name="Shape 787">
              <a:extLst>
                <a:ext uri="{FF2B5EF4-FFF2-40B4-BE49-F238E27FC236}">
                  <a16:creationId xmlns:a16="http://schemas.microsoft.com/office/drawing/2014/main" id="{73FD6E52-62D6-E538-0103-29C628D0A1E7}"/>
                </a:ext>
              </a:extLst>
            </p:cNvPr>
            <p:cNvSpPr/>
            <p:nvPr/>
          </p:nvSpPr>
          <p:spPr>
            <a:xfrm>
              <a:off x="5497775" y="5299675"/>
              <a:ext cx="4900" cy="126675"/>
            </a:xfrm>
            <a:custGeom>
              <a:avLst/>
              <a:gdLst/>
              <a:ahLst/>
              <a:cxnLst/>
              <a:rect l="0" t="0" r="0" b="0"/>
              <a:pathLst>
                <a:path w="196" h="5067" fill="none" extrusionOk="0">
                  <a:moveTo>
                    <a:pt x="0" y="5067"/>
                  </a:moveTo>
                  <a:lnTo>
                    <a:pt x="195" y="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28" name="Shape 788">
              <a:extLst>
                <a:ext uri="{FF2B5EF4-FFF2-40B4-BE49-F238E27FC236}">
                  <a16:creationId xmlns:a16="http://schemas.microsoft.com/office/drawing/2014/main" id="{E4A82C5D-3557-1A95-38BA-0C7B1D63B1FF}"/>
                </a:ext>
              </a:extLst>
            </p:cNvPr>
            <p:cNvSpPr/>
            <p:nvPr/>
          </p:nvSpPr>
          <p:spPr>
            <a:xfrm>
              <a:off x="5277975" y="5241825"/>
              <a:ext cx="141275" cy="58500"/>
            </a:xfrm>
            <a:custGeom>
              <a:avLst/>
              <a:gdLst/>
              <a:ahLst/>
              <a:cxnLst/>
              <a:rect l="0" t="0" r="0" b="0"/>
              <a:pathLst>
                <a:path w="5651" h="2340" fill="none" extrusionOk="0">
                  <a:moveTo>
                    <a:pt x="0" y="2339"/>
                  </a:moveTo>
                  <a:lnTo>
                    <a:pt x="5651" y="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grpSp>
    </p:spTree>
    <p:extLst>
      <p:ext uri="{BB962C8B-B14F-4D97-AF65-F5344CB8AC3E}">
        <p14:creationId xmlns:p14="http://schemas.microsoft.com/office/powerpoint/2010/main" val="1697057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500"/>
                                        <p:tgtEl>
                                          <p:spTgt spid="4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wipe(left)">
                                      <p:cBhvr>
                                        <p:cTn id="22" dur="500"/>
                                        <p:tgtEl>
                                          <p:spTgt spid="44"/>
                                        </p:tgtEl>
                                      </p:cBhvr>
                                    </p:animEffect>
                                  </p:childTnLst>
                                </p:cTn>
                              </p:par>
                            </p:childTnLst>
                          </p:cTn>
                        </p:par>
                        <p:par>
                          <p:cTn id="23" fill="hold">
                            <p:stCondLst>
                              <p:cond delay="500"/>
                            </p:stCondLst>
                            <p:childTnLst>
                              <p:par>
                                <p:cTn id="24" presetID="22" presetClass="entr" presetSubtype="8"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wipe(left)">
                                      <p:cBhvr>
                                        <p:cTn id="26" dur="500"/>
                                        <p:tgtEl>
                                          <p:spTgt spid="4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4" grpId="0" animBg="1"/>
    </p:bld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255295EF-3F7C-49CC-EA53-6648D0F6CC98}"/>
            </a:ext>
          </a:extLst>
        </p:cNvPr>
        <p:cNvGrpSpPr/>
        <p:nvPr/>
      </p:nvGrpSpPr>
      <p:grpSpPr>
        <a:xfrm>
          <a:off x="0" y="0"/>
          <a:ext cx="0" cy="0"/>
          <a:chOff x="0" y="0"/>
          <a:chExt cx="0" cy="0"/>
        </a:xfrm>
      </p:grpSpPr>
      <p:pic>
        <p:nvPicPr>
          <p:cNvPr id="3" name="Immagine 2">
            <a:extLst>
              <a:ext uri="{FF2B5EF4-FFF2-40B4-BE49-F238E27FC236}">
                <a16:creationId xmlns:a16="http://schemas.microsoft.com/office/drawing/2014/main" id="{FA90EF1F-AE98-90B9-73BB-0EF52AE92D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04112" y="1063217"/>
            <a:ext cx="707756" cy="378133"/>
          </a:xfrm>
          <a:prstGeom prst="rect">
            <a:avLst/>
          </a:prstGeom>
        </p:spPr>
      </p:pic>
      <p:cxnSp>
        <p:nvCxnSpPr>
          <p:cNvPr id="4" name="Shape 92">
            <a:extLst>
              <a:ext uri="{FF2B5EF4-FFF2-40B4-BE49-F238E27FC236}">
                <a16:creationId xmlns:a16="http://schemas.microsoft.com/office/drawing/2014/main" id="{A0F3B6C7-14DA-E0EF-5757-3A2AAAEC8910}"/>
              </a:ext>
            </a:extLst>
          </p:cNvPr>
          <p:cNvCxnSpPr/>
          <p:nvPr/>
        </p:nvCxnSpPr>
        <p:spPr>
          <a:xfrm>
            <a:off x="1" y="1252285"/>
            <a:ext cx="820663" cy="0"/>
          </a:xfrm>
          <a:prstGeom prst="straightConnector1">
            <a:avLst/>
          </a:prstGeom>
          <a:noFill/>
          <a:ln w="9525" cap="flat" cmpd="sng">
            <a:solidFill>
              <a:srgbClr val="CCCCCC"/>
            </a:solidFill>
            <a:prstDash val="solid"/>
            <a:round/>
            <a:headEnd type="none" w="med" len="med"/>
            <a:tailEnd type="none" w="med" len="med"/>
          </a:ln>
        </p:spPr>
      </p:cxnSp>
      <p:sp>
        <p:nvSpPr>
          <p:cNvPr id="5" name="Shape 120">
            <a:extLst>
              <a:ext uri="{FF2B5EF4-FFF2-40B4-BE49-F238E27FC236}">
                <a16:creationId xmlns:a16="http://schemas.microsoft.com/office/drawing/2014/main" id="{25708B6C-B8F8-9A71-4AD0-654B240CCB20}"/>
              </a:ext>
            </a:extLst>
          </p:cNvPr>
          <p:cNvSpPr/>
          <p:nvPr/>
        </p:nvSpPr>
        <p:spPr>
          <a:xfrm>
            <a:off x="329113" y="1024572"/>
            <a:ext cx="447327" cy="455424"/>
          </a:xfrm>
          <a:prstGeom prst="ellipse">
            <a:avLst/>
          </a:prstGeom>
          <a:solidFill>
            <a:srgbClr val="FFC30F"/>
          </a:solidFill>
          <a:ln>
            <a:noFill/>
          </a:ln>
        </p:spPr>
        <p:txBody>
          <a:bodyPr lIns="68569" tIns="68569" rIns="68569" bIns="68569" anchor="ctr" anchorCtr="0">
            <a:noAutofit/>
          </a:bodyPr>
          <a:lstStyle/>
          <a:p>
            <a:endParaRPr lang="en-US" sz="1050" dirty="0"/>
          </a:p>
        </p:txBody>
      </p:sp>
      <p:sp>
        <p:nvSpPr>
          <p:cNvPr id="6" name="Shape 249">
            <a:extLst>
              <a:ext uri="{FF2B5EF4-FFF2-40B4-BE49-F238E27FC236}">
                <a16:creationId xmlns:a16="http://schemas.microsoft.com/office/drawing/2014/main" id="{FEAAED0C-CCEA-C055-D99F-3DA03A6D7965}"/>
              </a:ext>
            </a:extLst>
          </p:cNvPr>
          <p:cNvSpPr txBox="1">
            <a:spLocks/>
          </p:cNvSpPr>
          <p:nvPr/>
        </p:nvSpPr>
        <p:spPr>
          <a:xfrm>
            <a:off x="833260" y="1088934"/>
            <a:ext cx="2114022" cy="290091"/>
          </a:xfrm>
          <a:prstGeom prst="rect">
            <a:avLst/>
          </a:prstGeom>
          <a:noFill/>
          <a:ln>
            <a:noFill/>
          </a:ln>
        </p:spPr>
        <p:txBody>
          <a:bodyPr lIns="68569" tIns="68569" rIns="68569" bIns="68569" anchor="ctr"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stStyle>
          <a:p>
            <a:pPr>
              <a:buClr>
                <a:srgbClr val="000000"/>
              </a:buClr>
              <a:buSzPct val="25000"/>
            </a:pPr>
            <a:r>
              <a:rPr lang="en-US" sz="2000" b="1" dirty="0">
                <a:latin typeface="Palatino Linotype" panose="02040502050505030304" pitchFamily="18" charset="0"/>
                <a:ea typeface="UD Digi Kyokasho N-R" panose="020B0400000000000000" pitchFamily="18" charset="-128"/>
                <a:cs typeface="Lora"/>
                <a:sym typeface="Lora"/>
              </a:rPr>
              <a:t>2D random walk</a:t>
            </a:r>
          </a:p>
        </p:txBody>
      </p:sp>
      <p:cxnSp>
        <p:nvCxnSpPr>
          <p:cNvPr id="7" name="Shape 92">
            <a:extLst>
              <a:ext uri="{FF2B5EF4-FFF2-40B4-BE49-F238E27FC236}">
                <a16:creationId xmlns:a16="http://schemas.microsoft.com/office/drawing/2014/main" id="{D4A074D1-E235-CF15-867F-54CBBE2F4CD6}"/>
              </a:ext>
            </a:extLst>
          </p:cNvPr>
          <p:cNvCxnSpPr>
            <a:cxnSpLocks/>
            <a:stCxn id="6" idx="3"/>
          </p:cNvCxnSpPr>
          <p:nvPr/>
        </p:nvCxnSpPr>
        <p:spPr>
          <a:xfrm>
            <a:off x="2947282" y="1233979"/>
            <a:ext cx="5282318" cy="18305"/>
          </a:xfrm>
          <a:prstGeom prst="straightConnector1">
            <a:avLst/>
          </a:prstGeom>
          <a:noFill/>
          <a:ln w="9525" cap="flat" cmpd="sng">
            <a:solidFill>
              <a:srgbClr val="CCCCCC"/>
            </a:solidFill>
            <a:prstDash val="solid"/>
            <a:round/>
            <a:headEnd type="none" w="med" len="med"/>
            <a:tailEnd type="none" w="med" len="med"/>
          </a:ln>
        </p:spPr>
      </p:cxnSp>
      <p:sp>
        <p:nvSpPr>
          <p:cNvPr id="8" name="Segnaposto numero diapositiva 1">
            <a:extLst>
              <a:ext uri="{FF2B5EF4-FFF2-40B4-BE49-F238E27FC236}">
                <a16:creationId xmlns:a16="http://schemas.microsoft.com/office/drawing/2014/main" id="{2A37854F-5D82-D1A2-DAC4-2FB779B49B70}"/>
              </a:ext>
            </a:extLst>
          </p:cNvPr>
          <p:cNvSpPr txBox="1">
            <a:spLocks/>
          </p:cNvSpPr>
          <p:nvPr/>
        </p:nvSpPr>
        <p:spPr>
          <a:xfrm>
            <a:off x="7749345" y="1017990"/>
            <a:ext cx="409458" cy="273844"/>
          </a:xfrm>
          <a:prstGeom prst="rect">
            <a:avLst/>
          </a:prstGeom>
        </p:spPr>
        <p:txBody>
          <a:bodyPr vert="horz" lIns="68580" tIns="34290" rIns="68580" bIns="3429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E011DD9-7140-4E43-B8DF-517520C6FEA9}" type="slidenum">
              <a:rPr lang="en-US" sz="900"/>
              <a:pPr/>
              <a:t>42</a:t>
            </a:fld>
            <a:endParaRPr lang="en-US" sz="900" dirty="0"/>
          </a:p>
        </p:txBody>
      </p:sp>
      <p:cxnSp>
        <p:nvCxnSpPr>
          <p:cNvPr id="9" name="Shape 92">
            <a:extLst>
              <a:ext uri="{FF2B5EF4-FFF2-40B4-BE49-F238E27FC236}">
                <a16:creationId xmlns:a16="http://schemas.microsoft.com/office/drawing/2014/main" id="{62C19666-8466-BA3C-9AE5-8A6A2F7702CD}"/>
              </a:ext>
            </a:extLst>
          </p:cNvPr>
          <p:cNvCxnSpPr>
            <a:cxnSpLocks/>
          </p:cNvCxnSpPr>
          <p:nvPr/>
        </p:nvCxnSpPr>
        <p:spPr>
          <a:xfrm>
            <a:off x="8326694" y="1253210"/>
            <a:ext cx="130277" cy="0"/>
          </a:xfrm>
          <a:prstGeom prst="straightConnector1">
            <a:avLst/>
          </a:prstGeom>
          <a:noFill/>
          <a:ln w="9525" cap="flat" cmpd="sng">
            <a:solidFill>
              <a:srgbClr val="CCCCCC"/>
            </a:solidFill>
            <a:prstDash val="solid"/>
            <a:round/>
            <a:headEnd type="none" w="med" len="med"/>
            <a:tailEnd type="none" w="med" len="med"/>
          </a:ln>
        </p:spPr>
      </p:cxnSp>
      <p:cxnSp>
        <p:nvCxnSpPr>
          <p:cNvPr id="10" name="Shape 92">
            <a:extLst>
              <a:ext uri="{FF2B5EF4-FFF2-40B4-BE49-F238E27FC236}">
                <a16:creationId xmlns:a16="http://schemas.microsoft.com/office/drawing/2014/main" id="{34F32B06-C243-B4D7-6710-2B822754528D}"/>
              </a:ext>
            </a:extLst>
          </p:cNvPr>
          <p:cNvCxnSpPr>
            <a:cxnSpLocks/>
          </p:cNvCxnSpPr>
          <p:nvPr/>
        </p:nvCxnSpPr>
        <p:spPr>
          <a:xfrm>
            <a:off x="8926461" y="1251981"/>
            <a:ext cx="123788" cy="0"/>
          </a:xfrm>
          <a:prstGeom prst="straightConnector1">
            <a:avLst/>
          </a:prstGeom>
          <a:noFill/>
          <a:ln w="9525" cap="flat" cmpd="sng">
            <a:solidFill>
              <a:srgbClr val="CCCCCC"/>
            </a:solidFill>
            <a:prstDash val="solid"/>
            <a:round/>
            <a:headEnd type="none" w="med" len="med"/>
            <a:tailEnd type="none" w="med" len="med"/>
          </a:ln>
        </p:spPr>
      </p:cxnSp>
      <p:grpSp>
        <p:nvGrpSpPr>
          <p:cNvPr id="16" name="Shape 423">
            <a:extLst>
              <a:ext uri="{FF2B5EF4-FFF2-40B4-BE49-F238E27FC236}">
                <a16:creationId xmlns:a16="http://schemas.microsoft.com/office/drawing/2014/main" id="{6121ED93-8332-0C94-1A7E-C7D8D6A2D300}"/>
              </a:ext>
            </a:extLst>
          </p:cNvPr>
          <p:cNvGrpSpPr/>
          <p:nvPr/>
        </p:nvGrpSpPr>
        <p:grpSpPr>
          <a:xfrm>
            <a:off x="373441" y="1077300"/>
            <a:ext cx="358671" cy="349363"/>
            <a:chOff x="5916675" y="927975"/>
            <a:chExt cx="516350" cy="502950"/>
          </a:xfrm>
        </p:grpSpPr>
        <p:sp>
          <p:nvSpPr>
            <p:cNvPr id="17" name="Shape 424">
              <a:extLst>
                <a:ext uri="{FF2B5EF4-FFF2-40B4-BE49-F238E27FC236}">
                  <a16:creationId xmlns:a16="http://schemas.microsoft.com/office/drawing/2014/main" id="{0573EBBE-C184-C6AB-CCF1-8392A2521CA2}"/>
                </a:ext>
              </a:extLst>
            </p:cNvPr>
            <p:cNvSpPr/>
            <p:nvPr/>
          </p:nvSpPr>
          <p:spPr>
            <a:xfrm>
              <a:off x="5916675" y="927975"/>
              <a:ext cx="516350" cy="502950"/>
            </a:xfrm>
            <a:custGeom>
              <a:avLst/>
              <a:gdLst/>
              <a:ahLst/>
              <a:cxnLst/>
              <a:rect l="0" t="0" r="0" b="0"/>
              <a:pathLst>
                <a:path w="20654" h="20118" fill="none" extrusionOk="0">
                  <a:moveTo>
                    <a:pt x="20654" y="10059"/>
                  </a:moveTo>
                  <a:lnTo>
                    <a:pt x="18486" y="8183"/>
                  </a:lnTo>
                  <a:lnTo>
                    <a:pt x="19631" y="5577"/>
                  </a:lnTo>
                  <a:lnTo>
                    <a:pt x="16879" y="4847"/>
                  </a:lnTo>
                  <a:lnTo>
                    <a:pt x="16757" y="1997"/>
                  </a:lnTo>
                  <a:lnTo>
                    <a:pt x="13956" y="2509"/>
                  </a:lnTo>
                  <a:lnTo>
                    <a:pt x="12616" y="0"/>
                  </a:lnTo>
                  <a:lnTo>
                    <a:pt x="10327" y="1681"/>
                  </a:lnTo>
                  <a:lnTo>
                    <a:pt x="8038" y="0"/>
                  </a:lnTo>
                  <a:lnTo>
                    <a:pt x="6698" y="2509"/>
                  </a:lnTo>
                  <a:lnTo>
                    <a:pt x="3897" y="1997"/>
                  </a:lnTo>
                  <a:lnTo>
                    <a:pt x="3776" y="4847"/>
                  </a:lnTo>
                  <a:lnTo>
                    <a:pt x="1023" y="5577"/>
                  </a:lnTo>
                  <a:lnTo>
                    <a:pt x="2168" y="8183"/>
                  </a:lnTo>
                  <a:lnTo>
                    <a:pt x="1" y="10059"/>
                  </a:lnTo>
                  <a:lnTo>
                    <a:pt x="2168" y="11934"/>
                  </a:lnTo>
                  <a:lnTo>
                    <a:pt x="1023" y="14540"/>
                  </a:lnTo>
                  <a:lnTo>
                    <a:pt x="3776" y="15271"/>
                  </a:lnTo>
                  <a:lnTo>
                    <a:pt x="3897" y="18120"/>
                  </a:lnTo>
                  <a:lnTo>
                    <a:pt x="6698" y="17609"/>
                  </a:lnTo>
                  <a:lnTo>
                    <a:pt x="8038" y="20117"/>
                  </a:lnTo>
                  <a:lnTo>
                    <a:pt x="10327" y="18437"/>
                  </a:lnTo>
                  <a:lnTo>
                    <a:pt x="12616" y="20117"/>
                  </a:lnTo>
                  <a:lnTo>
                    <a:pt x="13956" y="17609"/>
                  </a:lnTo>
                  <a:lnTo>
                    <a:pt x="16757" y="18120"/>
                  </a:lnTo>
                  <a:lnTo>
                    <a:pt x="16879" y="15271"/>
                  </a:lnTo>
                  <a:lnTo>
                    <a:pt x="19631" y="14540"/>
                  </a:lnTo>
                  <a:lnTo>
                    <a:pt x="18486" y="11934"/>
                  </a:lnTo>
                  <a:lnTo>
                    <a:pt x="20654" y="10059"/>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18" name="Shape 425">
              <a:extLst>
                <a:ext uri="{FF2B5EF4-FFF2-40B4-BE49-F238E27FC236}">
                  <a16:creationId xmlns:a16="http://schemas.microsoft.com/office/drawing/2014/main" id="{12F7E9DA-08F6-7E67-97B9-4E5E48ACF85E}"/>
                </a:ext>
              </a:extLst>
            </p:cNvPr>
            <p:cNvSpPr/>
            <p:nvPr/>
          </p:nvSpPr>
          <p:spPr>
            <a:xfrm>
              <a:off x="6006800" y="1011375"/>
              <a:ext cx="336125" cy="336125"/>
            </a:xfrm>
            <a:custGeom>
              <a:avLst/>
              <a:gdLst/>
              <a:ahLst/>
              <a:cxnLst/>
              <a:rect l="0" t="0" r="0" b="0"/>
              <a:pathLst>
                <a:path w="13445" h="13445" fill="none" extrusionOk="0">
                  <a:moveTo>
                    <a:pt x="6722" y="13445"/>
                  </a:moveTo>
                  <a:lnTo>
                    <a:pt x="6722" y="13445"/>
                  </a:lnTo>
                  <a:lnTo>
                    <a:pt x="6381" y="13420"/>
                  </a:lnTo>
                  <a:lnTo>
                    <a:pt x="6040" y="13396"/>
                  </a:lnTo>
                  <a:lnTo>
                    <a:pt x="5699" y="13347"/>
                  </a:lnTo>
                  <a:lnTo>
                    <a:pt x="5383" y="13299"/>
                  </a:lnTo>
                  <a:lnTo>
                    <a:pt x="5042" y="13226"/>
                  </a:lnTo>
                  <a:lnTo>
                    <a:pt x="4725" y="13128"/>
                  </a:lnTo>
                  <a:lnTo>
                    <a:pt x="4408" y="13031"/>
                  </a:lnTo>
                  <a:lnTo>
                    <a:pt x="4116" y="12909"/>
                  </a:lnTo>
                  <a:lnTo>
                    <a:pt x="3824" y="12763"/>
                  </a:lnTo>
                  <a:lnTo>
                    <a:pt x="3532" y="12617"/>
                  </a:lnTo>
                  <a:lnTo>
                    <a:pt x="3239" y="12471"/>
                  </a:lnTo>
                  <a:lnTo>
                    <a:pt x="2971" y="12276"/>
                  </a:lnTo>
                  <a:lnTo>
                    <a:pt x="2703" y="12105"/>
                  </a:lnTo>
                  <a:lnTo>
                    <a:pt x="2460" y="11910"/>
                  </a:lnTo>
                  <a:lnTo>
                    <a:pt x="2216" y="11691"/>
                  </a:lnTo>
                  <a:lnTo>
                    <a:pt x="1973" y="11472"/>
                  </a:lnTo>
                  <a:lnTo>
                    <a:pt x="1754" y="11228"/>
                  </a:lnTo>
                  <a:lnTo>
                    <a:pt x="1534" y="10985"/>
                  </a:lnTo>
                  <a:lnTo>
                    <a:pt x="1340" y="10741"/>
                  </a:lnTo>
                  <a:lnTo>
                    <a:pt x="1169" y="10473"/>
                  </a:lnTo>
                  <a:lnTo>
                    <a:pt x="974" y="10206"/>
                  </a:lnTo>
                  <a:lnTo>
                    <a:pt x="828" y="9913"/>
                  </a:lnTo>
                  <a:lnTo>
                    <a:pt x="682" y="9621"/>
                  </a:lnTo>
                  <a:lnTo>
                    <a:pt x="536" y="9329"/>
                  </a:lnTo>
                  <a:lnTo>
                    <a:pt x="414" y="9036"/>
                  </a:lnTo>
                  <a:lnTo>
                    <a:pt x="317" y="8720"/>
                  </a:lnTo>
                  <a:lnTo>
                    <a:pt x="219" y="8403"/>
                  </a:lnTo>
                  <a:lnTo>
                    <a:pt x="146" y="8062"/>
                  </a:lnTo>
                  <a:lnTo>
                    <a:pt x="98" y="7746"/>
                  </a:lnTo>
                  <a:lnTo>
                    <a:pt x="49" y="7405"/>
                  </a:lnTo>
                  <a:lnTo>
                    <a:pt x="24" y="7064"/>
                  </a:lnTo>
                  <a:lnTo>
                    <a:pt x="0" y="6723"/>
                  </a:lnTo>
                  <a:lnTo>
                    <a:pt x="0" y="6723"/>
                  </a:lnTo>
                  <a:lnTo>
                    <a:pt x="24" y="6382"/>
                  </a:lnTo>
                  <a:lnTo>
                    <a:pt x="49" y="6041"/>
                  </a:lnTo>
                  <a:lnTo>
                    <a:pt x="98" y="5700"/>
                  </a:lnTo>
                  <a:lnTo>
                    <a:pt x="146" y="5383"/>
                  </a:lnTo>
                  <a:lnTo>
                    <a:pt x="219" y="5042"/>
                  </a:lnTo>
                  <a:lnTo>
                    <a:pt x="317" y="4726"/>
                  </a:lnTo>
                  <a:lnTo>
                    <a:pt x="414" y="4409"/>
                  </a:lnTo>
                  <a:lnTo>
                    <a:pt x="536" y="4117"/>
                  </a:lnTo>
                  <a:lnTo>
                    <a:pt x="682" y="3825"/>
                  </a:lnTo>
                  <a:lnTo>
                    <a:pt x="828" y="3532"/>
                  </a:lnTo>
                  <a:lnTo>
                    <a:pt x="974" y="3240"/>
                  </a:lnTo>
                  <a:lnTo>
                    <a:pt x="1169" y="2972"/>
                  </a:lnTo>
                  <a:lnTo>
                    <a:pt x="1340" y="2704"/>
                  </a:lnTo>
                  <a:lnTo>
                    <a:pt x="1534" y="2461"/>
                  </a:lnTo>
                  <a:lnTo>
                    <a:pt x="1754" y="2217"/>
                  </a:lnTo>
                  <a:lnTo>
                    <a:pt x="1973" y="1974"/>
                  </a:lnTo>
                  <a:lnTo>
                    <a:pt x="2216" y="1754"/>
                  </a:lnTo>
                  <a:lnTo>
                    <a:pt x="2460" y="1535"/>
                  </a:lnTo>
                  <a:lnTo>
                    <a:pt x="2703" y="1340"/>
                  </a:lnTo>
                  <a:lnTo>
                    <a:pt x="2971" y="1170"/>
                  </a:lnTo>
                  <a:lnTo>
                    <a:pt x="3239" y="975"/>
                  </a:lnTo>
                  <a:lnTo>
                    <a:pt x="3532" y="829"/>
                  </a:lnTo>
                  <a:lnTo>
                    <a:pt x="3824" y="683"/>
                  </a:lnTo>
                  <a:lnTo>
                    <a:pt x="4116" y="537"/>
                  </a:lnTo>
                  <a:lnTo>
                    <a:pt x="4408" y="415"/>
                  </a:lnTo>
                  <a:lnTo>
                    <a:pt x="4725" y="317"/>
                  </a:lnTo>
                  <a:lnTo>
                    <a:pt x="5042" y="220"/>
                  </a:lnTo>
                  <a:lnTo>
                    <a:pt x="5383" y="147"/>
                  </a:lnTo>
                  <a:lnTo>
                    <a:pt x="5699" y="98"/>
                  </a:lnTo>
                  <a:lnTo>
                    <a:pt x="6040" y="49"/>
                  </a:lnTo>
                  <a:lnTo>
                    <a:pt x="6381" y="25"/>
                  </a:lnTo>
                  <a:lnTo>
                    <a:pt x="6722" y="1"/>
                  </a:lnTo>
                  <a:lnTo>
                    <a:pt x="6722" y="1"/>
                  </a:lnTo>
                  <a:lnTo>
                    <a:pt x="7063" y="25"/>
                  </a:lnTo>
                  <a:lnTo>
                    <a:pt x="7404" y="49"/>
                  </a:lnTo>
                  <a:lnTo>
                    <a:pt x="7745" y="98"/>
                  </a:lnTo>
                  <a:lnTo>
                    <a:pt x="8062" y="147"/>
                  </a:lnTo>
                  <a:lnTo>
                    <a:pt x="8403" y="220"/>
                  </a:lnTo>
                  <a:lnTo>
                    <a:pt x="8719" y="317"/>
                  </a:lnTo>
                  <a:lnTo>
                    <a:pt x="9036" y="415"/>
                  </a:lnTo>
                  <a:lnTo>
                    <a:pt x="9328" y="537"/>
                  </a:lnTo>
                  <a:lnTo>
                    <a:pt x="9620" y="683"/>
                  </a:lnTo>
                  <a:lnTo>
                    <a:pt x="9913" y="829"/>
                  </a:lnTo>
                  <a:lnTo>
                    <a:pt x="10205" y="975"/>
                  </a:lnTo>
                  <a:lnTo>
                    <a:pt x="10473" y="1170"/>
                  </a:lnTo>
                  <a:lnTo>
                    <a:pt x="10741" y="1340"/>
                  </a:lnTo>
                  <a:lnTo>
                    <a:pt x="10984" y="1535"/>
                  </a:lnTo>
                  <a:lnTo>
                    <a:pt x="11228" y="1754"/>
                  </a:lnTo>
                  <a:lnTo>
                    <a:pt x="11471" y="1974"/>
                  </a:lnTo>
                  <a:lnTo>
                    <a:pt x="11690" y="2217"/>
                  </a:lnTo>
                  <a:lnTo>
                    <a:pt x="11910" y="2461"/>
                  </a:lnTo>
                  <a:lnTo>
                    <a:pt x="12105" y="2704"/>
                  </a:lnTo>
                  <a:lnTo>
                    <a:pt x="12275" y="2972"/>
                  </a:lnTo>
                  <a:lnTo>
                    <a:pt x="12470" y="3240"/>
                  </a:lnTo>
                  <a:lnTo>
                    <a:pt x="12616" y="3532"/>
                  </a:lnTo>
                  <a:lnTo>
                    <a:pt x="12762" y="3825"/>
                  </a:lnTo>
                  <a:lnTo>
                    <a:pt x="12908" y="4117"/>
                  </a:lnTo>
                  <a:lnTo>
                    <a:pt x="13030" y="4409"/>
                  </a:lnTo>
                  <a:lnTo>
                    <a:pt x="13127" y="4726"/>
                  </a:lnTo>
                  <a:lnTo>
                    <a:pt x="13225" y="5042"/>
                  </a:lnTo>
                  <a:lnTo>
                    <a:pt x="13298" y="5383"/>
                  </a:lnTo>
                  <a:lnTo>
                    <a:pt x="13347" y="5700"/>
                  </a:lnTo>
                  <a:lnTo>
                    <a:pt x="13395" y="6041"/>
                  </a:lnTo>
                  <a:lnTo>
                    <a:pt x="13420" y="6382"/>
                  </a:lnTo>
                  <a:lnTo>
                    <a:pt x="13444" y="6723"/>
                  </a:lnTo>
                  <a:lnTo>
                    <a:pt x="13444" y="6723"/>
                  </a:lnTo>
                  <a:lnTo>
                    <a:pt x="13420" y="7064"/>
                  </a:lnTo>
                  <a:lnTo>
                    <a:pt x="13395" y="7405"/>
                  </a:lnTo>
                  <a:lnTo>
                    <a:pt x="13347" y="7746"/>
                  </a:lnTo>
                  <a:lnTo>
                    <a:pt x="13298" y="8062"/>
                  </a:lnTo>
                  <a:lnTo>
                    <a:pt x="13225" y="8403"/>
                  </a:lnTo>
                  <a:lnTo>
                    <a:pt x="13127" y="8720"/>
                  </a:lnTo>
                  <a:lnTo>
                    <a:pt x="13030" y="9036"/>
                  </a:lnTo>
                  <a:lnTo>
                    <a:pt x="12908" y="9329"/>
                  </a:lnTo>
                  <a:lnTo>
                    <a:pt x="12762" y="9621"/>
                  </a:lnTo>
                  <a:lnTo>
                    <a:pt x="12616" y="9913"/>
                  </a:lnTo>
                  <a:lnTo>
                    <a:pt x="12470" y="10206"/>
                  </a:lnTo>
                  <a:lnTo>
                    <a:pt x="12275" y="10473"/>
                  </a:lnTo>
                  <a:lnTo>
                    <a:pt x="12105" y="10741"/>
                  </a:lnTo>
                  <a:lnTo>
                    <a:pt x="11910" y="10985"/>
                  </a:lnTo>
                  <a:lnTo>
                    <a:pt x="11690" y="11228"/>
                  </a:lnTo>
                  <a:lnTo>
                    <a:pt x="11471" y="11472"/>
                  </a:lnTo>
                  <a:lnTo>
                    <a:pt x="11228" y="11691"/>
                  </a:lnTo>
                  <a:lnTo>
                    <a:pt x="10984" y="11910"/>
                  </a:lnTo>
                  <a:lnTo>
                    <a:pt x="10741" y="12105"/>
                  </a:lnTo>
                  <a:lnTo>
                    <a:pt x="10473" y="12276"/>
                  </a:lnTo>
                  <a:lnTo>
                    <a:pt x="10205" y="12471"/>
                  </a:lnTo>
                  <a:lnTo>
                    <a:pt x="9913" y="12617"/>
                  </a:lnTo>
                  <a:lnTo>
                    <a:pt x="9620" y="12763"/>
                  </a:lnTo>
                  <a:lnTo>
                    <a:pt x="9328" y="12909"/>
                  </a:lnTo>
                  <a:lnTo>
                    <a:pt x="9036" y="13031"/>
                  </a:lnTo>
                  <a:lnTo>
                    <a:pt x="8719" y="13128"/>
                  </a:lnTo>
                  <a:lnTo>
                    <a:pt x="8403" y="13226"/>
                  </a:lnTo>
                  <a:lnTo>
                    <a:pt x="8062" y="13299"/>
                  </a:lnTo>
                  <a:lnTo>
                    <a:pt x="7745" y="13347"/>
                  </a:lnTo>
                  <a:lnTo>
                    <a:pt x="7404" y="13396"/>
                  </a:lnTo>
                  <a:lnTo>
                    <a:pt x="7063" y="13420"/>
                  </a:lnTo>
                  <a:lnTo>
                    <a:pt x="6722" y="13445"/>
                  </a:lnTo>
                  <a:lnTo>
                    <a:pt x="6722" y="13445"/>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grpSp>
      <p:sp>
        <p:nvSpPr>
          <p:cNvPr id="2" name="TextBox 1">
            <a:extLst>
              <a:ext uri="{FF2B5EF4-FFF2-40B4-BE49-F238E27FC236}">
                <a16:creationId xmlns:a16="http://schemas.microsoft.com/office/drawing/2014/main" id="{E9E18EA1-3D4F-F4CE-59A5-DD4C92071192}"/>
              </a:ext>
            </a:extLst>
          </p:cNvPr>
          <p:cNvSpPr txBox="1"/>
          <p:nvPr/>
        </p:nvSpPr>
        <p:spPr>
          <a:xfrm>
            <a:off x="1973581" y="1549788"/>
            <a:ext cx="3732971" cy="2862322"/>
          </a:xfrm>
          <a:prstGeom prst="rect">
            <a:avLst/>
          </a:prstGeom>
          <a:noFill/>
        </p:spPr>
        <p:txBody>
          <a:bodyPr wrap="square">
            <a:spAutoFit/>
          </a:bodyPr>
          <a:lstStyle/>
          <a:p>
            <a:pPr>
              <a:buClr>
                <a:srgbClr val="FFC30F"/>
              </a:buClr>
            </a:pPr>
            <a:r>
              <a:rPr lang="en-US" sz="1800" b="1" dirty="0"/>
              <a:t>PRW</a:t>
            </a:r>
            <a:r>
              <a:rPr lang="en-US" sz="1800" dirty="0"/>
              <a:t> and </a:t>
            </a:r>
            <a:r>
              <a:rPr lang="en-US" sz="1800" b="1" dirty="0"/>
              <a:t>MCS</a:t>
            </a:r>
            <a:r>
              <a:rPr lang="en-US" sz="1800" dirty="0"/>
              <a:t> affect transverse momentum like a </a:t>
            </a:r>
            <a:r>
              <a:rPr lang="en-US" sz="1800" b="1" dirty="0"/>
              <a:t>2D random walk</a:t>
            </a:r>
            <a:r>
              <a:rPr lang="en-US" sz="1800" dirty="0"/>
              <a:t>.</a:t>
            </a:r>
          </a:p>
          <a:p>
            <a:pPr>
              <a:buClr>
                <a:srgbClr val="FFC30F"/>
              </a:buClr>
            </a:pPr>
            <a:endParaRPr lang="en-US" sz="1800" dirty="0">
              <a:latin typeface="Calibri" panose="020F0502020204030204" pitchFamily="34" charset="0"/>
              <a:ea typeface="Calibri" panose="020F0502020204030204" pitchFamily="34" charset="0"/>
              <a:cs typeface="Calibri" panose="020F0502020204030204" pitchFamily="34" charset="0"/>
            </a:endParaRPr>
          </a:p>
          <a:p>
            <a:pPr>
              <a:buClr>
                <a:srgbClr val="FFC30F"/>
              </a:buClr>
            </a:pPr>
            <a:r>
              <a:rPr lang="en-US" sz="1800" dirty="0"/>
              <a:t>Each </a:t>
            </a:r>
            <a:r>
              <a:rPr lang="en-US" sz="1800" b="1" dirty="0"/>
              <a:t>momentum</a:t>
            </a:r>
            <a:r>
              <a:rPr lang="en-US" sz="1800" dirty="0"/>
              <a:t> </a:t>
            </a:r>
            <a:r>
              <a:rPr lang="en-US" sz="1800" b="1" dirty="0"/>
              <a:t>step</a:t>
            </a:r>
            <a:r>
              <a:rPr lang="en-US" sz="1800" dirty="0"/>
              <a:t> has a </a:t>
            </a:r>
            <a:r>
              <a:rPr lang="en-US" sz="1800" b="1" dirty="0"/>
              <a:t>random</a:t>
            </a:r>
            <a:r>
              <a:rPr lang="en-US" sz="1800" dirty="0"/>
              <a:t> direction.</a:t>
            </a:r>
            <a:br>
              <a:rPr lang="en-US" sz="1800" dirty="0">
                <a:latin typeface="Calibri" panose="020F0502020204030204" pitchFamily="34" charset="0"/>
                <a:ea typeface="Calibri" panose="020F0502020204030204" pitchFamily="34" charset="0"/>
                <a:cs typeface="Calibri" panose="020F0502020204030204" pitchFamily="34" charset="0"/>
              </a:rPr>
            </a:br>
            <a:br>
              <a:rPr lang="en-US" sz="1800" dirty="0">
                <a:latin typeface="Calibri" panose="020F0502020204030204" pitchFamily="34" charset="0"/>
                <a:ea typeface="Calibri" panose="020F0502020204030204" pitchFamily="34" charset="0"/>
                <a:cs typeface="Calibri" panose="020F0502020204030204" pitchFamily="34" charset="0"/>
              </a:rPr>
            </a:br>
            <a:r>
              <a:rPr lang="en-US" sz="1800" dirty="0"/>
              <a:t>Each particle follows a unique transverse path, but the bunch evolves with averaged, ordered behavior:</a:t>
            </a:r>
            <a:endParaRPr lang="en-US" sz="1800" dirty="0">
              <a:latin typeface="Calibri" panose="020F0502020204030204" pitchFamily="34" charset="0"/>
              <a:ea typeface="Calibri" panose="020F0502020204030204" pitchFamily="34" charset="0"/>
              <a:cs typeface="Calibri" panose="020F0502020204030204" pitchFamily="34" charset="0"/>
            </a:endParaRPr>
          </a:p>
          <a:p>
            <a:pPr>
              <a:buClr>
                <a:srgbClr val="FFC30F"/>
              </a:buClr>
            </a:pPr>
            <a:endParaRPr lang="en-US" sz="1800" dirty="0">
              <a:latin typeface="Calibri" panose="020F0502020204030204" pitchFamily="34" charset="0"/>
              <a:ea typeface="Calibri" panose="020F0502020204030204" pitchFamily="34" charset="0"/>
              <a:cs typeface="Calibri" panose="020F0502020204030204" pitchFamily="34" charset="0"/>
            </a:endParaRPr>
          </a:p>
        </p:txBody>
      </p:sp>
      <p:pic>
        <p:nvPicPr>
          <p:cNvPr id="27" name="Picture 26">
            <a:extLst>
              <a:ext uri="{FF2B5EF4-FFF2-40B4-BE49-F238E27FC236}">
                <a16:creationId xmlns:a16="http://schemas.microsoft.com/office/drawing/2014/main" id="{8E95A64C-2BE4-EDD4-F285-F79AA484C50E}"/>
              </a:ext>
            </a:extLst>
          </p:cNvPr>
          <p:cNvPicPr>
            <a:picLocks noChangeAspect="1"/>
          </p:cNvPicPr>
          <p:nvPr/>
        </p:nvPicPr>
        <p:blipFill>
          <a:blip r:embed="rId4"/>
          <a:stretch>
            <a:fillRect/>
          </a:stretch>
        </p:blipFill>
        <p:spPr>
          <a:xfrm>
            <a:off x="164703" y="1654375"/>
            <a:ext cx="1590834" cy="2071838"/>
          </a:xfrm>
          <a:prstGeom prst="rect">
            <a:avLst/>
          </a:prstGeom>
        </p:spPr>
      </p:pic>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8D85978B-20E8-D0B8-1218-C3FB022D17D1}"/>
                  </a:ext>
                </a:extLst>
              </p:cNvPr>
              <p:cNvSpPr txBox="1"/>
              <p:nvPr/>
            </p:nvSpPr>
            <p:spPr>
              <a:xfrm>
                <a:off x="1737361" y="3454274"/>
                <a:ext cx="1996440" cy="65601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ad>
                        <m:radPr>
                          <m:degHide m:val="on"/>
                          <m:ctrlPr>
                            <a:rPr lang="en-US" sz="1800" i="1">
                              <a:latin typeface="Cambria Math" panose="02040503050406030204" pitchFamily="18" charset="0"/>
                              <a:ea typeface="Calibri" panose="020F0502020204030204" pitchFamily="34" charset="0"/>
                              <a:cs typeface="Calibri" panose="020F0502020204030204" pitchFamily="34" charset="0"/>
                            </a:rPr>
                          </m:ctrlPr>
                        </m:radPr>
                        <m:deg/>
                        <m:e>
                          <m:d>
                            <m:dPr>
                              <m:begChr m:val="⟨"/>
                              <m:endChr m:val="⟩"/>
                              <m:ctrlPr>
                                <a:rPr lang="en-US" sz="1800" i="1">
                                  <a:latin typeface="Cambria Math" panose="02040503050406030204" pitchFamily="18" charset="0"/>
                                  <a:ea typeface="Calibri" panose="020F0502020204030204" pitchFamily="34" charset="0"/>
                                  <a:cs typeface="Calibri" panose="020F0502020204030204" pitchFamily="34" charset="0"/>
                                </a:rPr>
                              </m:ctrlPr>
                            </m:dPr>
                            <m:e>
                              <m:sSubSup>
                                <m:sSubSupPr>
                                  <m:ctrlPr>
                                    <a:rPr lang="en-US" sz="1800" i="1">
                                      <a:latin typeface="Cambria Math" panose="02040503050406030204" pitchFamily="18" charset="0"/>
                                      <a:ea typeface="Calibri" panose="020F0502020204030204" pitchFamily="34" charset="0"/>
                                      <a:cs typeface="Calibri" panose="020F0502020204030204" pitchFamily="34" charset="0"/>
                                    </a:rPr>
                                  </m:ctrlPr>
                                </m:sSubSupPr>
                                <m:e>
                                  <m:r>
                                    <a:rPr lang="it-IT" sz="1800" i="1">
                                      <a:latin typeface="Cambria Math" panose="02040503050406030204" pitchFamily="18" charset="0"/>
                                      <a:ea typeface="Calibri" panose="020F0502020204030204" pitchFamily="34" charset="0"/>
                                      <a:cs typeface="Calibri" panose="020F0502020204030204" pitchFamily="34" charset="0"/>
                                    </a:rPr>
                                    <m:t>𝑝</m:t>
                                  </m:r>
                                </m:e>
                                <m:sub>
                                  <m:r>
                                    <a:rPr lang="it-IT" sz="1800" i="1">
                                      <a:latin typeface="Cambria Math" panose="02040503050406030204" pitchFamily="18" charset="0"/>
                                      <a:ea typeface="Calibri" panose="020F0502020204030204" pitchFamily="34" charset="0"/>
                                      <a:cs typeface="Calibri" panose="020F0502020204030204" pitchFamily="34" charset="0"/>
                                    </a:rPr>
                                    <m:t>𝑟</m:t>
                                  </m:r>
                                </m:sub>
                                <m:sup>
                                  <m:r>
                                    <a:rPr lang="it-IT" sz="1800" i="1">
                                      <a:latin typeface="Cambria Math" panose="02040503050406030204" pitchFamily="18" charset="0"/>
                                      <a:ea typeface="Calibri" panose="020F0502020204030204" pitchFamily="34" charset="0"/>
                                      <a:cs typeface="Calibri" panose="020F0502020204030204" pitchFamily="34" charset="0"/>
                                    </a:rPr>
                                    <m:t>2</m:t>
                                  </m:r>
                                </m:sup>
                              </m:sSubSup>
                            </m:e>
                          </m:d>
                        </m:e>
                      </m:rad>
                      <m:r>
                        <a:rPr lang="it-IT" sz="1800" i="1">
                          <a:latin typeface="Cambria Math" panose="02040503050406030204" pitchFamily="18" charset="0"/>
                          <a:ea typeface="Calibri" panose="020F0502020204030204" pitchFamily="34" charset="0"/>
                          <a:cs typeface="Calibri" panose="020F0502020204030204" pitchFamily="34" charset="0"/>
                        </a:rPr>
                        <m:t>=</m:t>
                      </m:r>
                      <m:rad>
                        <m:radPr>
                          <m:degHide m:val="on"/>
                          <m:ctrlPr>
                            <a:rPr lang="it-IT" sz="1800" i="1">
                              <a:latin typeface="Cambria Math" panose="02040503050406030204" pitchFamily="18" charset="0"/>
                              <a:ea typeface="Calibri" panose="020F0502020204030204" pitchFamily="34" charset="0"/>
                              <a:cs typeface="Calibri" panose="020F0502020204030204" pitchFamily="34" charset="0"/>
                            </a:rPr>
                          </m:ctrlPr>
                        </m:radPr>
                        <m:deg/>
                        <m:e>
                          <m:r>
                            <a:rPr lang="it-IT" sz="1800" i="1">
                              <a:latin typeface="Cambria Math" panose="02040503050406030204" pitchFamily="18" charset="0"/>
                              <a:ea typeface="Calibri" panose="020F0502020204030204" pitchFamily="34" charset="0"/>
                              <a:cs typeface="Calibri" panose="020F0502020204030204" pitchFamily="34" charset="0"/>
                            </a:rPr>
                            <m:t>𝑁</m:t>
                          </m:r>
                        </m:e>
                      </m:rad>
                      <m:d>
                        <m:dPr>
                          <m:begChr m:val="⟨"/>
                          <m:endChr m:val="⟩"/>
                          <m:ctrlPr>
                            <a:rPr lang="it-IT" sz="1800" i="1">
                              <a:latin typeface="Cambria Math" panose="02040503050406030204" pitchFamily="18" charset="0"/>
                              <a:ea typeface="Calibri" panose="020F0502020204030204" pitchFamily="34" charset="0"/>
                              <a:cs typeface="Calibri" panose="020F0502020204030204" pitchFamily="34" charset="0"/>
                            </a:rPr>
                          </m:ctrlPr>
                        </m:dPr>
                        <m:e>
                          <m:sSub>
                            <m:sSubPr>
                              <m:ctrlPr>
                                <a:rPr lang="it-IT" sz="1800" i="1">
                                  <a:latin typeface="Cambria Math" panose="02040503050406030204" pitchFamily="18" charset="0"/>
                                  <a:ea typeface="Calibri" panose="020F0502020204030204" pitchFamily="34" charset="0"/>
                                  <a:cs typeface="Calibri" panose="020F0502020204030204" pitchFamily="34" charset="0"/>
                                </a:rPr>
                              </m:ctrlPr>
                            </m:sSubPr>
                            <m:e>
                              <m:r>
                                <a:rPr lang="it-IT" sz="1800" i="1">
                                  <a:latin typeface="Cambria Math" panose="02040503050406030204" pitchFamily="18" charset="0"/>
                                  <a:ea typeface="Calibri" panose="020F0502020204030204" pitchFamily="34" charset="0"/>
                                  <a:cs typeface="Calibri" panose="020F0502020204030204" pitchFamily="34" charset="0"/>
                                </a:rPr>
                                <m:t>𝑙</m:t>
                              </m:r>
                            </m:e>
                            <m:sub>
                              <m:r>
                                <a:rPr lang="it-IT" sz="1800" i="1">
                                  <a:latin typeface="Cambria Math" panose="02040503050406030204" pitchFamily="18" charset="0"/>
                                  <a:ea typeface="Calibri" panose="020F0502020204030204" pitchFamily="34" charset="0"/>
                                  <a:cs typeface="Calibri" panose="020F0502020204030204" pitchFamily="34" charset="0"/>
                                </a:rPr>
                                <m:t>𝑖</m:t>
                              </m:r>
                            </m:sub>
                          </m:sSub>
                        </m:e>
                      </m:d>
                    </m:oMath>
                  </m:oMathPara>
                </a14:m>
                <a:endParaRPr lang="en-US" sz="1800" dirty="0"/>
              </a:p>
            </p:txBody>
          </p:sp>
        </mc:Choice>
        <mc:Fallback xmlns="">
          <p:sp>
            <p:nvSpPr>
              <p:cNvPr id="28" name="TextBox 27">
                <a:extLst>
                  <a:ext uri="{FF2B5EF4-FFF2-40B4-BE49-F238E27FC236}">
                    <a16:creationId xmlns:a16="http://schemas.microsoft.com/office/drawing/2014/main" id="{8D85978B-20E8-D0B8-1218-C3FB022D17D1}"/>
                  </a:ext>
                </a:extLst>
              </p:cNvPr>
              <p:cNvSpPr txBox="1">
                <a:spLocks noRot="1" noChangeAspect="1" noMove="1" noResize="1" noEditPoints="1" noAdjustHandles="1" noChangeArrowheads="1" noChangeShapeType="1" noTextEdit="1"/>
              </p:cNvSpPr>
              <p:nvPr/>
            </p:nvSpPr>
            <p:spPr>
              <a:xfrm>
                <a:off x="1737361" y="3454274"/>
                <a:ext cx="1996440" cy="656013"/>
              </a:xfrm>
              <a:prstGeom prst="rect">
                <a:avLst/>
              </a:prstGeom>
              <a:blipFill>
                <a:blip r:embed="rId5"/>
                <a:stretch>
                  <a:fillRect/>
                </a:stretch>
              </a:blipFill>
            </p:spPr>
            <p:txBody>
              <a:bodyPr/>
              <a:lstStyle/>
              <a:p>
                <a:r>
                  <a:rPr lang="en-IT">
                    <a:noFill/>
                  </a:rPr>
                  <a:t> </a:t>
                </a:r>
              </a:p>
            </p:txBody>
          </p:sp>
        </mc:Fallback>
      </mc:AlternateContent>
      <p:grpSp>
        <p:nvGrpSpPr>
          <p:cNvPr id="20" name="Group 19">
            <a:extLst>
              <a:ext uri="{FF2B5EF4-FFF2-40B4-BE49-F238E27FC236}">
                <a16:creationId xmlns:a16="http://schemas.microsoft.com/office/drawing/2014/main" id="{8D28CDE3-7AA7-BA4E-7251-D2272DF02C8D}"/>
              </a:ext>
            </a:extLst>
          </p:cNvPr>
          <p:cNvGrpSpPr/>
          <p:nvPr/>
        </p:nvGrpSpPr>
        <p:grpSpPr>
          <a:xfrm>
            <a:off x="276559" y="1574297"/>
            <a:ext cx="8488506" cy="4250826"/>
            <a:chOff x="368745" y="956063"/>
            <a:chExt cx="11318008" cy="5667768"/>
          </a:xfrm>
        </p:grpSpPr>
        <p:sp>
          <p:nvSpPr>
            <p:cNvPr id="30" name="TextBox 29">
              <a:extLst>
                <a:ext uri="{FF2B5EF4-FFF2-40B4-BE49-F238E27FC236}">
                  <a16:creationId xmlns:a16="http://schemas.microsoft.com/office/drawing/2014/main" id="{DE53389B-93F0-6918-20EB-25EF504B1B94}"/>
                </a:ext>
              </a:extLst>
            </p:cNvPr>
            <p:cNvSpPr txBox="1"/>
            <p:nvPr/>
          </p:nvSpPr>
          <p:spPr>
            <a:xfrm>
              <a:off x="368745" y="4502627"/>
              <a:ext cx="5627263" cy="1661993"/>
            </a:xfrm>
            <a:prstGeom prst="rect">
              <a:avLst/>
            </a:prstGeom>
            <a:noFill/>
            <a:ln>
              <a:solidFill>
                <a:schemeClr val="bg2">
                  <a:lumMod val="75000"/>
                </a:schemeClr>
              </a:solidFill>
            </a:ln>
          </p:spPr>
          <p:txBody>
            <a:bodyPr wrap="square" rtlCol="0">
              <a:spAutoFit/>
            </a:bodyPr>
            <a:lstStyle/>
            <a:p>
              <a:pPr algn="ctr"/>
              <a:r>
                <a:rPr lang="en-US" sz="1500" b="1" dirty="0"/>
                <a:t>Visual example:</a:t>
              </a:r>
            </a:p>
            <a:p>
              <a:pPr algn="ctr"/>
              <a:endParaRPr lang="en-US" sz="1500" b="1" dirty="0"/>
            </a:p>
            <a:p>
              <a:r>
                <a:rPr lang="en-US" sz="1500" b="1" dirty="0"/>
                <a:t>20,000 muons </a:t>
              </a:r>
              <a:r>
                <a:rPr lang="en-US" sz="1500" dirty="0"/>
                <a:t>through </a:t>
              </a:r>
              <a:r>
                <a:rPr lang="en-US" sz="1500" b="1" dirty="0"/>
                <a:t>1 km </a:t>
              </a:r>
              <a:r>
                <a:rPr lang="en-US" sz="1500" dirty="0"/>
                <a:t>of ground</a:t>
              </a:r>
              <a:br>
                <a:rPr lang="en-US" sz="1500" dirty="0"/>
              </a:br>
              <a:r>
                <a:rPr lang="en-US" sz="1500" dirty="0"/>
                <a:t>Periodic layers: </a:t>
              </a:r>
              <a:r>
                <a:rPr lang="en-US" sz="1500" b="1" dirty="0"/>
                <a:t>1 cm </a:t>
              </a:r>
              <a:r>
                <a:rPr lang="en-US" sz="1500" dirty="0"/>
                <a:t>rock / </a:t>
              </a:r>
              <a:r>
                <a:rPr lang="en-US" sz="1500" b="1" dirty="0"/>
                <a:t>1 cm </a:t>
              </a:r>
              <a:r>
                <a:rPr lang="en-US" sz="1500" dirty="0"/>
                <a:t>quartz</a:t>
              </a:r>
              <a:br>
                <a:rPr lang="en-US" sz="1500" dirty="0"/>
              </a:br>
              <a:r>
                <a:rPr lang="en-US" sz="1500" dirty="0"/>
                <a:t>(20 tracks shown)</a:t>
              </a:r>
            </a:p>
          </p:txBody>
        </p:sp>
        <p:pic>
          <p:nvPicPr>
            <p:cNvPr id="12" name="Picture 11" descr="A graph of a graph of a graph&#10;&#10;AI-generated content may be incorrect.">
              <a:extLst>
                <a:ext uri="{FF2B5EF4-FFF2-40B4-BE49-F238E27FC236}">
                  <a16:creationId xmlns:a16="http://schemas.microsoft.com/office/drawing/2014/main" id="{DB3A4798-B6EF-F748-2541-C3DDC93E892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64844" y="956063"/>
              <a:ext cx="4221909" cy="5667768"/>
            </a:xfrm>
            <a:prstGeom prst="rect">
              <a:avLst/>
            </a:prstGeom>
          </p:spPr>
        </p:pic>
        <p:cxnSp>
          <p:nvCxnSpPr>
            <p:cNvPr id="32" name="Straight Arrow Connector 31">
              <a:extLst>
                <a:ext uri="{FF2B5EF4-FFF2-40B4-BE49-F238E27FC236}">
                  <a16:creationId xmlns:a16="http://schemas.microsoft.com/office/drawing/2014/main" id="{BFA15651-7ABD-B2A0-D0E2-AC08089D32D5}"/>
                </a:ext>
              </a:extLst>
            </p:cNvPr>
            <p:cNvCxnSpPr>
              <a:cxnSpLocks/>
            </p:cNvCxnSpPr>
            <p:nvPr/>
          </p:nvCxnSpPr>
          <p:spPr>
            <a:xfrm>
              <a:off x="6167120" y="5391806"/>
              <a:ext cx="1488440" cy="0"/>
            </a:xfrm>
            <a:prstGeom prst="straightConnector1">
              <a:avLst/>
            </a:prstGeom>
            <a:ln w="53975" cap="flat" cmpd="sng" algn="ctr">
              <a:solidFill>
                <a:srgbClr val="FF0000"/>
              </a:solidFill>
              <a:prstDash val="solid"/>
              <a:round/>
              <a:headEnd type="none" w="med" len="med"/>
              <a:tailEnd type="stealth" w="lg" len="med"/>
            </a:ln>
          </p:spPr>
          <p:style>
            <a:lnRef idx="0">
              <a:scrgbClr r="0" g="0" b="0"/>
            </a:lnRef>
            <a:fillRef idx="0">
              <a:scrgbClr r="0" g="0" b="0"/>
            </a:fillRef>
            <a:effectRef idx="0">
              <a:scrgbClr r="0" g="0" b="0"/>
            </a:effectRef>
            <a:fontRef idx="minor">
              <a:schemeClr val="tx1"/>
            </a:fontRef>
          </p:style>
        </p:cxnSp>
      </p:grpSp>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0BC31151-4A75-610F-5434-0D456E34CF7F}"/>
                  </a:ext>
                </a:extLst>
              </p:cNvPr>
              <p:cNvSpPr txBox="1"/>
              <p:nvPr/>
            </p:nvSpPr>
            <p:spPr>
              <a:xfrm>
                <a:off x="3710111" y="3556596"/>
                <a:ext cx="1996440" cy="564065"/>
              </a:xfrm>
              <a:prstGeom prst="rect">
                <a:avLst/>
              </a:prstGeom>
              <a:noFill/>
            </p:spPr>
            <p:txBody>
              <a:bodyPr wrap="square" rtlCol="0">
                <a:spAutoFit/>
              </a:bodyPr>
              <a:lstStyle/>
              <a:p>
                <a:r>
                  <a:rPr lang="en-US" sz="1500" dirty="0"/>
                  <a:t>N: number of steps</a:t>
                </a:r>
              </a:p>
              <a:p>
                <a:r>
                  <a:rPr lang="en-US" sz="1500" dirty="0"/>
                  <a:t>l</a:t>
                </a:r>
                <a:r>
                  <a:rPr lang="en-US" sz="1500" baseline="-25000" dirty="0"/>
                  <a:t>i</a:t>
                </a:r>
                <a:r>
                  <a:rPr lang="en-US" sz="1500" dirty="0"/>
                  <a:t>: step length (</a:t>
                </a:r>
                <a14:m>
                  <m:oMath xmlns:m="http://schemas.openxmlformats.org/officeDocument/2006/math">
                    <m:r>
                      <a:rPr lang="en-US" sz="1500" i="1">
                        <a:latin typeface="Cambria Math" panose="02040503050406030204" pitchFamily="18" charset="0"/>
                        <a:ea typeface="Cambria Math" panose="02040503050406030204" pitchFamily="18" charset="0"/>
                      </a:rPr>
                      <m:t>∆</m:t>
                    </m:r>
                    <m:sSub>
                      <m:sSubPr>
                        <m:ctrlPr>
                          <a:rPr lang="en-US" sz="1500" i="1">
                            <a:latin typeface="Cambria Math" panose="02040503050406030204" pitchFamily="18" charset="0"/>
                            <a:ea typeface="Cambria Math" panose="02040503050406030204" pitchFamily="18" charset="0"/>
                          </a:rPr>
                        </m:ctrlPr>
                      </m:sSubPr>
                      <m:e>
                        <m:r>
                          <a:rPr lang="it-IT" sz="1500" i="1">
                            <a:latin typeface="Cambria Math" panose="02040503050406030204" pitchFamily="18" charset="0"/>
                            <a:ea typeface="Cambria Math" panose="02040503050406030204" pitchFamily="18" charset="0"/>
                          </a:rPr>
                          <m:t>𝑝</m:t>
                        </m:r>
                      </m:e>
                      <m:sub>
                        <m:r>
                          <a:rPr lang="it-IT" sz="1500" i="1">
                            <a:latin typeface="Cambria Math" panose="02040503050406030204" pitchFamily="18" charset="0"/>
                            <a:ea typeface="Cambria Math" panose="02040503050406030204" pitchFamily="18" charset="0"/>
                          </a:rPr>
                          <m:t>𝑟</m:t>
                        </m:r>
                        <m:r>
                          <a:rPr lang="it-IT" sz="1500" i="1">
                            <a:latin typeface="Cambria Math" panose="02040503050406030204" pitchFamily="18" charset="0"/>
                            <a:ea typeface="Cambria Math" panose="02040503050406030204" pitchFamily="18" charset="0"/>
                          </a:rPr>
                          <m:t>,</m:t>
                        </m:r>
                        <m:r>
                          <a:rPr lang="it-IT" sz="1500" i="1">
                            <a:latin typeface="Cambria Math" panose="02040503050406030204" pitchFamily="18" charset="0"/>
                            <a:ea typeface="Cambria Math" panose="02040503050406030204" pitchFamily="18" charset="0"/>
                          </a:rPr>
                          <m:t>𝑖</m:t>
                        </m:r>
                      </m:sub>
                    </m:sSub>
                  </m:oMath>
                </a14:m>
                <a:r>
                  <a:rPr lang="en-US" sz="1500" dirty="0"/>
                  <a:t>)</a:t>
                </a:r>
              </a:p>
            </p:txBody>
          </p:sp>
        </mc:Choice>
        <mc:Fallback xmlns="">
          <p:sp>
            <p:nvSpPr>
              <p:cNvPr id="36" name="TextBox 35">
                <a:extLst>
                  <a:ext uri="{FF2B5EF4-FFF2-40B4-BE49-F238E27FC236}">
                    <a16:creationId xmlns:a16="http://schemas.microsoft.com/office/drawing/2014/main" id="{0BC31151-4A75-610F-5434-0D456E34CF7F}"/>
                  </a:ext>
                </a:extLst>
              </p:cNvPr>
              <p:cNvSpPr txBox="1">
                <a:spLocks noRot="1" noChangeAspect="1" noMove="1" noResize="1" noEditPoints="1" noAdjustHandles="1" noChangeArrowheads="1" noChangeShapeType="1" noTextEdit="1"/>
              </p:cNvSpPr>
              <p:nvPr/>
            </p:nvSpPr>
            <p:spPr>
              <a:xfrm>
                <a:off x="3710111" y="3556596"/>
                <a:ext cx="1996440" cy="564065"/>
              </a:xfrm>
              <a:prstGeom prst="rect">
                <a:avLst/>
              </a:prstGeom>
              <a:blipFill>
                <a:blip r:embed="rId7"/>
                <a:stretch>
                  <a:fillRect l="-1899" t="-2174" b="-8696"/>
                </a:stretch>
              </a:blipFill>
            </p:spPr>
            <p:txBody>
              <a:bodyPr/>
              <a:lstStyle/>
              <a:p>
                <a:r>
                  <a:rPr lang="en-IT">
                    <a:noFill/>
                  </a:rPr>
                  <a:t> </a:t>
                </a:r>
              </a:p>
            </p:txBody>
          </p:sp>
        </mc:Fallback>
      </mc:AlternateContent>
    </p:spTree>
    <p:extLst>
      <p:ext uri="{BB962C8B-B14F-4D97-AF65-F5344CB8AC3E}">
        <p14:creationId xmlns:p14="http://schemas.microsoft.com/office/powerpoint/2010/main" val="3039865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E95D6DEE-7E4C-EEC8-1235-8C13F487AE68}"/>
            </a:ext>
          </a:extLst>
        </p:cNvPr>
        <p:cNvGrpSpPr/>
        <p:nvPr/>
      </p:nvGrpSpPr>
      <p:grpSpPr>
        <a:xfrm>
          <a:off x="0" y="0"/>
          <a:ext cx="0" cy="0"/>
          <a:chOff x="0" y="0"/>
          <a:chExt cx="0" cy="0"/>
        </a:xfrm>
      </p:grpSpPr>
      <p:pic>
        <p:nvPicPr>
          <p:cNvPr id="3" name="Immagine 2">
            <a:extLst>
              <a:ext uri="{FF2B5EF4-FFF2-40B4-BE49-F238E27FC236}">
                <a16:creationId xmlns:a16="http://schemas.microsoft.com/office/drawing/2014/main" id="{C10FD877-013C-2582-2509-6B7E0352B04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04112" y="1063217"/>
            <a:ext cx="707756" cy="378133"/>
          </a:xfrm>
          <a:prstGeom prst="rect">
            <a:avLst/>
          </a:prstGeom>
        </p:spPr>
      </p:pic>
      <p:cxnSp>
        <p:nvCxnSpPr>
          <p:cNvPr id="4" name="Shape 92">
            <a:extLst>
              <a:ext uri="{FF2B5EF4-FFF2-40B4-BE49-F238E27FC236}">
                <a16:creationId xmlns:a16="http://schemas.microsoft.com/office/drawing/2014/main" id="{353B5A81-4E5B-BED3-59AB-C3FE35DBFBC7}"/>
              </a:ext>
            </a:extLst>
          </p:cNvPr>
          <p:cNvCxnSpPr/>
          <p:nvPr/>
        </p:nvCxnSpPr>
        <p:spPr>
          <a:xfrm>
            <a:off x="1" y="1252285"/>
            <a:ext cx="820663" cy="0"/>
          </a:xfrm>
          <a:prstGeom prst="straightConnector1">
            <a:avLst/>
          </a:prstGeom>
          <a:noFill/>
          <a:ln w="9525" cap="flat" cmpd="sng">
            <a:solidFill>
              <a:srgbClr val="CCCCCC"/>
            </a:solidFill>
            <a:prstDash val="solid"/>
            <a:round/>
            <a:headEnd type="none" w="med" len="med"/>
            <a:tailEnd type="none" w="med" len="med"/>
          </a:ln>
        </p:spPr>
      </p:cxnSp>
      <p:sp>
        <p:nvSpPr>
          <p:cNvPr id="5" name="Shape 120">
            <a:extLst>
              <a:ext uri="{FF2B5EF4-FFF2-40B4-BE49-F238E27FC236}">
                <a16:creationId xmlns:a16="http://schemas.microsoft.com/office/drawing/2014/main" id="{D0C9C1AF-B53B-8847-56E1-59D3A8BE8F56}"/>
              </a:ext>
            </a:extLst>
          </p:cNvPr>
          <p:cNvSpPr/>
          <p:nvPr/>
        </p:nvSpPr>
        <p:spPr>
          <a:xfrm>
            <a:off x="329113" y="1024572"/>
            <a:ext cx="447327" cy="455424"/>
          </a:xfrm>
          <a:prstGeom prst="ellipse">
            <a:avLst/>
          </a:prstGeom>
          <a:solidFill>
            <a:srgbClr val="FFC30F"/>
          </a:solidFill>
          <a:ln>
            <a:noFill/>
          </a:ln>
        </p:spPr>
        <p:txBody>
          <a:bodyPr lIns="68569" tIns="68569" rIns="68569" bIns="68569" anchor="ctr" anchorCtr="0">
            <a:noAutofit/>
          </a:bodyPr>
          <a:lstStyle/>
          <a:p>
            <a:endParaRPr lang="en-US" sz="1050" dirty="0"/>
          </a:p>
        </p:txBody>
      </p:sp>
      <p:sp>
        <p:nvSpPr>
          <p:cNvPr id="6" name="Shape 249">
            <a:extLst>
              <a:ext uri="{FF2B5EF4-FFF2-40B4-BE49-F238E27FC236}">
                <a16:creationId xmlns:a16="http://schemas.microsoft.com/office/drawing/2014/main" id="{DE47CB32-2DA5-BE32-3719-F957F19FCF01}"/>
              </a:ext>
            </a:extLst>
          </p:cNvPr>
          <p:cNvSpPr txBox="1">
            <a:spLocks/>
          </p:cNvSpPr>
          <p:nvPr/>
        </p:nvSpPr>
        <p:spPr>
          <a:xfrm>
            <a:off x="833259" y="1088934"/>
            <a:ext cx="1845171" cy="290091"/>
          </a:xfrm>
          <a:prstGeom prst="rect">
            <a:avLst/>
          </a:prstGeom>
          <a:noFill/>
          <a:ln>
            <a:noFill/>
          </a:ln>
        </p:spPr>
        <p:txBody>
          <a:bodyPr lIns="68569" tIns="68569" rIns="68569" bIns="68569" anchor="ctr"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stStyle>
          <a:p>
            <a:pPr>
              <a:buClr>
                <a:srgbClr val="000000"/>
              </a:buClr>
              <a:buSzPct val="25000"/>
            </a:pPr>
            <a:r>
              <a:rPr lang="en-US" sz="2000" b="1" dirty="0">
                <a:latin typeface="Palatino Linotype" panose="02040502050505030304" pitchFamily="18" charset="0"/>
                <a:ea typeface="UD Digi Kyokasho N-R" panose="020B0400000000000000" pitchFamily="18" charset="-128"/>
                <a:cs typeface="Lora"/>
                <a:sym typeface="Lora"/>
              </a:rPr>
              <a:t>Reference case</a:t>
            </a:r>
          </a:p>
        </p:txBody>
      </p:sp>
      <p:cxnSp>
        <p:nvCxnSpPr>
          <p:cNvPr id="7" name="Shape 92">
            <a:extLst>
              <a:ext uri="{FF2B5EF4-FFF2-40B4-BE49-F238E27FC236}">
                <a16:creationId xmlns:a16="http://schemas.microsoft.com/office/drawing/2014/main" id="{874382A7-F3C4-948E-6B58-ACBDED780A5C}"/>
              </a:ext>
            </a:extLst>
          </p:cNvPr>
          <p:cNvCxnSpPr>
            <a:cxnSpLocks/>
            <a:stCxn id="6" idx="3"/>
          </p:cNvCxnSpPr>
          <p:nvPr/>
        </p:nvCxnSpPr>
        <p:spPr>
          <a:xfrm>
            <a:off x="2678430" y="1233979"/>
            <a:ext cx="5551170" cy="18305"/>
          </a:xfrm>
          <a:prstGeom prst="straightConnector1">
            <a:avLst/>
          </a:prstGeom>
          <a:noFill/>
          <a:ln w="9525" cap="flat" cmpd="sng">
            <a:solidFill>
              <a:srgbClr val="CCCCCC"/>
            </a:solidFill>
            <a:prstDash val="solid"/>
            <a:round/>
            <a:headEnd type="none" w="med" len="med"/>
            <a:tailEnd type="none" w="med" len="med"/>
          </a:ln>
        </p:spPr>
      </p:cxnSp>
      <p:sp>
        <p:nvSpPr>
          <p:cNvPr id="8" name="Segnaposto numero diapositiva 1">
            <a:extLst>
              <a:ext uri="{FF2B5EF4-FFF2-40B4-BE49-F238E27FC236}">
                <a16:creationId xmlns:a16="http://schemas.microsoft.com/office/drawing/2014/main" id="{55F96261-A084-CC1A-16B6-156599BADAC6}"/>
              </a:ext>
            </a:extLst>
          </p:cNvPr>
          <p:cNvSpPr txBox="1">
            <a:spLocks/>
          </p:cNvSpPr>
          <p:nvPr/>
        </p:nvSpPr>
        <p:spPr>
          <a:xfrm>
            <a:off x="7749345" y="1017990"/>
            <a:ext cx="409458" cy="273844"/>
          </a:xfrm>
          <a:prstGeom prst="rect">
            <a:avLst/>
          </a:prstGeom>
        </p:spPr>
        <p:txBody>
          <a:bodyPr vert="horz" lIns="68580" tIns="34290" rIns="68580" bIns="3429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E011DD9-7140-4E43-B8DF-517520C6FEA9}" type="slidenum">
              <a:rPr lang="en-US" sz="900"/>
              <a:pPr/>
              <a:t>43</a:t>
            </a:fld>
            <a:endParaRPr lang="en-US" sz="900" dirty="0"/>
          </a:p>
        </p:txBody>
      </p:sp>
      <p:cxnSp>
        <p:nvCxnSpPr>
          <p:cNvPr id="9" name="Shape 92">
            <a:extLst>
              <a:ext uri="{FF2B5EF4-FFF2-40B4-BE49-F238E27FC236}">
                <a16:creationId xmlns:a16="http://schemas.microsoft.com/office/drawing/2014/main" id="{A9D49DCA-D8CA-15FA-F02C-CE3116DABEED}"/>
              </a:ext>
            </a:extLst>
          </p:cNvPr>
          <p:cNvCxnSpPr>
            <a:cxnSpLocks/>
          </p:cNvCxnSpPr>
          <p:nvPr/>
        </p:nvCxnSpPr>
        <p:spPr>
          <a:xfrm>
            <a:off x="8326694" y="1253210"/>
            <a:ext cx="130277" cy="0"/>
          </a:xfrm>
          <a:prstGeom prst="straightConnector1">
            <a:avLst/>
          </a:prstGeom>
          <a:noFill/>
          <a:ln w="9525" cap="flat" cmpd="sng">
            <a:solidFill>
              <a:srgbClr val="CCCCCC"/>
            </a:solidFill>
            <a:prstDash val="solid"/>
            <a:round/>
            <a:headEnd type="none" w="med" len="med"/>
            <a:tailEnd type="none" w="med" len="med"/>
          </a:ln>
        </p:spPr>
      </p:cxnSp>
      <p:cxnSp>
        <p:nvCxnSpPr>
          <p:cNvPr id="10" name="Shape 92">
            <a:extLst>
              <a:ext uri="{FF2B5EF4-FFF2-40B4-BE49-F238E27FC236}">
                <a16:creationId xmlns:a16="http://schemas.microsoft.com/office/drawing/2014/main" id="{9765D0B6-45B8-CA10-A9C5-919F9474C5C7}"/>
              </a:ext>
            </a:extLst>
          </p:cNvPr>
          <p:cNvCxnSpPr>
            <a:cxnSpLocks/>
          </p:cNvCxnSpPr>
          <p:nvPr/>
        </p:nvCxnSpPr>
        <p:spPr>
          <a:xfrm>
            <a:off x="8926461" y="1251981"/>
            <a:ext cx="123788" cy="0"/>
          </a:xfrm>
          <a:prstGeom prst="straightConnector1">
            <a:avLst/>
          </a:prstGeom>
          <a:noFill/>
          <a:ln w="9525" cap="flat" cmpd="sng">
            <a:solidFill>
              <a:srgbClr val="CCCCCC"/>
            </a:solidFill>
            <a:prstDash val="solid"/>
            <a:round/>
            <a:headEnd type="none" w="med" len="med"/>
            <a:tailEnd type="none" w="med" len="med"/>
          </a:ln>
        </p:spPr>
      </p:cxnSp>
      <p:grpSp>
        <p:nvGrpSpPr>
          <p:cNvPr id="16" name="Shape 423">
            <a:extLst>
              <a:ext uri="{FF2B5EF4-FFF2-40B4-BE49-F238E27FC236}">
                <a16:creationId xmlns:a16="http://schemas.microsoft.com/office/drawing/2014/main" id="{E00C4AD8-CEF7-6C95-35CE-91F1C80EE7DB}"/>
              </a:ext>
            </a:extLst>
          </p:cNvPr>
          <p:cNvGrpSpPr/>
          <p:nvPr/>
        </p:nvGrpSpPr>
        <p:grpSpPr>
          <a:xfrm>
            <a:off x="373441" y="1077300"/>
            <a:ext cx="358671" cy="349363"/>
            <a:chOff x="5916675" y="927975"/>
            <a:chExt cx="516350" cy="502950"/>
          </a:xfrm>
        </p:grpSpPr>
        <p:sp>
          <p:nvSpPr>
            <p:cNvPr id="17" name="Shape 424">
              <a:extLst>
                <a:ext uri="{FF2B5EF4-FFF2-40B4-BE49-F238E27FC236}">
                  <a16:creationId xmlns:a16="http://schemas.microsoft.com/office/drawing/2014/main" id="{312D6000-A94F-06A4-3E86-094ABA4916AA}"/>
                </a:ext>
              </a:extLst>
            </p:cNvPr>
            <p:cNvSpPr/>
            <p:nvPr/>
          </p:nvSpPr>
          <p:spPr>
            <a:xfrm>
              <a:off x="5916675" y="927975"/>
              <a:ext cx="516350" cy="502950"/>
            </a:xfrm>
            <a:custGeom>
              <a:avLst/>
              <a:gdLst/>
              <a:ahLst/>
              <a:cxnLst/>
              <a:rect l="0" t="0" r="0" b="0"/>
              <a:pathLst>
                <a:path w="20654" h="20118" fill="none" extrusionOk="0">
                  <a:moveTo>
                    <a:pt x="20654" y="10059"/>
                  </a:moveTo>
                  <a:lnTo>
                    <a:pt x="18486" y="8183"/>
                  </a:lnTo>
                  <a:lnTo>
                    <a:pt x="19631" y="5577"/>
                  </a:lnTo>
                  <a:lnTo>
                    <a:pt x="16879" y="4847"/>
                  </a:lnTo>
                  <a:lnTo>
                    <a:pt x="16757" y="1997"/>
                  </a:lnTo>
                  <a:lnTo>
                    <a:pt x="13956" y="2509"/>
                  </a:lnTo>
                  <a:lnTo>
                    <a:pt x="12616" y="0"/>
                  </a:lnTo>
                  <a:lnTo>
                    <a:pt x="10327" y="1681"/>
                  </a:lnTo>
                  <a:lnTo>
                    <a:pt x="8038" y="0"/>
                  </a:lnTo>
                  <a:lnTo>
                    <a:pt x="6698" y="2509"/>
                  </a:lnTo>
                  <a:lnTo>
                    <a:pt x="3897" y="1997"/>
                  </a:lnTo>
                  <a:lnTo>
                    <a:pt x="3776" y="4847"/>
                  </a:lnTo>
                  <a:lnTo>
                    <a:pt x="1023" y="5577"/>
                  </a:lnTo>
                  <a:lnTo>
                    <a:pt x="2168" y="8183"/>
                  </a:lnTo>
                  <a:lnTo>
                    <a:pt x="1" y="10059"/>
                  </a:lnTo>
                  <a:lnTo>
                    <a:pt x="2168" y="11934"/>
                  </a:lnTo>
                  <a:lnTo>
                    <a:pt x="1023" y="14540"/>
                  </a:lnTo>
                  <a:lnTo>
                    <a:pt x="3776" y="15271"/>
                  </a:lnTo>
                  <a:lnTo>
                    <a:pt x="3897" y="18120"/>
                  </a:lnTo>
                  <a:lnTo>
                    <a:pt x="6698" y="17609"/>
                  </a:lnTo>
                  <a:lnTo>
                    <a:pt x="8038" y="20117"/>
                  </a:lnTo>
                  <a:lnTo>
                    <a:pt x="10327" y="18437"/>
                  </a:lnTo>
                  <a:lnTo>
                    <a:pt x="12616" y="20117"/>
                  </a:lnTo>
                  <a:lnTo>
                    <a:pt x="13956" y="17609"/>
                  </a:lnTo>
                  <a:lnTo>
                    <a:pt x="16757" y="18120"/>
                  </a:lnTo>
                  <a:lnTo>
                    <a:pt x="16879" y="15271"/>
                  </a:lnTo>
                  <a:lnTo>
                    <a:pt x="19631" y="14540"/>
                  </a:lnTo>
                  <a:lnTo>
                    <a:pt x="18486" y="11934"/>
                  </a:lnTo>
                  <a:lnTo>
                    <a:pt x="20654" y="10059"/>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18" name="Shape 425">
              <a:extLst>
                <a:ext uri="{FF2B5EF4-FFF2-40B4-BE49-F238E27FC236}">
                  <a16:creationId xmlns:a16="http://schemas.microsoft.com/office/drawing/2014/main" id="{540362B2-90A0-018B-590E-FB4C354402FE}"/>
                </a:ext>
              </a:extLst>
            </p:cNvPr>
            <p:cNvSpPr/>
            <p:nvPr/>
          </p:nvSpPr>
          <p:spPr>
            <a:xfrm>
              <a:off x="6006800" y="1011375"/>
              <a:ext cx="336125" cy="336125"/>
            </a:xfrm>
            <a:custGeom>
              <a:avLst/>
              <a:gdLst/>
              <a:ahLst/>
              <a:cxnLst/>
              <a:rect l="0" t="0" r="0" b="0"/>
              <a:pathLst>
                <a:path w="13445" h="13445" fill="none" extrusionOk="0">
                  <a:moveTo>
                    <a:pt x="6722" y="13445"/>
                  </a:moveTo>
                  <a:lnTo>
                    <a:pt x="6722" y="13445"/>
                  </a:lnTo>
                  <a:lnTo>
                    <a:pt x="6381" y="13420"/>
                  </a:lnTo>
                  <a:lnTo>
                    <a:pt x="6040" y="13396"/>
                  </a:lnTo>
                  <a:lnTo>
                    <a:pt x="5699" y="13347"/>
                  </a:lnTo>
                  <a:lnTo>
                    <a:pt x="5383" y="13299"/>
                  </a:lnTo>
                  <a:lnTo>
                    <a:pt x="5042" y="13226"/>
                  </a:lnTo>
                  <a:lnTo>
                    <a:pt x="4725" y="13128"/>
                  </a:lnTo>
                  <a:lnTo>
                    <a:pt x="4408" y="13031"/>
                  </a:lnTo>
                  <a:lnTo>
                    <a:pt x="4116" y="12909"/>
                  </a:lnTo>
                  <a:lnTo>
                    <a:pt x="3824" y="12763"/>
                  </a:lnTo>
                  <a:lnTo>
                    <a:pt x="3532" y="12617"/>
                  </a:lnTo>
                  <a:lnTo>
                    <a:pt x="3239" y="12471"/>
                  </a:lnTo>
                  <a:lnTo>
                    <a:pt x="2971" y="12276"/>
                  </a:lnTo>
                  <a:lnTo>
                    <a:pt x="2703" y="12105"/>
                  </a:lnTo>
                  <a:lnTo>
                    <a:pt x="2460" y="11910"/>
                  </a:lnTo>
                  <a:lnTo>
                    <a:pt x="2216" y="11691"/>
                  </a:lnTo>
                  <a:lnTo>
                    <a:pt x="1973" y="11472"/>
                  </a:lnTo>
                  <a:lnTo>
                    <a:pt x="1754" y="11228"/>
                  </a:lnTo>
                  <a:lnTo>
                    <a:pt x="1534" y="10985"/>
                  </a:lnTo>
                  <a:lnTo>
                    <a:pt x="1340" y="10741"/>
                  </a:lnTo>
                  <a:lnTo>
                    <a:pt x="1169" y="10473"/>
                  </a:lnTo>
                  <a:lnTo>
                    <a:pt x="974" y="10206"/>
                  </a:lnTo>
                  <a:lnTo>
                    <a:pt x="828" y="9913"/>
                  </a:lnTo>
                  <a:lnTo>
                    <a:pt x="682" y="9621"/>
                  </a:lnTo>
                  <a:lnTo>
                    <a:pt x="536" y="9329"/>
                  </a:lnTo>
                  <a:lnTo>
                    <a:pt x="414" y="9036"/>
                  </a:lnTo>
                  <a:lnTo>
                    <a:pt x="317" y="8720"/>
                  </a:lnTo>
                  <a:lnTo>
                    <a:pt x="219" y="8403"/>
                  </a:lnTo>
                  <a:lnTo>
                    <a:pt x="146" y="8062"/>
                  </a:lnTo>
                  <a:lnTo>
                    <a:pt x="98" y="7746"/>
                  </a:lnTo>
                  <a:lnTo>
                    <a:pt x="49" y="7405"/>
                  </a:lnTo>
                  <a:lnTo>
                    <a:pt x="24" y="7064"/>
                  </a:lnTo>
                  <a:lnTo>
                    <a:pt x="0" y="6723"/>
                  </a:lnTo>
                  <a:lnTo>
                    <a:pt x="0" y="6723"/>
                  </a:lnTo>
                  <a:lnTo>
                    <a:pt x="24" y="6382"/>
                  </a:lnTo>
                  <a:lnTo>
                    <a:pt x="49" y="6041"/>
                  </a:lnTo>
                  <a:lnTo>
                    <a:pt x="98" y="5700"/>
                  </a:lnTo>
                  <a:lnTo>
                    <a:pt x="146" y="5383"/>
                  </a:lnTo>
                  <a:lnTo>
                    <a:pt x="219" y="5042"/>
                  </a:lnTo>
                  <a:lnTo>
                    <a:pt x="317" y="4726"/>
                  </a:lnTo>
                  <a:lnTo>
                    <a:pt x="414" y="4409"/>
                  </a:lnTo>
                  <a:lnTo>
                    <a:pt x="536" y="4117"/>
                  </a:lnTo>
                  <a:lnTo>
                    <a:pt x="682" y="3825"/>
                  </a:lnTo>
                  <a:lnTo>
                    <a:pt x="828" y="3532"/>
                  </a:lnTo>
                  <a:lnTo>
                    <a:pt x="974" y="3240"/>
                  </a:lnTo>
                  <a:lnTo>
                    <a:pt x="1169" y="2972"/>
                  </a:lnTo>
                  <a:lnTo>
                    <a:pt x="1340" y="2704"/>
                  </a:lnTo>
                  <a:lnTo>
                    <a:pt x="1534" y="2461"/>
                  </a:lnTo>
                  <a:lnTo>
                    <a:pt x="1754" y="2217"/>
                  </a:lnTo>
                  <a:lnTo>
                    <a:pt x="1973" y="1974"/>
                  </a:lnTo>
                  <a:lnTo>
                    <a:pt x="2216" y="1754"/>
                  </a:lnTo>
                  <a:lnTo>
                    <a:pt x="2460" y="1535"/>
                  </a:lnTo>
                  <a:lnTo>
                    <a:pt x="2703" y="1340"/>
                  </a:lnTo>
                  <a:lnTo>
                    <a:pt x="2971" y="1170"/>
                  </a:lnTo>
                  <a:lnTo>
                    <a:pt x="3239" y="975"/>
                  </a:lnTo>
                  <a:lnTo>
                    <a:pt x="3532" y="829"/>
                  </a:lnTo>
                  <a:lnTo>
                    <a:pt x="3824" y="683"/>
                  </a:lnTo>
                  <a:lnTo>
                    <a:pt x="4116" y="537"/>
                  </a:lnTo>
                  <a:lnTo>
                    <a:pt x="4408" y="415"/>
                  </a:lnTo>
                  <a:lnTo>
                    <a:pt x="4725" y="317"/>
                  </a:lnTo>
                  <a:lnTo>
                    <a:pt x="5042" y="220"/>
                  </a:lnTo>
                  <a:lnTo>
                    <a:pt x="5383" y="147"/>
                  </a:lnTo>
                  <a:lnTo>
                    <a:pt x="5699" y="98"/>
                  </a:lnTo>
                  <a:lnTo>
                    <a:pt x="6040" y="49"/>
                  </a:lnTo>
                  <a:lnTo>
                    <a:pt x="6381" y="25"/>
                  </a:lnTo>
                  <a:lnTo>
                    <a:pt x="6722" y="1"/>
                  </a:lnTo>
                  <a:lnTo>
                    <a:pt x="6722" y="1"/>
                  </a:lnTo>
                  <a:lnTo>
                    <a:pt x="7063" y="25"/>
                  </a:lnTo>
                  <a:lnTo>
                    <a:pt x="7404" y="49"/>
                  </a:lnTo>
                  <a:lnTo>
                    <a:pt x="7745" y="98"/>
                  </a:lnTo>
                  <a:lnTo>
                    <a:pt x="8062" y="147"/>
                  </a:lnTo>
                  <a:lnTo>
                    <a:pt x="8403" y="220"/>
                  </a:lnTo>
                  <a:lnTo>
                    <a:pt x="8719" y="317"/>
                  </a:lnTo>
                  <a:lnTo>
                    <a:pt x="9036" y="415"/>
                  </a:lnTo>
                  <a:lnTo>
                    <a:pt x="9328" y="537"/>
                  </a:lnTo>
                  <a:lnTo>
                    <a:pt x="9620" y="683"/>
                  </a:lnTo>
                  <a:lnTo>
                    <a:pt x="9913" y="829"/>
                  </a:lnTo>
                  <a:lnTo>
                    <a:pt x="10205" y="975"/>
                  </a:lnTo>
                  <a:lnTo>
                    <a:pt x="10473" y="1170"/>
                  </a:lnTo>
                  <a:lnTo>
                    <a:pt x="10741" y="1340"/>
                  </a:lnTo>
                  <a:lnTo>
                    <a:pt x="10984" y="1535"/>
                  </a:lnTo>
                  <a:lnTo>
                    <a:pt x="11228" y="1754"/>
                  </a:lnTo>
                  <a:lnTo>
                    <a:pt x="11471" y="1974"/>
                  </a:lnTo>
                  <a:lnTo>
                    <a:pt x="11690" y="2217"/>
                  </a:lnTo>
                  <a:lnTo>
                    <a:pt x="11910" y="2461"/>
                  </a:lnTo>
                  <a:lnTo>
                    <a:pt x="12105" y="2704"/>
                  </a:lnTo>
                  <a:lnTo>
                    <a:pt x="12275" y="2972"/>
                  </a:lnTo>
                  <a:lnTo>
                    <a:pt x="12470" y="3240"/>
                  </a:lnTo>
                  <a:lnTo>
                    <a:pt x="12616" y="3532"/>
                  </a:lnTo>
                  <a:lnTo>
                    <a:pt x="12762" y="3825"/>
                  </a:lnTo>
                  <a:lnTo>
                    <a:pt x="12908" y="4117"/>
                  </a:lnTo>
                  <a:lnTo>
                    <a:pt x="13030" y="4409"/>
                  </a:lnTo>
                  <a:lnTo>
                    <a:pt x="13127" y="4726"/>
                  </a:lnTo>
                  <a:lnTo>
                    <a:pt x="13225" y="5042"/>
                  </a:lnTo>
                  <a:lnTo>
                    <a:pt x="13298" y="5383"/>
                  </a:lnTo>
                  <a:lnTo>
                    <a:pt x="13347" y="5700"/>
                  </a:lnTo>
                  <a:lnTo>
                    <a:pt x="13395" y="6041"/>
                  </a:lnTo>
                  <a:lnTo>
                    <a:pt x="13420" y="6382"/>
                  </a:lnTo>
                  <a:lnTo>
                    <a:pt x="13444" y="6723"/>
                  </a:lnTo>
                  <a:lnTo>
                    <a:pt x="13444" y="6723"/>
                  </a:lnTo>
                  <a:lnTo>
                    <a:pt x="13420" y="7064"/>
                  </a:lnTo>
                  <a:lnTo>
                    <a:pt x="13395" y="7405"/>
                  </a:lnTo>
                  <a:lnTo>
                    <a:pt x="13347" y="7746"/>
                  </a:lnTo>
                  <a:lnTo>
                    <a:pt x="13298" y="8062"/>
                  </a:lnTo>
                  <a:lnTo>
                    <a:pt x="13225" y="8403"/>
                  </a:lnTo>
                  <a:lnTo>
                    <a:pt x="13127" y="8720"/>
                  </a:lnTo>
                  <a:lnTo>
                    <a:pt x="13030" y="9036"/>
                  </a:lnTo>
                  <a:lnTo>
                    <a:pt x="12908" y="9329"/>
                  </a:lnTo>
                  <a:lnTo>
                    <a:pt x="12762" y="9621"/>
                  </a:lnTo>
                  <a:lnTo>
                    <a:pt x="12616" y="9913"/>
                  </a:lnTo>
                  <a:lnTo>
                    <a:pt x="12470" y="10206"/>
                  </a:lnTo>
                  <a:lnTo>
                    <a:pt x="12275" y="10473"/>
                  </a:lnTo>
                  <a:lnTo>
                    <a:pt x="12105" y="10741"/>
                  </a:lnTo>
                  <a:lnTo>
                    <a:pt x="11910" y="10985"/>
                  </a:lnTo>
                  <a:lnTo>
                    <a:pt x="11690" y="11228"/>
                  </a:lnTo>
                  <a:lnTo>
                    <a:pt x="11471" y="11472"/>
                  </a:lnTo>
                  <a:lnTo>
                    <a:pt x="11228" y="11691"/>
                  </a:lnTo>
                  <a:lnTo>
                    <a:pt x="10984" y="11910"/>
                  </a:lnTo>
                  <a:lnTo>
                    <a:pt x="10741" y="12105"/>
                  </a:lnTo>
                  <a:lnTo>
                    <a:pt x="10473" y="12276"/>
                  </a:lnTo>
                  <a:lnTo>
                    <a:pt x="10205" y="12471"/>
                  </a:lnTo>
                  <a:lnTo>
                    <a:pt x="9913" y="12617"/>
                  </a:lnTo>
                  <a:lnTo>
                    <a:pt x="9620" y="12763"/>
                  </a:lnTo>
                  <a:lnTo>
                    <a:pt x="9328" y="12909"/>
                  </a:lnTo>
                  <a:lnTo>
                    <a:pt x="9036" y="13031"/>
                  </a:lnTo>
                  <a:lnTo>
                    <a:pt x="8719" y="13128"/>
                  </a:lnTo>
                  <a:lnTo>
                    <a:pt x="8403" y="13226"/>
                  </a:lnTo>
                  <a:lnTo>
                    <a:pt x="8062" y="13299"/>
                  </a:lnTo>
                  <a:lnTo>
                    <a:pt x="7745" y="13347"/>
                  </a:lnTo>
                  <a:lnTo>
                    <a:pt x="7404" y="13396"/>
                  </a:lnTo>
                  <a:lnTo>
                    <a:pt x="7063" y="13420"/>
                  </a:lnTo>
                  <a:lnTo>
                    <a:pt x="6722" y="13445"/>
                  </a:lnTo>
                  <a:lnTo>
                    <a:pt x="6722" y="13445"/>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grpSp>
      <p:pic>
        <p:nvPicPr>
          <p:cNvPr id="21" name="Picture 20" descr="A screenshot of a computer&#10;&#10;AI-generated content may be incorrect.">
            <a:extLst>
              <a:ext uri="{FF2B5EF4-FFF2-40B4-BE49-F238E27FC236}">
                <a16:creationId xmlns:a16="http://schemas.microsoft.com/office/drawing/2014/main" id="{DF549B67-40DD-A55E-63D1-C214414D70B1}"/>
              </a:ext>
            </a:extLst>
          </p:cNvPr>
          <p:cNvPicPr>
            <a:picLocks noChangeAspect="1"/>
          </p:cNvPicPr>
          <p:nvPr/>
        </p:nvPicPr>
        <p:blipFill>
          <a:blip r:embed="rId4">
            <a:extLst>
              <a:ext uri="{28A0092B-C50C-407E-A947-70E740481C1C}">
                <a14:useLocalDpi xmlns:a14="http://schemas.microsoft.com/office/drawing/2010/main" val="0"/>
              </a:ext>
            </a:extLst>
          </a:blip>
          <a:srcRect b="29613"/>
          <a:stretch>
            <a:fillRect/>
          </a:stretch>
        </p:blipFill>
        <p:spPr>
          <a:xfrm>
            <a:off x="1845052" y="2769165"/>
            <a:ext cx="5712977" cy="1878208"/>
          </a:xfrm>
          <a:prstGeom prst="rect">
            <a:avLst/>
          </a:prstGeom>
        </p:spPr>
      </p:pic>
      <p:pic>
        <p:nvPicPr>
          <p:cNvPr id="22" name="Picture 21" descr="A screenshot of a computer&#10;&#10;AI-generated content may be incorrect.">
            <a:extLst>
              <a:ext uri="{FF2B5EF4-FFF2-40B4-BE49-F238E27FC236}">
                <a16:creationId xmlns:a16="http://schemas.microsoft.com/office/drawing/2014/main" id="{A45C1397-3CF5-8B24-91E9-583D331822EF}"/>
              </a:ext>
            </a:extLst>
          </p:cNvPr>
          <p:cNvPicPr>
            <a:picLocks noChangeAspect="1"/>
          </p:cNvPicPr>
          <p:nvPr/>
        </p:nvPicPr>
        <p:blipFill>
          <a:blip r:embed="rId4">
            <a:extLst>
              <a:ext uri="{28A0092B-C50C-407E-A947-70E740481C1C}">
                <a14:useLocalDpi xmlns:a14="http://schemas.microsoft.com/office/drawing/2010/main" val="0"/>
              </a:ext>
            </a:extLst>
          </a:blip>
          <a:srcRect t="70387" b="18160"/>
          <a:stretch>
            <a:fillRect/>
          </a:stretch>
        </p:blipFill>
        <p:spPr>
          <a:xfrm>
            <a:off x="1845052" y="4647372"/>
            <a:ext cx="5712977" cy="305628"/>
          </a:xfrm>
          <a:prstGeom prst="rect">
            <a:avLst/>
          </a:prstGeom>
        </p:spPr>
      </p:pic>
      <p:pic>
        <p:nvPicPr>
          <p:cNvPr id="23" name="Picture 22" descr="A screenshot of a computer&#10;&#10;AI-generated content may be incorrect.">
            <a:extLst>
              <a:ext uri="{FF2B5EF4-FFF2-40B4-BE49-F238E27FC236}">
                <a16:creationId xmlns:a16="http://schemas.microsoft.com/office/drawing/2014/main" id="{138CC1D6-8E93-5EC9-0B07-5F7E65B41DA4}"/>
              </a:ext>
            </a:extLst>
          </p:cNvPr>
          <p:cNvPicPr>
            <a:picLocks noChangeAspect="1"/>
          </p:cNvPicPr>
          <p:nvPr/>
        </p:nvPicPr>
        <p:blipFill>
          <a:blip r:embed="rId4">
            <a:extLst>
              <a:ext uri="{28A0092B-C50C-407E-A947-70E740481C1C}">
                <a14:useLocalDpi xmlns:a14="http://schemas.microsoft.com/office/drawing/2010/main" val="0"/>
              </a:ext>
            </a:extLst>
          </a:blip>
          <a:srcRect t="81841" b="1311"/>
          <a:stretch>
            <a:fillRect/>
          </a:stretch>
        </p:blipFill>
        <p:spPr>
          <a:xfrm>
            <a:off x="1845051" y="4953000"/>
            <a:ext cx="5712977" cy="449580"/>
          </a:xfrm>
          <a:prstGeom prst="rect">
            <a:avLst/>
          </a:prstGeom>
        </p:spPr>
      </p:pic>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8BF5873A-7DC6-94E2-B346-842196837CD4}"/>
                  </a:ext>
                </a:extLst>
              </p:cNvPr>
              <p:cNvSpPr txBox="1"/>
              <p:nvPr/>
            </p:nvSpPr>
            <p:spPr>
              <a:xfrm>
                <a:off x="436045" y="1729619"/>
                <a:ext cx="7664267" cy="652551"/>
              </a:xfrm>
              <a:prstGeom prst="rect">
                <a:avLst/>
              </a:prstGeom>
              <a:noFill/>
            </p:spPr>
            <p:txBody>
              <a:bodyPr wrap="square" rtlCol="0">
                <a:spAutoFit/>
              </a:bodyPr>
              <a:lstStyle/>
              <a:p>
                <a:r>
                  <a:rPr lang="en-US" sz="1800" dirty="0"/>
                  <a:t>We simulate </a:t>
                </a:r>
                <a14:m>
                  <m:oMath xmlns:m="http://schemas.openxmlformats.org/officeDocument/2006/math">
                    <m:sSup>
                      <m:sSupPr>
                        <m:ctrlPr>
                          <a:rPr lang="en-US" sz="1800" b="1" i="1">
                            <a:latin typeface="Cambria Math" panose="02040503050406030204" pitchFamily="18" charset="0"/>
                          </a:rPr>
                        </m:ctrlPr>
                      </m:sSupPr>
                      <m:e>
                        <m:r>
                          <a:rPr lang="it-IT" sz="1800" b="1" i="1">
                            <a:latin typeface="Cambria Math" panose="02040503050406030204" pitchFamily="18" charset="0"/>
                          </a:rPr>
                          <m:t>𝟏𝟎</m:t>
                        </m:r>
                      </m:e>
                      <m:sup>
                        <m:r>
                          <a:rPr lang="it-IT" sz="1800" b="1" i="1">
                            <a:latin typeface="Cambria Math" panose="02040503050406030204" pitchFamily="18" charset="0"/>
                          </a:rPr>
                          <m:t>𝟔</m:t>
                        </m:r>
                      </m:sup>
                    </m:sSup>
                  </m:oMath>
                </a14:m>
                <a:r>
                  <a:rPr lang="en-US" sz="1800" b="1" dirty="0"/>
                  <a:t> muons </a:t>
                </a:r>
                <a:r>
                  <a:rPr lang="en-US" sz="1800" dirty="0"/>
                  <a:t>into 600 m of ground -- Periodic layers: </a:t>
                </a:r>
                <a:r>
                  <a:rPr lang="en-US" sz="1800" b="1" dirty="0"/>
                  <a:t>1 cm </a:t>
                </a:r>
                <a:r>
                  <a:rPr lang="en-US" sz="1800" dirty="0"/>
                  <a:t>rock / </a:t>
                </a:r>
                <a:r>
                  <a:rPr lang="en-US" sz="1800" b="1" dirty="0"/>
                  <a:t>2 cm </a:t>
                </a:r>
                <a:r>
                  <a:rPr lang="en-US" sz="1800" dirty="0"/>
                  <a:t>quartz </a:t>
                </a:r>
              </a:p>
            </p:txBody>
          </p:sp>
        </mc:Choice>
        <mc:Fallback xmlns="">
          <p:sp>
            <p:nvSpPr>
              <p:cNvPr id="26" name="TextBox 25">
                <a:extLst>
                  <a:ext uri="{FF2B5EF4-FFF2-40B4-BE49-F238E27FC236}">
                    <a16:creationId xmlns:a16="http://schemas.microsoft.com/office/drawing/2014/main" id="{8BF5873A-7DC6-94E2-B346-842196837CD4}"/>
                  </a:ext>
                </a:extLst>
              </p:cNvPr>
              <p:cNvSpPr txBox="1">
                <a:spLocks noRot="1" noChangeAspect="1" noMove="1" noResize="1" noEditPoints="1" noAdjustHandles="1" noChangeArrowheads="1" noChangeShapeType="1" noTextEdit="1"/>
              </p:cNvSpPr>
              <p:nvPr/>
            </p:nvSpPr>
            <p:spPr>
              <a:xfrm>
                <a:off x="436045" y="1729619"/>
                <a:ext cx="7664267" cy="652551"/>
              </a:xfrm>
              <a:prstGeom prst="rect">
                <a:avLst/>
              </a:prstGeom>
              <a:blipFill>
                <a:blip r:embed="rId5"/>
                <a:stretch>
                  <a:fillRect l="-662" t="-3846" b="-11538"/>
                </a:stretch>
              </a:blipFill>
            </p:spPr>
            <p:txBody>
              <a:bodyPr/>
              <a:lstStyle/>
              <a:p>
                <a:r>
                  <a:rPr lang="en-IT">
                    <a:noFill/>
                  </a:rPr>
                  <a:t> </a:t>
                </a:r>
              </a:p>
            </p:txBody>
          </p:sp>
        </mc:Fallback>
      </mc:AlternateContent>
      <p:pic>
        <p:nvPicPr>
          <p:cNvPr id="2" name="Picture 1">
            <a:extLst>
              <a:ext uri="{FF2B5EF4-FFF2-40B4-BE49-F238E27FC236}">
                <a16:creationId xmlns:a16="http://schemas.microsoft.com/office/drawing/2014/main" id="{D1E7FA81-4A0B-6FE5-43AB-020E57F08F7C}"/>
              </a:ext>
            </a:extLst>
          </p:cNvPr>
          <p:cNvPicPr>
            <a:picLocks noChangeAspect="1"/>
          </p:cNvPicPr>
          <p:nvPr/>
        </p:nvPicPr>
        <p:blipFill>
          <a:blip r:embed="rId6"/>
          <a:stretch>
            <a:fillRect/>
          </a:stretch>
        </p:blipFill>
        <p:spPr>
          <a:xfrm>
            <a:off x="1837960" y="2769164"/>
            <a:ext cx="5720068" cy="676715"/>
          </a:xfrm>
          <a:prstGeom prst="rect">
            <a:avLst/>
          </a:prstGeom>
          <a:solidFill>
            <a:schemeClr val="bg1"/>
          </a:solidFill>
        </p:spPr>
      </p:pic>
    </p:spTree>
    <p:extLst>
      <p:ext uri="{BB962C8B-B14F-4D97-AF65-F5344CB8AC3E}">
        <p14:creationId xmlns:p14="http://schemas.microsoft.com/office/powerpoint/2010/main" val="932416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1000"/>
                                        <p:tgtEl>
                                          <p:spTgt spid="23"/>
                                        </p:tgtEl>
                                      </p:cBhvr>
                                    </p:animEffect>
                                    <p:anim calcmode="lin" valueType="num">
                                      <p:cBhvr>
                                        <p:cTn id="15" dur="1000" fill="hold"/>
                                        <p:tgtEl>
                                          <p:spTgt spid="23"/>
                                        </p:tgtEl>
                                        <p:attrNameLst>
                                          <p:attrName>ppt_x</p:attrName>
                                        </p:attrNameLst>
                                      </p:cBhvr>
                                      <p:tavLst>
                                        <p:tav tm="0">
                                          <p:val>
                                            <p:strVal val="#ppt_x"/>
                                          </p:val>
                                        </p:tav>
                                        <p:tav tm="100000">
                                          <p:val>
                                            <p:strVal val="#ppt_x"/>
                                          </p:val>
                                        </p:tav>
                                      </p:tavLst>
                                    </p:anim>
                                    <p:anim calcmode="lin" valueType="num">
                                      <p:cBhvr>
                                        <p:cTn id="1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B1F22EC5-EBBB-F4EC-7F44-5E42B24F5928}"/>
            </a:ext>
          </a:extLst>
        </p:cNvPr>
        <p:cNvGrpSpPr/>
        <p:nvPr/>
      </p:nvGrpSpPr>
      <p:grpSpPr>
        <a:xfrm>
          <a:off x="0" y="0"/>
          <a:ext cx="0" cy="0"/>
          <a:chOff x="0" y="0"/>
          <a:chExt cx="0" cy="0"/>
        </a:xfrm>
      </p:grpSpPr>
      <p:pic>
        <p:nvPicPr>
          <p:cNvPr id="3" name="Immagine 2">
            <a:extLst>
              <a:ext uri="{FF2B5EF4-FFF2-40B4-BE49-F238E27FC236}">
                <a16:creationId xmlns:a16="http://schemas.microsoft.com/office/drawing/2014/main" id="{7888A1C4-2A47-D1E4-C56D-361DCD2119C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04112" y="1063217"/>
            <a:ext cx="707756" cy="378133"/>
          </a:xfrm>
          <a:prstGeom prst="rect">
            <a:avLst/>
          </a:prstGeom>
        </p:spPr>
      </p:pic>
      <p:cxnSp>
        <p:nvCxnSpPr>
          <p:cNvPr id="4" name="Shape 92">
            <a:extLst>
              <a:ext uri="{FF2B5EF4-FFF2-40B4-BE49-F238E27FC236}">
                <a16:creationId xmlns:a16="http://schemas.microsoft.com/office/drawing/2014/main" id="{60F29FAF-43AA-D5F3-113C-D4973C208D76}"/>
              </a:ext>
            </a:extLst>
          </p:cNvPr>
          <p:cNvCxnSpPr/>
          <p:nvPr/>
        </p:nvCxnSpPr>
        <p:spPr>
          <a:xfrm>
            <a:off x="1" y="1252285"/>
            <a:ext cx="820663" cy="0"/>
          </a:xfrm>
          <a:prstGeom prst="straightConnector1">
            <a:avLst/>
          </a:prstGeom>
          <a:noFill/>
          <a:ln w="9525" cap="flat" cmpd="sng">
            <a:solidFill>
              <a:srgbClr val="CCCCCC"/>
            </a:solidFill>
            <a:prstDash val="solid"/>
            <a:round/>
            <a:headEnd type="none" w="med" len="med"/>
            <a:tailEnd type="none" w="med" len="med"/>
          </a:ln>
        </p:spPr>
      </p:cxnSp>
      <p:sp>
        <p:nvSpPr>
          <p:cNvPr id="5" name="Shape 120">
            <a:extLst>
              <a:ext uri="{FF2B5EF4-FFF2-40B4-BE49-F238E27FC236}">
                <a16:creationId xmlns:a16="http://schemas.microsoft.com/office/drawing/2014/main" id="{17BAA339-EE51-5D24-9F7E-548ED7DEC400}"/>
              </a:ext>
            </a:extLst>
          </p:cNvPr>
          <p:cNvSpPr/>
          <p:nvPr/>
        </p:nvSpPr>
        <p:spPr>
          <a:xfrm>
            <a:off x="329113" y="1024572"/>
            <a:ext cx="447327" cy="455424"/>
          </a:xfrm>
          <a:prstGeom prst="ellipse">
            <a:avLst/>
          </a:prstGeom>
          <a:solidFill>
            <a:srgbClr val="FFC30F"/>
          </a:solidFill>
          <a:ln>
            <a:noFill/>
          </a:ln>
        </p:spPr>
        <p:txBody>
          <a:bodyPr lIns="68569" tIns="68569" rIns="68569" bIns="68569" anchor="ctr" anchorCtr="0">
            <a:noAutofit/>
          </a:bodyPr>
          <a:lstStyle/>
          <a:p>
            <a:endParaRPr lang="en-US" sz="1050" dirty="0"/>
          </a:p>
        </p:txBody>
      </p:sp>
      <p:sp>
        <p:nvSpPr>
          <p:cNvPr id="6" name="Shape 249">
            <a:extLst>
              <a:ext uri="{FF2B5EF4-FFF2-40B4-BE49-F238E27FC236}">
                <a16:creationId xmlns:a16="http://schemas.microsoft.com/office/drawing/2014/main" id="{4C049185-4757-6D2C-4C8E-50DC64A66065}"/>
              </a:ext>
            </a:extLst>
          </p:cNvPr>
          <p:cNvSpPr txBox="1">
            <a:spLocks/>
          </p:cNvSpPr>
          <p:nvPr/>
        </p:nvSpPr>
        <p:spPr>
          <a:xfrm>
            <a:off x="833259" y="1088934"/>
            <a:ext cx="2207121" cy="290091"/>
          </a:xfrm>
          <a:prstGeom prst="rect">
            <a:avLst/>
          </a:prstGeom>
          <a:noFill/>
          <a:ln>
            <a:noFill/>
          </a:ln>
        </p:spPr>
        <p:txBody>
          <a:bodyPr lIns="68569" tIns="68569" rIns="68569" bIns="68569" anchor="ctr"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stStyle>
          <a:p>
            <a:pPr>
              <a:buClr>
                <a:srgbClr val="000000"/>
              </a:buClr>
              <a:buSzPct val="25000"/>
            </a:pPr>
            <a:r>
              <a:rPr lang="en-US" sz="2000" b="1" dirty="0">
                <a:latin typeface="Palatino Linotype" panose="02040502050505030304" pitchFamily="18" charset="0"/>
                <a:ea typeface="UD Digi Kyokasho N-R" panose="020B0400000000000000" pitchFamily="18" charset="-128"/>
                <a:cs typeface="Lora"/>
                <a:sym typeface="Lora"/>
              </a:rPr>
              <a:t>Great b</a:t>
            </a:r>
            <a:r>
              <a:rPr lang="en-US" sz="2000" b="1" dirty="0" err="1">
                <a:latin typeface="Palatino Linotype" panose="02040502050505030304" pitchFamily="18" charset="0"/>
                <a:ea typeface="UD Digi Kyokasho N-R" panose="020B0400000000000000" pitchFamily="18" charset="-128"/>
                <a:cs typeface="Lora"/>
                <a:sym typeface="Lora"/>
              </a:rPr>
              <a:t>enchmark</a:t>
            </a:r>
            <a:endParaRPr lang="en-US" sz="2000" b="1" dirty="0">
              <a:latin typeface="Palatino Linotype" panose="02040502050505030304" pitchFamily="18" charset="0"/>
              <a:ea typeface="UD Digi Kyokasho N-R" panose="020B0400000000000000" pitchFamily="18" charset="-128"/>
              <a:cs typeface="Lora"/>
              <a:sym typeface="Lora"/>
            </a:endParaRPr>
          </a:p>
        </p:txBody>
      </p:sp>
      <p:cxnSp>
        <p:nvCxnSpPr>
          <p:cNvPr id="7" name="Shape 92">
            <a:extLst>
              <a:ext uri="{FF2B5EF4-FFF2-40B4-BE49-F238E27FC236}">
                <a16:creationId xmlns:a16="http://schemas.microsoft.com/office/drawing/2014/main" id="{53418827-176A-675C-B5F1-0F4435964656}"/>
              </a:ext>
            </a:extLst>
          </p:cNvPr>
          <p:cNvCxnSpPr>
            <a:cxnSpLocks/>
            <a:stCxn id="6" idx="3"/>
          </p:cNvCxnSpPr>
          <p:nvPr/>
        </p:nvCxnSpPr>
        <p:spPr>
          <a:xfrm>
            <a:off x="3040380" y="1233979"/>
            <a:ext cx="5189220" cy="18305"/>
          </a:xfrm>
          <a:prstGeom prst="straightConnector1">
            <a:avLst/>
          </a:prstGeom>
          <a:noFill/>
          <a:ln w="9525" cap="flat" cmpd="sng">
            <a:solidFill>
              <a:srgbClr val="CCCCCC"/>
            </a:solidFill>
            <a:prstDash val="solid"/>
            <a:round/>
            <a:headEnd type="none" w="med" len="med"/>
            <a:tailEnd type="none" w="med" len="med"/>
          </a:ln>
        </p:spPr>
      </p:cxnSp>
      <p:sp>
        <p:nvSpPr>
          <p:cNvPr id="8" name="Segnaposto numero diapositiva 1">
            <a:extLst>
              <a:ext uri="{FF2B5EF4-FFF2-40B4-BE49-F238E27FC236}">
                <a16:creationId xmlns:a16="http://schemas.microsoft.com/office/drawing/2014/main" id="{A4C15219-CB91-FB0A-20CE-4EE2A6083E92}"/>
              </a:ext>
            </a:extLst>
          </p:cNvPr>
          <p:cNvSpPr txBox="1">
            <a:spLocks/>
          </p:cNvSpPr>
          <p:nvPr/>
        </p:nvSpPr>
        <p:spPr>
          <a:xfrm>
            <a:off x="7749345" y="1017990"/>
            <a:ext cx="409458" cy="273844"/>
          </a:xfrm>
          <a:prstGeom prst="rect">
            <a:avLst/>
          </a:prstGeom>
        </p:spPr>
        <p:txBody>
          <a:bodyPr vert="horz" lIns="68580" tIns="34290" rIns="68580" bIns="3429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E011DD9-7140-4E43-B8DF-517520C6FEA9}" type="slidenum">
              <a:rPr lang="en-US" sz="900"/>
              <a:pPr/>
              <a:t>44</a:t>
            </a:fld>
            <a:endParaRPr lang="en-US" sz="900" dirty="0"/>
          </a:p>
        </p:txBody>
      </p:sp>
      <p:cxnSp>
        <p:nvCxnSpPr>
          <p:cNvPr id="9" name="Shape 92">
            <a:extLst>
              <a:ext uri="{FF2B5EF4-FFF2-40B4-BE49-F238E27FC236}">
                <a16:creationId xmlns:a16="http://schemas.microsoft.com/office/drawing/2014/main" id="{17D59FF3-F85D-5360-7E1C-91F88766300C}"/>
              </a:ext>
            </a:extLst>
          </p:cNvPr>
          <p:cNvCxnSpPr>
            <a:cxnSpLocks/>
          </p:cNvCxnSpPr>
          <p:nvPr/>
        </p:nvCxnSpPr>
        <p:spPr>
          <a:xfrm>
            <a:off x="8326694" y="1253210"/>
            <a:ext cx="130277" cy="0"/>
          </a:xfrm>
          <a:prstGeom prst="straightConnector1">
            <a:avLst/>
          </a:prstGeom>
          <a:noFill/>
          <a:ln w="9525" cap="flat" cmpd="sng">
            <a:solidFill>
              <a:srgbClr val="CCCCCC"/>
            </a:solidFill>
            <a:prstDash val="solid"/>
            <a:round/>
            <a:headEnd type="none" w="med" len="med"/>
            <a:tailEnd type="none" w="med" len="med"/>
          </a:ln>
        </p:spPr>
      </p:cxnSp>
      <p:cxnSp>
        <p:nvCxnSpPr>
          <p:cNvPr id="10" name="Shape 92">
            <a:extLst>
              <a:ext uri="{FF2B5EF4-FFF2-40B4-BE49-F238E27FC236}">
                <a16:creationId xmlns:a16="http://schemas.microsoft.com/office/drawing/2014/main" id="{DC5A9B4E-2C73-DA5E-CEB1-5DF8D3709F80}"/>
              </a:ext>
            </a:extLst>
          </p:cNvPr>
          <p:cNvCxnSpPr>
            <a:cxnSpLocks/>
          </p:cNvCxnSpPr>
          <p:nvPr/>
        </p:nvCxnSpPr>
        <p:spPr>
          <a:xfrm>
            <a:off x="8926461" y="1251981"/>
            <a:ext cx="123788" cy="0"/>
          </a:xfrm>
          <a:prstGeom prst="straightConnector1">
            <a:avLst/>
          </a:prstGeom>
          <a:noFill/>
          <a:ln w="9525" cap="flat" cmpd="sng">
            <a:solidFill>
              <a:srgbClr val="CCCCCC"/>
            </a:solidFill>
            <a:prstDash val="solid"/>
            <a:round/>
            <a:headEnd type="none" w="med" len="med"/>
            <a:tailEnd type="none" w="med" len="med"/>
          </a:ln>
        </p:spPr>
      </p:cxnSp>
      <p:grpSp>
        <p:nvGrpSpPr>
          <p:cNvPr id="21" name="Group 20">
            <a:extLst>
              <a:ext uri="{FF2B5EF4-FFF2-40B4-BE49-F238E27FC236}">
                <a16:creationId xmlns:a16="http://schemas.microsoft.com/office/drawing/2014/main" id="{CA45D6A7-CDCB-9B07-E378-6FB65D8BBC55}"/>
              </a:ext>
            </a:extLst>
          </p:cNvPr>
          <p:cNvGrpSpPr/>
          <p:nvPr/>
        </p:nvGrpSpPr>
        <p:grpSpPr>
          <a:xfrm>
            <a:off x="1677697" y="2396400"/>
            <a:ext cx="4227965" cy="3372666"/>
            <a:chOff x="2236929" y="2052200"/>
            <a:chExt cx="5637287" cy="4496888"/>
          </a:xfrm>
        </p:grpSpPr>
        <p:pic>
          <p:nvPicPr>
            <p:cNvPr id="11" name="Picture 10" descr="A graph with lines and numbers&#10;&#10;AI-generated content may be incorrect.">
              <a:extLst>
                <a:ext uri="{FF2B5EF4-FFF2-40B4-BE49-F238E27FC236}">
                  <a16:creationId xmlns:a16="http://schemas.microsoft.com/office/drawing/2014/main" id="{F30A6F05-0DA4-849B-2252-C9FDDEE67B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36929" y="2374844"/>
              <a:ext cx="5637287" cy="4174244"/>
            </a:xfrm>
            <a:prstGeom prst="rect">
              <a:avLst/>
            </a:prstGeom>
          </p:spPr>
        </p:pic>
        <p:sp>
          <p:nvSpPr>
            <p:cNvPr id="12" name="TextBox 11">
              <a:extLst>
                <a:ext uri="{FF2B5EF4-FFF2-40B4-BE49-F238E27FC236}">
                  <a16:creationId xmlns:a16="http://schemas.microsoft.com/office/drawing/2014/main" id="{B1B0EA08-7E89-77CF-9C1E-44BA8A3E891A}"/>
                </a:ext>
              </a:extLst>
            </p:cNvPr>
            <p:cNvSpPr txBox="1"/>
            <p:nvPr/>
          </p:nvSpPr>
          <p:spPr>
            <a:xfrm>
              <a:off x="3644900" y="2052200"/>
              <a:ext cx="3296920" cy="492443"/>
            </a:xfrm>
            <a:prstGeom prst="rect">
              <a:avLst/>
            </a:prstGeom>
            <a:noFill/>
          </p:spPr>
          <p:txBody>
            <a:bodyPr wrap="square" rtlCol="0">
              <a:spAutoFit/>
            </a:bodyPr>
            <a:lstStyle/>
            <a:p>
              <a:pPr algn="ctr"/>
              <a:r>
                <a:rPr lang="en-US" sz="1800" b="1" dirty="0"/>
                <a:t>FLUKA – envelope</a:t>
              </a:r>
            </a:p>
          </p:txBody>
        </p:sp>
      </p:grpSp>
      <p:grpSp>
        <p:nvGrpSpPr>
          <p:cNvPr id="22" name="Group 21">
            <a:extLst>
              <a:ext uri="{FF2B5EF4-FFF2-40B4-BE49-F238E27FC236}">
                <a16:creationId xmlns:a16="http://schemas.microsoft.com/office/drawing/2014/main" id="{9BBADEFB-828E-5D29-D037-A149D62A748B}"/>
              </a:ext>
            </a:extLst>
          </p:cNvPr>
          <p:cNvGrpSpPr/>
          <p:nvPr/>
        </p:nvGrpSpPr>
        <p:grpSpPr>
          <a:xfrm>
            <a:off x="5875750" y="2848000"/>
            <a:ext cx="2741174" cy="553998"/>
            <a:chOff x="7834333" y="2654331"/>
            <a:chExt cx="3654898" cy="738663"/>
          </a:xfrm>
        </p:grpSpPr>
        <p:sp>
          <p:nvSpPr>
            <p:cNvPr id="14" name="TextBox 13">
              <a:extLst>
                <a:ext uri="{FF2B5EF4-FFF2-40B4-BE49-F238E27FC236}">
                  <a16:creationId xmlns:a16="http://schemas.microsoft.com/office/drawing/2014/main" id="{74CB4186-8E68-820D-A885-38DAE61220DB}"/>
                </a:ext>
              </a:extLst>
            </p:cNvPr>
            <p:cNvSpPr txBox="1"/>
            <p:nvPr/>
          </p:nvSpPr>
          <p:spPr>
            <a:xfrm>
              <a:off x="8420912" y="2654331"/>
              <a:ext cx="3068319" cy="738663"/>
            </a:xfrm>
            <a:prstGeom prst="rect">
              <a:avLst/>
            </a:prstGeom>
            <a:noFill/>
          </p:spPr>
          <p:txBody>
            <a:bodyPr wrap="square" rtlCol="0">
              <a:spAutoFit/>
            </a:bodyPr>
            <a:lstStyle/>
            <a:p>
              <a:r>
                <a:rPr lang="en-US" sz="1500" dirty="0" err="1"/>
                <a:t>MuAEGIS</a:t>
              </a:r>
              <a:r>
                <a:rPr lang="en-US" sz="1500" dirty="0"/>
                <a:t>: </a:t>
              </a:r>
              <a:r>
                <a:rPr lang="en-US" sz="1500" b="1" dirty="0">
                  <a:solidFill>
                    <a:srgbClr val="019E73"/>
                  </a:solidFill>
                </a:rPr>
                <a:t>2.243 m (+2%)</a:t>
              </a:r>
            </a:p>
          </p:txBody>
        </p:sp>
        <p:cxnSp>
          <p:nvCxnSpPr>
            <p:cNvPr id="19" name="Straight Arrow Connector 18">
              <a:extLst>
                <a:ext uri="{FF2B5EF4-FFF2-40B4-BE49-F238E27FC236}">
                  <a16:creationId xmlns:a16="http://schemas.microsoft.com/office/drawing/2014/main" id="{8C639FE9-F1BA-D383-E352-922002E0E50B}"/>
                </a:ext>
              </a:extLst>
            </p:cNvPr>
            <p:cNvCxnSpPr/>
            <p:nvPr/>
          </p:nvCxnSpPr>
          <p:spPr>
            <a:xfrm>
              <a:off x="7834333" y="2854386"/>
              <a:ext cx="472440" cy="0"/>
            </a:xfrm>
            <a:prstGeom prst="straightConnector1">
              <a:avLst/>
            </a:prstGeom>
            <a:ln w="38100">
              <a:solidFill>
                <a:srgbClr val="019E73"/>
              </a:solidFill>
              <a:headEnd type="none"/>
              <a:tailEnd type="stealth"/>
            </a:ln>
          </p:spPr>
          <p:style>
            <a:lnRef idx="2">
              <a:schemeClr val="accent1"/>
            </a:lnRef>
            <a:fillRef idx="0">
              <a:schemeClr val="accent1"/>
            </a:fillRef>
            <a:effectRef idx="1">
              <a:schemeClr val="accent1"/>
            </a:effectRef>
            <a:fontRef idx="minor">
              <a:schemeClr val="tx1"/>
            </a:fontRef>
          </p:style>
        </p:cxnSp>
      </p:grpSp>
      <p:sp>
        <p:nvSpPr>
          <p:cNvPr id="20" name="TextBox 19">
            <a:extLst>
              <a:ext uri="{FF2B5EF4-FFF2-40B4-BE49-F238E27FC236}">
                <a16:creationId xmlns:a16="http://schemas.microsoft.com/office/drawing/2014/main" id="{03F40D62-3E89-6467-33C3-FECAC8F0B197}"/>
              </a:ext>
            </a:extLst>
          </p:cNvPr>
          <p:cNvSpPr txBox="1"/>
          <p:nvPr/>
        </p:nvSpPr>
        <p:spPr>
          <a:xfrm>
            <a:off x="436044" y="1749213"/>
            <a:ext cx="8197416" cy="646331"/>
          </a:xfrm>
          <a:prstGeom prst="rect">
            <a:avLst/>
          </a:prstGeom>
          <a:noFill/>
        </p:spPr>
        <p:txBody>
          <a:bodyPr wrap="square" rtlCol="0">
            <a:spAutoFit/>
          </a:bodyPr>
          <a:lstStyle/>
          <a:p>
            <a:r>
              <a:rPr lang="en-US" sz="1800" dirty="0"/>
              <a:t>Same case simulated with </a:t>
            </a:r>
            <a:r>
              <a:rPr lang="en-US" sz="1800" b="1" dirty="0"/>
              <a:t>FLUKA</a:t>
            </a:r>
            <a:r>
              <a:rPr lang="en-US" sz="1800" dirty="0"/>
              <a:t> for </a:t>
            </a:r>
            <a:r>
              <a:rPr lang="en-US" sz="1800" b="1" dirty="0"/>
              <a:t>comparison</a:t>
            </a:r>
            <a:r>
              <a:rPr lang="en-US" sz="1800" dirty="0"/>
              <a:t>. Additional effects observed, but </a:t>
            </a:r>
            <a:r>
              <a:rPr lang="en-US" sz="1800" b="1" dirty="0">
                <a:solidFill>
                  <a:srgbClr val="019E73"/>
                </a:solidFill>
              </a:rPr>
              <a:t>overall good agreement</a:t>
            </a:r>
            <a:r>
              <a:rPr lang="en-US" sz="1800" dirty="0"/>
              <a:t>.</a:t>
            </a:r>
          </a:p>
        </p:txBody>
      </p:sp>
      <p:grpSp>
        <p:nvGrpSpPr>
          <p:cNvPr id="23" name="Shape 460">
            <a:extLst>
              <a:ext uri="{FF2B5EF4-FFF2-40B4-BE49-F238E27FC236}">
                <a16:creationId xmlns:a16="http://schemas.microsoft.com/office/drawing/2014/main" id="{3B97A1F0-3C7C-5D0C-3097-DAB289A78A11}"/>
              </a:ext>
            </a:extLst>
          </p:cNvPr>
          <p:cNvGrpSpPr/>
          <p:nvPr/>
        </p:nvGrpSpPr>
        <p:grpSpPr>
          <a:xfrm>
            <a:off x="392279" y="1109167"/>
            <a:ext cx="324758" cy="328463"/>
            <a:chOff x="5290150" y="1636700"/>
            <a:chExt cx="425025" cy="429875"/>
          </a:xfrm>
        </p:grpSpPr>
        <p:sp>
          <p:nvSpPr>
            <p:cNvPr id="24" name="Shape 461">
              <a:extLst>
                <a:ext uri="{FF2B5EF4-FFF2-40B4-BE49-F238E27FC236}">
                  <a16:creationId xmlns:a16="http://schemas.microsoft.com/office/drawing/2014/main" id="{9F0A5302-22DA-4BF0-9A1A-B281225FA91A}"/>
                </a:ext>
              </a:extLst>
            </p:cNvPr>
            <p:cNvSpPr/>
            <p:nvPr/>
          </p:nvSpPr>
          <p:spPr>
            <a:xfrm>
              <a:off x="5396700" y="1939925"/>
              <a:ext cx="211900" cy="126650"/>
            </a:xfrm>
            <a:custGeom>
              <a:avLst/>
              <a:gdLst/>
              <a:ahLst/>
              <a:cxnLst/>
              <a:rect l="0" t="0" r="0" b="0"/>
              <a:pathLst>
                <a:path w="8476" h="5066" fill="none" extrusionOk="0">
                  <a:moveTo>
                    <a:pt x="3167" y="0"/>
                  </a:moveTo>
                  <a:lnTo>
                    <a:pt x="3167" y="2825"/>
                  </a:lnTo>
                  <a:lnTo>
                    <a:pt x="3167" y="2825"/>
                  </a:lnTo>
                  <a:lnTo>
                    <a:pt x="2606" y="2947"/>
                  </a:lnTo>
                  <a:lnTo>
                    <a:pt x="2071" y="3093"/>
                  </a:lnTo>
                  <a:lnTo>
                    <a:pt x="1584" y="3288"/>
                  </a:lnTo>
                  <a:lnTo>
                    <a:pt x="1145" y="3483"/>
                  </a:lnTo>
                  <a:lnTo>
                    <a:pt x="780" y="3702"/>
                  </a:lnTo>
                  <a:lnTo>
                    <a:pt x="609" y="3848"/>
                  </a:lnTo>
                  <a:lnTo>
                    <a:pt x="463" y="3970"/>
                  </a:lnTo>
                  <a:lnTo>
                    <a:pt x="317" y="4116"/>
                  </a:lnTo>
                  <a:lnTo>
                    <a:pt x="195" y="4262"/>
                  </a:lnTo>
                  <a:lnTo>
                    <a:pt x="74" y="4408"/>
                  </a:lnTo>
                  <a:lnTo>
                    <a:pt x="0" y="4579"/>
                  </a:lnTo>
                  <a:lnTo>
                    <a:pt x="0" y="4579"/>
                  </a:lnTo>
                  <a:lnTo>
                    <a:pt x="171" y="4652"/>
                  </a:lnTo>
                  <a:lnTo>
                    <a:pt x="414" y="4725"/>
                  </a:lnTo>
                  <a:lnTo>
                    <a:pt x="780" y="4822"/>
                  </a:lnTo>
                  <a:lnTo>
                    <a:pt x="1340" y="4895"/>
                  </a:lnTo>
                  <a:lnTo>
                    <a:pt x="2095" y="4993"/>
                  </a:lnTo>
                  <a:lnTo>
                    <a:pt x="3045" y="5042"/>
                  </a:lnTo>
                  <a:lnTo>
                    <a:pt x="4238" y="5066"/>
                  </a:lnTo>
                  <a:lnTo>
                    <a:pt x="4238" y="5066"/>
                  </a:lnTo>
                  <a:lnTo>
                    <a:pt x="5432" y="5042"/>
                  </a:lnTo>
                  <a:lnTo>
                    <a:pt x="6381" y="4993"/>
                  </a:lnTo>
                  <a:lnTo>
                    <a:pt x="7136" y="4895"/>
                  </a:lnTo>
                  <a:lnTo>
                    <a:pt x="7697" y="4822"/>
                  </a:lnTo>
                  <a:lnTo>
                    <a:pt x="8062" y="4725"/>
                  </a:lnTo>
                  <a:lnTo>
                    <a:pt x="8305" y="4652"/>
                  </a:lnTo>
                  <a:lnTo>
                    <a:pt x="8476" y="4579"/>
                  </a:lnTo>
                  <a:lnTo>
                    <a:pt x="8476" y="4579"/>
                  </a:lnTo>
                  <a:lnTo>
                    <a:pt x="8403" y="4408"/>
                  </a:lnTo>
                  <a:lnTo>
                    <a:pt x="8281" y="4262"/>
                  </a:lnTo>
                  <a:lnTo>
                    <a:pt x="8159" y="4116"/>
                  </a:lnTo>
                  <a:lnTo>
                    <a:pt x="8013" y="3970"/>
                  </a:lnTo>
                  <a:lnTo>
                    <a:pt x="7867" y="3848"/>
                  </a:lnTo>
                  <a:lnTo>
                    <a:pt x="7697" y="3702"/>
                  </a:lnTo>
                  <a:lnTo>
                    <a:pt x="7331" y="3483"/>
                  </a:lnTo>
                  <a:lnTo>
                    <a:pt x="6893" y="3288"/>
                  </a:lnTo>
                  <a:lnTo>
                    <a:pt x="6406" y="3093"/>
                  </a:lnTo>
                  <a:lnTo>
                    <a:pt x="5870" y="2947"/>
                  </a:lnTo>
                  <a:lnTo>
                    <a:pt x="5310" y="2825"/>
                  </a:lnTo>
                  <a:lnTo>
                    <a:pt x="5310"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25" name="Shape 462">
              <a:extLst>
                <a:ext uri="{FF2B5EF4-FFF2-40B4-BE49-F238E27FC236}">
                  <a16:creationId xmlns:a16="http://schemas.microsoft.com/office/drawing/2014/main" id="{73E69F56-3567-BD1C-8C9E-2C2F3932AE5B}"/>
                </a:ext>
              </a:extLst>
            </p:cNvPr>
            <p:cNvSpPr/>
            <p:nvPr/>
          </p:nvSpPr>
          <p:spPr>
            <a:xfrm>
              <a:off x="5290150" y="1636700"/>
              <a:ext cx="425025" cy="294100"/>
            </a:xfrm>
            <a:custGeom>
              <a:avLst/>
              <a:gdLst/>
              <a:ahLst/>
              <a:cxnLst/>
              <a:rect l="0" t="0" r="0" b="0"/>
              <a:pathLst>
                <a:path w="17001" h="11764" fill="none" extrusionOk="0">
                  <a:moveTo>
                    <a:pt x="15928" y="1072"/>
                  </a:moveTo>
                  <a:lnTo>
                    <a:pt x="13785" y="1072"/>
                  </a:lnTo>
                  <a:lnTo>
                    <a:pt x="13785" y="1072"/>
                  </a:lnTo>
                  <a:lnTo>
                    <a:pt x="13810" y="487"/>
                  </a:lnTo>
                  <a:lnTo>
                    <a:pt x="13810" y="487"/>
                  </a:lnTo>
                  <a:lnTo>
                    <a:pt x="13785" y="390"/>
                  </a:lnTo>
                  <a:lnTo>
                    <a:pt x="13761" y="293"/>
                  </a:lnTo>
                  <a:lnTo>
                    <a:pt x="13688" y="220"/>
                  </a:lnTo>
                  <a:lnTo>
                    <a:pt x="13639" y="146"/>
                  </a:lnTo>
                  <a:lnTo>
                    <a:pt x="13566" y="98"/>
                  </a:lnTo>
                  <a:lnTo>
                    <a:pt x="13469" y="49"/>
                  </a:lnTo>
                  <a:lnTo>
                    <a:pt x="13371" y="25"/>
                  </a:lnTo>
                  <a:lnTo>
                    <a:pt x="13274" y="0"/>
                  </a:lnTo>
                  <a:lnTo>
                    <a:pt x="8500" y="0"/>
                  </a:lnTo>
                  <a:lnTo>
                    <a:pt x="3727" y="0"/>
                  </a:lnTo>
                  <a:lnTo>
                    <a:pt x="3727" y="0"/>
                  </a:lnTo>
                  <a:lnTo>
                    <a:pt x="3629" y="25"/>
                  </a:lnTo>
                  <a:lnTo>
                    <a:pt x="3532" y="49"/>
                  </a:lnTo>
                  <a:lnTo>
                    <a:pt x="3434" y="98"/>
                  </a:lnTo>
                  <a:lnTo>
                    <a:pt x="3361" y="146"/>
                  </a:lnTo>
                  <a:lnTo>
                    <a:pt x="3313" y="220"/>
                  </a:lnTo>
                  <a:lnTo>
                    <a:pt x="3240" y="293"/>
                  </a:lnTo>
                  <a:lnTo>
                    <a:pt x="3215" y="390"/>
                  </a:lnTo>
                  <a:lnTo>
                    <a:pt x="3191" y="487"/>
                  </a:lnTo>
                  <a:lnTo>
                    <a:pt x="3191" y="487"/>
                  </a:lnTo>
                  <a:lnTo>
                    <a:pt x="3215" y="1072"/>
                  </a:lnTo>
                  <a:lnTo>
                    <a:pt x="1072" y="1072"/>
                  </a:lnTo>
                  <a:lnTo>
                    <a:pt x="1072" y="1072"/>
                  </a:lnTo>
                  <a:lnTo>
                    <a:pt x="853" y="1096"/>
                  </a:lnTo>
                  <a:lnTo>
                    <a:pt x="658" y="1145"/>
                  </a:lnTo>
                  <a:lnTo>
                    <a:pt x="487" y="1242"/>
                  </a:lnTo>
                  <a:lnTo>
                    <a:pt x="317" y="1389"/>
                  </a:lnTo>
                  <a:lnTo>
                    <a:pt x="195" y="1535"/>
                  </a:lnTo>
                  <a:lnTo>
                    <a:pt x="98" y="1730"/>
                  </a:lnTo>
                  <a:lnTo>
                    <a:pt x="25" y="1924"/>
                  </a:lnTo>
                  <a:lnTo>
                    <a:pt x="0" y="2144"/>
                  </a:lnTo>
                  <a:lnTo>
                    <a:pt x="0" y="2144"/>
                  </a:lnTo>
                  <a:lnTo>
                    <a:pt x="25" y="2606"/>
                  </a:lnTo>
                  <a:lnTo>
                    <a:pt x="49" y="3069"/>
                  </a:lnTo>
                  <a:lnTo>
                    <a:pt x="98" y="3507"/>
                  </a:lnTo>
                  <a:lnTo>
                    <a:pt x="171" y="3946"/>
                  </a:lnTo>
                  <a:lnTo>
                    <a:pt x="268" y="4336"/>
                  </a:lnTo>
                  <a:lnTo>
                    <a:pt x="366" y="4725"/>
                  </a:lnTo>
                  <a:lnTo>
                    <a:pt x="487" y="5115"/>
                  </a:lnTo>
                  <a:lnTo>
                    <a:pt x="634" y="5480"/>
                  </a:lnTo>
                  <a:lnTo>
                    <a:pt x="780" y="5821"/>
                  </a:lnTo>
                  <a:lnTo>
                    <a:pt x="926" y="6138"/>
                  </a:lnTo>
                  <a:lnTo>
                    <a:pt x="1096" y="6454"/>
                  </a:lnTo>
                  <a:lnTo>
                    <a:pt x="1291" y="6747"/>
                  </a:lnTo>
                  <a:lnTo>
                    <a:pt x="1462" y="7039"/>
                  </a:lnTo>
                  <a:lnTo>
                    <a:pt x="1656" y="7307"/>
                  </a:lnTo>
                  <a:lnTo>
                    <a:pt x="2071" y="7794"/>
                  </a:lnTo>
                  <a:lnTo>
                    <a:pt x="2509" y="8232"/>
                  </a:lnTo>
                  <a:lnTo>
                    <a:pt x="2923" y="8598"/>
                  </a:lnTo>
                  <a:lnTo>
                    <a:pt x="3337" y="8914"/>
                  </a:lnTo>
                  <a:lnTo>
                    <a:pt x="3751" y="9158"/>
                  </a:lnTo>
                  <a:lnTo>
                    <a:pt x="4141" y="9353"/>
                  </a:lnTo>
                  <a:lnTo>
                    <a:pt x="4506" y="9499"/>
                  </a:lnTo>
                  <a:lnTo>
                    <a:pt x="4823" y="9596"/>
                  </a:lnTo>
                  <a:lnTo>
                    <a:pt x="5091" y="9645"/>
                  </a:lnTo>
                  <a:lnTo>
                    <a:pt x="5091" y="9645"/>
                  </a:lnTo>
                  <a:lnTo>
                    <a:pt x="5407" y="10108"/>
                  </a:lnTo>
                  <a:lnTo>
                    <a:pt x="5748" y="10546"/>
                  </a:lnTo>
                  <a:lnTo>
                    <a:pt x="5919" y="10717"/>
                  </a:lnTo>
                  <a:lnTo>
                    <a:pt x="6113" y="10887"/>
                  </a:lnTo>
                  <a:lnTo>
                    <a:pt x="6308" y="11057"/>
                  </a:lnTo>
                  <a:lnTo>
                    <a:pt x="6527" y="11204"/>
                  </a:lnTo>
                  <a:lnTo>
                    <a:pt x="6747" y="11325"/>
                  </a:lnTo>
                  <a:lnTo>
                    <a:pt x="6966" y="11447"/>
                  </a:lnTo>
                  <a:lnTo>
                    <a:pt x="7209" y="11545"/>
                  </a:lnTo>
                  <a:lnTo>
                    <a:pt x="7453" y="11618"/>
                  </a:lnTo>
                  <a:lnTo>
                    <a:pt x="7697" y="11691"/>
                  </a:lnTo>
                  <a:lnTo>
                    <a:pt x="7964" y="11739"/>
                  </a:lnTo>
                  <a:lnTo>
                    <a:pt x="8232" y="11764"/>
                  </a:lnTo>
                  <a:lnTo>
                    <a:pt x="8500" y="11764"/>
                  </a:lnTo>
                  <a:lnTo>
                    <a:pt x="8500" y="11764"/>
                  </a:lnTo>
                  <a:lnTo>
                    <a:pt x="8768" y="11764"/>
                  </a:lnTo>
                  <a:lnTo>
                    <a:pt x="9036" y="11739"/>
                  </a:lnTo>
                  <a:lnTo>
                    <a:pt x="9304" y="11691"/>
                  </a:lnTo>
                  <a:lnTo>
                    <a:pt x="9547" y="11618"/>
                  </a:lnTo>
                  <a:lnTo>
                    <a:pt x="9791" y="11545"/>
                  </a:lnTo>
                  <a:lnTo>
                    <a:pt x="10035" y="11447"/>
                  </a:lnTo>
                  <a:lnTo>
                    <a:pt x="10254" y="11325"/>
                  </a:lnTo>
                  <a:lnTo>
                    <a:pt x="10473" y="11204"/>
                  </a:lnTo>
                  <a:lnTo>
                    <a:pt x="10692" y="11057"/>
                  </a:lnTo>
                  <a:lnTo>
                    <a:pt x="10887" y="10887"/>
                  </a:lnTo>
                  <a:lnTo>
                    <a:pt x="11082" y="10717"/>
                  </a:lnTo>
                  <a:lnTo>
                    <a:pt x="11252" y="10546"/>
                  </a:lnTo>
                  <a:lnTo>
                    <a:pt x="11593" y="10108"/>
                  </a:lnTo>
                  <a:lnTo>
                    <a:pt x="11910" y="9645"/>
                  </a:lnTo>
                  <a:lnTo>
                    <a:pt x="11910" y="9645"/>
                  </a:lnTo>
                  <a:lnTo>
                    <a:pt x="12178" y="9596"/>
                  </a:lnTo>
                  <a:lnTo>
                    <a:pt x="12494" y="9523"/>
                  </a:lnTo>
                  <a:lnTo>
                    <a:pt x="12860" y="9377"/>
                  </a:lnTo>
                  <a:lnTo>
                    <a:pt x="13249" y="9182"/>
                  </a:lnTo>
                  <a:lnTo>
                    <a:pt x="13663" y="8939"/>
                  </a:lnTo>
                  <a:lnTo>
                    <a:pt x="14077" y="8622"/>
                  </a:lnTo>
                  <a:lnTo>
                    <a:pt x="14516" y="8257"/>
                  </a:lnTo>
                  <a:lnTo>
                    <a:pt x="14930" y="7843"/>
                  </a:lnTo>
                  <a:lnTo>
                    <a:pt x="15344" y="7356"/>
                  </a:lnTo>
                  <a:lnTo>
                    <a:pt x="15539" y="7088"/>
                  </a:lnTo>
                  <a:lnTo>
                    <a:pt x="15709" y="6795"/>
                  </a:lnTo>
                  <a:lnTo>
                    <a:pt x="15904" y="6503"/>
                  </a:lnTo>
                  <a:lnTo>
                    <a:pt x="16075" y="6186"/>
                  </a:lnTo>
                  <a:lnTo>
                    <a:pt x="16221" y="5870"/>
                  </a:lnTo>
                  <a:lnTo>
                    <a:pt x="16367" y="5505"/>
                  </a:lnTo>
                  <a:lnTo>
                    <a:pt x="16513" y="5164"/>
                  </a:lnTo>
                  <a:lnTo>
                    <a:pt x="16635" y="4774"/>
                  </a:lnTo>
                  <a:lnTo>
                    <a:pt x="16732" y="4384"/>
                  </a:lnTo>
                  <a:lnTo>
                    <a:pt x="16830" y="3970"/>
                  </a:lnTo>
                  <a:lnTo>
                    <a:pt x="16903" y="3532"/>
                  </a:lnTo>
                  <a:lnTo>
                    <a:pt x="16951" y="3093"/>
                  </a:lnTo>
                  <a:lnTo>
                    <a:pt x="16976" y="2606"/>
                  </a:lnTo>
                  <a:lnTo>
                    <a:pt x="17000" y="2144"/>
                  </a:lnTo>
                  <a:lnTo>
                    <a:pt x="17000" y="2144"/>
                  </a:lnTo>
                  <a:lnTo>
                    <a:pt x="16976" y="1924"/>
                  </a:lnTo>
                  <a:lnTo>
                    <a:pt x="16903" y="1730"/>
                  </a:lnTo>
                  <a:lnTo>
                    <a:pt x="16805" y="1535"/>
                  </a:lnTo>
                  <a:lnTo>
                    <a:pt x="16683" y="1389"/>
                  </a:lnTo>
                  <a:lnTo>
                    <a:pt x="16513" y="1242"/>
                  </a:lnTo>
                  <a:lnTo>
                    <a:pt x="16343" y="1145"/>
                  </a:lnTo>
                  <a:lnTo>
                    <a:pt x="16148" y="1096"/>
                  </a:lnTo>
                  <a:lnTo>
                    <a:pt x="15928" y="1072"/>
                  </a:lnTo>
                  <a:lnTo>
                    <a:pt x="15928" y="1072"/>
                  </a:lnTo>
                  <a:close/>
                  <a:moveTo>
                    <a:pt x="1072" y="2144"/>
                  </a:moveTo>
                  <a:lnTo>
                    <a:pt x="3240" y="2144"/>
                  </a:lnTo>
                  <a:lnTo>
                    <a:pt x="3240" y="2144"/>
                  </a:lnTo>
                  <a:lnTo>
                    <a:pt x="3288" y="3118"/>
                  </a:lnTo>
                  <a:lnTo>
                    <a:pt x="3361" y="4019"/>
                  </a:lnTo>
                  <a:lnTo>
                    <a:pt x="3483" y="4823"/>
                  </a:lnTo>
                  <a:lnTo>
                    <a:pt x="3605" y="5602"/>
                  </a:lnTo>
                  <a:lnTo>
                    <a:pt x="3775" y="6333"/>
                  </a:lnTo>
                  <a:lnTo>
                    <a:pt x="3995" y="7039"/>
                  </a:lnTo>
                  <a:lnTo>
                    <a:pt x="4214" y="7745"/>
                  </a:lnTo>
                  <a:lnTo>
                    <a:pt x="4506" y="8451"/>
                  </a:lnTo>
                  <a:lnTo>
                    <a:pt x="4506" y="8451"/>
                  </a:lnTo>
                  <a:lnTo>
                    <a:pt x="4262" y="8378"/>
                  </a:lnTo>
                  <a:lnTo>
                    <a:pt x="4043" y="8281"/>
                  </a:lnTo>
                  <a:lnTo>
                    <a:pt x="3824" y="8159"/>
                  </a:lnTo>
                  <a:lnTo>
                    <a:pt x="3629" y="8037"/>
                  </a:lnTo>
                  <a:lnTo>
                    <a:pt x="3434" y="7891"/>
                  </a:lnTo>
                  <a:lnTo>
                    <a:pt x="3240" y="7745"/>
                  </a:lnTo>
                  <a:lnTo>
                    <a:pt x="2899" y="7404"/>
                  </a:lnTo>
                  <a:lnTo>
                    <a:pt x="2582" y="7015"/>
                  </a:lnTo>
                  <a:lnTo>
                    <a:pt x="2290" y="6601"/>
                  </a:lnTo>
                  <a:lnTo>
                    <a:pt x="2046" y="6186"/>
                  </a:lnTo>
                  <a:lnTo>
                    <a:pt x="1827" y="5724"/>
                  </a:lnTo>
                  <a:lnTo>
                    <a:pt x="1632" y="5237"/>
                  </a:lnTo>
                  <a:lnTo>
                    <a:pt x="1486" y="4774"/>
                  </a:lnTo>
                  <a:lnTo>
                    <a:pt x="1340" y="4287"/>
                  </a:lnTo>
                  <a:lnTo>
                    <a:pt x="1242" y="3824"/>
                  </a:lnTo>
                  <a:lnTo>
                    <a:pt x="1169" y="3361"/>
                  </a:lnTo>
                  <a:lnTo>
                    <a:pt x="1121" y="2923"/>
                  </a:lnTo>
                  <a:lnTo>
                    <a:pt x="1072" y="2509"/>
                  </a:lnTo>
                  <a:lnTo>
                    <a:pt x="1072" y="2144"/>
                  </a:lnTo>
                  <a:lnTo>
                    <a:pt x="1072" y="2144"/>
                  </a:lnTo>
                  <a:close/>
                  <a:moveTo>
                    <a:pt x="10595" y="4628"/>
                  </a:moveTo>
                  <a:lnTo>
                    <a:pt x="9718" y="5407"/>
                  </a:lnTo>
                  <a:lnTo>
                    <a:pt x="9718" y="5407"/>
                  </a:lnTo>
                  <a:lnTo>
                    <a:pt x="9669" y="5480"/>
                  </a:lnTo>
                  <a:lnTo>
                    <a:pt x="9621" y="5578"/>
                  </a:lnTo>
                  <a:lnTo>
                    <a:pt x="9596" y="5675"/>
                  </a:lnTo>
                  <a:lnTo>
                    <a:pt x="9596" y="5772"/>
                  </a:lnTo>
                  <a:lnTo>
                    <a:pt x="9864" y="6941"/>
                  </a:lnTo>
                  <a:lnTo>
                    <a:pt x="9864" y="6941"/>
                  </a:lnTo>
                  <a:lnTo>
                    <a:pt x="9864" y="7015"/>
                  </a:lnTo>
                  <a:lnTo>
                    <a:pt x="9840" y="7063"/>
                  </a:lnTo>
                  <a:lnTo>
                    <a:pt x="9791" y="7063"/>
                  </a:lnTo>
                  <a:lnTo>
                    <a:pt x="9718" y="7039"/>
                  </a:lnTo>
                  <a:lnTo>
                    <a:pt x="8695" y="6454"/>
                  </a:lnTo>
                  <a:lnTo>
                    <a:pt x="8695" y="6454"/>
                  </a:lnTo>
                  <a:lnTo>
                    <a:pt x="8598" y="6406"/>
                  </a:lnTo>
                  <a:lnTo>
                    <a:pt x="8500" y="6406"/>
                  </a:lnTo>
                  <a:lnTo>
                    <a:pt x="8403" y="6406"/>
                  </a:lnTo>
                  <a:lnTo>
                    <a:pt x="8305" y="6454"/>
                  </a:lnTo>
                  <a:lnTo>
                    <a:pt x="7282" y="7039"/>
                  </a:lnTo>
                  <a:lnTo>
                    <a:pt x="7282" y="7039"/>
                  </a:lnTo>
                  <a:lnTo>
                    <a:pt x="7209" y="7063"/>
                  </a:lnTo>
                  <a:lnTo>
                    <a:pt x="7161" y="7063"/>
                  </a:lnTo>
                  <a:lnTo>
                    <a:pt x="7136" y="7015"/>
                  </a:lnTo>
                  <a:lnTo>
                    <a:pt x="7136" y="6941"/>
                  </a:lnTo>
                  <a:lnTo>
                    <a:pt x="7404" y="5772"/>
                  </a:lnTo>
                  <a:lnTo>
                    <a:pt x="7404" y="5772"/>
                  </a:lnTo>
                  <a:lnTo>
                    <a:pt x="7404" y="5675"/>
                  </a:lnTo>
                  <a:lnTo>
                    <a:pt x="7380" y="5578"/>
                  </a:lnTo>
                  <a:lnTo>
                    <a:pt x="7331" y="5480"/>
                  </a:lnTo>
                  <a:lnTo>
                    <a:pt x="7282" y="5407"/>
                  </a:lnTo>
                  <a:lnTo>
                    <a:pt x="6406" y="4628"/>
                  </a:lnTo>
                  <a:lnTo>
                    <a:pt x="6406" y="4628"/>
                  </a:lnTo>
                  <a:lnTo>
                    <a:pt x="6357" y="4579"/>
                  </a:lnTo>
                  <a:lnTo>
                    <a:pt x="6333" y="4506"/>
                  </a:lnTo>
                  <a:lnTo>
                    <a:pt x="6381" y="4482"/>
                  </a:lnTo>
                  <a:lnTo>
                    <a:pt x="6454" y="4457"/>
                  </a:lnTo>
                  <a:lnTo>
                    <a:pt x="7623" y="4336"/>
                  </a:lnTo>
                  <a:lnTo>
                    <a:pt x="7623" y="4336"/>
                  </a:lnTo>
                  <a:lnTo>
                    <a:pt x="7721" y="4311"/>
                  </a:lnTo>
                  <a:lnTo>
                    <a:pt x="7818" y="4262"/>
                  </a:lnTo>
                  <a:lnTo>
                    <a:pt x="7891" y="4189"/>
                  </a:lnTo>
                  <a:lnTo>
                    <a:pt x="7940" y="4116"/>
                  </a:lnTo>
                  <a:lnTo>
                    <a:pt x="8403" y="3045"/>
                  </a:lnTo>
                  <a:lnTo>
                    <a:pt x="8403" y="3045"/>
                  </a:lnTo>
                  <a:lnTo>
                    <a:pt x="8452" y="2972"/>
                  </a:lnTo>
                  <a:lnTo>
                    <a:pt x="8500" y="2947"/>
                  </a:lnTo>
                  <a:lnTo>
                    <a:pt x="8549" y="2972"/>
                  </a:lnTo>
                  <a:lnTo>
                    <a:pt x="8598" y="3045"/>
                  </a:lnTo>
                  <a:lnTo>
                    <a:pt x="9060" y="4116"/>
                  </a:lnTo>
                  <a:lnTo>
                    <a:pt x="9060" y="4116"/>
                  </a:lnTo>
                  <a:lnTo>
                    <a:pt x="9109" y="4189"/>
                  </a:lnTo>
                  <a:lnTo>
                    <a:pt x="9182" y="4262"/>
                  </a:lnTo>
                  <a:lnTo>
                    <a:pt x="9280" y="4311"/>
                  </a:lnTo>
                  <a:lnTo>
                    <a:pt x="9377" y="4336"/>
                  </a:lnTo>
                  <a:lnTo>
                    <a:pt x="10546" y="4457"/>
                  </a:lnTo>
                  <a:lnTo>
                    <a:pt x="10546" y="4457"/>
                  </a:lnTo>
                  <a:lnTo>
                    <a:pt x="10619" y="4482"/>
                  </a:lnTo>
                  <a:lnTo>
                    <a:pt x="10668" y="4506"/>
                  </a:lnTo>
                  <a:lnTo>
                    <a:pt x="10643" y="4579"/>
                  </a:lnTo>
                  <a:lnTo>
                    <a:pt x="10595" y="4628"/>
                  </a:lnTo>
                  <a:lnTo>
                    <a:pt x="10595" y="4628"/>
                  </a:lnTo>
                  <a:close/>
                  <a:moveTo>
                    <a:pt x="12494" y="8451"/>
                  </a:moveTo>
                  <a:lnTo>
                    <a:pt x="12494" y="8451"/>
                  </a:lnTo>
                  <a:lnTo>
                    <a:pt x="12787" y="7745"/>
                  </a:lnTo>
                  <a:lnTo>
                    <a:pt x="13006" y="7039"/>
                  </a:lnTo>
                  <a:lnTo>
                    <a:pt x="13225" y="6333"/>
                  </a:lnTo>
                  <a:lnTo>
                    <a:pt x="13396" y="5602"/>
                  </a:lnTo>
                  <a:lnTo>
                    <a:pt x="13517" y="4823"/>
                  </a:lnTo>
                  <a:lnTo>
                    <a:pt x="13639" y="4019"/>
                  </a:lnTo>
                  <a:lnTo>
                    <a:pt x="13712" y="3118"/>
                  </a:lnTo>
                  <a:lnTo>
                    <a:pt x="13761" y="2144"/>
                  </a:lnTo>
                  <a:lnTo>
                    <a:pt x="15928" y="2144"/>
                  </a:lnTo>
                  <a:lnTo>
                    <a:pt x="15928" y="2144"/>
                  </a:lnTo>
                  <a:lnTo>
                    <a:pt x="15928" y="2509"/>
                  </a:lnTo>
                  <a:lnTo>
                    <a:pt x="15880" y="2923"/>
                  </a:lnTo>
                  <a:lnTo>
                    <a:pt x="15831" y="3361"/>
                  </a:lnTo>
                  <a:lnTo>
                    <a:pt x="15758" y="3824"/>
                  </a:lnTo>
                  <a:lnTo>
                    <a:pt x="15661" y="4287"/>
                  </a:lnTo>
                  <a:lnTo>
                    <a:pt x="15514" y="4774"/>
                  </a:lnTo>
                  <a:lnTo>
                    <a:pt x="15368" y="5237"/>
                  </a:lnTo>
                  <a:lnTo>
                    <a:pt x="15173" y="5724"/>
                  </a:lnTo>
                  <a:lnTo>
                    <a:pt x="14954" y="6186"/>
                  </a:lnTo>
                  <a:lnTo>
                    <a:pt x="14711" y="6601"/>
                  </a:lnTo>
                  <a:lnTo>
                    <a:pt x="14418" y="7015"/>
                  </a:lnTo>
                  <a:lnTo>
                    <a:pt x="14102" y="7404"/>
                  </a:lnTo>
                  <a:lnTo>
                    <a:pt x="13761" y="7745"/>
                  </a:lnTo>
                  <a:lnTo>
                    <a:pt x="13566" y="7891"/>
                  </a:lnTo>
                  <a:lnTo>
                    <a:pt x="13371" y="8037"/>
                  </a:lnTo>
                  <a:lnTo>
                    <a:pt x="13176" y="8159"/>
                  </a:lnTo>
                  <a:lnTo>
                    <a:pt x="12957" y="8281"/>
                  </a:lnTo>
                  <a:lnTo>
                    <a:pt x="12738" y="8378"/>
                  </a:lnTo>
                  <a:lnTo>
                    <a:pt x="12494" y="8451"/>
                  </a:lnTo>
                  <a:lnTo>
                    <a:pt x="12494" y="8451"/>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grpSp>
    </p:spTree>
    <p:extLst>
      <p:ext uri="{BB962C8B-B14F-4D97-AF65-F5344CB8AC3E}">
        <p14:creationId xmlns:p14="http://schemas.microsoft.com/office/powerpoint/2010/main" val="4059644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22" presetClass="entr" presetSubtype="8" fill="hold" nodeType="afterEffect">
                                  <p:stCondLst>
                                    <p:cond delay="50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37D3F177-8A0A-5B09-5854-C30DCF45F0AE}"/>
            </a:ext>
          </a:extLst>
        </p:cNvPr>
        <p:cNvGrpSpPr/>
        <p:nvPr/>
      </p:nvGrpSpPr>
      <p:grpSpPr>
        <a:xfrm>
          <a:off x="0" y="0"/>
          <a:ext cx="0" cy="0"/>
          <a:chOff x="0" y="0"/>
          <a:chExt cx="0" cy="0"/>
        </a:xfrm>
      </p:grpSpPr>
      <p:pic>
        <p:nvPicPr>
          <p:cNvPr id="3" name="Immagine 2">
            <a:extLst>
              <a:ext uri="{FF2B5EF4-FFF2-40B4-BE49-F238E27FC236}">
                <a16:creationId xmlns:a16="http://schemas.microsoft.com/office/drawing/2014/main" id="{9071B8F2-F67C-0216-F6F8-773F83957EC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04112" y="1063217"/>
            <a:ext cx="707756" cy="378133"/>
          </a:xfrm>
          <a:prstGeom prst="rect">
            <a:avLst/>
          </a:prstGeom>
        </p:spPr>
      </p:pic>
      <p:cxnSp>
        <p:nvCxnSpPr>
          <p:cNvPr id="4" name="Shape 92">
            <a:extLst>
              <a:ext uri="{FF2B5EF4-FFF2-40B4-BE49-F238E27FC236}">
                <a16:creationId xmlns:a16="http://schemas.microsoft.com/office/drawing/2014/main" id="{8A293AEE-CE06-94DA-6E66-9A9EA99BED96}"/>
              </a:ext>
            </a:extLst>
          </p:cNvPr>
          <p:cNvCxnSpPr/>
          <p:nvPr/>
        </p:nvCxnSpPr>
        <p:spPr>
          <a:xfrm>
            <a:off x="1" y="1252285"/>
            <a:ext cx="820663" cy="0"/>
          </a:xfrm>
          <a:prstGeom prst="straightConnector1">
            <a:avLst/>
          </a:prstGeom>
          <a:noFill/>
          <a:ln w="9525" cap="flat" cmpd="sng">
            <a:solidFill>
              <a:srgbClr val="CCCCCC"/>
            </a:solidFill>
            <a:prstDash val="solid"/>
            <a:round/>
            <a:headEnd type="none" w="med" len="med"/>
            <a:tailEnd type="none" w="med" len="med"/>
          </a:ln>
        </p:spPr>
      </p:cxnSp>
      <p:sp>
        <p:nvSpPr>
          <p:cNvPr id="5" name="Shape 120">
            <a:extLst>
              <a:ext uri="{FF2B5EF4-FFF2-40B4-BE49-F238E27FC236}">
                <a16:creationId xmlns:a16="http://schemas.microsoft.com/office/drawing/2014/main" id="{7BD7C4A5-9790-E672-CD97-02DF3CCB5674}"/>
              </a:ext>
            </a:extLst>
          </p:cNvPr>
          <p:cNvSpPr/>
          <p:nvPr/>
        </p:nvSpPr>
        <p:spPr>
          <a:xfrm>
            <a:off x="328841" y="1006268"/>
            <a:ext cx="447327" cy="455424"/>
          </a:xfrm>
          <a:prstGeom prst="ellipse">
            <a:avLst/>
          </a:prstGeom>
          <a:solidFill>
            <a:srgbClr val="FFC30F"/>
          </a:solidFill>
          <a:ln>
            <a:noFill/>
          </a:ln>
        </p:spPr>
        <p:txBody>
          <a:bodyPr lIns="68569" tIns="68569" rIns="68569" bIns="68569" anchor="ctr" anchorCtr="0">
            <a:noAutofit/>
          </a:bodyPr>
          <a:lstStyle/>
          <a:p>
            <a:endParaRPr lang="en-US" sz="1050" dirty="0"/>
          </a:p>
        </p:txBody>
      </p:sp>
      <p:sp>
        <p:nvSpPr>
          <p:cNvPr id="6" name="Shape 249">
            <a:extLst>
              <a:ext uri="{FF2B5EF4-FFF2-40B4-BE49-F238E27FC236}">
                <a16:creationId xmlns:a16="http://schemas.microsoft.com/office/drawing/2014/main" id="{AB2B0C1A-48EC-8EAA-2BE3-20239F97680B}"/>
              </a:ext>
            </a:extLst>
          </p:cNvPr>
          <p:cNvSpPr txBox="1">
            <a:spLocks/>
          </p:cNvSpPr>
          <p:nvPr/>
        </p:nvSpPr>
        <p:spPr>
          <a:xfrm>
            <a:off x="833259" y="1088934"/>
            <a:ext cx="3060561" cy="290091"/>
          </a:xfrm>
          <a:prstGeom prst="rect">
            <a:avLst/>
          </a:prstGeom>
          <a:noFill/>
          <a:ln>
            <a:noFill/>
          </a:ln>
        </p:spPr>
        <p:txBody>
          <a:bodyPr lIns="68569" tIns="68569" rIns="68569" bIns="68569" anchor="ctr"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stStyle>
          <a:p>
            <a:pPr>
              <a:buClr>
                <a:srgbClr val="000000"/>
              </a:buClr>
              <a:buSzPct val="25000"/>
            </a:pPr>
            <a:r>
              <a:rPr lang="en-US" sz="2000" b="1" dirty="0">
                <a:latin typeface="Palatino Linotype" panose="02040502050505030304" pitchFamily="18" charset="0"/>
                <a:ea typeface="UD Digi Kyokasho N-R" panose="020B0400000000000000" pitchFamily="18" charset="-128"/>
                <a:cs typeface="Lora"/>
                <a:sym typeface="Lora"/>
              </a:rPr>
              <a:t>Quality is not mandatory</a:t>
            </a:r>
          </a:p>
        </p:txBody>
      </p:sp>
      <p:cxnSp>
        <p:nvCxnSpPr>
          <p:cNvPr id="7" name="Shape 92">
            <a:extLst>
              <a:ext uri="{FF2B5EF4-FFF2-40B4-BE49-F238E27FC236}">
                <a16:creationId xmlns:a16="http://schemas.microsoft.com/office/drawing/2014/main" id="{DE67D28C-2F11-D49B-2D4D-0AC7497C34BC}"/>
              </a:ext>
            </a:extLst>
          </p:cNvPr>
          <p:cNvCxnSpPr>
            <a:cxnSpLocks/>
            <a:stCxn id="6" idx="3"/>
          </p:cNvCxnSpPr>
          <p:nvPr/>
        </p:nvCxnSpPr>
        <p:spPr>
          <a:xfrm>
            <a:off x="3893820" y="1233979"/>
            <a:ext cx="4335780" cy="18305"/>
          </a:xfrm>
          <a:prstGeom prst="straightConnector1">
            <a:avLst/>
          </a:prstGeom>
          <a:noFill/>
          <a:ln w="9525" cap="flat" cmpd="sng">
            <a:solidFill>
              <a:srgbClr val="CCCCCC"/>
            </a:solidFill>
            <a:prstDash val="solid"/>
            <a:round/>
            <a:headEnd type="none" w="med" len="med"/>
            <a:tailEnd type="none" w="med" len="med"/>
          </a:ln>
        </p:spPr>
      </p:cxnSp>
      <p:sp>
        <p:nvSpPr>
          <p:cNvPr id="8" name="Segnaposto numero diapositiva 1">
            <a:extLst>
              <a:ext uri="{FF2B5EF4-FFF2-40B4-BE49-F238E27FC236}">
                <a16:creationId xmlns:a16="http://schemas.microsoft.com/office/drawing/2014/main" id="{B1F2CD12-B8E7-04C1-DC31-9B42DECC0241}"/>
              </a:ext>
            </a:extLst>
          </p:cNvPr>
          <p:cNvSpPr txBox="1">
            <a:spLocks/>
          </p:cNvSpPr>
          <p:nvPr/>
        </p:nvSpPr>
        <p:spPr>
          <a:xfrm>
            <a:off x="7749345" y="1017990"/>
            <a:ext cx="409458" cy="273844"/>
          </a:xfrm>
          <a:prstGeom prst="rect">
            <a:avLst/>
          </a:prstGeom>
        </p:spPr>
        <p:txBody>
          <a:bodyPr vert="horz" lIns="68580" tIns="34290" rIns="68580" bIns="3429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E011DD9-7140-4E43-B8DF-517520C6FEA9}" type="slidenum">
              <a:rPr lang="en-US" sz="900"/>
              <a:pPr/>
              <a:t>45</a:t>
            </a:fld>
            <a:endParaRPr lang="en-US" sz="900" dirty="0"/>
          </a:p>
        </p:txBody>
      </p:sp>
      <p:cxnSp>
        <p:nvCxnSpPr>
          <p:cNvPr id="9" name="Shape 92">
            <a:extLst>
              <a:ext uri="{FF2B5EF4-FFF2-40B4-BE49-F238E27FC236}">
                <a16:creationId xmlns:a16="http://schemas.microsoft.com/office/drawing/2014/main" id="{EDD0DB56-A5D5-3CF6-4300-EF02462EFE8E}"/>
              </a:ext>
            </a:extLst>
          </p:cNvPr>
          <p:cNvCxnSpPr>
            <a:cxnSpLocks/>
          </p:cNvCxnSpPr>
          <p:nvPr/>
        </p:nvCxnSpPr>
        <p:spPr>
          <a:xfrm>
            <a:off x="8326694" y="1253210"/>
            <a:ext cx="130277" cy="0"/>
          </a:xfrm>
          <a:prstGeom prst="straightConnector1">
            <a:avLst/>
          </a:prstGeom>
          <a:noFill/>
          <a:ln w="9525" cap="flat" cmpd="sng">
            <a:solidFill>
              <a:srgbClr val="CCCCCC"/>
            </a:solidFill>
            <a:prstDash val="solid"/>
            <a:round/>
            <a:headEnd type="none" w="med" len="med"/>
            <a:tailEnd type="none" w="med" len="med"/>
          </a:ln>
        </p:spPr>
      </p:cxnSp>
      <p:cxnSp>
        <p:nvCxnSpPr>
          <p:cNvPr id="10" name="Shape 92">
            <a:extLst>
              <a:ext uri="{FF2B5EF4-FFF2-40B4-BE49-F238E27FC236}">
                <a16:creationId xmlns:a16="http://schemas.microsoft.com/office/drawing/2014/main" id="{825A7A03-77F5-DF67-1952-7F78CC21799C}"/>
              </a:ext>
            </a:extLst>
          </p:cNvPr>
          <p:cNvCxnSpPr>
            <a:cxnSpLocks/>
          </p:cNvCxnSpPr>
          <p:nvPr/>
        </p:nvCxnSpPr>
        <p:spPr>
          <a:xfrm>
            <a:off x="8926461" y="1251981"/>
            <a:ext cx="123788" cy="0"/>
          </a:xfrm>
          <a:prstGeom prst="straightConnector1">
            <a:avLst/>
          </a:prstGeom>
          <a:noFill/>
          <a:ln w="9525" cap="flat" cmpd="sng">
            <a:solidFill>
              <a:srgbClr val="CCCCCC"/>
            </a:solidFill>
            <a:prstDash val="solid"/>
            <a:round/>
            <a:headEnd type="none" w="med" len="med"/>
            <a:tailEnd type="none" w="med" len="med"/>
          </a:ln>
        </p:spPr>
      </p:cxnSp>
      <p:pic>
        <p:nvPicPr>
          <p:cNvPr id="15" name="Picture 14" descr="A screenshot of a computer">
            <a:extLst>
              <a:ext uri="{FF2B5EF4-FFF2-40B4-BE49-F238E27FC236}">
                <a16:creationId xmlns:a16="http://schemas.microsoft.com/office/drawing/2014/main" id="{3F3643E3-004C-0FD3-CA37-0324AA4EF737}"/>
              </a:ext>
            </a:extLst>
          </p:cNvPr>
          <p:cNvPicPr>
            <a:picLocks noChangeAspect="1"/>
          </p:cNvPicPr>
          <p:nvPr/>
        </p:nvPicPr>
        <p:blipFill>
          <a:blip r:embed="rId4">
            <a:extLst>
              <a:ext uri="{28A0092B-C50C-407E-A947-70E740481C1C}">
                <a14:useLocalDpi xmlns:a14="http://schemas.microsoft.com/office/drawing/2010/main" val="0"/>
              </a:ext>
            </a:extLst>
          </a:blip>
          <a:srcRect b="1626"/>
          <a:stretch>
            <a:fillRect/>
          </a:stretch>
        </p:blipFill>
        <p:spPr>
          <a:xfrm>
            <a:off x="552777" y="2783877"/>
            <a:ext cx="4292245" cy="1972219"/>
          </a:xfrm>
          <a:prstGeom prst="rect">
            <a:avLst/>
          </a:prstGeom>
        </p:spPr>
      </p:pic>
      <p:sp>
        <p:nvSpPr>
          <p:cNvPr id="28" name="TextBox 27">
            <a:extLst>
              <a:ext uri="{FF2B5EF4-FFF2-40B4-BE49-F238E27FC236}">
                <a16:creationId xmlns:a16="http://schemas.microsoft.com/office/drawing/2014/main" id="{DABB7448-11B8-A115-59C6-ADFB8D8A2691}"/>
              </a:ext>
            </a:extLst>
          </p:cNvPr>
          <p:cNvSpPr txBox="1"/>
          <p:nvPr/>
        </p:nvSpPr>
        <p:spPr>
          <a:xfrm>
            <a:off x="373441" y="1879582"/>
            <a:ext cx="6744848" cy="323165"/>
          </a:xfrm>
          <a:prstGeom prst="rect">
            <a:avLst/>
          </a:prstGeom>
          <a:noFill/>
        </p:spPr>
        <p:txBody>
          <a:bodyPr wrap="square">
            <a:spAutoFit/>
          </a:bodyPr>
          <a:lstStyle/>
          <a:p>
            <a:pPr>
              <a:buClr>
                <a:srgbClr val="FFC30F"/>
              </a:buClr>
            </a:pPr>
            <a:r>
              <a:rPr lang="en-US" sz="1500" dirty="0" err="1"/>
              <a:t>Wh</a:t>
            </a:r>
            <a:r>
              <a:rPr lang="en-US" sz="1500" dirty="0"/>
              <a:t>at happens with a </a:t>
            </a:r>
            <a:r>
              <a:rPr lang="en-US" sz="1500" b="1" dirty="0"/>
              <a:t>higher emittance (10x) </a:t>
            </a:r>
            <a:r>
              <a:rPr lang="en-US" sz="1500" dirty="0"/>
              <a:t>beam?</a:t>
            </a:r>
            <a:endParaRPr lang="en-US" sz="1500" dirty="0">
              <a:latin typeface="Calibri" panose="020F0502020204030204" pitchFamily="34" charset="0"/>
              <a:ea typeface="Calibri" panose="020F0502020204030204" pitchFamily="34" charset="0"/>
              <a:cs typeface="Calibri" panose="020F0502020204030204" pitchFamily="34" charset="0"/>
            </a:endParaRPr>
          </a:p>
        </p:txBody>
      </p:sp>
      <p:grpSp>
        <p:nvGrpSpPr>
          <p:cNvPr id="24" name="Group 23">
            <a:extLst>
              <a:ext uri="{FF2B5EF4-FFF2-40B4-BE49-F238E27FC236}">
                <a16:creationId xmlns:a16="http://schemas.microsoft.com/office/drawing/2014/main" id="{4B001CF9-5BC6-3CAA-1B4E-7A2359579829}"/>
              </a:ext>
            </a:extLst>
          </p:cNvPr>
          <p:cNvGrpSpPr/>
          <p:nvPr/>
        </p:nvGrpSpPr>
        <p:grpSpPr>
          <a:xfrm>
            <a:off x="5165246" y="2754148"/>
            <a:ext cx="3333636" cy="1987459"/>
            <a:chOff x="6886994" y="2529197"/>
            <a:chExt cx="4444848" cy="2649945"/>
          </a:xfrm>
        </p:grpSpPr>
        <p:pic>
          <p:nvPicPr>
            <p:cNvPr id="14" name="Picture 13">
              <a:extLst>
                <a:ext uri="{FF2B5EF4-FFF2-40B4-BE49-F238E27FC236}">
                  <a16:creationId xmlns:a16="http://schemas.microsoft.com/office/drawing/2014/main" id="{B13C3F6D-F816-59EF-93C0-74C36A007456}"/>
                </a:ext>
              </a:extLst>
            </p:cNvPr>
            <p:cNvPicPr>
              <a:picLocks noChangeAspect="1"/>
            </p:cNvPicPr>
            <p:nvPr/>
          </p:nvPicPr>
          <p:blipFill>
            <a:blip r:embed="rId5"/>
            <a:srcRect l="64809"/>
            <a:stretch>
              <a:fillRect/>
            </a:stretch>
          </p:blipFill>
          <p:spPr>
            <a:xfrm>
              <a:off x="8751575" y="2529197"/>
              <a:ext cx="2016498" cy="677901"/>
            </a:xfrm>
            <a:prstGeom prst="rect">
              <a:avLst/>
            </a:prstGeom>
            <a:solidFill>
              <a:schemeClr val="bg1"/>
            </a:solidFill>
          </p:spPr>
        </p:pic>
        <p:grpSp>
          <p:nvGrpSpPr>
            <p:cNvPr id="30" name="Group 29">
              <a:extLst>
                <a:ext uri="{FF2B5EF4-FFF2-40B4-BE49-F238E27FC236}">
                  <a16:creationId xmlns:a16="http://schemas.microsoft.com/office/drawing/2014/main" id="{794FF9C2-3F5F-32CF-D02F-6580C89D54D8}"/>
                </a:ext>
              </a:extLst>
            </p:cNvPr>
            <p:cNvGrpSpPr/>
            <p:nvPr/>
          </p:nvGrpSpPr>
          <p:grpSpPr>
            <a:xfrm>
              <a:off x="7203440" y="2857265"/>
              <a:ext cx="4128402" cy="2321877"/>
              <a:chOff x="6773126" y="2569853"/>
              <a:chExt cx="4128402" cy="2321877"/>
            </a:xfrm>
          </p:grpSpPr>
          <p:pic>
            <p:nvPicPr>
              <p:cNvPr id="19" name="Picture 18">
                <a:extLst>
                  <a:ext uri="{FF2B5EF4-FFF2-40B4-BE49-F238E27FC236}">
                    <a16:creationId xmlns:a16="http://schemas.microsoft.com/office/drawing/2014/main" id="{B7AA9660-6FEB-289C-C634-23477A16586F}"/>
                  </a:ext>
                </a:extLst>
              </p:cNvPr>
              <p:cNvPicPr>
                <a:picLocks noChangeAspect="1"/>
              </p:cNvPicPr>
              <p:nvPr/>
            </p:nvPicPr>
            <p:blipFill>
              <a:blip r:embed="rId6"/>
              <a:srcRect l="10833" t="27139" r="17120" b="1968"/>
              <a:stretch>
                <a:fillRect/>
              </a:stretch>
            </p:blipFill>
            <p:spPr>
              <a:xfrm>
                <a:off x="6773126" y="2992120"/>
                <a:ext cx="4128402" cy="1899610"/>
              </a:xfrm>
              <a:prstGeom prst="rect">
                <a:avLst/>
              </a:prstGeom>
            </p:spPr>
          </p:pic>
          <p:sp>
            <p:nvSpPr>
              <p:cNvPr id="21" name="Oval 20">
                <a:extLst>
                  <a:ext uri="{FF2B5EF4-FFF2-40B4-BE49-F238E27FC236}">
                    <a16:creationId xmlns:a16="http://schemas.microsoft.com/office/drawing/2014/main" id="{CFD328FA-3B86-48CE-045E-945904179B3A}"/>
                  </a:ext>
                </a:extLst>
              </p:cNvPr>
              <p:cNvSpPr/>
              <p:nvPr/>
            </p:nvSpPr>
            <p:spPr>
              <a:xfrm>
                <a:off x="8651682" y="2569853"/>
                <a:ext cx="701040" cy="259080"/>
              </a:xfrm>
              <a:prstGeom prst="ellipse">
                <a:avLst/>
              </a:prstGeom>
              <a:solidFill>
                <a:srgbClr val="C00000">
                  <a:alpha val="5000"/>
                </a:srgbClr>
              </a:solidFill>
              <a:ln>
                <a:noFill/>
              </a:ln>
              <a:effectLst>
                <a:glow rad="38100">
                  <a:srgbClr val="C00000">
                    <a:alpha val="4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b="1"/>
              </a:p>
            </p:txBody>
          </p:sp>
          <p:sp>
            <p:nvSpPr>
              <p:cNvPr id="22" name="Rectangle: Rounded Corners 21">
                <a:extLst>
                  <a:ext uri="{FF2B5EF4-FFF2-40B4-BE49-F238E27FC236}">
                    <a16:creationId xmlns:a16="http://schemas.microsoft.com/office/drawing/2014/main" id="{89521C96-C001-399F-09E0-B2844E596937}"/>
                  </a:ext>
                </a:extLst>
              </p:cNvPr>
              <p:cNvSpPr/>
              <p:nvPr/>
            </p:nvSpPr>
            <p:spPr>
              <a:xfrm>
                <a:off x="8097520" y="3876040"/>
                <a:ext cx="660400" cy="919480"/>
              </a:xfrm>
              <a:prstGeom prst="roundRect">
                <a:avLst/>
              </a:prstGeom>
              <a:solidFill>
                <a:srgbClr val="92D050">
                  <a:alpha val="5000"/>
                </a:srgbClr>
              </a:solidFill>
              <a:ln>
                <a:noFill/>
              </a:ln>
              <a:effectLst>
                <a:glow rad="25400">
                  <a:srgbClr val="00B050">
                    <a:alpha val="4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b="1"/>
              </a:p>
            </p:txBody>
          </p:sp>
          <p:sp>
            <p:nvSpPr>
              <p:cNvPr id="23" name="Rectangle: Rounded Corners 22">
                <a:extLst>
                  <a:ext uri="{FF2B5EF4-FFF2-40B4-BE49-F238E27FC236}">
                    <a16:creationId xmlns:a16="http://schemas.microsoft.com/office/drawing/2014/main" id="{BB8467D3-EDB1-0042-3216-B548F001B7D8}"/>
                  </a:ext>
                </a:extLst>
              </p:cNvPr>
              <p:cNvSpPr/>
              <p:nvPr/>
            </p:nvSpPr>
            <p:spPr>
              <a:xfrm>
                <a:off x="10012500" y="3876040"/>
                <a:ext cx="545785" cy="919480"/>
              </a:xfrm>
              <a:prstGeom prst="roundRect">
                <a:avLst/>
              </a:prstGeom>
              <a:solidFill>
                <a:srgbClr val="92D050">
                  <a:alpha val="5000"/>
                </a:srgbClr>
              </a:solidFill>
              <a:ln>
                <a:noFill/>
              </a:ln>
              <a:effectLst>
                <a:glow rad="25400">
                  <a:srgbClr val="00B050">
                    <a:alpha val="4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b="1"/>
              </a:p>
            </p:txBody>
          </p:sp>
        </p:grpSp>
        <p:cxnSp>
          <p:nvCxnSpPr>
            <p:cNvPr id="31" name="Straight Arrow Connector 30">
              <a:extLst>
                <a:ext uri="{FF2B5EF4-FFF2-40B4-BE49-F238E27FC236}">
                  <a16:creationId xmlns:a16="http://schemas.microsoft.com/office/drawing/2014/main" id="{A14E72C5-AB2D-E1C0-4428-BB8FCE15A6F5}"/>
                </a:ext>
              </a:extLst>
            </p:cNvPr>
            <p:cNvCxnSpPr>
              <a:cxnSpLocks/>
            </p:cNvCxnSpPr>
            <p:nvPr/>
          </p:nvCxnSpPr>
          <p:spPr>
            <a:xfrm>
              <a:off x="6886994" y="2928701"/>
              <a:ext cx="1488440" cy="0"/>
            </a:xfrm>
            <a:prstGeom prst="straightConnector1">
              <a:avLst/>
            </a:prstGeom>
            <a:ln w="53975" cap="flat" cmpd="sng" algn="ctr">
              <a:solidFill>
                <a:srgbClr val="C00000"/>
              </a:solidFill>
              <a:prstDash val="solid"/>
              <a:round/>
              <a:headEnd type="none" w="med" len="med"/>
              <a:tailEnd type="stealth" w="lg" len="med"/>
            </a:ln>
          </p:spPr>
          <p:style>
            <a:lnRef idx="0">
              <a:scrgbClr r="0" g="0" b="0"/>
            </a:lnRef>
            <a:fillRef idx="0">
              <a:scrgbClr r="0" g="0" b="0"/>
            </a:fillRef>
            <a:effectRef idx="0">
              <a:scrgbClr r="0" g="0" b="0"/>
            </a:effectRef>
            <a:fontRef idx="minor">
              <a:schemeClr val="tx1"/>
            </a:fontRef>
          </p:style>
        </p:cxnSp>
      </p:grpSp>
      <p:pic>
        <p:nvPicPr>
          <p:cNvPr id="11" name="Picture 10">
            <a:extLst>
              <a:ext uri="{FF2B5EF4-FFF2-40B4-BE49-F238E27FC236}">
                <a16:creationId xmlns:a16="http://schemas.microsoft.com/office/drawing/2014/main" id="{EB7A04F2-24B1-EF97-E337-F7EA47995BB6}"/>
              </a:ext>
            </a:extLst>
          </p:cNvPr>
          <p:cNvPicPr>
            <a:picLocks noChangeAspect="1"/>
          </p:cNvPicPr>
          <p:nvPr/>
        </p:nvPicPr>
        <p:blipFill>
          <a:blip r:embed="rId7"/>
          <a:stretch>
            <a:fillRect/>
          </a:stretch>
        </p:blipFill>
        <p:spPr>
          <a:xfrm>
            <a:off x="552505" y="2781068"/>
            <a:ext cx="4297571" cy="508426"/>
          </a:xfrm>
          <a:prstGeom prst="rect">
            <a:avLst/>
          </a:prstGeom>
          <a:solidFill>
            <a:schemeClr val="bg1"/>
          </a:solidFill>
        </p:spPr>
      </p:pic>
      <p:grpSp>
        <p:nvGrpSpPr>
          <p:cNvPr id="25" name="Shape 514">
            <a:extLst>
              <a:ext uri="{FF2B5EF4-FFF2-40B4-BE49-F238E27FC236}">
                <a16:creationId xmlns:a16="http://schemas.microsoft.com/office/drawing/2014/main" id="{A9E3A43E-B223-2125-8C51-21D7ADCFB627}"/>
              </a:ext>
            </a:extLst>
          </p:cNvPr>
          <p:cNvGrpSpPr/>
          <p:nvPr/>
        </p:nvGrpSpPr>
        <p:grpSpPr>
          <a:xfrm>
            <a:off x="497735" y="1048657"/>
            <a:ext cx="109538" cy="362905"/>
            <a:chOff x="732125" y="2958550"/>
            <a:chExt cx="130325" cy="474950"/>
          </a:xfrm>
        </p:grpSpPr>
        <p:sp>
          <p:nvSpPr>
            <p:cNvPr id="26" name="Shape 515">
              <a:extLst>
                <a:ext uri="{FF2B5EF4-FFF2-40B4-BE49-F238E27FC236}">
                  <a16:creationId xmlns:a16="http://schemas.microsoft.com/office/drawing/2014/main" id="{6C61B5E9-F049-4916-2B80-86CA7C14E9EE}"/>
                </a:ext>
              </a:extLst>
            </p:cNvPr>
            <p:cNvSpPr/>
            <p:nvPr/>
          </p:nvSpPr>
          <p:spPr>
            <a:xfrm>
              <a:off x="732125" y="2958550"/>
              <a:ext cx="130325" cy="474950"/>
            </a:xfrm>
            <a:custGeom>
              <a:avLst/>
              <a:gdLst/>
              <a:ahLst/>
              <a:cxnLst/>
              <a:rect l="0" t="0" r="0" b="0"/>
              <a:pathLst>
                <a:path w="5213" h="18998" fill="none" extrusionOk="0">
                  <a:moveTo>
                    <a:pt x="4336" y="14443"/>
                  </a:moveTo>
                  <a:lnTo>
                    <a:pt x="4336" y="1754"/>
                  </a:lnTo>
                  <a:lnTo>
                    <a:pt x="4336" y="1754"/>
                  </a:lnTo>
                  <a:lnTo>
                    <a:pt x="4336" y="1584"/>
                  </a:lnTo>
                  <a:lnTo>
                    <a:pt x="4311" y="1389"/>
                  </a:lnTo>
                  <a:lnTo>
                    <a:pt x="4262" y="1243"/>
                  </a:lnTo>
                  <a:lnTo>
                    <a:pt x="4214" y="1073"/>
                  </a:lnTo>
                  <a:lnTo>
                    <a:pt x="4141" y="926"/>
                  </a:lnTo>
                  <a:lnTo>
                    <a:pt x="4043" y="780"/>
                  </a:lnTo>
                  <a:lnTo>
                    <a:pt x="3946" y="634"/>
                  </a:lnTo>
                  <a:lnTo>
                    <a:pt x="3824" y="512"/>
                  </a:lnTo>
                  <a:lnTo>
                    <a:pt x="3702" y="415"/>
                  </a:lnTo>
                  <a:lnTo>
                    <a:pt x="3580" y="318"/>
                  </a:lnTo>
                  <a:lnTo>
                    <a:pt x="3434" y="220"/>
                  </a:lnTo>
                  <a:lnTo>
                    <a:pt x="3288" y="147"/>
                  </a:lnTo>
                  <a:lnTo>
                    <a:pt x="3118" y="98"/>
                  </a:lnTo>
                  <a:lnTo>
                    <a:pt x="2947" y="50"/>
                  </a:lnTo>
                  <a:lnTo>
                    <a:pt x="2777" y="25"/>
                  </a:lnTo>
                  <a:lnTo>
                    <a:pt x="2606" y="1"/>
                  </a:lnTo>
                  <a:lnTo>
                    <a:pt x="2606" y="1"/>
                  </a:lnTo>
                  <a:lnTo>
                    <a:pt x="2436" y="25"/>
                  </a:lnTo>
                  <a:lnTo>
                    <a:pt x="2265" y="50"/>
                  </a:lnTo>
                  <a:lnTo>
                    <a:pt x="2095" y="98"/>
                  </a:lnTo>
                  <a:lnTo>
                    <a:pt x="1924" y="147"/>
                  </a:lnTo>
                  <a:lnTo>
                    <a:pt x="1778" y="220"/>
                  </a:lnTo>
                  <a:lnTo>
                    <a:pt x="1632" y="318"/>
                  </a:lnTo>
                  <a:lnTo>
                    <a:pt x="1510" y="415"/>
                  </a:lnTo>
                  <a:lnTo>
                    <a:pt x="1389" y="512"/>
                  </a:lnTo>
                  <a:lnTo>
                    <a:pt x="1267" y="634"/>
                  </a:lnTo>
                  <a:lnTo>
                    <a:pt x="1169" y="780"/>
                  </a:lnTo>
                  <a:lnTo>
                    <a:pt x="1072" y="926"/>
                  </a:lnTo>
                  <a:lnTo>
                    <a:pt x="999" y="1073"/>
                  </a:lnTo>
                  <a:lnTo>
                    <a:pt x="950" y="1243"/>
                  </a:lnTo>
                  <a:lnTo>
                    <a:pt x="901" y="1389"/>
                  </a:lnTo>
                  <a:lnTo>
                    <a:pt x="877" y="1584"/>
                  </a:lnTo>
                  <a:lnTo>
                    <a:pt x="877" y="1754"/>
                  </a:lnTo>
                  <a:lnTo>
                    <a:pt x="877" y="14443"/>
                  </a:lnTo>
                  <a:lnTo>
                    <a:pt x="877" y="14443"/>
                  </a:lnTo>
                  <a:lnTo>
                    <a:pt x="682" y="14638"/>
                  </a:lnTo>
                  <a:lnTo>
                    <a:pt x="512" y="14833"/>
                  </a:lnTo>
                  <a:lnTo>
                    <a:pt x="366" y="15052"/>
                  </a:lnTo>
                  <a:lnTo>
                    <a:pt x="244" y="15296"/>
                  </a:lnTo>
                  <a:lnTo>
                    <a:pt x="146" y="15564"/>
                  </a:lnTo>
                  <a:lnTo>
                    <a:pt x="73" y="15832"/>
                  </a:lnTo>
                  <a:lnTo>
                    <a:pt x="25" y="16100"/>
                  </a:lnTo>
                  <a:lnTo>
                    <a:pt x="0" y="16392"/>
                  </a:lnTo>
                  <a:lnTo>
                    <a:pt x="0" y="16392"/>
                  </a:lnTo>
                  <a:lnTo>
                    <a:pt x="25" y="16635"/>
                  </a:lnTo>
                  <a:lnTo>
                    <a:pt x="49" y="16903"/>
                  </a:lnTo>
                  <a:lnTo>
                    <a:pt x="122" y="17147"/>
                  </a:lnTo>
                  <a:lnTo>
                    <a:pt x="195" y="17390"/>
                  </a:lnTo>
                  <a:lnTo>
                    <a:pt x="317" y="17634"/>
                  </a:lnTo>
                  <a:lnTo>
                    <a:pt x="439" y="17829"/>
                  </a:lnTo>
                  <a:lnTo>
                    <a:pt x="609" y="18048"/>
                  </a:lnTo>
                  <a:lnTo>
                    <a:pt x="755" y="18218"/>
                  </a:lnTo>
                  <a:lnTo>
                    <a:pt x="950" y="18389"/>
                  </a:lnTo>
                  <a:lnTo>
                    <a:pt x="1145" y="18535"/>
                  </a:lnTo>
                  <a:lnTo>
                    <a:pt x="1364" y="18681"/>
                  </a:lnTo>
                  <a:lnTo>
                    <a:pt x="1583" y="18779"/>
                  </a:lnTo>
                  <a:lnTo>
                    <a:pt x="1827" y="18876"/>
                  </a:lnTo>
                  <a:lnTo>
                    <a:pt x="2070" y="18925"/>
                  </a:lnTo>
                  <a:lnTo>
                    <a:pt x="2338" y="18973"/>
                  </a:lnTo>
                  <a:lnTo>
                    <a:pt x="2606" y="18998"/>
                  </a:lnTo>
                  <a:lnTo>
                    <a:pt x="2606" y="18998"/>
                  </a:lnTo>
                  <a:lnTo>
                    <a:pt x="2874" y="18973"/>
                  </a:lnTo>
                  <a:lnTo>
                    <a:pt x="3142" y="18925"/>
                  </a:lnTo>
                  <a:lnTo>
                    <a:pt x="3386" y="18876"/>
                  </a:lnTo>
                  <a:lnTo>
                    <a:pt x="3629" y="18779"/>
                  </a:lnTo>
                  <a:lnTo>
                    <a:pt x="3848" y="18681"/>
                  </a:lnTo>
                  <a:lnTo>
                    <a:pt x="4068" y="18535"/>
                  </a:lnTo>
                  <a:lnTo>
                    <a:pt x="4262" y="18389"/>
                  </a:lnTo>
                  <a:lnTo>
                    <a:pt x="4457" y="18218"/>
                  </a:lnTo>
                  <a:lnTo>
                    <a:pt x="4603" y="18048"/>
                  </a:lnTo>
                  <a:lnTo>
                    <a:pt x="4774" y="17829"/>
                  </a:lnTo>
                  <a:lnTo>
                    <a:pt x="4896" y="17634"/>
                  </a:lnTo>
                  <a:lnTo>
                    <a:pt x="5017" y="17390"/>
                  </a:lnTo>
                  <a:lnTo>
                    <a:pt x="5091" y="17147"/>
                  </a:lnTo>
                  <a:lnTo>
                    <a:pt x="5164" y="16903"/>
                  </a:lnTo>
                  <a:lnTo>
                    <a:pt x="5188" y="16635"/>
                  </a:lnTo>
                  <a:lnTo>
                    <a:pt x="5212" y="16392"/>
                  </a:lnTo>
                  <a:lnTo>
                    <a:pt x="5212" y="16392"/>
                  </a:lnTo>
                  <a:lnTo>
                    <a:pt x="5188" y="16100"/>
                  </a:lnTo>
                  <a:lnTo>
                    <a:pt x="5139" y="15832"/>
                  </a:lnTo>
                  <a:lnTo>
                    <a:pt x="5066" y="15564"/>
                  </a:lnTo>
                  <a:lnTo>
                    <a:pt x="4969" y="15296"/>
                  </a:lnTo>
                  <a:lnTo>
                    <a:pt x="4847" y="15052"/>
                  </a:lnTo>
                  <a:lnTo>
                    <a:pt x="4701" y="14833"/>
                  </a:lnTo>
                  <a:lnTo>
                    <a:pt x="4530" y="14638"/>
                  </a:lnTo>
                  <a:lnTo>
                    <a:pt x="4336" y="14443"/>
                  </a:lnTo>
                  <a:lnTo>
                    <a:pt x="4336" y="14443"/>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27" name="Shape 516">
              <a:extLst>
                <a:ext uri="{FF2B5EF4-FFF2-40B4-BE49-F238E27FC236}">
                  <a16:creationId xmlns:a16="http://schemas.microsoft.com/office/drawing/2014/main" id="{E662509D-0855-FE09-4031-828C168C8AD4}"/>
                </a:ext>
              </a:extLst>
            </p:cNvPr>
            <p:cNvSpPr/>
            <p:nvPr/>
          </p:nvSpPr>
          <p:spPr>
            <a:xfrm>
              <a:off x="756475" y="3090675"/>
              <a:ext cx="81625" cy="318475"/>
            </a:xfrm>
            <a:custGeom>
              <a:avLst/>
              <a:gdLst/>
              <a:ahLst/>
              <a:cxnLst/>
              <a:rect l="0" t="0" r="0" b="0"/>
              <a:pathLst>
                <a:path w="3265" h="12739" fill="none" extrusionOk="0">
                  <a:moveTo>
                    <a:pt x="2387" y="1"/>
                  </a:moveTo>
                  <a:lnTo>
                    <a:pt x="877" y="1"/>
                  </a:lnTo>
                  <a:lnTo>
                    <a:pt x="877" y="9158"/>
                  </a:lnTo>
                  <a:lnTo>
                    <a:pt x="877" y="9158"/>
                  </a:lnTo>
                  <a:lnTo>
                    <a:pt x="853" y="9353"/>
                  </a:lnTo>
                  <a:lnTo>
                    <a:pt x="780" y="9548"/>
                  </a:lnTo>
                  <a:lnTo>
                    <a:pt x="682" y="9719"/>
                  </a:lnTo>
                  <a:lnTo>
                    <a:pt x="536" y="9889"/>
                  </a:lnTo>
                  <a:lnTo>
                    <a:pt x="536" y="9889"/>
                  </a:lnTo>
                  <a:lnTo>
                    <a:pt x="415" y="10011"/>
                  </a:lnTo>
                  <a:lnTo>
                    <a:pt x="317" y="10133"/>
                  </a:lnTo>
                  <a:lnTo>
                    <a:pt x="220" y="10279"/>
                  </a:lnTo>
                  <a:lnTo>
                    <a:pt x="147" y="10425"/>
                  </a:lnTo>
                  <a:lnTo>
                    <a:pt x="74" y="10595"/>
                  </a:lnTo>
                  <a:lnTo>
                    <a:pt x="49" y="10766"/>
                  </a:lnTo>
                  <a:lnTo>
                    <a:pt x="1" y="10936"/>
                  </a:lnTo>
                  <a:lnTo>
                    <a:pt x="1" y="11107"/>
                  </a:lnTo>
                  <a:lnTo>
                    <a:pt x="1" y="11107"/>
                  </a:lnTo>
                  <a:lnTo>
                    <a:pt x="1" y="11253"/>
                  </a:lnTo>
                  <a:lnTo>
                    <a:pt x="25" y="11423"/>
                  </a:lnTo>
                  <a:lnTo>
                    <a:pt x="74" y="11570"/>
                  </a:lnTo>
                  <a:lnTo>
                    <a:pt x="122" y="11740"/>
                  </a:lnTo>
                  <a:lnTo>
                    <a:pt x="195" y="11862"/>
                  </a:lnTo>
                  <a:lnTo>
                    <a:pt x="293" y="12008"/>
                  </a:lnTo>
                  <a:lnTo>
                    <a:pt x="366" y="12130"/>
                  </a:lnTo>
                  <a:lnTo>
                    <a:pt x="488" y="12251"/>
                  </a:lnTo>
                  <a:lnTo>
                    <a:pt x="585" y="12349"/>
                  </a:lnTo>
                  <a:lnTo>
                    <a:pt x="731" y="12446"/>
                  </a:lnTo>
                  <a:lnTo>
                    <a:pt x="853" y="12519"/>
                  </a:lnTo>
                  <a:lnTo>
                    <a:pt x="999" y="12592"/>
                  </a:lnTo>
                  <a:lnTo>
                    <a:pt x="1145" y="12666"/>
                  </a:lnTo>
                  <a:lnTo>
                    <a:pt x="1316" y="12690"/>
                  </a:lnTo>
                  <a:lnTo>
                    <a:pt x="1462" y="12714"/>
                  </a:lnTo>
                  <a:lnTo>
                    <a:pt x="1632" y="12739"/>
                  </a:lnTo>
                  <a:lnTo>
                    <a:pt x="1632" y="12739"/>
                  </a:lnTo>
                  <a:lnTo>
                    <a:pt x="1803" y="12714"/>
                  </a:lnTo>
                  <a:lnTo>
                    <a:pt x="1949" y="12690"/>
                  </a:lnTo>
                  <a:lnTo>
                    <a:pt x="2119" y="12666"/>
                  </a:lnTo>
                  <a:lnTo>
                    <a:pt x="2266" y="12592"/>
                  </a:lnTo>
                  <a:lnTo>
                    <a:pt x="2412" y="12519"/>
                  </a:lnTo>
                  <a:lnTo>
                    <a:pt x="2533" y="12446"/>
                  </a:lnTo>
                  <a:lnTo>
                    <a:pt x="2680" y="12349"/>
                  </a:lnTo>
                  <a:lnTo>
                    <a:pt x="2777" y="12251"/>
                  </a:lnTo>
                  <a:lnTo>
                    <a:pt x="2899" y="12130"/>
                  </a:lnTo>
                  <a:lnTo>
                    <a:pt x="2972" y="12008"/>
                  </a:lnTo>
                  <a:lnTo>
                    <a:pt x="3069" y="11862"/>
                  </a:lnTo>
                  <a:lnTo>
                    <a:pt x="3142" y="11740"/>
                  </a:lnTo>
                  <a:lnTo>
                    <a:pt x="3191" y="11570"/>
                  </a:lnTo>
                  <a:lnTo>
                    <a:pt x="3240" y="11423"/>
                  </a:lnTo>
                  <a:lnTo>
                    <a:pt x="3264" y="11253"/>
                  </a:lnTo>
                  <a:lnTo>
                    <a:pt x="3264" y="11107"/>
                  </a:lnTo>
                  <a:lnTo>
                    <a:pt x="3264" y="11107"/>
                  </a:lnTo>
                  <a:lnTo>
                    <a:pt x="3264" y="10936"/>
                  </a:lnTo>
                  <a:lnTo>
                    <a:pt x="3215" y="10766"/>
                  </a:lnTo>
                  <a:lnTo>
                    <a:pt x="3191" y="10595"/>
                  </a:lnTo>
                  <a:lnTo>
                    <a:pt x="3118" y="10425"/>
                  </a:lnTo>
                  <a:lnTo>
                    <a:pt x="3045" y="10279"/>
                  </a:lnTo>
                  <a:lnTo>
                    <a:pt x="2947" y="10133"/>
                  </a:lnTo>
                  <a:lnTo>
                    <a:pt x="2850" y="10011"/>
                  </a:lnTo>
                  <a:lnTo>
                    <a:pt x="2728" y="9889"/>
                  </a:lnTo>
                  <a:lnTo>
                    <a:pt x="2728" y="9889"/>
                  </a:lnTo>
                  <a:lnTo>
                    <a:pt x="2582" y="9719"/>
                  </a:lnTo>
                  <a:lnTo>
                    <a:pt x="2485" y="9548"/>
                  </a:lnTo>
                  <a:lnTo>
                    <a:pt x="2412" y="9353"/>
                  </a:lnTo>
                  <a:lnTo>
                    <a:pt x="2387" y="9158"/>
                  </a:lnTo>
                  <a:lnTo>
                    <a:pt x="2387" y="1"/>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29" name="Shape 517">
              <a:extLst>
                <a:ext uri="{FF2B5EF4-FFF2-40B4-BE49-F238E27FC236}">
                  <a16:creationId xmlns:a16="http://schemas.microsoft.com/office/drawing/2014/main" id="{4C5AEF56-FC92-142A-1683-1955269FF31A}"/>
                </a:ext>
              </a:extLst>
            </p:cNvPr>
            <p:cNvSpPr/>
            <p:nvPr/>
          </p:nvSpPr>
          <p:spPr>
            <a:xfrm>
              <a:off x="802750" y="3129050"/>
              <a:ext cx="13425" cy="25"/>
            </a:xfrm>
            <a:custGeom>
              <a:avLst/>
              <a:gdLst/>
              <a:ahLst/>
              <a:cxnLst/>
              <a:rect l="0" t="0" r="0" b="0"/>
              <a:pathLst>
                <a:path w="537" h="1" fill="none" extrusionOk="0">
                  <a:moveTo>
                    <a:pt x="536" y="0"/>
                  </a:moveTo>
                  <a:lnTo>
                    <a:pt x="0"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32" name="Shape 518">
              <a:extLst>
                <a:ext uri="{FF2B5EF4-FFF2-40B4-BE49-F238E27FC236}">
                  <a16:creationId xmlns:a16="http://schemas.microsoft.com/office/drawing/2014/main" id="{D8A3BEEC-7AB4-48F5-8085-F31EFB190113}"/>
                </a:ext>
              </a:extLst>
            </p:cNvPr>
            <p:cNvSpPr/>
            <p:nvPr/>
          </p:nvSpPr>
          <p:spPr>
            <a:xfrm>
              <a:off x="802750" y="3162525"/>
              <a:ext cx="13425" cy="25"/>
            </a:xfrm>
            <a:custGeom>
              <a:avLst/>
              <a:gdLst/>
              <a:ahLst/>
              <a:cxnLst/>
              <a:rect l="0" t="0" r="0" b="0"/>
              <a:pathLst>
                <a:path w="537" h="1" fill="none" extrusionOk="0">
                  <a:moveTo>
                    <a:pt x="536" y="1"/>
                  </a:moveTo>
                  <a:lnTo>
                    <a:pt x="0" y="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33" name="Shape 519">
              <a:extLst>
                <a:ext uri="{FF2B5EF4-FFF2-40B4-BE49-F238E27FC236}">
                  <a16:creationId xmlns:a16="http://schemas.microsoft.com/office/drawing/2014/main" id="{A26CB8CE-BB9A-5BA3-EAD4-2E58D03FF3AD}"/>
                </a:ext>
              </a:extLst>
            </p:cNvPr>
            <p:cNvSpPr/>
            <p:nvPr/>
          </p:nvSpPr>
          <p:spPr>
            <a:xfrm>
              <a:off x="802750" y="3196025"/>
              <a:ext cx="13425" cy="25"/>
            </a:xfrm>
            <a:custGeom>
              <a:avLst/>
              <a:gdLst/>
              <a:ahLst/>
              <a:cxnLst/>
              <a:rect l="0" t="0" r="0" b="0"/>
              <a:pathLst>
                <a:path w="537" h="1" fill="none" extrusionOk="0">
                  <a:moveTo>
                    <a:pt x="536" y="0"/>
                  </a:moveTo>
                  <a:lnTo>
                    <a:pt x="0"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34" name="Shape 520">
              <a:extLst>
                <a:ext uri="{FF2B5EF4-FFF2-40B4-BE49-F238E27FC236}">
                  <a16:creationId xmlns:a16="http://schemas.microsoft.com/office/drawing/2014/main" id="{6D0CEF96-25D4-3BAD-0904-BC83A106CA32}"/>
                </a:ext>
              </a:extLst>
            </p:cNvPr>
            <p:cNvSpPr/>
            <p:nvPr/>
          </p:nvSpPr>
          <p:spPr>
            <a:xfrm>
              <a:off x="802750" y="3229500"/>
              <a:ext cx="13425" cy="25"/>
            </a:xfrm>
            <a:custGeom>
              <a:avLst/>
              <a:gdLst/>
              <a:ahLst/>
              <a:cxnLst/>
              <a:rect l="0" t="0" r="0" b="0"/>
              <a:pathLst>
                <a:path w="537" h="1" fill="none" extrusionOk="0">
                  <a:moveTo>
                    <a:pt x="536" y="1"/>
                  </a:moveTo>
                  <a:lnTo>
                    <a:pt x="0" y="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35" name="Shape 521">
              <a:extLst>
                <a:ext uri="{FF2B5EF4-FFF2-40B4-BE49-F238E27FC236}">
                  <a16:creationId xmlns:a16="http://schemas.microsoft.com/office/drawing/2014/main" id="{501A416D-7A4D-8A83-4425-5C4267A75639}"/>
                </a:ext>
              </a:extLst>
            </p:cNvPr>
            <p:cNvSpPr/>
            <p:nvPr/>
          </p:nvSpPr>
          <p:spPr>
            <a:xfrm>
              <a:off x="802750" y="3263000"/>
              <a:ext cx="13425" cy="25"/>
            </a:xfrm>
            <a:custGeom>
              <a:avLst/>
              <a:gdLst/>
              <a:ahLst/>
              <a:cxnLst/>
              <a:rect l="0" t="0" r="0" b="0"/>
              <a:pathLst>
                <a:path w="537" h="1" fill="none" extrusionOk="0">
                  <a:moveTo>
                    <a:pt x="536" y="0"/>
                  </a:moveTo>
                  <a:lnTo>
                    <a:pt x="0"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36" name="Shape 522">
              <a:extLst>
                <a:ext uri="{FF2B5EF4-FFF2-40B4-BE49-F238E27FC236}">
                  <a16:creationId xmlns:a16="http://schemas.microsoft.com/office/drawing/2014/main" id="{F5A6FE87-FA94-A192-BCE6-3833B56CC1A0}"/>
                </a:ext>
              </a:extLst>
            </p:cNvPr>
            <p:cNvSpPr/>
            <p:nvPr/>
          </p:nvSpPr>
          <p:spPr>
            <a:xfrm>
              <a:off x="802750" y="3296475"/>
              <a:ext cx="13425" cy="25"/>
            </a:xfrm>
            <a:custGeom>
              <a:avLst/>
              <a:gdLst/>
              <a:ahLst/>
              <a:cxnLst/>
              <a:rect l="0" t="0" r="0" b="0"/>
              <a:pathLst>
                <a:path w="537" h="1" fill="none" extrusionOk="0">
                  <a:moveTo>
                    <a:pt x="536" y="1"/>
                  </a:moveTo>
                  <a:lnTo>
                    <a:pt x="0" y="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grpSp>
    </p:spTree>
    <p:extLst>
      <p:ext uri="{BB962C8B-B14F-4D97-AF65-F5344CB8AC3E}">
        <p14:creationId xmlns:p14="http://schemas.microsoft.com/office/powerpoint/2010/main" val="2898423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FCD788EB-C3FB-A706-79C4-9BE79DAE7324}"/>
            </a:ext>
          </a:extLst>
        </p:cNvPr>
        <p:cNvGrpSpPr/>
        <p:nvPr/>
      </p:nvGrpSpPr>
      <p:grpSpPr>
        <a:xfrm>
          <a:off x="0" y="0"/>
          <a:ext cx="0" cy="0"/>
          <a:chOff x="0" y="0"/>
          <a:chExt cx="0" cy="0"/>
        </a:xfrm>
      </p:grpSpPr>
      <p:pic>
        <p:nvPicPr>
          <p:cNvPr id="3" name="Immagine 2">
            <a:extLst>
              <a:ext uri="{FF2B5EF4-FFF2-40B4-BE49-F238E27FC236}">
                <a16:creationId xmlns:a16="http://schemas.microsoft.com/office/drawing/2014/main" id="{34EEA25C-529D-011B-7115-00EDD14F49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04112" y="1063217"/>
            <a:ext cx="707756" cy="378133"/>
          </a:xfrm>
          <a:prstGeom prst="rect">
            <a:avLst/>
          </a:prstGeom>
        </p:spPr>
      </p:pic>
      <p:cxnSp>
        <p:nvCxnSpPr>
          <p:cNvPr id="4" name="Shape 92">
            <a:extLst>
              <a:ext uri="{FF2B5EF4-FFF2-40B4-BE49-F238E27FC236}">
                <a16:creationId xmlns:a16="http://schemas.microsoft.com/office/drawing/2014/main" id="{1E6AA095-6D4B-5BC6-E712-DD2D91483B3E}"/>
              </a:ext>
            </a:extLst>
          </p:cNvPr>
          <p:cNvCxnSpPr/>
          <p:nvPr/>
        </p:nvCxnSpPr>
        <p:spPr>
          <a:xfrm>
            <a:off x="1" y="1252285"/>
            <a:ext cx="820663" cy="0"/>
          </a:xfrm>
          <a:prstGeom prst="straightConnector1">
            <a:avLst/>
          </a:prstGeom>
          <a:noFill/>
          <a:ln w="9525" cap="flat" cmpd="sng">
            <a:solidFill>
              <a:srgbClr val="CCCCCC"/>
            </a:solidFill>
            <a:prstDash val="solid"/>
            <a:round/>
            <a:headEnd type="none" w="med" len="med"/>
            <a:tailEnd type="none" w="med" len="med"/>
          </a:ln>
        </p:spPr>
      </p:cxnSp>
      <p:sp>
        <p:nvSpPr>
          <p:cNvPr id="5" name="Shape 120">
            <a:extLst>
              <a:ext uri="{FF2B5EF4-FFF2-40B4-BE49-F238E27FC236}">
                <a16:creationId xmlns:a16="http://schemas.microsoft.com/office/drawing/2014/main" id="{646B4613-9DFD-A503-39A2-6F8F5708C287}"/>
              </a:ext>
            </a:extLst>
          </p:cNvPr>
          <p:cNvSpPr/>
          <p:nvPr/>
        </p:nvSpPr>
        <p:spPr>
          <a:xfrm>
            <a:off x="329113" y="1024572"/>
            <a:ext cx="447327" cy="455424"/>
          </a:xfrm>
          <a:prstGeom prst="ellipse">
            <a:avLst/>
          </a:prstGeom>
          <a:solidFill>
            <a:srgbClr val="FFC30F"/>
          </a:solidFill>
          <a:ln>
            <a:noFill/>
          </a:ln>
        </p:spPr>
        <p:txBody>
          <a:bodyPr lIns="68569" tIns="68569" rIns="68569" bIns="68569" anchor="ctr" anchorCtr="0">
            <a:noAutofit/>
          </a:bodyPr>
          <a:lstStyle/>
          <a:p>
            <a:endParaRPr lang="en-US" sz="1050" dirty="0"/>
          </a:p>
        </p:txBody>
      </p:sp>
      <p:sp>
        <p:nvSpPr>
          <p:cNvPr id="6" name="Shape 249">
            <a:extLst>
              <a:ext uri="{FF2B5EF4-FFF2-40B4-BE49-F238E27FC236}">
                <a16:creationId xmlns:a16="http://schemas.microsoft.com/office/drawing/2014/main" id="{8FDF5C36-D861-7BD8-02EE-F5FC3A246C2E}"/>
              </a:ext>
            </a:extLst>
          </p:cNvPr>
          <p:cNvSpPr txBox="1">
            <a:spLocks/>
          </p:cNvSpPr>
          <p:nvPr/>
        </p:nvSpPr>
        <p:spPr>
          <a:xfrm>
            <a:off x="833259" y="1088934"/>
            <a:ext cx="2976741" cy="290091"/>
          </a:xfrm>
          <a:prstGeom prst="rect">
            <a:avLst/>
          </a:prstGeom>
          <a:noFill/>
          <a:ln>
            <a:noFill/>
          </a:ln>
        </p:spPr>
        <p:txBody>
          <a:bodyPr lIns="68569" tIns="68569" rIns="68569" bIns="68569" anchor="ctr"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stStyle>
          <a:p>
            <a:pPr>
              <a:buClr>
                <a:srgbClr val="000000"/>
              </a:buClr>
              <a:buSzPct val="25000"/>
            </a:pPr>
            <a:r>
              <a:rPr lang="en-US" sz="2000" b="1" dirty="0">
                <a:latin typeface="Palatino Linotype" panose="02040502050505030304" pitchFamily="18" charset="0"/>
                <a:ea typeface="UD Digi Kyokasho N-R" panose="020B0400000000000000" pitchFamily="18" charset="-128"/>
                <a:cs typeface="Lora"/>
                <a:sym typeface="Lora"/>
              </a:rPr>
              <a:t>We can see the build-up</a:t>
            </a:r>
          </a:p>
        </p:txBody>
      </p:sp>
      <p:cxnSp>
        <p:nvCxnSpPr>
          <p:cNvPr id="7" name="Shape 92">
            <a:extLst>
              <a:ext uri="{FF2B5EF4-FFF2-40B4-BE49-F238E27FC236}">
                <a16:creationId xmlns:a16="http://schemas.microsoft.com/office/drawing/2014/main" id="{C449186B-4ABF-BDF6-EB52-9D6AFC5022EC}"/>
              </a:ext>
            </a:extLst>
          </p:cNvPr>
          <p:cNvCxnSpPr>
            <a:cxnSpLocks/>
            <a:stCxn id="6" idx="3"/>
          </p:cNvCxnSpPr>
          <p:nvPr/>
        </p:nvCxnSpPr>
        <p:spPr>
          <a:xfrm>
            <a:off x="3810000" y="1233979"/>
            <a:ext cx="4419600" cy="18305"/>
          </a:xfrm>
          <a:prstGeom prst="straightConnector1">
            <a:avLst/>
          </a:prstGeom>
          <a:noFill/>
          <a:ln w="9525" cap="flat" cmpd="sng">
            <a:solidFill>
              <a:srgbClr val="CCCCCC"/>
            </a:solidFill>
            <a:prstDash val="solid"/>
            <a:round/>
            <a:headEnd type="none" w="med" len="med"/>
            <a:tailEnd type="none" w="med" len="med"/>
          </a:ln>
        </p:spPr>
      </p:cxnSp>
      <p:sp>
        <p:nvSpPr>
          <p:cNvPr id="8" name="Segnaposto numero diapositiva 1">
            <a:extLst>
              <a:ext uri="{FF2B5EF4-FFF2-40B4-BE49-F238E27FC236}">
                <a16:creationId xmlns:a16="http://schemas.microsoft.com/office/drawing/2014/main" id="{811A735D-5C98-0E2B-419F-065375F25FAD}"/>
              </a:ext>
            </a:extLst>
          </p:cNvPr>
          <p:cNvSpPr txBox="1">
            <a:spLocks/>
          </p:cNvSpPr>
          <p:nvPr/>
        </p:nvSpPr>
        <p:spPr>
          <a:xfrm>
            <a:off x="7749345" y="1017990"/>
            <a:ext cx="409458" cy="273844"/>
          </a:xfrm>
          <a:prstGeom prst="rect">
            <a:avLst/>
          </a:prstGeom>
        </p:spPr>
        <p:txBody>
          <a:bodyPr vert="horz" lIns="68580" tIns="34290" rIns="68580" bIns="3429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E011DD9-7140-4E43-B8DF-517520C6FEA9}" type="slidenum">
              <a:rPr lang="en-US" sz="900"/>
              <a:pPr/>
              <a:t>46</a:t>
            </a:fld>
            <a:endParaRPr lang="en-US" sz="900" dirty="0"/>
          </a:p>
        </p:txBody>
      </p:sp>
      <p:cxnSp>
        <p:nvCxnSpPr>
          <p:cNvPr id="9" name="Shape 92">
            <a:extLst>
              <a:ext uri="{FF2B5EF4-FFF2-40B4-BE49-F238E27FC236}">
                <a16:creationId xmlns:a16="http://schemas.microsoft.com/office/drawing/2014/main" id="{5E3B4C9F-A793-305A-587B-1C9EEFBDC714}"/>
              </a:ext>
            </a:extLst>
          </p:cNvPr>
          <p:cNvCxnSpPr>
            <a:cxnSpLocks/>
          </p:cNvCxnSpPr>
          <p:nvPr/>
        </p:nvCxnSpPr>
        <p:spPr>
          <a:xfrm>
            <a:off x="8326694" y="1253210"/>
            <a:ext cx="130277" cy="0"/>
          </a:xfrm>
          <a:prstGeom prst="straightConnector1">
            <a:avLst/>
          </a:prstGeom>
          <a:noFill/>
          <a:ln w="9525" cap="flat" cmpd="sng">
            <a:solidFill>
              <a:srgbClr val="CCCCCC"/>
            </a:solidFill>
            <a:prstDash val="solid"/>
            <a:round/>
            <a:headEnd type="none" w="med" len="med"/>
            <a:tailEnd type="none" w="med" len="med"/>
          </a:ln>
        </p:spPr>
      </p:cxnSp>
      <p:cxnSp>
        <p:nvCxnSpPr>
          <p:cNvPr id="10" name="Shape 92">
            <a:extLst>
              <a:ext uri="{FF2B5EF4-FFF2-40B4-BE49-F238E27FC236}">
                <a16:creationId xmlns:a16="http://schemas.microsoft.com/office/drawing/2014/main" id="{3D336E4D-6C24-F963-F83B-B52CC165D15D}"/>
              </a:ext>
            </a:extLst>
          </p:cNvPr>
          <p:cNvCxnSpPr>
            <a:cxnSpLocks/>
          </p:cNvCxnSpPr>
          <p:nvPr/>
        </p:nvCxnSpPr>
        <p:spPr>
          <a:xfrm>
            <a:off x="8926461" y="1251981"/>
            <a:ext cx="123788" cy="0"/>
          </a:xfrm>
          <a:prstGeom prst="straightConnector1">
            <a:avLst/>
          </a:prstGeom>
          <a:noFill/>
          <a:ln w="9525" cap="flat" cmpd="sng">
            <a:solidFill>
              <a:srgbClr val="CCCCCC"/>
            </a:solidFill>
            <a:prstDash val="solid"/>
            <a:round/>
            <a:headEnd type="none" w="med" len="med"/>
            <a:tailEnd type="none" w="med" len="med"/>
          </a:ln>
        </p:spPr>
      </p:cxnSp>
      <p:pic>
        <p:nvPicPr>
          <p:cNvPr id="12" name="Picture 11" descr="A graph with a blue line&#10;&#10;AI-generated content may be incorrect.">
            <a:extLst>
              <a:ext uri="{FF2B5EF4-FFF2-40B4-BE49-F238E27FC236}">
                <a16:creationId xmlns:a16="http://schemas.microsoft.com/office/drawing/2014/main" id="{5896C873-578C-7C83-85C1-DDA4EDAAB1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87544" y="2081751"/>
            <a:ext cx="6112074" cy="3758259"/>
          </a:xfrm>
          <a:prstGeom prst="rect">
            <a:avLst/>
          </a:prstGeom>
        </p:spPr>
      </p:pic>
      <p:sp>
        <p:nvSpPr>
          <p:cNvPr id="14" name="TextBox 13">
            <a:extLst>
              <a:ext uri="{FF2B5EF4-FFF2-40B4-BE49-F238E27FC236}">
                <a16:creationId xmlns:a16="http://schemas.microsoft.com/office/drawing/2014/main" id="{D71D6F9E-98F8-618F-FEA1-36965CDDC51D}"/>
              </a:ext>
            </a:extLst>
          </p:cNvPr>
          <p:cNvSpPr txBox="1"/>
          <p:nvPr/>
        </p:nvSpPr>
        <p:spPr>
          <a:xfrm>
            <a:off x="313462" y="1673018"/>
            <a:ext cx="8369528" cy="646331"/>
          </a:xfrm>
          <a:prstGeom prst="rect">
            <a:avLst/>
          </a:prstGeom>
          <a:noFill/>
        </p:spPr>
        <p:txBody>
          <a:bodyPr wrap="square" rtlCol="0">
            <a:spAutoFit/>
          </a:bodyPr>
          <a:lstStyle/>
          <a:p>
            <a:r>
              <a:rPr lang="en-US" sz="1800" dirty="0"/>
              <a:t>We simulated </a:t>
            </a:r>
            <a:r>
              <a:rPr lang="en-US" sz="1800" b="1" dirty="0"/>
              <a:t>beam envelope enhancement (∆) </a:t>
            </a:r>
            <a:r>
              <a:rPr lang="en-US" sz="1800" dirty="0"/>
              <a:t>under varying quartz pressures observing non-linear evolution.</a:t>
            </a: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2C08423B-4B1C-2788-DAFB-EA559A3B97D3}"/>
                  </a:ext>
                </a:extLst>
              </p:cNvPr>
              <p:cNvSpPr txBox="1"/>
              <p:nvPr/>
            </p:nvSpPr>
            <p:spPr>
              <a:xfrm>
                <a:off x="521473" y="3362220"/>
                <a:ext cx="1814215" cy="63068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it-IT" sz="2100" i="1">
                          <a:latin typeface="Cambria Math" panose="02040503050406030204" pitchFamily="18" charset="0"/>
                          <a:ea typeface="Cambria Math" panose="02040503050406030204" pitchFamily="18" charset="0"/>
                        </a:rPr>
                        <m:t> </m:t>
                      </m:r>
                      <m:r>
                        <m:rPr>
                          <m:sty m:val="p"/>
                        </m:rPr>
                        <a:rPr lang="el-GR" sz="2100" i="1">
                          <a:latin typeface="Cambria Math" panose="02040503050406030204" pitchFamily="18" charset="0"/>
                          <a:ea typeface="Cambria Math" panose="02040503050406030204" pitchFamily="18" charset="0"/>
                        </a:rPr>
                        <m:t>Δ</m:t>
                      </m:r>
                      <m:r>
                        <a:rPr lang="it-IT" sz="2100" i="1">
                          <a:latin typeface="Cambria Math" panose="02040503050406030204" pitchFamily="18" charset="0"/>
                          <a:ea typeface="Cambria Math" panose="02040503050406030204" pitchFamily="18" charset="0"/>
                        </a:rPr>
                        <m:t>=</m:t>
                      </m:r>
                      <m:f>
                        <m:fPr>
                          <m:ctrlPr>
                            <a:rPr lang="it-IT" sz="2100" i="1">
                              <a:latin typeface="Cambria Math" panose="02040503050406030204" pitchFamily="18" charset="0"/>
                              <a:ea typeface="Cambria Math" panose="02040503050406030204" pitchFamily="18" charset="0"/>
                            </a:rPr>
                          </m:ctrlPr>
                        </m:fPr>
                        <m:num>
                          <m:sSub>
                            <m:sSubPr>
                              <m:ctrlPr>
                                <a:rPr lang="it-IT" sz="2100" i="1">
                                  <a:latin typeface="Cambria Math" panose="02040503050406030204" pitchFamily="18" charset="0"/>
                                  <a:ea typeface="Cambria Math" panose="02040503050406030204" pitchFamily="18" charset="0"/>
                                </a:rPr>
                              </m:ctrlPr>
                            </m:sSubPr>
                            <m:e>
                              <m:r>
                                <a:rPr lang="it-IT" sz="2100" i="1">
                                  <a:latin typeface="Cambria Math" panose="02040503050406030204" pitchFamily="18" charset="0"/>
                                  <a:ea typeface="Cambria Math" panose="02040503050406030204" pitchFamily="18" charset="0"/>
                                </a:rPr>
                                <m:t>𝜎</m:t>
                              </m:r>
                            </m:e>
                            <m:sub>
                              <m:r>
                                <a:rPr lang="it-IT" sz="2100" i="1">
                                  <a:latin typeface="Cambria Math" panose="02040503050406030204" pitchFamily="18" charset="0"/>
                                  <a:ea typeface="Cambria Math" panose="02040503050406030204" pitchFamily="18" charset="0"/>
                                </a:rPr>
                                <m:t>𝑇𝑂𝑇</m:t>
                              </m:r>
                              <m:r>
                                <a:rPr lang="it-IT" sz="2100" i="1">
                                  <a:latin typeface="Cambria Math" panose="02040503050406030204" pitchFamily="18" charset="0"/>
                                  <a:ea typeface="Cambria Math" panose="02040503050406030204" pitchFamily="18" charset="0"/>
                                </a:rPr>
                                <m:t>,</m:t>
                              </m:r>
                              <m:r>
                                <a:rPr lang="it-IT" sz="2100" i="1">
                                  <a:latin typeface="Cambria Math" panose="02040503050406030204" pitchFamily="18" charset="0"/>
                                  <a:ea typeface="Cambria Math" panose="02040503050406030204" pitchFamily="18" charset="0"/>
                                </a:rPr>
                                <m:t>𝑟</m:t>
                              </m:r>
                            </m:sub>
                          </m:sSub>
                        </m:num>
                        <m:den>
                          <m:sSub>
                            <m:sSubPr>
                              <m:ctrlPr>
                                <a:rPr lang="it-IT" sz="2100" i="1">
                                  <a:latin typeface="Cambria Math" panose="02040503050406030204" pitchFamily="18" charset="0"/>
                                  <a:ea typeface="Cambria Math" panose="02040503050406030204" pitchFamily="18" charset="0"/>
                                </a:rPr>
                              </m:ctrlPr>
                            </m:sSubPr>
                            <m:e>
                              <m:r>
                                <a:rPr lang="it-IT" sz="2100" i="1">
                                  <a:latin typeface="Cambria Math" panose="02040503050406030204" pitchFamily="18" charset="0"/>
                                  <a:ea typeface="Cambria Math" panose="02040503050406030204" pitchFamily="18" charset="0"/>
                                </a:rPr>
                                <m:t>𝜎</m:t>
                              </m:r>
                            </m:e>
                            <m:sub>
                              <m:r>
                                <a:rPr lang="it-IT" sz="2100" i="1">
                                  <a:latin typeface="Cambria Math" panose="02040503050406030204" pitchFamily="18" charset="0"/>
                                  <a:ea typeface="Cambria Math" panose="02040503050406030204" pitchFamily="18" charset="0"/>
                                </a:rPr>
                                <m:t>𝑀𝐶𝑆</m:t>
                              </m:r>
                              <m:r>
                                <a:rPr lang="it-IT" sz="2100" i="1">
                                  <a:latin typeface="Cambria Math" panose="02040503050406030204" pitchFamily="18" charset="0"/>
                                  <a:ea typeface="Cambria Math" panose="02040503050406030204" pitchFamily="18" charset="0"/>
                                </a:rPr>
                                <m:t>,</m:t>
                              </m:r>
                              <m:r>
                                <a:rPr lang="it-IT" sz="2100" i="1">
                                  <a:latin typeface="Cambria Math" panose="02040503050406030204" pitchFamily="18" charset="0"/>
                                  <a:ea typeface="Cambria Math" panose="02040503050406030204" pitchFamily="18" charset="0"/>
                                </a:rPr>
                                <m:t>𝑟</m:t>
                              </m:r>
                            </m:sub>
                          </m:sSub>
                        </m:den>
                      </m:f>
                      <m:r>
                        <a:rPr lang="it-IT" sz="2100" i="1">
                          <a:latin typeface="Cambria Math" panose="02040503050406030204" pitchFamily="18" charset="0"/>
                          <a:ea typeface="Cambria Math" panose="02040503050406030204" pitchFamily="18" charset="0"/>
                        </a:rPr>
                        <m:t>−1</m:t>
                      </m:r>
                    </m:oMath>
                  </m:oMathPara>
                </a14:m>
                <a:endParaRPr lang="en-US" sz="1500" dirty="0"/>
              </a:p>
            </p:txBody>
          </p:sp>
        </mc:Choice>
        <mc:Fallback xmlns="">
          <p:sp>
            <p:nvSpPr>
              <p:cNvPr id="19" name="TextBox 18">
                <a:extLst>
                  <a:ext uri="{FF2B5EF4-FFF2-40B4-BE49-F238E27FC236}">
                    <a16:creationId xmlns:a16="http://schemas.microsoft.com/office/drawing/2014/main" id="{2C08423B-4B1C-2788-DAFB-EA559A3B97D3}"/>
                  </a:ext>
                </a:extLst>
              </p:cNvPr>
              <p:cNvSpPr txBox="1">
                <a:spLocks noRot="1" noChangeAspect="1" noMove="1" noResize="1" noEditPoints="1" noAdjustHandles="1" noChangeArrowheads="1" noChangeShapeType="1" noTextEdit="1"/>
              </p:cNvSpPr>
              <p:nvPr/>
            </p:nvSpPr>
            <p:spPr>
              <a:xfrm>
                <a:off x="521473" y="3362220"/>
                <a:ext cx="1814215" cy="630685"/>
              </a:xfrm>
              <a:prstGeom prst="rect">
                <a:avLst/>
              </a:prstGeom>
              <a:blipFill>
                <a:blip r:embed="rId5"/>
                <a:stretch>
                  <a:fillRect l="-5594" r="-2797" b="-5882"/>
                </a:stretch>
              </a:blipFill>
            </p:spPr>
            <p:txBody>
              <a:bodyPr/>
              <a:lstStyle/>
              <a:p>
                <a:r>
                  <a:rPr lang="en-IT">
                    <a:noFill/>
                  </a:rPr>
                  <a:t> </a:t>
                </a:r>
              </a:p>
            </p:txBody>
          </p:sp>
        </mc:Fallback>
      </mc:AlternateContent>
      <p:grpSp>
        <p:nvGrpSpPr>
          <p:cNvPr id="2" name="Shape 742">
            <a:extLst>
              <a:ext uri="{FF2B5EF4-FFF2-40B4-BE49-F238E27FC236}">
                <a16:creationId xmlns:a16="http://schemas.microsoft.com/office/drawing/2014/main" id="{76B3EEA9-7F36-872C-D8FA-44E6429FC764}"/>
              </a:ext>
            </a:extLst>
          </p:cNvPr>
          <p:cNvGrpSpPr/>
          <p:nvPr/>
        </p:nvGrpSpPr>
        <p:grpSpPr>
          <a:xfrm>
            <a:off x="365177" y="1144005"/>
            <a:ext cx="363369" cy="221114"/>
            <a:chOff x="3269900" y="3064500"/>
            <a:chExt cx="432325" cy="263075"/>
          </a:xfrm>
        </p:grpSpPr>
        <p:sp>
          <p:nvSpPr>
            <p:cNvPr id="11" name="Shape 743">
              <a:extLst>
                <a:ext uri="{FF2B5EF4-FFF2-40B4-BE49-F238E27FC236}">
                  <a16:creationId xmlns:a16="http://schemas.microsoft.com/office/drawing/2014/main" id="{3DFBB673-0FC4-CB19-8CF1-02D6271AB3D5}"/>
                </a:ext>
              </a:extLst>
            </p:cNvPr>
            <p:cNvSpPr/>
            <p:nvPr/>
          </p:nvSpPr>
          <p:spPr>
            <a:xfrm>
              <a:off x="3269900" y="3064500"/>
              <a:ext cx="432325" cy="263075"/>
            </a:xfrm>
            <a:custGeom>
              <a:avLst/>
              <a:gdLst/>
              <a:ahLst/>
              <a:cxnLst/>
              <a:rect l="0" t="0" r="0" b="0"/>
              <a:pathLst>
                <a:path w="17293" h="10523" fill="none" extrusionOk="0">
                  <a:moveTo>
                    <a:pt x="14711" y="7916"/>
                  </a:moveTo>
                  <a:lnTo>
                    <a:pt x="14711" y="7916"/>
                  </a:lnTo>
                  <a:lnTo>
                    <a:pt x="14151" y="8379"/>
                  </a:lnTo>
                  <a:lnTo>
                    <a:pt x="13493" y="8842"/>
                  </a:lnTo>
                  <a:lnTo>
                    <a:pt x="12811" y="9280"/>
                  </a:lnTo>
                  <a:lnTo>
                    <a:pt x="12446" y="9475"/>
                  </a:lnTo>
                  <a:lnTo>
                    <a:pt x="12056" y="9670"/>
                  </a:lnTo>
                  <a:lnTo>
                    <a:pt x="11667" y="9840"/>
                  </a:lnTo>
                  <a:lnTo>
                    <a:pt x="11253" y="10011"/>
                  </a:lnTo>
                  <a:lnTo>
                    <a:pt x="10839" y="10157"/>
                  </a:lnTo>
                  <a:lnTo>
                    <a:pt x="10425" y="10278"/>
                  </a:lnTo>
                  <a:lnTo>
                    <a:pt x="9986" y="10376"/>
                  </a:lnTo>
                  <a:lnTo>
                    <a:pt x="9548" y="10449"/>
                  </a:lnTo>
                  <a:lnTo>
                    <a:pt x="9109" y="10498"/>
                  </a:lnTo>
                  <a:lnTo>
                    <a:pt x="8647" y="10522"/>
                  </a:lnTo>
                  <a:lnTo>
                    <a:pt x="8647" y="10522"/>
                  </a:lnTo>
                  <a:lnTo>
                    <a:pt x="8233" y="10522"/>
                  </a:lnTo>
                  <a:lnTo>
                    <a:pt x="7843" y="10473"/>
                  </a:lnTo>
                  <a:lnTo>
                    <a:pt x="7453" y="10425"/>
                  </a:lnTo>
                  <a:lnTo>
                    <a:pt x="7064" y="10327"/>
                  </a:lnTo>
                  <a:lnTo>
                    <a:pt x="6674" y="10230"/>
                  </a:lnTo>
                  <a:lnTo>
                    <a:pt x="6284" y="10108"/>
                  </a:lnTo>
                  <a:lnTo>
                    <a:pt x="5919" y="9986"/>
                  </a:lnTo>
                  <a:lnTo>
                    <a:pt x="5554" y="9840"/>
                  </a:lnTo>
                  <a:lnTo>
                    <a:pt x="5213" y="9670"/>
                  </a:lnTo>
                  <a:lnTo>
                    <a:pt x="4847" y="9499"/>
                  </a:lnTo>
                  <a:lnTo>
                    <a:pt x="4190" y="9109"/>
                  </a:lnTo>
                  <a:lnTo>
                    <a:pt x="3557" y="8695"/>
                  </a:lnTo>
                  <a:lnTo>
                    <a:pt x="2972" y="8233"/>
                  </a:lnTo>
                  <a:lnTo>
                    <a:pt x="2412" y="7794"/>
                  </a:lnTo>
                  <a:lnTo>
                    <a:pt x="1900" y="7332"/>
                  </a:lnTo>
                  <a:lnTo>
                    <a:pt x="1438" y="6893"/>
                  </a:lnTo>
                  <a:lnTo>
                    <a:pt x="1048" y="6479"/>
                  </a:lnTo>
                  <a:lnTo>
                    <a:pt x="390" y="5748"/>
                  </a:lnTo>
                  <a:lnTo>
                    <a:pt x="1" y="5261"/>
                  </a:lnTo>
                  <a:lnTo>
                    <a:pt x="1" y="5261"/>
                  </a:lnTo>
                  <a:lnTo>
                    <a:pt x="390" y="4774"/>
                  </a:lnTo>
                  <a:lnTo>
                    <a:pt x="1048" y="4044"/>
                  </a:lnTo>
                  <a:lnTo>
                    <a:pt x="1438" y="3630"/>
                  </a:lnTo>
                  <a:lnTo>
                    <a:pt x="1900" y="3191"/>
                  </a:lnTo>
                  <a:lnTo>
                    <a:pt x="2412" y="2728"/>
                  </a:lnTo>
                  <a:lnTo>
                    <a:pt x="2972" y="2290"/>
                  </a:lnTo>
                  <a:lnTo>
                    <a:pt x="3557" y="1852"/>
                  </a:lnTo>
                  <a:lnTo>
                    <a:pt x="4190" y="1413"/>
                  </a:lnTo>
                  <a:lnTo>
                    <a:pt x="4847" y="1024"/>
                  </a:lnTo>
                  <a:lnTo>
                    <a:pt x="5213" y="853"/>
                  </a:lnTo>
                  <a:lnTo>
                    <a:pt x="5554" y="683"/>
                  </a:lnTo>
                  <a:lnTo>
                    <a:pt x="5919" y="536"/>
                  </a:lnTo>
                  <a:lnTo>
                    <a:pt x="6284" y="415"/>
                  </a:lnTo>
                  <a:lnTo>
                    <a:pt x="6674" y="293"/>
                  </a:lnTo>
                  <a:lnTo>
                    <a:pt x="7064" y="196"/>
                  </a:lnTo>
                  <a:lnTo>
                    <a:pt x="7453" y="98"/>
                  </a:lnTo>
                  <a:lnTo>
                    <a:pt x="7843" y="49"/>
                  </a:lnTo>
                  <a:lnTo>
                    <a:pt x="8233" y="1"/>
                  </a:lnTo>
                  <a:lnTo>
                    <a:pt x="8647" y="1"/>
                  </a:lnTo>
                  <a:lnTo>
                    <a:pt x="8647" y="1"/>
                  </a:lnTo>
                  <a:lnTo>
                    <a:pt x="9109" y="25"/>
                  </a:lnTo>
                  <a:lnTo>
                    <a:pt x="9548" y="74"/>
                  </a:lnTo>
                  <a:lnTo>
                    <a:pt x="9986" y="147"/>
                  </a:lnTo>
                  <a:lnTo>
                    <a:pt x="10425" y="244"/>
                  </a:lnTo>
                  <a:lnTo>
                    <a:pt x="10839" y="366"/>
                  </a:lnTo>
                  <a:lnTo>
                    <a:pt x="11253" y="512"/>
                  </a:lnTo>
                  <a:lnTo>
                    <a:pt x="11667" y="683"/>
                  </a:lnTo>
                  <a:lnTo>
                    <a:pt x="12056" y="853"/>
                  </a:lnTo>
                  <a:lnTo>
                    <a:pt x="12446" y="1048"/>
                  </a:lnTo>
                  <a:lnTo>
                    <a:pt x="12811" y="1243"/>
                  </a:lnTo>
                  <a:lnTo>
                    <a:pt x="13493" y="1681"/>
                  </a:lnTo>
                  <a:lnTo>
                    <a:pt x="14151" y="2144"/>
                  </a:lnTo>
                  <a:lnTo>
                    <a:pt x="14711" y="2607"/>
                  </a:lnTo>
                  <a:lnTo>
                    <a:pt x="14711" y="2607"/>
                  </a:lnTo>
                  <a:lnTo>
                    <a:pt x="15198" y="3021"/>
                  </a:lnTo>
                  <a:lnTo>
                    <a:pt x="15637" y="3435"/>
                  </a:lnTo>
                  <a:lnTo>
                    <a:pt x="16026" y="3824"/>
                  </a:lnTo>
                  <a:lnTo>
                    <a:pt x="16367" y="4190"/>
                  </a:lnTo>
                  <a:lnTo>
                    <a:pt x="16927" y="4823"/>
                  </a:lnTo>
                  <a:lnTo>
                    <a:pt x="17293" y="5261"/>
                  </a:lnTo>
                  <a:lnTo>
                    <a:pt x="17293" y="5261"/>
                  </a:lnTo>
                  <a:lnTo>
                    <a:pt x="16927" y="5700"/>
                  </a:lnTo>
                  <a:lnTo>
                    <a:pt x="16367" y="6333"/>
                  </a:lnTo>
                  <a:lnTo>
                    <a:pt x="16026" y="6698"/>
                  </a:lnTo>
                  <a:lnTo>
                    <a:pt x="15637" y="7088"/>
                  </a:lnTo>
                  <a:lnTo>
                    <a:pt x="15198" y="7502"/>
                  </a:lnTo>
                  <a:lnTo>
                    <a:pt x="14711" y="7916"/>
                  </a:lnTo>
                  <a:lnTo>
                    <a:pt x="14711" y="7916"/>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13" name="Shape 744">
              <a:extLst>
                <a:ext uri="{FF2B5EF4-FFF2-40B4-BE49-F238E27FC236}">
                  <a16:creationId xmlns:a16="http://schemas.microsoft.com/office/drawing/2014/main" id="{9A9286F0-152D-12D2-1DED-BBC2BBCB37F0}"/>
                </a:ext>
              </a:extLst>
            </p:cNvPr>
            <p:cNvSpPr/>
            <p:nvPr/>
          </p:nvSpPr>
          <p:spPr>
            <a:xfrm>
              <a:off x="3445875" y="3155825"/>
              <a:ext cx="80400" cy="80400"/>
            </a:xfrm>
            <a:custGeom>
              <a:avLst/>
              <a:gdLst/>
              <a:ahLst/>
              <a:cxnLst/>
              <a:rect l="0" t="0" r="0" b="0"/>
              <a:pathLst>
                <a:path w="3216" h="3216" fill="none" extrusionOk="0">
                  <a:moveTo>
                    <a:pt x="0" y="1608"/>
                  </a:moveTo>
                  <a:lnTo>
                    <a:pt x="0" y="1608"/>
                  </a:lnTo>
                  <a:lnTo>
                    <a:pt x="25" y="1438"/>
                  </a:lnTo>
                  <a:lnTo>
                    <a:pt x="49" y="1292"/>
                  </a:lnTo>
                  <a:lnTo>
                    <a:pt x="73" y="1121"/>
                  </a:lnTo>
                  <a:lnTo>
                    <a:pt x="146" y="975"/>
                  </a:lnTo>
                  <a:lnTo>
                    <a:pt x="195" y="853"/>
                  </a:lnTo>
                  <a:lnTo>
                    <a:pt x="293" y="707"/>
                  </a:lnTo>
                  <a:lnTo>
                    <a:pt x="366" y="585"/>
                  </a:lnTo>
                  <a:lnTo>
                    <a:pt x="487" y="488"/>
                  </a:lnTo>
                  <a:lnTo>
                    <a:pt x="585" y="366"/>
                  </a:lnTo>
                  <a:lnTo>
                    <a:pt x="707" y="293"/>
                  </a:lnTo>
                  <a:lnTo>
                    <a:pt x="853" y="196"/>
                  </a:lnTo>
                  <a:lnTo>
                    <a:pt x="974" y="147"/>
                  </a:lnTo>
                  <a:lnTo>
                    <a:pt x="1121" y="74"/>
                  </a:lnTo>
                  <a:lnTo>
                    <a:pt x="1291" y="50"/>
                  </a:lnTo>
                  <a:lnTo>
                    <a:pt x="1437" y="25"/>
                  </a:lnTo>
                  <a:lnTo>
                    <a:pt x="1608" y="1"/>
                  </a:lnTo>
                  <a:lnTo>
                    <a:pt x="1608" y="1"/>
                  </a:lnTo>
                  <a:lnTo>
                    <a:pt x="1778" y="25"/>
                  </a:lnTo>
                  <a:lnTo>
                    <a:pt x="1924" y="50"/>
                  </a:lnTo>
                  <a:lnTo>
                    <a:pt x="2095" y="74"/>
                  </a:lnTo>
                  <a:lnTo>
                    <a:pt x="2241" y="147"/>
                  </a:lnTo>
                  <a:lnTo>
                    <a:pt x="2363" y="196"/>
                  </a:lnTo>
                  <a:lnTo>
                    <a:pt x="2509" y="293"/>
                  </a:lnTo>
                  <a:lnTo>
                    <a:pt x="2631" y="366"/>
                  </a:lnTo>
                  <a:lnTo>
                    <a:pt x="2728" y="488"/>
                  </a:lnTo>
                  <a:lnTo>
                    <a:pt x="2850" y="585"/>
                  </a:lnTo>
                  <a:lnTo>
                    <a:pt x="2923" y="707"/>
                  </a:lnTo>
                  <a:lnTo>
                    <a:pt x="3020" y="853"/>
                  </a:lnTo>
                  <a:lnTo>
                    <a:pt x="3069" y="975"/>
                  </a:lnTo>
                  <a:lnTo>
                    <a:pt x="3142" y="1121"/>
                  </a:lnTo>
                  <a:lnTo>
                    <a:pt x="3166" y="1292"/>
                  </a:lnTo>
                  <a:lnTo>
                    <a:pt x="3191" y="1438"/>
                  </a:lnTo>
                  <a:lnTo>
                    <a:pt x="3215" y="1608"/>
                  </a:lnTo>
                  <a:lnTo>
                    <a:pt x="3215" y="1608"/>
                  </a:lnTo>
                  <a:lnTo>
                    <a:pt x="3191" y="1779"/>
                  </a:lnTo>
                  <a:lnTo>
                    <a:pt x="3166" y="1925"/>
                  </a:lnTo>
                  <a:lnTo>
                    <a:pt x="3142" y="2095"/>
                  </a:lnTo>
                  <a:lnTo>
                    <a:pt x="3069" y="2242"/>
                  </a:lnTo>
                  <a:lnTo>
                    <a:pt x="3020" y="2363"/>
                  </a:lnTo>
                  <a:lnTo>
                    <a:pt x="2923" y="2509"/>
                  </a:lnTo>
                  <a:lnTo>
                    <a:pt x="2850" y="2631"/>
                  </a:lnTo>
                  <a:lnTo>
                    <a:pt x="2728" y="2729"/>
                  </a:lnTo>
                  <a:lnTo>
                    <a:pt x="2631" y="2850"/>
                  </a:lnTo>
                  <a:lnTo>
                    <a:pt x="2509" y="2924"/>
                  </a:lnTo>
                  <a:lnTo>
                    <a:pt x="2363" y="3021"/>
                  </a:lnTo>
                  <a:lnTo>
                    <a:pt x="2241" y="3070"/>
                  </a:lnTo>
                  <a:lnTo>
                    <a:pt x="2095" y="3143"/>
                  </a:lnTo>
                  <a:lnTo>
                    <a:pt x="1924" y="3167"/>
                  </a:lnTo>
                  <a:lnTo>
                    <a:pt x="1778" y="3191"/>
                  </a:lnTo>
                  <a:lnTo>
                    <a:pt x="1608" y="3216"/>
                  </a:lnTo>
                  <a:lnTo>
                    <a:pt x="1608" y="3216"/>
                  </a:lnTo>
                  <a:lnTo>
                    <a:pt x="1437" y="3191"/>
                  </a:lnTo>
                  <a:lnTo>
                    <a:pt x="1291" y="3167"/>
                  </a:lnTo>
                  <a:lnTo>
                    <a:pt x="1121" y="3143"/>
                  </a:lnTo>
                  <a:lnTo>
                    <a:pt x="974" y="3070"/>
                  </a:lnTo>
                  <a:lnTo>
                    <a:pt x="853" y="3021"/>
                  </a:lnTo>
                  <a:lnTo>
                    <a:pt x="707" y="2924"/>
                  </a:lnTo>
                  <a:lnTo>
                    <a:pt x="585" y="2850"/>
                  </a:lnTo>
                  <a:lnTo>
                    <a:pt x="487" y="2729"/>
                  </a:lnTo>
                  <a:lnTo>
                    <a:pt x="366" y="2631"/>
                  </a:lnTo>
                  <a:lnTo>
                    <a:pt x="293" y="2509"/>
                  </a:lnTo>
                  <a:lnTo>
                    <a:pt x="195" y="2363"/>
                  </a:lnTo>
                  <a:lnTo>
                    <a:pt x="146" y="2242"/>
                  </a:lnTo>
                  <a:lnTo>
                    <a:pt x="73" y="2095"/>
                  </a:lnTo>
                  <a:lnTo>
                    <a:pt x="49" y="1925"/>
                  </a:lnTo>
                  <a:lnTo>
                    <a:pt x="25" y="1779"/>
                  </a:lnTo>
                  <a:lnTo>
                    <a:pt x="0" y="1608"/>
                  </a:lnTo>
                  <a:lnTo>
                    <a:pt x="0" y="1608"/>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
          <p:nvSpPr>
            <p:cNvPr id="15" name="Shape 745">
              <a:extLst>
                <a:ext uri="{FF2B5EF4-FFF2-40B4-BE49-F238E27FC236}">
                  <a16:creationId xmlns:a16="http://schemas.microsoft.com/office/drawing/2014/main" id="{BD623D02-5969-1834-536E-9999E3BF0832}"/>
                </a:ext>
              </a:extLst>
            </p:cNvPr>
            <p:cNvSpPr/>
            <p:nvPr/>
          </p:nvSpPr>
          <p:spPr>
            <a:xfrm>
              <a:off x="3381925" y="3091900"/>
              <a:ext cx="208275" cy="208275"/>
            </a:xfrm>
            <a:custGeom>
              <a:avLst/>
              <a:gdLst/>
              <a:ahLst/>
              <a:cxnLst/>
              <a:rect l="0" t="0" r="0" b="0"/>
              <a:pathLst>
                <a:path w="8331" h="8331" fill="none" extrusionOk="0">
                  <a:moveTo>
                    <a:pt x="1" y="4165"/>
                  </a:moveTo>
                  <a:lnTo>
                    <a:pt x="1" y="4165"/>
                  </a:lnTo>
                  <a:lnTo>
                    <a:pt x="25" y="3751"/>
                  </a:lnTo>
                  <a:lnTo>
                    <a:pt x="74" y="3337"/>
                  </a:lnTo>
                  <a:lnTo>
                    <a:pt x="196" y="2923"/>
                  </a:lnTo>
                  <a:lnTo>
                    <a:pt x="318" y="2534"/>
                  </a:lnTo>
                  <a:lnTo>
                    <a:pt x="512" y="2168"/>
                  </a:lnTo>
                  <a:lnTo>
                    <a:pt x="707" y="1827"/>
                  </a:lnTo>
                  <a:lnTo>
                    <a:pt x="951" y="1511"/>
                  </a:lnTo>
                  <a:lnTo>
                    <a:pt x="1219" y="1218"/>
                  </a:lnTo>
                  <a:lnTo>
                    <a:pt x="1511" y="951"/>
                  </a:lnTo>
                  <a:lnTo>
                    <a:pt x="1828" y="707"/>
                  </a:lnTo>
                  <a:lnTo>
                    <a:pt x="2169" y="512"/>
                  </a:lnTo>
                  <a:lnTo>
                    <a:pt x="2534" y="317"/>
                  </a:lnTo>
                  <a:lnTo>
                    <a:pt x="2924" y="195"/>
                  </a:lnTo>
                  <a:lnTo>
                    <a:pt x="3313" y="74"/>
                  </a:lnTo>
                  <a:lnTo>
                    <a:pt x="3727" y="25"/>
                  </a:lnTo>
                  <a:lnTo>
                    <a:pt x="4166" y="1"/>
                  </a:lnTo>
                  <a:lnTo>
                    <a:pt x="4166" y="1"/>
                  </a:lnTo>
                  <a:lnTo>
                    <a:pt x="4580" y="25"/>
                  </a:lnTo>
                  <a:lnTo>
                    <a:pt x="4994" y="74"/>
                  </a:lnTo>
                  <a:lnTo>
                    <a:pt x="5408" y="195"/>
                  </a:lnTo>
                  <a:lnTo>
                    <a:pt x="5797" y="317"/>
                  </a:lnTo>
                  <a:lnTo>
                    <a:pt x="6163" y="512"/>
                  </a:lnTo>
                  <a:lnTo>
                    <a:pt x="6504" y="707"/>
                  </a:lnTo>
                  <a:lnTo>
                    <a:pt x="6820" y="951"/>
                  </a:lnTo>
                  <a:lnTo>
                    <a:pt x="7113" y="1218"/>
                  </a:lnTo>
                  <a:lnTo>
                    <a:pt x="7381" y="1511"/>
                  </a:lnTo>
                  <a:lnTo>
                    <a:pt x="7624" y="1827"/>
                  </a:lnTo>
                  <a:lnTo>
                    <a:pt x="7819" y="2168"/>
                  </a:lnTo>
                  <a:lnTo>
                    <a:pt x="8014" y="2534"/>
                  </a:lnTo>
                  <a:lnTo>
                    <a:pt x="8136" y="2923"/>
                  </a:lnTo>
                  <a:lnTo>
                    <a:pt x="8257" y="3337"/>
                  </a:lnTo>
                  <a:lnTo>
                    <a:pt x="8306" y="3751"/>
                  </a:lnTo>
                  <a:lnTo>
                    <a:pt x="8330" y="4165"/>
                  </a:lnTo>
                  <a:lnTo>
                    <a:pt x="8330" y="4165"/>
                  </a:lnTo>
                  <a:lnTo>
                    <a:pt x="8306" y="4579"/>
                  </a:lnTo>
                  <a:lnTo>
                    <a:pt x="8257" y="4993"/>
                  </a:lnTo>
                  <a:lnTo>
                    <a:pt x="8136" y="5407"/>
                  </a:lnTo>
                  <a:lnTo>
                    <a:pt x="8014" y="5797"/>
                  </a:lnTo>
                  <a:lnTo>
                    <a:pt x="7819" y="6162"/>
                  </a:lnTo>
                  <a:lnTo>
                    <a:pt x="7624" y="6503"/>
                  </a:lnTo>
                  <a:lnTo>
                    <a:pt x="7381" y="6820"/>
                  </a:lnTo>
                  <a:lnTo>
                    <a:pt x="7113" y="7112"/>
                  </a:lnTo>
                  <a:lnTo>
                    <a:pt x="6820" y="7380"/>
                  </a:lnTo>
                  <a:lnTo>
                    <a:pt x="6504" y="7624"/>
                  </a:lnTo>
                  <a:lnTo>
                    <a:pt x="6163" y="7819"/>
                  </a:lnTo>
                  <a:lnTo>
                    <a:pt x="5797" y="8013"/>
                  </a:lnTo>
                  <a:lnTo>
                    <a:pt x="5408" y="8135"/>
                  </a:lnTo>
                  <a:lnTo>
                    <a:pt x="4994" y="8257"/>
                  </a:lnTo>
                  <a:lnTo>
                    <a:pt x="4580" y="8306"/>
                  </a:lnTo>
                  <a:lnTo>
                    <a:pt x="4166" y="8330"/>
                  </a:lnTo>
                  <a:lnTo>
                    <a:pt x="4166" y="8330"/>
                  </a:lnTo>
                  <a:lnTo>
                    <a:pt x="3727" y="8306"/>
                  </a:lnTo>
                  <a:lnTo>
                    <a:pt x="3313" y="8257"/>
                  </a:lnTo>
                  <a:lnTo>
                    <a:pt x="2924" y="8135"/>
                  </a:lnTo>
                  <a:lnTo>
                    <a:pt x="2534" y="8013"/>
                  </a:lnTo>
                  <a:lnTo>
                    <a:pt x="2169" y="7819"/>
                  </a:lnTo>
                  <a:lnTo>
                    <a:pt x="1828" y="7624"/>
                  </a:lnTo>
                  <a:lnTo>
                    <a:pt x="1511" y="7380"/>
                  </a:lnTo>
                  <a:lnTo>
                    <a:pt x="1219" y="7112"/>
                  </a:lnTo>
                  <a:lnTo>
                    <a:pt x="951" y="6820"/>
                  </a:lnTo>
                  <a:lnTo>
                    <a:pt x="707" y="6503"/>
                  </a:lnTo>
                  <a:lnTo>
                    <a:pt x="512" y="6162"/>
                  </a:lnTo>
                  <a:lnTo>
                    <a:pt x="318" y="5797"/>
                  </a:lnTo>
                  <a:lnTo>
                    <a:pt x="196" y="5407"/>
                  </a:lnTo>
                  <a:lnTo>
                    <a:pt x="74" y="4993"/>
                  </a:lnTo>
                  <a:lnTo>
                    <a:pt x="25" y="4579"/>
                  </a:lnTo>
                  <a:lnTo>
                    <a:pt x="1" y="4165"/>
                  </a:lnTo>
                  <a:lnTo>
                    <a:pt x="1" y="4165"/>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grpSp>
    </p:spTree>
    <p:extLst>
      <p:ext uri="{BB962C8B-B14F-4D97-AF65-F5344CB8AC3E}">
        <p14:creationId xmlns:p14="http://schemas.microsoft.com/office/powerpoint/2010/main" val="128631763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2531353C-A0B9-9580-66ED-5FE67F286374}"/>
            </a:ext>
          </a:extLst>
        </p:cNvPr>
        <p:cNvGrpSpPr/>
        <p:nvPr/>
      </p:nvGrpSpPr>
      <p:grpSpPr>
        <a:xfrm>
          <a:off x="0" y="0"/>
          <a:ext cx="0" cy="0"/>
          <a:chOff x="0" y="0"/>
          <a:chExt cx="0" cy="0"/>
        </a:xfrm>
      </p:grpSpPr>
      <p:pic>
        <p:nvPicPr>
          <p:cNvPr id="3" name="Immagine 2">
            <a:extLst>
              <a:ext uri="{FF2B5EF4-FFF2-40B4-BE49-F238E27FC236}">
                <a16:creationId xmlns:a16="http://schemas.microsoft.com/office/drawing/2014/main" id="{56FAA327-C7F3-AA0A-A236-BEA18F8BF6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04112" y="1063217"/>
            <a:ext cx="707756" cy="378133"/>
          </a:xfrm>
          <a:prstGeom prst="rect">
            <a:avLst/>
          </a:prstGeom>
        </p:spPr>
      </p:pic>
      <p:cxnSp>
        <p:nvCxnSpPr>
          <p:cNvPr id="4" name="Shape 92">
            <a:extLst>
              <a:ext uri="{FF2B5EF4-FFF2-40B4-BE49-F238E27FC236}">
                <a16:creationId xmlns:a16="http://schemas.microsoft.com/office/drawing/2014/main" id="{6BD075E2-18D4-98F8-C558-B1CBC01B62AB}"/>
              </a:ext>
            </a:extLst>
          </p:cNvPr>
          <p:cNvCxnSpPr/>
          <p:nvPr/>
        </p:nvCxnSpPr>
        <p:spPr>
          <a:xfrm>
            <a:off x="1" y="1252285"/>
            <a:ext cx="820663" cy="0"/>
          </a:xfrm>
          <a:prstGeom prst="straightConnector1">
            <a:avLst/>
          </a:prstGeom>
          <a:noFill/>
          <a:ln w="9525" cap="flat" cmpd="sng">
            <a:solidFill>
              <a:srgbClr val="CCCCCC"/>
            </a:solidFill>
            <a:prstDash val="solid"/>
            <a:round/>
            <a:headEnd type="none" w="med" len="med"/>
            <a:tailEnd type="none" w="med" len="med"/>
          </a:ln>
        </p:spPr>
      </p:cxnSp>
      <p:sp>
        <p:nvSpPr>
          <p:cNvPr id="5" name="Shape 120">
            <a:extLst>
              <a:ext uri="{FF2B5EF4-FFF2-40B4-BE49-F238E27FC236}">
                <a16:creationId xmlns:a16="http://schemas.microsoft.com/office/drawing/2014/main" id="{A3831677-C17D-FC66-CDAC-B6620C111EAF}"/>
              </a:ext>
            </a:extLst>
          </p:cNvPr>
          <p:cNvSpPr/>
          <p:nvPr/>
        </p:nvSpPr>
        <p:spPr>
          <a:xfrm>
            <a:off x="329113" y="1024572"/>
            <a:ext cx="447327" cy="455424"/>
          </a:xfrm>
          <a:prstGeom prst="ellipse">
            <a:avLst/>
          </a:prstGeom>
          <a:solidFill>
            <a:srgbClr val="FFC30F"/>
          </a:solidFill>
          <a:ln>
            <a:noFill/>
          </a:ln>
        </p:spPr>
        <p:txBody>
          <a:bodyPr lIns="68569" tIns="68569" rIns="68569" bIns="68569" anchor="ctr" anchorCtr="0">
            <a:noAutofit/>
          </a:bodyPr>
          <a:lstStyle/>
          <a:p>
            <a:endParaRPr lang="en-US" sz="1050" dirty="0"/>
          </a:p>
        </p:txBody>
      </p:sp>
      <p:sp>
        <p:nvSpPr>
          <p:cNvPr id="6" name="Shape 249">
            <a:extLst>
              <a:ext uri="{FF2B5EF4-FFF2-40B4-BE49-F238E27FC236}">
                <a16:creationId xmlns:a16="http://schemas.microsoft.com/office/drawing/2014/main" id="{94E01F66-7A51-5140-EE42-C55BBA0483CF}"/>
              </a:ext>
            </a:extLst>
          </p:cNvPr>
          <p:cNvSpPr txBox="1">
            <a:spLocks/>
          </p:cNvSpPr>
          <p:nvPr/>
        </p:nvSpPr>
        <p:spPr>
          <a:xfrm>
            <a:off x="833259" y="1088934"/>
            <a:ext cx="2572881" cy="290091"/>
          </a:xfrm>
          <a:prstGeom prst="rect">
            <a:avLst/>
          </a:prstGeom>
          <a:noFill/>
          <a:ln>
            <a:noFill/>
          </a:ln>
        </p:spPr>
        <p:txBody>
          <a:bodyPr lIns="68569" tIns="68569" rIns="68569" bIns="68569" anchor="ctr"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stStyle>
          <a:p>
            <a:pPr>
              <a:buClr>
                <a:srgbClr val="000000"/>
              </a:buClr>
              <a:buSzPct val="25000"/>
            </a:pPr>
            <a:r>
              <a:rPr lang="en-US" sz="2000" b="1" dirty="0">
                <a:latin typeface="Palatino Linotype" panose="02040502050505030304" pitchFamily="18" charset="0"/>
                <a:ea typeface="UD Digi Kyokasho N-R" panose="020B0400000000000000" pitchFamily="18" charset="-128"/>
                <a:cs typeface="Lora"/>
                <a:sym typeface="Lora"/>
              </a:rPr>
              <a:t>How to see the effect</a:t>
            </a:r>
          </a:p>
        </p:txBody>
      </p:sp>
      <p:cxnSp>
        <p:nvCxnSpPr>
          <p:cNvPr id="7" name="Shape 92">
            <a:extLst>
              <a:ext uri="{FF2B5EF4-FFF2-40B4-BE49-F238E27FC236}">
                <a16:creationId xmlns:a16="http://schemas.microsoft.com/office/drawing/2014/main" id="{C5FF98FC-1301-C8F8-64E2-210A2E1898A4}"/>
              </a:ext>
            </a:extLst>
          </p:cNvPr>
          <p:cNvCxnSpPr>
            <a:cxnSpLocks/>
            <a:stCxn id="6" idx="3"/>
          </p:cNvCxnSpPr>
          <p:nvPr/>
        </p:nvCxnSpPr>
        <p:spPr>
          <a:xfrm>
            <a:off x="3406140" y="1233979"/>
            <a:ext cx="4823460" cy="18305"/>
          </a:xfrm>
          <a:prstGeom prst="straightConnector1">
            <a:avLst/>
          </a:prstGeom>
          <a:noFill/>
          <a:ln w="9525" cap="flat" cmpd="sng">
            <a:solidFill>
              <a:srgbClr val="CCCCCC"/>
            </a:solidFill>
            <a:prstDash val="solid"/>
            <a:round/>
            <a:headEnd type="none" w="med" len="med"/>
            <a:tailEnd type="none" w="med" len="med"/>
          </a:ln>
        </p:spPr>
      </p:cxnSp>
      <p:sp>
        <p:nvSpPr>
          <p:cNvPr id="8" name="Segnaposto numero diapositiva 1">
            <a:extLst>
              <a:ext uri="{FF2B5EF4-FFF2-40B4-BE49-F238E27FC236}">
                <a16:creationId xmlns:a16="http://schemas.microsoft.com/office/drawing/2014/main" id="{EC68C784-92DA-48E1-7E3D-2DA2140878EB}"/>
              </a:ext>
            </a:extLst>
          </p:cNvPr>
          <p:cNvSpPr txBox="1">
            <a:spLocks/>
          </p:cNvSpPr>
          <p:nvPr/>
        </p:nvSpPr>
        <p:spPr>
          <a:xfrm>
            <a:off x="7749345" y="1017990"/>
            <a:ext cx="409458" cy="273844"/>
          </a:xfrm>
          <a:prstGeom prst="rect">
            <a:avLst/>
          </a:prstGeom>
        </p:spPr>
        <p:txBody>
          <a:bodyPr vert="horz" lIns="68580" tIns="34290" rIns="68580" bIns="3429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E011DD9-7140-4E43-B8DF-517520C6FEA9}" type="slidenum">
              <a:rPr lang="en-US" sz="900"/>
              <a:pPr/>
              <a:t>47</a:t>
            </a:fld>
            <a:endParaRPr lang="en-US" sz="900" dirty="0"/>
          </a:p>
        </p:txBody>
      </p:sp>
      <p:cxnSp>
        <p:nvCxnSpPr>
          <p:cNvPr id="9" name="Shape 92">
            <a:extLst>
              <a:ext uri="{FF2B5EF4-FFF2-40B4-BE49-F238E27FC236}">
                <a16:creationId xmlns:a16="http://schemas.microsoft.com/office/drawing/2014/main" id="{33FCA679-A3BF-0602-2738-97B32A20BC0D}"/>
              </a:ext>
            </a:extLst>
          </p:cNvPr>
          <p:cNvCxnSpPr>
            <a:cxnSpLocks/>
          </p:cNvCxnSpPr>
          <p:nvPr/>
        </p:nvCxnSpPr>
        <p:spPr>
          <a:xfrm>
            <a:off x="8326694" y="1253210"/>
            <a:ext cx="130277" cy="0"/>
          </a:xfrm>
          <a:prstGeom prst="straightConnector1">
            <a:avLst/>
          </a:prstGeom>
          <a:noFill/>
          <a:ln w="9525" cap="flat" cmpd="sng">
            <a:solidFill>
              <a:srgbClr val="CCCCCC"/>
            </a:solidFill>
            <a:prstDash val="solid"/>
            <a:round/>
            <a:headEnd type="none" w="med" len="med"/>
            <a:tailEnd type="none" w="med" len="med"/>
          </a:ln>
        </p:spPr>
      </p:cxnSp>
      <p:cxnSp>
        <p:nvCxnSpPr>
          <p:cNvPr id="10" name="Shape 92">
            <a:extLst>
              <a:ext uri="{FF2B5EF4-FFF2-40B4-BE49-F238E27FC236}">
                <a16:creationId xmlns:a16="http://schemas.microsoft.com/office/drawing/2014/main" id="{05267281-3B19-22FF-4EFD-844E78BF8DC4}"/>
              </a:ext>
            </a:extLst>
          </p:cNvPr>
          <p:cNvCxnSpPr>
            <a:cxnSpLocks/>
          </p:cNvCxnSpPr>
          <p:nvPr/>
        </p:nvCxnSpPr>
        <p:spPr>
          <a:xfrm>
            <a:off x="8926461" y="1251981"/>
            <a:ext cx="123788" cy="0"/>
          </a:xfrm>
          <a:prstGeom prst="straightConnector1">
            <a:avLst/>
          </a:prstGeom>
          <a:noFill/>
          <a:ln w="9525" cap="flat" cmpd="sng">
            <a:solidFill>
              <a:srgbClr val="CCCCCC"/>
            </a:solidFill>
            <a:prstDash val="solid"/>
            <a:round/>
            <a:headEnd type="none" w="med" len="med"/>
            <a:tailEnd type="none" w="med" len="med"/>
          </a:ln>
        </p:spPr>
      </p:cxnSp>
      <p:pic>
        <p:nvPicPr>
          <p:cNvPr id="11" name="Picture 10" descr="A diagram of a normal distribution&#10;&#10;AI-generated content may be incorrect.">
            <a:extLst>
              <a:ext uri="{FF2B5EF4-FFF2-40B4-BE49-F238E27FC236}">
                <a16:creationId xmlns:a16="http://schemas.microsoft.com/office/drawing/2014/main" id="{D099B5FE-74FF-499E-DAE3-6FEF52AD4D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8704" y="2075927"/>
            <a:ext cx="5884807" cy="3864387"/>
          </a:xfrm>
          <a:prstGeom prst="rect">
            <a:avLst/>
          </a:prstGeom>
        </p:spPr>
      </p:pic>
      <p:sp>
        <p:nvSpPr>
          <p:cNvPr id="14" name="TextBox 13">
            <a:extLst>
              <a:ext uri="{FF2B5EF4-FFF2-40B4-BE49-F238E27FC236}">
                <a16:creationId xmlns:a16="http://schemas.microsoft.com/office/drawing/2014/main" id="{B8B76D19-D4BC-AF41-30A7-61E78C4E7E57}"/>
              </a:ext>
            </a:extLst>
          </p:cNvPr>
          <p:cNvSpPr txBox="1"/>
          <p:nvPr/>
        </p:nvSpPr>
        <p:spPr>
          <a:xfrm>
            <a:off x="313462" y="1673018"/>
            <a:ext cx="8143508" cy="646331"/>
          </a:xfrm>
          <a:prstGeom prst="rect">
            <a:avLst/>
          </a:prstGeom>
          <a:noFill/>
        </p:spPr>
        <p:txBody>
          <a:bodyPr wrap="square" rtlCol="0">
            <a:spAutoFit/>
          </a:bodyPr>
          <a:lstStyle/>
          <a:p>
            <a:r>
              <a:rPr lang="en-US" sz="1800" dirty="0"/>
              <a:t>Effect observed by </a:t>
            </a:r>
            <a:r>
              <a:rPr lang="en-US" sz="1800" b="1" dirty="0"/>
              <a:t>comparing</a:t>
            </a:r>
            <a:r>
              <a:rPr lang="en-US" sz="1800" dirty="0"/>
              <a:t> muon </a:t>
            </a:r>
            <a:r>
              <a:rPr lang="en-US" sz="1800" b="1" dirty="0"/>
              <a:t>distribution</a:t>
            </a:r>
            <a:r>
              <a:rPr lang="en-US" sz="1800" dirty="0"/>
              <a:t> </a:t>
            </a:r>
            <a:r>
              <a:rPr lang="en-US" sz="1800" b="1" dirty="0"/>
              <a:t>on</a:t>
            </a:r>
            <a:r>
              <a:rPr lang="en-US" sz="1800" dirty="0"/>
              <a:t> </a:t>
            </a:r>
            <a:r>
              <a:rPr lang="en-US" sz="1800" b="1" dirty="0"/>
              <a:t>detector</a:t>
            </a:r>
            <a:r>
              <a:rPr lang="en-US" sz="1800" dirty="0"/>
              <a:t> </a:t>
            </a:r>
            <a:r>
              <a:rPr lang="en-US" sz="1800" b="1" dirty="0"/>
              <a:t>plane</a:t>
            </a:r>
            <a:r>
              <a:rPr lang="en-US" sz="1800" dirty="0"/>
              <a:t> with ideal case (no pressure/quartz).</a:t>
            </a:r>
          </a:p>
        </p:txBody>
      </p:sp>
      <p:sp>
        <p:nvSpPr>
          <p:cNvPr id="2" name="Shape 600">
            <a:extLst>
              <a:ext uri="{FF2B5EF4-FFF2-40B4-BE49-F238E27FC236}">
                <a16:creationId xmlns:a16="http://schemas.microsoft.com/office/drawing/2014/main" id="{C61FDFBD-1CB7-AB2C-DA92-B1CF7DEFE11F}"/>
              </a:ext>
            </a:extLst>
          </p:cNvPr>
          <p:cNvSpPr/>
          <p:nvPr/>
        </p:nvSpPr>
        <p:spPr>
          <a:xfrm>
            <a:off x="382355" y="1081549"/>
            <a:ext cx="340843" cy="340864"/>
          </a:xfrm>
          <a:custGeom>
            <a:avLst/>
            <a:gdLst/>
            <a:ahLst/>
            <a:cxnLst/>
            <a:rect l="0" t="0" r="0" b="0"/>
            <a:pathLst>
              <a:path w="16221" h="16222" fill="none" extrusionOk="0">
                <a:moveTo>
                  <a:pt x="0" y="8111"/>
                </a:moveTo>
                <a:lnTo>
                  <a:pt x="0" y="8111"/>
                </a:lnTo>
                <a:lnTo>
                  <a:pt x="0" y="7697"/>
                </a:lnTo>
                <a:lnTo>
                  <a:pt x="49" y="7283"/>
                </a:lnTo>
                <a:lnTo>
                  <a:pt x="98" y="6869"/>
                </a:lnTo>
                <a:lnTo>
                  <a:pt x="171" y="6479"/>
                </a:lnTo>
                <a:lnTo>
                  <a:pt x="244" y="6090"/>
                </a:lnTo>
                <a:lnTo>
                  <a:pt x="366" y="5700"/>
                </a:lnTo>
                <a:lnTo>
                  <a:pt x="487" y="5335"/>
                </a:lnTo>
                <a:lnTo>
                  <a:pt x="634" y="4945"/>
                </a:lnTo>
                <a:lnTo>
                  <a:pt x="804" y="4604"/>
                </a:lnTo>
                <a:lnTo>
                  <a:pt x="975" y="4239"/>
                </a:lnTo>
                <a:lnTo>
                  <a:pt x="1169" y="3898"/>
                </a:lnTo>
                <a:lnTo>
                  <a:pt x="1389" y="3581"/>
                </a:lnTo>
                <a:lnTo>
                  <a:pt x="1608" y="3264"/>
                </a:lnTo>
                <a:lnTo>
                  <a:pt x="1851" y="2948"/>
                </a:lnTo>
                <a:lnTo>
                  <a:pt x="2119" y="2656"/>
                </a:lnTo>
                <a:lnTo>
                  <a:pt x="2387" y="2388"/>
                </a:lnTo>
                <a:lnTo>
                  <a:pt x="2655" y="2120"/>
                </a:lnTo>
                <a:lnTo>
                  <a:pt x="2947" y="1852"/>
                </a:lnTo>
                <a:lnTo>
                  <a:pt x="3264" y="1608"/>
                </a:lnTo>
                <a:lnTo>
                  <a:pt x="3581" y="1389"/>
                </a:lnTo>
                <a:lnTo>
                  <a:pt x="3897" y="1170"/>
                </a:lnTo>
                <a:lnTo>
                  <a:pt x="4238" y="975"/>
                </a:lnTo>
                <a:lnTo>
                  <a:pt x="4603" y="805"/>
                </a:lnTo>
                <a:lnTo>
                  <a:pt x="4944" y="634"/>
                </a:lnTo>
                <a:lnTo>
                  <a:pt x="5334" y="488"/>
                </a:lnTo>
                <a:lnTo>
                  <a:pt x="5699" y="366"/>
                </a:lnTo>
                <a:lnTo>
                  <a:pt x="6089" y="244"/>
                </a:lnTo>
                <a:lnTo>
                  <a:pt x="6479" y="171"/>
                </a:lnTo>
                <a:lnTo>
                  <a:pt x="6868" y="98"/>
                </a:lnTo>
                <a:lnTo>
                  <a:pt x="7282" y="50"/>
                </a:lnTo>
                <a:lnTo>
                  <a:pt x="7696" y="1"/>
                </a:lnTo>
                <a:lnTo>
                  <a:pt x="8111" y="1"/>
                </a:lnTo>
                <a:lnTo>
                  <a:pt x="8111" y="1"/>
                </a:lnTo>
                <a:lnTo>
                  <a:pt x="8525" y="1"/>
                </a:lnTo>
                <a:lnTo>
                  <a:pt x="8939" y="50"/>
                </a:lnTo>
                <a:lnTo>
                  <a:pt x="9353" y="98"/>
                </a:lnTo>
                <a:lnTo>
                  <a:pt x="9742" y="171"/>
                </a:lnTo>
                <a:lnTo>
                  <a:pt x="10132" y="244"/>
                </a:lnTo>
                <a:lnTo>
                  <a:pt x="10522" y="366"/>
                </a:lnTo>
                <a:lnTo>
                  <a:pt x="10911" y="488"/>
                </a:lnTo>
                <a:lnTo>
                  <a:pt x="11277" y="634"/>
                </a:lnTo>
                <a:lnTo>
                  <a:pt x="11618" y="805"/>
                </a:lnTo>
                <a:lnTo>
                  <a:pt x="11983" y="975"/>
                </a:lnTo>
                <a:lnTo>
                  <a:pt x="12324" y="1170"/>
                </a:lnTo>
                <a:lnTo>
                  <a:pt x="12641" y="1389"/>
                </a:lnTo>
                <a:lnTo>
                  <a:pt x="12957" y="1608"/>
                </a:lnTo>
                <a:lnTo>
                  <a:pt x="13274" y="1852"/>
                </a:lnTo>
                <a:lnTo>
                  <a:pt x="13566" y="2120"/>
                </a:lnTo>
                <a:lnTo>
                  <a:pt x="13834" y="2388"/>
                </a:lnTo>
                <a:lnTo>
                  <a:pt x="14126" y="2656"/>
                </a:lnTo>
                <a:lnTo>
                  <a:pt x="14370" y="2948"/>
                </a:lnTo>
                <a:lnTo>
                  <a:pt x="14613" y="3264"/>
                </a:lnTo>
                <a:lnTo>
                  <a:pt x="14832" y="3581"/>
                </a:lnTo>
                <a:lnTo>
                  <a:pt x="15052" y="3898"/>
                </a:lnTo>
                <a:lnTo>
                  <a:pt x="15247" y="4239"/>
                </a:lnTo>
                <a:lnTo>
                  <a:pt x="15417" y="4604"/>
                </a:lnTo>
                <a:lnTo>
                  <a:pt x="15587" y="4945"/>
                </a:lnTo>
                <a:lnTo>
                  <a:pt x="15734" y="5335"/>
                </a:lnTo>
                <a:lnTo>
                  <a:pt x="15855" y="5700"/>
                </a:lnTo>
                <a:lnTo>
                  <a:pt x="15977" y="6090"/>
                </a:lnTo>
                <a:lnTo>
                  <a:pt x="16050" y="6479"/>
                </a:lnTo>
                <a:lnTo>
                  <a:pt x="16123" y="6869"/>
                </a:lnTo>
                <a:lnTo>
                  <a:pt x="16172" y="7283"/>
                </a:lnTo>
                <a:lnTo>
                  <a:pt x="16221" y="7697"/>
                </a:lnTo>
                <a:lnTo>
                  <a:pt x="16221" y="8111"/>
                </a:lnTo>
                <a:lnTo>
                  <a:pt x="16221" y="8111"/>
                </a:lnTo>
                <a:lnTo>
                  <a:pt x="16221" y="8525"/>
                </a:lnTo>
                <a:lnTo>
                  <a:pt x="16172" y="8939"/>
                </a:lnTo>
                <a:lnTo>
                  <a:pt x="16123" y="9353"/>
                </a:lnTo>
                <a:lnTo>
                  <a:pt x="16050" y="9743"/>
                </a:lnTo>
                <a:lnTo>
                  <a:pt x="15977" y="10133"/>
                </a:lnTo>
                <a:lnTo>
                  <a:pt x="15855" y="10522"/>
                </a:lnTo>
                <a:lnTo>
                  <a:pt x="15734" y="10888"/>
                </a:lnTo>
                <a:lnTo>
                  <a:pt x="15587" y="11277"/>
                </a:lnTo>
                <a:lnTo>
                  <a:pt x="15417" y="11618"/>
                </a:lnTo>
                <a:lnTo>
                  <a:pt x="15247" y="11984"/>
                </a:lnTo>
                <a:lnTo>
                  <a:pt x="15052" y="12324"/>
                </a:lnTo>
                <a:lnTo>
                  <a:pt x="14832" y="12641"/>
                </a:lnTo>
                <a:lnTo>
                  <a:pt x="14613" y="12958"/>
                </a:lnTo>
                <a:lnTo>
                  <a:pt x="14370" y="13274"/>
                </a:lnTo>
                <a:lnTo>
                  <a:pt x="14126" y="13567"/>
                </a:lnTo>
                <a:lnTo>
                  <a:pt x="13834" y="13835"/>
                </a:lnTo>
                <a:lnTo>
                  <a:pt x="13566" y="14102"/>
                </a:lnTo>
                <a:lnTo>
                  <a:pt x="13274" y="14370"/>
                </a:lnTo>
                <a:lnTo>
                  <a:pt x="12957" y="14614"/>
                </a:lnTo>
                <a:lnTo>
                  <a:pt x="12641" y="14833"/>
                </a:lnTo>
                <a:lnTo>
                  <a:pt x="12324" y="15052"/>
                </a:lnTo>
                <a:lnTo>
                  <a:pt x="11983" y="15247"/>
                </a:lnTo>
                <a:lnTo>
                  <a:pt x="11618" y="15418"/>
                </a:lnTo>
                <a:lnTo>
                  <a:pt x="11277" y="15588"/>
                </a:lnTo>
                <a:lnTo>
                  <a:pt x="10911" y="15734"/>
                </a:lnTo>
                <a:lnTo>
                  <a:pt x="10522" y="15856"/>
                </a:lnTo>
                <a:lnTo>
                  <a:pt x="10132" y="15978"/>
                </a:lnTo>
                <a:lnTo>
                  <a:pt x="9742" y="16051"/>
                </a:lnTo>
                <a:lnTo>
                  <a:pt x="9353" y="16124"/>
                </a:lnTo>
                <a:lnTo>
                  <a:pt x="8939" y="16173"/>
                </a:lnTo>
                <a:lnTo>
                  <a:pt x="8525" y="16221"/>
                </a:lnTo>
                <a:lnTo>
                  <a:pt x="8111" y="16221"/>
                </a:lnTo>
                <a:lnTo>
                  <a:pt x="8111" y="16221"/>
                </a:lnTo>
                <a:lnTo>
                  <a:pt x="7696" y="16221"/>
                </a:lnTo>
                <a:lnTo>
                  <a:pt x="7282" y="16173"/>
                </a:lnTo>
                <a:lnTo>
                  <a:pt x="6868" y="16124"/>
                </a:lnTo>
                <a:lnTo>
                  <a:pt x="6479" y="16051"/>
                </a:lnTo>
                <a:lnTo>
                  <a:pt x="6089" y="15978"/>
                </a:lnTo>
                <a:lnTo>
                  <a:pt x="5699" y="15856"/>
                </a:lnTo>
                <a:lnTo>
                  <a:pt x="5334" y="15734"/>
                </a:lnTo>
                <a:lnTo>
                  <a:pt x="4944" y="15588"/>
                </a:lnTo>
                <a:lnTo>
                  <a:pt x="4603" y="15418"/>
                </a:lnTo>
                <a:lnTo>
                  <a:pt x="4238" y="15247"/>
                </a:lnTo>
                <a:lnTo>
                  <a:pt x="3897" y="15052"/>
                </a:lnTo>
                <a:lnTo>
                  <a:pt x="3581" y="14833"/>
                </a:lnTo>
                <a:lnTo>
                  <a:pt x="3264" y="14614"/>
                </a:lnTo>
                <a:lnTo>
                  <a:pt x="2947" y="14370"/>
                </a:lnTo>
                <a:lnTo>
                  <a:pt x="2655" y="14102"/>
                </a:lnTo>
                <a:lnTo>
                  <a:pt x="2387" y="13835"/>
                </a:lnTo>
                <a:lnTo>
                  <a:pt x="2119" y="13567"/>
                </a:lnTo>
                <a:lnTo>
                  <a:pt x="1851" y="13274"/>
                </a:lnTo>
                <a:lnTo>
                  <a:pt x="1608" y="12958"/>
                </a:lnTo>
                <a:lnTo>
                  <a:pt x="1389" y="12641"/>
                </a:lnTo>
                <a:lnTo>
                  <a:pt x="1169" y="12324"/>
                </a:lnTo>
                <a:lnTo>
                  <a:pt x="975" y="11984"/>
                </a:lnTo>
                <a:lnTo>
                  <a:pt x="804" y="11618"/>
                </a:lnTo>
                <a:lnTo>
                  <a:pt x="634" y="11277"/>
                </a:lnTo>
                <a:lnTo>
                  <a:pt x="487" y="10888"/>
                </a:lnTo>
                <a:lnTo>
                  <a:pt x="366" y="10522"/>
                </a:lnTo>
                <a:lnTo>
                  <a:pt x="244" y="10133"/>
                </a:lnTo>
                <a:lnTo>
                  <a:pt x="171" y="9743"/>
                </a:lnTo>
                <a:lnTo>
                  <a:pt x="98" y="9353"/>
                </a:lnTo>
                <a:lnTo>
                  <a:pt x="49" y="8939"/>
                </a:lnTo>
                <a:lnTo>
                  <a:pt x="0" y="8525"/>
                </a:lnTo>
                <a:lnTo>
                  <a:pt x="0" y="8111"/>
                </a:lnTo>
                <a:lnTo>
                  <a:pt x="0" y="8111"/>
                </a:lnTo>
                <a:close/>
                <a:moveTo>
                  <a:pt x="7234" y="11180"/>
                </a:moveTo>
                <a:lnTo>
                  <a:pt x="7234" y="11180"/>
                </a:lnTo>
                <a:lnTo>
                  <a:pt x="7282" y="11180"/>
                </a:lnTo>
                <a:lnTo>
                  <a:pt x="7282" y="11180"/>
                </a:lnTo>
                <a:lnTo>
                  <a:pt x="7453" y="11155"/>
                </a:lnTo>
                <a:lnTo>
                  <a:pt x="7623" y="11082"/>
                </a:lnTo>
                <a:lnTo>
                  <a:pt x="7794" y="10985"/>
                </a:lnTo>
                <a:lnTo>
                  <a:pt x="7916" y="10863"/>
                </a:lnTo>
                <a:lnTo>
                  <a:pt x="12007" y="6747"/>
                </a:lnTo>
                <a:lnTo>
                  <a:pt x="12007" y="6747"/>
                </a:lnTo>
                <a:lnTo>
                  <a:pt x="12105" y="6625"/>
                </a:lnTo>
                <a:lnTo>
                  <a:pt x="12153" y="6504"/>
                </a:lnTo>
                <a:lnTo>
                  <a:pt x="12202" y="6358"/>
                </a:lnTo>
                <a:lnTo>
                  <a:pt x="12202" y="6211"/>
                </a:lnTo>
                <a:lnTo>
                  <a:pt x="12202" y="6211"/>
                </a:lnTo>
                <a:lnTo>
                  <a:pt x="12178" y="6017"/>
                </a:lnTo>
                <a:lnTo>
                  <a:pt x="12129" y="5822"/>
                </a:lnTo>
                <a:lnTo>
                  <a:pt x="12032" y="5676"/>
                </a:lnTo>
                <a:lnTo>
                  <a:pt x="11886" y="5529"/>
                </a:lnTo>
                <a:lnTo>
                  <a:pt x="11886" y="5529"/>
                </a:lnTo>
                <a:lnTo>
                  <a:pt x="11764" y="5432"/>
                </a:lnTo>
                <a:lnTo>
                  <a:pt x="11618" y="5383"/>
                </a:lnTo>
                <a:lnTo>
                  <a:pt x="11472" y="5335"/>
                </a:lnTo>
                <a:lnTo>
                  <a:pt x="11325" y="5335"/>
                </a:lnTo>
                <a:lnTo>
                  <a:pt x="11325" y="5335"/>
                </a:lnTo>
                <a:lnTo>
                  <a:pt x="11131" y="5359"/>
                </a:lnTo>
                <a:lnTo>
                  <a:pt x="10960" y="5408"/>
                </a:lnTo>
                <a:lnTo>
                  <a:pt x="10790" y="5505"/>
                </a:lnTo>
                <a:lnTo>
                  <a:pt x="10643" y="5651"/>
                </a:lnTo>
                <a:lnTo>
                  <a:pt x="7161" y="8988"/>
                </a:lnTo>
                <a:lnTo>
                  <a:pt x="5797" y="7648"/>
                </a:lnTo>
                <a:lnTo>
                  <a:pt x="5797" y="7648"/>
                </a:lnTo>
                <a:lnTo>
                  <a:pt x="5675" y="7527"/>
                </a:lnTo>
                <a:lnTo>
                  <a:pt x="5505" y="7454"/>
                </a:lnTo>
                <a:lnTo>
                  <a:pt x="5358" y="7405"/>
                </a:lnTo>
                <a:lnTo>
                  <a:pt x="5188" y="7380"/>
                </a:lnTo>
                <a:lnTo>
                  <a:pt x="5188" y="7380"/>
                </a:lnTo>
                <a:lnTo>
                  <a:pt x="5017" y="7405"/>
                </a:lnTo>
                <a:lnTo>
                  <a:pt x="4847" y="7454"/>
                </a:lnTo>
                <a:lnTo>
                  <a:pt x="4701" y="7527"/>
                </a:lnTo>
                <a:lnTo>
                  <a:pt x="4555" y="7648"/>
                </a:lnTo>
                <a:lnTo>
                  <a:pt x="4555" y="7648"/>
                </a:lnTo>
                <a:lnTo>
                  <a:pt x="4457" y="7770"/>
                </a:lnTo>
                <a:lnTo>
                  <a:pt x="4360" y="7916"/>
                </a:lnTo>
                <a:lnTo>
                  <a:pt x="4311" y="8087"/>
                </a:lnTo>
                <a:lnTo>
                  <a:pt x="4311" y="8257"/>
                </a:lnTo>
                <a:lnTo>
                  <a:pt x="4311" y="8257"/>
                </a:lnTo>
                <a:lnTo>
                  <a:pt x="4311" y="8428"/>
                </a:lnTo>
                <a:lnTo>
                  <a:pt x="4360" y="8598"/>
                </a:lnTo>
                <a:lnTo>
                  <a:pt x="4457" y="8744"/>
                </a:lnTo>
                <a:lnTo>
                  <a:pt x="4555" y="8890"/>
                </a:lnTo>
                <a:lnTo>
                  <a:pt x="6601" y="10936"/>
                </a:lnTo>
                <a:lnTo>
                  <a:pt x="6601" y="10936"/>
                </a:lnTo>
                <a:lnTo>
                  <a:pt x="6747" y="11034"/>
                </a:lnTo>
                <a:lnTo>
                  <a:pt x="6893" y="11131"/>
                </a:lnTo>
                <a:lnTo>
                  <a:pt x="7063" y="11180"/>
                </a:lnTo>
                <a:lnTo>
                  <a:pt x="7234" y="11180"/>
                </a:lnTo>
                <a:lnTo>
                  <a:pt x="7234" y="11180"/>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endParaRPr lang="en-US" sz="1800" dirty="0"/>
          </a:p>
        </p:txBody>
      </p:sp>
    </p:spTree>
    <p:extLst>
      <p:ext uri="{BB962C8B-B14F-4D97-AF65-F5344CB8AC3E}">
        <p14:creationId xmlns:p14="http://schemas.microsoft.com/office/powerpoint/2010/main" val="19904145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DF043-69A0-0D91-45FD-821979908A89}"/>
            </a:ext>
          </a:extLst>
        </p:cNvPr>
        <p:cNvGrpSpPr/>
        <p:nvPr/>
      </p:nvGrpSpPr>
      <p:grpSpPr>
        <a:xfrm>
          <a:off x="0" y="0"/>
          <a:ext cx="0" cy="0"/>
          <a:chOff x="0" y="0"/>
          <a:chExt cx="0" cy="0"/>
        </a:xfrm>
      </p:grpSpPr>
      <p:sp>
        <p:nvSpPr>
          <p:cNvPr id="18435" name="CasellaDiTesto 6">
            <a:extLst>
              <a:ext uri="{FF2B5EF4-FFF2-40B4-BE49-F238E27FC236}">
                <a16:creationId xmlns:a16="http://schemas.microsoft.com/office/drawing/2014/main" id="{F1F1C3C6-BF7D-2C2E-9CD1-4322EE47D0D6}"/>
              </a:ext>
            </a:extLst>
          </p:cNvPr>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02C81CE7-EB61-8C0B-8C05-560A64DCBE64}"/>
              </a:ext>
            </a:extLst>
          </p:cNvPr>
          <p:cNvPicPr>
            <a:picLocks noChangeAspect="1"/>
          </p:cNvPicPr>
          <p:nvPr/>
        </p:nvPicPr>
        <p:blipFill>
          <a:blip r:embed="rId3"/>
          <a:stretch>
            <a:fillRect/>
          </a:stretch>
        </p:blipFill>
        <p:spPr>
          <a:xfrm>
            <a:off x="40477" y="29829"/>
            <a:ext cx="1219155" cy="737276"/>
          </a:xfrm>
          <a:prstGeom prst="rect">
            <a:avLst/>
          </a:prstGeom>
        </p:spPr>
      </p:pic>
      <p:sp>
        <p:nvSpPr>
          <p:cNvPr id="4" name="TextBox 3">
            <a:extLst>
              <a:ext uri="{FF2B5EF4-FFF2-40B4-BE49-F238E27FC236}">
                <a16:creationId xmlns:a16="http://schemas.microsoft.com/office/drawing/2014/main" id="{E760FACB-54B8-C3F0-3A83-F8E0FFD5CBEE}"/>
              </a:ext>
            </a:extLst>
          </p:cNvPr>
          <p:cNvSpPr txBox="1"/>
          <p:nvPr/>
        </p:nvSpPr>
        <p:spPr>
          <a:xfrm>
            <a:off x="810581" y="2521339"/>
            <a:ext cx="7649851" cy="1200329"/>
          </a:xfrm>
          <a:prstGeom prst="rect">
            <a:avLst/>
          </a:prstGeom>
          <a:noFill/>
        </p:spPr>
        <p:txBody>
          <a:bodyPr wrap="none" rtlCol="0">
            <a:spAutoFit/>
          </a:bodyPr>
          <a:lstStyle/>
          <a:p>
            <a:pPr algn="ctr"/>
            <a:r>
              <a:rPr lang="en-IT" i="1">
                <a:latin typeface="Bradley Hand" pitchFamily="2" charset="77"/>
              </a:rPr>
              <a:t>Dream big,  start small,  keep going far…</a:t>
            </a:r>
          </a:p>
          <a:p>
            <a:pPr algn="ctr"/>
            <a:endParaRPr lang="en-IT" i="1">
              <a:latin typeface="Bradley Hand" pitchFamily="2" charset="77"/>
            </a:endParaRPr>
          </a:p>
          <a:p>
            <a:pPr algn="ctr"/>
            <a:r>
              <a:rPr lang="en-GB" i="1">
                <a:latin typeface="Bradley Hand" pitchFamily="2" charset="77"/>
              </a:rPr>
              <a:t>but</a:t>
            </a:r>
            <a:r>
              <a:rPr lang="en-IT" i="1">
                <a:latin typeface="Bradley Hand" pitchFamily="2" charset="77"/>
              </a:rPr>
              <a:t> don’t forget that a project is a dream with a deadline</a:t>
            </a:r>
          </a:p>
        </p:txBody>
      </p:sp>
      <p:sp>
        <p:nvSpPr>
          <p:cNvPr id="5" name="TextBox 4">
            <a:extLst>
              <a:ext uri="{FF2B5EF4-FFF2-40B4-BE49-F238E27FC236}">
                <a16:creationId xmlns:a16="http://schemas.microsoft.com/office/drawing/2014/main" id="{8130D0F3-FD8C-1896-B529-BC8BA103B8A8}"/>
              </a:ext>
            </a:extLst>
          </p:cNvPr>
          <p:cNvSpPr txBox="1"/>
          <p:nvPr/>
        </p:nvSpPr>
        <p:spPr>
          <a:xfrm>
            <a:off x="2782886" y="1398920"/>
            <a:ext cx="3578224" cy="461665"/>
          </a:xfrm>
          <a:prstGeom prst="rect">
            <a:avLst/>
          </a:prstGeom>
          <a:noFill/>
        </p:spPr>
        <p:txBody>
          <a:bodyPr wrap="none" rtlCol="0">
            <a:spAutoFit/>
          </a:bodyPr>
          <a:lstStyle/>
          <a:p>
            <a:r>
              <a:rPr lang="en-IT" b="1" i="1">
                <a:solidFill>
                  <a:srgbClr val="92D050"/>
                </a:solidFill>
              </a:rPr>
              <a:t>My conclusion and advice</a:t>
            </a:r>
          </a:p>
        </p:txBody>
      </p:sp>
    </p:spTree>
    <p:extLst>
      <p:ext uri="{BB962C8B-B14F-4D97-AF65-F5344CB8AC3E}">
        <p14:creationId xmlns:p14="http://schemas.microsoft.com/office/powerpoint/2010/main" val="32550289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5371D6-6E5F-F0F6-26F9-782E0C5499BB}"/>
            </a:ext>
          </a:extLst>
        </p:cNvPr>
        <p:cNvGrpSpPr/>
        <p:nvPr/>
      </p:nvGrpSpPr>
      <p:grpSpPr>
        <a:xfrm>
          <a:off x="0" y="0"/>
          <a:ext cx="0" cy="0"/>
          <a:chOff x="0" y="0"/>
          <a:chExt cx="0" cy="0"/>
        </a:xfrm>
      </p:grpSpPr>
      <p:sp>
        <p:nvSpPr>
          <p:cNvPr id="18435" name="CasellaDiTesto 6">
            <a:extLst>
              <a:ext uri="{FF2B5EF4-FFF2-40B4-BE49-F238E27FC236}">
                <a16:creationId xmlns:a16="http://schemas.microsoft.com/office/drawing/2014/main" id="{A1F68596-B187-C0E6-8389-268370D6732D}"/>
              </a:ext>
            </a:extLst>
          </p:cNvPr>
          <p:cNvSpPr txBox="1">
            <a:spLocks noChangeArrowheads="1"/>
          </p:cNvSpPr>
          <p:nvPr/>
        </p:nvSpPr>
        <p:spPr bwMode="auto">
          <a:xfrm>
            <a:off x="9334500" y="-12700"/>
            <a:ext cx="1841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117DDF01-EC2F-6F35-296F-7D60F929FFF7}"/>
              </a:ext>
            </a:extLst>
          </p:cNvPr>
          <p:cNvPicPr>
            <a:picLocks noChangeAspect="1"/>
          </p:cNvPicPr>
          <p:nvPr/>
        </p:nvPicPr>
        <p:blipFill>
          <a:blip r:embed="rId3"/>
          <a:stretch>
            <a:fillRect/>
          </a:stretch>
        </p:blipFill>
        <p:spPr>
          <a:xfrm>
            <a:off x="40477" y="29829"/>
            <a:ext cx="1219155" cy="737276"/>
          </a:xfrm>
          <a:prstGeom prst="rect">
            <a:avLst/>
          </a:prstGeom>
        </p:spPr>
      </p:pic>
      <p:pic>
        <p:nvPicPr>
          <p:cNvPr id="5" name="Picture 4" descr="A diagram of a machine&#10;&#10;Description automatically generated">
            <a:extLst>
              <a:ext uri="{FF2B5EF4-FFF2-40B4-BE49-F238E27FC236}">
                <a16:creationId xmlns:a16="http://schemas.microsoft.com/office/drawing/2014/main" id="{B24D75D2-329A-EE9E-0479-5E1EEA7C6CA8}"/>
              </a:ext>
            </a:extLst>
          </p:cNvPr>
          <p:cNvPicPr>
            <a:picLocks noChangeAspect="1"/>
          </p:cNvPicPr>
          <p:nvPr/>
        </p:nvPicPr>
        <p:blipFill>
          <a:blip r:embed="rId4"/>
          <a:stretch>
            <a:fillRect/>
          </a:stretch>
        </p:blipFill>
        <p:spPr>
          <a:xfrm>
            <a:off x="829816" y="1211069"/>
            <a:ext cx="7772400" cy="4435861"/>
          </a:xfrm>
          <a:prstGeom prst="rect">
            <a:avLst/>
          </a:prstGeom>
        </p:spPr>
      </p:pic>
      <p:sp>
        <p:nvSpPr>
          <p:cNvPr id="6" name="Oval 5">
            <a:extLst>
              <a:ext uri="{FF2B5EF4-FFF2-40B4-BE49-F238E27FC236}">
                <a16:creationId xmlns:a16="http://schemas.microsoft.com/office/drawing/2014/main" id="{9F74DD61-2FC1-DABA-9875-69397B7DC5B1}"/>
              </a:ext>
            </a:extLst>
          </p:cNvPr>
          <p:cNvSpPr/>
          <p:nvPr/>
        </p:nvSpPr>
        <p:spPr bwMode="auto">
          <a:xfrm>
            <a:off x="6876256" y="3501008"/>
            <a:ext cx="1296144" cy="1080120"/>
          </a:xfrm>
          <a:prstGeom prst="ellipse">
            <a:avLst/>
          </a:prstGeom>
          <a:solidFill>
            <a:srgbClr val="FFFF00">
              <a:alpha val="4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sp>
        <p:nvSpPr>
          <p:cNvPr id="4" name="Segnaposto data 6">
            <a:extLst>
              <a:ext uri="{FF2B5EF4-FFF2-40B4-BE49-F238E27FC236}">
                <a16:creationId xmlns:a16="http://schemas.microsoft.com/office/drawing/2014/main" id="{0A401D42-DAE8-CDB2-B54A-1884FAE940DD}"/>
              </a:ext>
            </a:extLst>
          </p:cNvPr>
          <p:cNvSpPr>
            <a:spLocks noGrp="1"/>
          </p:cNvSpPr>
          <p:nvPr>
            <p:ph type="dt" sz="quarter" idx="10"/>
          </p:nvPr>
        </p:nvSpPr>
        <p:spPr>
          <a:xfrm>
            <a:off x="0" y="6553200"/>
            <a:ext cx="5148064"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100Y-QuantumAdv Workshop - HassanII- Morocco - July 09th 2025</a:t>
            </a:r>
            <a:endParaRPr lang="en-US" sz="1400"/>
          </a:p>
        </p:txBody>
      </p:sp>
    </p:spTree>
    <p:extLst>
      <p:ext uri="{BB962C8B-B14F-4D97-AF65-F5344CB8AC3E}">
        <p14:creationId xmlns:p14="http://schemas.microsoft.com/office/powerpoint/2010/main" val="18401611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09" name="Picture 102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762000"/>
            <a:ext cx="4503738" cy="5638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4210" name="Line 1029"/>
          <p:cNvSpPr>
            <a:spLocks noChangeShapeType="1"/>
          </p:cNvSpPr>
          <p:nvPr/>
        </p:nvSpPr>
        <p:spPr bwMode="auto">
          <a:xfrm flipV="1">
            <a:off x="5334000" y="1981200"/>
            <a:ext cx="685800" cy="304800"/>
          </a:xfrm>
          <a:prstGeom prst="line">
            <a:avLst/>
          </a:prstGeom>
          <a:noFill/>
          <a:ln w="28575">
            <a:solidFill>
              <a:srgbClr val="006699"/>
            </a:solidFill>
            <a:round/>
            <a:headEnd/>
            <a:tailEnd/>
          </a:ln>
          <a:extLst>
            <a:ext uri="{909E8E84-426E-40dd-AFC4-6F175D3DCCD1}">
              <a14:hiddenFill xmlns="" xmlns:a14="http://schemas.microsoft.com/office/drawing/2010/main">
                <a:noFill/>
              </a14:hiddenFill>
            </a:ext>
          </a:extLst>
        </p:spPr>
        <p:txBody>
          <a:bodyPr wrap="none" anchor="ctr"/>
          <a:lstStyle/>
          <a:p>
            <a:endParaRPr lang="it-IT"/>
          </a:p>
        </p:txBody>
      </p:sp>
      <p:sp>
        <p:nvSpPr>
          <p:cNvPr id="94211" name="Line 1031"/>
          <p:cNvSpPr>
            <a:spLocks noChangeShapeType="1"/>
          </p:cNvSpPr>
          <p:nvPr/>
        </p:nvSpPr>
        <p:spPr bwMode="auto">
          <a:xfrm flipV="1">
            <a:off x="4724400" y="2286000"/>
            <a:ext cx="762000" cy="457200"/>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it-IT"/>
          </a:p>
        </p:txBody>
      </p:sp>
      <p:sp>
        <p:nvSpPr>
          <p:cNvPr id="94212" name="Text Box 1032"/>
          <p:cNvSpPr txBox="1">
            <a:spLocks noChangeArrowheads="1"/>
          </p:cNvSpPr>
          <p:nvPr/>
        </p:nvSpPr>
        <p:spPr bwMode="auto">
          <a:xfrm>
            <a:off x="5334000" y="2362200"/>
            <a:ext cx="796925"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b="1" i="1"/>
              <a:t>FLASH</a:t>
            </a:r>
            <a:endParaRPr lang="it-IT"/>
          </a:p>
        </p:txBody>
      </p:sp>
      <p:sp>
        <p:nvSpPr>
          <p:cNvPr id="94213" name="Text Box 1033"/>
          <p:cNvSpPr txBox="1">
            <a:spLocks noChangeArrowheads="1"/>
          </p:cNvSpPr>
          <p:nvPr/>
        </p:nvSpPr>
        <p:spPr bwMode="auto">
          <a:xfrm>
            <a:off x="5181600" y="685800"/>
            <a:ext cx="4953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12.4</a:t>
            </a:r>
            <a:endParaRPr lang="it-IT"/>
          </a:p>
        </p:txBody>
      </p:sp>
      <p:sp>
        <p:nvSpPr>
          <p:cNvPr id="94214" name="Text Box 1034"/>
          <p:cNvSpPr txBox="1">
            <a:spLocks noChangeArrowheads="1"/>
          </p:cNvSpPr>
          <p:nvPr/>
        </p:nvSpPr>
        <p:spPr bwMode="auto">
          <a:xfrm>
            <a:off x="6019800" y="685800"/>
            <a:ext cx="4953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1.24</a:t>
            </a:r>
            <a:endParaRPr lang="it-IT"/>
          </a:p>
        </p:txBody>
      </p:sp>
      <p:sp>
        <p:nvSpPr>
          <p:cNvPr id="94215" name="Text Box 1035"/>
          <p:cNvSpPr txBox="1">
            <a:spLocks noChangeArrowheads="1"/>
          </p:cNvSpPr>
          <p:nvPr/>
        </p:nvSpPr>
        <p:spPr bwMode="auto">
          <a:xfrm>
            <a:off x="6705600" y="685800"/>
            <a:ext cx="5842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0.124</a:t>
            </a:r>
            <a:endParaRPr lang="it-IT"/>
          </a:p>
        </p:txBody>
      </p:sp>
      <p:sp>
        <p:nvSpPr>
          <p:cNvPr id="94216" name="Text Box 1036"/>
          <p:cNvSpPr txBox="1">
            <a:spLocks noChangeArrowheads="1"/>
          </p:cNvSpPr>
          <p:nvPr/>
        </p:nvSpPr>
        <p:spPr bwMode="auto">
          <a:xfrm>
            <a:off x="7620000" y="685800"/>
            <a:ext cx="7366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b="1">
                <a:latin typeface="Symbol" charset="0"/>
              </a:rPr>
              <a:t>l</a:t>
            </a:r>
            <a:r>
              <a:rPr lang="it-IT" sz="1400" b="1"/>
              <a:t>  (nm)</a:t>
            </a:r>
            <a:endParaRPr lang="it-IT"/>
          </a:p>
        </p:txBody>
      </p:sp>
      <p:sp>
        <p:nvSpPr>
          <p:cNvPr id="94217" name="Line 1037"/>
          <p:cNvSpPr>
            <a:spLocks noChangeShapeType="1"/>
          </p:cNvSpPr>
          <p:nvPr/>
        </p:nvSpPr>
        <p:spPr bwMode="auto">
          <a:xfrm>
            <a:off x="5486400" y="990600"/>
            <a:ext cx="0" cy="1524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it-IT"/>
          </a:p>
        </p:txBody>
      </p:sp>
      <p:sp>
        <p:nvSpPr>
          <p:cNvPr id="94218" name="Line 1038"/>
          <p:cNvSpPr>
            <a:spLocks noChangeShapeType="1"/>
          </p:cNvSpPr>
          <p:nvPr/>
        </p:nvSpPr>
        <p:spPr bwMode="auto">
          <a:xfrm>
            <a:off x="6248400" y="990600"/>
            <a:ext cx="0" cy="1524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it-IT"/>
          </a:p>
        </p:txBody>
      </p:sp>
      <p:sp>
        <p:nvSpPr>
          <p:cNvPr id="94219" name="Line 1039"/>
          <p:cNvSpPr>
            <a:spLocks noChangeShapeType="1"/>
          </p:cNvSpPr>
          <p:nvPr/>
        </p:nvSpPr>
        <p:spPr bwMode="auto">
          <a:xfrm>
            <a:off x="7010400" y="990600"/>
            <a:ext cx="0" cy="1524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it-IT"/>
          </a:p>
        </p:txBody>
      </p:sp>
      <p:grpSp>
        <p:nvGrpSpPr>
          <p:cNvPr id="94220" name="Group 1040"/>
          <p:cNvGrpSpPr>
            <a:grpSpLocks/>
          </p:cNvGrpSpPr>
          <p:nvPr/>
        </p:nvGrpSpPr>
        <p:grpSpPr bwMode="auto">
          <a:xfrm>
            <a:off x="6781800" y="3962400"/>
            <a:ext cx="2255838" cy="685800"/>
            <a:chOff x="4272" y="2496"/>
            <a:chExt cx="1421" cy="432"/>
          </a:xfrm>
        </p:grpSpPr>
        <p:sp>
          <p:nvSpPr>
            <p:cNvPr id="94235" name="Line 1041"/>
            <p:cNvSpPr>
              <a:spLocks noChangeShapeType="1"/>
            </p:cNvSpPr>
            <p:nvPr/>
          </p:nvSpPr>
          <p:spPr bwMode="auto">
            <a:xfrm flipV="1">
              <a:off x="4416" y="2688"/>
              <a:ext cx="1008" cy="240"/>
            </a:xfrm>
            <a:prstGeom prst="line">
              <a:avLst/>
            </a:prstGeom>
            <a:noFill/>
            <a:ln w="38100">
              <a:solidFill>
                <a:srgbClr val="FF0000"/>
              </a:solidFill>
              <a:round/>
              <a:headEnd/>
              <a:tailEnd/>
            </a:ln>
            <a:extLst>
              <a:ext uri="{909E8E84-426E-40dd-AFC4-6F175D3DCCD1}">
                <a14:hiddenFill xmlns="" xmlns:a14="http://schemas.microsoft.com/office/drawing/2010/main">
                  <a:noFill/>
                </a14:hiddenFill>
              </a:ext>
            </a:extLst>
          </p:spPr>
          <p:txBody>
            <a:bodyPr wrap="none" anchor="ctr"/>
            <a:lstStyle/>
            <a:p>
              <a:endParaRPr lang="it-IT"/>
            </a:p>
          </p:txBody>
        </p:sp>
        <p:sp>
          <p:nvSpPr>
            <p:cNvPr id="94236" name="Text Box 1042"/>
            <p:cNvSpPr txBox="1">
              <a:spLocks noChangeArrowheads="1"/>
            </p:cNvSpPr>
            <p:nvPr/>
          </p:nvSpPr>
          <p:spPr bwMode="auto">
            <a:xfrm rot="-777393">
              <a:off x="4272" y="2496"/>
              <a:ext cx="1421" cy="1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b="1" i="1">
                  <a:solidFill>
                    <a:schemeClr val="accent2"/>
                  </a:solidFill>
                </a:rPr>
                <a:t>Thomson/Compton Sources</a:t>
              </a:r>
              <a:endParaRPr lang="it-IT"/>
            </a:p>
          </p:txBody>
        </p:sp>
      </p:grpSp>
      <p:sp>
        <p:nvSpPr>
          <p:cNvPr id="94221" name="Rectangle 1044"/>
          <p:cNvSpPr>
            <a:spLocks noChangeArrowheads="1"/>
          </p:cNvSpPr>
          <p:nvPr/>
        </p:nvSpPr>
        <p:spPr bwMode="auto">
          <a:xfrm>
            <a:off x="1219200" y="0"/>
            <a:ext cx="6172200" cy="457200"/>
          </a:xfrm>
          <a:prstGeom prst="rect">
            <a:avLst/>
          </a:prstGeom>
          <a:solidFill>
            <a:srgbClr val="FFF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eaLnBrk="1" hangingPunct="1"/>
            <a:r>
              <a:rPr lang="it-IT" sz="2800" b="1">
                <a:solidFill>
                  <a:srgbClr val="CC0000"/>
                </a:solidFill>
              </a:rPr>
              <a:t>Brilliance of Lasers and X-ray sources</a:t>
            </a:r>
            <a:endParaRPr lang="it-IT" sz="4400">
              <a:solidFill>
                <a:schemeClr val="tx2"/>
              </a:solidFill>
            </a:endParaRPr>
          </a:p>
        </p:txBody>
      </p:sp>
      <p:sp>
        <p:nvSpPr>
          <p:cNvPr id="94222" name="Ovale 23"/>
          <p:cNvSpPr>
            <a:spLocks noChangeArrowheads="1"/>
          </p:cNvSpPr>
          <p:nvPr/>
        </p:nvSpPr>
        <p:spPr bwMode="auto">
          <a:xfrm rot="1211031">
            <a:off x="3373438" y="1382713"/>
            <a:ext cx="1090612" cy="457200"/>
          </a:xfrm>
          <a:prstGeom prst="ellipse">
            <a:avLst/>
          </a:prstGeom>
          <a:solidFill>
            <a:schemeClr val="accent1"/>
          </a:solidFill>
          <a:ln w="9525">
            <a:solidFill>
              <a:schemeClr val="tx1"/>
            </a:solidFill>
            <a:round/>
            <a:headEnd/>
            <a:tailEnd/>
          </a:ln>
        </p:spPr>
        <p:txBody>
          <a:bodyPr/>
          <a:lstStyle/>
          <a:p>
            <a:endParaRPr lang="it-IT"/>
          </a:p>
        </p:txBody>
      </p:sp>
      <p:sp>
        <p:nvSpPr>
          <p:cNvPr id="94223" name="CasellaDiTesto 24"/>
          <p:cNvSpPr txBox="1">
            <a:spLocks noChangeArrowheads="1"/>
          </p:cNvSpPr>
          <p:nvPr/>
        </p:nvSpPr>
        <p:spPr bwMode="auto">
          <a:xfrm>
            <a:off x="3352800" y="1295400"/>
            <a:ext cx="1176338"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a:solidFill>
                  <a:srgbClr val="FF0000"/>
                </a:solidFill>
              </a:rPr>
              <a:t>BELLA</a:t>
            </a:r>
          </a:p>
        </p:txBody>
      </p:sp>
      <p:sp>
        <p:nvSpPr>
          <p:cNvPr id="94224" name="CasellaDiTesto 25"/>
          <p:cNvSpPr txBox="1">
            <a:spLocks noChangeArrowheads="1"/>
          </p:cNvSpPr>
          <p:nvPr/>
        </p:nvSpPr>
        <p:spPr bwMode="auto">
          <a:xfrm>
            <a:off x="9880600" y="5346700"/>
            <a:ext cx="1841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graphicFrame>
        <p:nvGraphicFramePr>
          <p:cNvPr id="94226" name="Object 2"/>
          <p:cNvGraphicFramePr>
            <a:graphicFrameLocks noChangeAspect="1"/>
          </p:cNvGraphicFramePr>
          <p:nvPr/>
        </p:nvGraphicFramePr>
        <p:xfrm>
          <a:off x="1138931" y="1632196"/>
          <a:ext cx="2133952" cy="864608"/>
        </p:xfrm>
        <a:graphic>
          <a:graphicData uri="http://schemas.openxmlformats.org/presentationml/2006/ole">
            <mc:AlternateContent xmlns:mc="http://schemas.openxmlformats.org/markup-compatibility/2006">
              <mc:Choice xmlns:v="urn:schemas-microsoft-com:vml" Requires="v">
                <p:oleObj name="Equation" r:id="rId4" imgW="1409700" imgH="571500" progId="Equation.3">
                  <p:embed/>
                </p:oleObj>
              </mc:Choice>
              <mc:Fallback>
                <p:oleObj name="Equation" r:id="rId4" imgW="1409700" imgH="571500" progId="Equation.3">
                  <p:embed/>
                  <p:pic>
                    <p:nvPicPr>
                      <p:cNvPr id="94226"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8931" y="1632196"/>
                        <a:ext cx="2133952" cy="86460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94227" name="Object 3"/>
          <p:cNvGraphicFramePr>
            <a:graphicFrameLocks noChangeAspect="1"/>
          </p:cNvGraphicFramePr>
          <p:nvPr/>
        </p:nvGraphicFramePr>
        <p:xfrm>
          <a:off x="1028747" y="673100"/>
          <a:ext cx="2057400" cy="938213"/>
        </p:xfrm>
        <a:graphic>
          <a:graphicData uri="http://schemas.openxmlformats.org/presentationml/2006/ole">
            <mc:AlternateContent xmlns:mc="http://schemas.openxmlformats.org/markup-compatibility/2006">
              <mc:Choice xmlns:v="urn:schemas-microsoft-com:vml" Requires="v">
                <p:oleObj name="Equation" r:id="rId6" imgW="1028700" imgH="469900" progId="Equation.3">
                  <p:embed/>
                </p:oleObj>
              </mc:Choice>
              <mc:Fallback>
                <p:oleObj name="Equation" r:id="rId6" imgW="1028700" imgH="469900" progId="Equation.3">
                  <p:embed/>
                  <p:pic>
                    <p:nvPicPr>
                      <p:cNvPr id="94227"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28747" y="673100"/>
                        <a:ext cx="2057400" cy="938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94228" name="Ovale 23"/>
          <p:cNvSpPr>
            <a:spLocks noChangeArrowheads="1"/>
          </p:cNvSpPr>
          <p:nvPr/>
        </p:nvSpPr>
        <p:spPr bwMode="auto">
          <a:xfrm rot="1616765">
            <a:off x="3486150" y="703263"/>
            <a:ext cx="862013" cy="457200"/>
          </a:xfrm>
          <a:prstGeom prst="ellipse">
            <a:avLst/>
          </a:prstGeom>
          <a:solidFill>
            <a:schemeClr val="accent1"/>
          </a:solidFill>
          <a:ln w="9525">
            <a:solidFill>
              <a:schemeClr val="tx1"/>
            </a:solidFill>
            <a:round/>
            <a:headEnd/>
            <a:tailEnd/>
          </a:ln>
        </p:spPr>
        <p:txBody>
          <a:bodyPr/>
          <a:lstStyle/>
          <a:p>
            <a:endParaRPr lang="it-IT"/>
          </a:p>
        </p:txBody>
      </p:sp>
      <p:sp>
        <p:nvSpPr>
          <p:cNvPr id="94229" name="CasellaDiTesto 24"/>
          <p:cNvSpPr txBox="1">
            <a:spLocks noChangeArrowheads="1"/>
          </p:cNvSpPr>
          <p:nvPr/>
        </p:nvSpPr>
        <p:spPr bwMode="auto">
          <a:xfrm>
            <a:off x="3581400" y="685800"/>
            <a:ext cx="663575"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a:solidFill>
                  <a:srgbClr val="800000"/>
                </a:solidFill>
              </a:rPr>
              <a:t>ELI</a:t>
            </a:r>
          </a:p>
        </p:txBody>
      </p:sp>
      <p:graphicFrame>
        <p:nvGraphicFramePr>
          <p:cNvPr id="94230" name="Object 4"/>
          <p:cNvGraphicFramePr>
            <a:graphicFrameLocks noChangeAspect="1"/>
          </p:cNvGraphicFramePr>
          <p:nvPr/>
        </p:nvGraphicFramePr>
        <p:xfrm>
          <a:off x="7086600" y="1143000"/>
          <a:ext cx="1414463" cy="646113"/>
        </p:xfrm>
        <a:graphic>
          <a:graphicData uri="http://schemas.openxmlformats.org/presentationml/2006/ole">
            <mc:AlternateContent xmlns:mc="http://schemas.openxmlformats.org/markup-compatibility/2006">
              <mc:Choice xmlns:v="urn:schemas-microsoft-com:vml" Requires="v">
                <p:oleObj name="Equation" r:id="rId8" imgW="1028700" imgH="469900" progId="Equation.3">
                  <p:embed/>
                </p:oleObj>
              </mc:Choice>
              <mc:Fallback>
                <p:oleObj name="Equation" r:id="rId8" imgW="1028700" imgH="469900" progId="Equation.3">
                  <p:embed/>
                  <p:pic>
                    <p:nvPicPr>
                      <p:cNvPr id="9423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086600" y="1143000"/>
                        <a:ext cx="1414463" cy="6461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94231" name="Object 5"/>
          <p:cNvGraphicFramePr>
            <a:graphicFrameLocks noChangeAspect="1"/>
          </p:cNvGraphicFramePr>
          <p:nvPr/>
        </p:nvGraphicFramePr>
        <p:xfrm>
          <a:off x="7848600" y="4419600"/>
          <a:ext cx="1165225" cy="349250"/>
        </p:xfrm>
        <a:graphic>
          <a:graphicData uri="http://schemas.openxmlformats.org/presentationml/2006/ole">
            <mc:AlternateContent xmlns:mc="http://schemas.openxmlformats.org/markup-compatibility/2006">
              <mc:Choice xmlns:v="urn:schemas-microsoft-com:vml" Requires="v">
                <p:oleObj name="Equation" r:id="rId10" imgW="762000" imgH="228600" progId="Equation.3">
                  <p:embed/>
                </p:oleObj>
              </mc:Choice>
              <mc:Fallback>
                <p:oleObj name="Equation" r:id="rId10" imgW="762000" imgH="228600" progId="Equation.3">
                  <p:embed/>
                  <p:pic>
                    <p:nvPicPr>
                      <p:cNvPr id="94231"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848600" y="4419600"/>
                        <a:ext cx="1165225" cy="3492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94233" name="Object 6"/>
          <p:cNvGraphicFramePr>
            <a:graphicFrameLocks noChangeAspect="1"/>
          </p:cNvGraphicFramePr>
          <p:nvPr/>
        </p:nvGraphicFramePr>
        <p:xfrm>
          <a:off x="7696200" y="3276600"/>
          <a:ext cx="1414463" cy="646113"/>
        </p:xfrm>
        <a:graphic>
          <a:graphicData uri="http://schemas.openxmlformats.org/presentationml/2006/ole">
            <mc:AlternateContent xmlns:mc="http://schemas.openxmlformats.org/markup-compatibility/2006">
              <mc:Choice xmlns:v="urn:schemas-microsoft-com:vml" Requires="v">
                <p:oleObj name="Equation" r:id="rId12" imgW="1028700" imgH="469900" progId="Equation.3">
                  <p:embed/>
                </p:oleObj>
              </mc:Choice>
              <mc:Fallback>
                <p:oleObj name="Equation" r:id="rId12" imgW="1028700" imgH="469900" progId="Equation.3">
                  <p:embed/>
                  <p:pic>
                    <p:nvPicPr>
                      <p:cNvPr id="94233" name="Object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696200" y="3276600"/>
                        <a:ext cx="1414463" cy="6461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mc:AlternateContent xmlns:mc="http://schemas.openxmlformats.org/markup-compatibility/2006" xmlns:a14="http://schemas.microsoft.com/office/drawing/2010/main">
        <mc:Choice Requires="a14">
          <p:sp>
            <p:nvSpPr>
              <p:cNvPr id="2" name="TextBox 1"/>
              <p:cNvSpPr txBox="1"/>
              <p:nvPr/>
            </p:nvSpPr>
            <p:spPr>
              <a:xfrm>
                <a:off x="1403648" y="4576705"/>
                <a:ext cx="1813509" cy="10910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a:latin typeface="Cambria Math" panose="02040503050406030204" pitchFamily="18" charset="0"/>
                            </a:rPr>
                          </m:ctrlPr>
                        </m:sSubPr>
                        <m:e>
                          <m:r>
                            <a:rPr lang="it-IT" b="0" i="1">
                              <a:latin typeface="Cambria Math" charset="0"/>
                            </a:rPr>
                            <m:t>𝐵</m:t>
                          </m:r>
                        </m:e>
                        <m:sub>
                          <m:r>
                            <a:rPr lang="it-IT" b="0" i="1">
                              <a:latin typeface="Cambria Math" charset="0"/>
                            </a:rPr>
                            <m:t>𝑎𝑣</m:t>
                          </m:r>
                        </m:sub>
                      </m:sSub>
                      <m:r>
                        <a:rPr lang="it-IT" b="0" i="1">
                          <a:latin typeface="Cambria Math" charset="0"/>
                        </a:rPr>
                        <m:t>=</m:t>
                      </m:r>
                      <m:f>
                        <m:fPr>
                          <m:ctrlPr>
                            <a:rPr lang="mr-IN" b="0" i="1">
                              <a:latin typeface="Cambria Math" panose="02040503050406030204" pitchFamily="18" charset="0"/>
                            </a:rPr>
                          </m:ctrlPr>
                        </m:fPr>
                        <m:num>
                          <m:sSub>
                            <m:sSubPr>
                              <m:ctrlPr>
                                <a:rPr lang="en-US" b="0" i="1">
                                  <a:latin typeface="Cambria Math" panose="02040503050406030204" pitchFamily="18" charset="0"/>
                                </a:rPr>
                              </m:ctrlPr>
                            </m:sSubPr>
                            <m:e>
                              <m:r>
                                <a:rPr lang="it-IT" b="0" i="1">
                                  <a:latin typeface="Cambria Math" charset="0"/>
                                </a:rPr>
                                <m:t>𝑁</m:t>
                              </m:r>
                            </m:e>
                            <m:sub>
                              <m:r>
                                <a:rPr lang="it-IT" b="0" i="1">
                                  <a:latin typeface="Cambria Math" charset="0"/>
                                </a:rPr>
                                <m:t>𝑝h</m:t>
                              </m:r>
                            </m:sub>
                          </m:sSub>
                          <m:r>
                            <a:rPr lang="it-IT" b="0" i="1">
                              <a:latin typeface="Cambria Math" charset="0"/>
                            </a:rPr>
                            <m:t>𝑓</m:t>
                          </m:r>
                        </m:num>
                        <m:den>
                          <m:sSubSup>
                            <m:sSubSupPr>
                              <m:ctrlPr>
                                <a:rPr lang="en-US" b="0" i="1">
                                  <a:latin typeface="Cambria Math" panose="02040503050406030204" pitchFamily="18" charset="0"/>
                                </a:rPr>
                              </m:ctrlPr>
                            </m:sSubSupPr>
                            <m:e>
                              <m:r>
                                <a:rPr lang="en-US" b="0" i="1">
                                  <a:latin typeface="Cambria Math" charset="0"/>
                                  <a:ea typeface="Cambria Math" charset="0"/>
                                  <a:cs typeface="Cambria Math" charset="0"/>
                                </a:rPr>
                                <m:t>𝜀</m:t>
                              </m:r>
                            </m:e>
                            <m:sub>
                              <m:r>
                                <a:rPr lang="it-IT" b="0" i="1">
                                  <a:latin typeface="Cambria Math" charset="0"/>
                                </a:rPr>
                                <m:t>𝑥</m:t>
                              </m:r>
                            </m:sub>
                            <m:sup>
                              <m:r>
                                <a:rPr lang="it-IT" b="0" i="1">
                                  <a:latin typeface="Cambria Math" charset="0"/>
                                </a:rPr>
                                <m:t>2</m:t>
                              </m:r>
                            </m:sup>
                          </m:sSubSup>
                          <m:f>
                            <m:fPr>
                              <m:ctrlPr>
                                <a:rPr lang="mr-IN" b="0" i="1">
                                  <a:latin typeface="Cambria Math" panose="02040503050406030204" pitchFamily="18" charset="0"/>
                                </a:rPr>
                              </m:ctrlPr>
                            </m:fPr>
                            <m:num>
                              <m:r>
                                <m:rPr>
                                  <m:sty m:val="p"/>
                                </m:rPr>
                                <a:rPr lang="el-GR" b="0" i="1">
                                  <a:latin typeface="Cambria Math" charset="0"/>
                                  <a:ea typeface="Cambria Math" charset="0"/>
                                  <a:cs typeface="Cambria Math" charset="0"/>
                                </a:rPr>
                                <m:t>Δ</m:t>
                              </m:r>
                              <m:sSub>
                                <m:sSubPr>
                                  <m:ctrlPr>
                                    <a:rPr lang="en-US" b="0" i="1">
                                      <a:latin typeface="Cambria Math" panose="02040503050406030204" pitchFamily="18" charset="0"/>
                                      <a:ea typeface="Cambria Math" charset="0"/>
                                      <a:cs typeface="Cambria Math" charset="0"/>
                                    </a:rPr>
                                  </m:ctrlPr>
                                </m:sSubPr>
                                <m:e>
                                  <m:r>
                                    <a:rPr lang="it-IT" b="0" i="1">
                                      <a:latin typeface="Cambria Math" charset="0"/>
                                      <a:ea typeface="Cambria Math" charset="0"/>
                                      <a:cs typeface="Cambria Math" charset="0"/>
                                    </a:rPr>
                                    <m:t>𝐸</m:t>
                                  </m:r>
                                </m:e>
                                <m:sub>
                                  <m:r>
                                    <a:rPr lang="it-IT" b="0" i="1">
                                      <a:latin typeface="Cambria Math" charset="0"/>
                                      <a:ea typeface="Cambria Math" charset="0"/>
                                      <a:cs typeface="Cambria Math" charset="0"/>
                                    </a:rPr>
                                    <m:t>𝑋</m:t>
                                  </m:r>
                                </m:sub>
                              </m:sSub>
                            </m:num>
                            <m:den>
                              <m:sSub>
                                <m:sSubPr>
                                  <m:ctrlPr>
                                    <a:rPr lang="en-US" b="0" i="1">
                                      <a:latin typeface="Cambria Math" panose="02040503050406030204" pitchFamily="18" charset="0"/>
                                    </a:rPr>
                                  </m:ctrlPr>
                                </m:sSubPr>
                                <m:e>
                                  <m:r>
                                    <a:rPr lang="it-IT" b="0" i="1">
                                      <a:latin typeface="Cambria Math" charset="0"/>
                                    </a:rPr>
                                    <m:t>𝐸</m:t>
                                  </m:r>
                                </m:e>
                                <m:sub>
                                  <m:r>
                                    <a:rPr lang="it-IT" b="0" i="1">
                                      <a:latin typeface="Cambria Math" charset="0"/>
                                    </a:rPr>
                                    <m:t>𝑋</m:t>
                                  </m:r>
                                </m:sub>
                              </m:sSub>
                            </m:den>
                          </m:f>
                        </m:den>
                      </m:f>
                    </m:oMath>
                  </m:oMathPara>
                </a14:m>
                <a:endParaRPr lang="en-US"/>
              </a:p>
            </p:txBody>
          </p:sp>
        </mc:Choice>
        <mc:Fallback xmlns="">
          <p:sp>
            <p:nvSpPr>
              <p:cNvPr id="2" name="TextBox 1"/>
              <p:cNvSpPr txBox="1">
                <a:spLocks noRot="1" noChangeAspect="1" noMove="1" noResize="1" noEditPoints="1" noAdjustHandles="1" noChangeArrowheads="1" noChangeShapeType="1" noTextEdit="1"/>
              </p:cNvSpPr>
              <p:nvPr/>
            </p:nvSpPr>
            <p:spPr>
              <a:xfrm>
                <a:off x="1403648" y="4576705"/>
                <a:ext cx="1813509" cy="1091004"/>
              </a:xfrm>
              <a:prstGeom prst="rect">
                <a:avLst/>
              </a:prstGeom>
              <a:blipFill rotWithShape="0">
                <a:blip r:embed="rId1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p:cNvSpPr txBox="1"/>
              <p:nvPr/>
            </p:nvSpPr>
            <p:spPr>
              <a:xfrm>
                <a:off x="1403648" y="3433998"/>
                <a:ext cx="2938497" cy="10596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a:latin typeface="Cambria Math" panose="02040503050406030204" pitchFamily="18" charset="0"/>
                            </a:rPr>
                          </m:ctrlPr>
                        </m:sSubPr>
                        <m:e>
                          <m:r>
                            <a:rPr lang="it-IT" b="0" i="1">
                              <a:latin typeface="Cambria Math" charset="0"/>
                            </a:rPr>
                            <m:t>𝐵</m:t>
                          </m:r>
                        </m:e>
                        <m:sub>
                          <m:r>
                            <a:rPr lang="it-IT" b="0" i="1">
                              <a:latin typeface="Cambria Math" charset="0"/>
                            </a:rPr>
                            <m:t>𝑝𝑒𝑎𝑘</m:t>
                          </m:r>
                        </m:sub>
                      </m:sSub>
                      <m:r>
                        <a:rPr lang="it-IT" b="0" i="1">
                          <a:latin typeface="Cambria Math" charset="0"/>
                        </a:rPr>
                        <m:t>=</m:t>
                      </m:r>
                      <m:f>
                        <m:fPr>
                          <m:ctrlPr>
                            <a:rPr lang="mr-IN" b="0" i="1">
                              <a:latin typeface="Cambria Math" panose="02040503050406030204" pitchFamily="18" charset="0"/>
                            </a:rPr>
                          </m:ctrlPr>
                        </m:fPr>
                        <m:num>
                          <m:sSub>
                            <m:sSubPr>
                              <m:ctrlPr>
                                <a:rPr lang="en-US" b="0" i="1">
                                  <a:latin typeface="Cambria Math" panose="02040503050406030204" pitchFamily="18" charset="0"/>
                                </a:rPr>
                              </m:ctrlPr>
                            </m:sSubPr>
                            <m:e>
                              <m:r>
                                <a:rPr lang="it-IT" b="0" i="1">
                                  <a:latin typeface="Cambria Math" charset="0"/>
                                </a:rPr>
                                <m:t>𝑁</m:t>
                              </m:r>
                            </m:e>
                            <m:sub>
                              <m:r>
                                <a:rPr lang="it-IT" b="0" i="1">
                                  <a:latin typeface="Cambria Math" charset="0"/>
                                </a:rPr>
                                <m:t>𝑝h</m:t>
                              </m:r>
                            </m:sub>
                          </m:sSub>
                        </m:num>
                        <m:den>
                          <m:sSubSup>
                            <m:sSubSupPr>
                              <m:ctrlPr>
                                <a:rPr lang="en-US" b="0" i="1">
                                  <a:latin typeface="Cambria Math" panose="02040503050406030204" pitchFamily="18" charset="0"/>
                                </a:rPr>
                              </m:ctrlPr>
                            </m:sSubSupPr>
                            <m:e>
                              <m:rad>
                                <m:radPr>
                                  <m:degHide m:val="on"/>
                                  <m:ctrlPr>
                                    <a:rPr lang="en-US" b="0" i="1">
                                      <a:latin typeface="Cambria Math" panose="02040503050406030204" pitchFamily="18" charset="0"/>
                                    </a:rPr>
                                  </m:ctrlPr>
                                </m:radPr>
                                <m:deg/>
                                <m:e>
                                  <m:r>
                                    <a:rPr lang="it-IT" b="0" i="1">
                                      <a:latin typeface="Cambria Math" charset="0"/>
                                    </a:rPr>
                                    <m:t>2</m:t>
                                  </m:r>
                                  <m:r>
                                    <a:rPr lang="it-IT" b="0" i="1">
                                      <a:latin typeface="Cambria Math" charset="0"/>
                                      <a:ea typeface="Cambria Math" charset="0"/>
                                      <a:cs typeface="Cambria Math" charset="0"/>
                                    </a:rPr>
                                    <m:t>𝜋</m:t>
                                  </m:r>
                                </m:e>
                              </m:rad>
                              <m:sSub>
                                <m:sSubPr>
                                  <m:ctrlPr>
                                    <a:rPr lang="en-US" b="0" i="1">
                                      <a:latin typeface="Cambria Math" panose="02040503050406030204" pitchFamily="18" charset="0"/>
                                    </a:rPr>
                                  </m:ctrlPr>
                                </m:sSubPr>
                                <m:e>
                                  <m:r>
                                    <a:rPr lang="en-US" b="0" i="1">
                                      <a:latin typeface="Cambria Math" charset="0"/>
                                      <a:ea typeface="Cambria Math" charset="0"/>
                                      <a:cs typeface="Cambria Math" charset="0"/>
                                    </a:rPr>
                                    <m:t>𝜎</m:t>
                                  </m:r>
                                </m:e>
                                <m:sub>
                                  <m:r>
                                    <a:rPr lang="it-IT" b="0" i="1">
                                      <a:latin typeface="Cambria Math" charset="0"/>
                                    </a:rPr>
                                    <m:t>𝑡</m:t>
                                  </m:r>
                                </m:sub>
                              </m:sSub>
                              <m:r>
                                <a:rPr lang="en-US" b="0" i="1">
                                  <a:latin typeface="Cambria Math" charset="0"/>
                                  <a:ea typeface="Cambria Math" charset="0"/>
                                  <a:cs typeface="Cambria Math" charset="0"/>
                                </a:rPr>
                                <m:t>𝜀</m:t>
                              </m:r>
                            </m:e>
                            <m:sub>
                              <m:r>
                                <a:rPr lang="it-IT" b="0" i="1">
                                  <a:latin typeface="Cambria Math" charset="0"/>
                                </a:rPr>
                                <m:t>𝑥</m:t>
                              </m:r>
                            </m:sub>
                            <m:sup>
                              <m:r>
                                <a:rPr lang="it-IT" b="0" i="1">
                                  <a:latin typeface="Cambria Math" charset="0"/>
                                </a:rPr>
                                <m:t>2</m:t>
                              </m:r>
                            </m:sup>
                          </m:sSubSup>
                          <m:f>
                            <m:fPr>
                              <m:ctrlPr>
                                <a:rPr lang="mr-IN" b="0" i="1">
                                  <a:latin typeface="Cambria Math" panose="02040503050406030204" pitchFamily="18" charset="0"/>
                                </a:rPr>
                              </m:ctrlPr>
                            </m:fPr>
                            <m:num>
                              <m:r>
                                <m:rPr>
                                  <m:sty m:val="p"/>
                                </m:rPr>
                                <a:rPr lang="el-GR" b="0" i="1">
                                  <a:latin typeface="Cambria Math" charset="0"/>
                                  <a:ea typeface="Cambria Math" charset="0"/>
                                  <a:cs typeface="Cambria Math" charset="0"/>
                                </a:rPr>
                                <m:t>Δ</m:t>
                              </m:r>
                              <m:sSub>
                                <m:sSubPr>
                                  <m:ctrlPr>
                                    <a:rPr lang="en-US" b="0" i="1">
                                      <a:latin typeface="Cambria Math" panose="02040503050406030204" pitchFamily="18" charset="0"/>
                                      <a:ea typeface="Cambria Math" charset="0"/>
                                      <a:cs typeface="Cambria Math" charset="0"/>
                                    </a:rPr>
                                  </m:ctrlPr>
                                </m:sSubPr>
                                <m:e>
                                  <m:r>
                                    <a:rPr lang="it-IT" b="0" i="1">
                                      <a:latin typeface="Cambria Math" charset="0"/>
                                      <a:ea typeface="Cambria Math" charset="0"/>
                                      <a:cs typeface="Cambria Math" charset="0"/>
                                    </a:rPr>
                                    <m:t>𝐸</m:t>
                                  </m:r>
                                </m:e>
                                <m:sub>
                                  <m:r>
                                    <a:rPr lang="it-IT" b="0" i="1">
                                      <a:latin typeface="Cambria Math" charset="0"/>
                                      <a:ea typeface="Cambria Math" charset="0"/>
                                      <a:cs typeface="Cambria Math" charset="0"/>
                                    </a:rPr>
                                    <m:t>𝑋</m:t>
                                  </m:r>
                                </m:sub>
                              </m:sSub>
                            </m:num>
                            <m:den>
                              <m:sSub>
                                <m:sSubPr>
                                  <m:ctrlPr>
                                    <a:rPr lang="en-US" b="0" i="1">
                                      <a:latin typeface="Cambria Math" panose="02040503050406030204" pitchFamily="18" charset="0"/>
                                    </a:rPr>
                                  </m:ctrlPr>
                                </m:sSubPr>
                                <m:e>
                                  <m:r>
                                    <a:rPr lang="it-IT" b="0" i="1">
                                      <a:latin typeface="Cambria Math" charset="0"/>
                                    </a:rPr>
                                    <m:t>𝐸</m:t>
                                  </m:r>
                                </m:e>
                                <m:sub>
                                  <m:r>
                                    <a:rPr lang="it-IT" b="0" i="1">
                                      <a:latin typeface="Cambria Math" charset="0"/>
                                    </a:rPr>
                                    <m:t>𝑋</m:t>
                                  </m:r>
                                </m:sub>
                              </m:sSub>
                            </m:den>
                          </m:f>
                        </m:den>
                      </m:f>
                    </m:oMath>
                  </m:oMathPara>
                </a14:m>
                <a:endParaRPr lang="en-US"/>
              </a:p>
            </p:txBody>
          </p:sp>
        </mc:Choice>
        <mc:Fallback xmlns="">
          <p:sp>
            <p:nvSpPr>
              <p:cNvPr id="32" name="TextBox 31"/>
              <p:cNvSpPr txBox="1">
                <a:spLocks noRot="1" noChangeAspect="1" noMove="1" noResize="1" noEditPoints="1" noAdjustHandles="1" noChangeArrowheads="1" noChangeShapeType="1" noTextEdit="1"/>
              </p:cNvSpPr>
              <p:nvPr/>
            </p:nvSpPr>
            <p:spPr>
              <a:xfrm>
                <a:off x="1403648" y="3433998"/>
                <a:ext cx="2938497" cy="1059649"/>
              </a:xfrm>
              <a:prstGeom prst="rect">
                <a:avLst/>
              </a:prstGeom>
              <a:blipFill rotWithShape="0">
                <a:blip r:embed="rId17"/>
                <a:stretch>
                  <a:fillRect/>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1A69BC97-AE82-4AEC-D8E4-AD48517D5DD9}"/>
              </a:ext>
            </a:extLst>
          </p:cNvPr>
          <p:cNvPicPr>
            <a:picLocks noChangeAspect="1"/>
          </p:cNvPicPr>
          <p:nvPr/>
        </p:nvPicPr>
        <p:blipFill>
          <a:blip r:embed="rId18"/>
          <a:stretch>
            <a:fillRect/>
          </a:stretch>
        </p:blipFill>
        <p:spPr>
          <a:xfrm>
            <a:off x="40477" y="29829"/>
            <a:ext cx="1003131" cy="606637"/>
          </a:xfrm>
          <a:prstGeom prst="rect">
            <a:avLst/>
          </a:prstGeom>
        </p:spPr>
      </p:pic>
      <p:sp>
        <p:nvSpPr>
          <p:cNvPr id="5" name="Segnaposto data 6">
            <a:extLst>
              <a:ext uri="{FF2B5EF4-FFF2-40B4-BE49-F238E27FC236}">
                <a16:creationId xmlns:a16="http://schemas.microsoft.com/office/drawing/2014/main" id="{F7DF06FC-B7F0-48F0-3FCD-787288234C35}"/>
              </a:ext>
            </a:extLst>
          </p:cNvPr>
          <p:cNvSpPr>
            <a:spLocks noGrp="1"/>
          </p:cNvSpPr>
          <p:nvPr>
            <p:ph type="dt" sz="quarter" idx="10"/>
          </p:nvPr>
        </p:nvSpPr>
        <p:spPr>
          <a:xfrm>
            <a:off x="0" y="6553200"/>
            <a:ext cx="5148064"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100Y-QuantumAdv Workshop - HassanII- Morocco - July 09th 2025</a:t>
            </a:r>
            <a:endParaRPr lang="en-US" sz="1400"/>
          </a:p>
        </p:txBody>
      </p:sp>
    </p:spTree>
    <p:extLst>
      <p:ext uri="{BB962C8B-B14F-4D97-AF65-F5344CB8AC3E}">
        <p14:creationId xmlns:p14="http://schemas.microsoft.com/office/powerpoint/2010/main" val="50558400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B34B10-1AD6-B09F-10A8-281051102575}"/>
            </a:ext>
          </a:extLst>
        </p:cNvPr>
        <p:cNvGrpSpPr/>
        <p:nvPr/>
      </p:nvGrpSpPr>
      <p:grpSpPr>
        <a:xfrm>
          <a:off x="0" y="0"/>
          <a:ext cx="0" cy="0"/>
          <a:chOff x="0" y="0"/>
          <a:chExt cx="0" cy="0"/>
        </a:xfrm>
      </p:grpSpPr>
      <p:sp>
        <p:nvSpPr>
          <p:cNvPr id="18435" name="CasellaDiTesto 6">
            <a:extLst>
              <a:ext uri="{FF2B5EF4-FFF2-40B4-BE49-F238E27FC236}">
                <a16:creationId xmlns:a16="http://schemas.microsoft.com/office/drawing/2014/main" id="{DB02B5FA-BDBD-F30E-593A-446CC73D75AD}"/>
              </a:ext>
            </a:extLst>
          </p:cNvPr>
          <p:cNvSpPr txBox="1">
            <a:spLocks noChangeArrowheads="1"/>
          </p:cNvSpPr>
          <p:nvPr/>
        </p:nvSpPr>
        <p:spPr bwMode="auto">
          <a:xfrm>
            <a:off x="9334500" y="-12700"/>
            <a:ext cx="1841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00F6FAC3-65F9-05E2-887A-87450A789D98}"/>
              </a:ext>
            </a:extLst>
          </p:cNvPr>
          <p:cNvPicPr>
            <a:picLocks noChangeAspect="1"/>
          </p:cNvPicPr>
          <p:nvPr/>
        </p:nvPicPr>
        <p:blipFill>
          <a:blip r:embed="rId3"/>
          <a:stretch>
            <a:fillRect/>
          </a:stretch>
        </p:blipFill>
        <p:spPr>
          <a:xfrm>
            <a:off x="40477" y="29829"/>
            <a:ext cx="977041" cy="590859"/>
          </a:xfrm>
          <a:prstGeom prst="rect">
            <a:avLst/>
          </a:prstGeom>
        </p:spPr>
      </p:pic>
      <p:sp>
        <p:nvSpPr>
          <p:cNvPr id="2" name="Segnaposto data 6">
            <a:extLst>
              <a:ext uri="{FF2B5EF4-FFF2-40B4-BE49-F238E27FC236}">
                <a16:creationId xmlns:a16="http://schemas.microsoft.com/office/drawing/2014/main" id="{F732DBA6-3DFA-07EA-5D11-E1B28451253C}"/>
              </a:ext>
            </a:extLst>
          </p:cNvPr>
          <p:cNvSpPr>
            <a:spLocks noGrp="1"/>
          </p:cNvSpPr>
          <p:nvPr>
            <p:ph type="dt" sz="quarter" idx="10"/>
          </p:nvPr>
        </p:nvSpPr>
        <p:spPr>
          <a:xfrm>
            <a:off x="0" y="6553200"/>
            <a:ext cx="4716016" cy="3048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CILAC Forum 2024 - Colombia - Dec. 12th 2024</a:t>
            </a:r>
            <a:endParaRPr lang="en-US" sz="1400"/>
          </a:p>
        </p:txBody>
      </p:sp>
      <p:pic>
        <p:nvPicPr>
          <p:cNvPr id="6" name="Picture 5" descr="A screenshot of a computer&#10;&#10;Description automatically generated">
            <a:extLst>
              <a:ext uri="{FF2B5EF4-FFF2-40B4-BE49-F238E27FC236}">
                <a16:creationId xmlns:a16="http://schemas.microsoft.com/office/drawing/2014/main" id="{D0697B82-C5DA-23F4-86A2-E7C51C6196D6}"/>
              </a:ext>
            </a:extLst>
          </p:cNvPr>
          <p:cNvPicPr>
            <a:picLocks noChangeAspect="1"/>
          </p:cNvPicPr>
          <p:nvPr/>
        </p:nvPicPr>
        <p:blipFill>
          <a:blip r:embed="rId4"/>
          <a:stretch>
            <a:fillRect/>
          </a:stretch>
        </p:blipFill>
        <p:spPr>
          <a:xfrm>
            <a:off x="827584" y="830768"/>
            <a:ext cx="7772400" cy="5621819"/>
          </a:xfrm>
          <a:prstGeom prst="rect">
            <a:avLst/>
          </a:prstGeom>
        </p:spPr>
      </p:pic>
      <p:sp>
        <p:nvSpPr>
          <p:cNvPr id="4" name="TextBox 3">
            <a:extLst>
              <a:ext uri="{FF2B5EF4-FFF2-40B4-BE49-F238E27FC236}">
                <a16:creationId xmlns:a16="http://schemas.microsoft.com/office/drawing/2014/main" id="{C93056D8-1EE6-9DB8-21D4-CE375A0E6554}"/>
              </a:ext>
            </a:extLst>
          </p:cNvPr>
          <p:cNvSpPr txBox="1"/>
          <p:nvPr/>
        </p:nvSpPr>
        <p:spPr>
          <a:xfrm>
            <a:off x="2339752" y="188640"/>
            <a:ext cx="4201791" cy="461665"/>
          </a:xfrm>
          <a:prstGeom prst="rect">
            <a:avLst/>
          </a:prstGeom>
          <a:noFill/>
        </p:spPr>
        <p:txBody>
          <a:bodyPr wrap="none" rtlCol="0">
            <a:spAutoFit/>
          </a:bodyPr>
          <a:lstStyle/>
          <a:p>
            <a:r>
              <a:rPr lang="en-IT"/>
              <a:t>CLS grid around Diamond (UK)</a:t>
            </a:r>
          </a:p>
        </p:txBody>
      </p:sp>
    </p:spTree>
    <p:extLst>
      <p:ext uri="{BB962C8B-B14F-4D97-AF65-F5344CB8AC3E}">
        <p14:creationId xmlns:p14="http://schemas.microsoft.com/office/powerpoint/2010/main" val="128951046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5CA8C5-7CE0-8A97-A4F1-F554C49BD90A}"/>
            </a:ext>
          </a:extLst>
        </p:cNvPr>
        <p:cNvGrpSpPr/>
        <p:nvPr/>
      </p:nvGrpSpPr>
      <p:grpSpPr>
        <a:xfrm>
          <a:off x="0" y="0"/>
          <a:ext cx="0" cy="0"/>
          <a:chOff x="0" y="0"/>
          <a:chExt cx="0" cy="0"/>
        </a:xfrm>
      </p:grpSpPr>
      <p:sp>
        <p:nvSpPr>
          <p:cNvPr id="18435" name="CasellaDiTesto 6">
            <a:extLst>
              <a:ext uri="{FF2B5EF4-FFF2-40B4-BE49-F238E27FC236}">
                <a16:creationId xmlns:a16="http://schemas.microsoft.com/office/drawing/2014/main" id="{D57C9AC8-A53D-F682-6127-4AAF5ACFB845}"/>
              </a:ext>
            </a:extLst>
          </p:cNvPr>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EA2BBC2B-F964-679A-D5E2-B0A1B01BF2C2}"/>
              </a:ext>
            </a:extLst>
          </p:cNvPr>
          <p:cNvPicPr>
            <a:picLocks noChangeAspect="1"/>
          </p:cNvPicPr>
          <p:nvPr/>
        </p:nvPicPr>
        <p:blipFill>
          <a:blip r:embed="rId3"/>
          <a:stretch>
            <a:fillRect/>
          </a:stretch>
        </p:blipFill>
        <p:spPr>
          <a:xfrm>
            <a:off x="40477" y="29829"/>
            <a:ext cx="1075139" cy="650183"/>
          </a:xfrm>
          <a:prstGeom prst="rect">
            <a:avLst/>
          </a:prstGeom>
        </p:spPr>
      </p:pic>
      <p:sp>
        <p:nvSpPr>
          <p:cNvPr id="2" name="Segnaposto data 6">
            <a:extLst>
              <a:ext uri="{FF2B5EF4-FFF2-40B4-BE49-F238E27FC236}">
                <a16:creationId xmlns:a16="http://schemas.microsoft.com/office/drawing/2014/main" id="{982310FE-2FCB-4CEF-81DD-0BBED4E9E09B}"/>
              </a:ext>
            </a:extLst>
          </p:cNvPr>
          <p:cNvSpPr>
            <a:spLocks noGrp="1"/>
          </p:cNvSpPr>
          <p:nvPr>
            <p:ph type="dt" sz="quarter" idx="10"/>
          </p:nvPr>
        </p:nvSpPr>
        <p:spPr>
          <a:xfrm>
            <a:off x="0" y="6553200"/>
            <a:ext cx="4716016"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CILAC Forum 2024 - Colombia - Dec. 12th 2024</a:t>
            </a:r>
            <a:endParaRPr lang="en-US" sz="1400"/>
          </a:p>
        </p:txBody>
      </p:sp>
      <p:pic>
        <p:nvPicPr>
          <p:cNvPr id="5" name="Picture 4" descr="A map of the world with text&#10;&#10;Description automatically generated">
            <a:extLst>
              <a:ext uri="{FF2B5EF4-FFF2-40B4-BE49-F238E27FC236}">
                <a16:creationId xmlns:a16="http://schemas.microsoft.com/office/drawing/2014/main" id="{74D3213A-EE08-276A-AE28-8870F99B3426}"/>
              </a:ext>
            </a:extLst>
          </p:cNvPr>
          <p:cNvPicPr>
            <a:picLocks noChangeAspect="1"/>
          </p:cNvPicPr>
          <p:nvPr/>
        </p:nvPicPr>
        <p:blipFill>
          <a:blip r:embed="rId4"/>
          <a:stretch>
            <a:fillRect/>
          </a:stretch>
        </p:blipFill>
        <p:spPr>
          <a:xfrm>
            <a:off x="323527" y="1412776"/>
            <a:ext cx="8668591" cy="4896544"/>
          </a:xfrm>
          <a:prstGeom prst="rect">
            <a:avLst/>
          </a:prstGeom>
        </p:spPr>
      </p:pic>
      <p:sp>
        <p:nvSpPr>
          <p:cNvPr id="4" name="TextBox 3">
            <a:extLst>
              <a:ext uri="{FF2B5EF4-FFF2-40B4-BE49-F238E27FC236}">
                <a16:creationId xmlns:a16="http://schemas.microsoft.com/office/drawing/2014/main" id="{F3B86349-2691-0B6B-F31E-667A553585DF}"/>
              </a:ext>
            </a:extLst>
          </p:cNvPr>
          <p:cNvSpPr txBox="1"/>
          <p:nvPr/>
        </p:nvSpPr>
        <p:spPr>
          <a:xfrm>
            <a:off x="1187624" y="260648"/>
            <a:ext cx="7816563" cy="830997"/>
          </a:xfrm>
          <a:prstGeom prst="rect">
            <a:avLst/>
          </a:prstGeom>
          <a:noFill/>
        </p:spPr>
        <p:txBody>
          <a:bodyPr wrap="none" rtlCol="0">
            <a:spAutoFit/>
          </a:bodyPr>
          <a:lstStyle/>
          <a:p>
            <a:r>
              <a:rPr lang="en-IT"/>
              <a:t>Light sources started being developed in the ’50s </a:t>
            </a:r>
            <a:r>
              <a:rPr lang="en-GB"/>
              <a:t>a</a:t>
            </a:r>
            <a:r>
              <a:rPr lang="en-IT"/>
              <a:t>nd went</a:t>
            </a:r>
          </a:p>
          <a:p>
            <a:r>
              <a:rPr lang="en-IT"/>
              <a:t>through several generations (1st </a:t>
            </a:r>
            <a:r>
              <a:rPr lang="en-IT">
                <a:sym typeface="Wingdings" pitchFamily="2" charset="2"/>
              </a:rPr>
              <a:t></a:t>
            </a:r>
            <a:r>
              <a:rPr lang="en-IT"/>
              <a:t> 4th with FELs and MBA)</a:t>
            </a:r>
          </a:p>
        </p:txBody>
      </p:sp>
    </p:spTree>
    <p:extLst>
      <p:ext uri="{BB962C8B-B14F-4D97-AF65-F5344CB8AC3E}">
        <p14:creationId xmlns:p14="http://schemas.microsoft.com/office/powerpoint/2010/main" val="3956496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2BBD62-0CB8-1135-B3C7-2682025E72E5}"/>
            </a:ext>
          </a:extLst>
        </p:cNvPr>
        <p:cNvGrpSpPr/>
        <p:nvPr/>
      </p:nvGrpSpPr>
      <p:grpSpPr>
        <a:xfrm>
          <a:off x="0" y="0"/>
          <a:ext cx="0" cy="0"/>
          <a:chOff x="0" y="0"/>
          <a:chExt cx="0" cy="0"/>
        </a:xfrm>
      </p:grpSpPr>
      <p:sp>
        <p:nvSpPr>
          <p:cNvPr id="18435" name="CasellaDiTesto 6">
            <a:extLst>
              <a:ext uri="{FF2B5EF4-FFF2-40B4-BE49-F238E27FC236}">
                <a16:creationId xmlns:a16="http://schemas.microsoft.com/office/drawing/2014/main" id="{B2179244-BB0E-B94D-031B-0F7A6FEBE48D}"/>
              </a:ext>
            </a:extLst>
          </p:cNvPr>
          <p:cNvSpPr txBox="1">
            <a:spLocks noChangeArrowheads="1"/>
          </p:cNvSpPr>
          <p:nvPr/>
        </p:nvSpPr>
        <p:spPr bwMode="auto">
          <a:xfrm>
            <a:off x="9334500" y="-12700"/>
            <a:ext cx="1841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D63E3941-174C-6064-D092-15E555E716B4}"/>
              </a:ext>
            </a:extLst>
          </p:cNvPr>
          <p:cNvPicPr>
            <a:picLocks noChangeAspect="1"/>
          </p:cNvPicPr>
          <p:nvPr/>
        </p:nvPicPr>
        <p:blipFill>
          <a:blip r:embed="rId3"/>
          <a:stretch>
            <a:fillRect/>
          </a:stretch>
        </p:blipFill>
        <p:spPr>
          <a:xfrm>
            <a:off x="40477" y="29829"/>
            <a:ext cx="977041" cy="590859"/>
          </a:xfrm>
          <a:prstGeom prst="rect">
            <a:avLst/>
          </a:prstGeom>
        </p:spPr>
      </p:pic>
      <p:sp>
        <p:nvSpPr>
          <p:cNvPr id="2" name="Segnaposto data 6">
            <a:extLst>
              <a:ext uri="{FF2B5EF4-FFF2-40B4-BE49-F238E27FC236}">
                <a16:creationId xmlns:a16="http://schemas.microsoft.com/office/drawing/2014/main" id="{B86F8491-93E7-F341-93F1-278BAFBA9FE0}"/>
              </a:ext>
            </a:extLst>
          </p:cNvPr>
          <p:cNvSpPr>
            <a:spLocks noGrp="1"/>
          </p:cNvSpPr>
          <p:nvPr>
            <p:ph type="dt" sz="quarter" idx="10"/>
          </p:nvPr>
        </p:nvSpPr>
        <p:spPr>
          <a:xfrm>
            <a:off x="0" y="6553200"/>
            <a:ext cx="4716016" cy="3048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CILAC Forum 2024 - Colombia - Dec. 12th 2024</a:t>
            </a:r>
            <a:endParaRPr lang="en-US" sz="1400"/>
          </a:p>
        </p:txBody>
      </p:sp>
      <p:pic>
        <p:nvPicPr>
          <p:cNvPr id="4" name="Picture 3" descr="A map of the world&#10;&#10;Description automatically generated">
            <a:extLst>
              <a:ext uri="{FF2B5EF4-FFF2-40B4-BE49-F238E27FC236}">
                <a16:creationId xmlns:a16="http://schemas.microsoft.com/office/drawing/2014/main" id="{45FBAF16-0A56-18CD-9C3F-54DC6100F25B}"/>
              </a:ext>
            </a:extLst>
          </p:cNvPr>
          <p:cNvPicPr>
            <a:picLocks noChangeAspect="1"/>
          </p:cNvPicPr>
          <p:nvPr/>
        </p:nvPicPr>
        <p:blipFill>
          <a:blip r:embed="rId4"/>
          <a:stretch>
            <a:fillRect/>
          </a:stretch>
        </p:blipFill>
        <p:spPr>
          <a:xfrm>
            <a:off x="467544" y="1484784"/>
            <a:ext cx="8280920" cy="5058811"/>
          </a:xfrm>
          <a:prstGeom prst="rect">
            <a:avLst/>
          </a:prstGeom>
        </p:spPr>
      </p:pic>
      <p:sp>
        <p:nvSpPr>
          <p:cNvPr id="5" name="TextBox 4">
            <a:extLst>
              <a:ext uri="{FF2B5EF4-FFF2-40B4-BE49-F238E27FC236}">
                <a16:creationId xmlns:a16="http://schemas.microsoft.com/office/drawing/2014/main" id="{6F042A84-7733-8866-05DD-6C1972C4A304}"/>
              </a:ext>
            </a:extLst>
          </p:cNvPr>
          <p:cNvSpPr txBox="1"/>
          <p:nvPr/>
        </p:nvSpPr>
        <p:spPr>
          <a:xfrm>
            <a:off x="1115616" y="44624"/>
            <a:ext cx="7930852" cy="1323439"/>
          </a:xfrm>
          <a:prstGeom prst="rect">
            <a:avLst/>
          </a:prstGeom>
          <a:noFill/>
        </p:spPr>
        <p:txBody>
          <a:bodyPr wrap="square" rtlCol="0">
            <a:spAutoFit/>
          </a:bodyPr>
          <a:lstStyle/>
          <a:p>
            <a:pPr algn="ctr"/>
            <a:r>
              <a:rPr lang="en-IT" sz="2000" b="1"/>
              <a:t>ICS started being developed in the late ’90s </a:t>
            </a:r>
            <a:r>
              <a:rPr lang="en-GB" sz="2000" b="1"/>
              <a:t>only after the technology of high brightness photo-injectors became mature (same as FELs):</a:t>
            </a:r>
          </a:p>
          <a:p>
            <a:pPr algn="ctr"/>
            <a:r>
              <a:rPr lang="en-GB" sz="2000" b="1"/>
              <a:t>they keep following new advanced accelerator development,</a:t>
            </a:r>
          </a:p>
          <a:p>
            <a:pPr algn="ctr"/>
            <a:r>
              <a:rPr lang="en-GB" sz="2000" b="1"/>
              <a:t>including laser-plasma wake acceleration</a:t>
            </a:r>
            <a:endParaRPr lang="en-IT" sz="2000" b="1"/>
          </a:p>
        </p:txBody>
      </p:sp>
    </p:spTree>
    <p:extLst>
      <p:ext uri="{BB962C8B-B14F-4D97-AF65-F5344CB8AC3E}">
        <p14:creationId xmlns:p14="http://schemas.microsoft.com/office/powerpoint/2010/main" val="30806437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51E0B3A-2C4C-8ECD-528B-8C464C610337}"/>
              </a:ext>
            </a:extLst>
          </p:cNvPr>
          <p:cNvPicPr>
            <a:picLocks noChangeAspect="1"/>
          </p:cNvPicPr>
          <p:nvPr/>
        </p:nvPicPr>
        <p:blipFill>
          <a:blip r:embed="rId2"/>
          <a:stretch>
            <a:fillRect/>
          </a:stretch>
        </p:blipFill>
        <p:spPr>
          <a:xfrm>
            <a:off x="40477" y="29829"/>
            <a:ext cx="1219155" cy="737276"/>
          </a:xfrm>
          <a:prstGeom prst="rect">
            <a:avLst/>
          </a:prstGeom>
        </p:spPr>
      </p:pic>
      <p:pic>
        <p:nvPicPr>
          <p:cNvPr id="6" name="Picture 5" descr="Diagram&#10;&#10;Description automatically generated">
            <a:extLst>
              <a:ext uri="{FF2B5EF4-FFF2-40B4-BE49-F238E27FC236}">
                <a16:creationId xmlns:a16="http://schemas.microsoft.com/office/drawing/2014/main" id="{5BF97A0D-2DA9-BA47-274B-7403E504FA45}"/>
              </a:ext>
            </a:extLst>
          </p:cNvPr>
          <p:cNvPicPr>
            <a:picLocks noChangeAspect="1"/>
          </p:cNvPicPr>
          <p:nvPr/>
        </p:nvPicPr>
        <p:blipFill>
          <a:blip r:embed="rId3"/>
          <a:stretch>
            <a:fillRect/>
          </a:stretch>
        </p:blipFill>
        <p:spPr>
          <a:xfrm>
            <a:off x="469775" y="908721"/>
            <a:ext cx="8392401" cy="5384308"/>
          </a:xfrm>
          <a:prstGeom prst="rect">
            <a:avLst/>
          </a:prstGeom>
        </p:spPr>
      </p:pic>
      <p:sp>
        <p:nvSpPr>
          <p:cNvPr id="7" name="Text Box 6">
            <a:extLst>
              <a:ext uri="{FF2B5EF4-FFF2-40B4-BE49-F238E27FC236}">
                <a16:creationId xmlns:a16="http://schemas.microsoft.com/office/drawing/2014/main" id="{E06454A8-D0E4-849D-D09E-1EAA4E898B83}"/>
              </a:ext>
            </a:extLst>
          </p:cNvPr>
          <p:cNvSpPr txBox="1">
            <a:spLocks noChangeArrowheads="1"/>
          </p:cNvSpPr>
          <p:nvPr/>
        </p:nvSpPr>
        <p:spPr bwMode="auto">
          <a:xfrm>
            <a:off x="7038707" y="6488113"/>
            <a:ext cx="2018501" cy="369332"/>
          </a:xfrm>
          <a:prstGeom prst="rect">
            <a:avLst/>
          </a:prstGeom>
          <a:solidFill>
            <a:srgbClr val="FFFF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1800"/>
              <a:t>Courtesy  L. Rivkin</a:t>
            </a:r>
            <a:endParaRPr lang="en-US"/>
          </a:p>
        </p:txBody>
      </p:sp>
      <p:sp>
        <p:nvSpPr>
          <p:cNvPr id="2" name="Segnaposto data 6">
            <a:extLst>
              <a:ext uri="{FF2B5EF4-FFF2-40B4-BE49-F238E27FC236}">
                <a16:creationId xmlns:a16="http://schemas.microsoft.com/office/drawing/2014/main" id="{ED0BC8B4-6BE4-DE30-AEA6-8F4EA310D919}"/>
              </a:ext>
            </a:extLst>
          </p:cNvPr>
          <p:cNvSpPr>
            <a:spLocks noGrp="1"/>
          </p:cNvSpPr>
          <p:nvPr>
            <p:ph type="dt" sz="quarter" idx="10"/>
          </p:nvPr>
        </p:nvSpPr>
        <p:spPr>
          <a:xfrm>
            <a:off x="0" y="6553200"/>
            <a:ext cx="4716016"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INFN– ACCELERATORI – Seminar – LASA - July 14th 2023</a:t>
            </a:r>
            <a:endParaRPr lang="en-US" sz="1400"/>
          </a:p>
        </p:txBody>
      </p:sp>
    </p:spTree>
    <p:extLst>
      <p:ext uri="{BB962C8B-B14F-4D97-AF65-F5344CB8AC3E}">
        <p14:creationId xmlns:p14="http://schemas.microsoft.com/office/powerpoint/2010/main" val="296806333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98A14B-0A0B-0409-A145-6E50838E1A3A}"/>
            </a:ext>
          </a:extLst>
        </p:cNvPr>
        <p:cNvGrpSpPr/>
        <p:nvPr/>
      </p:nvGrpSpPr>
      <p:grpSpPr>
        <a:xfrm>
          <a:off x="0" y="0"/>
          <a:ext cx="0" cy="0"/>
          <a:chOff x="0" y="0"/>
          <a:chExt cx="0" cy="0"/>
        </a:xfrm>
      </p:grpSpPr>
      <p:sp>
        <p:nvSpPr>
          <p:cNvPr id="18435" name="CasellaDiTesto 6">
            <a:extLst>
              <a:ext uri="{FF2B5EF4-FFF2-40B4-BE49-F238E27FC236}">
                <a16:creationId xmlns:a16="http://schemas.microsoft.com/office/drawing/2014/main" id="{F8F6BF7C-506D-EB0A-CB1E-06BB3FB1FFC2}"/>
              </a:ext>
            </a:extLst>
          </p:cNvPr>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A1338A36-C2CC-FE5F-E73F-3EABAB260C77}"/>
              </a:ext>
            </a:extLst>
          </p:cNvPr>
          <p:cNvPicPr>
            <a:picLocks noChangeAspect="1"/>
          </p:cNvPicPr>
          <p:nvPr/>
        </p:nvPicPr>
        <p:blipFill>
          <a:blip r:embed="rId3"/>
          <a:stretch>
            <a:fillRect/>
          </a:stretch>
        </p:blipFill>
        <p:spPr>
          <a:xfrm>
            <a:off x="40477" y="29829"/>
            <a:ext cx="1219155" cy="737276"/>
          </a:xfrm>
          <a:prstGeom prst="rect">
            <a:avLst/>
          </a:prstGeom>
        </p:spPr>
      </p:pic>
      <p:sp>
        <p:nvSpPr>
          <p:cNvPr id="4" name="Segnaposto data 6">
            <a:extLst>
              <a:ext uri="{FF2B5EF4-FFF2-40B4-BE49-F238E27FC236}">
                <a16:creationId xmlns:a16="http://schemas.microsoft.com/office/drawing/2014/main" id="{BA365710-9108-EDAC-BD61-E3B06E1AF1FB}"/>
              </a:ext>
            </a:extLst>
          </p:cNvPr>
          <p:cNvSpPr>
            <a:spLocks noGrp="1"/>
          </p:cNvSpPr>
          <p:nvPr>
            <p:ph type="dt" sz="quarter" idx="10"/>
          </p:nvPr>
        </p:nvSpPr>
        <p:spPr>
          <a:xfrm>
            <a:off x="0" y="6553200"/>
            <a:ext cx="5148064" cy="3048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100Y-QuantumAdv Workshop - HassanII- Morocco - July 09th 2025</a:t>
            </a:r>
            <a:endParaRPr lang="en-US" sz="1400"/>
          </a:p>
        </p:txBody>
      </p:sp>
    </p:spTree>
    <p:extLst>
      <p:ext uri="{BB962C8B-B14F-4D97-AF65-F5344CB8AC3E}">
        <p14:creationId xmlns:p14="http://schemas.microsoft.com/office/powerpoint/2010/main" val="162393230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E9C624-6893-096E-1DEA-844E9EB8844A}"/>
            </a:ext>
          </a:extLst>
        </p:cNvPr>
        <p:cNvGrpSpPr/>
        <p:nvPr/>
      </p:nvGrpSpPr>
      <p:grpSpPr>
        <a:xfrm>
          <a:off x="0" y="0"/>
          <a:ext cx="0" cy="0"/>
          <a:chOff x="0" y="0"/>
          <a:chExt cx="0" cy="0"/>
        </a:xfrm>
      </p:grpSpPr>
      <p:sp>
        <p:nvSpPr>
          <p:cNvPr id="18435" name="CasellaDiTesto 6">
            <a:extLst>
              <a:ext uri="{FF2B5EF4-FFF2-40B4-BE49-F238E27FC236}">
                <a16:creationId xmlns:a16="http://schemas.microsoft.com/office/drawing/2014/main" id="{64250263-77C2-ABF2-14A2-F535331875AA}"/>
              </a:ext>
            </a:extLst>
          </p:cNvPr>
          <p:cNvSpPr txBox="1">
            <a:spLocks noChangeArrowheads="1"/>
          </p:cNvSpPr>
          <p:nvPr/>
        </p:nvSpPr>
        <p:spPr bwMode="auto">
          <a:xfrm>
            <a:off x="9334500" y="-12700"/>
            <a:ext cx="1841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B8E7781F-8EF4-F42E-A54D-B1C0FE03861D}"/>
              </a:ext>
            </a:extLst>
          </p:cNvPr>
          <p:cNvPicPr>
            <a:picLocks noChangeAspect="1"/>
          </p:cNvPicPr>
          <p:nvPr/>
        </p:nvPicPr>
        <p:blipFill>
          <a:blip r:embed="rId3"/>
          <a:stretch>
            <a:fillRect/>
          </a:stretch>
        </p:blipFill>
        <p:spPr>
          <a:xfrm>
            <a:off x="40477" y="29829"/>
            <a:ext cx="1219155" cy="737276"/>
          </a:xfrm>
          <a:prstGeom prst="rect">
            <a:avLst/>
          </a:prstGeom>
        </p:spPr>
      </p:pic>
      <p:sp>
        <p:nvSpPr>
          <p:cNvPr id="2" name="Segnaposto data 6">
            <a:extLst>
              <a:ext uri="{FF2B5EF4-FFF2-40B4-BE49-F238E27FC236}">
                <a16:creationId xmlns:a16="http://schemas.microsoft.com/office/drawing/2014/main" id="{D17F2B21-C69C-E3AC-49EE-9A276BD3CAEC}"/>
              </a:ext>
            </a:extLst>
          </p:cNvPr>
          <p:cNvSpPr>
            <a:spLocks noGrp="1"/>
          </p:cNvSpPr>
          <p:nvPr>
            <p:ph type="dt" sz="quarter" idx="10"/>
          </p:nvPr>
        </p:nvSpPr>
        <p:spPr>
          <a:xfrm>
            <a:off x="0" y="6553200"/>
            <a:ext cx="4716016" cy="3048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CILAC Forum 2024 - Colombia - Dec. 12th 2024</a:t>
            </a:r>
            <a:endParaRPr lang="en-US" sz="1400"/>
          </a:p>
        </p:txBody>
      </p:sp>
    </p:spTree>
    <p:extLst>
      <p:ext uri="{BB962C8B-B14F-4D97-AF65-F5344CB8AC3E}">
        <p14:creationId xmlns:p14="http://schemas.microsoft.com/office/powerpoint/2010/main" val="89377945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A graph of a function&#10;&#10;Description automatically generated">
            <a:extLst>
              <a:ext uri="{FF2B5EF4-FFF2-40B4-BE49-F238E27FC236}">
                <a16:creationId xmlns:a16="http://schemas.microsoft.com/office/drawing/2014/main" id="{81FB1EFD-E671-3217-4ECB-9F9954AA8447}"/>
              </a:ext>
            </a:extLst>
          </p:cNvPr>
          <p:cNvPicPr>
            <a:picLocks noChangeAspect="1"/>
          </p:cNvPicPr>
          <p:nvPr/>
        </p:nvPicPr>
        <p:blipFill>
          <a:blip r:embed="rId3"/>
          <a:stretch>
            <a:fillRect/>
          </a:stretch>
        </p:blipFill>
        <p:spPr>
          <a:xfrm>
            <a:off x="425574" y="685800"/>
            <a:ext cx="8322890" cy="5233608"/>
          </a:xfrm>
          <a:prstGeom prst="rect">
            <a:avLst/>
          </a:prstGeom>
        </p:spPr>
      </p:pic>
      <p:sp>
        <p:nvSpPr>
          <p:cNvPr id="18435" name="CasellaDiTesto 6"/>
          <p:cNvSpPr txBox="1">
            <a:spLocks noChangeArrowheads="1"/>
          </p:cNvSpPr>
          <p:nvPr/>
        </p:nvSpPr>
        <p:spPr bwMode="auto">
          <a:xfrm>
            <a:off x="9334500" y="-12700"/>
            <a:ext cx="1841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4120F11C-8F7D-16BA-486A-511AAF46C591}"/>
              </a:ext>
            </a:extLst>
          </p:cNvPr>
          <p:cNvPicPr>
            <a:picLocks noChangeAspect="1"/>
          </p:cNvPicPr>
          <p:nvPr/>
        </p:nvPicPr>
        <p:blipFill>
          <a:blip r:embed="rId4"/>
          <a:stretch>
            <a:fillRect/>
          </a:stretch>
        </p:blipFill>
        <p:spPr>
          <a:xfrm>
            <a:off x="40477" y="29829"/>
            <a:ext cx="1219155" cy="737276"/>
          </a:xfrm>
          <a:prstGeom prst="rect">
            <a:avLst/>
          </a:prstGeom>
        </p:spPr>
      </p:pic>
      <p:sp>
        <p:nvSpPr>
          <p:cNvPr id="5" name="TextBox 4">
            <a:extLst>
              <a:ext uri="{FF2B5EF4-FFF2-40B4-BE49-F238E27FC236}">
                <a16:creationId xmlns:a16="http://schemas.microsoft.com/office/drawing/2014/main" id="{9D2E15EB-1227-8DF3-3166-B516F720E267}"/>
              </a:ext>
            </a:extLst>
          </p:cNvPr>
          <p:cNvSpPr txBox="1"/>
          <p:nvPr/>
        </p:nvSpPr>
        <p:spPr>
          <a:xfrm>
            <a:off x="1267583" y="2541706"/>
            <a:ext cx="811504" cy="400110"/>
          </a:xfrm>
          <a:prstGeom prst="rect">
            <a:avLst/>
          </a:prstGeom>
          <a:noFill/>
        </p:spPr>
        <p:txBody>
          <a:bodyPr wrap="none" rtlCol="0">
            <a:spAutoFit/>
          </a:bodyPr>
          <a:lstStyle/>
          <a:p>
            <a:r>
              <a:rPr lang="en-IT" sz="2000"/>
              <a:t>1 TeV</a:t>
            </a:r>
          </a:p>
        </p:txBody>
      </p:sp>
      <p:sp>
        <p:nvSpPr>
          <p:cNvPr id="6" name="TextBox 5">
            <a:extLst>
              <a:ext uri="{FF2B5EF4-FFF2-40B4-BE49-F238E27FC236}">
                <a16:creationId xmlns:a16="http://schemas.microsoft.com/office/drawing/2014/main" id="{26AA7DFE-305C-BA95-2EEC-84FEFC616906}"/>
              </a:ext>
            </a:extLst>
          </p:cNvPr>
          <p:cNvSpPr txBox="1"/>
          <p:nvPr/>
        </p:nvSpPr>
        <p:spPr>
          <a:xfrm>
            <a:off x="235019" y="2252931"/>
            <a:ext cx="939744" cy="400110"/>
          </a:xfrm>
          <a:prstGeom prst="rect">
            <a:avLst/>
          </a:prstGeom>
          <a:noFill/>
        </p:spPr>
        <p:txBody>
          <a:bodyPr wrap="none" rtlCol="0">
            <a:spAutoFit/>
          </a:bodyPr>
          <a:lstStyle/>
          <a:p>
            <a:r>
              <a:rPr lang="en-IT" sz="2000"/>
              <a:t>10 TeV</a:t>
            </a:r>
          </a:p>
        </p:txBody>
      </p:sp>
      <p:sp>
        <p:nvSpPr>
          <p:cNvPr id="7" name="TextBox 6">
            <a:extLst>
              <a:ext uri="{FF2B5EF4-FFF2-40B4-BE49-F238E27FC236}">
                <a16:creationId xmlns:a16="http://schemas.microsoft.com/office/drawing/2014/main" id="{BD8E1458-2C34-6F4B-CAA4-B6301990D395}"/>
              </a:ext>
            </a:extLst>
          </p:cNvPr>
          <p:cNvSpPr txBox="1"/>
          <p:nvPr/>
        </p:nvSpPr>
        <p:spPr>
          <a:xfrm>
            <a:off x="94548" y="1862909"/>
            <a:ext cx="1067985" cy="400110"/>
          </a:xfrm>
          <a:prstGeom prst="rect">
            <a:avLst/>
          </a:prstGeom>
          <a:noFill/>
        </p:spPr>
        <p:txBody>
          <a:bodyPr wrap="none" rtlCol="0">
            <a:spAutoFit/>
          </a:bodyPr>
          <a:lstStyle/>
          <a:p>
            <a:r>
              <a:rPr lang="en-IT" sz="2000"/>
              <a:t>100 TeV</a:t>
            </a:r>
          </a:p>
        </p:txBody>
      </p:sp>
      <p:sp>
        <p:nvSpPr>
          <p:cNvPr id="8" name="TextBox 7">
            <a:extLst>
              <a:ext uri="{FF2B5EF4-FFF2-40B4-BE49-F238E27FC236}">
                <a16:creationId xmlns:a16="http://schemas.microsoft.com/office/drawing/2014/main" id="{E40D05EC-C98E-640F-249C-4850208CC96D}"/>
              </a:ext>
            </a:extLst>
          </p:cNvPr>
          <p:cNvSpPr txBox="1"/>
          <p:nvPr/>
        </p:nvSpPr>
        <p:spPr>
          <a:xfrm>
            <a:off x="853880" y="1342233"/>
            <a:ext cx="819455" cy="400110"/>
          </a:xfrm>
          <a:prstGeom prst="rect">
            <a:avLst/>
          </a:prstGeom>
          <a:noFill/>
        </p:spPr>
        <p:txBody>
          <a:bodyPr wrap="none" rtlCol="0">
            <a:spAutoFit/>
          </a:bodyPr>
          <a:lstStyle/>
          <a:p>
            <a:r>
              <a:rPr lang="en-IT" sz="2000"/>
              <a:t>1 PeV</a:t>
            </a:r>
          </a:p>
        </p:txBody>
      </p:sp>
      <p:sp>
        <p:nvSpPr>
          <p:cNvPr id="9" name="TextBox 8">
            <a:extLst>
              <a:ext uri="{FF2B5EF4-FFF2-40B4-BE49-F238E27FC236}">
                <a16:creationId xmlns:a16="http://schemas.microsoft.com/office/drawing/2014/main" id="{BF8FA244-C3B8-7C32-7CB1-BFACFB89ADEC}"/>
              </a:ext>
            </a:extLst>
          </p:cNvPr>
          <p:cNvSpPr txBox="1"/>
          <p:nvPr/>
        </p:nvSpPr>
        <p:spPr>
          <a:xfrm>
            <a:off x="1227119" y="921499"/>
            <a:ext cx="1075936" cy="400110"/>
          </a:xfrm>
          <a:prstGeom prst="rect">
            <a:avLst/>
          </a:prstGeom>
          <a:noFill/>
        </p:spPr>
        <p:txBody>
          <a:bodyPr wrap="none" rtlCol="0">
            <a:spAutoFit/>
          </a:bodyPr>
          <a:lstStyle/>
          <a:p>
            <a:r>
              <a:rPr lang="en-IT" sz="2000"/>
              <a:t>100 PeV</a:t>
            </a:r>
          </a:p>
        </p:txBody>
      </p:sp>
      <p:sp>
        <p:nvSpPr>
          <p:cNvPr id="10" name="TextBox 9">
            <a:extLst>
              <a:ext uri="{FF2B5EF4-FFF2-40B4-BE49-F238E27FC236}">
                <a16:creationId xmlns:a16="http://schemas.microsoft.com/office/drawing/2014/main" id="{C9BCA644-C399-6CA6-4561-3C2627225C06}"/>
              </a:ext>
            </a:extLst>
          </p:cNvPr>
          <p:cNvSpPr txBox="1"/>
          <p:nvPr/>
        </p:nvSpPr>
        <p:spPr>
          <a:xfrm>
            <a:off x="6444208" y="5694659"/>
            <a:ext cx="1439818" cy="461665"/>
          </a:xfrm>
          <a:prstGeom prst="rect">
            <a:avLst/>
          </a:prstGeom>
          <a:noFill/>
        </p:spPr>
        <p:txBody>
          <a:bodyPr wrap="none" rtlCol="0">
            <a:spAutoFit/>
          </a:bodyPr>
          <a:lstStyle/>
          <a:p>
            <a:r>
              <a:rPr lang="en-IT" i="1"/>
              <a:t>E</a:t>
            </a:r>
            <a:r>
              <a:rPr lang="en-IT" i="1" baseline="-25000"/>
              <a:t>ph</a:t>
            </a:r>
            <a:r>
              <a:rPr lang="en-IT" i="1"/>
              <a:t> (MeV)</a:t>
            </a:r>
          </a:p>
        </p:txBody>
      </p:sp>
      <p:sp>
        <p:nvSpPr>
          <p:cNvPr id="11" name="TextBox 10">
            <a:extLst>
              <a:ext uri="{FF2B5EF4-FFF2-40B4-BE49-F238E27FC236}">
                <a16:creationId xmlns:a16="http://schemas.microsoft.com/office/drawing/2014/main" id="{B7E7FA97-7E0B-F462-9FB6-A07660358025}"/>
              </a:ext>
            </a:extLst>
          </p:cNvPr>
          <p:cNvSpPr txBox="1"/>
          <p:nvPr/>
        </p:nvSpPr>
        <p:spPr>
          <a:xfrm>
            <a:off x="112299" y="4316294"/>
            <a:ext cx="1402948" cy="461665"/>
          </a:xfrm>
          <a:prstGeom prst="rect">
            <a:avLst/>
          </a:prstGeom>
          <a:noFill/>
        </p:spPr>
        <p:txBody>
          <a:bodyPr wrap="none" rtlCol="0">
            <a:spAutoFit/>
          </a:bodyPr>
          <a:lstStyle/>
          <a:p>
            <a:r>
              <a:rPr lang="en-IT" i="1"/>
              <a:t>E’</a:t>
            </a:r>
            <a:r>
              <a:rPr lang="en-IT" i="1" baseline="-25000"/>
              <a:t>e </a:t>
            </a:r>
            <a:r>
              <a:rPr lang="en-IT" i="1"/>
              <a:t>(MeV)</a:t>
            </a:r>
          </a:p>
        </p:txBody>
      </p:sp>
      <p:cxnSp>
        <p:nvCxnSpPr>
          <p:cNvPr id="12" name="Straight Arrow Connector 11">
            <a:extLst>
              <a:ext uri="{FF2B5EF4-FFF2-40B4-BE49-F238E27FC236}">
                <a16:creationId xmlns:a16="http://schemas.microsoft.com/office/drawing/2014/main" id="{345E8586-C876-0A06-5AB8-7A1EE77649D2}"/>
              </a:ext>
            </a:extLst>
          </p:cNvPr>
          <p:cNvCxnSpPr/>
          <p:nvPr/>
        </p:nvCxnSpPr>
        <p:spPr bwMode="auto">
          <a:xfrm>
            <a:off x="5038554" y="4005064"/>
            <a:ext cx="0" cy="1008112"/>
          </a:xfrm>
          <a:prstGeom prst="straightConnector1">
            <a:avLst/>
          </a:prstGeom>
          <a:solidFill>
            <a:schemeClr val="accent1"/>
          </a:solidFill>
          <a:ln w="47625" cap="flat" cmpd="sng" algn="ctr">
            <a:solidFill>
              <a:srgbClr val="C00000"/>
            </a:solidFill>
            <a:prstDash val="solid"/>
            <a:round/>
            <a:headEnd type="none" w="med" len="med"/>
            <a:tailEnd type="triangle"/>
          </a:ln>
          <a:effectLst/>
        </p:spPr>
      </p:cxnSp>
      <p:sp>
        <p:nvSpPr>
          <p:cNvPr id="13" name="TextBox 12">
            <a:extLst>
              <a:ext uri="{FF2B5EF4-FFF2-40B4-BE49-F238E27FC236}">
                <a16:creationId xmlns:a16="http://schemas.microsoft.com/office/drawing/2014/main" id="{52549213-26E7-F541-0BAF-E8985D7F0A02}"/>
              </a:ext>
            </a:extLst>
          </p:cNvPr>
          <p:cNvSpPr txBox="1"/>
          <p:nvPr/>
        </p:nvSpPr>
        <p:spPr>
          <a:xfrm>
            <a:off x="3779912" y="5013176"/>
            <a:ext cx="2515369" cy="461665"/>
          </a:xfrm>
          <a:prstGeom prst="rect">
            <a:avLst/>
          </a:prstGeom>
          <a:noFill/>
        </p:spPr>
        <p:txBody>
          <a:bodyPr wrap="none" rtlCol="0">
            <a:spAutoFit/>
          </a:bodyPr>
          <a:lstStyle/>
          <a:p>
            <a:r>
              <a:rPr lang="en-GB" i="1"/>
              <a:t>e</a:t>
            </a:r>
            <a:r>
              <a:rPr lang="en-IT" i="1" baseline="30000"/>
              <a:t>-</a:t>
            </a:r>
            <a:r>
              <a:rPr lang="en-IT" i="1"/>
              <a:t> at rest   E’</a:t>
            </a:r>
            <a:r>
              <a:rPr lang="en-IT" i="1" baseline="-25000"/>
              <a:t>e</a:t>
            </a:r>
            <a:r>
              <a:rPr lang="en-IT" i="1"/>
              <a:t>=mc</a:t>
            </a:r>
            <a:r>
              <a:rPr lang="en-IT" i="1" baseline="30000"/>
              <a:t>2</a:t>
            </a:r>
          </a:p>
        </p:txBody>
      </p:sp>
      <p:sp>
        <p:nvSpPr>
          <p:cNvPr id="14" name="TextBox 13">
            <a:extLst>
              <a:ext uri="{FF2B5EF4-FFF2-40B4-BE49-F238E27FC236}">
                <a16:creationId xmlns:a16="http://schemas.microsoft.com/office/drawing/2014/main" id="{838ECD69-E2BE-9DB7-9425-D189DF3E5BBE}"/>
              </a:ext>
            </a:extLst>
          </p:cNvPr>
          <p:cNvSpPr txBox="1"/>
          <p:nvPr/>
        </p:nvSpPr>
        <p:spPr>
          <a:xfrm>
            <a:off x="4472777" y="3894723"/>
            <a:ext cx="566181" cy="461665"/>
          </a:xfrm>
          <a:prstGeom prst="rect">
            <a:avLst/>
          </a:prstGeom>
          <a:noFill/>
        </p:spPr>
        <p:txBody>
          <a:bodyPr wrap="none" rtlCol="0">
            <a:spAutoFit/>
          </a:bodyPr>
          <a:lstStyle/>
          <a:p>
            <a:r>
              <a:rPr lang="en-IT" i="1"/>
              <a:t>E’</a:t>
            </a:r>
            <a:r>
              <a:rPr lang="en-IT" i="1" baseline="-25000"/>
              <a:t>e</a:t>
            </a:r>
            <a:endParaRPr lang="en-IT" i="1"/>
          </a:p>
        </p:txBody>
      </p:sp>
      <p:cxnSp>
        <p:nvCxnSpPr>
          <p:cNvPr id="15" name="Straight Connector 14">
            <a:extLst>
              <a:ext uri="{FF2B5EF4-FFF2-40B4-BE49-F238E27FC236}">
                <a16:creationId xmlns:a16="http://schemas.microsoft.com/office/drawing/2014/main" id="{4AFA5F6F-BF3B-FCF4-0B65-3508B679856F}"/>
              </a:ext>
            </a:extLst>
          </p:cNvPr>
          <p:cNvCxnSpPr>
            <a:cxnSpLocks/>
          </p:cNvCxnSpPr>
          <p:nvPr/>
        </p:nvCxnSpPr>
        <p:spPr bwMode="auto">
          <a:xfrm>
            <a:off x="5059379" y="5373216"/>
            <a:ext cx="0" cy="650393"/>
          </a:xfrm>
          <a:prstGeom prst="line">
            <a:avLst/>
          </a:prstGeom>
          <a:solidFill>
            <a:schemeClr val="accent1"/>
          </a:solidFill>
          <a:ln w="34925" cap="flat" cmpd="sng" algn="ctr">
            <a:solidFill>
              <a:schemeClr val="tx1"/>
            </a:solidFill>
            <a:prstDash val="solid"/>
            <a:round/>
            <a:headEnd type="triangle" w="med" len="med"/>
            <a:tailEnd type="triangle" w="med" len="med"/>
          </a:ln>
          <a:effectLst/>
        </p:spPr>
      </p:cxnSp>
      <p:sp>
        <p:nvSpPr>
          <p:cNvPr id="16" name="TextBox 15">
            <a:extLst>
              <a:ext uri="{FF2B5EF4-FFF2-40B4-BE49-F238E27FC236}">
                <a16:creationId xmlns:a16="http://schemas.microsoft.com/office/drawing/2014/main" id="{DF2CB18C-93F0-7D35-46B1-864EEFD1D5C6}"/>
              </a:ext>
            </a:extLst>
          </p:cNvPr>
          <p:cNvSpPr txBox="1"/>
          <p:nvPr/>
        </p:nvSpPr>
        <p:spPr>
          <a:xfrm>
            <a:off x="4499992" y="5949280"/>
            <a:ext cx="1559956" cy="400110"/>
          </a:xfrm>
          <a:prstGeom prst="rect">
            <a:avLst/>
          </a:prstGeom>
          <a:noFill/>
        </p:spPr>
        <p:txBody>
          <a:bodyPr wrap="square" rtlCol="0">
            <a:spAutoFit/>
          </a:bodyPr>
          <a:lstStyle/>
          <a:p>
            <a:r>
              <a:rPr lang="en-IT" sz="2000" i="1"/>
              <a:t>E</a:t>
            </a:r>
            <a:r>
              <a:rPr lang="en-IT" sz="2000" i="1" baseline="-25000"/>
              <a:t>ph</a:t>
            </a:r>
            <a:r>
              <a:rPr lang="en-IT" sz="2000" i="1"/>
              <a:t> =0.5mc</a:t>
            </a:r>
            <a:r>
              <a:rPr lang="en-IT" sz="2000" i="1" baseline="30000"/>
              <a:t>2</a:t>
            </a:r>
          </a:p>
        </p:txBody>
      </p:sp>
      <p:sp>
        <p:nvSpPr>
          <p:cNvPr id="19" name="TextBox 18">
            <a:extLst>
              <a:ext uri="{FF2B5EF4-FFF2-40B4-BE49-F238E27FC236}">
                <a16:creationId xmlns:a16="http://schemas.microsoft.com/office/drawing/2014/main" id="{9F5D9945-7B13-E62F-7C48-9CC056CFBA6D}"/>
              </a:ext>
            </a:extLst>
          </p:cNvPr>
          <p:cNvSpPr txBox="1"/>
          <p:nvPr/>
        </p:nvSpPr>
        <p:spPr>
          <a:xfrm>
            <a:off x="2864248" y="908720"/>
            <a:ext cx="4624151" cy="707886"/>
          </a:xfrm>
          <a:prstGeom prst="rect">
            <a:avLst/>
          </a:prstGeom>
          <a:noFill/>
        </p:spPr>
        <p:txBody>
          <a:bodyPr wrap="none" rtlCol="0">
            <a:spAutoFit/>
          </a:bodyPr>
          <a:lstStyle/>
          <a:p>
            <a:r>
              <a:rPr lang="en-IT" sz="2000" i="1"/>
              <a:t>0.5mc</a:t>
            </a:r>
            <a:r>
              <a:rPr lang="en-IT" sz="2000" i="1" baseline="30000"/>
              <a:t>2</a:t>
            </a:r>
            <a:r>
              <a:rPr lang="en-IT" sz="2000" i="1"/>
              <a:t> = 255.5 keV colliding photons will</a:t>
            </a:r>
          </a:p>
          <a:p>
            <a:r>
              <a:rPr lang="en-GB" sz="2000" i="1"/>
              <a:t>stop</a:t>
            </a:r>
            <a:r>
              <a:rPr lang="en-IT" sz="2000" i="1"/>
              <a:t> relativistic electrons of any energy E</a:t>
            </a:r>
            <a:r>
              <a:rPr lang="en-IT" sz="2000" i="1" baseline="-25000"/>
              <a:t>e </a:t>
            </a:r>
            <a:r>
              <a:rPr lang="en-IT" sz="2000" i="1"/>
              <a:t>!</a:t>
            </a:r>
          </a:p>
        </p:txBody>
      </p:sp>
      <p:sp>
        <p:nvSpPr>
          <p:cNvPr id="21" name="TextBox 20">
            <a:extLst>
              <a:ext uri="{FF2B5EF4-FFF2-40B4-BE49-F238E27FC236}">
                <a16:creationId xmlns:a16="http://schemas.microsoft.com/office/drawing/2014/main" id="{D1103BDB-DE11-65D3-5235-5B8BAA571EAC}"/>
              </a:ext>
            </a:extLst>
          </p:cNvPr>
          <p:cNvSpPr txBox="1"/>
          <p:nvPr/>
        </p:nvSpPr>
        <p:spPr>
          <a:xfrm>
            <a:off x="1267583" y="3197677"/>
            <a:ext cx="1119217" cy="400110"/>
          </a:xfrm>
          <a:prstGeom prst="rect">
            <a:avLst/>
          </a:prstGeom>
          <a:noFill/>
        </p:spPr>
        <p:txBody>
          <a:bodyPr wrap="none" rtlCol="0">
            <a:spAutoFit/>
          </a:bodyPr>
          <a:lstStyle/>
          <a:p>
            <a:r>
              <a:rPr lang="en-IT" sz="2000"/>
              <a:t>100 GeV</a:t>
            </a:r>
          </a:p>
        </p:txBody>
      </p:sp>
      <p:sp>
        <p:nvSpPr>
          <p:cNvPr id="2" name="TextBox 1">
            <a:extLst>
              <a:ext uri="{FF2B5EF4-FFF2-40B4-BE49-F238E27FC236}">
                <a16:creationId xmlns:a16="http://schemas.microsoft.com/office/drawing/2014/main" id="{E20080C3-1D57-A598-87BF-818B3212295D}"/>
              </a:ext>
            </a:extLst>
          </p:cNvPr>
          <p:cNvSpPr txBox="1"/>
          <p:nvPr/>
        </p:nvSpPr>
        <p:spPr>
          <a:xfrm>
            <a:off x="1872864" y="6516052"/>
            <a:ext cx="6947608" cy="369332"/>
          </a:xfrm>
          <a:prstGeom prst="rect">
            <a:avLst/>
          </a:prstGeom>
          <a:noFill/>
        </p:spPr>
        <p:txBody>
          <a:bodyPr wrap="none" rtlCol="0">
            <a:spAutoFit/>
          </a:bodyPr>
          <a:lstStyle/>
          <a:p>
            <a:r>
              <a:rPr lang="en-IT" sz="1800" i="1"/>
              <a:t>*hadronic threshold (E</a:t>
            </a:r>
            <a:r>
              <a:rPr lang="en-IT" sz="1800" i="1" baseline="-25000"/>
              <a:t>cm </a:t>
            </a:r>
            <a:r>
              <a:rPr lang="en-IT" sz="1800" i="1"/>
              <a:t>&lt; 600 MeV) with 255.5 keV photons ≈ 360 GeV</a:t>
            </a:r>
          </a:p>
        </p:txBody>
      </p:sp>
      <p:sp>
        <p:nvSpPr>
          <p:cNvPr id="4" name="TextBox 3">
            <a:extLst>
              <a:ext uri="{FF2B5EF4-FFF2-40B4-BE49-F238E27FC236}">
                <a16:creationId xmlns:a16="http://schemas.microsoft.com/office/drawing/2014/main" id="{D1B7B4DF-6EA1-B7FC-0FF6-49E03DB4CF34}"/>
              </a:ext>
            </a:extLst>
          </p:cNvPr>
          <p:cNvSpPr txBox="1"/>
          <p:nvPr/>
        </p:nvSpPr>
        <p:spPr>
          <a:xfrm>
            <a:off x="6156176" y="4870901"/>
            <a:ext cx="2948243" cy="646331"/>
          </a:xfrm>
          <a:prstGeom prst="rect">
            <a:avLst/>
          </a:prstGeom>
          <a:solidFill>
            <a:srgbClr val="FFFF00"/>
          </a:solidFill>
        </p:spPr>
        <p:txBody>
          <a:bodyPr wrap="square" rtlCol="0">
            <a:spAutoFit/>
          </a:bodyPr>
          <a:lstStyle/>
          <a:p>
            <a:pPr algn="ctr"/>
            <a:r>
              <a:rPr lang="en-GB" sz="1800"/>
              <a:t>t</a:t>
            </a:r>
            <a:r>
              <a:rPr lang="en-IT" sz="1800"/>
              <a:t>he most extreme acceleration</a:t>
            </a:r>
          </a:p>
          <a:p>
            <a:pPr algn="ctr"/>
            <a:r>
              <a:rPr lang="en-IT" sz="1800"/>
              <a:t>achieved in the universe ??</a:t>
            </a:r>
          </a:p>
        </p:txBody>
      </p:sp>
      <p:sp>
        <p:nvSpPr>
          <p:cNvPr id="17" name="TextBox 16">
            <a:extLst>
              <a:ext uri="{FF2B5EF4-FFF2-40B4-BE49-F238E27FC236}">
                <a16:creationId xmlns:a16="http://schemas.microsoft.com/office/drawing/2014/main" id="{B13FE152-F918-1AA7-EE94-9A5E3DAE3135}"/>
              </a:ext>
            </a:extLst>
          </p:cNvPr>
          <p:cNvSpPr txBox="1"/>
          <p:nvPr/>
        </p:nvSpPr>
        <p:spPr>
          <a:xfrm>
            <a:off x="2731802" y="6011996"/>
            <a:ext cx="1192126" cy="369332"/>
          </a:xfrm>
          <a:prstGeom prst="rect">
            <a:avLst/>
          </a:prstGeom>
          <a:noFill/>
        </p:spPr>
        <p:txBody>
          <a:bodyPr wrap="square" rtlCol="0">
            <a:spAutoFit/>
          </a:bodyPr>
          <a:lstStyle/>
          <a:p>
            <a:r>
              <a:rPr lang="en-IT" sz="1800" i="1"/>
              <a:t>E</a:t>
            </a:r>
            <a:r>
              <a:rPr lang="en-IT" sz="1800" i="1" baseline="-25000"/>
              <a:t>ph</a:t>
            </a:r>
            <a:r>
              <a:rPr lang="en-IT" sz="1800" i="1"/>
              <a:t>=1 eV</a:t>
            </a:r>
            <a:endParaRPr lang="en-IT" sz="1800" i="1" baseline="30000"/>
          </a:p>
        </p:txBody>
      </p:sp>
      <p:cxnSp>
        <p:nvCxnSpPr>
          <p:cNvPr id="18" name="Straight Connector 17">
            <a:extLst>
              <a:ext uri="{FF2B5EF4-FFF2-40B4-BE49-F238E27FC236}">
                <a16:creationId xmlns:a16="http://schemas.microsoft.com/office/drawing/2014/main" id="{0124AA02-D39A-D427-5AE5-31AD5436DCF3}"/>
              </a:ext>
            </a:extLst>
          </p:cNvPr>
          <p:cNvCxnSpPr>
            <a:cxnSpLocks/>
          </p:cNvCxnSpPr>
          <p:nvPr/>
        </p:nvCxnSpPr>
        <p:spPr bwMode="auto">
          <a:xfrm>
            <a:off x="2085076" y="5640367"/>
            <a:ext cx="0" cy="335985"/>
          </a:xfrm>
          <a:prstGeom prst="line">
            <a:avLst/>
          </a:prstGeom>
          <a:solidFill>
            <a:schemeClr val="accent1"/>
          </a:solidFill>
          <a:ln w="19050" cap="flat" cmpd="sng" algn="ctr">
            <a:solidFill>
              <a:schemeClr val="tx1"/>
            </a:solidFill>
            <a:prstDash val="solid"/>
            <a:round/>
            <a:headEnd type="triangle" w="med" len="med"/>
            <a:tailEnd type="none" w="med" len="med"/>
          </a:ln>
          <a:effectLst/>
        </p:spPr>
      </p:cxnSp>
      <p:cxnSp>
        <p:nvCxnSpPr>
          <p:cNvPr id="22" name="Straight Connector 21">
            <a:extLst>
              <a:ext uri="{FF2B5EF4-FFF2-40B4-BE49-F238E27FC236}">
                <a16:creationId xmlns:a16="http://schemas.microsoft.com/office/drawing/2014/main" id="{84EA618D-9C15-3BA9-320F-550E6552A881}"/>
              </a:ext>
            </a:extLst>
          </p:cNvPr>
          <p:cNvCxnSpPr>
            <a:cxnSpLocks/>
          </p:cNvCxnSpPr>
          <p:nvPr/>
        </p:nvCxnSpPr>
        <p:spPr bwMode="auto">
          <a:xfrm>
            <a:off x="3203848" y="5586077"/>
            <a:ext cx="0" cy="444567"/>
          </a:xfrm>
          <a:prstGeom prst="line">
            <a:avLst/>
          </a:prstGeom>
          <a:solidFill>
            <a:schemeClr val="accent1"/>
          </a:solidFill>
          <a:ln w="19050" cap="flat" cmpd="sng" algn="ctr">
            <a:solidFill>
              <a:schemeClr val="tx1"/>
            </a:solidFill>
            <a:prstDash val="solid"/>
            <a:round/>
            <a:headEnd type="triangle" w="med" len="med"/>
            <a:tailEnd type="none" w="med" len="med"/>
          </a:ln>
          <a:effectLst/>
        </p:spPr>
      </p:cxnSp>
      <p:sp>
        <p:nvSpPr>
          <p:cNvPr id="23" name="TextBox 22">
            <a:extLst>
              <a:ext uri="{FF2B5EF4-FFF2-40B4-BE49-F238E27FC236}">
                <a16:creationId xmlns:a16="http://schemas.microsoft.com/office/drawing/2014/main" id="{59CE32D9-E5EA-651F-C21B-996F3CB07BC3}"/>
              </a:ext>
            </a:extLst>
          </p:cNvPr>
          <p:cNvSpPr txBox="1"/>
          <p:nvPr/>
        </p:nvSpPr>
        <p:spPr>
          <a:xfrm>
            <a:off x="1379980" y="6004592"/>
            <a:ext cx="1247804" cy="369332"/>
          </a:xfrm>
          <a:prstGeom prst="rect">
            <a:avLst/>
          </a:prstGeom>
          <a:noFill/>
        </p:spPr>
        <p:txBody>
          <a:bodyPr wrap="square" rtlCol="0">
            <a:spAutoFit/>
          </a:bodyPr>
          <a:lstStyle/>
          <a:p>
            <a:r>
              <a:rPr lang="en-IT" sz="1800" i="1"/>
              <a:t>E</a:t>
            </a:r>
            <a:r>
              <a:rPr lang="en-IT" sz="1800" i="1" baseline="-25000"/>
              <a:t>ph</a:t>
            </a:r>
            <a:r>
              <a:rPr lang="en-IT" sz="1800" i="1"/>
              <a:t>=1 meV</a:t>
            </a:r>
            <a:endParaRPr lang="en-IT" sz="1800" i="1" baseline="30000"/>
          </a:p>
        </p:txBody>
      </p:sp>
      <p:cxnSp>
        <p:nvCxnSpPr>
          <p:cNvPr id="29" name="Straight Connector 28">
            <a:extLst>
              <a:ext uri="{FF2B5EF4-FFF2-40B4-BE49-F238E27FC236}">
                <a16:creationId xmlns:a16="http://schemas.microsoft.com/office/drawing/2014/main" id="{D8B29AD4-AE65-9BDA-3DE9-8720B7CAC7A7}"/>
              </a:ext>
            </a:extLst>
          </p:cNvPr>
          <p:cNvCxnSpPr>
            <a:cxnSpLocks/>
          </p:cNvCxnSpPr>
          <p:nvPr/>
        </p:nvCxnSpPr>
        <p:spPr bwMode="auto">
          <a:xfrm>
            <a:off x="1100632" y="5792767"/>
            <a:ext cx="0" cy="335985"/>
          </a:xfrm>
          <a:prstGeom prst="line">
            <a:avLst/>
          </a:prstGeom>
          <a:solidFill>
            <a:schemeClr val="accent1"/>
          </a:solidFill>
          <a:ln w="19050" cap="flat" cmpd="sng" algn="ctr">
            <a:solidFill>
              <a:schemeClr val="tx1"/>
            </a:solidFill>
            <a:prstDash val="solid"/>
            <a:round/>
            <a:headEnd type="triangle" w="med" len="med"/>
            <a:tailEnd type="none" w="med" len="med"/>
          </a:ln>
          <a:effectLst/>
        </p:spPr>
      </p:cxnSp>
      <p:sp>
        <p:nvSpPr>
          <p:cNvPr id="30" name="TextBox 29">
            <a:extLst>
              <a:ext uri="{FF2B5EF4-FFF2-40B4-BE49-F238E27FC236}">
                <a16:creationId xmlns:a16="http://schemas.microsoft.com/office/drawing/2014/main" id="{3DA449F4-F72C-C546-5E03-FC10FAAA0FF8}"/>
              </a:ext>
            </a:extLst>
          </p:cNvPr>
          <p:cNvSpPr txBox="1"/>
          <p:nvPr/>
        </p:nvSpPr>
        <p:spPr>
          <a:xfrm>
            <a:off x="179512" y="6093296"/>
            <a:ext cx="1247804" cy="369332"/>
          </a:xfrm>
          <a:prstGeom prst="rect">
            <a:avLst/>
          </a:prstGeom>
          <a:noFill/>
        </p:spPr>
        <p:txBody>
          <a:bodyPr wrap="square" rtlCol="0">
            <a:spAutoFit/>
          </a:bodyPr>
          <a:lstStyle/>
          <a:p>
            <a:r>
              <a:rPr lang="en-IT" sz="1800" i="1"/>
              <a:t>E</a:t>
            </a:r>
            <a:r>
              <a:rPr lang="en-IT" sz="1800" i="1" baseline="-25000"/>
              <a:t>ph</a:t>
            </a:r>
            <a:r>
              <a:rPr lang="en-IT" sz="1800" i="1"/>
              <a:t>=1 </a:t>
            </a:r>
            <a:r>
              <a:rPr lang="en-IT" sz="1800" i="1">
                <a:latin typeface="Symbol" pitchFamily="2" charset="2"/>
              </a:rPr>
              <a:t>m</a:t>
            </a:r>
            <a:r>
              <a:rPr lang="en-IT" sz="1800" i="1"/>
              <a:t>eV</a:t>
            </a:r>
            <a:endParaRPr lang="en-IT" sz="1800" i="1" baseline="30000"/>
          </a:p>
        </p:txBody>
      </p:sp>
      <p:sp>
        <p:nvSpPr>
          <p:cNvPr id="31" name="TextBox 30">
            <a:extLst>
              <a:ext uri="{FF2B5EF4-FFF2-40B4-BE49-F238E27FC236}">
                <a16:creationId xmlns:a16="http://schemas.microsoft.com/office/drawing/2014/main" id="{143DE3F2-140E-4B6D-98D1-D24A853F588C}"/>
              </a:ext>
            </a:extLst>
          </p:cNvPr>
          <p:cNvSpPr txBox="1"/>
          <p:nvPr/>
        </p:nvSpPr>
        <p:spPr>
          <a:xfrm>
            <a:off x="1259632" y="5157192"/>
            <a:ext cx="1226618" cy="400110"/>
          </a:xfrm>
          <a:prstGeom prst="rect">
            <a:avLst/>
          </a:prstGeom>
          <a:noFill/>
        </p:spPr>
        <p:txBody>
          <a:bodyPr wrap="none" rtlCol="0">
            <a:spAutoFit/>
          </a:bodyPr>
          <a:lstStyle/>
          <a:p>
            <a:r>
              <a:rPr lang="en-IT" sz="2000" b="1">
                <a:solidFill>
                  <a:srgbClr val="C00000"/>
                </a:solidFill>
              </a:rPr>
              <a:t>C.M.B.R.</a:t>
            </a:r>
          </a:p>
        </p:txBody>
      </p:sp>
      <p:sp>
        <p:nvSpPr>
          <p:cNvPr id="32" name="TextBox 31">
            <a:extLst>
              <a:ext uri="{FF2B5EF4-FFF2-40B4-BE49-F238E27FC236}">
                <a16:creationId xmlns:a16="http://schemas.microsoft.com/office/drawing/2014/main" id="{976A9831-7590-8AE3-B958-20958E262007}"/>
              </a:ext>
            </a:extLst>
          </p:cNvPr>
          <p:cNvSpPr txBox="1"/>
          <p:nvPr/>
        </p:nvSpPr>
        <p:spPr>
          <a:xfrm>
            <a:off x="2135598" y="44624"/>
            <a:ext cx="5614999" cy="707886"/>
          </a:xfrm>
          <a:prstGeom prst="rect">
            <a:avLst/>
          </a:prstGeom>
          <a:solidFill>
            <a:srgbClr val="FFFF00"/>
          </a:solidFill>
        </p:spPr>
        <p:txBody>
          <a:bodyPr wrap="none" rtlCol="0">
            <a:spAutoFit/>
          </a:bodyPr>
          <a:lstStyle/>
          <a:p>
            <a:r>
              <a:rPr lang="en-IT" sz="2000"/>
              <a:t>Full Inverse Compton Scattering: amazing power</a:t>
            </a:r>
          </a:p>
          <a:p>
            <a:r>
              <a:rPr lang="en-IT" sz="2000"/>
              <a:t>of 255.5 keV photons to stop ANY colliding electron</a:t>
            </a:r>
          </a:p>
        </p:txBody>
      </p:sp>
      <p:pic>
        <p:nvPicPr>
          <p:cNvPr id="26" name="Picture 25" descr="A diagram of a physics experiment&#10;&#10;Description automatically generated">
            <a:extLst>
              <a:ext uri="{FF2B5EF4-FFF2-40B4-BE49-F238E27FC236}">
                <a16:creationId xmlns:a16="http://schemas.microsoft.com/office/drawing/2014/main" id="{3396F8D9-7D7D-EE61-A078-8EDF0CFA10E1}"/>
              </a:ext>
            </a:extLst>
          </p:cNvPr>
          <p:cNvPicPr>
            <a:picLocks noChangeAspect="1"/>
          </p:cNvPicPr>
          <p:nvPr/>
        </p:nvPicPr>
        <p:blipFill>
          <a:blip r:embed="rId5"/>
          <a:stretch>
            <a:fillRect/>
          </a:stretch>
        </p:blipFill>
        <p:spPr>
          <a:xfrm>
            <a:off x="3563888" y="1597106"/>
            <a:ext cx="3058536" cy="1971836"/>
          </a:xfrm>
          <a:prstGeom prst="rect">
            <a:avLst/>
          </a:prstGeom>
        </p:spPr>
      </p:pic>
      <p:pic>
        <p:nvPicPr>
          <p:cNvPr id="25" name="Picture 24">
            <a:extLst>
              <a:ext uri="{FF2B5EF4-FFF2-40B4-BE49-F238E27FC236}">
                <a16:creationId xmlns:a16="http://schemas.microsoft.com/office/drawing/2014/main" id="{48DCB746-AD0C-7F9C-629C-0FD224506B32}"/>
              </a:ext>
            </a:extLst>
          </p:cNvPr>
          <p:cNvPicPr>
            <a:picLocks noChangeAspect="1"/>
          </p:cNvPicPr>
          <p:nvPr/>
        </p:nvPicPr>
        <p:blipFill>
          <a:blip r:embed="rId6"/>
          <a:stretch>
            <a:fillRect/>
          </a:stretch>
        </p:blipFill>
        <p:spPr>
          <a:xfrm>
            <a:off x="1841500" y="1219200"/>
            <a:ext cx="5461000" cy="4419600"/>
          </a:xfrm>
          <a:prstGeom prst="rect">
            <a:avLst/>
          </a:prstGeom>
        </p:spPr>
      </p:pic>
      <p:grpSp>
        <p:nvGrpSpPr>
          <p:cNvPr id="24" name="Group 23">
            <a:extLst>
              <a:ext uri="{FF2B5EF4-FFF2-40B4-BE49-F238E27FC236}">
                <a16:creationId xmlns:a16="http://schemas.microsoft.com/office/drawing/2014/main" id="{33379D78-6950-E1E8-C9CF-A6B17FDD8FE2}"/>
              </a:ext>
            </a:extLst>
          </p:cNvPr>
          <p:cNvGrpSpPr/>
          <p:nvPr/>
        </p:nvGrpSpPr>
        <p:grpSpPr>
          <a:xfrm>
            <a:off x="6444208" y="3800627"/>
            <a:ext cx="2050597" cy="924517"/>
            <a:chOff x="1246244" y="1988840"/>
            <a:chExt cx="6715904" cy="3672408"/>
          </a:xfrm>
        </p:grpSpPr>
        <p:pic>
          <p:nvPicPr>
            <p:cNvPr id="27" name="Picture 26" descr="A picture containing diagram&#10;&#10;Description automatically generated">
              <a:extLst>
                <a:ext uri="{FF2B5EF4-FFF2-40B4-BE49-F238E27FC236}">
                  <a16:creationId xmlns:a16="http://schemas.microsoft.com/office/drawing/2014/main" id="{FE22E968-AE85-A6D8-9B23-62C58F7BA73C}"/>
                </a:ext>
              </a:extLst>
            </p:cNvPr>
            <p:cNvPicPr>
              <a:picLocks noChangeAspect="1"/>
            </p:cNvPicPr>
            <p:nvPr/>
          </p:nvPicPr>
          <p:blipFill>
            <a:blip r:embed="rId7"/>
            <a:stretch>
              <a:fillRect/>
            </a:stretch>
          </p:blipFill>
          <p:spPr>
            <a:xfrm>
              <a:off x="1246244" y="1988840"/>
              <a:ext cx="6715904" cy="3672408"/>
            </a:xfrm>
            <a:prstGeom prst="rect">
              <a:avLst/>
            </a:prstGeom>
          </p:spPr>
        </p:pic>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1381023F-214C-3A90-4EE9-EECC3FF6B7AF}"/>
                    </a:ext>
                  </a:extLst>
                </p:cNvPr>
                <p:cNvSpPr txBox="1"/>
                <p:nvPr/>
              </p:nvSpPr>
              <p:spPr>
                <a:xfrm>
                  <a:off x="4283968" y="2912960"/>
                  <a:ext cx="773832" cy="444032"/>
                </a:xfrm>
                <a:prstGeom prst="rect">
                  <a:avLst/>
                </a:prstGeom>
                <a:solidFill>
                  <a:schemeClr val="bg1"/>
                </a:solidFill>
              </p:spPr>
              <p:txBody>
                <a:bodyPr wrap="square" lIns="0" tIns="0" rIns="0" bIns="36000">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it-IT" i="1">
                                <a:latin typeface="Cambria Math" panose="02040503050406030204" pitchFamily="18" charset="0"/>
                              </a:rPr>
                              <m:t>𝐸</m:t>
                            </m:r>
                          </m:e>
                          <m:sub>
                            <m:r>
                              <a:rPr lang="it-IT" i="1">
                                <a:latin typeface="Cambria Math" panose="02040503050406030204" pitchFamily="18" charset="0"/>
                              </a:rPr>
                              <m:t>𝑝h</m:t>
                            </m:r>
                          </m:sub>
                        </m:sSub>
                      </m:oMath>
                    </m:oMathPara>
                  </a14:m>
                  <a:endParaRPr lang="en-IT"/>
                </a:p>
              </p:txBody>
            </p:sp>
          </mc:Choice>
          <mc:Fallback xmlns="">
            <p:sp>
              <p:nvSpPr>
                <p:cNvPr id="4" name="TextBox 3">
                  <a:extLst>
                    <a:ext uri="{FF2B5EF4-FFF2-40B4-BE49-F238E27FC236}">
                      <a16:creationId xmlns:a16="http://schemas.microsoft.com/office/drawing/2014/main" id="{5CDC92E3-4D67-EAB3-4772-00684F9920EB}"/>
                    </a:ext>
                  </a:extLst>
                </p:cNvPr>
                <p:cNvSpPr txBox="1">
                  <a:spLocks noRot="1" noChangeAspect="1" noMove="1" noResize="1" noEditPoints="1" noAdjustHandles="1" noChangeArrowheads="1" noChangeShapeType="1" noTextEdit="1"/>
                </p:cNvSpPr>
                <p:nvPr/>
              </p:nvSpPr>
              <p:spPr>
                <a:xfrm>
                  <a:off x="4283968" y="2912960"/>
                  <a:ext cx="773832" cy="444032"/>
                </a:xfrm>
                <a:prstGeom prst="rect">
                  <a:avLst/>
                </a:prstGeom>
                <a:blipFill>
                  <a:blip r:embed="rId8"/>
                  <a:stretch>
                    <a:fillRect l="-3846" b="-48148"/>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47053875-39E7-CC39-95E8-D7A58C64D87C}"/>
                    </a:ext>
                  </a:extLst>
                </p:cNvPr>
                <p:cNvSpPr txBox="1"/>
                <p:nvPr/>
              </p:nvSpPr>
              <p:spPr>
                <a:xfrm>
                  <a:off x="6228184" y="3056976"/>
                  <a:ext cx="773832" cy="444032"/>
                </a:xfrm>
                <a:prstGeom prst="rect">
                  <a:avLst/>
                </a:prstGeom>
                <a:solidFill>
                  <a:schemeClr val="bg1"/>
                </a:solidFill>
              </p:spPr>
              <p:txBody>
                <a:bodyPr wrap="square" lIns="0" tIns="0" rIns="0" bIns="36000">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it-IT" i="1">
                                <a:latin typeface="Cambria Math" panose="02040503050406030204" pitchFamily="18" charset="0"/>
                              </a:rPr>
                              <m:t>𝐸</m:t>
                            </m:r>
                            <m:r>
                              <a:rPr lang="it-IT" b="0" i="1">
                                <a:latin typeface="Cambria Math" panose="02040503050406030204" pitchFamily="18" charset="0"/>
                              </a:rPr>
                              <m:t>′</m:t>
                            </m:r>
                          </m:e>
                          <m:sub>
                            <m:r>
                              <a:rPr lang="it-IT" i="1">
                                <a:latin typeface="Cambria Math" panose="02040503050406030204" pitchFamily="18" charset="0"/>
                              </a:rPr>
                              <m:t>𝑝h</m:t>
                            </m:r>
                          </m:sub>
                        </m:sSub>
                      </m:oMath>
                    </m:oMathPara>
                  </a14:m>
                  <a:endParaRPr lang="en-IT"/>
                </a:p>
              </p:txBody>
            </p:sp>
          </mc:Choice>
          <mc:Fallback xmlns="">
            <p:sp>
              <p:nvSpPr>
                <p:cNvPr id="5" name="TextBox 4">
                  <a:extLst>
                    <a:ext uri="{FF2B5EF4-FFF2-40B4-BE49-F238E27FC236}">
                      <a16:creationId xmlns:a16="http://schemas.microsoft.com/office/drawing/2014/main" id="{57752D6F-9C6B-DEAD-FAD7-C15FE29CEF7A}"/>
                    </a:ext>
                  </a:extLst>
                </p:cNvPr>
                <p:cNvSpPr txBox="1">
                  <a:spLocks noRot="1" noChangeAspect="1" noMove="1" noResize="1" noEditPoints="1" noAdjustHandles="1" noChangeArrowheads="1" noChangeShapeType="1" noTextEdit="1"/>
                </p:cNvSpPr>
                <p:nvPr/>
              </p:nvSpPr>
              <p:spPr>
                <a:xfrm>
                  <a:off x="6228184" y="3056976"/>
                  <a:ext cx="773832" cy="444032"/>
                </a:xfrm>
                <a:prstGeom prst="rect">
                  <a:avLst/>
                </a:prstGeom>
                <a:blipFill>
                  <a:blip r:embed="rId9"/>
                  <a:stretch>
                    <a:fillRect l="-11765" r="-5882" b="-50000"/>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B84D396C-3D96-6065-00F4-3A2B99316C93}"/>
                    </a:ext>
                  </a:extLst>
                </p:cNvPr>
                <p:cNvSpPr txBox="1"/>
                <p:nvPr/>
              </p:nvSpPr>
              <p:spPr>
                <a:xfrm>
                  <a:off x="2195736" y="3671389"/>
                  <a:ext cx="773832" cy="405683"/>
                </a:xfrm>
                <a:prstGeom prst="rect">
                  <a:avLst/>
                </a:prstGeom>
                <a:solidFill>
                  <a:schemeClr val="bg1"/>
                </a:solidFill>
              </p:spPr>
              <p:txBody>
                <a:bodyPr wrap="square" lIns="0" tIns="0" rIns="0" bIns="36000">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it-IT" i="1">
                                <a:latin typeface="Cambria Math" panose="02040503050406030204" pitchFamily="18" charset="0"/>
                              </a:rPr>
                              <m:t>𝐸</m:t>
                            </m:r>
                          </m:e>
                          <m:sub>
                            <m:r>
                              <a:rPr lang="it-IT" b="0" i="1">
                                <a:latin typeface="Cambria Math" panose="02040503050406030204" pitchFamily="18" charset="0"/>
                              </a:rPr>
                              <m:t>𝑒</m:t>
                            </m:r>
                          </m:sub>
                        </m:sSub>
                      </m:oMath>
                    </m:oMathPara>
                  </a14:m>
                  <a:endParaRPr lang="en-IT"/>
                </a:p>
              </p:txBody>
            </p:sp>
          </mc:Choice>
          <mc:Fallback xmlns="">
            <p:sp>
              <p:nvSpPr>
                <p:cNvPr id="6" name="TextBox 5">
                  <a:extLst>
                    <a:ext uri="{FF2B5EF4-FFF2-40B4-BE49-F238E27FC236}">
                      <a16:creationId xmlns:a16="http://schemas.microsoft.com/office/drawing/2014/main" id="{6214E058-B9CD-0D51-D268-6419E00F0717}"/>
                    </a:ext>
                  </a:extLst>
                </p:cNvPr>
                <p:cNvSpPr txBox="1">
                  <a:spLocks noRot="1" noChangeAspect="1" noMove="1" noResize="1" noEditPoints="1" noAdjustHandles="1" noChangeArrowheads="1" noChangeShapeType="1" noTextEdit="1"/>
                </p:cNvSpPr>
                <p:nvPr/>
              </p:nvSpPr>
              <p:spPr>
                <a:xfrm>
                  <a:off x="2195736" y="3671389"/>
                  <a:ext cx="773832" cy="405683"/>
                </a:xfrm>
                <a:prstGeom prst="rect">
                  <a:avLst/>
                </a:prstGeom>
                <a:blipFill>
                  <a:blip r:embed="rId10"/>
                  <a:stretch>
                    <a:fillRect b="-37500"/>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E9A6DB55-B58E-D354-B04C-85EEB97788CE}"/>
                    </a:ext>
                  </a:extLst>
                </p:cNvPr>
                <p:cNvSpPr txBox="1"/>
                <p:nvPr/>
              </p:nvSpPr>
              <p:spPr>
                <a:xfrm>
                  <a:off x="5220072" y="5013176"/>
                  <a:ext cx="773832" cy="405683"/>
                </a:xfrm>
                <a:prstGeom prst="rect">
                  <a:avLst/>
                </a:prstGeom>
                <a:solidFill>
                  <a:schemeClr val="bg1"/>
                </a:solidFill>
              </p:spPr>
              <p:txBody>
                <a:bodyPr wrap="square" lIns="0" tIns="0" rIns="0" bIns="36000">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it-IT" i="1">
                                <a:latin typeface="Cambria Math" panose="02040503050406030204" pitchFamily="18" charset="0"/>
                              </a:rPr>
                              <m:t>𝐸</m:t>
                            </m:r>
                            <m:r>
                              <a:rPr lang="it-IT" b="0" i="1">
                                <a:latin typeface="Cambria Math" panose="02040503050406030204" pitchFamily="18" charset="0"/>
                              </a:rPr>
                              <m:t>′</m:t>
                            </m:r>
                          </m:e>
                          <m:sub>
                            <m:r>
                              <a:rPr lang="it-IT" b="0" i="1">
                                <a:latin typeface="Cambria Math" panose="02040503050406030204" pitchFamily="18" charset="0"/>
                              </a:rPr>
                              <m:t>𝑒</m:t>
                            </m:r>
                          </m:sub>
                        </m:sSub>
                      </m:oMath>
                    </m:oMathPara>
                  </a14:m>
                  <a:endParaRPr lang="en-IT"/>
                </a:p>
              </p:txBody>
            </p:sp>
          </mc:Choice>
          <mc:Fallback xmlns="">
            <p:sp>
              <p:nvSpPr>
                <p:cNvPr id="10" name="TextBox 9">
                  <a:extLst>
                    <a:ext uri="{FF2B5EF4-FFF2-40B4-BE49-F238E27FC236}">
                      <a16:creationId xmlns:a16="http://schemas.microsoft.com/office/drawing/2014/main" id="{9A1D1E7C-0A76-A61E-1FF5-835E0AC81233}"/>
                    </a:ext>
                  </a:extLst>
                </p:cNvPr>
                <p:cNvSpPr txBox="1">
                  <a:spLocks noRot="1" noChangeAspect="1" noMove="1" noResize="1" noEditPoints="1" noAdjustHandles="1" noChangeArrowheads="1" noChangeShapeType="1" noTextEdit="1"/>
                </p:cNvSpPr>
                <p:nvPr/>
              </p:nvSpPr>
              <p:spPr>
                <a:xfrm>
                  <a:off x="5220072" y="5013176"/>
                  <a:ext cx="773832" cy="405683"/>
                </a:xfrm>
                <a:prstGeom prst="rect">
                  <a:avLst/>
                </a:prstGeom>
                <a:blipFill>
                  <a:blip r:embed="rId11"/>
                  <a:stretch>
                    <a:fillRect b="-32000"/>
                  </a:stretch>
                </a:blipFill>
              </p:spPr>
              <p:txBody>
                <a:bodyPr/>
                <a:lstStyle/>
                <a:p>
                  <a:r>
                    <a:rPr lang="en-IT">
                      <a:noFill/>
                    </a:rPr>
                    <a:t> </a:t>
                  </a:r>
                </a:p>
              </p:txBody>
            </p:sp>
          </mc:Fallback>
        </mc:AlternateContent>
      </p:grpSp>
      <p:sp>
        <p:nvSpPr>
          <p:cNvPr id="36" name="Sun 35">
            <a:extLst>
              <a:ext uri="{FF2B5EF4-FFF2-40B4-BE49-F238E27FC236}">
                <a16:creationId xmlns:a16="http://schemas.microsoft.com/office/drawing/2014/main" id="{F21DBC6C-74D2-FF0A-1A02-C609D6DF3C03}"/>
              </a:ext>
            </a:extLst>
          </p:cNvPr>
          <p:cNvSpPr/>
          <p:nvPr/>
        </p:nvSpPr>
        <p:spPr bwMode="auto">
          <a:xfrm>
            <a:off x="2832071" y="3197677"/>
            <a:ext cx="587801" cy="602950"/>
          </a:xfrm>
          <a:prstGeom prst="su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sp>
        <p:nvSpPr>
          <p:cNvPr id="37" name="TextBox 36">
            <a:extLst>
              <a:ext uri="{FF2B5EF4-FFF2-40B4-BE49-F238E27FC236}">
                <a16:creationId xmlns:a16="http://schemas.microsoft.com/office/drawing/2014/main" id="{42B02CF8-15A4-5586-4F34-418BD2032FD6}"/>
              </a:ext>
            </a:extLst>
          </p:cNvPr>
          <p:cNvSpPr txBox="1"/>
          <p:nvPr/>
        </p:nvSpPr>
        <p:spPr>
          <a:xfrm>
            <a:off x="2699792" y="3284984"/>
            <a:ext cx="915635" cy="369332"/>
          </a:xfrm>
          <a:prstGeom prst="rect">
            <a:avLst/>
          </a:prstGeom>
          <a:noFill/>
        </p:spPr>
        <p:txBody>
          <a:bodyPr wrap="none" rtlCol="0">
            <a:spAutoFit/>
          </a:bodyPr>
          <a:lstStyle/>
          <a:p>
            <a:r>
              <a:rPr lang="en-IT" sz="1800" i="1"/>
              <a:t>FCC-ee</a:t>
            </a:r>
          </a:p>
        </p:txBody>
      </p:sp>
      <p:sp>
        <p:nvSpPr>
          <p:cNvPr id="38" name="Sun 37">
            <a:extLst>
              <a:ext uri="{FF2B5EF4-FFF2-40B4-BE49-F238E27FC236}">
                <a16:creationId xmlns:a16="http://schemas.microsoft.com/office/drawing/2014/main" id="{D19DEB61-E3C4-7920-8B3E-C2A15A0959E2}"/>
              </a:ext>
            </a:extLst>
          </p:cNvPr>
          <p:cNvSpPr/>
          <p:nvPr/>
        </p:nvSpPr>
        <p:spPr bwMode="auto">
          <a:xfrm>
            <a:off x="2852540" y="3762154"/>
            <a:ext cx="587801" cy="602950"/>
          </a:xfrm>
          <a:prstGeom prst="su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sp>
        <p:nvSpPr>
          <p:cNvPr id="39" name="TextBox 38">
            <a:extLst>
              <a:ext uri="{FF2B5EF4-FFF2-40B4-BE49-F238E27FC236}">
                <a16:creationId xmlns:a16="http://schemas.microsoft.com/office/drawing/2014/main" id="{2677044D-9500-8AD2-1455-4BBA95B4B817}"/>
              </a:ext>
            </a:extLst>
          </p:cNvPr>
          <p:cNvSpPr txBox="1"/>
          <p:nvPr/>
        </p:nvSpPr>
        <p:spPr>
          <a:xfrm>
            <a:off x="2720261" y="3849461"/>
            <a:ext cx="1082348" cy="369332"/>
          </a:xfrm>
          <a:prstGeom prst="rect">
            <a:avLst/>
          </a:prstGeom>
          <a:noFill/>
        </p:spPr>
        <p:txBody>
          <a:bodyPr wrap="none" rtlCol="0">
            <a:spAutoFit/>
          </a:bodyPr>
          <a:lstStyle/>
          <a:p>
            <a:r>
              <a:rPr lang="en-IT" sz="1800" i="1"/>
              <a:t>EupraXia</a:t>
            </a:r>
          </a:p>
        </p:txBody>
      </p:sp>
    </p:spTree>
    <p:extLst>
      <p:ext uri="{BB962C8B-B14F-4D97-AF65-F5344CB8AC3E}">
        <p14:creationId xmlns:p14="http://schemas.microsoft.com/office/powerpoint/2010/main" val="662157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3" presetClass="exit" presetSubtype="10" fill="hold" grpId="1" nodeType="clickEffect">
                                  <p:stCondLst>
                                    <p:cond delay="0"/>
                                  </p:stCondLst>
                                  <p:childTnLst>
                                    <p:animEffect transition="out" filter="blinds(horizontal)">
                                      <p:cBhvr>
                                        <p:cTn id="12" dur="500"/>
                                        <p:tgtEl>
                                          <p:spTgt spid="36"/>
                                        </p:tgtEl>
                                      </p:cBhvr>
                                    </p:animEffect>
                                    <p:set>
                                      <p:cBhvr>
                                        <p:cTn id="13" dur="1" fill="hold">
                                          <p:stCondLst>
                                            <p:cond delay="499"/>
                                          </p:stCondLst>
                                        </p:cTn>
                                        <p:tgtEl>
                                          <p:spTgt spid="36"/>
                                        </p:tgtEl>
                                        <p:attrNameLst>
                                          <p:attrName>style.visibility</p:attrName>
                                        </p:attrNameLst>
                                      </p:cBhvr>
                                      <p:to>
                                        <p:strVal val="hidden"/>
                                      </p:to>
                                    </p:set>
                                  </p:childTnLst>
                                </p:cTn>
                              </p:par>
                              <p:par>
                                <p:cTn id="14" presetID="3" presetClass="exit" presetSubtype="10" fill="hold" grpId="1" nodeType="withEffect">
                                  <p:stCondLst>
                                    <p:cond delay="0"/>
                                  </p:stCondLst>
                                  <p:childTnLst>
                                    <p:animEffect transition="out" filter="blinds(horizontal)">
                                      <p:cBhvr>
                                        <p:cTn id="15" dur="500"/>
                                        <p:tgtEl>
                                          <p:spTgt spid="37"/>
                                        </p:tgtEl>
                                      </p:cBhvr>
                                    </p:animEffect>
                                    <p:set>
                                      <p:cBhvr>
                                        <p:cTn id="16" dur="1" fill="hold">
                                          <p:stCondLst>
                                            <p:cond delay="499"/>
                                          </p:stCondLst>
                                        </p:cTn>
                                        <p:tgtEl>
                                          <p:spTgt spid="37"/>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3" presetClass="exit" presetSubtype="10" fill="hold" grpId="1" nodeType="clickEffect">
                                  <p:stCondLst>
                                    <p:cond delay="0"/>
                                  </p:stCondLst>
                                  <p:childTnLst>
                                    <p:animEffect transition="out" filter="blinds(horizontal)">
                                      <p:cBhvr>
                                        <p:cTn id="26" dur="500"/>
                                        <p:tgtEl>
                                          <p:spTgt spid="38"/>
                                        </p:tgtEl>
                                      </p:cBhvr>
                                    </p:animEffect>
                                    <p:set>
                                      <p:cBhvr>
                                        <p:cTn id="27" dur="1" fill="hold">
                                          <p:stCondLst>
                                            <p:cond delay="499"/>
                                          </p:stCondLst>
                                        </p:cTn>
                                        <p:tgtEl>
                                          <p:spTgt spid="38"/>
                                        </p:tgtEl>
                                        <p:attrNameLst>
                                          <p:attrName>style.visibility</p:attrName>
                                        </p:attrNameLst>
                                      </p:cBhvr>
                                      <p:to>
                                        <p:strVal val="hidden"/>
                                      </p:to>
                                    </p:set>
                                  </p:childTnLst>
                                </p:cTn>
                              </p:par>
                              <p:par>
                                <p:cTn id="28" presetID="3" presetClass="exit" presetSubtype="10" fill="hold" grpId="1" nodeType="withEffect">
                                  <p:stCondLst>
                                    <p:cond delay="0"/>
                                  </p:stCondLst>
                                  <p:childTnLst>
                                    <p:animEffect transition="out" filter="blinds(horizontal)">
                                      <p:cBhvr>
                                        <p:cTn id="29" dur="500"/>
                                        <p:tgtEl>
                                          <p:spTgt spid="39"/>
                                        </p:tgtEl>
                                      </p:cBhvr>
                                    </p:animEffect>
                                    <p:set>
                                      <p:cBhvr>
                                        <p:cTn id="30" dur="1" fill="hold">
                                          <p:stCondLst>
                                            <p:cond delay="499"/>
                                          </p:stCondLst>
                                        </p:cTn>
                                        <p:tgtEl>
                                          <p:spTgt spid="39"/>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3" presetClass="exit" presetSubtype="10" fill="hold" nodeType="clickEffect">
                                  <p:stCondLst>
                                    <p:cond delay="0"/>
                                  </p:stCondLst>
                                  <p:childTnLst>
                                    <p:animEffect transition="out" filter="blinds(horizontal)">
                                      <p:cBhvr>
                                        <p:cTn id="38" dur="500"/>
                                        <p:tgtEl>
                                          <p:spTgt spid="24"/>
                                        </p:tgtEl>
                                      </p:cBhvr>
                                    </p:animEffect>
                                    <p:set>
                                      <p:cBhvr>
                                        <p:cTn id="39" dur="1" fill="hold">
                                          <p:stCondLst>
                                            <p:cond delay="499"/>
                                          </p:stCondLst>
                                        </p:cTn>
                                        <p:tgtEl>
                                          <p:spTgt spid="24"/>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6" grpId="0" animBg="1"/>
      <p:bldP spid="36" grpId="1" animBg="1"/>
      <p:bldP spid="37" grpId="0"/>
      <p:bldP spid="37" grpId="1"/>
      <p:bldP spid="38" grpId="0" animBg="1"/>
      <p:bldP spid="38" grpId="1" animBg="1"/>
      <p:bldP spid="39" grpId="0"/>
      <p:bldP spid="39" grpId="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197C3A-5969-97E3-79EB-5EFC3B87E903}"/>
            </a:ext>
          </a:extLst>
        </p:cNvPr>
        <p:cNvGrpSpPr/>
        <p:nvPr/>
      </p:nvGrpSpPr>
      <p:grpSpPr>
        <a:xfrm>
          <a:off x="0" y="0"/>
          <a:ext cx="0" cy="0"/>
          <a:chOff x="0" y="0"/>
          <a:chExt cx="0" cy="0"/>
        </a:xfrm>
      </p:grpSpPr>
      <p:pic>
        <p:nvPicPr>
          <p:cNvPr id="20" name="Picture 19" descr="A graph of a function&#10;&#10;Description automatically generated">
            <a:extLst>
              <a:ext uri="{FF2B5EF4-FFF2-40B4-BE49-F238E27FC236}">
                <a16:creationId xmlns:a16="http://schemas.microsoft.com/office/drawing/2014/main" id="{208B54C8-7A05-62DF-476C-F9161BE7FC44}"/>
              </a:ext>
            </a:extLst>
          </p:cNvPr>
          <p:cNvPicPr>
            <a:picLocks noChangeAspect="1"/>
          </p:cNvPicPr>
          <p:nvPr/>
        </p:nvPicPr>
        <p:blipFill>
          <a:blip r:embed="rId3"/>
          <a:stretch>
            <a:fillRect/>
          </a:stretch>
        </p:blipFill>
        <p:spPr>
          <a:xfrm>
            <a:off x="425574" y="685800"/>
            <a:ext cx="8322890" cy="5233608"/>
          </a:xfrm>
          <a:prstGeom prst="rect">
            <a:avLst/>
          </a:prstGeom>
        </p:spPr>
      </p:pic>
      <p:sp>
        <p:nvSpPr>
          <p:cNvPr id="18435" name="CasellaDiTesto 6">
            <a:extLst>
              <a:ext uri="{FF2B5EF4-FFF2-40B4-BE49-F238E27FC236}">
                <a16:creationId xmlns:a16="http://schemas.microsoft.com/office/drawing/2014/main" id="{5BF5C9A0-2C3A-564D-00D3-AF7A6E03EA4F}"/>
              </a:ext>
            </a:extLst>
          </p:cNvPr>
          <p:cNvSpPr txBox="1">
            <a:spLocks noChangeArrowheads="1"/>
          </p:cNvSpPr>
          <p:nvPr/>
        </p:nvSpPr>
        <p:spPr bwMode="auto">
          <a:xfrm>
            <a:off x="9334500" y="-12700"/>
            <a:ext cx="1841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259FC62D-0C5E-F38F-0132-AE4F3F93F29E}"/>
              </a:ext>
            </a:extLst>
          </p:cNvPr>
          <p:cNvPicPr>
            <a:picLocks noChangeAspect="1"/>
          </p:cNvPicPr>
          <p:nvPr/>
        </p:nvPicPr>
        <p:blipFill>
          <a:blip r:embed="rId4"/>
          <a:stretch>
            <a:fillRect/>
          </a:stretch>
        </p:blipFill>
        <p:spPr>
          <a:xfrm>
            <a:off x="40477" y="29829"/>
            <a:ext cx="1219155" cy="737276"/>
          </a:xfrm>
          <a:prstGeom prst="rect">
            <a:avLst/>
          </a:prstGeom>
        </p:spPr>
      </p:pic>
      <p:sp>
        <p:nvSpPr>
          <p:cNvPr id="5" name="TextBox 4">
            <a:extLst>
              <a:ext uri="{FF2B5EF4-FFF2-40B4-BE49-F238E27FC236}">
                <a16:creationId xmlns:a16="http://schemas.microsoft.com/office/drawing/2014/main" id="{7AEB5214-B3A2-54BC-233A-FE54A0C032A6}"/>
              </a:ext>
            </a:extLst>
          </p:cNvPr>
          <p:cNvSpPr txBox="1"/>
          <p:nvPr/>
        </p:nvSpPr>
        <p:spPr>
          <a:xfrm>
            <a:off x="1267583" y="2541706"/>
            <a:ext cx="811504" cy="400110"/>
          </a:xfrm>
          <a:prstGeom prst="rect">
            <a:avLst/>
          </a:prstGeom>
          <a:noFill/>
        </p:spPr>
        <p:txBody>
          <a:bodyPr wrap="none" rtlCol="0">
            <a:spAutoFit/>
          </a:bodyPr>
          <a:lstStyle/>
          <a:p>
            <a:r>
              <a:rPr lang="en-IT" sz="2000"/>
              <a:t>1 TeV</a:t>
            </a:r>
          </a:p>
        </p:txBody>
      </p:sp>
      <p:sp>
        <p:nvSpPr>
          <p:cNvPr id="6" name="TextBox 5">
            <a:extLst>
              <a:ext uri="{FF2B5EF4-FFF2-40B4-BE49-F238E27FC236}">
                <a16:creationId xmlns:a16="http://schemas.microsoft.com/office/drawing/2014/main" id="{FF48DC77-2D74-6B01-4BC5-9424312002C4}"/>
              </a:ext>
            </a:extLst>
          </p:cNvPr>
          <p:cNvSpPr txBox="1"/>
          <p:nvPr/>
        </p:nvSpPr>
        <p:spPr>
          <a:xfrm>
            <a:off x="235019" y="2252931"/>
            <a:ext cx="939744" cy="400110"/>
          </a:xfrm>
          <a:prstGeom prst="rect">
            <a:avLst/>
          </a:prstGeom>
          <a:noFill/>
        </p:spPr>
        <p:txBody>
          <a:bodyPr wrap="none" rtlCol="0">
            <a:spAutoFit/>
          </a:bodyPr>
          <a:lstStyle/>
          <a:p>
            <a:r>
              <a:rPr lang="en-IT" sz="2000"/>
              <a:t>10 TeV</a:t>
            </a:r>
          </a:p>
        </p:txBody>
      </p:sp>
      <p:sp>
        <p:nvSpPr>
          <p:cNvPr id="7" name="TextBox 6">
            <a:extLst>
              <a:ext uri="{FF2B5EF4-FFF2-40B4-BE49-F238E27FC236}">
                <a16:creationId xmlns:a16="http://schemas.microsoft.com/office/drawing/2014/main" id="{86FD0772-D370-77B5-5B78-F1076999A7F8}"/>
              </a:ext>
            </a:extLst>
          </p:cNvPr>
          <p:cNvSpPr txBox="1"/>
          <p:nvPr/>
        </p:nvSpPr>
        <p:spPr>
          <a:xfrm>
            <a:off x="94548" y="1862909"/>
            <a:ext cx="1067985" cy="400110"/>
          </a:xfrm>
          <a:prstGeom prst="rect">
            <a:avLst/>
          </a:prstGeom>
          <a:noFill/>
        </p:spPr>
        <p:txBody>
          <a:bodyPr wrap="none" rtlCol="0">
            <a:spAutoFit/>
          </a:bodyPr>
          <a:lstStyle/>
          <a:p>
            <a:r>
              <a:rPr lang="en-IT" sz="2000"/>
              <a:t>100 TeV</a:t>
            </a:r>
          </a:p>
        </p:txBody>
      </p:sp>
      <p:sp>
        <p:nvSpPr>
          <p:cNvPr id="8" name="TextBox 7">
            <a:extLst>
              <a:ext uri="{FF2B5EF4-FFF2-40B4-BE49-F238E27FC236}">
                <a16:creationId xmlns:a16="http://schemas.microsoft.com/office/drawing/2014/main" id="{85630136-F951-8269-4A71-3824C4046742}"/>
              </a:ext>
            </a:extLst>
          </p:cNvPr>
          <p:cNvSpPr txBox="1"/>
          <p:nvPr/>
        </p:nvSpPr>
        <p:spPr>
          <a:xfrm>
            <a:off x="853880" y="1342233"/>
            <a:ext cx="819455" cy="400110"/>
          </a:xfrm>
          <a:prstGeom prst="rect">
            <a:avLst/>
          </a:prstGeom>
          <a:noFill/>
        </p:spPr>
        <p:txBody>
          <a:bodyPr wrap="none" rtlCol="0">
            <a:spAutoFit/>
          </a:bodyPr>
          <a:lstStyle/>
          <a:p>
            <a:r>
              <a:rPr lang="en-IT" sz="2000"/>
              <a:t>1 PeV</a:t>
            </a:r>
          </a:p>
        </p:txBody>
      </p:sp>
      <p:sp>
        <p:nvSpPr>
          <p:cNvPr id="9" name="TextBox 8">
            <a:extLst>
              <a:ext uri="{FF2B5EF4-FFF2-40B4-BE49-F238E27FC236}">
                <a16:creationId xmlns:a16="http://schemas.microsoft.com/office/drawing/2014/main" id="{2FDE9FE2-392F-8B67-FADB-B9D7CCCB8619}"/>
              </a:ext>
            </a:extLst>
          </p:cNvPr>
          <p:cNvSpPr txBox="1"/>
          <p:nvPr/>
        </p:nvSpPr>
        <p:spPr>
          <a:xfrm>
            <a:off x="1227119" y="921499"/>
            <a:ext cx="1075936" cy="400110"/>
          </a:xfrm>
          <a:prstGeom prst="rect">
            <a:avLst/>
          </a:prstGeom>
          <a:noFill/>
        </p:spPr>
        <p:txBody>
          <a:bodyPr wrap="none" rtlCol="0">
            <a:spAutoFit/>
          </a:bodyPr>
          <a:lstStyle/>
          <a:p>
            <a:r>
              <a:rPr lang="en-IT" sz="2000"/>
              <a:t>100 PeV</a:t>
            </a:r>
          </a:p>
        </p:txBody>
      </p:sp>
      <p:sp>
        <p:nvSpPr>
          <p:cNvPr id="10" name="TextBox 9">
            <a:extLst>
              <a:ext uri="{FF2B5EF4-FFF2-40B4-BE49-F238E27FC236}">
                <a16:creationId xmlns:a16="http://schemas.microsoft.com/office/drawing/2014/main" id="{2624820E-B6AF-22FB-6243-B405201192FE}"/>
              </a:ext>
            </a:extLst>
          </p:cNvPr>
          <p:cNvSpPr txBox="1"/>
          <p:nvPr/>
        </p:nvSpPr>
        <p:spPr>
          <a:xfrm>
            <a:off x="6444208" y="5694659"/>
            <a:ext cx="1439818" cy="461665"/>
          </a:xfrm>
          <a:prstGeom prst="rect">
            <a:avLst/>
          </a:prstGeom>
          <a:noFill/>
        </p:spPr>
        <p:txBody>
          <a:bodyPr wrap="none" rtlCol="0">
            <a:spAutoFit/>
          </a:bodyPr>
          <a:lstStyle/>
          <a:p>
            <a:r>
              <a:rPr lang="en-IT" i="1"/>
              <a:t>E</a:t>
            </a:r>
            <a:r>
              <a:rPr lang="en-IT" i="1" baseline="-25000"/>
              <a:t>ph</a:t>
            </a:r>
            <a:r>
              <a:rPr lang="en-IT" i="1"/>
              <a:t> (MeV)</a:t>
            </a:r>
          </a:p>
        </p:txBody>
      </p:sp>
      <p:sp>
        <p:nvSpPr>
          <p:cNvPr id="11" name="TextBox 10">
            <a:extLst>
              <a:ext uri="{FF2B5EF4-FFF2-40B4-BE49-F238E27FC236}">
                <a16:creationId xmlns:a16="http://schemas.microsoft.com/office/drawing/2014/main" id="{E5F7DAE4-CCEF-BE79-CB1E-C97ACE9FD887}"/>
              </a:ext>
            </a:extLst>
          </p:cNvPr>
          <p:cNvSpPr txBox="1"/>
          <p:nvPr/>
        </p:nvSpPr>
        <p:spPr>
          <a:xfrm>
            <a:off x="112299" y="4316294"/>
            <a:ext cx="1402948" cy="461665"/>
          </a:xfrm>
          <a:prstGeom prst="rect">
            <a:avLst/>
          </a:prstGeom>
          <a:noFill/>
        </p:spPr>
        <p:txBody>
          <a:bodyPr wrap="none" rtlCol="0">
            <a:spAutoFit/>
          </a:bodyPr>
          <a:lstStyle/>
          <a:p>
            <a:r>
              <a:rPr lang="en-IT" i="1"/>
              <a:t>E’</a:t>
            </a:r>
            <a:r>
              <a:rPr lang="en-IT" i="1" baseline="-25000"/>
              <a:t>e </a:t>
            </a:r>
            <a:r>
              <a:rPr lang="en-IT" i="1"/>
              <a:t>(MeV)</a:t>
            </a:r>
          </a:p>
        </p:txBody>
      </p:sp>
      <p:cxnSp>
        <p:nvCxnSpPr>
          <p:cNvPr id="12" name="Straight Arrow Connector 11">
            <a:extLst>
              <a:ext uri="{FF2B5EF4-FFF2-40B4-BE49-F238E27FC236}">
                <a16:creationId xmlns:a16="http://schemas.microsoft.com/office/drawing/2014/main" id="{021803EB-FB64-BE01-D3DE-4411E5C93C2A}"/>
              </a:ext>
            </a:extLst>
          </p:cNvPr>
          <p:cNvCxnSpPr/>
          <p:nvPr/>
        </p:nvCxnSpPr>
        <p:spPr bwMode="auto">
          <a:xfrm>
            <a:off x="5038554" y="4005064"/>
            <a:ext cx="0" cy="1008112"/>
          </a:xfrm>
          <a:prstGeom prst="straightConnector1">
            <a:avLst/>
          </a:prstGeom>
          <a:solidFill>
            <a:schemeClr val="accent1"/>
          </a:solidFill>
          <a:ln w="47625" cap="flat" cmpd="sng" algn="ctr">
            <a:solidFill>
              <a:srgbClr val="C00000"/>
            </a:solidFill>
            <a:prstDash val="solid"/>
            <a:round/>
            <a:headEnd type="none" w="med" len="med"/>
            <a:tailEnd type="triangle"/>
          </a:ln>
          <a:effectLst/>
        </p:spPr>
      </p:cxnSp>
      <p:sp>
        <p:nvSpPr>
          <p:cNvPr id="13" name="TextBox 12">
            <a:extLst>
              <a:ext uri="{FF2B5EF4-FFF2-40B4-BE49-F238E27FC236}">
                <a16:creationId xmlns:a16="http://schemas.microsoft.com/office/drawing/2014/main" id="{6E98BE8F-CA51-8EFE-B782-5273CD9F0616}"/>
              </a:ext>
            </a:extLst>
          </p:cNvPr>
          <p:cNvSpPr txBox="1"/>
          <p:nvPr/>
        </p:nvSpPr>
        <p:spPr>
          <a:xfrm>
            <a:off x="3779912" y="5013176"/>
            <a:ext cx="2515369" cy="461665"/>
          </a:xfrm>
          <a:prstGeom prst="rect">
            <a:avLst/>
          </a:prstGeom>
          <a:noFill/>
        </p:spPr>
        <p:txBody>
          <a:bodyPr wrap="none" rtlCol="0">
            <a:spAutoFit/>
          </a:bodyPr>
          <a:lstStyle/>
          <a:p>
            <a:r>
              <a:rPr lang="en-GB" i="1"/>
              <a:t>e</a:t>
            </a:r>
            <a:r>
              <a:rPr lang="en-IT" i="1" baseline="30000"/>
              <a:t>-</a:t>
            </a:r>
            <a:r>
              <a:rPr lang="en-IT" i="1"/>
              <a:t> at rest   E’</a:t>
            </a:r>
            <a:r>
              <a:rPr lang="en-IT" i="1" baseline="-25000"/>
              <a:t>e</a:t>
            </a:r>
            <a:r>
              <a:rPr lang="en-IT" i="1"/>
              <a:t>=mc</a:t>
            </a:r>
            <a:r>
              <a:rPr lang="en-IT" i="1" baseline="30000"/>
              <a:t>2</a:t>
            </a:r>
          </a:p>
        </p:txBody>
      </p:sp>
      <p:sp>
        <p:nvSpPr>
          <p:cNvPr id="14" name="TextBox 13">
            <a:extLst>
              <a:ext uri="{FF2B5EF4-FFF2-40B4-BE49-F238E27FC236}">
                <a16:creationId xmlns:a16="http://schemas.microsoft.com/office/drawing/2014/main" id="{9401EA75-F949-E282-9CBA-F2A484A7041A}"/>
              </a:ext>
            </a:extLst>
          </p:cNvPr>
          <p:cNvSpPr txBox="1"/>
          <p:nvPr/>
        </p:nvSpPr>
        <p:spPr>
          <a:xfrm>
            <a:off x="4472777" y="3894723"/>
            <a:ext cx="566181" cy="461665"/>
          </a:xfrm>
          <a:prstGeom prst="rect">
            <a:avLst/>
          </a:prstGeom>
          <a:noFill/>
        </p:spPr>
        <p:txBody>
          <a:bodyPr wrap="none" rtlCol="0">
            <a:spAutoFit/>
          </a:bodyPr>
          <a:lstStyle/>
          <a:p>
            <a:r>
              <a:rPr lang="en-IT" i="1"/>
              <a:t>E’</a:t>
            </a:r>
            <a:r>
              <a:rPr lang="en-IT" i="1" baseline="-25000"/>
              <a:t>e</a:t>
            </a:r>
            <a:endParaRPr lang="en-IT" i="1"/>
          </a:p>
        </p:txBody>
      </p:sp>
      <p:cxnSp>
        <p:nvCxnSpPr>
          <p:cNvPr id="15" name="Straight Connector 14">
            <a:extLst>
              <a:ext uri="{FF2B5EF4-FFF2-40B4-BE49-F238E27FC236}">
                <a16:creationId xmlns:a16="http://schemas.microsoft.com/office/drawing/2014/main" id="{973A36EF-2BB6-57B2-F99A-71D1BC45B2F7}"/>
              </a:ext>
            </a:extLst>
          </p:cNvPr>
          <p:cNvCxnSpPr>
            <a:cxnSpLocks/>
          </p:cNvCxnSpPr>
          <p:nvPr/>
        </p:nvCxnSpPr>
        <p:spPr bwMode="auto">
          <a:xfrm>
            <a:off x="5059379" y="5373216"/>
            <a:ext cx="0" cy="650393"/>
          </a:xfrm>
          <a:prstGeom prst="line">
            <a:avLst/>
          </a:prstGeom>
          <a:solidFill>
            <a:schemeClr val="accent1"/>
          </a:solidFill>
          <a:ln w="34925" cap="flat" cmpd="sng" algn="ctr">
            <a:solidFill>
              <a:schemeClr val="tx1"/>
            </a:solidFill>
            <a:prstDash val="solid"/>
            <a:round/>
            <a:headEnd type="triangle" w="med" len="med"/>
            <a:tailEnd type="triangle" w="med" len="med"/>
          </a:ln>
          <a:effectLst/>
        </p:spPr>
      </p:cxnSp>
      <p:sp>
        <p:nvSpPr>
          <p:cNvPr id="16" name="TextBox 15">
            <a:extLst>
              <a:ext uri="{FF2B5EF4-FFF2-40B4-BE49-F238E27FC236}">
                <a16:creationId xmlns:a16="http://schemas.microsoft.com/office/drawing/2014/main" id="{D82078D7-8692-63B7-9E72-91722873D2C3}"/>
              </a:ext>
            </a:extLst>
          </p:cNvPr>
          <p:cNvSpPr txBox="1"/>
          <p:nvPr/>
        </p:nvSpPr>
        <p:spPr>
          <a:xfrm>
            <a:off x="4499992" y="5949280"/>
            <a:ext cx="1559956" cy="400110"/>
          </a:xfrm>
          <a:prstGeom prst="rect">
            <a:avLst/>
          </a:prstGeom>
          <a:noFill/>
        </p:spPr>
        <p:txBody>
          <a:bodyPr wrap="square" rtlCol="0">
            <a:spAutoFit/>
          </a:bodyPr>
          <a:lstStyle/>
          <a:p>
            <a:r>
              <a:rPr lang="en-IT" sz="2000" i="1"/>
              <a:t>E</a:t>
            </a:r>
            <a:r>
              <a:rPr lang="en-IT" sz="2000" i="1" baseline="-25000"/>
              <a:t>ph</a:t>
            </a:r>
            <a:r>
              <a:rPr lang="en-IT" sz="2000" i="1"/>
              <a:t> =0.5mc</a:t>
            </a:r>
            <a:r>
              <a:rPr lang="en-IT" sz="2000" i="1" baseline="30000"/>
              <a:t>2</a:t>
            </a:r>
          </a:p>
        </p:txBody>
      </p:sp>
      <p:sp>
        <p:nvSpPr>
          <p:cNvPr id="19" name="TextBox 18">
            <a:extLst>
              <a:ext uri="{FF2B5EF4-FFF2-40B4-BE49-F238E27FC236}">
                <a16:creationId xmlns:a16="http://schemas.microsoft.com/office/drawing/2014/main" id="{71502DD9-AFE1-E7C1-0AF0-C1A2D9BF51AA}"/>
              </a:ext>
            </a:extLst>
          </p:cNvPr>
          <p:cNvSpPr txBox="1"/>
          <p:nvPr/>
        </p:nvSpPr>
        <p:spPr>
          <a:xfrm>
            <a:off x="3142519" y="1490881"/>
            <a:ext cx="4624151" cy="707886"/>
          </a:xfrm>
          <a:prstGeom prst="rect">
            <a:avLst/>
          </a:prstGeom>
          <a:noFill/>
        </p:spPr>
        <p:txBody>
          <a:bodyPr wrap="none" rtlCol="0">
            <a:spAutoFit/>
          </a:bodyPr>
          <a:lstStyle/>
          <a:p>
            <a:r>
              <a:rPr lang="en-IT" sz="2000" i="1"/>
              <a:t>0.5mc</a:t>
            </a:r>
            <a:r>
              <a:rPr lang="en-IT" sz="2000" i="1" baseline="30000"/>
              <a:t>2</a:t>
            </a:r>
            <a:r>
              <a:rPr lang="en-IT" sz="2000" i="1"/>
              <a:t> = 255.5 keV colliding photons will</a:t>
            </a:r>
          </a:p>
          <a:p>
            <a:r>
              <a:rPr lang="en-GB" sz="2000" i="1"/>
              <a:t>stop</a:t>
            </a:r>
            <a:r>
              <a:rPr lang="en-IT" sz="2000" i="1"/>
              <a:t> relativistic electrons of any energy E</a:t>
            </a:r>
            <a:r>
              <a:rPr lang="en-IT" sz="2000" i="1" baseline="-25000"/>
              <a:t>e </a:t>
            </a:r>
            <a:r>
              <a:rPr lang="en-IT" sz="2000" i="1"/>
              <a:t>!</a:t>
            </a:r>
          </a:p>
        </p:txBody>
      </p:sp>
      <p:sp>
        <p:nvSpPr>
          <p:cNvPr id="21" name="TextBox 20">
            <a:extLst>
              <a:ext uri="{FF2B5EF4-FFF2-40B4-BE49-F238E27FC236}">
                <a16:creationId xmlns:a16="http://schemas.microsoft.com/office/drawing/2014/main" id="{32722EDA-93A2-17A6-A0BF-A3D688E3D273}"/>
              </a:ext>
            </a:extLst>
          </p:cNvPr>
          <p:cNvSpPr txBox="1"/>
          <p:nvPr/>
        </p:nvSpPr>
        <p:spPr>
          <a:xfrm>
            <a:off x="1267583" y="3197677"/>
            <a:ext cx="1119217" cy="400110"/>
          </a:xfrm>
          <a:prstGeom prst="rect">
            <a:avLst/>
          </a:prstGeom>
          <a:noFill/>
        </p:spPr>
        <p:txBody>
          <a:bodyPr wrap="none" rtlCol="0">
            <a:spAutoFit/>
          </a:bodyPr>
          <a:lstStyle/>
          <a:p>
            <a:r>
              <a:rPr lang="en-IT" sz="2000"/>
              <a:t>100 GeV</a:t>
            </a:r>
          </a:p>
        </p:txBody>
      </p:sp>
      <p:sp>
        <p:nvSpPr>
          <p:cNvPr id="17" name="TextBox 16">
            <a:extLst>
              <a:ext uri="{FF2B5EF4-FFF2-40B4-BE49-F238E27FC236}">
                <a16:creationId xmlns:a16="http://schemas.microsoft.com/office/drawing/2014/main" id="{138D7E82-F9A1-36FB-0E46-EF4E5E7504C5}"/>
              </a:ext>
            </a:extLst>
          </p:cNvPr>
          <p:cNvSpPr txBox="1"/>
          <p:nvPr/>
        </p:nvSpPr>
        <p:spPr>
          <a:xfrm>
            <a:off x="2731802" y="6011996"/>
            <a:ext cx="1192126" cy="369332"/>
          </a:xfrm>
          <a:prstGeom prst="rect">
            <a:avLst/>
          </a:prstGeom>
          <a:noFill/>
        </p:spPr>
        <p:txBody>
          <a:bodyPr wrap="square" rtlCol="0">
            <a:spAutoFit/>
          </a:bodyPr>
          <a:lstStyle/>
          <a:p>
            <a:r>
              <a:rPr lang="en-IT" sz="1800" i="1"/>
              <a:t>E</a:t>
            </a:r>
            <a:r>
              <a:rPr lang="en-IT" sz="1800" i="1" baseline="-25000"/>
              <a:t>ph</a:t>
            </a:r>
            <a:r>
              <a:rPr lang="en-IT" sz="1800" i="1"/>
              <a:t>=1 eV</a:t>
            </a:r>
            <a:endParaRPr lang="en-IT" sz="1800" i="1" baseline="30000"/>
          </a:p>
        </p:txBody>
      </p:sp>
      <p:cxnSp>
        <p:nvCxnSpPr>
          <p:cNvPr id="18" name="Straight Connector 17">
            <a:extLst>
              <a:ext uri="{FF2B5EF4-FFF2-40B4-BE49-F238E27FC236}">
                <a16:creationId xmlns:a16="http://schemas.microsoft.com/office/drawing/2014/main" id="{9B3D127F-CC0E-3141-085A-A91D27C0D86B}"/>
              </a:ext>
            </a:extLst>
          </p:cNvPr>
          <p:cNvCxnSpPr>
            <a:cxnSpLocks/>
          </p:cNvCxnSpPr>
          <p:nvPr/>
        </p:nvCxnSpPr>
        <p:spPr bwMode="auto">
          <a:xfrm>
            <a:off x="2085076" y="5640367"/>
            <a:ext cx="0" cy="335985"/>
          </a:xfrm>
          <a:prstGeom prst="line">
            <a:avLst/>
          </a:prstGeom>
          <a:solidFill>
            <a:schemeClr val="accent1"/>
          </a:solidFill>
          <a:ln w="19050" cap="flat" cmpd="sng" algn="ctr">
            <a:solidFill>
              <a:schemeClr val="tx1"/>
            </a:solidFill>
            <a:prstDash val="solid"/>
            <a:round/>
            <a:headEnd type="triangle" w="med" len="med"/>
            <a:tailEnd type="none" w="med" len="med"/>
          </a:ln>
          <a:effectLst/>
        </p:spPr>
      </p:cxnSp>
      <p:cxnSp>
        <p:nvCxnSpPr>
          <p:cNvPr id="22" name="Straight Connector 21">
            <a:extLst>
              <a:ext uri="{FF2B5EF4-FFF2-40B4-BE49-F238E27FC236}">
                <a16:creationId xmlns:a16="http://schemas.microsoft.com/office/drawing/2014/main" id="{A117C8B4-8685-51A2-1342-682BB5F56616}"/>
              </a:ext>
            </a:extLst>
          </p:cNvPr>
          <p:cNvCxnSpPr>
            <a:cxnSpLocks/>
          </p:cNvCxnSpPr>
          <p:nvPr/>
        </p:nvCxnSpPr>
        <p:spPr bwMode="auto">
          <a:xfrm>
            <a:off x="3203848" y="5586077"/>
            <a:ext cx="0" cy="444567"/>
          </a:xfrm>
          <a:prstGeom prst="line">
            <a:avLst/>
          </a:prstGeom>
          <a:solidFill>
            <a:schemeClr val="accent1"/>
          </a:solidFill>
          <a:ln w="19050" cap="flat" cmpd="sng" algn="ctr">
            <a:solidFill>
              <a:schemeClr val="tx1"/>
            </a:solidFill>
            <a:prstDash val="solid"/>
            <a:round/>
            <a:headEnd type="triangle" w="med" len="med"/>
            <a:tailEnd type="none" w="med" len="med"/>
          </a:ln>
          <a:effectLst/>
        </p:spPr>
      </p:cxnSp>
      <p:sp>
        <p:nvSpPr>
          <p:cNvPr id="23" name="TextBox 22">
            <a:extLst>
              <a:ext uri="{FF2B5EF4-FFF2-40B4-BE49-F238E27FC236}">
                <a16:creationId xmlns:a16="http://schemas.microsoft.com/office/drawing/2014/main" id="{3ED6BD58-3648-B95B-ABB8-1F3D4CA2DCE3}"/>
              </a:ext>
            </a:extLst>
          </p:cNvPr>
          <p:cNvSpPr txBox="1"/>
          <p:nvPr/>
        </p:nvSpPr>
        <p:spPr>
          <a:xfrm>
            <a:off x="1379980" y="6004592"/>
            <a:ext cx="1247804" cy="369332"/>
          </a:xfrm>
          <a:prstGeom prst="rect">
            <a:avLst/>
          </a:prstGeom>
          <a:noFill/>
        </p:spPr>
        <p:txBody>
          <a:bodyPr wrap="square" rtlCol="0">
            <a:spAutoFit/>
          </a:bodyPr>
          <a:lstStyle/>
          <a:p>
            <a:r>
              <a:rPr lang="en-IT" sz="1800" i="1"/>
              <a:t>E</a:t>
            </a:r>
            <a:r>
              <a:rPr lang="en-IT" sz="1800" i="1" baseline="-25000"/>
              <a:t>ph</a:t>
            </a:r>
            <a:r>
              <a:rPr lang="en-IT" sz="1800" i="1"/>
              <a:t>=1 meV</a:t>
            </a:r>
            <a:endParaRPr lang="en-IT" sz="1800" i="1" baseline="30000"/>
          </a:p>
        </p:txBody>
      </p:sp>
      <p:cxnSp>
        <p:nvCxnSpPr>
          <p:cNvPr id="29" name="Straight Connector 28">
            <a:extLst>
              <a:ext uri="{FF2B5EF4-FFF2-40B4-BE49-F238E27FC236}">
                <a16:creationId xmlns:a16="http://schemas.microsoft.com/office/drawing/2014/main" id="{8E50AE53-B419-557C-C9F9-F3B821DE148E}"/>
              </a:ext>
            </a:extLst>
          </p:cNvPr>
          <p:cNvCxnSpPr>
            <a:cxnSpLocks/>
          </p:cNvCxnSpPr>
          <p:nvPr/>
        </p:nvCxnSpPr>
        <p:spPr bwMode="auto">
          <a:xfrm>
            <a:off x="1100632" y="5792767"/>
            <a:ext cx="0" cy="335985"/>
          </a:xfrm>
          <a:prstGeom prst="line">
            <a:avLst/>
          </a:prstGeom>
          <a:solidFill>
            <a:schemeClr val="accent1"/>
          </a:solidFill>
          <a:ln w="19050" cap="flat" cmpd="sng" algn="ctr">
            <a:solidFill>
              <a:schemeClr val="tx1"/>
            </a:solidFill>
            <a:prstDash val="solid"/>
            <a:round/>
            <a:headEnd type="triangle" w="med" len="med"/>
            <a:tailEnd type="none" w="med" len="med"/>
          </a:ln>
          <a:effectLst/>
        </p:spPr>
      </p:cxnSp>
      <p:sp>
        <p:nvSpPr>
          <p:cNvPr id="30" name="TextBox 29">
            <a:extLst>
              <a:ext uri="{FF2B5EF4-FFF2-40B4-BE49-F238E27FC236}">
                <a16:creationId xmlns:a16="http://schemas.microsoft.com/office/drawing/2014/main" id="{EE45494D-B9A1-D75F-5827-2174BFEB5BE9}"/>
              </a:ext>
            </a:extLst>
          </p:cNvPr>
          <p:cNvSpPr txBox="1"/>
          <p:nvPr/>
        </p:nvSpPr>
        <p:spPr>
          <a:xfrm>
            <a:off x="179512" y="6093296"/>
            <a:ext cx="1247804" cy="369332"/>
          </a:xfrm>
          <a:prstGeom prst="rect">
            <a:avLst/>
          </a:prstGeom>
          <a:noFill/>
        </p:spPr>
        <p:txBody>
          <a:bodyPr wrap="square" rtlCol="0">
            <a:spAutoFit/>
          </a:bodyPr>
          <a:lstStyle/>
          <a:p>
            <a:r>
              <a:rPr lang="en-IT" sz="1800" i="1"/>
              <a:t>E</a:t>
            </a:r>
            <a:r>
              <a:rPr lang="en-IT" sz="1800" i="1" baseline="-25000"/>
              <a:t>ph</a:t>
            </a:r>
            <a:r>
              <a:rPr lang="en-IT" sz="1800" i="1"/>
              <a:t>=1 </a:t>
            </a:r>
            <a:r>
              <a:rPr lang="en-IT" sz="1800" i="1">
                <a:latin typeface="Symbol" pitchFamily="2" charset="2"/>
              </a:rPr>
              <a:t>m</a:t>
            </a:r>
            <a:r>
              <a:rPr lang="en-IT" sz="1800" i="1"/>
              <a:t>eV</a:t>
            </a:r>
            <a:endParaRPr lang="en-IT" sz="1800" i="1" baseline="30000"/>
          </a:p>
        </p:txBody>
      </p:sp>
      <p:sp>
        <p:nvSpPr>
          <p:cNvPr id="31" name="TextBox 30">
            <a:extLst>
              <a:ext uri="{FF2B5EF4-FFF2-40B4-BE49-F238E27FC236}">
                <a16:creationId xmlns:a16="http://schemas.microsoft.com/office/drawing/2014/main" id="{19980230-D2A9-4B9C-6FE4-D19BD14D8BD3}"/>
              </a:ext>
            </a:extLst>
          </p:cNvPr>
          <p:cNvSpPr txBox="1"/>
          <p:nvPr/>
        </p:nvSpPr>
        <p:spPr>
          <a:xfrm>
            <a:off x="1259632" y="5157192"/>
            <a:ext cx="1226618" cy="400110"/>
          </a:xfrm>
          <a:prstGeom prst="rect">
            <a:avLst/>
          </a:prstGeom>
          <a:noFill/>
        </p:spPr>
        <p:txBody>
          <a:bodyPr wrap="none" rtlCol="0">
            <a:spAutoFit/>
          </a:bodyPr>
          <a:lstStyle/>
          <a:p>
            <a:r>
              <a:rPr lang="en-IT" sz="2000" b="1">
                <a:solidFill>
                  <a:srgbClr val="C00000"/>
                </a:solidFill>
              </a:rPr>
              <a:t>C.M.B.R.</a:t>
            </a:r>
          </a:p>
        </p:txBody>
      </p:sp>
      <p:sp>
        <p:nvSpPr>
          <p:cNvPr id="24" name="Down Arrow 23">
            <a:extLst>
              <a:ext uri="{FF2B5EF4-FFF2-40B4-BE49-F238E27FC236}">
                <a16:creationId xmlns:a16="http://schemas.microsoft.com/office/drawing/2014/main" id="{0A4E22CF-DF32-6027-9CFB-309BB24D093E}"/>
              </a:ext>
            </a:extLst>
          </p:cNvPr>
          <p:cNvSpPr/>
          <p:nvPr/>
        </p:nvSpPr>
        <p:spPr bwMode="auto">
          <a:xfrm rot="10800000">
            <a:off x="2218997" y="448884"/>
            <a:ext cx="484632" cy="4780316"/>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sp>
        <p:nvSpPr>
          <p:cNvPr id="25" name="Down Arrow 24">
            <a:extLst>
              <a:ext uri="{FF2B5EF4-FFF2-40B4-BE49-F238E27FC236}">
                <a16:creationId xmlns:a16="http://schemas.microsoft.com/office/drawing/2014/main" id="{9435D7DB-6FD3-A657-101A-042160E50725}"/>
              </a:ext>
            </a:extLst>
          </p:cNvPr>
          <p:cNvSpPr/>
          <p:nvPr/>
        </p:nvSpPr>
        <p:spPr bwMode="auto">
          <a:xfrm rot="16200000">
            <a:off x="2726558" y="5030345"/>
            <a:ext cx="484632" cy="3007805"/>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sp>
        <p:nvSpPr>
          <p:cNvPr id="26" name="TextBox 25">
            <a:extLst>
              <a:ext uri="{FF2B5EF4-FFF2-40B4-BE49-F238E27FC236}">
                <a16:creationId xmlns:a16="http://schemas.microsoft.com/office/drawing/2014/main" id="{7C0A2DC9-1785-8D0A-D93B-3A82F3A069B7}"/>
              </a:ext>
            </a:extLst>
          </p:cNvPr>
          <p:cNvSpPr txBox="1"/>
          <p:nvPr/>
        </p:nvSpPr>
        <p:spPr>
          <a:xfrm>
            <a:off x="2627784" y="128477"/>
            <a:ext cx="2928238" cy="461665"/>
          </a:xfrm>
          <a:prstGeom prst="rect">
            <a:avLst/>
          </a:prstGeom>
          <a:noFill/>
        </p:spPr>
        <p:txBody>
          <a:bodyPr wrap="none" rtlCol="0">
            <a:spAutoFit/>
          </a:bodyPr>
          <a:lstStyle/>
          <a:p>
            <a:r>
              <a:rPr lang="en-IT" b="1" i="1">
                <a:solidFill>
                  <a:schemeClr val="accent1"/>
                </a:solidFill>
              </a:rPr>
              <a:t>Follin, Primakoff, etc</a:t>
            </a:r>
          </a:p>
        </p:txBody>
      </p:sp>
      <p:sp>
        <p:nvSpPr>
          <p:cNvPr id="27" name="TextBox 26">
            <a:extLst>
              <a:ext uri="{FF2B5EF4-FFF2-40B4-BE49-F238E27FC236}">
                <a16:creationId xmlns:a16="http://schemas.microsoft.com/office/drawing/2014/main" id="{29C9F322-F8C4-F338-BAD5-06AAC8C7BB9A}"/>
              </a:ext>
            </a:extLst>
          </p:cNvPr>
          <p:cNvSpPr txBox="1"/>
          <p:nvPr/>
        </p:nvSpPr>
        <p:spPr>
          <a:xfrm>
            <a:off x="4467338" y="6299949"/>
            <a:ext cx="1374094" cy="461665"/>
          </a:xfrm>
          <a:prstGeom prst="rect">
            <a:avLst/>
          </a:prstGeom>
          <a:noFill/>
        </p:spPr>
        <p:txBody>
          <a:bodyPr wrap="none" rtlCol="0">
            <a:spAutoFit/>
          </a:bodyPr>
          <a:lstStyle/>
          <a:p>
            <a:r>
              <a:rPr lang="en-GB" b="1" i="1">
                <a:solidFill>
                  <a:srgbClr val="FF0000"/>
                </a:solidFill>
              </a:rPr>
              <a:t>o</a:t>
            </a:r>
            <a:r>
              <a:rPr lang="en-IT" b="1" i="1">
                <a:solidFill>
                  <a:srgbClr val="FF0000"/>
                </a:solidFill>
              </a:rPr>
              <a:t>ur study</a:t>
            </a:r>
          </a:p>
        </p:txBody>
      </p:sp>
      <p:sp>
        <p:nvSpPr>
          <p:cNvPr id="28" name="TextBox 27">
            <a:extLst>
              <a:ext uri="{FF2B5EF4-FFF2-40B4-BE49-F238E27FC236}">
                <a16:creationId xmlns:a16="http://schemas.microsoft.com/office/drawing/2014/main" id="{BF22C065-9358-7D80-3BCE-F85426DD390D}"/>
              </a:ext>
            </a:extLst>
          </p:cNvPr>
          <p:cNvSpPr txBox="1"/>
          <p:nvPr/>
        </p:nvSpPr>
        <p:spPr>
          <a:xfrm>
            <a:off x="4567813" y="3495570"/>
            <a:ext cx="886781" cy="461665"/>
          </a:xfrm>
          <a:prstGeom prst="rect">
            <a:avLst/>
          </a:prstGeom>
          <a:noFill/>
        </p:spPr>
        <p:txBody>
          <a:bodyPr wrap="none" rtlCol="0">
            <a:spAutoFit/>
          </a:bodyPr>
          <a:lstStyle/>
          <a:p>
            <a:r>
              <a:rPr lang="en-IT" b="1"/>
              <a:t>FICS</a:t>
            </a:r>
          </a:p>
        </p:txBody>
      </p:sp>
    </p:spTree>
    <p:extLst>
      <p:ext uri="{BB962C8B-B14F-4D97-AF65-F5344CB8AC3E}">
        <p14:creationId xmlns:p14="http://schemas.microsoft.com/office/powerpoint/2010/main" val="42828425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1F2AE9-AEC1-0B1C-E250-07878DE9FA3F}"/>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9A96D16C-EA76-3511-BA50-5130FB406976}"/>
              </a:ext>
            </a:extLst>
          </p:cNvPr>
          <p:cNvPicPr>
            <a:picLocks noChangeAspect="1"/>
          </p:cNvPicPr>
          <p:nvPr/>
        </p:nvPicPr>
        <p:blipFill>
          <a:blip r:embed="rId3"/>
          <a:stretch>
            <a:fillRect/>
          </a:stretch>
        </p:blipFill>
        <p:spPr>
          <a:xfrm>
            <a:off x="1066800" y="1231900"/>
            <a:ext cx="7010400" cy="4394200"/>
          </a:xfrm>
          <a:prstGeom prst="rect">
            <a:avLst/>
          </a:prstGeom>
        </p:spPr>
      </p:pic>
      <p:sp>
        <p:nvSpPr>
          <p:cNvPr id="18435" name="CasellaDiTesto 6">
            <a:extLst>
              <a:ext uri="{FF2B5EF4-FFF2-40B4-BE49-F238E27FC236}">
                <a16:creationId xmlns:a16="http://schemas.microsoft.com/office/drawing/2014/main" id="{0DC71609-B12F-48C2-AFDF-8E0F43A28946}"/>
              </a:ext>
            </a:extLst>
          </p:cNvPr>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144E2DB3-205D-756A-8C96-757C1A6F6E82}"/>
              </a:ext>
            </a:extLst>
          </p:cNvPr>
          <p:cNvPicPr>
            <a:picLocks noChangeAspect="1"/>
          </p:cNvPicPr>
          <p:nvPr/>
        </p:nvPicPr>
        <p:blipFill>
          <a:blip r:embed="rId4"/>
          <a:stretch>
            <a:fillRect/>
          </a:stretch>
        </p:blipFill>
        <p:spPr>
          <a:xfrm>
            <a:off x="40477" y="29829"/>
            <a:ext cx="1219155" cy="737276"/>
          </a:xfrm>
          <a:prstGeom prst="rect">
            <a:avLst/>
          </a:prstGeom>
        </p:spPr>
      </p:pic>
      <p:sp>
        <p:nvSpPr>
          <p:cNvPr id="8" name="TextBox 7">
            <a:extLst>
              <a:ext uri="{FF2B5EF4-FFF2-40B4-BE49-F238E27FC236}">
                <a16:creationId xmlns:a16="http://schemas.microsoft.com/office/drawing/2014/main" id="{2F40D384-EA58-D3C8-0CCF-12F4D336D798}"/>
              </a:ext>
            </a:extLst>
          </p:cNvPr>
          <p:cNvSpPr txBox="1"/>
          <p:nvPr/>
        </p:nvSpPr>
        <p:spPr>
          <a:xfrm>
            <a:off x="1566410" y="2146185"/>
            <a:ext cx="862737" cy="400110"/>
          </a:xfrm>
          <a:prstGeom prst="rect">
            <a:avLst/>
          </a:prstGeom>
          <a:noFill/>
        </p:spPr>
        <p:txBody>
          <a:bodyPr wrap="none" rtlCol="0">
            <a:spAutoFit/>
          </a:bodyPr>
          <a:lstStyle/>
          <a:p>
            <a:r>
              <a:rPr lang="en-IT" sz="2000"/>
              <a:t>1 GeV</a:t>
            </a:r>
          </a:p>
        </p:txBody>
      </p:sp>
      <p:sp>
        <p:nvSpPr>
          <p:cNvPr id="10" name="TextBox 9">
            <a:extLst>
              <a:ext uri="{FF2B5EF4-FFF2-40B4-BE49-F238E27FC236}">
                <a16:creationId xmlns:a16="http://schemas.microsoft.com/office/drawing/2014/main" id="{76DCF491-EA16-AB62-8648-E87CB42ACDEE}"/>
              </a:ext>
            </a:extLst>
          </p:cNvPr>
          <p:cNvSpPr txBox="1"/>
          <p:nvPr/>
        </p:nvSpPr>
        <p:spPr>
          <a:xfrm>
            <a:off x="6444550" y="5445224"/>
            <a:ext cx="1439818" cy="461665"/>
          </a:xfrm>
          <a:prstGeom prst="rect">
            <a:avLst/>
          </a:prstGeom>
          <a:noFill/>
        </p:spPr>
        <p:txBody>
          <a:bodyPr wrap="none" rtlCol="0">
            <a:spAutoFit/>
          </a:bodyPr>
          <a:lstStyle/>
          <a:p>
            <a:r>
              <a:rPr lang="en-IT" i="1"/>
              <a:t>E</a:t>
            </a:r>
            <a:r>
              <a:rPr lang="en-IT" i="1" baseline="-25000"/>
              <a:t>ph</a:t>
            </a:r>
            <a:r>
              <a:rPr lang="en-IT" i="1"/>
              <a:t> (MeV)</a:t>
            </a:r>
          </a:p>
        </p:txBody>
      </p:sp>
      <p:sp>
        <p:nvSpPr>
          <p:cNvPr id="11" name="TextBox 10">
            <a:extLst>
              <a:ext uri="{FF2B5EF4-FFF2-40B4-BE49-F238E27FC236}">
                <a16:creationId xmlns:a16="http://schemas.microsoft.com/office/drawing/2014/main" id="{D49C3F6F-AB74-CF21-3527-77F90D7CCBA0}"/>
              </a:ext>
            </a:extLst>
          </p:cNvPr>
          <p:cNvSpPr txBox="1"/>
          <p:nvPr/>
        </p:nvSpPr>
        <p:spPr>
          <a:xfrm>
            <a:off x="115" y="1001067"/>
            <a:ext cx="1454244" cy="461665"/>
          </a:xfrm>
          <a:prstGeom prst="rect">
            <a:avLst/>
          </a:prstGeom>
          <a:noFill/>
        </p:spPr>
        <p:txBody>
          <a:bodyPr wrap="none" rtlCol="0">
            <a:spAutoFit/>
          </a:bodyPr>
          <a:lstStyle/>
          <a:p>
            <a:r>
              <a:rPr lang="en-IT" i="1"/>
              <a:t>E’</a:t>
            </a:r>
            <a:r>
              <a:rPr lang="en-IT" i="1" baseline="-25000"/>
              <a:t>e  </a:t>
            </a:r>
            <a:r>
              <a:rPr lang="en-IT" i="1"/>
              <a:t>(MeV)</a:t>
            </a:r>
          </a:p>
        </p:txBody>
      </p:sp>
      <p:cxnSp>
        <p:nvCxnSpPr>
          <p:cNvPr id="15" name="Straight Connector 14">
            <a:extLst>
              <a:ext uri="{FF2B5EF4-FFF2-40B4-BE49-F238E27FC236}">
                <a16:creationId xmlns:a16="http://schemas.microsoft.com/office/drawing/2014/main" id="{D3AABD46-F30E-2E19-5454-71AE8BE7523A}"/>
              </a:ext>
            </a:extLst>
          </p:cNvPr>
          <p:cNvCxnSpPr>
            <a:cxnSpLocks/>
          </p:cNvCxnSpPr>
          <p:nvPr/>
        </p:nvCxnSpPr>
        <p:spPr bwMode="auto">
          <a:xfrm>
            <a:off x="5868144" y="5157192"/>
            <a:ext cx="0" cy="650393"/>
          </a:xfrm>
          <a:prstGeom prst="line">
            <a:avLst/>
          </a:prstGeom>
          <a:solidFill>
            <a:schemeClr val="accent1"/>
          </a:solidFill>
          <a:ln w="34925" cap="flat" cmpd="sng" algn="ctr">
            <a:solidFill>
              <a:schemeClr val="tx1"/>
            </a:solidFill>
            <a:prstDash val="solid"/>
            <a:round/>
            <a:headEnd type="triangle" w="med" len="med"/>
            <a:tailEnd type="triangle" w="med" len="med"/>
          </a:ln>
          <a:effectLst/>
        </p:spPr>
      </p:cxnSp>
      <p:sp>
        <p:nvSpPr>
          <p:cNvPr id="16" name="TextBox 15">
            <a:extLst>
              <a:ext uri="{FF2B5EF4-FFF2-40B4-BE49-F238E27FC236}">
                <a16:creationId xmlns:a16="http://schemas.microsoft.com/office/drawing/2014/main" id="{650F3C9A-5F04-9FE1-5390-635AC16BE4F2}"/>
              </a:ext>
            </a:extLst>
          </p:cNvPr>
          <p:cNvSpPr txBox="1"/>
          <p:nvPr/>
        </p:nvSpPr>
        <p:spPr>
          <a:xfrm>
            <a:off x="5316300" y="5877272"/>
            <a:ext cx="1559956" cy="400110"/>
          </a:xfrm>
          <a:prstGeom prst="rect">
            <a:avLst/>
          </a:prstGeom>
          <a:noFill/>
        </p:spPr>
        <p:txBody>
          <a:bodyPr wrap="square" rtlCol="0">
            <a:spAutoFit/>
          </a:bodyPr>
          <a:lstStyle/>
          <a:p>
            <a:r>
              <a:rPr lang="en-IT" sz="2000" i="1"/>
              <a:t>E</a:t>
            </a:r>
            <a:r>
              <a:rPr lang="en-IT" sz="2000" i="1" baseline="-25000"/>
              <a:t>ph</a:t>
            </a:r>
            <a:r>
              <a:rPr lang="en-IT" sz="2000" i="1"/>
              <a:t> =0.5mc</a:t>
            </a:r>
            <a:r>
              <a:rPr lang="en-IT" sz="2000" i="1" baseline="30000"/>
              <a:t>2</a:t>
            </a:r>
          </a:p>
        </p:txBody>
      </p:sp>
      <p:sp>
        <p:nvSpPr>
          <p:cNvPr id="21" name="TextBox 20">
            <a:extLst>
              <a:ext uri="{FF2B5EF4-FFF2-40B4-BE49-F238E27FC236}">
                <a16:creationId xmlns:a16="http://schemas.microsoft.com/office/drawing/2014/main" id="{5B9A1818-9117-F2A0-3D76-AF3D9E2DA7B7}"/>
              </a:ext>
            </a:extLst>
          </p:cNvPr>
          <p:cNvSpPr txBox="1"/>
          <p:nvPr/>
        </p:nvSpPr>
        <p:spPr>
          <a:xfrm>
            <a:off x="1569532" y="3284111"/>
            <a:ext cx="1576072" cy="400110"/>
          </a:xfrm>
          <a:prstGeom prst="rect">
            <a:avLst/>
          </a:prstGeom>
          <a:noFill/>
        </p:spPr>
        <p:txBody>
          <a:bodyPr wrap="none" rtlCol="0">
            <a:spAutoFit/>
          </a:bodyPr>
          <a:lstStyle/>
          <a:p>
            <a:r>
              <a:rPr lang="en-IT" sz="2000" i="1"/>
              <a:t>E</a:t>
            </a:r>
            <a:r>
              <a:rPr lang="en-IT" sz="2000" i="1" baseline="-25000"/>
              <a:t>e</a:t>
            </a:r>
            <a:r>
              <a:rPr lang="en-IT" sz="2000"/>
              <a:t> = 50 MeV</a:t>
            </a:r>
          </a:p>
        </p:txBody>
      </p:sp>
      <p:sp>
        <p:nvSpPr>
          <p:cNvPr id="17" name="TextBox 16">
            <a:extLst>
              <a:ext uri="{FF2B5EF4-FFF2-40B4-BE49-F238E27FC236}">
                <a16:creationId xmlns:a16="http://schemas.microsoft.com/office/drawing/2014/main" id="{C862B31F-785B-4812-3C80-F8A71CA7298A}"/>
              </a:ext>
            </a:extLst>
          </p:cNvPr>
          <p:cNvSpPr txBox="1"/>
          <p:nvPr/>
        </p:nvSpPr>
        <p:spPr>
          <a:xfrm>
            <a:off x="2739908" y="4653136"/>
            <a:ext cx="2755050" cy="461665"/>
          </a:xfrm>
          <a:prstGeom prst="rect">
            <a:avLst/>
          </a:prstGeom>
          <a:noFill/>
        </p:spPr>
        <p:txBody>
          <a:bodyPr wrap="none" rtlCol="0">
            <a:spAutoFit/>
          </a:bodyPr>
          <a:lstStyle/>
          <a:p>
            <a:r>
              <a:rPr lang="en-IT" i="1"/>
              <a:t>E’</a:t>
            </a:r>
            <a:r>
              <a:rPr lang="en-IT" i="1" baseline="-25000"/>
              <a:t>e </a:t>
            </a:r>
            <a:r>
              <a:rPr lang="en-IT" i="1"/>
              <a:t>=511 keV , T’</a:t>
            </a:r>
            <a:r>
              <a:rPr lang="en-IT" i="1" baseline="-25000"/>
              <a:t>e</a:t>
            </a:r>
            <a:r>
              <a:rPr lang="en-IT" i="1"/>
              <a:t>=0</a:t>
            </a:r>
          </a:p>
        </p:txBody>
      </p:sp>
      <p:cxnSp>
        <p:nvCxnSpPr>
          <p:cNvPr id="23" name="Straight Connector 22">
            <a:extLst>
              <a:ext uri="{FF2B5EF4-FFF2-40B4-BE49-F238E27FC236}">
                <a16:creationId xmlns:a16="http://schemas.microsoft.com/office/drawing/2014/main" id="{E500BA4C-7231-57D7-EAE5-70C3501AA0E0}"/>
              </a:ext>
            </a:extLst>
          </p:cNvPr>
          <p:cNvCxnSpPr>
            <a:cxnSpLocks/>
          </p:cNvCxnSpPr>
          <p:nvPr/>
        </p:nvCxnSpPr>
        <p:spPr bwMode="auto">
          <a:xfrm>
            <a:off x="1403648" y="5058000"/>
            <a:ext cx="4464496" cy="0"/>
          </a:xfrm>
          <a:prstGeom prst="line">
            <a:avLst/>
          </a:prstGeom>
          <a:solidFill>
            <a:schemeClr val="accent1"/>
          </a:solidFill>
          <a:ln w="15875" cap="flat" cmpd="sng" algn="ctr">
            <a:solidFill>
              <a:schemeClr val="tx1"/>
            </a:solidFill>
            <a:prstDash val="solid"/>
            <a:round/>
            <a:headEnd type="triangle" w="med" len="med"/>
            <a:tailEnd type="triangle" w="med" len="med"/>
          </a:ln>
          <a:effectLst/>
        </p:spPr>
      </p:cxnSp>
      <p:sp>
        <p:nvSpPr>
          <p:cNvPr id="26" name="TextBox 25">
            <a:extLst>
              <a:ext uri="{FF2B5EF4-FFF2-40B4-BE49-F238E27FC236}">
                <a16:creationId xmlns:a16="http://schemas.microsoft.com/office/drawing/2014/main" id="{D25EEE75-A4E5-1EF8-D021-CE9887A3A31E}"/>
              </a:ext>
            </a:extLst>
          </p:cNvPr>
          <p:cNvSpPr txBox="1"/>
          <p:nvPr/>
        </p:nvSpPr>
        <p:spPr>
          <a:xfrm>
            <a:off x="1569531" y="2708920"/>
            <a:ext cx="1160895" cy="400110"/>
          </a:xfrm>
          <a:prstGeom prst="rect">
            <a:avLst/>
          </a:prstGeom>
          <a:noFill/>
        </p:spPr>
        <p:txBody>
          <a:bodyPr wrap="none" rtlCol="0">
            <a:spAutoFit/>
          </a:bodyPr>
          <a:lstStyle/>
          <a:p>
            <a:r>
              <a:rPr lang="en-IT" sz="2000"/>
              <a:t>200 MeV</a:t>
            </a:r>
          </a:p>
        </p:txBody>
      </p:sp>
      <p:sp>
        <p:nvSpPr>
          <p:cNvPr id="27" name="TextBox 26">
            <a:extLst>
              <a:ext uri="{FF2B5EF4-FFF2-40B4-BE49-F238E27FC236}">
                <a16:creationId xmlns:a16="http://schemas.microsoft.com/office/drawing/2014/main" id="{6A83B876-5C40-60C4-7082-E85D4E192CFA}"/>
              </a:ext>
            </a:extLst>
          </p:cNvPr>
          <p:cNvSpPr txBox="1"/>
          <p:nvPr/>
        </p:nvSpPr>
        <p:spPr>
          <a:xfrm>
            <a:off x="1475656" y="1556792"/>
            <a:ext cx="862737" cy="400110"/>
          </a:xfrm>
          <a:prstGeom prst="rect">
            <a:avLst/>
          </a:prstGeom>
          <a:noFill/>
        </p:spPr>
        <p:txBody>
          <a:bodyPr wrap="none" rtlCol="0">
            <a:spAutoFit/>
          </a:bodyPr>
          <a:lstStyle/>
          <a:p>
            <a:r>
              <a:rPr lang="en-IT" sz="2000"/>
              <a:t>5 GeV</a:t>
            </a:r>
          </a:p>
        </p:txBody>
      </p:sp>
      <p:sp>
        <p:nvSpPr>
          <p:cNvPr id="28" name="TextBox 27">
            <a:extLst>
              <a:ext uri="{FF2B5EF4-FFF2-40B4-BE49-F238E27FC236}">
                <a16:creationId xmlns:a16="http://schemas.microsoft.com/office/drawing/2014/main" id="{A3E7BB91-AC55-22D1-A34C-747C8E0002EB}"/>
              </a:ext>
            </a:extLst>
          </p:cNvPr>
          <p:cNvSpPr txBox="1"/>
          <p:nvPr/>
        </p:nvSpPr>
        <p:spPr>
          <a:xfrm>
            <a:off x="1043608" y="5909210"/>
            <a:ext cx="1362346" cy="400110"/>
          </a:xfrm>
          <a:prstGeom prst="rect">
            <a:avLst/>
          </a:prstGeom>
          <a:noFill/>
        </p:spPr>
        <p:txBody>
          <a:bodyPr wrap="square" rtlCol="0">
            <a:spAutoFit/>
          </a:bodyPr>
          <a:lstStyle/>
          <a:p>
            <a:r>
              <a:rPr lang="en-IT" sz="2000" i="1"/>
              <a:t>E</a:t>
            </a:r>
            <a:r>
              <a:rPr lang="en-IT" sz="2000" i="1" baseline="-25000"/>
              <a:t>ph</a:t>
            </a:r>
            <a:r>
              <a:rPr lang="en-IT" sz="2000" i="1"/>
              <a:t> = 1 eV</a:t>
            </a:r>
            <a:endParaRPr lang="en-IT" sz="2000" i="1" baseline="30000"/>
          </a:p>
        </p:txBody>
      </p:sp>
      <p:cxnSp>
        <p:nvCxnSpPr>
          <p:cNvPr id="29" name="Straight Connector 28">
            <a:extLst>
              <a:ext uri="{FF2B5EF4-FFF2-40B4-BE49-F238E27FC236}">
                <a16:creationId xmlns:a16="http://schemas.microsoft.com/office/drawing/2014/main" id="{E629BC2A-D281-EBE6-32BB-4149F65764B1}"/>
              </a:ext>
            </a:extLst>
          </p:cNvPr>
          <p:cNvCxnSpPr>
            <a:cxnSpLocks/>
          </p:cNvCxnSpPr>
          <p:nvPr/>
        </p:nvCxnSpPr>
        <p:spPr bwMode="auto">
          <a:xfrm>
            <a:off x="1656000" y="5380251"/>
            <a:ext cx="0" cy="650393"/>
          </a:xfrm>
          <a:prstGeom prst="line">
            <a:avLst/>
          </a:prstGeom>
          <a:solidFill>
            <a:schemeClr val="accent1"/>
          </a:solidFill>
          <a:ln w="19050" cap="flat" cmpd="sng" algn="ctr">
            <a:solidFill>
              <a:schemeClr val="tx1"/>
            </a:solidFill>
            <a:prstDash val="solid"/>
            <a:round/>
            <a:headEnd type="triangle" w="med" len="med"/>
            <a:tailEnd type="none" w="med" len="med"/>
          </a:ln>
          <a:effectLst/>
        </p:spPr>
      </p:cxnSp>
      <p:cxnSp>
        <p:nvCxnSpPr>
          <p:cNvPr id="30" name="Straight Connector 29">
            <a:extLst>
              <a:ext uri="{FF2B5EF4-FFF2-40B4-BE49-F238E27FC236}">
                <a16:creationId xmlns:a16="http://schemas.microsoft.com/office/drawing/2014/main" id="{203922C9-65E4-6F08-53C5-FD51AA62F3BC}"/>
              </a:ext>
            </a:extLst>
          </p:cNvPr>
          <p:cNvCxnSpPr>
            <a:cxnSpLocks/>
          </p:cNvCxnSpPr>
          <p:nvPr/>
        </p:nvCxnSpPr>
        <p:spPr bwMode="auto">
          <a:xfrm>
            <a:off x="3995936" y="5380251"/>
            <a:ext cx="0" cy="650393"/>
          </a:xfrm>
          <a:prstGeom prst="line">
            <a:avLst/>
          </a:prstGeom>
          <a:solidFill>
            <a:schemeClr val="accent1"/>
          </a:solidFill>
          <a:ln w="19050" cap="flat" cmpd="sng" algn="ctr">
            <a:solidFill>
              <a:schemeClr val="tx1"/>
            </a:solidFill>
            <a:prstDash val="solid"/>
            <a:round/>
            <a:headEnd type="triangle" w="med" len="med"/>
            <a:tailEnd type="none" w="med" len="med"/>
          </a:ln>
          <a:effectLst/>
        </p:spPr>
      </p:cxnSp>
      <p:sp>
        <p:nvSpPr>
          <p:cNvPr id="31" name="TextBox 30">
            <a:extLst>
              <a:ext uri="{FF2B5EF4-FFF2-40B4-BE49-F238E27FC236}">
                <a16:creationId xmlns:a16="http://schemas.microsoft.com/office/drawing/2014/main" id="{6A9C88D2-BF8A-F1F8-AE3E-8C6C4A2FD6A5}"/>
              </a:ext>
            </a:extLst>
          </p:cNvPr>
          <p:cNvSpPr txBox="1"/>
          <p:nvPr/>
        </p:nvSpPr>
        <p:spPr>
          <a:xfrm>
            <a:off x="3370824" y="5917431"/>
            <a:ext cx="1559955" cy="400110"/>
          </a:xfrm>
          <a:prstGeom prst="rect">
            <a:avLst/>
          </a:prstGeom>
          <a:noFill/>
        </p:spPr>
        <p:txBody>
          <a:bodyPr wrap="square" rtlCol="0">
            <a:spAutoFit/>
          </a:bodyPr>
          <a:lstStyle/>
          <a:p>
            <a:r>
              <a:rPr lang="en-IT" sz="2000" i="1"/>
              <a:t>E</a:t>
            </a:r>
            <a:r>
              <a:rPr lang="en-IT" sz="2000" i="1" baseline="-25000"/>
              <a:t>ph</a:t>
            </a:r>
            <a:r>
              <a:rPr lang="en-IT" sz="2000" i="1"/>
              <a:t> = 1 keV</a:t>
            </a:r>
            <a:endParaRPr lang="en-IT" sz="2000" i="1" baseline="30000"/>
          </a:p>
        </p:txBody>
      </p:sp>
      <p:sp>
        <p:nvSpPr>
          <p:cNvPr id="37" name="TextBox 36">
            <a:extLst>
              <a:ext uri="{FF2B5EF4-FFF2-40B4-BE49-F238E27FC236}">
                <a16:creationId xmlns:a16="http://schemas.microsoft.com/office/drawing/2014/main" id="{8A5482EB-01AD-130E-BCBE-C49829A6D120}"/>
              </a:ext>
            </a:extLst>
          </p:cNvPr>
          <p:cNvSpPr txBox="1"/>
          <p:nvPr/>
        </p:nvSpPr>
        <p:spPr>
          <a:xfrm>
            <a:off x="4258421" y="319289"/>
            <a:ext cx="4708340" cy="461665"/>
          </a:xfrm>
          <a:prstGeom prst="rect">
            <a:avLst/>
          </a:prstGeom>
          <a:noFill/>
        </p:spPr>
        <p:txBody>
          <a:bodyPr wrap="none" rtlCol="0">
            <a:spAutoFit/>
          </a:bodyPr>
          <a:lstStyle/>
          <a:p>
            <a:r>
              <a:rPr lang="en-GB" i="1"/>
              <a:t>in vacuum e</a:t>
            </a:r>
            <a:r>
              <a:rPr lang="en-IT" i="1"/>
              <a:t>lectron-photon collision</a:t>
            </a:r>
          </a:p>
        </p:txBody>
      </p:sp>
      <p:grpSp>
        <p:nvGrpSpPr>
          <p:cNvPr id="46" name="Group 45">
            <a:extLst>
              <a:ext uri="{FF2B5EF4-FFF2-40B4-BE49-F238E27FC236}">
                <a16:creationId xmlns:a16="http://schemas.microsoft.com/office/drawing/2014/main" id="{DB9F1356-CBA2-5C86-8017-7E3F546CD0A2}"/>
              </a:ext>
            </a:extLst>
          </p:cNvPr>
          <p:cNvGrpSpPr/>
          <p:nvPr/>
        </p:nvGrpSpPr>
        <p:grpSpPr>
          <a:xfrm>
            <a:off x="1798042" y="261583"/>
            <a:ext cx="2048669" cy="1007177"/>
            <a:chOff x="6915819" y="107187"/>
            <a:chExt cx="2048669" cy="1007177"/>
          </a:xfrm>
        </p:grpSpPr>
        <p:cxnSp>
          <p:nvCxnSpPr>
            <p:cNvPr id="38" name="Straight Arrow Connector 37">
              <a:extLst>
                <a:ext uri="{FF2B5EF4-FFF2-40B4-BE49-F238E27FC236}">
                  <a16:creationId xmlns:a16="http://schemas.microsoft.com/office/drawing/2014/main" id="{0B0DC21E-917D-7810-DEE7-B01B77DC98CC}"/>
                </a:ext>
              </a:extLst>
            </p:cNvPr>
            <p:cNvCxnSpPr/>
            <p:nvPr/>
          </p:nvCxnSpPr>
          <p:spPr bwMode="auto">
            <a:xfrm>
              <a:off x="6915819" y="591019"/>
              <a:ext cx="831405"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9" name="Curved Connector 38">
              <a:extLst>
                <a:ext uri="{FF2B5EF4-FFF2-40B4-BE49-F238E27FC236}">
                  <a16:creationId xmlns:a16="http://schemas.microsoft.com/office/drawing/2014/main" id="{F2392E9C-16F5-C887-6107-4814F5990863}"/>
                </a:ext>
              </a:extLst>
            </p:cNvPr>
            <p:cNvCxnSpPr>
              <a:cxnSpLocks/>
            </p:cNvCxnSpPr>
            <p:nvPr/>
          </p:nvCxnSpPr>
          <p:spPr bwMode="auto">
            <a:xfrm rot="10800000">
              <a:off x="7739278" y="591019"/>
              <a:ext cx="790021" cy="290100"/>
            </a:xfrm>
            <a:prstGeom prst="curvedConnector3">
              <a:avLst/>
            </a:prstGeom>
            <a:solidFill>
              <a:schemeClr val="accent1"/>
            </a:solidFill>
            <a:ln w="9525" cap="flat" cmpd="sng" algn="ctr">
              <a:solidFill>
                <a:schemeClr val="tx1"/>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87F93752-6CAD-83B1-A5CF-8D8E3C3EA290}"/>
                    </a:ext>
                  </a:extLst>
                </p:cNvPr>
                <p:cNvSpPr txBox="1"/>
                <p:nvPr/>
              </p:nvSpPr>
              <p:spPr>
                <a:xfrm>
                  <a:off x="8604070" y="723404"/>
                  <a:ext cx="360418" cy="25732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b="0" i="1">
                                <a:latin typeface="Cambria Math" panose="02040503050406030204" pitchFamily="18" charset="0"/>
                              </a:rPr>
                            </m:ctrlPr>
                          </m:sSubPr>
                          <m:e>
                            <m:r>
                              <a:rPr lang="it-IT" b="0" i="1">
                                <a:latin typeface="Cambria Math" panose="02040503050406030204" pitchFamily="18" charset="0"/>
                              </a:rPr>
                              <m:t>𝐸</m:t>
                            </m:r>
                          </m:e>
                          <m:sub>
                            <m:r>
                              <a:rPr lang="it-IT" b="0" i="1">
                                <a:latin typeface="Cambria Math" panose="02040503050406030204" pitchFamily="18" charset="0"/>
                                <a:ea typeface="Cambria Math" panose="02040503050406030204" pitchFamily="18" charset="0"/>
                              </a:rPr>
                              <m:t>𝑝h</m:t>
                            </m:r>
                          </m:sub>
                        </m:sSub>
                      </m:oMath>
                    </m:oMathPara>
                  </a14:m>
                  <a:endParaRPr lang="en-US" baseline="30000"/>
                </a:p>
              </p:txBody>
            </p:sp>
          </mc:Choice>
          <mc:Fallback xmlns="">
            <p:sp>
              <p:nvSpPr>
                <p:cNvPr id="40" name="TextBox 39">
                  <a:extLst>
                    <a:ext uri="{FF2B5EF4-FFF2-40B4-BE49-F238E27FC236}">
                      <a16:creationId xmlns:a16="http://schemas.microsoft.com/office/drawing/2014/main" id="{8BB32D3F-E015-A90E-EC6E-3B57A45A5C5F}"/>
                    </a:ext>
                  </a:extLst>
                </p:cNvPr>
                <p:cNvSpPr txBox="1">
                  <a:spLocks noRot="1" noChangeAspect="1" noMove="1" noResize="1" noEditPoints="1" noAdjustHandles="1" noChangeArrowheads="1" noChangeShapeType="1" noTextEdit="1"/>
                </p:cNvSpPr>
                <p:nvPr/>
              </p:nvSpPr>
              <p:spPr>
                <a:xfrm>
                  <a:off x="8604070" y="723404"/>
                  <a:ext cx="360418" cy="257324"/>
                </a:xfrm>
                <a:prstGeom prst="rect">
                  <a:avLst/>
                </a:prstGeom>
                <a:blipFill>
                  <a:blip r:embed="rId5"/>
                  <a:stretch>
                    <a:fillRect l="-27586" r="-51724" b="-85714"/>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FD911173-6260-E270-F2FD-7E7C2469BA7D}"/>
                    </a:ext>
                  </a:extLst>
                </p:cNvPr>
                <p:cNvSpPr txBox="1"/>
                <p:nvPr/>
              </p:nvSpPr>
              <p:spPr>
                <a:xfrm>
                  <a:off x="6977764" y="188640"/>
                  <a:ext cx="252447" cy="23335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b="0" i="1">
                                <a:latin typeface="Cambria Math" panose="02040503050406030204" pitchFamily="18" charset="0"/>
                              </a:rPr>
                            </m:ctrlPr>
                          </m:sSubPr>
                          <m:e>
                            <m:r>
                              <a:rPr lang="it-IT" b="0" i="1">
                                <a:latin typeface="Cambria Math" panose="02040503050406030204" pitchFamily="18" charset="0"/>
                              </a:rPr>
                              <m:t>𝐸</m:t>
                            </m:r>
                          </m:e>
                          <m:sub>
                            <m:r>
                              <a:rPr lang="it-IT" b="0" i="1">
                                <a:latin typeface="Cambria Math" panose="02040503050406030204" pitchFamily="18" charset="0"/>
                              </a:rPr>
                              <m:t>𝑒</m:t>
                            </m:r>
                          </m:sub>
                        </m:sSub>
                      </m:oMath>
                    </m:oMathPara>
                  </a14:m>
                  <a:endParaRPr lang="en-US" baseline="30000"/>
                </a:p>
              </p:txBody>
            </p:sp>
          </mc:Choice>
          <mc:Fallback xmlns="">
            <p:sp>
              <p:nvSpPr>
                <p:cNvPr id="41" name="TextBox 40">
                  <a:extLst>
                    <a:ext uri="{FF2B5EF4-FFF2-40B4-BE49-F238E27FC236}">
                      <a16:creationId xmlns:a16="http://schemas.microsoft.com/office/drawing/2014/main" id="{D80779B6-C1B5-BBCB-AECC-465040D4FAE6}"/>
                    </a:ext>
                  </a:extLst>
                </p:cNvPr>
                <p:cNvSpPr txBox="1">
                  <a:spLocks noRot="1" noChangeAspect="1" noMove="1" noResize="1" noEditPoints="1" noAdjustHandles="1" noChangeArrowheads="1" noChangeShapeType="1" noTextEdit="1"/>
                </p:cNvSpPr>
                <p:nvPr/>
              </p:nvSpPr>
              <p:spPr>
                <a:xfrm>
                  <a:off x="6977764" y="188640"/>
                  <a:ext cx="252447" cy="233354"/>
                </a:xfrm>
                <a:prstGeom prst="rect">
                  <a:avLst/>
                </a:prstGeom>
                <a:blipFill>
                  <a:blip r:embed="rId6"/>
                  <a:stretch>
                    <a:fillRect l="-38095" r="-38095" b="-70000"/>
                  </a:stretch>
                </a:blipFill>
              </p:spPr>
              <p:txBody>
                <a:bodyPr/>
                <a:lstStyle/>
                <a:p>
                  <a:r>
                    <a:rPr lang="en-IT">
                      <a:noFill/>
                    </a:rPr>
                    <a:t> </a:t>
                  </a:r>
                </a:p>
              </p:txBody>
            </p:sp>
          </mc:Fallback>
        </mc:AlternateContent>
        <p:cxnSp>
          <p:nvCxnSpPr>
            <p:cNvPr id="42" name="Straight Arrow Connector 41">
              <a:extLst>
                <a:ext uri="{FF2B5EF4-FFF2-40B4-BE49-F238E27FC236}">
                  <a16:creationId xmlns:a16="http://schemas.microsoft.com/office/drawing/2014/main" id="{E53ED62E-376A-4E39-7045-5F75CD1C4388}"/>
                </a:ext>
              </a:extLst>
            </p:cNvPr>
            <p:cNvCxnSpPr/>
            <p:nvPr/>
          </p:nvCxnSpPr>
          <p:spPr bwMode="auto">
            <a:xfrm flipH="1">
              <a:off x="7486830" y="591019"/>
              <a:ext cx="252447" cy="523345"/>
            </a:xfrm>
            <a:prstGeom prst="straightConnector1">
              <a:avLst/>
            </a:prstGeom>
            <a:solidFill>
              <a:schemeClr val="accent1"/>
            </a:solidFill>
            <a:ln w="9525" cap="flat" cmpd="sng" algn="ctr">
              <a:solidFill>
                <a:schemeClr val="tx1"/>
              </a:solidFill>
              <a:prstDash val="dash"/>
              <a:round/>
              <a:headEnd type="none" w="med" len="med"/>
              <a:tailEnd type="triangle"/>
            </a:ln>
            <a:effectLst/>
          </p:spPr>
        </p:cxnSp>
        <p:cxnSp>
          <p:nvCxnSpPr>
            <p:cNvPr id="43" name="Curved Connector 42">
              <a:extLst>
                <a:ext uri="{FF2B5EF4-FFF2-40B4-BE49-F238E27FC236}">
                  <a16:creationId xmlns:a16="http://schemas.microsoft.com/office/drawing/2014/main" id="{4A9339FC-6057-6CF3-3D98-56C5AADA19A7}"/>
                </a:ext>
              </a:extLst>
            </p:cNvPr>
            <p:cNvCxnSpPr>
              <a:cxnSpLocks/>
            </p:cNvCxnSpPr>
            <p:nvPr/>
          </p:nvCxnSpPr>
          <p:spPr bwMode="auto">
            <a:xfrm rot="5400000" flipH="1" flipV="1">
              <a:off x="7743920" y="102545"/>
              <a:ext cx="418150" cy="427434"/>
            </a:xfrm>
            <a:prstGeom prst="curvedConnector3">
              <a:avLst/>
            </a:prstGeom>
            <a:solidFill>
              <a:schemeClr val="accent1"/>
            </a:solidFill>
            <a:ln w="9525" cap="flat" cmpd="sng" algn="ctr">
              <a:solidFill>
                <a:schemeClr val="tx1"/>
              </a:solidFill>
              <a:prstDash val="dash"/>
              <a:round/>
              <a:headEnd type="none" w="med" len="med"/>
              <a:tailEnd type="triangle"/>
            </a:ln>
            <a:effectLst/>
          </p:spPr>
        </p:cxnSp>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35D0D09E-0AD3-C148-2E00-C49578ECCFA2}"/>
                    </a:ext>
                  </a:extLst>
                </p:cNvPr>
                <p:cNvSpPr txBox="1"/>
                <p:nvPr/>
              </p:nvSpPr>
              <p:spPr>
                <a:xfrm>
                  <a:off x="8183986" y="147340"/>
                  <a:ext cx="426659" cy="25732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b="0" i="1">
                                <a:latin typeface="Cambria Math" panose="02040503050406030204" pitchFamily="18" charset="0"/>
                              </a:rPr>
                            </m:ctrlPr>
                          </m:sSubPr>
                          <m:e>
                            <m:r>
                              <a:rPr lang="it-IT" b="0" i="1">
                                <a:latin typeface="Cambria Math" panose="02040503050406030204" pitchFamily="18" charset="0"/>
                              </a:rPr>
                              <m:t>𝐸</m:t>
                            </m:r>
                            <m:r>
                              <a:rPr lang="it-IT" b="0" i="1">
                                <a:latin typeface="Cambria Math" panose="02040503050406030204" pitchFamily="18" charset="0"/>
                              </a:rPr>
                              <m:t>′</m:t>
                            </m:r>
                          </m:e>
                          <m:sub>
                            <m:r>
                              <a:rPr lang="it-IT" b="0" i="1">
                                <a:latin typeface="Cambria Math" panose="02040503050406030204" pitchFamily="18" charset="0"/>
                                <a:ea typeface="Cambria Math" panose="02040503050406030204" pitchFamily="18" charset="0"/>
                              </a:rPr>
                              <m:t>𝑝h</m:t>
                            </m:r>
                          </m:sub>
                        </m:sSub>
                      </m:oMath>
                    </m:oMathPara>
                  </a14:m>
                  <a:endParaRPr lang="en-US" baseline="30000"/>
                </a:p>
              </p:txBody>
            </p:sp>
          </mc:Choice>
          <mc:Fallback xmlns="">
            <p:sp>
              <p:nvSpPr>
                <p:cNvPr id="44" name="TextBox 43">
                  <a:extLst>
                    <a:ext uri="{FF2B5EF4-FFF2-40B4-BE49-F238E27FC236}">
                      <a16:creationId xmlns:a16="http://schemas.microsoft.com/office/drawing/2014/main" id="{3640D0E2-4549-214A-7B3C-F4DA959AB98D}"/>
                    </a:ext>
                  </a:extLst>
                </p:cNvPr>
                <p:cNvSpPr txBox="1">
                  <a:spLocks noRot="1" noChangeAspect="1" noMove="1" noResize="1" noEditPoints="1" noAdjustHandles="1" noChangeArrowheads="1" noChangeShapeType="1" noTextEdit="1"/>
                </p:cNvSpPr>
                <p:nvPr/>
              </p:nvSpPr>
              <p:spPr>
                <a:xfrm>
                  <a:off x="8183986" y="147340"/>
                  <a:ext cx="426659" cy="257324"/>
                </a:xfrm>
                <a:prstGeom prst="rect">
                  <a:avLst/>
                </a:prstGeom>
                <a:blipFill>
                  <a:blip r:embed="rId7"/>
                  <a:stretch>
                    <a:fillRect l="-25714" r="-48571" b="-81818"/>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8B1C445A-7328-1EE6-4357-36723A8A785E}"/>
                    </a:ext>
                  </a:extLst>
                </p:cNvPr>
                <p:cNvSpPr txBox="1"/>
                <p:nvPr/>
              </p:nvSpPr>
              <p:spPr>
                <a:xfrm>
                  <a:off x="7637688" y="836712"/>
                  <a:ext cx="318688" cy="23335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b="0" i="1">
                                <a:latin typeface="Cambria Math" panose="02040503050406030204" pitchFamily="18" charset="0"/>
                              </a:rPr>
                            </m:ctrlPr>
                          </m:sSubPr>
                          <m:e>
                            <m:r>
                              <a:rPr lang="it-IT" b="0" i="1">
                                <a:latin typeface="Cambria Math" panose="02040503050406030204" pitchFamily="18" charset="0"/>
                              </a:rPr>
                              <m:t>𝐸</m:t>
                            </m:r>
                            <m:r>
                              <a:rPr lang="it-IT" b="0" i="1">
                                <a:latin typeface="Cambria Math" panose="02040503050406030204" pitchFamily="18" charset="0"/>
                              </a:rPr>
                              <m:t>′</m:t>
                            </m:r>
                          </m:e>
                          <m:sub>
                            <m:r>
                              <a:rPr lang="it-IT" b="0" i="1">
                                <a:latin typeface="Cambria Math" panose="02040503050406030204" pitchFamily="18" charset="0"/>
                                <a:ea typeface="Cambria Math" panose="02040503050406030204" pitchFamily="18" charset="0"/>
                              </a:rPr>
                              <m:t>𝑒</m:t>
                            </m:r>
                          </m:sub>
                        </m:sSub>
                      </m:oMath>
                    </m:oMathPara>
                  </a14:m>
                  <a:endParaRPr lang="en-US" baseline="30000"/>
                </a:p>
              </p:txBody>
            </p:sp>
          </mc:Choice>
          <mc:Fallback xmlns="">
            <p:sp>
              <p:nvSpPr>
                <p:cNvPr id="45" name="TextBox 44">
                  <a:extLst>
                    <a:ext uri="{FF2B5EF4-FFF2-40B4-BE49-F238E27FC236}">
                      <a16:creationId xmlns:a16="http://schemas.microsoft.com/office/drawing/2014/main" id="{578621F8-D960-635A-C19A-A16D6C7D547A}"/>
                    </a:ext>
                  </a:extLst>
                </p:cNvPr>
                <p:cNvSpPr txBox="1">
                  <a:spLocks noRot="1" noChangeAspect="1" noMove="1" noResize="1" noEditPoints="1" noAdjustHandles="1" noChangeArrowheads="1" noChangeShapeType="1" noTextEdit="1"/>
                </p:cNvSpPr>
                <p:nvPr/>
              </p:nvSpPr>
              <p:spPr>
                <a:xfrm>
                  <a:off x="7637688" y="836712"/>
                  <a:ext cx="318688" cy="233354"/>
                </a:xfrm>
                <a:prstGeom prst="rect">
                  <a:avLst/>
                </a:prstGeom>
                <a:blipFill>
                  <a:blip r:embed="rId8"/>
                  <a:stretch>
                    <a:fillRect l="-34615" r="-38462" b="-73684"/>
                  </a:stretch>
                </a:blipFill>
              </p:spPr>
              <p:txBody>
                <a:bodyPr/>
                <a:lstStyle/>
                <a:p>
                  <a:r>
                    <a:rPr lang="en-IT">
                      <a:noFill/>
                    </a:rPr>
                    <a:t> </a:t>
                  </a:r>
                </a:p>
              </p:txBody>
            </p:sp>
          </mc:Fallback>
        </mc:AlternateContent>
      </p:grpSp>
      <p:sp>
        <p:nvSpPr>
          <p:cNvPr id="6" name="TextBox 5">
            <a:extLst>
              <a:ext uri="{FF2B5EF4-FFF2-40B4-BE49-F238E27FC236}">
                <a16:creationId xmlns:a16="http://schemas.microsoft.com/office/drawing/2014/main" id="{0AAE1660-FB7A-3392-2E25-25B4DC525B6F}"/>
              </a:ext>
            </a:extLst>
          </p:cNvPr>
          <p:cNvSpPr txBox="1"/>
          <p:nvPr/>
        </p:nvSpPr>
        <p:spPr>
          <a:xfrm>
            <a:off x="4324062" y="1963651"/>
            <a:ext cx="2844048" cy="830997"/>
          </a:xfrm>
          <a:prstGeom prst="rect">
            <a:avLst/>
          </a:prstGeom>
          <a:noFill/>
        </p:spPr>
        <p:txBody>
          <a:bodyPr wrap="none" rtlCol="0">
            <a:spAutoFit/>
          </a:bodyPr>
          <a:lstStyle/>
          <a:p>
            <a:r>
              <a:rPr lang="en-IT" b="1">
                <a:solidFill>
                  <a:srgbClr val="C00000"/>
                </a:solidFill>
              </a:rPr>
              <a:t>FICS – Full Inverse</a:t>
            </a:r>
          </a:p>
          <a:p>
            <a:r>
              <a:rPr lang="en-IT" b="1">
                <a:solidFill>
                  <a:srgbClr val="C00000"/>
                </a:solidFill>
              </a:rPr>
              <a:t>Compton Scattering</a:t>
            </a:r>
          </a:p>
        </p:txBody>
      </p:sp>
      <p:cxnSp>
        <p:nvCxnSpPr>
          <p:cNvPr id="9" name="Straight Arrow Connector 8">
            <a:extLst>
              <a:ext uri="{FF2B5EF4-FFF2-40B4-BE49-F238E27FC236}">
                <a16:creationId xmlns:a16="http://schemas.microsoft.com/office/drawing/2014/main" id="{B6B55893-B87F-54B1-572A-2330883B588D}"/>
              </a:ext>
            </a:extLst>
          </p:cNvPr>
          <p:cNvCxnSpPr>
            <a:cxnSpLocks/>
          </p:cNvCxnSpPr>
          <p:nvPr/>
        </p:nvCxnSpPr>
        <p:spPr bwMode="auto">
          <a:xfrm>
            <a:off x="5868144" y="2794648"/>
            <a:ext cx="0" cy="2089320"/>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D6F7A788-0B04-3F41-D53B-8F6A4232EF2D}"/>
                  </a:ext>
                </a:extLst>
              </p:cNvPr>
              <p:cNvSpPr txBox="1"/>
              <p:nvPr/>
            </p:nvSpPr>
            <p:spPr>
              <a:xfrm>
                <a:off x="4489505" y="3328536"/>
                <a:ext cx="3178839" cy="73872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it-IT" i="1">
                              <a:latin typeface="Cambria Math" panose="02040503050406030204" pitchFamily="18" charset="0"/>
                            </a:rPr>
                          </m:ctrlPr>
                        </m:sSubSupPr>
                        <m:e>
                          <m:r>
                            <a:rPr lang="it-IT" i="1">
                              <a:latin typeface="Cambria Math" panose="02040503050406030204" pitchFamily="18" charset="0"/>
                            </a:rPr>
                            <m:t>𝐸</m:t>
                          </m:r>
                        </m:e>
                        <m:sub>
                          <m:r>
                            <a:rPr lang="it-IT" i="1">
                              <a:latin typeface="Cambria Math" panose="02040503050406030204" pitchFamily="18" charset="0"/>
                            </a:rPr>
                            <m:t>𝑝h</m:t>
                          </m:r>
                          <m:r>
                            <a:rPr lang="it-IT" b="0" i="1">
                              <a:latin typeface="Cambria Math" panose="02040503050406030204" pitchFamily="18" charset="0"/>
                            </a:rPr>
                            <m:t>−</m:t>
                          </m:r>
                          <m:r>
                            <a:rPr lang="it-IT" b="0" i="1">
                              <a:latin typeface="Cambria Math" panose="02040503050406030204" pitchFamily="18" charset="0"/>
                            </a:rPr>
                            <m:t>𝐹𝐼𝐶𝑆</m:t>
                          </m:r>
                        </m:sub>
                        <m:sup>
                          <m:r>
                            <a:rPr lang="it-IT" i="1">
                              <a:latin typeface="Cambria Math" panose="02040503050406030204" pitchFamily="18" charset="0"/>
                            </a:rPr>
                            <m:t>′</m:t>
                          </m:r>
                        </m:sup>
                      </m:sSubSup>
                      <m:r>
                        <a:rPr lang="it-IT" b="0" i="1">
                          <a:latin typeface="Cambria Math" charset="0"/>
                        </a:rPr>
                        <m:t>=</m:t>
                      </m:r>
                      <m:sSub>
                        <m:sSubPr>
                          <m:ctrlPr>
                            <a:rPr lang="it-IT" b="0" i="1">
                              <a:latin typeface="Cambria Math" panose="02040503050406030204" pitchFamily="18" charset="0"/>
                            </a:rPr>
                          </m:ctrlPr>
                        </m:sSubPr>
                        <m:e>
                          <m:r>
                            <a:rPr lang="it-IT" b="0" i="1">
                              <a:latin typeface="Cambria Math" panose="02040503050406030204" pitchFamily="18" charset="0"/>
                            </a:rPr>
                            <m:t>𝑇</m:t>
                          </m:r>
                        </m:e>
                        <m:sub>
                          <m:r>
                            <a:rPr lang="it-IT" b="0" i="1">
                              <a:latin typeface="Cambria Math" panose="02040503050406030204" pitchFamily="18" charset="0"/>
                            </a:rPr>
                            <m:t>𝑒</m:t>
                          </m:r>
                        </m:sub>
                      </m:sSub>
                      <m:r>
                        <a:rPr lang="it-IT" b="0" i="1">
                          <a:latin typeface="Cambria Math" panose="02040503050406030204" pitchFamily="18" charset="0"/>
                        </a:rPr>
                        <m:t>+</m:t>
                      </m:r>
                      <m:f>
                        <m:fPr>
                          <m:ctrlPr>
                            <a:rPr lang="it-IT" b="0" i="1">
                              <a:latin typeface="Cambria Math" panose="02040503050406030204" pitchFamily="18" charset="0"/>
                            </a:rPr>
                          </m:ctrlPr>
                        </m:fPr>
                        <m:num>
                          <m:sSup>
                            <m:sSupPr>
                              <m:ctrlPr>
                                <a:rPr lang="it-IT" b="0" i="1">
                                  <a:latin typeface="Cambria Math" panose="02040503050406030204" pitchFamily="18" charset="0"/>
                                </a:rPr>
                              </m:ctrlPr>
                            </m:sSupPr>
                            <m:e>
                              <m:r>
                                <a:rPr lang="it-IT" b="0" i="1">
                                  <a:latin typeface="Cambria Math" panose="02040503050406030204" pitchFamily="18" charset="0"/>
                                </a:rPr>
                                <m:t>𝑚𝑐</m:t>
                              </m:r>
                            </m:e>
                            <m:sup>
                              <m:r>
                                <a:rPr lang="it-IT" b="0" i="1">
                                  <a:latin typeface="Cambria Math" panose="02040503050406030204" pitchFamily="18" charset="0"/>
                                </a:rPr>
                                <m:t>2</m:t>
                              </m:r>
                            </m:sup>
                          </m:sSup>
                        </m:num>
                        <m:den>
                          <m:r>
                            <a:rPr lang="it-IT" b="0" i="1">
                              <a:latin typeface="Cambria Math" panose="02040503050406030204" pitchFamily="18" charset="0"/>
                            </a:rPr>
                            <m:t>2</m:t>
                          </m:r>
                        </m:den>
                      </m:f>
                    </m:oMath>
                  </m:oMathPara>
                </a14:m>
                <a:endParaRPr lang="en-US"/>
              </a:p>
            </p:txBody>
          </p:sp>
        </mc:Choice>
        <mc:Fallback xmlns="">
          <p:sp>
            <p:nvSpPr>
              <p:cNvPr id="2" name="TextBox 1">
                <a:extLst>
                  <a:ext uri="{FF2B5EF4-FFF2-40B4-BE49-F238E27FC236}">
                    <a16:creationId xmlns:a16="http://schemas.microsoft.com/office/drawing/2014/main" id="{3ADF2C29-FB02-5373-03BA-671D8EF15996}"/>
                  </a:ext>
                </a:extLst>
              </p:cNvPr>
              <p:cNvSpPr txBox="1">
                <a:spLocks noRot="1" noChangeAspect="1" noMove="1" noResize="1" noEditPoints="1" noAdjustHandles="1" noChangeArrowheads="1" noChangeShapeType="1" noTextEdit="1"/>
              </p:cNvSpPr>
              <p:nvPr/>
            </p:nvSpPr>
            <p:spPr>
              <a:xfrm>
                <a:off x="4489505" y="3328536"/>
                <a:ext cx="3178839" cy="738728"/>
              </a:xfrm>
              <a:prstGeom prst="rect">
                <a:avLst/>
              </a:prstGeom>
              <a:blipFill>
                <a:blip r:embed="rId9"/>
                <a:stretch>
                  <a:fillRect b="-13559"/>
                </a:stretch>
              </a:blipFill>
            </p:spPr>
            <p:txBody>
              <a:bodyPr/>
              <a:lstStyle/>
              <a:p>
                <a:r>
                  <a:rPr lang="en-IT">
                    <a:noFill/>
                  </a:rPr>
                  <a:t> </a:t>
                </a:r>
              </a:p>
            </p:txBody>
          </p:sp>
        </mc:Fallback>
      </mc:AlternateContent>
      <p:sp>
        <p:nvSpPr>
          <p:cNvPr id="5" name="TextBox 4">
            <a:extLst>
              <a:ext uri="{FF2B5EF4-FFF2-40B4-BE49-F238E27FC236}">
                <a16:creationId xmlns:a16="http://schemas.microsoft.com/office/drawing/2014/main" id="{7A13F950-253A-9BB2-782F-7E4D43C15FBA}"/>
              </a:ext>
            </a:extLst>
          </p:cNvPr>
          <p:cNvSpPr txBox="1"/>
          <p:nvPr/>
        </p:nvSpPr>
        <p:spPr>
          <a:xfrm>
            <a:off x="5125166" y="1451839"/>
            <a:ext cx="1483098" cy="461665"/>
          </a:xfrm>
          <a:prstGeom prst="rect">
            <a:avLst/>
          </a:prstGeom>
          <a:solidFill>
            <a:srgbClr val="FFFF00"/>
          </a:solidFill>
        </p:spPr>
        <p:txBody>
          <a:bodyPr wrap="none" rtlCol="0">
            <a:spAutoFit/>
          </a:bodyPr>
          <a:lstStyle/>
          <a:p>
            <a:r>
              <a:rPr lang="en-IT" i="1"/>
              <a:t>f</a:t>
            </a:r>
            <a:r>
              <a:rPr lang="en-IT" i="1" baseline="-25000"/>
              <a:t>FICS</a:t>
            </a:r>
            <a:r>
              <a:rPr lang="en-IT"/>
              <a:t> = 1 !!</a:t>
            </a:r>
          </a:p>
        </p:txBody>
      </p:sp>
      <p:sp>
        <p:nvSpPr>
          <p:cNvPr id="7" name="Segnaposto data 6">
            <a:extLst>
              <a:ext uri="{FF2B5EF4-FFF2-40B4-BE49-F238E27FC236}">
                <a16:creationId xmlns:a16="http://schemas.microsoft.com/office/drawing/2014/main" id="{F35FE908-0CB2-B6D1-328F-81551B0B4D85}"/>
              </a:ext>
            </a:extLst>
          </p:cNvPr>
          <p:cNvSpPr>
            <a:spLocks noGrp="1"/>
          </p:cNvSpPr>
          <p:nvPr>
            <p:ph type="dt" sz="quarter" idx="10"/>
          </p:nvPr>
        </p:nvSpPr>
        <p:spPr>
          <a:xfrm>
            <a:off x="35496" y="6546468"/>
            <a:ext cx="6336704" cy="283676"/>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600"/>
              <a:t>Fundamental Research &amp; Applications @ EupraXia, LNF, Dec. 5th, 2024</a:t>
            </a:r>
            <a:endParaRPr lang="en-US" sz="1600"/>
          </a:p>
        </p:txBody>
      </p:sp>
    </p:spTree>
    <p:extLst>
      <p:ext uri="{BB962C8B-B14F-4D97-AF65-F5344CB8AC3E}">
        <p14:creationId xmlns:p14="http://schemas.microsoft.com/office/powerpoint/2010/main" val="318884892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250D9A-9C61-E2E0-AA12-ADB2FDA44611}"/>
            </a:ext>
          </a:extLst>
        </p:cNvPr>
        <p:cNvGrpSpPr/>
        <p:nvPr/>
      </p:nvGrpSpPr>
      <p:grpSpPr>
        <a:xfrm>
          <a:off x="0" y="0"/>
          <a:ext cx="0" cy="0"/>
          <a:chOff x="0" y="0"/>
          <a:chExt cx="0" cy="0"/>
        </a:xfrm>
      </p:grpSpPr>
      <p:sp>
        <p:nvSpPr>
          <p:cNvPr id="18435" name="CasellaDiTesto 6">
            <a:extLst>
              <a:ext uri="{FF2B5EF4-FFF2-40B4-BE49-F238E27FC236}">
                <a16:creationId xmlns:a16="http://schemas.microsoft.com/office/drawing/2014/main" id="{3C3A6A5A-2C3B-A9FC-9110-19792AEB7A9E}"/>
              </a:ext>
            </a:extLst>
          </p:cNvPr>
          <p:cNvSpPr txBox="1">
            <a:spLocks noChangeArrowheads="1"/>
          </p:cNvSpPr>
          <p:nvPr/>
        </p:nvSpPr>
        <p:spPr bwMode="auto">
          <a:xfrm>
            <a:off x="9334500" y="-12700"/>
            <a:ext cx="1841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E00666DB-778B-672B-A259-4656297D7F8A}"/>
              </a:ext>
            </a:extLst>
          </p:cNvPr>
          <p:cNvPicPr>
            <a:picLocks noChangeAspect="1"/>
          </p:cNvPicPr>
          <p:nvPr/>
        </p:nvPicPr>
        <p:blipFill>
          <a:blip r:embed="rId3"/>
          <a:stretch>
            <a:fillRect/>
          </a:stretch>
        </p:blipFill>
        <p:spPr>
          <a:xfrm>
            <a:off x="40477" y="29829"/>
            <a:ext cx="1219155" cy="737276"/>
          </a:xfrm>
          <a:prstGeom prst="rect">
            <a:avLst/>
          </a:prstGeom>
        </p:spPr>
      </p:pic>
      <p:pic>
        <p:nvPicPr>
          <p:cNvPr id="6" name="Picture 5" descr="A white paper with math equations&#10;&#10;Description automatically generated">
            <a:extLst>
              <a:ext uri="{FF2B5EF4-FFF2-40B4-BE49-F238E27FC236}">
                <a16:creationId xmlns:a16="http://schemas.microsoft.com/office/drawing/2014/main" id="{78750256-A457-D93B-7C65-3FEC936F75D9}"/>
              </a:ext>
            </a:extLst>
          </p:cNvPr>
          <p:cNvPicPr>
            <a:picLocks noChangeAspect="1"/>
          </p:cNvPicPr>
          <p:nvPr/>
        </p:nvPicPr>
        <p:blipFill>
          <a:blip r:embed="rId4"/>
          <a:stretch>
            <a:fillRect/>
          </a:stretch>
        </p:blipFill>
        <p:spPr>
          <a:xfrm>
            <a:off x="2017928" y="1205875"/>
            <a:ext cx="6514512" cy="5305728"/>
          </a:xfrm>
          <a:prstGeom prst="rect">
            <a:avLst/>
          </a:prstGeom>
        </p:spPr>
      </p:pic>
      <p:sp>
        <p:nvSpPr>
          <p:cNvPr id="7" name="TextBox 6">
            <a:extLst>
              <a:ext uri="{FF2B5EF4-FFF2-40B4-BE49-F238E27FC236}">
                <a16:creationId xmlns:a16="http://schemas.microsoft.com/office/drawing/2014/main" id="{F4F998FF-FBD9-7BB8-2310-2C634F1A4834}"/>
              </a:ext>
            </a:extLst>
          </p:cNvPr>
          <p:cNvSpPr txBox="1"/>
          <p:nvPr/>
        </p:nvSpPr>
        <p:spPr>
          <a:xfrm>
            <a:off x="1733078" y="116632"/>
            <a:ext cx="6727354" cy="830997"/>
          </a:xfrm>
          <a:prstGeom prst="rect">
            <a:avLst/>
          </a:prstGeom>
          <a:noFill/>
        </p:spPr>
        <p:txBody>
          <a:bodyPr wrap="none" rtlCol="0">
            <a:spAutoFit/>
          </a:bodyPr>
          <a:lstStyle/>
          <a:p>
            <a:r>
              <a:rPr lang="en-IT"/>
              <a:t>FICS Relay in the cosmo - a possible mechanism to</a:t>
            </a:r>
          </a:p>
          <a:p>
            <a:r>
              <a:rPr lang="en-GB"/>
              <a:t>p</a:t>
            </a:r>
            <a:r>
              <a:rPr lang="en-IT"/>
              <a:t>ropagate very high energy electrons in the universe</a:t>
            </a:r>
          </a:p>
        </p:txBody>
      </p:sp>
      <p:sp>
        <p:nvSpPr>
          <p:cNvPr id="8" name="Left Brace 7">
            <a:extLst>
              <a:ext uri="{FF2B5EF4-FFF2-40B4-BE49-F238E27FC236}">
                <a16:creationId xmlns:a16="http://schemas.microsoft.com/office/drawing/2014/main" id="{531AC805-193E-303A-8E1C-FCA1D0144356}"/>
              </a:ext>
            </a:extLst>
          </p:cNvPr>
          <p:cNvSpPr/>
          <p:nvPr/>
        </p:nvSpPr>
        <p:spPr bwMode="auto">
          <a:xfrm>
            <a:off x="1259632" y="1484784"/>
            <a:ext cx="576064" cy="1442470"/>
          </a:xfrm>
          <a:prstGeom prst="leftBrace">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sp>
        <p:nvSpPr>
          <p:cNvPr id="9" name="Left Brace 8">
            <a:extLst>
              <a:ext uri="{FF2B5EF4-FFF2-40B4-BE49-F238E27FC236}">
                <a16:creationId xmlns:a16="http://schemas.microsoft.com/office/drawing/2014/main" id="{A8531376-0C9C-2BBF-29BB-7285A0F2AF09}"/>
              </a:ext>
            </a:extLst>
          </p:cNvPr>
          <p:cNvSpPr/>
          <p:nvPr/>
        </p:nvSpPr>
        <p:spPr bwMode="auto">
          <a:xfrm>
            <a:off x="1259632" y="3717032"/>
            <a:ext cx="576064" cy="1586485"/>
          </a:xfrm>
          <a:prstGeom prst="leftBrac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sp>
        <p:nvSpPr>
          <p:cNvPr id="10" name="TextBox 9">
            <a:extLst>
              <a:ext uri="{FF2B5EF4-FFF2-40B4-BE49-F238E27FC236}">
                <a16:creationId xmlns:a16="http://schemas.microsoft.com/office/drawing/2014/main" id="{E92C38FB-15D6-C0CE-02F7-94A427588DF2}"/>
              </a:ext>
            </a:extLst>
          </p:cNvPr>
          <p:cNvSpPr txBox="1"/>
          <p:nvPr/>
        </p:nvSpPr>
        <p:spPr>
          <a:xfrm>
            <a:off x="280131" y="1988840"/>
            <a:ext cx="835485" cy="461665"/>
          </a:xfrm>
          <a:prstGeom prst="rect">
            <a:avLst/>
          </a:prstGeom>
          <a:noFill/>
        </p:spPr>
        <p:txBody>
          <a:bodyPr wrap="none" rtlCol="0">
            <a:spAutoFit/>
          </a:bodyPr>
          <a:lstStyle/>
          <a:p>
            <a:r>
              <a:rPr lang="en-IT"/>
              <a:t>FICS</a:t>
            </a:r>
          </a:p>
        </p:txBody>
      </p:sp>
      <p:sp>
        <p:nvSpPr>
          <p:cNvPr id="11" name="TextBox 10">
            <a:extLst>
              <a:ext uri="{FF2B5EF4-FFF2-40B4-BE49-F238E27FC236}">
                <a16:creationId xmlns:a16="http://schemas.microsoft.com/office/drawing/2014/main" id="{5B439267-1B6F-053F-71ED-03A62980C38F}"/>
              </a:ext>
            </a:extLst>
          </p:cNvPr>
          <p:cNvSpPr txBox="1"/>
          <p:nvPr/>
        </p:nvSpPr>
        <p:spPr>
          <a:xfrm>
            <a:off x="39796" y="4157796"/>
            <a:ext cx="1329210" cy="830997"/>
          </a:xfrm>
          <a:prstGeom prst="rect">
            <a:avLst/>
          </a:prstGeom>
          <a:noFill/>
        </p:spPr>
        <p:txBody>
          <a:bodyPr wrap="none" rtlCol="0">
            <a:spAutoFit/>
          </a:bodyPr>
          <a:lstStyle/>
          <a:p>
            <a:r>
              <a:rPr lang="en-IT"/>
              <a:t>Direct</a:t>
            </a:r>
          </a:p>
          <a:p>
            <a:r>
              <a:rPr lang="en-IT"/>
              <a:t>Compton</a:t>
            </a:r>
          </a:p>
        </p:txBody>
      </p:sp>
      <p:cxnSp>
        <p:nvCxnSpPr>
          <p:cNvPr id="14" name="Straight Arrow Connector 13">
            <a:extLst>
              <a:ext uri="{FF2B5EF4-FFF2-40B4-BE49-F238E27FC236}">
                <a16:creationId xmlns:a16="http://schemas.microsoft.com/office/drawing/2014/main" id="{ABF515F8-E20F-99B0-49BC-33E934D45052}"/>
              </a:ext>
            </a:extLst>
          </p:cNvPr>
          <p:cNvCxnSpPr>
            <a:cxnSpLocks/>
          </p:cNvCxnSpPr>
          <p:nvPr/>
        </p:nvCxnSpPr>
        <p:spPr bwMode="auto">
          <a:xfrm>
            <a:off x="1619672" y="5445224"/>
            <a:ext cx="0" cy="864096"/>
          </a:xfrm>
          <a:prstGeom prst="straightConnector1">
            <a:avLst/>
          </a:prstGeom>
          <a:solidFill>
            <a:schemeClr val="accent1"/>
          </a:solidFill>
          <a:ln w="41275" cap="flat" cmpd="sng" algn="ctr">
            <a:solidFill>
              <a:schemeClr val="tx1"/>
            </a:solidFill>
            <a:prstDash val="sysDot"/>
            <a:round/>
            <a:headEnd type="none" w="med" len="med"/>
            <a:tailEnd type="triangle"/>
          </a:ln>
          <a:effectLst/>
        </p:spPr>
      </p:cxnSp>
      <p:sp>
        <p:nvSpPr>
          <p:cNvPr id="15" name="TextBox 14">
            <a:extLst>
              <a:ext uri="{FF2B5EF4-FFF2-40B4-BE49-F238E27FC236}">
                <a16:creationId xmlns:a16="http://schemas.microsoft.com/office/drawing/2014/main" id="{C3C7371C-1937-A8BB-0132-C82D0E1E2B1B}"/>
              </a:ext>
            </a:extLst>
          </p:cNvPr>
          <p:cNvSpPr txBox="1"/>
          <p:nvPr/>
        </p:nvSpPr>
        <p:spPr>
          <a:xfrm>
            <a:off x="179512" y="6234419"/>
            <a:ext cx="1858201" cy="461665"/>
          </a:xfrm>
          <a:prstGeom prst="rect">
            <a:avLst/>
          </a:prstGeom>
          <a:noFill/>
        </p:spPr>
        <p:txBody>
          <a:bodyPr wrap="none" rtlCol="0">
            <a:spAutoFit/>
          </a:bodyPr>
          <a:lstStyle/>
          <a:p>
            <a:r>
              <a:rPr lang="en-IT"/>
              <a:t>FICS, etc, etc</a:t>
            </a:r>
          </a:p>
        </p:txBody>
      </p:sp>
    </p:spTree>
    <p:extLst>
      <p:ext uri="{BB962C8B-B14F-4D97-AF65-F5344CB8AC3E}">
        <p14:creationId xmlns:p14="http://schemas.microsoft.com/office/powerpoint/2010/main" val="32657412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4">
            <a:extLst>
              <a:ext uri="{FF2B5EF4-FFF2-40B4-BE49-F238E27FC236}">
                <a16:creationId xmlns:a16="http://schemas.microsoft.com/office/drawing/2014/main" id="{B25B895F-21B3-BC43-9574-1A44F41DD62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 y="836712"/>
            <a:ext cx="8890000" cy="160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Rectangle 2">
            <a:extLst>
              <a:ext uri="{FF2B5EF4-FFF2-40B4-BE49-F238E27FC236}">
                <a16:creationId xmlns:a16="http://schemas.microsoft.com/office/drawing/2014/main" id="{0EC365D3-5A41-BE42-9FAD-88E33BD3A33F}"/>
              </a:ext>
            </a:extLst>
          </p:cNvPr>
          <p:cNvSpPr txBox="1">
            <a:spLocks noChangeArrowheads="1"/>
          </p:cNvSpPr>
          <p:nvPr/>
        </p:nvSpPr>
        <p:spPr>
          <a:xfrm>
            <a:off x="152400" y="2636912"/>
            <a:ext cx="8756650" cy="3700264"/>
          </a:xfrm>
          <a:prstGeom prst="rect">
            <a:avLst/>
          </a:prstGeom>
        </p:spPr>
        <p:txBody>
          <a:bodyPr/>
          <a:lstStyle>
            <a:lvl1pPr algn="ctr" rtl="0" eaLnBrk="0" fontAlgn="base" hangingPunct="0">
              <a:spcBef>
                <a:spcPct val="0"/>
              </a:spcBef>
              <a:spcAft>
                <a:spcPct val="0"/>
              </a:spcAft>
              <a:defRPr sz="4400">
                <a:solidFill>
                  <a:schemeClr val="tx2"/>
                </a:solidFill>
                <a:latin typeface="+mj-lt"/>
                <a:ea typeface="ＭＳ Ｐゴシック" pitchFamily="-111" charset="-128"/>
                <a:cs typeface="ＭＳ Ｐゴシック" pitchFamily="-111" charset="-128"/>
              </a:defRPr>
            </a:lvl1pPr>
            <a:lvl2pPr algn="ctr" rtl="0" eaLnBrk="0" fontAlgn="base" hangingPunct="0">
              <a:spcBef>
                <a:spcPct val="0"/>
              </a:spcBef>
              <a:spcAft>
                <a:spcPct val="0"/>
              </a:spcAft>
              <a:defRPr sz="4400">
                <a:solidFill>
                  <a:schemeClr val="tx2"/>
                </a:solidFill>
                <a:latin typeface="Times" pitchFamily="-111" charset="0"/>
                <a:ea typeface="ＭＳ Ｐゴシック" pitchFamily="-111" charset="-128"/>
                <a:cs typeface="ＭＳ Ｐゴシック" pitchFamily="-111" charset="-128"/>
              </a:defRPr>
            </a:lvl2pPr>
            <a:lvl3pPr algn="ctr" rtl="0" eaLnBrk="0" fontAlgn="base" hangingPunct="0">
              <a:spcBef>
                <a:spcPct val="0"/>
              </a:spcBef>
              <a:spcAft>
                <a:spcPct val="0"/>
              </a:spcAft>
              <a:defRPr sz="4400">
                <a:solidFill>
                  <a:schemeClr val="tx2"/>
                </a:solidFill>
                <a:latin typeface="Times" pitchFamily="-111" charset="0"/>
                <a:ea typeface="ＭＳ Ｐゴシック" pitchFamily="-111" charset="-128"/>
                <a:cs typeface="ＭＳ Ｐゴシック" pitchFamily="-111" charset="-128"/>
              </a:defRPr>
            </a:lvl3pPr>
            <a:lvl4pPr algn="ctr" rtl="0" eaLnBrk="0" fontAlgn="base" hangingPunct="0">
              <a:spcBef>
                <a:spcPct val="0"/>
              </a:spcBef>
              <a:spcAft>
                <a:spcPct val="0"/>
              </a:spcAft>
              <a:defRPr sz="4400">
                <a:solidFill>
                  <a:schemeClr val="tx2"/>
                </a:solidFill>
                <a:latin typeface="Times" pitchFamily="-111" charset="0"/>
                <a:ea typeface="ＭＳ Ｐゴシック" pitchFamily="-111" charset="-128"/>
                <a:cs typeface="ＭＳ Ｐゴシック" pitchFamily="-111" charset="-128"/>
              </a:defRPr>
            </a:lvl4pPr>
            <a:lvl5pPr algn="ctr" rtl="0" eaLnBrk="0" fontAlgn="base" hangingPunct="0">
              <a:spcBef>
                <a:spcPct val="0"/>
              </a:spcBef>
              <a:spcAft>
                <a:spcPct val="0"/>
              </a:spcAft>
              <a:defRPr sz="4400">
                <a:solidFill>
                  <a:schemeClr val="tx2"/>
                </a:solidFill>
                <a:latin typeface="Times" pitchFamily="-111" charset="0"/>
                <a:ea typeface="ＭＳ Ｐゴシック" pitchFamily="-111" charset="-128"/>
                <a:cs typeface="ＭＳ Ｐゴシック" pitchFamily="-111" charset="-128"/>
              </a:defRPr>
            </a:lvl5pPr>
            <a:lvl6pPr marL="457200" algn="ctr" rtl="0" fontAlgn="base">
              <a:spcBef>
                <a:spcPct val="0"/>
              </a:spcBef>
              <a:spcAft>
                <a:spcPct val="0"/>
              </a:spcAft>
              <a:defRPr sz="4400">
                <a:solidFill>
                  <a:schemeClr val="tx2"/>
                </a:solidFill>
                <a:latin typeface="Times" pitchFamily="-111" charset="0"/>
              </a:defRPr>
            </a:lvl6pPr>
            <a:lvl7pPr marL="914400" algn="ctr" rtl="0" fontAlgn="base">
              <a:spcBef>
                <a:spcPct val="0"/>
              </a:spcBef>
              <a:spcAft>
                <a:spcPct val="0"/>
              </a:spcAft>
              <a:defRPr sz="4400">
                <a:solidFill>
                  <a:schemeClr val="tx2"/>
                </a:solidFill>
                <a:latin typeface="Times" pitchFamily="-111" charset="0"/>
              </a:defRPr>
            </a:lvl7pPr>
            <a:lvl8pPr marL="1371600" algn="ctr" rtl="0" fontAlgn="base">
              <a:spcBef>
                <a:spcPct val="0"/>
              </a:spcBef>
              <a:spcAft>
                <a:spcPct val="0"/>
              </a:spcAft>
              <a:defRPr sz="4400">
                <a:solidFill>
                  <a:schemeClr val="tx2"/>
                </a:solidFill>
                <a:latin typeface="Times" pitchFamily="-111" charset="0"/>
              </a:defRPr>
            </a:lvl8pPr>
            <a:lvl9pPr marL="1828800" algn="ctr" rtl="0" fontAlgn="base">
              <a:spcBef>
                <a:spcPct val="0"/>
              </a:spcBef>
              <a:spcAft>
                <a:spcPct val="0"/>
              </a:spcAft>
              <a:defRPr sz="4400">
                <a:solidFill>
                  <a:schemeClr val="tx2"/>
                </a:solidFill>
                <a:latin typeface="Times" pitchFamily="-111" charset="0"/>
              </a:defRPr>
            </a:lvl9pPr>
          </a:lstStyle>
          <a:p>
            <a:r>
              <a:rPr lang="en-US" sz="2800" b="1" i="1" kern="0">
                <a:solidFill>
                  <a:srgbClr val="FF0000"/>
                </a:solidFill>
                <a:latin typeface="Times" charset="0"/>
                <a:ea typeface="ＭＳ Ｐゴシック" charset="0"/>
                <a:cs typeface="ＭＳ Ｐゴシック" charset="0"/>
              </a:rPr>
              <a:t>Inverse Compton Scattering: why Inverse?</a:t>
            </a:r>
          </a:p>
          <a:p>
            <a:endParaRPr lang="en-US" sz="2800" b="1" i="1" kern="0">
              <a:solidFill>
                <a:srgbClr val="FF0000"/>
              </a:solidFill>
              <a:latin typeface="Times" charset="0"/>
              <a:ea typeface="ＭＳ Ｐゴシック" charset="0"/>
              <a:cs typeface="ＭＳ Ｐゴシック" charset="0"/>
            </a:endParaRPr>
          </a:p>
          <a:p>
            <a:r>
              <a:rPr lang="en-US" sz="2800" b="1" i="1" kern="0">
                <a:solidFill>
                  <a:srgbClr val="FF0000"/>
                </a:solidFill>
                <a:latin typeface="Times" charset="0"/>
                <a:ea typeface="ＭＳ Ｐゴシック" charset="0"/>
                <a:cs typeface="ＭＳ Ｐゴシック" charset="0"/>
              </a:rPr>
              <a:t>(direct) Compton Scattering is performed by an energetic photon (X-rays) interacting with an atomic electron (eV)</a:t>
            </a:r>
          </a:p>
          <a:p>
            <a:endParaRPr lang="en-US" sz="2800" b="1" i="1" kern="0">
              <a:solidFill>
                <a:srgbClr val="FF0000"/>
              </a:solidFill>
              <a:latin typeface="Times" charset="0"/>
              <a:ea typeface="ＭＳ Ｐゴシック" charset="0"/>
              <a:cs typeface="ＭＳ Ｐゴシック" charset="0"/>
            </a:endParaRPr>
          </a:p>
          <a:p>
            <a:r>
              <a:rPr lang="en-US" sz="2800" b="1" i="1" kern="0">
                <a:solidFill>
                  <a:srgbClr val="FF0000"/>
                </a:solidFill>
                <a:latin typeface="Times" charset="0"/>
                <a:ea typeface="ＭＳ Ｐゴシック" charset="0"/>
                <a:cs typeface="ＭＳ Ｐゴシック" charset="0"/>
              </a:rPr>
              <a:t>Inverse Compton Scattering is performed by an energetic electron (MeV-GeV) onto a visible (eV) photon (“inverse” refers to the reaction kinematics, not the dynamics)</a:t>
            </a:r>
          </a:p>
        </p:txBody>
      </p:sp>
      <p:sp>
        <p:nvSpPr>
          <p:cNvPr id="7" name="TextBox 6">
            <a:extLst>
              <a:ext uri="{FF2B5EF4-FFF2-40B4-BE49-F238E27FC236}">
                <a16:creationId xmlns:a16="http://schemas.microsoft.com/office/drawing/2014/main" id="{CEAFB42F-08DC-4D46-8989-15C8D3BF68CF}"/>
              </a:ext>
            </a:extLst>
          </p:cNvPr>
          <p:cNvSpPr txBox="1"/>
          <p:nvPr/>
        </p:nvSpPr>
        <p:spPr>
          <a:xfrm>
            <a:off x="1763688" y="188640"/>
            <a:ext cx="5544615" cy="461665"/>
          </a:xfrm>
          <a:prstGeom prst="rect">
            <a:avLst/>
          </a:prstGeom>
          <a:noFill/>
        </p:spPr>
        <p:txBody>
          <a:bodyPr wrap="square">
            <a:spAutoFit/>
          </a:bodyPr>
          <a:lstStyle/>
          <a:p>
            <a:r>
              <a:rPr lang="en-US" b="1">
                <a:solidFill>
                  <a:srgbClr val="0000FF"/>
                </a:solidFill>
              </a:rPr>
              <a:t>I.C.S.  :   Inverse Compton Scattering </a:t>
            </a:r>
            <a:endParaRPr lang="en-IT"/>
          </a:p>
        </p:txBody>
      </p:sp>
      <p:pic>
        <p:nvPicPr>
          <p:cNvPr id="3" name="Picture 2">
            <a:extLst>
              <a:ext uri="{FF2B5EF4-FFF2-40B4-BE49-F238E27FC236}">
                <a16:creationId xmlns:a16="http://schemas.microsoft.com/office/drawing/2014/main" id="{0F0F85A3-3B4D-4F1F-E752-E62D7E2EAE71}"/>
              </a:ext>
            </a:extLst>
          </p:cNvPr>
          <p:cNvPicPr>
            <a:picLocks noChangeAspect="1"/>
          </p:cNvPicPr>
          <p:nvPr/>
        </p:nvPicPr>
        <p:blipFill>
          <a:blip r:embed="rId3"/>
          <a:stretch>
            <a:fillRect/>
          </a:stretch>
        </p:blipFill>
        <p:spPr>
          <a:xfrm>
            <a:off x="40477" y="29829"/>
            <a:ext cx="1003131" cy="606637"/>
          </a:xfrm>
          <a:prstGeom prst="rect">
            <a:avLst/>
          </a:prstGeom>
        </p:spPr>
      </p:pic>
      <p:sp>
        <p:nvSpPr>
          <p:cNvPr id="6" name="Segnaposto data 6">
            <a:extLst>
              <a:ext uri="{FF2B5EF4-FFF2-40B4-BE49-F238E27FC236}">
                <a16:creationId xmlns:a16="http://schemas.microsoft.com/office/drawing/2014/main" id="{9040A804-FE5B-2282-DF2A-5D514970C7BD}"/>
              </a:ext>
            </a:extLst>
          </p:cNvPr>
          <p:cNvSpPr>
            <a:spLocks noGrp="1"/>
          </p:cNvSpPr>
          <p:nvPr>
            <p:ph type="dt" sz="quarter" idx="10"/>
          </p:nvPr>
        </p:nvSpPr>
        <p:spPr>
          <a:xfrm>
            <a:off x="0" y="6553200"/>
            <a:ext cx="5148064"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100Y-QuantumAdv Workshop - HassanII- Morocco - July 09th 2025</a:t>
            </a:r>
            <a:endParaRPr lang="en-US" sz="1400"/>
          </a:p>
        </p:txBody>
      </p:sp>
    </p:spTree>
    <p:extLst>
      <p:ext uri="{BB962C8B-B14F-4D97-AF65-F5344CB8AC3E}">
        <p14:creationId xmlns:p14="http://schemas.microsoft.com/office/powerpoint/2010/main" val="158744154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math equation with numbers and symbols&#10;&#10;Description automatically generated">
            <a:extLst>
              <a:ext uri="{FF2B5EF4-FFF2-40B4-BE49-F238E27FC236}">
                <a16:creationId xmlns:a16="http://schemas.microsoft.com/office/drawing/2014/main" id="{657AD998-8939-05A2-34F6-F598DDFE3356}"/>
              </a:ext>
            </a:extLst>
          </p:cNvPr>
          <p:cNvPicPr>
            <a:picLocks noChangeAspect="1"/>
          </p:cNvPicPr>
          <p:nvPr/>
        </p:nvPicPr>
        <p:blipFill>
          <a:blip r:embed="rId2"/>
          <a:stretch>
            <a:fillRect/>
          </a:stretch>
        </p:blipFill>
        <p:spPr>
          <a:xfrm>
            <a:off x="2646006" y="2636912"/>
            <a:ext cx="3698706" cy="1212181"/>
          </a:xfrm>
          <a:prstGeom prst="rect">
            <a:avLst/>
          </a:prstGeom>
        </p:spPr>
      </p:pic>
      <p:pic>
        <p:nvPicPr>
          <p:cNvPr id="5" name="Picture 4">
            <a:extLst>
              <a:ext uri="{FF2B5EF4-FFF2-40B4-BE49-F238E27FC236}">
                <a16:creationId xmlns:a16="http://schemas.microsoft.com/office/drawing/2014/main" id="{8CF23D11-A8C9-00DF-1148-9721937B2063}"/>
              </a:ext>
            </a:extLst>
          </p:cNvPr>
          <p:cNvPicPr>
            <a:picLocks noChangeAspect="1"/>
          </p:cNvPicPr>
          <p:nvPr/>
        </p:nvPicPr>
        <p:blipFill>
          <a:blip r:embed="rId3"/>
          <a:stretch>
            <a:fillRect/>
          </a:stretch>
        </p:blipFill>
        <p:spPr>
          <a:xfrm rot="21187486">
            <a:off x="4429603" y="518866"/>
            <a:ext cx="1981405" cy="1221867"/>
          </a:xfrm>
          <a:prstGeom prst="rect">
            <a:avLst/>
          </a:prstGeom>
        </p:spPr>
      </p:pic>
      <p:cxnSp>
        <p:nvCxnSpPr>
          <p:cNvPr id="6" name="Straight Arrow Connector 5">
            <a:extLst>
              <a:ext uri="{FF2B5EF4-FFF2-40B4-BE49-F238E27FC236}">
                <a16:creationId xmlns:a16="http://schemas.microsoft.com/office/drawing/2014/main" id="{5E1A6FCD-18D8-D7CF-805C-EC140CC883B7}"/>
              </a:ext>
            </a:extLst>
          </p:cNvPr>
          <p:cNvCxnSpPr/>
          <p:nvPr/>
        </p:nvCxnSpPr>
        <p:spPr bwMode="auto">
          <a:xfrm flipV="1">
            <a:off x="2987824" y="1343067"/>
            <a:ext cx="5940152" cy="4394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7" name="Straight Arrow Connector 6">
            <a:extLst>
              <a:ext uri="{FF2B5EF4-FFF2-40B4-BE49-F238E27FC236}">
                <a16:creationId xmlns:a16="http://schemas.microsoft.com/office/drawing/2014/main" id="{5C113604-31C2-41D4-D51D-8146BC641A9E}"/>
              </a:ext>
            </a:extLst>
          </p:cNvPr>
          <p:cNvCxnSpPr>
            <a:cxnSpLocks/>
          </p:cNvCxnSpPr>
          <p:nvPr/>
        </p:nvCxnSpPr>
        <p:spPr bwMode="auto">
          <a:xfrm flipV="1">
            <a:off x="3012208" y="1028765"/>
            <a:ext cx="3717776" cy="35824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8" name="Straight Arrow Connector 7">
            <a:extLst>
              <a:ext uri="{FF2B5EF4-FFF2-40B4-BE49-F238E27FC236}">
                <a16:creationId xmlns:a16="http://schemas.microsoft.com/office/drawing/2014/main" id="{A813C2B0-DF6F-4438-3540-E5C2A1D35F05}"/>
              </a:ext>
            </a:extLst>
          </p:cNvPr>
          <p:cNvCxnSpPr/>
          <p:nvPr/>
        </p:nvCxnSpPr>
        <p:spPr bwMode="auto">
          <a:xfrm>
            <a:off x="714095" y="1377479"/>
            <a:ext cx="1944216" cy="0"/>
          </a:xfrm>
          <a:prstGeom prst="straightConnector1">
            <a:avLst/>
          </a:prstGeom>
          <a:solidFill>
            <a:schemeClr val="accent1"/>
          </a:solidFill>
          <a:ln w="57150" cap="flat" cmpd="sng" algn="ctr">
            <a:solidFill>
              <a:srgbClr val="FF0000"/>
            </a:solidFill>
            <a:prstDash val="solid"/>
            <a:round/>
            <a:headEnd type="none" w="med" len="med"/>
            <a:tailEnd type="triangle"/>
          </a:ln>
          <a:effectLst/>
        </p:spPr>
      </p:cxnSp>
      <p:sp>
        <p:nvSpPr>
          <p:cNvPr id="9" name="TextBox 8">
            <a:extLst>
              <a:ext uri="{FF2B5EF4-FFF2-40B4-BE49-F238E27FC236}">
                <a16:creationId xmlns:a16="http://schemas.microsoft.com/office/drawing/2014/main" id="{53311B3A-ABD5-5D7B-E648-5E5DEEBCF7C4}"/>
              </a:ext>
            </a:extLst>
          </p:cNvPr>
          <p:cNvSpPr txBox="1"/>
          <p:nvPr/>
        </p:nvSpPr>
        <p:spPr>
          <a:xfrm>
            <a:off x="107504" y="1420110"/>
            <a:ext cx="2994731" cy="830997"/>
          </a:xfrm>
          <a:prstGeom prst="rect">
            <a:avLst/>
          </a:prstGeom>
          <a:noFill/>
        </p:spPr>
        <p:txBody>
          <a:bodyPr wrap="none" rtlCol="0">
            <a:spAutoFit/>
          </a:bodyPr>
          <a:lstStyle/>
          <a:p>
            <a:r>
              <a:rPr lang="en-GB"/>
              <a:t>scattered</a:t>
            </a:r>
            <a:r>
              <a:rPr lang="en-IT"/>
              <a:t> electron</a:t>
            </a:r>
          </a:p>
          <a:p>
            <a:r>
              <a:rPr lang="en-IT"/>
              <a:t>E’</a:t>
            </a:r>
            <a:r>
              <a:rPr lang="en-IT" baseline="-25000"/>
              <a:t>e</a:t>
            </a:r>
            <a:r>
              <a:rPr lang="en-IT"/>
              <a:t> = </a:t>
            </a:r>
            <a:r>
              <a:rPr lang="en-IT">
                <a:latin typeface="Symbol" pitchFamily="2" charset="2"/>
              </a:rPr>
              <a:t>g</a:t>
            </a:r>
            <a:r>
              <a:rPr lang="en-IT">
                <a:latin typeface="+mn-lt"/>
              </a:rPr>
              <a:t>mc</a:t>
            </a:r>
            <a:r>
              <a:rPr lang="en-IT" baseline="30000">
                <a:latin typeface="+mn-lt"/>
              </a:rPr>
              <a:t>2</a:t>
            </a:r>
            <a:r>
              <a:rPr lang="en-IT"/>
              <a:t> + E</a:t>
            </a:r>
            <a:r>
              <a:rPr lang="en-IT" baseline="-25000"/>
              <a:t>ph </a:t>
            </a:r>
            <a:r>
              <a:rPr lang="en-IT"/>
              <a:t>– E’</a:t>
            </a:r>
            <a:r>
              <a:rPr lang="en-IT" baseline="-25000"/>
              <a:t>ph</a:t>
            </a:r>
          </a:p>
        </p:txBody>
      </p:sp>
      <p:sp>
        <p:nvSpPr>
          <p:cNvPr id="10" name="Arc 9">
            <a:extLst>
              <a:ext uri="{FF2B5EF4-FFF2-40B4-BE49-F238E27FC236}">
                <a16:creationId xmlns:a16="http://schemas.microsoft.com/office/drawing/2014/main" id="{8A17B520-B162-F1B1-38FB-38E8765ED2DD}"/>
              </a:ext>
            </a:extLst>
          </p:cNvPr>
          <p:cNvSpPr/>
          <p:nvPr/>
        </p:nvSpPr>
        <p:spPr bwMode="auto">
          <a:xfrm>
            <a:off x="6371345" y="1032439"/>
            <a:ext cx="117866" cy="658452"/>
          </a:xfrm>
          <a:prstGeom prst="arc">
            <a:avLst/>
          </a:prstGeom>
          <a:solidFill>
            <a:schemeClr val="accent1"/>
          </a:solidFill>
          <a:ln w="31750" cap="flat" cmpd="sng" algn="ctr">
            <a:solidFill>
              <a:srgbClr val="FF0000"/>
            </a:solidFill>
            <a:prstDash val="solid"/>
            <a:round/>
            <a:headEnd type="none" w="med" len="med"/>
            <a:tailEnd type="none" w="med" len="med"/>
            <a:extLst>
              <a:ext uri="{C807C97D-BFC1-408E-A445-0C87EB9F89A2}">
                <ask:lineSketchStyleProps xmlns:ask="http://schemas.microsoft.com/office/drawing/2018/sketchyshapes">
                  <ask:type>
                    <ask:lineSketchNone/>
                  </ask:type>
                </ask:lineSketchStyleProps>
              </a:ext>
            </a:extLst>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sp>
        <p:nvSpPr>
          <p:cNvPr id="11" name="TextBox 10">
            <a:extLst>
              <a:ext uri="{FF2B5EF4-FFF2-40B4-BE49-F238E27FC236}">
                <a16:creationId xmlns:a16="http://schemas.microsoft.com/office/drawing/2014/main" id="{4C9473D4-07BB-2FB6-48CD-5F4BA8CDAE76}"/>
              </a:ext>
            </a:extLst>
          </p:cNvPr>
          <p:cNvSpPr txBox="1"/>
          <p:nvPr/>
        </p:nvSpPr>
        <p:spPr>
          <a:xfrm>
            <a:off x="6444208" y="980728"/>
            <a:ext cx="376210" cy="461665"/>
          </a:xfrm>
          <a:prstGeom prst="rect">
            <a:avLst/>
          </a:prstGeom>
          <a:noFill/>
        </p:spPr>
        <p:txBody>
          <a:bodyPr wrap="square">
            <a:spAutoFit/>
          </a:bodyPr>
          <a:lstStyle/>
          <a:p>
            <a:r>
              <a:rPr lang="en-IT" sz="2400">
                <a:latin typeface="Symbol" pitchFamily="2" charset="2"/>
              </a:rPr>
              <a:t>q</a:t>
            </a:r>
            <a:endParaRPr lang="en-IT"/>
          </a:p>
        </p:txBody>
      </p:sp>
      <p:sp>
        <p:nvSpPr>
          <p:cNvPr id="12" name="TextBox 11">
            <a:extLst>
              <a:ext uri="{FF2B5EF4-FFF2-40B4-BE49-F238E27FC236}">
                <a16:creationId xmlns:a16="http://schemas.microsoft.com/office/drawing/2014/main" id="{2E9787CF-B885-BB73-B700-DC8139A42821}"/>
              </a:ext>
            </a:extLst>
          </p:cNvPr>
          <p:cNvSpPr txBox="1"/>
          <p:nvPr/>
        </p:nvSpPr>
        <p:spPr>
          <a:xfrm rot="21131549">
            <a:off x="2797020" y="296399"/>
            <a:ext cx="3671931" cy="369332"/>
          </a:xfrm>
          <a:prstGeom prst="rect">
            <a:avLst/>
          </a:prstGeom>
          <a:noFill/>
        </p:spPr>
        <p:txBody>
          <a:bodyPr wrap="square" rtlCol="0">
            <a:spAutoFit/>
          </a:bodyPr>
          <a:lstStyle/>
          <a:p>
            <a:r>
              <a:rPr lang="en-IT" sz="1800"/>
              <a:t>E’</a:t>
            </a:r>
            <a:r>
              <a:rPr lang="en-IT" sz="1800" baseline="-25000"/>
              <a:t>ph  </a:t>
            </a:r>
            <a:r>
              <a:rPr lang="en-IT" sz="1800" b="1"/>
              <a:t>-</a:t>
            </a:r>
            <a:r>
              <a:rPr lang="en-IT" sz="1800" baseline="-25000"/>
              <a:t> </a:t>
            </a:r>
            <a:r>
              <a:rPr lang="en-GB" sz="1800"/>
              <a:t>energy of scattered</a:t>
            </a:r>
            <a:r>
              <a:rPr lang="en-IT" sz="1800"/>
              <a:t> photon at </a:t>
            </a:r>
            <a:r>
              <a:rPr lang="en-IT" sz="1800">
                <a:latin typeface="Symbol" pitchFamily="2" charset="2"/>
              </a:rPr>
              <a:t>q</a:t>
            </a:r>
            <a:endParaRPr lang="en-IT" sz="1800" baseline="-25000"/>
          </a:p>
        </p:txBody>
      </p:sp>
      <p:pic>
        <p:nvPicPr>
          <p:cNvPr id="14" name="Picture 13" descr="A mathematical equation with black text&#10;&#10;Description automatically generated">
            <a:extLst>
              <a:ext uri="{FF2B5EF4-FFF2-40B4-BE49-F238E27FC236}">
                <a16:creationId xmlns:a16="http://schemas.microsoft.com/office/drawing/2014/main" id="{36D5A76C-5B25-4BEE-E846-E20199B0CBE5}"/>
              </a:ext>
            </a:extLst>
          </p:cNvPr>
          <p:cNvPicPr>
            <a:picLocks noChangeAspect="1"/>
          </p:cNvPicPr>
          <p:nvPr/>
        </p:nvPicPr>
        <p:blipFill>
          <a:blip r:embed="rId4"/>
          <a:stretch>
            <a:fillRect/>
          </a:stretch>
        </p:blipFill>
        <p:spPr>
          <a:xfrm>
            <a:off x="2195736" y="4246364"/>
            <a:ext cx="5112568" cy="1126852"/>
          </a:xfrm>
          <a:prstGeom prst="rect">
            <a:avLst/>
          </a:prstGeom>
        </p:spPr>
      </p:pic>
      <p:sp>
        <p:nvSpPr>
          <p:cNvPr id="15" name="TextBox 14">
            <a:extLst>
              <a:ext uri="{FF2B5EF4-FFF2-40B4-BE49-F238E27FC236}">
                <a16:creationId xmlns:a16="http://schemas.microsoft.com/office/drawing/2014/main" id="{B77B4ADE-1822-CC87-CAFF-1B5881CE605F}"/>
              </a:ext>
            </a:extLst>
          </p:cNvPr>
          <p:cNvSpPr txBox="1"/>
          <p:nvPr/>
        </p:nvSpPr>
        <p:spPr>
          <a:xfrm>
            <a:off x="765697" y="5661248"/>
            <a:ext cx="7694735" cy="830997"/>
          </a:xfrm>
          <a:prstGeom prst="rect">
            <a:avLst/>
          </a:prstGeom>
          <a:noFill/>
        </p:spPr>
        <p:txBody>
          <a:bodyPr wrap="none" rtlCol="0">
            <a:spAutoFit/>
          </a:bodyPr>
          <a:lstStyle/>
          <a:p>
            <a:r>
              <a:rPr lang="en-IT" i="1"/>
              <a:t>X</a:t>
            </a:r>
            <a:r>
              <a:rPr lang="en-IT"/>
              <a:t> = recoil parameter – twice the energy of the photon seen</a:t>
            </a:r>
          </a:p>
          <a:p>
            <a:r>
              <a:rPr lang="en-GB"/>
              <a:t>b</a:t>
            </a:r>
            <a:r>
              <a:rPr lang="en-IT"/>
              <a:t>y the electron in its own reference frame normalized to mc</a:t>
            </a:r>
            <a:r>
              <a:rPr lang="en-IT" baseline="30000"/>
              <a:t>2</a:t>
            </a:r>
          </a:p>
        </p:txBody>
      </p:sp>
      <p:sp>
        <p:nvSpPr>
          <p:cNvPr id="3" name="TextBox 2">
            <a:extLst>
              <a:ext uri="{FF2B5EF4-FFF2-40B4-BE49-F238E27FC236}">
                <a16:creationId xmlns:a16="http://schemas.microsoft.com/office/drawing/2014/main" id="{7ED7B72F-A9F8-21CB-3B2B-305770BE7AE5}"/>
              </a:ext>
            </a:extLst>
          </p:cNvPr>
          <p:cNvSpPr txBox="1"/>
          <p:nvPr/>
        </p:nvSpPr>
        <p:spPr>
          <a:xfrm rot="21225735">
            <a:off x="6356599" y="522601"/>
            <a:ext cx="2052165" cy="461665"/>
          </a:xfrm>
          <a:prstGeom prst="rect">
            <a:avLst/>
          </a:prstGeom>
          <a:noFill/>
        </p:spPr>
        <p:txBody>
          <a:bodyPr wrap="none" rtlCol="0">
            <a:spAutoFit/>
          </a:bodyPr>
          <a:lstStyle/>
          <a:p>
            <a:r>
              <a:rPr lang="en-GB"/>
              <a:t>r</a:t>
            </a:r>
            <a:r>
              <a:rPr lang="en-IT"/>
              <a:t>ed shift at </a:t>
            </a:r>
            <a:r>
              <a:rPr lang="en-IT">
                <a:latin typeface="Symbol" pitchFamily="2" charset="2"/>
              </a:rPr>
              <a:t>q</a:t>
            </a:r>
            <a:r>
              <a:rPr lang="en-IT"/>
              <a:t>≠0</a:t>
            </a:r>
          </a:p>
        </p:txBody>
      </p:sp>
      <p:sp>
        <p:nvSpPr>
          <p:cNvPr id="13" name="Oval 12">
            <a:extLst>
              <a:ext uri="{FF2B5EF4-FFF2-40B4-BE49-F238E27FC236}">
                <a16:creationId xmlns:a16="http://schemas.microsoft.com/office/drawing/2014/main" id="{AD953157-48C8-F5DE-A2BF-17915B1668CE}"/>
              </a:ext>
            </a:extLst>
          </p:cNvPr>
          <p:cNvSpPr/>
          <p:nvPr/>
        </p:nvSpPr>
        <p:spPr bwMode="auto">
          <a:xfrm>
            <a:off x="5420305" y="3243002"/>
            <a:ext cx="1068906" cy="606091"/>
          </a:xfrm>
          <a:prstGeom prst="ellipse">
            <a:avLst/>
          </a:prstGeom>
          <a:solidFill>
            <a:srgbClr val="FFFF00">
              <a:alpha val="51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cxnSp>
        <p:nvCxnSpPr>
          <p:cNvPr id="17" name="Straight Arrow Connector 16">
            <a:extLst>
              <a:ext uri="{FF2B5EF4-FFF2-40B4-BE49-F238E27FC236}">
                <a16:creationId xmlns:a16="http://schemas.microsoft.com/office/drawing/2014/main" id="{A1B06534-6D56-1BD0-C627-85CDD5FC608E}"/>
              </a:ext>
            </a:extLst>
          </p:cNvPr>
          <p:cNvCxnSpPr>
            <a:cxnSpLocks/>
          </p:cNvCxnSpPr>
          <p:nvPr/>
        </p:nvCxnSpPr>
        <p:spPr bwMode="auto">
          <a:xfrm flipH="1">
            <a:off x="6489211" y="947629"/>
            <a:ext cx="1116859" cy="248137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pic>
        <p:nvPicPr>
          <p:cNvPr id="2" name="Picture 1">
            <a:extLst>
              <a:ext uri="{FF2B5EF4-FFF2-40B4-BE49-F238E27FC236}">
                <a16:creationId xmlns:a16="http://schemas.microsoft.com/office/drawing/2014/main" id="{EB9560E9-4021-B417-6A34-BDBA9BEF3B97}"/>
              </a:ext>
            </a:extLst>
          </p:cNvPr>
          <p:cNvPicPr>
            <a:picLocks noChangeAspect="1"/>
          </p:cNvPicPr>
          <p:nvPr/>
        </p:nvPicPr>
        <p:blipFill>
          <a:blip r:embed="rId5"/>
          <a:stretch>
            <a:fillRect/>
          </a:stretch>
        </p:blipFill>
        <p:spPr>
          <a:xfrm>
            <a:off x="40477" y="29829"/>
            <a:ext cx="1219155" cy="737276"/>
          </a:xfrm>
          <a:prstGeom prst="rect">
            <a:avLst/>
          </a:prstGeom>
        </p:spPr>
      </p:pic>
      <p:sp>
        <p:nvSpPr>
          <p:cNvPr id="16" name="Segnaposto data 6">
            <a:extLst>
              <a:ext uri="{FF2B5EF4-FFF2-40B4-BE49-F238E27FC236}">
                <a16:creationId xmlns:a16="http://schemas.microsoft.com/office/drawing/2014/main" id="{F015086F-79C4-013B-7BD4-CFD6391AA65B}"/>
              </a:ext>
            </a:extLst>
          </p:cNvPr>
          <p:cNvSpPr>
            <a:spLocks noGrp="1"/>
          </p:cNvSpPr>
          <p:nvPr>
            <p:ph type="dt" sz="quarter" idx="10"/>
          </p:nvPr>
        </p:nvSpPr>
        <p:spPr>
          <a:xfrm>
            <a:off x="0" y="6553200"/>
            <a:ext cx="4860032" cy="3048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African Conference of Physics – George (SA) – Sept. 25th 2023</a:t>
            </a:r>
            <a:endParaRPr lang="en-US" sz="1400"/>
          </a:p>
        </p:txBody>
      </p:sp>
      <p:sp>
        <p:nvSpPr>
          <p:cNvPr id="18" name="TextBox 17">
            <a:extLst>
              <a:ext uri="{FF2B5EF4-FFF2-40B4-BE49-F238E27FC236}">
                <a16:creationId xmlns:a16="http://schemas.microsoft.com/office/drawing/2014/main" id="{45D9E4AE-9D98-B6E0-6A03-24D801354E0B}"/>
              </a:ext>
            </a:extLst>
          </p:cNvPr>
          <p:cNvSpPr txBox="1"/>
          <p:nvPr/>
        </p:nvSpPr>
        <p:spPr>
          <a:xfrm>
            <a:off x="2014611" y="4933597"/>
            <a:ext cx="5223867" cy="1477328"/>
          </a:xfrm>
          <a:prstGeom prst="rect">
            <a:avLst/>
          </a:prstGeom>
          <a:solidFill>
            <a:srgbClr val="FFFF00"/>
          </a:solidFill>
        </p:spPr>
        <p:txBody>
          <a:bodyPr wrap="none" rtlCol="0">
            <a:spAutoFit/>
          </a:bodyPr>
          <a:lstStyle/>
          <a:p>
            <a:pPr algn="ctr"/>
            <a:r>
              <a:rPr lang="en-IT" sz="1800" i="1"/>
              <a:t>All  I.C.S.  X/</a:t>
            </a:r>
            <a:r>
              <a:rPr lang="en-IT" sz="1800" i="1">
                <a:latin typeface="Symbol" pitchFamily="2" charset="2"/>
              </a:rPr>
              <a:t>g</a:t>
            </a:r>
            <a:r>
              <a:rPr lang="en-IT" sz="1800" i="1"/>
              <a:t> ray S</a:t>
            </a:r>
            <a:r>
              <a:rPr lang="en-GB" sz="1800" i="1"/>
              <a:t>o</a:t>
            </a:r>
            <a:r>
              <a:rPr lang="en-IT" sz="1800" i="1"/>
              <a:t>urces work at X&lt;1 and A</a:t>
            </a:r>
            <a:r>
              <a:rPr lang="en-US" sz="1800" b="1" i="1"/>
              <a:t> » </a:t>
            </a:r>
            <a:r>
              <a:rPr lang="en-IT" sz="1800" i="1"/>
              <a:t>1</a:t>
            </a:r>
          </a:p>
          <a:p>
            <a:pPr algn="ctr"/>
            <a:endParaRPr lang="en-IT" sz="1800" i="1"/>
          </a:p>
          <a:p>
            <a:pPr algn="ctr"/>
            <a:r>
              <a:rPr lang="en-IT" sz="1800" i="1"/>
              <a:t>STAR (350 keV)   X</a:t>
            </a:r>
            <a:r>
              <a:rPr lang="en-IT" sz="1800" i="1" baseline="-25000"/>
              <a:t>STAR</a:t>
            </a:r>
            <a:r>
              <a:rPr lang="en-IT" sz="1800" i="1"/>
              <a:t> &lt; 2.6</a:t>
            </a:r>
            <a:r>
              <a:rPr lang="en-IT" sz="1800" i="1" baseline="30000"/>
              <a:t>.</a:t>
            </a:r>
            <a:r>
              <a:rPr lang="en-IT" sz="1800" i="1"/>
              <a:t>10</a:t>
            </a:r>
            <a:r>
              <a:rPr lang="en-IT" sz="1800" i="1" baseline="30000"/>
              <a:t>-3</a:t>
            </a:r>
            <a:r>
              <a:rPr lang="en-IT" sz="1800" i="1"/>
              <a:t>   A</a:t>
            </a:r>
            <a:r>
              <a:rPr lang="en-IT" sz="1800" i="1" baseline="-25000"/>
              <a:t>STAR</a:t>
            </a:r>
            <a:r>
              <a:rPr lang="en-IT" sz="1800" i="1"/>
              <a:t>  &gt; 10</a:t>
            </a:r>
            <a:r>
              <a:rPr lang="en-IT" sz="1800" i="1" baseline="30000"/>
              <a:t>4</a:t>
            </a:r>
          </a:p>
          <a:p>
            <a:pPr algn="ctr"/>
            <a:endParaRPr lang="en-IT" sz="1800" i="1"/>
          </a:p>
          <a:p>
            <a:pPr algn="ctr"/>
            <a:r>
              <a:rPr lang="en-IT" sz="1800" i="1"/>
              <a:t>ELI-NP (20 MeV)  X</a:t>
            </a:r>
            <a:r>
              <a:rPr lang="en-IT" sz="1800" i="1" baseline="-25000"/>
              <a:t>ELI-NP</a:t>
            </a:r>
            <a:r>
              <a:rPr lang="en-IT" sz="1800" i="1"/>
              <a:t> &lt; 0.026   A</a:t>
            </a:r>
            <a:r>
              <a:rPr lang="en-IT" sz="1800" i="1" baseline="-25000"/>
              <a:t>ELI-NP</a:t>
            </a:r>
            <a:r>
              <a:rPr lang="en-IT" sz="1800" i="1"/>
              <a:t>  &gt;  2.4</a:t>
            </a:r>
            <a:r>
              <a:rPr lang="en-IT" sz="1800" i="1" baseline="30000"/>
              <a:t>.</a:t>
            </a:r>
            <a:r>
              <a:rPr lang="en-IT" sz="1800" i="1"/>
              <a:t>10</a:t>
            </a:r>
            <a:r>
              <a:rPr lang="en-IT" sz="1800" i="1" baseline="30000"/>
              <a:t>5</a:t>
            </a:r>
          </a:p>
        </p:txBody>
      </p:sp>
    </p:spTree>
    <p:extLst>
      <p:ext uri="{BB962C8B-B14F-4D97-AF65-F5344CB8AC3E}">
        <p14:creationId xmlns:p14="http://schemas.microsoft.com/office/powerpoint/2010/main" val="3966152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asellaDiTesto 6"/>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4120F11C-8F7D-16BA-486A-511AAF46C591}"/>
              </a:ext>
            </a:extLst>
          </p:cNvPr>
          <p:cNvPicPr>
            <a:picLocks noChangeAspect="1"/>
          </p:cNvPicPr>
          <p:nvPr/>
        </p:nvPicPr>
        <p:blipFill>
          <a:blip r:embed="rId3"/>
          <a:stretch>
            <a:fillRect/>
          </a:stretch>
        </p:blipFill>
        <p:spPr>
          <a:xfrm>
            <a:off x="40477" y="29829"/>
            <a:ext cx="1219155" cy="737276"/>
          </a:xfrm>
          <a:prstGeom prst="rect">
            <a:avLst/>
          </a:prstGeom>
        </p:spPr>
      </p:pic>
      <p:pic>
        <p:nvPicPr>
          <p:cNvPr id="7" name="Picture 6" descr="A white and black text on a white background&#10;&#10;Description automatically generated">
            <a:extLst>
              <a:ext uri="{FF2B5EF4-FFF2-40B4-BE49-F238E27FC236}">
                <a16:creationId xmlns:a16="http://schemas.microsoft.com/office/drawing/2014/main" id="{36E430B9-79E4-318B-6578-9F19E80BBF12}"/>
              </a:ext>
            </a:extLst>
          </p:cNvPr>
          <p:cNvPicPr>
            <a:picLocks noChangeAspect="1"/>
          </p:cNvPicPr>
          <p:nvPr/>
        </p:nvPicPr>
        <p:blipFill>
          <a:blip r:embed="rId4"/>
          <a:stretch>
            <a:fillRect/>
          </a:stretch>
        </p:blipFill>
        <p:spPr>
          <a:xfrm>
            <a:off x="1763688" y="184466"/>
            <a:ext cx="6632400" cy="4460938"/>
          </a:xfrm>
          <a:prstGeom prst="rect">
            <a:avLst/>
          </a:prstGeom>
        </p:spPr>
      </p:pic>
      <p:pic>
        <p:nvPicPr>
          <p:cNvPr id="11" name="Picture 10" descr="A diagram of a triangle and a triangle&#10;&#10;Description automatically generated">
            <a:extLst>
              <a:ext uri="{FF2B5EF4-FFF2-40B4-BE49-F238E27FC236}">
                <a16:creationId xmlns:a16="http://schemas.microsoft.com/office/drawing/2014/main" id="{E2BE76F0-E9B3-B668-FD69-79A78353E21E}"/>
              </a:ext>
            </a:extLst>
          </p:cNvPr>
          <p:cNvPicPr>
            <a:picLocks noChangeAspect="1"/>
          </p:cNvPicPr>
          <p:nvPr/>
        </p:nvPicPr>
        <p:blipFill>
          <a:blip r:embed="rId5"/>
          <a:stretch>
            <a:fillRect/>
          </a:stretch>
        </p:blipFill>
        <p:spPr>
          <a:xfrm>
            <a:off x="1978644" y="2598379"/>
            <a:ext cx="6057279" cy="3926965"/>
          </a:xfrm>
          <a:prstGeom prst="rect">
            <a:avLst/>
          </a:prstGeom>
        </p:spPr>
      </p:pic>
    </p:spTree>
    <p:extLst>
      <p:ext uri="{BB962C8B-B14F-4D97-AF65-F5344CB8AC3E}">
        <p14:creationId xmlns:p14="http://schemas.microsoft.com/office/powerpoint/2010/main" val="600826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asellaDiTesto 6"/>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4120F11C-8F7D-16BA-486A-511AAF46C591}"/>
              </a:ext>
            </a:extLst>
          </p:cNvPr>
          <p:cNvPicPr>
            <a:picLocks noChangeAspect="1"/>
          </p:cNvPicPr>
          <p:nvPr/>
        </p:nvPicPr>
        <p:blipFill>
          <a:blip r:embed="rId3"/>
          <a:stretch>
            <a:fillRect/>
          </a:stretch>
        </p:blipFill>
        <p:spPr>
          <a:xfrm>
            <a:off x="40477" y="29829"/>
            <a:ext cx="1219155" cy="737276"/>
          </a:xfrm>
          <a:prstGeom prst="rect">
            <a:avLst/>
          </a:prstGeom>
        </p:spPr>
      </p:pic>
      <p:sp>
        <p:nvSpPr>
          <p:cNvPr id="2" name="TextBox 1">
            <a:extLst>
              <a:ext uri="{FF2B5EF4-FFF2-40B4-BE49-F238E27FC236}">
                <a16:creationId xmlns:a16="http://schemas.microsoft.com/office/drawing/2014/main" id="{ED06E94F-C93F-7047-0405-7FD9DDB901AB}"/>
              </a:ext>
            </a:extLst>
          </p:cNvPr>
          <p:cNvSpPr txBox="1"/>
          <p:nvPr/>
        </p:nvSpPr>
        <p:spPr>
          <a:xfrm>
            <a:off x="2195736" y="476672"/>
            <a:ext cx="5006627" cy="2246769"/>
          </a:xfrm>
          <a:prstGeom prst="rect">
            <a:avLst/>
          </a:prstGeom>
          <a:noFill/>
        </p:spPr>
        <p:txBody>
          <a:bodyPr wrap="none" rtlCol="0">
            <a:spAutoFit/>
          </a:bodyPr>
          <a:lstStyle/>
          <a:p>
            <a:pPr algn="ctr"/>
            <a:r>
              <a:rPr lang="en-IT" sz="2800" b="1"/>
              <a:t>where is the Continental Divide</a:t>
            </a:r>
          </a:p>
          <a:p>
            <a:pPr algn="ctr"/>
            <a:r>
              <a:rPr lang="en-GB" sz="2800" b="1"/>
              <a:t>b</a:t>
            </a:r>
            <a:r>
              <a:rPr lang="en-IT" sz="2800" b="1"/>
              <a:t>etween</a:t>
            </a:r>
          </a:p>
          <a:p>
            <a:pPr algn="ctr"/>
            <a:r>
              <a:rPr lang="en-IT" sz="2800" b="1"/>
              <a:t>Compton Scattering</a:t>
            </a:r>
          </a:p>
          <a:p>
            <a:pPr algn="ctr"/>
            <a:r>
              <a:rPr lang="en-GB" sz="2800" b="1"/>
              <a:t>a</a:t>
            </a:r>
            <a:r>
              <a:rPr lang="en-IT" sz="2800" b="1"/>
              <a:t>nd</a:t>
            </a:r>
          </a:p>
          <a:p>
            <a:pPr algn="ctr"/>
            <a:r>
              <a:rPr lang="en-IT" sz="2800" b="1"/>
              <a:t>Inverse Compton Scattering?</a:t>
            </a:r>
          </a:p>
        </p:txBody>
      </p:sp>
      <p:sp>
        <p:nvSpPr>
          <p:cNvPr id="4" name="TextBox 3">
            <a:extLst>
              <a:ext uri="{FF2B5EF4-FFF2-40B4-BE49-F238E27FC236}">
                <a16:creationId xmlns:a16="http://schemas.microsoft.com/office/drawing/2014/main" id="{D16F5FC8-9554-447F-52AC-A65B883410D2}"/>
              </a:ext>
            </a:extLst>
          </p:cNvPr>
          <p:cNvSpPr txBox="1"/>
          <p:nvPr/>
        </p:nvSpPr>
        <p:spPr>
          <a:xfrm>
            <a:off x="2561220" y="3284984"/>
            <a:ext cx="4275658" cy="1815882"/>
          </a:xfrm>
          <a:prstGeom prst="rect">
            <a:avLst/>
          </a:prstGeom>
          <a:noFill/>
        </p:spPr>
        <p:txBody>
          <a:bodyPr wrap="none" rtlCol="0">
            <a:spAutoFit/>
          </a:bodyPr>
          <a:lstStyle/>
          <a:p>
            <a:pPr algn="ctr"/>
            <a:r>
              <a:rPr lang="en-GB" sz="2800" b="1"/>
              <a:t>w</a:t>
            </a:r>
            <a:r>
              <a:rPr lang="en-IT" sz="2800" b="1"/>
              <a:t>hen the electron becomes</a:t>
            </a:r>
          </a:p>
          <a:p>
            <a:pPr algn="ctr"/>
            <a:r>
              <a:rPr lang="en-IT" sz="2800" b="1"/>
              <a:t>a projectile (as in ICS)</a:t>
            </a:r>
          </a:p>
          <a:p>
            <a:pPr algn="ctr"/>
            <a:r>
              <a:rPr lang="en-IT" sz="2800" b="1"/>
              <a:t>instead of</a:t>
            </a:r>
          </a:p>
          <a:p>
            <a:pPr algn="ctr"/>
            <a:r>
              <a:rPr lang="en-IT" sz="2800" b="1"/>
              <a:t>a target (as in Compton)? </a:t>
            </a:r>
          </a:p>
        </p:txBody>
      </p:sp>
      <p:sp>
        <p:nvSpPr>
          <p:cNvPr id="5" name="TextBox 4">
            <a:extLst>
              <a:ext uri="{FF2B5EF4-FFF2-40B4-BE49-F238E27FC236}">
                <a16:creationId xmlns:a16="http://schemas.microsoft.com/office/drawing/2014/main" id="{12AE1354-5F22-F184-E74D-F64B56B976B1}"/>
              </a:ext>
            </a:extLst>
          </p:cNvPr>
          <p:cNvSpPr txBox="1"/>
          <p:nvPr/>
        </p:nvSpPr>
        <p:spPr>
          <a:xfrm>
            <a:off x="1259632" y="5550331"/>
            <a:ext cx="7125669" cy="830997"/>
          </a:xfrm>
          <a:prstGeom prst="rect">
            <a:avLst/>
          </a:prstGeom>
          <a:noFill/>
        </p:spPr>
        <p:txBody>
          <a:bodyPr wrap="none" rtlCol="0">
            <a:spAutoFit/>
          </a:bodyPr>
          <a:lstStyle/>
          <a:p>
            <a:pPr algn="ctr"/>
            <a:r>
              <a:rPr lang="en-IT" i="1"/>
              <a:t>Does it depend only on electron energy?</a:t>
            </a:r>
          </a:p>
          <a:p>
            <a:pPr algn="ctr"/>
            <a:r>
              <a:rPr lang="en-IT" i="1"/>
              <a:t>No, it depends only on asymmetry in colliding momenta</a:t>
            </a:r>
          </a:p>
        </p:txBody>
      </p:sp>
      <p:sp>
        <p:nvSpPr>
          <p:cNvPr id="6" name="Segnaposto data 6">
            <a:extLst>
              <a:ext uri="{FF2B5EF4-FFF2-40B4-BE49-F238E27FC236}">
                <a16:creationId xmlns:a16="http://schemas.microsoft.com/office/drawing/2014/main" id="{B5087457-3AFE-DC88-A330-022EC20E3208}"/>
              </a:ext>
            </a:extLst>
          </p:cNvPr>
          <p:cNvSpPr>
            <a:spLocks noGrp="1"/>
          </p:cNvSpPr>
          <p:nvPr>
            <p:ph type="dt" sz="quarter" idx="10"/>
          </p:nvPr>
        </p:nvSpPr>
        <p:spPr>
          <a:xfrm>
            <a:off x="0" y="6553200"/>
            <a:ext cx="4716016"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INFN– ACCELERATORI – Seminar – LASA - July 14th 2023</a:t>
            </a:r>
            <a:endParaRPr lang="en-US" sz="1400"/>
          </a:p>
        </p:txBody>
      </p:sp>
    </p:spTree>
    <p:extLst>
      <p:ext uri="{BB962C8B-B14F-4D97-AF65-F5344CB8AC3E}">
        <p14:creationId xmlns:p14="http://schemas.microsoft.com/office/powerpoint/2010/main" val="109403623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asellaDiTesto 6"/>
          <p:cNvSpPr txBox="1">
            <a:spLocks noChangeArrowheads="1"/>
          </p:cNvSpPr>
          <p:nvPr/>
        </p:nvSpPr>
        <p:spPr bwMode="auto">
          <a:xfrm>
            <a:off x="9334500" y="-12700"/>
            <a:ext cx="1841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4120F11C-8F7D-16BA-486A-511AAF46C591}"/>
              </a:ext>
            </a:extLst>
          </p:cNvPr>
          <p:cNvPicPr>
            <a:picLocks noChangeAspect="1"/>
          </p:cNvPicPr>
          <p:nvPr/>
        </p:nvPicPr>
        <p:blipFill>
          <a:blip r:embed="rId3"/>
          <a:stretch>
            <a:fillRect/>
          </a:stretch>
        </p:blipFill>
        <p:spPr>
          <a:xfrm>
            <a:off x="40477" y="29829"/>
            <a:ext cx="1219155" cy="737276"/>
          </a:xfrm>
          <a:prstGeom prst="rect">
            <a:avLst/>
          </a:prstGeom>
        </p:spPr>
      </p:pic>
      <p:sp>
        <p:nvSpPr>
          <p:cNvPr id="4" name="Segnaposto data 6">
            <a:extLst>
              <a:ext uri="{FF2B5EF4-FFF2-40B4-BE49-F238E27FC236}">
                <a16:creationId xmlns:a16="http://schemas.microsoft.com/office/drawing/2014/main" id="{1B7EC997-8285-886B-ADCF-F7D68C66F8A2}"/>
              </a:ext>
            </a:extLst>
          </p:cNvPr>
          <p:cNvSpPr>
            <a:spLocks noGrp="1"/>
          </p:cNvSpPr>
          <p:nvPr>
            <p:ph type="dt" sz="quarter" idx="10"/>
          </p:nvPr>
        </p:nvSpPr>
        <p:spPr>
          <a:xfrm>
            <a:off x="0" y="6553200"/>
            <a:ext cx="4716016" cy="3048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INFN– ACCELERATORI – Seminar – LASA - July 14th 2023</a:t>
            </a:r>
            <a:endParaRPr lang="en-US" sz="140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EF9ED94F-E326-4A2A-F6BF-5BA9F599C08D}"/>
                  </a:ext>
                </a:extLst>
              </p:cNvPr>
              <p:cNvSpPr txBox="1"/>
              <p:nvPr/>
            </p:nvSpPr>
            <p:spPr>
              <a:xfrm>
                <a:off x="4993521" y="2311054"/>
                <a:ext cx="2757358" cy="397866"/>
              </a:xfrm>
              <a:prstGeom prst="rect">
                <a:avLst/>
              </a:prstGeom>
              <a:noFill/>
            </p:spPr>
            <p:txBody>
              <a:bodyPr wrap="none" lIns="0" tIns="0" rIns="0" bIns="0" rtlCol="0">
                <a:spAutoFit/>
              </a:bodyPr>
              <a:lstStyle/>
              <a:p>
                <a14:m>
                  <m:oMath xmlns:m="http://schemas.openxmlformats.org/officeDocument/2006/math">
                    <m:sSub>
                      <m:sSubPr>
                        <m:ctrlPr>
                          <a:rPr lang="it-IT" b="0" i="1">
                            <a:latin typeface="Cambria Math" panose="02040503050406030204" pitchFamily="18" charset="0"/>
                          </a:rPr>
                        </m:ctrlPr>
                      </m:sSubPr>
                      <m:e>
                        <m:r>
                          <a:rPr lang="it-IT" b="0" i="1">
                            <a:latin typeface="Cambria Math" panose="02040503050406030204" pitchFamily="18" charset="0"/>
                          </a:rPr>
                          <m:t>𝐸</m:t>
                        </m:r>
                        <m:r>
                          <a:rPr lang="it-IT" b="0" i="1">
                            <a:latin typeface="Cambria Math" panose="02040503050406030204" pitchFamily="18" charset="0"/>
                          </a:rPr>
                          <m:t>′</m:t>
                        </m:r>
                      </m:e>
                      <m:sub>
                        <m:r>
                          <a:rPr lang="it-IT" b="0" i="1">
                            <a:latin typeface="Cambria Math" panose="02040503050406030204" pitchFamily="18" charset="0"/>
                            <a:ea typeface="Cambria Math" panose="02040503050406030204" pitchFamily="18" charset="0"/>
                          </a:rPr>
                          <m:t>𝑝h</m:t>
                        </m:r>
                        <m:r>
                          <a:rPr lang="it-IT" b="0" i="1">
                            <a:latin typeface="Cambria Math" panose="02040503050406030204" pitchFamily="18" charset="0"/>
                            <a:ea typeface="Cambria Math" panose="02040503050406030204" pitchFamily="18" charset="0"/>
                          </a:rPr>
                          <m:t>−</m:t>
                        </m:r>
                        <m:r>
                          <a:rPr lang="it-IT" b="0" i="1">
                            <a:latin typeface="Cambria Math" panose="02040503050406030204" pitchFamily="18" charset="0"/>
                            <a:ea typeface="Cambria Math" panose="02040503050406030204" pitchFamily="18" charset="0"/>
                          </a:rPr>
                          <m:t>𝑚𝑎𝑥</m:t>
                        </m:r>
                      </m:sub>
                    </m:sSub>
                    <m:r>
                      <a:rPr lang="it-IT" b="0" i="1">
                        <a:latin typeface="Cambria Math" panose="02040503050406030204" pitchFamily="18" charset="0"/>
                      </a:rPr>
                      <m:t> = 4</m:t>
                    </m:r>
                    <m:r>
                      <a:rPr lang="it-IT" i="1">
                        <a:latin typeface="Cambria Math" panose="02040503050406030204" pitchFamily="18" charset="0"/>
                        <a:ea typeface="Cambria Math" panose="02040503050406030204" pitchFamily="18" charset="0"/>
                      </a:rPr>
                      <m:t>𝛾</m:t>
                    </m:r>
                    <m:r>
                      <a:rPr lang="it-IT" b="0" i="1" baseline="30000">
                        <a:latin typeface="Cambria Math" panose="02040503050406030204" pitchFamily="18" charset="0"/>
                        <a:ea typeface="Cambria Math" panose="02040503050406030204" pitchFamily="18" charset="0"/>
                      </a:rPr>
                      <m:t>2</m:t>
                    </m:r>
                  </m:oMath>
                </a14:m>
                <a:r>
                  <a:rPr lang="it-IT"/>
                  <a:t> </a:t>
                </a:r>
                <a14:m>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𝐸</m:t>
                        </m:r>
                      </m:e>
                      <m:sub>
                        <m:r>
                          <a:rPr lang="it-IT" i="1">
                            <a:latin typeface="Cambria Math" panose="02040503050406030204" pitchFamily="18" charset="0"/>
                            <a:ea typeface="Cambria Math" panose="02040503050406030204" pitchFamily="18" charset="0"/>
                          </a:rPr>
                          <m:t>𝑝h</m:t>
                        </m:r>
                      </m:sub>
                    </m:sSub>
                  </m:oMath>
                </a14:m>
                <a:endParaRPr lang="en-US" baseline="30000"/>
              </a:p>
            </p:txBody>
          </p:sp>
        </mc:Choice>
        <mc:Fallback xmlns="">
          <p:sp>
            <p:nvSpPr>
              <p:cNvPr id="2" name="TextBox 1">
                <a:extLst>
                  <a:ext uri="{FF2B5EF4-FFF2-40B4-BE49-F238E27FC236}">
                    <a16:creationId xmlns:a16="http://schemas.microsoft.com/office/drawing/2014/main" id="{EF9ED94F-E326-4A2A-F6BF-5BA9F599C08D}"/>
                  </a:ext>
                </a:extLst>
              </p:cNvPr>
              <p:cNvSpPr txBox="1">
                <a:spLocks noRot="1" noChangeAspect="1" noMove="1" noResize="1" noEditPoints="1" noAdjustHandles="1" noChangeArrowheads="1" noChangeShapeType="1" noTextEdit="1"/>
              </p:cNvSpPr>
              <p:nvPr/>
            </p:nvSpPr>
            <p:spPr>
              <a:xfrm>
                <a:off x="4993521" y="2311054"/>
                <a:ext cx="2757358" cy="397866"/>
              </a:xfrm>
              <a:prstGeom prst="rect">
                <a:avLst/>
              </a:prstGeom>
              <a:blipFill>
                <a:blip r:embed="rId4"/>
                <a:stretch>
                  <a:fillRect l="-4128" t="-3030" r="-1835" b="-27273"/>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6380850B-4AA6-3966-3127-5C69416A9502}"/>
                  </a:ext>
                </a:extLst>
              </p:cNvPr>
              <p:cNvSpPr txBox="1"/>
              <p:nvPr/>
            </p:nvSpPr>
            <p:spPr>
              <a:xfrm>
                <a:off x="4993521" y="3068960"/>
                <a:ext cx="3226204" cy="70173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b="0" i="1">
                              <a:latin typeface="Cambria Math" panose="02040503050406030204" pitchFamily="18" charset="0"/>
                            </a:rPr>
                          </m:ctrlPr>
                        </m:sSubPr>
                        <m:e>
                          <m:r>
                            <a:rPr lang="it-IT" b="0" i="1">
                              <a:latin typeface="Cambria Math" panose="02040503050406030204" pitchFamily="18" charset="0"/>
                            </a:rPr>
                            <m:t>𝐸</m:t>
                          </m:r>
                          <m:r>
                            <a:rPr lang="it-IT" b="0" i="1">
                              <a:latin typeface="Cambria Math" panose="02040503050406030204" pitchFamily="18" charset="0"/>
                            </a:rPr>
                            <m:t>′</m:t>
                          </m:r>
                        </m:e>
                        <m:sub>
                          <m:r>
                            <a:rPr lang="it-IT" b="0" i="1">
                              <a:latin typeface="Cambria Math" panose="02040503050406030204" pitchFamily="18" charset="0"/>
                              <a:ea typeface="Cambria Math" panose="02040503050406030204" pitchFamily="18" charset="0"/>
                            </a:rPr>
                            <m:t>𝑝h</m:t>
                          </m:r>
                          <m:r>
                            <a:rPr lang="it-IT" b="0" i="1">
                              <a:latin typeface="Cambria Math" panose="02040503050406030204" pitchFamily="18" charset="0"/>
                              <a:ea typeface="Cambria Math" panose="02040503050406030204" pitchFamily="18" charset="0"/>
                            </a:rPr>
                            <m:t>−</m:t>
                          </m:r>
                          <m:r>
                            <a:rPr lang="it-IT" b="0" i="1">
                              <a:latin typeface="Cambria Math" panose="02040503050406030204" pitchFamily="18" charset="0"/>
                              <a:ea typeface="Cambria Math" panose="02040503050406030204" pitchFamily="18" charset="0"/>
                            </a:rPr>
                            <m:t>𝑚𝑎𝑥</m:t>
                          </m:r>
                        </m:sub>
                      </m:sSub>
                      <m:r>
                        <a:rPr lang="it-IT" b="0" i="1">
                          <a:latin typeface="Cambria Math" panose="02040503050406030204" pitchFamily="18" charset="0"/>
                        </a:rPr>
                        <m:t> = </m:t>
                      </m:r>
                      <m:d>
                        <m:dPr>
                          <m:ctrlPr>
                            <a:rPr lang="it-IT" b="0" i="1">
                              <a:latin typeface="Cambria Math" panose="02040503050406030204" pitchFamily="18" charset="0"/>
                            </a:rPr>
                          </m:ctrlPr>
                        </m:dPr>
                        <m:e>
                          <m:r>
                            <a:rPr lang="it-IT" b="0" i="1">
                              <a:latin typeface="Cambria Math" panose="02040503050406030204" pitchFamily="18" charset="0"/>
                            </a:rPr>
                            <m:t>1−</m:t>
                          </m:r>
                          <m:f>
                            <m:fPr>
                              <m:ctrlPr>
                                <a:rPr lang="it-IT" i="1">
                                  <a:latin typeface="Cambria Math" panose="02040503050406030204" pitchFamily="18" charset="0"/>
                                </a:rPr>
                              </m:ctrlPr>
                            </m:fPr>
                            <m:num>
                              <m:r>
                                <a:rPr lang="it-IT" b="0" i="1">
                                  <a:latin typeface="Cambria Math" panose="02040503050406030204" pitchFamily="18" charset="0"/>
                                </a:rPr>
                                <m:t>1</m:t>
                              </m:r>
                            </m:num>
                            <m:den>
                              <m:r>
                                <a:rPr lang="it-IT" i="1">
                                  <a:latin typeface="Cambria Math" panose="02040503050406030204" pitchFamily="18" charset="0"/>
                                </a:rPr>
                                <m:t>𝑋</m:t>
                              </m:r>
                            </m:den>
                          </m:f>
                        </m:e>
                      </m:d>
                      <m:sSub>
                        <m:sSubPr>
                          <m:ctrlPr>
                            <a:rPr lang="it-IT" i="1">
                              <a:latin typeface="Cambria Math" panose="02040503050406030204" pitchFamily="18" charset="0"/>
                            </a:rPr>
                          </m:ctrlPr>
                        </m:sSubPr>
                        <m:e>
                          <m:r>
                            <a:rPr lang="it-IT" i="1">
                              <a:latin typeface="Cambria Math" panose="02040503050406030204" pitchFamily="18" charset="0"/>
                            </a:rPr>
                            <m:t>𝐸</m:t>
                          </m:r>
                        </m:e>
                        <m:sub>
                          <m:r>
                            <a:rPr lang="it-IT" i="1">
                              <a:latin typeface="Cambria Math" panose="02040503050406030204" pitchFamily="18" charset="0"/>
                            </a:rPr>
                            <m:t>𝑒</m:t>
                          </m:r>
                        </m:sub>
                      </m:sSub>
                    </m:oMath>
                  </m:oMathPara>
                </a14:m>
                <a:endParaRPr lang="en-US" baseline="30000"/>
              </a:p>
            </p:txBody>
          </p:sp>
        </mc:Choice>
        <mc:Fallback xmlns="">
          <p:sp>
            <p:nvSpPr>
              <p:cNvPr id="5" name="TextBox 4">
                <a:extLst>
                  <a:ext uri="{FF2B5EF4-FFF2-40B4-BE49-F238E27FC236}">
                    <a16:creationId xmlns:a16="http://schemas.microsoft.com/office/drawing/2014/main" id="{6380850B-4AA6-3966-3127-5C69416A9502}"/>
                  </a:ext>
                </a:extLst>
              </p:cNvPr>
              <p:cNvSpPr txBox="1">
                <a:spLocks noRot="1" noChangeAspect="1" noMove="1" noResize="1" noEditPoints="1" noAdjustHandles="1" noChangeArrowheads="1" noChangeShapeType="1" noTextEdit="1"/>
              </p:cNvSpPr>
              <p:nvPr/>
            </p:nvSpPr>
            <p:spPr>
              <a:xfrm>
                <a:off x="4993521" y="3068960"/>
                <a:ext cx="3226204" cy="701731"/>
              </a:xfrm>
              <a:prstGeom prst="rect">
                <a:avLst/>
              </a:prstGeom>
              <a:blipFill>
                <a:blip r:embed="rId5"/>
                <a:stretch>
                  <a:fillRect l="-2353" b="-10526"/>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08C52F88-4A08-EC0F-387F-0437D2F150B1}"/>
                  </a:ext>
                </a:extLst>
              </p:cNvPr>
              <p:cNvSpPr txBox="1"/>
              <p:nvPr/>
            </p:nvSpPr>
            <p:spPr>
              <a:xfrm>
                <a:off x="4733404" y="4464998"/>
                <a:ext cx="3765774" cy="7561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b="0" i="1">
                              <a:latin typeface="Cambria Math" panose="02040503050406030204" pitchFamily="18" charset="0"/>
                            </a:rPr>
                          </m:ctrlPr>
                        </m:sSubPr>
                        <m:e>
                          <m:r>
                            <a:rPr lang="it-IT" b="0" i="1">
                              <a:latin typeface="Cambria Math" panose="02040503050406030204" pitchFamily="18" charset="0"/>
                            </a:rPr>
                            <m:t>𝐸</m:t>
                          </m:r>
                          <m:r>
                            <a:rPr lang="it-IT" b="0" i="1">
                              <a:latin typeface="Cambria Math" panose="02040503050406030204" pitchFamily="18" charset="0"/>
                            </a:rPr>
                            <m:t>′</m:t>
                          </m:r>
                        </m:e>
                        <m:sub>
                          <m:r>
                            <a:rPr lang="it-IT" b="0" i="1">
                              <a:latin typeface="Cambria Math" panose="02040503050406030204" pitchFamily="18" charset="0"/>
                              <a:ea typeface="Cambria Math" panose="02040503050406030204" pitchFamily="18" charset="0"/>
                            </a:rPr>
                            <m:t>𝑝h</m:t>
                          </m:r>
                        </m:sub>
                      </m:sSub>
                      <m:r>
                        <a:rPr lang="it-IT" b="0" i="1">
                          <a:latin typeface="Cambria Math" panose="02040503050406030204" pitchFamily="18" charset="0"/>
                        </a:rPr>
                        <m:t> =</m:t>
                      </m:r>
                      <m:sSub>
                        <m:sSubPr>
                          <m:ctrlPr>
                            <a:rPr lang="it-IT" i="1">
                              <a:latin typeface="Cambria Math" panose="02040503050406030204" pitchFamily="18" charset="0"/>
                            </a:rPr>
                          </m:ctrlPr>
                        </m:sSubPr>
                        <m:e>
                          <m:r>
                            <a:rPr lang="it-IT" i="1">
                              <a:latin typeface="Cambria Math" panose="02040503050406030204" pitchFamily="18" charset="0"/>
                            </a:rPr>
                            <m:t>𝐸</m:t>
                          </m:r>
                        </m:e>
                        <m:sub>
                          <m:r>
                            <a:rPr lang="it-IT" i="1">
                              <a:latin typeface="Cambria Math" panose="02040503050406030204" pitchFamily="18" charset="0"/>
                              <a:ea typeface="Cambria Math" panose="02040503050406030204" pitchFamily="18" charset="0"/>
                            </a:rPr>
                            <m:t>𝑝h</m:t>
                          </m:r>
                        </m:sub>
                      </m:sSub>
                      <m:d>
                        <m:dPr>
                          <m:ctrlPr>
                            <a:rPr lang="it-IT" b="0" i="1">
                              <a:latin typeface="Cambria Math" panose="02040503050406030204" pitchFamily="18" charset="0"/>
                            </a:rPr>
                          </m:ctrlPr>
                        </m:dPr>
                        <m:e>
                          <m:r>
                            <a:rPr lang="it-IT" b="0" i="1">
                              <a:latin typeface="Cambria Math" panose="02040503050406030204" pitchFamily="18" charset="0"/>
                            </a:rPr>
                            <m:t>1+</m:t>
                          </m:r>
                          <m:f>
                            <m:fPr>
                              <m:ctrlPr>
                                <a:rPr lang="it-IT" i="1">
                                  <a:latin typeface="Cambria Math" panose="02040503050406030204" pitchFamily="18" charset="0"/>
                                </a:rPr>
                              </m:ctrlPr>
                            </m:fPr>
                            <m:num>
                              <m:r>
                                <a:rPr lang="it-IT" b="0" i="1">
                                  <a:latin typeface="Cambria Math" panose="02040503050406030204" pitchFamily="18" charset="0"/>
                                </a:rPr>
                                <m:t>2</m:t>
                              </m:r>
                              <m:r>
                                <a:rPr lang="it-IT" b="0" i="1">
                                  <a:latin typeface="Cambria Math" panose="02040503050406030204" pitchFamily="18" charset="0"/>
                                </a:rPr>
                                <m:t>𝐴</m:t>
                              </m:r>
                            </m:num>
                            <m:den>
                              <m:d>
                                <m:dPr>
                                  <m:ctrlPr>
                                    <a:rPr lang="it-IT" i="1">
                                      <a:latin typeface="Cambria Math" panose="02040503050406030204" pitchFamily="18" charset="0"/>
                                    </a:rPr>
                                  </m:ctrlPr>
                                </m:dPr>
                                <m:e>
                                  <m:r>
                                    <a:rPr lang="it-IT" b="0" i="1">
                                      <a:latin typeface="Cambria Math" panose="02040503050406030204" pitchFamily="18" charset="0"/>
                                    </a:rPr>
                                    <m:t>1+</m:t>
                                  </m:r>
                                  <m:r>
                                    <a:rPr lang="it-IT" b="0" i="1">
                                      <a:latin typeface="Cambria Math" panose="02040503050406030204" pitchFamily="18" charset="0"/>
                                      <a:ea typeface="Cambria Math" panose="02040503050406030204" pitchFamily="18" charset="0"/>
                                    </a:rPr>
                                    <m:t>𝛽</m:t>
                                  </m:r>
                                </m:e>
                              </m:d>
                              <m:sSup>
                                <m:sSupPr>
                                  <m:ctrlPr>
                                    <a:rPr lang="it-IT" i="1">
                                      <a:latin typeface="Cambria Math" panose="02040503050406030204" pitchFamily="18" charset="0"/>
                                    </a:rPr>
                                  </m:ctrlPr>
                                </m:sSupPr>
                                <m:e>
                                  <m:r>
                                    <a:rPr lang="it-IT" i="1">
                                      <a:latin typeface="Cambria Math" panose="02040503050406030204" pitchFamily="18" charset="0"/>
                                      <a:ea typeface="Cambria Math" panose="02040503050406030204" pitchFamily="18" charset="0"/>
                                    </a:rPr>
                                    <m:t>𝛾</m:t>
                                  </m:r>
                                </m:e>
                                <m:sup>
                                  <m:r>
                                    <a:rPr lang="it-IT" b="0" i="1">
                                      <a:latin typeface="Cambria Math" panose="02040503050406030204" pitchFamily="18" charset="0"/>
                                    </a:rPr>
                                    <m:t>2</m:t>
                                  </m:r>
                                </m:sup>
                              </m:sSup>
                            </m:den>
                          </m:f>
                        </m:e>
                      </m:d>
                    </m:oMath>
                  </m:oMathPara>
                </a14:m>
                <a:endParaRPr lang="en-US" baseline="30000"/>
              </a:p>
            </p:txBody>
          </p:sp>
        </mc:Choice>
        <mc:Fallback xmlns="">
          <p:sp>
            <p:nvSpPr>
              <p:cNvPr id="6" name="TextBox 5">
                <a:extLst>
                  <a:ext uri="{FF2B5EF4-FFF2-40B4-BE49-F238E27FC236}">
                    <a16:creationId xmlns:a16="http://schemas.microsoft.com/office/drawing/2014/main" id="{08C52F88-4A08-EC0F-387F-0437D2F150B1}"/>
                  </a:ext>
                </a:extLst>
              </p:cNvPr>
              <p:cNvSpPr txBox="1">
                <a:spLocks noRot="1" noChangeAspect="1" noMove="1" noResize="1" noEditPoints="1" noAdjustHandles="1" noChangeArrowheads="1" noChangeShapeType="1" noTextEdit="1"/>
              </p:cNvSpPr>
              <p:nvPr/>
            </p:nvSpPr>
            <p:spPr>
              <a:xfrm>
                <a:off x="4733404" y="4464998"/>
                <a:ext cx="3765774" cy="756104"/>
              </a:xfrm>
              <a:prstGeom prst="rect">
                <a:avLst/>
              </a:prstGeom>
              <a:blipFill>
                <a:blip r:embed="rId6"/>
                <a:stretch>
                  <a:fillRect l="-2013" b="-18333"/>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BDD1419C-F887-B58B-0F0E-AC8A2398ADF2}"/>
                  </a:ext>
                </a:extLst>
              </p:cNvPr>
              <p:cNvSpPr txBox="1"/>
              <p:nvPr/>
            </p:nvSpPr>
            <p:spPr>
              <a:xfrm>
                <a:off x="4733404" y="5373216"/>
                <a:ext cx="3451265" cy="7561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b="0" i="1">
                              <a:latin typeface="Cambria Math" panose="02040503050406030204" pitchFamily="18" charset="0"/>
                            </a:rPr>
                          </m:ctrlPr>
                        </m:sSubPr>
                        <m:e>
                          <m:r>
                            <a:rPr lang="it-IT" b="0" i="1">
                              <a:latin typeface="Cambria Math" panose="02040503050406030204" pitchFamily="18" charset="0"/>
                            </a:rPr>
                            <m:t>𝐸</m:t>
                          </m:r>
                          <m:r>
                            <a:rPr lang="it-IT" b="0" i="1">
                              <a:latin typeface="Cambria Math" panose="02040503050406030204" pitchFamily="18" charset="0"/>
                            </a:rPr>
                            <m:t>′</m:t>
                          </m:r>
                        </m:e>
                        <m:sub>
                          <m:r>
                            <a:rPr lang="it-IT" b="0" i="1">
                              <a:latin typeface="Cambria Math" panose="02040503050406030204" pitchFamily="18" charset="0"/>
                              <a:ea typeface="Cambria Math" panose="02040503050406030204" pitchFamily="18" charset="0"/>
                            </a:rPr>
                            <m:t>𝑒</m:t>
                          </m:r>
                        </m:sub>
                      </m:sSub>
                      <m:r>
                        <a:rPr lang="it-IT" b="0" i="1">
                          <a:latin typeface="Cambria Math" panose="02040503050406030204" pitchFamily="18" charset="0"/>
                        </a:rPr>
                        <m:t> =</m:t>
                      </m:r>
                      <m:sSub>
                        <m:sSubPr>
                          <m:ctrlPr>
                            <a:rPr lang="it-IT" i="1">
                              <a:latin typeface="Cambria Math" panose="02040503050406030204" pitchFamily="18" charset="0"/>
                            </a:rPr>
                          </m:ctrlPr>
                        </m:sSubPr>
                        <m:e>
                          <m:sSub>
                            <m:sSubPr>
                              <m:ctrlPr>
                                <a:rPr lang="it-IT" i="1">
                                  <a:latin typeface="Cambria Math" panose="02040503050406030204" pitchFamily="18" charset="0"/>
                                </a:rPr>
                              </m:ctrlPr>
                            </m:sSubPr>
                            <m:e>
                              <m:r>
                                <a:rPr lang="it-IT" i="1">
                                  <a:latin typeface="Cambria Math" panose="02040503050406030204" pitchFamily="18" charset="0"/>
                                </a:rPr>
                                <m:t>𝐸</m:t>
                              </m:r>
                            </m:e>
                            <m:sub>
                              <m:r>
                                <a:rPr lang="it-IT" i="1">
                                  <a:latin typeface="Cambria Math" panose="02040503050406030204" pitchFamily="18" charset="0"/>
                                </a:rPr>
                                <m:t>𝑒</m:t>
                              </m:r>
                            </m:sub>
                          </m:sSub>
                          <m:r>
                            <a:rPr lang="it-IT" b="0" i="1">
                              <a:latin typeface="Cambria Math" panose="02040503050406030204" pitchFamily="18" charset="0"/>
                            </a:rPr>
                            <m:t>−</m:t>
                          </m:r>
                          <m:r>
                            <a:rPr lang="it-IT" i="1">
                              <a:latin typeface="Cambria Math" panose="02040503050406030204" pitchFamily="18" charset="0"/>
                            </a:rPr>
                            <m:t>𝐸</m:t>
                          </m:r>
                        </m:e>
                        <m:sub>
                          <m:r>
                            <a:rPr lang="it-IT" i="1">
                              <a:latin typeface="Cambria Math" panose="02040503050406030204" pitchFamily="18" charset="0"/>
                              <a:ea typeface="Cambria Math" panose="02040503050406030204" pitchFamily="18" charset="0"/>
                            </a:rPr>
                            <m:t>𝑝h</m:t>
                          </m:r>
                        </m:sub>
                      </m:sSub>
                      <m:f>
                        <m:fPr>
                          <m:ctrlPr>
                            <a:rPr lang="it-IT" i="1">
                              <a:latin typeface="Cambria Math" panose="02040503050406030204" pitchFamily="18" charset="0"/>
                            </a:rPr>
                          </m:ctrlPr>
                        </m:fPr>
                        <m:num>
                          <m:r>
                            <a:rPr lang="it-IT" i="1">
                              <a:latin typeface="Cambria Math" panose="02040503050406030204" pitchFamily="18" charset="0"/>
                            </a:rPr>
                            <m:t>2</m:t>
                          </m:r>
                          <m:r>
                            <a:rPr lang="it-IT" i="1">
                              <a:latin typeface="Cambria Math" panose="02040503050406030204" pitchFamily="18" charset="0"/>
                            </a:rPr>
                            <m:t>𝐴</m:t>
                          </m:r>
                        </m:num>
                        <m:den>
                          <m:d>
                            <m:dPr>
                              <m:ctrlPr>
                                <a:rPr lang="it-IT" i="1">
                                  <a:latin typeface="Cambria Math" panose="02040503050406030204" pitchFamily="18" charset="0"/>
                                </a:rPr>
                              </m:ctrlPr>
                            </m:dPr>
                            <m:e>
                              <m:r>
                                <a:rPr lang="it-IT" i="1">
                                  <a:latin typeface="Cambria Math" panose="02040503050406030204" pitchFamily="18" charset="0"/>
                                </a:rPr>
                                <m:t>1+</m:t>
                              </m:r>
                              <m:r>
                                <a:rPr lang="it-IT" i="1">
                                  <a:latin typeface="Cambria Math" panose="02040503050406030204" pitchFamily="18" charset="0"/>
                                  <a:ea typeface="Cambria Math" panose="02040503050406030204" pitchFamily="18" charset="0"/>
                                </a:rPr>
                                <m:t>𝛽</m:t>
                              </m:r>
                            </m:e>
                          </m:d>
                          <m:sSup>
                            <m:sSupPr>
                              <m:ctrlPr>
                                <a:rPr lang="it-IT" i="1">
                                  <a:latin typeface="Cambria Math" panose="02040503050406030204" pitchFamily="18" charset="0"/>
                                </a:rPr>
                              </m:ctrlPr>
                            </m:sSupPr>
                            <m:e>
                              <m:r>
                                <a:rPr lang="it-IT" i="1">
                                  <a:latin typeface="Cambria Math" panose="02040503050406030204" pitchFamily="18" charset="0"/>
                                  <a:ea typeface="Cambria Math" panose="02040503050406030204" pitchFamily="18" charset="0"/>
                                </a:rPr>
                                <m:t>𝛾</m:t>
                              </m:r>
                            </m:e>
                            <m:sup>
                              <m:r>
                                <a:rPr lang="it-IT" i="1">
                                  <a:latin typeface="Cambria Math" panose="02040503050406030204" pitchFamily="18" charset="0"/>
                                </a:rPr>
                                <m:t>2</m:t>
                              </m:r>
                            </m:sup>
                          </m:sSup>
                        </m:den>
                      </m:f>
                    </m:oMath>
                  </m:oMathPara>
                </a14:m>
                <a:endParaRPr lang="en-US" baseline="30000"/>
              </a:p>
            </p:txBody>
          </p:sp>
        </mc:Choice>
        <mc:Fallback xmlns="">
          <p:sp>
            <p:nvSpPr>
              <p:cNvPr id="7" name="TextBox 6">
                <a:extLst>
                  <a:ext uri="{FF2B5EF4-FFF2-40B4-BE49-F238E27FC236}">
                    <a16:creationId xmlns:a16="http://schemas.microsoft.com/office/drawing/2014/main" id="{BDD1419C-F887-B58B-0F0E-AC8A2398ADF2}"/>
                  </a:ext>
                </a:extLst>
              </p:cNvPr>
              <p:cNvSpPr txBox="1">
                <a:spLocks noRot="1" noChangeAspect="1" noMove="1" noResize="1" noEditPoints="1" noAdjustHandles="1" noChangeArrowheads="1" noChangeShapeType="1" noTextEdit="1"/>
              </p:cNvSpPr>
              <p:nvPr/>
            </p:nvSpPr>
            <p:spPr>
              <a:xfrm>
                <a:off x="4733404" y="5373216"/>
                <a:ext cx="3451265" cy="756104"/>
              </a:xfrm>
              <a:prstGeom prst="rect">
                <a:avLst/>
              </a:prstGeom>
              <a:blipFill>
                <a:blip r:embed="rId7"/>
                <a:stretch>
                  <a:fillRect l="-2198" r="-733" b="-18033"/>
                </a:stretch>
              </a:blipFill>
            </p:spPr>
            <p:txBody>
              <a:bodyPr/>
              <a:lstStyle/>
              <a:p>
                <a:r>
                  <a:rPr lang="en-IT">
                    <a:noFill/>
                  </a:rPr>
                  <a:t> </a:t>
                </a:r>
              </a:p>
            </p:txBody>
          </p:sp>
        </mc:Fallback>
      </mc:AlternateContent>
      <p:sp>
        <p:nvSpPr>
          <p:cNvPr id="9" name="TextBox 8">
            <a:extLst>
              <a:ext uri="{FF2B5EF4-FFF2-40B4-BE49-F238E27FC236}">
                <a16:creationId xmlns:a16="http://schemas.microsoft.com/office/drawing/2014/main" id="{B54C5B3C-8B85-5E50-650C-BBE8E8FC9977}"/>
              </a:ext>
            </a:extLst>
          </p:cNvPr>
          <p:cNvSpPr txBox="1"/>
          <p:nvPr/>
        </p:nvSpPr>
        <p:spPr>
          <a:xfrm>
            <a:off x="323528" y="2247255"/>
            <a:ext cx="3229795" cy="461665"/>
          </a:xfrm>
          <a:prstGeom prst="rect">
            <a:avLst/>
          </a:prstGeom>
          <a:noFill/>
        </p:spPr>
        <p:txBody>
          <a:bodyPr wrap="none" rtlCol="0">
            <a:spAutoFit/>
          </a:bodyPr>
          <a:lstStyle/>
          <a:p>
            <a:r>
              <a:rPr lang="en-IT" b="1" i="1"/>
              <a:t>I.C.S.  </a:t>
            </a:r>
            <a:r>
              <a:rPr lang="en-GB" b="1" i="1"/>
              <a:t>l</a:t>
            </a:r>
            <a:r>
              <a:rPr lang="en-IT" b="1" i="1"/>
              <a:t>ow recoil  X&lt;&lt;1</a:t>
            </a:r>
          </a:p>
        </p:txBody>
      </p:sp>
      <p:sp>
        <p:nvSpPr>
          <p:cNvPr id="10" name="TextBox 9">
            <a:extLst>
              <a:ext uri="{FF2B5EF4-FFF2-40B4-BE49-F238E27FC236}">
                <a16:creationId xmlns:a16="http://schemas.microsoft.com/office/drawing/2014/main" id="{0F25EDD8-7CF0-336C-52B2-886F965E5AA0}"/>
              </a:ext>
            </a:extLst>
          </p:cNvPr>
          <p:cNvSpPr txBox="1"/>
          <p:nvPr/>
        </p:nvSpPr>
        <p:spPr>
          <a:xfrm>
            <a:off x="323527" y="3211484"/>
            <a:ext cx="3371436" cy="461665"/>
          </a:xfrm>
          <a:prstGeom prst="rect">
            <a:avLst/>
          </a:prstGeom>
          <a:noFill/>
        </p:spPr>
        <p:txBody>
          <a:bodyPr wrap="none" rtlCol="0">
            <a:spAutoFit/>
          </a:bodyPr>
          <a:lstStyle/>
          <a:p>
            <a:r>
              <a:rPr lang="en-IT" b="1" i="1"/>
              <a:t>I.C.S.  </a:t>
            </a:r>
            <a:r>
              <a:rPr lang="en-GB" b="1" i="1"/>
              <a:t>l</a:t>
            </a:r>
            <a:r>
              <a:rPr lang="en-IT" b="1" i="1"/>
              <a:t>arge recoil  X&gt;&gt;1</a:t>
            </a:r>
          </a:p>
        </p:txBody>
      </p:sp>
      <p:sp>
        <p:nvSpPr>
          <p:cNvPr id="11" name="TextBox 10">
            <a:extLst>
              <a:ext uri="{FF2B5EF4-FFF2-40B4-BE49-F238E27FC236}">
                <a16:creationId xmlns:a16="http://schemas.microsoft.com/office/drawing/2014/main" id="{0CE7D45E-B729-DE65-5772-227EFF2397D1}"/>
              </a:ext>
            </a:extLst>
          </p:cNvPr>
          <p:cNvSpPr txBox="1"/>
          <p:nvPr/>
        </p:nvSpPr>
        <p:spPr>
          <a:xfrm>
            <a:off x="571267" y="4860934"/>
            <a:ext cx="2510624" cy="830997"/>
          </a:xfrm>
          <a:prstGeom prst="rect">
            <a:avLst/>
          </a:prstGeom>
          <a:noFill/>
        </p:spPr>
        <p:txBody>
          <a:bodyPr wrap="none" rtlCol="0">
            <a:spAutoFit/>
          </a:bodyPr>
          <a:lstStyle/>
          <a:p>
            <a:r>
              <a:rPr lang="en-IT" b="1" i="1"/>
              <a:t>S.C.S.  (A=0) or</a:t>
            </a:r>
          </a:p>
          <a:p>
            <a:r>
              <a:rPr lang="en-IT" b="1" i="1"/>
              <a:t>quasi-SCS (A&lt;&lt;1)</a:t>
            </a:r>
          </a:p>
        </p:txBody>
      </p:sp>
      <p:cxnSp>
        <p:nvCxnSpPr>
          <p:cNvPr id="12" name="Straight Arrow Connector 11">
            <a:extLst>
              <a:ext uri="{FF2B5EF4-FFF2-40B4-BE49-F238E27FC236}">
                <a16:creationId xmlns:a16="http://schemas.microsoft.com/office/drawing/2014/main" id="{B2C7707E-7780-C086-1F65-CBCB1FDDB377}"/>
              </a:ext>
            </a:extLst>
          </p:cNvPr>
          <p:cNvCxnSpPr/>
          <p:nvPr/>
        </p:nvCxnSpPr>
        <p:spPr bwMode="auto">
          <a:xfrm>
            <a:off x="3081891" y="1124744"/>
            <a:ext cx="1213609"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 name="Curved Connector 13">
            <a:extLst>
              <a:ext uri="{FF2B5EF4-FFF2-40B4-BE49-F238E27FC236}">
                <a16:creationId xmlns:a16="http://schemas.microsoft.com/office/drawing/2014/main" id="{544CCE08-4575-523F-D0CC-747FD0D9B04F}"/>
              </a:ext>
            </a:extLst>
          </p:cNvPr>
          <p:cNvCxnSpPr>
            <a:cxnSpLocks/>
          </p:cNvCxnSpPr>
          <p:nvPr/>
        </p:nvCxnSpPr>
        <p:spPr bwMode="auto">
          <a:xfrm rot="10800000">
            <a:off x="4344377" y="1124745"/>
            <a:ext cx="1153201" cy="448543"/>
          </a:xfrm>
          <a:prstGeom prst="curvedConnector3">
            <a:avLst/>
          </a:prstGeom>
          <a:solidFill>
            <a:schemeClr val="accent1"/>
          </a:solidFill>
          <a:ln w="9525" cap="flat" cmpd="sng" algn="ctr">
            <a:solidFill>
              <a:schemeClr val="tx1"/>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9700D8DC-0162-88CB-355F-2CB6AD2D6CFF}"/>
                  </a:ext>
                </a:extLst>
              </p:cNvPr>
              <p:cNvSpPr txBox="1"/>
              <p:nvPr/>
            </p:nvSpPr>
            <p:spPr>
              <a:xfrm>
                <a:off x="5291389" y="1113828"/>
                <a:ext cx="526106" cy="3978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b="0" i="1">
                              <a:latin typeface="Cambria Math" panose="02040503050406030204" pitchFamily="18" charset="0"/>
                            </a:rPr>
                          </m:ctrlPr>
                        </m:sSubPr>
                        <m:e>
                          <m:r>
                            <a:rPr lang="it-IT" b="0" i="1">
                              <a:latin typeface="Cambria Math" panose="02040503050406030204" pitchFamily="18" charset="0"/>
                            </a:rPr>
                            <m:t>𝐸</m:t>
                          </m:r>
                        </m:e>
                        <m:sub>
                          <m:r>
                            <a:rPr lang="it-IT" b="0" i="1">
                              <a:latin typeface="Cambria Math" panose="02040503050406030204" pitchFamily="18" charset="0"/>
                              <a:ea typeface="Cambria Math" panose="02040503050406030204" pitchFamily="18" charset="0"/>
                            </a:rPr>
                            <m:t>𝑝h</m:t>
                          </m:r>
                        </m:sub>
                      </m:sSub>
                    </m:oMath>
                  </m:oMathPara>
                </a14:m>
                <a:endParaRPr lang="en-US" baseline="30000"/>
              </a:p>
            </p:txBody>
          </p:sp>
        </mc:Choice>
        <mc:Fallback xmlns="">
          <p:sp>
            <p:nvSpPr>
              <p:cNvPr id="16" name="TextBox 15">
                <a:extLst>
                  <a:ext uri="{FF2B5EF4-FFF2-40B4-BE49-F238E27FC236}">
                    <a16:creationId xmlns:a16="http://schemas.microsoft.com/office/drawing/2014/main" id="{9700D8DC-0162-88CB-355F-2CB6AD2D6CFF}"/>
                  </a:ext>
                </a:extLst>
              </p:cNvPr>
              <p:cNvSpPr txBox="1">
                <a:spLocks noRot="1" noChangeAspect="1" noMove="1" noResize="1" noEditPoints="1" noAdjustHandles="1" noChangeArrowheads="1" noChangeShapeType="1" noTextEdit="1"/>
              </p:cNvSpPr>
              <p:nvPr/>
            </p:nvSpPr>
            <p:spPr>
              <a:xfrm>
                <a:off x="5291389" y="1113828"/>
                <a:ext cx="526106" cy="397866"/>
              </a:xfrm>
              <a:prstGeom prst="rect">
                <a:avLst/>
              </a:prstGeom>
              <a:blipFill>
                <a:blip r:embed="rId8"/>
                <a:stretch>
                  <a:fillRect l="-14286" r="-11905" b="-21212"/>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8456A483-F685-892E-A472-A0A0B41A0E73}"/>
                  </a:ext>
                </a:extLst>
              </p:cNvPr>
              <p:cNvSpPr txBox="1"/>
              <p:nvPr/>
            </p:nvSpPr>
            <p:spPr>
              <a:xfrm>
                <a:off x="3232789" y="662385"/>
                <a:ext cx="368499" cy="3608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b="0" i="1">
                              <a:latin typeface="Cambria Math" panose="02040503050406030204" pitchFamily="18" charset="0"/>
                            </a:rPr>
                          </m:ctrlPr>
                        </m:sSubPr>
                        <m:e>
                          <m:r>
                            <a:rPr lang="it-IT" b="0" i="1">
                              <a:latin typeface="Cambria Math" panose="02040503050406030204" pitchFamily="18" charset="0"/>
                            </a:rPr>
                            <m:t>𝐸</m:t>
                          </m:r>
                        </m:e>
                        <m:sub>
                          <m:r>
                            <a:rPr lang="it-IT" b="0" i="1">
                              <a:latin typeface="Cambria Math" panose="02040503050406030204" pitchFamily="18" charset="0"/>
                            </a:rPr>
                            <m:t>𝑒</m:t>
                          </m:r>
                        </m:sub>
                      </m:sSub>
                    </m:oMath>
                  </m:oMathPara>
                </a14:m>
                <a:endParaRPr lang="en-US" baseline="30000"/>
              </a:p>
            </p:txBody>
          </p:sp>
        </mc:Choice>
        <mc:Fallback xmlns="">
          <p:sp>
            <p:nvSpPr>
              <p:cNvPr id="17" name="TextBox 16">
                <a:extLst>
                  <a:ext uri="{FF2B5EF4-FFF2-40B4-BE49-F238E27FC236}">
                    <a16:creationId xmlns:a16="http://schemas.microsoft.com/office/drawing/2014/main" id="{8456A483-F685-892E-A472-A0A0B41A0E73}"/>
                  </a:ext>
                </a:extLst>
              </p:cNvPr>
              <p:cNvSpPr txBox="1">
                <a:spLocks noRot="1" noChangeAspect="1" noMove="1" noResize="1" noEditPoints="1" noAdjustHandles="1" noChangeArrowheads="1" noChangeShapeType="1" noTextEdit="1"/>
              </p:cNvSpPr>
              <p:nvPr/>
            </p:nvSpPr>
            <p:spPr>
              <a:xfrm>
                <a:off x="3232789" y="662385"/>
                <a:ext cx="368499" cy="360804"/>
              </a:xfrm>
              <a:prstGeom prst="rect">
                <a:avLst/>
              </a:prstGeom>
              <a:blipFill>
                <a:blip r:embed="rId9"/>
                <a:stretch>
                  <a:fillRect l="-20000" r="-3333" b="-13793"/>
                </a:stretch>
              </a:blipFill>
            </p:spPr>
            <p:txBody>
              <a:bodyPr/>
              <a:lstStyle/>
              <a:p>
                <a:r>
                  <a:rPr lang="en-IT">
                    <a:noFill/>
                  </a:rPr>
                  <a:t> </a:t>
                </a:r>
              </a:p>
            </p:txBody>
          </p:sp>
        </mc:Fallback>
      </mc:AlternateContent>
      <p:cxnSp>
        <p:nvCxnSpPr>
          <p:cNvPr id="19" name="Straight Arrow Connector 18">
            <a:extLst>
              <a:ext uri="{FF2B5EF4-FFF2-40B4-BE49-F238E27FC236}">
                <a16:creationId xmlns:a16="http://schemas.microsoft.com/office/drawing/2014/main" id="{771FD309-C72F-C0FB-CBAC-FFA6D18477E6}"/>
              </a:ext>
            </a:extLst>
          </p:cNvPr>
          <p:cNvCxnSpPr/>
          <p:nvPr/>
        </p:nvCxnSpPr>
        <p:spPr bwMode="auto">
          <a:xfrm flipH="1">
            <a:off x="3975877" y="1124744"/>
            <a:ext cx="368499" cy="809179"/>
          </a:xfrm>
          <a:prstGeom prst="straightConnector1">
            <a:avLst/>
          </a:prstGeom>
          <a:solidFill>
            <a:schemeClr val="accent1"/>
          </a:solidFill>
          <a:ln w="9525" cap="flat" cmpd="sng" algn="ctr">
            <a:solidFill>
              <a:schemeClr val="tx1"/>
            </a:solidFill>
            <a:prstDash val="dash"/>
            <a:round/>
            <a:headEnd type="none" w="med" len="med"/>
            <a:tailEnd type="triangle"/>
          </a:ln>
          <a:effectLst/>
        </p:spPr>
      </p:cxnSp>
      <p:cxnSp>
        <p:nvCxnSpPr>
          <p:cNvPr id="20" name="Curved Connector 19">
            <a:extLst>
              <a:ext uri="{FF2B5EF4-FFF2-40B4-BE49-F238E27FC236}">
                <a16:creationId xmlns:a16="http://schemas.microsoft.com/office/drawing/2014/main" id="{D14A960A-81DE-672F-7E7F-49C244E49EF7}"/>
              </a:ext>
            </a:extLst>
          </p:cNvPr>
          <p:cNvCxnSpPr>
            <a:cxnSpLocks/>
          </p:cNvCxnSpPr>
          <p:nvPr/>
        </p:nvCxnSpPr>
        <p:spPr bwMode="auto">
          <a:xfrm rot="5400000" flipH="1" flipV="1">
            <a:off x="4333077" y="387960"/>
            <a:ext cx="646531" cy="623929"/>
          </a:xfrm>
          <a:prstGeom prst="curvedConnector3">
            <a:avLst/>
          </a:prstGeom>
          <a:solidFill>
            <a:schemeClr val="accent1"/>
          </a:solidFill>
          <a:ln w="9525" cap="flat" cmpd="sng" algn="ctr">
            <a:solidFill>
              <a:schemeClr val="tx1"/>
            </a:solidFill>
            <a:prstDash val="dash"/>
            <a:round/>
            <a:headEnd type="none" w="med" len="med"/>
            <a:tailEnd type="triangle"/>
          </a:ln>
          <a:effectLst/>
        </p:spPr>
      </p:cxn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AC8A26EB-B9B5-94D7-5183-837FDDEB614E}"/>
                  </a:ext>
                </a:extLst>
              </p:cNvPr>
              <p:cNvSpPr txBox="1"/>
              <p:nvPr/>
            </p:nvSpPr>
            <p:spPr>
              <a:xfrm>
                <a:off x="4993521" y="45301"/>
                <a:ext cx="622798" cy="3978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b="0" i="1">
                              <a:latin typeface="Cambria Math" panose="02040503050406030204" pitchFamily="18" charset="0"/>
                            </a:rPr>
                          </m:ctrlPr>
                        </m:sSubPr>
                        <m:e>
                          <m:r>
                            <a:rPr lang="it-IT" b="0" i="1">
                              <a:latin typeface="Cambria Math" panose="02040503050406030204" pitchFamily="18" charset="0"/>
                            </a:rPr>
                            <m:t>𝐸</m:t>
                          </m:r>
                          <m:r>
                            <a:rPr lang="it-IT" b="0" i="1">
                              <a:latin typeface="Cambria Math" panose="02040503050406030204" pitchFamily="18" charset="0"/>
                            </a:rPr>
                            <m:t>′</m:t>
                          </m:r>
                        </m:e>
                        <m:sub>
                          <m:r>
                            <a:rPr lang="it-IT" b="0" i="1">
                              <a:latin typeface="Cambria Math" panose="02040503050406030204" pitchFamily="18" charset="0"/>
                              <a:ea typeface="Cambria Math" panose="02040503050406030204" pitchFamily="18" charset="0"/>
                            </a:rPr>
                            <m:t>𝑝h</m:t>
                          </m:r>
                        </m:sub>
                      </m:sSub>
                    </m:oMath>
                  </m:oMathPara>
                </a14:m>
                <a:endParaRPr lang="en-US" baseline="30000"/>
              </a:p>
            </p:txBody>
          </p:sp>
        </mc:Choice>
        <mc:Fallback xmlns="">
          <p:sp>
            <p:nvSpPr>
              <p:cNvPr id="25" name="TextBox 24">
                <a:extLst>
                  <a:ext uri="{FF2B5EF4-FFF2-40B4-BE49-F238E27FC236}">
                    <a16:creationId xmlns:a16="http://schemas.microsoft.com/office/drawing/2014/main" id="{AC8A26EB-B9B5-94D7-5183-837FDDEB614E}"/>
                  </a:ext>
                </a:extLst>
              </p:cNvPr>
              <p:cNvSpPr txBox="1">
                <a:spLocks noRot="1" noChangeAspect="1" noMove="1" noResize="1" noEditPoints="1" noAdjustHandles="1" noChangeArrowheads="1" noChangeShapeType="1" noTextEdit="1"/>
              </p:cNvSpPr>
              <p:nvPr/>
            </p:nvSpPr>
            <p:spPr>
              <a:xfrm>
                <a:off x="4993521" y="45301"/>
                <a:ext cx="622798" cy="397866"/>
              </a:xfrm>
              <a:prstGeom prst="rect">
                <a:avLst/>
              </a:prstGeom>
              <a:blipFill>
                <a:blip r:embed="rId10"/>
                <a:stretch>
                  <a:fillRect l="-14000" r="-8000" b="-21212"/>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57DDB9BB-445C-CB2D-77AA-811D424C5A72}"/>
                  </a:ext>
                </a:extLst>
              </p:cNvPr>
              <p:cNvSpPr txBox="1"/>
              <p:nvPr/>
            </p:nvSpPr>
            <p:spPr>
              <a:xfrm>
                <a:off x="4062904" y="1773737"/>
                <a:ext cx="465191" cy="3608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b="0" i="1">
                              <a:latin typeface="Cambria Math" panose="02040503050406030204" pitchFamily="18" charset="0"/>
                            </a:rPr>
                          </m:ctrlPr>
                        </m:sSubPr>
                        <m:e>
                          <m:r>
                            <a:rPr lang="it-IT" b="0" i="1">
                              <a:latin typeface="Cambria Math" panose="02040503050406030204" pitchFamily="18" charset="0"/>
                            </a:rPr>
                            <m:t>𝐸</m:t>
                          </m:r>
                          <m:r>
                            <a:rPr lang="it-IT" b="0" i="1">
                              <a:latin typeface="Cambria Math" panose="02040503050406030204" pitchFamily="18" charset="0"/>
                            </a:rPr>
                            <m:t>′</m:t>
                          </m:r>
                        </m:e>
                        <m:sub>
                          <m:r>
                            <a:rPr lang="it-IT" b="0" i="1">
                              <a:latin typeface="Cambria Math" panose="02040503050406030204" pitchFamily="18" charset="0"/>
                              <a:ea typeface="Cambria Math" panose="02040503050406030204" pitchFamily="18" charset="0"/>
                            </a:rPr>
                            <m:t>𝑒</m:t>
                          </m:r>
                        </m:sub>
                      </m:sSub>
                    </m:oMath>
                  </m:oMathPara>
                </a14:m>
                <a:endParaRPr lang="en-US" baseline="30000"/>
              </a:p>
            </p:txBody>
          </p:sp>
        </mc:Choice>
        <mc:Fallback xmlns="">
          <p:sp>
            <p:nvSpPr>
              <p:cNvPr id="26" name="TextBox 25">
                <a:extLst>
                  <a:ext uri="{FF2B5EF4-FFF2-40B4-BE49-F238E27FC236}">
                    <a16:creationId xmlns:a16="http://schemas.microsoft.com/office/drawing/2014/main" id="{57DDB9BB-445C-CB2D-77AA-811D424C5A72}"/>
                  </a:ext>
                </a:extLst>
              </p:cNvPr>
              <p:cNvSpPr txBox="1">
                <a:spLocks noRot="1" noChangeAspect="1" noMove="1" noResize="1" noEditPoints="1" noAdjustHandles="1" noChangeArrowheads="1" noChangeShapeType="1" noTextEdit="1"/>
              </p:cNvSpPr>
              <p:nvPr/>
            </p:nvSpPr>
            <p:spPr>
              <a:xfrm>
                <a:off x="4062904" y="1773737"/>
                <a:ext cx="465191" cy="360804"/>
              </a:xfrm>
              <a:prstGeom prst="rect">
                <a:avLst/>
              </a:prstGeom>
              <a:blipFill>
                <a:blip r:embed="rId11"/>
                <a:stretch>
                  <a:fillRect l="-18421" r="-2632" b="-17241"/>
                </a:stretch>
              </a:blipFill>
            </p:spPr>
            <p:txBody>
              <a:bodyPr/>
              <a:lstStyle/>
              <a:p>
                <a:r>
                  <a:rPr lang="en-IT">
                    <a:noFill/>
                  </a:rPr>
                  <a:t> </a:t>
                </a:r>
              </a:p>
            </p:txBody>
          </p:sp>
        </mc:Fallback>
      </mc:AlternateContent>
      <p:sp>
        <p:nvSpPr>
          <p:cNvPr id="28" name="Left Brace 27">
            <a:extLst>
              <a:ext uri="{FF2B5EF4-FFF2-40B4-BE49-F238E27FC236}">
                <a16:creationId xmlns:a16="http://schemas.microsoft.com/office/drawing/2014/main" id="{DC096CF0-1A82-50DC-E1F3-7E05F556DCCC}"/>
              </a:ext>
            </a:extLst>
          </p:cNvPr>
          <p:cNvSpPr/>
          <p:nvPr/>
        </p:nvSpPr>
        <p:spPr bwMode="auto">
          <a:xfrm>
            <a:off x="4114669" y="4464998"/>
            <a:ext cx="413426" cy="1513823"/>
          </a:xfrm>
          <a:prstGeom prst="leftBrace">
            <a:avLst>
              <a:gd name="adj1" fmla="val 0"/>
              <a:gd name="adj2" fmla="val 50000"/>
            </a:avLst>
          </a:prstGeom>
          <a:noFill/>
          <a:ln w="317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spTree>
    <p:extLst>
      <p:ext uri="{BB962C8B-B14F-4D97-AF65-F5344CB8AC3E}">
        <p14:creationId xmlns:p14="http://schemas.microsoft.com/office/powerpoint/2010/main" val="321999550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olygon&#10;&#10;Description automatically generated with low confidence">
            <a:extLst>
              <a:ext uri="{FF2B5EF4-FFF2-40B4-BE49-F238E27FC236}">
                <a16:creationId xmlns:a16="http://schemas.microsoft.com/office/drawing/2014/main" id="{951735A6-9965-E141-4EBA-CC57D0C6EB5F}"/>
              </a:ext>
            </a:extLst>
          </p:cNvPr>
          <p:cNvPicPr>
            <a:picLocks noChangeAspect="1"/>
          </p:cNvPicPr>
          <p:nvPr/>
        </p:nvPicPr>
        <p:blipFill>
          <a:blip r:embed="rId2"/>
          <a:stretch>
            <a:fillRect/>
          </a:stretch>
        </p:blipFill>
        <p:spPr>
          <a:xfrm>
            <a:off x="467544" y="624160"/>
            <a:ext cx="7772400" cy="6045200"/>
          </a:xfrm>
          <a:prstGeom prst="rect">
            <a:avLst/>
          </a:prstGeom>
        </p:spPr>
      </p:pic>
      <p:pic>
        <p:nvPicPr>
          <p:cNvPr id="3" name="Picture 2">
            <a:extLst>
              <a:ext uri="{FF2B5EF4-FFF2-40B4-BE49-F238E27FC236}">
                <a16:creationId xmlns:a16="http://schemas.microsoft.com/office/drawing/2014/main" id="{CEBC4CA3-5768-720C-6453-B1A16F0CE755}"/>
              </a:ext>
            </a:extLst>
          </p:cNvPr>
          <p:cNvPicPr>
            <a:picLocks noChangeAspect="1"/>
          </p:cNvPicPr>
          <p:nvPr/>
        </p:nvPicPr>
        <p:blipFill>
          <a:blip r:embed="rId3"/>
          <a:stretch>
            <a:fillRect/>
          </a:stretch>
        </p:blipFill>
        <p:spPr>
          <a:xfrm>
            <a:off x="40477" y="29829"/>
            <a:ext cx="1219155" cy="737276"/>
          </a:xfrm>
          <a:prstGeom prst="rect">
            <a:avLst/>
          </a:prstGeom>
        </p:spPr>
      </p:pic>
      <p:sp>
        <p:nvSpPr>
          <p:cNvPr id="5" name="TextBox 4">
            <a:extLst>
              <a:ext uri="{FF2B5EF4-FFF2-40B4-BE49-F238E27FC236}">
                <a16:creationId xmlns:a16="http://schemas.microsoft.com/office/drawing/2014/main" id="{51160566-109B-4390-6A1C-0568E06DB5DD}"/>
              </a:ext>
            </a:extLst>
          </p:cNvPr>
          <p:cNvSpPr txBox="1"/>
          <p:nvPr/>
        </p:nvSpPr>
        <p:spPr>
          <a:xfrm>
            <a:off x="1300175" y="580618"/>
            <a:ext cx="1834156" cy="400110"/>
          </a:xfrm>
          <a:prstGeom prst="rect">
            <a:avLst/>
          </a:prstGeom>
          <a:noFill/>
        </p:spPr>
        <p:txBody>
          <a:bodyPr wrap="none" rtlCol="0">
            <a:spAutoFit/>
          </a:bodyPr>
          <a:lstStyle/>
          <a:p>
            <a:r>
              <a:rPr lang="en-IT" sz="2000">
                <a:solidFill>
                  <a:srgbClr val="FF0000"/>
                </a:solidFill>
              </a:rPr>
              <a:t>20% rms spread</a:t>
            </a:r>
          </a:p>
        </p:txBody>
      </p:sp>
      <p:sp>
        <p:nvSpPr>
          <p:cNvPr id="6" name="TextBox 5">
            <a:extLst>
              <a:ext uri="{FF2B5EF4-FFF2-40B4-BE49-F238E27FC236}">
                <a16:creationId xmlns:a16="http://schemas.microsoft.com/office/drawing/2014/main" id="{FB999EDB-EEC3-0BBD-CC2A-9A8BAB3F362A}"/>
              </a:ext>
            </a:extLst>
          </p:cNvPr>
          <p:cNvSpPr txBox="1"/>
          <p:nvPr/>
        </p:nvSpPr>
        <p:spPr>
          <a:xfrm>
            <a:off x="5436096" y="580618"/>
            <a:ext cx="3690434" cy="400110"/>
          </a:xfrm>
          <a:prstGeom prst="rect">
            <a:avLst/>
          </a:prstGeom>
          <a:noFill/>
        </p:spPr>
        <p:txBody>
          <a:bodyPr wrap="none" rtlCol="0">
            <a:spAutoFit/>
          </a:bodyPr>
          <a:lstStyle/>
          <a:p>
            <a:r>
              <a:rPr lang="en-IT" sz="2000"/>
              <a:t>Incoming e- </a:t>
            </a:r>
            <a:r>
              <a:rPr lang="en-GB" sz="2000"/>
              <a:t>b</a:t>
            </a:r>
            <a:r>
              <a:rPr lang="en-IT" sz="2000"/>
              <a:t>eam </a:t>
            </a:r>
            <a:r>
              <a:rPr lang="en-IT" sz="2000">
                <a:solidFill>
                  <a:srgbClr val="0070C0"/>
                </a:solidFill>
              </a:rPr>
              <a:t>10</a:t>
            </a:r>
            <a:r>
              <a:rPr lang="en-IT" sz="2000" baseline="30000">
                <a:solidFill>
                  <a:srgbClr val="0070C0"/>
                </a:solidFill>
              </a:rPr>
              <a:t>-4</a:t>
            </a:r>
            <a:r>
              <a:rPr lang="en-IT" sz="2000">
                <a:solidFill>
                  <a:srgbClr val="0070C0"/>
                </a:solidFill>
              </a:rPr>
              <a:t> rms spread</a:t>
            </a:r>
          </a:p>
        </p:txBody>
      </p:sp>
      <p:sp>
        <p:nvSpPr>
          <p:cNvPr id="7" name="TextBox 6">
            <a:extLst>
              <a:ext uri="{FF2B5EF4-FFF2-40B4-BE49-F238E27FC236}">
                <a16:creationId xmlns:a16="http://schemas.microsoft.com/office/drawing/2014/main" id="{2E1F7A43-AC35-EDE5-3E84-A6DC688EE420}"/>
              </a:ext>
            </a:extLst>
          </p:cNvPr>
          <p:cNvSpPr txBox="1"/>
          <p:nvPr/>
        </p:nvSpPr>
        <p:spPr>
          <a:xfrm>
            <a:off x="1403648" y="2952267"/>
            <a:ext cx="1667764" cy="707886"/>
          </a:xfrm>
          <a:prstGeom prst="rect">
            <a:avLst/>
          </a:prstGeom>
          <a:noFill/>
        </p:spPr>
        <p:txBody>
          <a:bodyPr wrap="none" rtlCol="0">
            <a:spAutoFit/>
          </a:bodyPr>
          <a:lstStyle/>
          <a:p>
            <a:r>
              <a:rPr lang="en-IT" sz="2000" b="1">
                <a:solidFill>
                  <a:srgbClr val="00B050"/>
                </a:solidFill>
              </a:rPr>
              <a:t>2.10</a:t>
            </a:r>
            <a:r>
              <a:rPr lang="en-IT" sz="2000" b="1" baseline="30000">
                <a:solidFill>
                  <a:srgbClr val="00B050"/>
                </a:solidFill>
              </a:rPr>
              <a:t>-4</a:t>
            </a:r>
          </a:p>
          <a:p>
            <a:r>
              <a:rPr lang="en-GB" sz="2000" b="1">
                <a:solidFill>
                  <a:srgbClr val="00B050"/>
                </a:solidFill>
              </a:rPr>
              <a:t>r</a:t>
            </a:r>
            <a:r>
              <a:rPr lang="en-IT" sz="2000" b="1">
                <a:solidFill>
                  <a:srgbClr val="00B050"/>
                </a:solidFill>
              </a:rPr>
              <a:t>ms     spread</a:t>
            </a:r>
          </a:p>
        </p:txBody>
      </p:sp>
      <p:sp>
        <p:nvSpPr>
          <p:cNvPr id="9" name="TextBox 8">
            <a:extLst>
              <a:ext uri="{FF2B5EF4-FFF2-40B4-BE49-F238E27FC236}">
                <a16:creationId xmlns:a16="http://schemas.microsoft.com/office/drawing/2014/main" id="{0678C091-DA3C-0548-6E17-35B6538880B7}"/>
              </a:ext>
            </a:extLst>
          </p:cNvPr>
          <p:cNvSpPr txBox="1"/>
          <p:nvPr/>
        </p:nvSpPr>
        <p:spPr>
          <a:xfrm>
            <a:off x="1259632" y="87015"/>
            <a:ext cx="7772399" cy="461665"/>
          </a:xfrm>
          <a:prstGeom prst="rect">
            <a:avLst/>
          </a:prstGeom>
          <a:noFill/>
        </p:spPr>
        <p:txBody>
          <a:bodyPr wrap="square">
            <a:spAutoFit/>
          </a:bodyPr>
          <a:lstStyle/>
          <a:p>
            <a:r>
              <a:rPr lang="en-GB" sz="2400" b="1" i="1">
                <a:solidFill>
                  <a:srgbClr val="FF0000"/>
                </a:solidFill>
                <a:latin typeface="Symbol" pitchFamily="2" charset="2"/>
              </a:rPr>
              <a:t>g </a:t>
            </a:r>
            <a:r>
              <a:rPr lang="en-GB" sz="2400" b="1" i="1">
                <a:solidFill>
                  <a:srgbClr val="FF0000"/>
                </a:solidFill>
                <a:latin typeface="Times" charset="0"/>
                <a:ea typeface="ＭＳ Ｐゴシック" charset="0"/>
              </a:rPr>
              <a:t>-ray </a:t>
            </a:r>
            <a:r>
              <a:rPr lang="en-GB" b="1" i="1">
                <a:solidFill>
                  <a:srgbClr val="FF0000"/>
                </a:solidFill>
              </a:rPr>
              <a:t>i</a:t>
            </a:r>
            <a:r>
              <a:rPr lang="en-GB" sz="2400" b="1" i="1">
                <a:solidFill>
                  <a:srgbClr val="FF0000"/>
                </a:solidFill>
                <a:latin typeface="Times" charset="0"/>
                <a:ea typeface="ＭＳ Ｐゴシック" charset="0"/>
              </a:rPr>
              <a:t>n-vacuum mono-chromatization, </a:t>
            </a:r>
            <a:r>
              <a:rPr lang="en-GB" b="1" i="1">
                <a:solidFill>
                  <a:srgbClr val="FF0000"/>
                </a:solidFill>
              </a:rPr>
              <a:t>SCS at large Recoil</a:t>
            </a:r>
            <a:endParaRPr lang="en-IT"/>
          </a:p>
        </p:txBody>
      </p:sp>
      <p:sp>
        <p:nvSpPr>
          <p:cNvPr id="10" name="TextBox 9">
            <a:extLst>
              <a:ext uri="{FF2B5EF4-FFF2-40B4-BE49-F238E27FC236}">
                <a16:creationId xmlns:a16="http://schemas.microsoft.com/office/drawing/2014/main" id="{9801975F-9D6D-4538-F3BC-6DA9841B260C}"/>
              </a:ext>
            </a:extLst>
          </p:cNvPr>
          <p:cNvSpPr txBox="1"/>
          <p:nvPr/>
        </p:nvSpPr>
        <p:spPr>
          <a:xfrm>
            <a:off x="1479078" y="4829090"/>
            <a:ext cx="1508746" cy="400110"/>
          </a:xfrm>
          <a:prstGeom prst="rect">
            <a:avLst/>
          </a:prstGeom>
          <a:noFill/>
        </p:spPr>
        <p:txBody>
          <a:bodyPr wrap="none" rtlCol="0">
            <a:spAutoFit/>
          </a:bodyPr>
          <a:lstStyle/>
          <a:p>
            <a:r>
              <a:rPr lang="en-IT" sz="2000">
                <a:solidFill>
                  <a:srgbClr val="FF0000"/>
                </a:solidFill>
              </a:rPr>
              <a:t>10</a:t>
            </a:r>
            <a:r>
              <a:rPr lang="en-IT" sz="2000" baseline="30000">
                <a:solidFill>
                  <a:srgbClr val="FF0000"/>
                </a:solidFill>
              </a:rPr>
              <a:t>-1</a:t>
            </a:r>
            <a:r>
              <a:rPr lang="en-IT" sz="2000">
                <a:solidFill>
                  <a:srgbClr val="FF0000"/>
                </a:solidFill>
              </a:rPr>
              <a:t>    spread</a:t>
            </a:r>
          </a:p>
        </p:txBody>
      </p:sp>
      <p:sp>
        <p:nvSpPr>
          <p:cNvPr id="11" name="TextBox 10">
            <a:extLst>
              <a:ext uri="{FF2B5EF4-FFF2-40B4-BE49-F238E27FC236}">
                <a16:creationId xmlns:a16="http://schemas.microsoft.com/office/drawing/2014/main" id="{3CFA6F02-DF90-32B4-1610-9A4FD44B0133}"/>
              </a:ext>
            </a:extLst>
          </p:cNvPr>
          <p:cNvSpPr txBox="1"/>
          <p:nvPr/>
        </p:nvSpPr>
        <p:spPr>
          <a:xfrm>
            <a:off x="7536214" y="2952267"/>
            <a:ext cx="1572290" cy="1200329"/>
          </a:xfrm>
          <a:prstGeom prst="rect">
            <a:avLst/>
          </a:prstGeom>
          <a:noFill/>
        </p:spPr>
        <p:txBody>
          <a:bodyPr wrap="none" rtlCol="0">
            <a:spAutoFit/>
          </a:bodyPr>
          <a:lstStyle/>
          <a:p>
            <a:r>
              <a:rPr lang="en-IT"/>
              <a:t>no energy-</a:t>
            </a:r>
          </a:p>
          <a:p>
            <a:r>
              <a:rPr lang="en-GB"/>
              <a:t>a</a:t>
            </a:r>
            <a:r>
              <a:rPr lang="en-IT"/>
              <a:t>ngular</a:t>
            </a:r>
          </a:p>
          <a:p>
            <a:r>
              <a:rPr lang="en-IT"/>
              <a:t>correlation</a:t>
            </a:r>
          </a:p>
        </p:txBody>
      </p:sp>
      <p:sp>
        <p:nvSpPr>
          <p:cNvPr id="8" name="TextBox 7">
            <a:extLst>
              <a:ext uri="{FF2B5EF4-FFF2-40B4-BE49-F238E27FC236}">
                <a16:creationId xmlns:a16="http://schemas.microsoft.com/office/drawing/2014/main" id="{21B6E03D-F50A-BC6C-3321-1CBA08DCABCC}"/>
              </a:ext>
            </a:extLst>
          </p:cNvPr>
          <p:cNvSpPr txBox="1"/>
          <p:nvPr/>
        </p:nvSpPr>
        <p:spPr>
          <a:xfrm>
            <a:off x="6588224" y="6453336"/>
            <a:ext cx="2470869" cy="400110"/>
          </a:xfrm>
          <a:prstGeom prst="rect">
            <a:avLst/>
          </a:prstGeom>
          <a:noFill/>
        </p:spPr>
        <p:txBody>
          <a:bodyPr wrap="none" rtlCol="0">
            <a:spAutoFit/>
          </a:bodyPr>
          <a:lstStyle/>
          <a:p>
            <a:r>
              <a:rPr lang="en-IT" sz="2000"/>
              <a:t>C. Curatolo - Whizard</a:t>
            </a:r>
          </a:p>
        </p:txBody>
      </p:sp>
      <p:grpSp>
        <p:nvGrpSpPr>
          <p:cNvPr id="13" name="Group 12">
            <a:extLst>
              <a:ext uri="{FF2B5EF4-FFF2-40B4-BE49-F238E27FC236}">
                <a16:creationId xmlns:a16="http://schemas.microsoft.com/office/drawing/2014/main" id="{1E9C780C-6901-86A6-2396-137E24B44680}"/>
              </a:ext>
            </a:extLst>
          </p:cNvPr>
          <p:cNvGrpSpPr/>
          <p:nvPr/>
        </p:nvGrpSpPr>
        <p:grpSpPr>
          <a:xfrm>
            <a:off x="110926" y="1700808"/>
            <a:ext cx="1508746" cy="1728192"/>
            <a:chOff x="110926" y="1700808"/>
            <a:chExt cx="1508746" cy="1728192"/>
          </a:xfrm>
        </p:grpSpPr>
        <p:sp>
          <p:nvSpPr>
            <p:cNvPr id="2" name="Curved Right Arrow 1">
              <a:extLst>
                <a:ext uri="{FF2B5EF4-FFF2-40B4-BE49-F238E27FC236}">
                  <a16:creationId xmlns:a16="http://schemas.microsoft.com/office/drawing/2014/main" id="{43AB407D-DA30-CF00-625E-80B363DE6804}"/>
                </a:ext>
              </a:extLst>
            </p:cNvPr>
            <p:cNvSpPr/>
            <p:nvPr/>
          </p:nvSpPr>
          <p:spPr bwMode="auto">
            <a:xfrm>
              <a:off x="112485" y="1700808"/>
              <a:ext cx="499075" cy="1728192"/>
            </a:xfrm>
            <a:prstGeom prst="curved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sp>
          <p:nvSpPr>
            <p:cNvPr id="12" name="TextBox 11">
              <a:extLst>
                <a:ext uri="{FF2B5EF4-FFF2-40B4-BE49-F238E27FC236}">
                  <a16:creationId xmlns:a16="http://schemas.microsoft.com/office/drawing/2014/main" id="{B46CF8BB-BC89-A143-309B-3A2CE2576836}"/>
                </a:ext>
              </a:extLst>
            </p:cNvPr>
            <p:cNvSpPr txBox="1"/>
            <p:nvPr/>
          </p:nvSpPr>
          <p:spPr>
            <a:xfrm>
              <a:off x="110926" y="1916832"/>
              <a:ext cx="1508746" cy="1200329"/>
            </a:xfrm>
            <a:prstGeom prst="rect">
              <a:avLst/>
            </a:prstGeom>
            <a:noFill/>
          </p:spPr>
          <p:txBody>
            <a:bodyPr wrap="none" rtlCol="0">
              <a:spAutoFit/>
            </a:bodyPr>
            <a:lstStyle/>
            <a:p>
              <a:r>
                <a:rPr lang="en-GB"/>
                <a:t>E</a:t>
              </a:r>
              <a:r>
                <a:rPr lang="en-IT"/>
                <a:t>lectron</a:t>
              </a:r>
            </a:p>
            <a:p>
              <a:r>
                <a:rPr lang="en-GB"/>
                <a:t>C</a:t>
              </a:r>
              <a:r>
                <a:rPr lang="en-IT"/>
                <a:t>ooling of</a:t>
              </a:r>
            </a:p>
            <a:p>
              <a:r>
                <a:rPr lang="en-IT"/>
                <a:t>photons!!</a:t>
              </a:r>
            </a:p>
          </p:txBody>
        </p:sp>
      </p:grpSp>
      <p:sp>
        <p:nvSpPr>
          <p:cNvPr id="14" name="TextBox 13">
            <a:extLst>
              <a:ext uri="{FF2B5EF4-FFF2-40B4-BE49-F238E27FC236}">
                <a16:creationId xmlns:a16="http://schemas.microsoft.com/office/drawing/2014/main" id="{901BEBBD-D8CB-6BF2-D473-82AA5F1294DB}"/>
              </a:ext>
            </a:extLst>
          </p:cNvPr>
          <p:cNvSpPr txBox="1"/>
          <p:nvPr/>
        </p:nvSpPr>
        <p:spPr>
          <a:xfrm>
            <a:off x="110926" y="5861883"/>
            <a:ext cx="1268296" cy="830997"/>
          </a:xfrm>
          <a:prstGeom prst="rect">
            <a:avLst/>
          </a:prstGeom>
          <a:noFill/>
        </p:spPr>
        <p:txBody>
          <a:bodyPr wrap="none" rtlCol="0">
            <a:spAutoFit/>
          </a:bodyPr>
          <a:lstStyle/>
          <a:p>
            <a:r>
              <a:rPr lang="en-GB"/>
              <a:t>e</a:t>
            </a:r>
            <a:r>
              <a:rPr lang="en-IT"/>
              <a:t>- beam</a:t>
            </a:r>
          </a:p>
          <a:p>
            <a:r>
              <a:rPr lang="en-GB"/>
              <a:t>i</a:t>
            </a:r>
            <a:r>
              <a:rPr lang="en-IT"/>
              <a:t>s heated</a:t>
            </a:r>
          </a:p>
        </p:txBody>
      </p:sp>
    </p:spTree>
    <p:extLst>
      <p:ext uri="{BB962C8B-B14F-4D97-AF65-F5344CB8AC3E}">
        <p14:creationId xmlns:p14="http://schemas.microsoft.com/office/powerpoint/2010/main" val="958226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asellaDiTesto 6"/>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4120F11C-8F7D-16BA-486A-511AAF46C591}"/>
              </a:ext>
            </a:extLst>
          </p:cNvPr>
          <p:cNvPicPr>
            <a:picLocks noChangeAspect="1"/>
          </p:cNvPicPr>
          <p:nvPr/>
        </p:nvPicPr>
        <p:blipFill>
          <a:blip r:embed="rId3"/>
          <a:stretch>
            <a:fillRect/>
          </a:stretch>
        </p:blipFill>
        <p:spPr>
          <a:xfrm>
            <a:off x="40477" y="29829"/>
            <a:ext cx="1219155" cy="737276"/>
          </a:xfrm>
          <a:prstGeom prst="rect">
            <a:avLst/>
          </a:prstGeom>
        </p:spPr>
      </p:pic>
      <p:sp>
        <p:nvSpPr>
          <p:cNvPr id="4" name="Segnaposto data 6">
            <a:extLst>
              <a:ext uri="{FF2B5EF4-FFF2-40B4-BE49-F238E27FC236}">
                <a16:creationId xmlns:a16="http://schemas.microsoft.com/office/drawing/2014/main" id="{1B7EC997-8285-886B-ADCF-F7D68C66F8A2}"/>
              </a:ext>
            </a:extLst>
          </p:cNvPr>
          <p:cNvSpPr>
            <a:spLocks noGrp="1"/>
          </p:cNvSpPr>
          <p:nvPr>
            <p:ph type="dt" sz="quarter" idx="10"/>
          </p:nvPr>
        </p:nvSpPr>
        <p:spPr>
          <a:xfrm>
            <a:off x="0" y="6553200"/>
            <a:ext cx="4716016"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INFN– ACCELERATORI – Seminar – LASA - July 14th 2023</a:t>
            </a:r>
            <a:endParaRPr lang="en-US" sz="1400"/>
          </a:p>
        </p:txBody>
      </p:sp>
      <p:pic>
        <p:nvPicPr>
          <p:cNvPr id="5" name="Picture 4" descr="A screenshot of a graph&#10;&#10;Description automatically generated">
            <a:extLst>
              <a:ext uri="{FF2B5EF4-FFF2-40B4-BE49-F238E27FC236}">
                <a16:creationId xmlns:a16="http://schemas.microsoft.com/office/drawing/2014/main" id="{884EC21B-1CC6-0D93-3D4E-28B6B2D583B1}"/>
              </a:ext>
            </a:extLst>
          </p:cNvPr>
          <p:cNvPicPr>
            <a:picLocks noChangeAspect="1"/>
          </p:cNvPicPr>
          <p:nvPr/>
        </p:nvPicPr>
        <p:blipFill>
          <a:blip r:embed="rId4"/>
          <a:stretch>
            <a:fillRect/>
          </a:stretch>
        </p:blipFill>
        <p:spPr>
          <a:xfrm>
            <a:off x="1571781" y="379068"/>
            <a:ext cx="7248691" cy="6218284"/>
          </a:xfrm>
          <a:prstGeom prst="rect">
            <a:avLst/>
          </a:prstGeom>
        </p:spPr>
      </p:pic>
      <p:sp>
        <p:nvSpPr>
          <p:cNvPr id="2" name="TextBox 1">
            <a:extLst>
              <a:ext uri="{FF2B5EF4-FFF2-40B4-BE49-F238E27FC236}">
                <a16:creationId xmlns:a16="http://schemas.microsoft.com/office/drawing/2014/main" id="{74EDA366-BE7D-B1EE-4883-1AFBA1F82734}"/>
              </a:ext>
            </a:extLst>
          </p:cNvPr>
          <p:cNvSpPr txBox="1"/>
          <p:nvPr/>
        </p:nvSpPr>
        <p:spPr>
          <a:xfrm>
            <a:off x="6084168" y="44624"/>
            <a:ext cx="2576346" cy="646331"/>
          </a:xfrm>
          <a:prstGeom prst="rect">
            <a:avLst/>
          </a:prstGeom>
          <a:noFill/>
        </p:spPr>
        <p:txBody>
          <a:bodyPr wrap="none" rtlCol="0">
            <a:spAutoFit/>
          </a:bodyPr>
          <a:lstStyle/>
          <a:p>
            <a:r>
              <a:rPr lang="en-GB" sz="1800"/>
              <a:t>S</a:t>
            </a:r>
            <a:r>
              <a:rPr lang="en-IT" sz="1800"/>
              <a:t>pread of incidence angle</a:t>
            </a:r>
          </a:p>
          <a:p>
            <a:r>
              <a:rPr lang="en-IT" sz="1800"/>
              <a:t>(resembles emittance)</a:t>
            </a:r>
          </a:p>
        </p:txBody>
      </p:sp>
      <p:cxnSp>
        <p:nvCxnSpPr>
          <p:cNvPr id="7" name="Straight Arrow Connector 6">
            <a:extLst>
              <a:ext uri="{FF2B5EF4-FFF2-40B4-BE49-F238E27FC236}">
                <a16:creationId xmlns:a16="http://schemas.microsoft.com/office/drawing/2014/main" id="{8719B56E-E6CF-8410-DC21-D7295A0623CB}"/>
              </a:ext>
            </a:extLst>
          </p:cNvPr>
          <p:cNvCxnSpPr>
            <a:cxnSpLocks/>
          </p:cNvCxnSpPr>
          <p:nvPr/>
        </p:nvCxnSpPr>
        <p:spPr bwMode="auto">
          <a:xfrm flipV="1">
            <a:off x="5292080" y="690955"/>
            <a:ext cx="936104" cy="649813"/>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sp>
        <p:nvSpPr>
          <p:cNvPr id="9" name="TextBox 8">
            <a:extLst>
              <a:ext uri="{FF2B5EF4-FFF2-40B4-BE49-F238E27FC236}">
                <a16:creationId xmlns:a16="http://schemas.microsoft.com/office/drawing/2014/main" id="{C9C376C5-ED98-C114-0640-D1C689BE691C}"/>
              </a:ext>
            </a:extLst>
          </p:cNvPr>
          <p:cNvSpPr txBox="1"/>
          <p:nvPr/>
        </p:nvSpPr>
        <p:spPr>
          <a:xfrm>
            <a:off x="646420" y="2459823"/>
            <a:ext cx="1696298" cy="1200329"/>
          </a:xfrm>
          <a:prstGeom prst="rect">
            <a:avLst/>
          </a:prstGeom>
          <a:noFill/>
        </p:spPr>
        <p:txBody>
          <a:bodyPr wrap="none" rtlCol="0">
            <a:spAutoFit/>
          </a:bodyPr>
          <a:lstStyle/>
          <a:p>
            <a:r>
              <a:rPr lang="en-GB"/>
              <a:t>c</a:t>
            </a:r>
            <a:r>
              <a:rPr lang="en-IT"/>
              <a:t>ooling of</a:t>
            </a:r>
          </a:p>
          <a:p>
            <a:r>
              <a:rPr lang="en-IT"/>
              <a:t>photons still</a:t>
            </a:r>
          </a:p>
          <a:p>
            <a:r>
              <a:rPr lang="en-IT"/>
              <a:t>effective</a:t>
            </a:r>
          </a:p>
        </p:txBody>
      </p:sp>
      <p:sp>
        <p:nvSpPr>
          <p:cNvPr id="10" name="TextBox 9">
            <a:extLst>
              <a:ext uri="{FF2B5EF4-FFF2-40B4-BE49-F238E27FC236}">
                <a16:creationId xmlns:a16="http://schemas.microsoft.com/office/drawing/2014/main" id="{5AF3C0A3-AEA4-E2BD-8B52-9EF5958D8CA3}"/>
              </a:ext>
            </a:extLst>
          </p:cNvPr>
          <p:cNvSpPr txBox="1"/>
          <p:nvPr/>
        </p:nvSpPr>
        <p:spPr>
          <a:xfrm>
            <a:off x="682173" y="4167503"/>
            <a:ext cx="1467068" cy="1200329"/>
          </a:xfrm>
          <a:prstGeom prst="rect">
            <a:avLst/>
          </a:prstGeom>
          <a:noFill/>
        </p:spPr>
        <p:txBody>
          <a:bodyPr wrap="none" rtlCol="0">
            <a:spAutoFit/>
          </a:bodyPr>
          <a:lstStyle/>
          <a:p>
            <a:r>
              <a:rPr lang="en-GB"/>
              <a:t>as well as</a:t>
            </a:r>
          </a:p>
          <a:p>
            <a:r>
              <a:rPr lang="en-GB"/>
              <a:t>heating of</a:t>
            </a:r>
          </a:p>
          <a:p>
            <a:r>
              <a:rPr lang="en-GB"/>
              <a:t>electrons</a:t>
            </a:r>
            <a:endParaRPr lang="en-IT"/>
          </a:p>
        </p:txBody>
      </p:sp>
    </p:spTree>
    <p:extLst>
      <p:ext uri="{BB962C8B-B14F-4D97-AF65-F5344CB8AC3E}">
        <p14:creationId xmlns:p14="http://schemas.microsoft.com/office/powerpoint/2010/main" val="112690332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43BEF5D-E214-FC74-1388-DD417F34AF7B}"/>
              </a:ext>
            </a:extLst>
          </p:cNvPr>
          <p:cNvPicPr>
            <a:picLocks noChangeAspect="1"/>
          </p:cNvPicPr>
          <p:nvPr/>
        </p:nvPicPr>
        <p:blipFill>
          <a:blip r:embed="rId2"/>
          <a:stretch>
            <a:fillRect/>
          </a:stretch>
        </p:blipFill>
        <p:spPr>
          <a:xfrm>
            <a:off x="40477" y="29829"/>
            <a:ext cx="1219155" cy="737276"/>
          </a:xfrm>
          <a:prstGeom prst="rect">
            <a:avLst/>
          </a:prstGeom>
        </p:spPr>
      </p:pic>
      <p:sp>
        <p:nvSpPr>
          <p:cNvPr id="4" name="TextBox 3">
            <a:extLst>
              <a:ext uri="{FF2B5EF4-FFF2-40B4-BE49-F238E27FC236}">
                <a16:creationId xmlns:a16="http://schemas.microsoft.com/office/drawing/2014/main" id="{BDAA4E03-1C86-AB55-A3E2-E8F6730BB591}"/>
              </a:ext>
            </a:extLst>
          </p:cNvPr>
          <p:cNvSpPr txBox="1"/>
          <p:nvPr/>
        </p:nvSpPr>
        <p:spPr>
          <a:xfrm>
            <a:off x="1619672" y="116632"/>
            <a:ext cx="6552728" cy="830997"/>
          </a:xfrm>
          <a:prstGeom prst="rect">
            <a:avLst/>
          </a:prstGeom>
          <a:noFill/>
        </p:spPr>
        <p:txBody>
          <a:bodyPr wrap="square">
            <a:spAutoFit/>
          </a:bodyPr>
          <a:lstStyle/>
          <a:p>
            <a:pPr algn="ctr"/>
            <a:r>
              <a:rPr lang="en-GB" b="1" i="1">
                <a:solidFill>
                  <a:srgbClr val="FF0000"/>
                </a:solidFill>
              </a:rPr>
              <a:t>S</a:t>
            </a:r>
            <a:r>
              <a:rPr lang="en-GB" sz="2400" b="1" i="1">
                <a:solidFill>
                  <a:srgbClr val="FF0000"/>
                </a:solidFill>
                <a:latin typeface="Times" charset="0"/>
                <a:ea typeface="ＭＳ Ｐゴシック" charset="0"/>
              </a:rPr>
              <a:t>chematic recap of  X/</a:t>
            </a:r>
            <a:r>
              <a:rPr lang="en-GB" sz="2400" b="1" i="1">
                <a:solidFill>
                  <a:srgbClr val="FF0000"/>
                </a:solidFill>
                <a:latin typeface="Symbol" pitchFamily="2" charset="2"/>
              </a:rPr>
              <a:t>g </a:t>
            </a:r>
            <a:r>
              <a:rPr lang="en-GB" sz="2400" b="1" i="1">
                <a:solidFill>
                  <a:srgbClr val="FF0000"/>
                </a:solidFill>
                <a:latin typeface="Times" charset="0"/>
                <a:ea typeface="ＭＳ Ｐゴシック" charset="0"/>
              </a:rPr>
              <a:t>Radiation Sources</a:t>
            </a:r>
          </a:p>
          <a:p>
            <a:pPr algn="ctr"/>
            <a:r>
              <a:rPr lang="en-GB" sz="2400" b="1" i="1">
                <a:solidFill>
                  <a:srgbClr val="FF0000"/>
                </a:solidFill>
                <a:latin typeface="Times" charset="0"/>
                <a:ea typeface="ＭＳ Ｐゴシック" charset="0"/>
              </a:rPr>
              <a:t>(keV, MeV, GeV…)</a:t>
            </a:r>
            <a:endParaRPr lang="en-IT">
              <a:latin typeface="Symbol" pitchFamily="2" charset="2"/>
            </a:endParaRPr>
          </a:p>
        </p:txBody>
      </p:sp>
      <p:sp>
        <p:nvSpPr>
          <p:cNvPr id="6" name="TextBox 5">
            <a:extLst>
              <a:ext uri="{FF2B5EF4-FFF2-40B4-BE49-F238E27FC236}">
                <a16:creationId xmlns:a16="http://schemas.microsoft.com/office/drawing/2014/main" id="{4E7B682D-AFA4-DE3D-D579-40305769C74F}"/>
              </a:ext>
            </a:extLst>
          </p:cNvPr>
          <p:cNvSpPr txBox="1"/>
          <p:nvPr/>
        </p:nvSpPr>
        <p:spPr>
          <a:xfrm>
            <a:off x="4981" y="980728"/>
            <a:ext cx="9103523" cy="4524315"/>
          </a:xfrm>
          <a:prstGeom prst="rect">
            <a:avLst/>
          </a:prstGeom>
          <a:noFill/>
        </p:spPr>
        <p:txBody>
          <a:bodyPr wrap="square">
            <a:spAutoFit/>
          </a:bodyPr>
          <a:lstStyle/>
          <a:p>
            <a:r>
              <a:rPr lang="en-GB" b="1">
                <a:effectLst/>
                <a:latin typeface="Helvetica Neue" panose="02000503000000020004" pitchFamily="2" charset="0"/>
              </a:rPr>
              <a:t>Spontaneous undulatory radiation (synchrotron, wiggler, </a:t>
            </a:r>
            <a:r>
              <a:rPr lang="en-GB" i="1">
                <a:effectLst/>
                <a:latin typeface="Helvetica Neue" panose="02000503000000020004" pitchFamily="2" charset="0"/>
              </a:rPr>
              <a:t>betatron</a:t>
            </a:r>
            <a:r>
              <a:rPr lang="en-GB" b="1">
                <a:effectLst/>
                <a:latin typeface="Helvetica Neue" panose="02000503000000020004" pitchFamily="2" charset="0"/>
              </a:rPr>
              <a:t>, </a:t>
            </a:r>
            <a:r>
              <a:rPr lang="en-GB" i="1">
                <a:effectLst/>
                <a:latin typeface="Helvetica Neue" panose="02000503000000020004" pitchFamily="2" charset="0"/>
              </a:rPr>
              <a:t>channeling</a:t>
            </a:r>
            <a:r>
              <a:rPr lang="en-GB" b="1">
                <a:effectLst/>
                <a:latin typeface="Helvetica Neue" panose="02000503000000020004" pitchFamily="2" charset="0"/>
              </a:rPr>
              <a:t>, </a:t>
            </a:r>
            <a:r>
              <a:rPr lang="en-GB" i="1">
                <a:effectLst/>
                <a:latin typeface="Helvetica Neue" panose="02000503000000020004" pitchFamily="2" charset="0"/>
              </a:rPr>
              <a:t>bremsstrahlung</a:t>
            </a:r>
            <a:r>
              <a:rPr lang="en-GB" b="1">
                <a:effectLst/>
                <a:latin typeface="Helvetica Neue" panose="02000503000000020004" pitchFamily="2" charset="0"/>
              </a:rPr>
              <a:t>)</a:t>
            </a:r>
          </a:p>
          <a:p>
            <a:endParaRPr lang="en-GB">
              <a:latin typeface="Helvetica Neue" panose="02000503000000020004" pitchFamily="2" charset="0"/>
            </a:endParaRPr>
          </a:p>
          <a:p>
            <a:endParaRPr lang="en-GB">
              <a:effectLst/>
              <a:latin typeface="Helvetica Neue" panose="02000503000000020004" pitchFamily="2" charset="0"/>
            </a:endParaRPr>
          </a:p>
          <a:p>
            <a:endParaRPr lang="en-GB">
              <a:effectLst/>
              <a:latin typeface="Helvetica Neue" panose="02000503000000020004" pitchFamily="2" charset="0"/>
            </a:endParaRPr>
          </a:p>
          <a:p>
            <a:endParaRPr lang="en-GB">
              <a:effectLst/>
              <a:latin typeface="Helvetica Neue" panose="02000503000000020004" pitchFamily="2" charset="0"/>
            </a:endParaRPr>
          </a:p>
          <a:p>
            <a:endParaRPr lang="en-GB">
              <a:latin typeface="Helvetica Neue" panose="02000503000000020004" pitchFamily="2" charset="0"/>
            </a:endParaRPr>
          </a:p>
          <a:p>
            <a:endParaRPr lang="en-GB">
              <a:effectLst/>
              <a:latin typeface="Helvetica Neue" panose="02000503000000020004" pitchFamily="2" charset="0"/>
            </a:endParaRPr>
          </a:p>
          <a:p>
            <a:endParaRPr lang="en-GB">
              <a:effectLst/>
              <a:latin typeface="Helvetica Neue" panose="02000503000000020004" pitchFamily="2" charset="0"/>
            </a:endParaRPr>
          </a:p>
          <a:p>
            <a:r>
              <a:rPr lang="en-GB" b="1">
                <a:latin typeface="Helvetica Neue" panose="02000503000000020004" pitchFamily="2" charset="0"/>
              </a:rPr>
              <a:t>R</a:t>
            </a:r>
            <a:r>
              <a:rPr lang="en-GB" b="1">
                <a:effectLst/>
                <a:latin typeface="Helvetica Neue" panose="02000503000000020004" pitchFamily="2" charset="0"/>
              </a:rPr>
              <a:t>esonant/amplified undulatory radiation (undulator, FEL)</a:t>
            </a:r>
          </a:p>
          <a:p>
            <a:br>
              <a:rPr lang="en-GB">
                <a:effectLst/>
                <a:latin typeface="Helvetica Neue" panose="02000503000000020004" pitchFamily="2" charset="0"/>
              </a:rPr>
            </a:br>
            <a:endParaRPr lang="en-GB">
              <a:effectLst/>
              <a:latin typeface="Helvetica Neue" panose="02000503000000020004" pitchFamily="2" charset="0"/>
            </a:endParaRPr>
          </a:p>
        </p:txBody>
      </p:sp>
      <p:pic>
        <p:nvPicPr>
          <p:cNvPr id="9" name="Picture 8" descr="Diagram&#10;&#10;Description automatically generated">
            <a:extLst>
              <a:ext uri="{FF2B5EF4-FFF2-40B4-BE49-F238E27FC236}">
                <a16:creationId xmlns:a16="http://schemas.microsoft.com/office/drawing/2014/main" id="{A77D8C34-1B31-509B-E7A6-DB0518AEB629}"/>
              </a:ext>
            </a:extLst>
          </p:cNvPr>
          <p:cNvPicPr>
            <a:picLocks noChangeAspect="1"/>
          </p:cNvPicPr>
          <p:nvPr/>
        </p:nvPicPr>
        <p:blipFill>
          <a:blip r:embed="rId3"/>
          <a:stretch>
            <a:fillRect/>
          </a:stretch>
        </p:blipFill>
        <p:spPr>
          <a:xfrm>
            <a:off x="179512" y="1916832"/>
            <a:ext cx="3456384" cy="2289649"/>
          </a:xfrm>
          <a:prstGeom prst="rect">
            <a:avLst/>
          </a:prstGeom>
        </p:spPr>
      </p:pic>
      <p:pic>
        <p:nvPicPr>
          <p:cNvPr id="11" name="Picture 10">
            <a:extLst>
              <a:ext uri="{FF2B5EF4-FFF2-40B4-BE49-F238E27FC236}">
                <a16:creationId xmlns:a16="http://schemas.microsoft.com/office/drawing/2014/main" id="{73811B7B-31FB-FA1B-221B-0E61F5FC81F6}"/>
              </a:ext>
            </a:extLst>
          </p:cNvPr>
          <p:cNvPicPr>
            <a:picLocks noChangeAspect="1"/>
          </p:cNvPicPr>
          <p:nvPr/>
        </p:nvPicPr>
        <p:blipFill>
          <a:blip r:embed="rId4"/>
          <a:stretch>
            <a:fillRect/>
          </a:stretch>
        </p:blipFill>
        <p:spPr>
          <a:xfrm>
            <a:off x="107504" y="4725144"/>
            <a:ext cx="3456384" cy="2016591"/>
          </a:xfrm>
          <a:prstGeom prst="rect">
            <a:avLst/>
          </a:prstGeom>
        </p:spPr>
      </p:pic>
      <p:pic>
        <p:nvPicPr>
          <p:cNvPr id="13" name="Picture 12" descr="Graphical user interface, text, application&#10;&#10;Description automatically generated">
            <a:extLst>
              <a:ext uri="{FF2B5EF4-FFF2-40B4-BE49-F238E27FC236}">
                <a16:creationId xmlns:a16="http://schemas.microsoft.com/office/drawing/2014/main" id="{BD41EE2F-5AF8-B8E2-E681-B790A560D171}"/>
              </a:ext>
            </a:extLst>
          </p:cNvPr>
          <p:cNvPicPr>
            <a:picLocks noChangeAspect="1"/>
          </p:cNvPicPr>
          <p:nvPr/>
        </p:nvPicPr>
        <p:blipFill>
          <a:blip r:embed="rId5"/>
          <a:stretch>
            <a:fillRect/>
          </a:stretch>
        </p:blipFill>
        <p:spPr>
          <a:xfrm>
            <a:off x="3707904" y="4785661"/>
            <a:ext cx="4464496" cy="1741723"/>
          </a:xfrm>
          <a:prstGeom prst="rect">
            <a:avLst/>
          </a:prstGeom>
        </p:spPr>
      </p:pic>
      <p:pic>
        <p:nvPicPr>
          <p:cNvPr id="14" name="Picture 1026">
            <a:extLst>
              <a:ext uri="{FF2B5EF4-FFF2-40B4-BE49-F238E27FC236}">
                <a16:creationId xmlns:a16="http://schemas.microsoft.com/office/drawing/2014/main" id="{EAAD8230-A622-1211-FCFC-2C95CDE4085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5163" y="5913526"/>
            <a:ext cx="2667317" cy="8950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 name="Picture 15">
            <a:extLst>
              <a:ext uri="{FF2B5EF4-FFF2-40B4-BE49-F238E27FC236}">
                <a16:creationId xmlns:a16="http://schemas.microsoft.com/office/drawing/2014/main" id="{28D3E3CB-7F9B-61BB-B9E9-F569ACD50D37}"/>
              </a:ext>
            </a:extLst>
          </p:cNvPr>
          <p:cNvPicPr>
            <a:picLocks noChangeAspect="1"/>
          </p:cNvPicPr>
          <p:nvPr/>
        </p:nvPicPr>
        <p:blipFill>
          <a:blip r:embed="rId7"/>
          <a:stretch>
            <a:fillRect/>
          </a:stretch>
        </p:blipFill>
        <p:spPr>
          <a:xfrm>
            <a:off x="6907560" y="1541678"/>
            <a:ext cx="2200944" cy="2679410"/>
          </a:xfrm>
          <a:prstGeom prst="rect">
            <a:avLst/>
          </a:prstGeom>
        </p:spPr>
      </p:pic>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126B5AF0-04B2-5549-8F3C-DC7B1901F089}"/>
                  </a:ext>
                </a:extLst>
              </p:cNvPr>
              <p:cNvSpPr txBox="1"/>
              <p:nvPr/>
            </p:nvSpPr>
            <p:spPr>
              <a:xfrm>
                <a:off x="5467802" y="1763524"/>
                <a:ext cx="191251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a:latin typeface="Cambria Math" panose="02040503050406030204" pitchFamily="18" charset="0"/>
                            </a:rPr>
                          </m:ctrlPr>
                        </m:sSubPr>
                        <m:e>
                          <m:r>
                            <a:rPr lang="it-IT" b="0" i="1">
                              <a:latin typeface="Cambria Math" panose="02040503050406030204" pitchFamily="18" charset="0"/>
                            </a:rPr>
                            <m:t>𝐸</m:t>
                          </m:r>
                        </m:e>
                        <m:sub>
                          <m:r>
                            <a:rPr lang="it-IT" b="0" i="1">
                              <a:latin typeface="Cambria Math" panose="02040503050406030204" pitchFamily="18" charset="0"/>
                            </a:rPr>
                            <m:t>𝑋</m:t>
                          </m:r>
                        </m:sub>
                      </m:sSub>
                      <m:r>
                        <a:rPr lang="it-IT" b="0" i="1">
                          <a:latin typeface="Cambria Math" charset="0"/>
                        </a:rPr>
                        <m:t>=</m:t>
                      </m:r>
                      <m:r>
                        <a:rPr lang="it-IT" b="0" i="1">
                          <a:latin typeface="Cambria Math" panose="02040503050406030204" pitchFamily="18" charset="0"/>
                        </a:rPr>
                        <m:t>𝑓</m:t>
                      </m:r>
                      <m:d>
                        <m:dPr>
                          <m:ctrlPr>
                            <a:rPr lang="it-IT" b="0" i="1">
                              <a:latin typeface="Cambria Math" panose="02040503050406030204" pitchFamily="18" charset="0"/>
                            </a:rPr>
                          </m:ctrlPr>
                        </m:dPr>
                        <m:e>
                          <m:sSup>
                            <m:sSupPr>
                              <m:ctrlPr>
                                <a:rPr lang="it-IT" b="0" i="1">
                                  <a:latin typeface="Cambria Math" panose="02040503050406030204" pitchFamily="18" charset="0"/>
                                </a:rPr>
                              </m:ctrlPr>
                            </m:sSupPr>
                            <m:e>
                              <m:r>
                                <a:rPr lang="it-IT" b="0" i="1">
                                  <a:latin typeface="Cambria Math" panose="02040503050406030204" pitchFamily="18" charset="0"/>
                                  <a:ea typeface="Cambria Math" panose="02040503050406030204" pitchFamily="18" charset="0"/>
                                </a:rPr>
                                <m:t>𝛾</m:t>
                              </m:r>
                            </m:e>
                            <m:sup>
                              <m:r>
                                <a:rPr lang="it-IT" b="0" i="1">
                                  <a:latin typeface="Cambria Math" panose="02040503050406030204" pitchFamily="18" charset="0"/>
                                </a:rPr>
                                <m:t>2</m:t>
                              </m:r>
                            </m:sup>
                          </m:sSup>
                          <m:sSup>
                            <m:sSupPr>
                              <m:ctrlPr>
                                <a:rPr lang="it-IT" b="0" i="1">
                                  <a:latin typeface="Cambria Math" panose="02040503050406030204" pitchFamily="18" charset="0"/>
                                </a:rPr>
                              </m:ctrlPr>
                            </m:sSupPr>
                            <m:e>
                              <m:r>
                                <a:rPr lang="it-IT" b="0" i="1">
                                  <a:latin typeface="Cambria Math" panose="02040503050406030204" pitchFamily="18" charset="0"/>
                                  <a:ea typeface="Cambria Math" panose="02040503050406030204" pitchFamily="18" charset="0"/>
                                </a:rPr>
                                <m:t>𝜗</m:t>
                              </m:r>
                            </m:e>
                            <m:sup>
                              <m:r>
                                <a:rPr lang="it-IT" b="0" i="1">
                                  <a:latin typeface="Cambria Math" panose="02040503050406030204" pitchFamily="18" charset="0"/>
                                </a:rPr>
                                <m:t>2</m:t>
                              </m:r>
                            </m:sup>
                          </m:sSup>
                        </m:e>
                      </m:d>
                    </m:oMath>
                  </m:oMathPara>
                </a14:m>
                <a:endParaRPr lang="en-US"/>
              </a:p>
            </p:txBody>
          </p:sp>
        </mc:Choice>
        <mc:Fallback xmlns="">
          <p:sp>
            <p:nvSpPr>
              <p:cNvPr id="19" name="TextBox 18">
                <a:extLst>
                  <a:ext uri="{FF2B5EF4-FFF2-40B4-BE49-F238E27FC236}">
                    <a16:creationId xmlns:a16="http://schemas.microsoft.com/office/drawing/2014/main" id="{126B5AF0-04B2-5549-8F3C-DC7B1901F089}"/>
                  </a:ext>
                </a:extLst>
              </p:cNvPr>
              <p:cNvSpPr txBox="1">
                <a:spLocks noRot="1" noChangeAspect="1" noMove="1" noResize="1" noEditPoints="1" noAdjustHandles="1" noChangeArrowheads="1" noChangeShapeType="1" noTextEdit="1"/>
              </p:cNvSpPr>
              <p:nvPr/>
            </p:nvSpPr>
            <p:spPr>
              <a:xfrm>
                <a:off x="5467802" y="1763524"/>
                <a:ext cx="1912510" cy="369332"/>
              </a:xfrm>
              <a:prstGeom prst="rect">
                <a:avLst/>
              </a:prstGeom>
              <a:blipFill>
                <a:blip r:embed="rId8"/>
                <a:stretch>
                  <a:fillRect l="-3289" b="-33333"/>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47695D53-7A69-5842-F8D1-02E7DDEDA6A6}"/>
                  </a:ext>
                </a:extLst>
              </p:cNvPr>
              <p:cNvSpPr txBox="1"/>
              <p:nvPr/>
            </p:nvSpPr>
            <p:spPr>
              <a:xfrm>
                <a:off x="4891737" y="6453336"/>
                <a:ext cx="1912511"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a:latin typeface="Cambria Math" panose="02040503050406030204" pitchFamily="18" charset="0"/>
                            </a:rPr>
                          </m:ctrlPr>
                        </m:sSubPr>
                        <m:e>
                          <m:r>
                            <a:rPr lang="it-IT" b="0" i="1">
                              <a:latin typeface="Cambria Math" panose="02040503050406030204" pitchFamily="18" charset="0"/>
                            </a:rPr>
                            <m:t>𝐸</m:t>
                          </m:r>
                        </m:e>
                        <m:sub>
                          <m:r>
                            <a:rPr lang="it-IT" b="0" i="1">
                              <a:latin typeface="Cambria Math" panose="02040503050406030204" pitchFamily="18" charset="0"/>
                            </a:rPr>
                            <m:t>𝑋</m:t>
                          </m:r>
                        </m:sub>
                      </m:sSub>
                      <m:r>
                        <a:rPr lang="it-IT" i="1">
                          <a:latin typeface="Cambria Math" charset="0"/>
                          <a:ea typeface="Cambria Math" panose="02040503050406030204" pitchFamily="18" charset="0"/>
                        </a:rPr>
                        <m:t>≠</m:t>
                      </m:r>
                      <m:r>
                        <a:rPr lang="it-IT" b="0" i="1">
                          <a:latin typeface="Cambria Math" panose="02040503050406030204" pitchFamily="18" charset="0"/>
                        </a:rPr>
                        <m:t>𝑓</m:t>
                      </m:r>
                      <m:d>
                        <m:dPr>
                          <m:ctrlPr>
                            <a:rPr lang="it-IT" b="0" i="1">
                              <a:latin typeface="Cambria Math" panose="02040503050406030204" pitchFamily="18" charset="0"/>
                            </a:rPr>
                          </m:ctrlPr>
                        </m:dPr>
                        <m:e>
                          <m:sSup>
                            <m:sSupPr>
                              <m:ctrlPr>
                                <a:rPr lang="it-IT" b="0" i="1">
                                  <a:latin typeface="Cambria Math" panose="02040503050406030204" pitchFamily="18" charset="0"/>
                                </a:rPr>
                              </m:ctrlPr>
                            </m:sSupPr>
                            <m:e>
                              <m:r>
                                <a:rPr lang="it-IT" b="0" i="1">
                                  <a:latin typeface="Cambria Math" panose="02040503050406030204" pitchFamily="18" charset="0"/>
                                  <a:ea typeface="Cambria Math" panose="02040503050406030204" pitchFamily="18" charset="0"/>
                                </a:rPr>
                                <m:t>𝛾</m:t>
                              </m:r>
                            </m:e>
                            <m:sup>
                              <m:r>
                                <a:rPr lang="it-IT" b="0" i="1">
                                  <a:latin typeface="Cambria Math" panose="02040503050406030204" pitchFamily="18" charset="0"/>
                                </a:rPr>
                                <m:t>2</m:t>
                              </m:r>
                            </m:sup>
                          </m:sSup>
                          <m:sSup>
                            <m:sSupPr>
                              <m:ctrlPr>
                                <a:rPr lang="it-IT" b="0" i="1">
                                  <a:latin typeface="Cambria Math" panose="02040503050406030204" pitchFamily="18" charset="0"/>
                                </a:rPr>
                              </m:ctrlPr>
                            </m:sSupPr>
                            <m:e>
                              <m:r>
                                <a:rPr lang="it-IT" b="0" i="1">
                                  <a:latin typeface="Cambria Math" panose="02040503050406030204" pitchFamily="18" charset="0"/>
                                  <a:ea typeface="Cambria Math" panose="02040503050406030204" pitchFamily="18" charset="0"/>
                                </a:rPr>
                                <m:t>𝜗</m:t>
                              </m:r>
                            </m:e>
                            <m:sup>
                              <m:r>
                                <a:rPr lang="it-IT" b="0" i="1">
                                  <a:latin typeface="Cambria Math" panose="02040503050406030204" pitchFamily="18" charset="0"/>
                                </a:rPr>
                                <m:t>2</m:t>
                              </m:r>
                            </m:sup>
                          </m:sSup>
                        </m:e>
                      </m:d>
                    </m:oMath>
                  </m:oMathPara>
                </a14:m>
                <a:endParaRPr lang="en-US"/>
              </a:p>
            </p:txBody>
          </p:sp>
        </mc:Choice>
        <mc:Fallback xmlns="">
          <p:sp>
            <p:nvSpPr>
              <p:cNvPr id="20" name="TextBox 19">
                <a:extLst>
                  <a:ext uri="{FF2B5EF4-FFF2-40B4-BE49-F238E27FC236}">
                    <a16:creationId xmlns:a16="http://schemas.microsoft.com/office/drawing/2014/main" id="{47695D53-7A69-5842-F8D1-02E7DDEDA6A6}"/>
                  </a:ext>
                </a:extLst>
              </p:cNvPr>
              <p:cNvSpPr txBox="1">
                <a:spLocks noRot="1" noChangeAspect="1" noMove="1" noResize="1" noEditPoints="1" noAdjustHandles="1" noChangeArrowheads="1" noChangeShapeType="1" noTextEdit="1"/>
              </p:cNvSpPr>
              <p:nvPr/>
            </p:nvSpPr>
            <p:spPr>
              <a:xfrm>
                <a:off x="4891737" y="6453336"/>
                <a:ext cx="1912511" cy="369332"/>
              </a:xfrm>
              <a:prstGeom prst="rect">
                <a:avLst/>
              </a:prstGeom>
              <a:blipFill>
                <a:blip r:embed="rId11"/>
                <a:stretch>
                  <a:fillRect l="-2632" t="-3333" b="-30000"/>
                </a:stretch>
              </a:blipFill>
            </p:spPr>
            <p:txBody>
              <a:bodyPr/>
              <a:lstStyle/>
              <a:p>
                <a:r>
                  <a:rPr lang="en-IT">
                    <a:noFill/>
                  </a:rPr>
                  <a:t> </a:t>
                </a:r>
              </a:p>
            </p:txBody>
          </p:sp>
        </mc:Fallback>
      </mc:AlternateContent>
      <p:pic>
        <p:nvPicPr>
          <p:cNvPr id="5" name="Picture 4" descr="Diagram&#10;&#10;Description automatically generated">
            <a:extLst>
              <a:ext uri="{FF2B5EF4-FFF2-40B4-BE49-F238E27FC236}">
                <a16:creationId xmlns:a16="http://schemas.microsoft.com/office/drawing/2014/main" id="{E712DFE5-3840-7344-5BF4-7EE3EAFF88A6}"/>
              </a:ext>
            </a:extLst>
          </p:cNvPr>
          <p:cNvPicPr>
            <a:picLocks noChangeAspect="1"/>
          </p:cNvPicPr>
          <p:nvPr/>
        </p:nvPicPr>
        <p:blipFill>
          <a:blip r:embed="rId12"/>
          <a:stretch>
            <a:fillRect/>
          </a:stretch>
        </p:blipFill>
        <p:spPr>
          <a:xfrm>
            <a:off x="3736564" y="2137626"/>
            <a:ext cx="3139692" cy="2011454"/>
          </a:xfrm>
          <a:prstGeom prst="rect">
            <a:avLst/>
          </a:prstGeom>
        </p:spPr>
      </p:pic>
      <p:sp>
        <p:nvSpPr>
          <p:cNvPr id="8" name="TextBox 7">
            <a:extLst>
              <a:ext uri="{FF2B5EF4-FFF2-40B4-BE49-F238E27FC236}">
                <a16:creationId xmlns:a16="http://schemas.microsoft.com/office/drawing/2014/main" id="{10570100-0D7C-05CB-2FDB-5A098FD6EEDB}"/>
              </a:ext>
            </a:extLst>
          </p:cNvPr>
          <p:cNvSpPr txBox="1"/>
          <p:nvPr/>
        </p:nvSpPr>
        <p:spPr>
          <a:xfrm>
            <a:off x="3707904" y="3717032"/>
            <a:ext cx="2702984" cy="338554"/>
          </a:xfrm>
          <a:prstGeom prst="rect">
            <a:avLst/>
          </a:prstGeom>
          <a:noFill/>
        </p:spPr>
        <p:txBody>
          <a:bodyPr wrap="none" rtlCol="0">
            <a:spAutoFit/>
          </a:bodyPr>
          <a:lstStyle/>
          <a:p>
            <a:r>
              <a:rPr lang="en-GB" sz="1600"/>
              <a:t>c</a:t>
            </a:r>
            <a:r>
              <a:rPr lang="en-IT" sz="1600"/>
              <a:t>ourtesy B. Paroli, M. Potenza</a:t>
            </a:r>
          </a:p>
        </p:txBody>
      </p:sp>
      <p:sp>
        <p:nvSpPr>
          <p:cNvPr id="10" name="TextBox 9">
            <a:extLst>
              <a:ext uri="{FF2B5EF4-FFF2-40B4-BE49-F238E27FC236}">
                <a16:creationId xmlns:a16="http://schemas.microsoft.com/office/drawing/2014/main" id="{E771E67E-ACC8-82EE-17CA-531ABFBE18B6}"/>
              </a:ext>
            </a:extLst>
          </p:cNvPr>
          <p:cNvSpPr txBox="1"/>
          <p:nvPr/>
        </p:nvSpPr>
        <p:spPr>
          <a:xfrm>
            <a:off x="1589103" y="6349234"/>
            <a:ext cx="1720343" cy="338554"/>
          </a:xfrm>
          <a:prstGeom prst="rect">
            <a:avLst/>
          </a:prstGeom>
          <a:noFill/>
        </p:spPr>
        <p:txBody>
          <a:bodyPr wrap="none" rtlCol="0">
            <a:spAutoFit/>
          </a:bodyPr>
          <a:lstStyle/>
          <a:p>
            <a:r>
              <a:rPr lang="en-GB" sz="1600"/>
              <a:t>c</a:t>
            </a:r>
            <a:r>
              <a:rPr lang="en-IT" sz="1600"/>
              <a:t>ourtesy L. Rivkin</a:t>
            </a:r>
          </a:p>
        </p:txBody>
      </p:sp>
    </p:spTree>
    <p:extLst>
      <p:ext uri="{BB962C8B-B14F-4D97-AF65-F5344CB8AC3E}">
        <p14:creationId xmlns:p14="http://schemas.microsoft.com/office/powerpoint/2010/main" val="341547821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51E0B3A-2C4C-8ECD-528B-8C464C610337}"/>
              </a:ext>
            </a:extLst>
          </p:cNvPr>
          <p:cNvPicPr>
            <a:picLocks noChangeAspect="1"/>
          </p:cNvPicPr>
          <p:nvPr/>
        </p:nvPicPr>
        <p:blipFill>
          <a:blip r:embed="rId2"/>
          <a:stretch>
            <a:fillRect/>
          </a:stretch>
        </p:blipFill>
        <p:spPr>
          <a:xfrm>
            <a:off x="40477" y="29829"/>
            <a:ext cx="1219155" cy="737276"/>
          </a:xfrm>
          <a:prstGeom prst="rect">
            <a:avLst/>
          </a:prstGeom>
        </p:spPr>
      </p:pic>
      <p:sp>
        <p:nvSpPr>
          <p:cNvPr id="5" name="TextBox 4">
            <a:extLst>
              <a:ext uri="{FF2B5EF4-FFF2-40B4-BE49-F238E27FC236}">
                <a16:creationId xmlns:a16="http://schemas.microsoft.com/office/drawing/2014/main" id="{C6B7F937-0EBB-7047-4A64-D56CAE956DFD}"/>
              </a:ext>
            </a:extLst>
          </p:cNvPr>
          <p:cNvSpPr txBox="1"/>
          <p:nvPr/>
        </p:nvSpPr>
        <p:spPr>
          <a:xfrm>
            <a:off x="96957" y="347172"/>
            <a:ext cx="9006566" cy="1569660"/>
          </a:xfrm>
          <a:prstGeom prst="rect">
            <a:avLst/>
          </a:prstGeom>
          <a:noFill/>
        </p:spPr>
        <p:txBody>
          <a:bodyPr wrap="square">
            <a:spAutoFit/>
          </a:bodyPr>
          <a:lstStyle/>
          <a:p>
            <a:pPr algn="ctr"/>
            <a:r>
              <a:rPr lang="en-GB" b="1">
                <a:effectLst/>
                <a:latin typeface="Helvetica Neue" panose="02000503000000020004" pitchFamily="2" charset="0"/>
              </a:rPr>
              <a:t>Collisional radiation</a:t>
            </a:r>
          </a:p>
          <a:p>
            <a:r>
              <a:rPr lang="en-GB">
                <a:effectLst/>
                <a:latin typeface="Helvetica Neue" panose="02000503000000020004" pitchFamily="2" charset="0"/>
              </a:rPr>
              <a:t>(Relativistic Rayleigh Scattering aka Gamma Factory, Inverse Compton Scattering, Large Recoil ICS, Symmetric Compton Scattering)</a:t>
            </a:r>
          </a:p>
        </p:txBody>
      </p:sp>
      <p:pic>
        <p:nvPicPr>
          <p:cNvPr id="6" name="Picture 5" descr="Diagram&#10;&#10;Description automatically generated">
            <a:extLst>
              <a:ext uri="{FF2B5EF4-FFF2-40B4-BE49-F238E27FC236}">
                <a16:creationId xmlns:a16="http://schemas.microsoft.com/office/drawing/2014/main" id="{BC2DA084-DAAD-145D-6166-8BDD89475D48}"/>
              </a:ext>
            </a:extLst>
          </p:cNvPr>
          <p:cNvPicPr>
            <a:picLocks noChangeAspect="1"/>
          </p:cNvPicPr>
          <p:nvPr/>
        </p:nvPicPr>
        <p:blipFill>
          <a:blip r:embed="rId3"/>
          <a:stretch>
            <a:fillRect/>
          </a:stretch>
        </p:blipFill>
        <p:spPr>
          <a:xfrm>
            <a:off x="1905915" y="1700808"/>
            <a:ext cx="7058573" cy="1773786"/>
          </a:xfrm>
          <a:prstGeom prst="rect">
            <a:avLst/>
          </a:prstGeom>
        </p:spPr>
      </p:pic>
      <p:pic>
        <p:nvPicPr>
          <p:cNvPr id="7" name="Picture 6" descr="A picture containing diagram&#10;&#10;Description automatically generated">
            <a:extLst>
              <a:ext uri="{FF2B5EF4-FFF2-40B4-BE49-F238E27FC236}">
                <a16:creationId xmlns:a16="http://schemas.microsoft.com/office/drawing/2014/main" id="{804166CE-F144-B5F3-F80E-07E93130B40A}"/>
              </a:ext>
            </a:extLst>
          </p:cNvPr>
          <p:cNvPicPr>
            <a:picLocks noChangeAspect="1"/>
          </p:cNvPicPr>
          <p:nvPr/>
        </p:nvPicPr>
        <p:blipFill>
          <a:blip r:embed="rId4"/>
          <a:stretch>
            <a:fillRect/>
          </a:stretch>
        </p:blipFill>
        <p:spPr>
          <a:xfrm>
            <a:off x="-769" y="3353677"/>
            <a:ext cx="3780681" cy="2067362"/>
          </a:xfrm>
          <a:prstGeom prst="rect">
            <a:avLst/>
          </a:prstGeom>
        </p:spPr>
      </p:pic>
      <p:sp>
        <p:nvSpPr>
          <p:cNvPr id="8" name="TextBox 7">
            <a:extLst>
              <a:ext uri="{FF2B5EF4-FFF2-40B4-BE49-F238E27FC236}">
                <a16:creationId xmlns:a16="http://schemas.microsoft.com/office/drawing/2014/main" id="{B73F77AD-F364-781F-C9E8-45F7002E84AD}"/>
              </a:ext>
            </a:extLst>
          </p:cNvPr>
          <p:cNvSpPr txBox="1"/>
          <p:nvPr/>
        </p:nvSpPr>
        <p:spPr>
          <a:xfrm>
            <a:off x="5868144" y="1556792"/>
            <a:ext cx="2173993" cy="461665"/>
          </a:xfrm>
          <a:prstGeom prst="rect">
            <a:avLst/>
          </a:prstGeom>
          <a:solidFill>
            <a:schemeClr val="accent1"/>
          </a:solidFill>
        </p:spPr>
        <p:txBody>
          <a:bodyPr wrap="none" rtlCol="0">
            <a:spAutoFit/>
          </a:bodyPr>
          <a:lstStyle/>
          <a:p>
            <a:r>
              <a:rPr lang="en-IT"/>
              <a:t>Gamma Factory</a:t>
            </a:r>
          </a:p>
        </p:txBody>
      </p:sp>
      <p:sp>
        <p:nvSpPr>
          <p:cNvPr id="9" name="TextBox 8">
            <a:extLst>
              <a:ext uri="{FF2B5EF4-FFF2-40B4-BE49-F238E27FC236}">
                <a16:creationId xmlns:a16="http://schemas.microsoft.com/office/drawing/2014/main" id="{5C2D48BD-553C-9D47-E473-C5D9845B686C}"/>
              </a:ext>
            </a:extLst>
          </p:cNvPr>
          <p:cNvSpPr txBox="1"/>
          <p:nvPr/>
        </p:nvSpPr>
        <p:spPr>
          <a:xfrm>
            <a:off x="524201" y="3744234"/>
            <a:ext cx="894797" cy="461665"/>
          </a:xfrm>
          <a:prstGeom prst="rect">
            <a:avLst/>
          </a:prstGeom>
          <a:solidFill>
            <a:srgbClr val="00B050"/>
          </a:solidFill>
        </p:spPr>
        <p:txBody>
          <a:bodyPr wrap="none" rtlCol="0">
            <a:spAutoFit/>
          </a:bodyPr>
          <a:lstStyle/>
          <a:p>
            <a:r>
              <a:rPr lang="en-IT"/>
              <a:t>I.C.S.</a:t>
            </a:r>
          </a:p>
        </p:txBody>
      </p:sp>
      <p:pic>
        <p:nvPicPr>
          <p:cNvPr id="10" name="Picture 9" descr="Twin_schema_500">
            <a:extLst>
              <a:ext uri="{FF2B5EF4-FFF2-40B4-BE49-F238E27FC236}">
                <a16:creationId xmlns:a16="http://schemas.microsoft.com/office/drawing/2014/main" id="{06545703-982F-9F60-6B9E-D02113736D82}"/>
              </a:ext>
            </a:extLst>
          </p:cNvPr>
          <p:cNvPicPr>
            <a:picLocks noChangeAspect="1"/>
          </p:cNvPicPr>
          <p:nvPr/>
        </p:nvPicPr>
        <p:blipFill>
          <a:blip r:embed="rId5"/>
          <a:srcRect l="5561" t="22426" r="4926" b="22278"/>
          <a:stretch>
            <a:fillRect/>
          </a:stretch>
        </p:blipFill>
        <p:spPr>
          <a:xfrm>
            <a:off x="5108185" y="3674384"/>
            <a:ext cx="3780680" cy="1650454"/>
          </a:xfrm>
          <a:prstGeom prst="rect">
            <a:avLst/>
          </a:prstGeom>
        </p:spPr>
      </p:pic>
      <p:sp>
        <p:nvSpPr>
          <p:cNvPr id="11" name="TextBox 10">
            <a:extLst>
              <a:ext uri="{FF2B5EF4-FFF2-40B4-BE49-F238E27FC236}">
                <a16:creationId xmlns:a16="http://schemas.microsoft.com/office/drawing/2014/main" id="{60CD2BB6-44F9-ED2A-ED65-8B5AF743E3E5}"/>
              </a:ext>
            </a:extLst>
          </p:cNvPr>
          <p:cNvSpPr txBox="1"/>
          <p:nvPr/>
        </p:nvSpPr>
        <p:spPr>
          <a:xfrm>
            <a:off x="5911529" y="3243761"/>
            <a:ext cx="2327881" cy="461665"/>
          </a:xfrm>
          <a:prstGeom prst="rect">
            <a:avLst/>
          </a:prstGeom>
          <a:solidFill>
            <a:srgbClr val="FFFF00"/>
          </a:solidFill>
        </p:spPr>
        <p:txBody>
          <a:bodyPr wrap="none" rtlCol="0">
            <a:spAutoFit/>
          </a:bodyPr>
          <a:lstStyle/>
          <a:p>
            <a:r>
              <a:rPr lang="en-GB"/>
              <a:t>d</a:t>
            </a:r>
            <a:r>
              <a:rPr lang="en-IT"/>
              <a:t>eep recoil I.C.S.</a:t>
            </a:r>
          </a:p>
        </p:txBody>
      </p:sp>
      <p:pic>
        <p:nvPicPr>
          <p:cNvPr id="12" name="Picture 11" descr="A picture containing waterfall chart&#10;&#10;Description automatically generated">
            <a:extLst>
              <a:ext uri="{FF2B5EF4-FFF2-40B4-BE49-F238E27FC236}">
                <a16:creationId xmlns:a16="http://schemas.microsoft.com/office/drawing/2014/main" id="{89410F9C-9403-5606-0F45-A4E685438ADD}"/>
              </a:ext>
            </a:extLst>
          </p:cNvPr>
          <p:cNvPicPr>
            <a:picLocks noChangeAspect="1"/>
          </p:cNvPicPr>
          <p:nvPr/>
        </p:nvPicPr>
        <p:blipFill>
          <a:blip r:embed="rId6"/>
          <a:stretch>
            <a:fillRect/>
          </a:stretch>
        </p:blipFill>
        <p:spPr>
          <a:xfrm>
            <a:off x="179512" y="5335038"/>
            <a:ext cx="7235049" cy="1478338"/>
          </a:xfrm>
          <a:prstGeom prst="rect">
            <a:avLst/>
          </a:prstGeom>
        </p:spPr>
      </p:pic>
      <p:sp>
        <p:nvSpPr>
          <p:cNvPr id="13" name="TextBox 12">
            <a:extLst>
              <a:ext uri="{FF2B5EF4-FFF2-40B4-BE49-F238E27FC236}">
                <a16:creationId xmlns:a16="http://schemas.microsoft.com/office/drawing/2014/main" id="{54B6138C-4541-8852-6551-BBE87EA3F572}"/>
              </a:ext>
            </a:extLst>
          </p:cNvPr>
          <p:cNvSpPr txBox="1"/>
          <p:nvPr/>
        </p:nvSpPr>
        <p:spPr>
          <a:xfrm>
            <a:off x="7380312" y="4797152"/>
            <a:ext cx="1040670" cy="461665"/>
          </a:xfrm>
          <a:prstGeom prst="rect">
            <a:avLst/>
          </a:prstGeom>
          <a:solidFill>
            <a:srgbClr val="FFFF00"/>
          </a:solidFill>
        </p:spPr>
        <p:txBody>
          <a:bodyPr wrap="none" rtlCol="0">
            <a:spAutoFit/>
          </a:bodyPr>
          <a:lstStyle/>
          <a:p>
            <a:r>
              <a:rPr lang="it-IT"/>
              <a:t>EXMP</a:t>
            </a:r>
            <a:endParaRPr lang="en-IT"/>
          </a:p>
        </p:txBody>
      </p:sp>
      <p:sp>
        <p:nvSpPr>
          <p:cNvPr id="14" name="TextBox 13">
            <a:extLst>
              <a:ext uri="{FF2B5EF4-FFF2-40B4-BE49-F238E27FC236}">
                <a16:creationId xmlns:a16="http://schemas.microsoft.com/office/drawing/2014/main" id="{4A480125-D4B3-E895-53B9-CF9A2AD95E2B}"/>
              </a:ext>
            </a:extLst>
          </p:cNvPr>
          <p:cNvSpPr txBox="1"/>
          <p:nvPr/>
        </p:nvSpPr>
        <p:spPr>
          <a:xfrm>
            <a:off x="7189666" y="5910371"/>
            <a:ext cx="1913857" cy="830997"/>
          </a:xfrm>
          <a:prstGeom prst="rect">
            <a:avLst/>
          </a:prstGeom>
          <a:solidFill>
            <a:srgbClr val="FFFF00"/>
          </a:solidFill>
        </p:spPr>
        <p:txBody>
          <a:bodyPr wrap="none" rtlCol="0">
            <a:spAutoFit/>
          </a:bodyPr>
          <a:lstStyle/>
          <a:p>
            <a:r>
              <a:rPr lang="en-GB"/>
              <a:t>low</a:t>
            </a:r>
            <a:r>
              <a:rPr lang="en-IT"/>
              <a:t> recoil</a:t>
            </a:r>
          </a:p>
          <a:p>
            <a:r>
              <a:rPr lang="en-IT"/>
              <a:t>I.C.S. - STAR</a:t>
            </a:r>
          </a:p>
        </p:txBody>
      </p:sp>
    </p:spTree>
    <p:extLst>
      <p:ext uri="{BB962C8B-B14F-4D97-AF65-F5344CB8AC3E}">
        <p14:creationId xmlns:p14="http://schemas.microsoft.com/office/powerpoint/2010/main" val="171874326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Freccia giù 1"/>
          <p:cNvSpPr>
            <a:spLocks noChangeArrowheads="1"/>
          </p:cNvSpPr>
          <p:nvPr/>
        </p:nvSpPr>
        <p:spPr bwMode="auto">
          <a:xfrm>
            <a:off x="4211638" y="2349500"/>
            <a:ext cx="484187" cy="544513"/>
          </a:xfrm>
          <a:prstGeom prst="downArrow">
            <a:avLst>
              <a:gd name="adj1" fmla="val 50000"/>
              <a:gd name="adj2" fmla="val 49904"/>
            </a:avLst>
          </a:prstGeom>
          <a:solidFill>
            <a:schemeClr val="accent1"/>
          </a:solidFill>
          <a:ln w="9525">
            <a:solidFill>
              <a:schemeClr val="tx1"/>
            </a:solidFill>
            <a:round/>
            <a:headEnd/>
            <a:tailEnd/>
          </a:ln>
        </p:spPr>
        <p:txBody>
          <a:bodyPr/>
          <a:lstStyle/>
          <a:p>
            <a:endParaRPr lang="it-IT"/>
          </a:p>
        </p:txBody>
      </p:sp>
      <p:graphicFrame>
        <p:nvGraphicFramePr>
          <p:cNvPr id="38915" name="Object 2"/>
          <p:cNvGraphicFramePr>
            <a:graphicFrameLocks noChangeAspect="1"/>
          </p:cNvGraphicFramePr>
          <p:nvPr/>
        </p:nvGraphicFramePr>
        <p:xfrm>
          <a:off x="2722563" y="1341438"/>
          <a:ext cx="3695700" cy="812800"/>
        </p:xfrm>
        <a:graphic>
          <a:graphicData uri="http://schemas.openxmlformats.org/presentationml/2006/ole">
            <mc:AlternateContent xmlns:mc="http://schemas.openxmlformats.org/markup-compatibility/2006">
              <mc:Choice xmlns:v="urn:schemas-microsoft-com:vml" Requires="v">
                <p:oleObj name="Equation" r:id="rId3" imgW="2032000" imgH="444500" progId="Equation.3">
                  <p:embed/>
                </p:oleObj>
              </mc:Choice>
              <mc:Fallback>
                <p:oleObj name="Equation" r:id="rId3" imgW="2032000" imgH="4445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22563" y="1341438"/>
                        <a:ext cx="3695700" cy="812800"/>
                      </a:xfrm>
                      <a:prstGeom prst="rect">
                        <a:avLst/>
                      </a:prstGeom>
                      <a:solidFill>
                        <a:srgbClr val="FF0000"/>
                      </a:solidFill>
                      <a:ln>
                        <a:noFill/>
                      </a:ln>
                      <a:extLs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8916" name="Object 2"/>
          <p:cNvGraphicFramePr>
            <a:graphicFrameLocks noChangeAspect="1"/>
          </p:cNvGraphicFramePr>
          <p:nvPr/>
        </p:nvGraphicFramePr>
        <p:xfrm>
          <a:off x="6948488" y="692150"/>
          <a:ext cx="573087" cy="576263"/>
        </p:xfrm>
        <a:graphic>
          <a:graphicData uri="http://schemas.openxmlformats.org/presentationml/2006/ole">
            <mc:AlternateContent xmlns:mc="http://schemas.openxmlformats.org/markup-compatibility/2006">
              <mc:Choice xmlns:v="urn:schemas-microsoft-com:vml" Requires="v">
                <p:oleObj name="Equation" r:id="rId5" imgW="215900" imgH="215900" progId="Equation.3">
                  <p:embed/>
                </p:oleObj>
              </mc:Choice>
              <mc:Fallback>
                <p:oleObj name="Equation" r:id="rId5" imgW="215900" imgH="2159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48488" y="692150"/>
                        <a:ext cx="573087" cy="576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sp>
        <p:nvSpPr>
          <p:cNvPr id="38917" name="Rectangle 2"/>
          <p:cNvSpPr txBox="1">
            <a:spLocks noChangeArrowheads="1"/>
          </p:cNvSpPr>
          <p:nvPr/>
        </p:nvSpPr>
        <p:spPr bwMode="auto">
          <a:xfrm>
            <a:off x="1476375" y="188913"/>
            <a:ext cx="6696075" cy="1152525"/>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r>
              <a:rPr lang="it-IT" sz="2800" b="1">
                <a:latin typeface="Comic Sans MS" charset="0"/>
              </a:rPr>
              <a:t>To transform to the Lab ref. system we need to compute </a:t>
            </a:r>
            <a:endParaRPr lang="en-GB" sz="2800" b="1">
              <a:latin typeface="Comic Sans MS" charset="0"/>
            </a:endParaRPr>
          </a:p>
        </p:txBody>
      </p:sp>
      <p:sp>
        <p:nvSpPr>
          <p:cNvPr id="38918" name="Rectangle 2"/>
          <p:cNvSpPr txBox="1">
            <a:spLocks noChangeArrowheads="1"/>
          </p:cNvSpPr>
          <p:nvPr/>
        </p:nvSpPr>
        <p:spPr bwMode="auto">
          <a:xfrm>
            <a:off x="1476375" y="2708275"/>
            <a:ext cx="6696075" cy="1008063"/>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r>
              <a:rPr lang="it-IT" sz="2800" b="1">
                <a:latin typeface="Comic Sans MS" charset="0"/>
              </a:rPr>
              <a:t>Then apply a Lorentz transformation</a:t>
            </a:r>
            <a:endParaRPr lang="en-GB" sz="2800" b="1">
              <a:latin typeface="Comic Sans MS" charset="0"/>
            </a:endParaRPr>
          </a:p>
        </p:txBody>
      </p:sp>
      <p:pic>
        <p:nvPicPr>
          <p:cNvPr id="38919" name="Immagine 2" descr="infn-new.g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8920" name="Immagine 1" descr="Untitled.tif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907704" y="3573016"/>
            <a:ext cx="5232400" cy="2946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 name="Segnaposto data 6"/>
          <p:cNvSpPr>
            <a:spLocks noGrp="1"/>
          </p:cNvSpPr>
          <p:nvPr>
            <p:ph type="dt" sz="quarter" idx="10"/>
          </p:nvPr>
        </p:nvSpPr>
        <p:spPr>
          <a:xfrm>
            <a:off x="0" y="6553200"/>
            <a:ext cx="6705600"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ICS &amp; Photon Colliders - PhD School on Accel. Phys. - INFN/LaSapienza - February 2022</a:t>
            </a:r>
            <a:endParaRPr lang="en-US" sz="1400"/>
          </a:p>
        </p:txBody>
      </p:sp>
    </p:spTree>
    <p:extLst>
      <p:ext uri="{BB962C8B-B14F-4D97-AF65-F5344CB8AC3E}">
        <p14:creationId xmlns:p14="http://schemas.microsoft.com/office/powerpoint/2010/main" val="44331775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1130569" y="186899"/>
            <a:ext cx="7977935" cy="1064397"/>
          </a:xfrm>
          <a:noFill/>
        </p:spPr>
        <p:txBody>
          <a:bodyPr/>
          <a:lstStyle/>
          <a:p>
            <a:r>
              <a:rPr lang="en-GB" sz="2800" b="1" i="1">
                <a:solidFill>
                  <a:srgbClr val="FF0000"/>
                </a:solidFill>
                <a:latin typeface="Times" charset="0"/>
                <a:ea typeface="ＭＳ Ｐゴシック" charset="0"/>
              </a:rPr>
              <a:t>Deep Recoil I.C.S. helps attenuating the </a:t>
            </a:r>
            <a:r>
              <a:rPr lang="en-IT" sz="2400" b="1" i="1">
                <a:solidFill>
                  <a:srgbClr val="C00000"/>
                </a:solidFill>
                <a:latin typeface="Symbol" pitchFamily="2" charset="2"/>
              </a:rPr>
              <a:t>g</a:t>
            </a:r>
            <a:r>
              <a:rPr lang="en-IT" sz="2400" b="1" i="1" baseline="30000">
                <a:solidFill>
                  <a:srgbClr val="C00000"/>
                </a:solidFill>
                <a:latin typeface="Symbol" pitchFamily="2" charset="2"/>
              </a:rPr>
              <a:t>2</a:t>
            </a:r>
            <a:r>
              <a:rPr lang="en-IT" sz="2400" b="1" i="1">
                <a:solidFill>
                  <a:srgbClr val="C00000"/>
                </a:solidFill>
                <a:latin typeface="Symbol" pitchFamily="2" charset="2"/>
              </a:rPr>
              <a:t>q</a:t>
            </a:r>
            <a:r>
              <a:rPr lang="en-IT" sz="2400" b="1" i="1" baseline="30000">
                <a:solidFill>
                  <a:srgbClr val="C00000"/>
                </a:solidFill>
                <a:latin typeface="Symbol" pitchFamily="2" charset="2"/>
              </a:rPr>
              <a:t>2</a:t>
            </a:r>
            <a:r>
              <a:rPr lang="en-GB" sz="2800" b="1" i="1">
                <a:solidFill>
                  <a:srgbClr val="FF0000"/>
                </a:solidFill>
                <a:latin typeface="Times" charset="0"/>
                <a:ea typeface="ＭＳ Ｐゴシック" charset="0"/>
              </a:rPr>
              <a:t> problem</a:t>
            </a:r>
            <a:br>
              <a:rPr lang="en-GB" sz="2800" b="1" i="1">
                <a:solidFill>
                  <a:srgbClr val="FF0000"/>
                </a:solidFill>
                <a:latin typeface="Times" charset="0"/>
                <a:ea typeface="ＭＳ Ｐゴシック" charset="0"/>
              </a:rPr>
            </a:br>
            <a:r>
              <a:rPr lang="en-GB" sz="2800" b="1" i="1">
                <a:solidFill>
                  <a:srgbClr val="FF0000"/>
                </a:solidFill>
                <a:latin typeface="Times" charset="0"/>
                <a:ea typeface="ＭＳ Ｐゴシック" charset="0"/>
              </a:rPr>
              <a:t>through slowing down of Lorentz boost </a:t>
            </a:r>
            <a:r>
              <a:rPr lang="en-GB" sz="2800" b="1" i="1">
                <a:solidFill>
                  <a:srgbClr val="FF0000"/>
                </a:solidFill>
                <a:latin typeface="Symbol" pitchFamily="2" charset="2"/>
                <a:ea typeface="ＭＳ Ｐゴシック" charset="0"/>
              </a:rPr>
              <a:t>g</a:t>
            </a:r>
            <a:r>
              <a:rPr lang="en-GB" sz="2800" b="1" i="1" baseline="-25000">
                <a:solidFill>
                  <a:srgbClr val="FF0000"/>
                </a:solidFill>
                <a:latin typeface="Times" charset="0"/>
                <a:ea typeface="ＭＳ Ｐゴシック" charset="0"/>
              </a:rPr>
              <a:t>cm</a:t>
            </a:r>
            <a:r>
              <a:rPr lang="en-GB" sz="2800" b="1" i="1">
                <a:solidFill>
                  <a:srgbClr val="FF0000"/>
                </a:solidFill>
                <a:latin typeface="Times" charset="0"/>
                <a:ea typeface="ＭＳ Ｐゴシック" charset="0"/>
              </a:rPr>
              <a:t>&lt;&lt;</a:t>
            </a:r>
            <a:r>
              <a:rPr lang="en-GB" sz="2800" b="1" i="1">
                <a:solidFill>
                  <a:srgbClr val="FF0000"/>
                </a:solidFill>
                <a:latin typeface="Symbol" pitchFamily="2" charset="2"/>
                <a:ea typeface="ＭＳ Ｐゴシック" charset="0"/>
              </a:rPr>
              <a:t>g</a:t>
            </a:r>
            <a:endParaRPr lang="en-US" sz="2800" b="1" i="1">
              <a:solidFill>
                <a:srgbClr val="FF0000"/>
              </a:solidFill>
              <a:latin typeface="Symbol" pitchFamily="2" charset="2"/>
              <a:ea typeface="ＭＳ Ｐゴシック" charset="0"/>
            </a:endParaRPr>
          </a:p>
        </p:txBody>
      </p:sp>
      <p:sp>
        <p:nvSpPr>
          <p:cNvPr id="18435" name="CasellaDiTesto 6"/>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4120F11C-8F7D-16BA-486A-511AAF46C591}"/>
              </a:ext>
            </a:extLst>
          </p:cNvPr>
          <p:cNvPicPr>
            <a:picLocks noChangeAspect="1"/>
          </p:cNvPicPr>
          <p:nvPr/>
        </p:nvPicPr>
        <p:blipFill>
          <a:blip r:embed="rId3"/>
          <a:stretch>
            <a:fillRect/>
          </a:stretch>
        </p:blipFill>
        <p:spPr>
          <a:xfrm>
            <a:off x="40478" y="29829"/>
            <a:ext cx="1090092" cy="659226"/>
          </a:xfrm>
          <a:prstGeom prst="rect">
            <a:avLst/>
          </a:prstGeom>
        </p:spPr>
      </p:pic>
      <p:pic>
        <p:nvPicPr>
          <p:cNvPr id="6" name="Picture 5" descr="Shape&#10;&#10;Description automatically generated with medium confidence">
            <a:extLst>
              <a:ext uri="{FF2B5EF4-FFF2-40B4-BE49-F238E27FC236}">
                <a16:creationId xmlns:a16="http://schemas.microsoft.com/office/drawing/2014/main" id="{54436ADB-63CD-8675-FBDB-F248E1C933E9}"/>
              </a:ext>
            </a:extLst>
          </p:cNvPr>
          <p:cNvPicPr>
            <a:picLocks noChangeAspect="1"/>
          </p:cNvPicPr>
          <p:nvPr/>
        </p:nvPicPr>
        <p:blipFill>
          <a:blip r:embed="rId4"/>
          <a:stretch>
            <a:fillRect/>
          </a:stretch>
        </p:blipFill>
        <p:spPr>
          <a:xfrm>
            <a:off x="2431889" y="2411860"/>
            <a:ext cx="5884527" cy="4329508"/>
          </a:xfrm>
          <a:prstGeom prst="rect">
            <a:avLst/>
          </a:prstGeom>
        </p:spPr>
      </p:pic>
      <p:sp>
        <p:nvSpPr>
          <p:cNvPr id="7" name="TextBox 6">
            <a:extLst>
              <a:ext uri="{FF2B5EF4-FFF2-40B4-BE49-F238E27FC236}">
                <a16:creationId xmlns:a16="http://schemas.microsoft.com/office/drawing/2014/main" id="{81C7C12E-940D-6961-5BA8-CD5B542B7575}"/>
              </a:ext>
            </a:extLst>
          </p:cNvPr>
          <p:cNvSpPr txBox="1"/>
          <p:nvPr/>
        </p:nvSpPr>
        <p:spPr>
          <a:xfrm>
            <a:off x="3164751" y="4086862"/>
            <a:ext cx="1119217" cy="461665"/>
          </a:xfrm>
          <a:prstGeom prst="rect">
            <a:avLst/>
          </a:prstGeom>
          <a:noFill/>
        </p:spPr>
        <p:txBody>
          <a:bodyPr wrap="none" rtlCol="0">
            <a:spAutoFit/>
          </a:bodyPr>
          <a:lstStyle/>
          <a:p>
            <a:r>
              <a:rPr lang="en-IT"/>
              <a:t>X=0.13</a:t>
            </a:r>
          </a:p>
        </p:txBody>
      </p:sp>
      <p:sp>
        <p:nvSpPr>
          <p:cNvPr id="8" name="TextBox 7">
            <a:extLst>
              <a:ext uri="{FF2B5EF4-FFF2-40B4-BE49-F238E27FC236}">
                <a16:creationId xmlns:a16="http://schemas.microsoft.com/office/drawing/2014/main" id="{285A4783-BD83-7C5A-49EC-3909500A87D2}"/>
              </a:ext>
            </a:extLst>
          </p:cNvPr>
          <p:cNvSpPr txBox="1"/>
          <p:nvPr/>
        </p:nvSpPr>
        <p:spPr>
          <a:xfrm>
            <a:off x="5118839" y="4077072"/>
            <a:ext cx="965329" cy="461665"/>
          </a:xfrm>
          <a:prstGeom prst="rect">
            <a:avLst/>
          </a:prstGeom>
          <a:noFill/>
        </p:spPr>
        <p:txBody>
          <a:bodyPr wrap="none" rtlCol="0">
            <a:spAutoFit/>
          </a:bodyPr>
          <a:lstStyle/>
          <a:p>
            <a:r>
              <a:rPr lang="en-IT"/>
              <a:t>X=13.</a:t>
            </a:r>
          </a:p>
        </p:txBody>
      </p:sp>
      <p:sp>
        <p:nvSpPr>
          <p:cNvPr id="9" name="TextBox 8">
            <a:extLst>
              <a:ext uri="{FF2B5EF4-FFF2-40B4-BE49-F238E27FC236}">
                <a16:creationId xmlns:a16="http://schemas.microsoft.com/office/drawing/2014/main" id="{D13032A5-93A7-8EC7-CE6D-6B5E728EEEFF}"/>
              </a:ext>
            </a:extLst>
          </p:cNvPr>
          <p:cNvSpPr txBox="1"/>
          <p:nvPr/>
        </p:nvSpPr>
        <p:spPr>
          <a:xfrm>
            <a:off x="6827287" y="4077072"/>
            <a:ext cx="1273105" cy="461665"/>
          </a:xfrm>
          <a:prstGeom prst="rect">
            <a:avLst/>
          </a:prstGeom>
          <a:noFill/>
        </p:spPr>
        <p:txBody>
          <a:bodyPr wrap="none" rtlCol="0">
            <a:spAutoFit/>
          </a:bodyPr>
          <a:lstStyle/>
          <a:p>
            <a:r>
              <a:rPr lang="en-IT"/>
              <a:t>X=1300.</a:t>
            </a:r>
          </a:p>
        </p:txBody>
      </p:sp>
      <p:sp>
        <p:nvSpPr>
          <p:cNvPr id="10" name="TextBox 9">
            <a:extLst>
              <a:ext uri="{FF2B5EF4-FFF2-40B4-BE49-F238E27FC236}">
                <a16:creationId xmlns:a16="http://schemas.microsoft.com/office/drawing/2014/main" id="{08020D3E-4867-94BF-7B33-ED45B7344CF1}"/>
              </a:ext>
            </a:extLst>
          </p:cNvPr>
          <p:cNvSpPr txBox="1"/>
          <p:nvPr/>
        </p:nvSpPr>
        <p:spPr>
          <a:xfrm>
            <a:off x="3302991" y="2679806"/>
            <a:ext cx="764953" cy="461665"/>
          </a:xfrm>
          <a:prstGeom prst="rect">
            <a:avLst/>
          </a:prstGeom>
          <a:noFill/>
        </p:spPr>
        <p:txBody>
          <a:bodyPr wrap="none" rtlCol="0">
            <a:spAutoFit/>
          </a:bodyPr>
          <a:lstStyle/>
          <a:p>
            <a:r>
              <a:rPr lang="en-IT"/>
              <a:t>laser</a:t>
            </a:r>
          </a:p>
        </p:txBody>
      </p:sp>
      <p:sp>
        <p:nvSpPr>
          <p:cNvPr id="11" name="TextBox 10">
            <a:extLst>
              <a:ext uri="{FF2B5EF4-FFF2-40B4-BE49-F238E27FC236}">
                <a16:creationId xmlns:a16="http://schemas.microsoft.com/office/drawing/2014/main" id="{96B05A22-BC04-DA25-8B57-0032922CB734}"/>
              </a:ext>
            </a:extLst>
          </p:cNvPr>
          <p:cNvSpPr txBox="1"/>
          <p:nvPr/>
        </p:nvSpPr>
        <p:spPr>
          <a:xfrm>
            <a:off x="6141222" y="1959223"/>
            <a:ext cx="2049985" cy="461665"/>
          </a:xfrm>
          <a:prstGeom prst="rect">
            <a:avLst/>
          </a:prstGeom>
          <a:noFill/>
        </p:spPr>
        <p:txBody>
          <a:bodyPr wrap="none" rtlCol="0">
            <a:spAutoFit/>
          </a:bodyPr>
          <a:lstStyle/>
          <a:p>
            <a:r>
              <a:rPr lang="en-IT"/>
              <a:t>7 GeV e</a:t>
            </a:r>
            <a:r>
              <a:rPr lang="en-IT" baseline="30000"/>
              <a:t>-</a:t>
            </a:r>
            <a:r>
              <a:rPr lang="en-IT"/>
              <a:t> beam</a:t>
            </a:r>
          </a:p>
        </p:txBody>
      </p:sp>
      <p:sp>
        <p:nvSpPr>
          <p:cNvPr id="12" name="TextBox 11">
            <a:extLst>
              <a:ext uri="{FF2B5EF4-FFF2-40B4-BE49-F238E27FC236}">
                <a16:creationId xmlns:a16="http://schemas.microsoft.com/office/drawing/2014/main" id="{29C547E6-0258-5FDD-87A4-DB39ECCF89C2}"/>
              </a:ext>
            </a:extLst>
          </p:cNvPr>
          <p:cNvSpPr txBox="1"/>
          <p:nvPr/>
        </p:nvSpPr>
        <p:spPr>
          <a:xfrm>
            <a:off x="4907693" y="2679303"/>
            <a:ext cx="1248483" cy="461665"/>
          </a:xfrm>
          <a:prstGeom prst="rect">
            <a:avLst/>
          </a:prstGeom>
          <a:noFill/>
        </p:spPr>
        <p:txBody>
          <a:bodyPr wrap="none" rtlCol="0">
            <a:spAutoFit/>
          </a:bodyPr>
          <a:lstStyle/>
          <a:p>
            <a:r>
              <a:rPr lang="en-IT"/>
              <a:t>UV FEL</a:t>
            </a:r>
          </a:p>
        </p:txBody>
      </p:sp>
      <p:sp>
        <p:nvSpPr>
          <p:cNvPr id="13" name="TextBox 12">
            <a:extLst>
              <a:ext uri="{FF2B5EF4-FFF2-40B4-BE49-F238E27FC236}">
                <a16:creationId xmlns:a16="http://schemas.microsoft.com/office/drawing/2014/main" id="{3540BBE2-AC09-32D7-FA50-DE027AB7F258}"/>
              </a:ext>
            </a:extLst>
          </p:cNvPr>
          <p:cNvSpPr txBox="1"/>
          <p:nvPr/>
        </p:nvSpPr>
        <p:spPr>
          <a:xfrm>
            <a:off x="6853317" y="2679806"/>
            <a:ext cx="1031051" cy="461665"/>
          </a:xfrm>
          <a:prstGeom prst="rect">
            <a:avLst/>
          </a:prstGeom>
          <a:noFill/>
        </p:spPr>
        <p:txBody>
          <a:bodyPr wrap="none" rtlCol="0">
            <a:spAutoFit/>
          </a:bodyPr>
          <a:lstStyle/>
          <a:p>
            <a:r>
              <a:rPr lang="en-IT"/>
              <a:t>X FEL</a:t>
            </a:r>
          </a:p>
        </p:txBody>
      </p:sp>
      <p:sp>
        <p:nvSpPr>
          <p:cNvPr id="27" name="TextBox 26">
            <a:extLst>
              <a:ext uri="{FF2B5EF4-FFF2-40B4-BE49-F238E27FC236}">
                <a16:creationId xmlns:a16="http://schemas.microsoft.com/office/drawing/2014/main" id="{734EE997-2095-0335-3FAD-456ADEFBE44E}"/>
              </a:ext>
            </a:extLst>
          </p:cNvPr>
          <p:cNvSpPr txBox="1"/>
          <p:nvPr/>
        </p:nvSpPr>
        <p:spPr>
          <a:xfrm>
            <a:off x="40478" y="6154204"/>
            <a:ext cx="3963236" cy="646331"/>
          </a:xfrm>
          <a:prstGeom prst="rect">
            <a:avLst/>
          </a:prstGeom>
          <a:solidFill>
            <a:srgbClr val="FFFF00"/>
          </a:solidFill>
        </p:spPr>
        <p:txBody>
          <a:bodyPr wrap="square">
            <a:spAutoFit/>
          </a:bodyPr>
          <a:lstStyle/>
          <a:p>
            <a:r>
              <a:rPr lang="en-GB" sz="1200">
                <a:solidFill>
                  <a:srgbClr val="231F20"/>
                </a:solidFill>
                <a:effectLst/>
                <a:latin typeface="Times" pitchFamily="2" charset="0"/>
              </a:rPr>
              <a:t>R. Hajima and M. Fujiwara, Narrow-band GeV photons</a:t>
            </a:r>
          </a:p>
          <a:p>
            <a:r>
              <a:rPr lang="en-GB" sz="1200">
                <a:solidFill>
                  <a:srgbClr val="231F20"/>
                </a:solidFill>
                <a:effectLst/>
                <a:latin typeface="Times" pitchFamily="2" charset="0"/>
              </a:rPr>
              <a:t>generated from an x-ray free-electron laser oscillator, </a:t>
            </a:r>
            <a:r>
              <a:rPr lang="en-GB" sz="1200">
                <a:solidFill>
                  <a:srgbClr val="2E3093"/>
                </a:solidFill>
                <a:effectLst/>
                <a:latin typeface="Times" pitchFamily="2" charset="0"/>
              </a:rPr>
              <a:t>Phys.</a:t>
            </a:r>
            <a:endParaRPr lang="en-GB" sz="1200">
              <a:solidFill>
                <a:srgbClr val="231F20"/>
              </a:solidFill>
              <a:effectLst/>
              <a:latin typeface="Times" pitchFamily="2" charset="0"/>
            </a:endParaRPr>
          </a:p>
          <a:p>
            <a:r>
              <a:rPr lang="en-GB" sz="1200">
                <a:solidFill>
                  <a:srgbClr val="2E3093"/>
                </a:solidFill>
                <a:effectLst/>
                <a:latin typeface="Times" pitchFamily="2" charset="0"/>
              </a:rPr>
              <a:t>Rev. Accel. Beams 19, 020702 (2016)</a:t>
            </a:r>
            <a:r>
              <a:rPr lang="en-GB" sz="1200">
                <a:solidFill>
                  <a:srgbClr val="231F20"/>
                </a:solidFill>
                <a:effectLst/>
                <a:latin typeface="Times" pitchFamily="2" charset="0"/>
              </a:rPr>
              <a:t>.</a:t>
            </a:r>
            <a:r>
              <a:rPr lang="en-GB" sz="1200">
                <a:solidFill>
                  <a:srgbClr val="231F20"/>
                </a:solidFill>
                <a:latin typeface="Times" pitchFamily="2" charset="0"/>
              </a:rPr>
              <a:t>   </a:t>
            </a:r>
            <a:r>
              <a:rPr lang="en-GB" sz="1200">
                <a:solidFill>
                  <a:srgbClr val="231F20"/>
                </a:solidFill>
                <a:effectLst/>
                <a:latin typeface="Times" pitchFamily="2" charset="0"/>
              </a:rPr>
              <a:t>XFELO  Project</a:t>
            </a:r>
            <a:endParaRPr lang="en-GB" sz="1200">
              <a:solidFill>
                <a:srgbClr val="2E3093"/>
              </a:solidFill>
              <a:effectLst/>
              <a:latin typeface="Times" pitchFamily="2" charset="0"/>
            </a:endParaRPr>
          </a:p>
        </p:txBody>
      </p:sp>
      <p:grpSp>
        <p:nvGrpSpPr>
          <p:cNvPr id="5" name="Group 4">
            <a:extLst>
              <a:ext uri="{FF2B5EF4-FFF2-40B4-BE49-F238E27FC236}">
                <a16:creationId xmlns:a16="http://schemas.microsoft.com/office/drawing/2014/main" id="{A5AB330F-4EDE-257D-0DE6-5288DC40A80A}"/>
              </a:ext>
            </a:extLst>
          </p:cNvPr>
          <p:cNvGrpSpPr/>
          <p:nvPr/>
        </p:nvGrpSpPr>
        <p:grpSpPr>
          <a:xfrm>
            <a:off x="301267" y="1203424"/>
            <a:ext cx="8303181" cy="4287063"/>
            <a:chOff x="56637" y="1203424"/>
            <a:chExt cx="8303181" cy="4287063"/>
          </a:xfrm>
        </p:grpSpPr>
        <p:grpSp>
          <p:nvGrpSpPr>
            <p:cNvPr id="23" name="Group 22">
              <a:extLst>
                <a:ext uri="{FF2B5EF4-FFF2-40B4-BE49-F238E27FC236}">
                  <a16:creationId xmlns:a16="http://schemas.microsoft.com/office/drawing/2014/main" id="{E8622A72-EC34-5E02-0BED-81859D437170}"/>
                </a:ext>
              </a:extLst>
            </p:cNvPr>
            <p:cNvGrpSpPr/>
            <p:nvPr/>
          </p:nvGrpSpPr>
          <p:grpSpPr>
            <a:xfrm>
              <a:off x="56637" y="1203424"/>
              <a:ext cx="8303181" cy="3437609"/>
              <a:chOff x="56637" y="1203424"/>
              <a:chExt cx="8303181" cy="3437609"/>
            </a:xfrm>
          </p:grpSpPr>
          <p:pic>
            <p:nvPicPr>
              <p:cNvPr id="16" name="Picture 15">
                <a:extLst>
                  <a:ext uri="{FF2B5EF4-FFF2-40B4-BE49-F238E27FC236}">
                    <a16:creationId xmlns:a16="http://schemas.microsoft.com/office/drawing/2014/main" id="{BFDB7717-7979-0269-B392-161BCE6867F6}"/>
                  </a:ext>
                </a:extLst>
              </p:cNvPr>
              <p:cNvPicPr>
                <a:picLocks noChangeAspect="1"/>
              </p:cNvPicPr>
              <p:nvPr/>
            </p:nvPicPr>
            <p:blipFill>
              <a:blip r:embed="rId5"/>
              <a:stretch>
                <a:fillRect/>
              </a:stretch>
            </p:blipFill>
            <p:spPr>
              <a:xfrm>
                <a:off x="587418" y="1203424"/>
                <a:ext cx="7772400" cy="713408"/>
              </a:xfrm>
              <a:prstGeom prst="rect">
                <a:avLst/>
              </a:prstGeom>
              <a:noFill/>
              <a:ln>
                <a:noFill/>
              </a:ln>
            </p:spPr>
          </p:pic>
          <p:cxnSp>
            <p:nvCxnSpPr>
              <p:cNvPr id="20" name="Straight Arrow Connector 19">
                <a:extLst>
                  <a:ext uri="{FF2B5EF4-FFF2-40B4-BE49-F238E27FC236}">
                    <a16:creationId xmlns:a16="http://schemas.microsoft.com/office/drawing/2014/main" id="{DFB6FFA8-61C8-E0CD-BA9F-8D682795671D}"/>
                  </a:ext>
                </a:extLst>
              </p:cNvPr>
              <p:cNvCxnSpPr>
                <a:cxnSpLocks/>
              </p:cNvCxnSpPr>
              <p:nvPr/>
            </p:nvCxnSpPr>
            <p:spPr bwMode="auto">
              <a:xfrm flipH="1">
                <a:off x="673543" y="1840836"/>
                <a:ext cx="154041" cy="1152577"/>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836E8FE8-1705-6003-ED9A-2CE9229795D5}"/>
                      </a:ext>
                    </a:extLst>
                  </p:cNvPr>
                  <p:cNvSpPr txBox="1"/>
                  <p:nvPr/>
                </p:nvSpPr>
                <p:spPr>
                  <a:xfrm>
                    <a:off x="56637" y="2873465"/>
                    <a:ext cx="1661929" cy="7657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b="0" i="1">
                              <a:latin typeface="Cambria Math" panose="02040503050406030204" pitchFamily="18" charset="0"/>
                              <a:ea typeface="Cambria Math" panose="02040503050406030204" pitchFamily="18" charset="0"/>
                            </a:rPr>
                            <m:t>Ψ</m:t>
                          </m:r>
                          <m:r>
                            <a:rPr lang="it-IT" b="0" i="1">
                              <a:latin typeface="Cambria Math" charset="0"/>
                            </a:rPr>
                            <m:t>=</m:t>
                          </m:r>
                          <m:f>
                            <m:fPr>
                              <m:ctrlPr>
                                <a:rPr lang="it-IT" b="0" i="1">
                                  <a:latin typeface="Cambria Math" panose="02040503050406030204" pitchFamily="18" charset="0"/>
                                </a:rPr>
                              </m:ctrlPr>
                            </m:fPr>
                            <m:num>
                              <m:r>
                                <a:rPr lang="it-IT" i="1">
                                  <a:latin typeface="Cambria Math" panose="02040503050406030204" pitchFamily="18" charset="0"/>
                                  <a:ea typeface="Cambria Math" panose="02040503050406030204" pitchFamily="18" charset="0"/>
                                </a:rPr>
                                <m:t>𝛾𝜗</m:t>
                              </m:r>
                            </m:num>
                            <m:den>
                              <m:rad>
                                <m:radPr>
                                  <m:degHide m:val="on"/>
                                  <m:ctrlPr>
                                    <a:rPr lang="it-IT" b="0" i="1">
                                      <a:latin typeface="Cambria Math" panose="02040503050406030204" pitchFamily="18" charset="0"/>
                                    </a:rPr>
                                  </m:ctrlPr>
                                </m:radPr>
                                <m:deg/>
                                <m:e>
                                  <m:r>
                                    <a:rPr lang="it-IT" b="0" i="1">
                                      <a:latin typeface="Cambria Math" panose="02040503050406030204" pitchFamily="18" charset="0"/>
                                    </a:rPr>
                                    <m:t>1+</m:t>
                                  </m:r>
                                  <m:r>
                                    <a:rPr lang="it-IT" b="0" i="1">
                                      <a:latin typeface="Cambria Math" panose="02040503050406030204" pitchFamily="18" charset="0"/>
                                    </a:rPr>
                                    <m:t>𝑋</m:t>
                                  </m:r>
                                </m:e>
                              </m:rad>
                            </m:den>
                          </m:f>
                        </m:oMath>
                      </m:oMathPara>
                    </a14:m>
                    <a:endParaRPr lang="en-US"/>
                  </a:p>
                </p:txBody>
              </p:sp>
            </mc:Choice>
            <mc:Fallback xmlns="">
              <p:sp>
                <p:nvSpPr>
                  <p:cNvPr id="21" name="TextBox 20">
                    <a:extLst>
                      <a:ext uri="{FF2B5EF4-FFF2-40B4-BE49-F238E27FC236}">
                        <a16:creationId xmlns:a16="http://schemas.microsoft.com/office/drawing/2014/main" id="{836E8FE8-1705-6003-ED9A-2CE9229795D5}"/>
                      </a:ext>
                    </a:extLst>
                  </p:cNvPr>
                  <p:cNvSpPr txBox="1">
                    <a:spLocks noRot="1" noChangeAspect="1" noMove="1" noResize="1" noEditPoints="1" noAdjustHandles="1" noChangeArrowheads="1" noChangeShapeType="1" noTextEdit="1"/>
                  </p:cNvSpPr>
                  <p:nvPr/>
                </p:nvSpPr>
                <p:spPr>
                  <a:xfrm>
                    <a:off x="56637" y="2873465"/>
                    <a:ext cx="1661929" cy="765787"/>
                  </a:xfrm>
                  <a:prstGeom prst="rect">
                    <a:avLst/>
                  </a:prstGeom>
                  <a:blipFill>
                    <a:blip r:embed="rId7"/>
                    <a:stretch>
                      <a:fillRect l="-3030" t="-3279" r="-3030" b="-9836"/>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0EF1B19D-340B-92C6-DF48-BD3C667FF1C1}"/>
                      </a:ext>
                    </a:extLst>
                  </p:cNvPr>
                  <p:cNvSpPr txBox="1"/>
                  <p:nvPr/>
                </p:nvSpPr>
                <p:spPr>
                  <a:xfrm>
                    <a:off x="56637" y="3757586"/>
                    <a:ext cx="1930080" cy="88344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l-GR" b="0" i="1">
                                  <a:latin typeface="Cambria Math" panose="02040503050406030204" pitchFamily="18" charset="0"/>
                                  <a:ea typeface="Cambria Math" panose="02040503050406030204" pitchFamily="18" charset="0"/>
                                </a:rPr>
                              </m:ctrlPr>
                            </m:accPr>
                            <m:e>
                              <m:r>
                                <a:rPr lang="it-IT" b="0" i="1">
                                  <a:latin typeface="Cambria Math" panose="02040503050406030204" pitchFamily="18" charset="0"/>
                                  <a:ea typeface="Cambria Math" panose="02040503050406030204" pitchFamily="18" charset="0"/>
                                </a:rPr>
                                <m:t>𝑃</m:t>
                              </m:r>
                            </m:e>
                          </m:acc>
                          <m:r>
                            <a:rPr lang="it-IT" b="0" i="1">
                              <a:latin typeface="Cambria Math" charset="0"/>
                            </a:rPr>
                            <m:t>=</m:t>
                          </m:r>
                          <m:f>
                            <m:fPr>
                              <m:ctrlPr>
                                <a:rPr lang="it-IT" b="0" i="1">
                                  <a:latin typeface="Cambria Math" panose="02040503050406030204" pitchFamily="18" charset="0"/>
                                </a:rPr>
                              </m:ctrlPr>
                            </m:fPr>
                            <m:num>
                              <m:rad>
                                <m:radPr>
                                  <m:degHide m:val="on"/>
                                  <m:ctrlPr>
                                    <a:rPr lang="it-IT" b="0" i="1">
                                      <a:latin typeface="Cambria Math" panose="02040503050406030204" pitchFamily="18" charset="0"/>
                                    </a:rPr>
                                  </m:ctrlPr>
                                </m:radPr>
                                <m:deg/>
                                <m:e>
                                  <m:r>
                                    <a:rPr lang="it-IT" b="0" i="1">
                                      <a:latin typeface="Cambria Math" panose="02040503050406030204" pitchFamily="18" charset="0"/>
                                    </a:rPr>
                                    <m:t>2</m:t>
                                  </m:r>
                                </m:e>
                              </m:rad>
                              <m:sSub>
                                <m:sSubPr>
                                  <m:ctrlPr>
                                    <a:rPr lang="it-IT" b="0" i="1">
                                      <a:latin typeface="Cambria Math" panose="02040503050406030204" pitchFamily="18" charset="0"/>
                                    </a:rPr>
                                  </m:ctrlPr>
                                </m:sSubPr>
                                <m:e>
                                  <m:r>
                                    <a:rPr lang="it-IT" b="0" i="1">
                                      <a:latin typeface="Cambria Math" panose="02040503050406030204" pitchFamily="18" charset="0"/>
                                      <a:ea typeface="Cambria Math" panose="02040503050406030204" pitchFamily="18" charset="0"/>
                                    </a:rPr>
                                    <m:t>𝜀</m:t>
                                  </m:r>
                                </m:e>
                                <m:sub>
                                  <m:r>
                                    <a:rPr lang="it-IT" b="0" i="1">
                                      <a:latin typeface="Cambria Math" panose="02040503050406030204" pitchFamily="18" charset="0"/>
                                    </a:rPr>
                                    <m:t>𝑛</m:t>
                                  </m:r>
                                </m:sub>
                              </m:sSub>
                            </m:num>
                            <m:den>
                              <m:sSub>
                                <m:sSubPr>
                                  <m:ctrlPr>
                                    <a:rPr lang="it-IT" b="0" i="1">
                                      <a:latin typeface="Cambria Math" panose="02040503050406030204" pitchFamily="18" charset="0"/>
                                    </a:rPr>
                                  </m:ctrlPr>
                                </m:sSubPr>
                                <m:e>
                                  <m:r>
                                    <a:rPr lang="it-IT" b="0" i="1">
                                      <a:latin typeface="Cambria Math" panose="02040503050406030204" pitchFamily="18" charset="0"/>
                                      <a:ea typeface="Cambria Math" panose="02040503050406030204" pitchFamily="18" charset="0"/>
                                    </a:rPr>
                                    <m:t>𝜎</m:t>
                                  </m:r>
                                </m:e>
                                <m:sub>
                                  <m:r>
                                    <a:rPr lang="it-IT" b="0" i="1">
                                      <a:latin typeface="Cambria Math" panose="02040503050406030204" pitchFamily="18" charset="0"/>
                                    </a:rPr>
                                    <m:t>𝑥</m:t>
                                  </m:r>
                                </m:sub>
                              </m:sSub>
                              <m:rad>
                                <m:radPr>
                                  <m:degHide m:val="on"/>
                                  <m:ctrlPr>
                                    <a:rPr lang="it-IT" b="0" i="1">
                                      <a:latin typeface="Cambria Math" panose="02040503050406030204" pitchFamily="18" charset="0"/>
                                    </a:rPr>
                                  </m:ctrlPr>
                                </m:radPr>
                                <m:deg/>
                                <m:e>
                                  <m:r>
                                    <a:rPr lang="it-IT" b="0" i="1">
                                      <a:latin typeface="Cambria Math" panose="02040503050406030204" pitchFamily="18" charset="0"/>
                                    </a:rPr>
                                    <m:t>1+</m:t>
                                  </m:r>
                                  <m:r>
                                    <a:rPr lang="it-IT" b="0" i="1">
                                      <a:latin typeface="Cambria Math" panose="02040503050406030204" pitchFamily="18" charset="0"/>
                                    </a:rPr>
                                    <m:t>𝑋</m:t>
                                  </m:r>
                                </m:e>
                              </m:rad>
                            </m:den>
                          </m:f>
                        </m:oMath>
                      </m:oMathPara>
                    </a14:m>
                    <a:endParaRPr lang="en-US"/>
                  </a:p>
                </p:txBody>
              </p:sp>
            </mc:Choice>
            <mc:Fallback xmlns="">
              <p:sp>
                <p:nvSpPr>
                  <p:cNvPr id="22" name="TextBox 21">
                    <a:extLst>
                      <a:ext uri="{FF2B5EF4-FFF2-40B4-BE49-F238E27FC236}">
                        <a16:creationId xmlns:a16="http://schemas.microsoft.com/office/drawing/2014/main" id="{0EF1B19D-340B-92C6-DF48-BD3C667FF1C1}"/>
                      </a:ext>
                    </a:extLst>
                  </p:cNvPr>
                  <p:cNvSpPr txBox="1">
                    <a:spLocks noRot="1" noChangeAspect="1" noMove="1" noResize="1" noEditPoints="1" noAdjustHandles="1" noChangeArrowheads="1" noChangeShapeType="1" noTextEdit="1"/>
                  </p:cNvSpPr>
                  <p:nvPr/>
                </p:nvSpPr>
                <p:spPr>
                  <a:xfrm>
                    <a:off x="56637" y="3757586"/>
                    <a:ext cx="1930080" cy="883447"/>
                  </a:xfrm>
                  <a:prstGeom prst="rect">
                    <a:avLst/>
                  </a:prstGeom>
                  <a:blipFill>
                    <a:blip r:embed="rId8"/>
                    <a:stretch>
                      <a:fillRect l="-2614" r="-2614" b="-5634"/>
                    </a:stretch>
                  </a:blipFill>
                </p:spPr>
                <p:txBody>
                  <a:bodyPr/>
                  <a:lstStyle/>
                  <a:p>
                    <a:r>
                      <a:rPr lang="en-IT">
                        <a:noFill/>
                      </a:rPr>
                      <a:t> </a:t>
                    </a:r>
                  </a:p>
                </p:txBody>
              </p:sp>
            </mc:Fallback>
          </mc:AlternateContent>
        </p:gr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0500B4C8-0167-24F6-0EB7-DAA5BBF68B33}"/>
                    </a:ext>
                  </a:extLst>
                </p:cNvPr>
                <p:cNvSpPr txBox="1"/>
                <p:nvPr/>
              </p:nvSpPr>
              <p:spPr>
                <a:xfrm>
                  <a:off x="102475" y="4789013"/>
                  <a:ext cx="1894365" cy="70147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b="0" i="1">
                                <a:latin typeface="Cambria Math" panose="02040503050406030204" pitchFamily="18" charset="0"/>
                              </a:rPr>
                            </m:ctrlPr>
                          </m:sSubPr>
                          <m:e>
                            <m:r>
                              <a:rPr lang="it-IT" b="0" i="1">
                                <a:latin typeface="Cambria Math" panose="02040503050406030204" pitchFamily="18" charset="0"/>
                                <a:ea typeface="Cambria Math" panose="02040503050406030204" pitchFamily="18" charset="0"/>
                              </a:rPr>
                              <m:t>𝛾</m:t>
                            </m:r>
                          </m:e>
                          <m:sub>
                            <m:r>
                              <a:rPr lang="it-IT" b="0" i="1">
                                <a:latin typeface="Cambria Math" panose="02040503050406030204" pitchFamily="18" charset="0"/>
                              </a:rPr>
                              <m:t>𝑐𝑚</m:t>
                            </m:r>
                          </m:sub>
                        </m:sSub>
                        <m:r>
                          <a:rPr lang="it-IT" b="0" i="1">
                            <a:latin typeface="Cambria Math" charset="0"/>
                          </a:rPr>
                          <m:t>=</m:t>
                        </m:r>
                        <m:f>
                          <m:fPr>
                            <m:ctrlPr>
                              <a:rPr lang="it-IT" b="0" i="1">
                                <a:latin typeface="Cambria Math" panose="02040503050406030204" pitchFamily="18" charset="0"/>
                              </a:rPr>
                            </m:ctrlPr>
                          </m:fPr>
                          <m:num>
                            <m:r>
                              <a:rPr lang="it-IT" i="1">
                                <a:latin typeface="Cambria Math" panose="02040503050406030204" pitchFamily="18" charset="0"/>
                                <a:ea typeface="Cambria Math" panose="02040503050406030204" pitchFamily="18" charset="0"/>
                              </a:rPr>
                              <m:t>𝛾</m:t>
                            </m:r>
                          </m:num>
                          <m:den>
                            <m:rad>
                              <m:radPr>
                                <m:degHide m:val="on"/>
                                <m:ctrlPr>
                                  <a:rPr lang="it-IT" b="0" i="1">
                                    <a:latin typeface="Cambria Math" panose="02040503050406030204" pitchFamily="18" charset="0"/>
                                  </a:rPr>
                                </m:ctrlPr>
                              </m:radPr>
                              <m:deg/>
                              <m:e>
                                <m:r>
                                  <a:rPr lang="it-IT" b="0" i="1">
                                    <a:latin typeface="Cambria Math" panose="02040503050406030204" pitchFamily="18" charset="0"/>
                                  </a:rPr>
                                  <m:t>1+</m:t>
                                </m:r>
                                <m:r>
                                  <a:rPr lang="it-IT" b="0" i="1">
                                    <a:latin typeface="Cambria Math" panose="02040503050406030204" pitchFamily="18" charset="0"/>
                                  </a:rPr>
                                  <m:t>𝑋</m:t>
                                </m:r>
                              </m:e>
                            </m:rad>
                          </m:den>
                        </m:f>
                      </m:oMath>
                    </m:oMathPara>
                  </a14:m>
                  <a:endParaRPr lang="en-US"/>
                </a:p>
              </p:txBody>
            </p:sp>
          </mc:Choice>
          <mc:Fallback xmlns="">
            <p:sp>
              <p:nvSpPr>
                <p:cNvPr id="2" name="TextBox 1">
                  <a:extLst>
                    <a:ext uri="{FF2B5EF4-FFF2-40B4-BE49-F238E27FC236}">
                      <a16:creationId xmlns:a16="http://schemas.microsoft.com/office/drawing/2014/main" id="{0500B4C8-0167-24F6-0EB7-DAA5BBF68B33}"/>
                    </a:ext>
                  </a:extLst>
                </p:cNvPr>
                <p:cNvSpPr txBox="1">
                  <a:spLocks noRot="1" noChangeAspect="1" noMove="1" noResize="1" noEditPoints="1" noAdjustHandles="1" noChangeArrowheads="1" noChangeShapeType="1" noTextEdit="1"/>
                </p:cNvSpPr>
                <p:nvPr/>
              </p:nvSpPr>
              <p:spPr>
                <a:xfrm>
                  <a:off x="102475" y="4789013"/>
                  <a:ext cx="1894365" cy="701474"/>
                </a:xfrm>
                <a:prstGeom prst="rect">
                  <a:avLst/>
                </a:prstGeom>
                <a:blipFill>
                  <a:blip r:embed="rId9"/>
                  <a:stretch>
                    <a:fillRect l="-3333" t="-1786" r="-2667" b="-10714"/>
                  </a:stretch>
                </a:blipFill>
              </p:spPr>
              <p:txBody>
                <a:bodyPr/>
                <a:lstStyle/>
                <a:p>
                  <a:r>
                    <a:rPr lang="en-IT">
                      <a:noFill/>
                    </a:rPr>
                    <a:t> </a:t>
                  </a:r>
                </a:p>
              </p:txBody>
            </p:sp>
          </mc:Fallback>
        </mc:AlternateContent>
      </p:grpSp>
      <p:sp>
        <p:nvSpPr>
          <p:cNvPr id="4" name="Oval 3">
            <a:extLst>
              <a:ext uri="{FF2B5EF4-FFF2-40B4-BE49-F238E27FC236}">
                <a16:creationId xmlns:a16="http://schemas.microsoft.com/office/drawing/2014/main" id="{1432EE5A-B422-35F6-B595-46E66E27DCC7}"/>
              </a:ext>
            </a:extLst>
          </p:cNvPr>
          <p:cNvSpPr/>
          <p:nvPr/>
        </p:nvSpPr>
        <p:spPr bwMode="auto">
          <a:xfrm>
            <a:off x="246834" y="4653136"/>
            <a:ext cx="2084784" cy="1088259"/>
          </a:xfrm>
          <a:prstGeom prst="ellipse">
            <a:avLst/>
          </a:prstGeom>
          <a:solidFill>
            <a:srgbClr val="FF0000">
              <a:alpha val="32895"/>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grpSp>
        <p:nvGrpSpPr>
          <p:cNvPr id="26" name="Group 25">
            <a:extLst>
              <a:ext uri="{FF2B5EF4-FFF2-40B4-BE49-F238E27FC236}">
                <a16:creationId xmlns:a16="http://schemas.microsoft.com/office/drawing/2014/main" id="{EE0291CE-5636-0060-3422-86CEF62FA452}"/>
              </a:ext>
            </a:extLst>
          </p:cNvPr>
          <p:cNvGrpSpPr/>
          <p:nvPr/>
        </p:nvGrpSpPr>
        <p:grpSpPr>
          <a:xfrm>
            <a:off x="879297" y="548680"/>
            <a:ext cx="7772400" cy="3479015"/>
            <a:chOff x="879297" y="548680"/>
            <a:chExt cx="7772400" cy="3479015"/>
          </a:xfrm>
        </p:grpSpPr>
        <p:pic>
          <p:nvPicPr>
            <p:cNvPr id="17" name="Picture 16" descr="A diagram of a machine&#10;&#10;Description automatically generated">
              <a:extLst>
                <a:ext uri="{FF2B5EF4-FFF2-40B4-BE49-F238E27FC236}">
                  <a16:creationId xmlns:a16="http://schemas.microsoft.com/office/drawing/2014/main" id="{DFA0A49E-7B7D-005C-7268-451767517337}"/>
                </a:ext>
              </a:extLst>
            </p:cNvPr>
            <p:cNvPicPr>
              <a:picLocks noChangeAspect="1"/>
            </p:cNvPicPr>
            <p:nvPr/>
          </p:nvPicPr>
          <p:blipFill>
            <a:blip r:embed="rId10"/>
            <a:stretch>
              <a:fillRect/>
            </a:stretch>
          </p:blipFill>
          <p:spPr>
            <a:xfrm>
              <a:off x="879297" y="548680"/>
              <a:ext cx="7772400" cy="3267200"/>
            </a:xfrm>
            <a:prstGeom prst="rect">
              <a:avLst/>
            </a:prstGeom>
          </p:spPr>
        </p:pic>
        <p:cxnSp>
          <p:nvCxnSpPr>
            <p:cNvPr id="19" name="Straight Arrow Connector 18">
              <a:extLst>
                <a:ext uri="{FF2B5EF4-FFF2-40B4-BE49-F238E27FC236}">
                  <a16:creationId xmlns:a16="http://schemas.microsoft.com/office/drawing/2014/main" id="{E6943F2C-0EA0-E1B1-B42D-6A449A11356B}"/>
                </a:ext>
              </a:extLst>
            </p:cNvPr>
            <p:cNvCxnSpPr>
              <a:cxnSpLocks/>
            </p:cNvCxnSpPr>
            <p:nvPr/>
          </p:nvCxnSpPr>
          <p:spPr bwMode="auto">
            <a:xfrm flipV="1">
              <a:off x="2096608" y="1280965"/>
              <a:ext cx="1907106" cy="2746730"/>
            </a:xfrm>
            <a:prstGeom prst="straightConnector1">
              <a:avLst/>
            </a:prstGeom>
            <a:solidFill>
              <a:schemeClr val="accent1"/>
            </a:solidFill>
            <a:ln w="34925" cap="flat" cmpd="sng" algn="ctr">
              <a:solidFill>
                <a:srgbClr val="C00000"/>
              </a:solidFill>
              <a:prstDash val="solid"/>
              <a:round/>
              <a:headEnd type="none" w="med" len="med"/>
              <a:tailEnd type="triangle"/>
            </a:ln>
            <a:effectLst/>
          </p:spPr>
        </p:cxnSp>
      </p:grpSp>
    </p:spTree>
    <p:extLst>
      <p:ext uri="{BB962C8B-B14F-4D97-AF65-F5344CB8AC3E}">
        <p14:creationId xmlns:p14="http://schemas.microsoft.com/office/powerpoint/2010/main" val="443769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a:xfrm>
            <a:off x="179512" y="4869160"/>
            <a:ext cx="8712968" cy="1021755"/>
          </a:xfrm>
          <a:prstGeom prst="rect">
            <a:avLst/>
          </a:prstGeom>
        </p:spPr>
        <p:txBody>
          <a:bodyPr wrap="square">
            <a:spAutoFit/>
          </a:bodyPr>
          <a:lstStyle/>
          <a:p>
            <a:pPr eaLnBrk="1" hangingPunct="1">
              <a:lnSpc>
                <a:spcPct val="120000"/>
              </a:lnSpc>
              <a:spcBef>
                <a:spcPct val="20000"/>
              </a:spcBef>
            </a:pPr>
            <a:r>
              <a:rPr lang="en-US" b="1">
                <a:solidFill>
                  <a:srgbClr val="0000FF"/>
                </a:solidFill>
              </a:rPr>
              <a:t>ICS are the most effective “photon accelerators” </a:t>
            </a:r>
            <a:r>
              <a:rPr lang="en-US" sz="1600" b="1">
                <a:solidFill>
                  <a:srgbClr val="0000FF"/>
                </a:solidFill>
              </a:rPr>
              <a:t>(boost twice than FELs)</a:t>
            </a:r>
          </a:p>
          <a:p>
            <a:pPr eaLnBrk="1" hangingPunct="1">
              <a:lnSpc>
                <a:spcPct val="120000"/>
              </a:lnSpc>
              <a:spcBef>
                <a:spcPct val="20000"/>
              </a:spcBef>
            </a:pPr>
            <a:endParaRPr lang="en-US" b="1">
              <a:solidFill>
                <a:srgbClr val="0000FF"/>
              </a:solidFill>
            </a:endParaRPr>
          </a:p>
        </p:txBody>
      </p:sp>
      <p:graphicFrame>
        <p:nvGraphicFramePr>
          <p:cNvPr id="9" name="Object 3"/>
          <p:cNvGraphicFramePr>
            <a:graphicFrameLocks noChangeAspect="1"/>
          </p:cNvGraphicFramePr>
          <p:nvPr/>
        </p:nvGraphicFramePr>
        <p:xfrm>
          <a:off x="828749" y="5445224"/>
          <a:ext cx="7559675" cy="990600"/>
        </p:xfrm>
        <a:graphic>
          <a:graphicData uri="http://schemas.openxmlformats.org/presentationml/2006/ole">
            <mc:AlternateContent xmlns:mc="http://schemas.openxmlformats.org/markup-compatibility/2006">
              <mc:Choice xmlns:v="urn:schemas-microsoft-com:vml" Requires="v">
                <p:oleObj name="Equation" r:id="rId2" imgW="3759200" imgH="495300" progId="Equation.3">
                  <p:embed/>
                </p:oleObj>
              </mc:Choice>
              <mc:Fallback>
                <p:oleObj name="Equation" r:id="rId2" imgW="3759200" imgH="495300" progId="Equation.3">
                  <p:embed/>
                  <p:pic>
                    <p:nvPicPr>
                      <p:cNvPr id="9" name="Object 3"/>
                      <p:cNvPicPr>
                        <a:picLocks noChangeAspect="1" noChangeArrowheads="1"/>
                      </p:cNvPicPr>
                      <p:nvPr/>
                    </p:nvPicPr>
                    <p:blipFill>
                      <a:blip r:embed="rId3"/>
                      <a:srcRect/>
                      <a:stretch>
                        <a:fillRect/>
                      </a:stretch>
                    </p:blipFill>
                    <p:spPr bwMode="auto">
                      <a:xfrm>
                        <a:off x="828749" y="5445224"/>
                        <a:ext cx="7559675" cy="990600"/>
                      </a:xfrm>
                      <a:prstGeom prst="rect">
                        <a:avLst/>
                      </a:prstGeom>
                      <a:noFill/>
                      <a:ln>
                        <a:noFill/>
                      </a:ln>
                      <a:effectLst/>
                    </p:spPr>
                  </p:pic>
                </p:oleObj>
              </mc:Fallback>
            </mc:AlternateContent>
          </a:graphicData>
        </a:graphic>
      </p:graphicFrame>
      <p:sp>
        <p:nvSpPr>
          <p:cNvPr id="7" name="CasellaDiTesto 6"/>
          <p:cNvSpPr txBox="1"/>
          <p:nvPr/>
        </p:nvSpPr>
        <p:spPr>
          <a:xfrm>
            <a:off x="899592" y="5415607"/>
            <a:ext cx="2580723" cy="461665"/>
          </a:xfrm>
          <a:prstGeom prst="rect">
            <a:avLst/>
          </a:prstGeom>
          <a:noFill/>
        </p:spPr>
        <p:txBody>
          <a:bodyPr wrap="none" rtlCol="0">
            <a:spAutoFit/>
          </a:bodyPr>
          <a:lstStyle/>
          <a:p>
            <a:r>
              <a:rPr lang="it-IT" i="1"/>
              <a:t>“4</a:t>
            </a:r>
            <a:r>
              <a:rPr lang="it-IT" i="1">
                <a:latin typeface="Symbol" charset="2"/>
                <a:cs typeface="Symbol" charset="2"/>
              </a:rPr>
              <a:t>g</a:t>
            </a:r>
            <a:r>
              <a:rPr lang="it-IT" i="1" baseline="30000"/>
              <a:t>2</a:t>
            </a:r>
            <a:r>
              <a:rPr lang="it-IT" i="1"/>
              <a:t> boost effect”</a:t>
            </a:r>
          </a:p>
        </p:txBody>
      </p:sp>
      <p:pic>
        <p:nvPicPr>
          <p:cNvPr id="5" name="Picture 4">
            <a:extLst>
              <a:ext uri="{FF2B5EF4-FFF2-40B4-BE49-F238E27FC236}">
                <a16:creationId xmlns:a16="http://schemas.microsoft.com/office/drawing/2014/main" id="{A3184E9A-36A1-2CBA-3985-8DF07D88E900}"/>
              </a:ext>
            </a:extLst>
          </p:cNvPr>
          <p:cNvPicPr>
            <a:picLocks noChangeAspect="1"/>
          </p:cNvPicPr>
          <p:nvPr/>
        </p:nvPicPr>
        <p:blipFill>
          <a:blip r:embed="rId4"/>
          <a:stretch>
            <a:fillRect/>
          </a:stretch>
        </p:blipFill>
        <p:spPr>
          <a:xfrm>
            <a:off x="40477" y="29829"/>
            <a:ext cx="1003131" cy="606637"/>
          </a:xfrm>
          <a:prstGeom prst="rect">
            <a:avLst/>
          </a:prstGeom>
        </p:spPr>
      </p:pic>
      <p:pic>
        <p:nvPicPr>
          <p:cNvPr id="11" name="Picture 10" descr="A map of the world&#10;&#10;Description automatically generated">
            <a:extLst>
              <a:ext uri="{FF2B5EF4-FFF2-40B4-BE49-F238E27FC236}">
                <a16:creationId xmlns:a16="http://schemas.microsoft.com/office/drawing/2014/main" id="{8F81917B-436F-1BC9-833C-AA0E8702E7D3}"/>
              </a:ext>
            </a:extLst>
          </p:cNvPr>
          <p:cNvPicPr>
            <a:picLocks noChangeAspect="1"/>
          </p:cNvPicPr>
          <p:nvPr/>
        </p:nvPicPr>
        <p:blipFill>
          <a:blip r:embed="rId5"/>
          <a:stretch>
            <a:fillRect/>
          </a:stretch>
        </p:blipFill>
        <p:spPr>
          <a:xfrm>
            <a:off x="1120080" y="145601"/>
            <a:ext cx="7772400" cy="4748157"/>
          </a:xfrm>
          <a:prstGeom prst="rect">
            <a:avLst/>
          </a:prstGeom>
        </p:spPr>
      </p:pic>
      <p:sp>
        <p:nvSpPr>
          <p:cNvPr id="2" name="Segnaposto data 6">
            <a:extLst>
              <a:ext uri="{FF2B5EF4-FFF2-40B4-BE49-F238E27FC236}">
                <a16:creationId xmlns:a16="http://schemas.microsoft.com/office/drawing/2014/main" id="{0A075102-13FB-C15D-E3F2-999C67730C74}"/>
              </a:ext>
            </a:extLst>
          </p:cNvPr>
          <p:cNvSpPr>
            <a:spLocks noGrp="1"/>
          </p:cNvSpPr>
          <p:nvPr>
            <p:ph type="dt" sz="quarter" idx="10"/>
          </p:nvPr>
        </p:nvSpPr>
        <p:spPr>
          <a:xfrm>
            <a:off x="0" y="6553200"/>
            <a:ext cx="5148064"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100Y-QuantumAdv Workshop - HassanII- Morocco - July 09th 2025</a:t>
            </a:r>
            <a:endParaRPr lang="en-US" sz="1400"/>
          </a:p>
        </p:txBody>
      </p:sp>
    </p:spTree>
    <p:extLst>
      <p:ext uri="{BB962C8B-B14F-4D97-AF65-F5344CB8AC3E}">
        <p14:creationId xmlns:p14="http://schemas.microsoft.com/office/powerpoint/2010/main" val="335913076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asellaDiTesto 6"/>
          <p:cNvSpPr txBox="1">
            <a:spLocks noChangeArrowheads="1"/>
          </p:cNvSpPr>
          <p:nvPr/>
        </p:nvSpPr>
        <p:spPr bwMode="auto">
          <a:xfrm>
            <a:off x="9334500" y="-12700"/>
            <a:ext cx="1841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4120F11C-8F7D-16BA-486A-511AAF46C591}"/>
              </a:ext>
            </a:extLst>
          </p:cNvPr>
          <p:cNvPicPr>
            <a:picLocks noChangeAspect="1"/>
          </p:cNvPicPr>
          <p:nvPr/>
        </p:nvPicPr>
        <p:blipFill>
          <a:blip r:embed="rId3"/>
          <a:stretch>
            <a:fillRect/>
          </a:stretch>
        </p:blipFill>
        <p:spPr>
          <a:xfrm>
            <a:off x="40477" y="29829"/>
            <a:ext cx="1219155" cy="737276"/>
          </a:xfrm>
          <a:prstGeom prst="rect">
            <a:avLst/>
          </a:prstGeom>
        </p:spPr>
      </p:pic>
      <p:pic>
        <p:nvPicPr>
          <p:cNvPr id="4" name="Picture 3" descr="A picture containing text, person&#10;&#10;Description automatically generated">
            <a:extLst>
              <a:ext uri="{FF2B5EF4-FFF2-40B4-BE49-F238E27FC236}">
                <a16:creationId xmlns:a16="http://schemas.microsoft.com/office/drawing/2014/main" id="{FED9E284-D7FE-797F-6F78-16FB0B816CF6}"/>
              </a:ext>
            </a:extLst>
          </p:cNvPr>
          <p:cNvPicPr>
            <a:picLocks noChangeAspect="1"/>
          </p:cNvPicPr>
          <p:nvPr/>
        </p:nvPicPr>
        <p:blipFill>
          <a:blip r:embed="rId4"/>
          <a:stretch>
            <a:fillRect/>
          </a:stretch>
        </p:blipFill>
        <p:spPr>
          <a:xfrm>
            <a:off x="1598331" y="692696"/>
            <a:ext cx="6163361" cy="1930771"/>
          </a:xfrm>
          <a:prstGeom prst="rect">
            <a:avLst/>
          </a:prstGeom>
        </p:spPr>
      </p:pic>
      <p:pic>
        <p:nvPicPr>
          <p:cNvPr id="6" name="Picture 5" descr="Diagram&#10;&#10;Description automatically generated with low confidence">
            <a:extLst>
              <a:ext uri="{FF2B5EF4-FFF2-40B4-BE49-F238E27FC236}">
                <a16:creationId xmlns:a16="http://schemas.microsoft.com/office/drawing/2014/main" id="{02C22C8D-0193-810E-B80A-2D4E1B7172F6}"/>
              </a:ext>
            </a:extLst>
          </p:cNvPr>
          <p:cNvPicPr>
            <a:picLocks noChangeAspect="1"/>
          </p:cNvPicPr>
          <p:nvPr/>
        </p:nvPicPr>
        <p:blipFill>
          <a:blip r:embed="rId5"/>
          <a:stretch>
            <a:fillRect/>
          </a:stretch>
        </p:blipFill>
        <p:spPr>
          <a:xfrm>
            <a:off x="1716236" y="2564904"/>
            <a:ext cx="5880100" cy="1104900"/>
          </a:xfrm>
          <a:prstGeom prst="rect">
            <a:avLst/>
          </a:prstGeom>
        </p:spPr>
      </p:pic>
      <p:cxnSp>
        <p:nvCxnSpPr>
          <p:cNvPr id="8" name="Straight Arrow Connector 7">
            <a:extLst>
              <a:ext uri="{FF2B5EF4-FFF2-40B4-BE49-F238E27FC236}">
                <a16:creationId xmlns:a16="http://schemas.microsoft.com/office/drawing/2014/main" id="{127653B3-D8B0-A96B-D48F-57901305B7BC}"/>
              </a:ext>
            </a:extLst>
          </p:cNvPr>
          <p:cNvCxnSpPr>
            <a:cxnSpLocks/>
          </p:cNvCxnSpPr>
          <p:nvPr/>
        </p:nvCxnSpPr>
        <p:spPr bwMode="auto">
          <a:xfrm flipH="1">
            <a:off x="2339752" y="3645024"/>
            <a:ext cx="2532559" cy="101826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9" name="Straight Arrow Connector 8">
            <a:extLst>
              <a:ext uri="{FF2B5EF4-FFF2-40B4-BE49-F238E27FC236}">
                <a16:creationId xmlns:a16="http://schemas.microsoft.com/office/drawing/2014/main" id="{4AE63BFF-4AB4-754C-22E1-184B07CE0A8F}"/>
              </a:ext>
            </a:extLst>
          </p:cNvPr>
          <p:cNvCxnSpPr>
            <a:cxnSpLocks/>
          </p:cNvCxnSpPr>
          <p:nvPr/>
        </p:nvCxnSpPr>
        <p:spPr bwMode="auto">
          <a:xfrm>
            <a:off x="5004047" y="3614354"/>
            <a:ext cx="0" cy="89476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3" name="Straight Arrow Connector 12">
            <a:extLst>
              <a:ext uri="{FF2B5EF4-FFF2-40B4-BE49-F238E27FC236}">
                <a16:creationId xmlns:a16="http://schemas.microsoft.com/office/drawing/2014/main" id="{D9C758AD-84D9-0658-328B-D75D34FD0258}"/>
              </a:ext>
            </a:extLst>
          </p:cNvPr>
          <p:cNvCxnSpPr>
            <a:cxnSpLocks/>
          </p:cNvCxnSpPr>
          <p:nvPr/>
        </p:nvCxnSpPr>
        <p:spPr bwMode="auto">
          <a:xfrm>
            <a:off x="5124078" y="3639232"/>
            <a:ext cx="2472258" cy="126794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 name="TextBox 1">
            <a:extLst>
              <a:ext uri="{FF2B5EF4-FFF2-40B4-BE49-F238E27FC236}">
                <a16:creationId xmlns:a16="http://schemas.microsoft.com/office/drawing/2014/main" id="{5881B631-E29E-8A19-FB5A-82197E5DF541}"/>
              </a:ext>
            </a:extLst>
          </p:cNvPr>
          <p:cNvSpPr txBox="1"/>
          <p:nvPr/>
        </p:nvSpPr>
        <p:spPr>
          <a:xfrm>
            <a:off x="74262" y="3573016"/>
            <a:ext cx="2337499" cy="830997"/>
          </a:xfrm>
          <a:prstGeom prst="rect">
            <a:avLst/>
          </a:prstGeom>
          <a:noFill/>
        </p:spPr>
        <p:txBody>
          <a:bodyPr wrap="none" rtlCol="0">
            <a:spAutoFit/>
          </a:bodyPr>
          <a:lstStyle/>
          <a:p>
            <a:r>
              <a:rPr lang="en-IT"/>
              <a:t>Arthur Compton,</a:t>
            </a:r>
          </a:p>
          <a:p>
            <a:r>
              <a:rPr lang="en-IT"/>
              <a:t>Nobel Prize 1927</a:t>
            </a:r>
          </a:p>
        </p:txBody>
      </p:sp>
      <p:pic>
        <p:nvPicPr>
          <p:cNvPr id="7" name="Picture 6" descr="A picture containing shape&#10;&#10;Description automatically generated">
            <a:extLst>
              <a:ext uri="{FF2B5EF4-FFF2-40B4-BE49-F238E27FC236}">
                <a16:creationId xmlns:a16="http://schemas.microsoft.com/office/drawing/2014/main" id="{F16C8E97-44A0-F0A9-4064-0C6D3085859C}"/>
              </a:ext>
            </a:extLst>
          </p:cNvPr>
          <p:cNvPicPr>
            <a:picLocks noChangeAspect="1"/>
          </p:cNvPicPr>
          <p:nvPr/>
        </p:nvPicPr>
        <p:blipFill>
          <a:blip r:embed="rId6"/>
          <a:stretch>
            <a:fillRect/>
          </a:stretch>
        </p:blipFill>
        <p:spPr>
          <a:xfrm>
            <a:off x="74262" y="4797152"/>
            <a:ext cx="2761446" cy="1834196"/>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10510A41-05CF-773B-DA53-D50A86CAF861}"/>
                  </a:ext>
                </a:extLst>
              </p:cNvPr>
              <p:cNvSpPr txBox="1"/>
              <p:nvPr/>
            </p:nvSpPr>
            <p:spPr>
              <a:xfrm>
                <a:off x="71061" y="2727590"/>
                <a:ext cx="1527270" cy="70141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it-IT" b="0" i="1">
                          <a:latin typeface="Cambria Math" panose="02040503050406030204" pitchFamily="18" charset="0"/>
                        </a:rPr>
                        <m:t>𝑋</m:t>
                      </m:r>
                      <m:r>
                        <a:rPr lang="it-IT" b="0" i="1">
                          <a:latin typeface="Cambria Math" panose="02040503050406030204" pitchFamily="18" charset="0"/>
                        </a:rPr>
                        <m:t>=</m:t>
                      </m:r>
                      <m:f>
                        <m:fPr>
                          <m:ctrlPr>
                            <a:rPr lang="it-IT" b="0" i="1">
                              <a:latin typeface="Cambria Math" panose="02040503050406030204" pitchFamily="18" charset="0"/>
                            </a:rPr>
                          </m:ctrlPr>
                        </m:fPr>
                        <m:num>
                          <m:r>
                            <a:rPr lang="it-IT" b="0" i="1">
                              <a:latin typeface="Cambria Math" panose="02040503050406030204" pitchFamily="18" charset="0"/>
                            </a:rPr>
                            <m:t>4</m:t>
                          </m:r>
                          <m:r>
                            <a:rPr lang="it-IT" i="1">
                              <a:latin typeface="Cambria Math" panose="02040503050406030204" pitchFamily="18" charset="0"/>
                              <a:ea typeface="Cambria Math" panose="02040503050406030204" pitchFamily="18" charset="0"/>
                            </a:rPr>
                            <m:t>𝛾</m:t>
                          </m:r>
                          <m:r>
                            <a:rPr lang="it-IT" i="1">
                              <a:latin typeface="Cambria Math" panose="02040503050406030204" pitchFamily="18" charset="0"/>
                              <a:ea typeface="Cambria Math" panose="02040503050406030204" pitchFamily="18" charset="0"/>
                            </a:rPr>
                            <m:t>ℏ</m:t>
                          </m:r>
                          <m:r>
                            <a:rPr lang="it-IT" i="1">
                              <a:latin typeface="Cambria Math" panose="02040503050406030204" pitchFamily="18" charset="0"/>
                              <a:ea typeface="Cambria Math" panose="02040503050406030204" pitchFamily="18" charset="0"/>
                            </a:rPr>
                            <m:t>𝜔</m:t>
                          </m:r>
                        </m:num>
                        <m:den>
                          <m:r>
                            <a:rPr lang="it-IT" i="1">
                              <a:latin typeface="Cambria Math" panose="02040503050406030204" pitchFamily="18" charset="0"/>
                              <a:ea typeface="Cambria Math" panose="02040503050406030204" pitchFamily="18" charset="0"/>
                            </a:rPr>
                            <m:t>𝑚</m:t>
                          </m:r>
                          <m:sSup>
                            <m:sSupPr>
                              <m:ctrlPr>
                                <a:rPr lang="it-IT" i="1">
                                  <a:latin typeface="Cambria Math" panose="02040503050406030204" pitchFamily="18" charset="0"/>
                                  <a:ea typeface="Cambria Math" panose="02040503050406030204" pitchFamily="18" charset="0"/>
                                </a:rPr>
                              </m:ctrlPr>
                            </m:sSupPr>
                            <m:e>
                              <m:r>
                                <a:rPr lang="it-IT" i="1">
                                  <a:latin typeface="Cambria Math" panose="02040503050406030204" pitchFamily="18" charset="0"/>
                                  <a:ea typeface="Cambria Math" panose="02040503050406030204" pitchFamily="18" charset="0"/>
                                </a:rPr>
                                <m:t>𝑐</m:t>
                              </m:r>
                            </m:e>
                            <m:sup>
                              <m:r>
                                <a:rPr lang="it-IT" i="1">
                                  <a:latin typeface="Cambria Math" panose="02040503050406030204" pitchFamily="18" charset="0"/>
                                  <a:ea typeface="Cambria Math" panose="02040503050406030204" pitchFamily="18" charset="0"/>
                                </a:rPr>
                                <m:t>2</m:t>
                              </m:r>
                            </m:sup>
                          </m:sSup>
                        </m:den>
                      </m:f>
                    </m:oMath>
                  </m:oMathPara>
                </a14:m>
                <a:endParaRPr lang="en-US"/>
              </a:p>
            </p:txBody>
          </p:sp>
        </mc:Choice>
        <mc:Fallback xmlns="">
          <p:sp>
            <p:nvSpPr>
              <p:cNvPr id="11" name="TextBox 10">
                <a:extLst>
                  <a:ext uri="{FF2B5EF4-FFF2-40B4-BE49-F238E27FC236}">
                    <a16:creationId xmlns:a16="http://schemas.microsoft.com/office/drawing/2014/main" id="{10510A41-05CF-773B-DA53-D50A86CAF861}"/>
                  </a:ext>
                </a:extLst>
              </p:cNvPr>
              <p:cNvSpPr txBox="1">
                <a:spLocks noRot="1" noChangeAspect="1" noMove="1" noResize="1" noEditPoints="1" noAdjustHandles="1" noChangeArrowheads="1" noChangeShapeType="1" noTextEdit="1"/>
              </p:cNvSpPr>
              <p:nvPr/>
            </p:nvSpPr>
            <p:spPr>
              <a:xfrm>
                <a:off x="71061" y="2727590"/>
                <a:ext cx="1527270" cy="701410"/>
              </a:xfrm>
              <a:prstGeom prst="rect">
                <a:avLst/>
              </a:prstGeom>
              <a:blipFill>
                <a:blip r:embed="rId7"/>
                <a:stretch>
                  <a:fillRect l="-826" t="-5263" r="-3306" b="-7018"/>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B0ED5942-15F4-531B-0BA8-4584AD4ACC60}"/>
                  </a:ext>
                </a:extLst>
              </p:cNvPr>
              <p:cNvSpPr txBox="1"/>
              <p:nvPr/>
            </p:nvSpPr>
            <p:spPr>
              <a:xfrm>
                <a:off x="217888" y="4355812"/>
                <a:ext cx="1564211"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it-IT" b="0" i="1">
                          <a:latin typeface="Cambria Math" panose="02040503050406030204" pitchFamily="18" charset="0"/>
                          <a:ea typeface="Cambria Math" panose="02040503050406030204" pitchFamily="18" charset="0"/>
                        </a:rPr>
                        <m:t>𝛽</m:t>
                      </m:r>
                      <m:r>
                        <a:rPr lang="it-IT" b="0" i="1">
                          <a:latin typeface="Cambria Math" panose="02040503050406030204" pitchFamily="18" charset="0"/>
                          <a:ea typeface="Cambria Math" panose="02040503050406030204" pitchFamily="18" charset="0"/>
                        </a:rPr>
                        <m:t>=0</m:t>
                      </m:r>
                    </m:oMath>
                  </m:oMathPara>
                </a14:m>
                <a:endParaRPr lang="en-US"/>
              </a:p>
            </p:txBody>
          </p:sp>
        </mc:Choice>
        <mc:Fallback xmlns="">
          <p:sp>
            <p:nvSpPr>
              <p:cNvPr id="14" name="TextBox 13">
                <a:extLst>
                  <a:ext uri="{FF2B5EF4-FFF2-40B4-BE49-F238E27FC236}">
                    <a16:creationId xmlns:a16="http://schemas.microsoft.com/office/drawing/2014/main" id="{B0ED5942-15F4-531B-0BA8-4584AD4ACC60}"/>
                  </a:ext>
                </a:extLst>
              </p:cNvPr>
              <p:cNvSpPr txBox="1">
                <a:spLocks noRot="1" noChangeAspect="1" noMove="1" noResize="1" noEditPoints="1" noAdjustHandles="1" noChangeArrowheads="1" noChangeShapeType="1" noTextEdit="1"/>
              </p:cNvSpPr>
              <p:nvPr/>
            </p:nvSpPr>
            <p:spPr>
              <a:xfrm>
                <a:off x="217888" y="4355812"/>
                <a:ext cx="1564211" cy="369332"/>
              </a:xfrm>
              <a:prstGeom prst="rect">
                <a:avLst/>
              </a:prstGeom>
              <a:blipFill>
                <a:blip r:embed="rId8"/>
                <a:stretch>
                  <a:fillRect t="-3448" b="-34483"/>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D5B1DDF6-8A34-B97E-39B7-4C0EBDE8DA0E}"/>
                  </a:ext>
                </a:extLst>
              </p:cNvPr>
              <p:cNvSpPr txBox="1"/>
              <p:nvPr/>
            </p:nvSpPr>
            <p:spPr>
              <a:xfrm>
                <a:off x="6346665" y="3704295"/>
                <a:ext cx="2235865" cy="68903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it-IT" b="0" i="1">
                          <a:latin typeface="Cambria Math" panose="02040503050406030204" pitchFamily="18" charset="0"/>
                          <a:ea typeface="Cambria Math" panose="02040503050406030204" pitchFamily="18" charset="0"/>
                        </a:rPr>
                        <m:t>𝛾</m:t>
                      </m:r>
                      <m:r>
                        <a:rPr lang="it-IT" b="0" i="1">
                          <a:latin typeface="Cambria Math" panose="02040503050406030204" pitchFamily="18" charset="0"/>
                          <a:ea typeface="Cambria Math" panose="02040503050406030204" pitchFamily="18" charset="0"/>
                        </a:rPr>
                        <m:t>≫1 ; </m:t>
                      </m:r>
                      <m:sSup>
                        <m:sSupPr>
                          <m:ctrlPr>
                            <a:rPr lang="it-IT" b="0" i="1">
                              <a:latin typeface="Cambria Math" panose="02040503050406030204" pitchFamily="18" charset="0"/>
                              <a:ea typeface="Cambria Math" panose="02040503050406030204" pitchFamily="18" charset="0"/>
                            </a:rPr>
                          </m:ctrlPr>
                        </m:sSupPr>
                        <m:e>
                          <m:r>
                            <a:rPr lang="it-IT" b="0" i="1">
                              <a:latin typeface="Cambria Math" panose="02040503050406030204" pitchFamily="18" charset="0"/>
                              <a:ea typeface="Cambria Math" panose="02040503050406030204" pitchFamily="18" charset="0"/>
                            </a:rPr>
                            <m:t>𝛾</m:t>
                          </m:r>
                        </m:e>
                        <m:sup>
                          <m:r>
                            <a:rPr lang="it-IT" b="0" i="1">
                              <a:latin typeface="Cambria Math" panose="02040503050406030204" pitchFamily="18" charset="0"/>
                              <a:ea typeface="Cambria Math" panose="02040503050406030204" pitchFamily="18" charset="0"/>
                            </a:rPr>
                            <m:t>2</m:t>
                          </m:r>
                        </m:sup>
                      </m:sSup>
                      <m:r>
                        <a:rPr lang="it-IT" b="0" i="1">
                          <a:latin typeface="Cambria Math" panose="02040503050406030204" pitchFamily="18" charset="0"/>
                          <a:ea typeface="Cambria Math" panose="02040503050406030204" pitchFamily="18" charset="0"/>
                        </a:rPr>
                        <m:t>≫</m:t>
                      </m:r>
                      <m:f>
                        <m:fPr>
                          <m:ctrlPr>
                            <a:rPr lang="it-IT" b="0" i="1">
                              <a:latin typeface="Cambria Math" panose="02040503050406030204" pitchFamily="18" charset="0"/>
                              <a:ea typeface="Cambria Math" panose="02040503050406030204" pitchFamily="18" charset="0"/>
                            </a:rPr>
                          </m:ctrlPr>
                        </m:fPr>
                        <m:num>
                          <m:r>
                            <a:rPr lang="it-IT" b="0" i="1">
                              <a:latin typeface="Cambria Math" panose="02040503050406030204" pitchFamily="18" charset="0"/>
                              <a:ea typeface="Cambria Math" panose="02040503050406030204" pitchFamily="18" charset="0"/>
                            </a:rPr>
                            <m:t>𝑋</m:t>
                          </m:r>
                        </m:num>
                        <m:den>
                          <m:r>
                            <a:rPr lang="it-IT" b="0" i="1">
                              <a:latin typeface="Cambria Math" panose="02040503050406030204" pitchFamily="18" charset="0"/>
                              <a:ea typeface="Cambria Math" panose="02040503050406030204" pitchFamily="18" charset="0"/>
                            </a:rPr>
                            <m:t>4</m:t>
                          </m:r>
                        </m:den>
                      </m:f>
                    </m:oMath>
                  </m:oMathPara>
                </a14:m>
                <a:endParaRPr lang="en-US"/>
              </a:p>
            </p:txBody>
          </p:sp>
        </mc:Choice>
        <mc:Fallback xmlns="">
          <p:sp>
            <p:nvSpPr>
              <p:cNvPr id="15" name="TextBox 14">
                <a:extLst>
                  <a:ext uri="{FF2B5EF4-FFF2-40B4-BE49-F238E27FC236}">
                    <a16:creationId xmlns:a16="http://schemas.microsoft.com/office/drawing/2014/main" id="{D5B1DDF6-8A34-B97E-39B7-4C0EBDE8DA0E}"/>
                  </a:ext>
                </a:extLst>
              </p:cNvPr>
              <p:cNvSpPr txBox="1">
                <a:spLocks noRot="1" noChangeAspect="1" noMove="1" noResize="1" noEditPoints="1" noAdjustHandles="1" noChangeArrowheads="1" noChangeShapeType="1" noTextEdit="1"/>
              </p:cNvSpPr>
              <p:nvPr/>
            </p:nvSpPr>
            <p:spPr>
              <a:xfrm>
                <a:off x="6346665" y="3704295"/>
                <a:ext cx="2235865" cy="689035"/>
              </a:xfrm>
              <a:prstGeom prst="rect">
                <a:avLst/>
              </a:prstGeom>
              <a:blipFill>
                <a:blip r:embed="rId9"/>
                <a:stretch>
                  <a:fillRect b="-12500"/>
                </a:stretch>
              </a:blipFill>
            </p:spPr>
            <p:txBody>
              <a:bodyPr/>
              <a:lstStyle/>
              <a:p>
                <a:r>
                  <a:rPr lang="en-IT">
                    <a:noFill/>
                  </a:rPr>
                  <a:t> </a:t>
                </a:r>
              </a:p>
            </p:txBody>
          </p:sp>
        </mc:Fallback>
      </mc:AlternateContent>
      <p:sp>
        <p:nvSpPr>
          <p:cNvPr id="17" name="TextBox 16">
            <a:extLst>
              <a:ext uri="{FF2B5EF4-FFF2-40B4-BE49-F238E27FC236}">
                <a16:creationId xmlns:a16="http://schemas.microsoft.com/office/drawing/2014/main" id="{F70AAAC0-AD8B-C39C-ED8B-8ABD3720C683}"/>
              </a:ext>
            </a:extLst>
          </p:cNvPr>
          <p:cNvSpPr txBox="1"/>
          <p:nvPr/>
        </p:nvSpPr>
        <p:spPr>
          <a:xfrm>
            <a:off x="7613167" y="4738537"/>
            <a:ext cx="930063" cy="461665"/>
          </a:xfrm>
          <a:prstGeom prst="rect">
            <a:avLst/>
          </a:prstGeom>
          <a:noFill/>
        </p:spPr>
        <p:txBody>
          <a:bodyPr wrap="none" rtlCol="0">
            <a:spAutoFit/>
          </a:bodyPr>
          <a:lstStyle/>
          <a:p>
            <a:pPr algn="ctr"/>
            <a:r>
              <a:rPr lang="en-IT" b="1"/>
              <a:t>I.C.S.</a:t>
            </a: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FFD72CC6-89B4-E948-2250-F807CD6A7A9D}"/>
                  </a:ext>
                </a:extLst>
              </p:cNvPr>
              <p:cNvSpPr txBox="1"/>
              <p:nvPr/>
            </p:nvSpPr>
            <p:spPr>
              <a:xfrm>
                <a:off x="6340565" y="5366303"/>
                <a:ext cx="2695931" cy="7990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a:latin typeface="Cambria Math" panose="02040503050406030204" pitchFamily="18" charset="0"/>
                            </a:rPr>
                          </m:ctrlPr>
                        </m:sSubPr>
                        <m:e>
                          <m:r>
                            <a:rPr lang="it-IT" b="0" i="1">
                              <a:latin typeface="Cambria Math" panose="02040503050406030204" pitchFamily="18" charset="0"/>
                            </a:rPr>
                            <m:t>𝐸</m:t>
                          </m:r>
                        </m:e>
                        <m:sub>
                          <m:r>
                            <a:rPr lang="it-IT" b="0" i="1">
                              <a:latin typeface="Cambria Math" panose="02040503050406030204" pitchFamily="18" charset="0"/>
                              <a:ea typeface="Cambria Math" panose="02040503050406030204" pitchFamily="18" charset="0"/>
                            </a:rPr>
                            <m:t>𝜔</m:t>
                          </m:r>
                          <m:r>
                            <a:rPr lang="it-IT" b="0" i="1">
                              <a:latin typeface="Cambria Math" panose="02040503050406030204" pitchFamily="18" charset="0"/>
                              <a:ea typeface="Cambria Math" panose="02040503050406030204" pitchFamily="18" charset="0"/>
                            </a:rPr>
                            <m:t>′</m:t>
                          </m:r>
                        </m:sub>
                      </m:sSub>
                      <m:r>
                        <a:rPr lang="it-IT" b="0" i="1">
                          <a:latin typeface="Cambria Math" charset="0"/>
                        </a:rPr>
                        <m:t>=</m:t>
                      </m:r>
                      <m:f>
                        <m:fPr>
                          <m:ctrlPr>
                            <a:rPr lang="it-IT" b="0" i="1">
                              <a:latin typeface="Cambria Math" panose="02040503050406030204" pitchFamily="18" charset="0"/>
                            </a:rPr>
                          </m:ctrlPr>
                        </m:fPr>
                        <m:num>
                          <m:r>
                            <a:rPr lang="it-IT" b="0" i="1">
                              <a:latin typeface="Cambria Math" panose="02040503050406030204" pitchFamily="18" charset="0"/>
                            </a:rPr>
                            <m:t>4</m:t>
                          </m:r>
                          <m:sSup>
                            <m:sSupPr>
                              <m:ctrlPr>
                                <a:rPr lang="it-IT" i="1">
                                  <a:latin typeface="Cambria Math" panose="02040503050406030204" pitchFamily="18" charset="0"/>
                                </a:rPr>
                              </m:ctrlPr>
                            </m:sSupPr>
                            <m:e>
                              <m:r>
                                <a:rPr lang="it-IT" i="1">
                                  <a:latin typeface="Cambria Math" panose="02040503050406030204" pitchFamily="18" charset="0"/>
                                  <a:ea typeface="Cambria Math" panose="02040503050406030204" pitchFamily="18" charset="0"/>
                                </a:rPr>
                                <m:t>𝛾</m:t>
                              </m:r>
                            </m:e>
                            <m:sup>
                              <m:r>
                                <a:rPr lang="it-IT" i="1">
                                  <a:latin typeface="Cambria Math" panose="02040503050406030204" pitchFamily="18" charset="0"/>
                                </a:rPr>
                                <m:t>2</m:t>
                              </m:r>
                            </m:sup>
                          </m:sSup>
                          <m:sSub>
                            <m:sSubPr>
                              <m:ctrlPr>
                                <a:rPr lang="en-US" i="1">
                                  <a:latin typeface="Cambria Math" panose="02040503050406030204" pitchFamily="18" charset="0"/>
                                </a:rPr>
                              </m:ctrlPr>
                            </m:sSubPr>
                            <m:e>
                              <m:r>
                                <a:rPr lang="it-IT" i="1">
                                  <a:latin typeface="Cambria Math" panose="02040503050406030204" pitchFamily="18" charset="0"/>
                                </a:rPr>
                                <m:t>𝐸</m:t>
                              </m:r>
                            </m:e>
                            <m:sub>
                              <m:r>
                                <a:rPr lang="it-IT" i="1">
                                  <a:latin typeface="Cambria Math" panose="02040503050406030204" pitchFamily="18" charset="0"/>
                                  <a:ea typeface="Cambria Math" panose="02040503050406030204" pitchFamily="18" charset="0"/>
                                </a:rPr>
                                <m:t>𝜔</m:t>
                              </m:r>
                            </m:sub>
                          </m:sSub>
                        </m:num>
                        <m:den>
                          <m:r>
                            <a:rPr lang="it-IT" b="0" i="1">
                              <a:latin typeface="Cambria Math" panose="02040503050406030204" pitchFamily="18" charset="0"/>
                            </a:rPr>
                            <m:t>1+</m:t>
                          </m:r>
                          <m:r>
                            <a:rPr lang="it-IT" b="0" i="1">
                              <a:latin typeface="Cambria Math" panose="02040503050406030204" pitchFamily="18" charset="0"/>
                            </a:rPr>
                            <m:t>𝑋</m:t>
                          </m:r>
                          <m:r>
                            <a:rPr lang="it-IT" b="0" i="1">
                              <a:latin typeface="Cambria Math" panose="02040503050406030204" pitchFamily="18" charset="0"/>
                            </a:rPr>
                            <m:t>+</m:t>
                          </m:r>
                          <m:sSup>
                            <m:sSupPr>
                              <m:ctrlPr>
                                <a:rPr lang="it-IT" i="1">
                                  <a:latin typeface="Cambria Math" panose="02040503050406030204" pitchFamily="18" charset="0"/>
                                </a:rPr>
                              </m:ctrlPr>
                            </m:sSupPr>
                            <m:e>
                              <m:r>
                                <a:rPr lang="it-IT" i="1">
                                  <a:latin typeface="Cambria Math" panose="02040503050406030204" pitchFamily="18" charset="0"/>
                                  <a:ea typeface="Cambria Math" panose="02040503050406030204" pitchFamily="18" charset="0"/>
                                </a:rPr>
                                <m:t>𝛾</m:t>
                              </m:r>
                            </m:e>
                            <m:sup>
                              <m:r>
                                <a:rPr lang="it-IT" i="1">
                                  <a:latin typeface="Cambria Math" panose="02040503050406030204" pitchFamily="18" charset="0"/>
                                </a:rPr>
                                <m:t>2</m:t>
                              </m:r>
                            </m:sup>
                          </m:sSup>
                          <m:sSup>
                            <m:sSupPr>
                              <m:ctrlPr>
                                <a:rPr lang="it-IT" i="1">
                                  <a:latin typeface="Cambria Math" panose="02040503050406030204" pitchFamily="18" charset="0"/>
                                </a:rPr>
                              </m:ctrlPr>
                            </m:sSupPr>
                            <m:e>
                              <m:r>
                                <a:rPr lang="it-IT" i="1">
                                  <a:latin typeface="Cambria Math" panose="02040503050406030204" pitchFamily="18" charset="0"/>
                                  <a:ea typeface="Cambria Math" panose="02040503050406030204" pitchFamily="18" charset="0"/>
                                </a:rPr>
                                <m:t>𝜗</m:t>
                              </m:r>
                            </m:e>
                            <m:sup>
                              <m:r>
                                <a:rPr lang="it-IT" i="1">
                                  <a:latin typeface="Cambria Math" panose="02040503050406030204" pitchFamily="18" charset="0"/>
                                </a:rPr>
                                <m:t>2</m:t>
                              </m:r>
                            </m:sup>
                          </m:sSup>
                        </m:den>
                      </m:f>
                    </m:oMath>
                  </m:oMathPara>
                </a14:m>
                <a:endParaRPr lang="en-US"/>
              </a:p>
            </p:txBody>
          </p:sp>
        </mc:Choice>
        <mc:Fallback xmlns="">
          <p:sp>
            <p:nvSpPr>
              <p:cNvPr id="18" name="TextBox 17">
                <a:extLst>
                  <a:ext uri="{FF2B5EF4-FFF2-40B4-BE49-F238E27FC236}">
                    <a16:creationId xmlns:a16="http://schemas.microsoft.com/office/drawing/2014/main" id="{FFD72CC6-89B4-E948-2250-F807CD6A7A9D}"/>
                  </a:ext>
                </a:extLst>
              </p:cNvPr>
              <p:cNvSpPr txBox="1">
                <a:spLocks noRot="1" noChangeAspect="1" noMove="1" noResize="1" noEditPoints="1" noAdjustHandles="1" noChangeArrowheads="1" noChangeShapeType="1" noTextEdit="1"/>
              </p:cNvSpPr>
              <p:nvPr/>
            </p:nvSpPr>
            <p:spPr>
              <a:xfrm>
                <a:off x="6340565" y="5366303"/>
                <a:ext cx="2695931" cy="799001"/>
              </a:xfrm>
              <a:prstGeom prst="rect">
                <a:avLst/>
              </a:prstGeom>
              <a:blipFill>
                <a:blip r:embed="rId10"/>
                <a:stretch>
                  <a:fillRect l="-2347" r="-469" b="-12500"/>
                </a:stretch>
              </a:blipFill>
            </p:spPr>
            <p:txBody>
              <a:bodyPr/>
              <a:lstStyle/>
              <a:p>
                <a:r>
                  <a:rPr lang="en-IT">
                    <a:noFill/>
                  </a:rPr>
                  <a:t> </a:t>
                </a:r>
              </a:p>
            </p:txBody>
          </p:sp>
        </mc:Fallback>
      </mc:AlternateContent>
      <p:sp>
        <p:nvSpPr>
          <p:cNvPr id="5" name="TextBox 4">
            <a:extLst>
              <a:ext uri="{FF2B5EF4-FFF2-40B4-BE49-F238E27FC236}">
                <a16:creationId xmlns:a16="http://schemas.microsoft.com/office/drawing/2014/main" id="{8ABB4318-09E0-51F8-ECFC-B4A0E013B6A3}"/>
              </a:ext>
            </a:extLst>
          </p:cNvPr>
          <p:cNvSpPr txBox="1"/>
          <p:nvPr/>
        </p:nvSpPr>
        <p:spPr>
          <a:xfrm rot="20278665">
            <a:off x="2539849" y="4114402"/>
            <a:ext cx="2142702" cy="369332"/>
          </a:xfrm>
          <a:prstGeom prst="rect">
            <a:avLst/>
          </a:prstGeom>
          <a:noFill/>
        </p:spPr>
        <p:txBody>
          <a:bodyPr wrap="none" rtlCol="0">
            <a:spAutoFit/>
          </a:bodyPr>
          <a:lstStyle/>
          <a:p>
            <a:r>
              <a:rPr lang="en-GB" sz="1800"/>
              <a:t>p</a:t>
            </a:r>
            <a:r>
              <a:rPr lang="en-IT" sz="1800"/>
              <a:t>hoton looses energy</a:t>
            </a:r>
          </a:p>
        </p:txBody>
      </p:sp>
      <p:sp>
        <p:nvSpPr>
          <p:cNvPr id="10" name="TextBox 9">
            <a:extLst>
              <a:ext uri="{FF2B5EF4-FFF2-40B4-BE49-F238E27FC236}">
                <a16:creationId xmlns:a16="http://schemas.microsoft.com/office/drawing/2014/main" id="{ADAC66DA-2AAF-4FCF-D4C1-585E678CAC4C}"/>
              </a:ext>
            </a:extLst>
          </p:cNvPr>
          <p:cNvSpPr txBox="1"/>
          <p:nvPr/>
        </p:nvSpPr>
        <p:spPr>
          <a:xfrm rot="1695366">
            <a:off x="5156381" y="4219347"/>
            <a:ext cx="2245295" cy="369332"/>
          </a:xfrm>
          <a:prstGeom prst="rect">
            <a:avLst/>
          </a:prstGeom>
          <a:noFill/>
        </p:spPr>
        <p:txBody>
          <a:bodyPr wrap="none" rtlCol="0">
            <a:spAutoFit/>
          </a:bodyPr>
          <a:lstStyle/>
          <a:p>
            <a:r>
              <a:rPr lang="en-GB" sz="1800"/>
              <a:t>electr</a:t>
            </a:r>
            <a:r>
              <a:rPr lang="en-IT" sz="1800"/>
              <a:t>on looses energy</a:t>
            </a:r>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5CC94AB0-A140-1993-2F65-1CEFF45F9D9C}"/>
                  </a:ext>
                </a:extLst>
              </p:cNvPr>
              <p:cNvSpPr txBox="1"/>
              <p:nvPr/>
            </p:nvSpPr>
            <p:spPr>
              <a:xfrm>
                <a:off x="7114238" y="6274132"/>
                <a:ext cx="1850250" cy="47878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unc>
                        <m:funcPr>
                          <m:ctrlPr>
                            <a:rPr lang="en-US" b="0" i="1">
                              <a:latin typeface="Cambria Math" panose="02040503050406030204" pitchFamily="18" charset="0"/>
                            </a:rPr>
                          </m:ctrlPr>
                        </m:funcPr>
                        <m:fName>
                          <m:limLow>
                            <m:limLowPr>
                              <m:ctrlPr>
                                <a:rPr lang="en-US" b="0" i="1">
                                  <a:latin typeface="Cambria Math" panose="02040503050406030204" pitchFamily="18" charset="0"/>
                                </a:rPr>
                              </m:ctrlPr>
                            </m:limLowPr>
                            <m:e>
                              <m:r>
                                <m:rPr>
                                  <m:sty m:val="p"/>
                                </m:rPr>
                                <a:rPr lang="en-US" b="0" i="0">
                                  <a:latin typeface="Cambria Math" panose="02040503050406030204" pitchFamily="18" charset="0"/>
                                </a:rPr>
                                <m:t>lim</m:t>
                              </m:r>
                            </m:e>
                            <m:lim>
                              <m:r>
                                <a:rPr lang="it-IT" b="0" i="1">
                                  <a:latin typeface="Cambria Math" panose="02040503050406030204" pitchFamily="18" charset="0"/>
                                </a:rPr>
                                <m:t>𝑋</m:t>
                              </m:r>
                              <m:r>
                                <a:rPr lang="it-IT" b="0" i="1">
                                  <a:latin typeface="Cambria Math" panose="02040503050406030204" pitchFamily="18" charset="0"/>
                                  <a:ea typeface="Cambria Math" panose="02040503050406030204" pitchFamily="18" charset="0"/>
                                </a:rPr>
                                <m:t>→∞</m:t>
                              </m:r>
                            </m:lim>
                          </m:limLow>
                        </m:fName>
                        <m:e>
                          <m:sSub>
                            <m:sSubPr>
                              <m:ctrlPr>
                                <a:rPr lang="en-US" i="1">
                                  <a:latin typeface="Cambria Math" panose="02040503050406030204" pitchFamily="18" charset="0"/>
                                </a:rPr>
                              </m:ctrlPr>
                            </m:sSubPr>
                            <m:e>
                              <m:r>
                                <a:rPr lang="it-IT" i="1">
                                  <a:latin typeface="Cambria Math" panose="02040503050406030204" pitchFamily="18" charset="0"/>
                                </a:rPr>
                                <m:t>𝐸</m:t>
                              </m:r>
                            </m:e>
                            <m:sub>
                              <m:r>
                                <a:rPr lang="it-IT" i="1">
                                  <a:latin typeface="Cambria Math" panose="02040503050406030204" pitchFamily="18" charset="0"/>
                                  <a:ea typeface="Cambria Math" panose="02040503050406030204" pitchFamily="18" charset="0"/>
                                </a:rPr>
                                <m:t>𝜔</m:t>
                              </m:r>
                              <m:r>
                                <a:rPr lang="it-IT" i="1">
                                  <a:latin typeface="Cambria Math" panose="02040503050406030204" pitchFamily="18" charset="0"/>
                                  <a:ea typeface="Cambria Math" panose="02040503050406030204" pitchFamily="18" charset="0"/>
                                </a:rPr>
                                <m:t>′</m:t>
                              </m:r>
                            </m:sub>
                          </m:sSub>
                        </m:e>
                      </m:func>
                      <m:r>
                        <a:rPr lang="it-IT" b="0" i="1">
                          <a:latin typeface="Cambria Math" charset="0"/>
                        </a:rPr>
                        <m:t>=</m:t>
                      </m:r>
                      <m:sSub>
                        <m:sSubPr>
                          <m:ctrlPr>
                            <a:rPr lang="en-US" i="1">
                              <a:latin typeface="Cambria Math" panose="02040503050406030204" pitchFamily="18" charset="0"/>
                            </a:rPr>
                          </m:ctrlPr>
                        </m:sSubPr>
                        <m:e>
                          <m:r>
                            <a:rPr lang="it-IT" i="1">
                              <a:latin typeface="Cambria Math" panose="02040503050406030204" pitchFamily="18" charset="0"/>
                            </a:rPr>
                            <m:t>𝐸</m:t>
                          </m:r>
                        </m:e>
                        <m:sub>
                          <m:r>
                            <a:rPr lang="it-IT" i="1">
                              <a:latin typeface="Cambria Math" panose="02040503050406030204" pitchFamily="18" charset="0"/>
                            </a:rPr>
                            <m:t>𝑒</m:t>
                          </m:r>
                        </m:sub>
                      </m:sSub>
                    </m:oMath>
                  </m:oMathPara>
                </a14:m>
                <a:endParaRPr lang="en-US"/>
              </a:p>
            </p:txBody>
          </p:sp>
        </mc:Choice>
        <mc:Fallback xmlns="">
          <p:sp>
            <p:nvSpPr>
              <p:cNvPr id="21" name="TextBox 20">
                <a:extLst>
                  <a:ext uri="{FF2B5EF4-FFF2-40B4-BE49-F238E27FC236}">
                    <a16:creationId xmlns:a16="http://schemas.microsoft.com/office/drawing/2014/main" id="{5CC94AB0-A140-1993-2F65-1CEFF45F9D9C}"/>
                  </a:ext>
                </a:extLst>
              </p:cNvPr>
              <p:cNvSpPr txBox="1">
                <a:spLocks noRot="1" noChangeAspect="1" noMove="1" noResize="1" noEditPoints="1" noAdjustHandles="1" noChangeArrowheads="1" noChangeShapeType="1" noTextEdit="1"/>
              </p:cNvSpPr>
              <p:nvPr/>
            </p:nvSpPr>
            <p:spPr>
              <a:xfrm>
                <a:off x="7114238" y="6274132"/>
                <a:ext cx="1850250" cy="478785"/>
              </a:xfrm>
              <a:prstGeom prst="rect">
                <a:avLst/>
              </a:prstGeom>
              <a:blipFill>
                <a:blip r:embed="rId13"/>
                <a:stretch>
                  <a:fillRect l="-1361" b="-15385"/>
                </a:stretch>
              </a:blipFill>
            </p:spPr>
            <p:txBody>
              <a:bodyPr/>
              <a:lstStyle/>
              <a:p>
                <a:r>
                  <a:rPr lang="en-IT">
                    <a:noFill/>
                  </a:rPr>
                  <a:t> </a:t>
                </a:r>
              </a:p>
            </p:txBody>
          </p:sp>
        </mc:Fallback>
      </mc:AlternateContent>
      <p:sp>
        <p:nvSpPr>
          <p:cNvPr id="22" name="Rectangle 21">
            <a:extLst>
              <a:ext uri="{FF2B5EF4-FFF2-40B4-BE49-F238E27FC236}">
                <a16:creationId xmlns:a16="http://schemas.microsoft.com/office/drawing/2014/main" id="{1EB4C269-F477-C111-416D-0BF84F077A78}"/>
              </a:ext>
            </a:extLst>
          </p:cNvPr>
          <p:cNvSpPr/>
          <p:nvPr/>
        </p:nvSpPr>
        <p:spPr bwMode="auto">
          <a:xfrm>
            <a:off x="1782099" y="2564904"/>
            <a:ext cx="5814237" cy="1010185"/>
          </a:xfrm>
          <a:prstGeom prst="rect">
            <a:avLst/>
          </a:prstGeom>
          <a:solidFill>
            <a:srgbClr val="FFFF00">
              <a:alpha val="29945"/>
            </a:srgbClr>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98763EA7-FF50-D00A-3D4D-AD76C66E278C}"/>
                  </a:ext>
                </a:extLst>
              </p:cNvPr>
              <p:cNvSpPr txBox="1"/>
              <p:nvPr/>
            </p:nvSpPr>
            <p:spPr>
              <a:xfrm>
                <a:off x="102861" y="6309320"/>
                <a:ext cx="1097578"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it-IT" b="0" i="1">
                          <a:latin typeface="Cambria Math" panose="02040503050406030204" pitchFamily="18" charset="0"/>
                          <a:ea typeface="Cambria Math" panose="02040503050406030204" pitchFamily="18" charset="0"/>
                        </a:rPr>
                        <m:t>𝜆</m:t>
                      </m:r>
                      <m:r>
                        <a:rPr lang="it-IT" b="0" i="1">
                          <a:latin typeface="Cambria Math" panose="02040503050406030204" pitchFamily="18" charset="0"/>
                          <a:ea typeface="Cambria Math" panose="02040503050406030204" pitchFamily="18" charset="0"/>
                        </a:rPr>
                        <m:t>′≠∞</m:t>
                      </m:r>
                    </m:oMath>
                  </m:oMathPara>
                </a14:m>
                <a:endParaRPr lang="en-US"/>
              </a:p>
            </p:txBody>
          </p:sp>
        </mc:Choice>
        <mc:Fallback xmlns="">
          <p:sp>
            <p:nvSpPr>
              <p:cNvPr id="16" name="TextBox 15">
                <a:extLst>
                  <a:ext uri="{FF2B5EF4-FFF2-40B4-BE49-F238E27FC236}">
                    <a16:creationId xmlns:a16="http://schemas.microsoft.com/office/drawing/2014/main" id="{98763EA7-FF50-D00A-3D4D-AD76C66E278C}"/>
                  </a:ext>
                </a:extLst>
              </p:cNvPr>
              <p:cNvSpPr txBox="1">
                <a:spLocks noRot="1" noChangeAspect="1" noMove="1" noResize="1" noEditPoints="1" noAdjustHandles="1" noChangeArrowheads="1" noChangeShapeType="1" noTextEdit="1"/>
              </p:cNvSpPr>
              <p:nvPr/>
            </p:nvSpPr>
            <p:spPr>
              <a:xfrm>
                <a:off x="102861" y="6309320"/>
                <a:ext cx="1097578" cy="369332"/>
              </a:xfrm>
              <a:prstGeom prst="rect">
                <a:avLst/>
              </a:prstGeom>
              <a:blipFill>
                <a:blip r:embed="rId14"/>
                <a:stretch>
                  <a:fillRect l="-2299" t="-3226" b="-3226"/>
                </a:stretch>
              </a:blipFill>
            </p:spPr>
            <p:txBody>
              <a:bodyPr/>
              <a:lstStyle/>
              <a:p>
                <a:r>
                  <a:rPr lang="en-IT">
                    <a:noFill/>
                  </a:rPr>
                  <a:t> </a:t>
                </a:r>
              </a:p>
            </p:txBody>
          </p:sp>
        </mc:Fallback>
      </mc:AlternateContent>
      <p:sp>
        <p:nvSpPr>
          <p:cNvPr id="25" name="TextBox 24">
            <a:extLst>
              <a:ext uri="{FF2B5EF4-FFF2-40B4-BE49-F238E27FC236}">
                <a16:creationId xmlns:a16="http://schemas.microsoft.com/office/drawing/2014/main" id="{34BD5332-7138-CEC0-B56C-DB4FCFC58CA0}"/>
              </a:ext>
            </a:extLst>
          </p:cNvPr>
          <p:cNvSpPr txBox="1"/>
          <p:nvPr/>
        </p:nvSpPr>
        <p:spPr>
          <a:xfrm>
            <a:off x="-36512" y="6616749"/>
            <a:ext cx="2977097" cy="338554"/>
          </a:xfrm>
          <a:prstGeom prst="rect">
            <a:avLst/>
          </a:prstGeom>
          <a:noFill/>
        </p:spPr>
        <p:txBody>
          <a:bodyPr wrap="none" rtlCol="0">
            <a:spAutoFit/>
          </a:bodyPr>
          <a:lstStyle/>
          <a:p>
            <a:r>
              <a:rPr lang="en-GB" sz="1600"/>
              <a:t>i</a:t>
            </a:r>
            <a:r>
              <a:rPr lang="en-IT" sz="1600"/>
              <a:t>solated e</a:t>
            </a:r>
            <a:r>
              <a:rPr lang="en-IT" sz="1600" baseline="30000"/>
              <a:t>-</a:t>
            </a:r>
            <a:r>
              <a:rPr lang="en-IT" sz="1600"/>
              <a:t> cannot absorb a photon</a:t>
            </a:r>
          </a:p>
        </p:txBody>
      </p:sp>
      <p:sp>
        <p:nvSpPr>
          <p:cNvPr id="18433" name="Rectangle 2"/>
          <p:cNvSpPr>
            <a:spLocks noGrp="1" noChangeArrowheads="1"/>
          </p:cNvSpPr>
          <p:nvPr>
            <p:ph type="title"/>
          </p:nvPr>
        </p:nvSpPr>
        <p:spPr>
          <a:xfrm>
            <a:off x="1691680" y="78189"/>
            <a:ext cx="6336704" cy="830531"/>
          </a:xfrm>
        </p:spPr>
        <p:txBody>
          <a:bodyPr/>
          <a:lstStyle/>
          <a:p>
            <a:r>
              <a:rPr lang="en-GB" sz="2400" b="1" i="1">
                <a:solidFill>
                  <a:srgbClr val="FF0000"/>
                </a:solidFill>
                <a:latin typeface="Times" charset="0"/>
                <a:ea typeface="ＭＳ Ｐゴシック" charset="0"/>
              </a:rPr>
              <a:t>An invariant view at Compton effect - 1</a:t>
            </a:r>
            <a:br>
              <a:rPr lang="en-GB" sz="2800" b="1" i="1">
                <a:solidFill>
                  <a:srgbClr val="FF0000"/>
                </a:solidFill>
                <a:latin typeface="Times" charset="0"/>
                <a:ea typeface="ＭＳ Ｐゴシック" charset="0"/>
              </a:rPr>
            </a:br>
            <a:r>
              <a:rPr lang="en-GB" sz="2000" b="1" i="1">
                <a:solidFill>
                  <a:schemeClr val="tx1"/>
                </a:solidFill>
                <a:latin typeface="Times" charset="0"/>
                <a:ea typeface="ＭＳ Ｐゴシック" charset="0"/>
              </a:rPr>
              <a:t>(any inertial ref. frame)</a:t>
            </a:r>
            <a:endParaRPr lang="en-US" sz="2000" b="1" i="1">
              <a:solidFill>
                <a:schemeClr val="tx1"/>
              </a:solidFill>
              <a:latin typeface="Times" charset="0"/>
              <a:ea typeface="ＭＳ Ｐゴシック" charset="0"/>
            </a:endParaRPr>
          </a:p>
        </p:txBody>
      </p:sp>
      <p:sp>
        <p:nvSpPr>
          <p:cNvPr id="26" name="TextBox 25">
            <a:extLst>
              <a:ext uri="{FF2B5EF4-FFF2-40B4-BE49-F238E27FC236}">
                <a16:creationId xmlns:a16="http://schemas.microsoft.com/office/drawing/2014/main" id="{DE1D5218-6DB5-75C4-5FF1-747AEB536960}"/>
              </a:ext>
            </a:extLst>
          </p:cNvPr>
          <p:cNvSpPr txBox="1"/>
          <p:nvPr/>
        </p:nvSpPr>
        <p:spPr>
          <a:xfrm>
            <a:off x="6867657" y="706142"/>
            <a:ext cx="2235866" cy="584775"/>
          </a:xfrm>
          <a:prstGeom prst="rect">
            <a:avLst/>
          </a:prstGeom>
          <a:noFill/>
        </p:spPr>
        <p:txBody>
          <a:bodyPr wrap="square">
            <a:spAutoFit/>
          </a:bodyPr>
          <a:lstStyle/>
          <a:p>
            <a:pPr algn="l"/>
            <a:r>
              <a:rPr lang="en-GB" sz="1600" b="0" i="0">
                <a:solidFill>
                  <a:srgbClr val="222222"/>
                </a:solidFill>
                <a:effectLst/>
                <a:latin typeface="Arial" panose="020B0604020202020204" pitchFamily="34" charset="0"/>
              </a:rPr>
              <a:t>Phys. Rev. AB (2018)</a:t>
            </a:r>
          </a:p>
          <a:p>
            <a:pPr algn="l"/>
            <a:r>
              <a:rPr lang="en-GB" sz="1600" b="1" i="0">
                <a:solidFill>
                  <a:srgbClr val="222222"/>
                </a:solidFill>
                <a:effectLst/>
                <a:latin typeface="Arial" panose="020B0604020202020204" pitchFamily="34" charset="0"/>
              </a:rPr>
              <a:t>21</a:t>
            </a:r>
            <a:r>
              <a:rPr lang="en-GB" sz="1600" b="0" i="0">
                <a:solidFill>
                  <a:srgbClr val="222222"/>
                </a:solidFill>
                <a:effectLst/>
                <a:latin typeface="Arial" panose="020B0604020202020204" pitchFamily="34" charset="0"/>
              </a:rPr>
              <a:t>, 030701</a:t>
            </a:r>
          </a:p>
        </p:txBody>
      </p:sp>
      <p:sp>
        <p:nvSpPr>
          <p:cNvPr id="12" name="TextBox 11">
            <a:extLst>
              <a:ext uri="{FF2B5EF4-FFF2-40B4-BE49-F238E27FC236}">
                <a16:creationId xmlns:a16="http://schemas.microsoft.com/office/drawing/2014/main" id="{44CF6265-60AF-613C-6525-871D86985FF5}"/>
              </a:ext>
            </a:extLst>
          </p:cNvPr>
          <p:cNvSpPr txBox="1"/>
          <p:nvPr/>
        </p:nvSpPr>
        <p:spPr>
          <a:xfrm>
            <a:off x="4535562" y="4551511"/>
            <a:ext cx="981359" cy="461665"/>
          </a:xfrm>
          <a:prstGeom prst="rect">
            <a:avLst/>
          </a:prstGeom>
          <a:noFill/>
        </p:spPr>
        <p:txBody>
          <a:bodyPr wrap="none" rtlCol="0">
            <a:spAutoFit/>
          </a:bodyPr>
          <a:lstStyle/>
          <a:p>
            <a:pPr algn="ctr"/>
            <a:r>
              <a:rPr lang="en-IT" b="1"/>
              <a:t>S.C.S.</a:t>
            </a:r>
          </a:p>
        </p:txBody>
      </p:sp>
      <p:grpSp>
        <p:nvGrpSpPr>
          <p:cNvPr id="28" name="Group 27">
            <a:extLst>
              <a:ext uri="{FF2B5EF4-FFF2-40B4-BE49-F238E27FC236}">
                <a16:creationId xmlns:a16="http://schemas.microsoft.com/office/drawing/2014/main" id="{18B38C32-1A38-6156-7003-D30B3E85113B}"/>
              </a:ext>
            </a:extLst>
          </p:cNvPr>
          <p:cNvGrpSpPr/>
          <p:nvPr/>
        </p:nvGrpSpPr>
        <p:grpSpPr>
          <a:xfrm>
            <a:off x="3468743" y="4983446"/>
            <a:ext cx="2800808" cy="1834196"/>
            <a:chOff x="3468743" y="4983446"/>
            <a:chExt cx="2800808" cy="1834196"/>
          </a:xfrm>
        </p:grpSpPr>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5003DF43-1C23-3979-5D5C-AB742B75A4BF}"/>
                    </a:ext>
                  </a:extLst>
                </p:cNvPr>
                <p:cNvSpPr txBox="1"/>
                <p:nvPr/>
              </p:nvSpPr>
              <p:spPr>
                <a:xfrm>
                  <a:off x="3690456" y="5102822"/>
                  <a:ext cx="2235865" cy="68903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it-IT" b="0" i="1">
                            <a:latin typeface="Cambria Math" panose="02040503050406030204" pitchFamily="18" charset="0"/>
                            <a:ea typeface="Cambria Math" panose="02040503050406030204" pitchFamily="18" charset="0"/>
                          </a:rPr>
                          <m:t>𝛽</m:t>
                        </m:r>
                        <m:r>
                          <a:rPr lang="it-IT" b="0" i="1">
                            <a:latin typeface="Cambria Math" panose="02040503050406030204" pitchFamily="18" charset="0"/>
                            <a:ea typeface="Cambria Math" panose="02040503050406030204" pitchFamily="18" charset="0"/>
                          </a:rPr>
                          <m:t> </m:t>
                        </m:r>
                        <m:sSup>
                          <m:sSupPr>
                            <m:ctrlPr>
                              <a:rPr lang="it-IT" b="0" i="1">
                                <a:latin typeface="Cambria Math" panose="02040503050406030204" pitchFamily="18" charset="0"/>
                                <a:ea typeface="Cambria Math" panose="02040503050406030204" pitchFamily="18" charset="0"/>
                              </a:rPr>
                            </m:ctrlPr>
                          </m:sSupPr>
                          <m:e>
                            <m:r>
                              <a:rPr lang="it-IT" b="0" i="1">
                                <a:latin typeface="Cambria Math" panose="02040503050406030204" pitchFamily="18" charset="0"/>
                                <a:ea typeface="Cambria Math" panose="02040503050406030204" pitchFamily="18" charset="0"/>
                              </a:rPr>
                              <m:t>𝛾</m:t>
                            </m:r>
                          </m:e>
                          <m:sup>
                            <m:r>
                              <a:rPr lang="it-IT" b="0" i="1">
                                <a:latin typeface="Cambria Math" panose="02040503050406030204" pitchFamily="18" charset="0"/>
                                <a:ea typeface="Cambria Math" panose="02040503050406030204" pitchFamily="18" charset="0"/>
                              </a:rPr>
                              <m:t>2</m:t>
                            </m:r>
                          </m:sup>
                        </m:sSup>
                        <m:r>
                          <a:rPr lang="it-IT" b="0" i="1">
                            <a:latin typeface="Cambria Math" panose="02040503050406030204" pitchFamily="18" charset="0"/>
                            <a:ea typeface="Cambria Math" panose="02040503050406030204" pitchFamily="18" charset="0"/>
                          </a:rPr>
                          <m:t>=</m:t>
                        </m:r>
                        <m:f>
                          <m:fPr>
                            <m:ctrlPr>
                              <a:rPr lang="it-IT" b="0" i="1">
                                <a:latin typeface="Cambria Math" panose="02040503050406030204" pitchFamily="18" charset="0"/>
                                <a:ea typeface="Cambria Math" panose="02040503050406030204" pitchFamily="18" charset="0"/>
                              </a:rPr>
                            </m:ctrlPr>
                          </m:fPr>
                          <m:num>
                            <m:r>
                              <a:rPr lang="it-IT" b="0" i="1">
                                <a:latin typeface="Cambria Math" panose="02040503050406030204" pitchFamily="18" charset="0"/>
                                <a:ea typeface="Cambria Math" panose="02040503050406030204" pitchFamily="18" charset="0"/>
                              </a:rPr>
                              <m:t>𝑋</m:t>
                            </m:r>
                          </m:num>
                          <m:den>
                            <m:r>
                              <a:rPr lang="it-IT" b="0" i="1">
                                <a:latin typeface="Cambria Math" panose="02040503050406030204" pitchFamily="18" charset="0"/>
                                <a:ea typeface="Cambria Math" panose="02040503050406030204" pitchFamily="18" charset="0"/>
                              </a:rPr>
                              <m:t>4</m:t>
                            </m:r>
                          </m:den>
                        </m:f>
                      </m:oMath>
                    </m:oMathPara>
                  </a14:m>
                  <a:endParaRPr lang="en-US"/>
                </a:p>
              </p:txBody>
            </p:sp>
          </mc:Choice>
          <mc:Fallback xmlns="">
            <p:sp>
              <p:nvSpPr>
                <p:cNvPr id="19" name="TextBox 18">
                  <a:extLst>
                    <a:ext uri="{FF2B5EF4-FFF2-40B4-BE49-F238E27FC236}">
                      <a16:creationId xmlns:a16="http://schemas.microsoft.com/office/drawing/2014/main" id="{5003DF43-1C23-3979-5D5C-AB742B75A4BF}"/>
                    </a:ext>
                  </a:extLst>
                </p:cNvPr>
                <p:cNvSpPr txBox="1">
                  <a:spLocks noRot="1" noChangeAspect="1" noMove="1" noResize="1" noEditPoints="1" noAdjustHandles="1" noChangeArrowheads="1" noChangeShapeType="1" noTextEdit="1"/>
                </p:cNvSpPr>
                <p:nvPr/>
              </p:nvSpPr>
              <p:spPr>
                <a:xfrm>
                  <a:off x="3690456" y="5102822"/>
                  <a:ext cx="2235865" cy="689035"/>
                </a:xfrm>
                <a:prstGeom prst="rect">
                  <a:avLst/>
                </a:prstGeom>
                <a:blipFill>
                  <a:blip r:embed="rId15"/>
                  <a:stretch>
                    <a:fillRect b="-14286"/>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0DBAE3AB-99C1-472F-FBE6-DC2A7211F5B8}"/>
                    </a:ext>
                  </a:extLst>
                </p:cNvPr>
                <p:cNvSpPr txBox="1"/>
                <p:nvPr/>
              </p:nvSpPr>
              <p:spPr>
                <a:xfrm>
                  <a:off x="3491880" y="5777632"/>
                  <a:ext cx="2741776"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a:latin typeface="Cambria Math" panose="02040503050406030204" pitchFamily="18" charset="0"/>
                              </a:rPr>
                            </m:ctrlPr>
                          </m:sSubPr>
                          <m:e>
                            <m:r>
                              <a:rPr lang="it-IT" b="0" i="1">
                                <a:latin typeface="Cambria Math" panose="02040503050406030204" pitchFamily="18" charset="0"/>
                              </a:rPr>
                              <m:t>𝐸</m:t>
                            </m:r>
                          </m:e>
                          <m:sub>
                            <m:r>
                              <a:rPr lang="it-IT" b="0" i="1">
                                <a:latin typeface="Cambria Math" panose="02040503050406030204" pitchFamily="18" charset="0"/>
                                <a:ea typeface="Cambria Math" panose="02040503050406030204" pitchFamily="18" charset="0"/>
                              </a:rPr>
                              <m:t>𝜔</m:t>
                            </m:r>
                            <m:r>
                              <a:rPr lang="it-IT" b="0" i="1">
                                <a:latin typeface="Cambria Math" panose="02040503050406030204" pitchFamily="18" charset="0"/>
                                <a:ea typeface="Cambria Math" panose="02040503050406030204" pitchFamily="18" charset="0"/>
                              </a:rPr>
                              <m:t>′</m:t>
                            </m:r>
                          </m:sub>
                        </m:sSub>
                        <m:r>
                          <a:rPr lang="it-IT" b="0" i="1">
                            <a:latin typeface="Cambria Math"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r>
                              <a:rPr lang="it-IT" i="1">
                                <a:latin typeface="Cambria Math" panose="02040503050406030204" pitchFamily="18" charset="0"/>
                              </a:rPr>
                              <m:t>𝐸</m:t>
                            </m:r>
                          </m:e>
                          <m:sub>
                            <m:r>
                              <a:rPr lang="it-IT" i="1">
                                <a:latin typeface="Cambria Math" panose="02040503050406030204" pitchFamily="18" charset="0"/>
                              </a:rPr>
                              <m:t>𝑒</m:t>
                            </m:r>
                          </m:sub>
                        </m:sSub>
                        <m:r>
                          <a:rPr lang="it-IT" b="0" i="1">
                            <a:latin typeface="Cambria Math" panose="02040503050406030204" pitchFamily="18" charset="0"/>
                          </a:rPr>
                          <m:t>=</m:t>
                        </m:r>
                        <m:r>
                          <a:rPr lang="it-IT" b="0" i="1">
                            <a:latin typeface="Cambria Math" panose="02040503050406030204" pitchFamily="18" charset="0"/>
                            <a:ea typeface="Cambria Math" panose="02040503050406030204" pitchFamily="18" charset="0"/>
                          </a:rPr>
                          <m:t>𝛽𝛾</m:t>
                        </m:r>
                        <m:r>
                          <a:rPr lang="it-IT" b="0" i="1">
                            <a:latin typeface="Cambria Math" panose="02040503050406030204" pitchFamily="18" charset="0"/>
                            <a:ea typeface="Cambria Math" panose="02040503050406030204" pitchFamily="18" charset="0"/>
                          </a:rPr>
                          <m:t>𝑚</m:t>
                        </m:r>
                        <m:sSup>
                          <m:sSupPr>
                            <m:ctrlPr>
                              <a:rPr lang="it-IT" b="0" i="1">
                                <a:latin typeface="Cambria Math" panose="02040503050406030204" pitchFamily="18" charset="0"/>
                                <a:ea typeface="Cambria Math" panose="02040503050406030204" pitchFamily="18" charset="0"/>
                              </a:rPr>
                            </m:ctrlPr>
                          </m:sSupPr>
                          <m:e>
                            <m:r>
                              <a:rPr lang="it-IT" b="0" i="1">
                                <a:latin typeface="Cambria Math" panose="02040503050406030204" pitchFamily="18" charset="0"/>
                                <a:ea typeface="Cambria Math" panose="02040503050406030204" pitchFamily="18" charset="0"/>
                              </a:rPr>
                              <m:t>𝑐</m:t>
                            </m:r>
                          </m:e>
                          <m:sup>
                            <m:r>
                              <a:rPr lang="it-IT" b="0" i="1">
                                <a:latin typeface="Cambria Math" panose="02040503050406030204" pitchFamily="18" charset="0"/>
                                <a:ea typeface="Cambria Math" panose="02040503050406030204" pitchFamily="18" charset="0"/>
                              </a:rPr>
                              <m:t>2</m:t>
                            </m:r>
                          </m:sup>
                        </m:sSup>
                      </m:oMath>
                    </m:oMathPara>
                  </a14:m>
                  <a:endParaRPr lang="en-US"/>
                </a:p>
              </p:txBody>
            </p:sp>
          </mc:Choice>
          <mc:Fallback xmlns="">
            <p:sp>
              <p:nvSpPr>
                <p:cNvPr id="20" name="TextBox 19">
                  <a:extLst>
                    <a:ext uri="{FF2B5EF4-FFF2-40B4-BE49-F238E27FC236}">
                      <a16:creationId xmlns:a16="http://schemas.microsoft.com/office/drawing/2014/main" id="{0DBAE3AB-99C1-472F-FBE6-DC2A7211F5B8}"/>
                    </a:ext>
                  </a:extLst>
                </p:cNvPr>
                <p:cNvSpPr txBox="1">
                  <a:spLocks noRot="1" noChangeAspect="1" noMove="1" noResize="1" noEditPoints="1" noAdjustHandles="1" noChangeArrowheads="1" noChangeShapeType="1" noTextEdit="1"/>
                </p:cNvSpPr>
                <p:nvPr/>
              </p:nvSpPr>
              <p:spPr>
                <a:xfrm>
                  <a:off x="3491880" y="5777632"/>
                  <a:ext cx="2741776" cy="369332"/>
                </a:xfrm>
                <a:prstGeom prst="rect">
                  <a:avLst/>
                </a:prstGeom>
                <a:blipFill>
                  <a:blip r:embed="rId16"/>
                  <a:stretch>
                    <a:fillRect l="-2304" t="-3448" b="-31034"/>
                  </a:stretch>
                </a:blipFill>
              </p:spPr>
              <p:txBody>
                <a:bodyPr/>
                <a:lstStyle/>
                <a:p>
                  <a:r>
                    <a:rPr lang="en-IT">
                      <a:noFill/>
                    </a:rPr>
                    <a:t> </a:t>
                  </a:r>
                </a:p>
              </p:txBody>
            </p:sp>
          </mc:Fallback>
        </mc:AlternateContent>
        <p:sp>
          <p:nvSpPr>
            <p:cNvPr id="23" name="Oval 22">
              <a:extLst>
                <a:ext uri="{FF2B5EF4-FFF2-40B4-BE49-F238E27FC236}">
                  <a16:creationId xmlns:a16="http://schemas.microsoft.com/office/drawing/2014/main" id="{7C596FB5-4531-4E1A-313F-91E3300E0F9A}"/>
                </a:ext>
              </a:extLst>
            </p:cNvPr>
            <p:cNvSpPr/>
            <p:nvPr/>
          </p:nvSpPr>
          <p:spPr bwMode="auto">
            <a:xfrm>
              <a:off x="3468743" y="4983446"/>
              <a:ext cx="2800808" cy="1834196"/>
            </a:xfrm>
            <a:prstGeom prst="ellipse">
              <a:avLst/>
            </a:prstGeom>
            <a:solidFill>
              <a:srgbClr val="00B050">
                <a:alpha val="41254"/>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66F52B0B-BEA3-A035-67F4-71263560B499}"/>
                    </a:ext>
                  </a:extLst>
                </p:cNvPr>
                <p:cNvSpPr txBox="1"/>
                <p:nvPr/>
              </p:nvSpPr>
              <p:spPr>
                <a:xfrm>
                  <a:off x="3936505" y="6228842"/>
                  <a:ext cx="2022028"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a:latin typeface="Cambria Math" panose="02040503050406030204" pitchFamily="18" charset="0"/>
                              </a:rPr>
                            </m:ctrlPr>
                          </m:sSubPr>
                          <m:e>
                            <m:r>
                              <a:rPr lang="it-IT" b="0" i="1">
                                <a:latin typeface="Cambria Math" panose="02040503050406030204" pitchFamily="18" charset="0"/>
                              </a:rPr>
                              <m:t>𝐸</m:t>
                            </m:r>
                          </m:e>
                          <m:sub>
                            <m:r>
                              <a:rPr lang="it-IT" b="0" i="1">
                                <a:latin typeface="Cambria Math" panose="02040503050406030204" pitchFamily="18" charset="0"/>
                                <a:ea typeface="Cambria Math" panose="02040503050406030204" pitchFamily="18" charset="0"/>
                              </a:rPr>
                              <m:t>𝜔</m:t>
                            </m:r>
                            <m:r>
                              <a:rPr lang="it-IT" b="0" i="1">
                                <a:latin typeface="Cambria Math" panose="02040503050406030204" pitchFamily="18" charset="0"/>
                                <a:ea typeface="Cambria Math" panose="02040503050406030204" pitchFamily="18" charset="0"/>
                              </a:rPr>
                              <m:t>′</m:t>
                            </m:r>
                          </m:sub>
                        </m:sSub>
                        <m:r>
                          <a:rPr lang="it-IT" i="1">
                            <a:latin typeface="Cambria Math" charset="0"/>
                            <a:ea typeface="Cambria Math" panose="02040503050406030204" pitchFamily="18" charset="0"/>
                          </a:rPr>
                          <m:t>≠</m:t>
                        </m:r>
                        <m:r>
                          <a:rPr lang="it-IT" b="0" i="1">
                            <a:latin typeface="Cambria Math" panose="02040503050406030204" pitchFamily="18" charset="0"/>
                          </a:rPr>
                          <m:t>𝑓</m:t>
                        </m:r>
                        <m:d>
                          <m:dPr>
                            <m:ctrlPr>
                              <a:rPr lang="it-IT" b="0" i="1">
                                <a:latin typeface="Cambria Math" panose="02040503050406030204" pitchFamily="18" charset="0"/>
                              </a:rPr>
                            </m:ctrlPr>
                          </m:dPr>
                          <m:e>
                            <m:sSup>
                              <m:sSupPr>
                                <m:ctrlPr>
                                  <a:rPr lang="it-IT" b="0" i="1">
                                    <a:latin typeface="Cambria Math" panose="02040503050406030204" pitchFamily="18" charset="0"/>
                                  </a:rPr>
                                </m:ctrlPr>
                              </m:sSupPr>
                              <m:e>
                                <m:r>
                                  <a:rPr lang="it-IT" b="0" i="1">
                                    <a:latin typeface="Cambria Math" panose="02040503050406030204" pitchFamily="18" charset="0"/>
                                    <a:ea typeface="Cambria Math" panose="02040503050406030204" pitchFamily="18" charset="0"/>
                                  </a:rPr>
                                  <m:t>𝛾</m:t>
                                </m:r>
                              </m:e>
                              <m:sup>
                                <m:r>
                                  <a:rPr lang="it-IT" b="0" i="1">
                                    <a:latin typeface="Cambria Math" panose="02040503050406030204" pitchFamily="18" charset="0"/>
                                  </a:rPr>
                                  <m:t>2</m:t>
                                </m:r>
                              </m:sup>
                            </m:sSup>
                            <m:sSup>
                              <m:sSupPr>
                                <m:ctrlPr>
                                  <a:rPr lang="it-IT" b="0" i="1">
                                    <a:latin typeface="Cambria Math" panose="02040503050406030204" pitchFamily="18" charset="0"/>
                                  </a:rPr>
                                </m:ctrlPr>
                              </m:sSupPr>
                              <m:e>
                                <m:r>
                                  <a:rPr lang="it-IT" b="0" i="1">
                                    <a:latin typeface="Cambria Math" panose="02040503050406030204" pitchFamily="18" charset="0"/>
                                    <a:ea typeface="Cambria Math" panose="02040503050406030204" pitchFamily="18" charset="0"/>
                                  </a:rPr>
                                  <m:t>𝜗</m:t>
                                </m:r>
                              </m:e>
                              <m:sup>
                                <m:r>
                                  <a:rPr lang="it-IT" b="0" i="1">
                                    <a:latin typeface="Cambria Math" panose="02040503050406030204" pitchFamily="18" charset="0"/>
                                  </a:rPr>
                                  <m:t>2</m:t>
                                </m:r>
                              </m:sup>
                            </m:sSup>
                          </m:e>
                        </m:d>
                      </m:oMath>
                    </m:oMathPara>
                  </a14:m>
                  <a:endParaRPr lang="en-US"/>
                </a:p>
              </p:txBody>
            </p:sp>
          </mc:Choice>
          <mc:Fallback xmlns="">
            <p:sp>
              <p:nvSpPr>
                <p:cNvPr id="24" name="TextBox 23">
                  <a:extLst>
                    <a:ext uri="{FF2B5EF4-FFF2-40B4-BE49-F238E27FC236}">
                      <a16:creationId xmlns:a16="http://schemas.microsoft.com/office/drawing/2014/main" id="{66F52B0B-BEA3-A035-67F4-71263560B499}"/>
                    </a:ext>
                  </a:extLst>
                </p:cNvPr>
                <p:cNvSpPr txBox="1">
                  <a:spLocks noRot="1" noChangeAspect="1" noMove="1" noResize="1" noEditPoints="1" noAdjustHandles="1" noChangeArrowheads="1" noChangeShapeType="1" noTextEdit="1"/>
                </p:cNvSpPr>
                <p:nvPr/>
              </p:nvSpPr>
              <p:spPr>
                <a:xfrm>
                  <a:off x="3936505" y="6228842"/>
                  <a:ext cx="2022028" cy="369332"/>
                </a:xfrm>
                <a:prstGeom prst="rect">
                  <a:avLst/>
                </a:prstGeom>
                <a:blipFill>
                  <a:blip r:embed="rId17"/>
                  <a:stretch>
                    <a:fillRect l="-3145" t="-3333" b="-30000"/>
                  </a:stretch>
                </a:blipFill>
              </p:spPr>
              <p:txBody>
                <a:bodyPr/>
                <a:lstStyle/>
                <a:p>
                  <a:r>
                    <a:rPr lang="en-IT">
                      <a:noFill/>
                    </a:rPr>
                    <a:t> </a:t>
                  </a:r>
                </a:p>
              </p:txBody>
            </p:sp>
          </mc:Fallback>
        </mc:AlternateContent>
      </p:grpSp>
      <p:sp>
        <p:nvSpPr>
          <p:cNvPr id="27" name="TextBox 26">
            <a:extLst>
              <a:ext uri="{FF2B5EF4-FFF2-40B4-BE49-F238E27FC236}">
                <a16:creationId xmlns:a16="http://schemas.microsoft.com/office/drawing/2014/main" id="{B46BD8E5-93A7-18AC-64E9-75373EFF9465}"/>
              </a:ext>
            </a:extLst>
          </p:cNvPr>
          <p:cNvSpPr txBox="1"/>
          <p:nvPr/>
        </p:nvSpPr>
        <p:spPr>
          <a:xfrm rot="20134216">
            <a:off x="2848248" y="3871131"/>
            <a:ext cx="734496" cy="461665"/>
          </a:xfrm>
          <a:prstGeom prst="rect">
            <a:avLst/>
          </a:prstGeom>
          <a:noFill/>
        </p:spPr>
        <p:txBody>
          <a:bodyPr wrap="none" rtlCol="0">
            <a:spAutoFit/>
          </a:bodyPr>
          <a:lstStyle/>
          <a:p>
            <a:r>
              <a:rPr lang="en-IT" i="1"/>
              <a:t>A&lt;0</a:t>
            </a:r>
          </a:p>
        </p:txBody>
      </p:sp>
      <p:sp>
        <p:nvSpPr>
          <p:cNvPr id="29" name="TextBox 28">
            <a:extLst>
              <a:ext uri="{FF2B5EF4-FFF2-40B4-BE49-F238E27FC236}">
                <a16:creationId xmlns:a16="http://schemas.microsoft.com/office/drawing/2014/main" id="{18E2F5DD-14BB-71CB-8EF6-F899338B40A6}"/>
              </a:ext>
            </a:extLst>
          </p:cNvPr>
          <p:cNvSpPr txBox="1"/>
          <p:nvPr/>
        </p:nvSpPr>
        <p:spPr>
          <a:xfrm rot="1419814">
            <a:off x="5631233" y="3620057"/>
            <a:ext cx="734496" cy="461665"/>
          </a:xfrm>
          <a:prstGeom prst="rect">
            <a:avLst/>
          </a:prstGeom>
          <a:noFill/>
        </p:spPr>
        <p:txBody>
          <a:bodyPr wrap="none" rtlCol="0">
            <a:spAutoFit/>
          </a:bodyPr>
          <a:lstStyle/>
          <a:p>
            <a:r>
              <a:rPr lang="en-IT" i="1"/>
              <a:t>A&lt;0</a:t>
            </a:r>
          </a:p>
        </p:txBody>
      </p:sp>
      <p:sp>
        <p:nvSpPr>
          <p:cNvPr id="30" name="TextBox 29">
            <a:extLst>
              <a:ext uri="{FF2B5EF4-FFF2-40B4-BE49-F238E27FC236}">
                <a16:creationId xmlns:a16="http://schemas.microsoft.com/office/drawing/2014/main" id="{6B08B1DB-2AAD-8642-BAD6-11D4D071F35D}"/>
              </a:ext>
            </a:extLst>
          </p:cNvPr>
          <p:cNvSpPr txBox="1"/>
          <p:nvPr/>
        </p:nvSpPr>
        <p:spPr>
          <a:xfrm>
            <a:off x="4653747" y="3847163"/>
            <a:ext cx="734496" cy="461665"/>
          </a:xfrm>
          <a:prstGeom prst="rect">
            <a:avLst/>
          </a:prstGeom>
          <a:noFill/>
        </p:spPr>
        <p:txBody>
          <a:bodyPr wrap="none" rtlCol="0">
            <a:spAutoFit/>
          </a:bodyPr>
          <a:lstStyle/>
          <a:p>
            <a:r>
              <a:rPr lang="en-IT" i="1"/>
              <a:t>A=0</a:t>
            </a:r>
          </a:p>
        </p:txBody>
      </p:sp>
    </p:spTree>
    <p:extLst>
      <p:ext uri="{BB962C8B-B14F-4D97-AF65-F5344CB8AC3E}">
        <p14:creationId xmlns:p14="http://schemas.microsoft.com/office/powerpoint/2010/main" val="4238011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asellaDiTesto 6"/>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4120F11C-8F7D-16BA-486A-511AAF46C591}"/>
              </a:ext>
            </a:extLst>
          </p:cNvPr>
          <p:cNvPicPr>
            <a:picLocks noChangeAspect="1"/>
          </p:cNvPicPr>
          <p:nvPr/>
        </p:nvPicPr>
        <p:blipFill>
          <a:blip r:embed="rId3"/>
          <a:stretch>
            <a:fillRect/>
          </a:stretch>
        </p:blipFill>
        <p:spPr>
          <a:xfrm>
            <a:off x="40477" y="29829"/>
            <a:ext cx="1219155" cy="737276"/>
          </a:xfrm>
          <a:prstGeom prst="rect">
            <a:avLst/>
          </a:prstGeom>
        </p:spPr>
      </p:pic>
      <p:pic>
        <p:nvPicPr>
          <p:cNvPr id="6" name="Picture 5" descr="Diagram&#10;&#10;Description automatically generated with low confidence">
            <a:extLst>
              <a:ext uri="{FF2B5EF4-FFF2-40B4-BE49-F238E27FC236}">
                <a16:creationId xmlns:a16="http://schemas.microsoft.com/office/drawing/2014/main" id="{02C22C8D-0193-810E-B80A-2D4E1B7172F6}"/>
              </a:ext>
            </a:extLst>
          </p:cNvPr>
          <p:cNvPicPr>
            <a:picLocks noChangeAspect="1"/>
          </p:cNvPicPr>
          <p:nvPr/>
        </p:nvPicPr>
        <p:blipFill>
          <a:blip r:embed="rId4"/>
          <a:stretch>
            <a:fillRect/>
          </a:stretch>
        </p:blipFill>
        <p:spPr>
          <a:xfrm>
            <a:off x="1808430" y="1027380"/>
            <a:ext cx="5880100" cy="1104900"/>
          </a:xfrm>
          <a:prstGeom prst="rect">
            <a:avLst/>
          </a:prstGeom>
        </p:spPr>
      </p:pic>
      <p:cxnSp>
        <p:nvCxnSpPr>
          <p:cNvPr id="8" name="Straight Arrow Connector 7">
            <a:extLst>
              <a:ext uri="{FF2B5EF4-FFF2-40B4-BE49-F238E27FC236}">
                <a16:creationId xmlns:a16="http://schemas.microsoft.com/office/drawing/2014/main" id="{127653B3-D8B0-A96B-D48F-57901305B7BC}"/>
              </a:ext>
            </a:extLst>
          </p:cNvPr>
          <p:cNvCxnSpPr>
            <a:cxnSpLocks/>
          </p:cNvCxnSpPr>
          <p:nvPr/>
        </p:nvCxnSpPr>
        <p:spPr bwMode="auto">
          <a:xfrm flipH="1">
            <a:off x="2039441" y="2364184"/>
            <a:ext cx="2532559" cy="101826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9" name="Straight Arrow Connector 8">
            <a:extLst>
              <a:ext uri="{FF2B5EF4-FFF2-40B4-BE49-F238E27FC236}">
                <a16:creationId xmlns:a16="http://schemas.microsoft.com/office/drawing/2014/main" id="{4AE63BFF-4AB4-754C-22E1-184B07CE0A8F}"/>
              </a:ext>
            </a:extLst>
          </p:cNvPr>
          <p:cNvCxnSpPr>
            <a:cxnSpLocks/>
          </p:cNvCxnSpPr>
          <p:nvPr/>
        </p:nvCxnSpPr>
        <p:spPr bwMode="auto">
          <a:xfrm flipH="1">
            <a:off x="4667611" y="2359891"/>
            <a:ext cx="28962" cy="115495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3" name="Straight Arrow Connector 12">
            <a:extLst>
              <a:ext uri="{FF2B5EF4-FFF2-40B4-BE49-F238E27FC236}">
                <a16:creationId xmlns:a16="http://schemas.microsoft.com/office/drawing/2014/main" id="{D9C758AD-84D9-0658-328B-D75D34FD0258}"/>
              </a:ext>
            </a:extLst>
          </p:cNvPr>
          <p:cNvCxnSpPr>
            <a:cxnSpLocks/>
          </p:cNvCxnSpPr>
          <p:nvPr/>
        </p:nvCxnSpPr>
        <p:spPr bwMode="auto">
          <a:xfrm>
            <a:off x="4801280" y="2399506"/>
            <a:ext cx="2472258" cy="126794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 name="TextBox 1">
            <a:extLst>
              <a:ext uri="{FF2B5EF4-FFF2-40B4-BE49-F238E27FC236}">
                <a16:creationId xmlns:a16="http://schemas.microsoft.com/office/drawing/2014/main" id="{5881B631-E29E-8A19-FB5A-82197E5DF541}"/>
              </a:ext>
            </a:extLst>
          </p:cNvPr>
          <p:cNvSpPr txBox="1"/>
          <p:nvPr/>
        </p:nvSpPr>
        <p:spPr>
          <a:xfrm>
            <a:off x="56825" y="3284984"/>
            <a:ext cx="2308068" cy="461665"/>
          </a:xfrm>
          <a:prstGeom prst="rect">
            <a:avLst/>
          </a:prstGeom>
          <a:noFill/>
        </p:spPr>
        <p:txBody>
          <a:bodyPr wrap="none" rtlCol="0">
            <a:spAutoFit/>
          </a:bodyPr>
          <a:lstStyle/>
          <a:p>
            <a:r>
              <a:rPr lang="en-IT" b="1"/>
              <a:t>Direct Compton</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10510A41-05CF-773B-DA53-D50A86CAF861}"/>
                  </a:ext>
                </a:extLst>
              </p:cNvPr>
              <p:cNvSpPr txBox="1"/>
              <p:nvPr/>
            </p:nvSpPr>
            <p:spPr>
              <a:xfrm>
                <a:off x="138829" y="1325518"/>
                <a:ext cx="1527270" cy="70141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it-IT" b="0" i="1">
                          <a:latin typeface="Cambria Math" panose="02040503050406030204" pitchFamily="18" charset="0"/>
                        </a:rPr>
                        <m:t>𝑋</m:t>
                      </m:r>
                      <m:r>
                        <a:rPr lang="it-IT" b="0" i="1">
                          <a:latin typeface="Cambria Math" panose="02040503050406030204" pitchFamily="18" charset="0"/>
                        </a:rPr>
                        <m:t>=</m:t>
                      </m:r>
                      <m:f>
                        <m:fPr>
                          <m:ctrlPr>
                            <a:rPr lang="it-IT" b="0" i="1">
                              <a:latin typeface="Cambria Math" panose="02040503050406030204" pitchFamily="18" charset="0"/>
                            </a:rPr>
                          </m:ctrlPr>
                        </m:fPr>
                        <m:num>
                          <m:r>
                            <a:rPr lang="it-IT" b="0" i="1">
                              <a:latin typeface="Cambria Math" panose="02040503050406030204" pitchFamily="18" charset="0"/>
                            </a:rPr>
                            <m:t>4</m:t>
                          </m:r>
                          <m:r>
                            <a:rPr lang="it-IT" i="1">
                              <a:latin typeface="Cambria Math" panose="02040503050406030204" pitchFamily="18" charset="0"/>
                              <a:ea typeface="Cambria Math" panose="02040503050406030204" pitchFamily="18" charset="0"/>
                            </a:rPr>
                            <m:t>𝛾</m:t>
                          </m:r>
                          <m:r>
                            <a:rPr lang="it-IT" i="1">
                              <a:latin typeface="Cambria Math" panose="02040503050406030204" pitchFamily="18" charset="0"/>
                              <a:ea typeface="Cambria Math" panose="02040503050406030204" pitchFamily="18" charset="0"/>
                            </a:rPr>
                            <m:t>ℏ</m:t>
                          </m:r>
                          <m:r>
                            <a:rPr lang="it-IT" i="1">
                              <a:latin typeface="Cambria Math" panose="02040503050406030204" pitchFamily="18" charset="0"/>
                              <a:ea typeface="Cambria Math" panose="02040503050406030204" pitchFamily="18" charset="0"/>
                            </a:rPr>
                            <m:t>𝜔</m:t>
                          </m:r>
                        </m:num>
                        <m:den>
                          <m:r>
                            <a:rPr lang="it-IT" i="1">
                              <a:latin typeface="Cambria Math" panose="02040503050406030204" pitchFamily="18" charset="0"/>
                              <a:ea typeface="Cambria Math" panose="02040503050406030204" pitchFamily="18" charset="0"/>
                            </a:rPr>
                            <m:t>𝑚</m:t>
                          </m:r>
                          <m:sSup>
                            <m:sSupPr>
                              <m:ctrlPr>
                                <a:rPr lang="it-IT" i="1">
                                  <a:latin typeface="Cambria Math" panose="02040503050406030204" pitchFamily="18" charset="0"/>
                                  <a:ea typeface="Cambria Math" panose="02040503050406030204" pitchFamily="18" charset="0"/>
                                </a:rPr>
                              </m:ctrlPr>
                            </m:sSupPr>
                            <m:e>
                              <m:r>
                                <a:rPr lang="it-IT" i="1">
                                  <a:latin typeface="Cambria Math" panose="02040503050406030204" pitchFamily="18" charset="0"/>
                                  <a:ea typeface="Cambria Math" panose="02040503050406030204" pitchFamily="18" charset="0"/>
                                </a:rPr>
                                <m:t>𝑐</m:t>
                              </m:r>
                            </m:e>
                            <m:sup>
                              <m:r>
                                <a:rPr lang="it-IT" i="1">
                                  <a:latin typeface="Cambria Math" panose="02040503050406030204" pitchFamily="18" charset="0"/>
                                  <a:ea typeface="Cambria Math" panose="02040503050406030204" pitchFamily="18" charset="0"/>
                                </a:rPr>
                                <m:t>2</m:t>
                              </m:r>
                            </m:sup>
                          </m:sSup>
                        </m:den>
                      </m:f>
                    </m:oMath>
                  </m:oMathPara>
                </a14:m>
                <a:endParaRPr lang="en-US"/>
              </a:p>
            </p:txBody>
          </p:sp>
        </mc:Choice>
        <mc:Fallback xmlns="">
          <p:sp>
            <p:nvSpPr>
              <p:cNvPr id="11" name="TextBox 10">
                <a:extLst>
                  <a:ext uri="{FF2B5EF4-FFF2-40B4-BE49-F238E27FC236}">
                    <a16:creationId xmlns:a16="http://schemas.microsoft.com/office/drawing/2014/main" id="{10510A41-05CF-773B-DA53-D50A86CAF861}"/>
                  </a:ext>
                </a:extLst>
              </p:cNvPr>
              <p:cNvSpPr txBox="1">
                <a:spLocks noRot="1" noChangeAspect="1" noMove="1" noResize="1" noEditPoints="1" noAdjustHandles="1" noChangeArrowheads="1" noChangeShapeType="1" noTextEdit="1"/>
              </p:cNvSpPr>
              <p:nvPr/>
            </p:nvSpPr>
            <p:spPr>
              <a:xfrm>
                <a:off x="138829" y="1325518"/>
                <a:ext cx="1527270" cy="701410"/>
              </a:xfrm>
              <a:prstGeom prst="rect">
                <a:avLst/>
              </a:prstGeom>
              <a:blipFill>
                <a:blip r:embed="rId5"/>
                <a:stretch>
                  <a:fillRect l="-826" t="-5357" r="-2479" b="-8929"/>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B0ED5942-15F4-531B-0BA8-4584AD4ACC60}"/>
                  </a:ext>
                </a:extLst>
              </p:cNvPr>
              <p:cNvSpPr txBox="1"/>
              <p:nvPr/>
            </p:nvSpPr>
            <p:spPr>
              <a:xfrm>
                <a:off x="179512" y="3789040"/>
                <a:ext cx="1795217"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it-IT" b="0" i="1">
                          <a:latin typeface="Cambria Math" panose="02040503050406030204" pitchFamily="18" charset="0"/>
                          <a:ea typeface="Cambria Math" panose="02040503050406030204" pitchFamily="18" charset="0"/>
                        </a:rPr>
                        <m:t>𝛽</m:t>
                      </m:r>
                      <m:r>
                        <a:rPr lang="it-IT" b="0" i="1">
                          <a:latin typeface="Cambria Math" panose="02040503050406030204" pitchFamily="18" charset="0"/>
                          <a:ea typeface="Cambria Math" panose="02040503050406030204" pitchFamily="18" charset="0"/>
                        </a:rPr>
                        <m:t>=0 ; </m:t>
                      </m:r>
                      <m:r>
                        <a:rPr lang="it-IT" b="0" i="1">
                          <a:latin typeface="Cambria Math" panose="02040503050406030204" pitchFamily="18" charset="0"/>
                          <a:ea typeface="Cambria Math" panose="02040503050406030204" pitchFamily="18" charset="0"/>
                        </a:rPr>
                        <m:t>𝛾</m:t>
                      </m:r>
                      <m:r>
                        <a:rPr lang="it-IT" b="0" i="1">
                          <a:latin typeface="Cambria Math" panose="02040503050406030204" pitchFamily="18" charset="0"/>
                          <a:ea typeface="Cambria Math" panose="02040503050406030204" pitchFamily="18" charset="0"/>
                        </a:rPr>
                        <m:t>=1</m:t>
                      </m:r>
                    </m:oMath>
                  </m:oMathPara>
                </a14:m>
                <a:endParaRPr lang="en-US"/>
              </a:p>
            </p:txBody>
          </p:sp>
        </mc:Choice>
        <mc:Fallback xmlns="">
          <p:sp>
            <p:nvSpPr>
              <p:cNvPr id="14" name="TextBox 13">
                <a:extLst>
                  <a:ext uri="{FF2B5EF4-FFF2-40B4-BE49-F238E27FC236}">
                    <a16:creationId xmlns:a16="http://schemas.microsoft.com/office/drawing/2014/main" id="{B0ED5942-15F4-531B-0BA8-4584AD4ACC60}"/>
                  </a:ext>
                </a:extLst>
              </p:cNvPr>
              <p:cNvSpPr txBox="1">
                <a:spLocks noRot="1" noChangeAspect="1" noMove="1" noResize="1" noEditPoints="1" noAdjustHandles="1" noChangeArrowheads="1" noChangeShapeType="1" noTextEdit="1"/>
              </p:cNvSpPr>
              <p:nvPr/>
            </p:nvSpPr>
            <p:spPr>
              <a:xfrm>
                <a:off x="179512" y="3789040"/>
                <a:ext cx="1795217" cy="369332"/>
              </a:xfrm>
              <a:prstGeom prst="rect">
                <a:avLst/>
              </a:prstGeom>
              <a:blipFill>
                <a:blip r:embed="rId6"/>
                <a:stretch>
                  <a:fillRect l="-6294" t="-10000" r="-4895" b="-33333"/>
                </a:stretch>
              </a:blipFill>
            </p:spPr>
            <p:txBody>
              <a:bodyPr/>
              <a:lstStyle/>
              <a:p>
                <a:r>
                  <a:rPr lang="en-IT">
                    <a:noFill/>
                  </a:rPr>
                  <a:t> </a:t>
                </a:r>
              </a:p>
            </p:txBody>
          </p:sp>
        </mc:Fallback>
      </mc:AlternateContent>
      <p:sp>
        <p:nvSpPr>
          <p:cNvPr id="17" name="TextBox 16">
            <a:extLst>
              <a:ext uri="{FF2B5EF4-FFF2-40B4-BE49-F238E27FC236}">
                <a16:creationId xmlns:a16="http://schemas.microsoft.com/office/drawing/2014/main" id="{F70AAAC0-AD8B-C39C-ED8B-8ABD3720C683}"/>
              </a:ext>
            </a:extLst>
          </p:cNvPr>
          <p:cNvSpPr txBox="1"/>
          <p:nvPr/>
        </p:nvSpPr>
        <p:spPr>
          <a:xfrm>
            <a:off x="7506687" y="3540974"/>
            <a:ext cx="930063" cy="461665"/>
          </a:xfrm>
          <a:prstGeom prst="rect">
            <a:avLst/>
          </a:prstGeom>
          <a:noFill/>
        </p:spPr>
        <p:txBody>
          <a:bodyPr wrap="none" rtlCol="0">
            <a:spAutoFit/>
          </a:bodyPr>
          <a:lstStyle/>
          <a:p>
            <a:pPr algn="ctr"/>
            <a:r>
              <a:rPr lang="en-IT" b="1"/>
              <a:t>I.C.S.</a:t>
            </a: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FFD72CC6-89B4-E948-2250-F807CD6A7A9D}"/>
                  </a:ext>
                </a:extLst>
              </p:cNvPr>
              <p:cNvSpPr txBox="1"/>
              <p:nvPr/>
            </p:nvSpPr>
            <p:spPr>
              <a:xfrm>
                <a:off x="6372200" y="3969015"/>
                <a:ext cx="2695931" cy="7990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a:latin typeface="Cambria Math" panose="02040503050406030204" pitchFamily="18" charset="0"/>
                            </a:rPr>
                          </m:ctrlPr>
                        </m:sSubPr>
                        <m:e>
                          <m:r>
                            <a:rPr lang="it-IT" b="0" i="1">
                              <a:latin typeface="Cambria Math" panose="02040503050406030204" pitchFamily="18" charset="0"/>
                            </a:rPr>
                            <m:t>𝐸</m:t>
                          </m:r>
                        </m:e>
                        <m:sub>
                          <m:r>
                            <a:rPr lang="it-IT" b="0" i="1">
                              <a:latin typeface="Cambria Math" panose="02040503050406030204" pitchFamily="18" charset="0"/>
                              <a:ea typeface="Cambria Math" panose="02040503050406030204" pitchFamily="18" charset="0"/>
                            </a:rPr>
                            <m:t>𝜔</m:t>
                          </m:r>
                          <m:r>
                            <a:rPr lang="it-IT" b="0" i="1">
                              <a:latin typeface="Cambria Math" panose="02040503050406030204" pitchFamily="18" charset="0"/>
                              <a:ea typeface="Cambria Math" panose="02040503050406030204" pitchFamily="18" charset="0"/>
                            </a:rPr>
                            <m:t>′</m:t>
                          </m:r>
                        </m:sub>
                      </m:sSub>
                      <m:r>
                        <a:rPr lang="it-IT" b="0" i="1">
                          <a:latin typeface="Cambria Math" charset="0"/>
                        </a:rPr>
                        <m:t>=</m:t>
                      </m:r>
                      <m:f>
                        <m:fPr>
                          <m:ctrlPr>
                            <a:rPr lang="it-IT" b="0" i="1">
                              <a:latin typeface="Cambria Math" panose="02040503050406030204" pitchFamily="18" charset="0"/>
                            </a:rPr>
                          </m:ctrlPr>
                        </m:fPr>
                        <m:num>
                          <m:r>
                            <a:rPr lang="it-IT" b="0" i="1">
                              <a:latin typeface="Cambria Math" panose="02040503050406030204" pitchFamily="18" charset="0"/>
                            </a:rPr>
                            <m:t>4</m:t>
                          </m:r>
                          <m:sSup>
                            <m:sSupPr>
                              <m:ctrlPr>
                                <a:rPr lang="it-IT" i="1">
                                  <a:latin typeface="Cambria Math" panose="02040503050406030204" pitchFamily="18" charset="0"/>
                                </a:rPr>
                              </m:ctrlPr>
                            </m:sSupPr>
                            <m:e>
                              <m:r>
                                <a:rPr lang="it-IT" i="1">
                                  <a:latin typeface="Cambria Math" panose="02040503050406030204" pitchFamily="18" charset="0"/>
                                  <a:ea typeface="Cambria Math" panose="02040503050406030204" pitchFamily="18" charset="0"/>
                                </a:rPr>
                                <m:t>𝛾</m:t>
                              </m:r>
                            </m:e>
                            <m:sup>
                              <m:r>
                                <a:rPr lang="it-IT" i="1">
                                  <a:latin typeface="Cambria Math" panose="02040503050406030204" pitchFamily="18" charset="0"/>
                                </a:rPr>
                                <m:t>2</m:t>
                              </m:r>
                            </m:sup>
                          </m:sSup>
                          <m:sSub>
                            <m:sSubPr>
                              <m:ctrlPr>
                                <a:rPr lang="en-US" i="1">
                                  <a:latin typeface="Cambria Math" panose="02040503050406030204" pitchFamily="18" charset="0"/>
                                </a:rPr>
                              </m:ctrlPr>
                            </m:sSubPr>
                            <m:e>
                              <m:r>
                                <a:rPr lang="it-IT" i="1">
                                  <a:latin typeface="Cambria Math" panose="02040503050406030204" pitchFamily="18" charset="0"/>
                                </a:rPr>
                                <m:t>𝐸</m:t>
                              </m:r>
                            </m:e>
                            <m:sub>
                              <m:r>
                                <a:rPr lang="it-IT" i="1">
                                  <a:latin typeface="Cambria Math" panose="02040503050406030204" pitchFamily="18" charset="0"/>
                                  <a:ea typeface="Cambria Math" panose="02040503050406030204" pitchFamily="18" charset="0"/>
                                </a:rPr>
                                <m:t>𝜔</m:t>
                              </m:r>
                            </m:sub>
                          </m:sSub>
                        </m:num>
                        <m:den>
                          <m:r>
                            <a:rPr lang="it-IT" b="0" i="1">
                              <a:latin typeface="Cambria Math" panose="02040503050406030204" pitchFamily="18" charset="0"/>
                            </a:rPr>
                            <m:t>1+</m:t>
                          </m:r>
                          <m:r>
                            <a:rPr lang="it-IT" b="0" i="1">
                              <a:latin typeface="Cambria Math" panose="02040503050406030204" pitchFamily="18" charset="0"/>
                            </a:rPr>
                            <m:t>𝑋</m:t>
                          </m:r>
                          <m:r>
                            <a:rPr lang="it-IT" b="0" i="1">
                              <a:latin typeface="Cambria Math" panose="02040503050406030204" pitchFamily="18" charset="0"/>
                            </a:rPr>
                            <m:t>+</m:t>
                          </m:r>
                          <m:sSup>
                            <m:sSupPr>
                              <m:ctrlPr>
                                <a:rPr lang="it-IT" i="1">
                                  <a:latin typeface="Cambria Math" panose="02040503050406030204" pitchFamily="18" charset="0"/>
                                </a:rPr>
                              </m:ctrlPr>
                            </m:sSupPr>
                            <m:e>
                              <m:r>
                                <a:rPr lang="it-IT" i="1">
                                  <a:latin typeface="Cambria Math" panose="02040503050406030204" pitchFamily="18" charset="0"/>
                                  <a:ea typeface="Cambria Math" panose="02040503050406030204" pitchFamily="18" charset="0"/>
                                </a:rPr>
                                <m:t>𝛾</m:t>
                              </m:r>
                            </m:e>
                            <m:sup>
                              <m:r>
                                <a:rPr lang="it-IT" i="1">
                                  <a:latin typeface="Cambria Math" panose="02040503050406030204" pitchFamily="18" charset="0"/>
                                </a:rPr>
                                <m:t>2</m:t>
                              </m:r>
                            </m:sup>
                          </m:sSup>
                          <m:sSup>
                            <m:sSupPr>
                              <m:ctrlPr>
                                <a:rPr lang="it-IT" i="1">
                                  <a:latin typeface="Cambria Math" panose="02040503050406030204" pitchFamily="18" charset="0"/>
                                </a:rPr>
                              </m:ctrlPr>
                            </m:sSupPr>
                            <m:e>
                              <m:r>
                                <a:rPr lang="it-IT" i="1">
                                  <a:latin typeface="Cambria Math" panose="02040503050406030204" pitchFamily="18" charset="0"/>
                                  <a:ea typeface="Cambria Math" panose="02040503050406030204" pitchFamily="18" charset="0"/>
                                </a:rPr>
                                <m:t>𝜗</m:t>
                              </m:r>
                            </m:e>
                            <m:sup>
                              <m:r>
                                <a:rPr lang="it-IT" i="1">
                                  <a:latin typeface="Cambria Math" panose="02040503050406030204" pitchFamily="18" charset="0"/>
                                </a:rPr>
                                <m:t>2</m:t>
                              </m:r>
                            </m:sup>
                          </m:sSup>
                        </m:den>
                      </m:f>
                    </m:oMath>
                  </m:oMathPara>
                </a14:m>
                <a:endParaRPr lang="en-US"/>
              </a:p>
            </p:txBody>
          </p:sp>
        </mc:Choice>
        <mc:Fallback xmlns="">
          <p:sp>
            <p:nvSpPr>
              <p:cNvPr id="18" name="TextBox 17">
                <a:extLst>
                  <a:ext uri="{FF2B5EF4-FFF2-40B4-BE49-F238E27FC236}">
                    <a16:creationId xmlns:a16="http://schemas.microsoft.com/office/drawing/2014/main" id="{FFD72CC6-89B4-E948-2250-F807CD6A7A9D}"/>
                  </a:ext>
                </a:extLst>
              </p:cNvPr>
              <p:cNvSpPr txBox="1">
                <a:spLocks noRot="1" noChangeAspect="1" noMove="1" noResize="1" noEditPoints="1" noAdjustHandles="1" noChangeArrowheads="1" noChangeShapeType="1" noTextEdit="1"/>
              </p:cNvSpPr>
              <p:nvPr/>
            </p:nvSpPr>
            <p:spPr>
              <a:xfrm>
                <a:off x="6372200" y="3969015"/>
                <a:ext cx="2695931" cy="799001"/>
              </a:xfrm>
              <a:prstGeom prst="rect">
                <a:avLst/>
              </a:prstGeom>
              <a:blipFill>
                <a:blip r:embed="rId7"/>
                <a:stretch>
                  <a:fillRect l="-1869" b="-12500"/>
                </a:stretch>
              </a:blipFill>
            </p:spPr>
            <p:txBody>
              <a:bodyPr/>
              <a:lstStyle/>
              <a:p>
                <a:r>
                  <a:rPr lang="en-IT">
                    <a:noFill/>
                  </a:rPr>
                  <a:t> </a:t>
                </a:r>
              </a:p>
            </p:txBody>
          </p:sp>
        </mc:Fallback>
      </mc:AlternateContent>
      <p:sp>
        <p:nvSpPr>
          <p:cNvPr id="5" name="TextBox 4">
            <a:extLst>
              <a:ext uri="{FF2B5EF4-FFF2-40B4-BE49-F238E27FC236}">
                <a16:creationId xmlns:a16="http://schemas.microsoft.com/office/drawing/2014/main" id="{8ABB4318-09E0-51F8-ECFC-B4A0E013B6A3}"/>
              </a:ext>
            </a:extLst>
          </p:cNvPr>
          <p:cNvSpPr txBox="1"/>
          <p:nvPr/>
        </p:nvSpPr>
        <p:spPr>
          <a:xfrm rot="20278665">
            <a:off x="2342612" y="2848445"/>
            <a:ext cx="2142702" cy="369332"/>
          </a:xfrm>
          <a:prstGeom prst="rect">
            <a:avLst/>
          </a:prstGeom>
          <a:noFill/>
        </p:spPr>
        <p:txBody>
          <a:bodyPr wrap="none" rtlCol="0">
            <a:spAutoFit/>
          </a:bodyPr>
          <a:lstStyle/>
          <a:p>
            <a:r>
              <a:rPr lang="en-GB" sz="1800"/>
              <a:t>p</a:t>
            </a:r>
            <a:r>
              <a:rPr lang="en-IT" sz="1800"/>
              <a:t>hoton looses energy</a:t>
            </a:r>
          </a:p>
        </p:txBody>
      </p:sp>
      <p:sp>
        <p:nvSpPr>
          <p:cNvPr id="10" name="TextBox 9">
            <a:extLst>
              <a:ext uri="{FF2B5EF4-FFF2-40B4-BE49-F238E27FC236}">
                <a16:creationId xmlns:a16="http://schemas.microsoft.com/office/drawing/2014/main" id="{ADAC66DA-2AAF-4FCF-D4C1-585E678CAC4C}"/>
              </a:ext>
            </a:extLst>
          </p:cNvPr>
          <p:cNvSpPr txBox="1"/>
          <p:nvPr/>
        </p:nvSpPr>
        <p:spPr>
          <a:xfrm rot="1695366">
            <a:off x="4812614" y="2920149"/>
            <a:ext cx="2245295" cy="369332"/>
          </a:xfrm>
          <a:prstGeom prst="rect">
            <a:avLst/>
          </a:prstGeom>
          <a:noFill/>
        </p:spPr>
        <p:txBody>
          <a:bodyPr wrap="none" rtlCol="0">
            <a:spAutoFit/>
          </a:bodyPr>
          <a:lstStyle/>
          <a:p>
            <a:r>
              <a:rPr lang="en-GB" sz="1800"/>
              <a:t>electr</a:t>
            </a:r>
            <a:r>
              <a:rPr lang="en-IT" sz="1800"/>
              <a:t>on looses energy</a:t>
            </a:r>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5CC94AB0-A140-1993-2F65-1CEFF45F9D9C}"/>
                  </a:ext>
                </a:extLst>
              </p:cNvPr>
              <p:cNvSpPr txBox="1"/>
              <p:nvPr/>
            </p:nvSpPr>
            <p:spPr>
              <a:xfrm>
                <a:off x="7268265" y="5020529"/>
                <a:ext cx="1458540" cy="14773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it-IT" i="1">
                          <a:latin typeface="Cambria Math" panose="02040503050406030204" pitchFamily="18" charset="0"/>
                          <a:ea typeface="Cambria Math" panose="02040503050406030204" pitchFamily="18" charset="0"/>
                        </a:rPr>
                        <m:t>𝛾</m:t>
                      </m:r>
                      <m:r>
                        <a:rPr lang="it-IT" i="1">
                          <a:latin typeface="Cambria Math" panose="02040503050406030204" pitchFamily="18" charset="0"/>
                          <a:ea typeface="Cambria Math" panose="02040503050406030204" pitchFamily="18" charset="0"/>
                        </a:rPr>
                        <m:t> →∞</m:t>
                      </m:r>
                    </m:oMath>
                  </m:oMathPara>
                </a14:m>
                <a:endParaRPr lang="it-IT" i="1">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it-IT" b="0" i="1">
                          <a:latin typeface="Cambria Math" panose="02040503050406030204" pitchFamily="18" charset="0"/>
                        </a:rPr>
                        <m:t>𝑋</m:t>
                      </m:r>
                      <m:r>
                        <a:rPr lang="it-IT" b="0" i="1">
                          <a:latin typeface="Cambria Math" panose="02040503050406030204" pitchFamily="18" charset="0"/>
                          <a:ea typeface="Cambria Math" panose="02040503050406030204" pitchFamily="18" charset="0"/>
                        </a:rPr>
                        <m:t>→∞</m:t>
                      </m:r>
                    </m:oMath>
                  </m:oMathPara>
                </a14:m>
                <a:endParaRPr lang="it-IT" b="0" i="1">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it-IT" i="1">
                              <a:latin typeface="Cambria Math" panose="02040503050406030204" pitchFamily="18" charset="0"/>
                            </a:rPr>
                            <m:t>𝐸</m:t>
                          </m:r>
                        </m:e>
                        <m:sub>
                          <m:r>
                            <a:rPr lang="it-IT" i="1">
                              <a:latin typeface="Cambria Math" panose="02040503050406030204" pitchFamily="18" charset="0"/>
                              <a:ea typeface="Cambria Math" panose="02040503050406030204" pitchFamily="18" charset="0"/>
                            </a:rPr>
                            <m:t>𝜔</m:t>
                          </m:r>
                          <m:r>
                            <a:rPr lang="it-IT" i="1">
                              <a:latin typeface="Cambria Math" panose="02040503050406030204" pitchFamily="18" charset="0"/>
                              <a:ea typeface="Cambria Math" panose="02040503050406030204" pitchFamily="18" charset="0"/>
                            </a:rPr>
                            <m:t>′</m:t>
                          </m:r>
                        </m:sub>
                      </m:sSub>
                      <m:r>
                        <a:rPr lang="it-IT" i="1">
                          <a:latin typeface="Cambria Math" charset="0"/>
                          <a:ea typeface="Cambria Math" panose="02040503050406030204" pitchFamily="18" charset="0"/>
                        </a:rPr>
                        <m:t>→</m:t>
                      </m:r>
                      <m:sSub>
                        <m:sSubPr>
                          <m:ctrlPr>
                            <a:rPr lang="en-US" i="1">
                              <a:latin typeface="Cambria Math" panose="02040503050406030204" pitchFamily="18" charset="0"/>
                            </a:rPr>
                          </m:ctrlPr>
                        </m:sSubPr>
                        <m:e>
                          <m:r>
                            <a:rPr lang="it-IT" i="1">
                              <a:latin typeface="Cambria Math" panose="02040503050406030204" pitchFamily="18" charset="0"/>
                            </a:rPr>
                            <m:t>𝐸</m:t>
                          </m:r>
                        </m:e>
                        <m:sub>
                          <m:r>
                            <a:rPr lang="it-IT" i="1">
                              <a:latin typeface="Cambria Math" panose="02040503050406030204" pitchFamily="18" charset="0"/>
                            </a:rPr>
                            <m:t>𝑒</m:t>
                          </m:r>
                        </m:sub>
                      </m:sSub>
                    </m:oMath>
                  </m:oMathPara>
                </a14:m>
                <a:endParaRPr lang="en-US"/>
              </a:p>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it-IT" i="1">
                              <a:latin typeface="Cambria Math" panose="02040503050406030204" pitchFamily="18" charset="0"/>
                            </a:rPr>
                            <m:t>𝐸</m:t>
                          </m:r>
                        </m:e>
                        <m:sub>
                          <m:r>
                            <a:rPr lang="it-IT" b="0" i="1">
                              <a:latin typeface="Cambria Math" panose="02040503050406030204" pitchFamily="18" charset="0"/>
                            </a:rPr>
                            <m:t>𝑒</m:t>
                          </m:r>
                          <m:r>
                            <a:rPr lang="it-IT" i="1">
                              <a:latin typeface="Cambria Math" panose="02040503050406030204" pitchFamily="18" charset="0"/>
                              <a:ea typeface="Cambria Math" panose="02040503050406030204" pitchFamily="18" charset="0"/>
                            </a:rPr>
                            <m:t>′</m:t>
                          </m:r>
                        </m:sub>
                      </m:sSub>
                      <m:r>
                        <a:rPr lang="it-IT" i="1">
                          <a:latin typeface="Cambria Math" charset="0"/>
                          <a:ea typeface="Cambria Math" panose="02040503050406030204" pitchFamily="18" charset="0"/>
                        </a:rPr>
                        <m:t>→</m:t>
                      </m:r>
                      <m:r>
                        <a:rPr lang="it-IT" i="1">
                          <a:latin typeface="Cambria Math" panose="02040503050406030204" pitchFamily="18" charset="0"/>
                          <a:ea typeface="Cambria Math" panose="02040503050406030204" pitchFamily="18" charset="0"/>
                        </a:rPr>
                        <m:t>𝑚</m:t>
                      </m:r>
                      <m:sSup>
                        <m:sSupPr>
                          <m:ctrlPr>
                            <a:rPr lang="it-IT" i="1">
                              <a:latin typeface="Cambria Math" panose="02040503050406030204" pitchFamily="18" charset="0"/>
                              <a:ea typeface="Cambria Math" panose="02040503050406030204" pitchFamily="18" charset="0"/>
                            </a:rPr>
                          </m:ctrlPr>
                        </m:sSupPr>
                        <m:e>
                          <m:r>
                            <a:rPr lang="it-IT" i="1">
                              <a:latin typeface="Cambria Math" panose="02040503050406030204" pitchFamily="18" charset="0"/>
                              <a:ea typeface="Cambria Math" panose="02040503050406030204" pitchFamily="18" charset="0"/>
                            </a:rPr>
                            <m:t>𝑐</m:t>
                          </m:r>
                        </m:e>
                        <m:sup>
                          <m:r>
                            <a:rPr lang="it-IT" i="1">
                              <a:latin typeface="Cambria Math" panose="02040503050406030204" pitchFamily="18" charset="0"/>
                              <a:ea typeface="Cambria Math" panose="02040503050406030204" pitchFamily="18" charset="0"/>
                            </a:rPr>
                            <m:t>2</m:t>
                          </m:r>
                        </m:sup>
                      </m:sSup>
                    </m:oMath>
                  </m:oMathPara>
                </a14:m>
                <a:endParaRPr lang="en-US"/>
              </a:p>
            </p:txBody>
          </p:sp>
        </mc:Choice>
        <mc:Fallback xmlns="">
          <p:sp>
            <p:nvSpPr>
              <p:cNvPr id="21" name="TextBox 20">
                <a:extLst>
                  <a:ext uri="{FF2B5EF4-FFF2-40B4-BE49-F238E27FC236}">
                    <a16:creationId xmlns:a16="http://schemas.microsoft.com/office/drawing/2014/main" id="{5CC94AB0-A140-1993-2F65-1CEFF45F9D9C}"/>
                  </a:ext>
                </a:extLst>
              </p:cNvPr>
              <p:cNvSpPr txBox="1">
                <a:spLocks noRot="1" noChangeAspect="1" noMove="1" noResize="1" noEditPoints="1" noAdjustHandles="1" noChangeArrowheads="1" noChangeShapeType="1" noTextEdit="1"/>
              </p:cNvSpPr>
              <p:nvPr/>
            </p:nvSpPr>
            <p:spPr>
              <a:xfrm>
                <a:off x="7268265" y="5020529"/>
                <a:ext cx="1458540" cy="1477328"/>
              </a:xfrm>
              <a:prstGeom prst="rect">
                <a:avLst/>
              </a:prstGeom>
              <a:blipFill>
                <a:blip r:embed="rId8"/>
                <a:stretch>
                  <a:fillRect l="-4310" t="-2564" r="-862" b="-1709"/>
                </a:stretch>
              </a:blipFill>
            </p:spPr>
            <p:txBody>
              <a:bodyPr/>
              <a:lstStyle/>
              <a:p>
                <a:r>
                  <a:rPr lang="en-IT">
                    <a:noFill/>
                  </a:rPr>
                  <a:t> </a:t>
                </a:r>
              </a:p>
            </p:txBody>
          </p:sp>
        </mc:Fallback>
      </mc:AlternateContent>
      <p:sp>
        <p:nvSpPr>
          <p:cNvPr id="22" name="Rectangle 21">
            <a:extLst>
              <a:ext uri="{FF2B5EF4-FFF2-40B4-BE49-F238E27FC236}">
                <a16:creationId xmlns:a16="http://schemas.microsoft.com/office/drawing/2014/main" id="{1EB4C269-F477-C111-416D-0BF84F077A78}"/>
              </a:ext>
            </a:extLst>
          </p:cNvPr>
          <p:cNvSpPr/>
          <p:nvPr/>
        </p:nvSpPr>
        <p:spPr bwMode="auto">
          <a:xfrm>
            <a:off x="1833064" y="1086838"/>
            <a:ext cx="5814237" cy="1010185"/>
          </a:xfrm>
          <a:prstGeom prst="rect">
            <a:avLst/>
          </a:prstGeom>
          <a:solidFill>
            <a:srgbClr val="FFFF00">
              <a:alpha val="29945"/>
            </a:srgbClr>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sp>
        <p:nvSpPr>
          <p:cNvPr id="18433" name="Rectangle 2"/>
          <p:cNvSpPr>
            <a:spLocks noGrp="1" noChangeArrowheads="1"/>
          </p:cNvSpPr>
          <p:nvPr>
            <p:ph type="title"/>
          </p:nvPr>
        </p:nvSpPr>
        <p:spPr>
          <a:xfrm>
            <a:off x="1691680" y="78189"/>
            <a:ext cx="6336704" cy="830531"/>
          </a:xfrm>
        </p:spPr>
        <p:txBody>
          <a:bodyPr/>
          <a:lstStyle/>
          <a:p>
            <a:r>
              <a:rPr lang="en-GB" sz="2400" b="1" i="1">
                <a:solidFill>
                  <a:srgbClr val="FF0000"/>
                </a:solidFill>
                <a:latin typeface="Times" charset="0"/>
                <a:ea typeface="ＭＳ Ｐゴシック" charset="0"/>
              </a:rPr>
              <a:t>An invariant view at Compton effect - 2</a:t>
            </a:r>
            <a:br>
              <a:rPr lang="en-GB" sz="2800" b="1" i="1">
                <a:solidFill>
                  <a:srgbClr val="FF0000"/>
                </a:solidFill>
                <a:latin typeface="Times" charset="0"/>
                <a:ea typeface="ＭＳ Ｐゴシック" charset="0"/>
              </a:rPr>
            </a:br>
            <a:r>
              <a:rPr lang="en-GB" sz="2000" b="1" i="1">
                <a:solidFill>
                  <a:schemeClr val="tx1"/>
                </a:solidFill>
                <a:latin typeface="Times" charset="0"/>
                <a:ea typeface="ＭＳ Ｐゴシック" charset="0"/>
              </a:rPr>
              <a:t>(any inertial ref. frame)</a:t>
            </a:r>
            <a:endParaRPr lang="en-US" sz="2000" b="1" i="1">
              <a:solidFill>
                <a:schemeClr val="tx1"/>
              </a:solidFill>
              <a:latin typeface="Times" charset="0"/>
              <a:ea typeface="ＭＳ Ｐゴシック" charset="0"/>
            </a:endParaRPr>
          </a:p>
        </p:txBody>
      </p:sp>
      <p:sp>
        <p:nvSpPr>
          <p:cNvPr id="12" name="TextBox 11">
            <a:extLst>
              <a:ext uri="{FF2B5EF4-FFF2-40B4-BE49-F238E27FC236}">
                <a16:creationId xmlns:a16="http://schemas.microsoft.com/office/drawing/2014/main" id="{44CF6265-60AF-613C-6525-871D86985FF5}"/>
              </a:ext>
            </a:extLst>
          </p:cNvPr>
          <p:cNvSpPr txBox="1"/>
          <p:nvPr/>
        </p:nvSpPr>
        <p:spPr>
          <a:xfrm>
            <a:off x="4276220" y="3429000"/>
            <a:ext cx="981359" cy="461665"/>
          </a:xfrm>
          <a:prstGeom prst="rect">
            <a:avLst/>
          </a:prstGeom>
          <a:noFill/>
        </p:spPr>
        <p:txBody>
          <a:bodyPr wrap="none" rtlCol="0">
            <a:spAutoFit/>
          </a:bodyPr>
          <a:lstStyle/>
          <a:p>
            <a:pPr algn="ctr"/>
            <a:r>
              <a:rPr lang="en-IT" b="1"/>
              <a:t>S.C.S.</a:t>
            </a: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5003DF43-1C23-3979-5D5C-AB742B75A4BF}"/>
                  </a:ext>
                </a:extLst>
              </p:cNvPr>
              <p:cNvSpPr txBox="1"/>
              <p:nvPr/>
            </p:nvSpPr>
            <p:spPr>
              <a:xfrm>
                <a:off x="3704287" y="3933056"/>
                <a:ext cx="2235865"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it-IT" i="1">
                          <a:latin typeface="Cambria Math" panose="02040503050406030204" pitchFamily="18" charset="0"/>
                          <a:ea typeface="Cambria Math" panose="02040503050406030204" pitchFamily="18" charset="0"/>
                        </a:rPr>
                        <m:t>𝑋</m:t>
                      </m:r>
                      <m:r>
                        <a:rPr lang="it-IT" i="1">
                          <a:latin typeface="Cambria Math" panose="02040503050406030204" pitchFamily="18" charset="0"/>
                          <a:ea typeface="Cambria Math" panose="02040503050406030204" pitchFamily="18" charset="0"/>
                        </a:rPr>
                        <m:t>=4</m:t>
                      </m:r>
                      <m:r>
                        <a:rPr lang="it-IT" i="1">
                          <a:latin typeface="Cambria Math" panose="02040503050406030204" pitchFamily="18" charset="0"/>
                          <a:ea typeface="Cambria Math" panose="02040503050406030204" pitchFamily="18" charset="0"/>
                        </a:rPr>
                        <m:t>𝛽</m:t>
                      </m:r>
                      <m:r>
                        <a:rPr lang="it-IT" i="1">
                          <a:latin typeface="Cambria Math" panose="02040503050406030204" pitchFamily="18" charset="0"/>
                          <a:ea typeface="Cambria Math" panose="02040503050406030204" pitchFamily="18" charset="0"/>
                        </a:rPr>
                        <m:t> </m:t>
                      </m:r>
                      <m:sSup>
                        <m:sSupPr>
                          <m:ctrlPr>
                            <a:rPr lang="it-IT" i="1">
                              <a:latin typeface="Cambria Math" panose="02040503050406030204" pitchFamily="18" charset="0"/>
                              <a:ea typeface="Cambria Math" panose="02040503050406030204" pitchFamily="18" charset="0"/>
                            </a:rPr>
                          </m:ctrlPr>
                        </m:sSupPr>
                        <m:e>
                          <m:r>
                            <a:rPr lang="it-IT" i="1">
                              <a:latin typeface="Cambria Math" panose="02040503050406030204" pitchFamily="18" charset="0"/>
                              <a:ea typeface="Cambria Math" panose="02040503050406030204" pitchFamily="18" charset="0"/>
                            </a:rPr>
                            <m:t>𝛾</m:t>
                          </m:r>
                        </m:e>
                        <m:sup>
                          <m:r>
                            <a:rPr lang="it-IT" i="1">
                              <a:latin typeface="Cambria Math" panose="02040503050406030204" pitchFamily="18" charset="0"/>
                              <a:ea typeface="Cambria Math" panose="02040503050406030204" pitchFamily="18" charset="0"/>
                            </a:rPr>
                            <m:t>2</m:t>
                          </m:r>
                        </m:sup>
                      </m:sSup>
                    </m:oMath>
                  </m:oMathPara>
                </a14:m>
                <a:endParaRPr lang="en-US"/>
              </a:p>
            </p:txBody>
          </p:sp>
        </mc:Choice>
        <mc:Fallback xmlns="">
          <p:sp>
            <p:nvSpPr>
              <p:cNvPr id="19" name="TextBox 18">
                <a:extLst>
                  <a:ext uri="{FF2B5EF4-FFF2-40B4-BE49-F238E27FC236}">
                    <a16:creationId xmlns:a16="http://schemas.microsoft.com/office/drawing/2014/main" id="{5003DF43-1C23-3979-5D5C-AB742B75A4BF}"/>
                  </a:ext>
                </a:extLst>
              </p:cNvPr>
              <p:cNvSpPr txBox="1">
                <a:spLocks noRot="1" noChangeAspect="1" noMove="1" noResize="1" noEditPoints="1" noAdjustHandles="1" noChangeArrowheads="1" noChangeShapeType="1" noTextEdit="1"/>
              </p:cNvSpPr>
              <p:nvPr/>
            </p:nvSpPr>
            <p:spPr>
              <a:xfrm>
                <a:off x="3704287" y="3933056"/>
                <a:ext cx="2235865" cy="369332"/>
              </a:xfrm>
              <a:prstGeom prst="rect">
                <a:avLst/>
              </a:prstGeom>
              <a:blipFill>
                <a:blip r:embed="rId9"/>
                <a:stretch>
                  <a:fillRect t="-10000" b="-36667"/>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0DBAE3AB-99C1-472F-FBE6-DC2A7211F5B8}"/>
                  </a:ext>
                </a:extLst>
              </p:cNvPr>
              <p:cNvSpPr txBox="1"/>
              <p:nvPr/>
            </p:nvSpPr>
            <p:spPr>
              <a:xfrm>
                <a:off x="3545718" y="4355812"/>
                <a:ext cx="2682466"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a:latin typeface="Cambria Math" panose="02040503050406030204" pitchFamily="18" charset="0"/>
                            </a:rPr>
                          </m:ctrlPr>
                        </m:sSubPr>
                        <m:e>
                          <m:r>
                            <a:rPr lang="it-IT" b="0" i="1">
                              <a:latin typeface="Cambria Math" panose="02040503050406030204" pitchFamily="18" charset="0"/>
                            </a:rPr>
                            <m:t>𝐸</m:t>
                          </m:r>
                        </m:e>
                        <m:sub>
                          <m:r>
                            <a:rPr lang="it-IT" b="0" i="1">
                              <a:latin typeface="Cambria Math" panose="02040503050406030204" pitchFamily="18" charset="0"/>
                              <a:ea typeface="Cambria Math" panose="02040503050406030204" pitchFamily="18" charset="0"/>
                            </a:rPr>
                            <m:t>𝜔</m:t>
                          </m:r>
                        </m:sub>
                      </m:sSub>
                      <m:r>
                        <a:rPr lang="it-IT" b="0" i="1">
                          <a:latin typeface="Cambria Math" charset="0"/>
                        </a:rPr>
                        <m:t>=</m:t>
                      </m:r>
                      <m:sSub>
                        <m:sSubPr>
                          <m:ctrlPr>
                            <a:rPr lang="en-US" i="1">
                              <a:latin typeface="Cambria Math" panose="02040503050406030204" pitchFamily="18" charset="0"/>
                            </a:rPr>
                          </m:ctrlPr>
                        </m:sSubPr>
                        <m:e>
                          <m:r>
                            <a:rPr lang="it-IT" b="0" i="1">
                              <a:latin typeface="Cambria Math" panose="02040503050406030204" pitchFamily="18" charset="0"/>
                            </a:rPr>
                            <m:t>𝑝</m:t>
                          </m:r>
                        </m:e>
                        <m:sub>
                          <m:r>
                            <a:rPr lang="it-IT" i="1">
                              <a:latin typeface="Cambria Math" panose="02040503050406030204" pitchFamily="18" charset="0"/>
                            </a:rPr>
                            <m:t>𝑒</m:t>
                          </m:r>
                        </m:sub>
                      </m:sSub>
                      <m:r>
                        <a:rPr lang="it-IT" b="0" i="1">
                          <a:latin typeface="Cambria Math" panose="02040503050406030204" pitchFamily="18" charset="0"/>
                        </a:rPr>
                        <m:t>𝑐</m:t>
                      </m:r>
                      <m:r>
                        <a:rPr lang="it-IT" b="0" i="1">
                          <a:latin typeface="Cambria Math" panose="02040503050406030204" pitchFamily="18" charset="0"/>
                        </a:rPr>
                        <m:t>=</m:t>
                      </m:r>
                      <m:r>
                        <a:rPr lang="it-IT" b="0" i="1">
                          <a:latin typeface="Cambria Math" panose="02040503050406030204" pitchFamily="18" charset="0"/>
                          <a:ea typeface="Cambria Math" panose="02040503050406030204" pitchFamily="18" charset="0"/>
                        </a:rPr>
                        <m:t>𝛽𝛾</m:t>
                      </m:r>
                      <m:r>
                        <a:rPr lang="it-IT" b="0" i="1">
                          <a:latin typeface="Cambria Math" panose="02040503050406030204" pitchFamily="18" charset="0"/>
                          <a:ea typeface="Cambria Math" panose="02040503050406030204" pitchFamily="18" charset="0"/>
                        </a:rPr>
                        <m:t>𝑚</m:t>
                      </m:r>
                      <m:sSup>
                        <m:sSupPr>
                          <m:ctrlPr>
                            <a:rPr lang="it-IT" b="0" i="1">
                              <a:latin typeface="Cambria Math" panose="02040503050406030204" pitchFamily="18" charset="0"/>
                              <a:ea typeface="Cambria Math" panose="02040503050406030204" pitchFamily="18" charset="0"/>
                            </a:rPr>
                          </m:ctrlPr>
                        </m:sSupPr>
                        <m:e>
                          <m:r>
                            <a:rPr lang="it-IT" b="0" i="1">
                              <a:latin typeface="Cambria Math" panose="02040503050406030204" pitchFamily="18" charset="0"/>
                              <a:ea typeface="Cambria Math" panose="02040503050406030204" pitchFamily="18" charset="0"/>
                            </a:rPr>
                            <m:t>𝑐</m:t>
                          </m:r>
                        </m:e>
                        <m:sup>
                          <m:r>
                            <a:rPr lang="it-IT" b="0" i="1">
                              <a:latin typeface="Cambria Math" panose="02040503050406030204" pitchFamily="18" charset="0"/>
                              <a:ea typeface="Cambria Math" panose="02040503050406030204" pitchFamily="18" charset="0"/>
                            </a:rPr>
                            <m:t>2</m:t>
                          </m:r>
                        </m:sup>
                      </m:sSup>
                    </m:oMath>
                  </m:oMathPara>
                </a14:m>
                <a:endParaRPr lang="en-US"/>
              </a:p>
            </p:txBody>
          </p:sp>
        </mc:Choice>
        <mc:Fallback xmlns="">
          <p:sp>
            <p:nvSpPr>
              <p:cNvPr id="20" name="TextBox 19">
                <a:extLst>
                  <a:ext uri="{FF2B5EF4-FFF2-40B4-BE49-F238E27FC236}">
                    <a16:creationId xmlns:a16="http://schemas.microsoft.com/office/drawing/2014/main" id="{0DBAE3AB-99C1-472F-FBE6-DC2A7211F5B8}"/>
                  </a:ext>
                </a:extLst>
              </p:cNvPr>
              <p:cNvSpPr txBox="1">
                <a:spLocks noRot="1" noChangeAspect="1" noMove="1" noResize="1" noEditPoints="1" noAdjustHandles="1" noChangeArrowheads="1" noChangeShapeType="1" noTextEdit="1"/>
              </p:cNvSpPr>
              <p:nvPr/>
            </p:nvSpPr>
            <p:spPr>
              <a:xfrm>
                <a:off x="3545718" y="4355812"/>
                <a:ext cx="2682466" cy="369332"/>
              </a:xfrm>
              <a:prstGeom prst="rect">
                <a:avLst/>
              </a:prstGeom>
              <a:blipFill>
                <a:blip r:embed="rId10"/>
                <a:stretch>
                  <a:fillRect l="-943" t="-3448" b="-34483"/>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7434BBEE-7409-3FC4-36C5-817577844CD5}"/>
                  </a:ext>
                </a:extLst>
              </p:cNvPr>
              <p:cNvSpPr txBox="1"/>
              <p:nvPr/>
            </p:nvSpPr>
            <p:spPr>
              <a:xfrm>
                <a:off x="35496" y="4293096"/>
                <a:ext cx="3269485" cy="9282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a:latin typeface="Cambria Math" panose="02040503050406030204" pitchFamily="18" charset="0"/>
                          <a:ea typeface="Cambria Math" panose="02040503050406030204" pitchFamily="18" charset="0"/>
                        </a:rPr>
                        <m:t>𝜈</m:t>
                      </m:r>
                      <m:r>
                        <a:rPr lang="it-IT" b="0" i="1">
                          <a:latin typeface="Cambria Math" panose="02040503050406030204" pitchFamily="18" charset="0"/>
                          <a:ea typeface="Cambria Math" panose="02040503050406030204" pitchFamily="18" charset="0"/>
                        </a:rPr>
                        <m:t>′</m:t>
                      </m:r>
                      <m:r>
                        <a:rPr lang="it-IT" b="0" i="1">
                          <a:latin typeface="Cambria Math" charset="0"/>
                        </a:rPr>
                        <m:t>=</m:t>
                      </m:r>
                      <m:f>
                        <m:fPr>
                          <m:ctrlPr>
                            <a:rPr lang="it-IT" b="0" i="1">
                              <a:latin typeface="Cambria Math" panose="02040503050406030204" pitchFamily="18" charset="0"/>
                            </a:rPr>
                          </m:ctrlPr>
                        </m:fPr>
                        <m:num>
                          <m:r>
                            <a:rPr lang="it-IT" b="0" i="1">
                              <a:latin typeface="Cambria Math" panose="02040503050406030204" pitchFamily="18" charset="0"/>
                              <a:ea typeface="Cambria Math" panose="02040503050406030204" pitchFamily="18" charset="0"/>
                            </a:rPr>
                            <m:t>𝜈</m:t>
                          </m:r>
                        </m:num>
                        <m:den>
                          <m:r>
                            <a:rPr lang="it-IT" b="0" i="1">
                              <a:latin typeface="Cambria Math" panose="02040503050406030204" pitchFamily="18" charset="0"/>
                            </a:rPr>
                            <m:t>1+</m:t>
                          </m:r>
                          <m:f>
                            <m:fPr>
                              <m:ctrlPr>
                                <a:rPr lang="it-IT" b="0" i="1">
                                  <a:latin typeface="Cambria Math" panose="02040503050406030204" pitchFamily="18" charset="0"/>
                                </a:rPr>
                              </m:ctrlPr>
                            </m:fPr>
                            <m:num>
                              <m:sSub>
                                <m:sSubPr>
                                  <m:ctrlPr>
                                    <a:rPr lang="it-IT" b="0" i="1">
                                      <a:latin typeface="Cambria Math" panose="02040503050406030204" pitchFamily="18" charset="0"/>
                                    </a:rPr>
                                  </m:ctrlPr>
                                </m:sSubPr>
                                <m:e>
                                  <m:r>
                                    <a:rPr lang="it-IT" b="0" i="1">
                                      <a:latin typeface="Cambria Math" panose="02040503050406030204" pitchFamily="18" charset="0"/>
                                    </a:rPr>
                                    <m:t>𝑋</m:t>
                                  </m:r>
                                </m:e>
                                <m:sub>
                                  <m:r>
                                    <a:rPr lang="it-IT" b="0" i="1">
                                      <a:latin typeface="Cambria Math" panose="02040503050406030204" pitchFamily="18" charset="0"/>
                                    </a:rPr>
                                    <m:t>𝐷𝐶</m:t>
                                  </m:r>
                                </m:sub>
                              </m:sSub>
                            </m:num>
                            <m:den>
                              <m:r>
                                <a:rPr lang="it-IT" b="0" i="1">
                                  <a:latin typeface="Cambria Math" panose="02040503050406030204" pitchFamily="18" charset="0"/>
                                </a:rPr>
                                <m:t>4</m:t>
                              </m:r>
                            </m:den>
                          </m:f>
                          <m:d>
                            <m:dPr>
                              <m:ctrlPr>
                                <a:rPr lang="it-IT" b="0" i="1">
                                  <a:latin typeface="Cambria Math" panose="02040503050406030204" pitchFamily="18" charset="0"/>
                                </a:rPr>
                              </m:ctrlPr>
                            </m:dPr>
                            <m:e>
                              <m:r>
                                <a:rPr lang="it-IT" b="0" i="1">
                                  <a:latin typeface="Cambria Math" panose="02040503050406030204" pitchFamily="18" charset="0"/>
                                </a:rPr>
                                <m:t>1+</m:t>
                              </m:r>
                              <m:func>
                                <m:funcPr>
                                  <m:ctrlPr>
                                    <a:rPr lang="it-IT" b="0" i="1">
                                      <a:latin typeface="Cambria Math" panose="02040503050406030204" pitchFamily="18" charset="0"/>
                                    </a:rPr>
                                  </m:ctrlPr>
                                </m:funcPr>
                                <m:fName>
                                  <m:r>
                                    <m:rPr>
                                      <m:sty m:val="p"/>
                                    </m:rPr>
                                    <a:rPr lang="it-IT" b="0" i="0">
                                      <a:latin typeface="Cambria Math" panose="02040503050406030204" pitchFamily="18" charset="0"/>
                                    </a:rPr>
                                    <m:t>cos</m:t>
                                  </m:r>
                                </m:fName>
                                <m:e>
                                  <m:r>
                                    <a:rPr lang="it-IT" b="0" i="1">
                                      <a:latin typeface="Cambria Math" panose="02040503050406030204" pitchFamily="18" charset="0"/>
                                      <a:ea typeface="Cambria Math" panose="02040503050406030204" pitchFamily="18" charset="0"/>
                                    </a:rPr>
                                    <m:t>𝜗</m:t>
                                  </m:r>
                                </m:e>
                              </m:func>
                            </m:e>
                          </m:d>
                        </m:den>
                      </m:f>
                    </m:oMath>
                  </m:oMathPara>
                </a14:m>
                <a:endParaRPr lang="en-US"/>
              </a:p>
            </p:txBody>
          </p:sp>
        </mc:Choice>
        <mc:Fallback xmlns="">
          <p:sp>
            <p:nvSpPr>
              <p:cNvPr id="4" name="TextBox 3">
                <a:extLst>
                  <a:ext uri="{FF2B5EF4-FFF2-40B4-BE49-F238E27FC236}">
                    <a16:creationId xmlns:a16="http://schemas.microsoft.com/office/drawing/2014/main" id="{7434BBEE-7409-3FC4-36C5-817577844CD5}"/>
                  </a:ext>
                </a:extLst>
              </p:cNvPr>
              <p:cNvSpPr txBox="1">
                <a:spLocks noRot="1" noChangeAspect="1" noMove="1" noResize="1" noEditPoints="1" noAdjustHandles="1" noChangeArrowheads="1" noChangeShapeType="1" noTextEdit="1"/>
              </p:cNvSpPr>
              <p:nvPr/>
            </p:nvSpPr>
            <p:spPr>
              <a:xfrm>
                <a:off x="35496" y="4293096"/>
                <a:ext cx="3269485" cy="928267"/>
              </a:xfrm>
              <a:prstGeom prst="rect">
                <a:avLst/>
              </a:prstGeom>
              <a:blipFill>
                <a:blip r:embed="rId11"/>
                <a:stretch>
                  <a:fillRect l="-386" b="-9333"/>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BBA5DF5-5933-2F52-E254-7F3E41DC70B4}"/>
                  </a:ext>
                </a:extLst>
              </p:cNvPr>
              <p:cNvSpPr txBox="1"/>
              <p:nvPr/>
            </p:nvSpPr>
            <p:spPr>
              <a:xfrm>
                <a:off x="114528" y="5365721"/>
                <a:ext cx="2471031" cy="542713"/>
              </a:xfrm>
              <a:prstGeom prst="rect">
                <a:avLst/>
              </a:prstGeom>
              <a:noFill/>
            </p:spPr>
            <p:txBody>
              <a:bodyPr wrap="square" lIns="0" tIns="0" rIns="0" bIns="0" rtlCol="0">
                <a:spAutoFit/>
              </a:bodyPr>
              <a:lstStyle/>
              <a:p>
                <a14:m>
                  <m:oMath xmlns:m="http://schemas.openxmlformats.org/officeDocument/2006/math">
                    <m:sSub>
                      <m:sSubPr>
                        <m:ctrlPr>
                          <a:rPr lang="it-IT" b="0" i="1">
                            <a:latin typeface="Cambria Math" panose="02040503050406030204" pitchFamily="18" charset="0"/>
                          </a:rPr>
                        </m:ctrlPr>
                      </m:sSubPr>
                      <m:e>
                        <m:r>
                          <a:rPr lang="it-IT" b="0" i="1">
                            <a:latin typeface="Cambria Math" panose="02040503050406030204" pitchFamily="18" charset="0"/>
                          </a:rPr>
                          <m:t>𝑋</m:t>
                        </m:r>
                      </m:e>
                      <m:sub>
                        <m:r>
                          <a:rPr lang="it-IT" b="0" i="1">
                            <a:latin typeface="Cambria Math" panose="02040503050406030204" pitchFamily="18" charset="0"/>
                          </a:rPr>
                          <m:t>𝐷𝐶</m:t>
                        </m:r>
                      </m:sub>
                    </m:sSub>
                    <m:r>
                      <a:rPr lang="it-IT" b="0" i="1">
                        <a:latin typeface="Cambria Math" panose="02040503050406030204" pitchFamily="18" charset="0"/>
                      </a:rPr>
                      <m:t>=</m:t>
                    </m:r>
                    <m:f>
                      <m:fPr>
                        <m:ctrlPr>
                          <a:rPr lang="it-IT" b="0" i="1">
                            <a:latin typeface="Cambria Math" panose="02040503050406030204" pitchFamily="18" charset="0"/>
                          </a:rPr>
                        </m:ctrlPr>
                      </m:fPr>
                      <m:num>
                        <m:r>
                          <a:rPr lang="it-IT" b="0" i="1">
                            <a:latin typeface="Cambria Math" panose="02040503050406030204" pitchFamily="18" charset="0"/>
                          </a:rPr>
                          <m:t>4</m:t>
                        </m:r>
                        <m:r>
                          <a:rPr lang="it-IT" i="1">
                            <a:latin typeface="Cambria Math" panose="02040503050406030204" pitchFamily="18" charset="0"/>
                            <a:ea typeface="Cambria Math" panose="02040503050406030204" pitchFamily="18" charset="0"/>
                          </a:rPr>
                          <m:t>ℏ</m:t>
                        </m:r>
                        <m:r>
                          <a:rPr lang="it-IT" i="1">
                            <a:latin typeface="Cambria Math" panose="02040503050406030204" pitchFamily="18" charset="0"/>
                            <a:ea typeface="Cambria Math" panose="02040503050406030204" pitchFamily="18" charset="0"/>
                          </a:rPr>
                          <m:t>𝜔</m:t>
                        </m:r>
                      </m:num>
                      <m:den>
                        <m:r>
                          <a:rPr lang="it-IT" i="1">
                            <a:latin typeface="Cambria Math" panose="02040503050406030204" pitchFamily="18" charset="0"/>
                            <a:ea typeface="Cambria Math" panose="02040503050406030204" pitchFamily="18" charset="0"/>
                          </a:rPr>
                          <m:t>𝑚</m:t>
                        </m:r>
                        <m:sSup>
                          <m:sSupPr>
                            <m:ctrlPr>
                              <a:rPr lang="it-IT" i="1">
                                <a:latin typeface="Cambria Math" panose="02040503050406030204" pitchFamily="18" charset="0"/>
                                <a:ea typeface="Cambria Math" panose="02040503050406030204" pitchFamily="18" charset="0"/>
                              </a:rPr>
                            </m:ctrlPr>
                          </m:sSupPr>
                          <m:e>
                            <m:r>
                              <a:rPr lang="it-IT" i="1">
                                <a:latin typeface="Cambria Math" panose="02040503050406030204" pitchFamily="18" charset="0"/>
                                <a:ea typeface="Cambria Math" panose="02040503050406030204" pitchFamily="18" charset="0"/>
                              </a:rPr>
                              <m:t>𝑐</m:t>
                            </m:r>
                          </m:e>
                          <m:sup>
                            <m:r>
                              <a:rPr lang="it-IT" i="1">
                                <a:latin typeface="Cambria Math" panose="02040503050406030204" pitchFamily="18" charset="0"/>
                                <a:ea typeface="Cambria Math" panose="02040503050406030204" pitchFamily="18" charset="0"/>
                              </a:rPr>
                              <m:t>2</m:t>
                            </m:r>
                          </m:sup>
                        </m:sSup>
                      </m:den>
                    </m:f>
                  </m:oMath>
                </a14:m>
                <a:r>
                  <a:rPr lang="it-IT"/>
                  <a:t> </a:t>
                </a:r>
                <a14:m>
                  <m:oMath xmlns:m="http://schemas.openxmlformats.org/officeDocument/2006/math">
                    <m:r>
                      <a:rPr lang="it-IT" i="1">
                        <a:latin typeface="Cambria Math" panose="02040503050406030204" pitchFamily="18" charset="0"/>
                      </a:rPr>
                      <m:t>=</m:t>
                    </m:r>
                    <m:f>
                      <m:fPr>
                        <m:ctrlPr>
                          <a:rPr lang="it-IT" i="1">
                            <a:latin typeface="Cambria Math" panose="02040503050406030204" pitchFamily="18" charset="0"/>
                          </a:rPr>
                        </m:ctrlPr>
                      </m:fPr>
                      <m:num>
                        <m:r>
                          <a:rPr lang="it-IT" i="1">
                            <a:latin typeface="Cambria Math" panose="02040503050406030204" pitchFamily="18" charset="0"/>
                          </a:rPr>
                          <m:t>4</m:t>
                        </m:r>
                        <m:sSub>
                          <m:sSubPr>
                            <m:ctrlPr>
                              <a:rPr lang="it-IT" i="1">
                                <a:latin typeface="Cambria Math" panose="02040503050406030204" pitchFamily="18" charset="0"/>
                              </a:rPr>
                            </m:ctrlPr>
                          </m:sSubPr>
                          <m:e>
                            <m:r>
                              <a:rPr lang="it-IT" i="1">
                                <a:latin typeface="Cambria Math" panose="02040503050406030204" pitchFamily="18" charset="0"/>
                                <a:ea typeface="Cambria Math" panose="02040503050406030204" pitchFamily="18" charset="0"/>
                              </a:rPr>
                              <m:t>𝜆</m:t>
                            </m:r>
                          </m:e>
                          <m:sub>
                            <m:r>
                              <a:rPr lang="it-IT" i="1">
                                <a:latin typeface="Cambria Math" panose="02040503050406030204" pitchFamily="18" charset="0"/>
                              </a:rPr>
                              <m:t>𝐶</m:t>
                            </m:r>
                          </m:sub>
                        </m:sSub>
                      </m:num>
                      <m:den>
                        <m:r>
                          <a:rPr lang="it-IT" i="1">
                            <a:latin typeface="Cambria Math" panose="02040503050406030204" pitchFamily="18" charset="0"/>
                            <a:ea typeface="Cambria Math" panose="02040503050406030204" pitchFamily="18" charset="0"/>
                          </a:rPr>
                          <m:t>𝜆</m:t>
                        </m:r>
                      </m:den>
                    </m:f>
                  </m:oMath>
                </a14:m>
                <a:endParaRPr lang="en-US"/>
              </a:p>
            </p:txBody>
          </p:sp>
        </mc:Choice>
        <mc:Fallback xmlns="">
          <p:sp>
            <p:nvSpPr>
              <p:cNvPr id="7" name="TextBox 6">
                <a:extLst>
                  <a:ext uri="{FF2B5EF4-FFF2-40B4-BE49-F238E27FC236}">
                    <a16:creationId xmlns:a16="http://schemas.microsoft.com/office/drawing/2014/main" id="{2BBA5DF5-5933-2F52-E254-7F3E41DC70B4}"/>
                  </a:ext>
                </a:extLst>
              </p:cNvPr>
              <p:cNvSpPr txBox="1">
                <a:spLocks noRot="1" noChangeAspect="1" noMove="1" noResize="1" noEditPoints="1" noAdjustHandles="1" noChangeArrowheads="1" noChangeShapeType="1" noTextEdit="1"/>
              </p:cNvSpPr>
              <p:nvPr/>
            </p:nvSpPr>
            <p:spPr>
              <a:xfrm>
                <a:off x="114528" y="5365721"/>
                <a:ext cx="2471031" cy="542713"/>
              </a:xfrm>
              <a:prstGeom prst="rect">
                <a:avLst/>
              </a:prstGeom>
              <a:blipFill>
                <a:blip r:embed="rId12"/>
                <a:stretch>
                  <a:fillRect l="-4615" b="-13636"/>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37CDCA79-01F4-6A18-4942-5ACE854F7013}"/>
                  </a:ext>
                </a:extLst>
              </p:cNvPr>
              <p:cNvSpPr txBox="1"/>
              <p:nvPr/>
            </p:nvSpPr>
            <p:spPr>
              <a:xfrm>
                <a:off x="3545401" y="5363924"/>
                <a:ext cx="2898807"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a:latin typeface="Cambria Math" panose="02040503050406030204" pitchFamily="18" charset="0"/>
                            </a:rPr>
                          </m:ctrlPr>
                        </m:sSubPr>
                        <m:e>
                          <m:r>
                            <a:rPr lang="it-IT" b="0" i="1">
                              <a:latin typeface="Cambria Math" panose="02040503050406030204" pitchFamily="18" charset="0"/>
                            </a:rPr>
                            <m:t>𝐸</m:t>
                          </m:r>
                        </m:e>
                        <m:sub>
                          <m:r>
                            <a:rPr lang="it-IT" b="0" i="1">
                              <a:latin typeface="Cambria Math" panose="02040503050406030204" pitchFamily="18" charset="0"/>
                            </a:rPr>
                            <m:t>𝑒</m:t>
                          </m:r>
                          <m:r>
                            <a:rPr lang="it-IT" b="0" i="1">
                              <a:latin typeface="Cambria Math" panose="02040503050406030204" pitchFamily="18" charset="0"/>
                              <a:ea typeface="Cambria Math" panose="02040503050406030204" pitchFamily="18" charset="0"/>
                            </a:rPr>
                            <m:t>′</m:t>
                          </m:r>
                        </m:sub>
                      </m:sSub>
                      <m:r>
                        <a:rPr lang="it-IT" b="0" i="1">
                          <a:latin typeface="Cambria Math" charset="0"/>
                        </a:rPr>
                        <m:t>=</m:t>
                      </m:r>
                      <m:sSub>
                        <m:sSubPr>
                          <m:ctrlPr>
                            <a:rPr lang="en-US" i="1">
                              <a:latin typeface="Cambria Math" panose="02040503050406030204" pitchFamily="18" charset="0"/>
                            </a:rPr>
                          </m:ctrlPr>
                        </m:sSubPr>
                        <m:e>
                          <m:r>
                            <a:rPr lang="it-IT" i="1">
                              <a:latin typeface="Cambria Math" panose="02040503050406030204" pitchFamily="18" charset="0"/>
                            </a:rPr>
                            <m:t>𝐸</m:t>
                          </m:r>
                        </m:e>
                        <m:sub>
                          <m:r>
                            <a:rPr lang="it-IT" i="1">
                              <a:latin typeface="Cambria Math" panose="02040503050406030204" pitchFamily="18" charset="0"/>
                            </a:rPr>
                            <m:t>𝑒</m:t>
                          </m:r>
                        </m:sub>
                      </m:sSub>
                      <m:r>
                        <a:rPr lang="it-IT" b="0" i="1">
                          <a:latin typeface="Cambria Math" panose="02040503050406030204" pitchFamily="18" charset="0"/>
                        </a:rPr>
                        <m:t>= </m:t>
                      </m:r>
                      <m:r>
                        <a:rPr lang="it-IT" b="0" i="1">
                          <a:latin typeface="Cambria Math" panose="02040503050406030204" pitchFamily="18" charset="0"/>
                          <a:ea typeface="Cambria Math" panose="02040503050406030204" pitchFamily="18" charset="0"/>
                        </a:rPr>
                        <m:t>𝛾</m:t>
                      </m:r>
                      <m:r>
                        <a:rPr lang="it-IT" b="0" i="1">
                          <a:latin typeface="Cambria Math" panose="02040503050406030204" pitchFamily="18" charset="0"/>
                          <a:ea typeface="Cambria Math" panose="02040503050406030204" pitchFamily="18" charset="0"/>
                        </a:rPr>
                        <m:t>𝑚</m:t>
                      </m:r>
                      <m:sSup>
                        <m:sSupPr>
                          <m:ctrlPr>
                            <a:rPr lang="it-IT" b="0" i="1">
                              <a:latin typeface="Cambria Math" panose="02040503050406030204" pitchFamily="18" charset="0"/>
                              <a:ea typeface="Cambria Math" panose="02040503050406030204" pitchFamily="18" charset="0"/>
                            </a:rPr>
                          </m:ctrlPr>
                        </m:sSupPr>
                        <m:e>
                          <m:r>
                            <a:rPr lang="it-IT" b="0" i="1">
                              <a:latin typeface="Cambria Math" panose="02040503050406030204" pitchFamily="18" charset="0"/>
                              <a:ea typeface="Cambria Math" panose="02040503050406030204" pitchFamily="18" charset="0"/>
                            </a:rPr>
                            <m:t>𝑐</m:t>
                          </m:r>
                        </m:e>
                        <m:sup>
                          <m:r>
                            <a:rPr lang="it-IT" b="0" i="1">
                              <a:latin typeface="Cambria Math" panose="02040503050406030204" pitchFamily="18" charset="0"/>
                              <a:ea typeface="Cambria Math" panose="02040503050406030204" pitchFamily="18" charset="0"/>
                            </a:rPr>
                            <m:t>2</m:t>
                          </m:r>
                        </m:sup>
                      </m:sSup>
                      <m:r>
                        <a:rPr lang="it-IT" b="0" i="1">
                          <a:latin typeface="Cambria Math" panose="02040503050406030204" pitchFamily="18" charset="0"/>
                          <a:ea typeface="Cambria Math" panose="02040503050406030204" pitchFamily="18" charset="0"/>
                        </a:rPr>
                        <m:t> ∀</m:t>
                      </m:r>
                      <m:r>
                        <a:rPr lang="it-IT" b="0" i="1">
                          <a:latin typeface="Cambria Math" panose="02040503050406030204" pitchFamily="18" charset="0"/>
                          <a:ea typeface="Cambria Math" panose="02040503050406030204" pitchFamily="18" charset="0"/>
                        </a:rPr>
                        <m:t>𝜗</m:t>
                      </m:r>
                    </m:oMath>
                  </m:oMathPara>
                </a14:m>
                <a:endParaRPr lang="en-US"/>
              </a:p>
            </p:txBody>
          </p:sp>
        </mc:Choice>
        <mc:Fallback xmlns="">
          <p:sp>
            <p:nvSpPr>
              <p:cNvPr id="29" name="TextBox 28">
                <a:extLst>
                  <a:ext uri="{FF2B5EF4-FFF2-40B4-BE49-F238E27FC236}">
                    <a16:creationId xmlns:a16="http://schemas.microsoft.com/office/drawing/2014/main" id="{37CDCA79-01F4-6A18-4942-5ACE854F7013}"/>
                  </a:ext>
                </a:extLst>
              </p:cNvPr>
              <p:cNvSpPr txBox="1">
                <a:spLocks noRot="1" noChangeAspect="1" noMove="1" noResize="1" noEditPoints="1" noAdjustHandles="1" noChangeArrowheads="1" noChangeShapeType="1" noTextEdit="1"/>
              </p:cNvSpPr>
              <p:nvPr/>
            </p:nvSpPr>
            <p:spPr>
              <a:xfrm>
                <a:off x="3545401" y="5363924"/>
                <a:ext cx="2898807" cy="369332"/>
              </a:xfrm>
              <a:prstGeom prst="rect">
                <a:avLst/>
              </a:prstGeom>
              <a:blipFill>
                <a:blip r:embed="rId13"/>
                <a:stretch>
                  <a:fillRect l="-873" t="-10000" r="-437" b="-33333"/>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9EF26342-C060-842C-BACB-A323ED9A2DA9}"/>
                  </a:ext>
                </a:extLst>
              </p:cNvPr>
              <p:cNvSpPr txBox="1"/>
              <p:nvPr/>
            </p:nvSpPr>
            <p:spPr>
              <a:xfrm>
                <a:off x="3990608" y="3006244"/>
                <a:ext cx="139833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it-IT" b="0" i="1">
                              <a:latin typeface="Cambria Math" panose="02040503050406030204" pitchFamily="18" charset="0"/>
                            </a:rPr>
                          </m:ctrlPr>
                        </m:accPr>
                        <m:e>
                          <m:sSub>
                            <m:sSubPr>
                              <m:ctrlPr>
                                <a:rPr lang="it-IT" b="0" i="1">
                                  <a:latin typeface="Cambria Math" panose="02040503050406030204" pitchFamily="18" charset="0"/>
                                </a:rPr>
                              </m:ctrlPr>
                            </m:sSubPr>
                            <m:e>
                              <m:r>
                                <a:rPr lang="it-IT" b="0" i="1">
                                  <a:latin typeface="Cambria Math" panose="02040503050406030204" pitchFamily="18" charset="0"/>
                                </a:rPr>
                                <m:t>𝑝</m:t>
                              </m:r>
                            </m:e>
                            <m:sub>
                              <m:r>
                                <a:rPr lang="it-IT" b="0" i="1">
                                  <a:latin typeface="Cambria Math" panose="02040503050406030204" pitchFamily="18" charset="0"/>
                                </a:rPr>
                                <m:t>𝑒</m:t>
                              </m:r>
                            </m:sub>
                          </m:sSub>
                        </m:e>
                      </m:acc>
                      <m:r>
                        <a:rPr lang="it-IT" b="0" i="1">
                          <a:latin typeface="Cambria Math" panose="02040503050406030204" pitchFamily="18" charset="0"/>
                        </a:rPr>
                        <m:t>=−</m:t>
                      </m:r>
                      <m:acc>
                        <m:accPr>
                          <m:chr m:val="⃑"/>
                          <m:ctrlPr>
                            <a:rPr lang="it-IT" b="0" i="1">
                              <a:latin typeface="Cambria Math" panose="02040503050406030204" pitchFamily="18" charset="0"/>
                            </a:rPr>
                          </m:ctrlPr>
                        </m:accPr>
                        <m:e>
                          <m:sSub>
                            <m:sSubPr>
                              <m:ctrlPr>
                                <a:rPr lang="it-IT" b="0" i="1">
                                  <a:latin typeface="Cambria Math" panose="02040503050406030204" pitchFamily="18" charset="0"/>
                                </a:rPr>
                              </m:ctrlPr>
                            </m:sSubPr>
                            <m:e>
                              <m:r>
                                <a:rPr lang="it-IT" b="0" i="1">
                                  <a:latin typeface="Cambria Math" panose="02040503050406030204" pitchFamily="18" charset="0"/>
                                </a:rPr>
                                <m:t>𝑝</m:t>
                              </m:r>
                            </m:e>
                            <m:sub>
                              <m:r>
                                <a:rPr lang="it-IT" b="0" i="1">
                                  <a:latin typeface="Cambria Math" panose="02040503050406030204" pitchFamily="18" charset="0"/>
                                  <a:ea typeface="Cambria Math" panose="02040503050406030204" pitchFamily="18" charset="0"/>
                                </a:rPr>
                                <m:t>𝜔</m:t>
                              </m:r>
                            </m:sub>
                          </m:sSub>
                        </m:e>
                      </m:acc>
                    </m:oMath>
                  </m:oMathPara>
                </a14:m>
                <a:endParaRPr lang="en-IT"/>
              </a:p>
            </p:txBody>
          </p:sp>
        </mc:Choice>
        <mc:Fallback xmlns="">
          <p:sp>
            <p:nvSpPr>
              <p:cNvPr id="30" name="TextBox 29">
                <a:extLst>
                  <a:ext uri="{FF2B5EF4-FFF2-40B4-BE49-F238E27FC236}">
                    <a16:creationId xmlns:a16="http://schemas.microsoft.com/office/drawing/2014/main" id="{9EF26342-C060-842C-BACB-A323ED9A2DA9}"/>
                  </a:ext>
                </a:extLst>
              </p:cNvPr>
              <p:cNvSpPr txBox="1">
                <a:spLocks noRot="1" noChangeAspect="1" noMove="1" noResize="1" noEditPoints="1" noAdjustHandles="1" noChangeArrowheads="1" noChangeShapeType="1" noTextEdit="1"/>
              </p:cNvSpPr>
              <p:nvPr/>
            </p:nvSpPr>
            <p:spPr>
              <a:xfrm>
                <a:off x="3990608" y="3006244"/>
                <a:ext cx="1398332" cy="369332"/>
              </a:xfrm>
              <a:prstGeom prst="rect">
                <a:avLst/>
              </a:prstGeom>
              <a:blipFill>
                <a:blip r:embed="rId14"/>
                <a:stretch>
                  <a:fillRect l="-3604" b="-23333"/>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C1607D57-9B78-2E30-3D9C-1618ABAB5E97}"/>
                  </a:ext>
                </a:extLst>
              </p:cNvPr>
              <p:cNvSpPr txBox="1"/>
              <p:nvPr/>
            </p:nvSpPr>
            <p:spPr>
              <a:xfrm>
                <a:off x="4247321" y="5936819"/>
                <a:ext cx="111992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b="0" i="1">
                              <a:latin typeface="Cambria Math" panose="02040503050406030204" pitchFamily="18" charset="0"/>
                            </a:rPr>
                          </m:ctrlPr>
                        </m:sSubPr>
                        <m:e>
                          <m:r>
                            <a:rPr lang="it-IT" b="0" i="1">
                              <a:latin typeface="Cambria Math" panose="02040503050406030204" pitchFamily="18" charset="0"/>
                              <a:ea typeface="Cambria Math" panose="02040503050406030204" pitchFamily="18" charset="0"/>
                            </a:rPr>
                            <m:t>𝛾</m:t>
                          </m:r>
                        </m:e>
                        <m:sub>
                          <m:r>
                            <a:rPr lang="it-IT" b="0" i="1">
                              <a:latin typeface="Cambria Math" panose="02040503050406030204" pitchFamily="18" charset="0"/>
                            </a:rPr>
                            <m:t>𝑐𝑚</m:t>
                          </m:r>
                        </m:sub>
                      </m:sSub>
                      <m:r>
                        <a:rPr lang="it-IT" b="0" i="1">
                          <a:latin typeface="Cambria Math" panose="02040503050406030204" pitchFamily="18" charset="0"/>
                        </a:rPr>
                        <m:t>=1</m:t>
                      </m:r>
                    </m:oMath>
                  </m:oMathPara>
                </a14:m>
                <a:endParaRPr lang="en-US"/>
              </a:p>
            </p:txBody>
          </p:sp>
        </mc:Choice>
        <mc:Fallback xmlns="">
          <p:sp>
            <p:nvSpPr>
              <p:cNvPr id="31" name="TextBox 30">
                <a:extLst>
                  <a:ext uri="{FF2B5EF4-FFF2-40B4-BE49-F238E27FC236}">
                    <a16:creationId xmlns:a16="http://schemas.microsoft.com/office/drawing/2014/main" id="{C1607D57-9B78-2E30-3D9C-1618ABAB5E97}"/>
                  </a:ext>
                </a:extLst>
              </p:cNvPr>
              <p:cNvSpPr txBox="1">
                <a:spLocks noRot="1" noChangeAspect="1" noMove="1" noResize="1" noEditPoints="1" noAdjustHandles="1" noChangeArrowheads="1" noChangeShapeType="1" noTextEdit="1"/>
              </p:cNvSpPr>
              <p:nvPr/>
            </p:nvSpPr>
            <p:spPr>
              <a:xfrm>
                <a:off x="4247321" y="5936819"/>
                <a:ext cx="1119922" cy="369332"/>
              </a:xfrm>
              <a:prstGeom prst="rect">
                <a:avLst/>
              </a:prstGeom>
              <a:blipFill>
                <a:blip r:embed="rId15"/>
                <a:stretch>
                  <a:fillRect l="-5618" r="-5618" b="-20000"/>
                </a:stretch>
              </a:blipFill>
            </p:spPr>
            <p:txBody>
              <a:bodyPr/>
              <a:lstStyle/>
              <a:p>
                <a:r>
                  <a:rPr lang="en-IT">
                    <a:noFill/>
                  </a:rPr>
                  <a:t> </a:t>
                </a:r>
              </a:p>
            </p:txBody>
          </p:sp>
        </mc:Fallback>
      </mc:AlternateContent>
      <p:sp>
        <p:nvSpPr>
          <p:cNvPr id="34" name="TextBox 33">
            <a:extLst>
              <a:ext uri="{FF2B5EF4-FFF2-40B4-BE49-F238E27FC236}">
                <a16:creationId xmlns:a16="http://schemas.microsoft.com/office/drawing/2014/main" id="{E1464C35-BC19-71B7-9CA0-DBBF7815AEF6}"/>
              </a:ext>
            </a:extLst>
          </p:cNvPr>
          <p:cNvSpPr txBox="1"/>
          <p:nvPr/>
        </p:nvSpPr>
        <p:spPr>
          <a:xfrm>
            <a:off x="3115926" y="6381328"/>
            <a:ext cx="3400290" cy="400110"/>
          </a:xfrm>
          <a:prstGeom prst="rect">
            <a:avLst/>
          </a:prstGeom>
          <a:noFill/>
        </p:spPr>
        <p:txBody>
          <a:bodyPr wrap="none" rtlCol="0">
            <a:spAutoFit/>
          </a:bodyPr>
          <a:lstStyle/>
          <a:p>
            <a:r>
              <a:rPr lang="en-IT" sz="2000"/>
              <a:t>CM ref. frame = Lab ref. frame</a:t>
            </a: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E4DE9C9C-1698-D546-78C1-4B0C11F0C0DD}"/>
                  </a:ext>
                </a:extLst>
              </p:cNvPr>
              <p:cNvSpPr txBox="1"/>
              <p:nvPr/>
            </p:nvSpPr>
            <p:spPr>
              <a:xfrm>
                <a:off x="4059244" y="4859868"/>
                <a:ext cx="1686680" cy="369332"/>
              </a:xfrm>
              <a:prstGeom prst="rect">
                <a:avLst/>
              </a:prstGeom>
              <a:noFill/>
            </p:spPr>
            <p:txBody>
              <a:bodyPr wrap="none" lIns="0" tIns="0" rIns="0" bIns="0" rtlCol="0">
                <a:spAutoFit/>
              </a:bodyPr>
              <a:lstStyle/>
              <a:p>
                <a14:m>
                  <m:oMath xmlns:m="http://schemas.openxmlformats.org/officeDocument/2006/math">
                    <m:sSub>
                      <m:sSubPr>
                        <m:ctrlPr>
                          <a:rPr lang="en-US" b="0" i="1">
                            <a:latin typeface="Cambria Math" panose="02040503050406030204" pitchFamily="18" charset="0"/>
                          </a:rPr>
                        </m:ctrlPr>
                      </m:sSubPr>
                      <m:e>
                        <m:r>
                          <a:rPr lang="it-IT" b="0" i="1">
                            <a:latin typeface="Cambria Math" panose="02040503050406030204" pitchFamily="18" charset="0"/>
                          </a:rPr>
                          <m:t>𝐸</m:t>
                        </m:r>
                      </m:e>
                      <m:sub>
                        <m:r>
                          <a:rPr lang="it-IT" b="0" i="1">
                            <a:latin typeface="Cambria Math" panose="02040503050406030204" pitchFamily="18" charset="0"/>
                            <a:ea typeface="Cambria Math" panose="02040503050406030204" pitchFamily="18" charset="0"/>
                          </a:rPr>
                          <m:t>𝜔</m:t>
                        </m:r>
                        <m:r>
                          <a:rPr lang="it-IT" b="0" i="1">
                            <a:latin typeface="Cambria Math" panose="02040503050406030204" pitchFamily="18" charset="0"/>
                            <a:ea typeface="Cambria Math" panose="02040503050406030204" pitchFamily="18" charset="0"/>
                          </a:rPr>
                          <m:t>′</m:t>
                        </m:r>
                      </m:sub>
                    </m:sSub>
                    <m:r>
                      <a:rPr lang="it-IT" b="0" i="1">
                        <a:latin typeface="Cambria Math" charset="0"/>
                      </a:rPr>
                      <m:t>=</m:t>
                    </m:r>
                    <m:sSub>
                      <m:sSubPr>
                        <m:ctrlPr>
                          <a:rPr lang="en-US" i="1">
                            <a:latin typeface="Cambria Math" panose="02040503050406030204" pitchFamily="18" charset="0"/>
                          </a:rPr>
                        </m:ctrlPr>
                      </m:sSubPr>
                      <m:e>
                        <m:r>
                          <a:rPr lang="it-IT" i="1">
                            <a:latin typeface="Cambria Math" panose="02040503050406030204" pitchFamily="18" charset="0"/>
                          </a:rPr>
                          <m:t>𝐸</m:t>
                        </m:r>
                      </m:e>
                      <m:sub>
                        <m:r>
                          <a:rPr lang="it-IT" i="1">
                            <a:latin typeface="Cambria Math" panose="02040503050406030204" pitchFamily="18" charset="0"/>
                            <a:ea typeface="Cambria Math" panose="02040503050406030204" pitchFamily="18" charset="0"/>
                          </a:rPr>
                          <m:t>𝜔</m:t>
                        </m:r>
                      </m:sub>
                    </m:sSub>
                  </m:oMath>
                </a14:m>
                <a:r>
                  <a:rPr lang="en-US"/>
                  <a:t> </a:t>
                </a:r>
                <a14:m>
                  <m:oMath xmlns:m="http://schemas.openxmlformats.org/officeDocument/2006/math">
                    <m:r>
                      <a:rPr lang="it-IT" i="1">
                        <a:latin typeface="Cambria Math" panose="02040503050406030204" pitchFamily="18" charset="0"/>
                        <a:ea typeface="Cambria Math" panose="02040503050406030204" pitchFamily="18" charset="0"/>
                      </a:rPr>
                      <m:t>∀</m:t>
                    </m:r>
                    <m:r>
                      <a:rPr lang="it-IT" i="1">
                        <a:latin typeface="Cambria Math" panose="02040503050406030204" pitchFamily="18" charset="0"/>
                        <a:ea typeface="Cambria Math" panose="02040503050406030204" pitchFamily="18" charset="0"/>
                      </a:rPr>
                      <m:t>𝜗</m:t>
                    </m:r>
                  </m:oMath>
                </a14:m>
                <a:endParaRPr lang="en-US"/>
              </a:p>
            </p:txBody>
          </p:sp>
        </mc:Choice>
        <mc:Fallback xmlns="">
          <p:sp>
            <p:nvSpPr>
              <p:cNvPr id="15" name="TextBox 14">
                <a:extLst>
                  <a:ext uri="{FF2B5EF4-FFF2-40B4-BE49-F238E27FC236}">
                    <a16:creationId xmlns:a16="http://schemas.microsoft.com/office/drawing/2014/main" id="{E4DE9C9C-1698-D546-78C1-4B0C11F0C0DD}"/>
                  </a:ext>
                </a:extLst>
              </p:cNvPr>
              <p:cNvSpPr txBox="1">
                <a:spLocks noRot="1" noChangeAspect="1" noMove="1" noResize="1" noEditPoints="1" noAdjustHandles="1" noChangeArrowheads="1" noChangeShapeType="1" noTextEdit="1"/>
              </p:cNvSpPr>
              <p:nvPr/>
            </p:nvSpPr>
            <p:spPr>
              <a:xfrm>
                <a:off x="4059244" y="4859868"/>
                <a:ext cx="1686680" cy="369332"/>
              </a:xfrm>
              <a:prstGeom prst="rect">
                <a:avLst/>
              </a:prstGeom>
              <a:blipFill>
                <a:blip r:embed="rId16"/>
                <a:stretch>
                  <a:fillRect l="-5970" r="-4478" b="-10000"/>
                </a:stretch>
              </a:blipFill>
            </p:spPr>
            <p:txBody>
              <a:bodyPr/>
              <a:lstStyle/>
              <a:p>
                <a:r>
                  <a:rPr lang="en-IT">
                    <a:noFill/>
                  </a:rPr>
                  <a:t> </a:t>
                </a:r>
              </a:p>
            </p:txBody>
          </p:sp>
        </mc:Fallback>
      </mc:AlternateContent>
      <p:sp>
        <p:nvSpPr>
          <p:cNvPr id="16" name="TextBox 15">
            <a:extLst>
              <a:ext uri="{FF2B5EF4-FFF2-40B4-BE49-F238E27FC236}">
                <a16:creationId xmlns:a16="http://schemas.microsoft.com/office/drawing/2014/main" id="{57F504A2-9F61-2DA2-1217-3AA58DB3C9AD}"/>
              </a:ext>
            </a:extLst>
          </p:cNvPr>
          <p:cNvSpPr txBox="1"/>
          <p:nvPr/>
        </p:nvSpPr>
        <p:spPr>
          <a:xfrm rot="20134216">
            <a:off x="2734848" y="2450791"/>
            <a:ext cx="734496" cy="461665"/>
          </a:xfrm>
          <a:prstGeom prst="rect">
            <a:avLst/>
          </a:prstGeom>
          <a:noFill/>
        </p:spPr>
        <p:txBody>
          <a:bodyPr wrap="none" rtlCol="0">
            <a:spAutoFit/>
          </a:bodyPr>
          <a:lstStyle/>
          <a:p>
            <a:r>
              <a:rPr lang="en-IT" i="1"/>
              <a:t>A&lt;0</a:t>
            </a:r>
          </a:p>
        </p:txBody>
      </p:sp>
      <p:sp>
        <p:nvSpPr>
          <p:cNvPr id="23" name="TextBox 22">
            <a:extLst>
              <a:ext uri="{FF2B5EF4-FFF2-40B4-BE49-F238E27FC236}">
                <a16:creationId xmlns:a16="http://schemas.microsoft.com/office/drawing/2014/main" id="{2F8DCCEB-7EF6-C0B5-5D65-0088A8C88911}"/>
              </a:ext>
            </a:extLst>
          </p:cNvPr>
          <p:cNvSpPr txBox="1"/>
          <p:nvPr/>
        </p:nvSpPr>
        <p:spPr>
          <a:xfrm rot="1419814">
            <a:off x="5546751" y="2488374"/>
            <a:ext cx="734496" cy="461665"/>
          </a:xfrm>
          <a:prstGeom prst="rect">
            <a:avLst/>
          </a:prstGeom>
          <a:noFill/>
        </p:spPr>
        <p:txBody>
          <a:bodyPr wrap="none" rtlCol="0">
            <a:spAutoFit/>
          </a:bodyPr>
          <a:lstStyle/>
          <a:p>
            <a:r>
              <a:rPr lang="en-IT" i="1"/>
              <a:t>A&lt;0</a:t>
            </a:r>
          </a:p>
        </p:txBody>
      </p:sp>
      <p:sp>
        <p:nvSpPr>
          <p:cNvPr id="24" name="TextBox 23">
            <a:extLst>
              <a:ext uri="{FF2B5EF4-FFF2-40B4-BE49-F238E27FC236}">
                <a16:creationId xmlns:a16="http://schemas.microsoft.com/office/drawing/2014/main" id="{5CB80257-B10D-941D-5EF4-3FB84D1FC828}"/>
              </a:ext>
            </a:extLst>
          </p:cNvPr>
          <p:cNvSpPr txBox="1"/>
          <p:nvPr/>
        </p:nvSpPr>
        <p:spPr>
          <a:xfrm>
            <a:off x="4366643" y="2564904"/>
            <a:ext cx="734496" cy="461665"/>
          </a:xfrm>
          <a:prstGeom prst="rect">
            <a:avLst/>
          </a:prstGeom>
          <a:noFill/>
        </p:spPr>
        <p:txBody>
          <a:bodyPr wrap="none" rtlCol="0">
            <a:spAutoFit/>
          </a:bodyPr>
          <a:lstStyle/>
          <a:p>
            <a:r>
              <a:rPr lang="en-IT" i="1"/>
              <a:t>A=0</a:t>
            </a:r>
          </a:p>
        </p:txBody>
      </p:sp>
      <p:sp>
        <p:nvSpPr>
          <p:cNvPr id="25" name="Oval 24">
            <a:extLst>
              <a:ext uri="{FF2B5EF4-FFF2-40B4-BE49-F238E27FC236}">
                <a16:creationId xmlns:a16="http://schemas.microsoft.com/office/drawing/2014/main" id="{647ED109-E731-3C13-B785-5BF2D31A791E}"/>
              </a:ext>
            </a:extLst>
          </p:cNvPr>
          <p:cNvSpPr/>
          <p:nvPr/>
        </p:nvSpPr>
        <p:spPr bwMode="auto">
          <a:xfrm>
            <a:off x="7812360" y="2359891"/>
            <a:ext cx="1080120" cy="1015685"/>
          </a:xfrm>
          <a:prstGeom prst="ellipse">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spTree>
    <p:extLst>
      <p:ext uri="{BB962C8B-B14F-4D97-AF65-F5344CB8AC3E}">
        <p14:creationId xmlns:p14="http://schemas.microsoft.com/office/powerpoint/2010/main" val="34601631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asellaDiTesto 6"/>
          <p:cNvSpPr txBox="1">
            <a:spLocks noChangeArrowheads="1"/>
          </p:cNvSpPr>
          <p:nvPr/>
        </p:nvSpPr>
        <p:spPr bwMode="auto">
          <a:xfrm>
            <a:off x="9334500" y="-12700"/>
            <a:ext cx="1841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4120F11C-8F7D-16BA-486A-511AAF46C591}"/>
              </a:ext>
            </a:extLst>
          </p:cNvPr>
          <p:cNvPicPr>
            <a:picLocks noChangeAspect="1"/>
          </p:cNvPicPr>
          <p:nvPr/>
        </p:nvPicPr>
        <p:blipFill>
          <a:blip r:embed="rId3"/>
          <a:stretch>
            <a:fillRect/>
          </a:stretch>
        </p:blipFill>
        <p:spPr>
          <a:xfrm>
            <a:off x="40477" y="29829"/>
            <a:ext cx="1219155" cy="737276"/>
          </a:xfrm>
          <a:prstGeom prst="rect">
            <a:avLst/>
          </a:prstGeom>
        </p:spPr>
      </p:pic>
      <p:pic>
        <p:nvPicPr>
          <p:cNvPr id="7" name="Picture 6" descr="A picture containing text, font, screenshot, line&#10;&#10;Description automatically generated">
            <a:extLst>
              <a:ext uri="{FF2B5EF4-FFF2-40B4-BE49-F238E27FC236}">
                <a16:creationId xmlns:a16="http://schemas.microsoft.com/office/drawing/2014/main" id="{6A387436-AFDF-418D-1F25-21F3E6891A97}"/>
              </a:ext>
            </a:extLst>
          </p:cNvPr>
          <p:cNvPicPr>
            <a:picLocks noChangeAspect="1"/>
          </p:cNvPicPr>
          <p:nvPr/>
        </p:nvPicPr>
        <p:blipFill>
          <a:blip r:embed="rId4"/>
          <a:stretch>
            <a:fillRect/>
          </a:stretch>
        </p:blipFill>
        <p:spPr>
          <a:xfrm>
            <a:off x="107504" y="1124744"/>
            <a:ext cx="7531286" cy="4752528"/>
          </a:xfrm>
          <a:prstGeom prst="rect">
            <a:avLst/>
          </a:prstGeom>
        </p:spPr>
      </p:pic>
      <p:grpSp>
        <p:nvGrpSpPr>
          <p:cNvPr id="6" name="Group 5">
            <a:extLst>
              <a:ext uri="{FF2B5EF4-FFF2-40B4-BE49-F238E27FC236}">
                <a16:creationId xmlns:a16="http://schemas.microsoft.com/office/drawing/2014/main" id="{FFDA27B3-246C-19F5-7A9A-83B0997BFEA3}"/>
              </a:ext>
            </a:extLst>
          </p:cNvPr>
          <p:cNvGrpSpPr/>
          <p:nvPr/>
        </p:nvGrpSpPr>
        <p:grpSpPr>
          <a:xfrm>
            <a:off x="5169966" y="4437111"/>
            <a:ext cx="3866530" cy="2370078"/>
            <a:chOff x="5169966" y="4437111"/>
            <a:chExt cx="3866530" cy="2370078"/>
          </a:xfrm>
        </p:grpSpPr>
        <p:sp>
          <p:nvSpPr>
            <p:cNvPr id="8" name="Oval 7">
              <a:extLst>
                <a:ext uri="{FF2B5EF4-FFF2-40B4-BE49-F238E27FC236}">
                  <a16:creationId xmlns:a16="http://schemas.microsoft.com/office/drawing/2014/main" id="{99C72913-E29C-2D4A-4817-8CE2C2CCC571}"/>
                </a:ext>
              </a:extLst>
            </p:cNvPr>
            <p:cNvSpPr/>
            <p:nvPr/>
          </p:nvSpPr>
          <p:spPr bwMode="auto">
            <a:xfrm>
              <a:off x="5169966" y="5805264"/>
              <a:ext cx="3866530" cy="1001925"/>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0" rIns="9144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IT" sz="2400" b="0" i="0" u="none" strike="noStrike" cap="none" normalizeH="0" baseline="0">
                  <a:ln>
                    <a:noFill/>
                  </a:ln>
                  <a:solidFill>
                    <a:schemeClr val="tx1"/>
                  </a:solidFill>
                  <a:effectLst/>
                  <a:latin typeface="Times" pitchFamily="-111" charset="0"/>
                </a:rPr>
                <a:t>          </a:t>
              </a:r>
              <a:r>
                <a:rPr kumimoji="0" lang="en-IT" sz="2800" b="1" i="0" u="none" strike="noStrike" cap="none" normalizeH="0" baseline="0">
                  <a:ln>
                    <a:noFill/>
                  </a:ln>
                  <a:solidFill>
                    <a:schemeClr val="tx1"/>
                  </a:solidFill>
                  <a:effectLst/>
                  <a:latin typeface="Times" pitchFamily="-111" charset="0"/>
                </a:rPr>
                <a:t>ICS</a:t>
              </a:r>
            </a:p>
            <a:p>
              <a:pPr marL="0" marR="0" indent="0" algn="l" defTabSz="914400" rtl="0" eaLnBrk="0" fontAlgn="base" latinLnBrk="0" hangingPunct="0">
                <a:lnSpc>
                  <a:spcPct val="100000"/>
                </a:lnSpc>
                <a:spcBef>
                  <a:spcPct val="0"/>
                </a:spcBef>
                <a:spcAft>
                  <a:spcPct val="0"/>
                </a:spcAft>
                <a:buClrTx/>
                <a:buSzTx/>
                <a:buFontTx/>
                <a:buNone/>
                <a:tabLst/>
              </a:pPr>
              <a:r>
                <a:rPr lang="en-IT">
                  <a:latin typeface="Times" pitchFamily="-111" charset="0"/>
                </a:rPr>
                <a:t>1 eV – O(100) MeV</a:t>
              </a:r>
              <a:endParaRPr kumimoji="0" lang="en-IT" i="0" u="none" strike="noStrike" cap="none" normalizeH="0" baseline="0">
                <a:ln>
                  <a:noFill/>
                </a:ln>
                <a:solidFill>
                  <a:schemeClr val="tx1"/>
                </a:solidFill>
                <a:effectLst/>
                <a:latin typeface="Times" pitchFamily="-111" charset="0"/>
              </a:endParaRPr>
            </a:p>
          </p:txBody>
        </p:sp>
        <p:sp>
          <p:nvSpPr>
            <p:cNvPr id="10" name="Bent Arrow 9">
              <a:extLst>
                <a:ext uri="{FF2B5EF4-FFF2-40B4-BE49-F238E27FC236}">
                  <a16:creationId xmlns:a16="http://schemas.microsoft.com/office/drawing/2014/main" id="{20605E78-5C05-ACEA-AF29-886B7E5EDF82}"/>
                </a:ext>
              </a:extLst>
            </p:cNvPr>
            <p:cNvSpPr/>
            <p:nvPr/>
          </p:nvSpPr>
          <p:spPr bwMode="auto">
            <a:xfrm rot="5400000">
              <a:off x="7020271" y="4365104"/>
              <a:ext cx="1440161" cy="1584175"/>
            </a:xfrm>
            <a:prstGeom prst="bentArrow">
              <a:avLst>
                <a:gd name="adj1" fmla="val 25000"/>
                <a:gd name="adj2" fmla="val 25000"/>
                <a:gd name="adj3" fmla="val 25000"/>
                <a:gd name="adj4" fmla="val 43750"/>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grpSp>
      <p:pic>
        <p:nvPicPr>
          <p:cNvPr id="4" name="Picture 3" descr="A picture containing text, screenshot, font, line&#10;&#10;Description automatically generated">
            <a:extLst>
              <a:ext uri="{FF2B5EF4-FFF2-40B4-BE49-F238E27FC236}">
                <a16:creationId xmlns:a16="http://schemas.microsoft.com/office/drawing/2014/main" id="{467CF110-2368-D13D-F954-296F44E9BB5A}"/>
              </a:ext>
            </a:extLst>
          </p:cNvPr>
          <p:cNvPicPr>
            <a:picLocks noChangeAspect="1"/>
          </p:cNvPicPr>
          <p:nvPr/>
        </p:nvPicPr>
        <p:blipFill>
          <a:blip r:embed="rId5"/>
          <a:stretch>
            <a:fillRect/>
          </a:stretch>
        </p:blipFill>
        <p:spPr>
          <a:xfrm>
            <a:off x="107504" y="4526288"/>
            <a:ext cx="7772400" cy="2071064"/>
          </a:xfrm>
          <a:prstGeom prst="rect">
            <a:avLst/>
          </a:prstGeom>
        </p:spPr>
      </p:pic>
      <p:sp>
        <p:nvSpPr>
          <p:cNvPr id="2" name="TextBox 1">
            <a:extLst>
              <a:ext uri="{FF2B5EF4-FFF2-40B4-BE49-F238E27FC236}">
                <a16:creationId xmlns:a16="http://schemas.microsoft.com/office/drawing/2014/main" id="{B3C6101F-2FC4-CBF9-105C-1EACCDECE842}"/>
              </a:ext>
            </a:extLst>
          </p:cNvPr>
          <p:cNvSpPr txBox="1"/>
          <p:nvPr/>
        </p:nvSpPr>
        <p:spPr>
          <a:xfrm>
            <a:off x="310057" y="1870047"/>
            <a:ext cx="679994" cy="461665"/>
          </a:xfrm>
          <a:prstGeom prst="rect">
            <a:avLst/>
          </a:prstGeom>
          <a:noFill/>
        </p:spPr>
        <p:txBody>
          <a:bodyPr wrap="none" rtlCol="0">
            <a:spAutoFit/>
          </a:bodyPr>
          <a:lstStyle/>
          <a:p>
            <a:r>
              <a:rPr lang="en-IT"/>
              <a:t>E’</a:t>
            </a:r>
            <a:r>
              <a:rPr lang="en-IT" baseline="-25000"/>
              <a:t>ph</a:t>
            </a:r>
          </a:p>
        </p:txBody>
      </p:sp>
      <p:sp>
        <p:nvSpPr>
          <p:cNvPr id="9" name="TextBox 8">
            <a:extLst>
              <a:ext uri="{FF2B5EF4-FFF2-40B4-BE49-F238E27FC236}">
                <a16:creationId xmlns:a16="http://schemas.microsoft.com/office/drawing/2014/main" id="{520B6790-4CFA-4AC1-C4A9-E326AA67D8AC}"/>
              </a:ext>
            </a:extLst>
          </p:cNvPr>
          <p:cNvSpPr txBox="1"/>
          <p:nvPr/>
        </p:nvSpPr>
        <p:spPr>
          <a:xfrm>
            <a:off x="179512" y="2685719"/>
            <a:ext cx="902811" cy="461665"/>
          </a:xfrm>
          <a:prstGeom prst="rect">
            <a:avLst/>
          </a:prstGeom>
          <a:noFill/>
        </p:spPr>
        <p:txBody>
          <a:bodyPr wrap="none" rtlCol="0">
            <a:spAutoFit/>
          </a:bodyPr>
          <a:lstStyle/>
          <a:p>
            <a:r>
              <a:rPr lang="en-IT"/>
              <a:t>(keV)</a:t>
            </a:r>
          </a:p>
        </p:txBody>
      </p:sp>
    </p:spTree>
    <p:extLst>
      <p:ext uri="{BB962C8B-B14F-4D97-AF65-F5344CB8AC3E}">
        <p14:creationId xmlns:p14="http://schemas.microsoft.com/office/powerpoint/2010/main" val="208267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827584" y="398467"/>
            <a:ext cx="7977935" cy="5762381"/>
          </a:xfrm>
        </p:spPr>
        <p:txBody>
          <a:bodyPr/>
          <a:lstStyle/>
          <a:p>
            <a:r>
              <a:rPr lang="en-GB" sz="2800" b="1" i="1">
                <a:solidFill>
                  <a:srgbClr val="FF0000"/>
                </a:solidFill>
                <a:latin typeface="Times" charset="0"/>
                <a:ea typeface="ＭＳ Ｐゴシック" charset="0"/>
              </a:rPr>
              <a:t>Symmetric Compton Scattering suppresses</a:t>
            </a:r>
            <a:br>
              <a:rPr lang="en-GB" sz="2800" b="1" i="1">
                <a:solidFill>
                  <a:srgbClr val="FF0000"/>
                </a:solidFill>
                <a:latin typeface="Times" charset="0"/>
                <a:ea typeface="ＭＳ Ｐゴシック" charset="0"/>
              </a:rPr>
            </a:br>
            <a:r>
              <a:rPr lang="en-GB" sz="2800" b="1" i="1">
                <a:solidFill>
                  <a:srgbClr val="FF0000"/>
                </a:solidFill>
                <a:latin typeface="Times" charset="0"/>
                <a:ea typeface="ＭＳ Ｐゴシック" charset="0"/>
              </a:rPr>
              <a:t>the </a:t>
            </a:r>
            <a:r>
              <a:rPr lang="en-IT" sz="2400" b="1" i="1">
                <a:solidFill>
                  <a:srgbClr val="C00000"/>
                </a:solidFill>
                <a:latin typeface="Symbol" pitchFamily="2" charset="2"/>
              </a:rPr>
              <a:t>g</a:t>
            </a:r>
            <a:r>
              <a:rPr lang="en-IT" sz="2400" b="1" i="1" baseline="30000">
                <a:solidFill>
                  <a:srgbClr val="C00000"/>
                </a:solidFill>
                <a:latin typeface="Symbol" pitchFamily="2" charset="2"/>
              </a:rPr>
              <a:t>2</a:t>
            </a:r>
            <a:r>
              <a:rPr lang="en-IT" sz="2400" b="1" i="1">
                <a:solidFill>
                  <a:srgbClr val="C00000"/>
                </a:solidFill>
                <a:latin typeface="Symbol" pitchFamily="2" charset="2"/>
              </a:rPr>
              <a:t>q</a:t>
            </a:r>
            <a:r>
              <a:rPr lang="en-IT" sz="2400" b="1" i="1" baseline="30000">
                <a:solidFill>
                  <a:srgbClr val="C00000"/>
                </a:solidFill>
                <a:latin typeface="Symbol" pitchFamily="2" charset="2"/>
              </a:rPr>
              <a:t>2</a:t>
            </a:r>
            <a:r>
              <a:rPr lang="en-GB" sz="2800" b="1" i="1">
                <a:solidFill>
                  <a:srgbClr val="FF0000"/>
                </a:solidFill>
                <a:latin typeface="Times" charset="0"/>
                <a:ea typeface="ＭＳ Ｐゴシック" charset="0"/>
              </a:rPr>
              <a:t> correlation</a:t>
            </a:r>
            <a:br>
              <a:rPr lang="en-GB" sz="2800" b="1" i="1">
                <a:solidFill>
                  <a:srgbClr val="FF0000"/>
                </a:solidFill>
                <a:latin typeface="Times" charset="0"/>
                <a:ea typeface="ＭＳ Ｐゴシック" charset="0"/>
              </a:rPr>
            </a:br>
            <a:br>
              <a:rPr lang="en-GB" sz="2800" b="1" i="1">
                <a:solidFill>
                  <a:srgbClr val="FF0000"/>
                </a:solidFill>
                <a:latin typeface="Times" charset="0"/>
                <a:ea typeface="ＭＳ Ｐゴシック" charset="0"/>
              </a:rPr>
            </a:br>
            <a:r>
              <a:rPr lang="en-GB" sz="2800" b="1" i="1">
                <a:solidFill>
                  <a:srgbClr val="FF0000"/>
                </a:solidFill>
                <a:latin typeface="Times" charset="0"/>
                <a:ea typeface="ＭＳ Ｐゴシック" charset="0"/>
              </a:rPr>
              <a:t>Photons are scattered at same energy at any angle</a:t>
            </a:r>
            <a:br>
              <a:rPr lang="en-GB" sz="2800" b="1" i="1">
                <a:solidFill>
                  <a:srgbClr val="FF0000"/>
                </a:solidFill>
                <a:latin typeface="Times" charset="0"/>
                <a:ea typeface="ＭＳ Ｐゴシック" charset="0"/>
              </a:rPr>
            </a:br>
            <a:br>
              <a:rPr lang="en-GB" sz="2800" b="1" i="1">
                <a:solidFill>
                  <a:srgbClr val="FF0000"/>
                </a:solidFill>
                <a:latin typeface="Times" charset="0"/>
                <a:ea typeface="ＭＳ Ｐゴシック" charset="0"/>
              </a:rPr>
            </a:br>
            <a:r>
              <a:rPr lang="en-GB" sz="2800" b="1" i="1">
                <a:solidFill>
                  <a:srgbClr val="FF0000"/>
                </a:solidFill>
                <a:latin typeface="Times" charset="0"/>
                <a:ea typeface="ＭＳ Ｐゴシック" charset="0"/>
              </a:rPr>
              <a:t>Lorentz Boost is damped</a:t>
            </a:r>
            <a:br>
              <a:rPr lang="en-GB" sz="2800" b="1" i="1">
                <a:solidFill>
                  <a:srgbClr val="FF0000"/>
                </a:solidFill>
                <a:latin typeface="Times" charset="0"/>
                <a:ea typeface="ＭＳ Ｐゴシック" charset="0"/>
              </a:rPr>
            </a:br>
            <a:br>
              <a:rPr lang="en-GB" sz="2800" b="1" i="1">
                <a:solidFill>
                  <a:srgbClr val="FF0000"/>
                </a:solidFill>
                <a:latin typeface="Times" charset="0"/>
                <a:ea typeface="ＭＳ Ｐゴシック" charset="0"/>
              </a:rPr>
            </a:br>
            <a:r>
              <a:rPr lang="en-GB" sz="2800" b="1" i="1">
                <a:solidFill>
                  <a:srgbClr val="FF0000"/>
                </a:solidFill>
                <a:latin typeface="Times" charset="0"/>
                <a:ea typeface="ＭＳ Ｐゴシック" charset="0"/>
              </a:rPr>
              <a:t>Radiation emission is intrinsically mono-chromatic</a:t>
            </a:r>
            <a:br>
              <a:rPr lang="en-GB" sz="2800" b="1" i="1">
                <a:solidFill>
                  <a:srgbClr val="FF0000"/>
                </a:solidFill>
                <a:latin typeface="Times" charset="0"/>
                <a:ea typeface="ＭＳ Ｐゴシック" charset="0"/>
              </a:rPr>
            </a:br>
            <a:br>
              <a:rPr lang="en-GB" sz="2800" b="1" i="1">
                <a:solidFill>
                  <a:srgbClr val="FF0000"/>
                </a:solidFill>
                <a:latin typeface="Times" charset="0"/>
                <a:ea typeface="ＭＳ Ｐゴシック" charset="0"/>
              </a:rPr>
            </a:br>
            <a:r>
              <a:rPr lang="en-GB" sz="2800" b="1" i="1">
                <a:solidFill>
                  <a:srgbClr val="FF0000"/>
                </a:solidFill>
                <a:latin typeface="Times" charset="0"/>
                <a:ea typeface="ＭＳ Ｐゴシック" charset="0"/>
              </a:rPr>
              <a:t>Poli-chromaticity of incident photon beam is transferred to the scattered electron beam and viceversa (photon cooling, electron heating)   </a:t>
            </a:r>
            <a:endParaRPr lang="en-US" sz="2800" b="1" i="1">
              <a:solidFill>
                <a:srgbClr val="FF0000"/>
              </a:solidFill>
              <a:latin typeface="Times" charset="0"/>
              <a:ea typeface="ＭＳ Ｐゴシック" charset="0"/>
            </a:endParaRPr>
          </a:p>
        </p:txBody>
      </p:sp>
      <p:sp>
        <p:nvSpPr>
          <p:cNvPr id="18435" name="CasellaDiTesto 6"/>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4120F11C-8F7D-16BA-486A-511AAF46C591}"/>
              </a:ext>
            </a:extLst>
          </p:cNvPr>
          <p:cNvPicPr>
            <a:picLocks noChangeAspect="1"/>
          </p:cNvPicPr>
          <p:nvPr/>
        </p:nvPicPr>
        <p:blipFill>
          <a:blip r:embed="rId3"/>
          <a:stretch>
            <a:fillRect/>
          </a:stretch>
        </p:blipFill>
        <p:spPr>
          <a:xfrm>
            <a:off x="40477" y="29829"/>
            <a:ext cx="1219155" cy="737276"/>
          </a:xfrm>
          <a:prstGeom prst="rect">
            <a:avLst/>
          </a:prstGeom>
        </p:spPr>
      </p:pic>
      <p:sp>
        <p:nvSpPr>
          <p:cNvPr id="4" name="Segnaposto data 6">
            <a:extLst>
              <a:ext uri="{FF2B5EF4-FFF2-40B4-BE49-F238E27FC236}">
                <a16:creationId xmlns:a16="http://schemas.microsoft.com/office/drawing/2014/main" id="{70BFA326-B9B0-6788-9A30-E0B726C2EC13}"/>
              </a:ext>
            </a:extLst>
          </p:cNvPr>
          <p:cNvSpPr>
            <a:spLocks noGrp="1"/>
          </p:cNvSpPr>
          <p:nvPr>
            <p:ph type="dt" sz="quarter" idx="10"/>
          </p:nvPr>
        </p:nvSpPr>
        <p:spPr>
          <a:xfrm>
            <a:off x="0" y="6553200"/>
            <a:ext cx="4716016"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INFN– ACCELERATORI – Seminar – LASA - July 14th 2023</a:t>
            </a:r>
            <a:endParaRPr lang="en-US" sz="1400"/>
          </a:p>
        </p:txBody>
      </p:sp>
    </p:spTree>
    <p:extLst>
      <p:ext uri="{BB962C8B-B14F-4D97-AF65-F5344CB8AC3E}">
        <p14:creationId xmlns:p14="http://schemas.microsoft.com/office/powerpoint/2010/main" val="168566010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asellaDiTesto 6"/>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4120F11C-8F7D-16BA-486A-511AAF46C591}"/>
              </a:ext>
            </a:extLst>
          </p:cNvPr>
          <p:cNvPicPr>
            <a:picLocks noChangeAspect="1"/>
          </p:cNvPicPr>
          <p:nvPr/>
        </p:nvPicPr>
        <p:blipFill>
          <a:blip r:embed="rId3"/>
          <a:stretch>
            <a:fillRect/>
          </a:stretch>
        </p:blipFill>
        <p:spPr>
          <a:xfrm>
            <a:off x="40477" y="29829"/>
            <a:ext cx="1219155" cy="737276"/>
          </a:xfrm>
          <a:prstGeom prst="rect">
            <a:avLst/>
          </a:prstGeom>
        </p:spPr>
      </p:pic>
      <p:sp>
        <p:nvSpPr>
          <p:cNvPr id="6" name="TextBox 5">
            <a:extLst>
              <a:ext uri="{FF2B5EF4-FFF2-40B4-BE49-F238E27FC236}">
                <a16:creationId xmlns:a16="http://schemas.microsoft.com/office/drawing/2014/main" id="{A66A2CAC-5426-8830-26B8-24C15A3856C9}"/>
              </a:ext>
            </a:extLst>
          </p:cNvPr>
          <p:cNvSpPr txBox="1"/>
          <p:nvPr/>
        </p:nvSpPr>
        <p:spPr>
          <a:xfrm>
            <a:off x="2382922" y="329555"/>
            <a:ext cx="5096990" cy="461665"/>
          </a:xfrm>
          <a:prstGeom prst="rect">
            <a:avLst/>
          </a:prstGeom>
          <a:noFill/>
        </p:spPr>
        <p:txBody>
          <a:bodyPr wrap="square">
            <a:spAutoFit/>
          </a:bodyPr>
          <a:lstStyle/>
          <a:p>
            <a:r>
              <a:rPr lang="it-IT" sz="2400" b="1" i="1">
                <a:solidFill>
                  <a:srgbClr val="FF0000"/>
                </a:solidFill>
                <a:latin typeface="Times" charset="0"/>
                <a:ea typeface="ＭＳ Ｐゴシック" charset="0"/>
              </a:rPr>
              <a:t>A look at 4-vectors (head-on collision)</a:t>
            </a:r>
            <a:endParaRPr lang="en-IT"/>
          </a:p>
        </p:txBody>
      </p:sp>
      <p:sp>
        <p:nvSpPr>
          <p:cNvPr id="2" name="TextBox 1">
            <a:extLst>
              <a:ext uri="{FF2B5EF4-FFF2-40B4-BE49-F238E27FC236}">
                <a16:creationId xmlns:a16="http://schemas.microsoft.com/office/drawing/2014/main" id="{812C51B3-92F3-7221-6826-A2D2E1C9305F}"/>
              </a:ext>
            </a:extLst>
          </p:cNvPr>
          <p:cNvSpPr txBox="1"/>
          <p:nvPr/>
        </p:nvSpPr>
        <p:spPr>
          <a:xfrm>
            <a:off x="318793" y="908720"/>
            <a:ext cx="2468946" cy="461665"/>
          </a:xfrm>
          <a:prstGeom prst="rect">
            <a:avLst/>
          </a:prstGeom>
          <a:noFill/>
        </p:spPr>
        <p:txBody>
          <a:bodyPr wrap="none" rtlCol="0">
            <a:spAutoFit/>
          </a:bodyPr>
          <a:lstStyle/>
          <a:p>
            <a:r>
              <a:rPr lang="en-IT" b="1"/>
              <a:t>Inverse Compton</a:t>
            </a:r>
          </a:p>
        </p:txBody>
      </p:sp>
      <p:sp>
        <p:nvSpPr>
          <p:cNvPr id="4" name="TextBox 3">
            <a:extLst>
              <a:ext uri="{FF2B5EF4-FFF2-40B4-BE49-F238E27FC236}">
                <a16:creationId xmlns:a16="http://schemas.microsoft.com/office/drawing/2014/main" id="{1C87E423-989B-D355-9A20-240FEA04B651}"/>
              </a:ext>
            </a:extLst>
          </p:cNvPr>
          <p:cNvSpPr txBox="1"/>
          <p:nvPr/>
        </p:nvSpPr>
        <p:spPr>
          <a:xfrm>
            <a:off x="6091535" y="908720"/>
            <a:ext cx="2929007" cy="461665"/>
          </a:xfrm>
          <a:prstGeom prst="rect">
            <a:avLst/>
          </a:prstGeom>
          <a:noFill/>
        </p:spPr>
        <p:txBody>
          <a:bodyPr wrap="none" rtlCol="0">
            <a:spAutoFit/>
          </a:bodyPr>
          <a:lstStyle/>
          <a:p>
            <a:r>
              <a:rPr lang="en-IT" b="1"/>
              <a:t>Symmetric Compton</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B859FE8E-5A8F-CE31-A07D-7510E9735B17}"/>
                  </a:ext>
                </a:extLst>
              </p:cNvPr>
              <p:cNvSpPr txBox="1"/>
              <p:nvPr/>
            </p:nvSpPr>
            <p:spPr>
              <a:xfrm>
                <a:off x="318793" y="1556792"/>
                <a:ext cx="2478948" cy="369332"/>
              </a:xfrm>
              <a:prstGeom prst="rect">
                <a:avLst/>
              </a:prstGeom>
              <a:noFill/>
            </p:spPr>
            <p:txBody>
              <a:bodyPr wrap="none" lIns="0" tIns="0" rIns="0" bIns="0" rtlCol="0">
                <a:spAutoFit/>
              </a:bodyPr>
              <a:lstStyle/>
              <a:p>
                <a14:m>
                  <m:oMath xmlns:m="http://schemas.openxmlformats.org/officeDocument/2006/math">
                    <m:sSub>
                      <m:sSubPr>
                        <m:ctrlPr>
                          <a:rPr lang="en-US" b="0" i="1">
                            <a:latin typeface="Cambria Math" panose="02040503050406030204" pitchFamily="18" charset="0"/>
                          </a:rPr>
                        </m:ctrlPr>
                      </m:sSubPr>
                      <m:e>
                        <m:r>
                          <a:rPr lang="it-IT" b="0" i="1">
                            <a:latin typeface="Cambria Math" panose="02040503050406030204" pitchFamily="18" charset="0"/>
                          </a:rPr>
                          <m:t>𝐸</m:t>
                        </m:r>
                      </m:e>
                      <m:sub>
                        <m:r>
                          <a:rPr lang="it-IT" b="0" i="1">
                            <a:latin typeface="Cambria Math" panose="02040503050406030204" pitchFamily="18" charset="0"/>
                            <a:ea typeface="Cambria Math" panose="02040503050406030204" pitchFamily="18" charset="0"/>
                          </a:rPr>
                          <m:t>𝜔</m:t>
                        </m:r>
                      </m:sub>
                    </m:sSub>
                    <m:r>
                      <a:rPr lang="it-IT" b="0" i="1">
                        <a:latin typeface="Cambria Math" panose="02040503050406030204" pitchFamily="18" charset="0"/>
                        <a:ea typeface="Cambria Math" panose="02040503050406030204" pitchFamily="18" charset="0"/>
                      </a:rPr>
                      <m:t>≪</m:t>
                    </m:r>
                    <m:r>
                      <a:rPr lang="it-IT" b="0" i="1">
                        <a:latin typeface="Cambria Math" panose="02040503050406030204" pitchFamily="18" charset="0"/>
                        <a:ea typeface="Cambria Math" panose="02040503050406030204" pitchFamily="18" charset="0"/>
                      </a:rPr>
                      <m:t>𝛾</m:t>
                    </m:r>
                    <m:r>
                      <a:rPr lang="it-IT" b="0" i="1">
                        <a:latin typeface="Cambria Math" panose="02040503050406030204" pitchFamily="18" charset="0"/>
                        <a:ea typeface="Cambria Math" panose="02040503050406030204" pitchFamily="18" charset="0"/>
                      </a:rPr>
                      <m:t>𝑚</m:t>
                    </m:r>
                    <m:sSup>
                      <m:sSupPr>
                        <m:ctrlPr>
                          <a:rPr lang="it-IT" i="1">
                            <a:latin typeface="Cambria Math" panose="02040503050406030204" pitchFamily="18" charset="0"/>
                            <a:ea typeface="Cambria Math" panose="02040503050406030204" pitchFamily="18" charset="0"/>
                          </a:rPr>
                        </m:ctrlPr>
                      </m:sSupPr>
                      <m:e>
                        <m:r>
                          <a:rPr lang="it-IT" i="1">
                            <a:latin typeface="Cambria Math" panose="02040503050406030204" pitchFamily="18" charset="0"/>
                            <a:ea typeface="Cambria Math" panose="02040503050406030204" pitchFamily="18" charset="0"/>
                          </a:rPr>
                          <m:t>𝑐</m:t>
                        </m:r>
                      </m:e>
                      <m:sup>
                        <m:r>
                          <a:rPr lang="it-IT" i="1">
                            <a:latin typeface="Cambria Math" panose="02040503050406030204" pitchFamily="18" charset="0"/>
                            <a:ea typeface="Cambria Math" panose="02040503050406030204" pitchFamily="18" charset="0"/>
                          </a:rPr>
                          <m:t>2</m:t>
                        </m:r>
                        <m:r>
                          <a:rPr lang="it-IT" b="0" i="1">
                            <a:latin typeface="Cambria Math" panose="02040503050406030204" pitchFamily="18" charset="0"/>
                            <a:ea typeface="Cambria Math" panose="02040503050406030204" pitchFamily="18" charset="0"/>
                          </a:rPr>
                          <m:t> </m:t>
                        </m:r>
                      </m:sup>
                    </m:sSup>
                    <m:r>
                      <a:rPr lang="it-IT" b="0" i="1">
                        <a:latin typeface="Cambria Math" panose="02040503050406030204" pitchFamily="18" charset="0"/>
                        <a:ea typeface="Cambria Math" panose="02040503050406030204" pitchFamily="18" charset="0"/>
                      </a:rPr>
                      <m:t>; </m:t>
                    </m:r>
                    <m:r>
                      <a:rPr lang="it-IT" i="1">
                        <a:latin typeface="Cambria Math" panose="02040503050406030204" pitchFamily="18" charset="0"/>
                        <a:ea typeface="Cambria Math" panose="02040503050406030204" pitchFamily="18" charset="0"/>
                      </a:rPr>
                      <m:t>𝛾</m:t>
                    </m:r>
                    <m:r>
                      <a:rPr lang="it-IT" b="0" i="1">
                        <a:latin typeface="Cambria Math" panose="02040503050406030204" pitchFamily="18" charset="0"/>
                        <a:ea typeface="Cambria Math" panose="02040503050406030204" pitchFamily="18" charset="0"/>
                      </a:rPr>
                      <m:t>≫</m:t>
                    </m:r>
                  </m:oMath>
                </a14:m>
                <a:r>
                  <a:rPr lang="en-US"/>
                  <a:t>1</a:t>
                </a:r>
              </a:p>
            </p:txBody>
          </p:sp>
        </mc:Choice>
        <mc:Fallback xmlns="">
          <p:sp>
            <p:nvSpPr>
              <p:cNvPr id="5" name="TextBox 4">
                <a:extLst>
                  <a:ext uri="{FF2B5EF4-FFF2-40B4-BE49-F238E27FC236}">
                    <a16:creationId xmlns:a16="http://schemas.microsoft.com/office/drawing/2014/main" id="{B859FE8E-5A8F-CE31-A07D-7510E9735B17}"/>
                  </a:ext>
                </a:extLst>
              </p:cNvPr>
              <p:cNvSpPr txBox="1">
                <a:spLocks noRot="1" noChangeAspect="1" noMove="1" noResize="1" noEditPoints="1" noAdjustHandles="1" noChangeArrowheads="1" noChangeShapeType="1" noTextEdit="1"/>
              </p:cNvSpPr>
              <p:nvPr/>
            </p:nvSpPr>
            <p:spPr>
              <a:xfrm>
                <a:off x="318793" y="1556792"/>
                <a:ext cx="2478948" cy="369332"/>
              </a:xfrm>
              <a:prstGeom prst="rect">
                <a:avLst/>
              </a:prstGeom>
              <a:blipFill>
                <a:blip r:embed="rId4"/>
                <a:stretch>
                  <a:fillRect l="-4061" t="-23333" r="-6599" b="-50000"/>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D1BC2732-8C40-3452-2377-5D613FA194CF}"/>
                  </a:ext>
                </a:extLst>
              </p:cNvPr>
              <p:cNvSpPr txBox="1"/>
              <p:nvPr/>
            </p:nvSpPr>
            <p:spPr>
              <a:xfrm>
                <a:off x="5940152" y="1556792"/>
                <a:ext cx="2615139"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a:latin typeface="Cambria Math" panose="02040503050406030204" pitchFamily="18" charset="0"/>
                            </a:rPr>
                          </m:ctrlPr>
                        </m:sSubPr>
                        <m:e>
                          <m:r>
                            <a:rPr lang="it-IT" b="0" i="1">
                              <a:latin typeface="Cambria Math" panose="02040503050406030204" pitchFamily="18" charset="0"/>
                            </a:rPr>
                            <m:t>𝐸</m:t>
                          </m:r>
                        </m:e>
                        <m:sub>
                          <m:r>
                            <a:rPr lang="it-IT" b="0" i="1">
                              <a:latin typeface="Cambria Math" panose="02040503050406030204" pitchFamily="18" charset="0"/>
                              <a:ea typeface="Cambria Math" panose="02040503050406030204" pitchFamily="18" charset="0"/>
                            </a:rPr>
                            <m:t>𝜔</m:t>
                          </m:r>
                        </m:sub>
                      </m:sSub>
                      <m:r>
                        <a:rPr lang="it-IT" b="0" i="1">
                          <a:latin typeface="Cambria Math" charset="0"/>
                        </a:rPr>
                        <m:t>=</m:t>
                      </m:r>
                      <m:sSub>
                        <m:sSubPr>
                          <m:ctrlPr>
                            <a:rPr lang="en-US" i="1">
                              <a:latin typeface="Cambria Math" panose="02040503050406030204" pitchFamily="18" charset="0"/>
                            </a:rPr>
                          </m:ctrlPr>
                        </m:sSubPr>
                        <m:e>
                          <m:r>
                            <a:rPr lang="it-IT" b="0" i="1">
                              <a:latin typeface="Cambria Math" panose="02040503050406030204" pitchFamily="18" charset="0"/>
                            </a:rPr>
                            <m:t>𝑝</m:t>
                          </m:r>
                        </m:e>
                        <m:sub>
                          <m:r>
                            <a:rPr lang="it-IT" i="1">
                              <a:latin typeface="Cambria Math" panose="02040503050406030204" pitchFamily="18" charset="0"/>
                            </a:rPr>
                            <m:t>𝑒</m:t>
                          </m:r>
                        </m:sub>
                      </m:sSub>
                      <m:r>
                        <a:rPr lang="it-IT" b="0" i="1">
                          <a:latin typeface="Cambria Math" panose="02040503050406030204" pitchFamily="18" charset="0"/>
                        </a:rPr>
                        <m:t>𝑐</m:t>
                      </m:r>
                      <m:r>
                        <a:rPr lang="it-IT" b="0" i="1">
                          <a:latin typeface="Cambria Math" panose="02040503050406030204" pitchFamily="18" charset="0"/>
                        </a:rPr>
                        <m:t>=</m:t>
                      </m:r>
                      <m:r>
                        <a:rPr lang="it-IT" b="0" i="1">
                          <a:latin typeface="Cambria Math" panose="02040503050406030204" pitchFamily="18" charset="0"/>
                          <a:ea typeface="Cambria Math" panose="02040503050406030204" pitchFamily="18" charset="0"/>
                        </a:rPr>
                        <m:t>𝛽𝛾</m:t>
                      </m:r>
                      <m:r>
                        <a:rPr lang="it-IT" b="0" i="1">
                          <a:latin typeface="Cambria Math" panose="02040503050406030204" pitchFamily="18" charset="0"/>
                          <a:ea typeface="Cambria Math" panose="02040503050406030204" pitchFamily="18" charset="0"/>
                        </a:rPr>
                        <m:t>𝑚</m:t>
                      </m:r>
                      <m:sSup>
                        <m:sSupPr>
                          <m:ctrlPr>
                            <a:rPr lang="it-IT" b="0" i="1">
                              <a:latin typeface="Cambria Math" panose="02040503050406030204" pitchFamily="18" charset="0"/>
                              <a:ea typeface="Cambria Math" panose="02040503050406030204" pitchFamily="18" charset="0"/>
                            </a:rPr>
                          </m:ctrlPr>
                        </m:sSupPr>
                        <m:e>
                          <m:r>
                            <a:rPr lang="it-IT" b="0" i="1">
                              <a:latin typeface="Cambria Math" panose="02040503050406030204" pitchFamily="18" charset="0"/>
                              <a:ea typeface="Cambria Math" panose="02040503050406030204" pitchFamily="18" charset="0"/>
                            </a:rPr>
                            <m:t>𝑐</m:t>
                          </m:r>
                        </m:e>
                        <m:sup>
                          <m:r>
                            <a:rPr lang="it-IT" b="0" i="1">
                              <a:latin typeface="Cambria Math" panose="02040503050406030204" pitchFamily="18" charset="0"/>
                              <a:ea typeface="Cambria Math" panose="02040503050406030204" pitchFamily="18" charset="0"/>
                            </a:rPr>
                            <m:t>2</m:t>
                          </m:r>
                        </m:sup>
                      </m:sSup>
                    </m:oMath>
                  </m:oMathPara>
                </a14:m>
                <a:endParaRPr lang="en-US"/>
              </a:p>
            </p:txBody>
          </p:sp>
        </mc:Choice>
        <mc:Fallback xmlns="">
          <p:sp>
            <p:nvSpPr>
              <p:cNvPr id="7" name="TextBox 6">
                <a:extLst>
                  <a:ext uri="{FF2B5EF4-FFF2-40B4-BE49-F238E27FC236}">
                    <a16:creationId xmlns:a16="http://schemas.microsoft.com/office/drawing/2014/main" id="{D1BC2732-8C40-3452-2377-5D613FA194CF}"/>
                  </a:ext>
                </a:extLst>
              </p:cNvPr>
              <p:cNvSpPr txBox="1">
                <a:spLocks noRot="1" noChangeAspect="1" noMove="1" noResize="1" noEditPoints="1" noAdjustHandles="1" noChangeArrowheads="1" noChangeShapeType="1" noTextEdit="1"/>
              </p:cNvSpPr>
              <p:nvPr/>
            </p:nvSpPr>
            <p:spPr>
              <a:xfrm>
                <a:off x="5940152" y="1556792"/>
                <a:ext cx="2615139" cy="369332"/>
              </a:xfrm>
              <a:prstGeom prst="rect">
                <a:avLst/>
              </a:prstGeom>
              <a:blipFill>
                <a:blip r:embed="rId5"/>
                <a:stretch>
                  <a:fillRect l="-1932" t="-3333" r="-483" b="-30000"/>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B97DE8AC-55AC-5719-7218-2DE18144A327}"/>
                  </a:ext>
                </a:extLst>
              </p:cNvPr>
              <p:cNvSpPr txBox="1"/>
              <p:nvPr/>
            </p:nvSpPr>
            <p:spPr>
              <a:xfrm>
                <a:off x="251520" y="2204864"/>
                <a:ext cx="294510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IT" i="1">
                              <a:latin typeface="Cambria Math" panose="02040503050406030204" pitchFamily="18" charset="0"/>
                            </a:rPr>
                          </m:ctrlPr>
                        </m:accPr>
                        <m:e>
                          <m:sSub>
                            <m:sSubPr>
                              <m:ctrlPr>
                                <a:rPr lang="en-IT" i="1">
                                  <a:latin typeface="Cambria Math" panose="02040503050406030204" pitchFamily="18" charset="0"/>
                                </a:rPr>
                              </m:ctrlPr>
                            </m:sSubPr>
                            <m:e>
                              <m:r>
                                <a:rPr lang="it-IT" b="0" i="1">
                                  <a:latin typeface="Cambria Math" panose="02040503050406030204" pitchFamily="18" charset="0"/>
                                </a:rPr>
                                <m:t>𝑃</m:t>
                              </m:r>
                            </m:e>
                            <m:sub>
                              <m:r>
                                <a:rPr lang="it-IT" b="0" i="1">
                                  <a:latin typeface="Cambria Math" panose="02040503050406030204" pitchFamily="18" charset="0"/>
                                </a:rPr>
                                <m:t>𝑒</m:t>
                              </m:r>
                            </m:sub>
                          </m:sSub>
                        </m:e>
                      </m:acc>
                      <m:r>
                        <a:rPr lang="it-IT" b="0" i="1">
                          <a:latin typeface="Cambria Math" panose="02040503050406030204" pitchFamily="18" charset="0"/>
                        </a:rPr>
                        <m:t>=</m:t>
                      </m:r>
                      <m:d>
                        <m:dPr>
                          <m:begChr m:val="{"/>
                          <m:endChr m:val="}"/>
                          <m:ctrlPr>
                            <a:rPr lang="it-IT" b="0" i="1">
                              <a:latin typeface="Cambria Math" panose="02040503050406030204" pitchFamily="18" charset="0"/>
                            </a:rPr>
                          </m:ctrlPr>
                        </m:dPr>
                        <m:e>
                          <m:r>
                            <a:rPr lang="it-IT" b="0" i="1">
                              <a:latin typeface="Cambria Math" panose="02040503050406030204" pitchFamily="18" charset="0"/>
                              <a:ea typeface="Cambria Math" panose="02040503050406030204" pitchFamily="18" charset="0"/>
                            </a:rPr>
                            <m:t>𝛾</m:t>
                          </m:r>
                          <m:r>
                            <a:rPr lang="it-IT" b="0" i="1">
                              <a:latin typeface="Cambria Math" panose="02040503050406030204" pitchFamily="18" charset="0"/>
                            </a:rPr>
                            <m:t>𝑚𝑐</m:t>
                          </m:r>
                          <m:r>
                            <a:rPr lang="it-IT" b="0" i="1">
                              <a:latin typeface="Cambria Math" panose="02040503050406030204" pitchFamily="18" charset="0"/>
                            </a:rPr>
                            <m:t>,0,0,</m:t>
                          </m:r>
                          <m:r>
                            <a:rPr lang="it-IT" b="0" i="1">
                              <a:latin typeface="Cambria Math" panose="02040503050406030204" pitchFamily="18" charset="0"/>
                              <a:ea typeface="Cambria Math" panose="02040503050406030204" pitchFamily="18" charset="0"/>
                            </a:rPr>
                            <m:t>𝛽</m:t>
                          </m:r>
                          <m:r>
                            <a:rPr lang="it-IT" i="1">
                              <a:latin typeface="Cambria Math" panose="02040503050406030204" pitchFamily="18" charset="0"/>
                              <a:ea typeface="Cambria Math" panose="02040503050406030204" pitchFamily="18" charset="0"/>
                            </a:rPr>
                            <m:t>𝛾</m:t>
                          </m:r>
                          <m:r>
                            <a:rPr lang="it-IT" i="1">
                              <a:latin typeface="Cambria Math" panose="02040503050406030204" pitchFamily="18" charset="0"/>
                            </a:rPr>
                            <m:t>𝑚𝑐</m:t>
                          </m:r>
                        </m:e>
                      </m:d>
                    </m:oMath>
                  </m:oMathPara>
                </a14:m>
                <a:endParaRPr lang="en-IT"/>
              </a:p>
            </p:txBody>
          </p:sp>
        </mc:Choice>
        <mc:Fallback xmlns="">
          <p:sp>
            <p:nvSpPr>
              <p:cNvPr id="8" name="TextBox 7">
                <a:extLst>
                  <a:ext uri="{FF2B5EF4-FFF2-40B4-BE49-F238E27FC236}">
                    <a16:creationId xmlns:a16="http://schemas.microsoft.com/office/drawing/2014/main" id="{B97DE8AC-55AC-5719-7218-2DE18144A327}"/>
                  </a:ext>
                </a:extLst>
              </p:cNvPr>
              <p:cNvSpPr txBox="1">
                <a:spLocks noRot="1" noChangeAspect="1" noMove="1" noResize="1" noEditPoints="1" noAdjustHandles="1" noChangeArrowheads="1" noChangeShapeType="1" noTextEdit="1"/>
              </p:cNvSpPr>
              <p:nvPr/>
            </p:nvSpPr>
            <p:spPr>
              <a:xfrm>
                <a:off x="251520" y="2204864"/>
                <a:ext cx="2945102" cy="369332"/>
              </a:xfrm>
              <a:prstGeom prst="rect">
                <a:avLst/>
              </a:prstGeom>
              <a:blipFill>
                <a:blip r:embed="rId6"/>
                <a:stretch>
                  <a:fillRect l="-1717" t="-3333" b="-30000"/>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AAE16ED4-3357-8BEC-E177-428847CDDC0B}"/>
                  </a:ext>
                </a:extLst>
              </p:cNvPr>
              <p:cNvSpPr txBox="1"/>
              <p:nvPr/>
            </p:nvSpPr>
            <p:spPr>
              <a:xfrm>
                <a:off x="251520" y="2852936"/>
                <a:ext cx="3437864"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IT" i="1">
                              <a:latin typeface="Cambria Math" panose="02040503050406030204" pitchFamily="18" charset="0"/>
                            </a:rPr>
                          </m:ctrlPr>
                        </m:accPr>
                        <m:e>
                          <m:sSub>
                            <m:sSubPr>
                              <m:ctrlPr>
                                <a:rPr lang="en-IT" i="1">
                                  <a:latin typeface="Cambria Math" panose="02040503050406030204" pitchFamily="18" charset="0"/>
                                </a:rPr>
                              </m:ctrlPr>
                            </m:sSubPr>
                            <m:e>
                              <m:r>
                                <a:rPr lang="it-IT" b="0" i="1">
                                  <a:latin typeface="Cambria Math" panose="02040503050406030204" pitchFamily="18" charset="0"/>
                                </a:rPr>
                                <m:t>𝑃</m:t>
                              </m:r>
                            </m:e>
                            <m:sub>
                              <m:r>
                                <a:rPr lang="en-IT" i="1">
                                  <a:latin typeface="Cambria Math" panose="02040503050406030204" pitchFamily="18" charset="0"/>
                                  <a:ea typeface="Cambria Math" panose="02040503050406030204" pitchFamily="18" charset="0"/>
                                </a:rPr>
                                <m:t>𝜔</m:t>
                              </m:r>
                            </m:sub>
                          </m:sSub>
                        </m:e>
                      </m:acc>
                      <m:r>
                        <a:rPr lang="it-IT" b="0" i="1">
                          <a:latin typeface="Cambria Math" panose="02040503050406030204" pitchFamily="18" charset="0"/>
                        </a:rPr>
                        <m:t>=</m:t>
                      </m:r>
                      <m:d>
                        <m:dPr>
                          <m:begChr m:val="{"/>
                          <m:endChr m:val="}"/>
                          <m:ctrlPr>
                            <a:rPr lang="it-IT" b="0" i="1">
                              <a:latin typeface="Cambria Math" panose="02040503050406030204" pitchFamily="18" charset="0"/>
                            </a:rPr>
                          </m:ctrlPr>
                        </m:dPr>
                        <m:e>
                          <m:f>
                            <m:fPr>
                              <m:type m:val="lin"/>
                              <m:ctrlPr>
                                <a:rPr lang="it-IT" b="0" i="1">
                                  <a:latin typeface="Cambria Math" panose="02040503050406030204" pitchFamily="18" charset="0"/>
                                </a:rPr>
                              </m:ctrlPr>
                            </m:fPr>
                            <m:num>
                              <m:sSub>
                                <m:sSubPr>
                                  <m:ctrlPr>
                                    <a:rPr lang="en-US" i="1">
                                      <a:latin typeface="Cambria Math" panose="02040503050406030204" pitchFamily="18" charset="0"/>
                                    </a:rPr>
                                  </m:ctrlPr>
                                </m:sSubPr>
                                <m:e>
                                  <m:r>
                                    <a:rPr lang="it-IT" i="1">
                                      <a:latin typeface="Cambria Math" panose="02040503050406030204" pitchFamily="18" charset="0"/>
                                    </a:rPr>
                                    <m:t>𝐸</m:t>
                                  </m:r>
                                </m:e>
                                <m:sub>
                                  <m:r>
                                    <a:rPr lang="it-IT" i="1">
                                      <a:latin typeface="Cambria Math" panose="02040503050406030204" pitchFamily="18" charset="0"/>
                                      <a:ea typeface="Cambria Math" panose="02040503050406030204" pitchFamily="18" charset="0"/>
                                    </a:rPr>
                                    <m:t>𝜔</m:t>
                                  </m:r>
                                </m:sub>
                              </m:sSub>
                            </m:num>
                            <m:den>
                              <m:r>
                                <a:rPr lang="it-IT" b="0" i="1">
                                  <a:latin typeface="Cambria Math" panose="02040503050406030204" pitchFamily="18" charset="0"/>
                                </a:rPr>
                                <m:t>𝑐</m:t>
                              </m:r>
                            </m:den>
                          </m:f>
                          <m:r>
                            <a:rPr lang="it-IT" b="0" i="1">
                              <a:latin typeface="Cambria Math" panose="02040503050406030204" pitchFamily="18" charset="0"/>
                            </a:rPr>
                            <m:t>,0,0,−</m:t>
                          </m:r>
                          <m:f>
                            <m:fPr>
                              <m:type m:val="lin"/>
                              <m:ctrlPr>
                                <a:rPr lang="it-IT" b="0" i="1">
                                  <a:latin typeface="Cambria Math" panose="02040503050406030204" pitchFamily="18" charset="0"/>
                                </a:rPr>
                              </m:ctrlPr>
                            </m:fPr>
                            <m:num>
                              <m:sSub>
                                <m:sSubPr>
                                  <m:ctrlPr>
                                    <a:rPr lang="en-US" i="1">
                                      <a:latin typeface="Cambria Math" panose="02040503050406030204" pitchFamily="18" charset="0"/>
                                    </a:rPr>
                                  </m:ctrlPr>
                                </m:sSubPr>
                                <m:e>
                                  <m:r>
                                    <a:rPr lang="it-IT" i="1">
                                      <a:latin typeface="Cambria Math" panose="02040503050406030204" pitchFamily="18" charset="0"/>
                                    </a:rPr>
                                    <m:t>𝐸</m:t>
                                  </m:r>
                                </m:e>
                                <m:sub>
                                  <m:r>
                                    <a:rPr lang="it-IT" i="1">
                                      <a:latin typeface="Cambria Math" panose="02040503050406030204" pitchFamily="18" charset="0"/>
                                      <a:ea typeface="Cambria Math" panose="02040503050406030204" pitchFamily="18" charset="0"/>
                                    </a:rPr>
                                    <m:t>𝜔</m:t>
                                  </m:r>
                                </m:sub>
                              </m:sSub>
                            </m:num>
                            <m:den>
                              <m:r>
                                <a:rPr lang="it-IT" b="0" i="1">
                                  <a:latin typeface="Cambria Math" panose="02040503050406030204" pitchFamily="18" charset="0"/>
                                </a:rPr>
                                <m:t>𝑐</m:t>
                              </m:r>
                            </m:den>
                          </m:f>
                        </m:e>
                      </m:d>
                    </m:oMath>
                  </m:oMathPara>
                </a14:m>
                <a:endParaRPr lang="en-IT"/>
              </a:p>
            </p:txBody>
          </p:sp>
        </mc:Choice>
        <mc:Fallback xmlns="">
          <p:sp>
            <p:nvSpPr>
              <p:cNvPr id="9" name="TextBox 8">
                <a:extLst>
                  <a:ext uri="{FF2B5EF4-FFF2-40B4-BE49-F238E27FC236}">
                    <a16:creationId xmlns:a16="http://schemas.microsoft.com/office/drawing/2014/main" id="{AAE16ED4-3357-8BEC-E177-428847CDDC0B}"/>
                  </a:ext>
                </a:extLst>
              </p:cNvPr>
              <p:cNvSpPr txBox="1">
                <a:spLocks noRot="1" noChangeAspect="1" noMove="1" noResize="1" noEditPoints="1" noAdjustHandles="1" noChangeArrowheads="1" noChangeShapeType="1" noTextEdit="1"/>
              </p:cNvSpPr>
              <p:nvPr/>
            </p:nvSpPr>
            <p:spPr>
              <a:xfrm>
                <a:off x="251520" y="2852936"/>
                <a:ext cx="3437864" cy="369332"/>
              </a:xfrm>
              <a:prstGeom prst="rect">
                <a:avLst/>
              </a:prstGeom>
              <a:blipFill>
                <a:blip r:embed="rId7"/>
                <a:stretch>
                  <a:fillRect l="-735" t="-170000" r="-1471" b="-246667"/>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E456E132-EE4E-4BDE-20D2-BD84BD7533EB}"/>
                  </a:ext>
                </a:extLst>
              </p:cNvPr>
              <p:cNvSpPr txBox="1"/>
              <p:nvPr/>
            </p:nvSpPr>
            <p:spPr>
              <a:xfrm>
                <a:off x="251520" y="3356992"/>
                <a:ext cx="4717253" cy="7019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IT" i="1">
                              <a:latin typeface="Cambria Math" panose="02040503050406030204" pitchFamily="18" charset="0"/>
                            </a:rPr>
                          </m:ctrlPr>
                        </m:accPr>
                        <m:e>
                          <m:sSub>
                            <m:sSubPr>
                              <m:ctrlPr>
                                <a:rPr lang="en-IT" i="1">
                                  <a:latin typeface="Cambria Math" panose="02040503050406030204" pitchFamily="18" charset="0"/>
                                </a:rPr>
                              </m:ctrlPr>
                            </m:sSubPr>
                            <m:e>
                              <m:r>
                                <a:rPr lang="it-IT" b="0" i="1">
                                  <a:latin typeface="Cambria Math" panose="02040503050406030204" pitchFamily="18" charset="0"/>
                                </a:rPr>
                                <m:t>𝑃</m:t>
                              </m:r>
                            </m:e>
                            <m:sub>
                              <m:r>
                                <a:rPr lang="it-IT" b="0" i="1">
                                  <a:latin typeface="Cambria Math" panose="02040503050406030204" pitchFamily="18" charset="0"/>
                                </a:rPr>
                                <m:t>𝑡𝑜𝑡</m:t>
                              </m:r>
                            </m:sub>
                          </m:sSub>
                        </m:e>
                      </m:acc>
                      <m:r>
                        <a:rPr lang="it-IT" b="0" i="1">
                          <a:latin typeface="Cambria Math" panose="02040503050406030204" pitchFamily="18" charset="0"/>
                          <a:ea typeface="Cambria Math" panose="02040503050406030204" pitchFamily="18" charset="0"/>
                        </a:rPr>
                        <m:t>≅</m:t>
                      </m:r>
                      <m:d>
                        <m:dPr>
                          <m:begChr m:val="{"/>
                          <m:endChr m:val="}"/>
                          <m:ctrlPr>
                            <a:rPr lang="it-IT" b="0" i="1">
                              <a:latin typeface="Cambria Math" panose="02040503050406030204" pitchFamily="18" charset="0"/>
                            </a:rPr>
                          </m:ctrlPr>
                        </m:dPr>
                        <m:e>
                          <m:r>
                            <a:rPr lang="it-IT" i="1">
                              <a:latin typeface="Cambria Math" panose="02040503050406030204" pitchFamily="18" charset="0"/>
                              <a:ea typeface="Cambria Math" panose="02040503050406030204" pitchFamily="18" charset="0"/>
                            </a:rPr>
                            <m:t>𝛾</m:t>
                          </m:r>
                          <m:r>
                            <a:rPr lang="it-IT" i="1">
                              <a:latin typeface="Cambria Math" panose="02040503050406030204" pitchFamily="18" charset="0"/>
                            </a:rPr>
                            <m:t>𝑚𝑐</m:t>
                          </m:r>
                          <m:r>
                            <a:rPr lang="it-IT" b="0" i="1">
                              <a:latin typeface="Cambria Math" panose="02040503050406030204" pitchFamily="18" charset="0"/>
                            </a:rPr>
                            <m:t>+</m:t>
                          </m:r>
                          <m:f>
                            <m:fPr>
                              <m:ctrlPr>
                                <a:rPr lang="it-IT" i="1">
                                  <a:latin typeface="Cambria Math" panose="02040503050406030204" pitchFamily="18" charset="0"/>
                                </a:rPr>
                              </m:ctrlPr>
                            </m:fPr>
                            <m:num>
                              <m:sSub>
                                <m:sSubPr>
                                  <m:ctrlPr>
                                    <a:rPr lang="en-US" i="1">
                                      <a:latin typeface="Cambria Math" panose="02040503050406030204" pitchFamily="18" charset="0"/>
                                    </a:rPr>
                                  </m:ctrlPr>
                                </m:sSubPr>
                                <m:e>
                                  <m:r>
                                    <a:rPr lang="it-IT" i="1">
                                      <a:latin typeface="Cambria Math" panose="02040503050406030204" pitchFamily="18" charset="0"/>
                                    </a:rPr>
                                    <m:t>𝐸</m:t>
                                  </m:r>
                                </m:e>
                                <m:sub>
                                  <m:r>
                                    <a:rPr lang="it-IT" i="1">
                                      <a:latin typeface="Cambria Math" panose="02040503050406030204" pitchFamily="18" charset="0"/>
                                      <a:ea typeface="Cambria Math" panose="02040503050406030204" pitchFamily="18" charset="0"/>
                                    </a:rPr>
                                    <m:t>𝜔</m:t>
                                  </m:r>
                                </m:sub>
                              </m:sSub>
                            </m:num>
                            <m:den>
                              <m:r>
                                <a:rPr lang="it-IT" i="1">
                                  <a:latin typeface="Cambria Math" panose="02040503050406030204" pitchFamily="18" charset="0"/>
                                </a:rPr>
                                <m:t>𝑐</m:t>
                              </m:r>
                            </m:den>
                          </m:f>
                          <m:r>
                            <a:rPr lang="it-IT" b="0" i="1">
                              <a:latin typeface="Cambria Math" panose="02040503050406030204" pitchFamily="18" charset="0"/>
                            </a:rPr>
                            <m:t>,0,0,</m:t>
                          </m:r>
                          <m:r>
                            <a:rPr lang="it-IT" i="1">
                              <a:latin typeface="Cambria Math" panose="02040503050406030204" pitchFamily="18" charset="0"/>
                              <a:ea typeface="Cambria Math" panose="02040503050406030204" pitchFamily="18" charset="0"/>
                            </a:rPr>
                            <m:t>𝛽𝛾</m:t>
                          </m:r>
                          <m:r>
                            <a:rPr lang="it-IT" i="1">
                              <a:latin typeface="Cambria Math" panose="02040503050406030204" pitchFamily="18" charset="0"/>
                            </a:rPr>
                            <m:t>𝑚</m:t>
                          </m:r>
                          <m:r>
                            <a:rPr lang="it-IT" b="0" i="1">
                              <a:latin typeface="Cambria Math" panose="02040503050406030204" pitchFamily="18" charset="0"/>
                            </a:rPr>
                            <m:t>𝑐</m:t>
                          </m:r>
                          <m:r>
                            <a:rPr lang="it-IT" b="0" i="1">
                              <a:latin typeface="Cambria Math" panose="02040503050406030204" pitchFamily="18" charset="0"/>
                            </a:rPr>
                            <m:t>−</m:t>
                          </m:r>
                          <m:f>
                            <m:fPr>
                              <m:ctrlPr>
                                <a:rPr lang="it-IT" b="0" i="1">
                                  <a:latin typeface="Cambria Math" panose="02040503050406030204" pitchFamily="18" charset="0"/>
                                </a:rPr>
                              </m:ctrlPr>
                            </m:fPr>
                            <m:num>
                              <m:sSub>
                                <m:sSubPr>
                                  <m:ctrlPr>
                                    <a:rPr lang="en-US" i="1">
                                      <a:latin typeface="Cambria Math" panose="02040503050406030204" pitchFamily="18" charset="0"/>
                                    </a:rPr>
                                  </m:ctrlPr>
                                </m:sSubPr>
                                <m:e>
                                  <m:r>
                                    <a:rPr lang="it-IT" i="1">
                                      <a:latin typeface="Cambria Math" panose="02040503050406030204" pitchFamily="18" charset="0"/>
                                    </a:rPr>
                                    <m:t>𝐸</m:t>
                                  </m:r>
                                </m:e>
                                <m:sub>
                                  <m:r>
                                    <a:rPr lang="it-IT" i="1">
                                      <a:latin typeface="Cambria Math" panose="02040503050406030204" pitchFamily="18" charset="0"/>
                                      <a:ea typeface="Cambria Math" panose="02040503050406030204" pitchFamily="18" charset="0"/>
                                    </a:rPr>
                                    <m:t>𝜔</m:t>
                                  </m:r>
                                </m:sub>
                              </m:sSub>
                            </m:num>
                            <m:den>
                              <m:r>
                                <a:rPr lang="it-IT" b="0" i="1">
                                  <a:latin typeface="Cambria Math" panose="02040503050406030204" pitchFamily="18" charset="0"/>
                                </a:rPr>
                                <m:t>𝑐</m:t>
                              </m:r>
                            </m:den>
                          </m:f>
                        </m:e>
                      </m:d>
                    </m:oMath>
                  </m:oMathPara>
                </a14:m>
                <a:endParaRPr lang="en-IT"/>
              </a:p>
            </p:txBody>
          </p:sp>
        </mc:Choice>
        <mc:Fallback xmlns="">
          <p:sp>
            <p:nvSpPr>
              <p:cNvPr id="10" name="TextBox 9">
                <a:extLst>
                  <a:ext uri="{FF2B5EF4-FFF2-40B4-BE49-F238E27FC236}">
                    <a16:creationId xmlns:a16="http://schemas.microsoft.com/office/drawing/2014/main" id="{E456E132-EE4E-4BDE-20D2-BD84BD7533EB}"/>
                  </a:ext>
                </a:extLst>
              </p:cNvPr>
              <p:cNvSpPr txBox="1">
                <a:spLocks noRot="1" noChangeAspect="1" noMove="1" noResize="1" noEditPoints="1" noAdjustHandles="1" noChangeArrowheads="1" noChangeShapeType="1" noTextEdit="1"/>
              </p:cNvSpPr>
              <p:nvPr/>
            </p:nvSpPr>
            <p:spPr>
              <a:xfrm>
                <a:off x="251520" y="3356992"/>
                <a:ext cx="4717253" cy="701987"/>
              </a:xfrm>
              <a:prstGeom prst="rect">
                <a:avLst/>
              </a:prstGeom>
              <a:blipFill>
                <a:blip r:embed="rId8"/>
                <a:stretch>
                  <a:fillRect l="-804" b="-7143"/>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B5E3015C-73E2-331B-CFAF-A4FD55A398EC}"/>
                  </a:ext>
                </a:extLst>
              </p:cNvPr>
              <p:cNvSpPr txBox="1"/>
              <p:nvPr/>
            </p:nvSpPr>
            <p:spPr>
              <a:xfrm>
                <a:off x="6091535" y="2204864"/>
                <a:ext cx="294510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IT" i="1">
                              <a:latin typeface="Cambria Math" panose="02040503050406030204" pitchFamily="18" charset="0"/>
                            </a:rPr>
                          </m:ctrlPr>
                        </m:accPr>
                        <m:e>
                          <m:sSub>
                            <m:sSubPr>
                              <m:ctrlPr>
                                <a:rPr lang="en-IT" i="1">
                                  <a:latin typeface="Cambria Math" panose="02040503050406030204" pitchFamily="18" charset="0"/>
                                </a:rPr>
                              </m:ctrlPr>
                            </m:sSubPr>
                            <m:e>
                              <m:r>
                                <a:rPr lang="it-IT" b="0" i="1">
                                  <a:latin typeface="Cambria Math" panose="02040503050406030204" pitchFamily="18" charset="0"/>
                                </a:rPr>
                                <m:t>𝑃</m:t>
                              </m:r>
                            </m:e>
                            <m:sub>
                              <m:r>
                                <a:rPr lang="it-IT" b="0" i="1">
                                  <a:latin typeface="Cambria Math" panose="02040503050406030204" pitchFamily="18" charset="0"/>
                                </a:rPr>
                                <m:t>𝑒</m:t>
                              </m:r>
                            </m:sub>
                          </m:sSub>
                        </m:e>
                      </m:acc>
                      <m:r>
                        <a:rPr lang="it-IT" b="0" i="1">
                          <a:latin typeface="Cambria Math" panose="02040503050406030204" pitchFamily="18" charset="0"/>
                        </a:rPr>
                        <m:t>=</m:t>
                      </m:r>
                      <m:d>
                        <m:dPr>
                          <m:begChr m:val="{"/>
                          <m:endChr m:val="}"/>
                          <m:ctrlPr>
                            <a:rPr lang="it-IT" b="0" i="1">
                              <a:latin typeface="Cambria Math" panose="02040503050406030204" pitchFamily="18" charset="0"/>
                            </a:rPr>
                          </m:ctrlPr>
                        </m:dPr>
                        <m:e>
                          <m:r>
                            <a:rPr lang="it-IT" b="0" i="1">
                              <a:latin typeface="Cambria Math" panose="02040503050406030204" pitchFamily="18" charset="0"/>
                              <a:ea typeface="Cambria Math" panose="02040503050406030204" pitchFamily="18" charset="0"/>
                            </a:rPr>
                            <m:t>𝛾</m:t>
                          </m:r>
                          <m:r>
                            <a:rPr lang="it-IT" b="0" i="1">
                              <a:latin typeface="Cambria Math" panose="02040503050406030204" pitchFamily="18" charset="0"/>
                            </a:rPr>
                            <m:t>𝑚𝑐</m:t>
                          </m:r>
                          <m:r>
                            <a:rPr lang="it-IT" b="0" i="1">
                              <a:latin typeface="Cambria Math" panose="02040503050406030204" pitchFamily="18" charset="0"/>
                            </a:rPr>
                            <m:t>,0,0,</m:t>
                          </m:r>
                          <m:r>
                            <a:rPr lang="it-IT" b="0" i="1">
                              <a:latin typeface="Cambria Math" panose="02040503050406030204" pitchFamily="18" charset="0"/>
                              <a:ea typeface="Cambria Math" panose="02040503050406030204" pitchFamily="18" charset="0"/>
                            </a:rPr>
                            <m:t>𝛽</m:t>
                          </m:r>
                          <m:r>
                            <a:rPr lang="it-IT" i="1">
                              <a:latin typeface="Cambria Math" panose="02040503050406030204" pitchFamily="18" charset="0"/>
                              <a:ea typeface="Cambria Math" panose="02040503050406030204" pitchFamily="18" charset="0"/>
                            </a:rPr>
                            <m:t>𝛾</m:t>
                          </m:r>
                          <m:r>
                            <a:rPr lang="it-IT" i="1">
                              <a:latin typeface="Cambria Math" panose="02040503050406030204" pitchFamily="18" charset="0"/>
                            </a:rPr>
                            <m:t>𝑚𝑐</m:t>
                          </m:r>
                        </m:e>
                      </m:d>
                    </m:oMath>
                  </m:oMathPara>
                </a14:m>
                <a:endParaRPr lang="en-IT"/>
              </a:p>
            </p:txBody>
          </p:sp>
        </mc:Choice>
        <mc:Fallback xmlns="">
          <p:sp>
            <p:nvSpPr>
              <p:cNvPr id="11" name="TextBox 10">
                <a:extLst>
                  <a:ext uri="{FF2B5EF4-FFF2-40B4-BE49-F238E27FC236}">
                    <a16:creationId xmlns:a16="http://schemas.microsoft.com/office/drawing/2014/main" id="{B5E3015C-73E2-331B-CFAF-A4FD55A398EC}"/>
                  </a:ext>
                </a:extLst>
              </p:cNvPr>
              <p:cNvSpPr txBox="1">
                <a:spLocks noRot="1" noChangeAspect="1" noMove="1" noResize="1" noEditPoints="1" noAdjustHandles="1" noChangeArrowheads="1" noChangeShapeType="1" noTextEdit="1"/>
              </p:cNvSpPr>
              <p:nvPr/>
            </p:nvSpPr>
            <p:spPr>
              <a:xfrm>
                <a:off x="6091535" y="2204864"/>
                <a:ext cx="2945102" cy="369332"/>
              </a:xfrm>
              <a:prstGeom prst="rect">
                <a:avLst/>
              </a:prstGeom>
              <a:blipFill>
                <a:blip r:embed="rId9"/>
                <a:stretch>
                  <a:fillRect l="-1717" t="-3333" b="-30000"/>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FE5AF654-DA5C-AB38-3143-EB6ABB298D39}"/>
                  </a:ext>
                </a:extLst>
              </p:cNvPr>
              <p:cNvSpPr txBox="1"/>
              <p:nvPr/>
            </p:nvSpPr>
            <p:spPr>
              <a:xfrm>
                <a:off x="5617162" y="2852936"/>
                <a:ext cx="3419334"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IT" i="1">
                              <a:latin typeface="Cambria Math" panose="02040503050406030204" pitchFamily="18" charset="0"/>
                            </a:rPr>
                          </m:ctrlPr>
                        </m:accPr>
                        <m:e>
                          <m:sSub>
                            <m:sSubPr>
                              <m:ctrlPr>
                                <a:rPr lang="en-IT" i="1">
                                  <a:latin typeface="Cambria Math" panose="02040503050406030204" pitchFamily="18" charset="0"/>
                                </a:rPr>
                              </m:ctrlPr>
                            </m:sSubPr>
                            <m:e>
                              <m:r>
                                <a:rPr lang="it-IT" b="0" i="1">
                                  <a:latin typeface="Cambria Math" panose="02040503050406030204" pitchFamily="18" charset="0"/>
                                </a:rPr>
                                <m:t>𝑃</m:t>
                              </m:r>
                            </m:e>
                            <m:sub>
                              <m:r>
                                <a:rPr lang="en-IT" i="1">
                                  <a:latin typeface="Cambria Math" panose="02040503050406030204" pitchFamily="18" charset="0"/>
                                  <a:ea typeface="Cambria Math" panose="02040503050406030204" pitchFamily="18" charset="0"/>
                                </a:rPr>
                                <m:t>𝜔</m:t>
                              </m:r>
                            </m:sub>
                          </m:sSub>
                        </m:e>
                      </m:acc>
                      <m:r>
                        <a:rPr lang="it-IT" b="0" i="1">
                          <a:latin typeface="Cambria Math" panose="02040503050406030204" pitchFamily="18" charset="0"/>
                        </a:rPr>
                        <m:t>=</m:t>
                      </m:r>
                      <m:d>
                        <m:dPr>
                          <m:begChr m:val="{"/>
                          <m:endChr m:val="}"/>
                          <m:ctrlPr>
                            <a:rPr lang="it-IT" b="0" i="1">
                              <a:latin typeface="Cambria Math" panose="02040503050406030204" pitchFamily="18" charset="0"/>
                            </a:rPr>
                          </m:ctrlPr>
                        </m:dPr>
                        <m:e>
                          <m:r>
                            <a:rPr lang="it-IT" i="1">
                              <a:latin typeface="Cambria Math" panose="02040503050406030204" pitchFamily="18" charset="0"/>
                              <a:ea typeface="Cambria Math" panose="02040503050406030204" pitchFamily="18" charset="0"/>
                            </a:rPr>
                            <m:t>𝛽𝛾</m:t>
                          </m:r>
                          <m:r>
                            <a:rPr lang="it-IT" i="1">
                              <a:latin typeface="Cambria Math" panose="02040503050406030204" pitchFamily="18" charset="0"/>
                              <a:ea typeface="Cambria Math" panose="02040503050406030204" pitchFamily="18" charset="0"/>
                            </a:rPr>
                            <m:t>𝑚𝑐</m:t>
                          </m:r>
                          <m:r>
                            <a:rPr lang="it-IT" b="0" i="1">
                              <a:latin typeface="Cambria Math" panose="02040503050406030204" pitchFamily="18" charset="0"/>
                            </a:rPr>
                            <m:t>,0,0,−</m:t>
                          </m:r>
                          <m:r>
                            <a:rPr lang="it-IT" i="1">
                              <a:latin typeface="Cambria Math" panose="02040503050406030204" pitchFamily="18" charset="0"/>
                              <a:ea typeface="Cambria Math" panose="02040503050406030204" pitchFamily="18" charset="0"/>
                            </a:rPr>
                            <m:t>𝛽𝛾</m:t>
                          </m:r>
                          <m:r>
                            <a:rPr lang="it-IT" i="1">
                              <a:latin typeface="Cambria Math" panose="02040503050406030204" pitchFamily="18" charset="0"/>
                            </a:rPr>
                            <m:t>𝑚𝑐</m:t>
                          </m:r>
                        </m:e>
                      </m:d>
                    </m:oMath>
                  </m:oMathPara>
                </a14:m>
                <a:endParaRPr lang="en-IT"/>
              </a:p>
            </p:txBody>
          </p:sp>
        </mc:Choice>
        <mc:Fallback xmlns="">
          <p:sp>
            <p:nvSpPr>
              <p:cNvPr id="12" name="TextBox 11">
                <a:extLst>
                  <a:ext uri="{FF2B5EF4-FFF2-40B4-BE49-F238E27FC236}">
                    <a16:creationId xmlns:a16="http://schemas.microsoft.com/office/drawing/2014/main" id="{FE5AF654-DA5C-AB38-3143-EB6ABB298D39}"/>
                  </a:ext>
                </a:extLst>
              </p:cNvPr>
              <p:cNvSpPr txBox="1">
                <a:spLocks noRot="1" noChangeAspect="1" noMove="1" noResize="1" noEditPoints="1" noAdjustHandles="1" noChangeArrowheads="1" noChangeShapeType="1" noTextEdit="1"/>
              </p:cNvSpPr>
              <p:nvPr/>
            </p:nvSpPr>
            <p:spPr>
              <a:xfrm>
                <a:off x="5617162" y="2852936"/>
                <a:ext cx="3419334" cy="369332"/>
              </a:xfrm>
              <a:prstGeom prst="rect">
                <a:avLst/>
              </a:prstGeom>
              <a:blipFill>
                <a:blip r:embed="rId10"/>
                <a:stretch>
                  <a:fillRect l="-1481" t="-3333" b="-33333"/>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E1132596-6065-8D41-2F89-BC1953D7046F}"/>
                  </a:ext>
                </a:extLst>
              </p:cNvPr>
              <p:cNvSpPr txBox="1"/>
              <p:nvPr/>
            </p:nvSpPr>
            <p:spPr>
              <a:xfrm>
                <a:off x="5506619" y="3501008"/>
                <a:ext cx="3529877"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IT" i="1">
                              <a:latin typeface="Cambria Math" panose="02040503050406030204" pitchFamily="18" charset="0"/>
                            </a:rPr>
                          </m:ctrlPr>
                        </m:accPr>
                        <m:e>
                          <m:sSub>
                            <m:sSubPr>
                              <m:ctrlPr>
                                <a:rPr lang="en-IT" i="1">
                                  <a:latin typeface="Cambria Math" panose="02040503050406030204" pitchFamily="18" charset="0"/>
                                </a:rPr>
                              </m:ctrlPr>
                            </m:sSubPr>
                            <m:e>
                              <m:r>
                                <a:rPr lang="it-IT" b="0" i="1">
                                  <a:latin typeface="Cambria Math" panose="02040503050406030204" pitchFamily="18" charset="0"/>
                                </a:rPr>
                                <m:t>𝑃</m:t>
                              </m:r>
                            </m:e>
                            <m:sub>
                              <m:r>
                                <a:rPr lang="it-IT" b="0" i="1">
                                  <a:latin typeface="Cambria Math" panose="02040503050406030204" pitchFamily="18" charset="0"/>
                                </a:rPr>
                                <m:t>𝑡𝑜𝑡</m:t>
                              </m:r>
                            </m:sub>
                          </m:sSub>
                        </m:e>
                      </m:acc>
                      <m:r>
                        <a:rPr lang="it-IT" b="0" i="1">
                          <a:latin typeface="Cambria Math" panose="02040503050406030204" pitchFamily="18" charset="0"/>
                        </a:rPr>
                        <m:t>=</m:t>
                      </m:r>
                      <m:d>
                        <m:dPr>
                          <m:begChr m:val="{"/>
                          <m:endChr m:val="}"/>
                          <m:ctrlPr>
                            <a:rPr lang="it-IT" b="0" i="1">
                              <a:latin typeface="Cambria Math" panose="02040503050406030204" pitchFamily="18" charset="0"/>
                            </a:rPr>
                          </m:ctrlPr>
                        </m:dPr>
                        <m:e>
                          <m:d>
                            <m:dPr>
                              <m:ctrlPr>
                                <a:rPr lang="it-IT" b="0" i="1">
                                  <a:latin typeface="Cambria Math" panose="02040503050406030204" pitchFamily="18" charset="0"/>
                                </a:rPr>
                              </m:ctrlPr>
                            </m:dPr>
                            <m:e>
                              <m:r>
                                <a:rPr lang="it-IT" b="0" i="1">
                                  <a:latin typeface="Cambria Math" panose="02040503050406030204" pitchFamily="18" charset="0"/>
                                </a:rPr>
                                <m:t>1+</m:t>
                              </m:r>
                              <m:r>
                                <a:rPr lang="it-IT" b="0" i="1">
                                  <a:latin typeface="Cambria Math" panose="02040503050406030204" pitchFamily="18" charset="0"/>
                                  <a:ea typeface="Cambria Math" panose="02040503050406030204" pitchFamily="18" charset="0"/>
                                </a:rPr>
                                <m:t>𝛽</m:t>
                              </m:r>
                            </m:e>
                          </m:d>
                          <m:r>
                            <a:rPr lang="it-IT" i="1">
                              <a:latin typeface="Cambria Math" panose="02040503050406030204" pitchFamily="18" charset="0"/>
                              <a:ea typeface="Cambria Math" panose="02040503050406030204" pitchFamily="18" charset="0"/>
                            </a:rPr>
                            <m:t>𝛾</m:t>
                          </m:r>
                          <m:r>
                            <a:rPr lang="it-IT" i="1">
                              <a:latin typeface="Cambria Math" panose="02040503050406030204" pitchFamily="18" charset="0"/>
                            </a:rPr>
                            <m:t>𝑚𝑐</m:t>
                          </m:r>
                          <m:r>
                            <a:rPr lang="it-IT" b="0" i="1">
                              <a:latin typeface="Cambria Math" panose="02040503050406030204" pitchFamily="18" charset="0"/>
                            </a:rPr>
                            <m:t>,0,0,0</m:t>
                          </m:r>
                        </m:e>
                      </m:d>
                    </m:oMath>
                  </m:oMathPara>
                </a14:m>
                <a:endParaRPr lang="en-IT"/>
              </a:p>
            </p:txBody>
          </p:sp>
        </mc:Choice>
        <mc:Fallback xmlns="">
          <p:sp>
            <p:nvSpPr>
              <p:cNvPr id="13" name="TextBox 12">
                <a:extLst>
                  <a:ext uri="{FF2B5EF4-FFF2-40B4-BE49-F238E27FC236}">
                    <a16:creationId xmlns:a16="http://schemas.microsoft.com/office/drawing/2014/main" id="{E1132596-6065-8D41-2F89-BC1953D7046F}"/>
                  </a:ext>
                </a:extLst>
              </p:cNvPr>
              <p:cNvSpPr txBox="1">
                <a:spLocks noRot="1" noChangeAspect="1" noMove="1" noResize="1" noEditPoints="1" noAdjustHandles="1" noChangeArrowheads="1" noChangeShapeType="1" noTextEdit="1"/>
              </p:cNvSpPr>
              <p:nvPr/>
            </p:nvSpPr>
            <p:spPr>
              <a:xfrm>
                <a:off x="5506619" y="3501008"/>
                <a:ext cx="3529877" cy="369332"/>
              </a:xfrm>
              <a:prstGeom prst="rect">
                <a:avLst/>
              </a:prstGeom>
              <a:blipFill>
                <a:blip r:embed="rId11"/>
                <a:stretch>
                  <a:fillRect l="-1434" b="-30000"/>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97F21BA3-A828-C2A7-ADE8-4C6F194F902A}"/>
                  </a:ext>
                </a:extLst>
              </p:cNvPr>
              <p:cNvSpPr txBox="1"/>
              <p:nvPr/>
            </p:nvSpPr>
            <p:spPr>
              <a:xfrm>
                <a:off x="3321489" y="4077072"/>
                <a:ext cx="2834687" cy="75155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IT" i="1">
                              <a:latin typeface="Cambria Math" panose="02040503050406030204" pitchFamily="18" charset="0"/>
                            </a:rPr>
                          </m:ctrlPr>
                        </m:sSubPr>
                        <m:e>
                          <m:r>
                            <a:rPr lang="it-IT" b="0" i="1">
                              <a:latin typeface="Cambria Math" panose="02040503050406030204" pitchFamily="18" charset="0"/>
                            </a:rPr>
                            <m:t>𝐸</m:t>
                          </m:r>
                        </m:e>
                        <m:sub>
                          <m:r>
                            <a:rPr lang="it-IT" b="0" i="1">
                              <a:latin typeface="Cambria Math" panose="02040503050406030204" pitchFamily="18" charset="0"/>
                            </a:rPr>
                            <m:t>𝑐𝑚</m:t>
                          </m:r>
                        </m:sub>
                      </m:sSub>
                      <m:r>
                        <a:rPr lang="it-IT" i="1">
                          <a:latin typeface="Cambria Math" panose="02040503050406030204" pitchFamily="18" charset="0"/>
                          <a:ea typeface="Cambria Math" panose="02040503050406030204" pitchFamily="18" charset="0"/>
                        </a:rPr>
                        <m:t>≡</m:t>
                      </m:r>
                      <m:r>
                        <a:rPr lang="it-IT" b="0" i="1">
                          <a:latin typeface="Cambria Math" panose="02040503050406030204" pitchFamily="18" charset="0"/>
                        </a:rPr>
                        <m:t>𝑐</m:t>
                      </m:r>
                      <m:rad>
                        <m:radPr>
                          <m:degHide m:val="on"/>
                          <m:ctrlPr>
                            <a:rPr lang="it-IT" b="0" i="1">
                              <a:latin typeface="Cambria Math" panose="02040503050406030204" pitchFamily="18" charset="0"/>
                            </a:rPr>
                          </m:ctrlPr>
                        </m:radPr>
                        <m:deg/>
                        <m:e>
                          <m:acc>
                            <m:accPr>
                              <m:chr m:val="̅"/>
                              <m:ctrlPr>
                                <a:rPr lang="en-IT" i="1">
                                  <a:latin typeface="Cambria Math" panose="02040503050406030204" pitchFamily="18" charset="0"/>
                                </a:rPr>
                              </m:ctrlPr>
                            </m:accPr>
                            <m:e>
                              <m:sSub>
                                <m:sSubPr>
                                  <m:ctrlPr>
                                    <a:rPr lang="en-IT" i="1">
                                      <a:latin typeface="Cambria Math" panose="02040503050406030204" pitchFamily="18" charset="0"/>
                                    </a:rPr>
                                  </m:ctrlPr>
                                </m:sSubPr>
                                <m:e>
                                  <m:r>
                                    <a:rPr lang="it-IT" i="1">
                                      <a:latin typeface="Cambria Math" panose="02040503050406030204" pitchFamily="18" charset="0"/>
                                    </a:rPr>
                                    <m:t>𝑃</m:t>
                                  </m:r>
                                </m:e>
                                <m:sub>
                                  <m:r>
                                    <a:rPr lang="it-IT" i="1">
                                      <a:latin typeface="Cambria Math" panose="02040503050406030204" pitchFamily="18" charset="0"/>
                                    </a:rPr>
                                    <m:t>𝑡𝑜𝑡</m:t>
                                  </m:r>
                                </m:sub>
                              </m:sSub>
                            </m:e>
                          </m:acc>
                          <m:r>
                            <a:rPr lang="it-IT" i="1">
                              <a:latin typeface="Cambria Math" panose="02040503050406030204" pitchFamily="18" charset="0"/>
                              <a:ea typeface="Cambria Math" panose="02040503050406030204" pitchFamily="18" charset="0"/>
                            </a:rPr>
                            <m:t>⊗</m:t>
                          </m:r>
                          <m:acc>
                            <m:accPr>
                              <m:chr m:val="̅"/>
                              <m:ctrlPr>
                                <a:rPr lang="en-IT" i="1">
                                  <a:latin typeface="Cambria Math" panose="02040503050406030204" pitchFamily="18" charset="0"/>
                                </a:rPr>
                              </m:ctrlPr>
                            </m:accPr>
                            <m:e>
                              <m:sSub>
                                <m:sSubPr>
                                  <m:ctrlPr>
                                    <a:rPr lang="en-IT" i="1">
                                      <a:latin typeface="Cambria Math" panose="02040503050406030204" pitchFamily="18" charset="0"/>
                                    </a:rPr>
                                  </m:ctrlPr>
                                </m:sSubPr>
                                <m:e>
                                  <m:r>
                                    <a:rPr lang="it-IT" i="1">
                                      <a:latin typeface="Cambria Math" panose="02040503050406030204" pitchFamily="18" charset="0"/>
                                    </a:rPr>
                                    <m:t>𝑃</m:t>
                                  </m:r>
                                </m:e>
                                <m:sub>
                                  <m:r>
                                    <a:rPr lang="it-IT" i="1">
                                      <a:latin typeface="Cambria Math" panose="02040503050406030204" pitchFamily="18" charset="0"/>
                                    </a:rPr>
                                    <m:t>𝑡𝑜𝑡</m:t>
                                  </m:r>
                                </m:sub>
                              </m:sSub>
                            </m:e>
                          </m:acc>
                        </m:e>
                      </m:rad>
                    </m:oMath>
                  </m:oMathPara>
                </a14:m>
                <a:endParaRPr lang="en-IT"/>
              </a:p>
            </p:txBody>
          </p:sp>
        </mc:Choice>
        <mc:Fallback xmlns="">
          <p:sp>
            <p:nvSpPr>
              <p:cNvPr id="14" name="TextBox 13">
                <a:extLst>
                  <a:ext uri="{FF2B5EF4-FFF2-40B4-BE49-F238E27FC236}">
                    <a16:creationId xmlns:a16="http://schemas.microsoft.com/office/drawing/2014/main" id="{97F21BA3-A828-C2A7-ADE8-4C6F194F902A}"/>
                  </a:ext>
                </a:extLst>
              </p:cNvPr>
              <p:cNvSpPr txBox="1">
                <a:spLocks noRot="1" noChangeAspect="1" noMove="1" noResize="1" noEditPoints="1" noAdjustHandles="1" noChangeArrowheads="1" noChangeShapeType="1" noTextEdit="1"/>
              </p:cNvSpPr>
              <p:nvPr/>
            </p:nvSpPr>
            <p:spPr>
              <a:xfrm>
                <a:off x="3321489" y="4077072"/>
                <a:ext cx="2834687" cy="751552"/>
              </a:xfrm>
              <a:prstGeom prst="rect">
                <a:avLst/>
              </a:prstGeom>
              <a:blipFill>
                <a:blip r:embed="rId12"/>
                <a:stretch>
                  <a:fillRect l="-1786"/>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57BB155B-B82C-7331-7B8E-E4D295D2AF00}"/>
                  </a:ext>
                </a:extLst>
              </p:cNvPr>
              <p:cNvSpPr txBox="1"/>
              <p:nvPr/>
            </p:nvSpPr>
            <p:spPr>
              <a:xfrm>
                <a:off x="35496" y="4739825"/>
                <a:ext cx="3884012" cy="153843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IT" i="1">
                              <a:latin typeface="Cambria Math" panose="02040503050406030204" pitchFamily="18" charset="0"/>
                            </a:rPr>
                          </m:ctrlPr>
                        </m:sSubPr>
                        <m:e>
                          <m:r>
                            <a:rPr lang="it-IT" b="0" i="1">
                              <a:latin typeface="Cambria Math" panose="02040503050406030204" pitchFamily="18" charset="0"/>
                            </a:rPr>
                            <m:t>𝐸</m:t>
                          </m:r>
                        </m:e>
                        <m:sub>
                          <m:r>
                            <a:rPr lang="it-IT" b="0" i="1">
                              <a:latin typeface="Cambria Math" panose="02040503050406030204" pitchFamily="18" charset="0"/>
                            </a:rPr>
                            <m:t>𝑐𝑚</m:t>
                          </m:r>
                        </m:sub>
                      </m:sSub>
                      <m:r>
                        <a:rPr lang="it-IT" b="0" i="1">
                          <a:latin typeface="Cambria Math" panose="02040503050406030204" pitchFamily="18" charset="0"/>
                        </a:rPr>
                        <m:t>=</m:t>
                      </m:r>
                      <m:r>
                        <a:rPr lang="it-IT" i="1">
                          <a:latin typeface="Cambria Math" panose="02040503050406030204" pitchFamily="18" charset="0"/>
                          <a:ea typeface="Cambria Math" panose="02040503050406030204" pitchFamily="18" charset="0"/>
                        </a:rPr>
                        <m:t>𝑚</m:t>
                      </m:r>
                      <m:sSup>
                        <m:sSupPr>
                          <m:ctrlPr>
                            <a:rPr lang="it-IT" i="1">
                              <a:latin typeface="Cambria Math" panose="02040503050406030204" pitchFamily="18" charset="0"/>
                              <a:ea typeface="Cambria Math" panose="02040503050406030204" pitchFamily="18" charset="0"/>
                            </a:rPr>
                          </m:ctrlPr>
                        </m:sSupPr>
                        <m:e>
                          <m:r>
                            <a:rPr lang="it-IT" i="1">
                              <a:latin typeface="Cambria Math" panose="02040503050406030204" pitchFamily="18" charset="0"/>
                              <a:ea typeface="Cambria Math" panose="02040503050406030204" pitchFamily="18" charset="0"/>
                            </a:rPr>
                            <m:t>𝑐</m:t>
                          </m:r>
                        </m:e>
                        <m:sup>
                          <m:r>
                            <a:rPr lang="it-IT" i="1">
                              <a:latin typeface="Cambria Math" panose="02040503050406030204" pitchFamily="18" charset="0"/>
                              <a:ea typeface="Cambria Math" panose="02040503050406030204" pitchFamily="18" charset="0"/>
                            </a:rPr>
                            <m:t>2 </m:t>
                          </m:r>
                        </m:sup>
                      </m:sSup>
                      <m:rad>
                        <m:radPr>
                          <m:degHide m:val="on"/>
                          <m:ctrlPr>
                            <a:rPr lang="it-IT" b="0" i="1">
                              <a:latin typeface="Cambria Math" panose="02040503050406030204" pitchFamily="18" charset="0"/>
                            </a:rPr>
                          </m:ctrlPr>
                        </m:radPr>
                        <m:deg/>
                        <m:e>
                          <m:r>
                            <a:rPr lang="it-IT" b="0" i="1">
                              <a:latin typeface="Cambria Math" panose="02040503050406030204" pitchFamily="18" charset="0"/>
                            </a:rPr>
                            <m:t>1+</m:t>
                          </m:r>
                          <m:f>
                            <m:fPr>
                              <m:ctrlPr>
                                <a:rPr lang="it-IT" b="0" i="1">
                                  <a:latin typeface="Cambria Math" panose="02040503050406030204" pitchFamily="18" charset="0"/>
                                </a:rPr>
                              </m:ctrlPr>
                            </m:fPr>
                            <m:num>
                              <m:d>
                                <m:dPr>
                                  <m:ctrlPr>
                                    <a:rPr lang="it-IT" i="1">
                                      <a:latin typeface="Cambria Math" panose="02040503050406030204" pitchFamily="18" charset="0"/>
                                    </a:rPr>
                                  </m:ctrlPr>
                                </m:dPr>
                                <m:e>
                                  <m:r>
                                    <a:rPr lang="it-IT" i="1">
                                      <a:latin typeface="Cambria Math" panose="02040503050406030204" pitchFamily="18" charset="0"/>
                                    </a:rPr>
                                    <m:t>1+</m:t>
                                  </m:r>
                                  <m:r>
                                    <a:rPr lang="it-IT" i="1">
                                      <a:latin typeface="Cambria Math" panose="02040503050406030204" pitchFamily="18" charset="0"/>
                                      <a:ea typeface="Cambria Math" panose="02040503050406030204" pitchFamily="18" charset="0"/>
                                    </a:rPr>
                                    <m:t>𝛽</m:t>
                                  </m:r>
                                </m:e>
                              </m:d>
                              <m:r>
                                <a:rPr lang="it-IT" b="0" i="1">
                                  <a:latin typeface="Cambria Math" panose="02040503050406030204" pitchFamily="18" charset="0"/>
                                </a:rPr>
                                <m:t>𝑋</m:t>
                              </m:r>
                            </m:num>
                            <m:den>
                              <m:r>
                                <a:rPr lang="it-IT" b="0" i="1">
                                  <a:latin typeface="Cambria Math" panose="02040503050406030204" pitchFamily="18" charset="0"/>
                                </a:rPr>
                                <m:t>2</m:t>
                              </m:r>
                            </m:den>
                          </m:f>
                        </m:e>
                      </m:rad>
                      <m:r>
                        <a:rPr lang="it-IT" b="0" i="1">
                          <a:latin typeface="Cambria Math" panose="02040503050406030204" pitchFamily="18" charset="0"/>
                          <a:ea typeface="Cambria Math" panose="02040503050406030204" pitchFamily="18" charset="0"/>
                        </a:rPr>
                        <m:t>≈</m:t>
                      </m:r>
                    </m:oMath>
                  </m:oMathPara>
                </a14:m>
                <a:endParaRPr lang="it-IT" b="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it-IT" i="1">
                          <a:latin typeface="Cambria Math" panose="02040503050406030204" pitchFamily="18" charset="0"/>
                          <a:ea typeface="Cambria Math" panose="02040503050406030204" pitchFamily="18" charset="0"/>
                        </a:rPr>
                        <m:t>≈</m:t>
                      </m:r>
                      <m:r>
                        <a:rPr lang="it-IT" b="0" i="1">
                          <a:latin typeface="Cambria Math" panose="02040503050406030204" pitchFamily="18" charset="0"/>
                          <a:ea typeface="Cambria Math" panose="02040503050406030204" pitchFamily="18" charset="0"/>
                        </a:rPr>
                        <m:t>𝑚</m:t>
                      </m:r>
                      <m:sSup>
                        <m:sSupPr>
                          <m:ctrlPr>
                            <a:rPr lang="it-IT" i="1">
                              <a:latin typeface="Cambria Math" panose="02040503050406030204" pitchFamily="18" charset="0"/>
                              <a:ea typeface="Cambria Math" panose="02040503050406030204" pitchFamily="18" charset="0"/>
                            </a:rPr>
                          </m:ctrlPr>
                        </m:sSupPr>
                        <m:e>
                          <m:r>
                            <a:rPr lang="it-IT" i="1">
                              <a:latin typeface="Cambria Math" panose="02040503050406030204" pitchFamily="18" charset="0"/>
                              <a:ea typeface="Cambria Math" panose="02040503050406030204" pitchFamily="18" charset="0"/>
                            </a:rPr>
                            <m:t>𝑐</m:t>
                          </m:r>
                        </m:e>
                        <m:sup>
                          <m:r>
                            <a:rPr lang="it-IT" i="1">
                              <a:latin typeface="Cambria Math" panose="02040503050406030204" pitchFamily="18" charset="0"/>
                              <a:ea typeface="Cambria Math" panose="02040503050406030204" pitchFamily="18" charset="0"/>
                            </a:rPr>
                            <m:t>2 </m:t>
                          </m:r>
                        </m:sup>
                      </m:sSup>
                      <m:rad>
                        <m:radPr>
                          <m:degHide m:val="on"/>
                          <m:ctrlPr>
                            <a:rPr lang="it-IT" b="0" i="1">
                              <a:latin typeface="Cambria Math" panose="02040503050406030204" pitchFamily="18" charset="0"/>
                            </a:rPr>
                          </m:ctrlPr>
                        </m:radPr>
                        <m:deg/>
                        <m:e>
                          <m:r>
                            <a:rPr lang="it-IT" b="0" i="1">
                              <a:latin typeface="Cambria Math" panose="02040503050406030204" pitchFamily="18" charset="0"/>
                            </a:rPr>
                            <m:t>1+</m:t>
                          </m:r>
                          <m:f>
                            <m:fPr>
                              <m:type m:val="lin"/>
                              <m:ctrlPr>
                                <a:rPr lang="it-IT" b="0" i="1">
                                  <a:latin typeface="Cambria Math" panose="02040503050406030204" pitchFamily="18" charset="0"/>
                                </a:rPr>
                              </m:ctrlPr>
                            </m:fPr>
                            <m:num>
                              <m:r>
                                <a:rPr lang="it-IT" b="0" i="1">
                                  <a:latin typeface="Cambria Math" panose="02040503050406030204" pitchFamily="18" charset="0"/>
                                </a:rPr>
                                <m:t>4</m:t>
                              </m:r>
                              <m:r>
                                <a:rPr lang="it-IT" b="0" i="1">
                                  <a:latin typeface="Cambria Math" panose="02040503050406030204" pitchFamily="18" charset="0"/>
                                  <a:ea typeface="Cambria Math" panose="02040503050406030204" pitchFamily="18" charset="0"/>
                                </a:rPr>
                                <m:t>𝛾</m:t>
                              </m:r>
                              <m:sSub>
                                <m:sSubPr>
                                  <m:ctrlPr>
                                    <a:rPr lang="en-US" i="1">
                                      <a:latin typeface="Cambria Math" panose="02040503050406030204" pitchFamily="18" charset="0"/>
                                    </a:rPr>
                                  </m:ctrlPr>
                                </m:sSubPr>
                                <m:e>
                                  <m:r>
                                    <a:rPr lang="it-IT" i="1">
                                      <a:latin typeface="Cambria Math" panose="02040503050406030204" pitchFamily="18" charset="0"/>
                                    </a:rPr>
                                    <m:t>𝐸</m:t>
                                  </m:r>
                                </m:e>
                                <m:sub>
                                  <m:r>
                                    <a:rPr lang="it-IT" i="1">
                                      <a:latin typeface="Cambria Math" panose="02040503050406030204" pitchFamily="18" charset="0"/>
                                      <a:ea typeface="Cambria Math" panose="02040503050406030204" pitchFamily="18" charset="0"/>
                                    </a:rPr>
                                    <m:t>𝜔</m:t>
                                  </m:r>
                                </m:sub>
                              </m:sSub>
                            </m:num>
                            <m:den>
                              <m:r>
                                <a:rPr lang="it-IT" i="1">
                                  <a:latin typeface="Cambria Math" panose="02040503050406030204" pitchFamily="18" charset="0"/>
                                  <a:ea typeface="Cambria Math" panose="02040503050406030204" pitchFamily="18" charset="0"/>
                                </a:rPr>
                                <m:t>𝑚</m:t>
                              </m:r>
                              <m:sSup>
                                <m:sSupPr>
                                  <m:ctrlPr>
                                    <a:rPr lang="it-IT" i="1">
                                      <a:latin typeface="Cambria Math" panose="02040503050406030204" pitchFamily="18" charset="0"/>
                                      <a:ea typeface="Cambria Math" panose="02040503050406030204" pitchFamily="18" charset="0"/>
                                    </a:rPr>
                                  </m:ctrlPr>
                                </m:sSupPr>
                                <m:e>
                                  <m:r>
                                    <a:rPr lang="it-IT" i="1">
                                      <a:latin typeface="Cambria Math" panose="02040503050406030204" pitchFamily="18" charset="0"/>
                                      <a:ea typeface="Cambria Math" panose="02040503050406030204" pitchFamily="18" charset="0"/>
                                    </a:rPr>
                                    <m:t>𝑐</m:t>
                                  </m:r>
                                </m:e>
                                <m:sup>
                                  <m:r>
                                    <a:rPr lang="it-IT" i="1">
                                      <a:latin typeface="Cambria Math" panose="02040503050406030204" pitchFamily="18" charset="0"/>
                                      <a:ea typeface="Cambria Math" panose="02040503050406030204" pitchFamily="18" charset="0"/>
                                    </a:rPr>
                                    <m:t>2 </m:t>
                                  </m:r>
                                </m:sup>
                              </m:sSup>
                            </m:den>
                          </m:f>
                        </m:e>
                      </m:rad>
                    </m:oMath>
                  </m:oMathPara>
                </a14:m>
                <a:endParaRPr lang="en-IT"/>
              </a:p>
            </p:txBody>
          </p:sp>
        </mc:Choice>
        <mc:Fallback xmlns="">
          <p:sp>
            <p:nvSpPr>
              <p:cNvPr id="15" name="TextBox 14">
                <a:extLst>
                  <a:ext uri="{FF2B5EF4-FFF2-40B4-BE49-F238E27FC236}">
                    <a16:creationId xmlns:a16="http://schemas.microsoft.com/office/drawing/2014/main" id="{57BB155B-B82C-7331-7B8E-E4D295D2AF00}"/>
                  </a:ext>
                </a:extLst>
              </p:cNvPr>
              <p:cNvSpPr txBox="1">
                <a:spLocks noRot="1" noChangeAspect="1" noMove="1" noResize="1" noEditPoints="1" noAdjustHandles="1" noChangeArrowheads="1" noChangeShapeType="1" noTextEdit="1"/>
              </p:cNvSpPr>
              <p:nvPr/>
            </p:nvSpPr>
            <p:spPr>
              <a:xfrm>
                <a:off x="35496" y="4739825"/>
                <a:ext cx="3884012" cy="1538434"/>
              </a:xfrm>
              <a:prstGeom prst="rect">
                <a:avLst/>
              </a:prstGeom>
              <a:blipFill>
                <a:blip r:embed="rId13"/>
                <a:stretch>
                  <a:fillRect l="-977" r="-326" b="-59836"/>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11F251BA-BD16-22AE-0959-694955FCB705}"/>
                  </a:ext>
                </a:extLst>
              </p:cNvPr>
              <p:cNvSpPr txBox="1"/>
              <p:nvPr/>
            </p:nvSpPr>
            <p:spPr>
              <a:xfrm>
                <a:off x="6282857" y="5147900"/>
                <a:ext cx="2753639"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IT" i="1">
                              <a:latin typeface="Cambria Math" panose="02040503050406030204" pitchFamily="18" charset="0"/>
                            </a:rPr>
                          </m:ctrlPr>
                        </m:sSubPr>
                        <m:e>
                          <m:r>
                            <a:rPr lang="it-IT" b="0" i="1">
                              <a:latin typeface="Cambria Math" panose="02040503050406030204" pitchFamily="18" charset="0"/>
                            </a:rPr>
                            <m:t>𝐸</m:t>
                          </m:r>
                        </m:e>
                        <m:sub>
                          <m:r>
                            <a:rPr lang="it-IT" b="0" i="1">
                              <a:latin typeface="Cambria Math" panose="02040503050406030204" pitchFamily="18" charset="0"/>
                            </a:rPr>
                            <m:t>𝑐𝑚</m:t>
                          </m:r>
                        </m:sub>
                      </m:sSub>
                      <m:r>
                        <a:rPr lang="it-IT" b="0" i="1">
                          <a:latin typeface="Cambria Math" panose="02040503050406030204" pitchFamily="18" charset="0"/>
                        </a:rPr>
                        <m:t>=</m:t>
                      </m:r>
                      <m:d>
                        <m:dPr>
                          <m:ctrlPr>
                            <a:rPr lang="it-IT" i="1">
                              <a:latin typeface="Cambria Math" panose="02040503050406030204" pitchFamily="18" charset="0"/>
                            </a:rPr>
                          </m:ctrlPr>
                        </m:dPr>
                        <m:e>
                          <m:r>
                            <a:rPr lang="it-IT" i="1">
                              <a:latin typeface="Cambria Math" panose="02040503050406030204" pitchFamily="18" charset="0"/>
                            </a:rPr>
                            <m:t>1+</m:t>
                          </m:r>
                          <m:r>
                            <a:rPr lang="it-IT" i="1">
                              <a:latin typeface="Cambria Math" panose="02040503050406030204" pitchFamily="18" charset="0"/>
                              <a:ea typeface="Cambria Math" panose="02040503050406030204" pitchFamily="18" charset="0"/>
                            </a:rPr>
                            <m:t>𝛽</m:t>
                          </m:r>
                        </m:e>
                      </m:d>
                      <m:r>
                        <a:rPr lang="it-IT" i="1">
                          <a:latin typeface="Cambria Math" panose="02040503050406030204" pitchFamily="18" charset="0"/>
                          <a:ea typeface="Cambria Math" panose="02040503050406030204" pitchFamily="18" charset="0"/>
                        </a:rPr>
                        <m:t>𝛾</m:t>
                      </m:r>
                      <m:r>
                        <a:rPr lang="it-IT" i="1">
                          <a:latin typeface="Cambria Math" panose="02040503050406030204" pitchFamily="18" charset="0"/>
                          <a:ea typeface="Cambria Math" panose="02040503050406030204" pitchFamily="18" charset="0"/>
                        </a:rPr>
                        <m:t>𝑚</m:t>
                      </m:r>
                      <m:sSup>
                        <m:sSupPr>
                          <m:ctrlPr>
                            <a:rPr lang="it-IT" i="1">
                              <a:latin typeface="Cambria Math" panose="02040503050406030204" pitchFamily="18" charset="0"/>
                              <a:ea typeface="Cambria Math" panose="02040503050406030204" pitchFamily="18" charset="0"/>
                            </a:rPr>
                          </m:ctrlPr>
                        </m:sSupPr>
                        <m:e>
                          <m:r>
                            <a:rPr lang="it-IT" i="1">
                              <a:latin typeface="Cambria Math" panose="02040503050406030204" pitchFamily="18" charset="0"/>
                              <a:ea typeface="Cambria Math" panose="02040503050406030204" pitchFamily="18" charset="0"/>
                            </a:rPr>
                            <m:t>𝑐</m:t>
                          </m:r>
                        </m:e>
                        <m:sup>
                          <m:r>
                            <a:rPr lang="it-IT" i="1">
                              <a:latin typeface="Cambria Math" panose="02040503050406030204" pitchFamily="18" charset="0"/>
                              <a:ea typeface="Cambria Math" panose="02040503050406030204" pitchFamily="18" charset="0"/>
                            </a:rPr>
                            <m:t>2 </m:t>
                          </m:r>
                        </m:sup>
                      </m:sSup>
                    </m:oMath>
                  </m:oMathPara>
                </a14:m>
                <a:endParaRPr lang="en-IT"/>
              </a:p>
            </p:txBody>
          </p:sp>
        </mc:Choice>
        <mc:Fallback xmlns="">
          <p:sp>
            <p:nvSpPr>
              <p:cNvPr id="16" name="TextBox 15">
                <a:extLst>
                  <a:ext uri="{FF2B5EF4-FFF2-40B4-BE49-F238E27FC236}">
                    <a16:creationId xmlns:a16="http://schemas.microsoft.com/office/drawing/2014/main" id="{11F251BA-BD16-22AE-0959-694955FCB705}"/>
                  </a:ext>
                </a:extLst>
              </p:cNvPr>
              <p:cNvSpPr txBox="1">
                <a:spLocks noRot="1" noChangeAspect="1" noMove="1" noResize="1" noEditPoints="1" noAdjustHandles="1" noChangeArrowheads="1" noChangeShapeType="1" noTextEdit="1"/>
              </p:cNvSpPr>
              <p:nvPr/>
            </p:nvSpPr>
            <p:spPr>
              <a:xfrm>
                <a:off x="6282857" y="5147900"/>
                <a:ext cx="2753639" cy="369332"/>
              </a:xfrm>
              <a:prstGeom prst="rect">
                <a:avLst/>
              </a:prstGeom>
              <a:blipFill>
                <a:blip r:embed="rId14"/>
                <a:stretch>
                  <a:fillRect l="-1835" t="-20000" r="-1835" b="-30000"/>
                </a:stretch>
              </a:blipFill>
            </p:spPr>
            <p:txBody>
              <a:bodyPr/>
              <a:lstStyle/>
              <a:p>
                <a:r>
                  <a:rPr lang="en-IT">
                    <a:noFill/>
                  </a:rPr>
                  <a:t> </a:t>
                </a:r>
              </a:p>
            </p:txBody>
          </p:sp>
        </mc:Fallback>
      </mc:AlternateContent>
      <p:sp>
        <p:nvSpPr>
          <p:cNvPr id="18" name="Oval 17">
            <a:extLst>
              <a:ext uri="{FF2B5EF4-FFF2-40B4-BE49-F238E27FC236}">
                <a16:creationId xmlns:a16="http://schemas.microsoft.com/office/drawing/2014/main" id="{4A368057-70CA-A4B1-F94F-7D136B70C1F8}"/>
              </a:ext>
            </a:extLst>
          </p:cNvPr>
          <p:cNvSpPr/>
          <p:nvPr/>
        </p:nvSpPr>
        <p:spPr bwMode="auto">
          <a:xfrm>
            <a:off x="5822510" y="4656237"/>
            <a:ext cx="3281012" cy="1094243"/>
          </a:xfrm>
          <a:prstGeom prst="ellipse">
            <a:avLst/>
          </a:prstGeom>
          <a:solidFill>
            <a:srgbClr val="FFFF00">
              <a:alpha val="40441"/>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8C91D64F-B30D-0A97-7889-C6C7B3DCF354}"/>
                  </a:ext>
                </a:extLst>
              </p:cNvPr>
              <p:cNvSpPr txBox="1"/>
              <p:nvPr/>
            </p:nvSpPr>
            <p:spPr>
              <a:xfrm>
                <a:off x="6996077" y="6372036"/>
                <a:ext cx="111992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b="0" i="1">
                              <a:latin typeface="Cambria Math" panose="02040503050406030204" pitchFamily="18" charset="0"/>
                            </a:rPr>
                          </m:ctrlPr>
                        </m:sSubPr>
                        <m:e>
                          <m:r>
                            <a:rPr lang="it-IT" b="0" i="1">
                              <a:latin typeface="Cambria Math" panose="02040503050406030204" pitchFamily="18" charset="0"/>
                              <a:ea typeface="Cambria Math" panose="02040503050406030204" pitchFamily="18" charset="0"/>
                            </a:rPr>
                            <m:t>𝛾</m:t>
                          </m:r>
                        </m:e>
                        <m:sub>
                          <m:r>
                            <a:rPr lang="it-IT" b="0" i="1">
                              <a:latin typeface="Cambria Math" panose="02040503050406030204" pitchFamily="18" charset="0"/>
                            </a:rPr>
                            <m:t>𝑐𝑚</m:t>
                          </m:r>
                        </m:sub>
                      </m:sSub>
                      <m:r>
                        <a:rPr lang="it-IT" b="0" i="1">
                          <a:latin typeface="Cambria Math" panose="02040503050406030204" pitchFamily="18" charset="0"/>
                        </a:rPr>
                        <m:t>=1</m:t>
                      </m:r>
                    </m:oMath>
                  </m:oMathPara>
                </a14:m>
                <a:endParaRPr lang="en-US"/>
              </a:p>
            </p:txBody>
          </p:sp>
        </mc:Choice>
        <mc:Fallback xmlns="">
          <p:sp>
            <p:nvSpPr>
              <p:cNvPr id="19" name="TextBox 18">
                <a:extLst>
                  <a:ext uri="{FF2B5EF4-FFF2-40B4-BE49-F238E27FC236}">
                    <a16:creationId xmlns:a16="http://schemas.microsoft.com/office/drawing/2014/main" id="{8C91D64F-B30D-0A97-7889-C6C7B3DCF354}"/>
                  </a:ext>
                </a:extLst>
              </p:cNvPr>
              <p:cNvSpPr txBox="1">
                <a:spLocks noRot="1" noChangeAspect="1" noMove="1" noResize="1" noEditPoints="1" noAdjustHandles="1" noChangeArrowheads="1" noChangeShapeType="1" noTextEdit="1"/>
              </p:cNvSpPr>
              <p:nvPr/>
            </p:nvSpPr>
            <p:spPr>
              <a:xfrm>
                <a:off x="6996077" y="6372036"/>
                <a:ext cx="1119922" cy="369332"/>
              </a:xfrm>
              <a:prstGeom prst="rect">
                <a:avLst/>
              </a:prstGeom>
              <a:blipFill>
                <a:blip r:embed="rId15"/>
                <a:stretch>
                  <a:fillRect l="-5682" r="-5682" b="-23333"/>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FB772840-4CD8-9231-74AD-500866121D5D}"/>
                  </a:ext>
                </a:extLst>
              </p:cNvPr>
              <p:cNvSpPr txBox="1"/>
              <p:nvPr/>
            </p:nvSpPr>
            <p:spPr>
              <a:xfrm>
                <a:off x="4153248" y="5157192"/>
                <a:ext cx="1498872" cy="75386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b="0" i="1">
                              <a:latin typeface="Cambria Math" panose="02040503050406030204" pitchFamily="18" charset="0"/>
                            </a:rPr>
                          </m:ctrlPr>
                        </m:sSubPr>
                        <m:e>
                          <m:r>
                            <a:rPr lang="it-IT" b="0" i="1">
                              <a:latin typeface="Cambria Math" panose="02040503050406030204" pitchFamily="18" charset="0"/>
                              <a:ea typeface="Cambria Math" panose="02040503050406030204" pitchFamily="18" charset="0"/>
                            </a:rPr>
                            <m:t>𝛾</m:t>
                          </m:r>
                        </m:e>
                        <m:sub>
                          <m:r>
                            <a:rPr lang="it-IT" b="0" i="1">
                              <a:latin typeface="Cambria Math" panose="02040503050406030204" pitchFamily="18" charset="0"/>
                            </a:rPr>
                            <m:t>𝑐𝑚</m:t>
                          </m:r>
                        </m:sub>
                      </m:sSub>
                      <m:r>
                        <a:rPr lang="it-IT" i="1">
                          <a:latin typeface="Cambria Math" panose="02040503050406030204" pitchFamily="18" charset="0"/>
                          <a:ea typeface="Cambria Math" panose="02040503050406030204" pitchFamily="18" charset="0"/>
                        </a:rPr>
                        <m:t>≡</m:t>
                      </m:r>
                      <m:f>
                        <m:fPr>
                          <m:ctrlPr>
                            <a:rPr lang="it-IT" i="1">
                              <a:latin typeface="Cambria Math" panose="02040503050406030204" pitchFamily="18" charset="0"/>
                              <a:ea typeface="Cambria Math" panose="02040503050406030204" pitchFamily="18" charset="0"/>
                            </a:rPr>
                          </m:ctrlPr>
                        </m:fPr>
                        <m:num>
                          <m:sSub>
                            <m:sSubPr>
                              <m:ctrlPr>
                                <a:rPr lang="it-IT" i="1">
                                  <a:latin typeface="Cambria Math" panose="02040503050406030204" pitchFamily="18" charset="0"/>
                                  <a:ea typeface="Cambria Math" panose="02040503050406030204" pitchFamily="18" charset="0"/>
                                </a:rPr>
                              </m:ctrlPr>
                            </m:sSubPr>
                            <m:e>
                              <m:r>
                                <a:rPr lang="it-IT" b="0" i="1">
                                  <a:latin typeface="Cambria Math" panose="02040503050406030204" pitchFamily="18" charset="0"/>
                                  <a:ea typeface="Cambria Math" panose="02040503050406030204" pitchFamily="18" charset="0"/>
                                </a:rPr>
                                <m:t>𝐸</m:t>
                              </m:r>
                            </m:e>
                            <m:sub>
                              <m:r>
                                <a:rPr lang="it-IT" b="0" i="1">
                                  <a:latin typeface="Cambria Math" panose="02040503050406030204" pitchFamily="18" charset="0"/>
                                  <a:ea typeface="Cambria Math" panose="02040503050406030204" pitchFamily="18" charset="0"/>
                                </a:rPr>
                                <m:t>𝑙𝑎𝑏</m:t>
                              </m:r>
                            </m:sub>
                          </m:sSub>
                        </m:num>
                        <m:den>
                          <m:sSub>
                            <m:sSubPr>
                              <m:ctrlPr>
                                <a:rPr lang="en-IT" i="1">
                                  <a:latin typeface="Cambria Math" panose="02040503050406030204" pitchFamily="18" charset="0"/>
                                </a:rPr>
                              </m:ctrlPr>
                            </m:sSubPr>
                            <m:e>
                              <m:r>
                                <a:rPr lang="it-IT" i="1">
                                  <a:latin typeface="Cambria Math" panose="02040503050406030204" pitchFamily="18" charset="0"/>
                                </a:rPr>
                                <m:t>𝐸</m:t>
                              </m:r>
                            </m:e>
                            <m:sub>
                              <m:r>
                                <a:rPr lang="it-IT" i="1">
                                  <a:latin typeface="Cambria Math" panose="02040503050406030204" pitchFamily="18" charset="0"/>
                                </a:rPr>
                                <m:t>𝑐𝑚</m:t>
                              </m:r>
                            </m:sub>
                          </m:sSub>
                        </m:den>
                      </m:f>
                    </m:oMath>
                  </m:oMathPara>
                </a14:m>
                <a:endParaRPr lang="en-US"/>
              </a:p>
            </p:txBody>
          </p:sp>
        </mc:Choice>
        <mc:Fallback xmlns="">
          <p:sp>
            <p:nvSpPr>
              <p:cNvPr id="20" name="TextBox 19">
                <a:extLst>
                  <a:ext uri="{FF2B5EF4-FFF2-40B4-BE49-F238E27FC236}">
                    <a16:creationId xmlns:a16="http://schemas.microsoft.com/office/drawing/2014/main" id="{FB772840-4CD8-9231-74AD-500866121D5D}"/>
                  </a:ext>
                </a:extLst>
              </p:cNvPr>
              <p:cNvSpPr txBox="1">
                <a:spLocks noRot="1" noChangeAspect="1" noMove="1" noResize="1" noEditPoints="1" noAdjustHandles="1" noChangeArrowheads="1" noChangeShapeType="1" noTextEdit="1"/>
              </p:cNvSpPr>
              <p:nvPr/>
            </p:nvSpPr>
            <p:spPr>
              <a:xfrm>
                <a:off x="4153248" y="5157192"/>
                <a:ext cx="1498872" cy="753861"/>
              </a:xfrm>
              <a:prstGeom prst="rect">
                <a:avLst/>
              </a:prstGeom>
              <a:blipFill>
                <a:blip r:embed="rId16"/>
                <a:stretch>
                  <a:fillRect l="-3361" t="-1667" r="-840" b="-6667"/>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1DB6E275-A774-49EF-7E36-EF1032D186E0}"/>
                  </a:ext>
                </a:extLst>
              </p:cNvPr>
              <p:cNvSpPr txBox="1"/>
              <p:nvPr/>
            </p:nvSpPr>
            <p:spPr>
              <a:xfrm>
                <a:off x="176789" y="6400506"/>
                <a:ext cx="2234971" cy="4128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b="0" i="1">
                              <a:latin typeface="Cambria Math" panose="02040503050406030204" pitchFamily="18" charset="0"/>
                            </a:rPr>
                          </m:ctrlPr>
                        </m:sSubPr>
                        <m:e>
                          <m:r>
                            <a:rPr lang="it-IT" b="0" i="1">
                              <a:latin typeface="Cambria Math" panose="02040503050406030204" pitchFamily="18" charset="0"/>
                              <a:ea typeface="Cambria Math" panose="02040503050406030204" pitchFamily="18" charset="0"/>
                            </a:rPr>
                            <m:t>𝛾</m:t>
                          </m:r>
                        </m:e>
                        <m:sub>
                          <m:r>
                            <a:rPr lang="it-IT" b="0" i="1">
                              <a:latin typeface="Cambria Math" panose="02040503050406030204" pitchFamily="18" charset="0"/>
                            </a:rPr>
                            <m:t>𝑐𝑚</m:t>
                          </m:r>
                        </m:sub>
                      </m:sSub>
                      <m:r>
                        <a:rPr lang="it-IT" b="0" i="1">
                          <a:latin typeface="Cambria Math" panose="02040503050406030204" pitchFamily="18" charset="0"/>
                          <a:ea typeface="Cambria Math" panose="02040503050406030204" pitchFamily="18" charset="0"/>
                        </a:rPr>
                        <m:t>≅</m:t>
                      </m:r>
                      <m:f>
                        <m:fPr>
                          <m:type m:val="lin"/>
                          <m:ctrlPr>
                            <a:rPr lang="it-IT" b="0" i="1">
                              <a:latin typeface="Cambria Math" panose="02040503050406030204" pitchFamily="18" charset="0"/>
                            </a:rPr>
                          </m:ctrlPr>
                        </m:fPr>
                        <m:num>
                          <m:r>
                            <a:rPr lang="it-IT" b="0" i="1">
                              <a:latin typeface="Cambria Math" panose="02040503050406030204" pitchFamily="18" charset="0"/>
                              <a:ea typeface="Cambria Math" panose="02040503050406030204" pitchFamily="18" charset="0"/>
                            </a:rPr>
                            <m:t>𝛾</m:t>
                          </m:r>
                        </m:num>
                        <m:den>
                          <m:rad>
                            <m:radPr>
                              <m:degHide m:val="on"/>
                              <m:ctrlPr>
                                <a:rPr lang="it-IT" i="1">
                                  <a:latin typeface="Cambria Math" panose="02040503050406030204" pitchFamily="18" charset="0"/>
                                </a:rPr>
                              </m:ctrlPr>
                            </m:radPr>
                            <m:deg/>
                            <m:e>
                              <m:r>
                                <a:rPr lang="it-IT" i="1">
                                  <a:latin typeface="Cambria Math" panose="02040503050406030204" pitchFamily="18" charset="0"/>
                                </a:rPr>
                                <m:t>1+</m:t>
                              </m:r>
                              <m:r>
                                <a:rPr lang="it-IT" i="1">
                                  <a:latin typeface="Cambria Math" panose="02040503050406030204" pitchFamily="18" charset="0"/>
                                </a:rPr>
                                <m:t>𝑋</m:t>
                              </m:r>
                            </m:e>
                          </m:rad>
                        </m:den>
                      </m:f>
                    </m:oMath>
                  </m:oMathPara>
                </a14:m>
                <a:endParaRPr lang="en-US"/>
              </a:p>
            </p:txBody>
          </p:sp>
        </mc:Choice>
        <mc:Fallback xmlns="">
          <p:sp>
            <p:nvSpPr>
              <p:cNvPr id="21" name="TextBox 20">
                <a:extLst>
                  <a:ext uri="{FF2B5EF4-FFF2-40B4-BE49-F238E27FC236}">
                    <a16:creationId xmlns:a16="http://schemas.microsoft.com/office/drawing/2014/main" id="{1DB6E275-A774-49EF-7E36-EF1032D186E0}"/>
                  </a:ext>
                </a:extLst>
              </p:cNvPr>
              <p:cNvSpPr txBox="1">
                <a:spLocks noRot="1" noChangeAspect="1" noMove="1" noResize="1" noEditPoints="1" noAdjustHandles="1" noChangeArrowheads="1" noChangeShapeType="1" noTextEdit="1"/>
              </p:cNvSpPr>
              <p:nvPr/>
            </p:nvSpPr>
            <p:spPr>
              <a:xfrm>
                <a:off x="176789" y="6400506"/>
                <a:ext cx="2234971" cy="412870"/>
              </a:xfrm>
              <a:prstGeom prst="rect">
                <a:avLst/>
              </a:prstGeom>
              <a:blipFill>
                <a:blip r:embed="rId17"/>
                <a:stretch>
                  <a:fillRect l="-2247" t="-148485" r="-1685" b="-224242"/>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E6AB4C97-168E-C21A-83B1-AA8D526516FC}"/>
                  </a:ext>
                </a:extLst>
              </p:cNvPr>
              <p:cNvSpPr txBox="1"/>
              <p:nvPr/>
            </p:nvSpPr>
            <p:spPr>
              <a:xfrm>
                <a:off x="3418540" y="6516052"/>
                <a:ext cx="937436"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it-IT" i="1">
                          <a:latin typeface="Cambria Math" panose="02040503050406030204" pitchFamily="18" charset="0"/>
                          <a:ea typeface="Cambria Math" panose="02040503050406030204" pitchFamily="18" charset="0"/>
                        </a:rPr>
                        <m:t>𝛾</m:t>
                      </m:r>
                      <m:r>
                        <a:rPr lang="it-IT" i="1">
                          <a:latin typeface="Cambria Math" panose="02040503050406030204" pitchFamily="18" charset="0"/>
                          <a:ea typeface="Cambria Math" panose="02040503050406030204" pitchFamily="18" charset="0"/>
                        </a:rPr>
                        <m:t>→∞</m:t>
                      </m:r>
                    </m:oMath>
                  </m:oMathPara>
                </a14:m>
                <a:endParaRPr lang="en-US"/>
              </a:p>
            </p:txBody>
          </p:sp>
        </mc:Choice>
        <mc:Fallback xmlns="">
          <p:sp>
            <p:nvSpPr>
              <p:cNvPr id="22" name="TextBox 21">
                <a:extLst>
                  <a:ext uri="{FF2B5EF4-FFF2-40B4-BE49-F238E27FC236}">
                    <a16:creationId xmlns:a16="http://schemas.microsoft.com/office/drawing/2014/main" id="{E6AB4C97-168E-C21A-83B1-AA8D526516FC}"/>
                  </a:ext>
                </a:extLst>
              </p:cNvPr>
              <p:cNvSpPr txBox="1">
                <a:spLocks noRot="1" noChangeAspect="1" noMove="1" noResize="1" noEditPoints="1" noAdjustHandles="1" noChangeArrowheads="1" noChangeShapeType="1" noTextEdit="1"/>
              </p:cNvSpPr>
              <p:nvPr/>
            </p:nvSpPr>
            <p:spPr>
              <a:xfrm>
                <a:off x="3418540" y="6516052"/>
                <a:ext cx="937436" cy="369332"/>
              </a:xfrm>
              <a:prstGeom prst="rect">
                <a:avLst/>
              </a:prstGeom>
              <a:blipFill>
                <a:blip r:embed="rId18"/>
                <a:stretch>
                  <a:fillRect l="-6667" r="-4000" b="-24138"/>
                </a:stretch>
              </a:blipFill>
            </p:spPr>
            <p:txBody>
              <a:bodyPr/>
              <a:lstStyle/>
              <a:p>
                <a:r>
                  <a:rPr lang="en-IT">
                    <a:noFill/>
                  </a:rPr>
                  <a:t> </a:t>
                </a:r>
              </a:p>
            </p:txBody>
          </p:sp>
        </mc:Fallback>
      </mc:AlternateContent>
      <p:cxnSp>
        <p:nvCxnSpPr>
          <p:cNvPr id="24" name="Straight Arrow Connector 23">
            <a:extLst>
              <a:ext uri="{FF2B5EF4-FFF2-40B4-BE49-F238E27FC236}">
                <a16:creationId xmlns:a16="http://schemas.microsoft.com/office/drawing/2014/main" id="{64C98748-95D8-F40E-FF48-20FB53D540BB}"/>
              </a:ext>
            </a:extLst>
          </p:cNvPr>
          <p:cNvCxnSpPr>
            <a:cxnSpLocks/>
            <a:stCxn id="29" idx="3"/>
          </p:cNvCxnSpPr>
          <p:nvPr/>
        </p:nvCxnSpPr>
        <p:spPr bwMode="auto">
          <a:xfrm flipV="1">
            <a:off x="3419872" y="6577324"/>
            <a:ext cx="1008112" cy="5220"/>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FA7B630E-9A18-BC43-9BAA-CF85C82AAD16}"/>
                  </a:ext>
                </a:extLst>
              </p:cNvPr>
              <p:cNvSpPr txBox="1"/>
              <p:nvPr/>
            </p:nvSpPr>
            <p:spPr>
              <a:xfrm>
                <a:off x="2482436" y="6351711"/>
                <a:ext cx="937436" cy="46166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it-IT" b="0" i="1">
                              <a:latin typeface="Cambria Math" panose="02040503050406030204" pitchFamily="18" charset="0"/>
                            </a:rPr>
                          </m:ctrlPr>
                        </m:sSubPr>
                        <m:e>
                          <m:r>
                            <a:rPr lang="it-IT" b="0" i="1">
                              <a:latin typeface="Cambria Math" panose="02040503050406030204" pitchFamily="18" charset="0"/>
                            </a:rPr>
                            <m:t>;  </m:t>
                          </m:r>
                          <m:r>
                            <a:rPr lang="it-IT" b="0" i="1">
                              <a:latin typeface="Cambria Math" panose="02040503050406030204" pitchFamily="18" charset="0"/>
                              <a:ea typeface="Cambria Math" panose="02040503050406030204" pitchFamily="18" charset="0"/>
                            </a:rPr>
                            <m:t>𝛾</m:t>
                          </m:r>
                        </m:e>
                        <m:sub>
                          <m:r>
                            <a:rPr lang="it-IT" b="0" i="1">
                              <a:latin typeface="Cambria Math" panose="02040503050406030204" pitchFamily="18" charset="0"/>
                            </a:rPr>
                            <m:t>𝑐𝑚</m:t>
                          </m:r>
                        </m:sub>
                      </m:sSub>
                    </m:oMath>
                  </m:oMathPara>
                </a14:m>
                <a:endParaRPr lang="en-IT"/>
              </a:p>
            </p:txBody>
          </p:sp>
        </mc:Choice>
        <mc:Fallback xmlns="">
          <p:sp>
            <p:nvSpPr>
              <p:cNvPr id="29" name="TextBox 28">
                <a:extLst>
                  <a:ext uri="{FF2B5EF4-FFF2-40B4-BE49-F238E27FC236}">
                    <a16:creationId xmlns:a16="http://schemas.microsoft.com/office/drawing/2014/main" id="{FA7B630E-9A18-BC43-9BAA-CF85C82AAD16}"/>
                  </a:ext>
                </a:extLst>
              </p:cNvPr>
              <p:cNvSpPr txBox="1">
                <a:spLocks noRot="1" noChangeAspect="1" noMove="1" noResize="1" noEditPoints="1" noAdjustHandles="1" noChangeArrowheads="1" noChangeShapeType="1" noTextEdit="1"/>
              </p:cNvSpPr>
              <p:nvPr/>
            </p:nvSpPr>
            <p:spPr>
              <a:xfrm>
                <a:off x="2482436" y="6351711"/>
                <a:ext cx="937436" cy="461665"/>
              </a:xfrm>
              <a:prstGeom prst="rect">
                <a:avLst/>
              </a:prstGeom>
              <a:blipFill>
                <a:blip r:embed="rId19"/>
                <a:stretch>
                  <a:fillRect b="-18919"/>
                </a:stretch>
              </a:blipFill>
            </p:spPr>
            <p:txBody>
              <a:bodyPr/>
              <a:lstStyle/>
              <a:p>
                <a:r>
                  <a:rPr lang="en-IT">
                    <a:noFill/>
                  </a:rPr>
                  <a:t> </a:t>
                </a:r>
              </a:p>
            </p:txBody>
          </p:sp>
        </mc:Fallback>
      </mc:AlternateContent>
      <p:sp>
        <p:nvSpPr>
          <p:cNvPr id="32" name="TextBox 31">
            <a:extLst>
              <a:ext uri="{FF2B5EF4-FFF2-40B4-BE49-F238E27FC236}">
                <a16:creationId xmlns:a16="http://schemas.microsoft.com/office/drawing/2014/main" id="{38D46812-FC2F-DE69-F3AB-5B77D921CD03}"/>
              </a:ext>
            </a:extLst>
          </p:cNvPr>
          <p:cNvSpPr txBox="1"/>
          <p:nvPr/>
        </p:nvSpPr>
        <p:spPr>
          <a:xfrm>
            <a:off x="4300518" y="6351711"/>
            <a:ext cx="415498" cy="461665"/>
          </a:xfrm>
          <a:prstGeom prst="rect">
            <a:avLst/>
          </a:prstGeom>
          <a:noFill/>
        </p:spPr>
        <p:txBody>
          <a:bodyPr wrap="none" rtlCol="0">
            <a:spAutoFit/>
          </a:bodyPr>
          <a:lstStyle/>
          <a:p>
            <a:r>
              <a:rPr lang="en-IT"/>
              <a:t> 1</a:t>
            </a:r>
          </a:p>
        </p:txBody>
      </p:sp>
      <p:sp>
        <p:nvSpPr>
          <p:cNvPr id="23" name="TextBox 22">
            <a:extLst>
              <a:ext uri="{FF2B5EF4-FFF2-40B4-BE49-F238E27FC236}">
                <a16:creationId xmlns:a16="http://schemas.microsoft.com/office/drawing/2014/main" id="{B5625664-004B-3ECD-2DD6-DCC5966E92AB}"/>
              </a:ext>
            </a:extLst>
          </p:cNvPr>
          <p:cNvSpPr txBox="1"/>
          <p:nvPr/>
        </p:nvSpPr>
        <p:spPr>
          <a:xfrm>
            <a:off x="91777" y="4761367"/>
            <a:ext cx="1586716" cy="461665"/>
          </a:xfrm>
          <a:prstGeom prst="rect">
            <a:avLst/>
          </a:prstGeom>
          <a:noFill/>
        </p:spPr>
        <p:txBody>
          <a:bodyPr wrap="none" rtlCol="0">
            <a:spAutoFit/>
          </a:bodyPr>
          <a:lstStyle/>
          <a:p>
            <a:r>
              <a:rPr lang="en-GB" i="1"/>
              <a:t>f</a:t>
            </a:r>
            <a:r>
              <a:rPr lang="en-IT" i="1"/>
              <a:t>ixed target</a:t>
            </a:r>
          </a:p>
        </p:txBody>
      </p:sp>
      <p:sp>
        <p:nvSpPr>
          <p:cNvPr id="25" name="TextBox 24">
            <a:extLst>
              <a:ext uri="{FF2B5EF4-FFF2-40B4-BE49-F238E27FC236}">
                <a16:creationId xmlns:a16="http://schemas.microsoft.com/office/drawing/2014/main" id="{EEF50240-DA35-6814-C840-4A9602D6AE14}"/>
              </a:ext>
            </a:extLst>
          </p:cNvPr>
          <p:cNvSpPr txBox="1"/>
          <p:nvPr/>
        </p:nvSpPr>
        <p:spPr>
          <a:xfrm>
            <a:off x="6892988" y="4697431"/>
            <a:ext cx="1140056" cy="461665"/>
          </a:xfrm>
          <a:prstGeom prst="rect">
            <a:avLst/>
          </a:prstGeom>
          <a:noFill/>
        </p:spPr>
        <p:txBody>
          <a:bodyPr wrap="none" rtlCol="0">
            <a:spAutoFit/>
          </a:bodyPr>
          <a:lstStyle/>
          <a:p>
            <a:r>
              <a:rPr lang="it-IT" i="1"/>
              <a:t>collider</a:t>
            </a:r>
            <a:endParaRPr lang="en-IT" i="1"/>
          </a:p>
        </p:txBody>
      </p:sp>
      <p:sp>
        <p:nvSpPr>
          <p:cNvPr id="26" name="Rectangle 25">
            <a:extLst>
              <a:ext uri="{FF2B5EF4-FFF2-40B4-BE49-F238E27FC236}">
                <a16:creationId xmlns:a16="http://schemas.microsoft.com/office/drawing/2014/main" id="{C541A0DA-BCFD-254C-9B5E-3F014B85B1FA}"/>
              </a:ext>
            </a:extLst>
          </p:cNvPr>
          <p:cNvSpPr/>
          <p:nvPr/>
        </p:nvSpPr>
        <p:spPr bwMode="auto">
          <a:xfrm>
            <a:off x="70352" y="4739825"/>
            <a:ext cx="3851762" cy="1618229"/>
          </a:xfrm>
          <a:prstGeom prst="rect">
            <a:avLst/>
          </a:prstGeom>
          <a:solidFill>
            <a:schemeClr val="accent1">
              <a:alpha val="54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sp>
        <p:nvSpPr>
          <p:cNvPr id="17" name="Oval 16">
            <a:extLst>
              <a:ext uri="{FF2B5EF4-FFF2-40B4-BE49-F238E27FC236}">
                <a16:creationId xmlns:a16="http://schemas.microsoft.com/office/drawing/2014/main" id="{1558B200-B97C-6C76-AEDB-938E6E782A49}"/>
              </a:ext>
            </a:extLst>
          </p:cNvPr>
          <p:cNvSpPr/>
          <p:nvPr/>
        </p:nvSpPr>
        <p:spPr bwMode="auto">
          <a:xfrm>
            <a:off x="4198772" y="1233615"/>
            <a:ext cx="1080120" cy="1015685"/>
          </a:xfrm>
          <a:prstGeom prst="ellipse">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spTree>
    <p:extLst>
      <p:ext uri="{BB962C8B-B14F-4D97-AF65-F5344CB8AC3E}">
        <p14:creationId xmlns:p14="http://schemas.microsoft.com/office/powerpoint/2010/main" val="117800294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asellaDiTesto 6"/>
          <p:cNvSpPr txBox="1">
            <a:spLocks noChangeArrowheads="1"/>
          </p:cNvSpPr>
          <p:nvPr/>
        </p:nvSpPr>
        <p:spPr bwMode="auto">
          <a:xfrm>
            <a:off x="9334500" y="-12700"/>
            <a:ext cx="1841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4120F11C-8F7D-16BA-486A-511AAF46C591}"/>
              </a:ext>
            </a:extLst>
          </p:cNvPr>
          <p:cNvPicPr>
            <a:picLocks noChangeAspect="1"/>
          </p:cNvPicPr>
          <p:nvPr/>
        </p:nvPicPr>
        <p:blipFill>
          <a:blip r:embed="rId3"/>
          <a:stretch>
            <a:fillRect/>
          </a:stretch>
        </p:blipFill>
        <p:spPr>
          <a:xfrm>
            <a:off x="40477" y="29829"/>
            <a:ext cx="1219155" cy="737276"/>
          </a:xfrm>
          <a:prstGeom prst="rect">
            <a:avLst/>
          </a:prstGeom>
        </p:spPr>
      </p:pic>
      <p:sp>
        <p:nvSpPr>
          <p:cNvPr id="4" name="Segnaposto data 6">
            <a:extLst>
              <a:ext uri="{FF2B5EF4-FFF2-40B4-BE49-F238E27FC236}">
                <a16:creationId xmlns:a16="http://schemas.microsoft.com/office/drawing/2014/main" id="{1B7EC997-8285-886B-ADCF-F7D68C66F8A2}"/>
              </a:ext>
            </a:extLst>
          </p:cNvPr>
          <p:cNvSpPr>
            <a:spLocks noGrp="1"/>
          </p:cNvSpPr>
          <p:nvPr>
            <p:ph type="dt" sz="quarter" idx="10"/>
          </p:nvPr>
        </p:nvSpPr>
        <p:spPr>
          <a:xfrm>
            <a:off x="0" y="6553200"/>
            <a:ext cx="4716016" cy="3048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INFN– ACCELERATORI – Seminar – LASA - July 14th 2023</a:t>
            </a:r>
            <a:endParaRPr lang="en-US" sz="1400"/>
          </a:p>
        </p:txBody>
      </p:sp>
      <p:pic>
        <p:nvPicPr>
          <p:cNvPr id="5" name="Picture 4" descr="A graph of a function&#10;&#10;Description automatically generated">
            <a:extLst>
              <a:ext uri="{FF2B5EF4-FFF2-40B4-BE49-F238E27FC236}">
                <a16:creationId xmlns:a16="http://schemas.microsoft.com/office/drawing/2014/main" id="{08B3488F-0889-325C-279F-4EB315BD9D65}"/>
              </a:ext>
            </a:extLst>
          </p:cNvPr>
          <p:cNvPicPr>
            <a:picLocks noChangeAspect="1"/>
          </p:cNvPicPr>
          <p:nvPr/>
        </p:nvPicPr>
        <p:blipFill>
          <a:blip r:embed="rId4"/>
          <a:stretch>
            <a:fillRect/>
          </a:stretch>
        </p:blipFill>
        <p:spPr>
          <a:xfrm>
            <a:off x="976064" y="957144"/>
            <a:ext cx="7772400" cy="5424184"/>
          </a:xfrm>
          <a:prstGeom prst="rect">
            <a:avLst/>
          </a:prstGeom>
        </p:spPr>
      </p:pic>
      <p:sp>
        <p:nvSpPr>
          <p:cNvPr id="2" name="TextBox 1">
            <a:extLst>
              <a:ext uri="{FF2B5EF4-FFF2-40B4-BE49-F238E27FC236}">
                <a16:creationId xmlns:a16="http://schemas.microsoft.com/office/drawing/2014/main" id="{CE3CF16B-82B9-B562-1F9D-BD043B62D426}"/>
              </a:ext>
            </a:extLst>
          </p:cNvPr>
          <p:cNvSpPr txBox="1"/>
          <p:nvPr/>
        </p:nvSpPr>
        <p:spPr>
          <a:xfrm>
            <a:off x="2843808" y="323607"/>
            <a:ext cx="4465710" cy="461665"/>
          </a:xfrm>
          <a:prstGeom prst="rect">
            <a:avLst/>
          </a:prstGeom>
          <a:noFill/>
        </p:spPr>
        <p:txBody>
          <a:bodyPr wrap="none" rtlCol="0">
            <a:spAutoFit/>
          </a:bodyPr>
          <a:lstStyle/>
          <a:p>
            <a:r>
              <a:rPr lang="en-IT"/>
              <a:t>S.C.S.  Spectra at different Recoils</a:t>
            </a:r>
          </a:p>
        </p:txBody>
      </p:sp>
      <p:pic>
        <p:nvPicPr>
          <p:cNvPr id="7" name="Picture 6" descr="A math equation with a line&#10;&#10;Description automatically generated">
            <a:extLst>
              <a:ext uri="{FF2B5EF4-FFF2-40B4-BE49-F238E27FC236}">
                <a16:creationId xmlns:a16="http://schemas.microsoft.com/office/drawing/2014/main" id="{27B01DC2-69D4-059A-25CD-72EB5A02675F}"/>
              </a:ext>
            </a:extLst>
          </p:cNvPr>
          <p:cNvPicPr>
            <a:picLocks noChangeAspect="1"/>
          </p:cNvPicPr>
          <p:nvPr/>
        </p:nvPicPr>
        <p:blipFill>
          <a:blip r:embed="rId5"/>
          <a:stretch>
            <a:fillRect/>
          </a:stretch>
        </p:blipFill>
        <p:spPr>
          <a:xfrm>
            <a:off x="4139952" y="1268760"/>
            <a:ext cx="4743219" cy="785436"/>
          </a:xfrm>
          <a:prstGeom prst="rect">
            <a:avLst/>
          </a:prstGeom>
        </p:spPr>
      </p:pic>
    </p:spTree>
    <p:extLst>
      <p:ext uri="{BB962C8B-B14F-4D97-AF65-F5344CB8AC3E}">
        <p14:creationId xmlns:p14="http://schemas.microsoft.com/office/powerpoint/2010/main" val="129715429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asellaDiTesto 6"/>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4120F11C-8F7D-16BA-486A-511AAF46C591}"/>
              </a:ext>
            </a:extLst>
          </p:cNvPr>
          <p:cNvPicPr>
            <a:picLocks noChangeAspect="1"/>
          </p:cNvPicPr>
          <p:nvPr/>
        </p:nvPicPr>
        <p:blipFill>
          <a:blip r:embed="rId3"/>
          <a:stretch>
            <a:fillRect/>
          </a:stretch>
        </p:blipFill>
        <p:spPr>
          <a:xfrm>
            <a:off x="40477" y="29829"/>
            <a:ext cx="1219155" cy="737276"/>
          </a:xfrm>
          <a:prstGeom prst="rect">
            <a:avLst/>
          </a:prstGeom>
        </p:spPr>
      </p:pic>
      <p:sp>
        <p:nvSpPr>
          <p:cNvPr id="4" name="Segnaposto data 6">
            <a:extLst>
              <a:ext uri="{FF2B5EF4-FFF2-40B4-BE49-F238E27FC236}">
                <a16:creationId xmlns:a16="http://schemas.microsoft.com/office/drawing/2014/main" id="{1B7EC997-8285-886B-ADCF-F7D68C66F8A2}"/>
              </a:ext>
            </a:extLst>
          </p:cNvPr>
          <p:cNvSpPr>
            <a:spLocks noGrp="1"/>
          </p:cNvSpPr>
          <p:nvPr>
            <p:ph type="dt" sz="quarter" idx="10"/>
          </p:nvPr>
        </p:nvSpPr>
        <p:spPr>
          <a:xfrm>
            <a:off x="0" y="6553200"/>
            <a:ext cx="4716016"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INFN– ACCELERATORI – Seminar – LASA - July 14th 2023</a:t>
            </a:r>
            <a:endParaRPr lang="en-US" sz="1400"/>
          </a:p>
        </p:txBody>
      </p:sp>
      <p:pic>
        <p:nvPicPr>
          <p:cNvPr id="6" name="Picture 5" descr="A graph of a graph showing a number of energy&#10;&#10;Description automatically generated">
            <a:extLst>
              <a:ext uri="{FF2B5EF4-FFF2-40B4-BE49-F238E27FC236}">
                <a16:creationId xmlns:a16="http://schemas.microsoft.com/office/drawing/2014/main" id="{3C437E6F-6643-38D7-1A4C-499EA2449445}"/>
              </a:ext>
            </a:extLst>
          </p:cNvPr>
          <p:cNvPicPr>
            <a:picLocks noChangeAspect="1"/>
          </p:cNvPicPr>
          <p:nvPr/>
        </p:nvPicPr>
        <p:blipFill>
          <a:blip r:embed="rId4"/>
          <a:stretch>
            <a:fillRect/>
          </a:stretch>
        </p:blipFill>
        <p:spPr>
          <a:xfrm>
            <a:off x="1115616" y="2011336"/>
            <a:ext cx="6682184" cy="4097037"/>
          </a:xfrm>
          <a:prstGeom prst="rect">
            <a:avLst/>
          </a:prstGeom>
        </p:spPr>
      </p:pic>
      <p:sp>
        <p:nvSpPr>
          <p:cNvPr id="2" name="TextBox 1">
            <a:extLst>
              <a:ext uri="{FF2B5EF4-FFF2-40B4-BE49-F238E27FC236}">
                <a16:creationId xmlns:a16="http://schemas.microsoft.com/office/drawing/2014/main" id="{A4A8EB5C-6246-F5F3-AEE3-46A7086B3A52}"/>
              </a:ext>
            </a:extLst>
          </p:cNvPr>
          <p:cNvSpPr txBox="1"/>
          <p:nvPr/>
        </p:nvSpPr>
        <p:spPr>
          <a:xfrm>
            <a:off x="1763688" y="510989"/>
            <a:ext cx="6869188" cy="830997"/>
          </a:xfrm>
          <a:prstGeom prst="rect">
            <a:avLst/>
          </a:prstGeom>
          <a:noFill/>
        </p:spPr>
        <p:txBody>
          <a:bodyPr wrap="none" rtlCol="0">
            <a:spAutoFit/>
          </a:bodyPr>
          <a:lstStyle/>
          <a:p>
            <a:pPr algn="ctr"/>
            <a:r>
              <a:rPr lang="en-IT"/>
              <a:t>Turning a radio-active Cobalt-60 fixed energy</a:t>
            </a:r>
          </a:p>
          <a:p>
            <a:pPr algn="ctr"/>
            <a:r>
              <a:rPr lang="en-IT"/>
              <a:t>gamma-ray source into a tunable sorce of gamma-rays</a:t>
            </a:r>
          </a:p>
        </p:txBody>
      </p:sp>
    </p:spTree>
    <p:extLst>
      <p:ext uri="{BB962C8B-B14F-4D97-AF65-F5344CB8AC3E}">
        <p14:creationId xmlns:p14="http://schemas.microsoft.com/office/powerpoint/2010/main" val="202015875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graph of energy and energy&#10;&#10;Description automatically generated">
            <a:extLst>
              <a:ext uri="{FF2B5EF4-FFF2-40B4-BE49-F238E27FC236}">
                <a16:creationId xmlns:a16="http://schemas.microsoft.com/office/drawing/2014/main" id="{C93BE3EF-5EA1-2B2C-3C3B-6D015AC7B288}"/>
              </a:ext>
            </a:extLst>
          </p:cNvPr>
          <p:cNvPicPr>
            <a:picLocks noChangeAspect="1"/>
          </p:cNvPicPr>
          <p:nvPr/>
        </p:nvPicPr>
        <p:blipFill>
          <a:blip r:embed="rId3"/>
          <a:stretch>
            <a:fillRect/>
          </a:stretch>
        </p:blipFill>
        <p:spPr>
          <a:xfrm>
            <a:off x="535608" y="478532"/>
            <a:ext cx="7772400" cy="3238500"/>
          </a:xfrm>
          <a:prstGeom prst="rect">
            <a:avLst/>
          </a:prstGeom>
        </p:spPr>
      </p:pic>
      <p:sp>
        <p:nvSpPr>
          <p:cNvPr id="18435" name="CasellaDiTesto 6"/>
          <p:cNvSpPr txBox="1">
            <a:spLocks noChangeArrowheads="1"/>
          </p:cNvSpPr>
          <p:nvPr/>
        </p:nvSpPr>
        <p:spPr bwMode="auto">
          <a:xfrm>
            <a:off x="9334500" y="-12700"/>
            <a:ext cx="1841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4120F11C-8F7D-16BA-486A-511AAF46C591}"/>
              </a:ext>
            </a:extLst>
          </p:cNvPr>
          <p:cNvPicPr>
            <a:picLocks noChangeAspect="1"/>
          </p:cNvPicPr>
          <p:nvPr/>
        </p:nvPicPr>
        <p:blipFill>
          <a:blip r:embed="rId4"/>
          <a:stretch>
            <a:fillRect/>
          </a:stretch>
        </p:blipFill>
        <p:spPr>
          <a:xfrm>
            <a:off x="40477" y="29829"/>
            <a:ext cx="1219155" cy="737276"/>
          </a:xfrm>
          <a:prstGeom prst="rect">
            <a:avLst/>
          </a:prstGeom>
        </p:spPr>
      </p:pic>
      <p:pic>
        <p:nvPicPr>
          <p:cNvPr id="5" name="Picture 4" descr="A graph of energy and pharmacology&#10;&#10;Description automatically generated">
            <a:extLst>
              <a:ext uri="{FF2B5EF4-FFF2-40B4-BE49-F238E27FC236}">
                <a16:creationId xmlns:a16="http://schemas.microsoft.com/office/drawing/2014/main" id="{DAE12EE7-A961-E9F0-93C6-89C7BD77844C}"/>
              </a:ext>
            </a:extLst>
          </p:cNvPr>
          <p:cNvPicPr>
            <a:picLocks noChangeAspect="1"/>
          </p:cNvPicPr>
          <p:nvPr/>
        </p:nvPicPr>
        <p:blipFill>
          <a:blip r:embed="rId5"/>
          <a:stretch>
            <a:fillRect/>
          </a:stretch>
        </p:blipFill>
        <p:spPr>
          <a:xfrm>
            <a:off x="539552" y="3573016"/>
            <a:ext cx="7772400" cy="3238500"/>
          </a:xfrm>
          <a:prstGeom prst="rect">
            <a:avLst/>
          </a:prstGeom>
        </p:spPr>
      </p:pic>
      <p:sp>
        <p:nvSpPr>
          <p:cNvPr id="2" name="TextBox 1">
            <a:extLst>
              <a:ext uri="{FF2B5EF4-FFF2-40B4-BE49-F238E27FC236}">
                <a16:creationId xmlns:a16="http://schemas.microsoft.com/office/drawing/2014/main" id="{9CE550F8-509B-D420-690A-2E2C9A75C8F3}"/>
              </a:ext>
            </a:extLst>
          </p:cNvPr>
          <p:cNvSpPr txBox="1"/>
          <p:nvPr/>
        </p:nvSpPr>
        <p:spPr>
          <a:xfrm>
            <a:off x="1907704" y="116632"/>
            <a:ext cx="6118406" cy="461665"/>
          </a:xfrm>
          <a:prstGeom prst="rect">
            <a:avLst/>
          </a:prstGeom>
          <a:noFill/>
        </p:spPr>
        <p:txBody>
          <a:bodyPr wrap="none" rtlCol="0">
            <a:spAutoFit/>
          </a:bodyPr>
          <a:lstStyle/>
          <a:p>
            <a:r>
              <a:rPr lang="en-IT"/>
              <a:t>2 spectral lines merged into a single tunable line</a:t>
            </a:r>
          </a:p>
        </p:txBody>
      </p:sp>
    </p:spTree>
    <p:extLst>
      <p:ext uri="{BB962C8B-B14F-4D97-AF65-F5344CB8AC3E}">
        <p14:creationId xmlns:p14="http://schemas.microsoft.com/office/powerpoint/2010/main" val="187709474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asellaDiTesto 6"/>
          <p:cNvSpPr txBox="1">
            <a:spLocks noChangeArrowheads="1"/>
          </p:cNvSpPr>
          <p:nvPr/>
        </p:nvSpPr>
        <p:spPr bwMode="auto">
          <a:xfrm>
            <a:off x="9334500" y="-12700"/>
            <a:ext cx="1841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4120F11C-8F7D-16BA-486A-511AAF46C591}"/>
              </a:ext>
            </a:extLst>
          </p:cNvPr>
          <p:cNvPicPr>
            <a:picLocks noChangeAspect="1"/>
          </p:cNvPicPr>
          <p:nvPr/>
        </p:nvPicPr>
        <p:blipFill>
          <a:blip r:embed="rId3"/>
          <a:stretch>
            <a:fillRect/>
          </a:stretch>
        </p:blipFill>
        <p:spPr>
          <a:xfrm>
            <a:off x="40477" y="29829"/>
            <a:ext cx="1219155" cy="737276"/>
          </a:xfrm>
          <a:prstGeom prst="rect">
            <a:avLst/>
          </a:prstGeom>
        </p:spPr>
      </p:pic>
      <p:sp>
        <p:nvSpPr>
          <p:cNvPr id="4" name="Segnaposto data 6">
            <a:extLst>
              <a:ext uri="{FF2B5EF4-FFF2-40B4-BE49-F238E27FC236}">
                <a16:creationId xmlns:a16="http://schemas.microsoft.com/office/drawing/2014/main" id="{1B7EC997-8285-886B-ADCF-F7D68C66F8A2}"/>
              </a:ext>
            </a:extLst>
          </p:cNvPr>
          <p:cNvSpPr>
            <a:spLocks noGrp="1"/>
          </p:cNvSpPr>
          <p:nvPr>
            <p:ph type="dt" sz="quarter" idx="10"/>
          </p:nvPr>
        </p:nvSpPr>
        <p:spPr>
          <a:xfrm>
            <a:off x="0" y="6553200"/>
            <a:ext cx="4716016" cy="3048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INFN– ACCELERATORI – Seminar – LASA - July 14th 2023</a:t>
            </a:r>
            <a:endParaRPr lang="en-US" sz="1400"/>
          </a:p>
        </p:txBody>
      </p:sp>
      <p:pic>
        <p:nvPicPr>
          <p:cNvPr id="2" name="Picture 1">
            <a:extLst>
              <a:ext uri="{FF2B5EF4-FFF2-40B4-BE49-F238E27FC236}">
                <a16:creationId xmlns:a16="http://schemas.microsoft.com/office/drawing/2014/main" id="{CFEDF725-6CAA-FEC6-E82E-925AEEA56430}"/>
              </a:ext>
            </a:extLst>
          </p:cNvPr>
          <p:cNvPicPr>
            <a:picLocks noChangeAspect="1"/>
          </p:cNvPicPr>
          <p:nvPr/>
        </p:nvPicPr>
        <p:blipFill>
          <a:blip r:embed="rId4"/>
          <a:stretch>
            <a:fillRect/>
          </a:stretch>
        </p:blipFill>
        <p:spPr>
          <a:xfrm>
            <a:off x="1344240" y="1193800"/>
            <a:ext cx="7188200" cy="4470400"/>
          </a:xfrm>
          <a:prstGeom prst="rect">
            <a:avLst/>
          </a:prstGeom>
        </p:spPr>
      </p:pic>
      <p:sp>
        <p:nvSpPr>
          <p:cNvPr id="5" name="TextBox 4">
            <a:extLst>
              <a:ext uri="{FF2B5EF4-FFF2-40B4-BE49-F238E27FC236}">
                <a16:creationId xmlns:a16="http://schemas.microsoft.com/office/drawing/2014/main" id="{85C153BC-F01C-32A9-DDAB-7A1B4FE9BD06}"/>
              </a:ext>
            </a:extLst>
          </p:cNvPr>
          <p:cNvSpPr txBox="1"/>
          <p:nvPr/>
        </p:nvSpPr>
        <p:spPr>
          <a:xfrm>
            <a:off x="61957" y="2492896"/>
            <a:ext cx="1398140" cy="461665"/>
          </a:xfrm>
          <a:prstGeom prst="rect">
            <a:avLst/>
          </a:prstGeom>
          <a:noFill/>
        </p:spPr>
        <p:txBody>
          <a:bodyPr wrap="none" rtlCol="0">
            <a:spAutoFit/>
          </a:bodyPr>
          <a:lstStyle/>
          <a:p>
            <a:r>
              <a:rPr lang="en-IT"/>
              <a:t>E</a:t>
            </a:r>
            <a:r>
              <a:rPr lang="en-IT" baseline="-25000"/>
              <a:t>ph  </a:t>
            </a:r>
            <a:r>
              <a:rPr lang="en-IT"/>
              <a:t>(keV)</a:t>
            </a:r>
          </a:p>
        </p:txBody>
      </p:sp>
      <p:sp>
        <p:nvSpPr>
          <p:cNvPr id="6" name="TextBox 5">
            <a:extLst>
              <a:ext uri="{FF2B5EF4-FFF2-40B4-BE49-F238E27FC236}">
                <a16:creationId xmlns:a16="http://schemas.microsoft.com/office/drawing/2014/main" id="{9FFF64AF-6546-2B36-B624-6F78E729A248}"/>
              </a:ext>
            </a:extLst>
          </p:cNvPr>
          <p:cNvSpPr txBox="1"/>
          <p:nvPr/>
        </p:nvSpPr>
        <p:spPr>
          <a:xfrm>
            <a:off x="5508104" y="5664200"/>
            <a:ext cx="1440160" cy="461665"/>
          </a:xfrm>
          <a:prstGeom prst="rect">
            <a:avLst/>
          </a:prstGeom>
          <a:noFill/>
        </p:spPr>
        <p:txBody>
          <a:bodyPr wrap="square" rtlCol="0">
            <a:spAutoFit/>
          </a:bodyPr>
          <a:lstStyle/>
          <a:p>
            <a:r>
              <a:rPr lang="en-IT"/>
              <a:t>T</a:t>
            </a:r>
            <a:r>
              <a:rPr lang="en-IT" baseline="-25000"/>
              <a:t>e  </a:t>
            </a:r>
            <a:r>
              <a:rPr lang="en-IT"/>
              <a:t>(MeV)</a:t>
            </a:r>
          </a:p>
        </p:txBody>
      </p:sp>
      <p:sp>
        <p:nvSpPr>
          <p:cNvPr id="8" name="TextBox 7">
            <a:extLst>
              <a:ext uri="{FF2B5EF4-FFF2-40B4-BE49-F238E27FC236}">
                <a16:creationId xmlns:a16="http://schemas.microsoft.com/office/drawing/2014/main" id="{3FD49A3C-3BCA-E631-EAE8-F1CD1CC6549D}"/>
              </a:ext>
            </a:extLst>
          </p:cNvPr>
          <p:cNvSpPr txBox="1"/>
          <p:nvPr/>
        </p:nvSpPr>
        <p:spPr>
          <a:xfrm>
            <a:off x="2674226" y="304800"/>
            <a:ext cx="4528227" cy="830997"/>
          </a:xfrm>
          <a:prstGeom prst="rect">
            <a:avLst/>
          </a:prstGeom>
          <a:noFill/>
        </p:spPr>
        <p:txBody>
          <a:bodyPr wrap="none" rtlCol="0">
            <a:spAutoFit/>
          </a:bodyPr>
          <a:lstStyle/>
          <a:p>
            <a:r>
              <a:rPr lang="en-IT"/>
              <a:t>S.C.S. – incident photon energy vs.</a:t>
            </a:r>
          </a:p>
          <a:p>
            <a:r>
              <a:rPr lang="en-IT"/>
              <a:t>incident electron kinetic energy</a:t>
            </a:r>
          </a:p>
        </p:txBody>
      </p:sp>
    </p:spTree>
    <p:extLst>
      <p:ext uri="{BB962C8B-B14F-4D97-AF65-F5344CB8AC3E}">
        <p14:creationId xmlns:p14="http://schemas.microsoft.com/office/powerpoint/2010/main" val="422365114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asellaDiTesto 6"/>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4120F11C-8F7D-16BA-486A-511AAF46C591}"/>
              </a:ext>
            </a:extLst>
          </p:cNvPr>
          <p:cNvPicPr>
            <a:picLocks noChangeAspect="1"/>
          </p:cNvPicPr>
          <p:nvPr/>
        </p:nvPicPr>
        <p:blipFill>
          <a:blip r:embed="rId3"/>
          <a:stretch>
            <a:fillRect/>
          </a:stretch>
        </p:blipFill>
        <p:spPr>
          <a:xfrm>
            <a:off x="40477" y="29829"/>
            <a:ext cx="1219155" cy="737276"/>
          </a:xfrm>
          <a:prstGeom prst="rect">
            <a:avLst/>
          </a:prstGeom>
        </p:spPr>
      </p:pic>
      <p:sp>
        <p:nvSpPr>
          <p:cNvPr id="2" name="Segnaposto data 6">
            <a:extLst>
              <a:ext uri="{FF2B5EF4-FFF2-40B4-BE49-F238E27FC236}">
                <a16:creationId xmlns:a16="http://schemas.microsoft.com/office/drawing/2014/main" id="{66838C10-071A-D6D1-C4D0-A9236AEE9A90}"/>
              </a:ext>
            </a:extLst>
          </p:cNvPr>
          <p:cNvSpPr>
            <a:spLocks noGrp="1"/>
          </p:cNvSpPr>
          <p:nvPr>
            <p:ph type="dt" sz="quarter" idx="10"/>
          </p:nvPr>
        </p:nvSpPr>
        <p:spPr>
          <a:xfrm>
            <a:off x="0" y="6553200"/>
            <a:ext cx="4716016"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CILAC Forum 2024 - Colombia - Dec. 12th 2024</a:t>
            </a:r>
            <a:endParaRPr lang="en-US" sz="1400"/>
          </a:p>
        </p:txBody>
      </p:sp>
    </p:spTree>
    <p:extLst>
      <p:ext uri="{BB962C8B-B14F-4D97-AF65-F5344CB8AC3E}">
        <p14:creationId xmlns:p14="http://schemas.microsoft.com/office/powerpoint/2010/main" val="34941344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51E0B3A-2C4C-8ECD-528B-8C464C610337}"/>
              </a:ext>
            </a:extLst>
          </p:cNvPr>
          <p:cNvPicPr>
            <a:picLocks noChangeAspect="1"/>
          </p:cNvPicPr>
          <p:nvPr/>
        </p:nvPicPr>
        <p:blipFill>
          <a:blip r:embed="rId2"/>
          <a:stretch>
            <a:fillRect/>
          </a:stretch>
        </p:blipFill>
        <p:spPr>
          <a:xfrm>
            <a:off x="40477" y="29829"/>
            <a:ext cx="1219155" cy="737276"/>
          </a:xfrm>
          <a:prstGeom prst="rect">
            <a:avLst/>
          </a:prstGeom>
        </p:spPr>
      </p:pic>
      <p:sp>
        <p:nvSpPr>
          <p:cNvPr id="5" name="TextBox 4">
            <a:extLst>
              <a:ext uri="{FF2B5EF4-FFF2-40B4-BE49-F238E27FC236}">
                <a16:creationId xmlns:a16="http://schemas.microsoft.com/office/drawing/2014/main" id="{224DD673-2491-2B1D-3D2A-EEFD50B168B3}"/>
              </a:ext>
            </a:extLst>
          </p:cNvPr>
          <p:cNvSpPr txBox="1"/>
          <p:nvPr/>
        </p:nvSpPr>
        <p:spPr>
          <a:xfrm>
            <a:off x="143508" y="908720"/>
            <a:ext cx="8856984" cy="5632311"/>
          </a:xfrm>
          <a:prstGeom prst="rect">
            <a:avLst/>
          </a:prstGeom>
          <a:noFill/>
        </p:spPr>
        <p:txBody>
          <a:bodyPr wrap="square">
            <a:spAutoFit/>
          </a:bodyPr>
          <a:lstStyle/>
          <a:p>
            <a:r>
              <a:rPr lang="en-GB" sz="2000">
                <a:effectLst/>
                <a:latin typeface="Helvetica Neue" panose="02000503000000020004" pitchFamily="2" charset="0"/>
              </a:rPr>
              <a:t>All radiation originated by a Lorentz Boost associated to relativistic emitting particles (electrons, heavy ions) is intrinsically poli-chromatic because of </a:t>
            </a:r>
            <a:r>
              <a:rPr lang="en-GB" sz="2000">
                <a:effectLst/>
                <a:latin typeface="Symbol" pitchFamily="2" charset="2"/>
              </a:rPr>
              <a:t>gq</a:t>
            </a:r>
            <a:r>
              <a:rPr lang="en-GB" sz="2000">
                <a:effectLst/>
                <a:latin typeface="Helvetica Neue" panose="02000503000000020004" pitchFamily="2" charset="0"/>
              </a:rPr>
              <a:t> correlation (energy boost of scattered photons depends on scattering angle, at </a:t>
            </a:r>
            <a:r>
              <a:rPr lang="en-GB" sz="2000">
                <a:effectLst/>
                <a:latin typeface="Symbol" pitchFamily="2" charset="2"/>
              </a:rPr>
              <a:t>q=1/g</a:t>
            </a:r>
            <a:r>
              <a:rPr lang="en-GB" sz="2000">
                <a:effectLst/>
                <a:latin typeface="Helvetica Neue" panose="02000503000000020004" pitchFamily="2" charset="0"/>
              </a:rPr>
              <a:t> photon energy is 50% of max photon energy at </a:t>
            </a:r>
            <a:r>
              <a:rPr lang="en-GB" sz="2000">
                <a:effectLst/>
                <a:latin typeface="Symbol" pitchFamily="2" charset="2"/>
              </a:rPr>
              <a:t>q </a:t>
            </a:r>
            <a:r>
              <a:rPr lang="en-GB" sz="2000">
                <a:effectLst/>
                <a:latin typeface="Helvetica Neue" panose="02000503000000020004" pitchFamily="2" charset="0"/>
              </a:rPr>
              <a:t>=0 ) of single electron spectrum (on top of inhomogeneous effects)</a:t>
            </a:r>
            <a:endParaRPr lang="en-GB" sz="2000">
              <a:latin typeface="Helvetica Neue" panose="02000503000000020004" pitchFamily="2" charset="0"/>
            </a:endParaRPr>
          </a:p>
          <a:p>
            <a:endParaRPr lang="en-GB" sz="2000">
              <a:effectLst/>
              <a:latin typeface="Helvetica Neue" panose="02000503000000020004" pitchFamily="2" charset="0"/>
            </a:endParaRPr>
          </a:p>
          <a:p>
            <a:endParaRPr lang="en-GB" sz="2000">
              <a:latin typeface="Helvetica Neue" panose="02000503000000020004" pitchFamily="2" charset="0"/>
            </a:endParaRPr>
          </a:p>
          <a:p>
            <a:endParaRPr lang="en-GB" sz="2000">
              <a:effectLst/>
              <a:latin typeface="Helvetica Neue" panose="02000503000000020004" pitchFamily="2" charset="0"/>
            </a:endParaRPr>
          </a:p>
          <a:p>
            <a:endParaRPr lang="en-GB" sz="2000">
              <a:effectLst/>
              <a:latin typeface="Helvetica Neue" panose="02000503000000020004" pitchFamily="2" charset="0"/>
            </a:endParaRPr>
          </a:p>
          <a:p>
            <a:endParaRPr lang="en-GB" sz="2000">
              <a:effectLst/>
              <a:latin typeface="Helvetica Neue" panose="02000503000000020004" pitchFamily="2" charset="0"/>
            </a:endParaRPr>
          </a:p>
          <a:p>
            <a:endParaRPr lang="en-GB" sz="2000">
              <a:effectLst/>
              <a:latin typeface="Helvetica Neue" panose="02000503000000020004" pitchFamily="2" charset="0"/>
            </a:endParaRPr>
          </a:p>
          <a:p>
            <a:endParaRPr lang="en-GB" sz="2000">
              <a:latin typeface="Helvetica Neue" panose="02000503000000020004" pitchFamily="2" charset="0"/>
            </a:endParaRPr>
          </a:p>
          <a:p>
            <a:endParaRPr lang="en-GB" sz="2000">
              <a:effectLst/>
              <a:latin typeface="Helvetica Neue" panose="02000503000000020004" pitchFamily="2" charset="0"/>
            </a:endParaRPr>
          </a:p>
          <a:p>
            <a:endParaRPr lang="en-GB" sz="2000">
              <a:latin typeface="Helvetica Neue" panose="02000503000000020004" pitchFamily="2" charset="0"/>
            </a:endParaRPr>
          </a:p>
          <a:p>
            <a:r>
              <a:rPr lang="en-GB" sz="2000">
                <a:effectLst/>
                <a:latin typeface="Helvetica Neue" panose="02000503000000020004" pitchFamily="2" charset="0"/>
              </a:rPr>
              <a:t>True for all kinds of Undulatory and  Collisional radiation (bremsstrahlung, wiggler/betatron, synchrotron, RRS, ICS), while resonant or amplified radiation (undulators, FELs), that are diffraction limited thanks to their beam quality, are not (or only partially) affected</a:t>
            </a:r>
          </a:p>
        </p:txBody>
      </p:sp>
      <p:sp>
        <p:nvSpPr>
          <p:cNvPr id="6" name="TextBox 5">
            <a:extLst>
              <a:ext uri="{FF2B5EF4-FFF2-40B4-BE49-F238E27FC236}">
                <a16:creationId xmlns:a16="http://schemas.microsoft.com/office/drawing/2014/main" id="{CBB8ED02-F70C-F8FB-4324-ACE1DD475761}"/>
              </a:ext>
            </a:extLst>
          </p:cNvPr>
          <p:cNvSpPr txBox="1"/>
          <p:nvPr/>
        </p:nvSpPr>
        <p:spPr>
          <a:xfrm>
            <a:off x="2802124" y="314693"/>
            <a:ext cx="3539752" cy="523220"/>
          </a:xfrm>
          <a:prstGeom prst="rect">
            <a:avLst/>
          </a:prstGeom>
          <a:noFill/>
        </p:spPr>
        <p:txBody>
          <a:bodyPr wrap="none" rtlCol="0">
            <a:spAutoFit/>
          </a:bodyPr>
          <a:lstStyle/>
          <a:p>
            <a:r>
              <a:rPr lang="en-IT" sz="2800" b="1">
                <a:solidFill>
                  <a:srgbClr val="C00000"/>
                </a:solidFill>
              </a:rPr>
              <a:t>The </a:t>
            </a:r>
            <a:r>
              <a:rPr lang="en-IT" sz="2800" b="1">
                <a:solidFill>
                  <a:srgbClr val="C00000"/>
                </a:solidFill>
                <a:latin typeface="Symbol" pitchFamily="2" charset="2"/>
              </a:rPr>
              <a:t>g</a:t>
            </a:r>
            <a:r>
              <a:rPr lang="en-IT" sz="2800" b="1" baseline="30000">
                <a:solidFill>
                  <a:srgbClr val="C00000"/>
                </a:solidFill>
                <a:latin typeface="Symbol" pitchFamily="2" charset="2"/>
              </a:rPr>
              <a:t>2</a:t>
            </a:r>
            <a:r>
              <a:rPr lang="en-IT" sz="2800" b="1">
                <a:solidFill>
                  <a:srgbClr val="C00000"/>
                </a:solidFill>
                <a:latin typeface="Symbol" pitchFamily="2" charset="2"/>
              </a:rPr>
              <a:t>q</a:t>
            </a:r>
            <a:r>
              <a:rPr lang="en-IT" sz="2800" b="1" baseline="30000">
                <a:solidFill>
                  <a:srgbClr val="C00000"/>
                </a:solidFill>
                <a:latin typeface="Symbol" pitchFamily="2" charset="2"/>
              </a:rPr>
              <a:t>2</a:t>
            </a:r>
            <a:r>
              <a:rPr lang="en-IT" sz="2800" b="1">
                <a:solidFill>
                  <a:srgbClr val="C00000"/>
                </a:solidFill>
              </a:rPr>
              <a:t> issue/disease </a:t>
            </a:r>
            <a:endParaRPr lang="en-IT" sz="2800" b="1" baseline="30000">
              <a:solidFill>
                <a:srgbClr val="C00000"/>
              </a:solidFill>
              <a:latin typeface="Symbol" pitchFamily="2" charset="2"/>
            </a:endParaRPr>
          </a:p>
        </p:txBody>
      </p:sp>
      <p:pic>
        <p:nvPicPr>
          <p:cNvPr id="4" name="Picture 3" descr="A picture containing diagram&#10;&#10;Description automatically generated">
            <a:extLst>
              <a:ext uri="{FF2B5EF4-FFF2-40B4-BE49-F238E27FC236}">
                <a16:creationId xmlns:a16="http://schemas.microsoft.com/office/drawing/2014/main" id="{46CA2B9E-B483-1455-5C87-4710137A8705}"/>
              </a:ext>
            </a:extLst>
          </p:cNvPr>
          <p:cNvPicPr>
            <a:picLocks noChangeAspect="1"/>
          </p:cNvPicPr>
          <p:nvPr/>
        </p:nvPicPr>
        <p:blipFill>
          <a:blip r:embed="rId3"/>
          <a:stretch>
            <a:fillRect/>
          </a:stretch>
        </p:blipFill>
        <p:spPr>
          <a:xfrm>
            <a:off x="467544" y="2603212"/>
            <a:ext cx="3780681" cy="2067362"/>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77253BF4-F19E-38C0-ACD2-74CB46754DC4}"/>
                  </a:ext>
                </a:extLst>
              </p:cNvPr>
              <p:cNvSpPr txBox="1"/>
              <p:nvPr/>
            </p:nvSpPr>
            <p:spPr>
              <a:xfrm>
                <a:off x="4248225" y="2861151"/>
                <a:ext cx="2719270" cy="7990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a:latin typeface="Cambria Math" panose="02040503050406030204" pitchFamily="18" charset="0"/>
                            </a:rPr>
                          </m:ctrlPr>
                        </m:sSubPr>
                        <m:e>
                          <m:r>
                            <a:rPr lang="it-IT" b="0" i="1">
                              <a:latin typeface="Cambria Math" panose="02040503050406030204" pitchFamily="18" charset="0"/>
                            </a:rPr>
                            <m:t>𝐸</m:t>
                          </m:r>
                        </m:e>
                        <m:sub>
                          <m:r>
                            <a:rPr lang="it-IT" b="0" i="1">
                              <a:latin typeface="Cambria Math" panose="02040503050406030204" pitchFamily="18" charset="0"/>
                            </a:rPr>
                            <m:t>𝑝h</m:t>
                          </m:r>
                        </m:sub>
                      </m:sSub>
                      <m:r>
                        <a:rPr lang="it-IT" b="0" i="1">
                          <a:latin typeface="Cambria Math" charset="0"/>
                        </a:rPr>
                        <m:t>=</m:t>
                      </m:r>
                      <m:f>
                        <m:fPr>
                          <m:ctrlPr>
                            <a:rPr lang="it-IT" b="0" i="1">
                              <a:latin typeface="Cambria Math" panose="02040503050406030204" pitchFamily="18" charset="0"/>
                            </a:rPr>
                          </m:ctrlPr>
                        </m:fPr>
                        <m:num>
                          <m:r>
                            <a:rPr lang="it-IT" b="0" i="1">
                              <a:latin typeface="Cambria Math" panose="02040503050406030204" pitchFamily="18" charset="0"/>
                            </a:rPr>
                            <m:t>4</m:t>
                          </m:r>
                          <m:sSup>
                            <m:sSupPr>
                              <m:ctrlPr>
                                <a:rPr lang="it-IT" i="1">
                                  <a:latin typeface="Cambria Math" panose="02040503050406030204" pitchFamily="18" charset="0"/>
                                </a:rPr>
                              </m:ctrlPr>
                            </m:sSupPr>
                            <m:e>
                              <m:r>
                                <a:rPr lang="it-IT" i="1">
                                  <a:latin typeface="Cambria Math" panose="02040503050406030204" pitchFamily="18" charset="0"/>
                                  <a:ea typeface="Cambria Math" panose="02040503050406030204" pitchFamily="18" charset="0"/>
                                </a:rPr>
                                <m:t>𝛾</m:t>
                              </m:r>
                            </m:e>
                            <m:sup>
                              <m:r>
                                <a:rPr lang="it-IT" i="1">
                                  <a:latin typeface="Cambria Math" panose="02040503050406030204" pitchFamily="18" charset="0"/>
                                </a:rPr>
                                <m:t>2</m:t>
                              </m:r>
                            </m:sup>
                          </m:sSup>
                          <m:sSub>
                            <m:sSubPr>
                              <m:ctrlPr>
                                <a:rPr lang="en-US" i="1">
                                  <a:latin typeface="Cambria Math" panose="02040503050406030204" pitchFamily="18" charset="0"/>
                                </a:rPr>
                              </m:ctrlPr>
                            </m:sSubPr>
                            <m:e>
                              <m:r>
                                <a:rPr lang="it-IT" i="1">
                                  <a:latin typeface="Cambria Math" panose="02040503050406030204" pitchFamily="18" charset="0"/>
                                </a:rPr>
                                <m:t>𝐸</m:t>
                              </m:r>
                            </m:e>
                            <m:sub>
                              <m:r>
                                <a:rPr lang="it-IT" b="0" i="1">
                                  <a:latin typeface="Cambria Math" panose="02040503050406030204" pitchFamily="18" charset="0"/>
                                </a:rPr>
                                <m:t>𝑙</m:t>
                              </m:r>
                            </m:sub>
                          </m:sSub>
                        </m:num>
                        <m:den>
                          <m:r>
                            <a:rPr lang="it-IT" b="0" i="1">
                              <a:latin typeface="Cambria Math" panose="02040503050406030204" pitchFamily="18" charset="0"/>
                            </a:rPr>
                            <m:t>1+</m:t>
                          </m:r>
                          <m:r>
                            <a:rPr lang="it-IT" b="0" i="1">
                              <a:latin typeface="Cambria Math" panose="02040503050406030204" pitchFamily="18" charset="0"/>
                            </a:rPr>
                            <m:t>𝑋</m:t>
                          </m:r>
                          <m:r>
                            <a:rPr lang="it-IT" b="0" i="1">
                              <a:latin typeface="Cambria Math" panose="02040503050406030204" pitchFamily="18" charset="0"/>
                            </a:rPr>
                            <m:t>+</m:t>
                          </m:r>
                          <m:sSup>
                            <m:sSupPr>
                              <m:ctrlPr>
                                <a:rPr lang="it-IT" i="1">
                                  <a:latin typeface="Cambria Math" panose="02040503050406030204" pitchFamily="18" charset="0"/>
                                </a:rPr>
                              </m:ctrlPr>
                            </m:sSupPr>
                            <m:e>
                              <m:r>
                                <a:rPr lang="it-IT" i="1">
                                  <a:latin typeface="Cambria Math" panose="02040503050406030204" pitchFamily="18" charset="0"/>
                                  <a:ea typeface="Cambria Math" panose="02040503050406030204" pitchFamily="18" charset="0"/>
                                </a:rPr>
                                <m:t>𝛾</m:t>
                              </m:r>
                            </m:e>
                            <m:sup>
                              <m:r>
                                <a:rPr lang="it-IT" i="1">
                                  <a:latin typeface="Cambria Math" panose="02040503050406030204" pitchFamily="18" charset="0"/>
                                </a:rPr>
                                <m:t>2</m:t>
                              </m:r>
                            </m:sup>
                          </m:sSup>
                          <m:sSup>
                            <m:sSupPr>
                              <m:ctrlPr>
                                <a:rPr lang="it-IT" i="1">
                                  <a:latin typeface="Cambria Math" panose="02040503050406030204" pitchFamily="18" charset="0"/>
                                </a:rPr>
                              </m:ctrlPr>
                            </m:sSupPr>
                            <m:e>
                              <m:r>
                                <a:rPr lang="it-IT" i="1">
                                  <a:latin typeface="Cambria Math" panose="02040503050406030204" pitchFamily="18" charset="0"/>
                                  <a:ea typeface="Cambria Math" panose="02040503050406030204" pitchFamily="18" charset="0"/>
                                </a:rPr>
                                <m:t>𝜗</m:t>
                              </m:r>
                            </m:e>
                            <m:sup>
                              <m:r>
                                <a:rPr lang="it-IT" i="1">
                                  <a:latin typeface="Cambria Math" panose="02040503050406030204" pitchFamily="18" charset="0"/>
                                </a:rPr>
                                <m:t>2</m:t>
                              </m:r>
                            </m:sup>
                          </m:sSup>
                        </m:den>
                      </m:f>
                    </m:oMath>
                  </m:oMathPara>
                </a14:m>
                <a:endParaRPr lang="en-US"/>
              </a:p>
            </p:txBody>
          </p:sp>
        </mc:Choice>
        <mc:Fallback xmlns="">
          <p:sp>
            <p:nvSpPr>
              <p:cNvPr id="7" name="TextBox 6">
                <a:extLst>
                  <a:ext uri="{FF2B5EF4-FFF2-40B4-BE49-F238E27FC236}">
                    <a16:creationId xmlns:a16="http://schemas.microsoft.com/office/drawing/2014/main" id="{77253BF4-F19E-38C0-ACD2-74CB46754DC4}"/>
                  </a:ext>
                </a:extLst>
              </p:cNvPr>
              <p:cNvSpPr txBox="1">
                <a:spLocks noRot="1" noChangeAspect="1" noMove="1" noResize="1" noEditPoints="1" noAdjustHandles="1" noChangeArrowheads="1" noChangeShapeType="1" noTextEdit="1"/>
              </p:cNvSpPr>
              <p:nvPr/>
            </p:nvSpPr>
            <p:spPr>
              <a:xfrm>
                <a:off x="4248225" y="2861151"/>
                <a:ext cx="2719270" cy="799001"/>
              </a:xfrm>
              <a:prstGeom prst="rect">
                <a:avLst/>
              </a:prstGeom>
              <a:blipFill>
                <a:blip r:embed="rId4"/>
                <a:stretch>
                  <a:fillRect l="-1860" r="-465" b="-14286"/>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FA83321F-F8D6-F331-592A-23F0EE7440FE}"/>
                  </a:ext>
                </a:extLst>
              </p:cNvPr>
              <p:cNvSpPr txBox="1"/>
              <p:nvPr/>
            </p:nvSpPr>
            <p:spPr>
              <a:xfrm>
                <a:off x="251520" y="3144961"/>
                <a:ext cx="1519455"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a:latin typeface="Cambria Math" panose="02040503050406030204" pitchFamily="18" charset="0"/>
                            </a:rPr>
                          </m:ctrlPr>
                        </m:sSubPr>
                        <m:e>
                          <m:r>
                            <a:rPr lang="it-IT" b="0" i="1">
                              <a:latin typeface="Cambria Math" panose="02040503050406030204" pitchFamily="18" charset="0"/>
                            </a:rPr>
                            <m:t>𝐸</m:t>
                          </m:r>
                        </m:e>
                        <m:sub>
                          <m:r>
                            <a:rPr lang="it-IT" b="0" i="1">
                              <a:latin typeface="Cambria Math" panose="02040503050406030204" pitchFamily="18" charset="0"/>
                            </a:rPr>
                            <m:t>0</m:t>
                          </m:r>
                        </m:sub>
                      </m:sSub>
                      <m:r>
                        <a:rPr lang="it-IT" b="0" i="1">
                          <a:latin typeface="Cambria Math" charset="0"/>
                        </a:rPr>
                        <m:t>=</m:t>
                      </m:r>
                      <m:r>
                        <a:rPr lang="it-IT" b="0" i="1">
                          <a:latin typeface="Cambria Math" panose="02040503050406030204" pitchFamily="18" charset="0"/>
                          <a:ea typeface="Cambria Math" panose="02040503050406030204" pitchFamily="18" charset="0"/>
                        </a:rPr>
                        <m:t>𝛾</m:t>
                      </m:r>
                      <m:r>
                        <a:rPr lang="it-IT" b="0" i="1">
                          <a:latin typeface="Cambria Math" panose="02040503050406030204" pitchFamily="18" charset="0"/>
                          <a:ea typeface="Cambria Math" panose="02040503050406030204" pitchFamily="18" charset="0"/>
                        </a:rPr>
                        <m:t>𝑚</m:t>
                      </m:r>
                      <m:sSup>
                        <m:sSupPr>
                          <m:ctrlPr>
                            <a:rPr lang="it-IT" b="0" i="1">
                              <a:latin typeface="Cambria Math" panose="02040503050406030204" pitchFamily="18" charset="0"/>
                              <a:ea typeface="Cambria Math" panose="02040503050406030204" pitchFamily="18" charset="0"/>
                            </a:rPr>
                          </m:ctrlPr>
                        </m:sSupPr>
                        <m:e>
                          <m:r>
                            <a:rPr lang="it-IT" b="0" i="1">
                              <a:latin typeface="Cambria Math" panose="02040503050406030204" pitchFamily="18" charset="0"/>
                              <a:ea typeface="Cambria Math" panose="02040503050406030204" pitchFamily="18" charset="0"/>
                            </a:rPr>
                            <m:t>𝑐</m:t>
                          </m:r>
                        </m:e>
                        <m:sup>
                          <m:r>
                            <a:rPr lang="it-IT" b="0" i="1">
                              <a:latin typeface="Cambria Math" panose="02040503050406030204" pitchFamily="18" charset="0"/>
                              <a:ea typeface="Cambria Math" panose="02040503050406030204" pitchFamily="18" charset="0"/>
                            </a:rPr>
                            <m:t>2</m:t>
                          </m:r>
                        </m:sup>
                      </m:sSup>
                    </m:oMath>
                  </m:oMathPara>
                </a14:m>
                <a:endParaRPr lang="en-US"/>
              </a:p>
            </p:txBody>
          </p:sp>
        </mc:Choice>
        <mc:Fallback xmlns="">
          <p:sp>
            <p:nvSpPr>
              <p:cNvPr id="10" name="TextBox 9">
                <a:extLst>
                  <a:ext uri="{FF2B5EF4-FFF2-40B4-BE49-F238E27FC236}">
                    <a16:creationId xmlns:a16="http://schemas.microsoft.com/office/drawing/2014/main" id="{FA83321F-F8D6-F331-592A-23F0EE7440FE}"/>
                  </a:ext>
                </a:extLst>
              </p:cNvPr>
              <p:cNvSpPr txBox="1">
                <a:spLocks noRot="1" noChangeAspect="1" noMove="1" noResize="1" noEditPoints="1" noAdjustHandles="1" noChangeArrowheads="1" noChangeShapeType="1" noTextEdit="1"/>
              </p:cNvSpPr>
              <p:nvPr/>
            </p:nvSpPr>
            <p:spPr>
              <a:xfrm>
                <a:off x="251520" y="3144961"/>
                <a:ext cx="1519455" cy="369332"/>
              </a:xfrm>
              <a:prstGeom prst="rect">
                <a:avLst/>
              </a:prstGeom>
              <a:blipFill>
                <a:blip r:embed="rId5"/>
                <a:stretch>
                  <a:fillRect l="-3306" t="-3333" r="-826" b="-20000"/>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3961D895-60EB-30D8-9B1E-B8A98B63A6C9}"/>
                  </a:ext>
                </a:extLst>
              </p:cNvPr>
              <p:cNvSpPr txBox="1"/>
              <p:nvPr/>
            </p:nvSpPr>
            <p:spPr>
              <a:xfrm>
                <a:off x="4139952" y="4077072"/>
                <a:ext cx="2932363" cy="75110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it-IT" b="0" i="1">
                          <a:latin typeface="Cambria Math" panose="02040503050406030204" pitchFamily="18" charset="0"/>
                        </a:rPr>
                        <m:t>𝑋</m:t>
                      </m:r>
                      <m:r>
                        <a:rPr lang="it-IT" b="0" i="1">
                          <a:latin typeface="Cambria Math" panose="02040503050406030204" pitchFamily="18" charset="0"/>
                          <a:ea typeface="Cambria Math" panose="02040503050406030204" pitchFamily="18" charset="0"/>
                        </a:rPr>
                        <m:t>≡</m:t>
                      </m:r>
                      <m:f>
                        <m:fPr>
                          <m:ctrlPr>
                            <a:rPr lang="it-IT" b="0" i="1">
                              <a:latin typeface="Cambria Math" panose="02040503050406030204" pitchFamily="18" charset="0"/>
                            </a:rPr>
                          </m:ctrlPr>
                        </m:fPr>
                        <m:num>
                          <m:r>
                            <a:rPr lang="it-IT" b="0" i="1">
                              <a:latin typeface="Cambria Math" panose="02040503050406030204" pitchFamily="18" charset="0"/>
                            </a:rPr>
                            <m:t>4</m:t>
                          </m:r>
                          <m:r>
                            <a:rPr lang="it-IT" i="1">
                              <a:latin typeface="Cambria Math" panose="02040503050406030204" pitchFamily="18" charset="0"/>
                              <a:ea typeface="Cambria Math" panose="02040503050406030204" pitchFamily="18" charset="0"/>
                            </a:rPr>
                            <m:t>𝛾</m:t>
                          </m:r>
                          <m:sSub>
                            <m:sSubPr>
                              <m:ctrlPr>
                                <a:rPr lang="en-US" i="1">
                                  <a:latin typeface="Cambria Math" panose="02040503050406030204" pitchFamily="18" charset="0"/>
                                </a:rPr>
                              </m:ctrlPr>
                            </m:sSubPr>
                            <m:e>
                              <m:r>
                                <a:rPr lang="it-IT" i="1">
                                  <a:latin typeface="Cambria Math" panose="02040503050406030204" pitchFamily="18" charset="0"/>
                                </a:rPr>
                                <m:t>𝐸</m:t>
                              </m:r>
                            </m:e>
                            <m:sub>
                              <m:r>
                                <a:rPr lang="it-IT" i="1">
                                  <a:latin typeface="Cambria Math" panose="02040503050406030204" pitchFamily="18" charset="0"/>
                                </a:rPr>
                                <m:t>𝑙</m:t>
                              </m:r>
                            </m:sub>
                          </m:sSub>
                        </m:num>
                        <m:den>
                          <m:r>
                            <a:rPr lang="it-IT" i="1">
                              <a:latin typeface="Cambria Math" panose="02040503050406030204" pitchFamily="18" charset="0"/>
                              <a:ea typeface="Cambria Math" panose="02040503050406030204" pitchFamily="18" charset="0"/>
                            </a:rPr>
                            <m:t>𝑚</m:t>
                          </m:r>
                          <m:sSup>
                            <m:sSupPr>
                              <m:ctrlPr>
                                <a:rPr lang="it-IT" i="1">
                                  <a:latin typeface="Cambria Math" panose="02040503050406030204" pitchFamily="18" charset="0"/>
                                  <a:ea typeface="Cambria Math" panose="02040503050406030204" pitchFamily="18" charset="0"/>
                                </a:rPr>
                              </m:ctrlPr>
                            </m:sSupPr>
                            <m:e>
                              <m:r>
                                <a:rPr lang="it-IT" i="1">
                                  <a:latin typeface="Cambria Math" panose="02040503050406030204" pitchFamily="18" charset="0"/>
                                  <a:ea typeface="Cambria Math" panose="02040503050406030204" pitchFamily="18" charset="0"/>
                                </a:rPr>
                                <m:t>𝑐</m:t>
                              </m:r>
                            </m:e>
                            <m:sup>
                              <m:r>
                                <a:rPr lang="it-IT" i="1">
                                  <a:latin typeface="Cambria Math" panose="02040503050406030204" pitchFamily="18" charset="0"/>
                                  <a:ea typeface="Cambria Math" panose="02040503050406030204" pitchFamily="18" charset="0"/>
                                </a:rPr>
                                <m:t>2</m:t>
                              </m:r>
                            </m:sup>
                          </m:sSup>
                        </m:den>
                      </m:f>
                      <m:r>
                        <a:rPr lang="it-IT" b="0" i="1">
                          <a:latin typeface="Cambria Math" panose="02040503050406030204" pitchFamily="18" charset="0"/>
                        </a:rPr>
                        <m:t>=</m:t>
                      </m:r>
                      <m:f>
                        <m:fPr>
                          <m:ctrlPr>
                            <a:rPr lang="it-IT" i="1">
                              <a:latin typeface="Cambria Math" panose="02040503050406030204" pitchFamily="18" charset="0"/>
                            </a:rPr>
                          </m:ctrlPr>
                        </m:fPr>
                        <m:num>
                          <m:r>
                            <a:rPr lang="it-IT" b="0" i="1">
                              <a:latin typeface="Cambria Math" panose="02040503050406030204" pitchFamily="18" charset="0"/>
                            </a:rPr>
                            <m:t>  2</m:t>
                          </m:r>
                          <m:sSubSup>
                            <m:sSubSupPr>
                              <m:ctrlPr>
                                <a:rPr lang="it-IT" b="0" i="1">
                                  <a:latin typeface="Cambria Math" panose="02040503050406030204" pitchFamily="18" charset="0"/>
                                </a:rPr>
                              </m:ctrlPr>
                            </m:sSubSupPr>
                            <m:e>
                              <m:r>
                                <a:rPr lang="it-IT" b="0" i="1">
                                  <a:latin typeface="Cambria Math" panose="02040503050406030204" pitchFamily="18" charset="0"/>
                                </a:rPr>
                                <m:t>𝐸</m:t>
                              </m:r>
                            </m:e>
                            <m:sub>
                              <m:r>
                                <a:rPr lang="it-IT" b="0" i="1">
                                  <a:latin typeface="Cambria Math" panose="02040503050406030204" pitchFamily="18" charset="0"/>
                                </a:rPr>
                                <m:t>𝑙</m:t>
                              </m:r>
                            </m:sub>
                            <m:sup>
                              <m:r>
                                <a:rPr lang="it-IT" b="0" i="1">
                                  <a:latin typeface="Cambria Math" panose="02040503050406030204" pitchFamily="18" charset="0"/>
                                </a:rPr>
                                <m:t>𝐸𝑅𝐹</m:t>
                              </m:r>
                            </m:sup>
                          </m:sSubSup>
                        </m:num>
                        <m:den>
                          <m:r>
                            <a:rPr lang="it-IT" i="1">
                              <a:latin typeface="Cambria Math" panose="02040503050406030204" pitchFamily="18" charset="0"/>
                              <a:ea typeface="Cambria Math" panose="02040503050406030204" pitchFamily="18" charset="0"/>
                            </a:rPr>
                            <m:t>𝑚</m:t>
                          </m:r>
                          <m:sSup>
                            <m:sSupPr>
                              <m:ctrlPr>
                                <a:rPr lang="it-IT" i="1">
                                  <a:latin typeface="Cambria Math" panose="02040503050406030204" pitchFamily="18" charset="0"/>
                                  <a:ea typeface="Cambria Math" panose="02040503050406030204" pitchFamily="18" charset="0"/>
                                </a:rPr>
                              </m:ctrlPr>
                            </m:sSupPr>
                            <m:e>
                              <m:r>
                                <a:rPr lang="it-IT" i="1">
                                  <a:latin typeface="Cambria Math" panose="02040503050406030204" pitchFamily="18" charset="0"/>
                                  <a:ea typeface="Cambria Math" panose="02040503050406030204" pitchFamily="18" charset="0"/>
                                </a:rPr>
                                <m:t>𝑐</m:t>
                              </m:r>
                            </m:e>
                            <m:sup>
                              <m:r>
                                <a:rPr lang="it-IT" i="1">
                                  <a:latin typeface="Cambria Math" panose="02040503050406030204" pitchFamily="18" charset="0"/>
                                  <a:ea typeface="Cambria Math" panose="02040503050406030204" pitchFamily="18" charset="0"/>
                                </a:rPr>
                                <m:t>2</m:t>
                              </m:r>
                            </m:sup>
                          </m:sSup>
                        </m:den>
                      </m:f>
                    </m:oMath>
                  </m:oMathPara>
                </a14:m>
                <a:endParaRPr lang="en-US"/>
              </a:p>
            </p:txBody>
          </p:sp>
        </mc:Choice>
        <mc:Fallback xmlns="">
          <p:sp>
            <p:nvSpPr>
              <p:cNvPr id="8" name="TextBox 7">
                <a:extLst>
                  <a:ext uri="{FF2B5EF4-FFF2-40B4-BE49-F238E27FC236}">
                    <a16:creationId xmlns:a16="http://schemas.microsoft.com/office/drawing/2014/main" id="{3961D895-60EB-30D8-9B1E-B8A98B63A6C9}"/>
                  </a:ext>
                </a:extLst>
              </p:cNvPr>
              <p:cNvSpPr txBox="1">
                <a:spLocks noRot="1" noChangeAspect="1" noMove="1" noResize="1" noEditPoints="1" noAdjustHandles="1" noChangeArrowheads="1" noChangeShapeType="1" noTextEdit="1"/>
              </p:cNvSpPr>
              <p:nvPr/>
            </p:nvSpPr>
            <p:spPr>
              <a:xfrm>
                <a:off x="4139952" y="4077072"/>
                <a:ext cx="2932363" cy="751103"/>
              </a:xfrm>
              <a:prstGeom prst="rect">
                <a:avLst/>
              </a:prstGeom>
              <a:blipFill>
                <a:blip r:embed="rId6"/>
                <a:stretch>
                  <a:fillRect t="-1667" b="-6667"/>
                </a:stretch>
              </a:blipFill>
            </p:spPr>
            <p:txBody>
              <a:bodyPr/>
              <a:lstStyle/>
              <a:p>
                <a:r>
                  <a:rPr lang="en-IT">
                    <a:noFill/>
                  </a:rPr>
                  <a:t> </a:t>
                </a:r>
              </a:p>
            </p:txBody>
          </p:sp>
        </mc:Fallback>
      </mc:AlternateContent>
      <p:sp>
        <p:nvSpPr>
          <p:cNvPr id="2" name="Segnaposto data 6">
            <a:extLst>
              <a:ext uri="{FF2B5EF4-FFF2-40B4-BE49-F238E27FC236}">
                <a16:creationId xmlns:a16="http://schemas.microsoft.com/office/drawing/2014/main" id="{33581686-9DDD-44AB-F0DD-F0BFEAD6FA61}"/>
              </a:ext>
            </a:extLst>
          </p:cNvPr>
          <p:cNvSpPr>
            <a:spLocks noGrp="1"/>
          </p:cNvSpPr>
          <p:nvPr>
            <p:ph type="dt" sz="quarter" idx="10"/>
          </p:nvPr>
        </p:nvSpPr>
        <p:spPr>
          <a:xfrm>
            <a:off x="0" y="6553200"/>
            <a:ext cx="5148064"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100Y-QuantumAdv Workshop - HassanII- Morocco - July 09th 2025</a:t>
            </a:r>
            <a:endParaRPr lang="en-US" sz="1400"/>
          </a:p>
        </p:txBody>
      </p:sp>
      <p:sp>
        <p:nvSpPr>
          <p:cNvPr id="9" name="TextBox 8">
            <a:extLst>
              <a:ext uri="{FF2B5EF4-FFF2-40B4-BE49-F238E27FC236}">
                <a16:creationId xmlns:a16="http://schemas.microsoft.com/office/drawing/2014/main" id="{ABEC1FBC-4C26-598E-6238-AF9935798140}"/>
              </a:ext>
            </a:extLst>
          </p:cNvPr>
          <p:cNvSpPr txBox="1"/>
          <p:nvPr/>
        </p:nvSpPr>
        <p:spPr>
          <a:xfrm>
            <a:off x="7236296" y="3812847"/>
            <a:ext cx="1285929" cy="1200329"/>
          </a:xfrm>
          <a:prstGeom prst="rect">
            <a:avLst/>
          </a:prstGeom>
          <a:noFill/>
        </p:spPr>
        <p:txBody>
          <a:bodyPr wrap="none" rtlCol="0">
            <a:spAutoFit/>
          </a:bodyPr>
          <a:lstStyle/>
          <a:p>
            <a:pPr algn="ctr"/>
            <a:r>
              <a:rPr lang="en-GB" i="1">
                <a:solidFill>
                  <a:srgbClr val="C00000"/>
                </a:solidFill>
              </a:rPr>
              <a:t>q</a:t>
            </a:r>
            <a:r>
              <a:rPr lang="en-IT" i="1">
                <a:solidFill>
                  <a:srgbClr val="C00000"/>
                </a:solidFill>
              </a:rPr>
              <a:t>uantum</a:t>
            </a:r>
          </a:p>
          <a:p>
            <a:pPr algn="ctr"/>
            <a:r>
              <a:rPr lang="en-GB" i="1">
                <a:solidFill>
                  <a:srgbClr val="C00000"/>
                </a:solidFill>
              </a:rPr>
              <a:t>n</a:t>
            </a:r>
            <a:r>
              <a:rPr lang="en-IT" i="1">
                <a:solidFill>
                  <a:srgbClr val="C00000"/>
                </a:solidFill>
              </a:rPr>
              <a:t>ature of</a:t>
            </a:r>
          </a:p>
          <a:p>
            <a:pPr algn="ctr"/>
            <a:r>
              <a:rPr lang="en-IT" i="1">
                <a:solidFill>
                  <a:srgbClr val="C00000"/>
                </a:solidFill>
              </a:rPr>
              <a:t>light</a:t>
            </a:r>
          </a:p>
        </p:txBody>
      </p:sp>
    </p:spTree>
    <p:extLst>
      <p:ext uri="{BB962C8B-B14F-4D97-AF65-F5344CB8AC3E}">
        <p14:creationId xmlns:p14="http://schemas.microsoft.com/office/powerpoint/2010/main" val="116104426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21B490A-0D9F-A648-B374-B560945E29C9}"/>
              </a:ext>
            </a:extLst>
          </p:cNvPr>
          <p:cNvPicPr>
            <a:picLocks noChangeAspect="1"/>
          </p:cNvPicPr>
          <p:nvPr/>
        </p:nvPicPr>
        <p:blipFill>
          <a:blip r:embed="rId2"/>
          <a:stretch>
            <a:fillRect/>
          </a:stretch>
        </p:blipFill>
        <p:spPr>
          <a:xfrm>
            <a:off x="0" y="885130"/>
            <a:ext cx="9144000" cy="5928246"/>
          </a:xfrm>
          <a:prstGeom prst="rect">
            <a:avLst/>
          </a:prstGeom>
        </p:spPr>
      </p:pic>
      <p:sp>
        <p:nvSpPr>
          <p:cNvPr id="6" name="Rettangolo 4">
            <a:extLst>
              <a:ext uri="{FF2B5EF4-FFF2-40B4-BE49-F238E27FC236}">
                <a16:creationId xmlns:a16="http://schemas.microsoft.com/office/drawing/2014/main" id="{423F94D1-60C5-6442-8FA0-12B26D7ACB74}"/>
              </a:ext>
            </a:extLst>
          </p:cNvPr>
          <p:cNvSpPr/>
          <p:nvPr/>
        </p:nvSpPr>
        <p:spPr>
          <a:xfrm>
            <a:off x="107504" y="116632"/>
            <a:ext cx="8928992" cy="1034129"/>
          </a:xfrm>
          <a:prstGeom prst="rect">
            <a:avLst/>
          </a:prstGeom>
        </p:spPr>
        <p:txBody>
          <a:bodyPr wrap="square">
            <a:spAutoFit/>
          </a:bodyPr>
          <a:lstStyle/>
          <a:p>
            <a:pPr algn="ctr" eaLnBrk="1" hangingPunct="1">
              <a:lnSpc>
                <a:spcPct val="120000"/>
              </a:lnSpc>
              <a:spcBef>
                <a:spcPct val="20000"/>
              </a:spcBef>
            </a:pPr>
            <a:r>
              <a:rPr lang="en-US" b="1">
                <a:solidFill>
                  <a:srgbClr val="C00000"/>
                </a:solidFill>
              </a:rPr>
              <a:t>Inverse Compton Sources rivaling/overcoming</a:t>
            </a:r>
          </a:p>
          <a:p>
            <a:pPr algn="ctr" eaLnBrk="1" hangingPunct="1">
              <a:lnSpc>
                <a:spcPct val="120000"/>
              </a:lnSpc>
              <a:spcBef>
                <a:spcPct val="20000"/>
              </a:spcBef>
            </a:pPr>
            <a:r>
              <a:rPr lang="en-US" b="1">
                <a:solidFill>
                  <a:srgbClr val="C00000"/>
                </a:solidFill>
              </a:rPr>
              <a:t> Synchrotron Light Sources at photon energies above 80-100 keV</a:t>
            </a:r>
          </a:p>
        </p:txBody>
      </p:sp>
      <p:sp>
        <p:nvSpPr>
          <p:cNvPr id="7" name="TextBox 6">
            <a:extLst>
              <a:ext uri="{FF2B5EF4-FFF2-40B4-BE49-F238E27FC236}">
                <a16:creationId xmlns:a16="http://schemas.microsoft.com/office/drawing/2014/main" id="{756B61D8-7925-E143-A459-D5911A3104A3}"/>
              </a:ext>
            </a:extLst>
          </p:cNvPr>
          <p:cNvSpPr txBox="1"/>
          <p:nvPr/>
        </p:nvSpPr>
        <p:spPr>
          <a:xfrm>
            <a:off x="127530" y="6381328"/>
            <a:ext cx="844070" cy="215444"/>
          </a:xfrm>
          <a:prstGeom prst="rect">
            <a:avLst/>
          </a:prstGeom>
          <a:solidFill>
            <a:schemeClr val="bg1"/>
          </a:solidFill>
        </p:spPr>
        <p:txBody>
          <a:bodyPr wrap="square" lIns="0" tIns="0" rIns="0" bIns="0" rtlCol="0">
            <a:spAutoFit/>
          </a:bodyPr>
          <a:lstStyle/>
          <a:p>
            <a:pPr algn="r"/>
            <a:r>
              <a:rPr lang="it-IT" sz="1400"/>
              <a:t>I.C.S.</a:t>
            </a:r>
          </a:p>
        </p:txBody>
      </p:sp>
      <p:sp>
        <p:nvSpPr>
          <p:cNvPr id="8" name="TextBox 7">
            <a:extLst>
              <a:ext uri="{FF2B5EF4-FFF2-40B4-BE49-F238E27FC236}">
                <a16:creationId xmlns:a16="http://schemas.microsoft.com/office/drawing/2014/main" id="{4E42B796-A65F-FD4E-ACD9-12FDE6F484A0}"/>
              </a:ext>
            </a:extLst>
          </p:cNvPr>
          <p:cNvSpPr txBox="1"/>
          <p:nvPr/>
        </p:nvSpPr>
        <p:spPr>
          <a:xfrm>
            <a:off x="5652120" y="2946430"/>
            <a:ext cx="690895" cy="338554"/>
          </a:xfrm>
          <a:prstGeom prst="rect">
            <a:avLst/>
          </a:prstGeom>
          <a:noFill/>
        </p:spPr>
        <p:txBody>
          <a:bodyPr wrap="none" rtlCol="0">
            <a:spAutoFit/>
          </a:bodyPr>
          <a:lstStyle/>
          <a:p>
            <a:r>
              <a:rPr lang="it-IT" sz="1600"/>
              <a:t>STAR</a:t>
            </a:r>
          </a:p>
        </p:txBody>
      </p:sp>
      <p:sp>
        <p:nvSpPr>
          <p:cNvPr id="2" name="Oval 1">
            <a:extLst>
              <a:ext uri="{FF2B5EF4-FFF2-40B4-BE49-F238E27FC236}">
                <a16:creationId xmlns:a16="http://schemas.microsoft.com/office/drawing/2014/main" id="{3EFC1979-46F7-C04C-A743-6C014C39B5CC}"/>
              </a:ext>
            </a:extLst>
          </p:cNvPr>
          <p:cNvSpPr/>
          <p:nvPr/>
        </p:nvSpPr>
        <p:spPr bwMode="auto">
          <a:xfrm rot="20291464">
            <a:off x="7472637" y="1786063"/>
            <a:ext cx="1671482" cy="257364"/>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chemeClr val="tx1"/>
              </a:solidFill>
              <a:effectLst/>
              <a:latin typeface="Times" pitchFamily="-111" charset="0"/>
            </a:endParaRPr>
          </a:p>
        </p:txBody>
      </p:sp>
      <p:sp>
        <p:nvSpPr>
          <p:cNvPr id="10" name="TextBox 9">
            <a:extLst>
              <a:ext uri="{FF2B5EF4-FFF2-40B4-BE49-F238E27FC236}">
                <a16:creationId xmlns:a16="http://schemas.microsoft.com/office/drawing/2014/main" id="{7E1862D5-5BD4-144E-A686-1DD6C92A416B}"/>
              </a:ext>
            </a:extLst>
          </p:cNvPr>
          <p:cNvSpPr txBox="1"/>
          <p:nvPr/>
        </p:nvSpPr>
        <p:spPr>
          <a:xfrm rot="20253610">
            <a:off x="7617009" y="1721796"/>
            <a:ext cx="1441420" cy="369332"/>
          </a:xfrm>
          <a:prstGeom prst="rect">
            <a:avLst/>
          </a:prstGeom>
          <a:noFill/>
        </p:spPr>
        <p:txBody>
          <a:bodyPr wrap="none" rtlCol="0">
            <a:spAutoFit/>
          </a:bodyPr>
          <a:lstStyle/>
          <a:p>
            <a:r>
              <a:rPr lang="it-IT" sz="1800"/>
              <a:t>ELI-NP-GBS</a:t>
            </a:r>
          </a:p>
        </p:txBody>
      </p:sp>
    </p:spTree>
    <p:extLst>
      <p:ext uri="{BB962C8B-B14F-4D97-AF65-F5344CB8AC3E}">
        <p14:creationId xmlns:p14="http://schemas.microsoft.com/office/powerpoint/2010/main" val="229799676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755576" y="332656"/>
            <a:ext cx="8064896" cy="1008112"/>
          </a:xfrm>
        </p:spPr>
        <p:txBody>
          <a:bodyPr/>
          <a:lstStyle/>
          <a:p>
            <a:r>
              <a:rPr lang="en-US" sz="2800" b="1" i="1">
                <a:solidFill>
                  <a:srgbClr val="FF0000"/>
                </a:solidFill>
                <a:latin typeface="Times" charset="0"/>
                <a:ea typeface="ＭＳ Ｐゴシック" charset="0"/>
                <a:cs typeface="ＭＳ Ｐゴシック" charset="0"/>
              </a:rPr>
              <a:t>Inverse Compton Sources, Overview, Theory, Main Technological Challenges </a:t>
            </a:r>
            <a:r>
              <a:rPr lang="mr-IN" sz="2800" b="1" i="1">
                <a:solidFill>
                  <a:srgbClr val="FF0000"/>
                </a:solidFill>
                <a:latin typeface="Times" charset="0"/>
                <a:ea typeface="ＭＳ Ｐゴシック" charset="0"/>
                <a:cs typeface="ＭＳ Ｐゴシック" charset="0"/>
              </a:rPr>
              <a:t>–</a:t>
            </a:r>
            <a:r>
              <a:rPr lang="en-US" sz="2800" b="1" i="1">
                <a:solidFill>
                  <a:srgbClr val="FF0000"/>
                </a:solidFill>
                <a:latin typeface="Times" charset="0"/>
                <a:ea typeface="ＭＳ Ｐゴシック" charset="0"/>
                <a:cs typeface="ＭＳ Ｐゴシック" charset="0"/>
              </a:rPr>
              <a:t> Photonic Colliders</a:t>
            </a:r>
            <a:endParaRPr lang="en-US" sz="2800" b="1" i="1">
              <a:solidFill>
                <a:srgbClr val="FF0000"/>
              </a:solidFill>
              <a:latin typeface="Helvetica" charset="0"/>
              <a:ea typeface="ＭＳ Ｐゴシック" charset="0"/>
              <a:cs typeface="ＭＳ Ｐゴシック" charset="0"/>
            </a:endParaRPr>
          </a:p>
        </p:txBody>
      </p:sp>
      <p:sp>
        <p:nvSpPr>
          <p:cNvPr id="18435" name="CasellaDiTesto 6"/>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sp>
        <p:nvSpPr>
          <p:cNvPr id="18436" name="Segnaposto data 6"/>
          <p:cNvSpPr>
            <a:spLocks noGrp="1"/>
          </p:cNvSpPr>
          <p:nvPr>
            <p:ph type="dt"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ICS &amp; Photon Colliders - PhD School on Accel. Phys. - INFN/LaSapienza - February 2022</a:t>
            </a:r>
            <a:endParaRPr lang="en-US" sz="1400"/>
          </a:p>
        </p:txBody>
      </p:sp>
      <p:pic>
        <p:nvPicPr>
          <p:cNvPr id="18437" name="Immagine 2" descr="infn-new.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13"/>
          <p:cNvSpPr>
            <a:spLocks noChangeArrowheads="1"/>
          </p:cNvSpPr>
          <p:nvPr/>
        </p:nvSpPr>
        <p:spPr bwMode="auto">
          <a:xfrm>
            <a:off x="179512" y="1628800"/>
            <a:ext cx="8839200" cy="48965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eaLnBrk="1" hangingPunct="1">
              <a:lnSpc>
                <a:spcPct val="120000"/>
              </a:lnSpc>
              <a:spcBef>
                <a:spcPct val="20000"/>
              </a:spcBef>
              <a:buFont typeface="Arial" charset="0"/>
              <a:buChar char="•"/>
            </a:pPr>
            <a:r>
              <a:rPr lang="en-US" b="1">
                <a:solidFill>
                  <a:srgbClr val="008000"/>
                </a:solidFill>
              </a:rPr>
              <a:t>New Generation of </a:t>
            </a:r>
            <a:r>
              <a:rPr lang="en-US" b="1" i="1">
                <a:solidFill>
                  <a:srgbClr val="008000"/>
                </a:solidFill>
              </a:rPr>
              <a:t>X/</a:t>
            </a:r>
            <a:r>
              <a:rPr lang="en-US" b="1" i="1">
                <a:solidFill>
                  <a:srgbClr val="008000"/>
                </a:solidFill>
                <a:latin typeface="Symbol" charset="2"/>
                <a:cs typeface="Symbol" charset="2"/>
              </a:rPr>
              <a:t>g</a:t>
            </a:r>
            <a:r>
              <a:rPr lang="en-US" b="1">
                <a:solidFill>
                  <a:srgbClr val="008000"/>
                </a:solidFill>
              </a:rPr>
              <a:t> ray beams via electron-photon beam collisions for advanced applications in medicine/biology-material science/cultural heritage/national security </a:t>
            </a:r>
            <a:r>
              <a:rPr lang="en-US" b="1" i="1">
                <a:solidFill>
                  <a:srgbClr val="008000"/>
                </a:solidFill>
              </a:rPr>
              <a:t>and</a:t>
            </a:r>
            <a:r>
              <a:rPr lang="en-US" b="1">
                <a:solidFill>
                  <a:srgbClr val="008000"/>
                </a:solidFill>
              </a:rPr>
              <a:t> fundamental research in nuclear physics and high energy physics (</a:t>
            </a:r>
            <a:r>
              <a:rPr lang="en-US" b="1" i="1">
                <a:solidFill>
                  <a:srgbClr val="008000"/>
                </a:solidFill>
              </a:rPr>
              <a:t>e-</a:t>
            </a:r>
            <a:r>
              <a:rPr lang="en-US" b="1" i="1">
                <a:solidFill>
                  <a:srgbClr val="008000"/>
                </a:solidFill>
                <a:latin typeface="Symbol" charset="2"/>
                <a:cs typeface="Symbol" charset="2"/>
              </a:rPr>
              <a:t>g</a:t>
            </a:r>
            <a:r>
              <a:rPr lang="en-US" b="1">
                <a:solidFill>
                  <a:srgbClr val="008000"/>
                </a:solidFill>
              </a:rPr>
              <a:t>, </a:t>
            </a:r>
            <a:r>
              <a:rPr lang="en-US" b="1" i="1">
                <a:solidFill>
                  <a:srgbClr val="008000"/>
                </a:solidFill>
                <a:latin typeface="Symbol" charset="2"/>
                <a:cs typeface="Symbol" charset="2"/>
              </a:rPr>
              <a:t>g</a:t>
            </a:r>
            <a:r>
              <a:rPr lang="en-US" b="1">
                <a:solidFill>
                  <a:srgbClr val="008000"/>
                </a:solidFill>
              </a:rPr>
              <a:t>-</a:t>
            </a:r>
            <a:r>
              <a:rPr lang="en-US" b="1" i="1">
                <a:solidFill>
                  <a:srgbClr val="008000"/>
                </a:solidFill>
                <a:latin typeface="Symbol" charset="2"/>
                <a:cs typeface="Symbol" charset="2"/>
              </a:rPr>
              <a:t>g</a:t>
            </a:r>
            <a:r>
              <a:rPr lang="en-US" b="1">
                <a:solidFill>
                  <a:srgbClr val="008000"/>
                </a:solidFill>
              </a:rPr>
              <a:t> colliders, pol. </a:t>
            </a:r>
            <a:r>
              <a:rPr lang="en-US" b="1" i="1">
                <a:solidFill>
                  <a:srgbClr val="008000"/>
                </a:solidFill>
              </a:rPr>
              <a:t>e</a:t>
            </a:r>
            <a:r>
              <a:rPr lang="en-US" b="1" i="1" baseline="30000">
                <a:solidFill>
                  <a:srgbClr val="008000"/>
                </a:solidFill>
              </a:rPr>
              <a:t>+</a:t>
            </a:r>
            <a:r>
              <a:rPr lang="en-US" b="1">
                <a:solidFill>
                  <a:srgbClr val="008000"/>
                </a:solidFill>
              </a:rPr>
              <a:t> beams, hadron. physics, etc)</a:t>
            </a:r>
          </a:p>
          <a:p>
            <a:pPr marL="342900" indent="-342900" eaLnBrk="1" hangingPunct="1">
              <a:lnSpc>
                <a:spcPct val="120000"/>
              </a:lnSpc>
              <a:spcBef>
                <a:spcPct val="20000"/>
              </a:spcBef>
              <a:buFont typeface="Arial" charset="0"/>
              <a:buChar char="•"/>
            </a:pPr>
            <a:r>
              <a:rPr lang="en-US" b="1"/>
              <a:t>Inverse Compton Sources (ICS) are e</a:t>
            </a:r>
            <a:r>
              <a:rPr lang="en-US" b="1" baseline="30000"/>
              <a:t>-</a:t>
            </a:r>
            <a:r>
              <a:rPr lang="en-US" b="1"/>
              <a:t>/photon colliders aimed at producing secondary beams of photons</a:t>
            </a:r>
          </a:p>
          <a:p>
            <a:pPr marL="342900" indent="-342900" eaLnBrk="1" hangingPunct="1">
              <a:lnSpc>
                <a:spcPct val="120000"/>
              </a:lnSpc>
              <a:spcBef>
                <a:spcPct val="20000"/>
              </a:spcBef>
              <a:buFont typeface="Arial" charset="0"/>
              <a:buChar char="•"/>
            </a:pPr>
            <a:r>
              <a:rPr lang="en-US" b="1">
                <a:solidFill>
                  <a:srgbClr val="0000FF"/>
                </a:solidFill>
              </a:rPr>
              <a:t>Several Test-Facilities world-wide: after a decade of machine test&amp;development we are entering the era of User Facilities in </a:t>
            </a:r>
            <a:r>
              <a:rPr lang="en-US" b="1" i="1">
                <a:solidFill>
                  <a:srgbClr val="0000FF"/>
                </a:solidFill>
              </a:rPr>
              <a:t>X</a:t>
            </a:r>
            <a:r>
              <a:rPr lang="en-US" b="1">
                <a:solidFill>
                  <a:srgbClr val="0000FF"/>
                </a:solidFill>
              </a:rPr>
              <a:t>-ray imaging and </a:t>
            </a:r>
            <a:r>
              <a:rPr lang="en-US" b="1" i="1">
                <a:solidFill>
                  <a:srgbClr val="0000FF"/>
                </a:solidFill>
                <a:latin typeface="Symbol" charset="2"/>
                <a:cs typeface="Symbol" charset="2"/>
              </a:rPr>
              <a:t>g</a:t>
            </a:r>
            <a:r>
              <a:rPr lang="en-US" b="1">
                <a:solidFill>
                  <a:srgbClr val="0000FF"/>
                </a:solidFill>
              </a:rPr>
              <a:t>-ray Nuclear Physics and Photonics</a:t>
            </a:r>
          </a:p>
        </p:txBody>
      </p:sp>
    </p:spTree>
    <p:extLst>
      <p:ext uri="{BB962C8B-B14F-4D97-AF65-F5344CB8AC3E}">
        <p14:creationId xmlns:p14="http://schemas.microsoft.com/office/powerpoint/2010/main" val="2878516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13"/>
          <p:cNvSpPr>
            <a:spLocks noChangeArrowheads="1"/>
          </p:cNvSpPr>
          <p:nvPr/>
        </p:nvSpPr>
        <p:spPr bwMode="auto">
          <a:xfrm>
            <a:off x="152400" y="1700808"/>
            <a:ext cx="8839200" cy="44644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eaLnBrk="1" hangingPunct="1">
              <a:lnSpc>
                <a:spcPct val="120000"/>
              </a:lnSpc>
              <a:spcBef>
                <a:spcPct val="20000"/>
              </a:spcBef>
              <a:buFont typeface="Arial" charset="0"/>
              <a:buChar char="•"/>
            </a:pPr>
            <a:r>
              <a:rPr lang="en-US" b="1">
                <a:solidFill>
                  <a:srgbClr val="0000FF"/>
                </a:solidFill>
                <a:cs typeface="Symbol" charset="0"/>
              </a:rPr>
              <a:t>Need of </a:t>
            </a:r>
            <a:r>
              <a:rPr lang="en-US" b="1" i="1">
                <a:solidFill>
                  <a:srgbClr val="0000FF"/>
                </a:solidFill>
                <a:cs typeface="Symbol" charset="0"/>
              </a:rPr>
              <a:t>high peak brightness/high average current</a:t>
            </a:r>
            <a:r>
              <a:rPr lang="en-US" b="1">
                <a:solidFill>
                  <a:srgbClr val="0000FF"/>
                </a:solidFill>
                <a:cs typeface="Symbol" charset="0"/>
              </a:rPr>
              <a:t> electron beams (cmp. FEL</a:t>
            </a:r>
            <a:r>
              <a:rPr lang="ja-JP" altLang="en-US" b="1">
                <a:solidFill>
                  <a:srgbClr val="0000FF"/>
                </a:solidFill>
                <a:cs typeface="Symbol" charset="0"/>
              </a:rPr>
              <a:t>’</a:t>
            </a:r>
            <a:r>
              <a:rPr lang="en-US" altLang="ja-JP" b="1">
                <a:solidFill>
                  <a:srgbClr val="0000FF"/>
                </a:solidFill>
                <a:cs typeface="Symbol" charset="0"/>
              </a:rPr>
              <a:t>s drivers) </a:t>
            </a:r>
            <a:r>
              <a:rPr lang="en-US" altLang="ja-JP" b="1" i="1">
                <a:solidFill>
                  <a:srgbClr val="0000FF"/>
                </a:solidFill>
                <a:cs typeface="Symbol" charset="0"/>
              </a:rPr>
              <a:t>fsec-class </a:t>
            </a:r>
            <a:r>
              <a:rPr lang="en-US" altLang="ja-JP" b="1">
                <a:solidFill>
                  <a:srgbClr val="0000FF"/>
                </a:solidFill>
                <a:cs typeface="Symbol" charset="0"/>
              </a:rPr>
              <a:t>synchronized and </a:t>
            </a:r>
            <a:r>
              <a:rPr lang="en-US" altLang="ja-JP" b="1" i="1">
                <a:solidFill>
                  <a:srgbClr val="0000FF"/>
                </a:solidFill>
                <a:latin typeface="Symbol" charset="0"/>
                <a:cs typeface="Symbol" charset="0"/>
              </a:rPr>
              <a:t>m</a:t>
            </a:r>
            <a:r>
              <a:rPr lang="en-US" altLang="ja-JP" b="1" i="1">
                <a:solidFill>
                  <a:srgbClr val="0000FF"/>
                </a:solidFill>
                <a:cs typeface="Symbol" charset="0"/>
              </a:rPr>
              <a:t>m-</a:t>
            </a:r>
            <a:r>
              <a:rPr lang="en-US" altLang="ja-JP" b="1" i="1">
                <a:solidFill>
                  <a:srgbClr val="0000FF"/>
                </a:solidFill>
                <a:latin typeface="Symbol" charset="0"/>
                <a:cs typeface="Symbol" charset="0"/>
              </a:rPr>
              <a:t>m</a:t>
            </a:r>
            <a:r>
              <a:rPr lang="en-US" altLang="ja-JP" b="1" i="1">
                <a:solidFill>
                  <a:srgbClr val="0000FF"/>
                </a:solidFill>
                <a:cs typeface="Symbol" charset="0"/>
              </a:rPr>
              <a:t>rad</a:t>
            </a:r>
            <a:r>
              <a:rPr lang="en-US" altLang="ja-JP" b="1">
                <a:solidFill>
                  <a:srgbClr val="0000FF"/>
                </a:solidFill>
                <a:cs typeface="Symbol" charset="0"/>
              </a:rPr>
              <a:t>-</a:t>
            </a:r>
            <a:r>
              <a:rPr lang="en-US" altLang="ja-JP" b="1" i="1">
                <a:solidFill>
                  <a:srgbClr val="0000FF"/>
                </a:solidFill>
                <a:cs typeface="Symbol" charset="0"/>
              </a:rPr>
              <a:t>scale</a:t>
            </a:r>
            <a:r>
              <a:rPr lang="en-US" altLang="ja-JP" b="1">
                <a:solidFill>
                  <a:srgbClr val="0000FF"/>
                </a:solidFill>
                <a:cs typeface="Symbol" charset="0"/>
              </a:rPr>
              <a:t> aligned to </a:t>
            </a:r>
            <a:r>
              <a:rPr lang="en-US" altLang="ja-JP" b="1" i="1">
                <a:solidFill>
                  <a:srgbClr val="0000FF"/>
                </a:solidFill>
                <a:cs typeface="Symbol" charset="0"/>
              </a:rPr>
              <a:t>high peak/average power</a:t>
            </a:r>
            <a:r>
              <a:rPr lang="en-US" altLang="ja-JP" b="1">
                <a:solidFill>
                  <a:srgbClr val="0000FF"/>
                </a:solidFill>
                <a:cs typeface="Symbol" charset="0"/>
              </a:rPr>
              <a:t> laser beams</a:t>
            </a:r>
            <a:endParaRPr lang="en-US" altLang="ja-JP" i="1">
              <a:solidFill>
                <a:srgbClr val="FF0000"/>
              </a:solidFill>
              <a:cs typeface="Symbol" charset="0"/>
            </a:endParaRPr>
          </a:p>
          <a:p>
            <a:pPr marL="342900" indent="-342900" eaLnBrk="1" hangingPunct="1">
              <a:lnSpc>
                <a:spcPct val="120000"/>
              </a:lnSpc>
              <a:spcBef>
                <a:spcPct val="20000"/>
              </a:spcBef>
              <a:buFont typeface="Arial" charset="0"/>
              <a:buChar char="•"/>
            </a:pPr>
            <a:r>
              <a:rPr lang="en-US" b="1">
                <a:cs typeface="Symbol" charset="0"/>
              </a:rPr>
              <a:t>Main goal for Nuclear Physics and Nuclear Photonics: 	</a:t>
            </a:r>
            <a:r>
              <a:rPr lang="en-US" b="1" i="1">
                <a:cs typeface="Symbol" charset="0"/>
              </a:rPr>
              <a:t>Spectral Densities</a:t>
            </a:r>
            <a:r>
              <a:rPr lang="en-US" b="1">
                <a:cs typeface="Symbol" charset="0"/>
              </a:rPr>
              <a:t> &gt; 10</a:t>
            </a:r>
            <a:r>
              <a:rPr lang="en-US" b="1" baseline="30000">
                <a:cs typeface="Symbol" charset="0"/>
              </a:rPr>
              <a:t>4</a:t>
            </a:r>
            <a:r>
              <a:rPr lang="en-US" b="1">
                <a:cs typeface="Symbol" charset="0"/>
              </a:rPr>
              <a:t> </a:t>
            </a:r>
            <a:r>
              <a:rPr lang="en-US" b="1" i="1">
                <a:cs typeface="Symbol" charset="0"/>
              </a:rPr>
              <a:t>N</a:t>
            </a:r>
            <a:r>
              <a:rPr lang="en-US" b="1" i="1" baseline="-25000">
                <a:cs typeface="Symbol" charset="0"/>
              </a:rPr>
              <a:t>ph</a:t>
            </a:r>
            <a:r>
              <a:rPr lang="en-US" b="1" i="1">
                <a:cs typeface="Symbol" charset="0"/>
              </a:rPr>
              <a:t>/(s</a:t>
            </a:r>
            <a:r>
              <a:rPr lang="en-US" b="1" i="1" baseline="30000">
                <a:cs typeface="Symbol" charset="0"/>
              </a:rPr>
              <a:t>.</a:t>
            </a:r>
            <a:r>
              <a:rPr lang="en-US" b="1" i="1">
                <a:cs typeface="Symbol" charset="0"/>
              </a:rPr>
              <a:t>eV)</a:t>
            </a:r>
            <a:r>
              <a:rPr lang="en-US" b="1">
                <a:cs typeface="Symbol" charset="0"/>
              </a:rPr>
              <a:t>					photon energy range 1-20 MeV, </a:t>
            </a:r>
            <a:r>
              <a:rPr lang="en-US" b="1" i="1">
                <a:cs typeface="Symbol" charset="0"/>
              </a:rPr>
              <a:t>bandwidths</a:t>
            </a:r>
            <a:r>
              <a:rPr lang="en-US" b="1">
                <a:cs typeface="Symbol" charset="0"/>
              </a:rPr>
              <a:t> 10</a:t>
            </a:r>
            <a:r>
              <a:rPr lang="en-US" b="1" baseline="30000">
                <a:cs typeface="Symbol" charset="0"/>
              </a:rPr>
              <a:t>-3</a:t>
            </a:r>
            <a:r>
              <a:rPr lang="en-US" b="1">
                <a:cs typeface="Symbol" charset="0"/>
              </a:rPr>
              <a:t> class</a:t>
            </a:r>
          </a:p>
          <a:p>
            <a:pPr marL="342900" indent="-342900" eaLnBrk="1" hangingPunct="1">
              <a:lnSpc>
                <a:spcPct val="120000"/>
              </a:lnSpc>
              <a:spcBef>
                <a:spcPct val="20000"/>
              </a:spcBef>
              <a:buFont typeface="Arial" charset="0"/>
              <a:buChar char="•"/>
            </a:pPr>
            <a:r>
              <a:rPr lang="en-US" b="1">
                <a:solidFill>
                  <a:srgbClr val="008000"/>
                </a:solidFill>
                <a:cs typeface="Symbol" charset="0"/>
              </a:rPr>
              <a:t>Main goal for Medical Applications with </a:t>
            </a:r>
            <a:r>
              <a:rPr lang="en-US" b="1" i="1">
                <a:solidFill>
                  <a:srgbClr val="008000"/>
                </a:solidFill>
                <a:cs typeface="Symbol" charset="0"/>
              </a:rPr>
              <a:t>X</a:t>
            </a:r>
            <a:r>
              <a:rPr lang="en-US" b="1">
                <a:solidFill>
                  <a:srgbClr val="008000"/>
                </a:solidFill>
                <a:cs typeface="Symbol" charset="0"/>
              </a:rPr>
              <a:t>-rays: tunability in the 20-120 keV range, good mono-chromaticity (1-10 %), high flux (10</a:t>
            </a:r>
            <a:r>
              <a:rPr lang="en-US" b="1" baseline="30000">
                <a:solidFill>
                  <a:srgbClr val="008000"/>
                </a:solidFill>
                <a:cs typeface="Symbol" charset="0"/>
              </a:rPr>
              <a:t>11</a:t>
            </a:r>
            <a:r>
              <a:rPr lang="en-US" b="1">
                <a:solidFill>
                  <a:srgbClr val="008000"/>
                </a:solidFill>
                <a:cs typeface="Symbol" charset="0"/>
              </a:rPr>
              <a:t> min., 10</a:t>
            </a:r>
            <a:r>
              <a:rPr lang="en-US" b="1" baseline="30000">
                <a:solidFill>
                  <a:srgbClr val="008000"/>
                </a:solidFill>
                <a:cs typeface="Symbol" charset="0"/>
              </a:rPr>
              <a:t>12</a:t>
            </a:r>
            <a:r>
              <a:rPr lang="en-US" b="1">
                <a:solidFill>
                  <a:srgbClr val="008000"/>
                </a:solidFill>
                <a:cs typeface="Symbol" charset="0"/>
              </a:rPr>
              <a:t> for radio-imaging, 10</a:t>
            </a:r>
            <a:r>
              <a:rPr lang="en-US" b="1" baseline="30000">
                <a:solidFill>
                  <a:srgbClr val="008000"/>
                </a:solidFill>
                <a:cs typeface="Symbol" charset="0"/>
              </a:rPr>
              <a:t>13</a:t>
            </a:r>
            <a:r>
              <a:rPr lang="en-US" b="1">
                <a:solidFill>
                  <a:srgbClr val="008000"/>
                </a:solidFill>
                <a:cs typeface="Symbol" charset="0"/>
              </a:rPr>
              <a:t> for radio-therapy)</a:t>
            </a:r>
          </a:p>
        </p:txBody>
      </p:sp>
      <p:sp>
        <p:nvSpPr>
          <p:cNvPr id="20482" name="CasellaDiTesto 6"/>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sp>
        <p:nvSpPr>
          <p:cNvPr id="20483" name="Segnaposto data 6"/>
          <p:cNvSpPr>
            <a:spLocks noGrp="1"/>
          </p:cNvSpPr>
          <p:nvPr>
            <p:ph type="dt"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ICS &amp; Photon Colliders - PhD School on Accel. Phys. - INFN/LaSapienza - February 2022</a:t>
            </a:r>
            <a:endParaRPr lang="en-US" sz="1400"/>
          </a:p>
        </p:txBody>
      </p:sp>
      <p:pic>
        <p:nvPicPr>
          <p:cNvPr id="20484" name="Immagine 2" descr="infn-new.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ttangolo 1"/>
          <p:cNvSpPr/>
          <p:nvPr/>
        </p:nvSpPr>
        <p:spPr>
          <a:xfrm>
            <a:off x="1043608" y="446358"/>
            <a:ext cx="7488832" cy="966418"/>
          </a:xfrm>
          <a:prstGeom prst="rect">
            <a:avLst/>
          </a:prstGeom>
        </p:spPr>
        <p:txBody>
          <a:bodyPr wrap="square">
            <a:spAutoFit/>
          </a:bodyPr>
          <a:lstStyle/>
          <a:p>
            <a:pPr eaLnBrk="1" hangingPunct="1">
              <a:lnSpc>
                <a:spcPct val="120000"/>
              </a:lnSpc>
              <a:spcBef>
                <a:spcPct val="20000"/>
              </a:spcBef>
            </a:pPr>
            <a:r>
              <a:rPr lang="en-US" b="1">
                <a:solidFill>
                  <a:srgbClr val="FF0000"/>
                </a:solidFill>
              </a:rPr>
              <a:t>Challenges of </a:t>
            </a:r>
            <a:r>
              <a:rPr lang="en-US" b="1" i="1">
                <a:solidFill>
                  <a:srgbClr val="FF0000"/>
                </a:solidFill>
              </a:rPr>
              <a:t>electron-(optical)photon colliders</a:t>
            </a:r>
            <a:r>
              <a:rPr lang="en-US" b="1">
                <a:solidFill>
                  <a:srgbClr val="FF0000"/>
                </a:solidFill>
              </a:rPr>
              <a:t> as </a:t>
            </a:r>
            <a:r>
              <a:rPr lang="en-US" b="1" i="1">
                <a:solidFill>
                  <a:srgbClr val="FF0000"/>
                </a:solidFill>
              </a:rPr>
              <a:t>X/</a:t>
            </a:r>
            <a:r>
              <a:rPr lang="en-US" b="1" i="1">
                <a:solidFill>
                  <a:srgbClr val="FF0000"/>
                </a:solidFill>
                <a:latin typeface="Symbol" charset="0"/>
                <a:cs typeface="Symbol" charset="0"/>
              </a:rPr>
              <a:t>g </a:t>
            </a:r>
            <a:r>
              <a:rPr lang="en-US" b="1">
                <a:solidFill>
                  <a:srgbClr val="FF0000"/>
                </a:solidFill>
                <a:cs typeface="Symbol" charset="0"/>
              </a:rPr>
              <a:t> beam Sources using Compton back-scattering</a:t>
            </a:r>
          </a:p>
        </p:txBody>
      </p:sp>
    </p:spTree>
    <p:extLst>
      <p:ext uri="{BB962C8B-B14F-4D97-AF65-F5344CB8AC3E}">
        <p14:creationId xmlns:p14="http://schemas.microsoft.com/office/powerpoint/2010/main" val="20747823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2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2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13"/>
          <p:cNvSpPr>
            <a:spLocks noChangeArrowheads="1"/>
          </p:cNvSpPr>
          <p:nvPr/>
        </p:nvSpPr>
        <p:spPr bwMode="auto">
          <a:xfrm>
            <a:off x="152400" y="1629395"/>
            <a:ext cx="8839200" cy="35998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eaLnBrk="1" hangingPunct="1">
              <a:lnSpc>
                <a:spcPct val="120000"/>
              </a:lnSpc>
              <a:spcBef>
                <a:spcPct val="20000"/>
              </a:spcBef>
              <a:buFont typeface="Arial" charset="0"/>
              <a:buChar char="•"/>
            </a:pPr>
            <a:r>
              <a:rPr lang="en-US" b="1">
                <a:solidFill>
                  <a:srgbClr val="0000FF"/>
                </a:solidFill>
              </a:rPr>
              <a:t>Main goal for </a:t>
            </a:r>
            <a:r>
              <a:rPr lang="en-US" b="1" i="1">
                <a:solidFill>
                  <a:srgbClr val="0000FF"/>
                </a:solidFill>
              </a:rPr>
              <a:t>MeV-class </a:t>
            </a:r>
            <a:r>
              <a:rPr lang="en-US" b="1" i="1">
                <a:solidFill>
                  <a:srgbClr val="0000FF"/>
                </a:solidFill>
                <a:latin typeface="Symbol" charset="0"/>
                <a:cs typeface="Symbol" charset="0"/>
              </a:rPr>
              <a:t>g - g</a:t>
            </a:r>
            <a:r>
              <a:rPr lang="en-US" b="1">
                <a:solidFill>
                  <a:srgbClr val="0000FF"/>
                </a:solidFill>
                <a:cs typeface="Symbol" charset="0"/>
              </a:rPr>
              <a:t>   and   </a:t>
            </a:r>
            <a:r>
              <a:rPr lang="en-US" b="1" i="1">
                <a:solidFill>
                  <a:srgbClr val="0000FF"/>
                </a:solidFill>
                <a:cs typeface="Symbol" charset="0"/>
              </a:rPr>
              <a:t>TeV</a:t>
            </a:r>
            <a:r>
              <a:rPr lang="en-US" b="1">
                <a:solidFill>
                  <a:srgbClr val="0000FF"/>
                </a:solidFill>
                <a:cs typeface="Symbol" charset="0"/>
              </a:rPr>
              <a:t>  </a:t>
            </a:r>
            <a:r>
              <a:rPr lang="en-US" b="1" i="1">
                <a:solidFill>
                  <a:srgbClr val="0000FF"/>
                </a:solidFill>
                <a:latin typeface="Symbol" charset="0"/>
                <a:cs typeface="Symbol" charset="0"/>
              </a:rPr>
              <a:t>g </a:t>
            </a:r>
            <a:r>
              <a:rPr lang="en-US" b="1">
                <a:solidFill>
                  <a:srgbClr val="0000FF"/>
                </a:solidFill>
                <a:cs typeface="Symbol" charset="0"/>
              </a:rPr>
              <a:t>- nucleon colliders:	</a:t>
            </a:r>
            <a:r>
              <a:rPr lang="en-US" b="1" i="1">
                <a:solidFill>
                  <a:srgbClr val="0000FF"/>
                </a:solidFill>
                <a:cs typeface="Symbol" charset="0"/>
              </a:rPr>
              <a:t>Peak Brilliance </a:t>
            </a:r>
            <a:r>
              <a:rPr lang="en-US" b="1">
                <a:solidFill>
                  <a:srgbClr val="0000FF"/>
                </a:solidFill>
                <a:cs typeface="Symbol" charset="0"/>
              </a:rPr>
              <a:t>&gt; 10</a:t>
            </a:r>
            <a:r>
              <a:rPr lang="en-US" b="1" baseline="30000">
                <a:solidFill>
                  <a:srgbClr val="0000FF"/>
                </a:solidFill>
                <a:cs typeface="Symbol" charset="0"/>
              </a:rPr>
              <a:t>21</a:t>
            </a:r>
            <a:r>
              <a:rPr lang="en-US" b="1">
                <a:solidFill>
                  <a:srgbClr val="0000FF"/>
                </a:solidFill>
                <a:cs typeface="Symbol" charset="0"/>
              </a:rPr>
              <a:t> </a:t>
            </a:r>
            <a:r>
              <a:rPr lang="en-US" sz="2000" b="1" i="1">
                <a:solidFill>
                  <a:srgbClr val="0000FF"/>
                </a:solidFill>
                <a:cs typeface="Symbol" charset="0"/>
              </a:rPr>
              <a:t>N</a:t>
            </a:r>
            <a:r>
              <a:rPr lang="en-US" sz="2000" b="1" i="1" baseline="-25000">
                <a:solidFill>
                  <a:srgbClr val="0000FF"/>
                </a:solidFill>
                <a:cs typeface="Symbol" charset="0"/>
              </a:rPr>
              <a:t>ph</a:t>
            </a:r>
            <a:r>
              <a:rPr lang="en-US" sz="2000" b="1" i="1">
                <a:solidFill>
                  <a:srgbClr val="0000FF"/>
                </a:solidFill>
                <a:cs typeface="Symbol" charset="0"/>
              </a:rPr>
              <a:t>/(s</a:t>
            </a:r>
            <a:r>
              <a:rPr lang="en-US" sz="2000" b="1" i="1" baseline="30000">
                <a:solidFill>
                  <a:srgbClr val="0000FF"/>
                </a:solidFill>
                <a:cs typeface="Symbol" charset="0"/>
              </a:rPr>
              <a:t>.</a:t>
            </a:r>
            <a:r>
              <a:rPr lang="en-US" sz="2000" b="1" i="1">
                <a:solidFill>
                  <a:srgbClr val="0000FF"/>
                </a:solidFill>
                <a:cs typeface="Symbol" charset="0"/>
              </a:rPr>
              <a:t>mm</a:t>
            </a:r>
            <a:r>
              <a:rPr lang="en-US" sz="2000" b="1" i="1" baseline="30000">
                <a:solidFill>
                  <a:srgbClr val="0000FF"/>
                </a:solidFill>
                <a:cs typeface="Symbol" charset="0"/>
              </a:rPr>
              <a:t>2.</a:t>
            </a:r>
            <a:r>
              <a:rPr lang="en-US" sz="2000" b="1" i="1">
                <a:solidFill>
                  <a:srgbClr val="0000FF"/>
                </a:solidFill>
                <a:cs typeface="Symbol" charset="0"/>
              </a:rPr>
              <a:t>mrad</a:t>
            </a:r>
            <a:r>
              <a:rPr lang="en-US" sz="2000" b="1" i="1" baseline="30000">
                <a:solidFill>
                  <a:srgbClr val="0000FF"/>
                </a:solidFill>
                <a:cs typeface="Symbol" charset="0"/>
              </a:rPr>
              <a:t>2.</a:t>
            </a:r>
            <a:r>
              <a:rPr lang="en-US" sz="2000" b="1" i="1">
                <a:solidFill>
                  <a:srgbClr val="0000FF"/>
                </a:solidFill>
                <a:cs typeface="Symbol" charset="0"/>
              </a:rPr>
              <a:t>0.1%)</a:t>
            </a:r>
            <a:r>
              <a:rPr lang="en-US" b="1" i="1">
                <a:solidFill>
                  <a:srgbClr val="0000FF"/>
                </a:solidFill>
                <a:cs typeface="Symbol" charset="0"/>
              </a:rPr>
              <a:t>  </a:t>
            </a:r>
            <a:r>
              <a:rPr lang="en-US" b="1">
                <a:solidFill>
                  <a:srgbClr val="0000FF"/>
                </a:solidFill>
                <a:cs typeface="Symbol" charset="0"/>
              </a:rPr>
              <a:t>10</a:t>
            </a:r>
            <a:r>
              <a:rPr lang="en-US" b="1" baseline="30000">
                <a:solidFill>
                  <a:srgbClr val="0000FF"/>
                </a:solidFill>
                <a:cs typeface="Symbol" charset="0"/>
              </a:rPr>
              <a:t>9</a:t>
            </a:r>
            <a:r>
              <a:rPr lang="en-US" b="1">
                <a:solidFill>
                  <a:srgbClr val="0000FF"/>
                </a:solidFill>
                <a:cs typeface="Symbol" charset="0"/>
              </a:rPr>
              <a:t>&lt;</a:t>
            </a:r>
            <a:r>
              <a:rPr lang="en-US" b="1" i="1">
                <a:solidFill>
                  <a:srgbClr val="0000FF"/>
                </a:solidFill>
                <a:cs typeface="Symbol" charset="0"/>
              </a:rPr>
              <a:t>N</a:t>
            </a:r>
            <a:r>
              <a:rPr lang="en-US" b="1" i="1" baseline="-25000">
                <a:solidFill>
                  <a:srgbClr val="0000FF"/>
                </a:solidFill>
                <a:cs typeface="Symbol" charset="0"/>
              </a:rPr>
              <a:t>ph</a:t>
            </a:r>
            <a:r>
              <a:rPr lang="en-US" b="1">
                <a:solidFill>
                  <a:srgbClr val="0000FF"/>
                </a:solidFill>
                <a:cs typeface="Symbol" charset="0"/>
              </a:rPr>
              <a:t>&lt;10</a:t>
            </a:r>
            <a:r>
              <a:rPr lang="en-US" b="1" baseline="30000">
                <a:solidFill>
                  <a:srgbClr val="0000FF"/>
                </a:solidFill>
                <a:cs typeface="Symbol" charset="0"/>
              </a:rPr>
              <a:t>13</a:t>
            </a:r>
            <a:r>
              <a:rPr lang="en-US" b="1">
                <a:solidFill>
                  <a:srgbClr val="0000FF"/>
                </a:solidFill>
                <a:cs typeface="Symbol" charset="0"/>
              </a:rPr>
              <a:t>		Source spot size </a:t>
            </a:r>
            <a:r>
              <a:rPr lang="en-US" b="1" i="1">
                <a:solidFill>
                  <a:srgbClr val="0000FF"/>
                </a:solidFill>
                <a:latin typeface="Symbol" charset="0"/>
                <a:cs typeface="Symbol" charset="0"/>
              </a:rPr>
              <a:t>m</a:t>
            </a:r>
            <a:r>
              <a:rPr lang="en-US" b="1" i="1">
                <a:solidFill>
                  <a:srgbClr val="0000FF"/>
                </a:solidFill>
                <a:cs typeface="Symbol" charset="0"/>
              </a:rPr>
              <a:t>m</a:t>
            </a:r>
            <a:r>
              <a:rPr lang="en-US" b="1">
                <a:solidFill>
                  <a:srgbClr val="0000FF"/>
                </a:solidFill>
                <a:cs typeface="Symbol" charset="0"/>
              </a:rPr>
              <a:t>-scale (low diffraction, few </a:t>
            </a:r>
            <a:r>
              <a:rPr lang="en-US" b="1" i="1">
                <a:solidFill>
                  <a:srgbClr val="0000FF"/>
                </a:solidFill>
                <a:latin typeface="Symbol" charset="0"/>
                <a:cs typeface="Symbol" charset="0"/>
              </a:rPr>
              <a:t>m</a:t>
            </a:r>
            <a:r>
              <a:rPr lang="en-US" b="1" i="1">
                <a:solidFill>
                  <a:srgbClr val="0000FF"/>
                </a:solidFill>
                <a:cs typeface="Symbol" charset="0"/>
              </a:rPr>
              <a:t>rad</a:t>
            </a:r>
            <a:r>
              <a:rPr lang="en-US" b="1">
                <a:solidFill>
                  <a:srgbClr val="0000FF"/>
                </a:solidFill>
                <a:cs typeface="Symbol" charset="0"/>
              </a:rPr>
              <a:t>)	Tunability, Mono-chromaticity, Polarization (H,V,C)</a:t>
            </a:r>
            <a:endParaRPr lang="en-US" b="1">
              <a:solidFill>
                <a:srgbClr val="FF0000"/>
              </a:solidFill>
              <a:cs typeface="Symbol" charset="0"/>
            </a:endParaRPr>
          </a:p>
          <a:p>
            <a:pPr marL="342900" indent="-342900" eaLnBrk="1" hangingPunct="1">
              <a:lnSpc>
                <a:spcPct val="120000"/>
              </a:lnSpc>
              <a:spcBef>
                <a:spcPct val="20000"/>
              </a:spcBef>
              <a:buFont typeface="Arial" charset="0"/>
              <a:buChar char="•"/>
            </a:pPr>
            <a:r>
              <a:rPr lang="en-US" b="1">
                <a:solidFill>
                  <a:srgbClr val="FF0000"/>
                </a:solidFill>
                <a:cs typeface="Symbol" charset="0"/>
              </a:rPr>
              <a:t>Photon-Photon scattering (+ Breit-Wheeler: pair creation in vacuum) is becoming feasible with this new generation </a:t>
            </a:r>
            <a:r>
              <a:rPr lang="en-US" b="1" i="1">
                <a:solidFill>
                  <a:srgbClr val="FF0000"/>
                </a:solidFill>
                <a:latin typeface="Symbol" charset="0"/>
                <a:cs typeface="Symbol" charset="0"/>
              </a:rPr>
              <a:t>g</a:t>
            </a:r>
            <a:r>
              <a:rPr lang="en-US" b="1">
                <a:solidFill>
                  <a:srgbClr val="FF0000"/>
                </a:solidFill>
                <a:cs typeface="Symbol" charset="0"/>
              </a:rPr>
              <a:t>-beams: a </a:t>
            </a:r>
            <a:r>
              <a:rPr lang="en-US" b="1" i="1">
                <a:solidFill>
                  <a:srgbClr val="FF0000"/>
                </a:solidFill>
                <a:latin typeface="Symbol" charset="0"/>
                <a:cs typeface="Symbol" charset="0"/>
              </a:rPr>
              <a:t>g</a:t>
            </a:r>
            <a:r>
              <a:rPr lang="en-US" b="1">
                <a:solidFill>
                  <a:srgbClr val="FF0000"/>
                </a:solidFill>
                <a:cs typeface="Symbol" charset="0"/>
              </a:rPr>
              <a:t>-</a:t>
            </a:r>
            <a:r>
              <a:rPr lang="en-US" b="1" i="1">
                <a:solidFill>
                  <a:srgbClr val="FF0000"/>
                </a:solidFill>
                <a:latin typeface="Symbol" charset="0"/>
                <a:cs typeface="Symbol" charset="0"/>
              </a:rPr>
              <a:t>g</a:t>
            </a:r>
            <a:r>
              <a:rPr lang="en-US" b="1">
                <a:solidFill>
                  <a:srgbClr val="FF0000"/>
                </a:solidFill>
                <a:cs typeface="Symbol" charset="0"/>
              </a:rPr>
              <a:t> low energy collider</a:t>
            </a:r>
            <a:endParaRPr lang="en-US">
              <a:solidFill>
                <a:srgbClr val="FF0000"/>
              </a:solidFill>
              <a:cs typeface="Symbol" charset="0"/>
            </a:endParaRPr>
          </a:p>
        </p:txBody>
      </p:sp>
      <p:sp>
        <p:nvSpPr>
          <p:cNvPr id="22530" name="CasellaDiTesto 6"/>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sp>
        <p:nvSpPr>
          <p:cNvPr id="22531" name="Segnaposto data 6"/>
          <p:cNvSpPr>
            <a:spLocks noGrp="1"/>
          </p:cNvSpPr>
          <p:nvPr>
            <p:ph type="dt"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ICS &amp; Photon Colliders - PhD School on Accel. Phys. - INFN/LaSapienza - February 2022</a:t>
            </a:r>
            <a:endParaRPr lang="en-US" sz="1400"/>
          </a:p>
        </p:txBody>
      </p:sp>
      <p:pic>
        <p:nvPicPr>
          <p:cNvPr id="22532" name="Immagine 2" descr="infn-new.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759269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2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idx="4294967295"/>
          </p:nvPr>
        </p:nvSpPr>
        <p:spPr>
          <a:xfrm>
            <a:off x="1115616" y="381000"/>
            <a:ext cx="7620000" cy="1066800"/>
          </a:xfrm>
        </p:spPr>
        <p:txBody>
          <a:bodyPr/>
          <a:lstStyle/>
          <a:p>
            <a:pPr eaLnBrk="1" hangingPunct="1"/>
            <a:r>
              <a:rPr lang="en-US" sz="4000" i="1">
                <a:latin typeface="Tahoma" charset="0"/>
                <a:ea typeface="ＭＳ Ｐゴシック" charset="0"/>
                <a:cs typeface="ＭＳ Ｐゴシック" charset="0"/>
              </a:rPr>
              <a:t>3</a:t>
            </a:r>
            <a:r>
              <a:rPr lang="en-US" sz="4000" i="1" baseline="30000">
                <a:latin typeface="Tahoma" charset="0"/>
                <a:ea typeface="ＭＳ Ｐゴシック" charset="0"/>
                <a:cs typeface="ＭＳ Ｐゴシック" charset="0"/>
              </a:rPr>
              <a:t>rd</a:t>
            </a:r>
            <a:r>
              <a:rPr lang="en-US" sz="4000" i="1">
                <a:latin typeface="Tahoma" charset="0"/>
                <a:ea typeface="ＭＳ Ｐゴシック" charset="0"/>
                <a:cs typeface="ＭＳ Ｐゴシック" charset="0"/>
              </a:rPr>
              <a:t>-4</a:t>
            </a:r>
            <a:r>
              <a:rPr lang="en-US" sz="4000" i="1" baseline="30000">
                <a:latin typeface="Tahoma" charset="0"/>
                <a:ea typeface="ＭＳ Ｐゴシック" charset="0"/>
                <a:cs typeface="ＭＳ Ｐゴシック" charset="0"/>
              </a:rPr>
              <a:t>th</a:t>
            </a:r>
            <a:r>
              <a:rPr lang="en-US" sz="4000" i="1">
                <a:latin typeface="Tahoma" charset="0"/>
                <a:ea typeface="ＭＳ Ｐゴシック" charset="0"/>
                <a:cs typeface="ＭＳ Ｐゴシック" charset="0"/>
              </a:rPr>
              <a:t> Generation Light Sources</a:t>
            </a:r>
            <a:endParaRPr lang="en-US">
              <a:latin typeface="Times" charset="0"/>
              <a:ea typeface="ＭＳ Ｐゴシック" charset="0"/>
              <a:cs typeface="ＭＳ Ｐゴシック" charset="0"/>
            </a:endParaRPr>
          </a:p>
        </p:txBody>
      </p:sp>
      <p:sp>
        <p:nvSpPr>
          <p:cNvPr id="22532" name="Rectangle 3"/>
          <p:cNvSpPr>
            <a:spLocks noGrp="1" noChangeArrowheads="1"/>
          </p:cNvSpPr>
          <p:nvPr>
            <p:ph type="body" idx="4294967295"/>
          </p:nvPr>
        </p:nvSpPr>
        <p:spPr>
          <a:xfrm>
            <a:off x="0" y="1700808"/>
            <a:ext cx="9144000" cy="4752528"/>
          </a:xfrm>
        </p:spPr>
        <p:txBody>
          <a:bodyPr/>
          <a:lstStyle/>
          <a:p>
            <a:pPr eaLnBrk="1" hangingPunct="1"/>
            <a:r>
              <a:rPr lang="en-US" sz="2400">
                <a:latin typeface="Tahoma" charset="0"/>
                <a:ea typeface="ＭＳ Ｐゴシック" charset="0"/>
                <a:cs typeface="ＭＳ Ｐゴシック" charset="0"/>
              </a:rPr>
              <a:t>Synchrotron light sources: &lt; 50 keV, &gt; 50 ps (100 m, 300 M$)	</a:t>
            </a:r>
          </a:p>
          <a:p>
            <a:pPr eaLnBrk="1" hangingPunct="1"/>
            <a:r>
              <a:rPr lang="en-US" sz="2400">
                <a:latin typeface="Tahoma" charset="0"/>
                <a:ea typeface="ＭＳ Ｐゴシック" charset="0"/>
                <a:cs typeface="ＭＳ Ｐゴシック" charset="0"/>
              </a:rPr>
              <a:t>X-ray FEL (LCLS): energy ≤25 (50?) keV, 1-100 fs (1 km, 1 G$)</a:t>
            </a:r>
          </a:p>
          <a:p>
            <a:pPr marL="0" indent="0" eaLnBrk="1" hangingPunct="1">
              <a:buNone/>
            </a:pPr>
            <a:endParaRPr lang="en-US" sz="2400">
              <a:latin typeface="Tahoma" charset="0"/>
              <a:ea typeface="ＭＳ Ｐゴシック" charset="0"/>
              <a:cs typeface="ＭＳ Ｐゴシック" charset="0"/>
            </a:endParaRPr>
          </a:p>
          <a:p>
            <a:pPr eaLnBrk="1" hangingPunct="1"/>
            <a:endParaRPr lang="en-US" sz="2400">
              <a:latin typeface="Tahoma" charset="0"/>
              <a:ea typeface="ＭＳ Ｐゴシック" charset="0"/>
              <a:cs typeface="ＭＳ Ｐゴシック" charset="0"/>
            </a:endParaRPr>
          </a:p>
          <a:p>
            <a:pPr eaLnBrk="1" hangingPunct="1"/>
            <a:endParaRPr lang="en-US" sz="2400">
              <a:latin typeface="Tahoma" charset="0"/>
              <a:ea typeface="ＭＳ Ｐゴシック" charset="0"/>
              <a:cs typeface="ＭＳ Ｐゴシック" charset="0"/>
            </a:endParaRPr>
          </a:p>
          <a:p>
            <a:pPr eaLnBrk="1" hangingPunct="1"/>
            <a:endParaRPr lang="en-US" sz="2400">
              <a:latin typeface="Tahoma" charset="0"/>
              <a:ea typeface="ＭＳ Ｐゴシック" charset="0"/>
              <a:cs typeface="ＭＳ Ｐゴシック" charset="0"/>
            </a:endParaRPr>
          </a:p>
          <a:p>
            <a:pPr eaLnBrk="1" hangingPunct="1"/>
            <a:endParaRPr lang="en-US" sz="2400">
              <a:latin typeface="Tahoma" charset="0"/>
              <a:ea typeface="ＭＳ Ｐゴシック" charset="0"/>
              <a:cs typeface="ＭＳ Ｐゴシック" charset="0"/>
            </a:endParaRPr>
          </a:p>
          <a:p>
            <a:pPr eaLnBrk="1" hangingPunct="1"/>
            <a:r>
              <a:rPr lang="en-US" sz="2000" b="1">
                <a:solidFill>
                  <a:srgbClr val="0000FF"/>
                </a:solidFill>
                <a:latin typeface="Tahoma" charset="0"/>
                <a:ea typeface="ＭＳ Ｐゴシック" charset="0"/>
                <a:cs typeface="ＭＳ Ｐゴシック" charset="0"/>
              </a:rPr>
              <a:t>New approach: inverse Compton scattering (ICS) 20-200 keV , sub-ps, (10 m , 10 M$) – sometimes called Laser Synchrotron since a laser pulse substitutes the magnetic undulators </a:t>
            </a:r>
          </a:p>
        </p:txBody>
      </p:sp>
      <p:pic>
        <p:nvPicPr>
          <p:cNvPr id="22534" name="Picture 5" descr="aerialSLA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73575" y="3271838"/>
            <a:ext cx="1890713" cy="1757362"/>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pic>
      <p:pic>
        <p:nvPicPr>
          <p:cNvPr id="22535" name="Picture 6" descr="ap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6111" y="3271838"/>
            <a:ext cx="2409825" cy="1757362"/>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pic>
      <p:pic>
        <p:nvPicPr>
          <p:cNvPr id="9" name="Immagine 2" descr="infn-new.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Segnaposto data 1"/>
          <p:cNvSpPr>
            <a:spLocks noGrp="1"/>
          </p:cNvSpPr>
          <p:nvPr>
            <p:ph type="dt" sz="quarter" idx="10"/>
          </p:nvPr>
        </p:nvSpPr>
        <p:spPr>
          <a:xfrm>
            <a:off x="0" y="6553200"/>
            <a:ext cx="6705600"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ICS &amp; Photon Colliders - PhD School on Accel. Phys. - INFN/LaSapienza - February 2022</a:t>
            </a:r>
            <a:endParaRPr lang="en-US" sz="1400"/>
          </a:p>
        </p:txBody>
      </p:sp>
    </p:spTree>
    <p:extLst>
      <p:ext uri="{BB962C8B-B14F-4D97-AF65-F5344CB8AC3E}">
        <p14:creationId xmlns:p14="http://schemas.microsoft.com/office/powerpoint/2010/main" val="100049874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7" name="Rectangle 4"/>
          <p:cNvSpPr>
            <a:spLocks noChangeArrowheads="1"/>
          </p:cNvSpPr>
          <p:nvPr/>
        </p:nvSpPr>
        <p:spPr bwMode="auto">
          <a:xfrm>
            <a:off x="2286000" y="73025"/>
            <a:ext cx="6778625" cy="882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p>
            <a:pPr algn="r"/>
            <a:endParaRPr lang="fr-FR" sz="4000" b="1">
              <a:solidFill>
                <a:schemeClr val="tx2"/>
              </a:solidFill>
              <a:latin typeface="Arial" charset="0"/>
              <a:cs typeface="Arial" charset="0"/>
            </a:endParaRPr>
          </a:p>
        </p:txBody>
      </p:sp>
      <p:sp>
        <p:nvSpPr>
          <p:cNvPr id="6" name="Rectangle 2"/>
          <p:cNvSpPr txBox="1">
            <a:spLocks noChangeArrowheads="1"/>
          </p:cNvSpPr>
          <p:nvPr/>
        </p:nvSpPr>
        <p:spPr bwMode="auto">
          <a:xfrm>
            <a:off x="591243" y="76200"/>
            <a:ext cx="8517261" cy="762000"/>
          </a:xfrm>
          <a:prstGeom prst="rect">
            <a:avLst/>
          </a:prstGeom>
          <a:noFill/>
          <a:ln w="9525">
            <a:noFill/>
            <a:miter lim="800000"/>
            <a:headEnd/>
            <a:tailEnd/>
          </a:ln>
        </p:spPr>
        <p:txBody>
          <a:bodyPr anchor="ct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a:r>
              <a:rPr lang="en-US" sz="2000" b="1">
                <a:solidFill>
                  <a:srgbClr val="CC0000"/>
                </a:solidFill>
              </a:rPr>
              <a:t>Photon / Particle Beams: diffraction, envelope, matching, co-propagation.</a:t>
            </a:r>
          </a:p>
          <a:p>
            <a:pPr algn="ctr"/>
            <a:r>
              <a:rPr lang="en-US" sz="2000" b="1">
                <a:solidFill>
                  <a:srgbClr val="CC0000"/>
                </a:solidFill>
              </a:rPr>
              <a:t>     Example: TEM</a:t>
            </a:r>
            <a:r>
              <a:rPr lang="en-US" sz="2000" b="1" baseline="-25000">
                <a:solidFill>
                  <a:srgbClr val="CC0000"/>
                </a:solidFill>
              </a:rPr>
              <a:t>00</a:t>
            </a:r>
            <a:r>
              <a:rPr lang="en-US" sz="2000" b="1">
                <a:solidFill>
                  <a:srgbClr val="CC0000"/>
                </a:solidFill>
              </a:rPr>
              <a:t> Gaussian Laser mode (circ. pol. M</a:t>
            </a:r>
            <a:r>
              <a:rPr lang="en-US" sz="2000" b="1" baseline="30000">
                <a:solidFill>
                  <a:srgbClr val="CC0000"/>
                </a:solidFill>
              </a:rPr>
              <a:t>2</a:t>
            </a:r>
            <a:r>
              <a:rPr lang="en-US" sz="2000" b="1">
                <a:solidFill>
                  <a:srgbClr val="CC0000"/>
                </a:solidFill>
              </a:rPr>
              <a:t>=1 diffr. limited)</a:t>
            </a:r>
            <a:endParaRPr lang="en-US" sz="2000" b="1">
              <a:solidFill>
                <a:srgbClr val="CC0000"/>
              </a:solidFill>
              <a:latin typeface="Helvetica" charset="0"/>
            </a:endParaRPr>
          </a:p>
        </p:txBody>
      </p:sp>
      <p:graphicFrame>
        <p:nvGraphicFramePr>
          <p:cNvPr id="21506" name="Object 2"/>
          <p:cNvGraphicFramePr>
            <a:graphicFrameLocks noChangeAspect="1"/>
          </p:cNvGraphicFramePr>
          <p:nvPr/>
        </p:nvGraphicFramePr>
        <p:xfrm>
          <a:off x="2438400" y="4191000"/>
          <a:ext cx="3744913" cy="917575"/>
        </p:xfrm>
        <a:graphic>
          <a:graphicData uri="http://schemas.openxmlformats.org/presentationml/2006/ole">
            <mc:AlternateContent xmlns:mc="http://schemas.openxmlformats.org/markup-compatibility/2006">
              <mc:Choice xmlns:v="urn:schemas-microsoft-com:vml" Requires="v">
                <p:oleObj name="Equation" r:id="rId3" imgW="1714500" imgH="419100" progId="Equation.3">
                  <p:embed/>
                </p:oleObj>
              </mc:Choice>
              <mc:Fallback>
                <p:oleObj name="Equation" r:id="rId3" imgW="1714500" imgH="419100" progId="Equation.3">
                  <p:embed/>
                  <p:pic>
                    <p:nvPicPr>
                      <p:cNvPr id="21506"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4191000"/>
                        <a:ext cx="3744913" cy="9175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21507" name="Object 3"/>
          <p:cNvGraphicFramePr>
            <a:graphicFrameLocks noChangeAspect="1"/>
          </p:cNvGraphicFramePr>
          <p:nvPr/>
        </p:nvGraphicFramePr>
        <p:xfrm>
          <a:off x="1524000" y="5410200"/>
          <a:ext cx="2108200" cy="1028700"/>
        </p:xfrm>
        <a:graphic>
          <a:graphicData uri="http://schemas.openxmlformats.org/presentationml/2006/ole">
            <mc:AlternateContent xmlns:mc="http://schemas.openxmlformats.org/markup-compatibility/2006">
              <mc:Choice xmlns:v="urn:schemas-microsoft-com:vml" Requires="v">
                <p:oleObj name="Equation" r:id="rId5" imgW="965200" imgH="469900" progId="Equation.3">
                  <p:embed/>
                </p:oleObj>
              </mc:Choice>
              <mc:Fallback>
                <p:oleObj name="Equation" r:id="rId5" imgW="965200" imgH="469900" progId="Equation.3">
                  <p:embed/>
                  <p:pic>
                    <p:nvPicPr>
                      <p:cNvPr id="21507"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0" y="5410200"/>
                        <a:ext cx="2108200" cy="10287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21508" name="Object 4"/>
          <p:cNvGraphicFramePr>
            <a:graphicFrameLocks noChangeAspect="1"/>
          </p:cNvGraphicFramePr>
          <p:nvPr/>
        </p:nvGraphicFramePr>
        <p:xfrm>
          <a:off x="4724400" y="5486400"/>
          <a:ext cx="1358900" cy="835025"/>
        </p:xfrm>
        <a:graphic>
          <a:graphicData uri="http://schemas.openxmlformats.org/presentationml/2006/ole">
            <mc:AlternateContent xmlns:mc="http://schemas.openxmlformats.org/markup-compatibility/2006">
              <mc:Choice xmlns:v="urn:schemas-microsoft-com:vml" Requires="v">
                <p:oleObj name="Equation" r:id="rId7" imgW="622300" imgH="381000" progId="Equation.3">
                  <p:embed/>
                </p:oleObj>
              </mc:Choice>
              <mc:Fallback>
                <p:oleObj name="Equation" r:id="rId7" imgW="622300" imgH="381000" progId="Equation.3">
                  <p:embed/>
                  <p:pic>
                    <p:nvPicPr>
                      <p:cNvPr id="21508"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24400" y="5486400"/>
                        <a:ext cx="1358900" cy="8350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pic>
        <p:nvPicPr>
          <p:cNvPr id="25609" name="Immagine 7" descr="Foto0133.jpg"/>
          <p:cNvPicPr>
            <a:picLocks noChangeAspect="1"/>
          </p:cNvPicPr>
          <p:nvPr/>
        </p:nvPicPr>
        <p:blipFill>
          <a:blip r:embed="rId9">
            <a:extLst>
              <a:ext uri="{28A0092B-C50C-407E-A947-70E740481C1C}">
                <a14:useLocalDpi xmlns:a14="http://schemas.microsoft.com/office/drawing/2010/main" val="0"/>
              </a:ext>
            </a:extLst>
          </a:blip>
          <a:srcRect l="24510" t="46675" r="31718" b="32680"/>
          <a:stretch>
            <a:fillRect/>
          </a:stretch>
        </p:blipFill>
        <p:spPr bwMode="auto">
          <a:xfrm rot="10800000">
            <a:off x="1371600" y="838200"/>
            <a:ext cx="6030913" cy="2133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aphicFrame>
        <p:nvGraphicFramePr>
          <p:cNvPr id="21509" name="Object 5"/>
          <p:cNvGraphicFramePr>
            <a:graphicFrameLocks noChangeAspect="1"/>
          </p:cNvGraphicFramePr>
          <p:nvPr/>
        </p:nvGraphicFramePr>
        <p:xfrm>
          <a:off x="685800" y="3124200"/>
          <a:ext cx="7837488" cy="987425"/>
        </p:xfrm>
        <a:graphic>
          <a:graphicData uri="http://schemas.openxmlformats.org/presentationml/2006/ole">
            <mc:AlternateContent xmlns:mc="http://schemas.openxmlformats.org/markup-compatibility/2006">
              <mc:Choice xmlns:v="urn:schemas-microsoft-com:vml" Requires="v">
                <p:oleObj name="Equation" r:id="rId10" imgW="4140200" imgH="520700" progId="Equation.3">
                  <p:embed/>
                </p:oleObj>
              </mc:Choice>
              <mc:Fallback>
                <p:oleObj name="Equation" r:id="rId10" imgW="4140200" imgH="520700" progId="Equation.3">
                  <p:embed/>
                  <p:pic>
                    <p:nvPicPr>
                      <p:cNvPr id="21509"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85800" y="3124200"/>
                        <a:ext cx="7837488" cy="9874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21510" name="Object 6"/>
          <p:cNvGraphicFramePr>
            <a:graphicFrameLocks noChangeAspect="1"/>
          </p:cNvGraphicFramePr>
          <p:nvPr/>
        </p:nvGraphicFramePr>
        <p:xfrm>
          <a:off x="6843713" y="5486400"/>
          <a:ext cx="1997075" cy="863600"/>
        </p:xfrm>
        <a:graphic>
          <a:graphicData uri="http://schemas.openxmlformats.org/presentationml/2006/ole">
            <mc:AlternateContent xmlns:mc="http://schemas.openxmlformats.org/markup-compatibility/2006">
              <mc:Choice xmlns:v="urn:schemas-microsoft-com:vml" Requires="v">
                <p:oleObj name="Equation" r:id="rId12" imgW="914400" imgH="393700" progId="Equation.3">
                  <p:embed/>
                </p:oleObj>
              </mc:Choice>
              <mc:Fallback>
                <p:oleObj name="Equation" r:id="rId12" imgW="914400" imgH="393700" progId="Equation.3">
                  <p:embed/>
                  <p:pic>
                    <p:nvPicPr>
                      <p:cNvPr id="21510" name="Object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843713" y="5486400"/>
                        <a:ext cx="1997075" cy="863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pic>
        <p:nvPicPr>
          <p:cNvPr id="11" name="Immagine 2" descr="infn-new.gif"/>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 name="Segnaposto data 6"/>
          <p:cNvSpPr>
            <a:spLocks noGrp="1"/>
          </p:cNvSpPr>
          <p:nvPr>
            <p:ph type="dt" sz="quarter" idx="10"/>
          </p:nvPr>
        </p:nvSpPr>
        <p:spPr>
          <a:xfrm>
            <a:off x="0" y="6553200"/>
            <a:ext cx="6705600" cy="3048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Seminar – Dept. of Physics – Univ. of Ferrara - Apr. 19th 2018</a:t>
            </a:r>
            <a:endParaRPr lang="en-US" sz="1400"/>
          </a:p>
        </p:txBody>
      </p:sp>
    </p:spTree>
    <p:extLst>
      <p:ext uri="{BB962C8B-B14F-4D97-AF65-F5344CB8AC3E}">
        <p14:creationId xmlns:p14="http://schemas.microsoft.com/office/powerpoint/2010/main" val="380374265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866" name="Object 2"/>
          <p:cNvGraphicFramePr>
            <a:graphicFrameLocks noChangeAspect="1"/>
          </p:cNvGraphicFramePr>
          <p:nvPr/>
        </p:nvGraphicFramePr>
        <p:xfrm>
          <a:off x="3429000" y="381000"/>
          <a:ext cx="2274888" cy="555625"/>
        </p:xfrm>
        <a:graphic>
          <a:graphicData uri="http://schemas.openxmlformats.org/presentationml/2006/ole">
            <mc:AlternateContent xmlns:mc="http://schemas.openxmlformats.org/markup-compatibility/2006">
              <mc:Choice xmlns:v="urn:schemas-microsoft-com:vml" Requires="v">
                <p:oleObj name="Equation" r:id="rId3" imgW="1041400" imgH="254000" progId="Equation.3">
                  <p:embed/>
                </p:oleObj>
              </mc:Choice>
              <mc:Fallback>
                <p:oleObj name="Equation" r:id="rId3" imgW="1041400" imgH="254000" progId="Equation.3">
                  <p:embed/>
                  <p:pic>
                    <p:nvPicPr>
                      <p:cNvPr id="36866"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381000"/>
                        <a:ext cx="2274888" cy="5556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23555" name="Object 3"/>
          <p:cNvGraphicFramePr>
            <a:graphicFrameLocks noChangeAspect="1"/>
          </p:cNvGraphicFramePr>
          <p:nvPr/>
        </p:nvGraphicFramePr>
        <p:xfrm>
          <a:off x="1524000" y="1524000"/>
          <a:ext cx="1997075" cy="1308100"/>
        </p:xfrm>
        <a:graphic>
          <a:graphicData uri="http://schemas.openxmlformats.org/presentationml/2006/ole">
            <mc:AlternateContent xmlns:mc="http://schemas.openxmlformats.org/markup-compatibility/2006">
              <mc:Choice xmlns:v="urn:schemas-microsoft-com:vml" Requires="v">
                <p:oleObj name="Equation" r:id="rId5" imgW="914400" imgH="596900" progId="Equation.3">
                  <p:embed/>
                </p:oleObj>
              </mc:Choice>
              <mc:Fallback>
                <p:oleObj name="Equation" r:id="rId5" imgW="914400" imgH="596900" progId="Equation.3">
                  <p:embed/>
                  <p:pic>
                    <p:nvPicPr>
                      <p:cNvPr id="23555"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0" y="1524000"/>
                        <a:ext cx="1997075" cy="13081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23556" name="Object 4"/>
          <p:cNvGraphicFramePr>
            <a:graphicFrameLocks noChangeAspect="1"/>
          </p:cNvGraphicFramePr>
          <p:nvPr/>
        </p:nvGraphicFramePr>
        <p:xfrm>
          <a:off x="6129338" y="1828800"/>
          <a:ext cx="1414462" cy="847725"/>
        </p:xfrm>
        <a:graphic>
          <a:graphicData uri="http://schemas.openxmlformats.org/presentationml/2006/ole">
            <mc:AlternateContent xmlns:mc="http://schemas.openxmlformats.org/markup-compatibility/2006">
              <mc:Choice xmlns:v="urn:schemas-microsoft-com:vml" Requires="v">
                <p:oleObj name="Equation" r:id="rId7" imgW="698500" imgH="419100" progId="Equation.3">
                  <p:embed/>
                </p:oleObj>
              </mc:Choice>
              <mc:Fallback>
                <p:oleObj name="Equation" r:id="rId7" imgW="698500" imgH="419100" progId="Equation.3">
                  <p:embed/>
                  <p:pic>
                    <p:nvPicPr>
                      <p:cNvPr id="23556"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29338" y="1828800"/>
                        <a:ext cx="1414462" cy="8477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23557" name="Object 5"/>
          <p:cNvGraphicFramePr>
            <a:graphicFrameLocks noChangeAspect="1"/>
          </p:cNvGraphicFramePr>
          <p:nvPr/>
        </p:nvGraphicFramePr>
        <p:xfrm>
          <a:off x="1333500" y="3352800"/>
          <a:ext cx="2247900" cy="1028700"/>
        </p:xfrm>
        <a:graphic>
          <a:graphicData uri="http://schemas.openxmlformats.org/presentationml/2006/ole">
            <mc:AlternateContent xmlns:mc="http://schemas.openxmlformats.org/markup-compatibility/2006">
              <mc:Choice xmlns:v="urn:schemas-microsoft-com:vml" Requires="v">
                <p:oleObj name="Equation" r:id="rId9" imgW="1028700" imgH="469900" progId="Equation.3">
                  <p:embed/>
                </p:oleObj>
              </mc:Choice>
              <mc:Fallback>
                <p:oleObj name="Equation" r:id="rId9" imgW="1028700" imgH="469900" progId="Equation.3">
                  <p:embed/>
                  <p:pic>
                    <p:nvPicPr>
                      <p:cNvPr id="23557"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33500" y="3352800"/>
                        <a:ext cx="2247900" cy="10287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23558" name="Object 6"/>
          <p:cNvGraphicFramePr>
            <a:graphicFrameLocks noChangeAspect="1"/>
          </p:cNvGraphicFramePr>
          <p:nvPr/>
        </p:nvGraphicFramePr>
        <p:xfrm>
          <a:off x="6167438" y="3429000"/>
          <a:ext cx="1985962" cy="863600"/>
        </p:xfrm>
        <a:graphic>
          <a:graphicData uri="http://schemas.openxmlformats.org/presentationml/2006/ole">
            <mc:AlternateContent xmlns:mc="http://schemas.openxmlformats.org/markup-compatibility/2006">
              <mc:Choice xmlns:v="urn:schemas-microsoft-com:vml" Requires="v">
                <p:oleObj name="Equation" r:id="rId11" imgW="1104900" imgH="482600" progId="Equation.3">
                  <p:embed/>
                </p:oleObj>
              </mc:Choice>
              <mc:Fallback>
                <p:oleObj name="Equation" r:id="rId11" imgW="1104900" imgH="482600" progId="Equation.3">
                  <p:embed/>
                  <p:pic>
                    <p:nvPicPr>
                      <p:cNvPr id="23558" name="Object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167438" y="3429000"/>
                        <a:ext cx="1985962" cy="8636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23559" name="Object 7"/>
          <p:cNvGraphicFramePr>
            <a:graphicFrameLocks noChangeAspect="1"/>
          </p:cNvGraphicFramePr>
          <p:nvPr/>
        </p:nvGraphicFramePr>
        <p:xfrm>
          <a:off x="2590800" y="4953000"/>
          <a:ext cx="3963988" cy="966788"/>
        </p:xfrm>
        <a:graphic>
          <a:graphicData uri="http://schemas.openxmlformats.org/presentationml/2006/ole">
            <mc:AlternateContent xmlns:mc="http://schemas.openxmlformats.org/markup-compatibility/2006">
              <mc:Choice xmlns:v="urn:schemas-microsoft-com:vml" Requires="v">
                <p:oleObj name="Equation" r:id="rId13" imgW="1612900" imgH="393700" progId="Equation.3">
                  <p:embed/>
                </p:oleObj>
              </mc:Choice>
              <mc:Fallback>
                <p:oleObj name="Equation" r:id="rId13" imgW="1612900" imgH="393700" progId="Equation.3">
                  <p:embed/>
                  <p:pic>
                    <p:nvPicPr>
                      <p:cNvPr id="23559" name="Object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590800" y="4953000"/>
                        <a:ext cx="3963988" cy="9667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23560" name="Object 8"/>
          <p:cNvGraphicFramePr>
            <a:graphicFrameLocks noChangeAspect="1"/>
          </p:cNvGraphicFramePr>
          <p:nvPr/>
        </p:nvGraphicFramePr>
        <p:xfrm>
          <a:off x="2022475" y="6019800"/>
          <a:ext cx="5151438" cy="530225"/>
        </p:xfrm>
        <a:graphic>
          <a:graphicData uri="http://schemas.openxmlformats.org/presentationml/2006/ole">
            <mc:AlternateContent xmlns:mc="http://schemas.openxmlformats.org/markup-compatibility/2006">
              <mc:Choice xmlns:v="urn:schemas-microsoft-com:vml" Requires="v">
                <p:oleObj name="Equation" r:id="rId15" imgW="2095500" imgH="215900" progId="Equation.3">
                  <p:embed/>
                </p:oleObj>
              </mc:Choice>
              <mc:Fallback>
                <p:oleObj name="Equation" r:id="rId15" imgW="2095500" imgH="215900" progId="Equation.3">
                  <p:embed/>
                  <p:pic>
                    <p:nvPicPr>
                      <p:cNvPr id="23560" name="Object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022475" y="6019800"/>
                        <a:ext cx="5151438" cy="5302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23561" name="Object 9"/>
          <p:cNvGraphicFramePr>
            <a:graphicFrameLocks noChangeAspect="1"/>
          </p:cNvGraphicFramePr>
          <p:nvPr/>
        </p:nvGraphicFramePr>
        <p:xfrm>
          <a:off x="7331075" y="5334000"/>
          <a:ext cx="1654175" cy="873125"/>
        </p:xfrm>
        <a:graphic>
          <a:graphicData uri="http://schemas.openxmlformats.org/presentationml/2006/ole">
            <mc:AlternateContent xmlns:mc="http://schemas.openxmlformats.org/markup-compatibility/2006">
              <mc:Choice xmlns:v="urn:schemas-microsoft-com:vml" Requires="v">
                <p:oleObj name="Equation" r:id="rId17" imgW="673100" imgH="355600" progId="Equation.3">
                  <p:embed/>
                </p:oleObj>
              </mc:Choice>
              <mc:Fallback>
                <p:oleObj name="Equation" r:id="rId17" imgW="673100" imgH="355600" progId="Equation.3">
                  <p:embed/>
                  <p:pic>
                    <p:nvPicPr>
                      <p:cNvPr id="23561" name="Object 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331075" y="5334000"/>
                        <a:ext cx="1654175" cy="8731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36874" name="Freccia bidirezionale orizzontale 12"/>
          <p:cNvSpPr>
            <a:spLocks noChangeArrowheads="1"/>
          </p:cNvSpPr>
          <p:nvPr/>
        </p:nvSpPr>
        <p:spPr bwMode="auto">
          <a:xfrm>
            <a:off x="4117975" y="2057400"/>
            <a:ext cx="1216025" cy="484188"/>
          </a:xfrm>
          <a:prstGeom prst="leftRightArrow">
            <a:avLst>
              <a:gd name="adj1" fmla="val 50000"/>
              <a:gd name="adj2" fmla="val 50043"/>
            </a:avLst>
          </a:prstGeom>
          <a:solidFill>
            <a:schemeClr val="accent1"/>
          </a:solidFill>
          <a:ln w="9525">
            <a:solidFill>
              <a:schemeClr val="tx1"/>
            </a:solidFill>
            <a:round/>
            <a:headEnd/>
            <a:tailEnd/>
          </a:ln>
        </p:spPr>
        <p:txBody>
          <a:bodyPr/>
          <a:lstStyle/>
          <a:p>
            <a:endParaRPr lang="it-IT"/>
          </a:p>
        </p:txBody>
      </p:sp>
      <p:sp>
        <p:nvSpPr>
          <p:cNvPr id="36875" name="Freccia bidirezionale orizzontale 13"/>
          <p:cNvSpPr>
            <a:spLocks noChangeArrowheads="1"/>
          </p:cNvSpPr>
          <p:nvPr/>
        </p:nvSpPr>
        <p:spPr bwMode="auto">
          <a:xfrm>
            <a:off x="4117975" y="3581400"/>
            <a:ext cx="1216025" cy="484188"/>
          </a:xfrm>
          <a:prstGeom prst="leftRightArrow">
            <a:avLst>
              <a:gd name="adj1" fmla="val 50000"/>
              <a:gd name="adj2" fmla="val 50043"/>
            </a:avLst>
          </a:prstGeom>
          <a:solidFill>
            <a:schemeClr val="accent1"/>
          </a:solidFill>
          <a:ln w="9525">
            <a:solidFill>
              <a:schemeClr val="tx1"/>
            </a:solidFill>
            <a:round/>
            <a:headEnd/>
            <a:tailEnd/>
          </a:ln>
        </p:spPr>
        <p:txBody>
          <a:bodyPr/>
          <a:lstStyle/>
          <a:p>
            <a:endParaRPr lang="it-IT"/>
          </a:p>
        </p:txBody>
      </p:sp>
      <p:sp>
        <p:nvSpPr>
          <p:cNvPr id="36876" name="Freccia giù 14"/>
          <p:cNvSpPr>
            <a:spLocks noChangeArrowheads="1"/>
          </p:cNvSpPr>
          <p:nvPr/>
        </p:nvSpPr>
        <p:spPr bwMode="auto">
          <a:xfrm>
            <a:off x="4545013" y="4267200"/>
            <a:ext cx="484187" cy="977900"/>
          </a:xfrm>
          <a:prstGeom prst="downArrow">
            <a:avLst>
              <a:gd name="adj1" fmla="val 50000"/>
              <a:gd name="adj2" fmla="val 50024"/>
            </a:avLst>
          </a:prstGeom>
          <a:solidFill>
            <a:schemeClr val="accent1"/>
          </a:solidFill>
          <a:ln w="9525">
            <a:solidFill>
              <a:schemeClr val="tx1"/>
            </a:solidFill>
            <a:round/>
            <a:headEnd/>
            <a:tailEnd/>
          </a:ln>
        </p:spPr>
        <p:txBody>
          <a:bodyPr/>
          <a:lstStyle/>
          <a:p>
            <a:endParaRPr lang="it-IT"/>
          </a:p>
        </p:txBody>
      </p:sp>
      <p:sp>
        <p:nvSpPr>
          <p:cNvPr id="36877" name="Rectangle 2"/>
          <p:cNvSpPr>
            <a:spLocks noGrp="1" noChangeArrowheads="1"/>
          </p:cNvSpPr>
          <p:nvPr>
            <p:ph type="title"/>
          </p:nvPr>
        </p:nvSpPr>
        <p:spPr>
          <a:xfrm>
            <a:off x="685800" y="1066800"/>
            <a:ext cx="2819400" cy="609600"/>
          </a:xfrm>
        </p:spPr>
        <p:txBody>
          <a:bodyPr/>
          <a:lstStyle/>
          <a:p>
            <a:r>
              <a:rPr lang="en-US" sz="2000" b="1">
                <a:solidFill>
                  <a:srgbClr val="CC0000"/>
                </a:solidFill>
                <a:latin typeface="Times" charset="0"/>
                <a:ea typeface="ＭＳ Ｐゴシック" charset="0"/>
                <a:cs typeface="ＭＳ Ｐゴシック" charset="0"/>
              </a:rPr>
              <a:t>LASER</a:t>
            </a:r>
            <a:endParaRPr lang="en-US" sz="2000" b="1">
              <a:solidFill>
                <a:srgbClr val="CC0000"/>
              </a:solidFill>
              <a:latin typeface="Helvetica" charset="0"/>
              <a:ea typeface="ＭＳ Ｐゴシック" charset="0"/>
              <a:cs typeface="ＭＳ Ｐゴシック" charset="0"/>
            </a:endParaRPr>
          </a:p>
        </p:txBody>
      </p:sp>
      <p:sp>
        <p:nvSpPr>
          <p:cNvPr id="17" name="Rectangle 2"/>
          <p:cNvSpPr txBox="1">
            <a:spLocks noChangeArrowheads="1"/>
          </p:cNvSpPr>
          <p:nvPr/>
        </p:nvSpPr>
        <p:spPr bwMode="auto">
          <a:xfrm>
            <a:off x="5715000" y="1066800"/>
            <a:ext cx="2819400" cy="609600"/>
          </a:xfrm>
          <a:prstGeom prst="rect">
            <a:avLst/>
          </a:prstGeom>
          <a:noFill/>
          <a:ln w="9525">
            <a:noFill/>
            <a:miter lim="800000"/>
            <a:headEnd/>
            <a:tailEnd/>
          </a:ln>
        </p:spPr>
        <p:txBody>
          <a:bodyPr anchor="ct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a:r>
              <a:rPr lang="en-US" sz="2000" b="1">
                <a:solidFill>
                  <a:srgbClr val="CC0000"/>
                </a:solidFill>
              </a:rPr>
              <a:t>PARTICLE BEAM</a:t>
            </a:r>
            <a:endParaRPr lang="en-US" sz="2000" b="1">
              <a:solidFill>
                <a:srgbClr val="CC0000"/>
              </a:solidFill>
              <a:latin typeface="Helvetica" charset="0"/>
            </a:endParaRPr>
          </a:p>
        </p:txBody>
      </p:sp>
      <p:sp>
        <p:nvSpPr>
          <p:cNvPr id="36879" name="CasellaDiTesto 17"/>
          <p:cNvSpPr txBox="1">
            <a:spLocks noChangeArrowheads="1"/>
          </p:cNvSpPr>
          <p:nvPr/>
        </p:nvSpPr>
        <p:spPr bwMode="auto">
          <a:xfrm>
            <a:off x="9980613" y="2578100"/>
            <a:ext cx="1841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18" name="Immagine 2" descr="infn-new.gif"/>
          <p:cNvPicPr>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 name="Segnaposto data 6"/>
          <p:cNvSpPr>
            <a:spLocks noGrp="1"/>
          </p:cNvSpPr>
          <p:nvPr>
            <p:ph type="dt" sz="quarter" idx="10"/>
          </p:nvPr>
        </p:nvSpPr>
        <p:spPr>
          <a:xfrm>
            <a:off x="0" y="6553200"/>
            <a:ext cx="6705600" cy="3048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Seminar – Dept. of Physics – Univ. of Ferrara - Apr. 19th 2018</a:t>
            </a:r>
            <a:endParaRPr lang="en-US" sz="1400"/>
          </a:p>
        </p:txBody>
      </p:sp>
    </p:spTree>
    <p:extLst>
      <p:ext uri="{BB962C8B-B14F-4D97-AF65-F5344CB8AC3E}">
        <p14:creationId xmlns:p14="http://schemas.microsoft.com/office/powerpoint/2010/main" val="7614255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355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355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355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355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3559"/>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3560"/>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235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5" name="Immagine 2" descr="infn-new.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378DA7A1-4EC1-7045-B2A4-C717DEB30359}"/>
              </a:ext>
            </a:extLst>
          </p:cNvPr>
          <p:cNvPicPr>
            <a:picLocks noChangeAspect="1"/>
          </p:cNvPicPr>
          <p:nvPr/>
        </p:nvPicPr>
        <p:blipFill>
          <a:blip r:embed="rId4"/>
          <a:stretch>
            <a:fillRect/>
          </a:stretch>
        </p:blipFill>
        <p:spPr>
          <a:xfrm>
            <a:off x="419100" y="1052736"/>
            <a:ext cx="8244408" cy="5490387"/>
          </a:xfrm>
          <a:prstGeom prst="rect">
            <a:avLst/>
          </a:prstGeom>
        </p:spPr>
      </p:pic>
      <p:sp>
        <p:nvSpPr>
          <p:cNvPr id="6" name="TextBox 5">
            <a:extLst>
              <a:ext uri="{FF2B5EF4-FFF2-40B4-BE49-F238E27FC236}">
                <a16:creationId xmlns:a16="http://schemas.microsoft.com/office/drawing/2014/main" id="{17BB9D8B-4D69-0F48-AE96-AA61EAA8D5DC}"/>
              </a:ext>
            </a:extLst>
          </p:cNvPr>
          <p:cNvSpPr txBox="1"/>
          <p:nvPr/>
        </p:nvSpPr>
        <p:spPr>
          <a:xfrm>
            <a:off x="2886684" y="582794"/>
            <a:ext cx="1654620" cy="707886"/>
          </a:xfrm>
          <a:prstGeom prst="rect">
            <a:avLst/>
          </a:prstGeom>
          <a:noFill/>
        </p:spPr>
        <p:txBody>
          <a:bodyPr wrap="none" rtlCol="0">
            <a:spAutoFit/>
          </a:bodyPr>
          <a:lstStyle/>
          <a:p>
            <a:pPr algn="ctr"/>
            <a:r>
              <a:rPr lang="it-IT" sz="2000"/>
              <a:t>with</a:t>
            </a:r>
          </a:p>
          <a:p>
            <a:pPr algn="ctr"/>
            <a:r>
              <a:rPr lang="it-IT" sz="2000"/>
              <a:t>electron recoil</a:t>
            </a:r>
          </a:p>
        </p:txBody>
      </p:sp>
      <p:sp>
        <p:nvSpPr>
          <p:cNvPr id="26" name="TextBox 25">
            <a:extLst>
              <a:ext uri="{FF2B5EF4-FFF2-40B4-BE49-F238E27FC236}">
                <a16:creationId xmlns:a16="http://schemas.microsoft.com/office/drawing/2014/main" id="{09C19D2E-3275-3747-B0FC-1E9DF9D7B029}"/>
              </a:ext>
            </a:extLst>
          </p:cNvPr>
          <p:cNvSpPr txBox="1"/>
          <p:nvPr/>
        </p:nvSpPr>
        <p:spPr>
          <a:xfrm>
            <a:off x="5076056" y="554273"/>
            <a:ext cx="1654620" cy="707886"/>
          </a:xfrm>
          <a:prstGeom prst="rect">
            <a:avLst/>
          </a:prstGeom>
          <a:noFill/>
        </p:spPr>
        <p:txBody>
          <a:bodyPr wrap="none" rtlCol="0">
            <a:spAutoFit/>
          </a:bodyPr>
          <a:lstStyle/>
          <a:p>
            <a:pPr algn="ctr"/>
            <a:r>
              <a:rPr lang="it-IT" sz="2000"/>
              <a:t>without</a:t>
            </a:r>
          </a:p>
          <a:p>
            <a:pPr algn="ctr"/>
            <a:r>
              <a:rPr lang="it-IT" sz="2000"/>
              <a:t>electron recoil</a:t>
            </a:r>
          </a:p>
        </p:txBody>
      </p:sp>
      <p:cxnSp>
        <p:nvCxnSpPr>
          <p:cNvPr id="8" name="Straight Arrow Connector 7">
            <a:extLst>
              <a:ext uri="{FF2B5EF4-FFF2-40B4-BE49-F238E27FC236}">
                <a16:creationId xmlns:a16="http://schemas.microsoft.com/office/drawing/2014/main" id="{DB829751-4390-C64E-8F6F-1FC94F2B58E3}"/>
              </a:ext>
            </a:extLst>
          </p:cNvPr>
          <p:cNvCxnSpPr/>
          <p:nvPr/>
        </p:nvCxnSpPr>
        <p:spPr bwMode="auto">
          <a:xfrm flipH="1">
            <a:off x="5724128" y="1262159"/>
            <a:ext cx="179238" cy="87069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9" name="Straight Arrow Connector 28">
            <a:extLst>
              <a:ext uri="{FF2B5EF4-FFF2-40B4-BE49-F238E27FC236}">
                <a16:creationId xmlns:a16="http://schemas.microsoft.com/office/drawing/2014/main" id="{0A533C9A-5FAE-5241-8ECD-D734049817B7}"/>
              </a:ext>
            </a:extLst>
          </p:cNvPr>
          <p:cNvCxnSpPr>
            <a:cxnSpLocks/>
          </p:cNvCxnSpPr>
          <p:nvPr/>
        </p:nvCxnSpPr>
        <p:spPr bwMode="auto">
          <a:xfrm>
            <a:off x="3713994" y="1262159"/>
            <a:ext cx="497966" cy="72668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23892058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323529" y="415148"/>
            <a:ext cx="8712967" cy="1296144"/>
          </a:xfrm>
        </p:spPr>
        <p:txBody>
          <a:bodyPr/>
          <a:lstStyle/>
          <a:p>
            <a:r>
              <a:rPr lang="en-GB" sz="2800" b="1" i="1">
                <a:solidFill>
                  <a:srgbClr val="FF0000"/>
                </a:solidFill>
                <a:latin typeface="Times" charset="0"/>
                <a:ea typeface="ＭＳ Ｐゴシック" charset="0"/>
              </a:rPr>
              <a:t>Large Recoil in ICS damps the effect of large</a:t>
            </a:r>
            <a:br>
              <a:rPr lang="en-GB" sz="2800" b="1" i="1">
                <a:solidFill>
                  <a:srgbClr val="FF0000"/>
                </a:solidFill>
                <a:latin typeface="Times" charset="0"/>
                <a:ea typeface="ＭＳ Ｐゴシック" charset="0"/>
              </a:rPr>
            </a:br>
            <a:r>
              <a:rPr lang="en-GB" sz="2800" b="1" i="1">
                <a:solidFill>
                  <a:srgbClr val="FF0000"/>
                </a:solidFill>
                <a:latin typeface="Times" charset="0"/>
                <a:ea typeface="ＭＳ Ｐゴシック" charset="0"/>
              </a:rPr>
              <a:t>bandwidth incident photon beams onto the bandwidth of scattered photons</a:t>
            </a:r>
            <a:endParaRPr lang="en-US" sz="2800" b="1" i="1">
              <a:solidFill>
                <a:srgbClr val="FF0000"/>
              </a:solidFill>
              <a:latin typeface="Times" charset="0"/>
              <a:ea typeface="ＭＳ Ｐゴシック" charset="0"/>
            </a:endParaRPr>
          </a:p>
        </p:txBody>
      </p:sp>
      <p:sp>
        <p:nvSpPr>
          <p:cNvPr id="18435" name="CasellaDiTesto 6"/>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4120F11C-8F7D-16BA-486A-511AAF46C591}"/>
              </a:ext>
            </a:extLst>
          </p:cNvPr>
          <p:cNvPicPr>
            <a:picLocks noChangeAspect="1"/>
          </p:cNvPicPr>
          <p:nvPr/>
        </p:nvPicPr>
        <p:blipFill>
          <a:blip r:embed="rId3"/>
          <a:stretch>
            <a:fillRect/>
          </a:stretch>
        </p:blipFill>
        <p:spPr>
          <a:xfrm>
            <a:off x="40477" y="29829"/>
            <a:ext cx="1219155" cy="737276"/>
          </a:xfrm>
          <a:prstGeom prst="rect">
            <a:avLst/>
          </a:prstGeom>
        </p:spPr>
      </p:pic>
      <p:pic>
        <p:nvPicPr>
          <p:cNvPr id="10" name="Picture 9" descr="A picture containing text, font, screenshot, algebra&#10;&#10;Description automatically generated">
            <a:extLst>
              <a:ext uri="{FF2B5EF4-FFF2-40B4-BE49-F238E27FC236}">
                <a16:creationId xmlns:a16="http://schemas.microsoft.com/office/drawing/2014/main" id="{B40F1FF6-13CD-1440-5639-325AA2750CF9}"/>
              </a:ext>
            </a:extLst>
          </p:cNvPr>
          <p:cNvPicPr>
            <a:picLocks noChangeAspect="1"/>
          </p:cNvPicPr>
          <p:nvPr/>
        </p:nvPicPr>
        <p:blipFill>
          <a:blip r:embed="rId4"/>
          <a:stretch>
            <a:fillRect/>
          </a:stretch>
        </p:blipFill>
        <p:spPr>
          <a:xfrm>
            <a:off x="688032" y="1916832"/>
            <a:ext cx="7772400" cy="1932364"/>
          </a:xfrm>
          <a:prstGeom prst="rect">
            <a:avLst/>
          </a:prstGeom>
        </p:spPr>
      </p:pic>
      <p:pic>
        <p:nvPicPr>
          <p:cNvPr id="4" name="Picture 3">
            <a:extLst>
              <a:ext uri="{FF2B5EF4-FFF2-40B4-BE49-F238E27FC236}">
                <a16:creationId xmlns:a16="http://schemas.microsoft.com/office/drawing/2014/main" id="{BD961D1F-E709-E612-651A-4AE10FD2E534}"/>
              </a:ext>
            </a:extLst>
          </p:cNvPr>
          <p:cNvPicPr>
            <a:picLocks noChangeAspect="1"/>
          </p:cNvPicPr>
          <p:nvPr/>
        </p:nvPicPr>
        <p:blipFill>
          <a:blip r:embed="rId5"/>
          <a:stretch>
            <a:fillRect/>
          </a:stretch>
        </p:blipFill>
        <p:spPr>
          <a:xfrm>
            <a:off x="143508" y="4385472"/>
            <a:ext cx="8856984" cy="842199"/>
          </a:xfrm>
          <a:prstGeom prst="rect">
            <a:avLst/>
          </a:prstGeom>
        </p:spPr>
      </p:pic>
      <p:sp>
        <p:nvSpPr>
          <p:cNvPr id="6" name="Oval 5">
            <a:extLst>
              <a:ext uri="{FF2B5EF4-FFF2-40B4-BE49-F238E27FC236}">
                <a16:creationId xmlns:a16="http://schemas.microsoft.com/office/drawing/2014/main" id="{5F2131B1-A82B-CB55-9028-EEDFC09E889F}"/>
              </a:ext>
            </a:extLst>
          </p:cNvPr>
          <p:cNvSpPr/>
          <p:nvPr/>
        </p:nvSpPr>
        <p:spPr bwMode="auto">
          <a:xfrm>
            <a:off x="5076056" y="4293096"/>
            <a:ext cx="1440160" cy="1059752"/>
          </a:xfrm>
          <a:prstGeom prst="ellipse">
            <a:avLst/>
          </a:prstGeom>
          <a:solidFill>
            <a:srgbClr val="FFFF00">
              <a:alpha val="36508"/>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sp>
        <p:nvSpPr>
          <p:cNvPr id="2" name="TextBox 1">
            <a:extLst>
              <a:ext uri="{FF2B5EF4-FFF2-40B4-BE49-F238E27FC236}">
                <a16:creationId xmlns:a16="http://schemas.microsoft.com/office/drawing/2014/main" id="{4A0CD001-0450-7403-66DF-3DE2EBFB8870}"/>
              </a:ext>
            </a:extLst>
          </p:cNvPr>
          <p:cNvSpPr txBox="1"/>
          <p:nvPr/>
        </p:nvSpPr>
        <p:spPr>
          <a:xfrm>
            <a:off x="143508" y="5460872"/>
            <a:ext cx="1582484" cy="830997"/>
          </a:xfrm>
          <a:prstGeom prst="rect">
            <a:avLst/>
          </a:prstGeom>
          <a:noFill/>
        </p:spPr>
        <p:txBody>
          <a:bodyPr wrap="none" rtlCol="0">
            <a:spAutoFit/>
          </a:bodyPr>
          <a:lstStyle/>
          <a:p>
            <a:pPr algn="ctr"/>
            <a:r>
              <a:rPr lang="en-GB"/>
              <a:t>c</a:t>
            </a:r>
            <a:r>
              <a:rPr lang="en-IT"/>
              <a:t>ollimation</a:t>
            </a:r>
          </a:p>
          <a:p>
            <a:pPr algn="ctr"/>
            <a:r>
              <a:rPr lang="en-IT"/>
              <a:t>angle</a:t>
            </a:r>
          </a:p>
        </p:txBody>
      </p:sp>
      <p:sp>
        <p:nvSpPr>
          <p:cNvPr id="5" name="TextBox 4">
            <a:extLst>
              <a:ext uri="{FF2B5EF4-FFF2-40B4-BE49-F238E27FC236}">
                <a16:creationId xmlns:a16="http://schemas.microsoft.com/office/drawing/2014/main" id="{D76256FC-FD9C-B2B6-18CD-1218E100F1D2}"/>
              </a:ext>
            </a:extLst>
          </p:cNvPr>
          <p:cNvSpPr txBox="1"/>
          <p:nvPr/>
        </p:nvSpPr>
        <p:spPr>
          <a:xfrm>
            <a:off x="1835696" y="5766355"/>
            <a:ext cx="1377301" cy="830997"/>
          </a:xfrm>
          <a:prstGeom prst="rect">
            <a:avLst/>
          </a:prstGeom>
          <a:noFill/>
        </p:spPr>
        <p:txBody>
          <a:bodyPr wrap="none" rtlCol="0">
            <a:spAutoFit/>
          </a:bodyPr>
          <a:lstStyle/>
          <a:p>
            <a:pPr algn="ctr"/>
            <a:r>
              <a:rPr lang="it-IT"/>
              <a:t>beam</a:t>
            </a:r>
            <a:endParaRPr lang="en-IT"/>
          </a:p>
          <a:p>
            <a:pPr algn="ctr"/>
            <a:r>
              <a:rPr lang="en-IT"/>
              <a:t>emittance</a:t>
            </a:r>
          </a:p>
        </p:txBody>
      </p:sp>
      <p:sp>
        <p:nvSpPr>
          <p:cNvPr id="7" name="TextBox 6">
            <a:extLst>
              <a:ext uri="{FF2B5EF4-FFF2-40B4-BE49-F238E27FC236}">
                <a16:creationId xmlns:a16="http://schemas.microsoft.com/office/drawing/2014/main" id="{568FB98D-BE1F-B751-E5B7-4CF87F4589E9}"/>
              </a:ext>
            </a:extLst>
          </p:cNvPr>
          <p:cNvSpPr txBox="1"/>
          <p:nvPr/>
        </p:nvSpPr>
        <p:spPr>
          <a:xfrm>
            <a:off x="3463993" y="5227671"/>
            <a:ext cx="1431803" cy="830997"/>
          </a:xfrm>
          <a:prstGeom prst="rect">
            <a:avLst/>
          </a:prstGeom>
          <a:noFill/>
        </p:spPr>
        <p:txBody>
          <a:bodyPr wrap="none" rtlCol="0">
            <a:spAutoFit/>
          </a:bodyPr>
          <a:lstStyle/>
          <a:p>
            <a:pPr algn="ctr"/>
            <a:r>
              <a:rPr lang="it-IT"/>
              <a:t>beam</a:t>
            </a:r>
            <a:endParaRPr lang="en-IT"/>
          </a:p>
          <a:p>
            <a:pPr algn="ctr"/>
            <a:r>
              <a:rPr lang="en-GB"/>
              <a:t>e</a:t>
            </a:r>
            <a:r>
              <a:rPr lang="en-IT"/>
              <a:t>n. spread</a:t>
            </a:r>
          </a:p>
        </p:txBody>
      </p:sp>
      <p:cxnSp>
        <p:nvCxnSpPr>
          <p:cNvPr id="9" name="Straight Arrow Connector 8">
            <a:extLst>
              <a:ext uri="{FF2B5EF4-FFF2-40B4-BE49-F238E27FC236}">
                <a16:creationId xmlns:a16="http://schemas.microsoft.com/office/drawing/2014/main" id="{E4252AAA-E5B8-F7F5-2009-437B973C3B6F}"/>
              </a:ext>
            </a:extLst>
          </p:cNvPr>
          <p:cNvCxnSpPr>
            <a:cxnSpLocks/>
          </p:cNvCxnSpPr>
          <p:nvPr/>
        </p:nvCxnSpPr>
        <p:spPr bwMode="auto">
          <a:xfrm flipV="1">
            <a:off x="1043608" y="5085184"/>
            <a:ext cx="432048" cy="504056"/>
          </a:xfrm>
          <a:prstGeom prst="straightConnector1">
            <a:avLst/>
          </a:prstGeom>
          <a:solidFill>
            <a:schemeClr val="accent1"/>
          </a:solidFill>
          <a:ln w="34925" cap="flat" cmpd="sng" algn="ctr">
            <a:solidFill>
              <a:srgbClr val="C00000"/>
            </a:solidFill>
            <a:prstDash val="solid"/>
            <a:round/>
            <a:headEnd type="none" w="med" len="med"/>
            <a:tailEnd type="triangle"/>
          </a:ln>
          <a:effectLst/>
        </p:spPr>
      </p:cxnSp>
      <p:cxnSp>
        <p:nvCxnSpPr>
          <p:cNvPr id="12" name="Straight Arrow Connector 11">
            <a:extLst>
              <a:ext uri="{FF2B5EF4-FFF2-40B4-BE49-F238E27FC236}">
                <a16:creationId xmlns:a16="http://schemas.microsoft.com/office/drawing/2014/main" id="{4B7CB1F4-B0D0-9F79-5E10-4E0D9E8CF262}"/>
              </a:ext>
            </a:extLst>
          </p:cNvPr>
          <p:cNvCxnSpPr>
            <a:cxnSpLocks/>
          </p:cNvCxnSpPr>
          <p:nvPr/>
        </p:nvCxnSpPr>
        <p:spPr bwMode="auto">
          <a:xfrm flipV="1">
            <a:off x="2692890" y="5157173"/>
            <a:ext cx="0" cy="609182"/>
          </a:xfrm>
          <a:prstGeom prst="straightConnector1">
            <a:avLst/>
          </a:prstGeom>
          <a:solidFill>
            <a:schemeClr val="accent1"/>
          </a:solidFill>
          <a:ln w="34925" cap="flat" cmpd="sng" algn="ctr">
            <a:solidFill>
              <a:srgbClr val="C00000"/>
            </a:solidFill>
            <a:prstDash val="solid"/>
            <a:round/>
            <a:headEnd type="none" w="med" len="med"/>
            <a:tailEnd type="triangle"/>
          </a:ln>
          <a:effectLst/>
        </p:spPr>
      </p:cxnSp>
      <p:sp>
        <p:nvSpPr>
          <p:cNvPr id="15" name="TextBox 14">
            <a:extLst>
              <a:ext uri="{FF2B5EF4-FFF2-40B4-BE49-F238E27FC236}">
                <a16:creationId xmlns:a16="http://schemas.microsoft.com/office/drawing/2014/main" id="{F756C679-508B-B5A1-9FBA-4EA8D0EFD6B4}"/>
              </a:ext>
            </a:extLst>
          </p:cNvPr>
          <p:cNvSpPr txBox="1"/>
          <p:nvPr/>
        </p:nvSpPr>
        <p:spPr>
          <a:xfrm>
            <a:off x="5071418" y="5374729"/>
            <a:ext cx="1449435" cy="1200329"/>
          </a:xfrm>
          <a:prstGeom prst="rect">
            <a:avLst/>
          </a:prstGeom>
          <a:noFill/>
        </p:spPr>
        <p:txBody>
          <a:bodyPr wrap="none" rtlCol="0">
            <a:spAutoFit/>
          </a:bodyPr>
          <a:lstStyle/>
          <a:p>
            <a:pPr algn="ctr"/>
            <a:r>
              <a:rPr lang="it-IT"/>
              <a:t>incident</a:t>
            </a:r>
          </a:p>
          <a:p>
            <a:pPr algn="ctr"/>
            <a:r>
              <a:rPr lang="it-IT"/>
              <a:t>photons</a:t>
            </a:r>
            <a:endParaRPr lang="en-IT"/>
          </a:p>
          <a:p>
            <a:pPr algn="ctr"/>
            <a:r>
              <a:rPr lang="en-GB"/>
              <a:t>e</a:t>
            </a:r>
            <a:r>
              <a:rPr lang="en-IT"/>
              <a:t>n. spread</a:t>
            </a:r>
          </a:p>
        </p:txBody>
      </p:sp>
      <p:sp>
        <p:nvSpPr>
          <p:cNvPr id="16" name="TextBox 15">
            <a:extLst>
              <a:ext uri="{FF2B5EF4-FFF2-40B4-BE49-F238E27FC236}">
                <a16:creationId xmlns:a16="http://schemas.microsoft.com/office/drawing/2014/main" id="{5F462C42-F6B4-9722-4A12-13ABAD99C16F}"/>
              </a:ext>
            </a:extLst>
          </p:cNvPr>
          <p:cNvSpPr txBox="1"/>
          <p:nvPr/>
        </p:nvSpPr>
        <p:spPr>
          <a:xfrm>
            <a:off x="6408204" y="5122015"/>
            <a:ext cx="1476110" cy="461665"/>
          </a:xfrm>
          <a:prstGeom prst="rect">
            <a:avLst/>
          </a:prstGeom>
          <a:noFill/>
        </p:spPr>
        <p:txBody>
          <a:bodyPr wrap="none" rtlCol="0">
            <a:spAutoFit/>
          </a:bodyPr>
          <a:lstStyle/>
          <a:p>
            <a:pPr algn="ctr"/>
            <a:r>
              <a:rPr lang="it-IT"/>
              <a:t>diffraction</a:t>
            </a:r>
            <a:endParaRPr lang="en-IT"/>
          </a:p>
        </p:txBody>
      </p:sp>
      <p:sp>
        <p:nvSpPr>
          <p:cNvPr id="17" name="TextBox 16">
            <a:extLst>
              <a:ext uri="{FF2B5EF4-FFF2-40B4-BE49-F238E27FC236}">
                <a16:creationId xmlns:a16="http://schemas.microsoft.com/office/drawing/2014/main" id="{187B01AA-A324-5DEF-483D-B5B3E5FC8038}"/>
              </a:ext>
            </a:extLst>
          </p:cNvPr>
          <p:cNvSpPr txBox="1"/>
          <p:nvPr/>
        </p:nvSpPr>
        <p:spPr>
          <a:xfrm>
            <a:off x="7525280" y="5782252"/>
            <a:ext cx="1207383" cy="830997"/>
          </a:xfrm>
          <a:prstGeom prst="rect">
            <a:avLst/>
          </a:prstGeom>
          <a:noFill/>
        </p:spPr>
        <p:txBody>
          <a:bodyPr wrap="none" rtlCol="0">
            <a:spAutoFit/>
          </a:bodyPr>
          <a:lstStyle/>
          <a:p>
            <a:pPr algn="ctr"/>
            <a:r>
              <a:rPr lang="it-IT"/>
              <a:t>non</a:t>
            </a:r>
            <a:endParaRPr lang="en-IT"/>
          </a:p>
          <a:p>
            <a:pPr algn="ctr"/>
            <a:r>
              <a:rPr lang="en-IT"/>
              <a:t>linearity</a:t>
            </a:r>
          </a:p>
        </p:txBody>
      </p:sp>
      <p:cxnSp>
        <p:nvCxnSpPr>
          <p:cNvPr id="18" name="Straight Arrow Connector 17">
            <a:extLst>
              <a:ext uri="{FF2B5EF4-FFF2-40B4-BE49-F238E27FC236}">
                <a16:creationId xmlns:a16="http://schemas.microsoft.com/office/drawing/2014/main" id="{0019CC19-2A01-87F9-D156-F3738D834601}"/>
              </a:ext>
            </a:extLst>
          </p:cNvPr>
          <p:cNvCxnSpPr>
            <a:cxnSpLocks/>
          </p:cNvCxnSpPr>
          <p:nvPr/>
        </p:nvCxnSpPr>
        <p:spPr bwMode="auto">
          <a:xfrm flipV="1">
            <a:off x="8316416" y="5173070"/>
            <a:ext cx="0" cy="703300"/>
          </a:xfrm>
          <a:prstGeom prst="straightConnector1">
            <a:avLst/>
          </a:prstGeom>
          <a:solidFill>
            <a:schemeClr val="accent1"/>
          </a:solidFill>
          <a:ln w="34925" cap="flat" cmpd="sng" algn="ctr">
            <a:solidFill>
              <a:srgbClr val="C00000"/>
            </a:solidFill>
            <a:prstDash val="solid"/>
            <a:round/>
            <a:headEnd type="none" w="med" len="med"/>
            <a:tailEnd type="triangle"/>
          </a:ln>
          <a:effectLst/>
        </p:spPr>
      </p:cxnSp>
      <p:sp>
        <p:nvSpPr>
          <p:cNvPr id="8" name="Segnaposto data 6">
            <a:extLst>
              <a:ext uri="{FF2B5EF4-FFF2-40B4-BE49-F238E27FC236}">
                <a16:creationId xmlns:a16="http://schemas.microsoft.com/office/drawing/2014/main" id="{A650E37F-1F5A-23DA-5C1C-525368A797C6}"/>
              </a:ext>
            </a:extLst>
          </p:cNvPr>
          <p:cNvSpPr>
            <a:spLocks noGrp="1"/>
          </p:cNvSpPr>
          <p:nvPr>
            <p:ph type="dt" sz="quarter" idx="10"/>
          </p:nvPr>
        </p:nvSpPr>
        <p:spPr>
          <a:xfrm>
            <a:off x="0" y="6553200"/>
            <a:ext cx="4716016"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INFN– ACCELERATORI – Seminar – LASA - July 14th 2023</a:t>
            </a:r>
            <a:endParaRPr lang="en-US" sz="1400"/>
          </a:p>
        </p:txBody>
      </p:sp>
      <p:sp>
        <p:nvSpPr>
          <p:cNvPr id="11" name="TextBox 10">
            <a:extLst>
              <a:ext uri="{FF2B5EF4-FFF2-40B4-BE49-F238E27FC236}">
                <a16:creationId xmlns:a16="http://schemas.microsoft.com/office/drawing/2014/main" id="{CD8D340A-0307-82BF-22C5-B03B018B808F}"/>
              </a:ext>
            </a:extLst>
          </p:cNvPr>
          <p:cNvSpPr txBox="1"/>
          <p:nvPr/>
        </p:nvSpPr>
        <p:spPr>
          <a:xfrm>
            <a:off x="179512" y="3964994"/>
            <a:ext cx="8622873" cy="369332"/>
          </a:xfrm>
          <a:prstGeom prst="rect">
            <a:avLst/>
          </a:prstGeom>
          <a:noFill/>
        </p:spPr>
        <p:txBody>
          <a:bodyPr wrap="none" rtlCol="0">
            <a:spAutoFit/>
          </a:bodyPr>
          <a:lstStyle/>
          <a:p>
            <a:r>
              <a:rPr lang="en-GB" sz="1800" i="1" u="sng"/>
              <a:t>e</a:t>
            </a:r>
            <a:r>
              <a:rPr lang="en-IT" sz="1800" i="1" u="sng"/>
              <a:t>quivalent to FELs Kim-Pellegrini crit. </a:t>
            </a:r>
            <a:r>
              <a:rPr lang="en-GB" sz="1800" i="1" u="sng"/>
              <a:t>o</a:t>
            </a:r>
            <a:r>
              <a:rPr lang="en-IT" sz="1800" i="1" u="sng"/>
              <a:t>n 3D inhomogeneous effects on photon bandwidth</a:t>
            </a:r>
          </a:p>
        </p:txBody>
      </p:sp>
    </p:spTree>
    <p:extLst>
      <p:ext uri="{BB962C8B-B14F-4D97-AF65-F5344CB8AC3E}">
        <p14:creationId xmlns:p14="http://schemas.microsoft.com/office/powerpoint/2010/main" val="98846155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1058561" y="116633"/>
            <a:ext cx="7977935" cy="1079499"/>
          </a:xfrm>
        </p:spPr>
        <p:txBody>
          <a:bodyPr/>
          <a:lstStyle/>
          <a:p>
            <a:r>
              <a:rPr lang="en-GB" sz="2800" b="1" i="1">
                <a:solidFill>
                  <a:srgbClr val="FF0000"/>
                </a:solidFill>
                <a:latin typeface="Times" charset="0"/>
                <a:ea typeface="ＭＳ Ｐゴシック" charset="0"/>
              </a:rPr>
              <a:t>Large Recoil in MPP damps the normalized emittance of the secondary generated muon beam</a:t>
            </a:r>
            <a:endParaRPr lang="en-US" sz="2800" b="1" i="1">
              <a:solidFill>
                <a:srgbClr val="FF0000"/>
              </a:solidFill>
              <a:latin typeface="Times" charset="0"/>
              <a:ea typeface="ＭＳ Ｐゴシック" charset="0"/>
            </a:endParaRPr>
          </a:p>
        </p:txBody>
      </p:sp>
      <p:sp>
        <p:nvSpPr>
          <p:cNvPr id="18435" name="CasellaDiTesto 6"/>
          <p:cNvSpPr txBox="1">
            <a:spLocks noChangeArrowheads="1"/>
          </p:cNvSpPr>
          <p:nvPr/>
        </p:nvSpPr>
        <p:spPr bwMode="auto">
          <a:xfrm>
            <a:off x="9334500" y="-12700"/>
            <a:ext cx="1841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4120F11C-8F7D-16BA-486A-511AAF46C591}"/>
              </a:ext>
            </a:extLst>
          </p:cNvPr>
          <p:cNvPicPr>
            <a:picLocks noChangeAspect="1"/>
          </p:cNvPicPr>
          <p:nvPr/>
        </p:nvPicPr>
        <p:blipFill>
          <a:blip r:embed="rId3"/>
          <a:stretch>
            <a:fillRect/>
          </a:stretch>
        </p:blipFill>
        <p:spPr>
          <a:xfrm>
            <a:off x="40477" y="29829"/>
            <a:ext cx="1219155" cy="737276"/>
          </a:xfrm>
          <a:prstGeom prst="rect">
            <a:avLst/>
          </a:prstGeom>
        </p:spPr>
      </p:pic>
      <p:pic>
        <p:nvPicPr>
          <p:cNvPr id="5" name="Picture 4" descr="A picture containing text, screenshot, font, line&#10;&#10;Description automatically generated">
            <a:extLst>
              <a:ext uri="{FF2B5EF4-FFF2-40B4-BE49-F238E27FC236}">
                <a16:creationId xmlns:a16="http://schemas.microsoft.com/office/drawing/2014/main" id="{3170BA29-85F1-0B16-B3C0-AA6BA9E49556}"/>
              </a:ext>
            </a:extLst>
          </p:cNvPr>
          <p:cNvPicPr>
            <a:picLocks noChangeAspect="1"/>
          </p:cNvPicPr>
          <p:nvPr/>
        </p:nvPicPr>
        <p:blipFill>
          <a:blip r:embed="rId4"/>
          <a:stretch>
            <a:fillRect/>
          </a:stretch>
        </p:blipFill>
        <p:spPr>
          <a:xfrm>
            <a:off x="562792" y="1196752"/>
            <a:ext cx="7730385" cy="2209703"/>
          </a:xfrm>
          <a:prstGeom prst="rect">
            <a:avLst/>
          </a:prstGeom>
        </p:spPr>
      </p:pic>
      <p:pic>
        <p:nvPicPr>
          <p:cNvPr id="4" name="Picture 3" descr="A picture containing font, handwriting, text, white&#10;&#10;Description automatically generated">
            <a:extLst>
              <a:ext uri="{FF2B5EF4-FFF2-40B4-BE49-F238E27FC236}">
                <a16:creationId xmlns:a16="http://schemas.microsoft.com/office/drawing/2014/main" id="{7CC88115-387A-8440-0CCF-64202EC2BECF}"/>
              </a:ext>
            </a:extLst>
          </p:cNvPr>
          <p:cNvPicPr>
            <a:picLocks noChangeAspect="1"/>
          </p:cNvPicPr>
          <p:nvPr/>
        </p:nvPicPr>
        <p:blipFill>
          <a:blip r:embed="rId5"/>
          <a:stretch>
            <a:fillRect/>
          </a:stretch>
        </p:blipFill>
        <p:spPr>
          <a:xfrm>
            <a:off x="251520" y="4242719"/>
            <a:ext cx="4445000" cy="1079500"/>
          </a:xfrm>
          <a:prstGeom prst="rect">
            <a:avLst/>
          </a:prstGeom>
        </p:spPr>
      </p:pic>
      <p:pic>
        <p:nvPicPr>
          <p:cNvPr id="7" name="Picture 6" descr="A picture containing text, diagram, plot, screenshot&#10;&#10;Description automatically generated">
            <a:extLst>
              <a:ext uri="{FF2B5EF4-FFF2-40B4-BE49-F238E27FC236}">
                <a16:creationId xmlns:a16="http://schemas.microsoft.com/office/drawing/2014/main" id="{6473277B-B5AB-B0B2-3133-821052B4E164}"/>
              </a:ext>
            </a:extLst>
          </p:cNvPr>
          <p:cNvPicPr>
            <a:picLocks noChangeAspect="1"/>
          </p:cNvPicPr>
          <p:nvPr/>
        </p:nvPicPr>
        <p:blipFill>
          <a:blip r:embed="rId6"/>
          <a:stretch>
            <a:fillRect/>
          </a:stretch>
        </p:blipFill>
        <p:spPr>
          <a:xfrm>
            <a:off x="4788024" y="3262439"/>
            <a:ext cx="4248472" cy="3500421"/>
          </a:xfrm>
          <a:prstGeom prst="rect">
            <a:avLst/>
          </a:prstGeom>
        </p:spPr>
      </p:pic>
      <p:sp>
        <p:nvSpPr>
          <p:cNvPr id="9" name="TextBox 8">
            <a:extLst>
              <a:ext uri="{FF2B5EF4-FFF2-40B4-BE49-F238E27FC236}">
                <a16:creationId xmlns:a16="http://schemas.microsoft.com/office/drawing/2014/main" id="{B1A73EA5-7281-285D-7F50-E8497A022349}"/>
              </a:ext>
            </a:extLst>
          </p:cNvPr>
          <p:cNvSpPr txBox="1"/>
          <p:nvPr/>
        </p:nvSpPr>
        <p:spPr>
          <a:xfrm>
            <a:off x="728400" y="5835317"/>
            <a:ext cx="3843600" cy="646331"/>
          </a:xfrm>
          <a:prstGeom prst="rect">
            <a:avLst/>
          </a:prstGeom>
          <a:noFill/>
        </p:spPr>
        <p:txBody>
          <a:bodyPr wrap="square" rtlCol="0">
            <a:spAutoFit/>
          </a:bodyPr>
          <a:lstStyle/>
          <a:p>
            <a:pPr algn="ctr"/>
            <a:r>
              <a:rPr lang="en-GB" sz="1800" i="1"/>
              <a:t>c</a:t>
            </a:r>
            <a:r>
              <a:rPr lang="en-IT" sz="1800" i="1"/>
              <a:t>mp. MAP norm. emitt. </a:t>
            </a:r>
            <a:r>
              <a:rPr lang="en-IT" sz="1800" b="1"/>
              <a:t>2.5</a:t>
            </a:r>
            <a:r>
              <a:rPr lang="en-IT" sz="1800" b="1" baseline="30000"/>
              <a:t>.</a:t>
            </a:r>
            <a:r>
              <a:rPr lang="en-IT" sz="1800" b="1"/>
              <a:t>10</a:t>
            </a:r>
            <a:r>
              <a:rPr lang="en-IT" sz="1800" b="1" baseline="30000"/>
              <a:t>4</a:t>
            </a:r>
            <a:r>
              <a:rPr lang="en-IT" sz="1800" i="1"/>
              <a:t> nm</a:t>
            </a:r>
            <a:r>
              <a:rPr lang="en-IT" sz="1800" i="1" baseline="30000"/>
              <a:t>.</a:t>
            </a:r>
            <a:r>
              <a:rPr lang="en-IT" sz="1800" i="1"/>
              <a:t>rad</a:t>
            </a:r>
          </a:p>
          <a:p>
            <a:pPr algn="ctr"/>
            <a:r>
              <a:rPr lang="en-IT" sz="1800" i="1"/>
              <a:t>after ionization cooling</a:t>
            </a:r>
          </a:p>
        </p:txBody>
      </p:sp>
      <p:sp>
        <p:nvSpPr>
          <p:cNvPr id="11" name="Oval 10">
            <a:extLst>
              <a:ext uri="{FF2B5EF4-FFF2-40B4-BE49-F238E27FC236}">
                <a16:creationId xmlns:a16="http://schemas.microsoft.com/office/drawing/2014/main" id="{140EBD55-39AE-05B4-FD95-A7C20C5B57A6}"/>
              </a:ext>
            </a:extLst>
          </p:cNvPr>
          <p:cNvSpPr/>
          <p:nvPr/>
        </p:nvSpPr>
        <p:spPr bwMode="auto">
          <a:xfrm>
            <a:off x="7452320" y="5038969"/>
            <a:ext cx="1130424" cy="190232"/>
          </a:xfrm>
          <a:prstGeom prst="ellipse">
            <a:avLst/>
          </a:prstGeom>
          <a:solidFill>
            <a:srgbClr val="FFFF00">
              <a:alpha val="4818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sp>
        <p:nvSpPr>
          <p:cNvPr id="2" name="TextBox 1">
            <a:extLst>
              <a:ext uri="{FF2B5EF4-FFF2-40B4-BE49-F238E27FC236}">
                <a16:creationId xmlns:a16="http://schemas.microsoft.com/office/drawing/2014/main" id="{35871DBA-377B-B944-EAB5-3E8EB2324DBF}"/>
              </a:ext>
            </a:extLst>
          </p:cNvPr>
          <p:cNvSpPr txBox="1"/>
          <p:nvPr/>
        </p:nvSpPr>
        <p:spPr>
          <a:xfrm>
            <a:off x="562792" y="4005064"/>
            <a:ext cx="3700052" cy="461665"/>
          </a:xfrm>
          <a:prstGeom prst="rect">
            <a:avLst/>
          </a:prstGeom>
          <a:noFill/>
        </p:spPr>
        <p:txBody>
          <a:bodyPr wrap="none" rtlCol="0">
            <a:spAutoFit/>
          </a:bodyPr>
          <a:lstStyle/>
          <a:p>
            <a:r>
              <a:rPr lang="en-GB"/>
              <a:t>m</a:t>
            </a:r>
            <a:r>
              <a:rPr lang="en-IT"/>
              <a:t>uon beam norm. emittance</a:t>
            </a:r>
          </a:p>
        </p:txBody>
      </p:sp>
      <p:sp>
        <p:nvSpPr>
          <p:cNvPr id="6" name="Segnaposto data 6">
            <a:extLst>
              <a:ext uri="{FF2B5EF4-FFF2-40B4-BE49-F238E27FC236}">
                <a16:creationId xmlns:a16="http://schemas.microsoft.com/office/drawing/2014/main" id="{4C20A54F-82DB-A7E0-680F-9763B78EC321}"/>
              </a:ext>
            </a:extLst>
          </p:cNvPr>
          <p:cNvSpPr>
            <a:spLocks noGrp="1"/>
          </p:cNvSpPr>
          <p:nvPr>
            <p:ph type="dt" sz="quarter" idx="10"/>
          </p:nvPr>
        </p:nvSpPr>
        <p:spPr>
          <a:xfrm>
            <a:off x="0" y="6553200"/>
            <a:ext cx="4716016"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INFN– ACCELERATORI – Seminar – LASA - July 14th 2023</a:t>
            </a:r>
            <a:endParaRPr lang="en-US" sz="1400"/>
          </a:p>
        </p:txBody>
      </p:sp>
    </p:spTree>
    <p:extLst>
      <p:ext uri="{BB962C8B-B14F-4D97-AF65-F5344CB8AC3E}">
        <p14:creationId xmlns:p14="http://schemas.microsoft.com/office/powerpoint/2010/main" val="25072622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0034944-FACA-AC4B-BE9D-5B62B00EE2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3094" y="457200"/>
            <a:ext cx="7877506" cy="5922229"/>
          </a:xfrm>
          <a:prstGeom prst="rect">
            <a:avLst/>
          </a:prstGeom>
        </p:spPr>
      </p:pic>
      <p:pic>
        <p:nvPicPr>
          <p:cNvPr id="2" name="Picture 1">
            <a:extLst>
              <a:ext uri="{FF2B5EF4-FFF2-40B4-BE49-F238E27FC236}">
                <a16:creationId xmlns:a16="http://schemas.microsoft.com/office/drawing/2014/main" id="{D1E7EA52-C47A-981B-12D6-8894B49E8FCC}"/>
              </a:ext>
            </a:extLst>
          </p:cNvPr>
          <p:cNvPicPr>
            <a:picLocks noChangeAspect="1"/>
          </p:cNvPicPr>
          <p:nvPr/>
        </p:nvPicPr>
        <p:blipFill>
          <a:blip r:embed="rId3"/>
          <a:stretch>
            <a:fillRect/>
          </a:stretch>
        </p:blipFill>
        <p:spPr>
          <a:xfrm>
            <a:off x="40477" y="29829"/>
            <a:ext cx="1219155" cy="737276"/>
          </a:xfrm>
          <a:prstGeom prst="rect">
            <a:avLst/>
          </a:prstGeom>
        </p:spPr>
      </p:pic>
      <p:sp>
        <p:nvSpPr>
          <p:cNvPr id="4" name="Text Box 6">
            <a:extLst>
              <a:ext uri="{FF2B5EF4-FFF2-40B4-BE49-F238E27FC236}">
                <a16:creationId xmlns:a16="http://schemas.microsoft.com/office/drawing/2014/main" id="{2F1FE3E9-14ED-74E6-3410-D4586E41C464}"/>
              </a:ext>
            </a:extLst>
          </p:cNvPr>
          <p:cNvSpPr txBox="1">
            <a:spLocks noChangeArrowheads="1"/>
          </p:cNvSpPr>
          <p:nvPr/>
        </p:nvSpPr>
        <p:spPr bwMode="auto">
          <a:xfrm>
            <a:off x="7069291" y="6453336"/>
            <a:ext cx="1967205" cy="369332"/>
          </a:xfrm>
          <a:prstGeom prst="rect">
            <a:avLst/>
          </a:prstGeom>
          <a:solidFill>
            <a:srgbClr val="FFF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1800"/>
              <a:t>Courtesy  I. Drebot</a:t>
            </a:r>
            <a:endParaRPr lang="en-US"/>
          </a:p>
        </p:txBody>
      </p:sp>
      <p:sp>
        <p:nvSpPr>
          <p:cNvPr id="5" name="Segnaposto data 6">
            <a:extLst>
              <a:ext uri="{FF2B5EF4-FFF2-40B4-BE49-F238E27FC236}">
                <a16:creationId xmlns:a16="http://schemas.microsoft.com/office/drawing/2014/main" id="{2D8C2D6A-E59B-6E12-9BC5-02B447040FC7}"/>
              </a:ext>
            </a:extLst>
          </p:cNvPr>
          <p:cNvSpPr>
            <a:spLocks noGrp="1"/>
          </p:cNvSpPr>
          <p:nvPr>
            <p:ph type="dt" sz="quarter" idx="10"/>
          </p:nvPr>
        </p:nvSpPr>
        <p:spPr>
          <a:xfrm>
            <a:off x="0" y="6553200"/>
            <a:ext cx="5148064"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100Y-QuantumAdv Workshop - HassanII- Morocco - July 09th 2025</a:t>
            </a:r>
            <a:endParaRPr lang="en-US" sz="1400"/>
          </a:p>
        </p:txBody>
      </p:sp>
    </p:spTree>
    <p:extLst>
      <p:ext uri="{BB962C8B-B14F-4D97-AF65-F5344CB8AC3E}">
        <p14:creationId xmlns:p14="http://schemas.microsoft.com/office/powerpoint/2010/main" val="158179311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6778AD-9014-F4AF-2486-13238A566EFF}"/>
            </a:ext>
          </a:extLst>
        </p:cNvPr>
        <p:cNvGrpSpPr/>
        <p:nvPr/>
      </p:nvGrpSpPr>
      <p:grpSpPr>
        <a:xfrm>
          <a:off x="0" y="0"/>
          <a:ext cx="0" cy="0"/>
          <a:chOff x="0" y="0"/>
          <a:chExt cx="0" cy="0"/>
        </a:xfrm>
      </p:grpSpPr>
      <p:sp>
        <p:nvSpPr>
          <p:cNvPr id="18435" name="CasellaDiTesto 6">
            <a:extLst>
              <a:ext uri="{FF2B5EF4-FFF2-40B4-BE49-F238E27FC236}">
                <a16:creationId xmlns:a16="http://schemas.microsoft.com/office/drawing/2014/main" id="{B1B26AF0-ABC0-E4C2-149F-7812770795B4}"/>
              </a:ext>
            </a:extLst>
          </p:cNvPr>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3" name="Picture 2">
            <a:extLst>
              <a:ext uri="{FF2B5EF4-FFF2-40B4-BE49-F238E27FC236}">
                <a16:creationId xmlns:a16="http://schemas.microsoft.com/office/drawing/2014/main" id="{A20D7169-5129-6148-796C-271E35DE95AA}"/>
              </a:ext>
            </a:extLst>
          </p:cNvPr>
          <p:cNvPicPr>
            <a:picLocks noChangeAspect="1"/>
          </p:cNvPicPr>
          <p:nvPr/>
        </p:nvPicPr>
        <p:blipFill>
          <a:blip r:embed="rId3"/>
          <a:stretch>
            <a:fillRect/>
          </a:stretch>
        </p:blipFill>
        <p:spPr>
          <a:xfrm>
            <a:off x="40477" y="29829"/>
            <a:ext cx="1219155" cy="737276"/>
          </a:xfrm>
          <a:prstGeom prst="rect">
            <a:avLst/>
          </a:prstGeom>
        </p:spPr>
      </p:pic>
      <p:pic>
        <p:nvPicPr>
          <p:cNvPr id="6" name="Picture 5" descr="A screenshot of a website&#10;&#10;Description automatically generated">
            <a:extLst>
              <a:ext uri="{FF2B5EF4-FFF2-40B4-BE49-F238E27FC236}">
                <a16:creationId xmlns:a16="http://schemas.microsoft.com/office/drawing/2014/main" id="{47CA81BF-E8CD-9A69-91E7-DD887F5776AA}"/>
              </a:ext>
            </a:extLst>
          </p:cNvPr>
          <p:cNvPicPr>
            <a:picLocks noChangeAspect="1"/>
          </p:cNvPicPr>
          <p:nvPr/>
        </p:nvPicPr>
        <p:blipFill>
          <a:blip r:embed="rId4"/>
          <a:stretch>
            <a:fillRect/>
          </a:stretch>
        </p:blipFill>
        <p:spPr>
          <a:xfrm>
            <a:off x="395536" y="1268760"/>
            <a:ext cx="7772400" cy="4654010"/>
          </a:xfrm>
          <a:prstGeom prst="rect">
            <a:avLst/>
          </a:prstGeom>
        </p:spPr>
      </p:pic>
      <p:sp>
        <p:nvSpPr>
          <p:cNvPr id="4" name="TextBox 3">
            <a:extLst>
              <a:ext uri="{FF2B5EF4-FFF2-40B4-BE49-F238E27FC236}">
                <a16:creationId xmlns:a16="http://schemas.microsoft.com/office/drawing/2014/main" id="{2CE00D21-8C72-2A19-6D1F-195E3B550840}"/>
              </a:ext>
            </a:extLst>
          </p:cNvPr>
          <p:cNvSpPr txBox="1"/>
          <p:nvPr/>
        </p:nvSpPr>
        <p:spPr>
          <a:xfrm>
            <a:off x="6300192" y="6007152"/>
            <a:ext cx="1176925" cy="461665"/>
          </a:xfrm>
          <a:prstGeom prst="rect">
            <a:avLst/>
          </a:prstGeom>
          <a:noFill/>
        </p:spPr>
        <p:txBody>
          <a:bodyPr wrap="none" rtlCol="0">
            <a:spAutoFit/>
          </a:bodyPr>
          <a:lstStyle/>
          <a:p>
            <a:r>
              <a:rPr lang="en-IT"/>
              <a:t>MuCLS</a:t>
            </a:r>
          </a:p>
        </p:txBody>
      </p:sp>
      <p:sp>
        <p:nvSpPr>
          <p:cNvPr id="5" name="Segnaposto data 6">
            <a:extLst>
              <a:ext uri="{FF2B5EF4-FFF2-40B4-BE49-F238E27FC236}">
                <a16:creationId xmlns:a16="http://schemas.microsoft.com/office/drawing/2014/main" id="{AD02BD73-6457-C2E8-8A78-CF8020C37050}"/>
              </a:ext>
            </a:extLst>
          </p:cNvPr>
          <p:cNvSpPr>
            <a:spLocks noGrp="1"/>
          </p:cNvSpPr>
          <p:nvPr>
            <p:ph type="dt" sz="quarter" idx="10"/>
          </p:nvPr>
        </p:nvSpPr>
        <p:spPr>
          <a:xfrm>
            <a:off x="0" y="6553200"/>
            <a:ext cx="5148064"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100Y-QuantumAdv Workshop - HassanII- Morocco - July 09th 2025</a:t>
            </a:r>
            <a:endParaRPr lang="en-US" sz="1400"/>
          </a:p>
        </p:txBody>
      </p:sp>
    </p:spTree>
    <p:extLst>
      <p:ext uri="{BB962C8B-B14F-4D97-AF65-F5344CB8AC3E}">
        <p14:creationId xmlns:p14="http://schemas.microsoft.com/office/powerpoint/2010/main" val="182974949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079A8A-D141-8019-B688-A1B5D16211F8}"/>
            </a:ext>
          </a:extLst>
        </p:cNvPr>
        <p:cNvGrpSpPr/>
        <p:nvPr/>
      </p:nvGrpSpPr>
      <p:grpSpPr>
        <a:xfrm>
          <a:off x="0" y="0"/>
          <a:ext cx="0" cy="0"/>
          <a:chOff x="0" y="0"/>
          <a:chExt cx="0" cy="0"/>
        </a:xfrm>
      </p:grpSpPr>
      <p:sp>
        <p:nvSpPr>
          <p:cNvPr id="18435" name="CasellaDiTesto 6">
            <a:extLst>
              <a:ext uri="{FF2B5EF4-FFF2-40B4-BE49-F238E27FC236}">
                <a16:creationId xmlns:a16="http://schemas.microsoft.com/office/drawing/2014/main" id="{FF4C9A66-B804-491D-9197-07A4E5829A01}"/>
              </a:ext>
            </a:extLst>
          </p:cNvPr>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5" name="Picture 4" descr="A x-ray of a lungs&#10;&#10;Description automatically generated">
            <a:extLst>
              <a:ext uri="{FF2B5EF4-FFF2-40B4-BE49-F238E27FC236}">
                <a16:creationId xmlns:a16="http://schemas.microsoft.com/office/drawing/2014/main" id="{C6504285-5212-1642-3CAC-A0CDD7A2BBA6}"/>
              </a:ext>
            </a:extLst>
          </p:cNvPr>
          <p:cNvPicPr>
            <a:picLocks noChangeAspect="1"/>
          </p:cNvPicPr>
          <p:nvPr/>
        </p:nvPicPr>
        <p:blipFill>
          <a:blip r:embed="rId3"/>
          <a:stretch>
            <a:fillRect/>
          </a:stretch>
        </p:blipFill>
        <p:spPr>
          <a:xfrm>
            <a:off x="400000" y="754811"/>
            <a:ext cx="7772400" cy="4546120"/>
          </a:xfrm>
          <a:prstGeom prst="rect">
            <a:avLst/>
          </a:prstGeom>
        </p:spPr>
      </p:pic>
      <p:sp>
        <p:nvSpPr>
          <p:cNvPr id="3" name="Segnaposto data 6">
            <a:extLst>
              <a:ext uri="{FF2B5EF4-FFF2-40B4-BE49-F238E27FC236}">
                <a16:creationId xmlns:a16="http://schemas.microsoft.com/office/drawing/2014/main" id="{88A76170-4FED-11CC-1A0A-241A82C3C5E1}"/>
              </a:ext>
            </a:extLst>
          </p:cNvPr>
          <p:cNvSpPr>
            <a:spLocks noGrp="1"/>
          </p:cNvSpPr>
          <p:nvPr>
            <p:ph type="dt" sz="quarter" idx="10"/>
          </p:nvPr>
        </p:nvSpPr>
        <p:spPr>
          <a:xfrm>
            <a:off x="0" y="6553200"/>
            <a:ext cx="5148064"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100Y-QuantumAdv Workshop - HassanII- Morocco - July 09th 2025</a:t>
            </a:r>
            <a:endParaRPr lang="en-US" sz="1400"/>
          </a:p>
        </p:txBody>
      </p:sp>
    </p:spTree>
    <p:extLst>
      <p:ext uri="{BB962C8B-B14F-4D97-AF65-F5344CB8AC3E}">
        <p14:creationId xmlns:p14="http://schemas.microsoft.com/office/powerpoint/2010/main" val="204646875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7E95E8-9483-431F-C901-75515E83D393}"/>
            </a:ext>
          </a:extLst>
        </p:cNvPr>
        <p:cNvGrpSpPr/>
        <p:nvPr/>
      </p:nvGrpSpPr>
      <p:grpSpPr>
        <a:xfrm>
          <a:off x="0" y="0"/>
          <a:ext cx="0" cy="0"/>
          <a:chOff x="0" y="0"/>
          <a:chExt cx="0" cy="0"/>
        </a:xfrm>
      </p:grpSpPr>
      <p:sp>
        <p:nvSpPr>
          <p:cNvPr id="18435" name="CasellaDiTesto 6">
            <a:extLst>
              <a:ext uri="{FF2B5EF4-FFF2-40B4-BE49-F238E27FC236}">
                <a16:creationId xmlns:a16="http://schemas.microsoft.com/office/drawing/2014/main" id="{68ADEFD3-FAD9-5638-D916-146E2DEA3F25}"/>
              </a:ext>
            </a:extLst>
          </p:cNvPr>
          <p:cNvSpPr txBox="1">
            <a:spLocks noChangeArrowheads="1"/>
          </p:cNvSpPr>
          <p:nvPr/>
        </p:nvSpPr>
        <p:spPr bwMode="auto">
          <a:xfrm>
            <a:off x="9334500" y="-12700"/>
            <a:ext cx="1841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5" name="Picture 4" descr="A close-up of an x-ray&#10;&#10;Description automatically generated">
            <a:extLst>
              <a:ext uri="{FF2B5EF4-FFF2-40B4-BE49-F238E27FC236}">
                <a16:creationId xmlns:a16="http://schemas.microsoft.com/office/drawing/2014/main" id="{A62BEB5E-7BCB-7095-2BD8-602719DF5188}"/>
              </a:ext>
            </a:extLst>
          </p:cNvPr>
          <p:cNvPicPr>
            <a:picLocks noChangeAspect="1"/>
          </p:cNvPicPr>
          <p:nvPr/>
        </p:nvPicPr>
        <p:blipFill>
          <a:blip r:embed="rId3"/>
          <a:stretch>
            <a:fillRect/>
          </a:stretch>
        </p:blipFill>
        <p:spPr>
          <a:xfrm>
            <a:off x="400000" y="844400"/>
            <a:ext cx="7772400" cy="4393819"/>
          </a:xfrm>
          <a:prstGeom prst="rect">
            <a:avLst/>
          </a:prstGeom>
        </p:spPr>
      </p:pic>
      <p:sp>
        <p:nvSpPr>
          <p:cNvPr id="3" name="Segnaposto data 6">
            <a:extLst>
              <a:ext uri="{FF2B5EF4-FFF2-40B4-BE49-F238E27FC236}">
                <a16:creationId xmlns:a16="http://schemas.microsoft.com/office/drawing/2014/main" id="{57C93AE4-FA32-D33D-C669-6E51A7995CEC}"/>
              </a:ext>
            </a:extLst>
          </p:cNvPr>
          <p:cNvSpPr>
            <a:spLocks noGrp="1"/>
          </p:cNvSpPr>
          <p:nvPr>
            <p:ph type="dt" sz="quarter" idx="10"/>
          </p:nvPr>
        </p:nvSpPr>
        <p:spPr>
          <a:xfrm>
            <a:off x="0" y="6553200"/>
            <a:ext cx="5148064"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100Y-QuantumAdv Workshop - HassanII- Morocco - July 09th 2025</a:t>
            </a:r>
            <a:endParaRPr lang="en-US" sz="1400"/>
          </a:p>
        </p:txBody>
      </p:sp>
    </p:spTree>
    <p:extLst>
      <p:ext uri="{BB962C8B-B14F-4D97-AF65-F5344CB8AC3E}">
        <p14:creationId xmlns:p14="http://schemas.microsoft.com/office/powerpoint/2010/main" val="4196520698"/>
      </p:ext>
    </p:extLst>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1"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1"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8882</TotalTime>
  <Words>4650</Words>
  <Application>Microsoft Macintosh PowerPoint</Application>
  <PresentationFormat>On-screen Show (4:3)</PresentationFormat>
  <Paragraphs>756</Paragraphs>
  <Slides>92</Slides>
  <Notes>72</Notes>
  <HiddenSlides>0</HiddenSlides>
  <MMClips>0</MMClips>
  <ScaleCrop>false</ScaleCrop>
  <HeadingPairs>
    <vt:vector size="8" baseType="variant">
      <vt:variant>
        <vt:lpstr>Fonts Used</vt:lpstr>
      </vt:variant>
      <vt:variant>
        <vt:i4>16</vt:i4>
      </vt:variant>
      <vt:variant>
        <vt:lpstr>Theme</vt:lpstr>
      </vt:variant>
      <vt:variant>
        <vt:i4>1</vt:i4>
      </vt:variant>
      <vt:variant>
        <vt:lpstr>Embedded OLE Servers</vt:lpstr>
      </vt:variant>
      <vt:variant>
        <vt:i4>2</vt:i4>
      </vt:variant>
      <vt:variant>
        <vt:lpstr>Slide Titles</vt:lpstr>
      </vt:variant>
      <vt:variant>
        <vt:i4>92</vt:i4>
      </vt:variant>
    </vt:vector>
  </HeadingPairs>
  <TitlesOfParts>
    <vt:vector size="111" baseType="lpstr">
      <vt:lpstr>ＭＳ Ｐゴシック</vt:lpstr>
      <vt:lpstr>Aptos</vt:lpstr>
      <vt:lpstr>Arial</vt:lpstr>
      <vt:lpstr>Bradley Hand</vt:lpstr>
      <vt:lpstr>Calibri</vt:lpstr>
      <vt:lpstr>Cambria Math</vt:lpstr>
      <vt:lpstr>Comic Sans MS</vt:lpstr>
      <vt:lpstr>Helvetica</vt:lpstr>
      <vt:lpstr>Helvetica Neue</vt:lpstr>
      <vt:lpstr>Lucida Sans Unicode</vt:lpstr>
      <vt:lpstr>Palatino Linotype</vt:lpstr>
      <vt:lpstr>Symbol</vt:lpstr>
      <vt:lpstr>Tahoma</vt:lpstr>
      <vt:lpstr>Times</vt:lpstr>
      <vt:lpstr>Times New Roman</vt:lpstr>
      <vt:lpstr>Wingdings</vt:lpstr>
      <vt:lpstr>Blank Presentation</vt:lpstr>
      <vt:lpstr>Equation</vt:lpstr>
      <vt:lpstr>Documento</vt:lpstr>
      <vt:lpstr>      Status of European Compact Light Sources: perspective for a CLS in Morocco Bridging to South-Europe</vt:lpstr>
      <vt:lpstr>      Status of European Compact Light Sources: perspective for a CLS in Morocco Bridging to South-Europe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Photonuclear Reactions with g-rays</vt:lpstr>
      <vt:lpstr>PowerPoint Presentation</vt:lpstr>
      <vt:lpstr>Photonuclear Reactions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Deep Recoil I.C.S. helps attenuating the g2q2 problem through slowing down of Lorentz boost gcm&lt;&lt;g</vt:lpstr>
      <vt:lpstr>An invariant view at Compton effect - 1 (any inertial ref. frame)</vt:lpstr>
      <vt:lpstr>An invariant view at Compton effect - 2 (any inertial ref. frame)</vt:lpstr>
      <vt:lpstr>PowerPoint Presentation</vt:lpstr>
      <vt:lpstr>Symmetric Compton Scattering suppresses the g2q2 correlation  Photons are scattered at same energy at any angle  Lorentz Boost is damped  Radiation emission is intrinsically mono-chromatic  Poli-chromaticity of incident photon beam is transferred to the scattered electron beam and viceversa (photon cooling, electron heating)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Inverse Compton Sources, Overview, Theory, Main Technological Challenges – Photonic Colliders</vt:lpstr>
      <vt:lpstr>PowerPoint Presentation</vt:lpstr>
      <vt:lpstr>PowerPoint Presentation</vt:lpstr>
      <vt:lpstr>3rd-4th Generation Light Sources</vt:lpstr>
      <vt:lpstr>PowerPoint Presentation</vt:lpstr>
      <vt:lpstr>LASER</vt:lpstr>
      <vt:lpstr>PowerPoint Presentation</vt:lpstr>
      <vt:lpstr>Large Recoil in ICS damps the effect of large bandwidth incident photon beams onto the bandwidth of scattered photons</vt:lpstr>
      <vt:lpstr>Large Recoil in MPP damps the normalized emittance of the secondary generated muon beam</vt:lpstr>
      <vt:lpstr>PowerPoint Presentation</vt:lpstr>
      <vt:lpstr>PowerPoint Presentation</vt:lpstr>
      <vt:lpstr>PowerPoint Presentation</vt:lpstr>
    </vt:vector>
  </TitlesOfParts>
  <Company>Luca Serafini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Italian Program SPARC&amp;PLASMONX for Advanced Beam Physics at INFN-LNF, with High Brightness e- Beams and High Intensity Laser Beams</dc:title>
  <cp:lastModifiedBy>Luca Serafini</cp:lastModifiedBy>
  <cp:revision>2840</cp:revision>
  <dcterms:created xsi:type="dcterms:W3CDTF">2015-07-08T16:12:50Z</dcterms:created>
  <dcterms:modified xsi:type="dcterms:W3CDTF">2025-07-08T22:10:29Z</dcterms:modified>
</cp:coreProperties>
</file>